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89" r:id="rId2"/>
    <p:sldId id="308" r:id="rId3"/>
    <p:sldId id="265" r:id="rId4"/>
    <p:sldId id="309" r:id="rId5"/>
    <p:sldId id="310" r:id="rId6"/>
    <p:sldId id="312" r:id="rId7"/>
    <p:sldId id="278" r:id="rId8"/>
    <p:sldId id="285" r:id="rId9"/>
    <p:sldId id="259" r:id="rId10"/>
    <p:sldId id="313" r:id="rId11"/>
    <p:sldId id="314" r:id="rId12"/>
    <p:sldId id="287" r:id="rId13"/>
    <p:sldId id="315" r:id="rId14"/>
    <p:sldId id="351" r:id="rId15"/>
    <p:sldId id="350" r:id="rId16"/>
    <p:sldId id="349" r:id="rId17"/>
    <p:sldId id="352" r:id="rId18"/>
    <p:sldId id="353" r:id="rId19"/>
    <p:sldId id="354" r:id="rId20"/>
    <p:sldId id="355" r:id="rId21"/>
    <p:sldId id="359" r:id="rId22"/>
    <p:sldId id="360" r:id="rId23"/>
    <p:sldId id="361" r:id="rId24"/>
    <p:sldId id="356" r:id="rId25"/>
    <p:sldId id="357" r:id="rId26"/>
    <p:sldId id="358" r:id="rId27"/>
    <p:sldId id="290" r:id="rId28"/>
    <p:sldId id="363" r:id="rId29"/>
    <p:sldId id="260" r:id="rId30"/>
    <p:sldId id="340" r:id="rId31"/>
    <p:sldId id="341" r:id="rId32"/>
    <p:sldId id="266" r:id="rId33"/>
    <p:sldId id="348" r:id="rId34"/>
    <p:sldId id="273" r:id="rId35"/>
    <p:sldId id="291" r:id="rId36"/>
    <p:sldId id="364" r:id="rId37"/>
    <p:sldId id="365" r:id="rId38"/>
    <p:sldId id="366" r:id="rId39"/>
    <p:sldId id="297" r:id="rId40"/>
    <p:sldId id="298" r:id="rId41"/>
    <p:sldId id="264" r:id="rId42"/>
    <p:sldId id="367" r:id="rId43"/>
    <p:sldId id="276" r:id="rId44"/>
    <p:sldId id="299" r:id="rId45"/>
    <p:sldId id="368" r:id="rId46"/>
    <p:sldId id="369" r:id="rId47"/>
    <p:sldId id="263" r:id="rId48"/>
    <p:sldId id="321" r:id="rId49"/>
    <p:sldId id="322" r:id="rId50"/>
    <p:sldId id="370" r:id="rId51"/>
    <p:sldId id="267" r:id="rId52"/>
    <p:sldId id="371" r:id="rId53"/>
    <p:sldId id="372" r:id="rId54"/>
    <p:sldId id="373" r:id="rId55"/>
    <p:sldId id="304" r:id="rId56"/>
    <p:sldId id="325" r:id="rId57"/>
    <p:sldId id="374" r:id="rId58"/>
    <p:sldId id="344" r:id="rId59"/>
    <p:sldId id="318"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2725" autoAdjust="0"/>
  </p:normalViewPr>
  <p:slideViewPr>
    <p:cSldViewPr snapToGrid="0">
      <p:cViewPr varScale="1">
        <p:scale>
          <a:sx n="47" d="100"/>
          <a:sy n="47" d="100"/>
        </p:scale>
        <p:origin x="68" y="5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2F560C-B8D0-4DFB-81ED-9DAC222D90D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3A7AF83-466A-46BB-879D-7758C1472A6A}">
      <dgm:prSet phldrT="[文本]"/>
      <dgm:spPr/>
      <dgm:t>
        <a:bodyPr/>
        <a:lstStyle/>
        <a:p>
          <a:r>
            <a:rPr lang="zh-CN" altLang="en-US" dirty="0"/>
            <a:t>命题</a:t>
          </a:r>
        </a:p>
      </dgm:t>
    </dgm:pt>
    <dgm:pt modelId="{0CC0AD37-8E00-4795-AB73-57CC7B8C3B92}" type="parTrans" cxnId="{B90B7E88-4E44-4EA6-8C94-7DEF1891D543}">
      <dgm:prSet/>
      <dgm:spPr/>
      <dgm:t>
        <a:bodyPr/>
        <a:lstStyle/>
        <a:p>
          <a:endParaRPr lang="zh-CN" altLang="en-US"/>
        </a:p>
      </dgm:t>
    </dgm:pt>
    <dgm:pt modelId="{6D062A6F-7F03-423B-9B57-9202FD83AA1B}" type="sibTrans" cxnId="{B90B7E88-4E44-4EA6-8C94-7DEF1891D543}">
      <dgm:prSet/>
      <dgm:spPr/>
      <dgm:t>
        <a:bodyPr/>
        <a:lstStyle/>
        <a:p>
          <a:endParaRPr lang="zh-CN" altLang="en-US"/>
        </a:p>
      </dgm:t>
    </dgm:pt>
    <dgm:pt modelId="{6AF0E2F6-143B-459C-98B7-73CA1D4CA6B9}">
      <dgm:prSet phldrT="[文本]"/>
      <dgm:spPr/>
      <dgm:t>
        <a:bodyPr/>
        <a:lstStyle/>
        <a:p>
          <a:r>
            <a:rPr lang="zh-CN" altLang="en-US" dirty="0"/>
            <a:t>条件</a:t>
          </a:r>
        </a:p>
      </dgm:t>
    </dgm:pt>
    <dgm:pt modelId="{A952055F-9DE7-46CD-B085-E6374D1E308B}" type="parTrans" cxnId="{99CDFD04-557B-48EA-BB0F-264EBB21F4D5}">
      <dgm:prSet/>
      <dgm:spPr/>
      <dgm:t>
        <a:bodyPr/>
        <a:lstStyle/>
        <a:p>
          <a:endParaRPr lang="zh-CN" altLang="en-US"/>
        </a:p>
      </dgm:t>
    </dgm:pt>
    <dgm:pt modelId="{BB58A5F4-F1CD-4D0C-927A-1F1F5A123881}" type="sibTrans" cxnId="{99CDFD04-557B-48EA-BB0F-264EBB21F4D5}">
      <dgm:prSet/>
      <dgm:spPr/>
      <dgm:t>
        <a:bodyPr/>
        <a:lstStyle/>
        <a:p>
          <a:endParaRPr lang="zh-CN" altLang="en-US"/>
        </a:p>
      </dgm:t>
    </dgm:pt>
    <dgm:pt modelId="{5081E284-85EB-4185-9755-25AD1C202DFD}">
      <dgm:prSet phldrT="[文本]"/>
      <dgm:spPr/>
      <dgm:t>
        <a:bodyPr/>
        <a:lstStyle/>
        <a:p>
          <a:r>
            <a:rPr lang="zh-CN" altLang="en-US" dirty="0"/>
            <a:t>陈述句</a:t>
          </a:r>
        </a:p>
      </dgm:t>
    </dgm:pt>
    <dgm:pt modelId="{83CBD1A9-341A-4F7D-8511-6CA15001916A}" type="parTrans" cxnId="{8D4F64B9-9063-420E-964E-2D1D551325E6}">
      <dgm:prSet/>
      <dgm:spPr/>
      <dgm:t>
        <a:bodyPr/>
        <a:lstStyle/>
        <a:p>
          <a:endParaRPr lang="zh-CN" altLang="en-US"/>
        </a:p>
      </dgm:t>
    </dgm:pt>
    <dgm:pt modelId="{27B44F12-B94C-461C-90CF-CA21F1C75C5B}" type="sibTrans" cxnId="{8D4F64B9-9063-420E-964E-2D1D551325E6}">
      <dgm:prSet/>
      <dgm:spPr/>
      <dgm:t>
        <a:bodyPr/>
        <a:lstStyle/>
        <a:p>
          <a:endParaRPr lang="zh-CN" altLang="en-US"/>
        </a:p>
      </dgm:t>
    </dgm:pt>
    <dgm:pt modelId="{75C9F0BF-172E-4502-A52A-86A73D7C292B}">
      <dgm:prSet phldrT="[文本]"/>
      <dgm:spPr/>
      <dgm:t>
        <a:bodyPr/>
        <a:lstStyle/>
        <a:p>
          <a:r>
            <a:rPr lang="zh-CN" altLang="en-US" dirty="0"/>
            <a:t>结果唯一</a:t>
          </a:r>
        </a:p>
      </dgm:t>
    </dgm:pt>
    <dgm:pt modelId="{2716CC57-EF8F-4DF4-8572-00D4B8194EF0}" type="parTrans" cxnId="{4D814599-F0B9-47E6-ABCF-E9C4809ABBE8}">
      <dgm:prSet/>
      <dgm:spPr/>
      <dgm:t>
        <a:bodyPr/>
        <a:lstStyle/>
        <a:p>
          <a:endParaRPr lang="zh-CN" altLang="en-US"/>
        </a:p>
      </dgm:t>
    </dgm:pt>
    <dgm:pt modelId="{A3B6DC71-83CF-4803-A0D2-0E9E4D22F317}" type="sibTrans" cxnId="{4D814599-F0B9-47E6-ABCF-E9C4809ABBE8}">
      <dgm:prSet/>
      <dgm:spPr/>
      <dgm:t>
        <a:bodyPr/>
        <a:lstStyle/>
        <a:p>
          <a:endParaRPr lang="zh-CN" altLang="en-US"/>
        </a:p>
      </dgm:t>
    </dgm:pt>
    <dgm:pt modelId="{9CBB98B0-A806-4AAF-8CAD-E878CDDBF501}">
      <dgm:prSet phldrT="[文本]"/>
      <dgm:spPr/>
      <dgm:t>
        <a:bodyPr/>
        <a:lstStyle/>
        <a:p>
          <a:r>
            <a:rPr lang="zh-CN" altLang="en-US" dirty="0"/>
            <a:t>真值</a:t>
          </a:r>
        </a:p>
      </dgm:t>
    </dgm:pt>
    <dgm:pt modelId="{11AD1E37-CBBE-424C-BB58-30C7034A1FF9}" type="parTrans" cxnId="{2ABFB28F-C9E8-4043-881F-6FC340807B12}">
      <dgm:prSet/>
      <dgm:spPr/>
      <dgm:t>
        <a:bodyPr/>
        <a:lstStyle/>
        <a:p>
          <a:endParaRPr lang="zh-CN" altLang="en-US"/>
        </a:p>
      </dgm:t>
    </dgm:pt>
    <dgm:pt modelId="{8C9453CB-D3C2-4488-B5B0-3D0CB52CC873}" type="sibTrans" cxnId="{2ABFB28F-C9E8-4043-881F-6FC340807B12}">
      <dgm:prSet/>
      <dgm:spPr/>
      <dgm:t>
        <a:bodyPr/>
        <a:lstStyle/>
        <a:p>
          <a:endParaRPr lang="zh-CN" altLang="en-US"/>
        </a:p>
      </dgm:t>
    </dgm:pt>
    <dgm:pt modelId="{591D6EA9-812E-4E7F-B0CE-71CC53D6BBAA}">
      <dgm:prSet phldrT="[文本]"/>
      <dgm:spPr/>
      <dgm:t>
        <a:bodyPr/>
        <a:lstStyle/>
        <a:p>
          <a:r>
            <a:rPr lang="zh-CN" altLang="en-US" dirty="0"/>
            <a:t>真命题</a:t>
          </a:r>
        </a:p>
      </dgm:t>
    </dgm:pt>
    <dgm:pt modelId="{AD1DCBDF-903E-4C6B-BA3C-570191557DF3}" type="parTrans" cxnId="{9637F29E-4556-4E1C-8641-AEE69868B784}">
      <dgm:prSet/>
      <dgm:spPr/>
      <dgm:t>
        <a:bodyPr/>
        <a:lstStyle/>
        <a:p>
          <a:endParaRPr lang="zh-CN" altLang="en-US"/>
        </a:p>
      </dgm:t>
    </dgm:pt>
    <dgm:pt modelId="{D578A64D-6F51-4039-A86B-0C15ECAD465D}" type="sibTrans" cxnId="{9637F29E-4556-4E1C-8641-AEE69868B784}">
      <dgm:prSet/>
      <dgm:spPr/>
      <dgm:t>
        <a:bodyPr/>
        <a:lstStyle/>
        <a:p>
          <a:endParaRPr lang="zh-CN" altLang="en-US"/>
        </a:p>
      </dgm:t>
    </dgm:pt>
    <dgm:pt modelId="{10ADC86E-668E-4720-812C-A5FDE4EACD09}">
      <dgm:prSet phldrT="[文本]"/>
      <dgm:spPr/>
      <dgm:t>
        <a:bodyPr/>
        <a:lstStyle/>
        <a:p>
          <a:r>
            <a:rPr lang="zh-CN" altLang="en-US" dirty="0"/>
            <a:t>假命题</a:t>
          </a:r>
        </a:p>
      </dgm:t>
    </dgm:pt>
    <dgm:pt modelId="{80900C6A-FEFE-4465-AE8C-79042B7BC77A}" type="parTrans" cxnId="{7E00E986-9806-4942-8817-0ABB136FE27F}">
      <dgm:prSet/>
      <dgm:spPr/>
      <dgm:t>
        <a:bodyPr/>
        <a:lstStyle/>
        <a:p>
          <a:endParaRPr lang="zh-CN" altLang="en-US"/>
        </a:p>
      </dgm:t>
    </dgm:pt>
    <dgm:pt modelId="{BC82450D-5F20-456E-8E55-8C476DF3F954}" type="sibTrans" cxnId="{7E00E986-9806-4942-8817-0ABB136FE27F}">
      <dgm:prSet/>
      <dgm:spPr/>
      <dgm:t>
        <a:bodyPr/>
        <a:lstStyle/>
        <a:p>
          <a:endParaRPr lang="zh-CN" altLang="en-US"/>
        </a:p>
      </dgm:t>
    </dgm:pt>
    <dgm:pt modelId="{45FEAC59-59B1-45F3-9AE5-353EE4B862D4}">
      <dgm:prSet phldrT="[文本]"/>
      <dgm:spPr/>
      <dgm:t>
        <a:bodyPr/>
        <a:lstStyle/>
        <a:p>
          <a:r>
            <a:rPr lang="zh-CN" altLang="en-US" dirty="0"/>
            <a:t>命题常元</a:t>
          </a:r>
        </a:p>
      </dgm:t>
    </dgm:pt>
    <dgm:pt modelId="{B9956126-76B6-427B-8FF3-EAB2770822A4}" type="parTrans" cxnId="{11D98138-EC1A-46DE-860A-246D3FA9BF87}">
      <dgm:prSet/>
      <dgm:spPr/>
      <dgm:t>
        <a:bodyPr/>
        <a:lstStyle/>
        <a:p>
          <a:endParaRPr lang="zh-CN" altLang="en-US"/>
        </a:p>
      </dgm:t>
    </dgm:pt>
    <dgm:pt modelId="{FA0D031E-2095-471F-9828-D351F9461733}" type="sibTrans" cxnId="{11D98138-EC1A-46DE-860A-246D3FA9BF87}">
      <dgm:prSet/>
      <dgm:spPr/>
      <dgm:t>
        <a:bodyPr/>
        <a:lstStyle/>
        <a:p>
          <a:endParaRPr lang="zh-CN" altLang="en-US"/>
        </a:p>
      </dgm:t>
    </dgm:pt>
    <dgm:pt modelId="{9375DFD4-A9B3-4FE9-9768-56135AA36FB8}" type="pres">
      <dgm:prSet presAssocID="{672F560C-B8D0-4DFB-81ED-9DAC222D90D9}" presName="diagram" presStyleCnt="0">
        <dgm:presLayoutVars>
          <dgm:chPref val="1"/>
          <dgm:dir/>
          <dgm:animOne val="branch"/>
          <dgm:animLvl val="lvl"/>
          <dgm:resizeHandles val="exact"/>
        </dgm:presLayoutVars>
      </dgm:prSet>
      <dgm:spPr/>
    </dgm:pt>
    <dgm:pt modelId="{B99C76B5-891D-4D18-BFE8-568BF46FC37D}" type="pres">
      <dgm:prSet presAssocID="{13A7AF83-466A-46BB-879D-7758C1472A6A}" presName="root1" presStyleCnt="0"/>
      <dgm:spPr/>
    </dgm:pt>
    <dgm:pt modelId="{C0C128C9-A222-4A9C-9CE9-14CA63123579}" type="pres">
      <dgm:prSet presAssocID="{13A7AF83-466A-46BB-879D-7758C1472A6A}" presName="LevelOneTextNode" presStyleLbl="node0" presStyleIdx="0" presStyleCnt="2">
        <dgm:presLayoutVars>
          <dgm:chPref val="3"/>
        </dgm:presLayoutVars>
      </dgm:prSet>
      <dgm:spPr/>
    </dgm:pt>
    <dgm:pt modelId="{4279D7F2-20ED-43D3-8043-ED513E7C8055}" type="pres">
      <dgm:prSet presAssocID="{13A7AF83-466A-46BB-879D-7758C1472A6A}" presName="level2hierChild" presStyleCnt="0"/>
      <dgm:spPr/>
    </dgm:pt>
    <dgm:pt modelId="{6D81352C-BDA7-496A-B47A-8512657836AE}" type="pres">
      <dgm:prSet presAssocID="{A952055F-9DE7-46CD-B085-E6374D1E308B}" presName="conn2-1" presStyleLbl="parChTrans1D2" presStyleIdx="0" presStyleCnt="2"/>
      <dgm:spPr/>
    </dgm:pt>
    <dgm:pt modelId="{851880ED-9B43-40E7-9CDE-546525BA2BF6}" type="pres">
      <dgm:prSet presAssocID="{A952055F-9DE7-46CD-B085-E6374D1E308B}" presName="connTx" presStyleLbl="parChTrans1D2" presStyleIdx="0" presStyleCnt="2"/>
      <dgm:spPr/>
    </dgm:pt>
    <dgm:pt modelId="{276743CF-C56E-4E13-87DF-FB75DA14AE67}" type="pres">
      <dgm:prSet presAssocID="{6AF0E2F6-143B-459C-98B7-73CA1D4CA6B9}" presName="root2" presStyleCnt="0"/>
      <dgm:spPr/>
    </dgm:pt>
    <dgm:pt modelId="{D6C3CF7E-C877-4FC4-B83B-C232BCCFC0D1}" type="pres">
      <dgm:prSet presAssocID="{6AF0E2F6-143B-459C-98B7-73CA1D4CA6B9}" presName="LevelTwoTextNode" presStyleLbl="node2" presStyleIdx="0" presStyleCnt="2">
        <dgm:presLayoutVars>
          <dgm:chPref val="3"/>
        </dgm:presLayoutVars>
      </dgm:prSet>
      <dgm:spPr/>
    </dgm:pt>
    <dgm:pt modelId="{DF5EA013-D1C6-4986-9227-E0F64FF81DFD}" type="pres">
      <dgm:prSet presAssocID="{6AF0E2F6-143B-459C-98B7-73CA1D4CA6B9}" presName="level3hierChild" presStyleCnt="0"/>
      <dgm:spPr/>
    </dgm:pt>
    <dgm:pt modelId="{175BB24A-294B-4B56-AFCF-8825555AC9DD}" type="pres">
      <dgm:prSet presAssocID="{83CBD1A9-341A-4F7D-8511-6CA15001916A}" presName="conn2-1" presStyleLbl="parChTrans1D3" presStyleIdx="0" presStyleCnt="4"/>
      <dgm:spPr/>
    </dgm:pt>
    <dgm:pt modelId="{CA3E6D58-ACEF-44AB-9442-5D594DA45B5C}" type="pres">
      <dgm:prSet presAssocID="{83CBD1A9-341A-4F7D-8511-6CA15001916A}" presName="connTx" presStyleLbl="parChTrans1D3" presStyleIdx="0" presStyleCnt="4"/>
      <dgm:spPr/>
    </dgm:pt>
    <dgm:pt modelId="{069949F0-7C3C-4323-840F-E12323F9FBCC}" type="pres">
      <dgm:prSet presAssocID="{5081E284-85EB-4185-9755-25AD1C202DFD}" presName="root2" presStyleCnt="0"/>
      <dgm:spPr/>
    </dgm:pt>
    <dgm:pt modelId="{5DF58E61-2839-4ED5-8DD7-2D08BFF22E4A}" type="pres">
      <dgm:prSet presAssocID="{5081E284-85EB-4185-9755-25AD1C202DFD}" presName="LevelTwoTextNode" presStyleLbl="node3" presStyleIdx="0" presStyleCnt="4">
        <dgm:presLayoutVars>
          <dgm:chPref val="3"/>
        </dgm:presLayoutVars>
      </dgm:prSet>
      <dgm:spPr/>
    </dgm:pt>
    <dgm:pt modelId="{A4185783-A46D-46C2-833D-91E73084F5A0}" type="pres">
      <dgm:prSet presAssocID="{5081E284-85EB-4185-9755-25AD1C202DFD}" presName="level3hierChild" presStyleCnt="0"/>
      <dgm:spPr/>
    </dgm:pt>
    <dgm:pt modelId="{AF3558AA-2669-4338-AAB8-36BA8675A47A}" type="pres">
      <dgm:prSet presAssocID="{2716CC57-EF8F-4DF4-8572-00D4B8194EF0}" presName="conn2-1" presStyleLbl="parChTrans1D3" presStyleIdx="1" presStyleCnt="4"/>
      <dgm:spPr/>
    </dgm:pt>
    <dgm:pt modelId="{4E97C466-2633-41CC-88F1-CE82FC18C158}" type="pres">
      <dgm:prSet presAssocID="{2716CC57-EF8F-4DF4-8572-00D4B8194EF0}" presName="connTx" presStyleLbl="parChTrans1D3" presStyleIdx="1" presStyleCnt="4"/>
      <dgm:spPr/>
    </dgm:pt>
    <dgm:pt modelId="{6311654E-4E07-480E-B4AD-E1076E4B0CF0}" type="pres">
      <dgm:prSet presAssocID="{75C9F0BF-172E-4502-A52A-86A73D7C292B}" presName="root2" presStyleCnt="0"/>
      <dgm:spPr/>
    </dgm:pt>
    <dgm:pt modelId="{2E38C60D-92DB-4C57-A4AC-F59E4E79E8BB}" type="pres">
      <dgm:prSet presAssocID="{75C9F0BF-172E-4502-A52A-86A73D7C292B}" presName="LevelTwoTextNode" presStyleLbl="node3" presStyleIdx="1" presStyleCnt="4">
        <dgm:presLayoutVars>
          <dgm:chPref val="3"/>
        </dgm:presLayoutVars>
      </dgm:prSet>
      <dgm:spPr/>
    </dgm:pt>
    <dgm:pt modelId="{EF8C32AF-D2F5-44A2-B3D5-21D6526AE353}" type="pres">
      <dgm:prSet presAssocID="{75C9F0BF-172E-4502-A52A-86A73D7C292B}" presName="level3hierChild" presStyleCnt="0"/>
      <dgm:spPr/>
    </dgm:pt>
    <dgm:pt modelId="{4965CA97-FCD9-4B7A-AD07-EA202B8BDEE5}" type="pres">
      <dgm:prSet presAssocID="{11AD1E37-CBBE-424C-BB58-30C7034A1FF9}" presName="conn2-1" presStyleLbl="parChTrans1D2" presStyleIdx="1" presStyleCnt="2"/>
      <dgm:spPr/>
    </dgm:pt>
    <dgm:pt modelId="{705117CE-D8CA-4DFB-B50E-A2482C8D2ACE}" type="pres">
      <dgm:prSet presAssocID="{11AD1E37-CBBE-424C-BB58-30C7034A1FF9}" presName="connTx" presStyleLbl="parChTrans1D2" presStyleIdx="1" presStyleCnt="2"/>
      <dgm:spPr/>
    </dgm:pt>
    <dgm:pt modelId="{09D3E1B7-DD85-44F3-A666-945789806A56}" type="pres">
      <dgm:prSet presAssocID="{9CBB98B0-A806-4AAF-8CAD-E878CDDBF501}" presName="root2" presStyleCnt="0"/>
      <dgm:spPr/>
    </dgm:pt>
    <dgm:pt modelId="{4505E55F-DF8F-4CB8-8219-0116B2F9690F}" type="pres">
      <dgm:prSet presAssocID="{9CBB98B0-A806-4AAF-8CAD-E878CDDBF501}" presName="LevelTwoTextNode" presStyleLbl="node2" presStyleIdx="1" presStyleCnt="2">
        <dgm:presLayoutVars>
          <dgm:chPref val="3"/>
        </dgm:presLayoutVars>
      </dgm:prSet>
      <dgm:spPr/>
    </dgm:pt>
    <dgm:pt modelId="{8CC9953E-857D-4890-B893-C60676064E95}" type="pres">
      <dgm:prSet presAssocID="{9CBB98B0-A806-4AAF-8CAD-E878CDDBF501}" presName="level3hierChild" presStyleCnt="0"/>
      <dgm:spPr/>
    </dgm:pt>
    <dgm:pt modelId="{B9354D92-7B55-410E-91ED-FBA5B0CBB93B}" type="pres">
      <dgm:prSet presAssocID="{AD1DCBDF-903E-4C6B-BA3C-570191557DF3}" presName="conn2-1" presStyleLbl="parChTrans1D3" presStyleIdx="2" presStyleCnt="4"/>
      <dgm:spPr/>
    </dgm:pt>
    <dgm:pt modelId="{99B1C58C-CC0C-4C0C-91B4-F0C5D1873E91}" type="pres">
      <dgm:prSet presAssocID="{AD1DCBDF-903E-4C6B-BA3C-570191557DF3}" presName="connTx" presStyleLbl="parChTrans1D3" presStyleIdx="2" presStyleCnt="4"/>
      <dgm:spPr/>
    </dgm:pt>
    <dgm:pt modelId="{33FC2C35-F4E5-4E59-ACC6-0BDA53AA945A}" type="pres">
      <dgm:prSet presAssocID="{591D6EA9-812E-4E7F-B0CE-71CC53D6BBAA}" presName="root2" presStyleCnt="0"/>
      <dgm:spPr/>
    </dgm:pt>
    <dgm:pt modelId="{1BB6B6D0-3291-4417-9030-3110E60CE74D}" type="pres">
      <dgm:prSet presAssocID="{591D6EA9-812E-4E7F-B0CE-71CC53D6BBAA}" presName="LevelTwoTextNode" presStyleLbl="node3" presStyleIdx="2" presStyleCnt="4">
        <dgm:presLayoutVars>
          <dgm:chPref val="3"/>
        </dgm:presLayoutVars>
      </dgm:prSet>
      <dgm:spPr/>
    </dgm:pt>
    <dgm:pt modelId="{7ADEB772-870C-4C16-9B38-0184EC71716F}" type="pres">
      <dgm:prSet presAssocID="{591D6EA9-812E-4E7F-B0CE-71CC53D6BBAA}" presName="level3hierChild" presStyleCnt="0"/>
      <dgm:spPr/>
    </dgm:pt>
    <dgm:pt modelId="{BF104DA4-183E-434F-8A82-95B761081A06}" type="pres">
      <dgm:prSet presAssocID="{80900C6A-FEFE-4465-AE8C-79042B7BC77A}" presName="conn2-1" presStyleLbl="parChTrans1D3" presStyleIdx="3" presStyleCnt="4"/>
      <dgm:spPr/>
    </dgm:pt>
    <dgm:pt modelId="{1757AE08-1D55-4A1E-AADD-3B4C812D1B05}" type="pres">
      <dgm:prSet presAssocID="{80900C6A-FEFE-4465-AE8C-79042B7BC77A}" presName="connTx" presStyleLbl="parChTrans1D3" presStyleIdx="3" presStyleCnt="4"/>
      <dgm:spPr/>
    </dgm:pt>
    <dgm:pt modelId="{17C94E2D-C850-481A-B5C7-30BC25F76E15}" type="pres">
      <dgm:prSet presAssocID="{10ADC86E-668E-4720-812C-A5FDE4EACD09}" presName="root2" presStyleCnt="0"/>
      <dgm:spPr/>
    </dgm:pt>
    <dgm:pt modelId="{604E9D52-ED22-43AB-888D-3867E56D9B4D}" type="pres">
      <dgm:prSet presAssocID="{10ADC86E-668E-4720-812C-A5FDE4EACD09}" presName="LevelTwoTextNode" presStyleLbl="node3" presStyleIdx="3" presStyleCnt="4">
        <dgm:presLayoutVars>
          <dgm:chPref val="3"/>
        </dgm:presLayoutVars>
      </dgm:prSet>
      <dgm:spPr/>
    </dgm:pt>
    <dgm:pt modelId="{2B1483D2-C842-478B-9399-F681B7871059}" type="pres">
      <dgm:prSet presAssocID="{10ADC86E-668E-4720-812C-A5FDE4EACD09}" presName="level3hierChild" presStyleCnt="0"/>
      <dgm:spPr/>
    </dgm:pt>
    <dgm:pt modelId="{F35135F3-9F10-48B9-BE33-D20DAD3B85D2}" type="pres">
      <dgm:prSet presAssocID="{45FEAC59-59B1-45F3-9AE5-353EE4B862D4}" presName="root1" presStyleCnt="0"/>
      <dgm:spPr/>
    </dgm:pt>
    <dgm:pt modelId="{792724B9-F8A7-4B01-9ED6-0B68C2D41CF1}" type="pres">
      <dgm:prSet presAssocID="{45FEAC59-59B1-45F3-9AE5-353EE4B862D4}" presName="LevelOneTextNode" presStyleLbl="node0" presStyleIdx="1" presStyleCnt="2">
        <dgm:presLayoutVars>
          <dgm:chPref val="3"/>
        </dgm:presLayoutVars>
      </dgm:prSet>
      <dgm:spPr/>
    </dgm:pt>
    <dgm:pt modelId="{896CCB12-15F5-4B25-A728-02920026A2FD}" type="pres">
      <dgm:prSet presAssocID="{45FEAC59-59B1-45F3-9AE5-353EE4B862D4}" presName="level2hierChild" presStyleCnt="0"/>
      <dgm:spPr/>
    </dgm:pt>
  </dgm:ptLst>
  <dgm:cxnLst>
    <dgm:cxn modelId="{99CDFD04-557B-48EA-BB0F-264EBB21F4D5}" srcId="{13A7AF83-466A-46BB-879D-7758C1472A6A}" destId="{6AF0E2F6-143B-459C-98B7-73CA1D4CA6B9}" srcOrd="0" destOrd="0" parTransId="{A952055F-9DE7-46CD-B085-E6374D1E308B}" sibTransId="{BB58A5F4-F1CD-4D0C-927A-1F1F5A123881}"/>
    <dgm:cxn modelId="{C6B3CF19-7193-41F2-9747-BB24EEBF290E}" type="presOf" srcId="{A952055F-9DE7-46CD-B085-E6374D1E308B}" destId="{851880ED-9B43-40E7-9CDE-546525BA2BF6}" srcOrd="1" destOrd="0" presId="urn:microsoft.com/office/officeart/2005/8/layout/hierarchy2"/>
    <dgm:cxn modelId="{5FE1821D-7FF9-4A76-BCD7-3845A9BAD984}" type="presOf" srcId="{75C9F0BF-172E-4502-A52A-86A73D7C292B}" destId="{2E38C60D-92DB-4C57-A4AC-F59E4E79E8BB}" srcOrd="0" destOrd="0" presId="urn:microsoft.com/office/officeart/2005/8/layout/hierarchy2"/>
    <dgm:cxn modelId="{19E96027-E601-4F66-AFDD-03ADE511B52F}" type="presOf" srcId="{45FEAC59-59B1-45F3-9AE5-353EE4B862D4}" destId="{792724B9-F8A7-4B01-9ED6-0B68C2D41CF1}" srcOrd="0" destOrd="0" presId="urn:microsoft.com/office/officeart/2005/8/layout/hierarchy2"/>
    <dgm:cxn modelId="{7A93BE2C-5E2D-40D8-B66A-063573547424}" type="presOf" srcId="{80900C6A-FEFE-4465-AE8C-79042B7BC77A}" destId="{BF104DA4-183E-434F-8A82-95B761081A06}" srcOrd="0" destOrd="0" presId="urn:microsoft.com/office/officeart/2005/8/layout/hierarchy2"/>
    <dgm:cxn modelId="{C1B05A2F-397B-4570-97CE-AB5355580B20}" type="presOf" srcId="{9CBB98B0-A806-4AAF-8CAD-E878CDDBF501}" destId="{4505E55F-DF8F-4CB8-8219-0116B2F9690F}" srcOrd="0" destOrd="0" presId="urn:microsoft.com/office/officeart/2005/8/layout/hierarchy2"/>
    <dgm:cxn modelId="{2CA76834-05E1-401E-9C2A-A9E7658216CA}" type="presOf" srcId="{2716CC57-EF8F-4DF4-8572-00D4B8194EF0}" destId="{AF3558AA-2669-4338-AAB8-36BA8675A47A}" srcOrd="0" destOrd="0" presId="urn:microsoft.com/office/officeart/2005/8/layout/hierarchy2"/>
    <dgm:cxn modelId="{11D98138-EC1A-46DE-860A-246D3FA9BF87}" srcId="{672F560C-B8D0-4DFB-81ED-9DAC222D90D9}" destId="{45FEAC59-59B1-45F3-9AE5-353EE4B862D4}" srcOrd="1" destOrd="0" parTransId="{B9956126-76B6-427B-8FF3-EAB2770822A4}" sibTransId="{FA0D031E-2095-471F-9828-D351F9461733}"/>
    <dgm:cxn modelId="{94D0A35E-ECDF-46CD-9BC4-611F556AC8D6}" type="presOf" srcId="{13A7AF83-466A-46BB-879D-7758C1472A6A}" destId="{C0C128C9-A222-4A9C-9CE9-14CA63123579}" srcOrd="0" destOrd="0" presId="urn:microsoft.com/office/officeart/2005/8/layout/hierarchy2"/>
    <dgm:cxn modelId="{9E81BA67-0960-4E6E-9668-2476B4A45E45}" type="presOf" srcId="{A952055F-9DE7-46CD-B085-E6374D1E308B}" destId="{6D81352C-BDA7-496A-B47A-8512657836AE}" srcOrd="0" destOrd="0" presId="urn:microsoft.com/office/officeart/2005/8/layout/hierarchy2"/>
    <dgm:cxn modelId="{CC2DAE6E-43BE-4270-B5B1-338E3AC906E8}" type="presOf" srcId="{2716CC57-EF8F-4DF4-8572-00D4B8194EF0}" destId="{4E97C466-2633-41CC-88F1-CE82FC18C158}" srcOrd="1" destOrd="0" presId="urn:microsoft.com/office/officeart/2005/8/layout/hierarchy2"/>
    <dgm:cxn modelId="{3D50D16F-672B-437D-9A0A-33D208BBFF77}" type="presOf" srcId="{11AD1E37-CBBE-424C-BB58-30C7034A1FF9}" destId="{705117CE-D8CA-4DFB-B50E-A2482C8D2ACE}" srcOrd="1" destOrd="0" presId="urn:microsoft.com/office/officeart/2005/8/layout/hierarchy2"/>
    <dgm:cxn modelId="{40EB4652-8C07-4058-8CAC-696CBF183848}" type="presOf" srcId="{83CBD1A9-341A-4F7D-8511-6CA15001916A}" destId="{175BB24A-294B-4B56-AFCF-8825555AC9DD}" srcOrd="0" destOrd="0" presId="urn:microsoft.com/office/officeart/2005/8/layout/hierarchy2"/>
    <dgm:cxn modelId="{8EA72978-FC27-4C61-9660-75DB91815AA2}" type="presOf" srcId="{672F560C-B8D0-4DFB-81ED-9DAC222D90D9}" destId="{9375DFD4-A9B3-4FE9-9768-56135AA36FB8}" srcOrd="0" destOrd="0" presId="urn:microsoft.com/office/officeart/2005/8/layout/hierarchy2"/>
    <dgm:cxn modelId="{7E00E986-9806-4942-8817-0ABB136FE27F}" srcId="{9CBB98B0-A806-4AAF-8CAD-E878CDDBF501}" destId="{10ADC86E-668E-4720-812C-A5FDE4EACD09}" srcOrd="1" destOrd="0" parTransId="{80900C6A-FEFE-4465-AE8C-79042B7BC77A}" sibTransId="{BC82450D-5F20-456E-8E55-8C476DF3F954}"/>
    <dgm:cxn modelId="{B90B7E88-4E44-4EA6-8C94-7DEF1891D543}" srcId="{672F560C-B8D0-4DFB-81ED-9DAC222D90D9}" destId="{13A7AF83-466A-46BB-879D-7758C1472A6A}" srcOrd="0" destOrd="0" parTransId="{0CC0AD37-8E00-4795-AB73-57CC7B8C3B92}" sibTransId="{6D062A6F-7F03-423B-9B57-9202FD83AA1B}"/>
    <dgm:cxn modelId="{F851728B-59E8-4ED3-BE1E-2E4383FC3632}" type="presOf" srcId="{11AD1E37-CBBE-424C-BB58-30C7034A1FF9}" destId="{4965CA97-FCD9-4B7A-AD07-EA202B8BDEE5}" srcOrd="0" destOrd="0" presId="urn:microsoft.com/office/officeart/2005/8/layout/hierarchy2"/>
    <dgm:cxn modelId="{2ABFB28F-C9E8-4043-881F-6FC340807B12}" srcId="{13A7AF83-466A-46BB-879D-7758C1472A6A}" destId="{9CBB98B0-A806-4AAF-8CAD-E878CDDBF501}" srcOrd="1" destOrd="0" parTransId="{11AD1E37-CBBE-424C-BB58-30C7034A1FF9}" sibTransId="{8C9453CB-D3C2-4488-B5B0-3D0CB52CC873}"/>
    <dgm:cxn modelId="{4D814599-F0B9-47E6-ABCF-E9C4809ABBE8}" srcId="{6AF0E2F6-143B-459C-98B7-73CA1D4CA6B9}" destId="{75C9F0BF-172E-4502-A52A-86A73D7C292B}" srcOrd="1" destOrd="0" parTransId="{2716CC57-EF8F-4DF4-8572-00D4B8194EF0}" sibTransId="{A3B6DC71-83CF-4803-A0D2-0E9E4D22F317}"/>
    <dgm:cxn modelId="{FA5F869D-39CA-4BD6-BDF8-13317DDEBEE4}" type="presOf" srcId="{AD1DCBDF-903E-4C6B-BA3C-570191557DF3}" destId="{99B1C58C-CC0C-4C0C-91B4-F0C5D1873E91}" srcOrd="1" destOrd="0" presId="urn:microsoft.com/office/officeart/2005/8/layout/hierarchy2"/>
    <dgm:cxn modelId="{9637F29E-4556-4E1C-8641-AEE69868B784}" srcId="{9CBB98B0-A806-4AAF-8CAD-E878CDDBF501}" destId="{591D6EA9-812E-4E7F-B0CE-71CC53D6BBAA}" srcOrd="0" destOrd="0" parTransId="{AD1DCBDF-903E-4C6B-BA3C-570191557DF3}" sibTransId="{D578A64D-6F51-4039-A86B-0C15ECAD465D}"/>
    <dgm:cxn modelId="{99B353A6-8F91-4948-9B3E-B291AE3DD63B}" type="presOf" srcId="{5081E284-85EB-4185-9755-25AD1C202DFD}" destId="{5DF58E61-2839-4ED5-8DD7-2D08BFF22E4A}" srcOrd="0" destOrd="0" presId="urn:microsoft.com/office/officeart/2005/8/layout/hierarchy2"/>
    <dgm:cxn modelId="{371AADB3-DBAC-4363-A9EB-0AC654EC3497}" type="presOf" srcId="{AD1DCBDF-903E-4C6B-BA3C-570191557DF3}" destId="{B9354D92-7B55-410E-91ED-FBA5B0CBB93B}" srcOrd="0" destOrd="0" presId="urn:microsoft.com/office/officeart/2005/8/layout/hierarchy2"/>
    <dgm:cxn modelId="{8D4F64B9-9063-420E-964E-2D1D551325E6}" srcId="{6AF0E2F6-143B-459C-98B7-73CA1D4CA6B9}" destId="{5081E284-85EB-4185-9755-25AD1C202DFD}" srcOrd="0" destOrd="0" parTransId="{83CBD1A9-341A-4F7D-8511-6CA15001916A}" sibTransId="{27B44F12-B94C-461C-90CF-CA21F1C75C5B}"/>
    <dgm:cxn modelId="{3C2A38BE-0399-4CE1-B016-64D7643A2B63}" type="presOf" srcId="{83CBD1A9-341A-4F7D-8511-6CA15001916A}" destId="{CA3E6D58-ACEF-44AB-9442-5D594DA45B5C}" srcOrd="1" destOrd="0" presId="urn:microsoft.com/office/officeart/2005/8/layout/hierarchy2"/>
    <dgm:cxn modelId="{A17295BE-96B5-4B5F-89B4-83E21114B5D5}" type="presOf" srcId="{80900C6A-FEFE-4465-AE8C-79042B7BC77A}" destId="{1757AE08-1D55-4A1E-AADD-3B4C812D1B05}" srcOrd="1" destOrd="0" presId="urn:microsoft.com/office/officeart/2005/8/layout/hierarchy2"/>
    <dgm:cxn modelId="{F1D6CDD0-D8D0-4178-B1C9-E6AA33D4CB46}" type="presOf" srcId="{591D6EA9-812E-4E7F-B0CE-71CC53D6BBAA}" destId="{1BB6B6D0-3291-4417-9030-3110E60CE74D}" srcOrd="0" destOrd="0" presId="urn:microsoft.com/office/officeart/2005/8/layout/hierarchy2"/>
    <dgm:cxn modelId="{F20F7BD1-AD91-4324-BD92-46D20766DF6A}" type="presOf" srcId="{6AF0E2F6-143B-459C-98B7-73CA1D4CA6B9}" destId="{D6C3CF7E-C877-4FC4-B83B-C232BCCFC0D1}" srcOrd="0" destOrd="0" presId="urn:microsoft.com/office/officeart/2005/8/layout/hierarchy2"/>
    <dgm:cxn modelId="{09A817EC-B3A9-4991-A181-269D989373B5}" type="presOf" srcId="{10ADC86E-668E-4720-812C-A5FDE4EACD09}" destId="{604E9D52-ED22-43AB-888D-3867E56D9B4D}" srcOrd="0" destOrd="0" presId="urn:microsoft.com/office/officeart/2005/8/layout/hierarchy2"/>
    <dgm:cxn modelId="{B35DAF0D-F1E3-46F3-8D6B-2A921D6D19E2}" type="presParOf" srcId="{9375DFD4-A9B3-4FE9-9768-56135AA36FB8}" destId="{B99C76B5-891D-4D18-BFE8-568BF46FC37D}" srcOrd="0" destOrd="0" presId="urn:microsoft.com/office/officeart/2005/8/layout/hierarchy2"/>
    <dgm:cxn modelId="{59032ACE-F4DB-43C2-A0F8-17D1BD763EDF}" type="presParOf" srcId="{B99C76B5-891D-4D18-BFE8-568BF46FC37D}" destId="{C0C128C9-A222-4A9C-9CE9-14CA63123579}" srcOrd="0" destOrd="0" presId="urn:microsoft.com/office/officeart/2005/8/layout/hierarchy2"/>
    <dgm:cxn modelId="{42366D17-9CED-4C16-8DAD-75B46CCFA941}" type="presParOf" srcId="{B99C76B5-891D-4D18-BFE8-568BF46FC37D}" destId="{4279D7F2-20ED-43D3-8043-ED513E7C8055}" srcOrd="1" destOrd="0" presId="urn:microsoft.com/office/officeart/2005/8/layout/hierarchy2"/>
    <dgm:cxn modelId="{43E6C259-1A8D-480D-92A6-CA74A8F3C222}" type="presParOf" srcId="{4279D7F2-20ED-43D3-8043-ED513E7C8055}" destId="{6D81352C-BDA7-496A-B47A-8512657836AE}" srcOrd="0" destOrd="0" presId="urn:microsoft.com/office/officeart/2005/8/layout/hierarchy2"/>
    <dgm:cxn modelId="{7B26E976-EB57-4B34-8B7F-5A57AC19AB9A}" type="presParOf" srcId="{6D81352C-BDA7-496A-B47A-8512657836AE}" destId="{851880ED-9B43-40E7-9CDE-546525BA2BF6}" srcOrd="0" destOrd="0" presId="urn:microsoft.com/office/officeart/2005/8/layout/hierarchy2"/>
    <dgm:cxn modelId="{72B36461-984E-46C5-8117-D2BDE00EEB8D}" type="presParOf" srcId="{4279D7F2-20ED-43D3-8043-ED513E7C8055}" destId="{276743CF-C56E-4E13-87DF-FB75DA14AE67}" srcOrd="1" destOrd="0" presId="urn:microsoft.com/office/officeart/2005/8/layout/hierarchy2"/>
    <dgm:cxn modelId="{42082F03-CE4E-4061-BAD6-1DACFFCD242C}" type="presParOf" srcId="{276743CF-C56E-4E13-87DF-FB75DA14AE67}" destId="{D6C3CF7E-C877-4FC4-B83B-C232BCCFC0D1}" srcOrd="0" destOrd="0" presId="urn:microsoft.com/office/officeart/2005/8/layout/hierarchy2"/>
    <dgm:cxn modelId="{25D41CB1-A5EA-493E-983F-FFA76CCCAFF4}" type="presParOf" srcId="{276743CF-C56E-4E13-87DF-FB75DA14AE67}" destId="{DF5EA013-D1C6-4986-9227-E0F64FF81DFD}" srcOrd="1" destOrd="0" presId="urn:microsoft.com/office/officeart/2005/8/layout/hierarchy2"/>
    <dgm:cxn modelId="{89AF7EE8-B052-4FB0-BE23-305BA3E58036}" type="presParOf" srcId="{DF5EA013-D1C6-4986-9227-E0F64FF81DFD}" destId="{175BB24A-294B-4B56-AFCF-8825555AC9DD}" srcOrd="0" destOrd="0" presId="urn:microsoft.com/office/officeart/2005/8/layout/hierarchy2"/>
    <dgm:cxn modelId="{8CE9CFD3-2261-47AD-8F46-0F3470382F18}" type="presParOf" srcId="{175BB24A-294B-4B56-AFCF-8825555AC9DD}" destId="{CA3E6D58-ACEF-44AB-9442-5D594DA45B5C}" srcOrd="0" destOrd="0" presId="urn:microsoft.com/office/officeart/2005/8/layout/hierarchy2"/>
    <dgm:cxn modelId="{38279F0C-BAF5-4D67-B880-8B59FE888C9D}" type="presParOf" srcId="{DF5EA013-D1C6-4986-9227-E0F64FF81DFD}" destId="{069949F0-7C3C-4323-840F-E12323F9FBCC}" srcOrd="1" destOrd="0" presId="urn:microsoft.com/office/officeart/2005/8/layout/hierarchy2"/>
    <dgm:cxn modelId="{2365DE7A-147E-4C3B-BB46-4856E8E544E4}" type="presParOf" srcId="{069949F0-7C3C-4323-840F-E12323F9FBCC}" destId="{5DF58E61-2839-4ED5-8DD7-2D08BFF22E4A}" srcOrd="0" destOrd="0" presId="urn:microsoft.com/office/officeart/2005/8/layout/hierarchy2"/>
    <dgm:cxn modelId="{D68099B0-01A9-47A0-9E66-98121100B499}" type="presParOf" srcId="{069949F0-7C3C-4323-840F-E12323F9FBCC}" destId="{A4185783-A46D-46C2-833D-91E73084F5A0}" srcOrd="1" destOrd="0" presId="urn:microsoft.com/office/officeart/2005/8/layout/hierarchy2"/>
    <dgm:cxn modelId="{FD29B641-7235-4B61-9759-5A4C10FDCCA3}" type="presParOf" srcId="{DF5EA013-D1C6-4986-9227-E0F64FF81DFD}" destId="{AF3558AA-2669-4338-AAB8-36BA8675A47A}" srcOrd="2" destOrd="0" presId="urn:microsoft.com/office/officeart/2005/8/layout/hierarchy2"/>
    <dgm:cxn modelId="{F56F2446-ACE2-4269-B7C7-C91BD6CA13C1}" type="presParOf" srcId="{AF3558AA-2669-4338-AAB8-36BA8675A47A}" destId="{4E97C466-2633-41CC-88F1-CE82FC18C158}" srcOrd="0" destOrd="0" presId="urn:microsoft.com/office/officeart/2005/8/layout/hierarchy2"/>
    <dgm:cxn modelId="{8E7BC7F2-2CF4-4A88-B035-37EC5DE80FF3}" type="presParOf" srcId="{DF5EA013-D1C6-4986-9227-E0F64FF81DFD}" destId="{6311654E-4E07-480E-B4AD-E1076E4B0CF0}" srcOrd="3" destOrd="0" presId="urn:microsoft.com/office/officeart/2005/8/layout/hierarchy2"/>
    <dgm:cxn modelId="{A80381CE-823D-48FD-8717-494962F77D8E}" type="presParOf" srcId="{6311654E-4E07-480E-B4AD-E1076E4B0CF0}" destId="{2E38C60D-92DB-4C57-A4AC-F59E4E79E8BB}" srcOrd="0" destOrd="0" presId="urn:microsoft.com/office/officeart/2005/8/layout/hierarchy2"/>
    <dgm:cxn modelId="{211CBE0E-F86A-4B59-AE96-F3BBD4484F2A}" type="presParOf" srcId="{6311654E-4E07-480E-B4AD-E1076E4B0CF0}" destId="{EF8C32AF-D2F5-44A2-B3D5-21D6526AE353}" srcOrd="1" destOrd="0" presId="urn:microsoft.com/office/officeart/2005/8/layout/hierarchy2"/>
    <dgm:cxn modelId="{B9B9E331-98FF-4774-9AE5-BFD4E3ED1AFF}" type="presParOf" srcId="{4279D7F2-20ED-43D3-8043-ED513E7C8055}" destId="{4965CA97-FCD9-4B7A-AD07-EA202B8BDEE5}" srcOrd="2" destOrd="0" presId="urn:microsoft.com/office/officeart/2005/8/layout/hierarchy2"/>
    <dgm:cxn modelId="{4E8044F5-2D57-4D65-85FB-DF2D68C8C8F8}" type="presParOf" srcId="{4965CA97-FCD9-4B7A-AD07-EA202B8BDEE5}" destId="{705117CE-D8CA-4DFB-B50E-A2482C8D2ACE}" srcOrd="0" destOrd="0" presId="urn:microsoft.com/office/officeart/2005/8/layout/hierarchy2"/>
    <dgm:cxn modelId="{6BC01F77-624F-4DD2-A683-17A456D801A3}" type="presParOf" srcId="{4279D7F2-20ED-43D3-8043-ED513E7C8055}" destId="{09D3E1B7-DD85-44F3-A666-945789806A56}" srcOrd="3" destOrd="0" presId="urn:microsoft.com/office/officeart/2005/8/layout/hierarchy2"/>
    <dgm:cxn modelId="{55E6C709-980B-415D-80C0-F12D2B47722B}" type="presParOf" srcId="{09D3E1B7-DD85-44F3-A666-945789806A56}" destId="{4505E55F-DF8F-4CB8-8219-0116B2F9690F}" srcOrd="0" destOrd="0" presId="urn:microsoft.com/office/officeart/2005/8/layout/hierarchy2"/>
    <dgm:cxn modelId="{FDD8B37A-6BF9-472C-AC89-14D45DDDF78F}" type="presParOf" srcId="{09D3E1B7-DD85-44F3-A666-945789806A56}" destId="{8CC9953E-857D-4890-B893-C60676064E95}" srcOrd="1" destOrd="0" presId="urn:microsoft.com/office/officeart/2005/8/layout/hierarchy2"/>
    <dgm:cxn modelId="{4DC4FD7E-E8F0-4C24-A2C2-A624D3BD9A1A}" type="presParOf" srcId="{8CC9953E-857D-4890-B893-C60676064E95}" destId="{B9354D92-7B55-410E-91ED-FBA5B0CBB93B}" srcOrd="0" destOrd="0" presId="urn:microsoft.com/office/officeart/2005/8/layout/hierarchy2"/>
    <dgm:cxn modelId="{E88D6611-00F3-4488-9C7E-DCFB2C9F23B1}" type="presParOf" srcId="{B9354D92-7B55-410E-91ED-FBA5B0CBB93B}" destId="{99B1C58C-CC0C-4C0C-91B4-F0C5D1873E91}" srcOrd="0" destOrd="0" presId="urn:microsoft.com/office/officeart/2005/8/layout/hierarchy2"/>
    <dgm:cxn modelId="{FD4D894E-8245-44B8-9FED-4CF42F86554F}" type="presParOf" srcId="{8CC9953E-857D-4890-B893-C60676064E95}" destId="{33FC2C35-F4E5-4E59-ACC6-0BDA53AA945A}" srcOrd="1" destOrd="0" presId="urn:microsoft.com/office/officeart/2005/8/layout/hierarchy2"/>
    <dgm:cxn modelId="{0EE0187D-469B-43F0-863F-A26800B220CC}" type="presParOf" srcId="{33FC2C35-F4E5-4E59-ACC6-0BDA53AA945A}" destId="{1BB6B6D0-3291-4417-9030-3110E60CE74D}" srcOrd="0" destOrd="0" presId="urn:microsoft.com/office/officeart/2005/8/layout/hierarchy2"/>
    <dgm:cxn modelId="{074B494C-0473-454B-B4C5-078D1CFC8675}" type="presParOf" srcId="{33FC2C35-F4E5-4E59-ACC6-0BDA53AA945A}" destId="{7ADEB772-870C-4C16-9B38-0184EC71716F}" srcOrd="1" destOrd="0" presId="urn:microsoft.com/office/officeart/2005/8/layout/hierarchy2"/>
    <dgm:cxn modelId="{D918242F-16A7-4F5F-B7B1-A672F974555D}" type="presParOf" srcId="{8CC9953E-857D-4890-B893-C60676064E95}" destId="{BF104DA4-183E-434F-8A82-95B761081A06}" srcOrd="2" destOrd="0" presId="urn:microsoft.com/office/officeart/2005/8/layout/hierarchy2"/>
    <dgm:cxn modelId="{0244D1C5-B7D4-4B30-9EB3-0C575499493B}" type="presParOf" srcId="{BF104DA4-183E-434F-8A82-95B761081A06}" destId="{1757AE08-1D55-4A1E-AADD-3B4C812D1B05}" srcOrd="0" destOrd="0" presId="urn:microsoft.com/office/officeart/2005/8/layout/hierarchy2"/>
    <dgm:cxn modelId="{53E46A28-BACB-4E29-A98E-96EEF52F526D}" type="presParOf" srcId="{8CC9953E-857D-4890-B893-C60676064E95}" destId="{17C94E2D-C850-481A-B5C7-30BC25F76E15}" srcOrd="3" destOrd="0" presId="urn:microsoft.com/office/officeart/2005/8/layout/hierarchy2"/>
    <dgm:cxn modelId="{15E5AF5E-B199-4E70-B61E-D73F50A3A067}" type="presParOf" srcId="{17C94E2D-C850-481A-B5C7-30BC25F76E15}" destId="{604E9D52-ED22-43AB-888D-3867E56D9B4D}" srcOrd="0" destOrd="0" presId="urn:microsoft.com/office/officeart/2005/8/layout/hierarchy2"/>
    <dgm:cxn modelId="{DCE45521-0130-422C-9DD8-48A704A1BBE6}" type="presParOf" srcId="{17C94E2D-C850-481A-B5C7-30BC25F76E15}" destId="{2B1483D2-C842-478B-9399-F681B7871059}" srcOrd="1" destOrd="0" presId="urn:microsoft.com/office/officeart/2005/8/layout/hierarchy2"/>
    <dgm:cxn modelId="{1C90755D-C49C-4E72-B379-713231BF1555}" type="presParOf" srcId="{9375DFD4-A9B3-4FE9-9768-56135AA36FB8}" destId="{F35135F3-9F10-48B9-BE33-D20DAD3B85D2}" srcOrd="1" destOrd="0" presId="urn:microsoft.com/office/officeart/2005/8/layout/hierarchy2"/>
    <dgm:cxn modelId="{9FDCFFD5-3FBD-44A4-A796-FE8B0C65CBEB}" type="presParOf" srcId="{F35135F3-9F10-48B9-BE33-D20DAD3B85D2}" destId="{792724B9-F8A7-4B01-9ED6-0B68C2D41CF1}" srcOrd="0" destOrd="0" presId="urn:microsoft.com/office/officeart/2005/8/layout/hierarchy2"/>
    <dgm:cxn modelId="{E53DA908-8C24-4A45-9D60-C000C0BBAD32}" type="presParOf" srcId="{F35135F3-9F10-48B9-BE33-D20DAD3B85D2}" destId="{896CCB12-15F5-4B25-A728-02920026A2F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2F560C-B8D0-4DFB-81ED-9DAC222D90D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3A7AF83-466A-46BB-879D-7758C1472A6A}">
      <dgm:prSet phldrT="[文本]"/>
      <dgm:spPr/>
      <dgm:t>
        <a:bodyPr/>
        <a:lstStyle/>
        <a:p>
          <a:r>
            <a:rPr lang="zh-CN" altLang="en-US" dirty="0"/>
            <a:t>命题变元</a:t>
          </a:r>
        </a:p>
      </dgm:t>
    </dgm:pt>
    <dgm:pt modelId="{0CC0AD37-8E00-4795-AB73-57CC7B8C3B92}" type="parTrans" cxnId="{B90B7E88-4E44-4EA6-8C94-7DEF1891D543}">
      <dgm:prSet/>
      <dgm:spPr/>
      <dgm:t>
        <a:bodyPr/>
        <a:lstStyle/>
        <a:p>
          <a:endParaRPr lang="zh-CN" altLang="en-US"/>
        </a:p>
      </dgm:t>
    </dgm:pt>
    <dgm:pt modelId="{6D062A6F-7F03-423B-9B57-9202FD83AA1B}" type="sibTrans" cxnId="{B90B7E88-4E44-4EA6-8C94-7DEF1891D543}">
      <dgm:prSet/>
      <dgm:spPr/>
      <dgm:t>
        <a:bodyPr/>
        <a:lstStyle/>
        <a:p>
          <a:endParaRPr lang="zh-CN" altLang="en-US"/>
        </a:p>
      </dgm:t>
    </dgm:pt>
    <dgm:pt modelId="{6AF0E2F6-143B-459C-98B7-73CA1D4CA6B9}">
      <dgm:prSet phldrT="[文本]"/>
      <dgm:spPr/>
      <dgm:t>
        <a:bodyPr/>
        <a:lstStyle/>
        <a:p>
          <a:r>
            <a:rPr lang="zh-CN" altLang="en-US" dirty="0"/>
            <a:t>条件</a:t>
          </a:r>
        </a:p>
      </dgm:t>
    </dgm:pt>
    <dgm:pt modelId="{A952055F-9DE7-46CD-B085-E6374D1E308B}" type="parTrans" cxnId="{99CDFD04-557B-48EA-BB0F-264EBB21F4D5}">
      <dgm:prSet/>
      <dgm:spPr/>
      <dgm:t>
        <a:bodyPr/>
        <a:lstStyle/>
        <a:p>
          <a:endParaRPr lang="zh-CN" altLang="en-US"/>
        </a:p>
      </dgm:t>
    </dgm:pt>
    <dgm:pt modelId="{BB58A5F4-F1CD-4D0C-927A-1F1F5A123881}" type="sibTrans" cxnId="{99CDFD04-557B-48EA-BB0F-264EBB21F4D5}">
      <dgm:prSet/>
      <dgm:spPr/>
      <dgm:t>
        <a:bodyPr/>
        <a:lstStyle/>
        <a:p>
          <a:endParaRPr lang="zh-CN" altLang="en-US"/>
        </a:p>
      </dgm:t>
    </dgm:pt>
    <dgm:pt modelId="{5081E284-85EB-4185-9755-25AD1C202DFD}">
      <dgm:prSet phldrT="[文本]"/>
      <dgm:spPr/>
      <dgm:t>
        <a:bodyPr/>
        <a:lstStyle/>
        <a:p>
          <a:r>
            <a:rPr lang="zh-CN" altLang="en-US" dirty="0"/>
            <a:t>陈述句</a:t>
          </a:r>
        </a:p>
      </dgm:t>
    </dgm:pt>
    <dgm:pt modelId="{83CBD1A9-341A-4F7D-8511-6CA15001916A}" type="parTrans" cxnId="{8D4F64B9-9063-420E-964E-2D1D551325E6}">
      <dgm:prSet/>
      <dgm:spPr/>
      <dgm:t>
        <a:bodyPr/>
        <a:lstStyle/>
        <a:p>
          <a:endParaRPr lang="zh-CN" altLang="en-US"/>
        </a:p>
      </dgm:t>
    </dgm:pt>
    <dgm:pt modelId="{27B44F12-B94C-461C-90CF-CA21F1C75C5B}" type="sibTrans" cxnId="{8D4F64B9-9063-420E-964E-2D1D551325E6}">
      <dgm:prSet/>
      <dgm:spPr/>
      <dgm:t>
        <a:bodyPr/>
        <a:lstStyle/>
        <a:p>
          <a:endParaRPr lang="zh-CN" altLang="en-US"/>
        </a:p>
      </dgm:t>
    </dgm:pt>
    <dgm:pt modelId="{75C9F0BF-172E-4502-A52A-86A73D7C292B}">
      <dgm:prSet phldrT="[文本]"/>
      <dgm:spPr/>
      <dgm:t>
        <a:bodyPr/>
        <a:lstStyle/>
        <a:p>
          <a:r>
            <a:rPr lang="zh-CN" altLang="en-US" dirty="0"/>
            <a:t>结果不唯一</a:t>
          </a:r>
        </a:p>
      </dgm:t>
    </dgm:pt>
    <dgm:pt modelId="{2716CC57-EF8F-4DF4-8572-00D4B8194EF0}" type="parTrans" cxnId="{4D814599-F0B9-47E6-ABCF-E9C4809ABBE8}">
      <dgm:prSet/>
      <dgm:spPr/>
      <dgm:t>
        <a:bodyPr/>
        <a:lstStyle/>
        <a:p>
          <a:endParaRPr lang="zh-CN" altLang="en-US"/>
        </a:p>
      </dgm:t>
    </dgm:pt>
    <dgm:pt modelId="{A3B6DC71-83CF-4803-A0D2-0E9E4D22F317}" type="sibTrans" cxnId="{4D814599-F0B9-47E6-ABCF-E9C4809ABBE8}">
      <dgm:prSet/>
      <dgm:spPr/>
      <dgm:t>
        <a:bodyPr/>
        <a:lstStyle/>
        <a:p>
          <a:endParaRPr lang="zh-CN" altLang="en-US"/>
        </a:p>
      </dgm:t>
    </dgm:pt>
    <dgm:pt modelId="{9375DFD4-A9B3-4FE9-9768-56135AA36FB8}" type="pres">
      <dgm:prSet presAssocID="{672F560C-B8D0-4DFB-81ED-9DAC222D90D9}" presName="diagram" presStyleCnt="0">
        <dgm:presLayoutVars>
          <dgm:chPref val="1"/>
          <dgm:dir/>
          <dgm:animOne val="branch"/>
          <dgm:animLvl val="lvl"/>
          <dgm:resizeHandles val="exact"/>
        </dgm:presLayoutVars>
      </dgm:prSet>
      <dgm:spPr/>
    </dgm:pt>
    <dgm:pt modelId="{B99C76B5-891D-4D18-BFE8-568BF46FC37D}" type="pres">
      <dgm:prSet presAssocID="{13A7AF83-466A-46BB-879D-7758C1472A6A}" presName="root1" presStyleCnt="0"/>
      <dgm:spPr/>
    </dgm:pt>
    <dgm:pt modelId="{C0C128C9-A222-4A9C-9CE9-14CA63123579}" type="pres">
      <dgm:prSet presAssocID="{13A7AF83-466A-46BB-879D-7758C1472A6A}" presName="LevelOneTextNode" presStyleLbl="node0" presStyleIdx="0" presStyleCnt="1">
        <dgm:presLayoutVars>
          <dgm:chPref val="3"/>
        </dgm:presLayoutVars>
      </dgm:prSet>
      <dgm:spPr/>
    </dgm:pt>
    <dgm:pt modelId="{4279D7F2-20ED-43D3-8043-ED513E7C8055}" type="pres">
      <dgm:prSet presAssocID="{13A7AF83-466A-46BB-879D-7758C1472A6A}" presName="level2hierChild" presStyleCnt="0"/>
      <dgm:spPr/>
    </dgm:pt>
    <dgm:pt modelId="{6D81352C-BDA7-496A-B47A-8512657836AE}" type="pres">
      <dgm:prSet presAssocID="{A952055F-9DE7-46CD-B085-E6374D1E308B}" presName="conn2-1" presStyleLbl="parChTrans1D2" presStyleIdx="0" presStyleCnt="1"/>
      <dgm:spPr/>
    </dgm:pt>
    <dgm:pt modelId="{851880ED-9B43-40E7-9CDE-546525BA2BF6}" type="pres">
      <dgm:prSet presAssocID="{A952055F-9DE7-46CD-B085-E6374D1E308B}" presName="connTx" presStyleLbl="parChTrans1D2" presStyleIdx="0" presStyleCnt="1"/>
      <dgm:spPr/>
    </dgm:pt>
    <dgm:pt modelId="{276743CF-C56E-4E13-87DF-FB75DA14AE67}" type="pres">
      <dgm:prSet presAssocID="{6AF0E2F6-143B-459C-98B7-73CA1D4CA6B9}" presName="root2" presStyleCnt="0"/>
      <dgm:spPr/>
    </dgm:pt>
    <dgm:pt modelId="{D6C3CF7E-C877-4FC4-B83B-C232BCCFC0D1}" type="pres">
      <dgm:prSet presAssocID="{6AF0E2F6-143B-459C-98B7-73CA1D4CA6B9}" presName="LevelTwoTextNode" presStyleLbl="node2" presStyleIdx="0" presStyleCnt="1">
        <dgm:presLayoutVars>
          <dgm:chPref val="3"/>
        </dgm:presLayoutVars>
      </dgm:prSet>
      <dgm:spPr/>
    </dgm:pt>
    <dgm:pt modelId="{DF5EA013-D1C6-4986-9227-E0F64FF81DFD}" type="pres">
      <dgm:prSet presAssocID="{6AF0E2F6-143B-459C-98B7-73CA1D4CA6B9}" presName="level3hierChild" presStyleCnt="0"/>
      <dgm:spPr/>
    </dgm:pt>
    <dgm:pt modelId="{175BB24A-294B-4B56-AFCF-8825555AC9DD}" type="pres">
      <dgm:prSet presAssocID="{83CBD1A9-341A-4F7D-8511-6CA15001916A}" presName="conn2-1" presStyleLbl="parChTrans1D3" presStyleIdx="0" presStyleCnt="2"/>
      <dgm:spPr/>
    </dgm:pt>
    <dgm:pt modelId="{CA3E6D58-ACEF-44AB-9442-5D594DA45B5C}" type="pres">
      <dgm:prSet presAssocID="{83CBD1A9-341A-4F7D-8511-6CA15001916A}" presName="connTx" presStyleLbl="parChTrans1D3" presStyleIdx="0" presStyleCnt="2"/>
      <dgm:spPr/>
    </dgm:pt>
    <dgm:pt modelId="{069949F0-7C3C-4323-840F-E12323F9FBCC}" type="pres">
      <dgm:prSet presAssocID="{5081E284-85EB-4185-9755-25AD1C202DFD}" presName="root2" presStyleCnt="0"/>
      <dgm:spPr/>
    </dgm:pt>
    <dgm:pt modelId="{5DF58E61-2839-4ED5-8DD7-2D08BFF22E4A}" type="pres">
      <dgm:prSet presAssocID="{5081E284-85EB-4185-9755-25AD1C202DFD}" presName="LevelTwoTextNode" presStyleLbl="node3" presStyleIdx="0" presStyleCnt="2">
        <dgm:presLayoutVars>
          <dgm:chPref val="3"/>
        </dgm:presLayoutVars>
      </dgm:prSet>
      <dgm:spPr/>
    </dgm:pt>
    <dgm:pt modelId="{A4185783-A46D-46C2-833D-91E73084F5A0}" type="pres">
      <dgm:prSet presAssocID="{5081E284-85EB-4185-9755-25AD1C202DFD}" presName="level3hierChild" presStyleCnt="0"/>
      <dgm:spPr/>
    </dgm:pt>
    <dgm:pt modelId="{AF3558AA-2669-4338-AAB8-36BA8675A47A}" type="pres">
      <dgm:prSet presAssocID="{2716CC57-EF8F-4DF4-8572-00D4B8194EF0}" presName="conn2-1" presStyleLbl="parChTrans1D3" presStyleIdx="1" presStyleCnt="2"/>
      <dgm:spPr/>
    </dgm:pt>
    <dgm:pt modelId="{4E97C466-2633-41CC-88F1-CE82FC18C158}" type="pres">
      <dgm:prSet presAssocID="{2716CC57-EF8F-4DF4-8572-00D4B8194EF0}" presName="connTx" presStyleLbl="parChTrans1D3" presStyleIdx="1" presStyleCnt="2"/>
      <dgm:spPr/>
    </dgm:pt>
    <dgm:pt modelId="{6311654E-4E07-480E-B4AD-E1076E4B0CF0}" type="pres">
      <dgm:prSet presAssocID="{75C9F0BF-172E-4502-A52A-86A73D7C292B}" presName="root2" presStyleCnt="0"/>
      <dgm:spPr/>
    </dgm:pt>
    <dgm:pt modelId="{2E38C60D-92DB-4C57-A4AC-F59E4E79E8BB}" type="pres">
      <dgm:prSet presAssocID="{75C9F0BF-172E-4502-A52A-86A73D7C292B}" presName="LevelTwoTextNode" presStyleLbl="node3" presStyleIdx="1" presStyleCnt="2">
        <dgm:presLayoutVars>
          <dgm:chPref val="3"/>
        </dgm:presLayoutVars>
      </dgm:prSet>
      <dgm:spPr/>
    </dgm:pt>
    <dgm:pt modelId="{EF8C32AF-D2F5-44A2-B3D5-21D6526AE353}" type="pres">
      <dgm:prSet presAssocID="{75C9F0BF-172E-4502-A52A-86A73D7C292B}" presName="level3hierChild" presStyleCnt="0"/>
      <dgm:spPr/>
    </dgm:pt>
  </dgm:ptLst>
  <dgm:cxnLst>
    <dgm:cxn modelId="{99CDFD04-557B-48EA-BB0F-264EBB21F4D5}" srcId="{13A7AF83-466A-46BB-879D-7758C1472A6A}" destId="{6AF0E2F6-143B-459C-98B7-73CA1D4CA6B9}" srcOrd="0" destOrd="0" parTransId="{A952055F-9DE7-46CD-B085-E6374D1E308B}" sibTransId="{BB58A5F4-F1CD-4D0C-927A-1F1F5A123881}"/>
    <dgm:cxn modelId="{C6B3CF19-7193-41F2-9747-BB24EEBF290E}" type="presOf" srcId="{A952055F-9DE7-46CD-B085-E6374D1E308B}" destId="{851880ED-9B43-40E7-9CDE-546525BA2BF6}" srcOrd="1" destOrd="0" presId="urn:microsoft.com/office/officeart/2005/8/layout/hierarchy2"/>
    <dgm:cxn modelId="{5FE1821D-7FF9-4A76-BCD7-3845A9BAD984}" type="presOf" srcId="{75C9F0BF-172E-4502-A52A-86A73D7C292B}" destId="{2E38C60D-92DB-4C57-A4AC-F59E4E79E8BB}" srcOrd="0" destOrd="0" presId="urn:microsoft.com/office/officeart/2005/8/layout/hierarchy2"/>
    <dgm:cxn modelId="{2CA76834-05E1-401E-9C2A-A9E7658216CA}" type="presOf" srcId="{2716CC57-EF8F-4DF4-8572-00D4B8194EF0}" destId="{AF3558AA-2669-4338-AAB8-36BA8675A47A}" srcOrd="0" destOrd="0" presId="urn:microsoft.com/office/officeart/2005/8/layout/hierarchy2"/>
    <dgm:cxn modelId="{94D0A35E-ECDF-46CD-9BC4-611F556AC8D6}" type="presOf" srcId="{13A7AF83-466A-46BB-879D-7758C1472A6A}" destId="{C0C128C9-A222-4A9C-9CE9-14CA63123579}" srcOrd="0" destOrd="0" presId="urn:microsoft.com/office/officeart/2005/8/layout/hierarchy2"/>
    <dgm:cxn modelId="{9E81BA67-0960-4E6E-9668-2476B4A45E45}" type="presOf" srcId="{A952055F-9DE7-46CD-B085-E6374D1E308B}" destId="{6D81352C-BDA7-496A-B47A-8512657836AE}" srcOrd="0" destOrd="0" presId="urn:microsoft.com/office/officeart/2005/8/layout/hierarchy2"/>
    <dgm:cxn modelId="{CC2DAE6E-43BE-4270-B5B1-338E3AC906E8}" type="presOf" srcId="{2716CC57-EF8F-4DF4-8572-00D4B8194EF0}" destId="{4E97C466-2633-41CC-88F1-CE82FC18C158}" srcOrd="1" destOrd="0" presId="urn:microsoft.com/office/officeart/2005/8/layout/hierarchy2"/>
    <dgm:cxn modelId="{40EB4652-8C07-4058-8CAC-696CBF183848}" type="presOf" srcId="{83CBD1A9-341A-4F7D-8511-6CA15001916A}" destId="{175BB24A-294B-4B56-AFCF-8825555AC9DD}" srcOrd="0" destOrd="0" presId="urn:microsoft.com/office/officeart/2005/8/layout/hierarchy2"/>
    <dgm:cxn modelId="{8EA72978-FC27-4C61-9660-75DB91815AA2}" type="presOf" srcId="{672F560C-B8D0-4DFB-81ED-9DAC222D90D9}" destId="{9375DFD4-A9B3-4FE9-9768-56135AA36FB8}" srcOrd="0" destOrd="0" presId="urn:microsoft.com/office/officeart/2005/8/layout/hierarchy2"/>
    <dgm:cxn modelId="{B90B7E88-4E44-4EA6-8C94-7DEF1891D543}" srcId="{672F560C-B8D0-4DFB-81ED-9DAC222D90D9}" destId="{13A7AF83-466A-46BB-879D-7758C1472A6A}" srcOrd="0" destOrd="0" parTransId="{0CC0AD37-8E00-4795-AB73-57CC7B8C3B92}" sibTransId="{6D062A6F-7F03-423B-9B57-9202FD83AA1B}"/>
    <dgm:cxn modelId="{4D814599-F0B9-47E6-ABCF-E9C4809ABBE8}" srcId="{6AF0E2F6-143B-459C-98B7-73CA1D4CA6B9}" destId="{75C9F0BF-172E-4502-A52A-86A73D7C292B}" srcOrd="1" destOrd="0" parTransId="{2716CC57-EF8F-4DF4-8572-00D4B8194EF0}" sibTransId="{A3B6DC71-83CF-4803-A0D2-0E9E4D22F317}"/>
    <dgm:cxn modelId="{99B353A6-8F91-4948-9B3E-B291AE3DD63B}" type="presOf" srcId="{5081E284-85EB-4185-9755-25AD1C202DFD}" destId="{5DF58E61-2839-4ED5-8DD7-2D08BFF22E4A}" srcOrd="0" destOrd="0" presId="urn:microsoft.com/office/officeart/2005/8/layout/hierarchy2"/>
    <dgm:cxn modelId="{8D4F64B9-9063-420E-964E-2D1D551325E6}" srcId="{6AF0E2F6-143B-459C-98B7-73CA1D4CA6B9}" destId="{5081E284-85EB-4185-9755-25AD1C202DFD}" srcOrd="0" destOrd="0" parTransId="{83CBD1A9-341A-4F7D-8511-6CA15001916A}" sibTransId="{27B44F12-B94C-461C-90CF-CA21F1C75C5B}"/>
    <dgm:cxn modelId="{3C2A38BE-0399-4CE1-B016-64D7643A2B63}" type="presOf" srcId="{83CBD1A9-341A-4F7D-8511-6CA15001916A}" destId="{CA3E6D58-ACEF-44AB-9442-5D594DA45B5C}" srcOrd="1" destOrd="0" presId="urn:microsoft.com/office/officeart/2005/8/layout/hierarchy2"/>
    <dgm:cxn modelId="{F20F7BD1-AD91-4324-BD92-46D20766DF6A}" type="presOf" srcId="{6AF0E2F6-143B-459C-98B7-73CA1D4CA6B9}" destId="{D6C3CF7E-C877-4FC4-B83B-C232BCCFC0D1}" srcOrd="0" destOrd="0" presId="urn:microsoft.com/office/officeart/2005/8/layout/hierarchy2"/>
    <dgm:cxn modelId="{B35DAF0D-F1E3-46F3-8D6B-2A921D6D19E2}" type="presParOf" srcId="{9375DFD4-A9B3-4FE9-9768-56135AA36FB8}" destId="{B99C76B5-891D-4D18-BFE8-568BF46FC37D}" srcOrd="0" destOrd="0" presId="urn:microsoft.com/office/officeart/2005/8/layout/hierarchy2"/>
    <dgm:cxn modelId="{59032ACE-F4DB-43C2-A0F8-17D1BD763EDF}" type="presParOf" srcId="{B99C76B5-891D-4D18-BFE8-568BF46FC37D}" destId="{C0C128C9-A222-4A9C-9CE9-14CA63123579}" srcOrd="0" destOrd="0" presId="urn:microsoft.com/office/officeart/2005/8/layout/hierarchy2"/>
    <dgm:cxn modelId="{42366D17-9CED-4C16-8DAD-75B46CCFA941}" type="presParOf" srcId="{B99C76B5-891D-4D18-BFE8-568BF46FC37D}" destId="{4279D7F2-20ED-43D3-8043-ED513E7C8055}" srcOrd="1" destOrd="0" presId="urn:microsoft.com/office/officeart/2005/8/layout/hierarchy2"/>
    <dgm:cxn modelId="{43E6C259-1A8D-480D-92A6-CA74A8F3C222}" type="presParOf" srcId="{4279D7F2-20ED-43D3-8043-ED513E7C8055}" destId="{6D81352C-BDA7-496A-B47A-8512657836AE}" srcOrd="0" destOrd="0" presId="urn:microsoft.com/office/officeart/2005/8/layout/hierarchy2"/>
    <dgm:cxn modelId="{7B26E976-EB57-4B34-8B7F-5A57AC19AB9A}" type="presParOf" srcId="{6D81352C-BDA7-496A-B47A-8512657836AE}" destId="{851880ED-9B43-40E7-9CDE-546525BA2BF6}" srcOrd="0" destOrd="0" presId="urn:microsoft.com/office/officeart/2005/8/layout/hierarchy2"/>
    <dgm:cxn modelId="{72B36461-984E-46C5-8117-D2BDE00EEB8D}" type="presParOf" srcId="{4279D7F2-20ED-43D3-8043-ED513E7C8055}" destId="{276743CF-C56E-4E13-87DF-FB75DA14AE67}" srcOrd="1" destOrd="0" presId="urn:microsoft.com/office/officeart/2005/8/layout/hierarchy2"/>
    <dgm:cxn modelId="{42082F03-CE4E-4061-BAD6-1DACFFCD242C}" type="presParOf" srcId="{276743CF-C56E-4E13-87DF-FB75DA14AE67}" destId="{D6C3CF7E-C877-4FC4-B83B-C232BCCFC0D1}" srcOrd="0" destOrd="0" presId="urn:microsoft.com/office/officeart/2005/8/layout/hierarchy2"/>
    <dgm:cxn modelId="{25D41CB1-A5EA-493E-983F-FFA76CCCAFF4}" type="presParOf" srcId="{276743CF-C56E-4E13-87DF-FB75DA14AE67}" destId="{DF5EA013-D1C6-4986-9227-E0F64FF81DFD}" srcOrd="1" destOrd="0" presId="urn:microsoft.com/office/officeart/2005/8/layout/hierarchy2"/>
    <dgm:cxn modelId="{89AF7EE8-B052-4FB0-BE23-305BA3E58036}" type="presParOf" srcId="{DF5EA013-D1C6-4986-9227-E0F64FF81DFD}" destId="{175BB24A-294B-4B56-AFCF-8825555AC9DD}" srcOrd="0" destOrd="0" presId="urn:microsoft.com/office/officeart/2005/8/layout/hierarchy2"/>
    <dgm:cxn modelId="{8CE9CFD3-2261-47AD-8F46-0F3470382F18}" type="presParOf" srcId="{175BB24A-294B-4B56-AFCF-8825555AC9DD}" destId="{CA3E6D58-ACEF-44AB-9442-5D594DA45B5C}" srcOrd="0" destOrd="0" presId="urn:microsoft.com/office/officeart/2005/8/layout/hierarchy2"/>
    <dgm:cxn modelId="{38279F0C-BAF5-4D67-B880-8B59FE888C9D}" type="presParOf" srcId="{DF5EA013-D1C6-4986-9227-E0F64FF81DFD}" destId="{069949F0-7C3C-4323-840F-E12323F9FBCC}" srcOrd="1" destOrd="0" presId="urn:microsoft.com/office/officeart/2005/8/layout/hierarchy2"/>
    <dgm:cxn modelId="{2365DE7A-147E-4C3B-BB46-4856E8E544E4}" type="presParOf" srcId="{069949F0-7C3C-4323-840F-E12323F9FBCC}" destId="{5DF58E61-2839-4ED5-8DD7-2D08BFF22E4A}" srcOrd="0" destOrd="0" presId="urn:microsoft.com/office/officeart/2005/8/layout/hierarchy2"/>
    <dgm:cxn modelId="{D68099B0-01A9-47A0-9E66-98121100B499}" type="presParOf" srcId="{069949F0-7C3C-4323-840F-E12323F9FBCC}" destId="{A4185783-A46D-46C2-833D-91E73084F5A0}" srcOrd="1" destOrd="0" presId="urn:microsoft.com/office/officeart/2005/8/layout/hierarchy2"/>
    <dgm:cxn modelId="{FD29B641-7235-4B61-9759-5A4C10FDCCA3}" type="presParOf" srcId="{DF5EA013-D1C6-4986-9227-E0F64FF81DFD}" destId="{AF3558AA-2669-4338-AAB8-36BA8675A47A}" srcOrd="2" destOrd="0" presId="urn:microsoft.com/office/officeart/2005/8/layout/hierarchy2"/>
    <dgm:cxn modelId="{F56F2446-ACE2-4269-B7C7-C91BD6CA13C1}" type="presParOf" srcId="{AF3558AA-2669-4338-AAB8-36BA8675A47A}" destId="{4E97C466-2633-41CC-88F1-CE82FC18C158}" srcOrd="0" destOrd="0" presId="urn:microsoft.com/office/officeart/2005/8/layout/hierarchy2"/>
    <dgm:cxn modelId="{8E7BC7F2-2CF4-4A88-B035-37EC5DE80FF3}" type="presParOf" srcId="{DF5EA013-D1C6-4986-9227-E0F64FF81DFD}" destId="{6311654E-4E07-480E-B4AD-E1076E4B0CF0}" srcOrd="3" destOrd="0" presId="urn:microsoft.com/office/officeart/2005/8/layout/hierarchy2"/>
    <dgm:cxn modelId="{A80381CE-823D-48FD-8717-494962F77D8E}" type="presParOf" srcId="{6311654E-4E07-480E-B4AD-E1076E4B0CF0}" destId="{2E38C60D-92DB-4C57-A4AC-F59E4E79E8BB}" srcOrd="0" destOrd="0" presId="urn:microsoft.com/office/officeart/2005/8/layout/hierarchy2"/>
    <dgm:cxn modelId="{211CBE0E-F86A-4B59-AE96-F3BBD4484F2A}" type="presParOf" srcId="{6311654E-4E07-480E-B4AD-E1076E4B0CF0}" destId="{EF8C32AF-D2F5-44A2-B3D5-21D6526AE353}"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128C9-A222-4A9C-9CE9-14CA63123579}">
      <dsp:nvSpPr>
        <dsp:cNvPr id="0" name=""/>
        <dsp:cNvSpPr/>
      </dsp:nvSpPr>
      <dsp:spPr>
        <a:xfrm>
          <a:off x="576447" y="1587047"/>
          <a:ext cx="1838895" cy="919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命题</a:t>
          </a:r>
        </a:p>
      </dsp:txBody>
      <dsp:txXfrm>
        <a:off x="603377" y="1613977"/>
        <a:ext cx="1785035" cy="865587"/>
      </dsp:txXfrm>
    </dsp:sp>
    <dsp:sp modelId="{6D81352C-BDA7-496A-B47A-8512657836AE}">
      <dsp:nvSpPr>
        <dsp:cNvPr id="0" name=""/>
        <dsp:cNvSpPr/>
      </dsp:nvSpPr>
      <dsp:spPr>
        <a:xfrm rot="18289469">
          <a:off x="2139099" y="1497873"/>
          <a:ext cx="1288047" cy="40429"/>
        </a:xfrm>
        <a:custGeom>
          <a:avLst/>
          <a:gdLst/>
          <a:ahLst/>
          <a:cxnLst/>
          <a:rect l="0" t="0" r="0" b="0"/>
          <a:pathLst>
            <a:path>
              <a:moveTo>
                <a:pt x="0" y="20214"/>
              </a:moveTo>
              <a:lnTo>
                <a:pt x="128804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750921" y="1485887"/>
        <a:ext cx="64402" cy="64402"/>
      </dsp:txXfrm>
    </dsp:sp>
    <dsp:sp modelId="{D6C3CF7E-C877-4FC4-B83B-C232BCCFC0D1}">
      <dsp:nvSpPr>
        <dsp:cNvPr id="0" name=""/>
        <dsp:cNvSpPr/>
      </dsp:nvSpPr>
      <dsp:spPr>
        <a:xfrm>
          <a:off x="3150902" y="529681"/>
          <a:ext cx="1838895" cy="919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条件</a:t>
          </a:r>
        </a:p>
      </dsp:txBody>
      <dsp:txXfrm>
        <a:off x="3177832" y="556611"/>
        <a:ext cx="1785035" cy="865587"/>
      </dsp:txXfrm>
    </dsp:sp>
    <dsp:sp modelId="{175BB24A-294B-4B56-AFCF-8825555AC9DD}">
      <dsp:nvSpPr>
        <dsp:cNvPr id="0" name=""/>
        <dsp:cNvSpPr/>
      </dsp:nvSpPr>
      <dsp:spPr>
        <a:xfrm rot="19457599">
          <a:off x="4904655" y="704849"/>
          <a:ext cx="905842" cy="40429"/>
        </a:xfrm>
        <a:custGeom>
          <a:avLst/>
          <a:gdLst/>
          <a:ahLst/>
          <a:cxnLst/>
          <a:rect l="0" t="0" r="0" b="0"/>
          <a:pathLst>
            <a:path>
              <a:moveTo>
                <a:pt x="0" y="20214"/>
              </a:moveTo>
              <a:lnTo>
                <a:pt x="905842"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34931" y="702418"/>
        <a:ext cx="45292" cy="45292"/>
      </dsp:txXfrm>
    </dsp:sp>
    <dsp:sp modelId="{5DF58E61-2839-4ED5-8DD7-2D08BFF22E4A}">
      <dsp:nvSpPr>
        <dsp:cNvPr id="0" name=""/>
        <dsp:cNvSpPr/>
      </dsp:nvSpPr>
      <dsp:spPr>
        <a:xfrm>
          <a:off x="5725356" y="999"/>
          <a:ext cx="1838895" cy="919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陈述句</a:t>
          </a:r>
        </a:p>
      </dsp:txBody>
      <dsp:txXfrm>
        <a:off x="5752286" y="27929"/>
        <a:ext cx="1785035" cy="865587"/>
      </dsp:txXfrm>
    </dsp:sp>
    <dsp:sp modelId="{AF3558AA-2669-4338-AAB8-36BA8675A47A}">
      <dsp:nvSpPr>
        <dsp:cNvPr id="0" name=""/>
        <dsp:cNvSpPr/>
      </dsp:nvSpPr>
      <dsp:spPr>
        <a:xfrm rot="2142401">
          <a:off x="4904655" y="1233532"/>
          <a:ext cx="905842" cy="40429"/>
        </a:xfrm>
        <a:custGeom>
          <a:avLst/>
          <a:gdLst/>
          <a:ahLst/>
          <a:cxnLst/>
          <a:rect l="0" t="0" r="0" b="0"/>
          <a:pathLst>
            <a:path>
              <a:moveTo>
                <a:pt x="0" y="20214"/>
              </a:moveTo>
              <a:lnTo>
                <a:pt x="905842"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34931" y="1231101"/>
        <a:ext cx="45292" cy="45292"/>
      </dsp:txXfrm>
    </dsp:sp>
    <dsp:sp modelId="{2E38C60D-92DB-4C57-A4AC-F59E4E79E8BB}">
      <dsp:nvSpPr>
        <dsp:cNvPr id="0" name=""/>
        <dsp:cNvSpPr/>
      </dsp:nvSpPr>
      <dsp:spPr>
        <a:xfrm>
          <a:off x="5725356" y="1058364"/>
          <a:ext cx="1838895" cy="919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结果唯一</a:t>
          </a:r>
        </a:p>
      </dsp:txBody>
      <dsp:txXfrm>
        <a:off x="5752286" y="1085294"/>
        <a:ext cx="1785035" cy="865587"/>
      </dsp:txXfrm>
    </dsp:sp>
    <dsp:sp modelId="{4965CA97-FCD9-4B7A-AD07-EA202B8BDEE5}">
      <dsp:nvSpPr>
        <dsp:cNvPr id="0" name=""/>
        <dsp:cNvSpPr/>
      </dsp:nvSpPr>
      <dsp:spPr>
        <a:xfrm rot="3310531">
          <a:off x="2139099" y="2555238"/>
          <a:ext cx="1288047" cy="40429"/>
        </a:xfrm>
        <a:custGeom>
          <a:avLst/>
          <a:gdLst/>
          <a:ahLst/>
          <a:cxnLst/>
          <a:rect l="0" t="0" r="0" b="0"/>
          <a:pathLst>
            <a:path>
              <a:moveTo>
                <a:pt x="0" y="20214"/>
              </a:moveTo>
              <a:lnTo>
                <a:pt x="128804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750921" y="2543252"/>
        <a:ext cx="64402" cy="64402"/>
      </dsp:txXfrm>
    </dsp:sp>
    <dsp:sp modelId="{4505E55F-DF8F-4CB8-8219-0116B2F9690F}">
      <dsp:nvSpPr>
        <dsp:cNvPr id="0" name=""/>
        <dsp:cNvSpPr/>
      </dsp:nvSpPr>
      <dsp:spPr>
        <a:xfrm>
          <a:off x="3150902" y="2644412"/>
          <a:ext cx="1838895" cy="919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真值</a:t>
          </a:r>
        </a:p>
      </dsp:txBody>
      <dsp:txXfrm>
        <a:off x="3177832" y="2671342"/>
        <a:ext cx="1785035" cy="865587"/>
      </dsp:txXfrm>
    </dsp:sp>
    <dsp:sp modelId="{B9354D92-7B55-410E-91ED-FBA5B0CBB93B}">
      <dsp:nvSpPr>
        <dsp:cNvPr id="0" name=""/>
        <dsp:cNvSpPr/>
      </dsp:nvSpPr>
      <dsp:spPr>
        <a:xfrm rot="19457599">
          <a:off x="4904655" y="2819579"/>
          <a:ext cx="905842" cy="40429"/>
        </a:xfrm>
        <a:custGeom>
          <a:avLst/>
          <a:gdLst/>
          <a:ahLst/>
          <a:cxnLst/>
          <a:rect l="0" t="0" r="0" b="0"/>
          <a:pathLst>
            <a:path>
              <a:moveTo>
                <a:pt x="0" y="20214"/>
              </a:moveTo>
              <a:lnTo>
                <a:pt x="905842"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34931" y="2817148"/>
        <a:ext cx="45292" cy="45292"/>
      </dsp:txXfrm>
    </dsp:sp>
    <dsp:sp modelId="{1BB6B6D0-3291-4417-9030-3110E60CE74D}">
      <dsp:nvSpPr>
        <dsp:cNvPr id="0" name=""/>
        <dsp:cNvSpPr/>
      </dsp:nvSpPr>
      <dsp:spPr>
        <a:xfrm>
          <a:off x="5725356" y="2115729"/>
          <a:ext cx="1838895" cy="919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真命题</a:t>
          </a:r>
        </a:p>
      </dsp:txBody>
      <dsp:txXfrm>
        <a:off x="5752286" y="2142659"/>
        <a:ext cx="1785035" cy="865587"/>
      </dsp:txXfrm>
    </dsp:sp>
    <dsp:sp modelId="{BF104DA4-183E-434F-8A82-95B761081A06}">
      <dsp:nvSpPr>
        <dsp:cNvPr id="0" name=""/>
        <dsp:cNvSpPr/>
      </dsp:nvSpPr>
      <dsp:spPr>
        <a:xfrm rot="2142401">
          <a:off x="4904655" y="3348262"/>
          <a:ext cx="905842" cy="40429"/>
        </a:xfrm>
        <a:custGeom>
          <a:avLst/>
          <a:gdLst/>
          <a:ahLst/>
          <a:cxnLst/>
          <a:rect l="0" t="0" r="0" b="0"/>
          <a:pathLst>
            <a:path>
              <a:moveTo>
                <a:pt x="0" y="20214"/>
              </a:moveTo>
              <a:lnTo>
                <a:pt x="905842"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34931" y="3345831"/>
        <a:ext cx="45292" cy="45292"/>
      </dsp:txXfrm>
    </dsp:sp>
    <dsp:sp modelId="{604E9D52-ED22-43AB-888D-3867E56D9B4D}">
      <dsp:nvSpPr>
        <dsp:cNvPr id="0" name=""/>
        <dsp:cNvSpPr/>
      </dsp:nvSpPr>
      <dsp:spPr>
        <a:xfrm>
          <a:off x="5725356" y="3173094"/>
          <a:ext cx="1838895" cy="919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假命题</a:t>
          </a:r>
        </a:p>
      </dsp:txBody>
      <dsp:txXfrm>
        <a:off x="5752286" y="3200024"/>
        <a:ext cx="1785035" cy="865587"/>
      </dsp:txXfrm>
    </dsp:sp>
    <dsp:sp modelId="{792724B9-F8A7-4B01-9ED6-0B68C2D41CF1}">
      <dsp:nvSpPr>
        <dsp:cNvPr id="0" name=""/>
        <dsp:cNvSpPr/>
      </dsp:nvSpPr>
      <dsp:spPr>
        <a:xfrm>
          <a:off x="576447" y="2644412"/>
          <a:ext cx="1838895" cy="919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命题常元</a:t>
          </a:r>
        </a:p>
      </dsp:txBody>
      <dsp:txXfrm>
        <a:off x="603377" y="2671342"/>
        <a:ext cx="1785035" cy="8655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128C9-A222-4A9C-9CE9-14CA63123579}">
      <dsp:nvSpPr>
        <dsp:cNvPr id="0" name=""/>
        <dsp:cNvSpPr/>
      </dsp:nvSpPr>
      <dsp:spPr>
        <a:xfrm>
          <a:off x="2672" y="1331690"/>
          <a:ext cx="1874036" cy="937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命题变元</a:t>
          </a:r>
        </a:p>
      </dsp:txBody>
      <dsp:txXfrm>
        <a:off x="30116" y="1359134"/>
        <a:ext cx="1819148" cy="882130"/>
      </dsp:txXfrm>
    </dsp:sp>
    <dsp:sp modelId="{6D81352C-BDA7-496A-B47A-8512657836AE}">
      <dsp:nvSpPr>
        <dsp:cNvPr id="0" name=""/>
        <dsp:cNvSpPr/>
      </dsp:nvSpPr>
      <dsp:spPr>
        <a:xfrm>
          <a:off x="1876709" y="1776777"/>
          <a:ext cx="749614" cy="46845"/>
        </a:xfrm>
        <a:custGeom>
          <a:avLst/>
          <a:gdLst/>
          <a:ahLst/>
          <a:cxnLst/>
          <a:rect l="0" t="0" r="0" b="0"/>
          <a:pathLst>
            <a:path>
              <a:moveTo>
                <a:pt x="0" y="23422"/>
              </a:moveTo>
              <a:lnTo>
                <a:pt x="749614" y="234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232776" y="1781459"/>
        <a:ext cx="37480" cy="37480"/>
      </dsp:txXfrm>
    </dsp:sp>
    <dsp:sp modelId="{D6C3CF7E-C877-4FC4-B83B-C232BCCFC0D1}">
      <dsp:nvSpPr>
        <dsp:cNvPr id="0" name=""/>
        <dsp:cNvSpPr/>
      </dsp:nvSpPr>
      <dsp:spPr>
        <a:xfrm>
          <a:off x="2626323" y="1331690"/>
          <a:ext cx="1874036" cy="937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条件</a:t>
          </a:r>
        </a:p>
      </dsp:txBody>
      <dsp:txXfrm>
        <a:off x="2653767" y="1359134"/>
        <a:ext cx="1819148" cy="882130"/>
      </dsp:txXfrm>
    </dsp:sp>
    <dsp:sp modelId="{175BB24A-294B-4B56-AFCF-8825555AC9DD}">
      <dsp:nvSpPr>
        <dsp:cNvPr id="0" name=""/>
        <dsp:cNvSpPr/>
      </dsp:nvSpPr>
      <dsp:spPr>
        <a:xfrm rot="19457599">
          <a:off x="4413590" y="1507384"/>
          <a:ext cx="923153" cy="46845"/>
        </a:xfrm>
        <a:custGeom>
          <a:avLst/>
          <a:gdLst/>
          <a:ahLst/>
          <a:cxnLst/>
          <a:rect l="0" t="0" r="0" b="0"/>
          <a:pathLst>
            <a:path>
              <a:moveTo>
                <a:pt x="0" y="23422"/>
              </a:moveTo>
              <a:lnTo>
                <a:pt x="923153" y="234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52088" y="1507728"/>
        <a:ext cx="46157" cy="46157"/>
      </dsp:txXfrm>
    </dsp:sp>
    <dsp:sp modelId="{5DF58E61-2839-4ED5-8DD7-2D08BFF22E4A}">
      <dsp:nvSpPr>
        <dsp:cNvPr id="0" name=""/>
        <dsp:cNvSpPr/>
      </dsp:nvSpPr>
      <dsp:spPr>
        <a:xfrm>
          <a:off x="5249974" y="792905"/>
          <a:ext cx="1874036" cy="937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陈述句</a:t>
          </a:r>
        </a:p>
      </dsp:txBody>
      <dsp:txXfrm>
        <a:off x="5277418" y="820349"/>
        <a:ext cx="1819148" cy="882130"/>
      </dsp:txXfrm>
    </dsp:sp>
    <dsp:sp modelId="{AF3558AA-2669-4338-AAB8-36BA8675A47A}">
      <dsp:nvSpPr>
        <dsp:cNvPr id="0" name=""/>
        <dsp:cNvSpPr/>
      </dsp:nvSpPr>
      <dsp:spPr>
        <a:xfrm rot="2142401">
          <a:off x="4413590" y="2046169"/>
          <a:ext cx="923153" cy="46845"/>
        </a:xfrm>
        <a:custGeom>
          <a:avLst/>
          <a:gdLst/>
          <a:ahLst/>
          <a:cxnLst/>
          <a:rect l="0" t="0" r="0" b="0"/>
          <a:pathLst>
            <a:path>
              <a:moveTo>
                <a:pt x="0" y="23422"/>
              </a:moveTo>
              <a:lnTo>
                <a:pt x="923153" y="234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52088" y="2046513"/>
        <a:ext cx="46157" cy="46157"/>
      </dsp:txXfrm>
    </dsp:sp>
    <dsp:sp modelId="{2E38C60D-92DB-4C57-A4AC-F59E4E79E8BB}">
      <dsp:nvSpPr>
        <dsp:cNvPr id="0" name=""/>
        <dsp:cNvSpPr/>
      </dsp:nvSpPr>
      <dsp:spPr>
        <a:xfrm>
          <a:off x="5249974" y="1870476"/>
          <a:ext cx="1874036" cy="937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结果不唯一</a:t>
          </a:r>
        </a:p>
      </dsp:txBody>
      <dsp:txXfrm>
        <a:off x="5277418" y="1897920"/>
        <a:ext cx="1819148" cy="8821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DECF9-AE38-49ED-9C98-67757F542481}" type="datetimeFigureOut">
              <a:rPr lang="zh-CN" altLang="en-US" smtClean="0"/>
              <a:t>2022/12/22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EDCF2-560F-4A5E-BAA8-4D4FD7A8D33E}" type="slidenum">
              <a:rPr lang="zh-CN" altLang="en-US" smtClean="0"/>
              <a:t>‹#›</a:t>
            </a:fld>
            <a:endParaRPr lang="zh-CN" altLang="en-US"/>
          </a:p>
        </p:txBody>
      </p:sp>
    </p:spTree>
    <p:extLst>
      <p:ext uri="{BB962C8B-B14F-4D97-AF65-F5344CB8AC3E}">
        <p14:creationId xmlns:p14="http://schemas.microsoft.com/office/powerpoint/2010/main" val="2592716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74ECB584-EABB-4552-868E-C213A5A381D5}"/>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28B77B5C-8DE2-4D27-A73D-63A7BAF617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数理逻辑部分，学习基础的命题逻辑和一阶逻辑</a:t>
            </a:r>
          </a:p>
        </p:txBody>
      </p:sp>
      <p:sp>
        <p:nvSpPr>
          <p:cNvPr id="6148" name="灯片编号占位符 3">
            <a:extLst>
              <a:ext uri="{FF2B5EF4-FFF2-40B4-BE49-F238E27FC236}">
                <a16:creationId xmlns:a16="http://schemas.microsoft.com/office/drawing/2014/main" id="{C3C366E7-3DCD-42C0-BC08-A98244B9D3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F65252-76D4-461A-9D70-247CD39F034B}"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B91788F7-2DCC-4173-937A-483EF4F2F2DA}"/>
              </a:ext>
            </a:extLst>
          </p:cNvPr>
          <p:cNvSpPr>
            <a:spLocks noGrp="1" noRot="1" noChangeAspect="1" noChangeArrowheads="1" noTextEdit="1"/>
          </p:cNvSpPr>
          <p:nvPr>
            <p:ph type="sldImg"/>
          </p:nvPr>
        </p:nvSpPr>
        <p:spPr>
          <a:ln/>
        </p:spPr>
      </p:sp>
      <p:sp>
        <p:nvSpPr>
          <p:cNvPr id="15363" name="备注占位符 2">
            <a:extLst>
              <a:ext uri="{FF2B5EF4-FFF2-40B4-BE49-F238E27FC236}">
                <a16:creationId xmlns:a16="http://schemas.microsoft.com/office/drawing/2014/main" id="{F6327557-249A-43AC-B551-82A244F866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那我们现在拿来介绍一些等值式，那我们先来啊，讲一下这个基本的等值式，然后我们再从其他的视角，然后去理解他们。首先是双重否定律，也就是任何一个公式，如果前面加上两个否定式，那么就和他自己本身是相同的。那么下一个是等幂律，也就是</a:t>
            </a:r>
            <a:r>
              <a:rPr lang="en-US" altLang="zh-CN">
                <a:latin typeface="Arial" panose="020B0604020202020204" pitchFamily="34" charset="0"/>
              </a:rPr>
              <a:t>a</a:t>
            </a:r>
            <a:r>
              <a:rPr lang="zh-CN" altLang="en-US">
                <a:latin typeface="Arial" panose="020B0604020202020204" pitchFamily="34" charset="0"/>
              </a:rPr>
              <a:t>和</a:t>
            </a:r>
            <a:r>
              <a:rPr lang="en-US" altLang="zh-CN">
                <a:latin typeface="Arial" panose="020B0604020202020204" pitchFamily="34" charset="0"/>
              </a:rPr>
              <a:t>a</a:t>
            </a:r>
            <a:r>
              <a:rPr lang="zh-CN" altLang="en-US">
                <a:latin typeface="Arial" panose="020B0604020202020204" pitchFamily="34" charset="0"/>
              </a:rPr>
              <a:t>的析取和他自身是等值的，那么</a:t>
            </a:r>
            <a:r>
              <a:rPr lang="en-US" altLang="zh-CN">
                <a:latin typeface="Arial" panose="020B0604020202020204" pitchFamily="34" charset="0"/>
              </a:rPr>
              <a:t>a</a:t>
            </a:r>
            <a:r>
              <a:rPr lang="zh-CN" altLang="en-US">
                <a:latin typeface="Arial" panose="020B0604020202020204" pitchFamily="34" charset="0"/>
              </a:rPr>
              <a:t>和</a:t>
            </a:r>
            <a:r>
              <a:rPr lang="en-US" altLang="zh-CN">
                <a:latin typeface="Arial" panose="020B0604020202020204" pitchFamily="34" charset="0"/>
              </a:rPr>
              <a:t>a</a:t>
            </a:r>
            <a:r>
              <a:rPr lang="zh-CN" altLang="en-US">
                <a:latin typeface="Arial" panose="020B0604020202020204" pitchFamily="34" charset="0"/>
              </a:rPr>
              <a:t>的合取和她自身也是等值的，那我们其实也是可以通过话真值表然后来判断的。那么交换律，析取和合取都是具有交换律的，那么他们也都是具有结合律和分配律的。那么，结合律就是，如果公式中出现一系列的析取，那么先析取哪一个都是可以的，同理，如果公式中有一系列的合取。那么先合取哪一个也都是可以的。那么分配律，如果这个公式中是有优先级的，那么括号里适合取括号，外面是吸取，想打破这个括号的话，那么就要分别去析取，再进行合取。同理，如果公式中有优先级高的析取，然后再合取的话，那么，打破这个公式，我们就要先分别合取，然后再进行析取。那么，这个分配律就有点像乘法对加法的分配律。</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那么我们公式中了</a:t>
            </a:r>
            <a:r>
              <a:rPr lang="en-US" altLang="zh-CN">
                <a:latin typeface="Arial" panose="020B0604020202020204" pitchFamily="34" charset="0"/>
              </a:rPr>
              <a:t>ABC</a:t>
            </a:r>
            <a:r>
              <a:rPr lang="zh-CN" altLang="en-US">
                <a:latin typeface="Arial" panose="020B0604020202020204" pitchFamily="34" charset="0"/>
              </a:rPr>
              <a:t>不一定是原子命题，那有可能是复合命题，它可以是任意的命题公式。</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那么我们再从另外的角度去理解这些式子，首先呢，我们知道任何一个命题呢，它都是有成真赋值的，那么这个成真赋值可以看成是一个集合。比如我们看</a:t>
            </a:r>
            <a:r>
              <a:rPr lang="en-US" altLang="zh-CN">
                <a:latin typeface="Arial" panose="020B0604020202020204" pitchFamily="34" charset="0"/>
              </a:rPr>
              <a:t>P</a:t>
            </a:r>
            <a:r>
              <a:rPr lang="zh-CN" altLang="en-US">
                <a:latin typeface="Arial" panose="020B0604020202020204" pitchFamily="34" charset="0"/>
              </a:rPr>
              <a:t>析取</a:t>
            </a:r>
            <a:r>
              <a:rPr lang="en-US" altLang="zh-CN">
                <a:latin typeface="Arial" panose="020B0604020202020204" pitchFamily="34" charset="0"/>
              </a:rPr>
              <a:t>Q</a:t>
            </a:r>
            <a:r>
              <a:rPr lang="zh-CN" altLang="en-US">
                <a:latin typeface="Arial" panose="020B0604020202020204" pitchFamily="34" charset="0"/>
              </a:rPr>
              <a:t>，如果是</a:t>
            </a:r>
            <a:r>
              <a:rPr lang="en-US" altLang="zh-CN">
                <a:latin typeface="Arial" panose="020B0604020202020204" pitchFamily="34" charset="0"/>
              </a:rPr>
              <a:t>p</a:t>
            </a:r>
            <a:r>
              <a:rPr lang="zh-CN" altLang="en-US">
                <a:latin typeface="Arial" panose="020B0604020202020204" pitchFamily="34" charset="0"/>
              </a:rPr>
              <a:t>析取</a:t>
            </a:r>
            <a:r>
              <a:rPr lang="en-US" altLang="zh-CN">
                <a:latin typeface="Arial" panose="020B0604020202020204" pitchFamily="34" charset="0"/>
              </a:rPr>
              <a:t>q</a:t>
            </a:r>
            <a:r>
              <a:rPr lang="zh-CN" altLang="en-US">
                <a:latin typeface="Arial" panose="020B0604020202020204" pitchFamily="34" charset="0"/>
              </a:rPr>
              <a:t>为真，那么，它的成真赋值的集合是多少呀？</a:t>
            </a:r>
            <a:r>
              <a:rPr lang="en-US" altLang="zh-CN">
                <a:latin typeface="Arial" panose="020B0604020202020204" pitchFamily="34" charset="0"/>
              </a:rPr>
              <a:t>01</a:t>
            </a:r>
            <a:r>
              <a:rPr lang="zh-CN" altLang="en-US">
                <a:latin typeface="Arial" panose="020B0604020202020204" pitchFamily="34" charset="0"/>
              </a:rPr>
              <a:t>，</a:t>
            </a:r>
            <a:r>
              <a:rPr lang="en-US" altLang="zh-CN">
                <a:latin typeface="Arial" panose="020B0604020202020204" pitchFamily="34" charset="0"/>
              </a:rPr>
              <a:t>10</a:t>
            </a:r>
            <a:r>
              <a:rPr lang="zh-CN" altLang="en-US">
                <a:latin typeface="Arial" panose="020B0604020202020204" pitchFamily="34" charset="0"/>
              </a:rPr>
              <a:t>，</a:t>
            </a:r>
            <a:r>
              <a:rPr lang="en-US" altLang="zh-CN">
                <a:latin typeface="Arial" panose="020B0604020202020204" pitchFamily="34" charset="0"/>
              </a:rPr>
              <a:t>11</a:t>
            </a:r>
            <a:r>
              <a:rPr lang="zh-CN" altLang="en-US">
                <a:latin typeface="Arial" panose="020B0604020202020204" pitchFamily="34" charset="0"/>
              </a:rPr>
              <a:t>，对吧，我们把公式</a:t>
            </a:r>
            <a:r>
              <a:rPr lang="en-US" altLang="zh-CN">
                <a:latin typeface="Arial" panose="020B0604020202020204" pitchFamily="34" charset="0"/>
              </a:rPr>
              <a:t>p</a:t>
            </a:r>
            <a:r>
              <a:rPr lang="zh-CN" altLang="en-US">
                <a:latin typeface="Arial" panose="020B0604020202020204" pitchFamily="34" charset="0"/>
              </a:rPr>
              <a:t>吸取</a:t>
            </a:r>
            <a:r>
              <a:rPr lang="en-US" altLang="zh-CN">
                <a:latin typeface="Arial" panose="020B0604020202020204" pitchFamily="34" charset="0"/>
              </a:rPr>
              <a:t>q</a:t>
            </a:r>
            <a:r>
              <a:rPr lang="zh-CN" altLang="en-US">
                <a:latin typeface="Arial" panose="020B0604020202020204" pitchFamily="34" charset="0"/>
              </a:rPr>
              <a:t>看成是这三种成真赋值的集合，那我们其实就建立了一个公式到集合的联系。所以呢，每个公式呢，都看成了一个集合，我们就可以啊，从集合论的角度啊，去理解这个公式。</a:t>
            </a:r>
          </a:p>
          <a:p>
            <a:endParaRPr lang="en-US" altLang="zh-CN">
              <a:latin typeface="Arial" panose="020B0604020202020204" pitchFamily="34" charset="0"/>
            </a:endParaRPr>
          </a:p>
        </p:txBody>
      </p:sp>
      <p:sp>
        <p:nvSpPr>
          <p:cNvPr id="15364" name="灯片编号占位符 3">
            <a:extLst>
              <a:ext uri="{FF2B5EF4-FFF2-40B4-BE49-F238E27FC236}">
                <a16:creationId xmlns:a16="http://schemas.microsoft.com/office/drawing/2014/main" id="{8AE30B63-6DE6-41A3-BBED-50C73C0248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81C52945-54BC-462D-B28B-7A9AAE4559E9}" type="slidenum">
              <a:rPr lang="en-US" altLang="zh-CN" b="0" smtClean="0"/>
              <a:pPr/>
              <a:t>10</a:t>
            </a:fld>
            <a:endParaRPr lang="en-US" altLang="zh-CN" b="0"/>
          </a:p>
        </p:txBody>
      </p:sp>
    </p:spTree>
    <p:extLst>
      <p:ext uri="{BB962C8B-B14F-4D97-AF65-F5344CB8AC3E}">
        <p14:creationId xmlns:p14="http://schemas.microsoft.com/office/powerpoint/2010/main" val="2425051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B91788F7-2DCC-4173-937A-483EF4F2F2DA}"/>
              </a:ext>
            </a:extLst>
          </p:cNvPr>
          <p:cNvSpPr>
            <a:spLocks noGrp="1" noRot="1" noChangeAspect="1" noChangeArrowheads="1" noTextEdit="1"/>
          </p:cNvSpPr>
          <p:nvPr>
            <p:ph type="sldImg"/>
          </p:nvPr>
        </p:nvSpPr>
        <p:spPr>
          <a:ln/>
        </p:spPr>
      </p:sp>
      <p:sp>
        <p:nvSpPr>
          <p:cNvPr id="15363" name="备注占位符 2">
            <a:extLst>
              <a:ext uri="{FF2B5EF4-FFF2-40B4-BE49-F238E27FC236}">
                <a16:creationId xmlns:a16="http://schemas.microsoft.com/office/drawing/2014/main" id="{F6327557-249A-43AC-B551-82A244F866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那我们现在拿来介绍一些等值式，那我们先来啊，讲一下这个基本的等值式，然后我们再从其他的视角，然后去理解他们。首先是双重否定律，也就是任何一个公式，如果前面加上两个否定式，那么就和他自己本身是相同的。那么下一个是等幂律，也就是</a:t>
            </a:r>
            <a:r>
              <a:rPr lang="en-US" altLang="zh-CN">
                <a:latin typeface="Arial" panose="020B0604020202020204" pitchFamily="34" charset="0"/>
              </a:rPr>
              <a:t>a</a:t>
            </a:r>
            <a:r>
              <a:rPr lang="zh-CN" altLang="en-US">
                <a:latin typeface="Arial" panose="020B0604020202020204" pitchFamily="34" charset="0"/>
              </a:rPr>
              <a:t>和</a:t>
            </a:r>
            <a:r>
              <a:rPr lang="en-US" altLang="zh-CN">
                <a:latin typeface="Arial" panose="020B0604020202020204" pitchFamily="34" charset="0"/>
              </a:rPr>
              <a:t>a</a:t>
            </a:r>
            <a:r>
              <a:rPr lang="zh-CN" altLang="en-US">
                <a:latin typeface="Arial" panose="020B0604020202020204" pitchFamily="34" charset="0"/>
              </a:rPr>
              <a:t>的析取和他自身是等值的，那么</a:t>
            </a:r>
            <a:r>
              <a:rPr lang="en-US" altLang="zh-CN">
                <a:latin typeface="Arial" panose="020B0604020202020204" pitchFamily="34" charset="0"/>
              </a:rPr>
              <a:t>a</a:t>
            </a:r>
            <a:r>
              <a:rPr lang="zh-CN" altLang="en-US">
                <a:latin typeface="Arial" panose="020B0604020202020204" pitchFamily="34" charset="0"/>
              </a:rPr>
              <a:t>和</a:t>
            </a:r>
            <a:r>
              <a:rPr lang="en-US" altLang="zh-CN">
                <a:latin typeface="Arial" panose="020B0604020202020204" pitchFamily="34" charset="0"/>
              </a:rPr>
              <a:t>a</a:t>
            </a:r>
            <a:r>
              <a:rPr lang="zh-CN" altLang="en-US">
                <a:latin typeface="Arial" panose="020B0604020202020204" pitchFamily="34" charset="0"/>
              </a:rPr>
              <a:t>的合取和她自身也是等值的，那我们其实也是可以通过话真值表然后来判断的。那么交换律，析取和合取都是具有交换律的，那么他们也都是具有结合律和分配律的。那么，结合律就是，如果公式中出现一系列的析取，那么先析取哪一个都是可以的，同理，如果公式中有一系列的合取。那么先合取哪一个也都是可以的。那么分配律，如果这个公式中是有优先级的，那么括号里适合取括号，外面是吸取，想打破这个括号的话，那么就要分别去析取，再进行合取。同理，如果公式中有优先级高的析取，然后再合取的话，那么，打破这个公式，我们就要先分别合取，然后再进行析取。那么，这个分配律就有点像乘法对加法的分配律。</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那么我们公式中了</a:t>
            </a:r>
            <a:r>
              <a:rPr lang="en-US" altLang="zh-CN">
                <a:latin typeface="Arial" panose="020B0604020202020204" pitchFamily="34" charset="0"/>
              </a:rPr>
              <a:t>ABC</a:t>
            </a:r>
            <a:r>
              <a:rPr lang="zh-CN" altLang="en-US">
                <a:latin typeface="Arial" panose="020B0604020202020204" pitchFamily="34" charset="0"/>
              </a:rPr>
              <a:t>不一定是原子命题，那有可能是复合命题，它可以是任意的命题公式。</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那么我们再从另外的角度去理解这些式子，首先呢，我们知道任何一个命题呢，它都是有成真赋值的，那么这个成真赋值可以看成是一个集合。比如我们看</a:t>
            </a:r>
            <a:r>
              <a:rPr lang="en-US" altLang="zh-CN">
                <a:latin typeface="Arial" panose="020B0604020202020204" pitchFamily="34" charset="0"/>
              </a:rPr>
              <a:t>P</a:t>
            </a:r>
            <a:r>
              <a:rPr lang="zh-CN" altLang="en-US">
                <a:latin typeface="Arial" panose="020B0604020202020204" pitchFamily="34" charset="0"/>
              </a:rPr>
              <a:t>析取</a:t>
            </a:r>
            <a:r>
              <a:rPr lang="en-US" altLang="zh-CN">
                <a:latin typeface="Arial" panose="020B0604020202020204" pitchFamily="34" charset="0"/>
              </a:rPr>
              <a:t>Q</a:t>
            </a:r>
            <a:r>
              <a:rPr lang="zh-CN" altLang="en-US">
                <a:latin typeface="Arial" panose="020B0604020202020204" pitchFamily="34" charset="0"/>
              </a:rPr>
              <a:t>，如果是</a:t>
            </a:r>
            <a:r>
              <a:rPr lang="en-US" altLang="zh-CN">
                <a:latin typeface="Arial" panose="020B0604020202020204" pitchFamily="34" charset="0"/>
              </a:rPr>
              <a:t>p</a:t>
            </a:r>
            <a:r>
              <a:rPr lang="zh-CN" altLang="en-US">
                <a:latin typeface="Arial" panose="020B0604020202020204" pitchFamily="34" charset="0"/>
              </a:rPr>
              <a:t>析取</a:t>
            </a:r>
            <a:r>
              <a:rPr lang="en-US" altLang="zh-CN">
                <a:latin typeface="Arial" panose="020B0604020202020204" pitchFamily="34" charset="0"/>
              </a:rPr>
              <a:t>q</a:t>
            </a:r>
            <a:r>
              <a:rPr lang="zh-CN" altLang="en-US">
                <a:latin typeface="Arial" panose="020B0604020202020204" pitchFamily="34" charset="0"/>
              </a:rPr>
              <a:t>为真，那么，它的成真赋值的集合是多少呀？</a:t>
            </a:r>
            <a:r>
              <a:rPr lang="en-US" altLang="zh-CN">
                <a:latin typeface="Arial" panose="020B0604020202020204" pitchFamily="34" charset="0"/>
              </a:rPr>
              <a:t>01</a:t>
            </a:r>
            <a:r>
              <a:rPr lang="zh-CN" altLang="en-US">
                <a:latin typeface="Arial" panose="020B0604020202020204" pitchFamily="34" charset="0"/>
              </a:rPr>
              <a:t>，</a:t>
            </a:r>
            <a:r>
              <a:rPr lang="en-US" altLang="zh-CN">
                <a:latin typeface="Arial" panose="020B0604020202020204" pitchFamily="34" charset="0"/>
              </a:rPr>
              <a:t>10</a:t>
            </a:r>
            <a:r>
              <a:rPr lang="zh-CN" altLang="en-US">
                <a:latin typeface="Arial" panose="020B0604020202020204" pitchFamily="34" charset="0"/>
              </a:rPr>
              <a:t>，</a:t>
            </a:r>
            <a:r>
              <a:rPr lang="en-US" altLang="zh-CN">
                <a:latin typeface="Arial" panose="020B0604020202020204" pitchFamily="34" charset="0"/>
              </a:rPr>
              <a:t>11</a:t>
            </a:r>
            <a:r>
              <a:rPr lang="zh-CN" altLang="en-US">
                <a:latin typeface="Arial" panose="020B0604020202020204" pitchFamily="34" charset="0"/>
              </a:rPr>
              <a:t>，对吧，我们把公式</a:t>
            </a:r>
            <a:r>
              <a:rPr lang="en-US" altLang="zh-CN">
                <a:latin typeface="Arial" panose="020B0604020202020204" pitchFamily="34" charset="0"/>
              </a:rPr>
              <a:t>p</a:t>
            </a:r>
            <a:r>
              <a:rPr lang="zh-CN" altLang="en-US">
                <a:latin typeface="Arial" panose="020B0604020202020204" pitchFamily="34" charset="0"/>
              </a:rPr>
              <a:t>吸取</a:t>
            </a:r>
            <a:r>
              <a:rPr lang="en-US" altLang="zh-CN">
                <a:latin typeface="Arial" panose="020B0604020202020204" pitchFamily="34" charset="0"/>
              </a:rPr>
              <a:t>q</a:t>
            </a:r>
            <a:r>
              <a:rPr lang="zh-CN" altLang="en-US">
                <a:latin typeface="Arial" panose="020B0604020202020204" pitchFamily="34" charset="0"/>
              </a:rPr>
              <a:t>看成是这三种成真赋值的集合，那我们其实就建立了一个公式到集合的联系。所以呢，每个公式呢，都看成了一个集合，我们就可以啊，从集合论的角度啊，去理解这个公式。</a:t>
            </a:r>
          </a:p>
          <a:p>
            <a:endParaRPr lang="en-US" altLang="zh-CN">
              <a:latin typeface="Arial" panose="020B0604020202020204" pitchFamily="34" charset="0"/>
            </a:endParaRPr>
          </a:p>
        </p:txBody>
      </p:sp>
      <p:sp>
        <p:nvSpPr>
          <p:cNvPr id="15364" name="灯片编号占位符 3">
            <a:extLst>
              <a:ext uri="{FF2B5EF4-FFF2-40B4-BE49-F238E27FC236}">
                <a16:creationId xmlns:a16="http://schemas.microsoft.com/office/drawing/2014/main" id="{8AE30B63-6DE6-41A3-BBED-50C73C0248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81C52945-54BC-462D-B28B-7A9AAE4559E9}" type="slidenum">
              <a:rPr lang="en-US" altLang="zh-CN" b="0" smtClean="0"/>
              <a:pPr/>
              <a:t>11</a:t>
            </a:fld>
            <a:endParaRPr lang="en-US" altLang="zh-CN" b="0"/>
          </a:p>
        </p:txBody>
      </p:sp>
    </p:spTree>
    <p:extLst>
      <p:ext uri="{BB962C8B-B14F-4D97-AF65-F5344CB8AC3E}">
        <p14:creationId xmlns:p14="http://schemas.microsoft.com/office/powerpoint/2010/main" val="3378827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好的，那我们继续讲啊，关于范式，那么，什么是范式呢，</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范式从本质上讲是一种理论体系、理论框架。在该体系框架之内的该范式的理论、法则、定律都被人们普遍接受。</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333333"/>
                </a:solidFill>
                <a:effectLst/>
                <a:latin typeface="Helvetica Neue"/>
              </a:rPr>
              <a:t>那么我们在讲解范式之前呢？我们先定义一下简单析取式和简单合取式</a:t>
            </a:r>
            <a:endParaRPr lang="en-US" altLang="zh-CN" b="0"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pPr>
              <a:defRPr/>
            </a:pPr>
            <a:fld id="{3904E6D3-EF8D-4315-8033-442E466D4651}" type="slidenum">
              <a:rPr lang="en-US" altLang="zh-CN" smtClean="0"/>
              <a:pPr>
                <a:defRPr/>
              </a:pPr>
              <a:t>12</a:t>
            </a:fld>
            <a:endParaRPr lang="en-US" altLang="zh-CN"/>
          </a:p>
        </p:txBody>
      </p:sp>
    </p:spTree>
    <p:extLst>
      <p:ext uri="{BB962C8B-B14F-4D97-AF65-F5344CB8AC3E}">
        <p14:creationId xmlns:p14="http://schemas.microsoft.com/office/powerpoint/2010/main" val="2291693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好的，那我们继续讲啊，关于范式，那么，什么是范式呢，</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范式从本质上讲是一种理论体系、理论框架。在该体系框架之内的该范式的理论、法则、定律都被人们普遍接受。</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333333"/>
                </a:solidFill>
                <a:effectLst/>
                <a:latin typeface="Helvetica Neue"/>
              </a:rPr>
              <a:t>那么我们在讲解范式之前呢？我们先定义一下简单析取式和简单合取式</a:t>
            </a:r>
            <a:endParaRPr lang="en-US" altLang="zh-CN" b="0"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pPr>
              <a:defRPr/>
            </a:pPr>
            <a:fld id="{3904E6D3-EF8D-4315-8033-442E466D4651}" type="slidenum">
              <a:rPr lang="en-US" altLang="zh-CN" smtClean="0"/>
              <a:pPr>
                <a:defRPr/>
              </a:pPr>
              <a:t>13</a:t>
            </a:fld>
            <a:endParaRPr lang="en-US" altLang="zh-CN"/>
          </a:p>
        </p:txBody>
      </p:sp>
    </p:spTree>
    <p:extLst>
      <p:ext uri="{BB962C8B-B14F-4D97-AF65-F5344CB8AC3E}">
        <p14:creationId xmlns:p14="http://schemas.microsoft.com/office/powerpoint/2010/main" val="3824184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好的，那我们继续讲啊，关于范式，那么，什么是范式呢，</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范式从本质上讲是一种理论体系、理论框架。在该体系框架之内的该范式的理论、法则、定律都被人们普遍接受。</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333333"/>
                </a:solidFill>
                <a:effectLst/>
                <a:latin typeface="Helvetica Neue"/>
              </a:rPr>
              <a:t>那么我们在讲解范式之前呢？我们先定义一下简单析取式和简单合取式</a:t>
            </a:r>
            <a:endParaRPr lang="en-US" altLang="zh-CN" b="0"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pPr>
              <a:defRPr/>
            </a:pPr>
            <a:fld id="{3904E6D3-EF8D-4315-8033-442E466D4651}" type="slidenum">
              <a:rPr lang="en-US" altLang="zh-CN" smtClean="0"/>
              <a:pPr>
                <a:defRPr/>
              </a:pPr>
              <a:t>14</a:t>
            </a:fld>
            <a:endParaRPr lang="en-US" altLang="zh-CN"/>
          </a:p>
        </p:txBody>
      </p:sp>
    </p:spTree>
    <p:extLst>
      <p:ext uri="{BB962C8B-B14F-4D97-AF65-F5344CB8AC3E}">
        <p14:creationId xmlns:p14="http://schemas.microsoft.com/office/powerpoint/2010/main" val="1396804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宋体" panose="02010600030101010101" pitchFamily="2" charset="-122"/>
              </a:rPr>
              <a:t>如果公式</a:t>
            </a:r>
            <a:r>
              <a:rPr lang="en-US" altLang="zh-CN" sz="1200" b="1" dirty="0">
                <a:latin typeface="宋体" panose="02010600030101010101" pitchFamily="2" charset="-122"/>
              </a:rPr>
              <a:t>A</a:t>
            </a:r>
            <a:r>
              <a:rPr lang="zh-CN" altLang="en-US" sz="1200" b="1" dirty="0">
                <a:latin typeface="宋体" panose="02010600030101010101" pitchFamily="2" charset="-122"/>
              </a:rPr>
              <a:t>析取范式中的简单合取式全是极小项，则称该析取范式为主析取范式。</a:t>
            </a:r>
            <a:endParaRPr lang="zh-CN" altLang="en-US" dirty="0"/>
          </a:p>
        </p:txBody>
      </p:sp>
      <p:sp>
        <p:nvSpPr>
          <p:cNvPr id="4" name="灯片编号占位符 3"/>
          <p:cNvSpPr>
            <a:spLocks noGrp="1"/>
          </p:cNvSpPr>
          <p:nvPr>
            <p:ph type="sldNum" sz="quarter" idx="5"/>
          </p:nvPr>
        </p:nvSpPr>
        <p:spPr/>
        <p:txBody>
          <a:bodyPr/>
          <a:lstStyle/>
          <a:p>
            <a:pPr>
              <a:defRPr/>
            </a:pPr>
            <a:fld id="{3904E6D3-EF8D-4315-8033-442E466D4651}" type="slidenum">
              <a:rPr lang="en-US" altLang="zh-CN" smtClean="0"/>
              <a:pPr>
                <a:defRPr/>
              </a:pPr>
              <a:t>15</a:t>
            </a:fld>
            <a:endParaRPr lang="en-US" altLang="zh-CN"/>
          </a:p>
        </p:txBody>
      </p:sp>
    </p:spTree>
    <p:extLst>
      <p:ext uri="{BB962C8B-B14F-4D97-AF65-F5344CB8AC3E}">
        <p14:creationId xmlns:p14="http://schemas.microsoft.com/office/powerpoint/2010/main" val="3148454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宋体" panose="02010600030101010101" pitchFamily="2" charset="-122"/>
              </a:rPr>
              <a:t>如果公式</a:t>
            </a:r>
            <a:r>
              <a:rPr lang="en-US" altLang="zh-CN" sz="1200" b="1" dirty="0">
                <a:latin typeface="宋体" panose="02010600030101010101" pitchFamily="2" charset="-122"/>
              </a:rPr>
              <a:t>A</a:t>
            </a:r>
            <a:r>
              <a:rPr lang="zh-CN" altLang="en-US" sz="1200" b="1" dirty="0">
                <a:latin typeface="宋体" panose="02010600030101010101" pitchFamily="2" charset="-122"/>
              </a:rPr>
              <a:t>析取范式中的简单合取式全是极小项，则称该析取范式为主析取范式。</a:t>
            </a:r>
            <a:endParaRPr lang="zh-CN" altLang="en-US" dirty="0"/>
          </a:p>
        </p:txBody>
      </p:sp>
      <p:sp>
        <p:nvSpPr>
          <p:cNvPr id="4" name="灯片编号占位符 3"/>
          <p:cNvSpPr>
            <a:spLocks noGrp="1"/>
          </p:cNvSpPr>
          <p:nvPr>
            <p:ph type="sldNum" sz="quarter" idx="5"/>
          </p:nvPr>
        </p:nvSpPr>
        <p:spPr/>
        <p:txBody>
          <a:bodyPr/>
          <a:lstStyle/>
          <a:p>
            <a:pPr>
              <a:defRPr/>
            </a:pPr>
            <a:fld id="{3904E6D3-EF8D-4315-8033-442E466D4651}" type="slidenum">
              <a:rPr lang="en-US" altLang="zh-CN" smtClean="0"/>
              <a:pPr>
                <a:defRPr/>
              </a:pPr>
              <a:t>16</a:t>
            </a:fld>
            <a:endParaRPr lang="en-US" altLang="zh-CN"/>
          </a:p>
        </p:txBody>
      </p:sp>
    </p:spTree>
    <p:extLst>
      <p:ext uri="{BB962C8B-B14F-4D97-AF65-F5344CB8AC3E}">
        <p14:creationId xmlns:p14="http://schemas.microsoft.com/office/powerpoint/2010/main" val="884756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宋体" panose="02010600030101010101" pitchFamily="2" charset="-122"/>
              </a:rPr>
              <a:t>如果公式</a:t>
            </a:r>
            <a:r>
              <a:rPr lang="en-US" altLang="zh-CN" sz="1200" b="1" dirty="0">
                <a:latin typeface="宋体" panose="02010600030101010101" pitchFamily="2" charset="-122"/>
              </a:rPr>
              <a:t>A</a:t>
            </a:r>
            <a:r>
              <a:rPr lang="zh-CN" altLang="en-US" sz="1200" b="1" dirty="0">
                <a:latin typeface="宋体" panose="02010600030101010101" pitchFamily="2" charset="-122"/>
              </a:rPr>
              <a:t>析取范式中的简单合取式全是极小项，则称该析取范式为主析取范式。</a:t>
            </a:r>
            <a:endParaRPr lang="zh-CN" altLang="en-US" dirty="0"/>
          </a:p>
        </p:txBody>
      </p:sp>
      <p:sp>
        <p:nvSpPr>
          <p:cNvPr id="4" name="灯片编号占位符 3"/>
          <p:cNvSpPr>
            <a:spLocks noGrp="1"/>
          </p:cNvSpPr>
          <p:nvPr>
            <p:ph type="sldNum" sz="quarter" idx="5"/>
          </p:nvPr>
        </p:nvSpPr>
        <p:spPr/>
        <p:txBody>
          <a:bodyPr/>
          <a:lstStyle/>
          <a:p>
            <a:pPr>
              <a:defRPr/>
            </a:pPr>
            <a:fld id="{3904E6D3-EF8D-4315-8033-442E466D4651}" type="slidenum">
              <a:rPr lang="en-US" altLang="zh-CN" smtClean="0"/>
              <a:pPr>
                <a:defRPr/>
              </a:pPr>
              <a:t>17</a:t>
            </a:fld>
            <a:endParaRPr lang="en-US" altLang="zh-CN"/>
          </a:p>
        </p:txBody>
      </p:sp>
    </p:spTree>
    <p:extLst>
      <p:ext uri="{BB962C8B-B14F-4D97-AF65-F5344CB8AC3E}">
        <p14:creationId xmlns:p14="http://schemas.microsoft.com/office/powerpoint/2010/main" val="3112491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p</a:t>
            </a:r>
            <a:r>
              <a:rPr lang="en-US" altLang="zh-CN" sz="12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p</a:t>
            </a:r>
            <a:r>
              <a:rPr lang="en-US" altLang="zh-CN"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q</a:t>
            </a:r>
            <a:r>
              <a:rPr lang="en-US" altLang="zh-CN" sz="12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q</a:t>
            </a:r>
            <a:r>
              <a:rPr lang="en-US" altLang="zh-CN"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cs typeface="Times New Roman" panose="02020603050405020304" pitchFamily="18" charset="0"/>
              </a:rPr>
              <a:t>r =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i="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0" dirty="0">
                <a:latin typeface="Times New Roman" panose="02020603050405020304" pitchFamily="18" charset="0"/>
                <a:cs typeface="Times New Roman" panose="02020603050405020304" pitchFamily="18" charset="0"/>
              </a:rPr>
              <a:t>目的：尽可能把不同项，分配到每个简单合取式中</a:t>
            </a:r>
            <a:endParaRPr lang="en-US" altLang="zh-CN" sz="1200" b="1" i="0" dirty="0">
              <a:latin typeface="Times New Roman" panose="02020603050405020304" pitchFamily="18" charset="0"/>
              <a:cs typeface="Times New Roman" panose="02020603050405020304" pitchFamily="18" charset="0"/>
            </a:endParaRPr>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p</a:t>
            </a:r>
            <a:r>
              <a:rPr lang="en-US" altLang="zh-CN" sz="12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p</a:t>
            </a:r>
            <a:r>
              <a:rPr lang="en-US" altLang="zh-CN"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q</a:t>
            </a:r>
            <a:r>
              <a:rPr lang="en-US" altLang="zh-CN" sz="12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q</a:t>
            </a:r>
            <a:r>
              <a:rPr lang="en-US" altLang="zh-CN"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cs typeface="Times New Roman" panose="02020603050405020304" pitchFamily="18" charset="0"/>
              </a:rPr>
              <a:t>r </a:t>
            </a:r>
            <a:r>
              <a:rPr lang="en-US" altLang="zh-CN" sz="1200" b="1" i="0" dirty="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p</a:t>
            </a:r>
            <a:r>
              <a:rPr lang="en-US" altLang="zh-CN" sz="12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p</a:t>
            </a:r>
            <a:r>
              <a:rPr lang="en-US" altLang="zh-CN"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q</a:t>
            </a:r>
            <a:r>
              <a:rPr lang="en-US" altLang="zh-CN" sz="12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r</a:t>
            </a:r>
            <a:r>
              <a:rPr lang="en-US" altLang="zh-CN" sz="1200" b="1" i="1" dirty="0">
                <a:latin typeface="Times New Roman" panose="02020603050405020304" pitchFamily="18" charset="0"/>
                <a:cs typeface="Times New Roman" panose="02020603050405020304" pitchFamily="18" charset="0"/>
              </a:rPr>
              <a:t> ) </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sz="1200" b="1" i="1" dirty="0" err="1">
                <a:latin typeface="Times New Roman" panose="02020603050405020304" pitchFamily="18" charset="0"/>
                <a:cs typeface="Times New Roman" panose="02020603050405020304" pitchFamily="18" charset="0"/>
              </a:rPr>
              <a:t>r</a:t>
            </a:r>
            <a:r>
              <a:rPr lang="en-US" altLang="zh-CN" sz="1200" b="1" i="1" dirty="0">
                <a:latin typeface="Times New Roman" panose="02020603050405020304" pitchFamily="18" charset="0"/>
                <a:cs typeface="Times New Roman" panose="02020603050405020304" pitchFamily="18" charset="0"/>
              </a:rPr>
              <a:t>) </a:t>
            </a:r>
            <a:r>
              <a:rPr lang="en-US" altLang="zh-CN" sz="1200" b="1" i="0" dirty="0">
                <a:latin typeface="Times New Roman" panose="02020603050405020304" pitchFamily="18" charset="0"/>
                <a:cs typeface="Times New Roman" panose="02020603050405020304" pitchFamily="18" charset="0"/>
              </a:rPr>
              <a:t>]                                  </a:t>
            </a:r>
            <a:r>
              <a:rPr lang="zh-CN" altLang="en-US" sz="1200" b="1" i="0" dirty="0">
                <a:latin typeface="Times New Roman" panose="02020603050405020304" pitchFamily="18" charset="0"/>
                <a:cs typeface="Times New Roman" panose="02020603050405020304" pitchFamily="18" charset="0"/>
              </a:rPr>
              <a:t>先分配后面</a:t>
            </a:r>
            <a:endParaRPr lang="en-US" altLang="zh-CN" sz="1200" b="1" i="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i="0" dirty="0">
                <a:latin typeface="Times New Roman" panose="02020603050405020304" pitchFamily="18" charset="0"/>
                <a:cs typeface="Times New Roman" panose="02020603050405020304" pitchFamily="18" charset="0"/>
              </a:rPr>
              <a:t>                                 = [</a:t>
            </a:r>
            <a:r>
              <a:rPr lang="en-US" altLang="zh-CN"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p</a:t>
            </a:r>
            <a:r>
              <a:rPr lang="en-US" altLang="zh-CN" sz="12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p</a:t>
            </a:r>
            <a:r>
              <a:rPr lang="en-US" altLang="zh-CN" sz="1200" b="1" dirty="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dirty="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q</a:t>
            </a:r>
            <a:r>
              <a:rPr lang="en-US" altLang="zh-CN" sz="12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r</a:t>
            </a:r>
            <a:r>
              <a:rPr lang="en-US" altLang="zh-CN" sz="1200" b="1" i="1" dirty="0">
                <a:latin typeface="Times New Roman" panose="02020603050405020304" pitchFamily="18" charset="0"/>
                <a:cs typeface="Times New Roman" panose="02020603050405020304" pitchFamily="18" charset="0"/>
              </a:rPr>
              <a:t> )] </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p</a:t>
            </a:r>
            <a:r>
              <a:rPr lang="en-US" altLang="zh-CN" sz="12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cs typeface="Times New Roman" panose="02020603050405020304" pitchFamily="18" charset="0"/>
              </a:rPr>
              <a:t>p</a:t>
            </a:r>
            <a:r>
              <a:rPr lang="en-US" altLang="zh-CN"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12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sz="1200" b="1" i="1" dirty="0" err="1">
                <a:latin typeface="Times New Roman" panose="02020603050405020304" pitchFamily="18" charset="0"/>
                <a:cs typeface="Times New Roman" panose="02020603050405020304" pitchFamily="18" charset="0"/>
              </a:rPr>
              <a:t>r</a:t>
            </a:r>
            <a:r>
              <a:rPr lang="en-US" altLang="zh-CN" sz="1200" b="1" i="1" dirty="0">
                <a:latin typeface="Times New Roman" panose="02020603050405020304" pitchFamily="18" charset="0"/>
                <a:cs typeface="Times New Roman" panose="02020603050405020304" pitchFamily="18" charset="0"/>
              </a:rPr>
              <a:t>) </a:t>
            </a:r>
            <a:r>
              <a:rPr lang="en-US" altLang="zh-CN" sz="1200" b="1" i="0" dirty="0">
                <a:latin typeface="Times New Roman" panose="02020603050405020304" pitchFamily="18" charset="0"/>
                <a:cs typeface="Times New Roman" panose="02020603050405020304" pitchFamily="18" charset="0"/>
              </a:rPr>
              <a:t>]            </a:t>
            </a:r>
            <a:r>
              <a:rPr lang="zh-CN" altLang="en-US" sz="1200" b="1" i="0" dirty="0">
                <a:latin typeface="Times New Roman" panose="02020603050405020304" pitchFamily="18" charset="0"/>
                <a:cs typeface="Times New Roman" panose="02020603050405020304" pitchFamily="18" charset="0"/>
              </a:rPr>
              <a:t>再分配前面</a:t>
            </a:r>
            <a:endParaRPr lang="en-US" altLang="zh-CN" sz="1200" b="1" i="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i="1" dirty="0">
                <a:latin typeface="Times New Roman" panose="02020603050405020304" pitchFamily="18" charset="0"/>
                <a:cs typeface="Times New Roman" panose="02020603050405020304" pitchFamily="18" charset="0"/>
              </a:rPr>
              <a:t>                                 =                                                                            </a:t>
            </a:r>
            <a:r>
              <a:rPr lang="zh-CN" altLang="en-US" sz="1200" b="1" i="0" dirty="0">
                <a:latin typeface="Times New Roman" panose="02020603050405020304" pitchFamily="18" charset="0"/>
                <a:cs typeface="Times New Roman" panose="02020603050405020304" pitchFamily="18" charset="0"/>
              </a:rPr>
              <a:t>括号里分别分配</a:t>
            </a:r>
            <a:endParaRPr lang="en-US" altLang="zh-CN" sz="1200" b="1" i="0" dirty="0">
              <a:latin typeface="Times New Roman" panose="02020603050405020304" pitchFamily="18" charset="0"/>
              <a:cs typeface="Times New Roman" panose="02020603050405020304" pitchFamily="18" charset="0"/>
            </a:endParaRPr>
          </a:p>
          <a:p>
            <a:r>
              <a:rPr lang="zh-CN" altLang="en-US" dirty="0"/>
              <a:t>                                  </a:t>
            </a:r>
          </a:p>
        </p:txBody>
      </p:sp>
      <p:sp>
        <p:nvSpPr>
          <p:cNvPr id="4" name="灯片编号占位符 3"/>
          <p:cNvSpPr>
            <a:spLocks noGrp="1"/>
          </p:cNvSpPr>
          <p:nvPr>
            <p:ph type="sldNum" sz="quarter" idx="5"/>
          </p:nvPr>
        </p:nvSpPr>
        <p:spPr/>
        <p:txBody>
          <a:bodyPr/>
          <a:lstStyle/>
          <a:p>
            <a:pPr>
              <a:defRPr/>
            </a:pPr>
            <a:fld id="{3904E6D3-EF8D-4315-8033-442E466D4651}" type="slidenum">
              <a:rPr lang="en-US" altLang="zh-CN" smtClean="0"/>
              <a:pPr>
                <a:defRPr/>
              </a:pPr>
              <a:t>18</a:t>
            </a:fld>
            <a:endParaRPr lang="en-US" altLang="zh-CN"/>
          </a:p>
        </p:txBody>
      </p:sp>
    </p:spTree>
    <p:extLst>
      <p:ext uri="{BB962C8B-B14F-4D97-AF65-F5344CB8AC3E}">
        <p14:creationId xmlns:p14="http://schemas.microsoft.com/office/powerpoint/2010/main" val="3177684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3904E6D3-EF8D-4315-8033-442E466D4651}" type="slidenum">
              <a:rPr lang="en-US" altLang="zh-CN" smtClean="0"/>
              <a:pPr>
                <a:defRPr/>
              </a:pPr>
              <a:t>19</a:t>
            </a:fld>
            <a:endParaRPr lang="en-US" altLang="zh-CN"/>
          </a:p>
        </p:txBody>
      </p:sp>
    </p:spTree>
    <p:extLst>
      <p:ext uri="{BB962C8B-B14F-4D97-AF65-F5344CB8AC3E}">
        <p14:creationId xmlns:p14="http://schemas.microsoft.com/office/powerpoint/2010/main" val="3462172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E42E278D-336B-45A1-A2C2-5608031F548B}"/>
              </a:ext>
            </a:extLst>
          </p:cNvPr>
          <p:cNvSpPr>
            <a:spLocks noGrp="1" noRot="1" noChangeAspect="1" noChangeArrowheads="1" noTextEdit="1"/>
          </p:cNvSpPr>
          <p:nvPr>
            <p:ph type="sldImg"/>
          </p:nvPr>
        </p:nvSpPr>
        <p:spPr>
          <a:ln/>
        </p:spPr>
      </p:sp>
      <p:sp>
        <p:nvSpPr>
          <p:cNvPr id="27651" name="备注占位符 2">
            <a:extLst>
              <a:ext uri="{FF2B5EF4-FFF2-40B4-BE49-F238E27FC236}">
                <a16:creationId xmlns:a16="http://schemas.microsoft.com/office/drawing/2014/main" id="{7F08DED5-FE81-4E28-9102-D201626040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7652" name="灯片编号占位符 3">
            <a:extLst>
              <a:ext uri="{FF2B5EF4-FFF2-40B4-BE49-F238E27FC236}">
                <a16:creationId xmlns:a16="http://schemas.microsoft.com/office/drawing/2014/main" id="{4CD7C65E-61BD-4021-A4CA-767DB22392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036464-7B72-4FD0-B9F9-D13A95F7CCD0}"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3904E6D3-EF8D-4315-8033-442E466D4651}" type="slidenum">
              <a:rPr lang="en-US" altLang="zh-CN" smtClean="0"/>
              <a:pPr>
                <a:defRPr/>
              </a:pPr>
              <a:t>20</a:t>
            </a:fld>
            <a:endParaRPr lang="en-US" altLang="zh-CN"/>
          </a:p>
        </p:txBody>
      </p:sp>
    </p:spTree>
    <p:extLst>
      <p:ext uri="{BB962C8B-B14F-4D97-AF65-F5344CB8AC3E}">
        <p14:creationId xmlns:p14="http://schemas.microsoft.com/office/powerpoint/2010/main" val="3554392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a:extLst>
              <a:ext uri="{FF2B5EF4-FFF2-40B4-BE49-F238E27FC236}">
                <a16:creationId xmlns:a16="http://schemas.microsoft.com/office/drawing/2014/main" id="{22BC7AB5-0249-4143-AC44-687811F0E2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7A47493-CFF7-4B7D-A6B5-82168857DE32}" type="slidenum">
              <a:rPr lang="en-US" altLang="zh-CN" smtClean="0">
                <a:latin typeface="Times New Roman" panose="02020603050405020304" pitchFamily="18" charset="0"/>
              </a:rPr>
              <a:pPr>
                <a:spcBef>
                  <a:spcPct val="0"/>
                </a:spcBef>
              </a:pPr>
              <a:t>21</a:t>
            </a:fld>
            <a:endParaRPr lang="en-US" altLang="zh-CN">
              <a:latin typeface="Times New Roman" panose="02020603050405020304" pitchFamily="18" charset="0"/>
            </a:endParaRPr>
          </a:p>
        </p:txBody>
      </p:sp>
      <p:sp>
        <p:nvSpPr>
          <p:cNvPr id="20483" name="Rectangle 2">
            <a:extLst>
              <a:ext uri="{FF2B5EF4-FFF2-40B4-BE49-F238E27FC236}">
                <a16:creationId xmlns:a16="http://schemas.microsoft.com/office/drawing/2014/main" id="{BCCE2812-D413-49B8-AC96-F1DAD90FBD23}"/>
              </a:ext>
            </a:extLst>
          </p:cNvPr>
          <p:cNvSpPr>
            <a:spLocks noGrp="1" noRot="1" noChangeAspect="1" noChangeArrowheads="1" noTextEdit="1"/>
          </p:cNvSpPr>
          <p:nvPr>
            <p:ph type="sldImg"/>
          </p:nvPr>
        </p:nvSpPr>
        <p:spPr>
          <a:ln cap="flat"/>
        </p:spPr>
      </p:sp>
      <p:sp>
        <p:nvSpPr>
          <p:cNvPr id="20484" name="Rectangle 3">
            <a:extLst>
              <a:ext uri="{FF2B5EF4-FFF2-40B4-BE49-F238E27FC236}">
                <a16:creationId xmlns:a16="http://schemas.microsoft.com/office/drawing/2014/main" id="{35C4861A-2BB2-4EC8-AD92-E1F7D04EF3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那么我们现在呢，就学习一些推理定律，那有了这些推理定律的话，我们就不用去构造主席去犯事，也不用去写真值表，那么我们就能得出结论。那么首先呢，这些重要的定律呢，都是可以证明的，就是根据我们刚刚定义的正确推理的定义，去证明。</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首先是附加律，附加律指的就是如果我们已经知道某一个公式</a:t>
            </a:r>
            <a:r>
              <a:rPr lang="en-US" altLang="zh-CN" dirty="0">
                <a:latin typeface="Arial" panose="020B0604020202020204" pitchFamily="34" charset="0"/>
              </a:rPr>
              <a:t>a</a:t>
            </a:r>
            <a:r>
              <a:rPr lang="zh-CN" altLang="en-US" dirty="0">
                <a:latin typeface="Arial" panose="020B0604020202020204" pitchFamily="34" charset="0"/>
              </a:rPr>
              <a:t>是成立的，那么我们在这个公式</a:t>
            </a:r>
            <a:r>
              <a:rPr lang="en-US" altLang="zh-CN" dirty="0">
                <a:latin typeface="Arial" panose="020B0604020202020204" pitchFamily="34" charset="0"/>
              </a:rPr>
              <a:t>a</a:t>
            </a:r>
            <a:r>
              <a:rPr lang="zh-CN" altLang="en-US" dirty="0">
                <a:latin typeface="Arial" panose="020B0604020202020204" pitchFamily="34" charset="0"/>
              </a:rPr>
              <a:t>的基础上再析取另外一个公式</a:t>
            </a:r>
            <a:r>
              <a:rPr lang="en-US" altLang="zh-CN" dirty="0">
                <a:latin typeface="Arial" panose="020B0604020202020204" pitchFamily="34" charset="0"/>
              </a:rPr>
              <a:t>b</a:t>
            </a:r>
            <a:r>
              <a:rPr lang="zh-CN" altLang="en-US" dirty="0">
                <a:latin typeface="Arial" panose="020B0604020202020204" pitchFamily="34" charset="0"/>
              </a:rPr>
              <a:t>，那么他也是成立的。那这个公式是怎么理解呢啊？如果</a:t>
            </a:r>
            <a:r>
              <a:rPr lang="en-US" altLang="zh-CN" dirty="0">
                <a:latin typeface="Arial" panose="020B0604020202020204" pitchFamily="34" charset="0"/>
              </a:rPr>
              <a:t>A</a:t>
            </a:r>
            <a:r>
              <a:rPr lang="zh-CN" altLang="en-US" dirty="0">
                <a:latin typeface="Arial" panose="020B0604020202020204" pitchFamily="34" charset="0"/>
              </a:rPr>
              <a:t>析取</a:t>
            </a:r>
            <a:r>
              <a:rPr lang="en-US" altLang="zh-CN" dirty="0">
                <a:latin typeface="Arial" panose="020B0604020202020204" pitchFamily="34" charset="0"/>
              </a:rPr>
              <a:t>B</a:t>
            </a:r>
            <a:r>
              <a:rPr lang="zh-CN" altLang="en-US" dirty="0">
                <a:latin typeface="Arial" panose="020B0604020202020204" pitchFamily="34" charset="0"/>
              </a:rPr>
              <a:t>成立的话，那么只要任意一个</a:t>
            </a:r>
            <a:r>
              <a:rPr lang="en-US" altLang="zh-CN" dirty="0">
                <a:latin typeface="Arial" panose="020B0604020202020204" pitchFamily="34" charset="0"/>
              </a:rPr>
              <a:t>a</a:t>
            </a:r>
            <a:r>
              <a:rPr lang="zh-CN" altLang="en-US" dirty="0">
                <a:latin typeface="Arial" panose="020B0604020202020204" pitchFamily="34" charset="0"/>
              </a:rPr>
              <a:t>或者</a:t>
            </a:r>
            <a:r>
              <a:rPr lang="en-US" altLang="zh-CN" dirty="0">
                <a:latin typeface="Arial" panose="020B0604020202020204" pitchFamily="34" charset="0"/>
              </a:rPr>
              <a:t>b</a:t>
            </a:r>
            <a:r>
              <a:rPr lang="zh-CN" altLang="en-US" dirty="0">
                <a:latin typeface="Arial" panose="020B0604020202020204" pitchFamily="34" charset="0"/>
              </a:rPr>
              <a:t>成立就可以，那么我们已知</a:t>
            </a:r>
            <a:r>
              <a:rPr lang="en-US" altLang="zh-CN" dirty="0">
                <a:latin typeface="Arial" panose="020B0604020202020204" pitchFamily="34" charset="0"/>
              </a:rPr>
              <a:t>a</a:t>
            </a:r>
            <a:r>
              <a:rPr lang="zh-CN" altLang="en-US" dirty="0">
                <a:latin typeface="Arial" panose="020B0604020202020204" pitchFamily="34" charset="0"/>
              </a:rPr>
              <a:t>是成立的，那我们去写</a:t>
            </a:r>
            <a:r>
              <a:rPr lang="en-US" altLang="zh-CN" dirty="0">
                <a:latin typeface="Arial" panose="020B0604020202020204" pitchFamily="34" charset="0"/>
              </a:rPr>
              <a:t>a</a:t>
            </a:r>
            <a:r>
              <a:rPr lang="zh-CN" altLang="en-US" dirty="0">
                <a:latin typeface="Arial" panose="020B0604020202020204" pitchFamily="34" charset="0"/>
              </a:rPr>
              <a:t>蕴含（</a:t>
            </a:r>
            <a:r>
              <a:rPr lang="en-US" altLang="zh-CN" dirty="0">
                <a:latin typeface="Arial" panose="020B0604020202020204" pitchFamily="34" charset="0"/>
              </a:rPr>
              <a:t>a</a:t>
            </a:r>
            <a:r>
              <a:rPr lang="zh-CN" altLang="en-US" dirty="0">
                <a:latin typeface="Arial" panose="020B0604020202020204" pitchFamily="34" charset="0"/>
              </a:rPr>
              <a:t>或</a:t>
            </a:r>
            <a:r>
              <a:rPr lang="en-US" altLang="zh-CN" dirty="0">
                <a:latin typeface="Arial" panose="020B0604020202020204" pitchFamily="34" charset="0"/>
              </a:rPr>
              <a:t>b</a:t>
            </a:r>
            <a:r>
              <a:rPr lang="zh-CN" altLang="en-US" dirty="0">
                <a:latin typeface="Arial" panose="020B0604020202020204" pitchFamily="34" charset="0"/>
              </a:rPr>
              <a:t>）是一个重言式。</a:t>
            </a:r>
            <a:endParaRPr lang="en-US" altLang="zh-CN" dirty="0">
              <a:latin typeface="Arial" panose="020B0604020202020204" pitchFamily="34" charset="0"/>
            </a:endParaRPr>
          </a:p>
          <a:p>
            <a:pPr eaLnBrk="1" hangingPunct="1"/>
            <a:r>
              <a:rPr lang="zh-CN" altLang="en-US" dirty="0">
                <a:latin typeface="Arial" panose="020B0604020202020204" pitchFamily="34" charset="0"/>
              </a:rPr>
              <a:t>简单证明一下。</a:t>
            </a:r>
            <a:endParaRPr lang="zh-CN" altLang="zh-CN" dirty="0">
              <a:latin typeface="Arial" panose="020B0604020202020204" pitchFamily="34" charset="0"/>
            </a:endParaRPr>
          </a:p>
          <a:p>
            <a:pPr eaLnBrk="1" hangingPunct="1"/>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那第二个化简绿的意思就是说</a:t>
            </a:r>
            <a:r>
              <a:rPr lang="en-US" altLang="zh-CN" dirty="0">
                <a:latin typeface="Arial" panose="020B0604020202020204" pitchFamily="34" charset="0"/>
              </a:rPr>
              <a:t>a</a:t>
            </a:r>
            <a:r>
              <a:rPr lang="zh-CN" altLang="en-US" dirty="0">
                <a:latin typeface="Arial" panose="020B0604020202020204" pitchFamily="34" charset="0"/>
              </a:rPr>
              <a:t>合取</a:t>
            </a:r>
            <a:r>
              <a:rPr lang="en-US" altLang="zh-CN" dirty="0">
                <a:latin typeface="Arial" panose="020B0604020202020204" pitchFamily="34" charset="0"/>
              </a:rPr>
              <a:t>b</a:t>
            </a:r>
            <a:r>
              <a:rPr lang="zh-CN" altLang="en-US" dirty="0">
                <a:latin typeface="Arial" panose="020B0604020202020204" pitchFamily="34" charset="0"/>
              </a:rPr>
              <a:t>成立，那么推出</a:t>
            </a:r>
            <a:r>
              <a:rPr lang="en-US" altLang="zh-CN" dirty="0">
                <a:latin typeface="Arial" panose="020B0604020202020204" pitchFamily="34" charset="0"/>
              </a:rPr>
              <a:t>A</a:t>
            </a:r>
            <a:r>
              <a:rPr lang="zh-CN" altLang="en-US" dirty="0">
                <a:latin typeface="Arial" panose="020B0604020202020204" pitchFamily="34" charset="0"/>
              </a:rPr>
              <a:t>一定成立。那这个式子那也好理解，因为如果一个合取式成立的话，那任意一个参与合取的式子就要成立，所以</a:t>
            </a:r>
            <a:r>
              <a:rPr lang="en-US" altLang="zh-CN" dirty="0">
                <a:latin typeface="Arial" panose="020B0604020202020204" pitchFamily="34" charset="0"/>
              </a:rPr>
              <a:t>a</a:t>
            </a:r>
            <a:r>
              <a:rPr lang="zh-CN" altLang="en-US" dirty="0">
                <a:latin typeface="Arial" panose="020B0604020202020204" pitchFamily="34" charset="0"/>
              </a:rPr>
              <a:t>一定成立，那么其实</a:t>
            </a:r>
            <a:r>
              <a:rPr lang="en-US" altLang="zh-CN" dirty="0">
                <a:latin typeface="Arial" panose="020B0604020202020204" pitchFamily="34" charset="0"/>
              </a:rPr>
              <a:t>b</a:t>
            </a:r>
            <a:r>
              <a:rPr lang="zh-CN" altLang="en-US" dirty="0">
                <a:latin typeface="Arial" panose="020B0604020202020204" pitchFamily="34" charset="0"/>
              </a:rPr>
              <a:t>也一定成立。简单证明一下。</a:t>
            </a:r>
            <a:endParaRPr lang="zh-CN" altLang="zh-CN" dirty="0">
              <a:latin typeface="Arial" panose="020B0604020202020204" pitchFamily="34" charset="0"/>
            </a:endParaRPr>
          </a:p>
          <a:p>
            <a:pPr eaLnBrk="1" hangingPunct="1"/>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那么，假言推理是怎么理解呢？那其实是在很多年前，在亚里士多德年代，他们就知道了这个蕴含式推理，如果我们知道了一个蕴含式成立，那么我们又知道前件成立，那么它的后件一定是成立的。那么刚刚我们在做例子的时候，其实也证明过了哈，就是如果一个蕴含式成立，且它的前件成立，那么他的后件就一定成立，那么反之，我们知道蕴含是成立，并且后件成立，但是前件不一定成立。</a:t>
            </a:r>
            <a:endParaRPr lang="zh-CN"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那么这个拒取式其实和前面的假言推理也是相关的，如果我知道到</a:t>
            </a:r>
            <a:r>
              <a:rPr lang="en-US" altLang="zh-CN" dirty="0">
                <a:latin typeface="Arial" panose="020B0604020202020204" pitchFamily="34" charset="0"/>
              </a:rPr>
              <a:t>a</a:t>
            </a:r>
            <a:r>
              <a:rPr lang="zh-CN" altLang="en-US" dirty="0">
                <a:latin typeface="Arial" panose="020B0604020202020204" pitchFamily="34" charset="0"/>
              </a:rPr>
              <a:t>蕴含</a:t>
            </a:r>
            <a:r>
              <a:rPr lang="en-US" altLang="zh-CN" dirty="0">
                <a:latin typeface="Arial" panose="020B0604020202020204" pitchFamily="34" charset="0"/>
              </a:rPr>
              <a:t>b</a:t>
            </a:r>
            <a:r>
              <a:rPr lang="zh-CN" altLang="en-US" dirty="0">
                <a:latin typeface="Arial" panose="020B0604020202020204" pitchFamily="34" charset="0"/>
              </a:rPr>
              <a:t>是成立的，而且我观察到</a:t>
            </a:r>
            <a:r>
              <a:rPr lang="en-US" altLang="zh-CN" dirty="0">
                <a:latin typeface="Arial" panose="020B0604020202020204" pitchFamily="34" charset="0"/>
              </a:rPr>
              <a:t>b</a:t>
            </a:r>
            <a:r>
              <a:rPr lang="zh-CN" altLang="en-US" dirty="0">
                <a:latin typeface="Arial" panose="020B0604020202020204" pitchFamily="34" charset="0"/>
              </a:rPr>
              <a:t>是不成立的，那么</a:t>
            </a:r>
            <a:r>
              <a:rPr lang="en-US" altLang="zh-CN" dirty="0">
                <a:latin typeface="Arial" panose="020B0604020202020204" pitchFamily="34" charset="0"/>
              </a:rPr>
              <a:t>a</a:t>
            </a:r>
            <a:r>
              <a:rPr lang="zh-CN" altLang="en-US" dirty="0">
                <a:latin typeface="Arial" panose="020B0604020202020204" pitchFamily="34" charset="0"/>
              </a:rPr>
              <a:t>也是不成立的，因为如果前提成立的话，那么结论一定成立，因为当前结论是不成立的，那么前提的话一定是不成立的。这是据取式，拒绝取前提。大家也可以简单证明一下。</a:t>
            </a:r>
            <a:endParaRPr lang="zh-CN" altLang="zh-CN" dirty="0">
              <a:latin typeface="Arial" panose="020B0604020202020204" pitchFamily="34" charset="0"/>
            </a:endParaRPr>
          </a:p>
          <a:p>
            <a:pPr eaLnBrk="1" hangingPunct="1"/>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那么，析取三段论，这个也很好理解，我们知道</a:t>
            </a:r>
            <a:r>
              <a:rPr lang="en-US" altLang="zh-CN" dirty="0">
                <a:latin typeface="Arial" panose="020B0604020202020204" pitchFamily="34" charset="0"/>
              </a:rPr>
              <a:t>A</a:t>
            </a:r>
            <a:r>
              <a:rPr lang="zh-CN" altLang="en-US" dirty="0">
                <a:latin typeface="Arial" panose="020B0604020202020204" pitchFamily="34" charset="0"/>
              </a:rPr>
              <a:t>或</a:t>
            </a:r>
            <a:r>
              <a:rPr lang="en-US" altLang="zh-CN" dirty="0">
                <a:latin typeface="Arial" panose="020B0604020202020204" pitchFamily="34" charset="0"/>
              </a:rPr>
              <a:t>B</a:t>
            </a:r>
            <a:r>
              <a:rPr lang="zh-CN" altLang="en-US" dirty="0">
                <a:latin typeface="Arial" panose="020B0604020202020204" pitchFamily="34" charset="0"/>
              </a:rPr>
              <a:t>成立，而且当前</a:t>
            </a:r>
            <a:r>
              <a:rPr lang="en-US" altLang="zh-CN" dirty="0">
                <a:latin typeface="Arial" panose="020B0604020202020204" pitchFamily="34" charset="0"/>
              </a:rPr>
              <a:t>B</a:t>
            </a:r>
            <a:r>
              <a:rPr lang="zh-CN" altLang="en-US" dirty="0">
                <a:latin typeface="Arial" panose="020B0604020202020204" pitchFamily="34" charset="0"/>
              </a:rPr>
              <a:t>是不成立的，那么肯定是只有</a:t>
            </a:r>
            <a:r>
              <a:rPr lang="en-US" altLang="zh-CN" dirty="0">
                <a:latin typeface="Arial" panose="020B0604020202020204" pitchFamily="34" charset="0"/>
              </a:rPr>
              <a:t>a</a:t>
            </a:r>
            <a:r>
              <a:rPr lang="zh-CN" altLang="en-US" dirty="0">
                <a:latin typeface="Arial" panose="020B0604020202020204" pitchFamily="34" charset="0"/>
              </a:rPr>
              <a:t>成立。</a:t>
            </a:r>
            <a:endParaRPr lang="zh-CN" altLang="zh-CN" dirty="0">
              <a:latin typeface="Arial" panose="020B0604020202020204" pitchFamily="34" charset="0"/>
            </a:endParaRPr>
          </a:p>
          <a:p>
            <a:pPr eaLnBrk="1" hangingPunct="1"/>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下一个就是假言三段论，也就是蕴涵式的传递性，如果</a:t>
            </a:r>
            <a:r>
              <a:rPr lang="en-US" altLang="zh-CN" dirty="0">
                <a:latin typeface="Arial" panose="020B0604020202020204" pitchFamily="34" charset="0"/>
              </a:rPr>
              <a:t>a</a:t>
            </a:r>
            <a:r>
              <a:rPr lang="zh-CN" altLang="en-US" dirty="0">
                <a:latin typeface="Arial" panose="020B0604020202020204" pitchFamily="34" charset="0"/>
              </a:rPr>
              <a:t>蕴含</a:t>
            </a:r>
            <a:r>
              <a:rPr lang="en-US" altLang="zh-CN" dirty="0">
                <a:latin typeface="Arial" panose="020B0604020202020204" pitchFamily="34" charset="0"/>
              </a:rPr>
              <a:t>b</a:t>
            </a:r>
            <a:r>
              <a:rPr lang="zh-CN" altLang="en-US" dirty="0">
                <a:latin typeface="Arial" panose="020B0604020202020204" pitchFamily="34" charset="0"/>
              </a:rPr>
              <a:t>，并且我们知道避</a:t>
            </a:r>
            <a:r>
              <a:rPr lang="en-US" altLang="zh-CN" dirty="0">
                <a:latin typeface="Arial" panose="020B0604020202020204" pitchFamily="34" charset="0"/>
              </a:rPr>
              <a:t>b</a:t>
            </a:r>
            <a:r>
              <a:rPr lang="zh-CN" altLang="en-US" dirty="0">
                <a:latin typeface="Arial" panose="020B0604020202020204" pitchFamily="34" charset="0"/>
              </a:rPr>
              <a:t>蕴含</a:t>
            </a:r>
            <a:r>
              <a:rPr lang="en-US" altLang="zh-CN" dirty="0">
                <a:latin typeface="Arial" panose="020B0604020202020204" pitchFamily="34" charset="0"/>
              </a:rPr>
              <a:t>c</a:t>
            </a:r>
            <a:r>
              <a:rPr lang="zh-CN" altLang="en-US" dirty="0">
                <a:latin typeface="Arial" panose="020B0604020202020204" pitchFamily="34" charset="0"/>
              </a:rPr>
              <a:t>，那么</a:t>
            </a:r>
            <a:r>
              <a:rPr lang="en-US" altLang="zh-CN" dirty="0">
                <a:latin typeface="Arial" panose="020B0604020202020204" pitchFamily="34" charset="0"/>
              </a:rPr>
              <a:t>a</a:t>
            </a:r>
            <a:r>
              <a:rPr lang="zh-CN" altLang="en-US" dirty="0">
                <a:latin typeface="Arial" panose="020B0604020202020204" pitchFamily="34" charset="0"/>
              </a:rPr>
              <a:t>一定蕴含</a:t>
            </a:r>
            <a:r>
              <a:rPr lang="en-US" altLang="zh-CN" dirty="0">
                <a:latin typeface="Arial" panose="020B0604020202020204" pitchFamily="34" charset="0"/>
              </a:rPr>
              <a:t>c</a:t>
            </a:r>
            <a:r>
              <a:rPr lang="zh-CN" altLang="en-US" dirty="0">
                <a:latin typeface="Arial" panose="020B0604020202020204" pitchFamily="34" charset="0"/>
              </a:rPr>
              <a:t>。</a:t>
            </a:r>
            <a:endParaRPr lang="zh-CN" altLang="zh-CN" dirty="0">
              <a:latin typeface="Arial" panose="020B0604020202020204" pitchFamily="34" charset="0"/>
            </a:endParaRPr>
          </a:p>
          <a:p>
            <a:pPr eaLnBrk="1" hangingPunct="1"/>
            <a:endParaRPr lang="zh-CN" altLang="zh-CN" dirty="0">
              <a:latin typeface="Arial" panose="020B0604020202020204" pitchFamily="34" charset="0"/>
            </a:endParaRPr>
          </a:p>
          <a:p>
            <a:pPr eaLnBrk="1" hangingPunct="1"/>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那么，等价三段论也是类似的哈，</a:t>
            </a:r>
            <a:r>
              <a:rPr lang="en-US" altLang="zh-CN" dirty="0">
                <a:latin typeface="Arial" panose="020B0604020202020204" pitchFamily="34" charset="0"/>
              </a:rPr>
              <a:t>a</a:t>
            </a:r>
            <a:r>
              <a:rPr lang="zh-CN" altLang="en-US" dirty="0">
                <a:latin typeface="Arial" panose="020B0604020202020204" pitchFamily="34" charset="0"/>
              </a:rPr>
              <a:t>等价</a:t>
            </a:r>
            <a:r>
              <a:rPr lang="en-US" altLang="zh-CN" dirty="0">
                <a:latin typeface="Arial" panose="020B0604020202020204" pitchFamily="34" charset="0"/>
              </a:rPr>
              <a:t>b</a:t>
            </a:r>
            <a:r>
              <a:rPr lang="zh-CN" altLang="en-US" dirty="0">
                <a:latin typeface="Arial" panose="020B0604020202020204" pitchFamily="34" charset="0"/>
              </a:rPr>
              <a:t>，并且</a:t>
            </a:r>
            <a:r>
              <a:rPr lang="en-US" altLang="zh-CN" dirty="0">
                <a:latin typeface="Arial" panose="020B0604020202020204" pitchFamily="34" charset="0"/>
              </a:rPr>
              <a:t>b</a:t>
            </a:r>
            <a:r>
              <a:rPr lang="zh-CN" altLang="en-US" dirty="0">
                <a:latin typeface="Arial" panose="020B0604020202020204" pitchFamily="34" charset="0"/>
              </a:rPr>
              <a:t>等价</a:t>
            </a:r>
            <a:r>
              <a:rPr lang="en-US" altLang="zh-CN" dirty="0">
                <a:latin typeface="Arial" panose="020B0604020202020204" pitchFamily="34" charset="0"/>
              </a:rPr>
              <a:t>c</a:t>
            </a:r>
            <a:r>
              <a:rPr lang="zh-CN" altLang="en-US" dirty="0">
                <a:latin typeface="Arial" panose="020B0604020202020204" pitchFamily="34" charset="0"/>
              </a:rPr>
              <a:t>，那么</a:t>
            </a:r>
            <a:r>
              <a:rPr lang="en-US" altLang="zh-CN" dirty="0">
                <a:latin typeface="Arial" panose="020B0604020202020204" pitchFamily="34" charset="0"/>
              </a:rPr>
              <a:t>a</a:t>
            </a:r>
            <a:r>
              <a:rPr lang="zh-CN" altLang="en-US" dirty="0">
                <a:latin typeface="Arial" panose="020B0604020202020204" pitchFamily="34" charset="0"/>
              </a:rPr>
              <a:t>一定等价</a:t>
            </a:r>
            <a:r>
              <a:rPr lang="en-US" altLang="zh-CN" dirty="0">
                <a:latin typeface="Arial" panose="020B0604020202020204" pitchFamily="34" charset="0"/>
              </a:rPr>
              <a:t>c</a:t>
            </a:r>
            <a:r>
              <a:rPr lang="zh-CN" altLang="en-US" dirty="0">
                <a:latin typeface="Arial" panose="020B0604020202020204" pitchFamily="34" charset="0"/>
              </a:rPr>
              <a:t>，这也是等价的一个传递性</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那最后一个是构造性二难，这个的意思是说，我们知道</a:t>
            </a:r>
            <a:r>
              <a:rPr lang="en-US" altLang="zh-CN" dirty="0">
                <a:latin typeface="Arial" panose="020B0604020202020204" pitchFamily="34" charset="0"/>
              </a:rPr>
              <a:t>a</a:t>
            </a:r>
            <a:r>
              <a:rPr lang="zh-CN" altLang="en-US" dirty="0">
                <a:latin typeface="Arial" panose="020B0604020202020204" pitchFamily="34" charset="0"/>
              </a:rPr>
              <a:t>能推出</a:t>
            </a:r>
            <a:r>
              <a:rPr lang="en-US" altLang="zh-CN" dirty="0">
                <a:latin typeface="Arial" panose="020B0604020202020204" pitchFamily="34" charset="0"/>
              </a:rPr>
              <a:t>b</a:t>
            </a:r>
            <a:r>
              <a:rPr lang="zh-CN" altLang="en-US" dirty="0">
                <a:latin typeface="Arial" panose="020B0604020202020204" pitchFamily="34" charset="0"/>
              </a:rPr>
              <a:t>，并且呢，</a:t>
            </a:r>
            <a:r>
              <a:rPr lang="en-US" altLang="zh-CN" dirty="0">
                <a:latin typeface="Arial" panose="020B0604020202020204" pitchFamily="34" charset="0"/>
              </a:rPr>
              <a:t>c</a:t>
            </a:r>
            <a:r>
              <a:rPr lang="zh-CN" altLang="en-US" dirty="0">
                <a:latin typeface="Arial" panose="020B0604020202020204" pitchFamily="34" charset="0"/>
              </a:rPr>
              <a:t>能推出</a:t>
            </a:r>
            <a:r>
              <a:rPr lang="en-US" altLang="zh-CN" dirty="0">
                <a:latin typeface="Arial" panose="020B0604020202020204" pitchFamily="34" charset="0"/>
              </a:rPr>
              <a:t>d</a:t>
            </a:r>
            <a:r>
              <a:rPr lang="zh-CN" altLang="en-US" dirty="0">
                <a:latin typeface="Arial" panose="020B0604020202020204" pitchFamily="34" charset="0"/>
              </a:rPr>
              <a:t>，我们又知道</a:t>
            </a:r>
            <a:r>
              <a:rPr lang="en-US" altLang="zh-CN" dirty="0">
                <a:latin typeface="Arial" panose="020B0604020202020204" pitchFamily="34" charset="0"/>
              </a:rPr>
              <a:t>a</a:t>
            </a:r>
            <a:r>
              <a:rPr lang="zh-CN" altLang="en-US" dirty="0">
                <a:latin typeface="Arial" panose="020B0604020202020204" pitchFamily="34" charset="0"/>
              </a:rPr>
              <a:t>和</a:t>
            </a:r>
            <a:r>
              <a:rPr lang="en-US" altLang="zh-CN" dirty="0">
                <a:latin typeface="Arial" panose="020B0604020202020204" pitchFamily="34" charset="0"/>
              </a:rPr>
              <a:t>c</a:t>
            </a:r>
            <a:r>
              <a:rPr lang="zh-CN" altLang="en-US" dirty="0">
                <a:latin typeface="Arial" panose="020B0604020202020204" pitchFamily="34" charset="0"/>
              </a:rPr>
              <a:t>中至少有一个成立，那么我们可以推出</a:t>
            </a:r>
            <a:r>
              <a:rPr lang="en-US" altLang="zh-CN" dirty="0">
                <a:latin typeface="Arial" panose="020B0604020202020204" pitchFamily="34" charset="0"/>
              </a:rPr>
              <a:t>b</a:t>
            </a:r>
            <a:r>
              <a:rPr lang="zh-CN" altLang="en-US" dirty="0">
                <a:latin typeface="Arial" panose="020B0604020202020204" pitchFamily="34" charset="0"/>
              </a:rPr>
              <a:t>和</a:t>
            </a:r>
            <a:r>
              <a:rPr lang="en-US" altLang="zh-CN" dirty="0">
                <a:latin typeface="Arial" panose="020B0604020202020204" pitchFamily="34" charset="0"/>
              </a:rPr>
              <a:t>d</a:t>
            </a:r>
            <a:r>
              <a:rPr lang="zh-CN" altLang="en-US" dirty="0">
                <a:latin typeface="Arial" panose="020B0604020202020204" pitchFamily="34" charset="0"/>
              </a:rPr>
              <a:t>中，也至少有一个成立。</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那么，下一个构造性两难的特殊形式，就是</a:t>
            </a:r>
            <a:r>
              <a:rPr lang="en-US" altLang="zh-CN" dirty="0">
                <a:latin typeface="Arial" panose="020B0604020202020204" pitchFamily="34" charset="0"/>
              </a:rPr>
              <a:t>a</a:t>
            </a:r>
            <a:r>
              <a:rPr lang="zh-CN" altLang="en-US" dirty="0">
                <a:latin typeface="Arial" panose="020B0604020202020204" pitchFamily="34" charset="0"/>
              </a:rPr>
              <a:t>蕴含</a:t>
            </a:r>
            <a:r>
              <a:rPr lang="en-US" altLang="zh-CN" dirty="0">
                <a:latin typeface="Arial" panose="020B0604020202020204" pitchFamily="34" charset="0"/>
              </a:rPr>
              <a:t>b</a:t>
            </a:r>
            <a:r>
              <a:rPr lang="zh-CN" altLang="en-US" dirty="0">
                <a:latin typeface="Arial" panose="020B0604020202020204" pitchFamily="34" charset="0"/>
              </a:rPr>
              <a:t>并且非</a:t>
            </a:r>
            <a:r>
              <a:rPr lang="en-US" altLang="zh-CN" dirty="0">
                <a:latin typeface="Arial" panose="020B0604020202020204" pitchFamily="34" charset="0"/>
              </a:rPr>
              <a:t>a</a:t>
            </a:r>
            <a:r>
              <a:rPr lang="zh-CN" altLang="en-US" dirty="0">
                <a:latin typeface="Arial" panose="020B0604020202020204" pitchFamily="34" charset="0"/>
              </a:rPr>
              <a:t>蕴含</a:t>
            </a:r>
            <a:r>
              <a:rPr lang="en-US" altLang="zh-CN" dirty="0">
                <a:latin typeface="Arial" panose="020B0604020202020204" pitchFamily="34" charset="0"/>
              </a:rPr>
              <a:t>b</a:t>
            </a:r>
            <a:r>
              <a:rPr lang="zh-CN" altLang="en-US" dirty="0">
                <a:latin typeface="Arial" panose="020B0604020202020204" pitchFamily="34" charset="0"/>
              </a:rPr>
              <a:t>，不管</a:t>
            </a:r>
            <a:r>
              <a:rPr lang="en-US" altLang="zh-CN" dirty="0">
                <a:latin typeface="Arial" panose="020B0604020202020204" pitchFamily="34" charset="0"/>
              </a:rPr>
              <a:t>a</a:t>
            </a:r>
            <a:r>
              <a:rPr lang="zh-CN" altLang="en-US" dirty="0">
                <a:latin typeface="Arial" panose="020B0604020202020204" pitchFamily="34" charset="0"/>
              </a:rPr>
              <a:t>成不成立，那么</a:t>
            </a:r>
            <a:r>
              <a:rPr lang="en-US" altLang="zh-CN" dirty="0">
                <a:latin typeface="Arial" panose="020B0604020202020204" pitchFamily="34" charset="0"/>
              </a:rPr>
              <a:t>b</a:t>
            </a:r>
            <a:r>
              <a:rPr lang="zh-CN" altLang="en-US" dirty="0">
                <a:latin typeface="Arial" panose="020B0604020202020204" pitchFamily="34" charset="0"/>
              </a:rPr>
              <a:t>一定成立，那么破坏性两难和前面就是相反的</a:t>
            </a:r>
            <a:r>
              <a:rPr lang="en-US" altLang="zh-CN" dirty="0">
                <a:latin typeface="Arial" panose="020B0604020202020204" pitchFamily="34" charset="0"/>
              </a:rPr>
              <a:t>a</a:t>
            </a:r>
            <a:r>
              <a:rPr lang="zh-CN" altLang="en-US" dirty="0">
                <a:latin typeface="Arial" panose="020B0604020202020204" pitchFamily="34" charset="0"/>
              </a:rPr>
              <a:t>蕴含</a:t>
            </a:r>
            <a:r>
              <a:rPr lang="en-US" altLang="zh-CN" dirty="0">
                <a:latin typeface="Arial" panose="020B0604020202020204" pitchFamily="34" charset="0"/>
              </a:rPr>
              <a:t>b</a:t>
            </a:r>
            <a:r>
              <a:rPr lang="zh-CN" altLang="en-US" dirty="0">
                <a:latin typeface="Arial" panose="020B0604020202020204" pitchFamily="34" charset="0"/>
              </a:rPr>
              <a:t>并且</a:t>
            </a:r>
            <a:r>
              <a:rPr lang="en-US" altLang="zh-CN" dirty="0">
                <a:latin typeface="Arial" panose="020B0604020202020204" pitchFamily="34" charset="0"/>
              </a:rPr>
              <a:t>c</a:t>
            </a:r>
            <a:r>
              <a:rPr lang="zh-CN" altLang="en-US" dirty="0">
                <a:latin typeface="Arial" panose="020B0604020202020204" pitchFamily="34" charset="0"/>
              </a:rPr>
              <a:t>蕴含</a:t>
            </a:r>
            <a:r>
              <a:rPr lang="en-US" altLang="zh-CN" dirty="0">
                <a:latin typeface="Arial" panose="020B0604020202020204" pitchFamily="34" charset="0"/>
              </a:rPr>
              <a:t>d</a:t>
            </a:r>
            <a:r>
              <a:rPr lang="zh-CN" altLang="en-US" dirty="0">
                <a:latin typeface="Arial" panose="020B0604020202020204" pitchFamily="34" charset="0"/>
              </a:rPr>
              <a:t>，如果</a:t>
            </a:r>
            <a:r>
              <a:rPr lang="en-US" altLang="zh-CN" dirty="0">
                <a:latin typeface="Arial" panose="020B0604020202020204" pitchFamily="34" charset="0"/>
              </a:rPr>
              <a:t>b</a:t>
            </a:r>
            <a:r>
              <a:rPr lang="zh-CN" altLang="en-US" dirty="0">
                <a:latin typeface="Arial" panose="020B0604020202020204" pitchFamily="34" charset="0"/>
              </a:rPr>
              <a:t>或</a:t>
            </a:r>
            <a:r>
              <a:rPr lang="en-US" altLang="zh-CN" dirty="0">
                <a:latin typeface="Arial" panose="020B0604020202020204" pitchFamily="34" charset="0"/>
              </a:rPr>
              <a:t>d</a:t>
            </a:r>
            <a:r>
              <a:rPr lang="zh-CN" altLang="en-US" dirty="0">
                <a:latin typeface="Arial" panose="020B0604020202020204" pitchFamily="34" charset="0"/>
              </a:rPr>
              <a:t>至少有一个不成立的话，那么</a:t>
            </a:r>
            <a:r>
              <a:rPr lang="en-US" altLang="zh-CN" dirty="0">
                <a:latin typeface="Arial" panose="020B0604020202020204" pitchFamily="34" charset="0"/>
              </a:rPr>
              <a:t>a</a:t>
            </a:r>
            <a:r>
              <a:rPr lang="zh-CN" altLang="en-US" dirty="0">
                <a:latin typeface="Arial" panose="020B0604020202020204" pitchFamily="34" charset="0"/>
              </a:rPr>
              <a:t>和</a:t>
            </a:r>
            <a:r>
              <a:rPr lang="en-US" altLang="zh-CN" dirty="0">
                <a:latin typeface="Arial" panose="020B0604020202020204" pitchFamily="34" charset="0"/>
              </a:rPr>
              <a:t>c</a:t>
            </a:r>
            <a:r>
              <a:rPr lang="zh-CN" altLang="en-US" dirty="0">
                <a:latin typeface="Arial" panose="020B0604020202020204" pitchFamily="34" charset="0"/>
              </a:rPr>
              <a:t>至少有一个不成立。也就是说，前提至少有一个不成立的话，那么结论也至少有一个不成立。</a:t>
            </a:r>
            <a:endParaRPr lang="zh-CN" altLang="zh-CN" dirty="0">
              <a:latin typeface="Arial" panose="020B0604020202020204" pitchFamily="34" charset="0"/>
            </a:endParaRPr>
          </a:p>
          <a:p>
            <a:pPr eaLnBrk="1" hangingPunct="1"/>
            <a:endParaRPr lang="zh-CN" altLang="zh-CN" dirty="0">
              <a:latin typeface="Arial" panose="020B0604020202020204" pitchFamily="34" charset="0"/>
            </a:endParaRPr>
          </a:p>
        </p:txBody>
      </p:sp>
    </p:spTree>
    <p:extLst>
      <p:ext uri="{BB962C8B-B14F-4D97-AF65-F5344CB8AC3E}">
        <p14:creationId xmlns:p14="http://schemas.microsoft.com/office/powerpoint/2010/main" val="1163273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a:extLst>
              <a:ext uri="{FF2B5EF4-FFF2-40B4-BE49-F238E27FC236}">
                <a16:creationId xmlns:a16="http://schemas.microsoft.com/office/drawing/2014/main" id="{22BC7AB5-0249-4143-AC44-687811F0E2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7A47493-CFF7-4B7D-A6B5-82168857DE32}" type="slidenum">
              <a:rPr lang="en-US" altLang="zh-CN" smtClean="0">
                <a:latin typeface="Times New Roman" panose="02020603050405020304" pitchFamily="18" charset="0"/>
              </a:rPr>
              <a:pPr>
                <a:spcBef>
                  <a:spcPct val="0"/>
                </a:spcBef>
              </a:pPr>
              <a:t>22</a:t>
            </a:fld>
            <a:endParaRPr lang="en-US" altLang="zh-CN">
              <a:latin typeface="Times New Roman" panose="02020603050405020304" pitchFamily="18" charset="0"/>
            </a:endParaRPr>
          </a:p>
        </p:txBody>
      </p:sp>
      <p:sp>
        <p:nvSpPr>
          <p:cNvPr id="20483" name="Rectangle 2">
            <a:extLst>
              <a:ext uri="{FF2B5EF4-FFF2-40B4-BE49-F238E27FC236}">
                <a16:creationId xmlns:a16="http://schemas.microsoft.com/office/drawing/2014/main" id="{BCCE2812-D413-49B8-AC96-F1DAD90FBD23}"/>
              </a:ext>
            </a:extLst>
          </p:cNvPr>
          <p:cNvSpPr>
            <a:spLocks noGrp="1" noRot="1" noChangeAspect="1" noChangeArrowheads="1" noTextEdit="1"/>
          </p:cNvSpPr>
          <p:nvPr>
            <p:ph type="sldImg"/>
          </p:nvPr>
        </p:nvSpPr>
        <p:spPr>
          <a:ln cap="flat"/>
        </p:spPr>
      </p:sp>
      <p:sp>
        <p:nvSpPr>
          <p:cNvPr id="20484" name="Rectangle 3">
            <a:extLst>
              <a:ext uri="{FF2B5EF4-FFF2-40B4-BE49-F238E27FC236}">
                <a16:creationId xmlns:a16="http://schemas.microsoft.com/office/drawing/2014/main" id="{35C4861A-2BB2-4EC8-AD92-E1F7D04EF3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那我们所谓的推理规则，也就是去构造出一些序列，使得序列的最开始是前提，最结束就是他的结论，中间每一步都是某一个推理规则的具体应用。所以我们的构造性推理的话，比真值表和主析取式的话，在构造的过程中，可能会困难一些，但是呢，一旦构造出来的话，他的推理步骤可能会更加简洁。</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那我们所谓的推理规则，也就是去构造出一些序列，使得序列的最开始是前提，最结束就是他的结论，中间每一步都是某一个推理规则的具体应用。所以我们的构造性推理的话，比真值表和主析取式的话，在构造的过程中，可能会困难一些，但是呢，一旦构造出来的话，他的推理步骤可能会更加简洁。</a:t>
            </a:r>
            <a:endParaRPr lang="zh-CN" altLang="zh-CN" dirty="0">
              <a:latin typeface="Arial" panose="020B0604020202020204" pitchFamily="34" charset="0"/>
            </a:endParaRPr>
          </a:p>
        </p:txBody>
      </p:sp>
    </p:spTree>
    <p:extLst>
      <p:ext uri="{BB962C8B-B14F-4D97-AF65-F5344CB8AC3E}">
        <p14:creationId xmlns:p14="http://schemas.microsoft.com/office/powerpoint/2010/main" val="957664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a:extLst>
              <a:ext uri="{FF2B5EF4-FFF2-40B4-BE49-F238E27FC236}">
                <a16:creationId xmlns:a16="http://schemas.microsoft.com/office/drawing/2014/main" id="{22BC7AB5-0249-4143-AC44-687811F0E2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7A47493-CFF7-4B7D-A6B5-82168857DE32}" type="slidenum">
              <a:rPr lang="en-US" altLang="zh-CN" smtClean="0">
                <a:latin typeface="Times New Roman" panose="02020603050405020304" pitchFamily="18" charset="0"/>
              </a:rPr>
              <a:pPr>
                <a:spcBef>
                  <a:spcPct val="0"/>
                </a:spcBef>
              </a:pPr>
              <a:t>23</a:t>
            </a:fld>
            <a:endParaRPr lang="en-US" altLang="zh-CN">
              <a:latin typeface="Times New Roman" panose="02020603050405020304" pitchFamily="18" charset="0"/>
            </a:endParaRPr>
          </a:p>
        </p:txBody>
      </p:sp>
      <p:sp>
        <p:nvSpPr>
          <p:cNvPr id="20483" name="Rectangle 2">
            <a:extLst>
              <a:ext uri="{FF2B5EF4-FFF2-40B4-BE49-F238E27FC236}">
                <a16:creationId xmlns:a16="http://schemas.microsoft.com/office/drawing/2014/main" id="{BCCE2812-D413-49B8-AC96-F1DAD90FBD23}"/>
              </a:ext>
            </a:extLst>
          </p:cNvPr>
          <p:cNvSpPr>
            <a:spLocks noGrp="1" noRot="1" noChangeAspect="1" noChangeArrowheads="1" noTextEdit="1"/>
          </p:cNvSpPr>
          <p:nvPr>
            <p:ph type="sldImg"/>
          </p:nvPr>
        </p:nvSpPr>
        <p:spPr>
          <a:ln cap="flat"/>
        </p:spPr>
      </p:sp>
      <p:sp>
        <p:nvSpPr>
          <p:cNvPr id="20484" name="Rectangle 3">
            <a:extLst>
              <a:ext uri="{FF2B5EF4-FFF2-40B4-BE49-F238E27FC236}">
                <a16:creationId xmlns:a16="http://schemas.microsoft.com/office/drawing/2014/main" id="{35C4861A-2BB2-4EC8-AD92-E1F7D04EF3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那我们所谓的推理规则，也就是去构造出一些序列，使得序列的最开始是前提，最结束就是他的结论，中间每一步都是某一个推理规则的具体应用。所以我们的构造性推理的话，比真值表和主析取式的话，在构造的过程中，可能会困难一些，但是呢，一旦构造出来的话，他的推理步骤可能会更加简洁。</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那我们所谓的推理规则，也就是去构造出一些序列，使得序列的最开始是前提，最结束就是他的结论，中间每一步都是某一个推理规则的具体应用。所以我们的构造性推理的话，比真值表和主析取式的话，在构造的过程中，可能会困难一些，但是呢，一旦构造出来的话，他的推理步骤可能会更加简洁。</a:t>
            </a:r>
            <a:endParaRPr lang="zh-CN" altLang="zh-CN" dirty="0">
              <a:latin typeface="Arial" panose="020B0604020202020204" pitchFamily="34" charset="0"/>
            </a:endParaRPr>
          </a:p>
        </p:txBody>
      </p:sp>
    </p:spTree>
    <p:extLst>
      <p:ext uri="{BB962C8B-B14F-4D97-AF65-F5344CB8AC3E}">
        <p14:creationId xmlns:p14="http://schemas.microsoft.com/office/powerpoint/2010/main" val="3750037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Arial" panose="020B0604020202020204" pitchFamily="34" charset="0"/>
              </a:rPr>
              <a:t>所以现在我们就要从前提出发构造出一个序列，最后达到的是结论。</a:t>
            </a:r>
            <a:endParaRPr lang="zh-CN" altLang="zh-CN" dirty="0">
              <a:latin typeface="Arial" panose="020B0604020202020204" pitchFamily="34" charset="0"/>
            </a:endParaRPr>
          </a:p>
        </p:txBody>
      </p:sp>
      <p:sp>
        <p:nvSpPr>
          <p:cNvPr id="4" name="灯片编号占位符 3"/>
          <p:cNvSpPr>
            <a:spLocks noGrp="1"/>
          </p:cNvSpPr>
          <p:nvPr>
            <p:ph type="sldNum" sz="quarter" idx="5"/>
          </p:nvPr>
        </p:nvSpPr>
        <p:spPr/>
        <p:txBody>
          <a:bodyPr/>
          <a:lstStyle/>
          <a:p>
            <a:pPr>
              <a:defRPr/>
            </a:pPr>
            <a:fld id="{3904E6D3-EF8D-4315-8033-442E466D4651}" type="slidenum">
              <a:rPr lang="en-US" altLang="zh-CN" smtClean="0"/>
              <a:pPr>
                <a:defRPr/>
              </a:pPr>
              <a:t>24</a:t>
            </a:fld>
            <a:endParaRPr lang="en-US" altLang="zh-CN"/>
          </a:p>
        </p:txBody>
      </p:sp>
    </p:spTree>
    <p:extLst>
      <p:ext uri="{BB962C8B-B14F-4D97-AF65-F5344CB8AC3E}">
        <p14:creationId xmlns:p14="http://schemas.microsoft.com/office/powerpoint/2010/main" val="4093435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zh-CN" dirty="0">
              <a:latin typeface="Arial" panose="020B0604020202020204" pitchFamily="34" charset="0"/>
            </a:endParaRPr>
          </a:p>
        </p:txBody>
      </p:sp>
      <p:sp>
        <p:nvSpPr>
          <p:cNvPr id="4" name="灯片编号占位符 3"/>
          <p:cNvSpPr>
            <a:spLocks noGrp="1"/>
          </p:cNvSpPr>
          <p:nvPr>
            <p:ph type="sldNum" sz="quarter" idx="5"/>
          </p:nvPr>
        </p:nvSpPr>
        <p:spPr/>
        <p:txBody>
          <a:bodyPr/>
          <a:lstStyle/>
          <a:p>
            <a:pPr>
              <a:defRPr/>
            </a:pPr>
            <a:fld id="{3904E6D3-EF8D-4315-8033-442E466D4651}" type="slidenum">
              <a:rPr lang="en-US" altLang="zh-CN" smtClean="0"/>
              <a:pPr>
                <a:defRPr/>
              </a:pPr>
              <a:t>25</a:t>
            </a:fld>
            <a:endParaRPr lang="en-US" altLang="zh-CN"/>
          </a:p>
        </p:txBody>
      </p:sp>
    </p:spTree>
    <p:extLst>
      <p:ext uri="{BB962C8B-B14F-4D97-AF65-F5344CB8AC3E}">
        <p14:creationId xmlns:p14="http://schemas.microsoft.com/office/powerpoint/2010/main" val="899980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之前讲了，如何用命题逻辑的这套形式化系统，去描述和表示，最后进行推理，来解决我们实际生活中的问题，那这里面的主要就包括两大部分，第一大部分就是形式化的表示，第二大部分就是形式化的推理。</a:t>
            </a:r>
            <a:endParaRPr lang="en-US" altLang="zh-CN" dirty="0"/>
          </a:p>
          <a:p>
            <a:endParaRPr lang="en-US" altLang="zh-CN" dirty="0"/>
          </a:p>
          <a:p>
            <a:r>
              <a:rPr lang="zh-CN" altLang="en-US" dirty="0"/>
              <a:t>那形式化的表示呢，首先就是原子命题符号化，然后再把这些原子命题么构成复合命题，最后呢，再把这个问题框架符号化。那么我们的形式化推理呢，就是从前提到结论的一个过程。那我们去做形式化推理的方法呢。有真值表法，这个是最简单的方法，也是最基础的方法，就是把所有的真值全列出来，然后去考察整个框架的正确性。还有方法就是等值变换，用我们的等值公式去进行转化，把我们要证明的蕴含式，转换成和它等值的范式，也可以去考察推理的有效性。最后我们介绍的方法就是，形式化推理的构造，那我们是构造出了一个推理的序列，每一步的推理都是有据可依的，符合推理规则的。那在形式化推理构造里面的还有两个变通的方法，一个是附加前提引入，也就是把结论里面蕴含式的前提条件当做整个证明的前提条件，我们需要证明的问题呢，就转变成了蕴含符号后面的命题。那归谬法其实就是把结论变成否定，然后把它当成前提，最后想证明的是，整个问题是一个矛盾式，那就说明原来想要证明的结论是成立的。</a:t>
            </a:r>
          </a:p>
        </p:txBody>
      </p:sp>
      <p:sp>
        <p:nvSpPr>
          <p:cNvPr id="4" name="灯片编号占位符 3"/>
          <p:cNvSpPr>
            <a:spLocks noGrp="1"/>
          </p:cNvSpPr>
          <p:nvPr>
            <p:ph type="sldNum" sz="quarter" idx="5"/>
          </p:nvPr>
        </p:nvSpPr>
        <p:spPr/>
        <p:txBody>
          <a:bodyPr/>
          <a:lstStyle/>
          <a:p>
            <a:pPr>
              <a:defRPr/>
            </a:pPr>
            <a:fld id="{3904E6D3-EF8D-4315-8033-442E466D4651}" type="slidenum">
              <a:rPr lang="en-US" altLang="zh-CN" smtClean="0"/>
              <a:pPr>
                <a:defRPr/>
              </a:pPr>
              <a:t>26</a:t>
            </a:fld>
            <a:endParaRPr lang="en-US" altLang="zh-CN"/>
          </a:p>
        </p:txBody>
      </p:sp>
    </p:spTree>
    <p:extLst>
      <p:ext uri="{BB962C8B-B14F-4D97-AF65-F5344CB8AC3E}">
        <p14:creationId xmlns:p14="http://schemas.microsoft.com/office/powerpoint/2010/main" val="2403509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74ECB584-EABB-4552-868E-C213A5A381D5}"/>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28B77B5C-8DE2-4D27-A73D-63A7BAF617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数理逻辑部分，学习基础的命题逻辑和一阶逻辑</a:t>
            </a:r>
          </a:p>
        </p:txBody>
      </p:sp>
      <p:sp>
        <p:nvSpPr>
          <p:cNvPr id="6148" name="灯片编号占位符 3">
            <a:extLst>
              <a:ext uri="{FF2B5EF4-FFF2-40B4-BE49-F238E27FC236}">
                <a16:creationId xmlns:a16="http://schemas.microsoft.com/office/drawing/2014/main" id="{C3C366E7-3DCD-42C0-BC08-A98244B9D3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F65252-76D4-461A-9D70-247CD39F034B}" type="slidenum">
              <a:rPr lang="en-US" altLang="zh-CN" smtClean="0"/>
              <a:pPr/>
              <a:t>27</a:t>
            </a:fld>
            <a:endParaRPr lang="en-US" altLang="zh-CN"/>
          </a:p>
        </p:txBody>
      </p:sp>
    </p:spTree>
    <p:extLst>
      <p:ext uri="{BB962C8B-B14F-4D97-AF65-F5344CB8AC3E}">
        <p14:creationId xmlns:p14="http://schemas.microsoft.com/office/powerpoint/2010/main" val="214227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latin typeface="Times New Roman" panose="02020603050405020304" pitchFamily="18" charset="0"/>
              </a:rPr>
              <a:t>那么我们在一阶逻辑中，我们的原子命题呢，可以被分解成个体词和谓词两部分，那么个体词，也就是我们想讨论其性质或者描述其关系的一些物体，比如我们说苏格拉底，比如说人，比如说黑板，比如说桌子等等。</a:t>
            </a:r>
            <a:endParaRPr lang="en-US" altLang="zh-CN" b="0" i="0"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213E1A0-FA11-4859-88D1-8B86487FA578}" type="slidenum">
              <a:rPr lang="en-US" altLang="zh-CN" smtClean="0"/>
              <a:pPr/>
              <a:t>28</a:t>
            </a:fld>
            <a:endParaRPr lang="en-US" altLang="zh-CN"/>
          </a:p>
        </p:txBody>
      </p:sp>
    </p:spTree>
    <p:extLst>
      <p:ext uri="{BB962C8B-B14F-4D97-AF65-F5344CB8AC3E}">
        <p14:creationId xmlns:p14="http://schemas.microsoft.com/office/powerpoint/2010/main" val="1718526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我们刚刚讲过，我们的原子命题呢，可以分成两部分，一部分就是我们的个体词，另外一部分就是我们的谓词。那么谓词呢，就是可以来表述个体的性质，或者个体之间的相互关系。比如我们之前说的苏格拉底会死，怎么会死这件事情呢，就是苏格拉底所具有的一个性质。所以我就用谓词的形式来表示。那我们如何去写这个谓词呢？那其实就是，前面写上谓词的名称，比如大写</a:t>
            </a:r>
            <a:r>
              <a:rPr lang="en-US" altLang="zh-CN" dirty="0"/>
              <a:t>F</a:t>
            </a:r>
            <a:r>
              <a:rPr lang="zh-CN" altLang="en-US" dirty="0"/>
              <a:t>，后面括号里面写上具体想讨论的个体，比如小写</a:t>
            </a:r>
            <a:r>
              <a:rPr lang="en-US" altLang="zh-CN" dirty="0"/>
              <a:t>a</a:t>
            </a:r>
            <a:r>
              <a:rPr lang="zh-CN" altLang="en-US" dirty="0"/>
              <a:t>，也就是谓词的参数。我们用</a:t>
            </a:r>
            <a:r>
              <a:rPr lang="en-US" altLang="zh-CN" dirty="0"/>
              <a:t>a</a:t>
            </a:r>
            <a:r>
              <a:rPr lang="zh-CN" altLang="en-US" dirty="0"/>
              <a:t>代表苏格拉底，把会死写成</a:t>
            </a:r>
            <a:r>
              <a:rPr lang="en-US" altLang="zh-CN" dirty="0"/>
              <a:t>F</a:t>
            </a:r>
            <a:r>
              <a:rPr lang="zh-CN" altLang="en-US" dirty="0"/>
              <a:t>：会死，那么</a:t>
            </a:r>
            <a:r>
              <a:rPr lang="en-US" altLang="zh-CN" dirty="0"/>
              <a:t>F</a:t>
            </a:r>
            <a:r>
              <a:rPr lang="zh-CN" altLang="en-US" dirty="0"/>
              <a:t>（</a:t>
            </a:r>
            <a:r>
              <a:rPr lang="en-US" altLang="zh-CN" dirty="0"/>
              <a:t>a</a:t>
            </a:r>
            <a:r>
              <a:rPr lang="zh-CN" altLang="en-US" dirty="0"/>
              <a:t>）就代表苏格拉底会死，也就是</a:t>
            </a:r>
            <a:r>
              <a:rPr lang="en-US" altLang="zh-CN" dirty="0"/>
              <a:t>a</a:t>
            </a:r>
            <a:r>
              <a:rPr lang="zh-CN" altLang="en-US" dirty="0"/>
              <a:t>具有</a:t>
            </a:r>
            <a:r>
              <a:rPr lang="en-US" altLang="zh-CN" dirty="0"/>
              <a:t>F</a:t>
            </a:r>
            <a:r>
              <a:rPr lang="zh-CN" altLang="en-US" dirty="0"/>
              <a:t>这个性质，那这样的话，我们就把这个一阶逻辑形式化出来了。那么这个谓词</a:t>
            </a:r>
            <a:r>
              <a:rPr lang="en-US" altLang="zh-CN" dirty="0"/>
              <a:t>+</a:t>
            </a:r>
            <a:r>
              <a:rPr lang="zh-CN" altLang="en-US" dirty="0"/>
              <a:t>个体词，就构成了一个基本的命题。这个命题可以是真命题，也可以是假命题。它所代表的含义就是</a:t>
            </a:r>
            <a:r>
              <a:rPr lang="en-US" altLang="zh-CN" dirty="0"/>
              <a:t>a</a:t>
            </a:r>
            <a:r>
              <a:rPr lang="zh-CN" altLang="en-US" dirty="0"/>
              <a:t>具有</a:t>
            </a:r>
            <a:r>
              <a:rPr lang="en-US" altLang="zh-CN" dirty="0"/>
              <a:t>F</a:t>
            </a:r>
            <a:r>
              <a:rPr lang="zh-CN" altLang="en-US" dirty="0"/>
              <a:t>这样的性质。当然，为此他不一定只包含一个参数，有可能它带了两个参数，比如</a:t>
            </a:r>
            <a:r>
              <a:rPr lang="en-US" altLang="zh-CN" dirty="0"/>
              <a:t>F</a:t>
            </a:r>
            <a:r>
              <a:rPr lang="zh-CN" altLang="en-US" dirty="0"/>
              <a:t>（</a:t>
            </a:r>
            <a:r>
              <a:rPr lang="en-US" altLang="zh-CN" dirty="0" err="1"/>
              <a:t>a,b</a:t>
            </a:r>
            <a:r>
              <a:rPr lang="en-US" altLang="zh-CN" dirty="0"/>
              <a:t> </a:t>
            </a:r>
            <a:r>
              <a:rPr lang="zh-CN" altLang="en-US" dirty="0"/>
              <a:t>），</a:t>
            </a:r>
            <a:r>
              <a:rPr lang="en-US" altLang="zh-CN" dirty="0"/>
              <a:t>a</a:t>
            </a:r>
            <a:r>
              <a:rPr lang="zh-CN" altLang="en-US" dirty="0"/>
              <a:t>是老王，</a:t>
            </a:r>
            <a:r>
              <a:rPr lang="en-US" altLang="zh-CN" dirty="0"/>
              <a:t>b</a:t>
            </a:r>
            <a:r>
              <a:rPr lang="zh-CN" altLang="en-US" dirty="0"/>
              <a:t>是小王，那么我们用</a:t>
            </a:r>
            <a:r>
              <a:rPr lang="en-US" altLang="zh-CN" dirty="0"/>
              <a:t>F</a:t>
            </a:r>
            <a:r>
              <a:rPr lang="zh-CN" altLang="en-US" dirty="0"/>
              <a:t>定义一个父子关系。那么我们写出来这个命题的话，也就是</a:t>
            </a:r>
            <a:r>
              <a:rPr lang="en-US" altLang="zh-CN" dirty="0"/>
              <a:t>a</a:t>
            </a:r>
            <a:r>
              <a:rPr lang="zh-CN" altLang="en-US" dirty="0"/>
              <a:t>和</a:t>
            </a:r>
            <a:r>
              <a:rPr lang="en-US" altLang="zh-CN" dirty="0"/>
              <a:t>b</a:t>
            </a:r>
            <a:r>
              <a:rPr lang="zh-CN" altLang="en-US" dirty="0"/>
              <a:t>具有</a:t>
            </a:r>
            <a:r>
              <a:rPr lang="en-US" altLang="zh-CN" dirty="0"/>
              <a:t>F</a:t>
            </a:r>
            <a:r>
              <a:rPr lang="zh-CN" altLang="en-US" dirty="0"/>
              <a:t>的关系，也就是老王和小王具有父子关系。那么这个命题也有可能是真的，也有可能是假的。所以我们就用这种方式可以去表示原子命题无法实现的性质或者关系的讨论。那么，为此里面参数的个数也就称为了谓词的元数。比如说苏格拉底会死，那么这个</a:t>
            </a:r>
            <a:r>
              <a:rPr lang="en-US" altLang="zh-CN" dirty="0"/>
              <a:t>F(a)</a:t>
            </a:r>
            <a:r>
              <a:rPr lang="zh-CN" altLang="en-US" dirty="0"/>
              <a:t>就是一个一元谓词，怎么讨论两者之间关系的</a:t>
            </a:r>
            <a:r>
              <a:rPr lang="en-US" altLang="zh-CN" dirty="0"/>
              <a:t>F(</a:t>
            </a:r>
            <a:r>
              <a:rPr lang="en-US" altLang="zh-CN" dirty="0" err="1"/>
              <a:t>a,b</a:t>
            </a:r>
            <a:r>
              <a:rPr lang="en-US" altLang="zh-CN" dirty="0"/>
              <a:t>)</a:t>
            </a:r>
            <a:r>
              <a:rPr lang="zh-CN" altLang="en-US" dirty="0"/>
              <a:t>就是一个二元谓词，当然，也可能会有多元谓词。那么，为此也有可能是常项，也有可能是变项，如果当前讨论的性质或者关系是确定的，那么它就是一个谓词常项。如果当前谓词它的具体含义还没有确定，他只是用一个变量来表示，那么他就是一个谓词变项</a:t>
            </a:r>
          </a:p>
        </p:txBody>
      </p:sp>
      <p:sp>
        <p:nvSpPr>
          <p:cNvPr id="4" name="灯片编号占位符 3"/>
          <p:cNvSpPr>
            <a:spLocks noGrp="1"/>
          </p:cNvSpPr>
          <p:nvPr>
            <p:ph type="sldNum" sz="quarter" idx="5"/>
          </p:nvPr>
        </p:nvSpPr>
        <p:spPr/>
        <p:txBody>
          <a:bodyPr/>
          <a:lstStyle/>
          <a:p>
            <a:fld id="{6213E1A0-FA11-4859-88D1-8B86487FA578}" type="slidenum">
              <a:rPr lang="en-US" altLang="zh-CN" smtClean="0"/>
              <a:pPr/>
              <a:t>29</a:t>
            </a:fld>
            <a:endParaRPr lang="en-US" altLang="zh-CN"/>
          </a:p>
        </p:txBody>
      </p:sp>
    </p:spTree>
    <p:extLst>
      <p:ext uri="{BB962C8B-B14F-4D97-AF65-F5344CB8AC3E}">
        <p14:creationId xmlns:p14="http://schemas.microsoft.com/office/powerpoint/2010/main" val="246358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4CDA90F2-3387-42B0-A017-A793CC320EA0}"/>
              </a:ext>
            </a:extLst>
          </p:cNvPr>
          <p:cNvSpPr>
            <a:spLocks noGrp="1" noRot="1" noChangeAspect="1" noChangeArrowheads="1" noTextEdit="1"/>
          </p:cNvSpPr>
          <p:nvPr>
            <p:ph type="sldImg"/>
          </p:nvPr>
        </p:nvSpPr>
        <p:spPr>
          <a:ln/>
        </p:spPr>
      </p:sp>
      <p:sp>
        <p:nvSpPr>
          <p:cNvPr id="31747" name="备注占位符 2">
            <a:extLst>
              <a:ext uri="{FF2B5EF4-FFF2-40B4-BE49-F238E27FC236}">
                <a16:creationId xmlns:a16="http://schemas.microsoft.com/office/drawing/2014/main" id="{11DE791B-50D1-4B01-ACBA-F1671F2855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命题和命题变元，都用小写字母来表示</a:t>
            </a:r>
            <a:endParaRPr lang="en-US" altLang="zh-CN">
              <a:latin typeface="Arial" panose="020B0604020202020204" pitchFamily="34" charset="0"/>
            </a:endParaRPr>
          </a:p>
        </p:txBody>
      </p:sp>
      <p:sp>
        <p:nvSpPr>
          <p:cNvPr id="31748" name="灯片编号占位符 3">
            <a:extLst>
              <a:ext uri="{FF2B5EF4-FFF2-40B4-BE49-F238E27FC236}">
                <a16:creationId xmlns:a16="http://schemas.microsoft.com/office/drawing/2014/main" id="{9C5AD29E-DEB2-4960-A638-18D651F31B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2C5DC2-03AA-4E0B-8643-8F606570944E}" type="slidenum">
              <a:rPr lang="en-US" altLang="zh-CN" smtClean="0"/>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13E1A0-FA11-4859-88D1-8B86487FA578}" type="slidenum">
              <a:rPr lang="en-US" altLang="zh-CN" smtClean="0"/>
              <a:pPr/>
              <a:t>30</a:t>
            </a:fld>
            <a:endParaRPr lang="en-US" altLang="zh-CN"/>
          </a:p>
        </p:txBody>
      </p:sp>
    </p:spTree>
    <p:extLst>
      <p:ext uri="{BB962C8B-B14F-4D97-AF65-F5344CB8AC3E}">
        <p14:creationId xmlns:p14="http://schemas.microsoft.com/office/powerpoint/2010/main" val="3073109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13E1A0-FA11-4859-88D1-8B86487FA578}" type="slidenum">
              <a:rPr lang="en-US" altLang="zh-CN" smtClean="0"/>
              <a:pPr/>
              <a:t>31</a:t>
            </a:fld>
            <a:endParaRPr lang="en-US" altLang="zh-CN"/>
          </a:p>
        </p:txBody>
      </p:sp>
    </p:spTree>
    <p:extLst>
      <p:ext uri="{BB962C8B-B14F-4D97-AF65-F5344CB8AC3E}">
        <p14:creationId xmlns:p14="http://schemas.microsoft.com/office/powerpoint/2010/main" val="2593259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A62CEAF3-AE54-491B-82A5-86951CCE92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17E115-A072-40FA-A03C-DB5537A7529A}" type="slidenum">
              <a:rPr lang="en-US" altLang="zh-CN"/>
              <a:pPr eaLnBrk="1" hangingPunct="1"/>
              <a:t>32</a:t>
            </a:fld>
            <a:endParaRPr lang="en-US" altLang="zh-CN"/>
          </a:p>
        </p:txBody>
      </p:sp>
      <p:sp>
        <p:nvSpPr>
          <p:cNvPr id="55299" name="Rectangle 2">
            <a:extLst>
              <a:ext uri="{FF2B5EF4-FFF2-40B4-BE49-F238E27FC236}">
                <a16:creationId xmlns:a16="http://schemas.microsoft.com/office/drawing/2014/main" id="{92FC9C87-367F-4EB8-95AE-2994F21AE236}"/>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5766A2EB-1FED-4E68-9B48-BEAD83EE3B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solidFill>
                  <a:srgbClr val="3366CC"/>
                </a:solidFill>
                <a:latin typeface="Times New Roman" panose="02020603050405020304" pitchFamily="18" charset="0"/>
                <a:sym typeface="Symbol" panose="05050102010706020507" pitchFamily="18" charset="2"/>
              </a:rPr>
              <a:t>一阶逻辑形式化，和命题逻辑形式化步骤类似，先把需要的内容准备好，个体，谓词，然后看描述里，是全称谓词，还是存在谓词。</a:t>
            </a:r>
            <a:endParaRPr lang="en-US" altLang="zh-CN" b="1" dirty="0">
              <a:solidFill>
                <a:srgbClr val="3366CC"/>
              </a:solidFill>
              <a:latin typeface="Times New Roman" panose="02020603050405020304" pitchFamily="18" charset="0"/>
              <a:sym typeface="Symbol" panose="05050102010706020507" pitchFamily="18" charset="2"/>
            </a:endParaRPr>
          </a:p>
          <a:p>
            <a:pPr eaLnBrk="1" hangingPunct="1"/>
            <a:endParaRPr lang="en-US" altLang="zh-CN" b="1" dirty="0">
              <a:solidFill>
                <a:srgbClr val="3366CC"/>
              </a:solidFill>
              <a:latin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b="1" dirty="0">
                <a:solidFill>
                  <a:srgbClr val="3366CC"/>
                </a:solidFill>
                <a:latin typeface="Times New Roman" panose="02020603050405020304" pitchFamily="18" charset="0"/>
                <a:sym typeface="Symbol" panose="05050102010706020507" pitchFamily="18" charset="2"/>
              </a:rPr>
              <a:t>多看一个例子，个体域是实数集，符号化的话，实数这个性质就不用写了。那我们要是把全称量词和存在量词顺序换一下，表达的还是原来的意思吗？</a:t>
            </a:r>
            <a:endParaRPr lang="en-US" altLang="zh-CN" b="1" dirty="0">
              <a:solidFill>
                <a:srgbClr val="3366CC"/>
              </a:solidFill>
              <a:latin typeface="Times New Roman" panose="02020603050405020304" pitchFamily="18" charset="0"/>
              <a:sym typeface="Symbol" panose="05050102010706020507" pitchFamily="18" charset="2"/>
            </a:endParaRPr>
          </a:p>
          <a:p>
            <a:pPr eaLnBrk="1" hangingPunct="1"/>
            <a:endParaRPr lang="en-US" altLang="zh-CN" b="1" dirty="0">
              <a:solidFill>
                <a:srgbClr val="3366CC"/>
              </a:solidFill>
              <a:latin typeface="Times New Roman" panose="02020603050405020304" pitchFamily="18" charset="0"/>
              <a:sym typeface="Symbol" panose="05050102010706020507" pitchFamily="18" charset="2"/>
            </a:endParaRPr>
          </a:p>
          <a:p>
            <a:pPr eaLnBrk="1" hangingPunct="1"/>
            <a:endParaRPr lang="en-US" altLang="zh-CN" b="1" dirty="0">
              <a:solidFill>
                <a:srgbClr val="3366CC"/>
              </a:solidFill>
              <a:latin typeface="Times New Roman" panose="02020603050405020304" pitchFamily="18" charset="0"/>
              <a:sym typeface="Symbol" panose="05050102010706020507" pitchFamily="18" charset="2"/>
            </a:endParaRPr>
          </a:p>
          <a:p>
            <a:pPr eaLnBrk="1" hangingPunct="1"/>
            <a:endParaRPr lang="en-US" altLang="zh-CN" b="1" dirty="0">
              <a:solidFill>
                <a:srgbClr val="3366CC"/>
              </a:solidFill>
              <a:latin typeface="Times New Roman" panose="02020603050405020304" pitchFamily="18" charset="0"/>
              <a:sym typeface="Symbol" panose="05050102010706020507" pitchFamily="18" charset="2"/>
            </a:endParaRPr>
          </a:p>
          <a:p>
            <a:pPr eaLnBrk="1" hangingPunct="1"/>
            <a:r>
              <a:rPr lang="en-US" altLang="zh-CN" b="1" dirty="0">
                <a:solidFill>
                  <a:srgbClr val="3366CC"/>
                </a:solidFill>
                <a:latin typeface="Times New Roman" panose="02020603050405020304" pitchFamily="18" charset="0"/>
                <a:sym typeface="Symbol" panose="05050102010706020507" pitchFamily="18" charset="2"/>
              </a:rPr>
              <a:t></a:t>
            </a:r>
            <a:r>
              <a:rPr lang="en-US" altLang="zh-CN" b="1" i="1" dirty="0">
                <a:solidFill>
                  <a:srgbClr val="3366CC"/>
                </a:solidFill>
                <a:latin typeface="Times New Roman" panose="02020603050405020304" pitchFamily="18" charset="0"/>
              </a:rPr>
              <a:t>y </a:t>
            </a:r>
            <a:r>
              <a:rPr lang="en-US" altLang="zh-CN" b="1" dirty="0">
                <a:solidFill>
                  <a:srgbClr val="3366CC"/>
                </a:solidFill>
                <a:latin typeface="Times New Roman" panose="02020603050405020304" pitchFamily="18" charset="0"/>
                <a:sym typeface="Symbol" panose="05050102010706020507" pitchFamily="18" charset="2"/>
              </a:rPr>
              <a:t></a:t>
            </a:r>
            <a:r>
              <a:rPr lang="en-US" altLang="zh-CN" b="1" i="1" dirty="0">
                <a:solidFill>
                  <a:srgbClr val="3366CC"/>
                </a:solidFill>
                <a:latin typeface="Times New Roman" panose="02020603050405020304" pitchFamily="18" charset="0"/>
              </a:rPr>
              <a:t>x  H(</a:t>
            </a:r>
            <a:r>
              <a:rPr lang="en-US" altLang="zh-CN" b="1" i="1" dirty="0" err="1">
                <a:solidFill>
                  <a:srgbClr val="3366CC"/>
                </a:solidFill>
                <a:latin typeface="Times New Roman" panose="02020603050405020304" pitchFamily="18" charset="0"/>
              </a:rPr>
              <a:t>x,y</a:t>
            </a:r>
            <a:r>
              <a:rPr lang="en-US" altLang="zh-CN" b="1" dirty="0">
                <a:solidFill>
                  <a:srgbClr val="3366CC"/>
                </a:solidFill>
                <a:latin typeface="Times New Roman" panose="02020603050405020304" pitchFamily="18" charset="0"/>
              </a:rPr>
              <a:t>)</a:t>
            </a:r>
            <a:r>
              <a:rPr lang="zh-CN" altLang="en-US" b="1" dirty="0">
                <a:solidFill>
                  <a:srgbClr val="3366CC"/>
                </a:solidFill>
                <a:latin typeface="Times New Roman" panose="02020603050405020304" pitchFamily="18" charset="0"/>
              </a:rPr>
              <a:t>：存在着</a:t>
            </a:r>
            <a:r>
              <a:rPr lang="en-US" altLang="zh-CN" b="1" dirty="0">
                <a:solidFill>
                  <a:srgbClr val="3366CC"/>
                </a:solidFill>
                <a:latin typeface="Times New Roman" panose="02020603050405020304" pitchFamily="18" charset="0"/>
              </a:rPr>
              <a:t>y</a:t>
            </a:r>
            <a:r>
              <a:rPr lang="zh-CN" altLang="en-US" b="1" dirty="0">
                <a:solidFill>
                  <a:srgbClr val="3366CC"/>
                </a:solidFill>
                <a:latin typeface="Times New Roman" panose="02020603050405020304" pitchFamily="18" charset="0"/>
              </a:rPr>
              <a:t>，对任意的</a:t>
            </a:r>
            <a:r>
              <a:rPr lang="en-US" altLang="zh-CN" b="1" dirty="0">
                <a:solidFill>
                  <a:srgbClr val="3366CC"/>
                </a:solidFill>
                <a:latin typeface="Times New Roman" panose="02020603050405020304" pitchFamily="18" charset="0"/>
              </a:rPr>
              <a:t>x</a:t>
            </a:r>
            <a:r>
              <a:rPr lang="zh-CN" altLang="en-US" b="1" dirty="0">
                <a:solidFill>
                  <a:srgbClr val="3366CC"/>
                </a:solidFill>
                <a:latin typeface="Times New Roman" panose="02020603050405020304" pitchFamily="18" charset="0"/>
              </a:rPr>
              <a:t>有</a:t>
            </a:r>
            <a:r>
              <a:rPr lang="en-US" altLang="zh-CN" b="1" dirty="0" err="1">
                <a:solidFill>
                  <a:srgbClr val="3366CC"/>
                </a:solidFill>
                <a:latin typeface="Times New Roman" panose="02020603050405020304" pitchFamily="18" charset="0"/>
              </a:rPr>
              <a:t>x+y</a:t>
            </a:r>
            <a:r>
              <a:rPr lang="en-US" altLang="zh-CN" b="1" dirty="0">
                <a:solidFill>
                  <a:srgbClr val="3366CC"/>
                </a:solidFill>
                <a:latin typeface="Times New Roman" panose="02020603050405020304" pitchFamily="18" charset="0"/>
              </a:rPr>
              <a:t>=5</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当个体域为有限集的时候，对任意的</a:t>
            </a:r>
            <a:r>
              <a:rPr lang="en-US" altLang="zh-CN" dirty="0"/>
              <a:t>A(x)</a:t>
            </a:r>
            <a:r>
              <a:rPr lang="zh-CN" altLang="en-US" dirty="0"/>
              <a:t>，</a:t>
            </a:r>
            <a:r>
              <a:rPr lang="en-US" altLang="zh-CN" dirty="0"/>
              <a:t>for all x</a:t>
            </a:r>
            <a:r>
              <a:rPr lang="zh-CN" altLang="en-US" dirty="0"/>
              <a:t>等价于把</a:t>
            </a:r>
            <a:r>
              <a:rPr lang="en-US" altLang="zh-CN" dirty="0"/>
              <a:t>x</a:t>
            </a:r>
            <a:r>
              <a:rPr lang="zh-CN" altLang="en-US" dirty="0"/>
              <a:t>的取值都具体化，然后填到谓词里面，做合取。比如我们刚才说的，所有的人都吃饭，其中</a:t>
            </a:r>
            <a:r>
              <a:rPr lang="en-US" altLang="zh-CN" dirty="0"/>
              <a:t>A(x)</a:t>
            </a:r>
            <a:r>
              <a:rPr lang="zh-CN" altLang="en-US" dirty="0"/>
              <a:t>是</a:t>
            </a:r>
            <a:r>
              <a:rPr lang="en-US" altLang="zh-CN" dirty="0"/>
              <a:t>x</a:t>
            </a:r>
            <a:r>
              <a:rPr lang="zh-CN" altLang="en-US" dirty="0"/>
              <a:t>吃饭，那么</a:t>
            </a:r>
            <a:r>
              <a:rPr lang="en-US" altLang="zh-CN" dirty="0"/>
              <a:t>for all x A(x)</a:t>
            </a:r>
            <a:r>
              <a:rPr lang="zh-CN" altLang="en-US" dirty="0"/>
              <a:t>等价于，张三吃饭，李四吃饭，王五吃饭，等，把所有的人都要列出来。那么存在量词呢，就是把合取改成析取，这里面至少有一个成立，就可以说，存在一个值，可以让他成立。这是从命题逻辑的角度，怎么样去描述全称量词和存在量词。如果是无限集合的话，形式上也可以这么理解。</a:t>
            </a:r>
            <a:endParaRPr lang="en-US" altLang="zh-CN" dirty="0"/>
          </a:p>
        </p:txBody>
      </p:sp>
      <p:sp>
        <p:nvSpPr>
          <p:cNvPr id="4" name="灯片编号占位符 3"/>
          <p:cNvSpPr>
            <a:spLocks noGrp="1"/>
          </p:cNvSpPr>
          <p:nvPr>
            <p:ph type="sldNum" sz="quarter" idx="5"/>
          </p:nvPr>
        </p:nvSpPr>
        <p:spPr/>
        <p:txBody>
          <a:bodyPr/>
          <a:lstStyle/>
          <a:p>
            <a:fld id="{6213E1A0-FA11-4859-88D1-8B86487FA578}" type="slidenum">
              <a:rPr lang="en-US" altLang="zh-CN" smtClean="0"/>
              <a:pPr/>
              <a:t>33</a:t>
            </a:fld>
            <a:endParaRPr lang="en-US" altLang="zh-CN"/>
          </a:p>
        </p:txBody>
      </p:sp>
    </p:spTree>
    <p:extLst>
      <p:ext uri="{BB962C8B-B14F-4D97-AF65-F5344CB8AC3E}">
        <p14:creationId xmlns:p14="http://schemas.microsoft.com/office/powerpoint/2010/main" val="19817676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我们现在讲一下量词的辖域。也就是量词的管辖范围。</a:t>
            </a:r>
            <a:endParaRPr lang="en-US" altLang="zh-CN" dirty="0"/>
          </a:p>
          <a:p>
            <a:r>
              <a:rPr lang="zh-CN" altLang="en-US" dirty="0"/>
              <a:t>在量词中出现的变项，称为指导变项。指导变项可以是约束出现的，也可以是自由出现的。</a:t>
            </a:r>
            <a:endParaRPr lang="en-US" altLang="zh-CN" dirty="0"/>
          </a:p>
          <a:p>
            <a:endParaRPr lang="en-US" altLang="zh-CN" dirty="0"/>
          </a:p>
          <a:p>
            <a:r>
              <a:rPr lang="zh-CN" altLang="en-US" dirty="0"/>
              <a:t>辖域内出现变项和指导变项相同的话，就是约束出现，如果和指导变项不同的话，就是自由出现的，自由出现的变项无法确定它的含义，所以也就不是命题，</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solidFill>
                  <a:srgbClr val="FF3300"/>
                </a:solidFill>
                <a:latin typeface="Times New Roman" pitchFamily="18" charset="0"/>
              </a:rPr>
              <a:t>闭式</a:t>
            </a:r>
            <a:r>
              <a:rPr lang="en-US" altLang="zh-CN" b="1" dirty="0">
                <a:latin typeface="Times New Roman" pitchFamily="18" charset="0"/>
              </a:rPr>
              <a:t>: </a:t>
            </a:r>
            <a:r>
              <a:rPr lang="zh-CN" altLang="en-US" b="1" dirty="0">
                <a:latin typeface="Times New Roman" pitchFamily="18" charset="0"/>
              </a:rPr>
              <a:t>不含自由出现的个体变项的公式。全都被约束了，比如</a:t>
            </a:r>
            <a:r>
              <a:rPr lang="zh-CN" altLang="en-US" sz="1200" b="1" dirty="0">
                <a:latin typeface="Times New Roman" pitchFamily="18" charset="0"/>
                <a:sym typeface="Symbol" pitchFamily="18" charset="2"/>
              </a:rPr>
              <a:t></a:t>
            </a:r>
            <a:r>
              <a:rPr lang="en-US" altLang="zh-CN" sz="1200" b="1" i="1" dirty="0">
                <a:solidFill>
                  <a:schemeClr val="tx1">
                    <a:lumMod val="65000"/>
                    <a:lumOff val="35000"/>
                  </a:schemeClr>
                </a:solidFill>
                <a:latin typeface="Times New Roman" pitchFamily="18" charset="0"/>
              </a:rPr>
              <a:t>x</a:t>
            </a:r>
            <a:r>
              <a:rPr lang="en-US" altLang="zh-CN" sz="1200" b="1" dirty="0">
                <a:solidFill>
                  <a:schemeClr val="tx1">
                    <a:lumMod val="65000"/>
                    <a:lumOff val="35000"/>
                  </a:schemeClr>
                </a:solidFill>
                <a:latin typeface="Times New Roman" pitchFamily="18" charset="0"/>
              </a:rPr>
              <a:t>(</a:t>
            </a:r>
            <a:r>
              <a:rPr lang="en-US" altLang="zh-CN" sz="1200" b="1" i="1" dirty="0">
                <a:solidFill>
                  <a:schemeClr val="tx1">
                    <a:lumMod val="65000"/>
                    <a:lumOff val="35000"/>
                  </a:schemeClr>
                </a:solidFill>
                <a:latin typeface="Times New Roman" pitchFamily="18" charset="0"/>
              </a:rPr>
              <a:t>F</a:t>
            </a:r>
            <a:r>
              <a:rPr lang="en-US" altLang="zh-CN" sz="1200" b="1" dirty="0">
                <a:solidFill>
                  <a:schemeClr val="tx1">
                    <a:lumMod val="65000"/>
                    <a:lumOff val="35000"/>
                  </a:schemeClr>
                </a:solidFill>
                <a:latin typeface="Times New Roman" pitchFamily="18" charset="0"/>
              </a:rPr>
              <a:t>(</a:t>
            </a:r>
            <a:r>
              <a:rPr lang="en-US" altLang="zh-CN" sz="1200" b="1" i="1" dirty="0" err="1">
                <a:solidFill>
                  <a:schemeClr val="tx1">
                    <a:lumMod val="65000"/>
                    <a:lumOff val="35000"/>
                  </a:schemeClr>
                </a:solidFill>
                <a:latin typeface="Times New Roman" pitchFamily="18" charset="0"/>
              </a:rPr>
              <a:t>x</a:t>
            </a:r>
            <a:r>
              <a:rPr lang="en-US" altLang="zh-CN" sz="1200" b="1" dirty="0" err="1">
                <a:solidFill>
                  <a:schemeClr val="tx1">
                    <a:lumMod val="65000"/>
                    <a:lumOff val="35000"/>
                  </a:schemeClr>
                </a:solidFill>
                <a:latin typeface="Times New Roman" pitchFamily="18" charset="0"/>
              </a:rPr>
              <a:t>,</a:t>
            </a:r>
            <a:r>
              <a:rPr lang="en-US" altLang="zh-CN" sz="1200" b="1" i="1" dirty="0" err="1">
                <a:solidFill>
                  <a:schemeClr val="tx1">
                    <a:lumMod val="65000"/>
                    <a:lumOff val="35000"/>
                  </a:schemeClr>
                </a:solidFill>
                <a:latin typeface="Times New Roman" pitchFamily="18" charset="0"/>
              </a:rPr>
              <a:t>y</a:t>
            </a:r>
            <a:r>
              <a:rPr lang="en-US" altLang="zh-CN" sz="1200" b="1" dirty="0">
                <a:solidFill>
                  <a:schemeClr val="tx1">
                    <a:lumMod val="65000"/>
                    <a:lumOff val="35000"/>
                  </a:schemeClr>
                </a:solidFill>
                <a:latin typeface="Times New Roman" pitchFamily="18" charset="0"/>
              </a:rPr>
              <a:t>)</a:t>
            </a:r>
            <a:r>
              <a:rPr lang="en-US" altLang="zh-CN" sz="1200" b="1" dirty="0">
                <a:solidFill>
                  <a:schemeClr val="tx1">
                    <a:lumMod val="65000"/>
                    <a:lumOff val="35000"/>
                  </a:schemeClr>
                </a:solidFill>
                <a:latin typeface="Times New Roman" pitchFamily="18" charset="0"/>
                <a:sym typeface="Symbol" pitchFamily="18" charset="2"/>
              </a:rPr>
              <a:t></a:t>
            </a:r>
            <a:r>
              <a:rPr lang="en-US" altLang="zh-CN" sz="1200" b="1" i="1" dirty="0">
                <a:solidFill>
                  <a:schemeClr val="tx1">
                    <a:lumMod val="65000"/>
                    <a:lumOff val="35000"/>
                  </a:schemeClr>
                </a:solidFill>
                <a:latin typeface="Times New Roman" pitchFamily="18" charset="0"/>
              </a:rPr>
              <a:t>G</a:t>
            </a:r>
            <a:r>
              <a:rPr lang="en-US" altLang="zh-CN" sz="1200" b="1" dirty="0">
                <a:solidFill>
                  <a:schemeClr val="tx1">
                    <a:lumMod val="65000"/>
                    <a:lumOff val="35000"/>
                  </a:schemeClr>
                </a:solidFill>
                <a:latin typeface="Times New Roman" pitchFamily="18" charset="0"/>
              </a:rPr>
              <a:t>(</a:t>
            </a:r>
            <a:r>
              <a:rPr lang="en-US" altLang="zh-CN" sz="1200" b="1" i="1" dirty="0" err="1">
                <a:solidFill>
                  <a:schemeClr val="tx1">
                    <a:lumMod val="65000"/>
                    <a:lumOff val="35000"/>
                  </a:schemeClr>
                </a:solidFill>
                <a:latin typeface="Times New Roman" pitchFamily="18" charset="0"/>
              </a:rPr>
              <a:t>x</a:t>
            </a:r>
            <a:r>
              <a:rPr lang="en-US" altLang="zh-CN" sz="1200" b="1" dirty="0" err="1">
                <a:solidFill>
                  <a:schemeClr val="tx1">
                    <a:lumMod val="65000"/>
                    <a:lumOff val="35000"/>
                  </a:schemeClr>
                </a:solidFill>
                <a:latin typeface="Times New Roman" pitchFamily="18" charset="0"/>
              </a:rPr>
              <a:t>,</a:t>
            </a:r>
            <a:r>
              <a:rPr lang="en-US" altLang="zh-CN" sz="1200" b="1" i="1" dirty="0" err="1">
                <a:solidFill>
                  <a:schemeClr val="tx1">
                    <a:lumMod val="65000"/>
                    <a:lumOff val="35000"/>
                  </a:schemeClr>
                </a:solidFill>
                <a:latin typeface="Times New Roman" pitchFamily="18" charset="0"/>
              </a:rPr>
              <a:t>z</a:t>
            </a:r>
            <a:r>
              <a:rPr lang="en-US" altLang="zh-CN" sz="1200" b="1" dirty="0">
                <a:solidFill>
                  <a:schemeClr val="tx1">
                    <a:lumMod val="65000"/>
                    <a:lumOff val="35000"/>
                  </a:schemeClr>
                </a:solidFill>
                <a:latin typeface="Times New Roman" pitchFamily="18" charset="0"/>
              </a:rPr>
              <a:t>))</a:t>
            </a:r>
            <a:r>
              <a:rPr lang="zh-CN" altLang="en-US" b="1" dirty="0">
                <a:latin typeface="Times New Roman" pitchFamily="18" charset="0"/>
              </a:rPr>
              <a:t>这个式子就不是闭式，因为</a:t>
            </a:r>
            <a:r>
              <a:rPr lang="en-US" altLang="zh-CN" b="1" dirty="0">
                <a:latin typeface="Times New Roman" pitchFamily="18" charset="0"/>
              </a:rPr>
              <a:t>y</a:t>
            </a:r>
            <a:r>
              <a:rPr lang="zh-CN" altLang="en-US" b="1" dirty="0">
                <a:latin typeface="Times New Roman" pitchFamily="18" charset="0"/>
              </a:rPr>
              <a:t>和</a:t>
            </a:r>
            <a:r>
              <a:rPr lang="en-US" altLang="zh-CN" b="1" dirty="0">
                <a:latin typeface="Times New Roman" pitchFamily="18" charset="0"/>
              </a:rPr>
              <a:t>z</a:t>
            </a:r>
            <a:r>
              <a:rPr lang="zh-CN" altLang="en-US" b="1" dirty="0">
                <a:latin typeface="Times New Roman" pitchFamily="18" charset="0"/>
              </a:rPr>
              <a:t>我们不知道他的范围，只有所有的个体变向都有所指，才被称为闭式。</a:t>
            </a:r>
            <a:endParaRPr lang="en-US" altLang="zh-CN" b="1" dirty="0">
              <a:latin typeface="Times New Roman" pitchFamily="18" charset="0"/>
            </a:endParaRPr>
          </a:p>
        </p:txBody>
      </p:sp>
      <p:sp>
        <p:nvSpPr>
          <p:cNvPr id="4" name="灯片编号占位符 3"/>
          <p:cNvSpPr>
            <a:spLocks noGrp="1"/>
          </p:cNvSpPr>
          <p:nvPr>
            <p:ph type="sldNum" sz="quarter" idx="5"/>
          </p:nvPr>
        </p:nvSpPr>
        <p:spPr/>
        <p:txBody>
          <a:bodyPr/>
          <a:lstStyle/>
          <a:p>
            <a:fld id="{6213E1A0-FA11-4859-88D1-8B86487FA578}" type="slidenum">
              <a:rPr lang="en-US" altLang="zh-CN" smtClean="0"/>
              <a:pPr/>
              <a:t>34</a:t>
            </a:fld>
            <a:endParaRPr lang="en-US" altLang="zh-CN"/>
          </a:p>
        </p:txBody>
      </p:sp>
    </p:spTree>
    <p:extLst>
      <p:ext uri="{BB962C8B-B14F-4D97-AF65-F5344CB8AC3E}">
        <p14:creationId xmlns:p14="http://schemas.microsoft.com/office/powerpoint/2010/main" val="3560221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换名规则，不同的公式用相同的变项，会有歧义。为了避免混淆，我们用了换名和代替。</a:t>
            </a:r>
            <a:endParaRPr lang="en-US" altLang="zh-CN" dirty="0"/>
          </a:p>
          <a:p>
            <a:r>
              <a:rPr lang="zh-CN" altLang="en-US" dirty="0"/>
              <a:t>虽然我们不知道</a:t>
            </a:r>
            <a:r>
              <a:rPr lang="en-US" altLang="zh-CN" sz="1200" b="1" i="1" dirty="0">
                <a:solidFill>
                  <a:schemeClr val="tx1">
                    <a:lumMod val="65000"/>
                    <a:lumOff val="35000"/>
                  </a:schemeClr>
                </a:solidFill>
                <a:latin typeface="Times New Roman" pitchFamily="18" charset="0"/>
              </a:rPr>
              <a:t>G</a:t>
            </a:r>
            <a:r>
              <a:rPr lang="en-US" altLang="zh-CN" sz="1200" b="1" dirty="0">
                <a:solidFill>
                  <a:schemeClr val="tx1">
                    <a:lumMod val="65000"/>
                    <a:lumOff val="35000"/>
                  </a:schemeClr>
                </a:solidFill>
                <a:latin typeface="Times New Roman" pitchFamily="18" charset="0"/>
              </a:rPr>
              <a:t>(</a:t>
            </a:r>
            <a:r>
              <a:rPr lang="en-US" altLang="zh-CN" sz="1200" b="1" i="1" dirty="0" err="1">
                <a:solidFill>
                  <a:schemeClr val="tx1">
                    <a:lumMod val="65000"/>
                    <a:lumOff val="35000"/>
                  </a:schemeClr>
                </a:solidFill>
                <a:latin typeface="Times New Roman" pitchFamily="18" charset="0"/>
              </a:rPr>
              <a:t>x</a:t>
            </a:r>
            <a:r>
              <a:rPr lang="en-US" altLang="zh-CN" sz="1200" b="1" dirty="0" err="1">
                <a:solidFill>
                  <a:schemeClr val="tx1">
                    <a:lumMod val="65000"/>
                    <a:lumOff val="35000"/>
                  </a:schemeClr>
                </a:solidFill>
                <a:latin typeface="Times New Roman" pitchFamily="18" charset="0"/>
              </a:rPr>
              <a:t>,</a:t>
            </a:r>
            <a:r>
              <a:rPr lang="en-US" altLang="zh-CN" sz="1200" b="1" i="1" dirty="0" err="1">
                <a:solidFill>
                  <a:schemeClr val="tx1">
                    <a:lumMod val="65000"/>
                    <a:lumOff val="35000"/>
                  </a:schemeClr>
                </a:solidFill>
                <a:latin typeface="Times New Roman" pitchFamily="18" charset="0"/>
              </a:rPr>
              <a:t>y</a:t>
            </a:r>
            <a:r>
              <a:rPr lang="en-US" altLang="zh-CN" sz="1200" b="1" dirty="0">
                <a:solidFill>
                  <a:schemeClr val="tx1">
                    <a:lumMod val="65000"/>
                    <a:lumOff val="35000"/>
                  </a:schemeClr>
                </a:solidFill>
                <a:latin typeface="Times New Roman" pitchFamily="18" charset="0"/>
              </a:rPr>
              <a:t>)</a:t>
            </a:r>
            <a:r>
              <a:rPr lang="zh-CN" altLang="en-US" sz="1200" b="1" dirty="0">
                <a:solidFill>
                  <a:schemeClr val="tx1">
                    <a:lumMod val="65000"/>
                    <a:lumOff val="35000"/>
                  </a:schemeClr>
                </a:solidFill>
                <a:latin typeface="Times New Roman" pitchFamily="18" charset="0"/>
              </a:rPr>
              <a:t>的含义，但是我们知道后面和前面是无关的，所以我们可以用其他的符号替代</a:t>
            </a:r>
            <a:endParaRPr lang="zh-CN" altLang="en-US" dirty="0"/>
          </a:p>
        </p:txBody>
      </p:sp>
      <p:sp>
        <p:nvSpPr>
          <p:cNvPr id="4" name="灯片编号占位符 3"/>
          <p:cNvSpPr>
            <a:spLocks noGrp="1"/>
          </p:cNvSpPr>
          <p:nvPr>
            <p:ph type="sldNum" sz="quarter" idx="5"/>
          </p:nvPr>
        </p:nvSpPr>
        <p:spPr/>
        <p:txBody>
          <a:bodyPr/>
          <a:lstStyle/>
          <a:p>
            <a:fld id="{6213E1A0-FA11-4859-88D1-8B86487FA578}" type="slidenum">
              <a:rPr lang="en-US" altLang="zh-CN" smtClean="0"/>
              <a:pPr/>
              <a:t>35</a:t>
            </a:fld>
            <a:endParaRPr lang="en-US" altLang="zh-CN"/>
          </a:p>
        </p:txBody>
      </p:sp>
    </p:spTree>
    <p:extLst>
      <p:ext uri="{BB962C8B-B14F-4D97-AF65-F5344CB8AC3E}">
        <p14:creationId xmlns:p14="http://schemas.microsoft.com/office/powerpoint/2010/main" val="6958142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所谓等值式，就是</a:t>
                </a:r>
                <a:r>
                  <a:rPr lang="en-US" altLang="zh-CN" dirty="0"/>
                  <a:t>XXX</a:t>
                </a:r>
              </a:p>
              <a:p>
                <a:endParaRPr lang="en-US" altLang="zh-CN" dirty="0"/>
              </a:p>
              <a:p>
                <a:r>
                  <a:rPr lang="zh-CN" altLang="en-US" dirty="0"/>
                  <a:t>基本的等值式有很多，希望大家能从语义的角度，进行理解，而不是死记硬背。</a:t>
                </a:r>
                <a:endParaRPr lang="en-US" altLang="zh-CN" dirty="0"/>
              </a:p>
              <a:p>
                <a:endParaRPr lang="en-US" altLang="zh-CN" dirty="0"/>
              </a:p>
              <a:p>
                <a:r>
                  <a:rPr lang="zh-CN" altLang="en-US" dirty="0"/>
                  <a:t>我们看几个例子。</a:t>
                </a:r>
                <a:endParaRPr lang="en-US" altLang="zh-CN" dirty="0"/>
              </a:p>
              <a:p>
                <a:endParaRPr lang="en-US" altLang="zh-CN" dirty="0"/>
              </a:p>
              <a:p>
                <a:r>
                  <a:rPr lang="zh-CN" altLang="en-US" dirty="0"/>
                  <a:t>公式</a:t>
                </a:r>
                <a:r>
                  <a:rPr lang="en-US" altLang="zh-CN" dirty="0"/>
                  <a:t>1</a:t>
                </a:r>
                <a:r>
                  <a:rPr lang="zh-CN" altLang="en-US" dirty="0"/>
                  <a:t>为什么等值？和命题逻辑，</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oMath>
                </a14:m>
                <a:r>
                  <a:rPr lang="zh-CN" altLang="en-US" dirty="0"/>
                  <a:t>如果在命题逻辑中等值，那么我们进行替换之后的一阶逻辑，仍然等值。</a:t>
                </a:r>
                <a:endParaRPr lang="en-US" altLang="zh-CN" dirty="0"/>
              </a:p>
              <a:p>
                <a:r>
                  <a:rPr lang="zh-CN" altLang="en-US" dirty="0"/>
                  <a:t>公式</a:t>
                </a:r>
                <a:r>
                  <a:rPr lang="en-US" altLang="zh-CN" dirty="0"/>
                  <a:t>2</a:t>
                </a:r>
                <a:r>
                  <a:rPr lang="zh-CN" altLang="en-US" dirty="0"/>
                  <a:t>为什么等值？命题逻辑中的蕴含等值式。</a:t>
                </a:r>
                <a:endParaRPr lang="en-US" altLang="zh-CN" dirty="0"/>
              </a:p>
              <a:p>
                <a:endParaRPr lang="en-US" altLang="zh-CN" dirty="0"/>
              </a:p>
              <a:p>
                <a:r>
                  <a:rPr lang="zh-CN" altLang="en-US" dirty="0"/>
                  <a:t>命题逻辑中，有</a:t>
                </a:r>
                <a:r>
                  <a:rPr lang="en-US" altLang="zh-CN" dirty="0"/>
                  <a:t>24</a:t>
                </a:r>
                <a:r>
                  <a:rPr lang="zh-CN" altLang="en-US" dirty="0"/>
                  <a:t>个基本等值式，都满足代换实例。</a:t>
                </a:r>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所谓等值式，就是</a:t>
                </a:r>
                <a:r>
                  <a:rPr lang="en-US" altLang="zh-CN" dirty="0"/>
                  <a:t>XXX</a:t>
                </a:r>
              </a:p>
              <a:p>
                <a:endParaRPr lang="en-US" altLang="zh-CN" dirty="0"/>
              </a:p>
              <a:p>
                <a:r>
                  <a:rPr lang="zh-CN" altLang="en-US" dirty="0"/>
                  <a:t>基本的等值式有很多，希望大家能从语义的角度，进行理解，而不是死记硬背。</a:t>
                </a:r>
                <a:endParaRPr lang="en-US" altLang="zh-CN" dirty="0"/>
              </a:p>
              <a:p>
                <a:endParaRPr lang="en-US" altLang="zh-CN" dirty="0"/>
              </a:p>
              <a:p>
                <a:r>
                  <a:rPr lang="zh-CN" altLang="en-US" dirty="0"/>
                  <a:t>我们看几个例子。</a:t>
                </a:r>
                <a:endParaRPr lang="en-US" altLang="zh-CN" dirty="0"/>
              </a:p>
              <a:p>
                <a:endParaRPr lang="en-US" altLang="zh-CN" dirty="0"/>
              </a:p>
              <a:p>
                <a:r>
                  <a:rPr lang="zh-CN" altLang="en-US" dirty="0"/>
                  <a:t>公式</a:t>
                </a:r>
                <a:r>
                  <a:rPr lang="en-US" altLang="zh-CN" dirty="0"/>
                  <a:t>1</a:t>
                </a:r>
                <a:r>
                  <a:rPr lang="zh-CN" altLang="en-US" dirty="0"/>
                  <a:t>为什么等值？和命题逻辑，</a:t>
                </a:r>
                <a:r>
                  <a:rPr lang="en-US" altLang="zh-CN" b="0" i="0">
                    <a:latin typeface="Cambria Math" panose="02040503050406030204" pitchFamily="18" charset="0"/>
                  </a:rPr>
                  <a:t>𝑝⇔𝑝∧𝑝</a:t>
                </a:r>
                <a:r>
                  <a:rPr lang="zh-CN" altLang="en-US" dirty="0"/>
                  <a:t>如果在命题逻辑中等值，那么我们进行替换之后的一阶逻辑，仍然等值。</a:t>
                </a:r>
                <a:endParaRPr lang="en-US" altLang="zh-CN" dirty="0"/>
              </a:p>
              <a:p>
                <a:r>
                  <a:rPr lang="zh-CN" altLang="en-US" dirty="0"/>
                  <a:t>公式</a:t>
                </a:r>
                <a:r>
                  <a:rPr lang="en-US" altLang="zh-CN" dirty="0"/>
                  <a:t>2</a:t>
                </a:r>
                <a:r>
                  <a:rPr lang="zh-CN" altLang="en-US" dirty="0"/>
                  <a:t>为什么等值？命题逻辑中的蕴含等值式。</a:t>
                </a:r>
                <a:endParaRPr lang="en-US" altLang="zh-CN" dirty="0"/>
              </a:p>
              <a:p>
                <a:endParaRPr lang="en-US" altLang="zh-CN" dirty="0"/>
              </a:p>
              <a:p>
                <a:r>
                  <a:rPr lang="zh-CN" altLang="en-US" dirty="0"/>
                  <a:t>命题逻辑中，有</a:t>
                </a:r>
                <a:r>
                  <a:rPr lang="en-US" altLang="zh-CN" dirty="0"/>
                  <a:t>24</a:t>
                </a:r>
                <a:r>
                  <a:rPr lang="zh-CN" altLang="en-US" dirty="0"/>
                  <a:t>个基本等值式，都满足代换实例。</a:t>
                </a:r>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47F08039-2F86-436A-BB1F-1B866B5BB07D}" type="slidenum">
              <a:rPr lang="en-US" altLang="zh-CN" smtClean="0"/>
              <a:pPr/>
              <a:t>36</a:t>
            </a:fld>
            <a:endParaRPr lang="en-US" altLang="zh-CN"/>
          </a:p>
        </p:txBody>
      </p:sp>
    </p:spTree>
    <p:extLst>
      <p:ext uri="{BB962C8B-B14F-4D97-AF65-F5344CB8AC3E}">
        <p14:creationId xmlns:p14="http://schemas.microsoft.com/office/powerpoint/2010/main" val="16268531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还能用什么呢？</a:t>
            </a:r>
            <a:endParaRPr lang="en-US" altLang="zh-CN" dirty="0"/>
          </a:p>
          <a:p>
            <a:endParaRPr lang="en-US" altLang="zh-CN" dirty="0"/>
          </a:p>
          <a:p>
            <a:r>
              <a:rPr lang="zh-CN" altLang="en-US" dirty="0"/>
              <a:t>有限个体域，可以用展开方式来替代，把个体域中所有个体都代入谓词，全称量词和存在量词，都满足。</a:t>
            </a:r>
            <a:endParaRPr lang="en-US" altLang="zh-CN" dirty="0"/>
          </a:p>
          <a:p>
            <a:endParaRPr lang="en-US" altLang="zh-CN" dirty="0"/>
          </a:p>
          <a:p>
            <a:r>
              <a:rPr lang="zh-CN" altLang="en-US" dirty="0"/>
              <a:t>否定符号后面跟着量词的，那么否定符号可以跳过量词，作用于量词后面的公式。那么，每跳过一个量词，那么被跳过的这个量词就变成它的对称式，全称量词变存在量词存在量词便全称量词，所以这个就是基本的量词否定等值式。</a:t>
            </a:r>
            <a:endParaRPr lang="en-US" altLang="zh-CN" dirty="0"/>
          </a:p>
          <a:p>
            <a:endParaRPr lang="en-US" altLang="zh-CN" dirty="0"/>
          </a:p>
          <a:p>
            <a:r>
              <a:rPr lang="zh-CN" altLang="en-US" dirty="0"/>
              <a:t>这个也很好理解，那么公司一直说不是所有的</a:t>
            </a:r>
            <a:r>
              <a:rPr lang="en-US" altLang="zh-CN" dirty="0"/>
              <a:t>x</a:t>
            </a:r>
            <a:r>
              <a:rPr lang="zh-CN" altLang="en-US" dirty="0"/>
              <a:t>都存在</a:t>
            </a:r>
            <a:r>
              <a:rPr lang="en-US" altLang="zh-CN" dirty="0"/>
              <a:t>a</a:t>
            </a:r>
            <a:r>
              <a:rPr lang="zh-CN" altLang="en-US" dirty="0"/>
              <a:t>这种性质，那么他就等价于肯定存在某一个</a:t>
            </a:r>
            <a:r>
              <a:rPr lang="en-US" altLang="zh-CN" dirty="0"/>
              <a:t>x</a:t>
            </a:r>
            <a:r>
              <a:rPr lang="zh-CN" altLang="en-US" dirty="0"/>
              <a:t>不具有</a:t>
            </a:r>
            <a:r>
              <a:rPr lang="en-US" altLang="zh-CN" dirty="0"/>
              <a:t>a</a:t>
            </a:r>
            <a:r>
              <a:rPr lang="zh-CN" altLang="en-US" dirty="0"/>
              <a:t>这种性质。反过来也一样，不存在</a:t>
            </a:r>
            <a:r>
              <a:rPr lang="en-US" altLang="zh-CN" dirty="0"/>
              <a:t>x</a:t>
            </a:r>
            <a:r>
              <a:rPr lang="zh-CN" altLang="en-US" dirty="0"/>
              <a:t>有诶，这种性质也就是说对于所有的</a:t>
            </a:r>
            <a:r>
              <a:rPr lang="en-US" altLang="zh-CN" dirty="0"/>
              <a:t>x</a:t>
            </a:r>
            <a:r>
              <a:rPr lang="zh-CN" altLang="en-US" dirty="0"/>
              <a:t>都没有</a:t>
            </a:r>
            <a:r>
              <a:rPr lang="en-US" altLang="zh-CN" dirty="0"/>
              <a:t>a</a:t>
            </a:r>
            <a:r>
              <a:rPr lang="zh-CN" altLang="en-US" dirty="0"/>
              <a:t>这种性质。</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7F08039-2F86-436A-BB1F-1B866B5BB07D}" type="slidenum">
              <a:rPr lang="en-US" altLang="zh-CN" smtClean="0"/>
              <a:pPr/>
              <a:t>37</a:t>
            </a:fld>
            <a:endParaRPr lang="en-US" altLang="zh-CN"/>
          </a:p>
        </p:txBody>
      </p:sp>
    </p:spTree>
    <p:extLst>
      <p:ext uri="{BB962C8B-B14F-4D97-AF65-F5344CB8AC3E}">
        <p14:creationId xmlns:p14="http://schemas.microsoft.com/office/powerpoint/2010/main" val="38985762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那么还有一个概念是，我们之前没有接触过的，也就是量词辖域的收缩与扩张。如果我们在公式后面看到某一部分呢，和前面的指导变相啊，没有任何关系，也就是知道变相并没有出现在公司的这一部分中，那么我们就可以把指导变相的这个量词的辖域去进行收缩或者扩张。也就是公式里面的</a:t>
                </a:r>
                <a:r>
                  <a:rPr lang="en-US" altLang="zh-CN" dirty="0"/>
                  <a:t>b</a:t>
                </a:r>
                <a:r>
                  <a:rPr lang="zh-CN" altLang="en-US" dirty="0"/>
                  <a:t>到底成不成立，和我们前面的</a:t>
                </a:r>
                <a:r>
                  <a:rPr lang="en-US" altLang="zh-CN" dirty="0"/>
                  <a:t>x</a:t>
                </a:r>
                <a:r>
                  <a:rPr lang="zh-CN" altLang="en-US" dirty="0"/>
                  <a:t>是没有关系的，也就是</a:t>
                </a:r>
                <a:r>
                  <a:rPr lang="en-US" altLang="zh-CN" dirty="0"/>
                  <a:t>b</a:t>
                </a:r>
                <a:r>
                  <a:rPr lang="zh-CN" altLang="en-US" dirty="0"/>
                  <a:t>中并不包含</a:t>
                </a:r>
                <a:r>
                  <a:rPr lang="en-US" altLang="zh-CN" dirty="0"/>
                  <a:t>x</a:t>
                </a:r>
                <a:r>
                  <a:rPr lang="zh-CN" altLang="en-US" dirty="0"/>
                  <a:t>的自由出现。那这种情况下，我们就可以把这个量词的辖域进行收缩或者扩张。</a:t>
                </a:r>
                <a:endParaRPr lang="en-US" altLang="zh-CN" dirty="0"/>
              </a:p>
              <a:p>
                <a:endParaRPr lang="en-US" altLang="zh-CN" dirty="0"/>
              </a:p>
              <a:p>
                <a:r>
                  <a:rPr lang="zh-CN" altLang="en-US" dirty="0"/>
                  <a:t>比如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，因为</a:t>
                </a:r>
                <a:r>
                  <a:rPr lang="en-US" altLang="zh-CN" dirty="0"/>
                  <a:t>G(y)</a:t>
                </a:r>
                <a:r>
                  <a:rPr lang="zh-CN" altLang="en-US" dirty="0"/>
                  <a:t>和前面的</a:t>
                </a:r>
                <a:r>
                  <a:rPr lang="en-US" altLang="zh-CN" dirty="0"/>
                  <a:t>x</a:t>
                </a:r>
                <a:r>
                  <a:rPr lang="zh-CN" altLang="en-US" dirty="0"/>
                  <a:t>没关系，所以我们可以把 </a:t>
                </a:r>
                <a:r>
                  <a:rPr lang="en-US" altLang="zh-CN" dirty="0"/>
                  <a:t>for all x</a:t>
                </a:r>
                <a:r>
                  <a:rPr lang="zh-CN" altLang="en-US" dirty="0"/>
                  <a:t>这个量词的辖域扩张，比如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 </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oMath>
                </a14:m>
                <a:r>
                  <a:rPr lang="en-US" altLang="zh-CN" dirty="0"/>
                  <a:t> </a:t>
                </a:r>
                <a:r>
                  <a:rPr lang="zh-CN" altLang="en-US" dirty="0"/>
                  <a:t>，扩张进来，</a:t>
                </a:r>
                <a:r>
                  <a:rPr lang="en-US" altLang="zh-CN" dirty="0"/>
                  <a:t>G(y)</a:t>
                </a:r>
                <a:r>
                  <a:rPr lang="zh-CN" altLang="en-US" dirty="0"/>
                  <a:t>和前面的指导变项无关，他的真值不受影响。</a:t>
                </a:r>
                <a:endParaRPr lang="en-US" altLang="zh-CN" dirty="0"/>
              </a:p>
              <a:p>
                <a:endParaRPr lang="en-US" altLang="zh-CN" dirty="0"/>
              </a:p>
              <a:p>
                <a:r>
                  <a:rPr lang="zh-CN" altLang="en-US" dirty="0"/>
                  <a:t>对于析取还有合取，只要后面</a:t>
                </a:r>
                <a:r>
                  <a:rPr lang="en-US" altLang="zh-CN" dirty="0"/>
                  <a:t>B</a:t>
                </a:r>
                <a:r>
                  <a:rPr lang="zh-CN" altLang="en-US" dirty="0"/>
                  <a:t>和前面指导变项无关，我们就可以对量词的辖域进行收缩或者扩张。</a:t>
                </a:r>
                <a:endParaRPr lang="en-US" altLang="zh-CN" dirty="0"/>
              </a:p>
            </p:txBody>
          </p:sp>
        </mc:Choice>
        <mc:Fallback xmlns="">
          <p:sp>
            <p:nvSpPr>
              <p:cNvPr id="3" name="备注占位符 2"/>
              <p:cNvSpPr>
                <a:spLocks noGrp="1"/>
              </p:cNvSpPr>
              <p:nvPr>
                <p:ph type="body" idx="1"/>
              </p:nvPr>
            </p:nvSpPr>
            <p:spPr/>
            <p:txBody>
              <a:bodyPr/>
              <a:lstStyle/>
              <a:p>
                <a:r>
                  <a:rPr lang="zh-CN" altLang="en-US" dirty="0"/>
                  <a:t>那么还有一个概念是，我们之前没有接触过的，也就是量词辖域的收缩与扩张。如果我们在公式后面看到某一部分呢，和前面的指导变相啊，没有任何关系，也就是知道变相并没有出现在公司的这一部分中，那么我们就可以把指导变相的这个量词的辖域去进行收缩或者扩张。也就是公式里面的</a:t>
                </a:r>
                <a:r>
                  <a:rPr lang="en-US" altLang="zh-CN" dirty="0"/>
                  <a:t>b</a:t>
                </a:r>
                <a:r>
                  <a:rPr lang="zh-CN" altLang="en-US" dirty="0"/>
                  <a:t>到底成不成立，和我们前面的</a:t>
                </a:r>
                <a:r>
                  <a:rPr lang="en-US" altLang="zh-CN" dirty="0"/>
                  <a:t>x</a:t>
                </a:r>
                <a:r>
                  <a:rPr lang="zh-CN" altLang="en-US" dirty="0"/>
                  <a:t>是没有关系的，也就是</a:t>
                </a:r>
                <a:r>
                  <a:rPr lang="en-US" altLang="zh-CN" dirty="0"/>
                  <a:t>b</a:t>
                </a:r>
                <a:r>
                  <a:rPr lang="zh-CN" altLang="en-US" dirty="0"/>
                  <a:t>中并不包含</a:t>
                </a:r>
                <a:r>
                  <a:rPr lang="en-US" altLang="zh-CN" dirty="0"/>
                  <a:t>x</a:t>
                </a:r>
                <a:r>
                  <a:rPr lang="zh-CN" altLang="en-US" dirty="0"/>
                  <a:t>的自由出现。那这种情况下，我们就可以把这个量词的辖域进行收缩或者扩张。</a:t>
                </a:r>
                <a:endParaRPr lang="en-US" altLang="zh-CN" dirty="0"/>
              </a:p>
              <a:p>
                <a:endParaRPr lang="en-US" altLang="zh-CN" dirty="0"/>
              </a:p>
              <a:p>
                <a:r>
                  <a:rPr lang="zh-CN" altLang="en-US" dirty="0"/>
                  <a:t>比如 </a:t>
                </a:r>
                <a:r>
                  <a:rPr lang="en-US" altLang="zh-CN" b="0" i="0">
                    <a:latin typeface="Cambria Math" panose="02040503050406030204" pitchFamily="18" charset="0"/>
                  </a:rPr>
                  <a:t>∀𝑥 𝐹(𝑥)∨𝐺(𝑦)</a:t>
                </a:r>
                <a:r>
                  <a:rPr lang="zh-CN" altLang="en-US" dirty="0"/>
                  <a:t>，因为</a:t>
                </a:r>
                <a:r>
                  <a:rPr lang="en-US" altLang="zh-CN" dirty="0"/>
                  <a:t>G(y)</a:t>
                </a:r>
                <a:r>
                  <a:rPr lang="zh-CN" altLang="en-US" dirty="0"/>
                  <a:t>和前面的</a:t>
                </a:r>
                <a:r>
                  <a:rPr lang="en-US" altLang="zh-CN" dirty="0"/>
                  <a:t>x</a:t>
                </a:r>
                <a:r>
                  <a:rPr lang="zh-CN" altLang="en-US" dirty="0"/>
                  <a:t>没关系，所以我们可以把 </a:t>
                </a:r>
                <a:r>
                  <a:rPr lang="en-US" altLang="zh-CN" dirty="0"/>
                  <a:t>for all x</a:t>
                </a:r>
                <a:r>
                  <a:rPr lang="zh-CN" altLang="en-US" dirty="0"/>
                  <a:t>这个量词的辖域扩张，比如 </a:t>
                </a:r>
                <a:r>
                  <a:rPr lang="en-US" altLang="zh-CN" b="0" i="0">
                    <a:latin typeface="Cambria Math" panose="02040503050406030204" pitchFamily="18" charset="0"/>
                  </a:rPr>
                  <a:t>∀𝑥 ( 𝐹(𝑥)∨𝐺(𝑦))</a:t>
                </a:r>
                <a:r>
                  <a:rPr lang="en-US" altLang="zh-CN" dirty="0"/>
                  <a:t> </a:t>
                </a:r>
                <a:r>
                  <a:rPr lang="zh-CN" altLang="en-US" dirty="0"/>
                  <a:t>，扩张进来，</a:t>
                </a:r>
                <a:r>
                  <a:rPr lang="en-US" altLang="zh-CN" dirty="0"/>
                  <a:t>G(y)</a:t>
                </a:r>
                <a:r>
                  <a:rPr lang="zh-CN" altLang="en-US" dirty="0"/>
                  <a:t>和前面的指导变项无关，他的真值不受影响。</a:t>
                </a:r>
                <a:endParaRPr lang="en-US" altLang="zh-CN" dirty="0"/>
              </a:p>
              <a:p>
                <a:endParaRPr lang="en-US" altLang="zh-CN" dirty="0"/>
              </a:p>
              <a:p>
                <a:r>
                  <a:rPr lang="zh-CN" altLang="en-US" dirty="0"/>
                  <a:t>对于析取还有合取，只要后面</a:t>
                </a:r>
                <a:r>
                  <a:rPr lang="en-US" altLang="zh-CN" dirty="0"/>
                  <a:t>B</a:t>
                </a:r>
                <a:r>
                  <a:rPr lang="zh-CN" altLang="en-US" dirty="0"/>
                  <a:t>和前面指导变项无关，我们就可以对量词的辖域进行收缩或者扩张。</a:t>
                </a:r>
                <a:endParaRPr lang="en-US" altLang="zh-CN" dirty="0"/>
              </a:p>
            </p:txBody>
          </p:sp>
        </mc:Fallback>
      </mc:AlternateContent>
      <p:sp>
        <p:nvSpPr>
          <p:cNvPr id="4" name="灯片编号占位符 3"/>
          <p:cNvSpPr>
            <a:spLocks noGrp="1"/>
          </p:cNvSpPr>
          <p:nvPr>
            <p:ph type="sldNum" sz="quarter" idx="5"/>
          </p:nvPr>
        </p:nvSpPr>
        <p:spPr/>
        <p:txBody>
          <a:bodyPr/>
          <a:lstStyle/>
          <a:p>
            <a:fld id="{47F08039-2F86-436A-BB1F-1B866B5BB07D}" type="slidenum">
              <a:rPr lang="en-US" altLang="zh-CN" smtClean="0"/>
              <a:pPr/>
              <a:t>38</a:t>
            </a:fld>
            <a:endParaRPr lang="en-US" altLang="zh-CN"/>
          </a:p>
        </p:txBody>
      </p:sp>
    </p:spTree>
    <p:extLst>
      <p:ext uri="{BB962C8B-B14F-4D97-AF65-F5344CB8AC3E}">
        <p14:creationId xmlns:p14="http://schemas.microsoft.com/office/powerpoint/2010/main" val="1076556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但是如果是蕴含，我们不要直接做收缩或者扩张。</a:t>
                </a:r>
                <a:endParaRPr lang="en-US" altLang="zh-CN" dirty="0"/>
              </a:p>
              <a:p>
                <a:endParaRPr lang="en-US" altLang="zh-CN" dirty="0"/>
              </a:p>
              <a:p>
                <a:r>
                  <a:rPr lang="zh-CN" altLang="en-US" dirty="0"/>
                  <a:t>把蕴含变成析取，在讨论他的辖域是否能够收缩或者扩张。</a:t>
                </a:r>
                <a:endParaRPr lang="en-US" altLang="zh-CN" dirty="0"/>
              </a:p>
              <a:p>
                <a:endParaRPr lang="en-US" altLang="zh-CN" dirty="0"/>
              </a:p>
              <a:p>
                <a:r>
                  <a:rPr lang="zh-CN" altLang="en-US" dirty="0"/>
                  <a:t>因为蕴含式的后件，它会影响整个公式的成立与否，而蕴含的前件，他其实变成析取式，也是要带一个否定的，如果否定越过量词的话，我们也要把量词去进行对称的修改。所以蕴含试试，不能直接去进行收缩或扩张的，那么我们也可以看到哈，如果对蕴涵式的量词进行收缩或扩张的时候，它的量词首先都会有变化。</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latin typeface="Times New Roman" panose="02020603050405020304" pitchFamily="18" charset="0"/>
                    <a:sym typeface="Symbol" panose="05050102010706020507" pitchFamily="18" charset="2"/>
                  </a:rPr>
                  <a:t>我们看</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B</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rPr>
                  <a:t>xA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B</a:t>
                </a:r>
                <a:r>
                  <a:rPr lang="zh-CN" altLang="en-US" sz="1200" b="1" i="1" dirty="0">
                    <a:latin typeface="Times New Roman" panose="02020603050405020304" pitchFamily="18" charset="0"/>
                  </a:rPr>
                  <a:t>，先写成析取式，</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B</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rPr>
                  <a:t>B</a:t>
                </a:r>
                <a:r>
                  <a:rPr lang="en-US" altLang="zh-CN" sz="1200" b="1" dirty="0">
                    <a:latin typeface="Times New Roman" panose="02020603050405020304" pitchFamily="18" charset="0"/>
                  </a:rPr>
                  <a:t>)</a:t>
                </a:r>
                <a:r>
                  <a:rPr lang="zh-CN" altLang="en-US" sz="1200" b="1" dirty="0">
                    <a:latin typeface="Times New Roman" panose="02020603050405020304" pitchFamily="18" charset="0"/>
                  </a:rPr>
                  <a:t>辖域收缩</a:t>
                </a:r>
                <a:r>
                  <a:rPr lang="en-US" altLang="zh-CN" sz="1200" b="1"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zh-CN" altLang="en-US"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B</a:t>
                </a:r>
                <a:r>
                  <a:rPr lang="en-US" altLang="zh-CN" sz="1200"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a:t>
                </a:r>
                <a:r>
                  <a:rPr lang="en-US" altLang="zh-CN" sz="1200" b="1" dirty="0">
                    <a:latin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rPr>
                  <a:t>xA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B</a:t>
                </a:r>
                <a:r>
                  <a:rPr lang="en-US" altLang="zh-CN" sz="1200" b="1" dirty="0">
                    <a:latin typeface="Times New Roman" panose="02020603050405020304" pitchFamily="18" charset="0"/>
                    <a:sym typeface="Symbol" panose="05050102010706020507" pitchFamily="18" charset="2"/>
                  </a:rPr>
                  <a:t>  </a:t>
                </a:r>
                <a:r>
                  <a:rPr lang="zh-CN" altLang="en-US" sz="1200" b="1" dirty="0">
                    <a:latin typeface="Times New Roman" panose="02020603050405020304" pitchFamily="18" charset="0"/>
                    <a:sym typeface="Symbol" panose="05050102010706020507" pitchFamily="18" charset="2"/>
                  </a:rPr>
                  <a:t>利用代换实例，</a:t>
                </a:r>
                <a:r>
                  <a:rPr lang="en-US" altLang="zh-CN" sz="1200" b="1" dirty="0">
                    <a:latin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rPr>
                  <a:t>xA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zh-CN" altLang="en-US" sz="1200" b="1" dirty="0">
                    <a:latin typeface="Times New Roman" panose="02020603050405020304" pitchFamily="18" charset="0"/>
                  </a:rPr>
                  <a:t>当成整体，所以就可以推出 </a:t>
                </a:r>
                <a:r>
                  <a:rPr lang="en-US" altLang="zh-CN" sz="1200" b="1" dirty="0">
                    <a:latin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rPr>
                  <a:t>xA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rPr>
                  <a:t>B</a:t>
                </a:r>
                <a:r>
                  <a:rPr lang="zh-CN" altLang="en-US" sz="1200" b="1" i="1" dirty="0">
                    <a:latin typeface="Times New Roman" panose="02020603050405020304" pitchFamily="18" charset="0"/>
                  </a:rPr>
                  <a:t>。</a:t>
                </a:r>
                <a:endParaRPr lang="en-US" altLang="zh-CN" sz="1200" b="1" i="1"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i="1"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所以，对于蕴含式来说，大家还是把它换成析取式，然后再进行辖域的扩张和收缩，更方便一些，直接记下来的话，其实会有点乱，建议大家只要把析取合取的辖域收缩和扩张记下来就好了，剩下的自己去推导。</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有什么用？</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zh-CN" altLang="en-US" dirty="0"/>
                  <a:t>换名。析取后面换成</a:t>
                </a:r>
                <a:r>
                  <a:rPr lang="en-US" altLang="zh-CN" dirty="0"/>
                  <a:t>y</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zh-CN" dirty="0"/>
                  <a:t>X</a:t>
                </a:r>
                <a:r>
                  <a:rPr lang="zh-CN" altLang="en-US" dirty="0"/>
                  <a:t>辖域扩张</a:t>
                </a:r>
                <a:endParaRPr lang="en-US" altLang="zh-CN" dirty="0"/>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zh-CN" altLang="en-US" dirty="0"/>
                  <a:t>析取交换律</a:t>
                </a:r>
                <a:endParaRPr lang="en-US" altLang="zh-CN" dirty="0"/>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zh-CN" dirty="0"/>
                  <a:t>Y</a:t>
                </a:r>
                <a:r>
                  <a:rPr lang="zh-CN" altLang="en-US" dirty="0"/>
                  <a:t>辖域扩张</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zh-CN" altLang="en-US" b="0" i="1" smtClean="0">
                        <a:latin typeface="Cambria Math" panose="02040503050406030204" pitchFamily="18" charset="0"/>
                      </a:rPr>
                      <m:t>给定任意</m:t>
                    </m:r>
                  </m:oMath>
                </a14:m>
                <a:r>
                  <a:rPr lang="en-US" altLang="zh-CN" b="0" dirty="0"/>
                  <a:t>x</a:t>
                </a:r>
                <a:r>
                  <a:rPr lang="zh-CN" altLang="en-US" b="0" dirty="0"/>
                  <a:t>和任意</a:t>
                </a:r>
                <a:r>
                  <a:rPr lang="en-US" altLang="zh-CN" b="0" dirty="0"/>
                  <a:t>y</a:t>
                </a:r>
                <a:r>
                  <a:rPr lang="zh-CN" altLang="en-US" b="0" dirty="0"/>
                  <a:t>，要么</a:t>
                </a:r>
                <a:r>
                  <a:rPr lang="en-US" altLang="zh-CN" b="0" dirty="0"/>
                  <a:t>F(x)</a:t>
                </a:r>
                <a:r>
                  <a:rPr lang="zh-CN" altLang="en-US" b="0" dirty="0"/>
                  <a:t>成立，要么</a:t>
                </a:r>
                <a:r>
                  <a:rPr lang="en-US" altLang="zh-CN" b="0" dirty="0"/>
                  <a:t>G</a:t>
                </a:r>
                <a:r>
                  <a:rPr lang="zh-CN" altLang="en-US" b="0" dirty="0"/>
                  <a:t>（</a:t>
                </a:r>
                <a:r>
                  <a:rPr lang="en-US" altLang="zh-CN" b="0" dirty="0"/>
                  <a:t>y</a:t>
                </a:r>
                <a:r>
                  <a:rPr lang="zh-CN" altLang="en-US" b="0" dirty="0"/>
                  <a:t>）成立。</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mc:Choice>
        <mc:Fallback xmlns="">
          <p:sp>
            <p:nvSpPr>
              <p:cNvPr id="3" name="备注占位符 2"/>
              <p:cNvSpPr>
                <a:spLocks noGrp="1"/>
              </p:cNvSpPr>
              <p:nvPr>
                <p:ph type="body" idx="1"/>
              </p:nvPr>
            </p:nvSpPr>
            <p:spPr/>
            <p:txBody>
              <a:bodyPr/>
              <a:lstStyle/>
              <a:p>
                <a:r>
                  <a:rPr lang="zh-CN" altLang="en-US" dirty="0"/>
                  <a:t>但是如果是蕴含，我们不要直接做收缩或者扩张。</a:t>
                </a:r>
                <a:endParaRPr lang="en-US" altLang="zh-CN" dirty="0"/>
              </a:p>
              <a:p>
                <a:endParaRPr lang="en-US" altLang="zh-CN" dirty="0"/>
              </a:p>
              <a:p>
                <a:r>
                  <a:rPr lang="zh-CN" altLang="en-US" dirty="0"/>
                  <a:t>把蕴含变成析取，在讨论他的辖域是否能够收缩或者扩张。</a:t>
                </a:r>
                <a:endParaRPr lang="en-US" altLang="zh-CN" dirty="0"/>
              </a:p>
              <a:p>
                <a:endParaRPr lang="en-US" altLang="zh-CN" dirty="0"/>
              </a:p>
              <a:p>
                <a:r>
                  <a:rPr lang="zh-CN" altLang="en-US" dirty="0"/>
                  <a:t>因为蕴含式的后件，它会影响整个公式的成立与否，而蕴含的前件，他其实变成析取式，也是要带一个否定的，如果否定越过量词的话，我们也要把量词去进行对称的修改。所以蕴含试试，不能直接去进行收缩或扩张的，那么我们也可以看到哈，如果对蕴涵式的量词进行收缩或扩张的时候，它的量词首先都会有变化。</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latin typeface="Times New Roman" panose="02020603050405020304" pitchFamily="18" charset="0"/>
                    <a:sym typeface="Symbol" panose="05050102010706020507" pitchFamily="18" charset="2"/>
                  </a:rPr>
                  <a:t>我们看</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B</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rPr>
                  <a:t>xA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B</a:t>
                </a:r>
                <a:r>
                  <a:rPr lang="zh-CN" altLang="en-US" sz="1200" b="1" i="1" dirty="0">
                    <a:latin typeface="Times New Roman" panose="02020603050405020304" pitchFamily="18" charset="0"/>
                  </a:rPr>
                  <a:t>，先写成析取式，</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B</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rPr>
                  <a:t>B</a:t>
                </a:r>
                <a:r>
                  <a:rPr lang="en-US" altLang="zh-CN" sz="1200" b="1" dirty="0">
                    <a:latin typeface="Times New Roman" panose="02020603050405020304" pitchFamily="18" charset="0"/>
                  </a:rPr>
                  <a:t>)</a:t>
                </a:r>
                <a:r>
                  <a:rPr lang="zh-CN" altLang="en-US" sz="1200" b="1" dirty="0">
                    <a:latin typeface="Times New Roman" panose="02020603050405020304" pitchFamily="18" charset="0"/>
                  </a:rPr>
                  <a:t>辖域收缩</a:t>
                </a:r>
                <a:r>
                  <a:rPr lang="en-US" altLang="zh-CN" sz="1200" b="1"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zh-CN" altLang="en-US"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B</a:t>
                </a:r>
                <a:r>
                  <a:rPr lang="en-US" altLang="zh-CN" sz="1200"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a:t>
                </a:r>
                <a:r>
                  <a:rPr lang="en-US" altLang="zh-CN" sz="1200" b="1" dirty="0">
                    <a:latin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rPr>
                  <a:t>xA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B</a:t>
                </a:r>
                <a:r>
                  <a:rPr lang="en-US" altLang="zh-CN" sz="1200" b="1" dirty="0">
                    <a:latin typeface="Times New Roman" panose="02020603050405020304" pitchFamily="18" charset="0"/>
                    <a:sym typeface="Symbol" panose="05050102010706020507" pitchFamily="18" charset="2"/>
                  </a:rPr>
                  <a:t>  </a:t>
                </a:r>
                <a:r>
                  <a:rPr lang="zh-CN" altLang="en-US" sz="1200" b="1" dirty="0">
                    <a:latin typeface="Times New Roman" panose="02020603050405020304" pitchFamily="18" charset="0"/>
                    <a:sym typeface="Symbol" panose="05050102010706020507" pitchFamily="18" charset="2"/>
                  </a:rPr>
                  <a:t>利用代换实例，</a:t>
                </a:r>
                <a:r>
                  <a:rPr lang="en-US" altLang="zh-CN" sz="1200" b="1" dirty="0">
                    <a:latin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rPr>
                  <a:t>xA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zh-CN" altLang="en-US" sz="1200" b="1" dirty="0">
                    <a:latin typeface="Times New Roman" panose="02020603050405020304" pitchFamily="18" charset="0"/>
                  </a:rPr>
                  <a:t>当成整体，所以就可以推出 </a:t>
                </a:r>
                <a:r>
                  <a:rPr lang="en-US" altLang="zh-CN" sz="1200" b="1" dirty="0">
                    <a:latin typeface="Times New Roman" panose="02020603050405020304" pitchFamily="18" charset="0"/>
                    <a:sym typeface="Symbol" panose="05050102010706020507" pitchFamily="18" charset="2"/>
                  </a:rPr>
                  <a:t></a:t>
                </a:r>
                <a:r>
                  <a:rPr lang="en-US" altLang="zh-CN" sz="1200" b="1" i="1" dirty="0" err="1">
                    <a:latin typeface="Times New Roman" panose="02020603050405020304" pitchFamily="18" charset="0"/>
                  </a:rPr>
                  <a:t>xA</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x</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rPr>
                  <a:t>B</a:t>
                </a:r>
                <a:r>
                  <a:rPr lang="zh-CN" altLang="en-US" sz="1200" b="1" i="1" dirty="0">
                    <a:latin typeface="Times New Roman" panose="02020603050405020304" pitchFamily="18" charset="0"/>
                  </a:rPr>
                  <a:t>。</a:t>
                </a:r>
                <a:endParaRPr lang="en-US" altLang="zh-CN" sz="1200" b="1" i="1"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i="1"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所以，对于蕴含式来说，大家还是把它换成析取式，然后再进行辖域的扩张和收缩，更方便一些，直接记下来的话，其实会有点乱，建议大家只要把析取合取的辖域收缩和扩张记下来就好了，剩下的自己去推导。</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有什么用？</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a:latin typeface="Cambria Math" panose="02040503050406030204" pitchFamily="18" charset="0"/>
                  </a:rPr>
                  <a:t>∀𝑥𝐹(𝑥)∨∀𝑥𝐺(𝑥)</a:t>
                </a:r>
                <a:endParaRPr lang="en-US" altLang="zh-CN" b="0" dirty="0"/>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zh-CN" altLang="en-US" dirty="0"/>
                  <a:t>换名。析取后面换成</a:t>
                </a:r>
                <a:r>
                  <a:rPr lang="en-US" altLang="zh-CN" dirty="0"/>
                  <a:t>y</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zh-CN" dirty="0"/>
                  <a:t>X</a:t>
                </a:r>
                <a:r>
                  <a:rPr lang="zh-CN" altLang="en-US" dirty="0"/>
                  <a:t>辖域扩张</a:t>
                </a:r>
                <a:endParaRPr lang="en-US" altLang="zh-CN" dirty="0"/>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zh-CN" altLang="en-US" dirty="0"/>
                  <a:t>析取交换律</a:t>
                </a:r>
                <a:endParaRPr lang="en-US" altLang="zh-CN" dirty="0"/>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zh-CN" dirty="0"/>
                  <a:t>Y</a:t>
                </a:r>
                <a:r>
                  <a:rPr lang="zh-CN" altLang="en-US" dirty="0"/>
                  <a:t>辖域扩张</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a:latin typeface="Cambria Math" panose="02040503050406030204" pitchFamily="18" charset="0"/>
                  </a:rPr>
                  <a:t>∀𝑥∀𝑦 (𝐹(𝑥)∨𝐺(𝑥))</a:t>
                </a:r>
                <a:r>
                  <a:rPr lang="zh-CN" altLang="en-US" b="0" i="0">
                    <a:latin typeface="Cambria Math" panose="02040503050406030204" pitchFamily="18" charset="0"/>
                  </a:rPr>
                  <a:t>给定任意</a:t>
                </a:r>
                <a:r>
                  <a:rPr lang="en-US" altLang="zh-CN" b="0" dirty="0"/>
                  <a:t>x</a:t>
                </a:r>
                <a:r>
                  <a:rPr lang="zh-CN" altLang="en-US" b="0" dirty="0"/>
                  <a:t>和任意</a:t>
                </a:r>
                <a:r>
                  <a:rPr lang="en-US" altLang="zh-CN" b="0" dirty="0"/>
                  <a:t>y</a:t>
                </a:r>
                <a:r>
                  <a:rPr lang="zh-CN" altLang="en-US" b="0" dirty="0"/>
                  <a:t>，要么</a:t>
                </a:r>
                <a:r>
                  <a:rPr lang="en-US" altLang="zh-CN" b="0" dirty="0"/>
                  <a:t>F(x)</a:t>
                </a:r>
                <a:r>
                  <a:rPr lang="zh-CN" altLang="en-US" b="0" dirty="0"/>
                  <a:t>成立，要么</a:t>
                </a:r>
                <a:r>
                  <a:rPr lang="en-US" altLang="zh-CN" b="0" dirty="0"/>
                  <a:t>G</a:t>
                </a:r>
                <a:r>
                  <a:rPr lang="zh-CN" altLang="en-US" b="0" dirty="0"/>
                  <a:t>（</a:t>
                </a:r>
                <a:r>
                  <a:rPr lang="en-US" altLang="zh-CN" b="0" dirty="0"/>
                  <a:t>y</a:t>
                </a:r>
                <a:r>
                  <a:rPr lang="zh-CN" altLang="en-US" b="0" dirty="0"/>
                  <a:t>）成立。</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mc:Fallback>
      </mc:AlternateContent>
      <p:sp>
        <p:nvSpPr>
          <p:cNvPr id="4" name="灯片编号占位符 3"/>
          <p:cNvSpPr>
            <a:spLocks noGrp="1"/>
          </p:cNvSpPr>
          <p:nvPr>
            <p:ph type="sldNum" sz="quarter" idx="5"/>
          </p:nvPr>
        </p:nvSpPr>
        <p:spPr/>
        <p:txBody>
          <a:bodyPr/>
          <a:lstStyle/>
          <a:p>
            <a:fld id="{47F08039-2F86-436A-BB1F-1B866B5BB07D}" type="slidenum">
              <a:rPr lang="en-US" altLang="zh-CN" smtClean="0"/>
              <a:pPr/>
              <a:t>39</a:t>
            </a:fld>
            <a:endParaRPr lang="en-US" altLang="zh-CN"/>
          </a:p>
        </p:txBody>
      </p:sp>
    </p:spTree>
    <p:extLst>
      <p:ext uri="{BB962C8B-B14F-4D97-AF65-F5344CB8AC3E}">
        <p14:creationId xmlns:p14="http://schemas.microsoft.com/office/powerpoint/2010/main" val="2200541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4CDA90F2-3387-42B0-A017-A793CC320EA0}"/>
              </a:ext>
            </a:extLst>
          </p:cNvPr>
          <p:cNvSpPr>
            <a:spLocks noGrp="1" noRot="1" noChangeAspect="1" noChangeArrowheads="1" noTextEdit="1"/>
          </p:cNvSpPr>
          <p:nvPr>
            <p:ph type="sldImg"/>
          </p:nvPr>
        </p:nvSpPr>
        <p:spPr>
          <a:ln/>
        </p:spPr>
      </p:sp>
      <p:sp>
        <p:nvSpPr>
          <p:cNvPr id="31747" name="备注占位符 2">
            <a:extLst>
              <a:ext uri="{FF2B5EF4-FFF2-40B4-BE49-F238E27FC236}">
                <a16:creationId xmlns:a16="http://schemas.microsoft.com/office/drawing/2014/main" id="{11DE791B-50D1-4B01-ACBA-F1671F2855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命题和命题变元，都用小写字母来表示</a:t>
            </a:r>
            <a:endParaRPr lang="en-US" altLang="zh-CN">
              <a:latin typeface="Arial" panose="020B0604020202020204" pitchFamily="34" charset="0"/>
            </a:endParaRPr>
          </a:p>
        </p:txBody>
      </p:sp>
      <p:sp>
        <p:nvSpPr>
          <p:cNvPr id="31748" name="灯片编号占位符 3">
            <a:extLst>
              <a:ext uri="{FF2B5EF4-FFF2-40B4-BE49-F238E27FC236}">
                <a16:creationId xmlns:a16="http://schemas.microsoft.com/office/drawing/2014/main" id="{9C5AD29E-DEB2-4960-A638-18D651F31B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2C5DC2-03AA-4E0B-8643-8F606570944E}" type="slidenum">
              <a:rPr lang="en-US" altLang="zh-CN" smtClean="0"/>
              <a:pPr/>
              <a:t>4</a:t>
            </a:fld>
            <a:endParaRPr lang="en-US" altLang="zh-CN"/>
          </a:p>
        </p:txBody>
      </p:sp>
    </p:spTree>
    <p:extLst>
      <p:ext uri="{BB962C8B-B14F-4D97-AF65-F5344CB8AC3E}">
        <p14:creationId xmlns:p14="http://schemas.microsoft.com/office/powerpoint/2010/main" val="4863764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量词分配等值式是把量词分配到括号里面，那其实对于全称量词和存在量词来说，她并不是所有合取和析取都成立的， 所以需要额外注意，那么，对于全称量词来说，只有合取他才会有分配律。怎么理解呢，左边的例子来说，对于个体域上来说，我都要满足</a:t>
            </a:r>
            <a:r>
              <a:rPr lang="en-US" altLang="zh-CN" dirty="0"/>
              <a:t>a</a:t>
            </a:r>
            <a:r>
              <a:rPr lang="zh-CN" altLang="en-US" dirty="0"/>
              <a:t>，而且要满足</a:t>
            </a:r>
            <a:r>
              <a:rPr lang="en-US" altLang="zh-CN" dirty="0"/>
              <a:t>b</a:t>
            </a:r>
            <a:r>
              <a:rPr lang="zh-CN" altLang="en-US" dirty="0"/>
              <a:t>，那么，对于右边来说，我对于个体域上来说，我要满足</a:t>
            </a:r>
            <a:r>
              <a:rPr lang="en-US" altLang="zh-CN" dirty="0"/>
              <a:t>a</a:t>
            </a:r>
            <a:r>
              <a:rPr lang="zh-CN" altLang="en-US" dirty="0"/>
              <a:t>，并且对于个体域上来说，我要满足</a:t>
            </a:r>
            <a:r>
              <a:rPr lang="en-US" altLang="zh-CN" dirty="0"/>
              <a:t>b</a:t>
            </a:r>
            <a:r>
              <a:rPr lang="zh-CN" altLang="en-US" dirty="0"/>
              <a:t>，那么这两个是等价的。如果我们把河曲变成析取，那就不等价了。那么我们可以看一下哈，现在等价的意思是说，充分必要条件，但是如果改成新区的话，那么左边和右边能够相互推出来吗？不能哈，我们刚刚也做了练习，右边能推出左边，但是反过来就不一定了。成假解释：比如，</a:t>
            </a:r>
            <a:r>
              <a:rPr lang="en-US" altLang="zh-CN" dirty="0"/>
              <a:t>Di</a:t>
            </a:r>
            <a:r>
              <a:rPr lang="zh-CN" altLang="en-US" dirty="0"/>
              <a:t>所有的人，</a:t>
            </a:r>
            <a:r>
              <a:rPr lang="en-US" altLang="zh-CN" dirty="0"/>
              <a:t>A</a:t>
            </a:r>
            <a:r>
              <a:rPr lang="zh-CN" altLang="en-US" dirty="0"/>
              <a:t>（</a:t>
            </a:r>
            <a:r>
              <a:rPr lang="en-US" altLang="zh-CN" dirty="0"/>
              <a:t>x</a:t>
            </a:r>
            <a:r>
              <a:rPr lang="zh-CN" altLang="en-US" dirty="0"/>
              <a:t>）男人，</a:t>
            </a:r>
            <a:r>
              <a:rPr lang="en-US" altLang="zh-CN" dirty="0"/>
              <a:t>B</a:t>
            </a:r>
            <a:r>
              <a:rPr lang="zh-CN" altLang="en-US" dirty="0"/>
              <a:t>（</a:t>
            </a:r>
            <a:r>
              <a:rPr lang="en-US" altLang="zh-CN" dirty="0"/>
              <a:t>x</a:t>
            </a:r>
            <a:r>
              <a:rPr lang="zh-CN" altLang="en-US" dirty="0"/>
              <a:t>）女人。那么，对于所有的人来说，要么是男人，或者要么是女人。左边是</a:t>
            </a:r>
            <a:r>
              <a:rPr lang="en-US" altLang="zh-CN" dirty="0"/>
              <a:t>1</a:t>
            </a:r>
            <a:r>
              <a:rPr lang="zh-CN" altLang="en-US" dirty="0"/>
              <a:t>。右边的意思呢，对于所有的人来说，他都是男人，或者对于所有的人来说，她都是女人，右边是</a:t>
            </a:r>
            <a:r>
              <a:rPr lang="en-US" altLang="zh-CN" dirty="0"/>
              <a:t>0</a:t>
            </a:r>
            <a:r>
              <a:rPr lang="zh-CN" altLang="en-US" dirty="0"/>
              <a:t>。</a:t>
            </a:r>
            <a:endParaRPr lang="en-US" altLang="zh-CN" dirty="0"/>
          </a:p>
          <a:p>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对于存在量词，只有析取才满足分配律。如果存在量词，改成合取，左边能推出右边，反之不一定成立。左边不能退出右边，成假解释。</a:t>
            </a:r>
            <a:r>
              <a:rPr lang="en-US" altLang="zh-CN" dirty="0"/>
              <a:t>Di</a:t>
            </a:r>
            <a:r>
              <a:rPr lang="zh-CN" altLang="en-US" dirty="0"/>
              <a:t>所有自然数，</a:t>
            </a:r>
            <a:r>
              <a:rPr lang="en-US" altLang="zh-CN" dirty="0"/>
              <a:t>A(x</a:t>
            </a:r>
            <a:r>
              <a:rPr lang="zh-CN" altLang="en-US" dirty="0"/>
              <a:t>）奇数，</a:t>
            </a:r>
            <a:r>
              <a:rPr lang="en-US" altLang="zh-CN" dirty="0"/>
              <a:t>B</a:t>
            </a:r>
            <a:r>
              <a:rPr lang="zh-CN" altLang="en-US" dirty="0"/>
              <a:t>（</a:t>
            </a:r>
            <a:r>
              <a:rPr lang="en-US" altLang="zh-CN" dirty="0"/>
              <a:t>x</a:t>
            </a:r>
            <a:r>
              <a:rPr lang="zh-CN" altLang="en-US" dirty="0"/>
              <a:t>）偶数。那么，对于右边来说，存在一个</a:t>
            </a:r>
            <a:r>
              <a:rPr lang="en-US" altLang="zh-CN" dirty="0"/>
              <a:t>x</a:t>
            </a:r>
            <a:r>
              <a:rPr lang="zh-CN" altLang="en-US" dirty="0"/>
              <a:t>是奇数，并且存在一个</a:t>
            </a:r>
            <a:r>
              <a:rPr lang="en-US" altLang="zh-CN" dirty="0"/>
              <a:t>x</a:t>
            </a:r>
            <a:r>
              <a:rPr lang="zh-CN" altLang="en-US" dirty="0"/>
              <a:t>偶数。右边是</a:t>
            </a:r>
            <a:r>
              <a:rPr lang="en-US" altLang="zh-CN" dirty="0"/>
              <a:t>1</a:t>
            </a:r>
            <a:r>
              <a:rPr lang="zh-CN" altLang="en-US" dirty="0"/>
              <a:t>。那么，对于左边来说，就是存在一个</a:t>
            </a:r>
            <a:r>
              <a:rPr lang="en-US" altLang="zh-CN" dirty="0"/>
              <a:t>x</a:t>
            </a:r>
            <a:r>
              <a:rPr lang="zh-CN" altLang="en-US" dirty="0"/>
              <a:t>，它既是奇数又是偶数。左边是</a:t>
            </a:r>
            <a:r>
              <a:rPr lang="en-US" altLang="zh-CN" dirty="0"/>
              <a:t>0</a:t>
            </a:r>
            <a:r>
              <a:rPr lang="zh-CN" altLang="en-US" dirty="0"/>
              <a:t>。</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所以呢，对于量词的分配等值式来说呢，我们公式左边，他要求的</a:t>
            </a:r>
            <a:r>
              <a:rPr lang="en-US" altLang="zh-CN" dirty="0"/>
              <a:t>x</a:t>
            </a:r>
            <a:r>
              <a:rPr lang="zh-CN" altLang="en-US" dirty="0"/>
              <a:t>是同一个元素，但是对于右边来说呢，但是两个不同的元素，所以并不是所有的析取和合取都满足等值式。</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endParaRPr lang="zh-CN" altLang="en-US" dirty="0"/>
          </a:p>
          <a:p>
            <a:endParaRPr lang="en-US" altLang="zh-CN" dirty="0"/>
          </a:p>
          <a:p>
            <a:endParaRPr lang="en-US" altLang="zh-CN" dirty="0"/>
          </a:p>
          <a:p>
            <a:r>
              <a:rPr lang="zh-CN" altLang="en-US" dirty="0"/>
              <a:t>那么我们之前有说过，存在量词和全称量词，他们的顺序是不能换的，但是有一种情况呀，他们是可以换的，那么他们都是全称量词，或者都是存在量词，然后他们的侠义都是后面的这个公式，当然，这个公式不一定是原子命题，也有可能是合式公式，那么，这种情况下呢，他们的两次是可以换顺序的，所以它们代表的含义就是啊，从个体域中挑选</a:t>
            </a:r>
            <a:r>
              <a:rPr lang="en-US" altLang="zh-CN" dirty="0"/>
              <a:t>2</a:t>
            </a:r>
            <a:r>
              <a:rPr lang="zh-CN" altLang="en-US" dirty="0"/>
              <a:t>个元素，所以呢，要么先挑</a:t>
            </a:r>
            <a:r>
              <a:rPr lang="en-US" altLang="zh-CN" dirty="0"/>
              <a:t>x</a:t>
            </a:r>
            <a:r>
              <a:rPr lang="zh-CN" altLang="en-US" dirty="0"/>
              <a:t>，要么先挑</a:t>
            </a:r>
            <a:r>
              <a:rPr lang="en-US" altLang="zh-CN" dirty="0"/>
              <a:t>y</a:t>
            </a:r>
            <a:r>
              <a:rPr lang="zh-CN" altLang="en-US" dirty="0"/>
              <a:t>，对于后面真值的讨论是没有影响的</a:t>
            </a:r>
          </a:p>
        </p:txBody>
      </p:sp>
      <p:sp>
        <p:nvSpPr>
          <p:cNvPr id="4" name="灯片编号占位符 3"/>
          <p:cNvSpPr>
            <a:spLocks noGrp="1"/>
          </p:cNvSpPr>
          <p:nvPr>
            <p:ph type="sldNum" sz="quarter" idx="5"/>
          </p:nvPr>
        </p:nvSpPr>
        <p:spPr/>
        <p:txBody>
          <a:bodyPr/>
          <a:lstStyle/>
          <a:p>
            <a:fld id="{47F08039-2F86-436A-BB1F-1B866B5BB07D}" type="slidenum">
              <a:rPr lang="en-US" altLang="zh-CN" smtClean="0"/>
              <a:pPr/>
              <a:t>40</a:t>
            </a:fld>
            <a:endParaRPr lang="en-US" altLang="zh-CN"/>
          </a:p>
        </p:txBody>
      </p:sp>
    </p:spTree>
    <p:extLst>
      <p:ext uri="{BB962C8B-B14F-4D97-AF65-F5344CB8AC3E}">
        <p14:creationId xmlns:p14="http://schemas.microsoft.com/office/powerpoint/2010/main" val="3825398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之前还在命题逻辑中还有讨论过，为了让电脑还能够标准化的去执行我们的逻辑呢，我们会把这个命题公式呢给他转成析取范式或者合取范式，那么相对来说呢，一阶逻辑也有，那么一阶逻辑他的叫前束范式。也就是说，所有要约束公式的这些指导变项呀，都要提到最前面去，在公式的后半部分，找不到任何量词。比如，这个公式他所有的量词都处于公式的最前端，也就是这个公式，其实可以分成两段，前半段是所有的量词，那后半段是合式公式。那么后面两个不是前束范式，第一不是他没办法分成两段，它的量词呢公式前面和公式后面都有，那第二个是在量词前面出现了非，所以也不是前束范式。所以我们前面讲的各种换名规则，包括辖域扩张，都是为了去推导前束范式来准备的。</a:t>
            </a:r>
          </a:p>
        </p:txBody>
      </p:sp>
      <p:sp>
        <p:nvSpPr>
          <p:cNvPr id="4" name="灯片编号占位符 3"/>
          <p:cNvSpPr>
            <a:spLocks noGrp="1"/>
          </p:cNvSpPr>
          <p:nvPr>
            <p:ph type="sldNum" sz="quarter" idx="5"/>
          </p:nvPr>
        </p:nvSpPr>
        <p:spPr/>
        <p:txBody>
          <a:bodyPr/>
          <a:lstStyle/>
          <a:p>
            <a:fld id="{47F08039-2F86-436A-BB1F-1B866B5BB07D}" type="slidenum">
              <a:rPr lang="en-US" altLang="zh-CN" smtClean="0"/>
              <a:pPr/>
              <a:t>41</a:t>
            </a:fld>
            <a:endParaRPr lang="en-US" altLang="zh-CN"/>
          </a:p>
        </p:txBody>
      </p:sp>
    </p:spTree>
    <p:extLst>
      <p:ext uri="{BB962C8B-B14F-4D97-AF65-F5344CB8AC3E}">
        <p14:creationId xmlns:p14="http://schemas.microsoft.com/office/powerpoint/2010/main" val="30851241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首先给大家一个定理，那么这个定理是由实际的方法来证明的，我们按照这个算法的话，任何一阶逻辑中的公式呢，都可以找到他的前束范式，我们也就证明了这个定理。当然，公式的前束范式并不唯一。</a:t>
                </a:r>
                <a:endParaRPr lang="en-US" altLang="zh-CN" dirty="0"/>
              </a:p>
              <a:p>
                <a:endParaRPr lang="en-US" altLang="zh-CN" dirty="0"/>
              </a:p>
              <a:p>
                <a:r>
                  <a:rPr lang="zh-CN" altLang="en-US" dirty="0"/>
                  <a:t>比如 </a:t>
                </a:r>
                <a:r>
                  <a:rPr lang="en-US" altLang="zh-CN" dirty="0" err="1"/>
                  <a:t>forall</a:t>
                </a:r>
                <a:r>
                  <a:rPr lang="en-US" altLang="zh-CN" dirty="0"/>
                  <a:t> x  </a:t>
                </a:r>
                <a:r>
                  <a:rPr lang="en-US" altLang="zh-CN" dirty="0" err="1"/>
                  <a:t>forall</a:t>
                </a:r>
                <a:r>
                  <a:rPr lang="en-US" altLang="zh-CN" dirty="0"/>
                  <a:t> y F(</a:t>
                </a:r>
                <a:r>
                  <a:rPr lang="en-US" altLang="zh-CN" dirty="0" err="1"/>
                  <a:t>x,y</a:t>
                </a:r>
                <a:r>
                  <a:rPr lang="en-US" altLang="zh-CN" dirty="0"/>
                  <a:t>)</a:t>
                </a:r>
                <a:r>
                  <a:rPr lang="zh-CN" altLang="en-US" dirty="0"/>
                  <a:t>等值于</a:t>
                </a:r>
                <a:r>
                  <a:rPr lang="en-US" altLang="zh-CN" dirty="0"/>
                  <a:t> </a:t>
                </a:r>
                <a:r>
                  <a:rPr lang="en-US" altLang="zh-CN" dirty="0" err="1"/>
                  <a:t>forall</a:t>
                </a:r>
                <a:r>
                  <a:rPr lang="en-US" altLang="zh-CN" dirty="0"/>
                  <a:t> y  </a:t>
                </a:r>
                <a:r>
                  <a:rPr lang="en-US" altLang="zh-CN" dirty="0" err="1"/>
                  <a:t>forall</a:t>
                </a:r>
                <a:r>
                  <a:rPr lang="en-US" altLang="zh-CN" dirty="0"/>
                  <a:t> x F(</a:t>
                </a:r>
                <a:r>
                  <a:rPr lang="en-US" altLang="zh-CN" dirty="0" err="1"/>
                  <a:t>x,y</a:t>
                </a:r>
                <a:r>
                  <a:rPr lang="en-US" altLang="zh-CN" dirty="0"/>
                  <a:t>). </a:t>
                </a:r>
                <a:r>
                  <a:rPr lang="zh-CN" altLang="en-US" dirty="0"/>
                  <a:t>形式不同。</a:t>
                </a:r>
                <a:endParaRPr lang="en-US" altLang="zh-CN" dirty="0"/>
              </a:p>
              <a:p>
                <a:r>
                  <a:rPr lang="zh-CN" altLang="en-US" dirty="0"/>
                  <a:t>又或者：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endParaRPr lang="en-US" altLang="zh-CN" b="0" dirty="0"/>
              </a:p>
              <a:p>
                <a:endParaRPr lang="en-US" altLang="zh-CN" b="0" dirty="0"/>
              </a:p>
              <a:p>
                <a:r>
                  <a:rPr lang="en-US" altLang="zh-CN" b="0" dirty="0"/>
                  <a:t>1.</a:t>
                </a:r>
                <a:r>
                  <a:rPr lang="zh-CN" altLang="en-US" b="0" dirty="0"/>
                  <a:t>换名 </a:t>
                </a:r>
                <a14:m>
                  <m:oMath xmlns:m="http://schemas.openxmlformats.org/officeDocument/2006/math">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y</m:t>
                    </m:r>
                    <m:r>
                      <a:rPr lang="en-US" altLang="zh-CN" b="0" i="1" smtClean="0">
                        <a:latin typeface="Cambria Math" panose="02040503050406030204" pitchFamily="18" charset="0"/>
                      </a:rPr>
                      <m:t> </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y</m:t>
                        </m:r>
                      </m:e>
                    </m:d>
                  </m:oMath>
                </a14:m>
                <a:endParaRPr lang="en-US" altLang="zh-CN" b="0" dirty="0"/>
              </a:p>
              <a:p>
                <a:r>
                  <a:rPr lang="en-US" altLang="zh-CN" b="0" dirty="0"/>
                  <a:t>2. </a:t>
                </a:r>
                <a:r>
                  <a:rPr lang="zh-CN" altLang="en-US" b="0" dirty="0"/>
                  <a:t>辖域扩张</a:t>
                </a:r>
                <a:endParaRPr lang="en-US" altLang="zh-CN" b="0" dirty="0"/>
              </a:p>
              <a:p>
                <a:endParaRPr lang="en-US" altLang="zh-CN" b="0" dirty="0"/>
              </a:p>
              <a:p>
                <a14:m>
                  <m:oMath xmlns:m="http://schemas.openxmlformats.org/officeDocument/2006/math">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y</m:t>
                    </m:r>
                    <m:r>
                      <a:rPr lang="en-US" altLang="zh-CN" b="0" i="1" smtClean="0">
                        <a:latin typeface="Cambria Math" panose="02040503050406030204" pitchFamily="18" charset="0"/>
                      </a:rPr>
                      <m:t>( </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b="0" dirty="0"/>
                  <a:t>)</a:t>
                </a:r>
              </a:p>
              <a:p>
                <a:endParaRPr lang="en-US" altLang="zh-CN" b="0" dirty="0"/>
              </a:p>
              <a:p>
                <a:r>
                  <a:rPr lang="zh-CN" altLang="en-US" b="0" dirty="0"/>
                  <a:t>或者：</a:t>
                </a:r>
                <a:endParaRPr lang="en-US" altLang="zh-CN" b="0" dirty="0"/>
              </a:p>
              <a:p>
                <a:endParaRPr lang="en-US" altLang="zh-CN" b="0" dirty="0"/>
              </a:p>
              <a:p>
                <a:r>
                  <a:rPr lang="en-US" altLang="zh-CN" b="0" dirty="0"/>
                  <a:t>1.</a:t>
                </a:r>
                <a:r>
                  <a:rPr lang="zh-CN" altLang="en-US" b="0" dirty="0"/>
                  <a:t>替代 </a:t>
                </a:r>
                <a14:m>
                  <m:oMath xmlns:m="http://schemas.openxmlformats.org/officeDocument/2006/math">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G</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x</m:t>
                        </m:r>
                      </m:e>
                    </m:d>
                  </m:oMath>
                </a14:m>
                <a:endParaRPr lang="en-US" altLang="zh-CN" b="0" dirty="0"/>
              </a:p>
              <a:p>
                <a:r>
                  <a:rPr lang="en-US" altLang="zh-CN" b="0" dirty="0"/>
                  <a:t>2. </a:t>
                </a:r>
                <a:r>
                  <a:rPr lang="zh-CN" altLang="en-US" b="0" dirty="0"/>
                  <a:t>辖域扩张</a:t>
                </a:r>
                <a:endParaRPr lang="en-US" altLang="zh-CN" b="0" dirty="0"/>
              </a:p>
              <a:p>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14:m>
                  <m:oMath xmlns:m="http://schemas.openxmlformats.org/officeDocument/2006/math">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x</m:t>
                    </m:r>
                    <m:r>
                      <a:rPr lang="en-US" altLang="zh-CN" b="0" i="1" smtClean="0">
                        <a:latin typeface="Cambria Math" panose="02040503050406030204" pitchFamily="18" charset="0"/>
                      </a:rPr>
                      <m:t>( </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x</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y</m:t>
                        </m:r>
                      </m:e>
                    </m:d>
                  </m:oMath>
                </a14:m>
                <a:r>
                  <a:rPr lang="en-US" altLang="zh-CN" b="0"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也证明前束范式不唯一。</a:t>
                </a:r>
                <a:endParaRPr lang="en-US" altLang="zh-CN" b="0" dirty="0"/>
              </a:p>
              <a:p>
                <a:endParaRPr lang="en-US" altLang="zh-CN" b="0" dirty="0"/>
              </a:p>
              <a:p>
                <a:endParaRPr lang="en-US" altLang="zh-CN" b="0" dirty="0"/>
              </a:p>
              <a:p>
                <a:endParaRPr lang="en-US" altLang="zh-CN" b="0" dirty="0"/>
              </a:p>
              <a:p>
                <a:endParaRPr lang="en-US" altLang="zh-CN" b="0" dirty="0"/>
              </a:p>
              <a:p>
                <a:endParaRPr lang="en-US" altLang="zh-CN" b="0"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首先给大家一个定理，那么这个定理是由实际的方法来证明的，我们按照这个算法的话，任何一阶逻辑中的公式呢，都可以找到他的前束范式，我们也就证明了这个定理。当然，公式的前束范式并不唯一。</a:t>
                </a:r>
                <a:endParaRPr lang="en-US" altLang="zh-CN" dirty="0"/>
              </a:p>
              <a:p>
                <a:endParaRPr lang="en-US" altLang="zh-CN" dirty="0"/>
              </a:p>
              <a:p>
                <a:r>
                  <a:rPr lang="zh-CN" altLang="en-US" dirty="0"/>
                  <a:t>比如 </a:t>
                </a:r>
                <a:r>
                  <a:rPr lang="en-US" altLang="zh-CN" dirty="0" err="1"/>
                  <a:t>forall</a:t>
                </a:r>
                <a:r>
                  <a:rPr lang="en-US" altLang="zh-CN" dirty="0"/>
                  <a:t> x  </a:t>
                </a:r>
                <a:r>
                  <a:rPr lang="en-US" altLang="zh-CN" dirty="0" err="1"/>
                  <a:t>forall</a:t>
                </a:r>
                <a:r>
                  <a:rPr lang="en-US" altLang="zh-CN" dirty="0"/>
                  <a:t> y F(</a:t>
                </a:r>
                <a:r>
                  <a:rPr lang="en-US" altLang="zh-CN" dirty="0" err="1"/>
                  <a:t>x,y</a:t>
                </a:r>
                <a:r>
                  <a:rPr lang="en-US" altLang="zh-CN" dirty="0"/>
                  <a:t>)</a:t>
                </a:r>
                <a:r>
                  <a:rPr lang="zh-CN" altLang="en-US" dirty="0"/>
                  <a:t>等值于</a:t>
                </a:r>
                <a:r>
                  <a:rPr lang="en-US" altLang="zh-CN" dirty="0"/>
                  <a:t> </a:t>
                </a:r>
                <a:r>
                  <a:rPr lang="en-US" altLang="zh-CN" dirty="0" err="1"/>
                  <a:t>forall</a:t>
                </a:r>
                <a:r>
                  <a:rPr lang="en-US" altLang="zh-CN" dirty="0"/>
                  <a:t> y  </a:t>
                </a:r>
                <a:r>
                  <a:rPr lang="en-US" altLang="zh-CN" dirty="0" err="1"/>
                  <a:t>forall</a:t>
                </a:r>
                <a:r>
                  <a:rPr lang="en-US" altLang="zh-CN" dirty="0"/>
                  <a:t> x F(</a:t>
                </a:r>
                <a:r>
                  <a:rPr lang="en-US" altLang="zh-CN" dirty="0" err="1"/>
                  <a:t>x,y</a:t>
                </a:r>
                <a:r>
                  <a:rPr lang="en-US" altLang="zh-CN" dirty="0"/>
                  <a:t>). </a:t>
                </a:r>
                <a:r>
                  <a:rPr lang="zh-CN" altLang="en-US" dirty="0"/>
                  <a:t>形式不同。</a:t>
                </a:r>
                <a:endParaRPr lang="en-US" altLang="zh-CN" dirty="0"/>
              </a:p>
              <a:p>
                <a:r>
                  <a:rPr lang="zh-CN" altLang="en-US" dirty="0"/>
                  <a:t>又或者： </a:t>
                </a:r>
                <a:r>
                  <a:rPr lang="en-US" altLang="zh-CN" b="0" i="0">
                    <a:latin typeface="Cambria Math" panose="02040503050406030204" pitchFamily="18" charset="0"/>
                  </a:rPr>
                  <a:t>∀𝑥 𝐹(𝑥)∨𝐺(𝑥)</a:t>
                </a:r>
                <a:endParaRPr lang="en-US" altLang="zh-CN" b="0" dirty="0"/>
              </a:p>
              <a:p>
                <a:endParaRPr lang="en-US" altLang="zh-CN" b="0" dirty="0"/>
              </a:p>
              <a:p>
                <a:r>
                  <a:rPr lang="en-US" altLang="zh-CN" b="0" dirty="0"/>
                  <a:t>1.</a:t>
                </a:r>
                <a:r>
                  <a:rPr lang="zh-CN" altLang="en-US" b="0" dirty="0"/>
                  <a:t>换名 </a:t>
                </a:r>
                <a:r>
                  <a:rPr lang="en-US" altLang="zh-CN" b="0" i="0">
                    <a:latin typeface="Cambria Math" panose="02040503050406030204" pitchFamily="18" charset="0"/>
                  </a:rPr>
                  <a:t>∀y 𝐹(y)</a:t>
                </a:r>
                <a:endParaRPr lang="en-US" altLang="zh-CN" b="0" dirty="0"/>
              </a:p>
              <a:p>
                <a:r>
                  <a:rPr lang="en-US" altLang="zh-CN" b="0" dirty="0"/>
                  <a:t>2. </a:t>
                </a:r>
                <a:r>
                  <a:rPr lang="zh-CN" altLang="en-US" b="0" dirty="0"/>
                  <a:t>辖域扩张</a:t>
                </a:r>
                <a:endParaRPr lang="en-US" altLang="zh-CN" b="0" dirty="0"/>
              </a:p>
              <a:p>
                <a:endParaRPr lang="en-US" altLang="zh-CN" b="0" dirty="0"/>
              </a:p>
              <a:p>
                <a:pPr/>
                <a:r>
                  <a:rPr lang="en-US" altLang="zh-CN" b="0" i="0">
                    <a:latin typeface="Cambria Math" panose="02040503050406030204" pitchFamily="18" charset="0"/>
                  </a:rPr>
                  <a:t>∀y( 𝐹(𝑦)∨𝐺(𝑥)</a:t>
                </a:r>
                <a:r>
                  <a:rPr lang="en-US" altLang="zh-CN" b="0" dirty="0"/>
                  <a:t>)</a:t>
                </a:r>
              </a:p>
              <a:p>
                <a:pPr/>
                <a:endParaRPr lang="en-US" altLang="zh-CN" b="0" dirty="0"/>
              </a:p>
              <a:p>
                <a:pPr/>
                <a:r>
                  <a:rPr lang="zh-CN" altLang="en-US" b="0" dirty="0"/>
                  <a:t>或者：</a:t>
                </a:r>
                <a:endParaRPr lang="en-US" altLang="zh-CN" b="0" dirty="0"/>
              </a:p>
              <a:p>
                <a:pPr/>
                <a:endParaRPr lang="en-US" altLang="zh-CN" b="0" dirty="0"/>
              </a:p>
              <a:p>
                <a:r>
                  <a:rPr lang="en-US" altLang="zh-CN" b="0" dirty="0"/>
                  <a:t>1.</a:t>
                </a:r>
                <a:r>
                  <a:rPr lang="zh-CN" altLang="en-US" b="0" dirty="0"/>
                  <a:t>替代 </a:t>
                </a:r>
                <a:r>
                  <a:rPr lang="en-US" altLang="zh-CN" b="0" i="0">
                    <a:latin typeface="Cambria Math" panose="02040503050406030204" pitchFamily="18" charset="0"/>
                  </a:rPr>
                  <a:t> G(x)</a:t>
                </a:r>
                <a:endParaRPr lang="en-US" altLang="zh-CN" b="0" dirty="0"/>
              </a:p>
              <a:p>
                <a:r>
                  <a:rPr lang="en-US" altLang="zh-CN" b="0" dirty="0"/>
                  <a:t>2. </a:t>
                </a:r>
                <a:r>
                  <a:rPr lang="zh-CN" altLang="en-US" b="0" dirty="0"/>
                  <a:t>辖域扩张</a:t>
                </a:r>
                <a:endParaRPr lang="en-US" altLang="zh-CN" b="0" dirty="0"/>
              </a:p>
              <a:p>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a:latin typeface="Cambria Math" panose="02040503050406030204" pitchFamily="18" charset="0"/>
                  </a:rPr>
                  <a:t>∀x( 𝐹(x)∨𝐺(y)</a:t>
                </a:r>
                <a:r>
                  <a:rPr lang="en-US" altLang="zh-CN" b="0"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也证明前束范式不唯一。</a:t>
                </a:r>
                <a:endParaRPr lang="en-US" altLang="zh-CN" b="0" dirty="0"/>
              </a:p>
              <a:p>
                <a:endParaRPr lang="en-US" altLang="zh-CN" b="0" dirty="0"/>
              </a:p>
              <a:p>
                <a:endParaRPr lang="en-US" altLang="zh-CN" b="0" dirty="0"/>
              </a:p>
              <a:p>
                <a:endParaRPr lang="en-US" altLang="zh-CN" b="0" dirty="0"/>
              </a:p>
              <a:p>
                <a:pPr/>
                <a:endParaRPr lang="en-US" altLang="zh-CN" b="0" dirty="0"/>
              </a:p>
              <a:p>
                <a:pPr/>
                <a:endParaRPr lang="en-US" altLang="zh-CN" b="0" dirty="0"/>
              </a:p>
              <a:p>
                <a:endParaRPr lang="zh-CN" altLang="en-US" dirty="0"/>
              </a:p>
            </p:txBody>
          </p:sp>
        </mc:Fallback>
      </mc:AlternateContent>
      <p:sp>
        <p:nvSpPr>
          <p:cNvPr id="4" name="灯片编号占位符 3"/>
          <p:cNvSpPr>
            <a:spLocks noGrp="1"/>
          </p:cNvSpPr>
          <p:nvPr>
            <p:ph type="sldNum" sz="quarter" idx="5"/>
          </p:nvPr>
        </p:nvSpPr>
        <p:spPr/>
        <p:txBody>
          <a:bodyPr/>
          <a:lstStyle/>
          <a:p>
            <a:fld id="{47F08039-2F86-436A-BB1F-1B866B5BB07D}" type="slidenum">
              <a:rPr lang="en-US" altLang="zh-CN" smtClean="0"/>
              <a:pPr/>
              <a:t>42</a:t>
            </a:fld>
            <a:endParaRPr lang="en-US" altLang="zh-CN"/>
          </a:p>
        </p:txBody>
      </p:sp>
    </p:spTree>
    <p:extLst>
      <p:ext uri="{BB962C8B-B14F-4D97-AF65-F5344CB8AC3E}">
        <p14:creationId xmlns:p14="http://schemas.microsoft.com/office/powerpoint/2010/main" val="25114319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自由出现和约束出现，表示的不是同一个意思，要进行替换。</a:t>
            </a:r>
          </a:p>
        </p:txBody>
      </p:sp>
      <p:sp>
        <p:nvSpPr>
          <p:cNvPr id="4" name="灯片编号占位符 3"/>
          <p:cNvSpPr>
            <a:spLocks noGrp="1"/>
          </p:cNvSpPr>
          <p:nvPr>
            <p:ph type="sldNum" sz="quarter" idx="5"/>
          </p:nvPr>
        </p:nvSpPr>
        <p:spPr/>
        <p:txBody>
          <a:bodyPr/>
          <a:lstStyle/>
          <a:p>
            <a:fld id="{47F08039-2F86-436A-BB1F-1B866B5BB07D}" type="slidenum">
              <a:rPr lang="en-US" altLang="zh-CN" smtClean="0"/>
              <a:pPr/>
              <a:t>43</a:t>
            </a:fld>
            <a:endParaRPr lang="en-US" altLang="zh-CN"/>
          </a:p>
        </p:txBody>
      </p:sp>
    </p:spTree>
    <p:extLst>
      <p:ext uri="{BB962C8B-B14F-4D97-AF65-F5344CB8AC3E}">
        <p14:creationId xmlns:p14="http://schemas.microsoft.com/office/powerpoint/2010/main" val="1590885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那么这个课堂练习主要是做前束范式的练习，那么唯一需要注意的就是看清辖域，并且在辖域收缩和扩张的时候，在之前要进行适当的换名。</a:t>
            </a:r>
          </a:p>
        </p:txBody>
      </p:sp>
      <p:sp>
        <p:nvSpPr>
          <p:cNvPr id="4" name="灯片编号占位符 3"/>
          <p:cNvSpPr>
            <a:spLocks noGrp="1"/>
          </p:cNvSpPr>
          <p:nvPr>
            <p:ph type="sldNum" sz="quarter" idx="5"/>
          </p:nvPr>
        </p:nvSpPr>
        <p:spPr/>
        <p:txBody>
          <a:bodyPr/>
          <a:lstStyle/>
          <a:p>
            <a:fld id="{47F08039-2F86-436A-BB1F-1B866B5BB07D}" type="slidenum">
              <a:rPr lang="en-US" altLang="zh-CN" smtClean="0"/>
              <a:pPr/>
              <a:t>44</a:t>
            </a:fld>
            <a:endParaRPr lang="en-US" altLang="zh-CN"/>
          </a:p>
        </p:txBody>
      </p:sp>
    </p:spTree>
    <p:extLst>
      <p:ext uri="{BB962C8B-B14F-4D97-AF65-F5344CB8AC3E}">
        <p14:creationId xmlns:p14="http://schemas.microsoft.com/office/powerpoint/2010/main" val="2082668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74ECB584-EABB-4552-868E-C213A5A381D5}"/>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28B77B5C-8DE2-4D27-A73D-63A7BAF617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那么，在集合部分呢，主要是两部分内容，一部分就是集合的定义集合性质和定理，那么，第二大部分呢，就是二元关系，二元关系也可以看成是集合。那么我们就从最基本的集合的定义开始讲</a:t>
            </a:r>
          </a:p>
        </p:txBody>
      </p:sp>
      <p:sp>
        <p:nvSpPr>
          <p:cNvPr id="6148" name="灯片编号占位符 3">
            <a:extLst>
              <a:ext uri="{FF2B5EF4-FFF2-40B4-BE49-F238E27FC236}">
                <a16:creationId xmlns:a16="http://schemas.microsoft.com/office/drawing/2014/main" id="{C3C366E7-3DCD-42C0-BC08-A98244B9D3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F65252-76D4-461A-9D70-247CD39F034B}" type="slidenum">
              <a:rPr lang="en-US" altLang="zh-CN" smtClean="0"/>
              <a:pPr/>
              <a:t>45</a:t>
            </a:fld>
            <a:endParaRPr lang="en-US" altLang="zh-CN"/>
          </a:p>
        </p:txBody>
      </p:sp>
    </p:spTree>
    <p:extLst>
      <p:ext uri="{BB962C8B-B14F-4D97-AF65-F5344CB8AC3E}">
        <p14:creationId xmlns:p14="http://schemas.microsoft.com/office/powerpoint/2010/main" val="10642202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defRPr/>
            </a:pPr>
            <a:r>
              <a:rPr lang="zh-CN" altLang="en-US" sz="1200" b="1" dirty="0">
                <a:solidFill>
                  <a:srgbClr val="333300"/>
                </a:solidFill>
                <a:latin typeface="Times New Roman" pitchFamily="18" charset="0"/>
              </a:rPr>
              <a:t>首先呢，什么叫集合？那么其实我们在高中的时候呢，已经接触了很多集合的概念，笼统的来讲，一些离散个体组成的整体称为集合，而组成集合的个体称为它的</a:t>
            </a:r>
            <a:r>
              <a:rPr lang="zh-CN" altLang="en-US" sz="1200" b="1" dirty="0">
                <a:solidFill>
                  <a:srgbClr val="FF3300"/>
                </a:solidFill>
                <a:latin typeface="Times New Roman" pitchFamily="18" charset="0"/>
              </a:rPr>
              <a:t>元素。</a:t>
            </a:r>
            <a:endParaRPr lang="en-US" altLang="zh-CN" sz="1200" b="1" dirty="0">
              <a:solidFill>
                <a:srgbClr val="FF3300"/>
              </a:solidFill>
              <a:latin typeface="Times New Roman" pitchFamily="18" charset="0"/>
            </a:endParaRPr>
          </a:p>
          <a:p>
            <a:pPr>
              <a:lnSpc>
                <a:spcPct val="120000"/>
              </a:lnSpc>
              <a:defRPr/>
            </a:pPr>
            <a:endParaRPr lang="en-US" altLang="zh-CN" sz="1200" b="1" dirty="0">
              <a:solidFill>
                <a:srgbClr val="FF3300"/>
              </a:solidFill>
              <a:latin typeface="Times New Roman" pitchFamily="18" charset="0"/>
            </a:endParaRPr>
          </a:p>
          <a:p>
            <a:pPr>
              <a:lnSpc>
                <a:spcPct val="120000"/>
              </a:lnSpc>
              <a:defRPr/>
            </a:pPr>
            <a:r>
              <a:rPr lang="zh-CN" altLang="en-US" sz="1200" b="1" dirty="0">
                <a:solidFill>
                  <a:srgbClr val="FF3300"/>
                </a:solidFill>
                <a:latin typeface="Times New Roman" pitchFamily="18" charset="0"/>
              </a:rPr>
              <a:t>比如整数集合，</a:t>
            </a:r>
            <a:r>
              <a:rPr lang="en-US" altLang="zh-CN" sz="1200" b="1" dirty="0">
                <a:solidFill>
                  <a:srgbClr val="FF3300"/>
                </a:solidFill>
                <a:latin typeface="Times New Roman" pitchFamily="18" charset="0"/>
              </a:rPr>
              <a:t>-2</a:t>
            </a:r>
            <a:r>
              <a:rPr lang="zh-CN" altLang="en-US" sz="1200" b="1" dirty="0">
                <a:solidFill>
                  <a:srgbClr val="FF3300"/>
                </a:solidFill>
                <a:latin typeface="Times New Roman" pitchFamily="18" charset="0"/>
              </a:rPr>
              <a:t>，</a:t>
            </a:r>
            <a:r>
              <a:rPr lang="en-US" altLang="zh-CN" sz="1200" b="1" dirty="0">
                <a:solidFill>
                  <a:srgbClr val="FF3300"/>
                </a:solidFill>
                <a:latin typeface="Times New Roman" pitchFamily="18" charset="0"/>
              </a:rPr>
              <a:t>-1</a:t>
            </a:r>
            <a:r>
              <a:rPr lang="zh-CN" altLang="en-US" sz="1200" b="1" dirty="0">
                <a:solidFill>
                  <a:srgbClr val="FF3300"/>
                </a:solidFill>
                <a:latin typeface="Times New Roman" pitchFamily="18" charset="0"/>
              </a:rPr>
              <a:t>，</a:t>
            </a:r>
            <a:r>
              <a:rPr lang="en-US" altLang="zh-CN" sz="1200" b="1" dirty="0">
                <a:solidFill>
                  <a:srgbClr val="FF3300"/>
                </a:solidFill>
                <a:latin typeface="Times New Roman" pitchFamily="18" charset="0"/>
              </a:rPr>
              <a:t>0</a:t>
            </a:r>
            <a:r>
              <a:rPr lang="zh-CN" altLang="en-US" sz="1200" b="1" dirty="0">
                <a:solidFill>
                  <a:srgbClr val="FF3300"/>
                </a:solidFill>
                <a:latin typeface="Times New Roman" pitchFamily="18" charset="0"/>
              </a:rPr>
              <a:t>，</a:t>
            </a:r>
            <a:r>
              <a:rPr lang="en-US" altLang="zh-CN" sz="1200" b="1" dirty="0">
                <a:solidFill>
                  <a:srgbClr val="FF3300"/>
                </a:solidFill>
                <a:latin typeface="Times New Roman" pitchFamily="18" charset="0"/>
              </a:rPr>
              <a:t>1</a:t>
            </a:r>
            <a:r>
              <a:rPr lang="zh-CN" altLang="en-US" sz="1200" b="1" dirty="0">
                <a:solidFill>
                  <a:srgbClr val="FF3300"/>
                </a:solidFill>
                <a:latin typeface="Times New Roman" pitchFamily="18" charset="0"/>
              </a:rPr>
              <a:t>，</a:t>
            </a:r>
            <a:r>
              <a:rPr lang="en-US" altLang="zh-CN" sz="1200" b="1" dirty="0">
                <a:solidFill>
                  <a:srgbClr val="FF3300"/>
                </a:solidFill>
                <a:latin typeface="Times New Roman" pitchFamily="18" charset="0"/>
              </a:rPr>
              <a:t>2</a:t>
            </a:r>
            <a:r>
              <a:rPr lang="zh-CN" altLang="en-US" sz="1200" b="1" dirty="0">
                <a:solidFill>
                  <a:srgbClr val="FF3300"/>
                </a:solidFill>
                <a:latin typeface="Times New Roman" pitchFamily="18" charset="0"/>
              </a:rPr>
              <a:t>，这些离散的整数，就构成了整数集合，</a:t>
            </a:r>
            <a:endParaRPr lang="en-US" altLang="zh-CN" sz="1200" b="1" dirty="0">
              <a:solidFill>
                <a:srgbClr val="FF3300"/>
              </a:solidFill>
              <a:latin typeface="Times New Roman" pitchFamily="18" charset="0"/>
            </a:endParaRPr>
          </a:p>
          <a:p>
            <a:pPr>
              <a:lnSpc>
                <a:spcPct val="120000"/>
              </a:lnSpc>
              <a:defRPr/>
            </a:pPr>
            <a:r>
              <a:rPr lang="zh-CN" altLang="en-US" sz="1200" b="1" dirty="0">
                <a:solidFill>
                  <a:srgbClr val="FF3300"/>
                </a:solidFill>
                <a:latin typeface="Times New Roman" pitchFamily="18" charset="0"/>
              </a:rPr>
              <a:t>再比如说，</a:t>
            </a:r>
            <a:r>
              <a:rPr lang="en-US" altLang="zh-CN" sz="1200" b="1" dirty="0">
                <a:solidFill>
                  <a:srgbClr val="FF3300"/>
                </a:solidFill>
                <a:latin typeface="Times New Roman" pitchFamily="18" charset="0"/>
              </a:rPr>
              <a:t>{</a:t>
            </a:r>
            <a:r>
              <a:rPr lang="en-US" altLang="zh-CN" sz="1200" b="1" dirty="0" err="1">
                <a:solidFill>
                  <a:srgbClr val="FF3300"/>
                </a:solidFill>
                <a:latin typeface="Times New Roman" pitchFamily="18" charset="0"/>
              </a:rPr>
              <a:t>a,b,c</a:t>
            </a:r>
            <a:r>
              <a:rPr lang="en-US" altLang="zh-CN" sz="1200" b="1" dirty="0">
                <a:solidFill>
                  <a:srgbClr val="FF3300"/>
                </a:solidFill>
                <a:latin typeface="Times New Roman" pitchFamily="18" charset="0"/>
              </a:rPr>
              <a:t>}</a:t>
            </a:r>
            <a:r>
              <a:rPr lang="zh-CN" altLang="en-US" sz="1200" b="1" dirty="0">
                <a:solidFill>
                  <a:srgbClr val="333300"/>
                </a:solidFill>
                <a:latin typeface="Times New Roman" pitchFamily="18" charset="0"/>
              </a:rPr>
              <a:t>  三个元素，也是一个集合。</a:t>
            </a:r>
          </a:p>
          <a:p>
            <a:endParaRPr lang="en-US" altLang="zh-CN" dirty="0"/>
          </a:p>
          <a:p>
            <a:r>
              <a:rPr lang="zh-CN" altLang="en-US" dirty="0"/>
              <a:t>所以构成集合的元素可以是有限的，也可以是无限的，所以集合基本的概念就是离散个体构成的整体。</a:t>
            </a:r>
            <a:endParaRPr lang="en-US" altLang="zh-CN" dirty="0"/>
          </a:p>
          <a:p>
            <a:endParaRPr lang="en-US" altLang="zh-CN" dirty="0"/>
          </a:p>
          <a:p>
            <a:r>
              <a:rPr lang="zh-CN" altLang="en-US" dirty="0"/>
              <a:t>集合的表示也有两种。第一种叫列元素法，就是</a:t>
            </a:r>
            <a:r>
              <a:rPr lang="en-US" altLang="zh-CN" dirty="0"/>
              <a:t>XXX</a:t>
            </a:r>
          </a:p>
          <a:p>
            <a:r>
              <a:rPr lang="zh-CN" altLang="en-US" dirty="0"/>
              <a:t>第二种使用谓词来表示集合中元素的性质，也就是说，集合中的元素，都是满足特定的性质的。</a:t>
            </a:r>
            <a:endParaRPr lang="en-US" altLang="zh-CN" dirty="0"/>
          </a:p>
          <a:p>
            <a:endParaRPr lang="en-US" altLang="zh-CN" dirty="0"/>
          </a:p>
          <a:p>
            <a:r>
              <a:rPr lang="zh-CN" altLang="en-US" dirty="0"/>
              <a:t>比如：</a:t>
            </a:r>
            <a:r>
              <a:rPr lang="en-US" altLang="zh-CN" dirty="0"/>
              <a:t>A={</a:t>
            </a:r>
            <a:r>
              <a:rPr lang="en-US" altLang="zh-CN" dirty="0" err="1"/>
              <a:t>x|x</a:t>
            </a:r>
            <a:r>
              <a:rPr lang="zh-CN" altLang="en-US" dirty="0"/>
              <a:t>是整数，且</a:t>
            </a:r>
            <a:r>
              <a:rPr lang="en-US" altLang="zh-CN" dirty="0"/>
              <a:t>x%2=0}</a:t>
            </a:r>
            <a:r>
              <a:rPr lang="zh-CN" altLang="en-US" dirty="0"/>
              <a:t>，这就是</a:t>
            </a:r>
            <a:r>
              <a:rPr lang="en-US" altLang="zh-CN" dirty="0"/>
              <a:t>x</a:t>
            </a:r>
            <a:r>
              <a:rPr lang="zh-CN" altLang="en-US" dirty="0"/>
              <a:t>是所有的偶数。</a:t>
            </a:r>
            <a:endParaRPr lang="en-US" altLang="zh-CN" dirty="0"/>
          </a:p>
          <a:p>
            <a:r>
              <a:rPr lang="zh-CN" altLang="en-US" dirty="0"/>
              <a:t>如果是一阶逻辑表示，</a:t>
            </a:r>
            <a:r>
              <a:rPr lang="en-US" altLang="zh-CN" dirty="0"/>
              <a:t>P(x):   </a:t>
            </a:r>
            <a:r>
              <a:rPr lang="zh-CN" altLang="en-US" dirty="0"/>
              <a:t>合取</a:t>
            </a:r>
            <a:endParaRPr lang="en-US" altLang="zh-CN" dirty="0"/>
          </a:p>
          <a:p>
            <a:endParaRPr lang="en-US" altLang="zh-CN" dirty="0"/>
          </a:p>
          <a:p>
            <a:r>
              <a:rPr lang="zh-CN" altLang="en-US" dirty="0"/>
              <a:t>其实，第一种是外延视角，讨论某些元素是不是属于某个整体</a:t>
            </a:r>
            <a:endParaRPr lang="en-US" altLang="zh-CN" dirty="0"/>
          </a:p>
          <a:p>
            <a:r>
              <a:rPr lang="zh-CN" altLang="en-US" dirty="0"/>
              <a:t>第二种是内涵视角，是讨论元素本身的性质。</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4B3E712-B8D1-4CA8-8F8B-FD3744704A32}" type="slidenum">
              <a:rPr lang="en-US" altLang="zh-CN" smtClean="0"/>
              <a:pPr/>
              <a:t>46</a:t>
            </a:fld>
            <a:endParaRPr lang="en-US" altLang="zh-CN"/>
          </a:p>
        </p:txBody>
      </p:sp>
    </p:spTree>
    <p:extLst>
      <p:ext uri="{BB962C8B-B14F-4D97-AF65-F5344CB8AC3E}">
        <p14:creationId xmlns:p14="http://schemas.microsoft.com/office/powerpoint/2010/main" val="1390373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我们刚刚描述的属于是个体和集合之间的关系，那么，包含所说的就是两个集合之间的关系。</a:t>
            </a:r>
            <a:endParaRPr lang="en-US" altLang="zh-CN" dirty="0"/>
          </a:p>
          <a:p>
            <a:endParaRPr lang="en-US" altLang="zh-CN" dirty="0"/>
          </a:p>
          <a:p>
            <a:r>
              <a:rPr lang="zh-CN" altLang="en-US" dirty="0"/>
              <a:t>所以大家看，这是一个一阶逻辑的定义。对于任意元素</a:t>
            </a:r>
            <a:r>
              <a:rPr lang="en-US" altLang="zh-CN" dirty="0"/>
              <a:t>x</a:t>
            </a:r>
            <a:r>
              <a:rPr lang="zh-CN" altLang="en-US" dirty="0"/>
              <a:t>，如果</a:t>
            </a:r>
            <a:r>
              <a:rPr lang="en-US" altLang="zh-CN" dirty="0"/>
              <a:t>x</a:t>
            </a:r>
            <a:r>
              <a:rPr lang="zh-CN" altLang="en-US" dirty="0"/>
              <a:t>属于</a:t>
            </a:r>
            <a:r>
              <a:rPr lang="en-US" altLang="zh-CN" dirty="0"/>
              <a:t>A</a:t>
            </a:r>
            <a:r>
              <a:rPr lang="zh-CN" altLang="en-US" dirty="0"/>
              <a:t>，那么</a:t>
            </a:r>
            <a:r>
              <a:rPr lang="en-US" altLang="zh-CN" dirty="0"/>
              <a:t>x</a:t>
            </a:r>
            <a:r>
              <a:rPr lang="zh-CN" altLang="en-US" dirty="0"/>
              <a:t>属于</a:t>
            </a:r>
            <a:r>
              <a:rPr lang="en-US" altLang="zh-CN" dirty="0"/>
              <a:t>B</a:t>
            </a:r>
            <a:r>
              <a:rPr lang="zh-CN" altLang="en-US" dirty="0"/>
              <a:t>，这是一个蕴含式，什么时候成立呢，如果前件为真，那么结论肯定为真，这个蕴含式成立。如果前件为假，那也没有关系。</a:t>
            </a:r>
            <a:endParaRPr lang="en-US" altLang="zh-CN" dirty="0"/>
          </a:p>
          <a:p>
            <a:endParaRPr lang="en-US" altLang="zh-CN" dirty="0"/>
          </a:p>
          <a:p>
            <a:r>
              <a:rPr lang="zh-CN" altLang="en-US" dirty="0"/>
              <a:t>我们也可以从命题逻辑去看，</a:t>
            </a:r>
            <a:r>
              <a:rPr lang="en-US" altLang="zh-CN" dirty="0"/>
              <a:t>p</a:t>
            </a:r>
            <a:r>
              <a:rPr lang="zh-CN" altLang="en-US" dirty="0"/>
              <a:t>蕴含</a:t>
            </a:r>
            <a:r>
              <a:rPr lang="en-US" altLang="zh-CN" dirty="0"/>
              <a:t>q</a:t>
            </a:r>
            <a:r>
              <a:rPr lang="zh-CN" altLang="en-US" dirty="0"/>
              <a:t>，什么时候永远成真呢，</a:t>
            </a:r>
            <a:r>
              <a:rPr lang="en-US" altLang="zh-CN" dirty="0"/>
              <a:t>p</a:t>
            </a:r>
            <a:r>
              <a:rPr lang="zh-CN" altLang="en-US" dirty="0"/>
              <a:t>为</a:t>
            </a:r>
            <a:r>
              <a:rPr lang="en-US" altLang="zh-CN" dirty="0"/>
              <a:t>1</a:t>
            </a:r>
            <a:r>
              <a:rPr lang="zh-CN" altLang="en-US" dirty="0"/>
              <a:t>，</a:t>
            </a:r>
            <a:r>
              <a:rPr lang="en-US" altLang="zh-CN" dirty="0"/>
              <a:t>q</a:t>
            </a:r>
            <a:r>
              <a:rPr lang="zh-CN" altLang="en-US" dirty="0"/>
              <a:t>也为</a:t>
            </a:r>
            <a:r>
              <a:rPr lang="en-US" altLang="zh-CN" dirty="0"/>
              <a:t>1</a:t>
            </a:r>
            <a:r>
              <a:rPr lang="zh-CN" altLang="en-US" dirty="0"/>
              <a:t>，也就是，所以使得</a:t>
            </a:r>
            <a:r>
              <a:rPr lang="en-US" altLang="zh-CN" dirty="0"/>
              <a:t>p</a:t>
            </a:r>
            <a:r>
              <a:rPr lang="zh-CN" altLang="en-US" dirty="0"/>
              <a:t>成真的赋值，都在</a:t>
            </a:r>
            <a:r>
              <a:rPr lang="en-US" altLang="zh-CN" dirty="0"/>
              <a:t>q</a:t>
            </a:r>
            <a:r>
              <a:rPr lang="zh-CN" altLang="en-US" dirty="0"/>
              <a:t>里面，所以如果能够使得</a:t>
            </a:r>
            <a:r>
              <a:rPr lang="en-US" altLang="zh-CN" dirty="0"/>
              <a:t>p</a:t>
            </a:r>
            <a:r>
              <a:rPr lang="zh-CN" altLang="en-US" dirty="0"/>
              <a:t>成真的赋值，必然会使得</a:t>
            </a:r>
            <a:r>
              <a:rPr lang="en-US" altLang="zh-CN" dirty="0"/>
              <a:t>q</a:t>
            </a:r>
            <a:r>
              <a:rPr lang="zh-CN" altLang="en-US" dirty="0"/>
              <a:t>成真。这两个集合应该具有这样的关系。所以我们可以写 </a:t>
            </a:r>
            <a:r>
              <a:rPr lang="en-US" altLang="zh-CN" dirty="0"/>
              <a:t>p</a:t>
            </a:r>
            <a:r>
              <a:rPr lang="zh-CN" altLang="en-US" dirty="0"/>
              <a:t>合区</a:t>
            </a:r>
            <a:r>
              <a:rPr lang="en-US" altLang="zh-CN" dirty="0"/>
              <a:t>q </a:t>
            </a:r>
            <a:r>
              <a:rPr lang="zh-CN" altLang="en-US" dirty="0"/>
              <a:t>蕴含 </a:t>
            </a:r>
            <a:r>
              <a:rPr lang="en-US" altLang="zh-CN" dirty="0"/>
              <a:t>p</a:t>
            </a:r>
            <a:r>
              <a:rPr lang="zh-CN" altLang="en-US" dirty="0"/>
              <a:t>，小的必然能推出大的。</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那么不包含呢，也就是包含的否定。否定越过全称量词，全称变存在。不属于，</a:t>
            </a:r>
            <a:r>
              <a:rPr lang="en-US" altLang="zh-CN" dirty="0"/>
              <a:t>not </a:t>
            </a:r>
            <a:r>
              <a:rPr lang="en-US" altLang="zh-CN" b="1" dirty="0">
                <a:solidFill>
                  <a:srgbClr val="0033CC"/>
                </a:solidFill>
                <a:latin typeface="Times New Roman" pitchFamily="18" charset="0"/>
                <a:sym typeface="Symbol" pitchFamily="18" charset="2"/>
              </a:rPr>
              <a:t></a:t>
            </a:r>
            <a:r>
              <a:rPr lang="en-US" altLang="zh-CN" b="1" i="1" dirty="0">
                <a:solidFill>
                  <a:srgbClr val="0033CC"/>
                </a:solidFill>
                <a:latin typeface="Times New Roman" pitchFamily="18" charset="0"/>
              </a:rPr>
              <a:t>x</a:t>
            </a:r>
            <a:r>
              <a:rPr lang="en-US" altLang="zh-CN" b="1" dirty="0">
                <a:solidFill>
                  <a:srgbClr val="0033CC"/>
                </a:solidFill>
                <a:latin typeface="Times New Roman" pitchFamily="18" charset="0"/>
              </a:rPr>
              <a:t> (</a:t>
            </a:r>
            <a:r>
              <a:rPr lang="en-US" altLang="zh-CN" b="1" i="1" dirty="0" err="1">
                <a:solidFill>
                  <a:srgbClr val="0033CC"/>
                </a:solidFill>
                <a:latin typeface="Times New Roman" pitchFamily="18" charset="0"/>
              </a:rPr>
              <a:t>x</a:t>
            </a:r>
            <a:r>
              <a:rPr lang="en-US" altLang="zh-CN" b="1" dirty="0" err="1">
                <a:solidFill>
                  <a:srgbClr val="0033CC"/>
                </a:solidFill>
                <a:latin typeface="Times New Roman" pitchFamily="18" charset="0"/>
                <a:sym typeface="Symbol" pitchFamily="18" charset="2"/>
              </a:rPr>
              <a:t></a:t>
            </a:r>
            <a:r>
              <a:rPr lang="en-US" altLang="zh-CN" b="1" i="1" dirty="0" err="1">
                <a:solidFill>
                  <a:srgbClr val="0033CC"/>
                </a:solidFill>
                <a:latin typeface="Times New Roman" pitchFamily="18" charset="0"/>
              </a:rPr>
              <a:t>A</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a:t>
            </a:r>
            <a:r>
              <a:rPr lang="en-US" altLang="zh-CN" b="1" dirty="0">
                <a:solidFill>
                  <a:srgbClr val="0033CC"/>
                </a:solidFill>
                <a:latin typeface="Times New Roman" pitchFamily="18" charset="0"/>
              </a:rPr>
              <a:t> </a:t>
            </a:r>
            <a:r>
              <a:rPr lang="en-US" altLang="zh-CN" b="1" i="1" dirty="0" err="1">
                <a:solidFill>
                  <a:srgbClr val="0033CC"/>
                </a:solidFill>
                <a:latin typeface="Times New Roman" pitchFamily="18" charset="0"/>
              </a:rPr>
              <a:t>x</a:t>
            </a:r>
            <a:r>
              <a:rPr lang="en-US" altLang="zh-CN" b="1" dirty="0" err="1">
                <a:solidFill>
                  <a:srgbClr val="0033CC"/>
                </a:solidFill>
                <a:latin typeface="Times New Roman" pitchFamily="18" charset="0"/>
                <a:sym typeface="Symbol" pitchFamily="18" charset="2"/>
              </a:rPr>
              <a:t></a:t>
            </a:r>
            <a:r>
              <a:rPr lang="en-US" altLang="zh-CN" b="1" i="1" dirty="0" err="1">
                <a:solidFill>
                  <a:srgbClr val="0033CC"/>
                </a:solidFill>
                <a:latin typeface="Times New Roman" pitchFamily="18" charset="0"/>
              </a:rPr>
              <a:t>B</a:t>
            </a:r>
            <a:r>
              <a:rPr lang="en-US" altLang="zh-CN" b="1" dirty="0">
                <a:solidFill>
                  <a:srgbClr val="0033CC"/>
                </a:solidFill>
                <a:latin typeface="Times New Roman"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i="1" dirty="0">
              <a:solidFill>
                <a:srgbClr val="0033CC"/>
              </a:solidFill>
              <a:latin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i="1" dirty="0">
                <a:solidFill>
                  <a:srgbClr val="0033CC"/>
                </a:solidFill>
                <a:latin typeface="Times New Roman" pitchFamily="18" charset="0"/>
              </a:rPr>
              <a:t>也就是可以找到一个元素，在</a:t>
            </a:r>
            <a:r>
              <a:rPr lang="en-US" altLang="zh-CN" b="1" i="1" dirty="0">
                <a:solidFill>
                  <a:srgbClr val="0033CC"/>
                </a:solidFill>
                <a:latin typeface="Times New Roman" pitchFamily="18" charset="0"/>
              </a:rPr>
              <a:t>A</a:t>
            </a:r>
            <a:r>
              <a:rPr lang="zh-CN" altLang="en-US" b="1" i="1" dirty="0">
                <a:solidFill>
                  <a:srgbClr val="0033CC"/>
                </a:solidFill>
                <a:latin typeface="Times New Roman" pitchFamily="18" charset="0"/>
              </a:rPr>
              <a:t>里面，但是不在</a:t>
            </a:r>
            <a:r>
              <a:rPr lang="en-US" altLang="zh-CN" b="1" i="1" dirty="0">
                <a:solidFill>
                  <a:srgbClr val="0033CC"/>
                </a:solidFill>
                <a:latin typeface="Times New Roman" pitchFamily="18" charset="0"/>
              </a:rPr>
              <a:t>B</a:t>
            </a:r>
            <a:r>
              <a:rPr lang="zh-CN" altLang="en-US" b="1" i="1" dirty="0">
                <a:solidFill>
                  <a:srgbClr val="0033CC"/>
                </a:solidFill>
                <a:latin typeface="Times New Roman" pitchFamily="18" charset="0"/>
              </a:rPr>
              <a:t>里面。</a:t>
            </a:r>
            <a:endParaRPr lang="en-US" altLang="zh-CN" b="1" i="1" dirty="0">
              <a:solidFill>
                <a:srgbClr val="0033CC"/>
              </a:solidFill>
              <a:latin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i="1" dirty="0">
              <a:solidFill>
                <a:srgbClr val="0033CC"/>
              </a:solidFill>
              <a:latin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i="1" dirty="0">
                <a:solidFill>
                  <a:srgbClr val="0033CC"/>
                </a:solidFill>
                <a:latin typeface="Times New Roman" pitchFamily="18" charset="0"/>
              </a:rPr>
              <a:t>包含具有自反律，</a:t>
            </a:r>
            <a:r>
              <a:rPr lang="en-US" altLang="zh-CN" b="1" i="1" dirty="0">
                <a:solidFill>
                  <a:srgbClr val="0033CC"/>
                </a:solidFill>
                <a:latin typeface="Times New Roman" pitchFamily="18" charset="0"/>
              </a:rPr>
              <a:t>A </a:t>
            </a:r>
            <a:r>
              <a:rPr lang="zh-CN" altLang="en-US" b="1" i="1" dirty="0">
                <a:solidFill>
                  <a:srgbClr val="0033CC"/>
                </a:solidFill>
                <a:latin typeface="Times New Roman" pitchFamily="18" charset="0"/>
              </a:rPr>
              <a:t>属于</a:t>
            </a:r>
            <a:r>
              <a:rPr lang="en-US" altLang="zh-CN" b="1" i="1" dirty="0">
                <a:solidFill>
                  <a:srgbClr val="0033CC"/>
                </a:solidFill>
                <a:latin typeface="Times New Roman" pitchFamily="18" charset="0"/>
              </a:rPr>
              <a:t>A</a:t>
            </a:r>
            <a:r>
              <a:rPr lang="zh-CN" altLang="en-US" b="1" i="1" dirty="0">
                <a:solidFill>
                  <a:srgbClr val="0033CC"/>
                </a:solidFill>
                <a:latin typeface="Times New Roman" pitchFamily="18" charset="0"/>
              </a:rPr>
              <a:t>，如果 </a:t>
            </a:r>
            <a:r>
              <a:rPr lang="en-US" altLang="zh-CN" b="1" i="1" dirty="0">
                <a:solidFill>
                  <a:srgbClr val="0033CC"/>
                </a:solidFill>
                <a:latin typeface="Times New Roman" pitchFamily="18" charset="0"/>
              </a:rPr>
              <a:t>A</a:t>
            </a:r>
            <a:r>
              <a:rPr lang="zh-CN" altLang="en-US" b="1" i="1" dirty="0">
                <a:solidFill>
                  <a:srgbClr val="0033CC"/>
                </a:solidFill>
                <a:latin typeface="Times New Roman" pitchFamily="18" charset="0"/>
              </a:rPr>
              <a:t>属于</a:t>
            </a:r>
            <a:r>
              <a:rPr lang="en-US" altLang="zh-CN" b="1" i="1" dirty="0">
                <a:solidFill>
                  <a:srgbClr val="0033CC"/>
                </a:solidFill>
                <a:latin typeface="Times New Roman" pitchFamily="18" charset="0"/>
              </a:rPr>
              <a:t>B</a:t>
            </a:r>
            <a:r>
              <a:rPr lang="zh-CN" altLang="en-US" b="1" i="1" dirty="0">
                <a:solidFill>
                  <a:srgbClr val="0033CC"/>
                </a:solidFill>
                <a:latin typeface="Times New Roman" pitchFamily="18" charset="0"/>
              </a:rPr>
              <a:t>但是</a:t>
            </a:r>
            <a:r>
              <a:rPr lang="en-US" altLang="zh-CN" b="1" i="1" dirty="0">
                <a:solidFill>
                  <a:srgbClr val="0033CC"/>
                </a:solidFill>
                <a:latin typeface="Times New Roman" pitchFamily="18" charset="0"/>
              </a:rPr>
              <a:t>A</a:t>
            </a:r>
            <a:r>
              <a:rPr lang="zh-CN" altLang="en-US" b="1" i="1" dirty="0">
                <a:solidFill>
                  <a:srgbClr val="0033CC"/>
                </a:solidFill>
                <a:latin typeface="Times New Roman" pitchFamily="18" charset="0"/>
              </a:rPr>
              <a:t>不等于</a:t>
            </a:r>
            <a:r>
              <a:rPr lang="en-US" altLang="zh-CN" b="1" i="1" dirty="0">
                <a:solidFill>
                  <a:srgbClr val="0033CC"/>
                </a:solidFill>
                <a:latin typeface="Times New Roman" pitchFamily="18" charset="0"/>
              </a:rPr>
              <a:t>B</a:t>
            </a:r>
            <a:r>
              <a:rPr lang="zh-CN" altLang="en-US" b="1" i="1" dirty="0">
                <a:solidFill>
                  <a:srgbClr val="0033CC"/>
                </a:solidFill>
                <a:latin typeface="Times New Roman" pitchFamily="18" charset="0"/>
              </a:rPr>
              <a:t>，那么</a:t>
            </a:r>
            <a:r>
              <a:rPr lang="en-US" altLang="zh-CN" b="1" i="1" dirty="0">
                <a:solidFill>
                  <a:srgbClr val="0033CC"/>
                </a:solidFill>
                <a:latin typeface="Times New Roman" pitchFamily="18" charset="0"/>
              </a:rPr>
              <a:t>A</a:t>
            </a:r>
            <a:r>
              <a:rPr lang="zh-CN" altLang="en-US" b="1" i="1" dirty="0">
                <a:solidFill>
                  <a:srgbClr val="0033CC"/>
                </a:solidFill>
                <a:latin typeface="Times New Roman" pitchFamily="18" charset="0"/>
              </a:rPr>
              <a:t>就是</a:t>
            </a:r>
            <a:r>
              <a:rPr lang="en-US" altLang="zh-CN" b="1" i="1" dirty="0">
                <a:solidFill>
                  <a:srgbClr val="0033CC"/>
                </a:solidFill>
                <a:latin typeface="Times New Roman" pitchFamily="18" charset="0"/>
              </a:rPr>
              <a:t>B</a:t>
            </a:r>
            <a:r>
              <a:rPr lang="zh-CN" altLang="en-US" b="1" i="1" dirty="0">
                <a:solidFill>
                  <a:srgbClr val="0033CC"/>
                </a:solidFill>
                <a:latin typeface="Times New Roman" pitchFamily="18" charset="0"/>
              </a:rPr>
              <a:t>的一个真子集。</a:t>
            </a:r>
            <a:endParaRPr lang="en-US" altLang="zh-CN" b="1" i="1" dirty="0">
              <a:solidFill>
                <a:srgbClr val="0033CC"/>
              </a:solidFill>
              <a:latin typeface="Times New Roman" pitchFamily="18" charset="0"/>
            </a:endParaRPr>
          </a:p>
          <a:p>
            <a:endParaRPr lang="zh-CN" altLang="en-US" dirty="0"/>
          </a:p>
        </p:txBody>
      </p:sp>
      <p:sp>
        <p:nvSpPr>
          <p:cNvPr id="4" name="灯片编号占位符 3"/>
          <p:cNvSpPr>
            <a:spLocks noGrp="1"/>
          </p:cNvSpPr>
          <p:nvPr>
            <p:ph type="sldNum" sz="quarter" idx="5"/>
          </p:nvPr>
        </p:nvSpPr>
        <p:spPr/>
        <p:txBody>
          <a:bodyPr/>
          <a:lstStyle/>
          <a:p>
            <a:fld id="{D4B3E712-B8D1-4CA8-8F8B-FD3744704A32}" type="slidenum">
              <a:rPr lang="en-US" altLang="zh-CN" smtClean="0"/>
              <a:pPr/>
              <a:t>47</a:t>
            </a:fld>
            <a:endParaRPr lang="en-US" altLang="zh-CN"/>
          </a:p>
        </p:txBody>
      </p:sp>
    </p:spTree>
    <p:extLst>
      <p:ext uri="{BB962C8B-B14F-4D97-AF65-F5344CB8AC3E}">
        <p14:creationId xmlns:p14="http://schemas.microsoft.com/office/powerpoint/2010/main" val="34890799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一阶逻辑怎么表示呢，</a:t>
                </a:r>
                <a:endParaRPr lang="en-US" altLang="zh-CN" dirty="0"/>
              </a:p>
              <a:p>
                <a:endParaRPr lang="en-US" altLang="zh-CN" dirty="0"/>
              </a:p>
              <a:p>
                <a:pPr/>
                <a14:m>
                  <m:oMathPara xmlns:m="http://schemas.openxmlformats.org/officeDocument/2006/math">
                    <m:oMathParaPr>
                      <m:jc m:val="left"/>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 </m:t>
                          </m:r>
                        </m:e>
                      </m:d>
                    </m:oMath>
                  </m:oMathPara>
                </a14:m>
                <a:endParaRPr lang="en-US" altLang="zh-CN" b="0" dirty="0"/>
              </a:p>
              <a:p>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left"/>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 </m:t>
                          </m:r>
                        </m:e>
                      </m:d>
                    </m:oMath>
                  </m:oMathPara>
                </a14:m>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求前束范式，后面和前面不是一回事，所以先换名</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left"/>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y</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y</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y</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 </m:t>
                          </m:r>
                        </m:e>
                      </m:d>
                    </m:oMath>
                  </m:oMathPara>
                </a14:m>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辖域收缩和扩张</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y</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y</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y</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 </m:t>
                          </m:r>
                        </m:e>
                      </m:d>
                    </m:oMath>
                  </m:oMathPara>
                </a14:m>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或者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y</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y</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y</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 </m:t>
                        </m:r>
                      </m:e>
                    </m:d>
                  </m:oMath>
                </a14:m>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可以得到什么样的结论呢，</a:t>
                </a:r>
                <a:r>
                  <a:rPr lang="en-US" altLang="zh-CN" sz="1200" b="1" i="1" dirty="0">
                    <a:solidFill>
                      <a:srgbClr val="0033CC"/>
                    </a:solidFill>
                    <a:latin typeface="Times New Roman" pitchFamily="18" charset="0"/>
                  </a:rPr>
                  <a:t>A</a:t>
                </a:r>
                <a:r>
                  <a:rPr lang="en-US" altLang="zh-CN" sz="1200" b="1" dirty="0">
                    <a:solidFill>
                      <a:srgbClr val="0033CC"/>
                    </a:solidFill>
                    <a:latin typeface="Times New Roman" pitchFamily="18" charset="0"/>
                  </a:rPr>
                  <a:t> </a:t>
                </a:r>
                <a:r>
                  <a:rPr lang="en-US" altLang="zh-CN" sz="1200" b="1" dirty="0">
                    <a:solidFill>
                      <a:srgbClr val="0033CC"/>
                    </a:solidFill>
                    <a:latin typeface="Times New Roman" pitchFamily="18" charset="0"/>
                    <a:sym typeface="Symbol" pitchFamily="18" charset="2"/>
                  </a:rPr>
                  <a:t></a:t>
                </a:r>
                <a:r>
                  <a:rPr lang="en-US" altLang="zh-CN" sz="1200" b="1" dirty="0">
                    <a:solidFill>
                      <a:srgbClr val="0033CC"/>
                    </a:solidFill>
                    <a:latin typeface="Times New Roman" pitchFamily="18" charset="0"/>
                  </a:rPr>
                  <a:t> </a:t>
                </a:r>
                <a:r>
                  <a:rPr lang="en-US" altLang="zh-CN" sz="1200" b="1" i="1" dirty="0">
                    <a:solidFill>
                      <a:srgbClr val="0033CC"/>
                    </a:solidFill>
                    <a:latin typeface="Times New Roman" pitchFamily="18" charset="0"/>
                  </a:rPr>
                  <a:t>B </a:t>
                </a:r>
                <a:r>
                  <a:rPr lang="zh-CN" altLang="en-US" b="0" dirty="0"/>
                  <a:t>在图形里，找不到</a:t>
                </a:r>
                <a:r>
                  <a:rPr lang="en-US" altLang="zh-CN" b="0" dirty="0"/>
                  <a:t>x</a:t>
                </a:r>
                <a:r>
                  <a:rPr lang="zh-CN" altLang="en-US" b="0" dirty="0"/>
                  <a:t>，在</a:t>
                </a:r>
                <a:r>
                  <a:rPr lang="en-US" altLang="zh-CN" b="0" dirty="0"/>
                  <a:t>A</a:t>
                </a:r>
                <a:r>
                  <a:rPr lang="zh-CN" altLang="en-US" b="0" dirty="0"/>
                  <a:t>里不在</a:t>
                </a:r>
                <a:r>
                  <a:rPr lang="en-US" altLang="zh-CN" b="0" dirty="0"/>
                  <a:t>B</a:t>
                </a:r>
                <a:r>
                  <a:rPr lang="zh-CN" altLang="en-US" b="0" dirty="0"/>
                  <a:t>里，</a:t>
                </a:r>
                <a:r>
                  <a:rPr lang="en-US" altLang="zh-CN" sz="1200" b="1" i="1" dirty="0">
                    <a:solidFill>
                      <a:srgbClr val="0033CC"/>
                    </a:solidFill>
                    <a:latin typeface="Times New Roman" pitchFamily="18" charset="0"/>
                  </a:rPr>
                  <a:t>B</a:t>
                </a:r>
                <a:r>
                  <a:rPr lang="en-US" altLang="zh-CN" sz="1200" b="1" dirty="0">
                    <a:solidFill>
                      <a:srgbClr val="0033CC"/>
                    </a:solidFill>
                    <a:latin typeface="Times New Roman" pitchFamily="18" charset="0"/>
                  </a:rPr>
                  <a:t> </a:t>
                </a:r>
                <a:r>
                  <a:rPr lang="en-US" altLang="zh-CN" sz="1200" b="1" dirty="0">
                    <a:solidFill>
                      <a:srgbClr val="0033CC"/>
                    </a:solidFill>
                    <a:latin typeface="Times New Roman" pitchFamily="18" charset="0"/>
                    <a:sym typeface="Symbol" pitchFamily="18" charset="2"/>
                  </a:rPr>
                  <a:t></a:t>
                </a:r>
                <a:r>
                  <a:rPr lang="en-US" altLang="zh-CN" sz="1200" b="1" dirty="0">
                    <a:solidFill>
                      <a:srgbClr val="0033CC"/>
                    </a:solidFill>
                    <a:latin typeface="Times New Roman" pitchFamily="18" charset="0"/>
                  </a:rPr>
                  <a:t> </a:t>
                </a:r>
                <a:r>
                  <a:rPr lang="en-US" altLang="zh-CN" sz="1200" b="1" i="1" dirty="0">
                    <a:solidFill>
                      <a:srgbClr val="0033CC"/>
                    </a:solidFill>
                    <a:latin typeface="Times New Roman" pitchFamily="18" charset="0"/>
                  </a:rPr>
                  <a:t>A</a:t>
                </a:r>
                <a:r>
                  <a:rPr lang="zh-CN" altLang="en-US" b="0" dirty="0"/>
                  <a:t>图形里，找不到</a:t>
                </a:r>
                <a:r>
                  <a:rPr lang="en-US" altLang="zh-CN" b="0" dirty="0"/>
                  <a:t>y</a:t>
                </a:r>
                <a:r>
                  <a:rPr lang="zh-CN" altLang="en-US" b="0" dirty="0"/>
                  <a:t>，在</a:t>
                </a:r>
                <a:r>
                  <a:rPr lang="en-US" altLang="zh-CN" b="0" dirty="0"/>
                  <a:t>B</a:t>
                </a:r>
                <a:r>
                  <a:rPr lang="zh-CN" altLang="en-US" b="0" dirty="0"/>
                  <a:t>里不在</a:t>
                </a:r>
                <a:r>
                  <a:rPr lang="en-US" altLang="zh-CN" b="0" dirty="0"/>
                  <a:t>A</a:t>
                </a:r>
                <a:r>
                  <a:rPr lang="zh-CN" altLang="en-US" b="0" dirty="0"/>
                  <a:t>里。这两个图完全重合。也就是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i="1" dirty="0">
                  <a:solidFill>
                    <a:srgbClr val="0033CC"/>
                  </a:solidFill>
                  <a:latin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1" dirty="0">
                    <a:solidFill>
                      <a:srgbClr val="0033CC"/>
                    </a:solidFill>
                    <a:latin typeface="Times New Roman" pitchFamily="18" charset="0"/>
                  </a:rPr>
                  <a:t>不相等，存在一个元素，在</a:t>
                </a:r>
                <a:r>
                  <a:rPr lang="en-US" altLang="zh-CN" sz="1200" b="1" i="1" dirty="0">
                    <a:solidFill>
                      <a:srgbClr val="0033CC"/>
                    </a:solidFill>
                    <a:latin typeface="Times New Roman" pitchFamily="18" charset="0"/>
                  </a:rPr>
                  <a:t>A</a:t>
                </a:r>
                <a:r>
                  <a:rPr lang="zh-CN" altLang="en-US" sz="1200" b="1" i="1" dirty="0">
                    <a:solidFill>
                      <a:srgbClr val="0033CC"/>
                    </a:solidFill>
                    <a:latin typeface="Times New Roman" pitchFamily="18" charset="0"/>
                  </a:rPr>
                  <a:t>里面，不在</a:t>
                </a:r>
                <a:r>
                  <a:rPr lang="en-US" altLang="zh-CN" sz="1200" b="1" i="1" dirty="0">
                    <a:solidFill>
                      <a:srgbClr val="0033CC"/>
                    </a:solidFill>
                    <a:latin typeface="Times New Roman" pitchFamily="18" charset="0"/>
                  </a:rPr>
                  <a:t>B</a:t>
                </a:r>
                <a:r>
                  <a:rPr lang="zh-CN" altLang="en-US" sz="1200" b="1" i="1" dirty="0">
                    <a:solidFill>
                      <a:srgbClr val="0033CC"/>
                    </a:solidFill>
                    <a:latin typeface="Times New Roman" pitchFamily="18" charset="0"/>
                  </a:rPr>
                  <a:t>里面，或者存在一个</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，在</a:t>
                </a:r>
                <a:r>
                  <a:rPr lang="en-US" altLang="zh-CN" sz="1200" b="1" i="1" dirty="0">
                    <a:solidFill>
                      <a:srgbClr val="0033CC"/>
                    </a:solidFill>
                    <a:latin typeface="Times New Roman" pitchFamily="18" charset="0"/>
                  </a:rPr>
                  <a:t>B</a:t>
                </a:r>
                <a:r>
                  <a:rPr lang="zh-CN" altLang="en-US" sz="1200" b="1" i="1" dirty="0">
                    <a:solidFill>
                      <a:srgbClr val="0033CC"/>
                    </a:solidFill>
                    <a:latin typeface="Times New Roman" pitchFamily="18" charset="0"/>
                  </a:rPr>
                  <a:t>里面，不在</a:t>
                </a:r>
                <a:r>
                  <a:rPr lang="en-US" altLang="zh-CN" sz="1200" b="1" i="1" dirty="0">
                    <a:solidFill>
                      <a:srgbClr val="0033CC"/>
                    </a:solidFill>
                    <a:latin typeface="Times New Roman" pitchFamily="18" charset="0"/>
                  </a:rPr>
                  <a:t>A</a:t>
                </a:r>
                <a:r>
                  <a:rPr lang="zh-CN" altLang="en-US" sz="1200" b="1" i="1" dirty="0">
                    <a:solidFill>
                      <a:srgbClr val="0033CC"/>
                    </a:solidFill>
                    <a:latin typeface="Times New Roman" pitchFamily="18" charset="0"/>
                  </a:rPr>
                  <a:t>里面。</a:t>
                </a:r>
                <a:endParaRPr lang="en-US" altLang="zh-CN" sz="1200" b="1" i="1" dirty="0">
                  <a:solidFill>
                    <a:srgbClr val="0033CC"/>
                  </a:solidFill>
                  <a:latin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i="1" dirty="0">
                  <a:solidFill>
                    <a:srgbClr val="0033CC"/>
                  </a:solidFill>
                  <a:latin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1" dirty="0">
                    <a:solidFill>
                      <a:srgbClr val="0033CC"/>
                    </a:solidFill>
                    <a:latin typeface="Times New Roman" pitchFamily="18" charset="0"/>
                  </a:rPr>
                  <a:t>真子集：对于任意</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在</a:t>
                </a:r>
                <a:r>
                  <a:rPr lang="en-US" altLang="zh-CN" sz="1200" b="1" i="1" dirty="0">
                    <a:solidFill>
                      <a:srgbClr val="0033CC"/>
                    </a:solidFill>
                    <a:latin typeface="Times New Roman" pitchFamily="18" charset="0"/>
                  </a:rPr>
                  <a:t>A</a:t>
                </a:r>
                <a:r>
                  <a:rPr lang="zh-CN" altLang="en-US" sz="1200" b="1" i="1" dirty="0">
                    <a:solidFill>
                      <a:srgbClr val="0033CC"/>
                    </a:solidFill>
                    <a:latin typeface="Times New Roman" pitchFamily="18" charset="0"/>
                  </a:rPr>
                  <a:t>里面必然推出</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在</a:t>
                </a:r>
                <a:r>
                  <a:rPr lang="en-US" altLang="zh-CN" sz="1200" b="1" i="1" dirty="0">
                    <a:solidFill>
                      <a:srgbClr val="0033CC"/>
                    </a:solidFill>
                    <a:latin typeface="Times New Roman" pitchFamily="18" charset="0"/>
                  </a:rPr>
                  <a:t>B</a:t>
                </a:r>
                <a:r>
                  <a:rPr lang="zh-CN" altLang="en-US" sz="1200" b="1" i="1" dirty="0">
                    <a:solidFill>
                      <a:srgbClr val="0033CC"/>
                    </a:solidFill>
                    <a:latin typeface="Times New Roman" pitchFamily="18" charset="0"/>
                  </a:rPr>
                  <a:t>里面，存在某一个</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，使得</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在</a:t>
                </a:r>
                <a:r>
                  <a:rPr lang="en-US" altLang="zh-CN" sz="1200" b="1" i="1" dirty="0">
                    <a:solidFill>
                      <a:srgbClr val="0033CC"/>
                    </a:solidFill>
                    <a:latin typeface="Times New Roman" pitchFamily="18" charset="0"/>
                  </a:rPr>
                  <a:t>A</a:t>
                </a:r>
                <a:r>
                  <a:rPr lang="zh-CN" altLang="en-US" sz="1200" b="1" i="1" dirty="0">
                    <a:solidFill>
                      <a:srgbClr val="0033CC"/>
                    </a:solidFill>
                    <a:latin typeface="Times New Roman" pitchFamily="18" charset="0"/>
                  </a:rPr>
                  <a:t>里面，</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不在</a:t>
                </a:r>
                <a:r>
                  <a:rPr lang="en-US" altLang="zh-CN" sz="1200" b="1" i="1" dirty="0">
                    <a:solidFill>
                      <a:srgbClr val="0033CC"/>
                    </a:solidFill>
                    <a:latin typeface="Times New Roman" pitchFamily="18" charset="0"/>
                  </a:rPr>
                  <a:t>B</a:t>
                </a:r>
                <a:r>
                  <a:rPr lang="zh-CN" altLang="en-US" sz="1200" b="1" i="1" dirty="0">
                    <a:solidFill>
                      <a:srgbClr val="0033CC"/>
                    </a:solidFill>
                    <a:latin typeface="Times New Roman" pitchFamily="18" charset="0"/>
                  </a:rPr>
                  <a:t>里面，或者</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在</a:t>
                </a:r>
                <a:r>
                  <a:rPr lang="en-US" altLang="zh-CN" sz="1200" b="1" i="1" dirty="0">
                    <a:solidFill>
                      <a:srgbClr val="0033CC"/>
                    </a:solidFill>
                    <a:latin typeface="Times New Roman" pitchFamily="18" charset="0"/>
                  </a:rPr>
                  <a:t>B</a:t>
                </a:r>
                <a:r>
                  <a:rPr lang="zh-CN" altLang="en-US" sz="1200" b="1" i="1" dirty="0">
                    <a:solidFill>
                      <a:srgbClr val="0033CC"/>
                    </a:solidFill>
                    <a:latin typeface="Times New Roman" pitchFamily="18" charset="0"/>
                  </a:rPr>
                  <a:t>里面，但是</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不在</a:t>
                </a:r>
                <a:r>
                  <a:rPr lang="en-US" altLang="zh-CN" sz="1200" b="1" i="1" dirty="0">
                    <a:solidFill>
                      <a:srgbClr val="0033CC"/>
                    </a:solidFill>
                    <a:latin typeface="Times New Roman" pitchFamily="18" charset="0"/>
                  </a:rPr>
                  <a:t>A</a:t>
                </a:r>
                <a:r>
                  <a:rPr lang="zh-CN" altLang="en-US" sz="1200" b="1" i="1" dirty="0">
                    <a:solidFill>
                      <a:srgbClr val="0033CC"/>
                    </a:solidFill>
                    <a:latin typeface="Times New Roman" pitchFamily="18" charset="0"/>
                  </a:rPr>
                  <a:t>里面。</a:t>
                </a:r>
                <a:endParaRPr lang="en-US" altLang="zh-CN" sz="1200" b="1" i="1" dirty="0">
                  <a:solidFill>
                    <a:srgbClr val="0033CC"/>
                  </a:solidFill>
                  <a:latin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i="1" dirty="0">
                  <a:solidFill>
                    <a:srgbClr val="0033CC"/>
                  </a:solidFill>
                  <a:latin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1" dirty="0">
                    <a:solidFill>
                      <a:srgbClr val="0033CC"/>
                    </a:solidFill>
                    <a:latin typeface="Times New Roman" pitchFamily="18" charset="0"/>
                  </a:rPr>
                  <a:t>不振包含：真包含的否定，</a:t>
                </a:r>
                <a:r>
                  <a:rPr lang="en-US" altLang="zh-CN" sz="1200" b="1" i="1" dirty="0">
                    <a:solidFill>
                      <a:srgbClr val="0033CC"/>
                    </a:solidFill>
                    <a:latin typeface="Times New Roman" pitchFamily="18" charset="0"/>
                  </a:rPr>
                  <a:t>A</a:t>
                </a:r>
                <a:r>
                  <a:rPr lang="zh-CN" altLang="en-US" sz="1200" b="1" i="1" dirty="0">
                    <a:solidFill>
                      <a:srgbClr val="0033CC"/>
                    </a:solidFill>
                    <a:latin typeface="Times New Roman" pitchFamily="18" charset="0"/>
                  </a:rPr>
                  <a:t>不是</a:t>
                </a:r>
                <a:r>
                  <a:rPr lang="en-US" altLang="zh-CN" sz="1200" b="1" i="1" dirty="0">
                    <a:solidFill>
                      <a:srgbClr val="0033CC"/>
                    </a:solidFill>
                    <a:latin typeface="Times New Roman" pitchFamily="18" charset="0"/>
                  </a:rPr>
                  <a:t>B</a:t>
                </a:r>
                <a:r>
                  <a:rPr lang="zh-CN" altLang="en-US" sz="1200" b="1" i="1" dirty="0">
                    <a:solidFill>
                      <a:srgbClr val="0033CC"/>
                    </a:solidFill>
                    <a:latin typeface="Times New Roman" pitchFamily="18" charset="0"/>
                  </a:rPr>
                  <a:t>的子集，或者</a:t>
                </a:r>
                <a:r>
                  <a:rPr lang="en-US" altLang="zh-CN" sz="1200" b="1" i="1" dirty="0">
                    <a:solidFill>
                      <a:srgbClr val="0033CC"/>
                    </a:solidFill>
                    <a:latin typeface="Times New Roman" pitchFamily="18" charset="0"/>
                  </a:rPr>
                  <a:t>A</a:t>
                </a:r>
                <a:r>
                  <a:rPr lang="zh-CN" altLang="en-US" sz="1200" b="1" i="1" dirty="0">
                    <a:solidFill>
                      <a:srgbClr val="0033CC"/>
                    </a:solidFill>
                    <a:latin typeface="Times New Roman" pitchFamily="18" charset="0"/>
                  </a:rPr>
                  <a:t>完全等于</a:t>
                </a:r>
                <a:r>
                  <a:rPr lang="en-US" altLang="zh-CN" sz="1200" b="1" i="1" dirty="0">
                    <a:solidFill>
                      <a:srgbClr val="0033CC"/>
                    </a:solidFill>
                    <a:latin typeface="Times New Roman" pitchFamily="18" charset="0"/>
                  </a:rPr>
                  <a:t>B</a:t>
                </a:r>
                <a:r>
                  <a:rPr lang="zh-CN" altLang="en-US" sz="1200" b="1" i="1" dirty="0">
                    <a:solidFill>
                      <a:srgbClr val="0033CC"/>
                    </a:solidFill>
                    <a:latin typeface="Times New Roman" pitchFamily="18" charset="0"/>
                  </a:rPr>
                  <a:t>。</a:t>
                </a:r>
                <a:endParaRPr lang="en-US" altLang="zh-CN" sz="1200" b="1" i="1" dirty="0">
                  <a:solidFill>
                    <a:srgbClr val="0033CC"/>
                  </a:solidFill>
                  <a:latin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p>
              <a:p>
                <a:endParaRPr lang="en-US" altLang="zh-CN" b="0" dirty="0"/>
              </a:p>
              <a:p>
                <a:endParaRPr lang="en-US" altLang="zh-CN" b="0" dirty="0"/>
              </a:p>
              <a:p>
                <a:endParaRPr lang="en-US" altLang="zh-CN" b="0"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一阶逻辑怎么表示呢，</a:t>
                </a:r>
                <a:endParaRPr lang="en-US" altLang="zh-CN" dirty="0"/>
              </a:p>
              <a:p>
                <a:endParaRPr lang="en-US" altLang="zh-CN" dirty="0"/>
              </a:p>
              <a:p>
                <a:pPr/>
                <a:r>
                  <a:rPr lang="en-US" altLang="zh-CN" b="0" i="0">
                    <a:latin typeface="Cambria Math" panose="02040503050406030204" pitchFamily="18" charset="0"/>
                  </a:rPr>
                  <a:t>(∀𝑥 𝑥∈𝐴→𝑥∈𝐵 )∧(∀𝑥 𝑥∈𝐵→𝑥∈𝐴 )</a:t>
                </a:r>
                <a:endParaRPr lang="en-US" altLang="zh-CN" b="0" dirty="0"/>
              </a:p>
              <a:p>
                <a:pP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a:latin typeface="Cambria Math" panose="02040503050406030204" pitchFamily="18" charset="0"/>
                  </a:rPr>
                  <a:t>(∀𝑥 ¬𝑥∈𝐴∨𝑥∈𝐵 )∧(∀𝑥 ¬𝑥∈𝐵∨𝑥∈𝐴 )</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求前束范式，后面和前面不是一回事，所以先换名</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a:latin typeface="Cambria Math" panose="02040503050406030204" pitchFamily="18" charset="0"/>
                  </a:rPr>
                  <a:t>(∀𝑥 ¬𝑥∈𝐴∨𝑥∈𝐵 )∧(∀y ¬y∈𝐵∨y∈𝐴 )</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辖域收缩和扩张</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a:latin typeface="Cambria Math" panose="02040503050406030204" pitchFamily="18" charset="0"/>
                  </a:rPr>
                  <a:t>∀𝑥∀y(𝑥∈𝐴→𝑥∈𝐵 )∧(y∈𝐵→y∈𝐴 )</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或者 </a:t>
                </a:r>
                <a:r>
                  <a:rPr lang="en-US" altLang="zh-CN" b="0" i="0">
                    <a:latin typeface="Cambria Math" panose="02040503050406030204" pitchFamily="18" charset="0"/>
                  </a:rPr>
                  <a:t>∀𝑥∀y(𝑥∉𝐴∨𝑥∈𝐵 )∧(y∉𝐵∨y∈𝐴 )</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可以得到什么样的结论呢，</a:t>
                </a:r>
                <a:r>
                  <a:rPr lang="en-US" altLang="zh-CN" sz="1200" b="1" i="1" dirty="0">
                    <a:solidFill>
                      <a:srgbClr val="0033CC"/>
                    </a:solidFill>
                    <a:latin typeface="Times New Roman" pitchFamily="18" charset="0"/>
                  </a:rPr>
                  <a:t>A</a:t>
                </a:r>
                <a:r>
                  <a:rPr lang="en-US" altLang="zh-CN" sz="1200" b="1" dirty="0">
                    <a:solidFill>
                      <a:srgbClr val="0033CC"/>
                    </a:solidFill>
                    <a:latin typeface="Times New Roman" pitchFamily="18" charset="0"/>
                  </a:rPr>
                  <a:t> </a:t>
                </a:r>
                <a:r>
                  <a:rPr lang="en-US" altLang="zh-CN" sz="1200" b="1" dirty="0">
                    <a:solidFill>
                      <a:srgbClr val="0033CC"/>
                    </a:solidFill>
                    <a:latin typeface="Times New Roman" pitchFamily="18" charset="0"/>
                    <a:sym typeface="Symbol" pitchFamily="18" charset="2"/>
                  </a:rPr>
                  <a:t></a:t>
                </a:r>
                <a:r>
                  <a:rPr lang="en-US" altLang="zh-CN" sz="1200" b="1" dirty="0">
                    <a:solidFill>
                      <a:srgbClr val="0033CC"/>
                    </a:solidFill>
                    <a:latin typeface="Times New Roman" pitchFamily="18" charset="0"/>
                  </a:rPr>
                  <a:t> </a:t>
                </a:r>
                <a:r>
                  <a:rPr lang="en-US" altLang="zh-CN" sz="1200" b="1" i="1" dirty="0">
                    <a:solidFill>
                      <a:srgbClr val="0033CC"/>
                    </a:solidFill>
                    <a:latin typeface="Times New Roman" pitchFamily="18" charset="0"/>
                  </a:rPr>
                  <a:t>B </a:t>
                </a:r>
                <a:r>
                  <a:rPr lang="zh-CN" altLang="en-US" b="0" dirty="0"/>
                  <a:t>在图形里，找不到</a:t>
                </a:r>
                <a:r>
                  <a:rPr lang="en-US" altLang="zh-CN" b="0" dirty="0"/>
                  <a:t>x</a:t>
                </a:r>
                <a:r>
                  <a:rPr lang="zh-CN" altLang="en-US" b="0" dirty="0"/>
                  <a:t>，在</a:t>
                </a:r>
                <a:r>
                  <a:rPr lang="en-US" altLang="zh-CN" b="0" dirty="0"/>
                  <a:t>A</a:t>
                </a:r>
                <a:r>
                  <a:rPr lang="zh-CN" altLang="en-US" b="0" dirty="0"/>
                  <a:t>里不在</a:t>
                </a:r>
                <a:r>
                  <a:rPr lang="en-US" altLang="zh-CN" b="0" dirty="0"/>
                  <a:t>B</a:t>
                </a:r>
                <a:r>
                  <a:rPr lang="zh-CN" altLang="en-US" b="0" dirty="0"/>
                  <a:t>里，</a:t>
                </a:r>
                <a:r>
                  <a:rPr lang="en-US" altLang="zh-CN" sz="1200" b="1" i="1" dirty="0">
                    <a:solidFill>
                      <a:srgbClr val="0033CC"/>
                    </a:solidFill>
                    <a:latin typeface="Times New Roman" pitchFamily="18" charset="0"/>
                  </a:rPr>
                  <a:t>B</a:t>
                </a:r>
                <a:r>
                  <a:rPr lang="en-US" altLang="zh-CN" sz="1200" b="1" dirty="0">
                    <a:solidFill>
                      <a:srgbClr val="0033CC"/>
                    </a:solidFill>
                    <a:latin typeface="Times New Roman" pitchFamily="18" charset="0"/>
                  </a:rPr>
                  <a:t> </a:t>
                </a:r>
                <a:r>
                  <a:rPr lang="en-US" altLang="zh-CN" sz="1200" b="1" dirty="0">
                    <a:solidFill>
                      <a:srgbClr val="0033CC"/>
                    </a:solidFill>
                    <a:latin typeface="Times New Roman" pitchFamily="18" charset="0"/>
                    <a:sym typeface="Symbol" pitchFamily="18" charset="2"/>
                  </a:rPr>
                  <a:t></a:t>
                </a:r>
                <a:r>
                  <a:rPr lang="en-US" altLang="zh-CN" sz="1200" b="1" dirty="0">
                    <a:solidFill>
                      <a:srgbClr val="0033CC"/>
                    </a:solidFill>
                    <a:latin typeface="Times New Roman" pitchFamily="18" charset="0"/>
                  </a:rPr>
                  <a:t> </a:t>
                </a:r>
                <a:r>
                  <a:rPr lang="en-US" altLang="zh-CN" sz="1200" b="1" i="1" dirty="0">
                    <a:solidFill>
                      <a:srgbClr val="0033CC"/>
                    </a:solidFill>
                    <a:latin typeface="Times New Roman" pitchFamily="18" charset="0"/>
                  </a:rPr>
                  <a:t>A</a:t>
                </a:r>
                <a:r>
                  <a:rPr lang="zh-CN" altLang="en-US" b="0" dirty="0"/>
                  <a:t>图形里，找不到</a:t>
                </a:r>
                <a:r>
                  <a:rPr lang="en-US" altLang="zh-CN" b="0" dirty="0"/>
                  <a:t>y</a:t>
                </a:r>
                <a:r>
                  <a:rPr lang="zh-CN" altLang="en-US" b="0" dirty="0"/>
                  <a:t>，在</a:t>
                </a:r>
                <a:r>
                  <a:rPr lang="en-US" altLang="zh-CN" b="0" dirty="0"/>
                  <a:t>B</a:t>
                </a:r>
                <a:r>
                  <a:rPr lang="zh-CN" altLang="en-US" b="0" dirty="0"/>
                  <a:t>里不在</a:t>
                </a:r>
                <a:r>
                  <a:rPr lang="en-US" altLang="zh-CN" b="0" dirty="0"/>
                  <a:t>A</a:t>
                </a:r>
                <a:r>
                  <a:rPr lang="zh-CN" altLang="en-US" b="0" dirty="0"/>
                  <a:t>里。这两个图完全重合。也就是  </a:t>
                </a:r>
                <a:r>
                  <a:rPr lang="en-US" altLang="zh-CN" b="0" i="0">
                    <a:latin typeface="Cambria Math" panose="02040503050406030204" pitchFamily="18" charset="0"/>
                  </a:rPr>
                  <a:t>∀𝑥 𝑥∈𝐴↔𝑥∈𝐵⇔𝐴=𝐵</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i="1" dirty="0">
                  <a:solidFill>
                    <a:srgbClr val="0033CC"/>
                  </a:solidFill>
                  <a:latin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1" dirty="0">
                    <a:solidFill>
                      <a:srgbClr val="0033CC"/>
                    </a:solidFill>
                    <a:latin typeface="Times New Roman" pitchFamily="18" charset="0"/>
                  </a:rPr>
                  <a:t>不相等，存在一个元素，在</a:t>
                </a:r>
                <a:r>
                  <a:rPr lang="en-US" altLang="zh-CN" sz="1200" b="1" i="1" dirty="0">
                    <a:solidFill>
                      <a:srgbClr val="0033CC"/>
                    </a:solidFill>
                    <a:latin typeface="Times New Roman" pitchFamily="18" charset="0"/>
                  </a:rPr>
                  <a:t>A</a:t>
                </a:r>
                <a:r>
                  <a:rPr lang="zh-CN" altLang="en-US" sz="1200" b="1" i="1" dirty="0">
                    <a:solidFill>
                      <a:srgbClr val="0033CC"/>
                    </a:solidFill>
                    <a:latin typeface="Times New Roman" pitchFamily="18" charset="0"/>
                  </a:rPr>
                  <a:t>里面，不在</a:t>
                </a:r>
                <a:r>
                  <a:rPr lang="en-US" altLang="zh-CN" sz="1200" b="1" i="1" dirty="0">
                    <a:solidFill>
                      <a:srgbClr val="0033CC"/>
                    </a:solidFill>
                    <a:latin typeface="Times New Roman" pitchFamily="18" charset="0"/>
                  </a:rPr>
                  <a:t>B</a:t>
                </a:r>
                <a:r>
                  <a:rPr lang="zh-CN" altLang="en-US" sz="1200" b="1" i="1" dirty="0">
                    <a:solidFill>
                      <a:srgbClr val="0033CC"/>
                    </a:solidFill>
                    <a:latin typeface="Times New Roman" pitchFamily="18" charset="0"/>
                  </a:rPr>
                  <a:t>里面，或者存在一个</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，在</a:t>
                </a:r>
                <a:r>
                  <a:rPr lang="en-US" altLang="zh-CN" sz="1200" b="1" i="1" dirty="0">
                    <a:solidFill>
                      <a:srgbClr val="0033CC"/>
                    </a:solidFill>
                    <a:latin typeface="Times New Roman" pitchFamily="18" charset="0"/>
                  </a:rPr>
                  <a:t>B</a:t>
                </a:r>
                <a:r>
                  <a:rPr lang="zh-CN" altLang="en-US" sz="1200" b="1" i="1" dirty="0">
                    <a:solidFill>
                      <a:srgbClr val="0033CC"/>
                    </a:solidFill>
                    <a:latin typeface="Times New Roman" pitchFamily="18" charset="0"/>
                  </a:rPr>
                  <a:t>里面，不在</a:t>
                </a:r>
                <a:r>
                  <a:rPr lang="en-US" altLang="zh-CN" sz="1200" b="1" i="1" dirty="0">
                    <a:solidFill>
                      <a:srgbClr val="0033CC"/>
                    </a:solidFill>
                    <a:latin typeface="Times New Roman" pitchFamily="18" charset="0"/>
                  </a:rPr>
                  <a:t>A</a:t>
                </a:r>
                <a:r>
                  <a:rPr lang="zh-CN" altLang="en-US" sz="1200" b="1" i="1" dirty="0">
                    <a:solidFill>
                      <a:srgbClr val="0033CC"/>
                    </a:solidFill>
                    <a:latin typeface="Times New Roman" pitchFamily="18" charset="0"/>
                  </a:rPr>
                  <a:t>里面。</a:t>
                </a:r>
                <a:endParaRPr lang="en-US" altLang="zh-CN" sz="1200" b="1" i="1" dirty="0">
                  <a:solidFill>
                    <a:srgbClr val="0033CC"/>
                  </a:solidFill>
                  <a:latin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i="1" dirty="0">
                  <a:solidFill>
                    <a:srgbClr val="0033CC"/>
                  </a:solidFill>
                  <a:latin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1" dirty="0">
                    <a:solidFill>
                      <a:srgbClr val="0033CC"/>
                    </a:solidFill>
                    <a:latin typeface="Times New Roman" pitchFamily="18" charset="0"/>
                  </a:rPr>
                  <a:t>真子集：对于任意</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在</a:t>
                </a:r>
                <a:r>
                  <a:rPr lang="en-US" altLang="zh-CN" sz="1200" b="1" i="1" dirty="0">
                    <a:solidFill>
                      <a:srgbClr val="0033CC"/>
                    </a:solidFill>
                    <a:latin typeface="Times New Roman" pitchFamily="18" charset="0"/>
                  </a:rPr>
                  <a:t>A</a:t>
                </a:r>
                <a:r>
                  <a:rPr lang="zh-CN" altLang="en-US" sz="1200" b="1" i="1" dirty="0">
                    <a:solidFill>
                      <a:srgbClr val="0033CC"/>
                    </a:solidFill>
                    <a:latin typeface="Times New Roman" pitchFamily="18" charset="0"/>
                  </a:rPr>
                  <a:t>里面必然推出</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在</a:t>
                </a:r>
                <a:r>
                  <a:rPr lang="en-US" altLang="zh-CN" sz="1200" b="1" i="1" dirty="0">
                    <a:solidFill>
                      <a:srgbClr val="0033CC"/>
                    </a:solidFill>
                    <a:latin typeface="Times New Roman" pitchFamily="18" charset="0"/>
                  </a:rPr>
                  <a:t>B</a:t>
                </a:r>
                <a:r>
                  <a:rPr lang="zh-CN" altLang="en-US" sz="1200" b="1" i="1" dirty="0">
                    <a:solidFill>
                      <a:srgbClr val="0033CC"/>
                    </a:solidFill>
                    <a:latin typeface="Times New Roman" pitchFamily="18" charset="0"/>
                  </a:rPr>
                  <a:t>里面，存在某一个</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，使得</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在</a:t>
                </a:r>
                <a:r>
                  <a:rPr lang="en-US" altLang="zh-CN" sz="1200" b="1" i="1" dirty="0">
                    <a:solidFill>
                      <a:srgbClr val="0033CC"/>
                    </a:solidFill>
                    <a:latin typeface="Times New Roman" pitchFamily="18" charset="0"/>
                  </a:rPr>
                  <a:t>A</a:t>
                </a:r>
                <a:r>
                  <a:rPr lang="zh-CN" altLang="en-US" sz="1200" b="1" i="1" dirty="0">
                    <a:solidFill>
                      <a:srgbClr val="0033CC"/>
                    </a:solidFill>
                    <a:latin typeface="Times New Roman" pitchFamily="18" charset="0"/>
                  </a:rPr>
                  <a:t>里面，</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不在</a:t>
                </a:r>
                <a:r>
                  <a:rPr lang="en-US" altLang="zh-CN" sz="1200" b="1" i="1" dirty="0">
                    <a:solidFill>
                      <a:srgbClr val="0033CC"/>
                    </a:solidFill>
                    <a:latin typeface="Times New Roman" pitchFamily="18" charset="0"/>
                  </a:rPr>
                  <a:t>B</a:t>
                </a:r>
                <a:r>
                  <a:rPr lang="zh-CN" altLang="en-US" sz="1200" b="1" i="1" dirty="0">
                    <a:solidFill>
                      <a:srgbClr val="0033CC"/>
                    </a:solidFill>
                    <a:latin typeface="Times New Roman" pitchFamily="18" charset="0"/>
                  </a:rPr>
                  <a:t>里面，或者</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在</a:t>
                </a:r>
                <a:r>
                  <a:rPr lang="en-US" altLang="zh-CN" sz="1200" b="1" i="1" dirty="0">
                    <a:solidFill>
                      <a:srgbClr val="0033CC"/>
                    </a:solidFill>
                    <a:latin typeface="Times New Roman" pitchFamily="18" charset="0"/>
                  </a:rPr>
                  <a:t>B</a:t>
                </a:r>
                <a:r>
                  <a:rPr lang="zh-CN" altLang="en-US" sz="1200" b="1" i="1" dirty="0">
                    <a:solidFill>
                      <a:srgbClr val="0033CC"/>
                    </a:solidFill>
                    <a:latin typeface="Times New Roman" pitchFamily="18" charset="0"/>
                  </a:rPr>
                  <a:t>里面，但是</a:t>
                </a:r>
                <a:r>
                  <a:rPr lang="en-US" altLang="zh-CN" sz="1200" b="1" i="1" dirty="0">
                    <a:solidFill>
                      <a:srgbClr val="0033CC"/>
                    </a:solidFill>
                    <a:latin typeface="Times New Roman" pitchFamily="18" charset="0"/>
                  </a:rPr>
                  <a:t>x</a:t>
                </a:r>
                <a:r>
                  <a:rPr lang="zh-CN" altLang="en-US" sz="1200" b="1" i="1" dirty="0">
                    <a:solidFill>
                      <a:srgbClr val="0033CC"/>
                    </a:solidFill>
                    <a:latin typeface="Times New Roman" pitchFamily="18" charset="0"/>
                  </a:rPr>
                  <a:t>不在</a:t>
                </a:r>
                <a:r>
                  <a:rPr lang="en-US" altLang="zh-CN" sz="1200" b="1" i="1" dirty="0">
                    <a:solidFill>
                      <a:srgbClr val="0033CC"/>
                    </a:solidFill>
                    <a:latin typeface="Times New Roman" pitchFamily="18" charset="0"/>
                  </a:rPr>
                  <a:t>A</a:t>
                </a:r>
                <a:r>
                  <a:rPr lang="zh-CN" altLang="en-US" sz="1200" b="1" i="1" dirty="0">
                    <a:solidFill>
                      <a:srgbClr val="0033CC"/>
                    </a:solidFill>
                    <a:latin typeface="Times New Roman" pitchFamily="18" charset="0"/>
                  </a:rPr>
                  <a:t>里面。</a:t>
                </a:r>
                <a:endParaRPr lang="en-US" altLang="zh-CN" sz="1200" b="1" i="1" dirty="0">
                  <a:solidFill>
                    <a:srgbClr val="0033CC"/>
                  </a:solidFill>
                  <a:latin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i="1" dirty="0">
                  <a:solidFill>
                    <a:srgbClr val="0033CC"/>
                  </a:solidFill>
                  <a:latin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1" dirty="0">
                    <a:solidFill>
                      <a:srgbClr val="0033CC"/>
                    </a:solidFill>
                    <a:latin typeface="Times New Roman" pitchFamily="18" charset="0"/>
                  </a:rPr>
                  <a:t>不振包含：真包含的否定，</a:t>
                </a:r>
                <a:r>
                  <a:rPr lang="en-US" altLang="zh-CN" sz="1200" b="1" i="1" dirty="0">
                    <a:solidFill>
                      <a:srgbClr val="0033CC"/>
                    </a:solidFill>
                    <a:latin typeface="Times New Roman" pitchFamily="18" charset="0"/>
                  </a:rPr>
                  <a:t>A</a:t>
                </a:r>
                <a:r>
                  <a:rPr lang="zh-CN" altLang="en-US" sz="1200" b="1" i="1" dirty="0">
                    <a:solidFill>
                      <a:srgbClr val="0033CC"/>
                    </a:solidFill>
                    <a:latin typeface="Times New Roman" pitchFamily="18" charset="0"/>
                  </a:rPr>
                  <a:t>不是</a:t>
                </a:r>
                <a:r>
                  <a:rPr lang="en-US" altLang="zh-CN" sz="1200" b="1" i="1" dirty="0">
                    <a:solidFill>
                      <a:srgbClr val="0033CC"/>
                    </a:solidFill>
                    <a:latin typeface="Times New Roman" pitchFamily="18" charset="0"/>
                  </a:rPr>
                  <a:t>B</a:t>
                </a:r>
                <a:r>
                  <a:rPr lang="zh-CN" altLang="en-US" sz="1200" b="1" i="1" dirty="0">
                    <a:solidFill>
                      <a:srgbClr val="0033CC"/>
                    </a:solidFill>
                    <a:latin typeface="Times New Roman" pitchFamily="18" charset="0"/>
                  </a:rPr>
                  <a:t>的子集，或者</a:t>
                </a:r>
                <a:r>
                  <a:rPr lang="en-US" altLang="zh-CN" sz="1200" b="1" i="1" dirty="0">
                    <a:solidFill>
                      <a:srgbClr val="0033CC"/>
                    </a:solidFill>
                    <a:latin typeface="Times New Roman" pitchFamily="18" charset="0"/>
                  </a:rPr>
                  <a:t>A</a:t>
                </a:r>
                <a:r>
                  <a:rPr lang="zh-CN" altLang="en-US" sz="1200" b="1" i="1" dirty="0">
                    <a:solidFill>
                      <a:srgbClr val="0033CC"/>
                    </a:solidFill>
                    <a:latin typeface="Times New Roman" pitchFamily="18" charset="0"/>
                  </a:rPr>
                  <a:t>完全等于</a:t>
                </a:r>
                <a:r>
                  <a:rPr lang="en-US" altLang="zh-CN" sz="1200" b="1" i="1" dirty="0">
                    <a:solidFill>
                      <a:srgbClr val="0033CC"/>
                    </a:solidFill>
                    <a:latin typeface="Times New Roman" pitchFamily="18" charset="0"/>
                  </a:rPr>
                  <a:t>B</a:t>
                </a:r>
                <a:r>
                  <a:rPr lang="zh-CN" altLang="en-US" sz="1200" b="1" i="1" dirty="0">
                    <a:solidFill>
                      <a:srgbClr val="0033CC"/>
                    </a:solidFill>
                    <a:latin typeface="Times New Roman" pitchFamily="18" charset="0"/>
                  </a:rPr>
                  <a:t>。</a:t>
                </a:r>
                <a:endParaRPr lang="en-US" altLang="zh-CN" sz="1200" b="1" i="1" dirty="0">
                  <a:solidFill>
                    <a:srgbClr val="0033CC"/>
                  </a:solidFill>
                  <a:latin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a:p>
              <a:p>
                <a:pPr/>
                <a:endParaRPr lang="en-US" altLang="zh-CN" b="0" dirty="0"/>
              </a:p>
              <a:p>
                <a:pPr/>
                <a:endParaRPr lang="en-US" altLang="zh-CN" b="0" dirty="0"/>
              </a:p>
              <a:p>
                <a:pPr/>
                <a:endParaRPr lang="en-US" altLang="zh-CN" b="0" dirty="0"/>
              </a:p>
              <a:p>
                <a:endParaRPr lang="zh-CN" altLang="en-US" dirty="0"/>
              </a:p>
            </p:txBody>
          </p:sp>
        </mc:Fallback>
      </mc:AlternateContent>
      <p:sp>
        <p:nvSpPr>
          <p:cNvPr id="4" name="灯片编号占位符 3"/>
          <p:cNvSpPr>
            <a:spLocks noGrp="1"/>
          </p:cNvSpPr>
          <p:nvPr>
            <p:ph type="sldNum" sz="quarter" idx="5"/>
          </p:nvPr>
        </p:nvSpPr>
        <p:spPr/>
        <p:txBody>
          <a:bodyPr/>
          <a:lstStyle/>
          <a:p>
            <a:fld id="{D4B3E712-B8D1-4CA8-8F8B-FD3744704A32}" type="slidenum">
              <a:rPr lang="en-US" altLang="zh-CN" smtClean="0"/>
              <a:pPr/>
              <a:t>48</a:t>
            </a:fld>
            <a:endParaRPr lang="en-US" altLang="zh-CN"/>
          </a:p>
        </p:txBody>
      </p:sp>
    </p:spTree>
    <p:extLst>
      <p:ext uri="{BB962C8B-B14F-4D97-AF65-F5344CB8AC3E}">
        <p14:creationId xmlns:p14="http://schemas.microsoft.com/office/powerpoint/2010/main" val="16955854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全集是任何集合的超集，所以任何集合包括他自己的，都是他的子集。</a:t>
            </a:r>
          </a:p>
        </p:txBody>
      </p:sp>
      <p:sp>
        <p:nvSpPr>
          <p:cNvPr id="4" name="灯片编号占位符 3"/>
          <p:cNvSpPr>
            <a:spLocks noGrp="1"/>
          </p:cNvSpPr>
          <p:nvPr>
            <p:ph type="sldNum" sz="quarter" idx="5"/>
          </p:nvPr>
        </p:nvSpPr>
        <p:spPr/>
        <p:txBody>
          <a:bodyPr/>
          <a:lstStyle/>
          <a:p>
            <a:fld id="{D4B3E712-B8D1-4CA8-8F8B-FD3744704A32}" type="slidenum">
              <a:rPr lang="en-US" altLang="zh-CN" smtClean="0"/>
              <a:pPr/>
              <a:t>49</a:t>
            </a:fld>
            <a:endParaRPr lang="en-US" altLang="zh-CN"/>
          </a:p>
        </p:txBody>
      </p:sp>
    </p:spTree>
    <p:extLst>
      <p:ext uri="{BB962C8B-B14F-4D97-AF65-F5344CB8AC3E}">
        <p14:creationId xmlns:p14="http://schemas.microsoft.com/office/powerpoint/2010/main" val="4012003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4CDA90F2-3387-42B0-A017-A793CC320EA0}"/>
              </a:ext>
            </a:extLst>
          </p:cNvPr>
          <p:cNvSpPr>
            <a:spLocks noGrp="1" noRot="1" noChangeAspect="1" noChangeArrowheads="1" noTextEdit="1"/>
          </p:cNvSpPr>
          <p:nvPr>
            <p:ph type="sldImg"/>
          </p:nvPr>
        </p:nvSpPr>
        <p:spPr>
          <a:ln/>
        </p:spPr>
      </p:sp>
      <p:sp>
        <p:nvSpPr>
          <p:cNvPr id="31747" name="备注占位符 2">
            <a:extLst>
              <a:ext uri="{FF2B5EF4-FFF2-40B4-BE49-F238E27FC236}">
                <a16:creationId xmlns:a16="http://schemas.microsoft.com/office/drawing/2014/main" id="{11DE791B-50D1-4B01-ACBA-F1671F2855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命题和命题变元，都用小写字母来表示</a:t>
            </a:r>
            <a:endParaRPr lang="en-US" altLang="zh-CN">
              <a:latin typeface="Arial" panose="020B0604020202020204" pitchFamily="34" charset="0"/>
            </a:endParaRPr>
          </a:p>
        </p:txBody>
      </p:sp>
      <p:sp>
        <p:nvSpPr>
          <p:cNvPr id="31748" name="灯片编号占位符 3">
            <a:extLst>
              <a:ext uri="{FF2B5EF4-FFF2-40B4-BE49-F238E27FC236}">
                <a16:creationId xmlns:a16="http://schemas.microsoft.com/office/drawing/2014/main" id="{9C5AD29E-DEB2-4960-A638-18D651F31B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2C5DC2-03AA-4E0B-8643-8F606570944E}" type="slidenum">
              <a:rPr lang="en-US" altLang="zh-CN" smtClean="0"/>
              <a:pPr/>
              <a:t>5</a:t>
            </a:fld>
            <a:endParaRPr lang="en-US" altLang="zh-CN"/>
          </a:p>
        </p:txBody>
      </p:sp>
    </p:spTree>
    <p:extLst>
      <p:ext uri="{BB962C8B-B14F-4D97-AF65-F5344CB8AC3E}">
        <p14:creationId xmlns:p14="http://schemas.microsoft.com/office/powerpoint/2010/main" val="809725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给定集合</a:t>
            </a:r>
            <a:r>
              <a:rPr lang="en-US" altLang="zh-CN" dirty="0"/>
              <a:t>A</a:t>
            </a:r>
            <a:r>
              <a:rPr lang="zh-CN" altLang="en-US" dirty="0"/>
              <a:t>，讨论</a:t>
            </a:r>
            <a:r>
              <a:rPr lang="en-US" altLang="zh-CN" dirty="0"/>
              <a:t>A</a:t>
            </a:r>
            <a:r>
              <a:rPr lang="zh-CN" altLang="en-US" dirty="0"/>
              <a:t>所有的子集，所有子集构成的集合，就称为</a:t>
            </a:r>
            <a:r>
              <a:rPr lang="en-US" altLang="zh-CN" dirty="0"/>
              <a:t>A</a:t>
            </a:r>
            <a:r>
              <a:rPr lang="zh-CN" altLang="en-US" dirty="0"/>
              <a:t>的幂集。</a:t>
            </a:r>
            <a:endParaRPr lang="en-US" altLang="zh-CN" dirty="0"/>
          </a:p>
          <a:p>
            <a:endParaRPr lang="en-US" altLang="zh-CN" dirty="0"/>
          </a:p>
          <a:p>
            <a:pPr marL="228600" indent="-228600">
              <a:buAutoNum type="arabicPeriod"/>
            </a:pPr>
            <a:r>
              <a:rPr lang="zh-CN" altLang="en-US" dirty="0"/>
              <a:t>空集的幂集，根据空集的级数，是</a:t>
            </a:r>
            <a:r>
              <a:rPr lang="en-US" altLang="zh-CN" dirty="0"/>
              <a:t>0</a:t>
            </a:r>
            <a:r>
              <a:rPr lang="zh-CN" altLang="en-US" dirty="0"/>
              <a:t>，所以所有子集的个数是</a:t>
            </a:r>
            <a:r>
              <a:rPr lang="en-US" altLang="zh-CN" dirty="0"/>
              <a:t>2^0=1</a:t>
            </a:r>
            <a:r>
              <a:rPr lang="zh-CN" altLang="en-US" dirty="0"/>
              <a:t>，所以空集的子集，还是空集，空集的幂集，是空集构成的集合。</a:t>
            </a:r>
            <a:endParaRPr lang="en-US" altLang="zh-CN" dirty="0"/>
          </a:p>
          <a:p>
            <a:pPr marL="228600" indent="-228600">
              <a:buAutoNum type="arabicPeriod"/>
            </a:pPr>
            <a:r>
              <a:rPr lang="zh-CN" altLang="en-US" dirty="0"/>
              <a:t>由空集构成的集合的幂集，层级是</a:t>
            </a:r>
            <a:r>
              <a:rPr lang="en-US" altLang="zh-CN" dirty="0"/>
              <a:t>1</a:t>
            </a:r>
            <a:r>
              <a:rPr lang="zh-CN" altLang="en-US" dirty="0"/>
              <a:t>，所以所有的子集的个数是</a:t>
            </a:r>
            <a:r>
              <a:rPr lang="en-US" altLang="zh-CN" dirty="0"/>
              <a:t>2^1=2</a:t>
            </a:r>
          </a:p>
          <a:p>
            <a:pPr marL="228600" indent="-228600">
              <a:buAutoNum type="arabicPeriod"/>
            </a:pPr>
            <a:r>
              <a:rPr lang="zh-CN" altLang="en-US" dirty="0"/>
              <a:t>层级是</a:t>
            </a:r>
            <a:r>
              <a:rPr lang="en-US" altLang="zh-CN" dirty="0"/>
              <a:t>2</a:t>
            </a:r>
            <a:r>
              <a:rPr lang="zh-CN" altLang="en-US" dirty="0"/>
              <a:t>，所以自己的个数是</a:t>
            </a:r>
            <a:r>
              <a:rPr lang="en-US" altLang="zh-CN" dirty="0"/>
              <a:t>2^2</a:t>
            </a:r>
          </a:p>
          <a:p>
            <a:pPr marL="228600" indent="-228600">
              <a:buAutoNum type="arabicPeriod"/>
            </a:pPr>
            <a:r>
              <a:rPr lang="zh-CN" altLang="en-US" dirty="0"/>
              <a:t>层级是</a:t>
            </a:r>
            <a:r>
              <a:rPr lang="en-US" altLang="zh-CN" dirty="0"/>
              <a:t>2</a:t>
            </a:r>
          </a:p>
          <a:p>
            <a:endParaRPr lang="zh-CN" altLang="en-US" dirty="0"/>
          </a:p>
        </p:txBody>
      </p:sp>
      <p:sp>
        <p:nvSpPr>
          <p:cNvPr id="4" name="灯片编号占位符 3"/>
          <p:cNvSpPr>
            <a:spLocks noGrp="1"/>
          </p:cNvSpPr>
          <p:nvPr>
            <p:ph type="sldNum" sz="quarter" idx="5"/>
          </p:nvPr>
        </p:nvSpPr>
        <p:spPr/>
        <p:txBody>
          <a:bodyPr/>
          <a:lstStyle/>
          <a:p>
            <a:fld id="{D4B3E712-B8D1-4CA8-8F8B-FD3744704A32}" type="slidenum">
              <a:rPr lang="en-US" altLang="zh-CN" smtClean="0"/>
              <a:pPr/>
              <a:t>50</a:t>
            </a:fld>
            <a:endParaRPr lang="en-US" altLang="zh-CN"/>
          </a:p>
        </p:txBody>
      </p:sp>
    </p:spTree>
    <p:extLst>
      <p:ext uri="{BB962C8B-B14F-4D97-AF65-F5344CB8AC3E}">
        <p14:creationId xmlns:p14="http://schemas.microsoft.com/office/powerpoint/2010/main" val="25430418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对称差 </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i="1" dirty="0">
                <a:latin typeface="Times New Roman" panose="02020603050405020304" pitchFamily="18" charset="0"/>
              </a:rPr>
              <a:t>B</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zh-CN" altLang="en-US" b="1" dirty="0">
                <a:latin typeface="Times New Roman" panose="02020603050405020304" pitchFamily="18" charset="0"/>
              </a:rPr>
              <a:t>或者 </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B</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B</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p>
          <a:p>
            <a:endParaRPr lang="en-US" altLang="zh-CN" b="1" dirty="0">
              <a:latin typeface="Times New Roman" panose="02020603050405020304" pitchFamily="18" charset="0"/>
            </a:endParaRPr>
          </a:p>
          <a:p>
            <a:r>
              <a:rPr lang="zh-CN" altLang="en-US" b="1" dirty="0">
                <a:latin typeface="Times New Roman" panose="02020603050405020304" pitchFamily="18" charset="0"/>
              </a:rPr>
              <a:t>再不给定额外条件的情况下，我们画出来就是这样的，</a:t>
            </a:r>
            <a:endParaRPr lang="en-US" altLang="zh-CN" b="1" dirty="0">
              <a:latin typeface="Times New Roman" panose="02020603050405020304" pitchFamily="18" charset="0"/>
            </a:endParaRPr>
          </a:p>
          <a:p>
            <a:r>
              <a:rPr lang="zh-CN" altLang="en-US" b="1" dirty="0">
                <a:latin typeface="Times New Roman" panose="02020603050405020304" pitchFamily="18" charset="0"/>
              </a:rPr>
              <a:t>除非我们知道特殊关系，比如</a:t>
            </a:r>
            <a:r>
              <a:rPr lang="en-US" altLang="zh-CN" b="1" dirty="0">
                <a:latin typeface="Times New Roman" panose="02020603050405020304" pitchFamily="18" charset="0"/>
              </a:rPr>
              <a:t>A</a:t>
            </a:r>
            <a:r>
              <a:rPr lang="zh-CN" altLang="en-US" b="1" dirty="0">
                <a:latin typeface="Times New Roman" panose="02020603050405020304" pitchFamily="18" charset="0"/>
              </a:rPr>
              <a:t>是</a:t>
            </a:r>
            <a:r>
              <a:rPr lang="en-US" altLang="zh-CN" b="1" dirty="0">
                <a:latin typeface="Times New Roman" panose="02020603050405020304" pitchFamily="18" charset="0"/>
              </a:rPr>
              <a:t>B</a:t>
            </a:r>
            <a:r>
              <a:rPr lang="zh-CN" altLang="en-US" b="1" dirty="0">
                <a:latin typeface="Times New Roman" panose="02020603050405020304" pitchFamily="18" charset="0"/>
              </a:rPr>
              <a:t>的子集，那么</a:t>
            </a:r>
            <a:r>
              <a:rPr lang="en-US" altLang="zh-CN" b="1" dirty="0">
                <a:latin typeface="Times New Roman" panose="02020603050405020304" pitchFamily="18" charset="0"/>
              </a:rPr>
              <a:t>A</a:t>
            </a:r>
            <a:r>
              <a:rPr lang="zh-CN" altLang="en-US" b="1" dirty="0">
                <a:latin typeface="Times New Roman" panose="02020603050405020304" pitchFamily="18" charset="0"/>
              </a:rPr>
              <a:t>是包含在</a:t>
            </a:r>
            <a:r>
              <a:rPr lang="en-US" altLang="zh-CN" b="1" dirty="0">
                <a:latin typeface="Times New Roman" panose="02020603050405020304" pitchFamily="18" charset="0"/>
              </a:rPr>
              <a:t>B</a:t>
            </a:r>
            <a:r>
              <a:rPr lang="zh-CN" altLang="en-US" b="1" dirty="0">
                <a:latin typeface="Times New Roman" panose="02020603050405020304" pitchFamily="18" charset="0"/>
              </a:rPr>
              <a:t>里面的</a:t>
            </a:r>
            <a:endParaRPr lang="en-US" altLang="zh-CN" b="1" dirty="0">
              <a:latin typeface="Times New Roman" panose="02020603050405020304" pitchFamily="18" charset="0"/>
            </a:endParaRPr>
          </a:p>
          <a:p>
            <a:r>
              <a:rPr lang="zh-CN" altLang="en-US" b="1" dirty="0">
                <a:latin typeface="Times New Roman" panose="02020603050405020304" pitchFamily="18" charset="0"/>
              </a:rPr>
              <a:t>如果是集合的操作的话，那么文氏图就这么画。</a:t>
            </a:r>
            <a:endParaRPr lang="en-US" altLang="zh-CN" b="1" dirty="0">
              <a:latin typeface="Times New Roman" panose="02020603050405020304" pitchFamily="18" charset="0"/>
            </a:endParaRPr>
          </a:p>
          <a:p>
            <a:r>
              <a:rPr lang="zh-CN" altLang="en-US" b="1" dirty="0">
                <a:latin typeface="Times New Roman" panose="02020603050405020304" pitchFamily="18" charset="0"/>
              </a:rPr>
              <a:t>书上把条件和操作，混为一谈了。</a:t>
            </a:r>
            <a:endParaRPr lang="zh-CN" altLang="en-US" dirty="0"/>
          </a:p>
        </p:txBody>
      </p:sp>
      <p:sp>
        <p:nvSpPr>
          <p:cNvPr id="4" name="灯片编号占位符 3"/>
          <p:cNvSpPr>
            <a:spLocks noGrp="1"/>
          </p:cNvSpPr>
          <p:nvPr>
            <p:ph type="sldNum" sz="quarter" idx="5"/>
          </p:nvPr>
        </p:nvSpPr>
        <p:spPr/>
        <p:txBody>
          <a:bodyPr/>
          <a:lstStyle/>
          <a:p>
            <a:fld id="{D4B3E712-B8D1-4CA8-8F8B-FD3744704A32}" type="slidenum">
              <a:rPr lang="en-US" altLang="zh-CN" smtClean="0"/>
              <a:pPr/>
              <a:t>52</a:t>
            </a:fld>
            <a:endParaRPr lang="en-US" altLang="zh-CN"/>
          </a:p>
        </p:txBody>
      </p:sp>
    </p:spTree>
    <p:extLst>
      <p:ext uri="{BB962C8B-B14F-4D97-AF65-F5344CB8AC3E}">
        <p14:creationId xmlns:p14="http://schemas.microsoft.com/office/powerpoint/2010/main" val="31520507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FD72B08E-36BF-4AA0-8B62-58CFCACD9B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18134B-29D9-4344-9746-88167E70526F}" type="slidenum">
              <a:rPr lang="en-US" altLang="zh-CN"/>
              <a:pPr eaLnBrk="1" hangingPunct="1"/>
              <a:t>53</a:t>
            </a:fld>
            <a:endParaRPr lang="en-US" altLang="zh-CN"/>
          </a:p>
        </p:txBody>
      </p:sp>
      <p:sp>
        <p:nvSpPr>
          <p:cNvPr id="55299" name="Rectangle 2">
            <a:extLst>
              <a:ext uri="{FF2B5EF4-FFF2-40B4-BE49-F238E27FC236}">
                <a16:creationId xmlns:a16="http://schemas.microsoft.com/office/drawing/2014/main" id="{1B4FF72B-9998-CE3C-18DF-A7C908B86270}"/>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FA1A7B2C-6439-65C6-A5DF-07EC27AD24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所有的算律，都可以用文氏图，或者外延定义出发，都可以证明</a:t>
            </a:r>
            <a:endParaRPr lang="en-US" altLang="zh-CN" dirty="0">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德摩根律，像命题逻辑，分配进去做相对差，但是交和并要交换。</a:t>
            </a:r>
            <a:endParaRPr lang="en-US" altLang="zh-CN" dirty="0"/>
          </a:p>
          <a:p>
            <a:endParaRPr lang="en-US" altLang="zh-CN" dirty="0"/>
          </a:p>
          <a:p>
            <a:r>
              <a:rPr lang="zh-CN" altLang="en-US" dirty="0"/>
              <a:t>补元率：排中律</a:t>
            </a:r>
            <a:endParaRPr lang="en-US" altLang="zh-CN" dirty="0"/>
          </a:p>
          <a:p>
            <a:endParaRPr lang="en-US" altLang="zh-CN"/>
          </a:p>
          <a:p>
            <a:endParaRPr lang="zh-CN" altLang="en-US"/>
          </a:p>
        </p:txBody>
      </p:sp>
      <p:sp>
        <p:nvSpPr>
          <p:cNvPr id="4" name="灯片编号占位符 3"/>
          <p:cNvSpPr>
            <a:spLocks noGrp="1"/>
          </p:cNvSpPr>
          <p:nvPr>
            <p:ph type="sldNum" sz="quarter" idx="5"/>
          </p:nvPr>
        </p:nvSpPr>
        <p:spPr/>
        <p:txBody>
          <a:bodyPr/>
          <a:lstStyle/>
          <a:p>
            <a:fld id="{D4B3E712-B8D1-4CA8-8F8B-FD3744704A32}" type="slidenum">
              <a:rPr lang="en-US" altLang="zh-CN" smtClean="0"/>
              <a:pPr/>
              <a:t>54</a:t>
            </a:fld>
            <a:endParaRPr lang="en-US" altLang="zh-CN"/>
          </a:p>
        </p:txBody>
      </p:sp>
    </p:spTree>
    <p:extLst>
      <p:ext uri="{BB962C8B-B14F-4D97-AF65-F5344CB8AC3E}">
        <p14:creationId xmlns:p14="http://schemas.microsoft.com/office/powerpoint/2010/main" val="2326531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基本的思路就是呢，从定义出发，用我们之前讲过的数理逻辑的证明方法，对集合去进行形式化的证明。当然，如果正着退会比较困难的话，我们也可以用反证法的思想。</a:t>
            </a:r>
          </a:p>
        </p:txBody>
      </p:sp>
      <p:sp>
        <p:nvSpPr>
          <p:cNvPr id="4" name="灯片编号占位符 3"/>
          <p:cNvSpPr>
            <a:spLocks noGrp="1"/>
          </p:cNvSpPr>
          <p:nvPr>
            <p:ph type="sldNum" sz="quarter" idx="5"/>
          </p:nvPr>
        </p:nvSpPr>
        <p:spPr/>
        <p:txBody>
          <a:bodyPr/>
          <a:lstStyle/>
          <a:p>
            <a:fld id="{D4B3E712-B8D1-4CA8-8F8B-FD3744704A32}" type="slidenum">
              <a:rPr lang="en-US" altLang="zh-CN" smtClean="0"/>
              <a:pPr/>
              <a:t>55</a:t>
            </a:fld>
            <a:endParaRPr lang="en-US" altLang="zh-CN"/>
          </a:p>
        </p:txBody>
      </p:sp>
    </p:spTree>
    <p:extLst>
      <p:ext uri="{BB962C8B-B14F-4D97-AF65-F5344CB8AC3E}">
        <p14:creationId xmlns:p14="http://schemas.microsoft.com/office/powerpoint/2010/main" val="1199178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228600" indent="-228600">
                  <a:buAutoNum type="arabicPeriod"/>
                </a:pP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oMath>
                </a14:m>
                <a:r>
                  <a:rPr lang="en-US" altLang="zh-CN" b="0" dirty="0"/>
                  <a:t> </a:t>
                </a:r>
              </a:p>
              <a:p>
                <a:pPr marL="228600" marR="0" lvl="0" indent="-228600" algn="l" defTabSz="914400" rtl="0" eaLnBrk="0" fontAlgn="base" latinLnBrk="0" hangingPunct="0">
                  <a:lnSpc>
                    <a:spcPct val="100000"/>
                  </a:lnSpc>
                  <a:spcBef>
                    <a:spcPct val="30000"/>
                  </a:spcBef>
                  <a:spcAft>
                    <a:spcPct val="0"/>
                  </a:spcAft>
                  <a:buClrTx/>
                  <a:buSzTx/>
                  <a:buFontTx/>
                  <a:buAutoNum type="arabicParenBoth"/>
                  <a:tabLst/>
                  <a:defRPr/>
                </a:pP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oMath>
                </a14:m>
                <a:r>
                  <a:rPr lang="en-US" altLang="zh-CN" b="0"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已知</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oMath>
                </a14:m>
                <a:r>
                  <a:rPr lang="zh-CN" altLang="en-US" b="0" dirty="0"/>
                  <a:t>，证明</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oMath>
                </a14:m>
                <a:r>
                  <a:rPr lang="en-US" altLang="zh-CN" b="0"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任取</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b="0" dirty="0"/>
                  <a:t>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zh-CN" altLang="en-US" b="0" i="1" smtClean="0">
                        <a:latin typeface="Cambria Math" panose="02040503050406030204" pitchFamily="18" charset="0"/>
                      </a:rPr>
                      <m:t>，</m:t>
                    </m:r>
                    <m:r>
                      <a:rPr lang="en-US" altLang="zh-CN" b="0" i="1" smtClean="0">
                        <a:latin typeface="Cambria Math" panose="02040503050406030204" pitchFamily="18" charset="0"/>
                      </a:rPr>
                      <m:t>(</m:t>
                    </m:r>
                    <m:r>
                      <a:rPr lang="zh-CN" altLang="en-US" b="0" i="1" smtClean="0">
                        <a:latin typeface="Cambria Math" panose="02040503050406030204" pitchFamily="18" charset="0"/>
                      </a:rPr>
                      <m:t>注意</m:t>
                    </m:r>
                    <m:r>
                      <m:rPr>
                        <m:sty m:val="p"/>
                      </m:rPr>
                      <a:rPr lang="en-US" altLang="zh-CN" b="0" i="1" smtClean="0">
                        <a:latin typeface="Cambria Math" panose="02040503050406030204" pitchFamily="18" charset="0"/>
                      </a:rPr>
                      <m:t>x</m:t>
                    </m:r>
                    <m:r>
                      <a:rPr lang="zh-CN" altLang="en-US" b="0" i="1" smtClean="0">
                        <a:latin typeface="Cambria Math" panose="02040503050406030204" pitchFamily="18" charset="0"/>
                      </a:rPr>
                      <m:t>是集合不是元素</m:t>
                    </m:r>
                    <m:r>
                      <a:rPr lang="en-US" altLang="zh-CN" b="0" i="1" smtClean="0">
                        <a:latin typeface="Cambria Math" panose="02040503050406030204" pitchFamily="18" charset="0"/>
                      </a:rPr>
                      <m:t>)</m:t>
                    </m:r>
                    <m:r>
                      <a:rPr lang="zh-CN" altLang="en-US" b="0" i="1" smtClean="0">
                        <a:latin typeface="Cambria Math" panose="02040503050406030204" pitchFamily="18" charset="0"/>
                      </a:rPr>
                      <m:t>，</m:t>
                    </m:r>
                  </m:oMath>
                </a14:m>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因此</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b="0" dirty="0"/>
                  <a:t>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a14:m>
                <a:r>
                  <a:rPr lang="zh-CN" altLang="en-US" b="0" dirty="0"/>
                  <a:t>，因此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r>
                  <a:rPr lang="en-US" altLang="zh-CN" b="0" dirty="0"/>
                  <a:t>; </a:t>
                </a:r>
                <a:r>
                  <a:rPr lang="zh-CN" altLang="en-US" b="0" dirty="0"/>
                  <a:t>同理，</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b="0" dirty="0"/>
                  <a:t> B;</a:t>
                </a:r>
              </a:p>
              <a:p>
                <a:pPr marL="228600" marR="0" lvl="0" indent="-228600" algn="l" defTabSz="914400" rtl="0" eaLnBrk="0" fontAlgn="base" latinLnBrk="0" hangingPunct="0">
                  <a:lnSpc>
                    <a:spcPct val="100000"/>
                  </a:lnSpc>
                  <a:spcBef>
                    <a:spcPct val="30000"/>
                  </a:spcBef>
                  <a:spcAft>
                    <a:spcPct val="0"/>
                  </a:spcAft>
                  <a:buClrTx/>
                  <a:buSzTx/>
                  <a:buFontTx/>
                  <a:buAutoNum type="arabicParenBoth"/>
                  <a:tabLst/>
                  <a:defRPr/>
                </a:pPr>
                <a:endParaRPr lang="en-US" altLang="zh-CN" b="0" dirty="0"/>
              </a:p>
              <a:p>
                <a:pPr marL="228600" marR="0" lvl="0" indent="-228600" algn="l" defTabSz="914400" rtl="0" eaLnBrk="0" fontAlgn="base" latinLnBrk="0" hangingPunct="0">
                  <a:lnSpc>
                    <a:spcPct val="100000"/>
                  </a:lnSpc>
                  <a:spcBef>
                    <a:spcPct val="30000"/>
                  </a:spcBef>
                  <a:spcAft>
                    <a:spcPct val="0"/>
                  </a:spcAft>
                  <a:buClrTx/>
                  <a:buSzTx/>
                  <a:buFontTx/>
                  <a:buAutoNum type="arabicParenBoth"/>
                  <a:tabLst/>
                  <a:defRPr/>
                </a:pP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oMath>
                </a14:m>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已知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oMath>
                </a14:m>
                <a:r>
                  <a:rPr lang="en-US" altLang="zh-CN" b="0" dirty="0"/>
                  <a:t> </a:t>
                </a:r>
                <a:r>
                  <a:rPr lang="zh-CN" altLang="en-US" b="0" dirty="0"/>
                  <a:t>，证明</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oMath>
                </a14:m>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任取</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b="0" dirty="0"/>
                  <a:t> </a:t>
                </a:r>
                <a14:m>
                  <m:oMath xmlns:m="http://schemas.openxmlformats.org/officeDocument/2006/math">
                    <m:r>
                      <a:rPr lang="en-US" altLang="zh-CN" b="0" i="1" smtClean="0">
                        <a:latin typeface="Cambria Math" panose="02040503050406030204" pitchFamily="18" charset="0"/>
                      </a:rPr>
                      <m:t>𝑃</m:t>
                    </m:r>
                    <m:r>
                      <a:rPr lang="zh-CN" altLang="en-US" b="0" i="1" smtClean="0">
                        <a:latin typeface="Cambria Math" panose="02040503050406030204" pitchFamily="18" charset="0"/>
                      </a:rPr>
                      <m:t>（</m:t>
                    </m:r>
                    <m:r>
                      <m:rPr>
                        <m:sty m:val="p"/>
                      </m:rPr>
                      <a:rPr lang="en-US" altLang="zh-CN" b="0" i="1" smtClean="0">
                        <a:latin typeface="Cambria Math" panose="02040503050406030204" pitchFamily="18" charset="0"/>
                      </a:rPr>
                      <m:t>A</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B</m:t>
                    </m:r>
                    <m:r>
                      <a:rPr lang="zh-CN" altLang="en-US" b="0" i="1" smtClean="0">
                        <a:latin typeface="Cambria Math" panose="02040503050406030204" pitchFamily="18" charset="0"/>
                      </a:rPr>
                      <m:t>），因此</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A</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B</m:t>
                    </m:r>
                    <m:r>
                      <a:rPr lang="zh-CN" altLang="en-US" b="0" i="1" smtClean="0">
                        <a:latin typeface="Cambria Math" panose="02040503050406030204" pitchFamily="18" charset="0"/>
                      </a:rPr>
                      <m:t>，</m:t>
                    </m:r>
                  </m:oMath>
                </a14:m>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任取</a:t>
                </a:r>
                <a14:m>
                  <m:oMath xmlns:m="http://schemas.openxmlformats.org/officeDocument/2006/math">
                    <m:r>
                      <m:rPr>
                        <m:sty m:val="p"/>
                      </m:rPr>
                      <a:rPr lang="en-US" altLang="zh-CN" b="0" i="1" dirty="0" smtClean="0">
                        <a:latin typeface="Cambria Math" panose="02040503050406030204" pitchFamily="18" charset="0"/>
                      </a:rPr>
                      <m:t>p</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x</m:t>
                    </m:r>
                  </m:oMath>
                </a14:m>
                <a:r>
                  <a:rPr lang="zh-CN" altLang="en-US" b="0" dirty="0"/>
                  <a:t>，因此</a:t>
                </a:r>
                <a14:m>
                  <m:oMath xmlns:m="http://schemas.openxmlformats.org/officeDocument/2006/math">
                    <m:r>
                      <m:rPr>
                        <m:sty m:val="p"/>
                      </m:rPr>
                      <a:rPr lang="en-US" altLang="zh-CN" b="0" i="1" dirty="0" smtClean="0">
                        <a:latin typeface="Cambria Math" panose="02040503050406030204" pitchFamily="18" charset="0"/>
                      </a:rPr>
                      <m:t>p</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A</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en-US" altLang="zh-CN" b="0" dirty="0"/>
                  <a:t>, </a:t>
                </a:r>
                <a:r>
                  <a:rPr lang="zh-CN" altLang="en-US" b="0" dirty="0"/>
                  <a:t>因此 </a:t>
                </a:r>
                <a14:m>
                  <m:oMath xmlns:m="http://schemas.openxmlformats.org/officeDocument/2006/math">
                    <m:r>
                      <m:rPr>
                        <m:sty m:val="p"/>
                      </m:rPr>
                      <a:rPr lang="en-US" altLang="zh-CN" b="0" i="1" dirty="0" smtClean="0">
                        <a:latin typeface="Cambria Math" panose="02040503050406030204" pitchFamily="18" charset="0"/>
                      </a:rPr>
                      <m:t>p</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A</m:t>
                    </m:r>
                  </m:oMath>
                </a14:m>
                <a:r>
                  <a:rPr lang="zh-CN" altLang="en-US" b="0" dirty="0"/>
                  <a:t> 且 </a:t>
                </a:r>
                <a14:m>
                  <m:oMath xmlns:m="http://schemas.openxmlformats.org/officeDocument/2006/math">
                    <m:r>
                      <m:rPr>
                        <m:sty m:val="p"/>
                      </m:rPr>
                      <a:rPr lang="en-US" altLang="zh-CN" b="0" i="1" dirty="0" smtClean="0">
                        <a:latin typeface="Cambria Math" panose="02040503050406030204" pitchFamily="18" charset="0"/>
                      </a:rPr>
                      <m:t>p</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B</m:t>
                    </m:r>
                    <m:r>
                      <a:rPr lang="zh-CN" altLang="en-US" b="0" i="1" smtClean="0">
                        <a:latin typeface="Cambria Math" panose="02040503050406030204" pitchFamily="18" charset="0"/>
                      </a:rPr>
                      <m:t>，</m:t>
                    </m:r>
                  </m:oMath>
                </a14:m>
                <a:r>
                  <a:rPr lang="zh-CN" altLang="en-US" b="0" dirty="0"/>
                  <a:t>因此</a:t>
                </a:r>
                <a:r>
                  <a:rPr lang="en-US" altLang="zh-CN" b="0" dirty="0"/>
                  <a:t>x</a:t>
                </a:r>
                <a14:m>
                  <m:oMath xmlns:m="http://schemas.openxmlformats.org/officeDocument/2006/math">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P</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A</m:t>
                        </m:r>
                      </m:e>
                    </m:d>
                    <m:r>
                      <a:rPr lang="zh-CN" altLang="en-US" b="0" i="1" smtClean="0">
                        <a:latin typeface="Cambria Math" panose="02040503050406030204" pitchFamily="18" charset="0"/>
                      </a:rPr>
                      <m:t>且</m:t>
                    </m:r>
                    <m:r>
                      <m:rPr>
                        <m:sty m:val="p"/>
                      </m:rPr>
                      <a:rPr lang="en-US" altLang="zh-CN" b="0" i="1" smtClean="0">
                        <a:latin typeface="Cambria Math" panose="02040503050406030204" pitchFamily="18" charset="0"/>
                      </a:rPr>
                      <m:t>x</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oMath>
                </a14:m>
                <a:r>
                  <a:rPr lang="en-US" altLang="zh-CN" b="0" dirty="0"/>
                  <a:t>(</a:t>
                </a:r>
                <a14:m>
                  <m:oMath xmlns:m="http://schemas.openxmlformats.org/officeDocument/2006/math">
                    <m:r>
                      <m:rPr>
                        <m:sty m:val="p"/>
                      </m:rPr>
                      <a:rPr lang="en-US" altLang="zh-CN" b="0" i="1" smtClean="0">
                        <a:latin typeface="Cambria Math" panose="02040503050406030204" pitchFamily="18" charset="0"/>
                      </a:rPr>
                      <m:t>B</m:t>
                    </m:r>
                    <m:r>
                      <a:rPr lang="en-US" altLang="zh-CN" b="0" i="1" smtClean="0">
                        <a:latin typeface="Cambria Math" panose="02040503050406030204" pitchFamily="18" charset="0"/>
                      </a:rPr>
                      <m:t>),</m:t>
                    </m:r>
                  </m:oMath>
                </a14:m>
                <a:r>
                  <a:rPr lang="zh-CN" altLang="en-US" b="0" dirty="0"/>
                  <a:t> 因此</a:t>
                </a:r>
                <a:r>
                  <a:rPr lang="en-US" altLang="zh-CN" b="0" dirty="0"/>
                  <a:t> </a:t>
                </a:r>
                <a14:m>
                  <m:oMath xmlns:m="http://schemas.openxmlformats.org/officeDocument/2006/math">
                    <m:r>
                      <m:rPr>
                        <m:sty m:val="p"/>
                      </m:rPr>
                      <a:rPr lang="en-US" altLang="zh-CN" b="0" i="1" dirty="0" smtClean="0">
                        <a:latin typeface="Cambria Math" panose="02040503050406030204" pitchFamily="18" charset="0"/>
                      </a:rPr>
                      <m:t>x</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𝐴</m:t>
                    </m:r>
                    <m:r>
                      <a:rPr lang="zh-CN" altLang="en-US" b="0" i="1" dirty="0" smtClean="0">
                        <a:latin typeface="Cambria Math" panose="02040503050406030204" pitchFamily="18" charset="0"/>
                      </a:rPr>
                      <m:t>，</m:t>
                    </m:r>
                  </m:oMath>
                </a14:m>
                <a:r>
                  <a:rPr lang="en-US" altLang="zh-CN" b="0" dirty="0"/>
                  <a:t> </a:t>
                </a:r>
                <a14:m>
                  <m:oMath xmlns:m="http://schemas.openxmlformats.org/officeDocument/2006/math">
                    <m:r>
                      <m:rPr>
                        <m:sty m:val="p"/>
                      </m:rPr>
                      <a:rPr lang="en-US" altLang="zh-CN" b="0" i="1" dirty="0" smtClean="0">
                        <a:latin typeface="Cambria Math" panose="02040503050406030204" pitchFamily="18" charset="0"/>
                      </a:rPr>
                      <m:t>x</m:t>
                    </m:r>
                    <m:r>
                      <a:rPr lang="en-US" altLang="zh-CN" b="0" i="1" dirty="0" smtClean="0">
                        <a:latin typeface="Cambria Math" panose="02040503050406030204" pitchFamily="18" charset="0"/>
                      </a:rPr>
                      <m:t>⊆</m:t>
                    </m:r>
                    <m:r>
                      <m:rPr>
                        <m:sty m:val="p"/>
                      </m:rPr>
                      <a:rPr lang="en-US" altLang="zh-CN" b="0" i="1" dirty="0" smtClean="0">
                        <a:latin typeface="Cambria Math" panose="02040503050406030204" pitchFamily="18" charset="0"/>
                      </a:rPr>
                      <m:t>B</m:t>
                    </m:r>
                  </m:oMath>
                </a14:m>
                <a:r>
                  <a:rPr lang="zh-CN" altLang="en-US" b="0" dirty="0"/>
                  <a:t>，因此</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b="0" i="1" smtClean="0">
                        <a:latin typeface="Cambria Math" panose="02040503050406030204" pitchFamily="18" charset="0"/>
                      </a:rPr>
                      <m:t>且</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B</m:t>
                    </m:r>
                    <m:r>
                      <a:rPr lang="en-US" altLang="zh-CN" b="0" i="1" smtClean="0">
                        <a:latin typeface="Cambria Math" panose="02040503050406030204" pitchFamily="18" charset="0"/>
                      </a:rPr>
                      <m:t>)</m:t>
                    </m:r>
                  </m:oMath>
                </a14:m>
                <a:r>
                  <a:rPr lang="zh-CN" altLang="en-US" b="0" dirty="0"/>
                  <a:t>，因此</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B</m:t>
                    </m:r>
                    <m:r>
                      <a:rPr lang="en-US" altLang="zh-CN" b="0" i="1" smtClean="0">
                        <a:latin typeface="Cambria Math" panose="02040503050406030204" pitchFamily="18" charset="0"/>
                      </a:rPr>
                      <m:t>)</m:t>
                    </m:r>
                  </m:oMath>
                </a14:m>
                <a:endParaRPr lang="en-US" altLang="zh-CN" b="0" dirty="0"/>
              </a:p>
            </p:txBody>
          </p:sp>
        </mc:Choice>
        <mc:Fallback xmlns="">
          <p:sp>
            <p:nvSpPr>
              <p:cNvPr id="3" name="备注占位符 2"/>
              <p:cNvSpPr>
                <a:spLocks noGrp="1"/>
              </p:cNvSpPr>
              <p:nvPr>
                <p:ph type="body" idx="1"/>
              </p:nvPr>
            </p:nvSpPr>
            <p:spPr/>
            <p:txBody>
              <a:bodyPr/>
              <a:lstStyle/>
              <a:p>
                <a:pPr marL="228600" indent="-228600">
                  <a:buAutoNum type="arabicPeriod"/>
                </a:pPr>
                <a:r>
                  <a:rPr lang="en-US" altLang="zh-CN" b="0" i="0">
                    <a:latin typeface="Cambria Math" panose="02040503050406030204" pitchFamily="18" charset="0"/>
                  </a:rPr>
                  <a:t>𝑃(𝐴)∩𝑃(𝐵)=𝑃(𝐴∩𝐵)</a:t>
                </a:r>
                <a:r>
                  <a:rPr lang="en-US" altLang="zh-CN" b="0" dirty="0"/>
                  <a:t> </a:t>
                </a:r>
              </a:p>
              <a:p>
                <a:pPr marL="228600" marR="0" lvl="0" indent="-228600" algn="l" defTabSz="914400" rtl="0" eaLnBrk="0" fontAlgn="base" latinLnBrk="0" hangingPunct="0">
                  <a:lnSpc>
                    <a:spcPct val="100000"/>
                  </a:lnSpc>
                  <a:spcBef>
                    <a:spcPct val="30000"/>
                  </a:spcBef>
                  <a:spcAft>
                    <a:spcPct val="0"/>
                  </a:spcAft>
                  <a:buClrTx/>
                  <a:buSzTx/>
                  <a:buFontTx/>
                  <a:buAutoNum type="arabicParenBoth"/>
                  <a:tabLst/>
                  <a:defRPr/>
                </a:pPr>
                <a:r>
                  <a:rPr lang="en-US" altLang="zh-CN" b="0" i="0">
                    <a:latin typeface="Cambria Math" panose="02040503050406030204" pitchFamily="18" charset="0"/>
                  </a:rPr>
                  <a:t>𝑃(𝐴)∩𝑃(𝐵)⇒𝑃(𝐴∩𝐵)</a:t>
                </a:r>
                <a:r>
                  <a:rPr lang="en-US" altLang="zh-CN" b="0"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已知</a:t>
                </a:r>
                <a:r>
                  <a:rPr lang="en-US" altLang="zh-CN" b="0" i="0">
                    <a:latin typeface="Cambria Math" panose="02040503050406030204" pitchFamily="18" charset="0"/>
                  </a:rPr>
                  <a:t>𝑃(𝐴)∩𝑃(𝐵)</a:t>
                </a:r>
                <a:r>
                  <a:rPr lang="zh-CN" altLang="en-US" b="0" dirty="0"/>
                  <a:t>，证明</a:t>
                </a:r>
                <a:r>
                  <a:rPr lang="en-US" altLang="zh-CN" b="0" i="0">
                    <a:latin typeface="Cambria Math" panose="02040503050406030204" pitchFamily="18" charset="0"/>
                  </a:rPr>
                  <a:t>𝑃(𝐴∩𝐵)</a:t>
                </a:r>
                <a:r>
                  <a:rPr lang="en-US" altLang="zh-CN" b="0"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任取</a:t>
                </a:r>
                <a:r>
                  <a:rPr lang="en-US" altLang="zh-CN" b="0" i="0">
                    <a:latin typeface="Cambria Math" panose="02040503050406030204" pitchFamily="18" charset="0"/>
                  </a:rPr>
                  <a:t>𝑥∈</a:t>
                </a:r>
                <a:r>
                  <a:rPr lang="en-US" altLang="zh-CN" b="0" dirty="0"/>
                  <a:t> </a:t>
                </a:r>
                <a:r>
                  <a:rPr lang="en-US" altLang="zh-CN" b="0" i="0">
                    <a:latin typeface="Cambria Math" panose="02040503050406030204" pitchFamily="18" charset="0"/>
                  </a:rPr>
                  <a:t>𝑃(𝐴)∩𝑃(𝐵)</a:t>
                </a:r>
                <a:r>
                  <a:rPr lang="zh-CN" altLang="en-US" b="0" i="0">
                    <a:latin typeface="Cambria Math" panose="02040503050406030204" pitchFamily="18" charset="0"/>
                  </a:rPr>
                  <a:t>，</a:t>
                </a:r>
                <a:r>
                  <a:rPr lang="en-US" altLang="zh-CN" b="0" i="0">
                    <a:latin typeface="Cambria Math" panose="02040503050406030204" pitchFamily="18" charset="0"/>
                  </a:rPr>
                  <a:t>(</a:t>
                </a:r>
                <a:r>
                  <a:rPr lang="zh-CN" altLang="en-US" b="0" i="0">
                    <a:latin typeface="Cambria Math" panose="02040503050406030204" pitchFamily="18" charset="0"/>
                  </a:rPr>
                  <a:t>注意</a:t>
                </a:r>
                <a:r>
                  <a:rPr lang="en-US" altLang="zh-CN" b="0" i="0">
                    <a:latin typeface="Cambria Math" panose="02040503050406030204" pitchFamily="18" charset="0"/>
                  </a:rPr>
                  <a:t>x</a:t>
                </a:r>
                <a:r>
                  <a:rPr lang="zh-CN" altLang="en-US" b="0" i="0">
                    <a:latin typeface="Cambria Math" panose="02040503050406030204" pitchFamily="18" charset="0"/>
                  </a:rPr>
                  <a:t>是集合不是元素</a:t>
                </a:r>
                <a:r>
                  <a:rPr lang="en-US" altLang="zh-CN" b="0" i="0">
                    <a:latin typeface="Cambria Math" panose="02040503050406030204" pitchFamily="18" charset="0"/>
                  </a:rPr>
                  <a:t>)</a:t>
                </a:r>
                <a:r>
                  <a:rPr lang="zh-CN" altLang="en-US" b="0" i="0">
                    <a:latin typeface="Cambria Math" panose="02040503050406030204" pitchFamily="18" charset="0"/>
                  </a:rPr>
                  <a:t>，</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因此</a:t>
                </a:r>
                <a:r>
                  <a:rPr lang="en-US" altLang="zh-CN" b="0" i="0">
                    <a:latin typeface="Cambria Math" panose="02040503050406030204" pitchFamily="18" charset="0"/>
                  </a:rPr>
                  <a:t>𝑥∈</a:t>
                </a:r>
                <a:r>
                  <a:rPr lang="en-US" altLang="zh-CN" b="0" dirty="0"/>
                  <a:t> </a:t>
                </a:r>
                <a:r>
                  <a:rPr lang="en-US" altLang="zh-CN" b="0" i="0">
                    <a:latin typeface="Cambria Math" panose="02040503050406030204" pitchFamily="18" charset="0"/>
                  </a:rPr>
                  <a:t>𝑃(𝐴)</a:t>
                </a:r>
                <a:r>
                  <a:rPr lang="zh-CN" altLang="en-US" b="0" dirty="0"/>
                  <a:t>，因此 </a:t>
                </a:r>
                <a:r>
                  <a:rPr lang="en-US" altLang="zh-CN" b="0" i="0">
                    <a:latin typeface="Cambria Math" panose="02040503050406030204" pitchFamily="18" charset="0"/>
                  </a:rPr>
                  <a:t>𝑥⊆𝐴</a:t>
                </a:r>
                <a:r>
                  <a:rPr lang="en-US" altLang="zh-CN" b="0" dirty="0"/>
                  <a:t>; </a:t>
                </a:r>
                <a:r>
                  <a:rPr lang="zh-CN" altLang="en-US" b="0" dirty="0"/>
                  <a:t>同理，</a:t>
                </a:r>
                <a:r>
                  <a:rPr lang="en-US" altLang="zh-CN" b="0" i="0">
                    <a:latin typeface="Cambria Math" panose="02040503050406030204" pitchFamily="18" charset="0"/>
                  </a:rPr>
                  <a:t>𝑥⊆</a:t>
                </a:r>
                <a:r>
                  <a:rPr lang="en-US" altLang="zh-CN" b="0" dirty="0"/>
                  <a:t> B;</a:t>
                </a:r>
              </a:p>
              <a:p>
                <a:pPr marL="228600" marR="0" lvl="0" indent="-228600" algn="l" defTabSz="914400" rtl="0" eaLnBrk="0" fontAlgn="base" latinLnBrk="0" hangingPunct="0">
                  <a:lnSpc>
                    <a:spcPct val="100000"/>
                  </a:lnSpc>
                  <a:spcBef>
                    <a:spcPct val="30000"/>
                  </a:spcBef>
                  <a:spcAft>
                    <a:spcPct val="0"/>
                  </a:spcAft>
                  <a:buClrTx/>
                  <a:buSzTx/>
                  <a:buFontTx/>
                  <a:buAutoNum type="arabicParenBoth"/>
                  <a:tabLst/>
                  <a:defRPr/>
                </a:pPr>
                <a:endParaRPr lang="en-US" altLang="zh-CN" b="0" dirty="0"/>
              </a:p>
              <a:p>
                <a:pPr marL="228600" marR="0" lvl="0" indent="-228600" algn="l" defTabSz="914400" rtl="0" eaLnBrk="0" fontAlgn="base" latinLnBrk="0" hangingPunct="0">
                  <a:lnSpc>
                    <a:spcPct val="100000"/>
                  </a:lnSpc>
                  <a:spcBef>
                    <a:spcPct val="30000"/>
                  </a:spcBef>
                  <a:spcAft>
                    <a:spcPct val="0"/>
                  </a:spcAft>
                  <a:buClrTx/>
                  <a:buSzTx/>
                  <a:buFontTx/>
                  <a:buAutoNum type="arabicParenBoth"/>
                  <a:tabLst/>
                  <a:defRPr/>
                </a:pPr>
                <a:r>
                  <a:rPr lang="en-US" altLang="zh-CN" b="0" i="0">
                    <a:latin typeface="Cambria Math" panose="02040503050406030204" pitchFamily="18" charset="0"/>
                  </a:rPr>
                  <a:t>𝑃(𝐴)∩𝑃(𝐵)⇐𝑃(𝐴∩𝐵)</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已知 </a:t>
                </a:r>
                <a:r>
                  <a:rPr lang="en-US" altLang="zh-CN" b="0" i="0">
                    <a:latin typeface="Cambria Math" panose="02040503050406030204" pitchFamily="18" charset="0"/>
                  </a:rPr>
                  <a:t>𝑃(𝐴∩𝐵)</a:t>
                </a:r>
                <a:r>
                  <a:rPr lang="en-US" altLang="zh-CN" b="0" dirty="0"/>
                  <a:t> </a:t>
                </a:r>
                <a:r>
                  <a:rPr lang="zh-CN" altLang="en-US" b="0" dirty="0"/>
                  <a:t>，证明</a:t>
                </a:r>
                <a:r>
                  <a:rPr lang="en-US" altLang="zh-CN" b="0" i="0">
                    <a:latin typeface="Cambria Math" panose="02040503050406030204" pitchFamily="18" charset="0"/>
                  </a:rPr>
                  <a:t>𝑃(𝐴)∩𝑃(𝐵)</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任取</a:t>
                </a:r>
                <a:r>
                  <a:rPr lang="en-US" altLang="zh-CN" b="0" i="0">
                    <a:latin typeface="Cambria Math" panose="02040503050406030204" pitchFamily="18" charset="0"/>
                  </a:rPr>
                  <a:t>𝑥∈</a:t>
                </a:r>
                <a:r>
                  <a:rPr lang="en-US" altLang="zh-CN" b="0" dirty="0"/>
                  <a:t> </a:t>
                </a:r>
                <a:r>
                  <a:rPr lang="en-US" altLang="zh-CN" b="0" i="0">
                    <a:latin typeface="Cambria Math" panose="02040503050406030204" pitchFamily="18" charset="0"/>
                  </a:rPr>
                  <a:t>𝑃</a:t>
                </a:r>
                <a:r>
                  <a:rPr lang="zh-CN" altLang="en-US" b="0" i="0">
                    <a:latin typeface="Cambria Math" panose="02040503050406030204" pitchFamily="18" charset="0"/>
                  </a:rPr>
                  <a:t>（</a:t>
                </a:r>
                <a:r>
                  <a:rPr lang="en-US" altLang="zh-CN" b="0" i="0">
                    <a:latin typeface="Cambria Math" panose="02040503050406030204" pitchFamily="18" charset="0"/>
                  </a:rPr>
                  <a:t>A∩B</a:t>
                </a:r>
                <a:r>
                  <a:rPr lang="zh-CN" altLang="en-US" b="0" i="0">
                    <a:latin typeface="Cambria Math" panose="02040503050406030204" pitchFamily="18" charset="0"/>
                  </a:rPr>
                  <a:t>），因此</a:t>
                </a:r>
                <a:r>
                  <a:rPr lang="en-US" altLang="zh-CN" b="0" i="0">
                    <a:latin typeface="Cambria Math" panose="02040503050406030204" pitchFamily="18" charset="0"/>
                  </a:rPr>
                  <a:t>𝑥⊆A∩B</a:t>
                </a:r>
                <a:r>
                  <a:rPr lang="zh-CN" altLang="en-US" b="0" i="0">
                    <a:latin typeface="Cambria Math" panose="02040503050406030204" pitchFamily="18" charset="0"/>
                  </a:rPr>
                  <a:t>，</a:t>
                </a:r>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任取</a:t>
                </a:r>
                <a:r>
                  <a:rPr lang="en-US" altLang="zh-CN" b="0" i="0" dirty="0">
                    <a:latin typeface="Cambria Math" panose="02040503050406030204" pitchFamily="18" charset="0"/>
                  </a:rPr>
                  <a:t>p</a:t>
                </a:r>
                <a:r>
                  <a:rPr lang="en-US" altLang="zh-CN" b="0" i="0">
                    <a:latin typeface="Cambria Math" panose="02040503050406030204" pitchFamily="18" charset="0"/>
                  </a:rPr>
                  <a:t>∈x</a:t>
                </a:r>
                <a:r>
                  <a:rPr lang="zh-CN" altLang="en-US" b="0" dirty="0"/>
                  <a:t>，因此</a:t>
                </a:r>
                <a:r>
                  <a:rPr lang="en-US" altLang="zh-CN" b="0" i="0" dirty="0">
                    <a:latin typeface="Cambria Math" panose="02040503050406030204" pitchFamily="18" charset="0"/>
                  </a:rPr>
                  <a:t>p</a:t>
                </a:r>
                <a:r>
                  <a:rPr lang="en-US" altLang="zh-CN" b="0" i="0">
                    <a:latin typeface="Cambria Math" panose="02040503050406030204" pitchFamily="18" charset="0"/>
                  </a:rPr>
                  <a:t>∈ A∩𝐵</a:t>
                </a:r>
                <a:r>
                  <a:rPr lang="en-US" altLang="zh-CN" b="0" dirty="0"/>
                  <a:t>, </a:t>
                </a:r>
                <a:r>
                  <a:rPr lang="zh-CN" altLang="en-US" b="0" dirty="0"/>
                  <a:t>因此 </a:t>
                </a:r>
                <a:r>
                  <a:rPr lang="en-US" altLang="zh-CN" b="0" i="0" dirty="0">
                    <a:latin typeface="Cambria Math" panose="02040503050406030204" pitchFamily="18" charset="0"/>
                  </a:rPr>
                  <a:t>p</a:t>
                </a:r>
                <a:r>
                  <a:rPr lang="en-US" altLang="zh-CN" b="0" i="0">
                    <a:latin typeface="Cambria Math" panose="02040503050406030204" pitchFamily="18" charset="0"/>
                  </a:rPr>
                  <a:t>∈A</a:t>
                </a:r>
                <a:r>
                  <a:rPr lang="zh-CN" altLang="en-US" b="0" dirty="0"/>
                  <a:t> 且 </a:t>
                </a:r>
                <a:r>
                  <a:rPr lang="en-US" altLang="zh-CN" b="0" i="0" dirty="0">
                    <a:latin typeface="Cambria Math" panose="02040503050406030204" pitchFamily="18" charset="0"/>
                  </a:rPr>
                  <a:t>p</a:t>
                </a:r>
                <a:r>
                  <a:rPr lang="en-US" altLang="zh-CN" b="0" i="0">
                    <a:latin typeface="Cambria Math" panose="02040503050406030204" pitchFamily="18" charset="0"/>
                  </a:rPr>
                  <a:t>∈B</a:t>
                </a:r>
                <a:r>
                  <a:rPr lang="zh-CN" altLang="en-US" b="0" i="0">
                    <a:latin typeface="Cambria Math" panose="02040503050406030204" pitchFamily="18" charset="0"/>
                  </a:rPr>
                  <a:t>，</a:t>
                </a:r>
                <a:r>
                  <a:rPr lang="zh-CN" altLang="en-US" b="0" dirty="0"/>
                  <a:t>因此</a:t>
                </a:r>
                <a:r>
                  <a:rPr lang="en-US" altLang="zh-CN" b="0" dirty="0"/>
                  <a:t>x</a:t>
                </a:r>
                <a:r>
                  <a:rPr lang="en-US" altLang="zh-CN" b="0" i="0">
                    <a:latin typeface="Cambria Math" panose="02040503050406030204" pitchFamily="18" charset="0"/>
                  </a:rPr>
                  <a:t>∈P(A)</a:t>
                </a:r>
                <a:r>
                  <a:rPr lang="zh-CN" altLang="en-US" b="0" i="0">
                    <a:latin typeface="Cambria Math" panose="02040503050406030204" pitchFamily="18" charset="0"/>
                  </a:rPr>
                  <a:t>且</a:t>
                </a:r>
                <a:r>
                  <a:rPr lang="en-US" altLang="zh-CN" b="0" i="0">
                    <a:latin typeface="Cambria Math" panose="02040503050406030204" pitchFamily="18" charset="0"/>
                  </a:rPr>
                  <a:t>x∈𝑃</a:t>
                </a:r>
                <a:r>
                  <a:rPr lang="en-US" altLang="zh-CN" b="0" dirty="0"/>
                  <a:t>(</a:t>
                </a:r>
                <a:r>
                  <a:rPr lang="en-US" altLang="zh-CN" b="0" i="0">
                    <a:latin typeface="Cambria Math" panose="02040503050406030204" pitchFamily="18" charset="0"/>
                  </a:rPr>
                  <a:t>B),</a:t>
                </a:r>
                <a:r>
                  <a:rPr lang="zh-CN" altLang="en-US" b="0" dirty="0"/>
                  <a:t> 因此</a:t>
                </a:r>
                <a:r>
                  <a:rPr lang="en-US" altLang="zh-CN" b="0" dirty="0"/>
                  <a:t> </a:t>
                </a:r>
                <a:r>
                  <a:rPr lang="en-US" altLang="zh-CN" b="0" i="0" dirty="0">
                    <a:latin typeface="Cambria Math" panose="02040503050406030204" pitchFamily="18" charset="0"/>
                  </a:rPr>
                  <a:t>x⊆𝐴</a:t>
                </a:r>
                <a:r>
                  <a:rPr lang="zh-CN" altLang="en-US" b="0" i="0" dirty="0">
                    <a:latin typeface="Cambria Math" panose="02040503050406030204" pitchFamily="18" charset="0"/>
                  </a:rPr>
                  <a:t>，</a:t>
                </a:r>
                <a:r>
                  <a:rPr lang="en-US" altLang="zh-CN" b="0" dirty="0"/>
                  <a:t> </a:t>
                </a:r>
                <a:r>
                  <a:rPr lang="en-US" altLang="zh-CN" b="0" i="0" dirty="0">
                    <a:latin typeface="Cambria Math" panose="02040503050406030204" pitchFamily="18" charset="0"/>
                  </a:rPr>
                  <a:t>x⊆B</a:t>
                </a:r>
                <a:r>
                  <a:rPr lang="zh-CN" altLang="en-US" b="0" dirty="0"/>
                  <a:t>，因此</a:t>
                </a:r>
                <a:r>
                  <a:rPr lang="en-US" altLang="zh-CN" b="0" i="0">
                    <a:latin typeface="Cambria Math" panose="02040503050406030204" pitchFamily="18" charset="0"/>
                  </a:rPr>
                  <a:t>𝑥∈𝑃(𝐴)</a:t>
                </a:r>
                <a:r>
                  <a:rPr lang="zh-CN" altLang="en-US" b="0" i="0">
                    <a:latin typeface="Cambria Math" panose="02040503050406030204" pitchFamily="18" charset="0"/>
                  </a:rPr>
                  <a:t>且</a:t>
                </a:r>
                <a:r>
                  <a:rPr lang="en-US" altLang="zh-CN" b="0" i="0">
                    <a:latin typeface="Cambria Math" panose="02040503050406030204" pitchFamily="18" charset="0"/>
                  </a:rPr>
                  <a:t>𝑥∈𝑃(B)</a:t>
                </a:r>
                <a:r>
                  <a:rPr lang="zh-CN" altLang="en-US" b="0" dirty="0"/>
                  <a:t>，因此</a:t>
                </a:r>
                <a:r>
                  <a:rPr lang="en-US" altLang="zh-CN" b="0" i="0">
                    <a:latin typeface="Cambria Math" panose="02040503050406030204" pitchFamily="18" charset="0"/>
                  </a:rPr>
                  <a:t>𝑥∈𝑃(𝐴)∩𝑃(B)</a:t>
                </a:r>
                <a:endParaRPr lang="en-US" altLang="zh-CN" b="0" dirty="0"/>
              </a:p>
            </p:txBody>
          </p:sp>
        </mc:Fallback>
      </mc:AlternateContent>
      <p:sp>
        <p:nvSpPr>
          <p:cNvPr id="4" name="灯片编号占位符 3"/>
          <p:cNvSpPr>
            <a:spLocks noGrp="1"/>
          </p:cNvSpPr>
          <p:nvPr>
            <p:ph type="sldNum" sz="quarter" idx="5"/>
          </p:nvPr>
        </p:nvSpPr>
        <p:spPr/>
        <p:txBody>
          <a:bodyPr/>
          <a:lstStyle/>
          <a:p>
            <a:fld id="{D4B3E712-B8D1-4CA8-8F8B-FD3744704A32}" type="slidenum">
              <a:rPr lang="en-US" altLang="zh-CN" smtClean="0"/>
              <a:pPr/>
              <a:t>56</a:t>
            </a:fld>
            <a:endParaRPr lang="en-US" altLang="zh-CN"/>
          </a:p>
        </p:txBody>
      </p:sp>
    </p:spTree>
    <p:extLst>
      <p:ext uri="{BB962C8B-B14F-4D97-AF65-F5344CB8AC3E}">
        <p14:creationId xmlns:p14="http://schemas.microsoft.com/office/powerpoint/2010/main" val="3484055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B3E712-B8D1-4CA8-8F8B-FD3744704A32}" type="slidenum">
              <a:rPr lang="en-US" altLang="zh-CN" smtClean="0"/>
              <a:pPr/>
              <a:t>58</a:t>
            </a:fld>
            <a:endParaRPr lang="en-US" altLang="zh-CN"/>
          </a:p>
        </p:txBody>
      </p:sp>
    </p:spTree>
    <p:extLst>
      <p:ext uri="{BB962C8B-B14F-4D97-AF65-F5344CB8AC3E}">
        <p14:creationId xmlns:p14="http://schemas.microsoft.com/office/powerpoint/2010/main" val="1592452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求被某个数整除的元素的个数，取下界，如果取上界，最大的倍数有可能超过集合最大的元素。</a:t>
            </a:r>
          </a:p>
        </p:txBody>
      </p:sp>
      <p:sp>
        <p:nvSpPr>
          <p:cNvPr id="4" name="灯片编号占位符 3"/>
          <p:cNvSpPr>
            <a:spLocks noGrp="1"/>
          </p:cNvSpPr>
          <p:nvPr>
            <p:ph type="sldNum" sz="quarter" idx="5"/>
          </p:nvPr>
        </p:nvSpPr>
        <p:spPr/>
        <p:txBody>
          <a:bodyPr/>
          <a:lstStyle/>
          <a:p>
            <a:fld id="{D4B3E712-B8D1-4CA8-8F8B-FD3744704A32}" type="slidenum">
              <a:rPr lang="en-US" altLang="zh-CN" smtClean="0"/>
              <a:pPr/>
              <a:t>59</a:t>
            </a:fld>
            <a:endParaRPr lang="en-US" altLang="zh-CN"/>
          </a:p>
        </p:txBody>
      </p:sp>
    </p:spTree>
    <p:extLst>
      <p:ext uri="{BB962C8B-B14F-4D97-AF65-F5344CB8AC3E}">
        <p14:creationId xmlns:p14="http://schemas.microsoft.com/office/powerpoint/2010/main" val="3303604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4CDA90F2-3387-42B0-A017-A793CC320EA0}"/>
              </a:ext>
            </a:extLst>
          </p:cNvPr>
          <p:cNvSpPr>
            <a:spLocks noGrp="1" noRot="1" noChangeAspect="1" noChangeArrowheads="1" noTextEdit="1"/>
          </p:cNvSpPr>
          <p:nvPr>
            <p:ph type="sldImg"/>
          </p:nvPr>
        </p:nvSpPr>
        <p:spPr>
          <a:ln/>
        </p:spPr>
      </p:sp>
      <p:sp>
        <p:nvSpPr>
          <p:cNvPr id="31747" name="备注占位符 2">
            <a:extLst>
              <a:ext uri="{FF2B5EF4-FFF2-40B4-BE49-F238E27FC236}">
                <a16:creationId xmlns:a16="http://schemas.microsoft.com/office/drawing/2014/main" id="{11DE791B-50D1-4B01-ACBA-F1671F2855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命题和命题变元，都用小写字母来表示</a:t>
            </a:r>
            <a:endParaRPr lang="en-US" altLang="zh-CN">
              <a:latin typeface="Arial" panose="020B0604020202020204" pitchFamily="34" charset="0"/>
            </a:endParaRPr>
          </a:p>
        </p:txBody>
      </p:sp>
      <p:sp>
        <p:nvSpPr>
          <p:cNvPr id="31748" name="灯片编号占位符 3">
            <a:extLst>
              <a:ext uri="{FF2B5EF4-FFF2-40B4-BE49-F238E27FC236}">
                <a16:creationId xmlns:a16="http://schemas.microsoft.com/office/drawing/2014/main" id="{9C5AD29E-DEB2-4960-A638-18D651F31B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2C5DC2-03AA-4E0B-8643-8F606570944E}" type="slidenum">
              <a:rPr lang="en-US" altLang="zh-CN" smtClean="0"/>
              <a:pPr/>
              <a:t>6</a:t>
            </a:fld>
            <a:endParaRPr lang="en-US" altLang="zh-CN"/>
          </a:p>
        </p:txBody>
      </p:sp>
    </p:spTree>
    <p:extLst>
      <p:ext uri="{BB962C8B-B14F-4D97-AF65-F5344CB8AC3E}">
        <p14:creationId xmlns:p14="http://schemas.microsoft.com/office/powerpoint/2010/main" val="2294417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a:extLst>
              <a:ext uri="{FF2B5EF4-FFF2-40B4-BE49-F238E27FC236}">
                <a16:creationId xmlns:a16="http://schemas.microsoft.com/office/drawing/2014/main" id="{F2DF3C96-36AC-48FB-9C41-08DA3C9C16E1}"/>
              </a:ext>
            </a:extLst>
          </p:cNvPr>
          <p:cNvSpPr>
            <a:spLocks noGrp="1" noRot="1" noChangeAspect="1" noChangeArrowheads="1" noTextEdit="1"/>
          </p:cNvSpPr>
          <p:nvPr>
            <p:ph type="sldImg"/>
          </p:nvPr>
        </p:nvSpPr>
        <p:spPr>
          <a:ln/>
        </p:spPr>
      </p:sp>
      <p:sp>
        <p:nvSpPr>
          <p:cNvPr id="113667" name="备注占位符 2">
            <a:extLst>
              <a:ext uri="{FF2B5EF4-FFF2-40B4-BE49-F238E27FC236}">
                <a16:creationId xmlns:a16="http://schemas.microsoft.com/office/drawing/2014/main" id="{7B6E5054-41E6-4987-A784-5F0CC73DF7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命题常项是：</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我们之前说过，有些命题无法判断真值，他的真值是随着变量的变化而变化，叫命题变项，</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所以命题公式我们这么定义：所谓命题公式就是由简单命题，或者是命题常项、命题变项，通过一定的方式，组合起来的这些公式，就称为命题公式，或合式公式，或简称公式。</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这个也是一个递归的定义</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首先，单个命题</a:t>
            </a:r>
            <a:r>
              <a:rPr lang="en-US" altLang="zh-CN">
                <a:latin typeface="Arial" panose="020B0604020202020204" pitchFamily="34" charset="0"/>
              </a:rPr>
              <a:t>XXXX</a:t>
            </a:r>
          </a:p>
          <a:p>
            <a:r>
              <a:rPr lang="zh-CN" altLang="en-US">
                <a:latin typeface="Arial" panose="020B0604020202020204" pitchFamily="34" charset="0"/>
              </a:rPr>
              <a:t>其实，在这个基础之上，我们用联结词去表示的命题，或者说，对这些简单的命题或者变项进行联结，组合成的复合命题，也称为合式公式。</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(2) (3)</a:t>
            </a:r>
          </a:p>
          <a:p>
            <a:r>
              <a:rPr lang="en-US" altLang="zh-CN">
                <a:latin typeface="Arial" panose="020B0604020202020204" pitchFamily="34" charset="0"/>
              </a:rPr>
              <a:t>(1)-(3)</a:t>
            </a:r>
            <a:r>
              <a:rPr lang="zh-CN" altLang="en-US">
                <a:latin typeface="Arial" panose="020B0604020202020204" pitchFamily="34" charset="0"/>
              </a:rPr>
              <a:t>有限次的应用，形成的符号串，是合式公式，注意这里是 有限次的应用</a:t>
            </a:r>
          </a:p>
          <a:p>
            <a:r>
              <a:rPr lang="zh-CN" altLang="en-US">
                <a:latin typeface="Arial" panose="020B0604020202020204" pitchFamily="34" charset="0"/>
              </a:rPr>
              <a:t> 合式公式也称为命题公式，或简称公式。</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这就是命题逻辑所讨论的公式的基本形式</a:t>
            </a:r>
          </a:p>
        </p:txBody>
      </p:sp>
      <p:sp>
        <p:nvSpPr>
          <p:cNvPr id="113668" name="灯片编号占位符 3">
            <a:extLst>
              <a:ext uri="{FF2B5EF4-FFF2-40B4-BE49-F238E27FC236}">
                <a16:creationId xmlns:a16="http://schemas.microsoft.com/office/drawing/2014/main" id="{A8386E07-168D-4B0C-8112-13BA9EFACF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56A0DD-2236-4889-8796-0369B8451646}" type="slidenum">
              <a:rPr lang="en-US" altLang="zh-CN" smtClean="0"/>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a:extLst>
              <a:ext uri="{FF2B5EF4-FFF2-40B4-BE49-F238E27FC236}">
                <a16:creationId xmlns:a16="http://schemas.microsoft.com/office/drawing/2014/main" id="{17D2DDF1-B77E-4C97-B2D2-3F4ACAF1A39C}"/>
              </a:ext>
            </a:extLst>
          </p:cNvPr>
          <p:cNvSpPr>
            <a:spLocks noGrp="1" noRot="1" noChangeAspect="1" noChangeArrowheads="1" noTextEdit="1"/>
          </p:cNvSpPr>
          <p:nvPr>
            <p:ph type="sldImg"/>
          </p:nvPr>
        </p:nvSpPr>
        <p:spPr>
          <a:ln/>
        </p:spPr>
      </p:sp>
      <p:sp>
        <p:nvSpPr>
          <p:cNvPr id="134147" name="备注占位符 2">
            <a:extLst>
              <a:ext uri="{FF2B5EF4-FFF2-40B4-BE49-F238E27FC236}">
                <a16:creationId xmlns:a16="http://schemas.microsoft.com/office/drawing/2014/main" id="{AE79CF4B-FC3B-4BA5-B5F3-69AD14C64B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那么，我们根据公式真值表的分布呢，把公式分成以下几类，如果他没有成假赋值，那么我们把它称为重言式，什么叫重言呢，就是</a:t>
            </a:r>
            <a:r>
              <a:rPr lang="en-US" altLang="zh-CN">
                <a:latin typeface="Arial" panose="020B0604020202020204" pitchFamily="34" charset="0"/>
              </a:rPr>
              <a:t>you can say that again</a:t>
            </a:r>
            <a:r>
              <a:rPr lang="zh-CN" altLang="en-US">
                <a:latin typeface="Arial" panose="020B0604020202020204" pitchFamily="34" charset="0"/>
              </a:rPr>
              <a:t>，那也叫永真式</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那么相对的，如果</a:t>
            </a:r>
            <a:r>
              <a:rPr lang="en-US" altLang="zh-CN">
                <a:latin typeface="Arial" panose="020B0604020202020204" pitchFamily="34" charset="0"/>
              </a:rPr>
              <a:t>a</a:t>
            </a:r>
            <a:r>
              <a:rPr lang="zh-CN" altLang="en-US">
                <a:latin typeface="Arial" panose="020B0604020202020204" pitchFamily="34" charset="0"/>
              </a:rPr>
              <a:t>里面呢是没有成真赋值的，所有的赋值都是零，那么我们也把</a:t>
            </a:r>
            <a:r>
              <a:rPr lang="en-US" altLang="zh-CN">
                <a:latin typeface="Arial" panose="020B0604020202020204" pitchFamily="34" charset="0"/>
              </a:rPr>
              <a:t>a</a:t>
            </a:r>
            <a:r>
              <a:rPr lang="zh-CN" altLang="en-US">
                <a:latin typeface="Arial" panose="020B0604020202020204" pitchFamily="34" charset="0"/>
              </a:rPr>
              <a:t>称为矛盾式</a:t>
            </a:r>
            <a:r>
              <a:rPr lang="en-US" altLang="zh-CN">
                <a:latin typeface="Arial" panose="020B0604020202020204" pitchFamily="34" charset="0"/>
              </a:rPr>
              <a:t>contradiction</a:t>
            </a:r>
            <a:r>
              <a:rPr lang="zh-CN" altLang="en-US">
                <a:latin typeface="Arial" panose="020B0604020202020204" pitchFamily="34" charset="0"/>
              </a:rPr>
              <a:t>，或者说永假式。如果</a:t>
            </a:r>
            <a:r>
              <a:rPr lang="en-US" altLang="zh-CN">
                <a:latin typeface="Arial" panose="020B0604020202020204" pitchFamily="34" charset="0"/>
              </a:rPr>
              <a:t>a</a:t>
            </a:r>
            <a:r>
              <a:rPr lang="zh-CN" altLang="en-US">
                <a:latin typeface="Arial" panose="020B0604020202020204" pitchFamily="34" charset="0"/>
              </a:rPr>
              <a:t>不是矛盾式，那么我们就称</a:t>
            </a:r>
            <a:r>
              <a:rPr lang="en-US" altLang="zh-CN">
                <a:latin typeface="Arial" panose="020B0604020202020204" pitchFamily="34" charset="0"/>
              </a:rPr>
              <a:t>a</a:t>
            </a:r>
            <a:r>
              <a:rPr lang="zh-CN" altLang="en-US">
                <a:latin typeface="Arial" panose="020B0604020202020204" pitchFamily="34" charset="0"/>
              </a:rPr>
              <a:t>为可满足式。</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那么所谓的不是矛盾式就是他至少有一个成真赋值，这个赋值是可以满足</a:t>
            </a:r>
            <a:r>
              <a:rPr lang="en-US" altLang="zh-CN">
                <a:latin typeface="Arial" panose="020B0604020202020204" pitchFamily="34" charset="0"/>
              </a:rPr>
              <a:t>a</a:t>
            </a:r>
            <a:r>
              <a:rPr lang="zh-CN" altLang="en-US">
                <a:latin typeface="Arial" panose="020B0604020202020204" pitchFamily="34" charset="0"/>
              </a:rPr>
              <a:t>成立的条件的，所以从这个定义里面，我们也可以看出可满足式的充分条件是存在成真赋值，所以呢，这边的问题就是重言式，算不算可满足式，那么，根据定义来看呢，重言式是属于可满足式的，因为他存在成真赋值，虽然他没有成假赋值，但是它符合可满足式的定义，所以它是可满足式，反之则不然，那我们刚刚的几个例子，</a:t>
            </a:r>
            <a:r>
              <a:rPr lang="en-US" altLang="zh-CN">
                <a:latin typeface="Arial" panose="020B0604020202020204" pitchFamily="34" charset="0"/>
              </a:rPr>
              <a:t>A</a:t>
            </a:r>
            <a:r>
              <a:rPr lang="zh-CN" altLang="en-US">
                <a:latin typeface="Arial" panose="020B0604020202020204" pitchFamily="34" charset="0"/>
              </a:rPr>
              <a:t>式重言式，</a:t>
            </a:r>
            <a:r>
              <a:rPr lang="en-US" altLang="zh-CN">
                <a:latin typeface="Arial" panose="020B0604020202020204" pitchFamily="34" charset="0"/>
              </a:rPr>
              <a:t>b</a:t>
            </a:r>
            <a:r>
              <a:rPr lang="zh-CN" altLang="en-US">
                <a:latin typeface="Arial" panose="020B0604020202020204" pitchFamily="34" charset="0"/>
              </a:rPr>
              <a:t>是矛盾式，</a:t>
            </a:r>
            <a:r>
              <a:rPr lang="en-US" altLang="zh-CN">
                <a:latin typeface="Arial" panose="020B0604020202020204" pitchFamily="34" charset="0"/>
              </a:rPr>
              <a:t>c</a:t>
            </a:r>
            <a:r>
              <a:rPr lang="zh-CN" altLang="en-US">
                <a:latin typeface="Arial" panose="020B0604020202020204" pitchFamily="34" charset="0"/>
              </a:rPr>
              <a:t>是非重言可满足式。</a:t>
            </a:r>
            <a:endParaRPr lang="en-US" altLang="zh-CN">
              <a:latin typeface="Arial" panose="020B0604020202020204" pitchFamily="34" charset="0"/>
            </a:endParaRPr>
          </a:p>
          <a:p>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那么真值表为什么重要呢？哦，就是我们在写程序的时候，我们为了保证程序的可靠，会验证它的一些特性，保证他在任何情况下呢，都不会有危险的情况发生，那么，其中一种方法呢，就是我们用逻辑公式去验证。也就是把我们程序想要实现的特性呢，形式化成逻辑公式，那么，这个逻辑公式如果被证明在任何情况下呢它都是真的，也就是永真式，那么，我们就能够证明我们想要的特性，在任何情况下都是保证被满足。</a:t>
            </a:r>
            <a:endParaRPr lang="en-US" altLang="zh-CN">
              <a:latin typeface="Arial" panose="020B0604020202020204" pitchFamily="34" charset="0"/>
            </a:endParaRPr>
          </a:p>
          <a:p>
            <a:endParaRPr lang="en-US" altLang="zh-CN">
              <a:latin typeface="Arial" panose="020B0604020202020204" pitchFamily="34" charset="0"/>
            </a:endParaRPr>
          </a:p>
          <a:p>
            <a:endParaRPr lang="en-US" altLang="zh-CN">
              <a:latin typeface="Arial" panose="020B0604020202020204" pitchFamily="34" charset="0"/>
            </a:endParaRPr>
          </a:p>
          <a:p>
            <a:endParaRPr lang="zh-CN" altLang="en-US">
              <a:latin typeface="Arial" panose="020B0604020202020204" pitchFamily="34" charset="0"/>
            </a:endParaRPr>
          </a:p>
        </p:txBody>
      </p:sp>
      <p:sp>
        <p:nvSpPr>
          <p:cNvPr id="134148" name="灯片编号占位符 3">
            <a:extLst>
              <a:ext uri="{FF2B5EF4-FFF2-40B4-BE49-F238E27FC236}">
                <a16:creationId xmlns:a16="http://schemas.microsoft.com/office/drawing/2014/main" id="{48562955-D6CE-437E-83E5-C581ACA263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DF780D-6CE3-47CD-8BD9-BF87A76DAF77}" type="slidenum">
              <a:rPr lang="en-US" altLang="zh-CN" smtClean="0"/>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B91788F7-2DCC-4173-937A-483EF4F2F2DA}"/>
              </a:ext>
            </a:extLst>
          </p:cNvPr>
          <p:cNvSpPr>
            <a:spLocks noGrp="1" noRot="1" noChangeAspect="1" noChangeArrowheads="1" noTextEdit="1"/>
          </p:cNvSpPr>
          <p:nvPr>
            <p:ph type="sldImg"/>
          </p:nvPr>
        </p:nvSpPr>
        <p:spPr>
          <a:ln/>
        </p:spPr>
      </p:sp>
      <p:sp>
        <p:nvSpPr>
          <p:cNvPr id="15363" name="备注占位符 2">
            <a:extLst>
              <a:ext uri="{FF2B5EF4-FFF2-40B4-BE49-F238E27FC236}">
                <a16:creationId xmlns:a16="http://schemas.microsoft.com/office/drawing/2014/main" id="{F6327557-249A-43AC-B551-82A244F866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那我们现在拿来介绍一些等值式，那我们先来啊，讲一下这个基本的等值式，然后我们再从其他的视角，然后去理解他们。首先是双重否定律，也就是任何一个公式，如果前面加上两个否定式，那么就和他自己本身是相同的。那么下一个是等幂律，也就是</a:t>
            </a:r>
            <a:r>
              <a:rPr lang="en-US" altLang="zh-CN">
                <a:latin typeface="Arial" panose="020B0604020202020204" pitchFamily="34" charset="0"/>
              </a:rPr>
              <a:t>a</a:t>
            </a:r>
            <a:r>
              <a:rPr lang="zh-CN" altLang="en-US">
                <a:latin typeface="Arial" panose="020B0604020202020204" pitchFamily="34" charset="0"/>
              </a:rPr>
              <a:t>和</a:t>
            </a:r>
            <a:r>
              <a:rPr lang="en-US" altLang="zh-CN">
                <a:latin typeface="Arial" panose="020B0604020202020204" pitchFamily="34" charset="0"/>
              </a:rPr>
              <a:t>a</a:t>
            </a:r>
            <a:r>
              <a:rPr lang="zh-CN" altLang="en-US">
                <a:latin typeface="Arial" panose="020B0604020202020204" pitchFamily="34" charset="0"/>
              </a:rPr>
              <a:t>的析取和他自身是等值的，那么</a:t>
            </a:r>
            <a:r>
              <a:rPr lang="en-US" altLang="zh-CN">
                <a:latin typeface="Arial" panose="020B0604020202020204" pitchFamily="34" charset="0"/>
              </a:rPr>
              <a:t>a</a:t>
            </a:r>
            <a:r>
              <a:rPr lang="zh-CN" altLang="en-US">
                <a:latin typeface="Arial" panose="020B0604020202020204" pitchFamily="34" charset="0"/>
              </a:rPr>
              <a:t>和</a:t>
            </a:r>
            <a:r>
              <a:rPr lang="en-US" altLang="zh-CN">
                <a:latin typeface="Arial" panose="020B0604020202020204" pitchFamily="34" charset="0"/>
              </a:rPr>
              <a:t>a</a:t>
            </a:r>
            <a:r>
              <a:rPr lang="zh-CN" altLang="en-US">
                <a:latin typeface="Arial" panose="020B0604020202020204" pitchFamily="34" charset="0"/>
              </a:rPr>
              <a:t>的合取和她自身也是等值的，那我们其实也是可以通过话真值表然后来判断的。那么交换律，析取和合取都是具有交换律的，那么他们也都是具有结合律和分配律的。那么，结合律就是，如果公式中出现一系列的析取，那么先析取哪一个都是可以的，同理，如果公式中有一系列的合取。那么先合取哪一个也都是可以的。那么分配律，如果这个公式中是有优先级的，那么括号里适合取括号，外面是吸取，想打破这个括号的话，那么就要分别去析取，再进行合取。同理，如果公式中有优先级高的析取，然后再合取的话，那么，打破这个公式，我们就要先分别合取，然后再进行析取。那么，这个分配律就有点像乘法对加法的分配律。</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那么我们公式中了</a:t>
            </a:r>
            <a:r>
              <a:rPr lang="en-US" altLang="zh-CN">
                <a:latin typeface="Arial" panose="020B0604020202020204" pitchFamily="34" charset="0"/>
              </a:rPr>
              <a:t>ABC</a:t>
            </a:r>
            <a:r>
              <a:rPr lang="zh-CN" altLang="en-US">
                <a:latin typeface="Arial" panose="020B0604020202020204" pitchFamily="34" charset="0"/>
              </a:rPr>
              <a:t>不一定是原子命题，那有可能是复合命题，它可以是任意的命题公式。</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那么我们再从另外的角度去理解这些式子，首先呢，我们知道任何一个命题呢，它都是有成真赋值的，那么这个成真赋值可以看成是一个集合。比如我们看</a:t>
            </a:r>
            <a:r>
              <a:rPr lang="en-US" altLang="zh-CN">
                <a:latin typeface="Arial" panose="020B0604020202020204" pitchFamily="34" charset="0"/>
              </a:rPr>
              <a:t>P</a:t>
            </a:r>
            <a:r>
              <a:rPr lang="zh-CN" altLang="en-US">
                <a:latin typeface="Arial" panose="020B0604020202020204" pitchFamily="34" charset="0"/>
              </a:rPr>
              <a:t>析取</a:t>
            </a:r>
            <a:r>
              <a:rPr lang="en-US" altLang="zh-CN">
                <a:latin typeface="Arial" panose="020B0604020202020204" pitchFamily="34" charset="0"/>
              </a:rPr>
              <a:t>Q</a:t>
            </a:r>
            <a:r>
              <a:rPr lang="zh-CN" altLang="en-US">
                <a:latin typeface="Arial" panose="020B0604020202020204" pitchFamily="34" charset="0"/>
              </a:rPr>
              <a:t>，如果是</a:t>
            </a:r>
            <a:r>
              <a:rPr lang="en-US" altLang="zh-CN">
                <a:latin typeface="Arial" panose="020B0604020202020204" pitchFamily="34" charset="0"/>
              </a:rPr>
              <a:t>p</a:t>
            </a:r>
            <a:r>
              <a:rPr lang="zh-CN" altLang="en-US">
                <a:latin typeface="Arial" panose="020B0604020202020204" pitchFamily="34" charset="0"/>
              </a:rPr>
              <a:t>析取</a:t>
            </a:r>
            <a:r>
              <a:rPr lang="en-US" altLang="zh-CN">
                <a:latin typeface="Arial" panose="020B0604020202020204" pitchFamily="34" charset="0"/>
              </a:rPr>
              <a:t>q</a:t>
            </a:r>
            <a:r>
              <a:rPr lang="zh-CN" altLang="en-US">
                <a:latin typeface="Arial" panose="020B0604020202020204" pitchFamily="34" charset="0"/>
              </a:rPr>
              <a:t>为真，那么，它的成真赋值的集合是多少呀？</a:t>
            </a:r>
            <a:r>
              <a:rPr lang="en-US" altLang="zh-CN">
                <a:latin typeface="Arial" panose="020B0604020202020204" pitchFamily="34" charset="0"/>
              </a:rPr>
              <a:t>01</a:t>
            </a:r>
            <a:r>
              <a:rPr lang="zh-CN" altLang="en-US">
                <a:latin typeface="Arial" panose="020B0604020202020204" pitchFamily="34" charset="0"/>
              </a:rPr>
              <a:t>，</a:t>
            </a:r>
            <a:r>
              <a:rPr lang="en-US" altLang="zh-CN">
                <a:latin typeface="Arial" panose="020B0604020202020204" pitchFamily="34" charset="0"/>
              </a:rPr>
              <a:t>10</a:t>
            </a:r>
            <a:r>
              <a:rPr lang="zh-CN" altLang="en-US">
                <a:latin typeface="Arial" panose="020B0604020202020204" pitchFamily="34" charset="0"/>
              </a:rPr>
              <a:t>，</a:t>
            </a:r>
            <a:r>
              <a:rPr lang="en-US" altLang="zh-CN">
                <a:latin typeface="Arial" panose="020B0604020202020204" pitchFamily="34" charset="0"/>
              </a:rPr>
              <a:t>11</a:t>
            </a:r>
            <a:r>
              <a:rPr lang="zh-CN" altLang="en-US">
                <a:latin typeface="Arial" panose="020B0604020202020204" pitchFamily="34" charset="0"/>
              </a:rPr>
              <a:t>，对吧，我们把公式</a:t>
            </a:r>
            <a:r>
              <a:rPr lang="en-US" altLang="zh-CN">
                <a:latin typeface="Arial" panose="020B0604020202020204" pitchFamily="34" charset="0"/>
              </a:rPr>
              <a:t>p</a:t>
            </a:r>
            <a:r>
              <a:rPr lang="zh-CN" altLang="en-US">
                <a:latin typeface="Arial" panose="020B0604020202020204" pitchFamily="34" charset="0"/>
              </a:rPr>
              <a:t>吸取</a:t>
            </a:r>
            <a:r>
              <a:rPr lang="en-US" altLang="zh-CN">
                <a:latin typeface="Arial" panose="020B0604020202020204" pitchFamily="34" charset="0"/>
              </a:rPr>
              <a:t>q</a:t>
            </a:r>
            <a:r>
              <a:rPr lang="zh-CN" altLang="en-US">
                <a:latin typeface="Arial" panose="020B0604020202020204" pitchFamily="34" charset="0"/>
              </a:rPr>
              <a:t>看成是这三种成真赋值的集合，那我们其实就建立了一个公式到集合的联系。所以呢，每个公式呢，都看成了一个集合，我们就可以啊，从集合论的角度啊，去理解这个公式。</a:t>
            </a:r>
          </a:p>
          <a:p>
            <a:endParaRPr lang="en-US" altLang="zh-CN">
              <a:latin typeface="Arial" panose="020B0604020202020204" pitchFamily="34" charset="0"/>
            </a:endParaRPr>
          </a:p>
        </p:txBody>
      </p:sp>
      <p:sp>
        <p:nvSpPr>
          <p:cNvPr id="15364" name="灯片编号占位符 3">
            <a:extLst>
              <a:ext uri="{FF2B5EF4-FFF2-40B4-BE49-F238E27FC236}">
                <a16:creationId xmlns:a16="http://schemas.microsoft.com/office/drawing/2014/main" id="{8AE30B63-6DE6-41A3-BBED-50C73C0248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81C52945-54BC-462D-B28B-7A9AAE4559E9}" type="slidenum">
              <a:rPr lang="en-US" altLang="zh-CN" b="0" smtClean="0"/>
              <a:pPr/>
              <a:t>9</a:t>
            </a:fld>
            <a:endParaRPr lang="en-US" altLang="zh-CN"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D1E30-1910-416E-8673-5C0E104BEAB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C1A702A-C8A3-4BDD-9B48-B847DD1D4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A81613-F98F-40D1-B27B-599833522FCB}"/>
              </a:ext>
            </a:extLst>
          </p:cNvPr>
          <p:cNvSpPr>
            <a:spLocks noGrp="1"/>
          </p:cNvSpPr>
          <p:nvPr>
            <p:ph type="dt" sz="half" idx="10"/>
          </p:nvPr>
        </p:nvSpPr>
        <p:spPr/>
        <p:txBody>
          <a:bodyPr/>
          <a:lstStyle/>
          <a:p>
            <a:fld id="{E01A9C8B-6EFD-4016-8D49-235E5F1270DC}" type="datetimeFigureOut">
              <a:rPr lang="zh-CN" altLang="en-US" smtClean="0"/>
              <a:t>2022/12/22</a:t>
            </a:fld>
            <a:endParaRPr lang="zh-CN" altLang="en-US"/>
          </a:p>
        </p:txBody>
      </p:sp>
      <p:sp>
        <p:nvSpPr>
          <p:cNvPr id="5" name="页脚占位符 4">
            <a:extLst>
              <a:ext uri="{FF2B5EF4-FFF2-40B4-BE49-F238E27FC236}">
                <a16:creationId xmlns:a16="http://schemas.microsoft.com/office/drawing/2014/main" id="{12B7ECE1-B019-4574-9B32-7FB3953095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2251B2-A7DB-4D16-8DBB-CD9B91BAB3BF}"/>
              </a:ext>
            </a:extLst>
          </p:cNvPr>
          <p:cNvSpPr>
            <a:spLocks noGrp="1"/>
          </p:cNvSpPr>
          <p:nvPr>
            <p:ph type="sldNum" sz="quarter" idx="12"/>
          </p:nvPr>
        </p:nvSpPr>
        <p:spPr/>
        <p:txBody>
          <a:bodyPr/>
          <a:lstStyle/>
          <a:p>
            <a:fld id="{86692202-8AFE-4A54-8082-7220E2148042}" type="slidenum">
              <a:rPr lang="zh-CN" altLang="en-US" smtClean="0"/>
              <a:t>‹#›</a:t>
            </a:fld>
            <a:endParaRPr lang="zh-CN" altLang="en-US"/>
          </a:p>
        </p:txBody>
      </p:sp>
    </p:spTree>
    <p:extLst>
      <p:ext uri="{BB962C8B-B14F-4D97-AF65-F5344CB8AC3E}">
        <p14:creationId xmlns:p14="http://schemas.microsoft.com/office/powerpoint/2010/main" val="418283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CBCDE-579F-4E5C-9E24-77D46E2077D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97E114-3684-46DE-8DDB-4D4F3B4E78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B976BF-FB86-4818-B7BC-37AF1FEF86BE}"/>
              </a:ext>
            </a:extLst>
          </p:cNvPr>
          <p:cNvSpPr>
            <a:spLocks noGrp="1"/>
          </p:cNvSpPr>
          <p:nvPr>
            <p:ph type="dt" sz="half" idx="10"/>
          </p:nvPr>
        </p:nvSpPr>
        <p:spPr/>
        <p:txBody>
          <a:bodyPr/>
          <a:lstStyle/>
          <a:p>
            <a:fld id="{E01A9C8B-6EFD-4016-8D49-235E5F1270DC}" type="datetimeFigureOut">
              <a:rPr lang="zh-CN" altLang="en-US" smtClean="0"/>
              <a:t>2022/12/22</a:t>
            </a:fld>
            <a:endParaRPr lang="zh-CN" altLang="en-US"/>
          </a:p>
        </p:txBody>
      </p:sp>
      <p:sp>
        <p:nvSpPr>
          <p:cNvPr id="5" name="页脚占位符 4">
            <a:extLst>
              <a:ext uri="{FF2B5EF4-FFF2-40B4-BE49-F238E27FC236}">
                <a16:creationId xmlns:a16="http://schemas.microsoft.com/office/drawing/2014/main" id="{D5B4CFB0-5E4C-4FAA-A901-E1AD499A84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B65D4A-622A-4828-BD72-248369E030E7}"/>
              </a:ext>
            </a:extLst>
          </p:cNvPr>
          <p:cNvSpPr>
            <a:spLocks noGrp="1"/>
          </p:cNvSpPr>
          <p:nvPr>
            <p:ph type="sldNum" sz="quarter" idx="12"/>
          </p:nvPr>
        </p:nvSpPr>
        <p:spPr/>
        <p:txBody>
          <a:bodyPr/>
          <a:lstStyle/>
          <a:p>
            <a:fld id="{86692202-8AFE-4A54-8082-7220E2148042}" type="slidenum">
              <a:rPr lang="zh-CN" altLang="en-US" smtClean="0"/>
              <a:t>‹#›</a:t>
            </a:fld>
            <a:endParaRPr lang="zh-CN" altLang="en-US"/>
          </a:p>
        </p:txBody>
      </p:sp>
    </p:spTree>
    <p:extLst>
      <p:ext uri="{BB962C8B-B14F-4D97-AF65-F5344CB8AC3E}">
        <p14:creationId xmlns:p14="http://schemas.microsoft.com/office/powerpoint/2010/main" val="129931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1FE9397-348C-4873-8594-2D882E58A1C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D3E85EF-3A36-44AE-83C1-B5A4BBB58DE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872FA7-1518-4696-B277-F9DD203B2E0D}"/>
              </a:ext>
            </a:extLst>
          </p:cNvPr>
          <p:cNvSpPr>
            <a:spLocks noGrp="1"/>
          </p:cNvSpPr>
          <p:nvPr>
            <p:ph type="dt" sz="half" idx="10"/>
          </p:nvPr>
        </p:nvSpPr>
        <p:spPr/>
        <p:txBody>
          <a:bodyPr/>
          <a:lstStyle/>
          <a:p>
            <a:fld id="{E01A9C8B-6EFD-4016-8D49-235E5F1270DC}" type="datetimeFigureOut">
              <a:rPr lang="zh-CN" altLang="en-US" smtClean="0"/>
              <a:t>2022/12/22</a:t>
            </a:fld>
            <a:endParaRPr lang="zh-CN" altLang="en-US"/>
          </a:p>
        </p:txBody>
      </p:sp>
      <p:sp>
        <p:nvSpPr>
          <p:cNvPr id="5" name="页脚占位符 4">
            <a:extLst>
              <a:ext uri="{FF2B5EF4-FFF2-40B4-BE49-F238E27FC236}">
                <a16:creationId xmlns:a16="http://schemas.microsoft.com/office/drawing/2014/main" id="{415D587A-375D-46D8-B3D8-9A117B3152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702FDB-CEE0-42F0-A1F9-5EB536E1A3C8}"/>
              </a:ext>
            </a:extLst>
          </p:cNvPr>
          <p:cNvSpPr>
            <a:spLocks noGrp="1"/>
          </p:cNvSpPr>
          <p:nvPr>
            <p:ph type="sldNum" sz="quarter" idx="12"/>
          </p:nvPr>
        </p:nvSpPr>
        <p:spPr/>
        <p:txBody>
          <a:bodyPr/>
          <a:lstStyle/>
          <a:p>
            <a:fld id="{86692202-8AFE-4A54-8082-7220E2148042}" type="slidenum">
              <a:rPr lang="zh-CN" altLang="en-US" smtClean="0"/>
              <a:t>‹#›</a:t>
            </a:fld>
            <a:endParaRPr lang="zh-CN" altLang="en-US"/>
          </a:p>
        </p:txBody>
      </p:sp>
    </p:spTree>
    <p:extLst>
      <p:ext uri="{BB962C8B-B14F-4D97-AF65-F5344CB8AC3E}">
        <p14:creationId xmlns:p14="http://schemas.microsoft.com/office/powerpoint/2010/main" val="93873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5F878-5BBC-45D9-A724-F157720F67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F3F189-FEBF-4510-A571-10E1CD00651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5F19D6-5957-4151-B27A-6AC397774389}"/>
              </a:ext>
            </a:extLst>
          </p:cNvPr>
          <p:cNvSpPr>
            <a:spLocks noGrp="1"/>
          </p:cNvSpPr>
          <p:nvPr>
            <p:ph type="dt" sz="half" idx="10"/>
          </p:nvPr>
        </p:nvSpPr>
        <p:spPr/>
        <p:txBody>
          <a:bodyPr/>
          <a:lstStyle/>
          <a:p>
            <a:fld id="{E01A9C8B-6EFD-4016-8D49-235E5F1270DC}" type="datetimeFigureOut">
              <a:rPr lang="zh-CN" altLang="en-US" smtClean="0"/>
              <a:t>2022/12/22</a:t>
            </a:fld>
            <a:endParaRPr lang="zh-CN" altLang="en-US"/>
          </a:p>
        </p:txBody>
      </p:sp>
      <p:sp>
        <p:nvSpPr>
          <p:cNvPr id="5" name="页脚占位符 4">
            <a:extLst>
              <a:ext uri="{FF2B5EF4-FFF2-40B4-BE49-F238E27FC236}">
                <a16:creationId xmlns:a16="http://schemas.microsoft.com/office/drawing/2014/main" id="{363AF1A3-38B3-4657-8F37-E9F89FEFB7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B7384-7EA3-4ECD-9CD3-D59B38F42D10}"/>
              </a:ext>
            </a:extLst>
          </p:cNvPr>
          <p:cNvSpPr>
            <a:spLocks noGrp="1"/>
          </p:cNvSpPr>
          <p:nvPr>
            <p:ph type="sldNum" sz="quarter" idx="12"/>
          </p:nvPr>
        </p:nvSpPr>
        <p:spPr/>
        <p:txBody>
          <a:bodyPr/>
          <a:lstStyle/>
          <a:p>
            <a:fld id="{86692202-8AFE-4A54-8082-7220E2148042}" type="slidenum">
              <a:rPr lang="zh-CN" altLang="en-US" smtClean="0"/>
              <a:t>‹#›</a:t>
            </a:fld>
            <a:endParaRPr lang="zh-CN" altLang="en-US"/>
          </a:p>
        </p:txBody>
      </p:sp>
    </p:spTree>
    <p:extLst>
      <p:ext uri="{BB962C8B-B14F-4D97-AF65-F5344CB8AC3E}">
        <p14:creationId xmlns:p14="http://schemas.microsoft.com/office/powerpoint/2010/main" val="17638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7D3B8-A5D3-4A46-81B5-D14D14C7B5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FF6F93B-6A30-423E-8987-C566550001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157E65E-195D-462E-AD7F-F479B3BD84EA}"/>
              </a:ext>
            </a:extLst>
          </p:cNvPr>
          <p:cNvSpPr>
            <a:spLocks noGrp="1"/>
          </p:cNvSpPr>
          <p:nvPr>
            <p:ph type="dt" sz="half" idx="10"/>
          </p:nvPr>
        </p:nvSpPr>
        <p:spPr/>
        <p:txBody>
          <a:bodyPr/>
          <a:lstStyle/>
          <a:p>
            <a:fld id="{E01A9C8B-6EFD-4016-8D49-235E5F1270DC}" type="datetimeFigureOut">
              <a:rPr lang="zh-CN" altLang="en-US" smtClean="0"/>
              <a:t>2022/12/22</a:t>
            </a:fld>
            <a:endParaRPr lang="zh-CN" altLang="en-US"/>
          </a:p>
        </p:txBody>
      </p:sp>
      <p:sp>
        <p:nvSpPr>
          <p:cNvPr id="5" name="页脚占位符 4">
            <a:extLst>
              <a:ext uri="{FF2B5EF4-FFF2-40B4-BE49-F238E27FC236}">
                <a16:creationId xmlns:a16="http://schemas.microsoft.com/office/drawing/2014/main" id="{69BED923-262D-47BE-B45F-A1FC097B4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862E82-78AE-4B76-A7EA-7990FE4756FA}"/>
              </a:ext>
            </a:extLst>
          </p:cNvPr>
          <p:cNvSpPr>
            <a:spLocks noGrp="1"/>
          </p:cNvSpPr>
          <p:nvPr>
            <p:ph type="sldNum" sz="quarter" idx="12"/>
          </p:nvPr>
        </p:nvSpPr>
        <p:spPr/>
        <p:txBody>
          <a:bodyPr/>
          <a:lstStyle/>
          <a:p>
            <a:fld id="{86692202-8AFE-4A54-8082-7220E2148042}" type="slidenum">
              <a:rPr lang="zh-CN" altLang="en-US" smtClean="0"/>
              <a:t>‹#›</a:t>
            </a:fld>
            <a:endParaRPr lang="zh-CN" altLang="en-US"/>
          </a:p>
        </p:txBody>
      </p:sp>
    </p:spTree>
    <p:extLst>
      <p:ext uri="{BB962C8B-B14F-4D97-AF65-F5344CB8AC3E}">
        <p14:creationId xmlns:p14="http://schemas.microsoft.com/office/powerpoint/2010/main" val="400088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535B5-7ABD-4D09-9C69-D8086EC31F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C055E4-3FC8-4882-9370-0DDD05C8D7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0DEE856-2C9E-4CE5-B31F-B4E1E19AC2A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B1698D7-4711-4866-AC7A-75193CB4F046}"/>
              </a:ext>
            </a:extLst>
          </p:cNvPr>
          <p:cNvSpPr>
            <a:spLocks noGrp="1"/>
          </p:cNvSpPr>
          <p:nvPr>
            <p:ph type="dt" sz="half" idx="10"/>
          </p:nvPr>
        </p:nvSpPr>
        <p:spPr/>
        <p:txBody>
          <a:bodyPr/>
          <a:lstStyle/>
          <a:p>
            <a:fld id="{E01A9C8B-6EFD-4016-8D49-235E5F1270DC}" type="datetimeFigureOut">
              <a:rPr lang="zh-CN" altLang="en-US" smtClean="0"/>
              <a:t>2022/12/22</a:t>
            </a:fld>
            <a:endParaRPr lang="zh-CN" altLang="en-US"/>
          </a:p>
        </p:txBody>
      </p:sp>
      <p:sp>
        <p:nvSpPr>
          <p:cNvPr id="6" name="页脚占位符 5">
            <a:extLst>
              <a:ext uri="{FF2B5EF4-FFF2-40B4-BE49-F238E27FC236}">
                <a16:creationId xmlns:a16="http://schemas.microsoft.com/office/drawing/2014/main" id="{31B58C7D-F243-49DE-AB86-51CD7B4BFC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27E3F0-7E30-4A21-A68C-86922A06A482}"/>
              </a:ext>
            </a:extLst>
          </p:cNvPr>
          <p:cNvSpPr>
            <a:spLocks noGrp="1"/>
          </p:cNvSpPr>
          <p:nvPr>
            <p:ph type="sldNum" sz="quarter" idx="12"/>
          </p:nvPr>
        </p:nvSpPr>
        <p:spPr/>
        <p:txBody>
          <a:bodyPr/>
          <a:lstStyle/>
          <a:p>
            <a:fld id="{86692202-8AFE-4A54-8082-7220E2148042}" type="slidenum">
              <a:rPr lang="zh-CN" altLang="en-US" smtClean="0"/>
              <a:t>‹#›</a:t>
            </a:fld>
            <a:endParaRPr lang="zh-CN" altLang="en-US"/>
          </a:p>
        </p:txBody>
      </p:sp>
    </p:spTree>
    <p:extLst>
      <p:ext uri="{BB962C8B-B14F-4D97-AF65-F5344CB8AC3E}">
        <p14:creationId xmlns:p14="http://schemas.microsoft.com/office/powerpoint/2010/main" val="410593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8A027-7CF5-4069-A766-E05EBCCD68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8CE5B30-12A1-4443-90BF-16B8F03014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D92338-5E46-42AD-86BB-A26F1EE7970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7FD67BD-6589-4C26-9263-BFB95EB337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16039E-C657-49FE-B91D-E6E5BC650FB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2D956BC-D1AA-452C-86BD-73ABAB83B01A}"/>
              </a:ext>
            </a:extLst>
          </p:cNvPr>
          <p:cNvSpPr>
            <a:spLocks noGrp="1"/>
          </p:cNvSpPr>
          <p:nvPr>
            <p:ph type="dt" sz="half" idx="10"/>
          </p:nvPr>
        </p:nvSpPr>
        <p:spPr/>
        <p:txBody>
          <a:bodyPr/>
          <a:lstStyle/>
          <a:p>
            <a:fld id="{E01A9C8B-6EFD-4016-8D49-235E5F1270DC}" type="datetimeFigureOut">
              <a:rPr lang="zh-CN" altLang="en-US" smtClean="0"/>
              <a:t>2022/12/22</a:t>
            </a:fld>
            <a:endParaRPr lang="zh-CN" altLang="en-US"/>
          </a:p>
        </p:txBody>
      </p:sp>
      <p:sp>
        <p:nvSpPr>
          <p:cNvPr id="8" name="页脚占位符 7">
            <a:extLst>
              <a:ext uri="{FF2B5EF4-FFF2-40B4-BE49-F238E27FC236}">
                <a16:creationId xmlns:a16="http://schemas.microsoft.com/office/drawing/2014/main" id="{B7E87196-9532-4C5C-947C-3D6C92FEA3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FC61933-D245-4FBD-B508-BE929DF0FC39}"/>
              </a:ext>
            </a:extLst>
          </p:cNvPr>
          <p:cNvSpPr>
            <a:spLocks noGrp="1"/>
          </p:cNvSpPr>
          <p:nvPr>
            <p:ph type="sldNum" sz="quarter" idx="12"/>
          </p:nvPr>
        </p:nvSpPr>
        <p:spPr/>
        <p:txBody>
          <a:bodyPr/>
          <a:lstStyle/>
          <a:p>
            <a:fld id="{86692202-8AFE-4A54-8082-7220E2148042}" type="slidenum">
              <a:rPr lang="zh-CN" altLang="en-US" smtClean="0"/>
              <a:t>‹#›</a:t>
            </a:fld>
            <a:endParaRPr lang="zh-CN" altLang="en-US"/>
          </a:p>
        </p:txBody>
      </p:sp>
    </p:spTree>
    <p:extLst>
      <p:ext uri="{BB962C8B-B14F-4D97-AF65-F5344CB8AC3E}">
        <p14:creationId xmlns:p14="http://schemas.microsoft.com/office/powerpoint/2010/main" val="26982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8AAD3-6F95-444D-BD3A-6B9787FF392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AFE071-F94E-4687-A6F8-12C664F525F6}"/>
              </a:ext>
            </a:extLst>
          </p:cNvPr>
          <p:cNvSpPr>
            <a:spLocks noGrp="1"/>
          </p:cNvSpPr>
          <p:nvPr>
            <p:ph type="dt" sz="half" idx="10"/>
          </p:nvPr>
        </p:nvSpPr>
        <p:spPr/>
        <p:txBody>
          <a:bodyPr/>
          <a:lstStyle/>
          <a:p>
            <a:fld id="{E01A9C8B-6EFD-4016-8D49-235E5F1270DC}" type="datetimeFigureOut">
              <a:rPr lang="zh-CN" altLang="en-US" smtClean="0"/>
              <a:t>2022/12/22</a:t>
            </a:fld>
            <a:endParaRPr lang="zh-CN" altLang="en-US"/>
          </a:p>
        </p:txBody>
      </p:sp>
      <p:sp>
        <p:nvSpPr>
          <p:cNvPr id="4" name="页脚占位符 3">
            <a:extLst>
              <a:ext uri="{FF2B5EF4-FFF2-40B4-BE49-F238E27FC236}">
                <a16:creationId xmlns:a16="http://schemas.microsoft.com/office/drawing/2014/main" id="{165EA4C3-05FF-4287-AB61-F5C35A7420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62D3B4-1CEC-4104-8E33-0AA7BFA74E75}"/>
              </a:ext>
            </a:extLst>
          </p:cNvPr>
          <p:cNvSpPr>
            <a:spLocks noGrp="1"/>
          </p:cNvSpPr>
          <p:nvPr>
            <p:ph type="sldNum" sz="quarter" idx="12"/>
          </p:nvPr>
        </p:nvSpPr>
        <p:spPr/>
        <p:txBody>
          <a:bodyPr/>
          <a:lstStyle/>
          <a:p>
            <a:fld id="{86692202-8AFE-4A54-8082-7220E2148042}" type="slidenum">
              <a:rPr lang="zh-CN" altLang="en-US" smtClean="0"/>
              <a:t>‹#›</a:t>
            </a:fld>
            <a:endParaRPr lang="zh-CN" altLang="en-US"/>
          </a:p>
        </p:txBody>
      </p:sp>
    </p:spTree>
    <p:extLst>
      <p:ext uri="{BB962C8B-B14F-4D97-AF65-F5344CB8AC3E}">
        <p14:creationId xmlns:p14="http://schemas.microsoft.com/office/powerpoint/2010/main" val="48876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BAF5BE3-7856-48EF-8550-16A4A8F676F9}"/>
              </a:ext>
            </a:extLst>
          </p:cNvPr>
          <p:cNvSpPr>
            <a:spLocks noGrp="1"/>
          </p:cNvSpPr>
          <p:nvPr>
            <p:ph type="dt" sz="half" idx="10"/>
          </p:nvPr>
        </p:nvSpPr>
        <p:spPr/>
        <p:txBody>
          <a:bodyPr/>
          <a:lstStyle/>
          <a:p>
            <a:fld id="{E01A9C8B-6EFD-4016-8D49-235E5F1270DC}" type="datetimeFigureOut">
              <a:rPr lang="zh-CN" altLang="en-US" smtClean="0"/>
              <a:t>2022/12/22</a:t>
            </a:fld>
            <a:endParaRPr lang="zh-CN" altLang="en-US"/>
          </a:p>
        </p:txBody>
      </p:sp>
      <p:sp>
        <p:nvSpPr>
          <p:cNvPr id="3" name="页脚占位符 2">
            <a:extLst>
              <a:ext uri="{FF2B5EF4-FFF2-40B4-BE49-F238E27FC236}">
                <a16:creationId xmlns:a16="http://schemas.microsoft.com/office/drawing/2014/main" id="{7286D4C6-BEC7-4C7A-BBDD-E6061C25B0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E4091CE-003A-4B69-8995-9FE82C7EA2C4}"/>
              </a:ext>
            </a:extLst>
          </p:cNvPr>
          <p:cNvSpPr>
            <a:spLocks noGrp="1"/>
          </p:cNvSpPr>
          <p:nvPr>
            <p:ph type="sldNum" sz="quarter" idx="12"/>
          </p:nvPr>
        </p:nvSpPr>
        <p:spPr/>
        <p:txBody>
          <a:bodyPr/>
          <a:lstStyle/>
          <a:p>
            <a:fld id="{86692202-8AFE-4A54-8082-7220E2148042}" type="slidenum">
              <a:rPr lang="zh-CN" altLang="en-US" smtClean="0"/>
              <a:t>‹#›</a:t>
            </a:fld>
            <a:endParaRPr lang="zh-CN" altLang="en-US"/>
          </a:p>
        </p:txBody>
      </p:sp>
    </p:spTree>
    <p:extLst>
      <p:ext uri="{BB962C8B-B14F-4D97-AF65-F5344CB8AC3E}">
        <p14:creationId xmlns:p14="http://schemas.microsoft.com/office/powerpoint/2010/main" val="219781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6009D-B639-4BF5-8FF5-4709A1EB13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73BE153-58F1-4392-A8D8-8F10BA7EB2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E678B2D-0E17-48A3-9B1B-28651C3DF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CE9320-12F1-4455-ABFB-197EA42A633E}"/>
              </a:ext>
            </a:extLst>
          </p:cNvPr>
          <p:cNvSpPr>
            <a:spLocks noGrp="1"/>
          </p:cNvSpPr>
          <p:nvPr>
            <p:ph type="dt" sz="half" idx="10"/>
          </p:nvPr>
        </p:nvSpPr>
        <p:spPr/>
        <p:txBody>
          <a:bodyPr/>
          <a:lstStyle/>
          <a:p>
            <a:fld id="{E01A9C8B-6EFD-4016-8D49-235E5F1270DC}" type="datetimeFigureOut">
              <a:rPr lang="zh-CN" altLang="en-US" smtClean="0"/>
              <a:t>2022/12/22</a:t>
            </a:fld>
            <a:endParaRPr lang="zh-CN" altLang="en-US"/>
          </a:p>
        </p:txBody>
      </p:sp>
      <p:sp>
        <p:nvSpPr>
          <p:cNvPr id="6" name="页脚占位符 5">
            <a:extLst>
              <a:ext uri="{FF2B5EF4-FFF2-40B4-BE49-F238E27FC236}">
                <a16:creationId xmlns:a16="http://schemas.microsoft.com/office/drawing/2014/main" id="{8FD7A91F-0858-4F7D-865D-CED488324B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03A5C3-624A-4E92-8CA9-415CC63F312E}"/>
              </a:ext>
            </a:extLst>
          </p:cNvPr>
          <p:cNvSpPr>
            <a:spLocks noGrp="1"/>
          </p:cNvSpPr>
          <p:nvPr>
            <p:ph type="sldNum" sz="quarter" idx="12"/>
          </p:nvPr>
        </p:nvSpPr>
        <p:spPr/>
        <p:txBody>
          <a:bodyPr/>
          <a:lstStyle/>
          <a:p>
            <a:fld id="{86692202-8AFE-4A54-8082-7220E2148042}" type="slidenum">
              <a:rPr lang="zh-CN" altLang="en-US" smtClean="0"/>
              <a:t>‹#›</a:t>
            </a:fld>
            <a:endParaRPr lang="zh-CN" altLang="en-US"/>
          </a:p>
        </p:txBody>
      </p:sp>
    </p:spTree>
    <p:extLst>
      <p:ext uri="{BB962C8B-B14F-4D97-AF65-F5344CB8AC3E}">
        <p14:creationId xmlns:p14="http://schemas.microsoft.com/office/powerpoint/2010/main" val="408070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9282D-F33D-44F8-8F32-D59AD5F876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0A83886-4A70-4866-900C-A1D5EBD2C1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DAC21FC-CFD9-48B0-B952-8CED62740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3FAB67-C048-4173-8EEC-A0A234C64104}"/>
              </a:ext>
            </a:extLst>
          </p:cNvPr>
          <p:cNvSpPr>
            <a:spLocks noGrp="1"/>
          </p:cNvSpPr>
          <p:nvPr>
            <p:ph type="dt" sz="half" idx="10"/>
          </p:nvPr>
        </p:nvSpPr>
        <p:spPr/>
        <p:txBody>
          <a:bodyPr/>
          <a:lstStyle/>
          <a:p>
            <a:fld id="{E01A9C8B-6EFD-4016-8D49-235E5F1270DC}" type="datetimeFigureOut">
              <a:rPr lang="zh-CN" altLang="en-US" smtClean="0"/>
              <a:t>2022/12/22</a:t>
            </a:fld>
            <a:endParaRPr lang="zh-CN" altLang="en-US"/>
          </a:p>
        </p:txBody>
      </p:sp>
      <p:sp>
        <p:nvSpPr>
          <p:cNvPr id="6" name="页脚占位符 5">
            <a:extLst>
              <a:ext uri="{FF2B5EF4-FFF2-40B4-BE49-F238E27FC236}">
                <a16:creationId xmlns:a16="http://schemas.microsoft.com/office/drawing/2014/main" id="{28190429-A90D-4F7E-A099-FA1253B556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8876C9-13A2-42C4-94EF-F2F903C30C5C}"/>
              </a:ext>
            </a:extLst>
          </p:cNvPr>
          <p:cNvSpPr>
            <a:spLocks noGrp="1"/>
          </p:cNvSpPr>
          <p:nvPr>
            <p:ph type="sldNum" sz="quarter" idx="12"/>
          </p:nvPr>
        </p:nvSpPr>
        <p:spPr/>
        <p:txBody>
          <a:bodyPr/>
          <a:lstStyle/>
          <a:p>
            <a:fld id="{86692202-8AFE-4A54-8082-7220E2148042}" type="slidenum">
              <a:rPr lang="zh-CN" altLang="en-US" smtClean="0"/>
              <a:t>‹#›</a:t>
            </a:fld>
            <a:endParaRPr lang="zh-CN" altLang="en-US"/>
          </a:p>
        </p:txBody>
      </p:sp>
    </p:spTree>
    <p:extLst>
      <p:ext uri="{BB962C8B-B14F-4D97-AF65-F5344CB8AC3E}">
        <p14:creationId xmlns:p14="http://schemas.microsoft.com/office/powerpoint/2010/main" val="213882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E44EE90-50FA-4762-B160-3B3A11493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59929F-62B0-4620-BE38-3DBE9B8F5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B28202-7813-4ED5-ACAF-8F2B9A3D72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A9C8B-6EFD-4016-8D49-235E5F1270DC}" type="datetimeFigureOut">
              <a:rPr lang="zh-CN" altLang="en-US" smtClean="0"/>
              <a:t>2022/12/22</a:t>
            </a:fld>
            <a:endParaRPr lang="zh-CN" altLang="en-US"/>
          </a:p>
        </p:txBody>
      </p:sp>
      <p:sp>
        <p:nvSpPr>
          <p:cNvPr id="5" name="页脚占位符 4">
            <a:extLst>
              <a:ext uri="{FF2B5EF4-FFF2-40B4-BE49-F238E27FC236}">
                <a16:creationId xmlns:a16="http://schemas.microsoft.com/office/drawing/2014/main" id="{718E7E57-ADB4-447C-9B6D-F306631105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097FF73-40E9-4D1F-9125-75977A423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92202-8AFE-4A54-8082-7220E2148042}" type="slidenum">
              <a:rPr lang="zh-CN" altLang="en-US" smtClean="0"/>
              <a:t>‹#›</a:t>
            </a:fld>
            <a:endParaRPr lang="zh-CN" altLang="en-US"/>
          </a:p>
        </p:txBody>
      </p:sp>
    </p:spTree>
    <p:extLst>
      <p:ext uri="{BB962C8B-B14F-4D97-AF65-F5344CB8AC3E}">
        <p14:creationId xmlns:p14="http://schemas.microsoft.com/office/powerpoint/2010/main" val="3167691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9.bin"/><Relationship Id="rId3" Type="http://schemas.openxmlformats.org/officeDocument/2006/relationships/notesSlide" Target="../notesSlides/notesSlide44.xml"/><Relationship Id="rId7" Type="http://schemas.openxmlformats.org/officeDocument/2006/relationships/oleObject" Target="../embeddings/oleObject6.bin"/><Relationship Id="rId12" Type="http://schemas.openxmlformats.org/officeDocument/2006/relationships/image" Target="../media/image10.wmf"/><Relationship Id="rId2" Type="http://schemas.openxmlformats.org/officeDocument/2006/relationships/slideLayout" Target="../slideLayouts/slideLayout7.xml"/><Relationship Id="rId16" Type="http://schemas.openxmlformats.org/officeDocument/2006/relationships/image" Target="../media/image12.wmf"/><Relationship Id="rId1" Type="http://schemas.openxmlformats.org/officeDocument/2006/relationships/vmlDrawing" Target="../drawings/vmlDrawing5.vml"/><Relationship Id="rId6" Type="http://schemas.openxmlformats.org/officeDocument/2006/relationships/oleObject" Target="../embeddings/oleObject5.bin"/><Relationship Id="rId11" Type="http://schemas.openxmlformats.org/officeDocument/2006/relationships/oleObject" Target="../embeddings/oleObject8.bin"/><Relationship Id="rId5" Type="http://schemas.openxmlformats.org/officeDocument/2006/relationships/image" Target="../media/image7.wmf"/><Relationship Id="rId15" Type="http://schemas.openxmlformats.org/officeDocument/2006/relationships/oleObject" Target="../embeddings/oleObject10.bin"/><Relationship Id="rId10" Type="http://schemas.openxmlformats.org/officeDocument/2006/relationships/image" Target="../media/image9.wmf"/><Relationship Id="rId4" Type="http://schemas.openxmlformats.org/officeDocument/2006/relationships/oleObject" Target="../embeddings/oleObject4.bin"/><Relationship Id="rId9" Type="http://schemas.openxmlformats.org/officeDocument/2006/relationships/oleObject" Target="../embeddings/oleObject7.bin"/><Relationship Id="rId14" Type="http://schemas.openxmlformats.org/officeDocument/2006/relationships/image" Target="../media/image11.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a:extLst>
              <a:ext uri="{FF2B5EF4-FFF2-40B4-BE49-F238E27FC236}">
                <a16:creationId xmlns:a16="http://schemas.microsoft.com/office/drawing/2014/main" id="{38EAAB5F-1A02-4EC3-B363-8AA2AFAF3B6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050377-5485-4FD3-A8E4-FABF63AE5FCC}" type="slidenum">
              <a:rPr lang="en-US" altLang="zh-CN" sz="1200">
                <a:latin typeface="Arial Black" panose="020B0A04020102020204" pitchFamily="34" charset="0"/>
              </a:rPr>
              <a:pPr>
                <a:spcBef>
                  <a:spcPct val="0"/>
                </a:spcBef>
                <a:buClrTx/>
                <a:buSzTx/>
                <a:buFontTx/>
                <a:buNone/>
              </a:pPr>
              <a:t>1</a:t>
            </a:fld>
            <a:endParaRPr lang="en-US" altLang="zh-CN" sz="1200">
              <a:latin typeface="Arial Black" panose="020B0A04020102020204" pitchFamily="34" charset="0"/>
            </a:endParaRPr>
          </a:p>
        </p:txBody>
      </p:sp>
      <p:sp>
        <p:nvSpPr>
          <p:cNvPr id="174082" name="Rectangle 2">
            <a:extLst>
              <a:ext uri="{FF2B5EF4-FFF2-40B4-BE49-F238E27FC236}">
                <a16:creationId xmlns:a16="http://schemas.microsoft.com/office/drawing/2014/main" id="{574AD8B1-57BF-4386-AD58-8FE224AADA81}"/>
              </a:ext>
            </a:extLst>
          </p:cNvPr>
          <p:cNvSpPr>
            <a:spLocks noGrp="1" noChangeArrowheads="1"/>
          </p:cNvSpPr>
          <p:nvPr>
            <p:ph type="title"/>
          </p:nvPr>
        </p:nvSpPr>
        <p:spPr>
          <a:xfrm>
            <a:off x="417513" y="0"/>
            <a:ext cx="8229600" cy="1736725"/>
          </a:xfrm>
        </p:spPr>
        <p:txBody>
          <a:bodyPr/>
          <a:lstStyle/>
          <a:p>
            <a:pPr>
              <a:defRPr/>
            </a:pPr>
            <a:r>
              <a:rPr lang="zh-CN" altLang="en-US" sz="4800" b="1" dirty="0">
                <a:solidFill>
                  <a:srgbClr val="A50021"/>
                </a:solidFill>
                <a:effectLst>
                  <a:outerShdw blurRad="38100" dist="38100" dir="2700000" algn="tl">
                    <a:srgbClr val="C0C0C0"/>
                  </a:outerShdw>
                </a:effectLst>
              </a:rPr>
              <a:t>数理逻辑部分</a:t>
            </a:r>
          </a:p>
        </p:txBody>
      </p:sp>
      <p:sp>
        <p:nvSpPr>
          <p:cNvPr id="174083" name="Rectangle 3">
            <a:extLst>
              <a:ext uri="{FF2B5EF4-FFF2-40B4-BE49-F238E27FC236}">
                <a16:creationId xmlns:a16="http://schemas.microsoft.com/office/drawing/2014/main" id="{A87F4796-A37E-4AE8-AA9E-B1D6AA56C56E}"/>
              </a:ext>
            </a:extLst>
          </p:cNvPr>
          <p:cNvSpPr>
            <a:spLocks noGrp="1" noChangeArrowheads="1"/>
          </p:cNvSpPr>
          <p:nvPr>
            <p:ph type="body" idx="1"/>
          </p:nvPr>
        </p:nvSpPr>
        <p:spPr>
          <a:xfrm>
            <a:off x="417513" y="1552576"/>
            <a:ext cx="8229600" cy="4803774"/>
          </a:xfrm>
        </p:spPr>
        <p:txBody>
          <a:bodyPr>
            <a:normAutofit fontScale="77500" lnSpcReduction="20000"/>
          </a:bodyPr>
          <a:lstStyle/>
          <a:p>
            <a:pPr>
              <a:spcBef>
                <a:spcPct val="150000"/>
              </a:spcBef>
              <a:defRPr/>
            </a:pPr>
            <a:r>
              <a:rPr lang="zh-CN" altLang="en-US" sz="3600" b="1" dirty="0">
                <a:solidFill>
                  <a:srgbClr val="C94FC0"/>
                </a:solidFill>
                <a:effectLst>
                  <a:outerShdw blurRad="38100" dist="38100" dir="2700000" algn="tl">
                    <a:srgbClr val="C0C0C0"/>
                  </a:outerShdw>
                </a:effectLst>
                <a:latin typeface="Times New Roman" pitchFamily="18" charset="0"/>
              </a:rPr>
              <a:t>第</a:t>
            </a:r>
            <a:r>
              <a:rPr lang="en-US" altLang="zh-CN" sz="3600" b="1" dirty="0">
                <a:solidFill>
                  <a:srgbClr val="C94FC0"/>
                </a:solidFill>
                <a:effectLst>
                  <a:outerShdw blurRad="38100" dist="38100" dir="2700000" algn="tl">
                    <a:srgbClr val="C0C0C0"/>
                  </a:outerShdw>
                </a:effectLst>
                <a:latin typeface="Times New Roman" pitchFamily="18" charset="0"/>
              </a:rPr>
              <a:t>1</a:t>
            </a:r>
            <a:r>
              <a:rPr lang="zh-CN" altLang="en-US" sz="3600" b="1" dirty="0">
                <a:solidFill>
                  <a:srgbClr val="C94FC0"/>
                </a:solidFill>
                <a:effectLst>
                  <a:outerShdw blurRad="38100" dist="38100" dir="2700000" algn="tl">
                    <a:srgbClr val="C0C0C0"/>
                  </a:outerShdw>
                </a:effectLst>
                <a:latin typeface="Times New Roman" pitchFamily="18" charset="0"/>
              </a:rPr>
              <a:t>章  命题逻辑</a:t>
            </a:r>
          </a:p>
          <a:p>
            <a:pPr algn="just">
              <a:spcBef>
                <a:spcPct val="50000"/>
              </a:spcBef>
              <a:buFont typeface="Wingdings" panose="05000000000000000000" pitchFamily="2" charset="2"/>
              <a:buNone/>
            </a:pPr>
            <a:endParaRPr lang="en-US" altLang="zh-CN" sz="3600" b="1" dirty="0">
              <a:latin typeface="Times New Roman" panose="02020603050405020304" pitchFamily="18" charset="0"/>
            </a:endParaRPr>
          </a:p>
          <a:p>
            <a:pPr algn="just">
              <a:spcBef>
                <a:spcPct val="50000"/>
              </a:spcBef>
              <a:buFont typeface="Wingdings" panose="05000000000000000000" pitchFamily="2" charset="2"/>
              <a:buNone/>
            </a:pPr>
            <a:r>
              <a:rPr lang="en-US" altLang="zh-CN" sz="3600" b="1" dirty="0">
                <a:latin typeface="Times New Roman" panose="02020603050405020304" pitchFamily="18" charset="0"/>
              </a:rPr>
              <a:t>1.1 </a:t>
            </a:r>
            <a:r>
              <a:rPr lang="zh-CN" altLang="en-US" sz="3600" b="1" dirty="0">
                <a:latin typeface="Times New Roman" panose="02020603050405020304" pitchFamily="18" charset="0"/>
              </a:rPr>
              <a:t>命题符号化及联结词</a:t>
            </a:r>
            <a:endParaRPr lang="zh-CN" altLang="en-US" sz="3600" b="1" dirty="0">
              <a:latin typeface="Times New Roman" panose="02020603050405020304" pitchFamily="18" charset="0"/>
              <a:cs typeface="Times New Roman" panose="02020603050405020304" pitchFamily="18" charset="0"/>
            </a:endParaRPr>
          </a:p>
          <a:p>
            <a:pPr algn="just">
              <a:spcBef>
                <a:spcPct val="50000"/>
              </a:spcBef>
              <a:buFont typeface="Wingdings" panose="05000000000000000000" pitchFamily="2" charset="2"/>
              <a:buNone/>
            </a:pPr>
            <a:r>
              <a:rPr lang="en-US" altLang="zh-CN" sz="3600" b="1" dirty="0">
                <a:latin typeface="Times New Roman" panose="02020603050405020304" pitchFamily="18" charset="0"/>
              </a:rPr>
              <a:t>1.2 </a:t>
            </a:r>
            <a:r>
              <a:rPr lang="zh-CN" altLang="en-US" sz="3600" b="1" dirty="0">
                <a:latin typeface="Times New Roman" panose="02020603050405020304" pitchFamily="18" charset="0"/>
              </a:rPr>
              <a:t>命题公式及分类</a:t>
            </a:r>
            <a:endParaRPr lang="zh-CN" altLang="en-US" sz="3600" b="1" dirty="0">
              <a:latin typeface="Times New Roman" panose="02020603050405020304" pitchFamily="18" charset="0"/>
              <a:cs typeface="Times New Roman" panose="02020603050405020304" pitchFamily="18" charset="0"/>
            </a:endParaRPr>
          </a:p>
          <a:p>
            <a:pPr algn="just">
              <a:spcBef>
                <a:spcPct val="50000"/>
              </a:spcBef>
              <a:buFont typeface="Wingdings" panose="05000000000000000000" pitchFamily="2" charset="2"/>
              <a:buNone/>
            </a:pPr>
            <a:r>
              <a:rPr lang="en-US" altLang="zh-CN" sz="3600" b="1" dirty="0">
                <a:latin typeface="Times New Roman" panose="02020603050405020304" pitchFamily="18" charset="0"/>
              </a:rPr>
              <a:t>1.3 </a:t>
            </a:r>
            <a:r>
              <a:rPr lang="zh-CN" altLang="en-US" sz="3600" b="1" dirty="0">
                <a:latin typeface="Times New Roman" panose="02020603050405020304" pitchFamily="18" charset="0"/>
              </a:rPr>
              <a:t>等值演算</a:t>
            </a:r>
            <a:endParaRPr lang="en-US" altLang="zh-CN" sz="3600" b="1" dirty="0">
              <a:latin typeface="Times New Roman" panose="02020603050405020304" pitchFamily="18" charset="0"/>
            </a:endParaRPr>
          </a:p>
          <a:p>
            <a:pPr algn="just">
              <a:spcBef>
                <a:spcPct val="50000"/>
              </a:spcBef>
              <a:buFont typeface="Wingdings" panose="05000000000000000000" pitchFamily="2" charset="2"/>
              <a:buNone/>
            </a:pPr>
            <a:r>
              <a:rPr lang="en-US" altLang="zh-CN" sz="3600" b="1" dirty="0">
                <a:latin typeface="Times New Roman" panose="02020603050405020304" pitchFamily="18" charset="0"/>
              </a:rPr>
              <a:t>1.4 </a:t>
            </a:r>
            <a:r>
              <a:rPr lang="zh-CN" altLang="en-US" sz="3600" b="1" dirty="0">
                <a:latin typeface="Times New Roman" panose="02020603050405020304" pitchFamily="18" charset="0"/>
              </a:rPr>
              <a:t>范式</a:t>
            </a:r>
          </a:p>
          <a:p>
            <a:pPr algn="just">
              <a:spcBef>
                <a:spcPct val="50000"/>
              </a:spcBef>
              <a:buFont typeface="Wingdings" panose="05000000000000000000" pitchFamily="2" charset="2"/>
              <a:buNone/>
            </a:pPr>
            <a:r>
              <a:rPr lang="en-US" altLang="zh-CN" sz="3600" b="1" dirty="0">
                <a:latin typeface="Times New Roman" panose="02020603050405020304" pitchFamily="18" charset="0"/>
                <a:cs typeface="Times New Roman" panose="02020603050405020304" pitchFamily="18" charset="0"/>
              </a:rPr>
              <a:t>1.5 </a:t>
            </a:r>
            <a:r>
              <a:rPr lang="zh-CN" altLang="en-US" sz="3600" b="1" dirty="0">
                <a:latin typeface="Times New Roman" panose="02020603050405020304" pitchFamily="18" charset="0"/>
                <a:cs typeface="Times New Roman" panose="02020603050405020304" pitchFamily="18" charset="0"/>
              </a:rPr>
              <a:t>联结词全功能集</a:t>
            </a:r>
          </a:p>
          <a:p>
            <a:pPr algn="just">
              <a:spcBef>
                <a:spcPct val="50000"/>
              </a:spcBef>
              <a:buFont typeface="Wingdings" panose="05000000000000000000" pitchFamily="2" charset="2"/>
              <a:buNone/>
            </a:pPr>
            <a:r>
              <a:rPr lang="en-US" altLang="zh-CN" sz="3600" b="1" dirty="0">
                <a:latin typeface="Times New Roman" panose="02020603050405020304" pitchFamily="18" charset="0"/>
              </a:rPr>
              <a:t>1.6 </a:t>
            </a:r>
            <a:r>
              <a:rPr lang="zh-CN" altLang="en-US" sz="3600" b="1" dirty="0">
                <a:latin typeface="Times New Roman" panose="02020603050405020304" pitchFamily="18" charset="0"/>
              </a:rPr>
              <a:t>组合电路</a:t>
            </a:r>
            <a:endParaRPr lang="en-US" altLang="zh-CN" sz="3600" b="1" dirty="0">
              <a:latin typeface="Times New Roman" panose="02020603050405020304" pitchFamily="18" charset="0"/>
            </a:endParaRPr>
          </a:p>
          <a:p>
            <a:pPr algn="just">
              <a:spcBef>
                <a:spcPct val="50000"/>
              </a:spcBef>
              <a:buFont typeface="Wingdings" panose="05000000000000000000" pitchFamily="2" charset="2"/>
              <a:buNone/>
            </a:pPr>
            <a:r>
              <a:rPr lang="en-US" altLang="zh-CN" sz="3600" b="1" dirty="0">
                <a:latin typeface="Times New Roman" panose="02020603050405020304" pitchFamily="18" charset="0"/>
              </a:rPr>
              <a:t>1.7 </a:t>
            </a:r>
            <a:r>
              <a:rPr lang="zh-CN" altLang="en-US" sz="3600" b="1" dirty="0">
                <a:latin typeface="Times New Roman" panose="02020603050405020304" pitchFamily="18" charset="0"/>
              </a:rPr>
              <a:t>推理理论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a:extLst>
              <a:ext uri="{FF2B5EF4-FFF2-40B4-BE49-F238E27FC236}">
                <a16:creationId xmlns:a16="http://schemas.microsoft.com/office/drawing/2014/main" id="{3689D67F-72E3-4520-829A-80DAC8DBE6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44C8BE-DA76-4F27-BF00-EE9375582ADC}" type="slidenum">
              <a:rPr lang="en-US" altLang="zh-CN" sz="1200">
                <a:latin typeface="Arial Black" panose="020B0A04020102020204" pitchFamily="34" charset="0"/>
              </a:rPr>
              <a:pPr>
                <a:spcBef>
                  <a:spcPct val="0"/>
                </a:spcBef>
                <a:buClrTx/>
                <a:buSzTx/>
                <a:buFontTx/>
                <a:buNone/>
              </a:pPr>
              <a:t>10</a:t>
            </a:fld>
            <a:endParaRPr lang="en-US" altLang="zh-CN" sz="1200">
              <a:latin typeface="Arial Black" panose="020B0A04020102020204" pitchFamily="34" charset="0"/>
            </a:endParaRPr>
          </a:p>
        </p:txBody>
      </p:sp>
      <p:sp>
        <p:nvSpPr>
          <p:cNvPr id="14341" name="Text Box 4">
            <a:extLst>
              <a:ext uri="{FF2B5EF4-FFF2-40B4-BE49-F238E27FC236}">
                <a16:creationId xmlns:a16="http://schemas.microsoft.com/office/drawing/2014/main" id="{82794124-F6EA-445C-B93A-ABDE7F2E3C2E}"/>
              </a:ext>
            </a:extLst>
          </p:cNvPr>
          <p:cNvSpPr txBox="1">
            <a:spLocks noChangeArrowheads="1"/>
          </p:cNvSpPr>
          <p:nvPr/>
        </p:nvSpPr>
        <p:spPr bwMode="auto">
          <a:xfrm>
            <a:off x="2819400" y="6096001"/>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i="1">
                <a:latin typeface="Times New Roman" panose="02020603050405020304" pitchFamily="18" charset="0"/>
              </a:rPr>
              <a:t>注意：</a:t>
            </a:r>
            <a:r>
              <a:rPr lang="en-US" altLang="zh-CN" sz="2800" i="1">
                <a:latin typeface="Times New Roman" panose="02020603050405020304" pitchFamily="18" charset="0"/>
                <a:cs typeface="Times New Roman" panose="02020603050405020304" pitchFamily="18" charset="0"/>
              </a:rPr>
              <a:t>A,B,C</a:t>
            </a:r>
            <a:r>
              <a:rPr lang="zh-CN" altLang="en-US" sz="2800">
                <a:latin typeface="宋体" panose="02010600030101010101" pitchFamily="2" charset="-122"/>
              </a:rPr>
              <a:t>代表任意的命题公式</a:t>
            </a:r>
          </a:p>
        </p:txBody>
      </p:sp>
      <p:sp>
        <p:nvSpPr>
          <p:cNvPr id="8" name="Rectangle 2">
            <a:extLst>
              <a:ext uri="{FF2B5EF4-FFF2-40B4-BE49-F238E27FC236}">
                <a16:creationId xmlns:a16="http://schemas.microsoft.com/office/drawing/2014/main" id="{D415E068-7EC7-4020-B58C-F451C4E8A868}"/>
              </a:ext>
            </a:extLst>
          </p:cNvPr>
          <p:cNvSpPr txBox="1">
            <a:spLocks noChangeArrowheads="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基本等值式 </a:t>
            </a:r>
            <a:endParaRPr lang="zh-CN" altLang="en-US" b="1" dirty="0"/>
          </a:p>
        </p:txBody>
      </p:sp>
      <p:sp>
        <p:nvSpPr>
          <p:cNvPr id="10" name="Rectangle 3">
            <a:extLst>
              <a:ext uri="{FF2B5EF4-FFF2-40B4-BE49-F238E27FC236}">
                <a16:creationId xmlns:a16="http://schemas.microsoft.com/office/drawing/2014/main" id="{C3946E5E-FB2B-4BC1-A07A-59F3C75B0BEA}"/>
              </a:ext>
            </a:extLst>
          </p:cNvPr>
          <p:cNvSpPr>
            <a:spLocks noGrp="1" noChangeArrowheads="1"/>
          </p:cNvSpPr>
          <p:nvPr>
            <p:ph idx="1"/>
          </p:nvPr>
        </p:nvSpPr>
        <p:spPr>
          <a:xfrm>
            <a:off x="838200" y="1825625"/>
            <a:ext cx="10515600" cy="4351338"/>
          </a:xfrm>
        </p:spPr>
        <p:txBody>
          <a:bodyPr/>
          <a:lstStyle/>
          <a:p>
            <a:pPr algn="just">
              <a:buFont typeface="Wingdings" panose="05000000000000000000" pitchFamily="2" charset="2"/>
              <a:buNone/>
            </a:pPr>
            <a:r>
              <a:rPr lang="zh-CN" altLang="en-US" sz="2800" b="1" dirty="0">
                <a:solidFill>
                  <a:srgbClr val="FF3300"/>
                </a:solidFill>
                <a:latin typeface="Times New Roman" panose="02020603050405020304" pitchFamily="18" charset="0"/>
              </a:rPr>
              <a:t>德</a:t>
            </a:r>
            <a:r>
              <a:rPr lang="en-US" altLang="zh-CN" sz="2800" b="1" dirty="0">
                <a:solidFill>
                  <a:srgbClr val="FF3300"/>
                </a:solidFill>
                <a:latin typeface="Times New Roman" panose="02020603050405020304" pitchFamily="18" charset="0"/>
                <a:cs typeface="Times New Roman" panose="02020603050405020304" pitchFamily="18" charset="0"/>
              </a:rPr>
              <a:t>·</a:t>
            </a:r>
            <a:r>
              <a:rPr lang="zh-CN" altLang="en-US" sz="2800" b="1" dirty="0">
                <a:solidFill>
                  <a:srgbClr val="FF3300"/>
                </a:solidFill>
                <a:latin typeface="Times New Roman" panose="02020603050405020304" pitchFamily="18" charset="0"/>
              </a:rPr>
              <a:t>摩根律</a:t>
            </a:r>
            <a:r>
              <a:rPr lang="zh-CN" altLang="en-US" sz="2800" b="1" dirty="0">
                <a:solidFill>
                  <a:srgbClr val="FF3300"/>
                </a:solidFill>
                <a:latin typeface="宋体" panose="02010600030101010101" pitchFamily="2" charset="-122"/>
              </a:rPr>
              <a:t> </a:t>
            </a: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B</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B</a:t>
            </a:r>
            <a:endParaRPr lang="en-US" altLang="zh-CN" sz="28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B</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B</a:t>
            </a:r>
            <a:endParaRPr lang="en-US" altLang="zh-CN" sz="28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sz="2800" b="1" dirty="0">
                <a:solidFill>
                  <a:srgbClr val="FF3300"/>
                </a:solidFill>
                <a:latin typeface="宋体" panose="02010600030101010101" pitchFamily="2" charset="-122"/>
              </a:rPr>
              <a:t>吸收律</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B</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B</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A</a:t>
            </a:r>
            <a:endParaRPr lang="en-US" altLang="zh-CN" sz="2800" b="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sz="2800" b="1" dirty="0">
                <a:solidFill>
                  <a:srgbClr val="FF3300"/>
                </a:solidFill>
                <a:latin typeface="宋体" panose="02010600030101010101" pitchFamily="2" charset="-122"/>
              </a:rPr>
              <a:t>零律</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1,     </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0 </a:t>
            </a:r>
            <a:endParaRPr lang="en-US" altLang="zh-CN" sz="2800" b="1" dirty="0">
              <a:latin typeface="宋体" panose="02010600030101010101" pitchFamily="2" charset="-122"/>
            </a:endParaRPr>
          </a:p>
          <a:p>
            <a:pPr algn="just">
              <a:buFont typeface="Wingdings" panose="05000000000000000000" pitchFamily="2" charset="2"/>
              <a:buNone/>
            </a:pPr>
            <a:r>
              <a:rPr lang="zh-CN" altLang="en-US" sz="2800" b="1" dirty="0">
                <a:solidFill>
                  <a:srgbClr val="FF3300"/>
                </a:solidFill>
                <a:latin typeface="宋体" panose="02010600030101010101" pitchFamily="2" charset="-122"/>
              </a:rPr>
              <a:t>同一律</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A,  </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A</a:t>
            </a:r>
            <a:endParaRPr lang="en-US" altLang="zh-CN" sz="28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sz="2800" b="1" dirty="0">
                <a:solidFill>
                  <a:srgbClr val="FF3300"/>
                </a:solidFill>
                <a:latin typeface="宋体" panose="02010600030101010101" pitchFamily="2" charset="-122"/>
              </a:rPr>
              <a:t>排中律</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1</a:t>
            </a:r>
          </a:p>
          <a:p>
            <a:pPr algn="just">
              <a:buFont typeface="Wingdings" panose="05000000000000000000" pitchFamily="2" charset="2"/>
              <a:buNone/>
            </a:pPr>
            <a:r>
              <a:rPr lang="zh-CN" altLang="en-US" sz="2800" b="1" dirty="0">
                <a:solidFill>
                  <a:srgbClr val="FF3300"/>
                </a:solidFill>
                <a:latin typeface="宋体" panose="02010600030101010101" pitchFamily="2" charset="-122"/>
              </a:rPr>
              <a:t>矛盾律</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3075287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a:extLst>
              <a:ext uri="{FF2B5EF4-FFF2-40B4-BE49-F238E27FC236}">
                <a16:creationId xmlns:a16="http://schemas.microsoft.com/office/drawing/2014/main" id="{3689D67F-72E3-4520-829A-80DAC8DBE6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44C8BE-DA76-4F27-BF00-EE9375582ADC}" type="slidenum">
              <a:rPr lang="en-US" altLang="zh-CN" sz="1200">
                <a:latin typeface="Arial Black" panose="020B0A04020102020204" pitchFamily="34" charset="0"/>
              </a:rPr>
              <a:pPr>
                <a:spcBef>
                  <a:spcPct val="0"/>
                </a:spcBef>
                <a:buClrTx/>
                <a:buSzTx/>
                <a:buFontTx/>
                <a:buNone/>
              </a:pPr>
              <a:t>11</a:t>
            </a:fld>
            <a:endParaRPr lang="en-US" altLang="zh-CN" sz="1200">
              <a:latin typeface="Arial Black" panose="020B0A04020102020204" pitchFamily="34" charset="0"/>
            </a:endParaRPr>
          </a:p>
        </p:txBody>
      </p:sp>
      <p:sp>
        <p:nvSpPr>
          <p:cNvPr id="14341" name="Text Box 4">
            <a:extLst>
              <a:ext uri="{FF2B5EF4-FFF2-40B4-BE49-F238E27FC236}">
                <a16:creationId xmlns:a16="http://schemas.microsoft.com/office/drawing/2014/main" id="{82794124-F6EA-445C-B93A-ABDE7F2E3C2E}"/>
              </a:ext>
            </a:extLst>
          </p:cNvPr>
          <p:cNvSpPr txBox="1">
            <a:spLocks noChangeArrowheads="1"/>
          </p:cNvSpPr>
          <p:nvPr/>
        </p:nvSpPr>
        <p:spPr bwMode="auto">
          <a:xfrm>
            <a:off x="2819400" y="6096001"/>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i="1">
                <a:latin typeface="Times New Roman" panose="02020603050405020304" pitchFamily="18" charset="0"/>
              </a:rPr>
              <a:t>注意：</a:t>
            </a:r>
            <a:r>
              <a:rPr lang="en-US" altLang="zh-CN" sz="2800" i="1">
                <a:latin typeface="Times New Roman" panose="02020603050405020304" pitchFamily="18" charset="0"/>
                <a:cs typeface="Times New Roman" panose="02020603050405020304" pitchFamily="18" charset="0"/>
              </a:rPr>
              <a:t>A,B,C</a:t>
            </a:r>
            <a:r>
              <a:rPr lang="zh-CN" altLang="en-US" sz="2800">
                <a:latin typeface="宋体" panose="02010600030101010101" pitchFamily="2" charset="-122"/>
              </a:rPr>
              <a:t>代表任意的命题公式</a:t>
            </a:r>
          </a:p>
        </p:txBody>
      </p:sp>
      <p:sp>
        <p:nvSpPr>
          <p:cNvPr id="8" name="Rectangle 2">
            <a:extLst>
              <a:ext uri="{FF2B5EF4-FFF2-40B4-BE49-F238E27FC236}">
                <a16:creationId xmlns:a16="http://schemas.microsoft.com/office/drawing/2014/main" id="{D415E068-7EC7-4020-B58C-F451C4E8A868}"/>
              </a:ext>
            </a:extLst>
          </p:cNvPr>
          <p:cNvSpPr txBox="1">
            <a:spLocks noChangeArrowheads="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基本等值式 </a:t>
            </a:r>
            <a:endParaRPr lang="zh-CN" altLang="en-US" b="1" dirty="0"/>
          </a:p>
        </p:txBody>
      </p:sp>
      <p:sp>
        <p:nvSpPr>
          <p:cNvPr id="10" name="Rectangle 3">
            <a:extLst>
              <a:ext uri="{FF2B5EF4-FFF2-40B4-BE49-F238E27FC236}">
                <a16:creationId xmlns:a16="http://schemas.microsoft.com/office/drawing/2014/main" id="{C3946E5E-FB2B-4BC1-A07A-59F3C75B0BEA}"/>
              </a:ext>
            </a:extLst>
          </p:cNvPr>
          <p:cNvSpPr>
            <a:spLocks noGrp="1" noChangeArrowheads="1"/>
          </p:cNvSpPr>
          <p:nvPr>
            <p:ph idx="1"/>
          </p:nvPr>
        </p:nvSpPr>
        <p:spPr>
          <a:xfrm>
            <a:off x="838200" y="1825625"/>
            <a:ext cx="10515600" cy="4351338"/>
          </a:xfrm>
        </p:spPr>
        <p:txBody>
          <a:bodyPr/>
          <a:lstStyle/>
          <a:p>
            <a:pPr algn="just">
              <a:buFont typeface="Wingdings" panose="05000000000000000000" pitchFamily="2" charset="2"/>
              <a:buNone/>
            </a:pPr>
            <a:r>
              <a:rPr lang="zh-CN" altLang="en-US" b="1" dirty="0">
                <a:solidFill>
                  <a:srgbClr val="FF3300"/>
                </a:solidFill>
                <a:latin typeface="宋体" panose="02010600030101010101" pitchFamily="2" charset="-122"/>
              </a:rPr>
              <a:t>蕴涵等值式</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endParaRPr lang="en-US" altLang="zh-C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b="1" dirty="0">
                <a:solidFill>
                  <a:srgbClr val="FF3300"/>
                </a:solidFill>
                <a:latin typeface="宋体" panose="02010600030101010101" pitchFamily="2" charset="-122"/>
              </a:rPr>
              <a:t>等价等值式</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None/>
            </a:pPr>
            <a:r>
              <a:rPr lang="zh-CN" altLang="en-US" b="1" dirty="0">
                <a:solidFill>
                  <a:srgbClr val="FF3300"/>
                </a:solidFill>
                <a:latin typeface="宋体" panose="02010600030101010101" pitchFamily="2" charset="-122"/>
              </a:rPr>
              <a:t>假言易位</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A</a:t>
            </a:r>
            <a:endParaRPr lang="en-US" altLang="zh-C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b="1" dirty="0">
                <a:solidFill>
                  <a:srgbClr val="FF3300"/>
                </a:solidFill>
                <a:latin typeface="宋体" panose="02010600030101010101" pitchFamily="2" charset="-122"/>
              </a:rPr>
              <a:t>等价否定等值式</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endParaRPr lang="en-US" altLang="zh-C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b="1" dirty="0">
                <a:solidFill>
                  <a:srgbClr val="FF3300"/>
                </a:solidFill>
                <a:latin typeface="宋体" panose="02010600030101010101" pitchFamily="2" charset="-122"/>
              </a:rPr>
              <a:t>归谬论</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A</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101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a:extLst>
              <a:ext uri="{FF2B5EF4-FFF2-40B4-BE49-F238E27FC236}">
                <a16:creationId xmlns:a16="http://schemas.microsoft.com/office/drawing/2014/main" id="{469EE495-CD55-4D1E-B0BA-B691AA6503A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A9DBA74-4687-41D6-9B98-B32E2EB2FB1C}" type="slidenum">
              <a:rPr lang="en-US" altLang="zh-CN" sz="1200">
                <a:latin typeface="Arial Black" panose="020B0A04020102020204" pitchFamily="34" charset="0"/>
              </a:rPr>
              <a:pPr>
                <a:spcBef>
                  <a:spcPct val="0"/>
                </a:spcBef>
                <a:buClrTx/>
                <a:buSzTx/>
                <a:buFontTx/>
                <a:buNone/>
              </a:pPr>
              <a:t>12</a:t>
            </a:fld>
            <a:endParaRPr lang="en-US" altLang="zh-CN" sz="1200">
              <a:latin typeface="Arial Black" panose="020B0A04020102020204" pitchFamily="34" charset="0"/>
            </a:endParaRPr>
          </a:p>
        </p:txBody>
      </p:sp>
      <p:sp>
        <p:nvSpPr>
          <p:cNvPr id="59396" name="Rectangle 1027">
            <a:extLst>
              <a:ext uri="{FF2B5EF4-FFF2-40B4-BE49-F238E27FC236}">
                <a16:creationId xmlns:a16="http://schemas.microsoft.com/office/drawing/2014/main" id="{7975F159-7CFB-4301-850B-D236EFBD2F09}"/>
              </a:ext>
            </a:extLst>
          </p:cNvPr>
          <p:cNvSpPr>
            <a:spLocks noGrp="1" noChangeArrowheads="1"/>
          </p:cNvSpPr>
          <p:nvPr>
            <p:ph type="body" idx="1"/>
          </p:nvPr>
        </p:nvSpPr>
        <p:spPr>
          <a:xfrm>
            <a:off x="990600" y="1666876"/>
            <a:ext cx="10871200" cy="5216525"/>
          </a:xfrm>
        </p:spPr>
        <p:txBody>
          <a:bodyPr/>
          <a:lstStyle/>
          <a:p>
            <a:pPr marL="0" indent="0" algn="just">
              <a:lnSpc>
                <a:spcPct val="125000"/>
              </a:lnSpc>
              <a:buNone/>
            </a:pPr>
            <a:r>
              <a:rPr lang="zh-CN" altLang="en-US" b="1" dirty="0">
                <a:solidFill>
                  <a:srgbClr val="FF3300"/>
                </a:solidFill>
              </a:rPr>
              <a:t>定义：</a:t>
            </a:r>
          </a:p>
          <a:p>
            <a:pPr marL="0" indent="0" algn="just">
              <a:lnSpc>
                <a:spcPct val="125000"/>
              </a:lnSpc>
              <a:buNone/>
            </a:pPr>
            <a:r>
              <a:rPr lang="zh-CN" altLang="en-US" b="1" dirty="0">
                <a:solidFill>
                  <a:srgbClr val="FF3300"/>
                </a:solidFill>
                <a:latin typeface="宋体" panose="02010600030101010101" pitchFamily="2" charset="-122"/>
              </a:rPr>
              <a:t>简单析取式</a:t>
            </a:r>
            <a:r>
              <a:rPr lang="en-US" altLang="zh-CN" b="1" dirty="0">
                <a:latin typeface="宋体" panose="02010600030101010101" pitchFamily="2" charset="-122"/>
              </a:rPr>
              <a:t>:</a:t>
            </a:r>
            <a:r>
              <a:rPr lang="zh-CN" altLang="en-US" b="1" dirty="0">
                <a:latin typeface="宋体" panose="02010600030101010101" pitchFamily="2" charset="-122"/>
              </a:rPr>
              <a:t>由有限个命题变项及其否定构成的析取式</a:t>
            </a:r>
          </a:p>
          <a:p>
            <a:pPr marL="0" indent="0" algn="just">
              <a:lnSpc>
                <a:spcPct val="125000"/>
              </a:lnSpc>
              <a:buNone/>
            </a:pPr>
            <a:r>
              <a:rPr lang="zh-CN" altLang="en-US" b="1" dirty="0">
                <a:latin typeface="宋体" panose="02010600030101010101" pitchFamily="2" charset="-122"/>
              </a:rPr>
              <a:t>      </a:t>
            </a:r>
            <a:r>
              <a:rPr lang="zh-CN" altLang="en-US" b="1" dirty="0">
                <a:latin typeface="Times New Roman" panose="02020603050405020304" pitchFamily="18" charset="0"/>
              </a:rPr>
              <a:t>如</a:t>
            </a:r>
            <a:r>
              <a:rPr lang="en-US" altLang="zh-CN" b="1" dirty="0">
                <a:latin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q</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q</a:t>
            </a:r>
            <a:r>
              <a:rPr lang="en-US" altLang="zh-CN" b="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p</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q</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r</a:t>
            </a:r>
            <a:r>
              <a:rPr lang="en-US" altLang="zh-CN" b="1" dirty="0">
                <a:latin typeface="Times New Roman" panose="02020603050405020304" pitchFamily="18" charset="0"/>
                <a:cs typeface="Times New Roman" panose="02020603050405020304" pitchFamily="18" charset="0"/>
              </a:rPr>
              <a:t>, </a:t>
            </a:r>
            <a:r>
              <a:rPr lang="en-US" altLang="zh-CN" b="1" dirty="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0" indent="0" algn="just">
              <a:lnSpc>
                <a:spcPct val="125000"/>
              </a:lnSpc>
              <a:buNone/>
            </a:pPr>
            <a:r>
              <a:rPr lang="zh-CN" altLang="en-US" b="1" dirty="0">
                <a:solidFill>
                  <a:srgbClr val="FF3300"/>
                </a:solidFill>
                <a:latin typeface="宋体" panose="02010600030101010101" pitchFamily="2" charset="-122"/>
              </a:rPr>
              <a:t>简单合取式</a:t>
            </a:r>
            <a:r>
              <a:rPr lang="en-US" altLang="zh-CN" b="1" dirty="0">
                <a:latin typeface="宋体" panose="02010600030101010101" pitchFamily="2" charset="-122"/>
              </a:rPr>
              <a:t>:</a:t>
            </a:r>
            <a:r>
              <a:rPr lang="zh-CN" altLang="en-US" b="1" dirty="0">
                <a:latin typeface="宋体" panose="02010600030101010101" pitchFamily="2" charset="-122"/>
              </a:rPr>
              <a:t>由有限个命题变项及其否定构成的合取式</a:t>
            </a:r>
          </a:p>
          <a:p>
            <a:pPr marL="0" indent="0" algn="just">
              <a:lnSpc>
                <a:spcPct val="125000"/>
              </a:lnSpc>
              <a:buNone/>
            </a:pPr>
            <a:r>
              <a:rPr lang="zh-CN" altLang="en-US" b="1" dirty="0">
                <a:latin typeface="宋体" panose="02010600030101010101" pitchFamily="2" charset="-122"/>
              </a:rPr>
              <a:t>      </a:t>
            </a:r>
            <a:r>
              <a:rPr lang="zh-CN" altLang="en-US" b="1" dirty="0">
                <a:latin typeface="Times New Roman" panose="02020603050405020304" pitchFamily="18" charset="0"/>
              </a:rPr>
              <a:t>如</a:t>
            </a:r>
            <a:r>
              <a:rPr lang="en-US" altLang="zh-CN" b="1" dirty="0">
                <a:latin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q</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q</a:t>
            </a:r>
            <a:r>
              <a:rPr lang="en-US" altLang="zh-CN" b="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p</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q</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r</a:t>
            </a:r>
            <a:r>
              <a:rPr lang="en-US" altLang="zh-CN" b="1" dirty="0">
                <a:latin typeface="Times New Roman" panose="02020603050405020304" pitchFamily="18" charset="0"/>
                <a:cs typeface="Times New Roman" panose="02020603050405020304" pitchFamily="18" charset="0"/>
              </a:rPr>
              <a:t>, </a:t>
            </a:r>
            <a:r>
              <a:rPr lang="en-US" altLang="zh-CN" b="1" dirty="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B606C64D-D205-480F-844C-C835DF0221CA}"/>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析取范式与合取范式</a:t>
            </a:r>
            <a:r>
              <a:rPr lang="zh-CN" altLang="en-US" sz="4000" b="1" dirty="0"/>
              <a:t> </a:t>
            </a:r>
            <a:endParaRPr lang="zh-CN" alt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a:extLst>
              <a:ext uri="{FF2B5EF4-FFF2-40B4-BE49-F238E27FC236}">
                <a16:creationId xmlns:a16="http://schemas.microsoft.com/office/drawing/2014/main" id="{469EE495-CD55-4D1E-B0BA-B691AA6503A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A9DBA74-4687-41D6-9B98-B32E2EB2FB1C}" type="slidenum">
              <a:rPr lang="en-US" altLang="zh-CN" sz="1200">
                <a:latin typeface="Arial Black" panose="020B0A04020102020204" pitchFamily="34" charset="0"/>
              </a:rPr>
              <a:pPr>
                <a:spcBef>
                  <a:spcPct val="0"/>
                </a:spcBef>
                <a:buClrTx/>
                <a:buSzTx/>
                <a:buFontTx/>
                <a:buNone/>
              </a:pPr>
              <a:t>13</a:t>
            </a:fld>
            <a:endParaRPr lang="en-US" altLang="zh-CN" sz="1200">
              <a:latin typeface="Arial Black" panose="020B0A04020102020204" pitchFamily="34" charset="0"/>
            </a:endParaRPr>
          </a:p>
        </p:txBody>
      </p:sp>
      <p:sp>
        <p:nvSpPr>
          <p:cNvPr id="59396" name="Rectangle 1027">
            <a:extLst>
              <a:ext uri="{FF2B5EF4-FFF2-40B4-BE49-F238E27FC236}">
                <a16:creationId xmlns:a16="http://schemas.microsoft.com/office/drawing/2014/main" id="{7975F159-7CFB-4301-850B-D236EFBD2F09}"/>
              </a:ext>
            </a:extLst>
          </p:cNvPr>
          <p:cNvSpPr>
            <a:spLocks noGrp="1" noChangeArrowheads="1"/>
          </p:cNvSpPr>
          <p:nvPr>
            <p:ph type="body" idx="1"/>
          </p:nvPr>
        </p:nvSpPr>
        <p:spPr>
          <a:xfrm>
            <a:off x="990600" y="1666876"/>
            <a:ext cx="10871200" cy="5216525"/>
          </a:xfrm>
        </p:spPr>
        <p:txBody>
          <a:bodyPr/>
          <a:lstStyle/>
          <a:p>
            <a:pPr marL="0" indent="0" algn="just">
              <a:lnSpc>
                <a:spcPct val="120000"/>
              </a:lnSpc>
              <a:buFont typeface="Wingdings" panose="05000000000000000000" pitchFamily="2" charset="2"/>
              <a:buNone/>
            </a:pPr>
            <a:r>
              <a:rPr lang="zh-CN" altLang="en-US" sz="3200" b="1" dirty="0">
                <a:solidFill>
                  <a:srgbClr val="FF3300"/>
                </a:solidFill>
                <a:latin typeface="宋体" panose="02010600030101010101" pitchFamily="2" charset="-122"/>
              </a:rPr>
              <a:t>极小项定义</a:t>
            </a:r>
            <a:r>
              <a:rPr lang="en-US" altLang="zh-CN" sz="3200" b="1" dirty="0">
                <a:solidFill>
                  <a:srgbClr val="FF3300"/>
                </a:solidFill>
                <a:latin typeface="宋体" panose="02010600030101010101" pitchFamily="2" charset="-122"/>
              </a:rPr>
              <a:t>:</a:t>
            </a:r>
            <a:r>
              <a:rPr lang="en-US" altLang="zh-CN" sz="3200" b="1" dirty="0">
                <a:latin typeface="Times New Roman" panose="02020603050405020304" pitchFamily="18" charset="0"/>
                <a:cs typeface="Times New Roman" panose="02020603050405020304" pitchFamily="18" charset="0"/>
              </a:rPr>
              <a:t> </a:t>
            </a:r>
          </a:p>
          <a:p>
            <a:pPr marL="0" indent="0" algn="just">
              <a:lnSpc>
                <a:spcPct val="120000"/>
              </a:lnSpc>
              <a:buFont typeface="Wingdings" panose="05000000000000000000" pitchFamily="2" charset="2"/>
              <a:buNone/>
            </a:pPr>
            <a:r>
              <a:rPr lang="zh-CN" altLang="en-US" b="1" dirty="0">
                <a:latin typeface="宋体" panose="02010600030101010101" pitchFamily="2" charset="-122"/>
              </a:rPr>
              <a:t>设有</a:t>
            </a:r>
            <a:r>
              <a:rPr lang="en-US" altLang="zh-CN" b="1" i="1" dirty="0">
                <a:latin typeface="Times New Roman" panose="02020603050405020304" pitchFamily="18" charset="0"/>
                <a:cs typeface="Times New Roman" panose="02020603050405020304" pitchFamily="18" charset="0"/>
              </a:rPr>
              <a:t>n</a:t>
            </a:r>
            <a:r>
              <a:rPr lang="zh-CN" altLang="en-US" b="1" dirty="0">
                <a:latin typeface="宋体" panose="02010600030101010101" pitchFamily="2" charset="-122"/>
              </a:rPr>
              <a:t>个命题变项</a:t>
            </a:r>
            <a:endParaRPr lang="en-US" altLang="zh-CN" b="1" dirty="0">
              <a:latin typeface="宋体" panose="02010600030101010101" pitchFamily="2" charset="-122"/>
            </a:endParaRPr>
          </a:p>
          <a:p>
            <a:pPr>
              <a:lnSpc>
                <a:spcPct val="120000"/>
              </a:lnSpc>
              <a:buFont typeface="Wingdings" panose="05000000000000000000" pitchFamily="2" charset="2"/>
              <a:buChar char="Ø"/>
            </a:pPr>
            <a:r>
              <a:rPr lang="zh-CN" altLang="en-US" b="1" dirty="0">
                <a:latin typeface="宋体" panose="02010600030101010101" pitchFamily="2" charset="-122"/>
              </a:rPr>
              <a:t>简单合取式</a:t>
            </a:r>
            <a:endParaRPr lang="en-US" altLang="zh-CN" b="1" dirty="0">
              <a:latin typeface="宋体" panose="02010600030101010101" pitchFamily="2" charset="-122"/>
            </a:endParaRPr>
          </a:p>
          <a:p>
            <a:pPr>
              <a:lnSpc>
                <a:spcPct val="120000"/>
              </a:lnSpc>
              <a:buFont typeface="Wingdings" panose="05000000000000000000" pitchFamily="2" charset="2"/>
              <a:buChar char="Ø"/>
            </a:pPr>
            <a:r>
              <a:rPr lang="zh-CN" altLang="en-US" b="1" dirty="0">
                <a:latin typeface="宋体" panose="02010600030101010101" pitchFamily="2" charset="-122"/>
              </a:rPr>
              <a:t>每个命题变项与其否定，有且仅有一个出现</a:t>
            </a:r>
            <a:endParaRPr lang="en-US" altLang="zh-CN" b="1" dirty="0">
              <a:latin typeface="宋体" panose="02010600030101010101" pitchFamily="2" charset="-122"/>
            </a:endParaRPr>
          </a:p>
          <a:p>
            <a:pPr marL="0" indent="0" algn="just">
              <a:lnSpc>
                <a:spcPct val="120000"/>
              </a:lnSpc>
              <a:buFont typeface="Wingdings" panose="05000000000000000000" pitchFamily="2" charset="2"/>
              <a:buNone/>
            </a:pPr>
            <a:r>
              <a:rPr lang="zh-CN" altLang="en-US" b="1" dirty="0">
                <a:latin typeface="宋体" panose="02010600030101010101" pitchFamily="2" charset="-122"/>
              </a:rPr>
              <a:t>称这样的简单合取式为</a:t>
            </a:r>
            <a:r>
              <a:rPr lang="zh-CN" altLang="en-US" b="1" dirty="0">
                <a:solidFill>
                  <a:srgbClr val="FF3300"/>
                </a:solidFill>
                <a:latin typeface="宋体" panose="02010600030101010101" pitchFamily="2" charset="-122"/>
              </a:rPr>
              <a:t>极小项</a:t>
            </a:r>
            <a:r>
              <a:rPr lang="en-US" altLang="zh-CN" b="1" dirty="0">
                <a:latin typeface="Times New Roman" panose="02020603050405020304" pitchFamily="18" charset="0"/>
                <a:cs typeface="Times New Roman" panose="02020603050405020304" pitchFamily="18" charset="0"/>
              </a:rPr>
              <a:t>.</a:t>
            </a:r>
          </a:p>
          <a:p>
            <a:pPr marL="0" indent="0" algn="just">
              <a:lnSpc>
                <a:spcPct val="120000"/>
              </a:lnSpc>
              <a:buNone/>
            </a:pPr>
            <a:r>
              <a:rPr lang="zh-CN" altLang="en-US" b="1" dirty="0">
                <a:solidFill>
                  <a:srgbClr val="FF0000"/>
                </a:solidFill>
                <a:latin typeface="Times New Roman" panose="02020603050405020304" pitchFamily="18" charset="0"/>
                <a:cs typeface="Times New Roman" panose="02020603050405020304" pitchFamily="18" charset="0"/>
              </a:rPr>
              <a:t>性质：有且仅有一组赋值，使其为真</a:t>
            </a:r>
            <a:endParaRPr lang="en-US" altLang="zh-CN" b="1" dirty="0">
              <a:solidFill>
                <a:srgbClr val="FF0000"/>
              </a:solidFill>
              <a:latin typeface="Times New Roman" panose="02020603050405020304" pitchFamily="18" charset="0"/>
              <a:cs typeface="Times New Roman" panose="02020603050405020304" pitchFamily="18" charset="0"/>
            </a:endParaRPr>
          </a:p>
          <a:p>
            <a:pPr marL="0" indent="0" algn="just">
              <a:lnSpc>
                <a:spcPct val="120000"/>
              </a:lnSpc>
              <a:buFont typeface="Wingdings" panose="05000000000000000000" pitchFamily="2" charset="2"/>
              <a:buNone/>
            </a:pPr>
            <a:endParaRPr lang="en-US" altLang="zh-CN"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B606C64D-D205-480F-844C-C835DF0221CA}"/>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极小项与极大项 </a:t>
            </a:r>
            <a:endParaRPr lang="zh-CN" altLang="en-US" b="1" dirty="0"/>
          </a:p>
        </p:txBody>
      </p:sp>
    </p:spTree>
    <p:extLst>
      <p:ext uri="{BB962C8B-B14F-4D97-AF65-F5344CB8AC3E}">
        <p14:creationId xmlns:p14="http://schemas.microsoft.com/office/powerpoint/2010/main" val="3153836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a:extLst>
              <a:ext uri="{FF2B5EF4-FFF2-40B4-BE49-F238E27FC236}">
                <a16:creationId xmlns:a16="http://schemas.microsoft.com/office/drawing/2014/main" id="{469EE495-CD55-4D1E-B0BA-B691AA6503A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A9DBA74-4687-41D6-9B98-B32E2EB2FB1C}" type="slidenum">
              <a:rPr lang="en-US" altLang="zh-CN" sz="1200">
                <a:latin typeface="Arial Black" panose="020B0A04020102020204" pitchFamily="34" charset="0"/>
              </a:rPr>
              <a:pPr>
                <a:spcBef>
                  <a:spcPct val="0"/>
                </a:spcBef>
                <a:buClrTx/>
                <a:buSzTx/>
                <a:buFontTx/>
                <a:buNone/>
              </a:pPr>
              <a:t>14</a:t>
            </a:fld>
            <a:endParaRPr lang="en-US" altLang="zh-CN" sz="1200">
              <a:latin typeface="Arial Black" panose="020B0A04020102020204" pitchFamily="34" charset="0"/>
            </a:endParaRPr>
          </a:p>
        </p:txBody>
      </p:sp>
      <p:sp>
        <p:nvSpPr>
          <p:cNvPr id="59396" name="Rectangle 1027">
            <a:extLst>
              <a:ext uri="{FF2B5EF4-FFF2-40B4-BE49-F238E27FC236}">
                <a16:creationId xmlns:a16="http://schemas.microsoft.com/office/drawing/2014/main" id="{7975F159-7CFB-4301-850B-D236EFBD2F09}"/>
              </a:ext>
            </a:extLst>
          </p:cNvPr>
          <p:cNvSpPr>
            <a:spLocks noGrp="1" noChangeArrowheads="1"/>
          </p:cNvSpPr>
          <p:nvPr>
            <p:ph type="body" idx="1"/>
          </p:nvPr>
        </p:nvSpPr>
        <p:spPr>
          <a:xfrm>
            <a:off x="990600" y="1666876"/>
            <a:ext cx="10871200" cy="5216525"/>
          </a:xfrm>
        </p:spPr>
        <p:txBody>
          <a:bodyPr/>
          <a:lstStyle/>
          <a:p>
            <a:pPr marL="0" indent="0" algn="just">
              <a:lnSpc>
                <a:spcPct val="120000"/>
              </a:lnSpc>
              <a:buFont typeface="Wingdings" panose="05000000000000000000" pitchFamily="2" charset="2"/>
              <a:buNone/>
            </a:pPr>
            <a:r>
              <a:rPr lang="zh-CN" altLang="en-US" sz="3200" b="1" dirty="0">
                <a:solidFill>
                  <a:srgbClr val="FF3300"/>
                </a:solidFill>
                <a:latin typeface="宋体" panose="02010600030101010101" pitchFamily="2" charset="-122"/>
              </a:rPr>
              <a:t>极大项定义</a:t>
            </a:r>
            <a:r>
              <a:rPr lang="en-US" altLang="zh-CN" sz="3200" b="1" dirty="0">
                <a:solidFill>
                  <a:srgbClr val="FF3300"/>
                </a:solidFill>
                <a:latin typeface="宋体" panose="02010600030101010101" pitchFamily="2" charset="-122"/>
              </a:rPr>
              <a:t>:</a:t>
            </a:r>
            <a:r>
              <a:rPr lang="en-US" altLang="zh-CN" sz="3200" b="1" dirty="0">
                <a:latin typeface="Times New Roman" panose="02020603050405020304" pitchFamily="18" charset="0"/>
                <a:cs typeface="Times New Roman" panose="02020603050405020304" pitchFamily="18" charset="0"/>
              </a:rPr>
              <a:t> </a:t>
            </a:r>
          </a:p>
          <a:p>
            <a:pPr marL="0" indent="0" algn="just">
              <a:lnSpc>
                <a:spcPct val="120000"/>
              </a:lnSpc>
              <a:buFont typeface="Wingdings" panose="05000000000000000000" pitchFamily="2" charset="2"/>
              <a:buNone/>
            </a:pPr>
            <a:r>
              <a:rPr lang="zh-CN" altLang="en-US" b="1" dirty="0">
                <a:latin typeface="宋体" panose="02010600030101010101" pitchFamily="2" charset="-122"/>
              </a:rPr>
              <a:t>设有</a:t>
            </a:r>
            <a:r>
              <a:rPr lang="en-US" altLang="zh-CN" b="1" i="1" dirty="0">
                <a:latin typeface="Times New Roman" panose="02020603050405020304" pitchFamily="18" charset="0"/>
                <a:cs typeface="Times New Roman" panose="02020603050405020304" pitchFamily="18" charset="0"/>
              </a:rPr>
              <a:t>n</a:t>
            </a:r>
            <a:r>
              <a:rPr lang="zh-CN" altLang="en-US" b="1" dirty="0">
                <a:latin typeface="宋体" panose="02010600030101010101" pitchFamily="2" charset="-122"/>
              </a:rPr>
              <a:t>个命题变项</a:t>
            </a:r>
            <a:endParaRPr lang="en-US" altLang="zh-CN" b="1" dirty="0">
              <a:latin typeface="宋体" panose="02010600030101010101" pitchFamily="2" charset="-122"/>
            </a:endParaRPr>
          </a:p>
          <a:p>
            <a:pPr>
              <a:lnSpc>
                <a:spcPct val="120000"/>
              </a:lnSpc>
              <a:buFont typeface="Wingdings" panose="05000000000000000000" pitchFamily="2" charset="2"/>
              <a:buChar char="Ø"/>
            </a:pPr>
            <a:r>
              <a:rPr lang="zh-CN" altLang="en-US" b="1" dirty="0">
                <a:latin typeface="宋体" panose="02010600030101010101" pitchFamily="2" charset="-122"/>
              </a:rPr>
              <a:t>简单析取式</a:t>
            </a:r>
            <a:endParaRPr lang="en-US" altLang="zh-CN" b="1" dirty="0">
              <a:latin typeface="宋体" panose="02010600030101010101" pitchFamily="2" charset="-122"/>
            </a:endParaRPr>
          </a:p>
          <a:p>
            <a:pPr>
              <a:lnSpc>
                <a:spcPct val="120000"/>
              </a:lnSpc>
              <a:buFont typeface="Wingdings" panose="05000000000000000000" pitchFamily="2" charset="2"/>
              <a:buChar char="Ø"/>
            </a:pPr>
            <a:r>
              <a:rPr lang="zh-CN" altLang="en-US" b="1" dirty="0">
                <a:latin typeface="宋体" panose="02010600030101010101" pitchFamily="2" charset="-122"/>
              </a:rPr>
              <a:t>每个命题变项与其否定，有且仅有一个出现</a:t>
            </a:r>
            <a:endParaRPr lang="en-US" altLang="zh-CN" b="1" dirty="0">
              <a:latin typeface="宋体" panose="02010600030101010101" pitchFamily="2" charset="-122"/>
            </a:endParaRPr>
          </a:p>
          <a:p>
            <a:pPr marL="0" indent="0" algn="just">
              <a:lnSpc>
                <a:spcPct val="120000"/>
              </a:lnSpc>
              <a:buFont typeface="Wingdings" panose="05000000000000000000" pitchFamily="2" charset="2"/>
              <a:buNone/>
            </a:pPr>
            <a:r>
              <a:rPr lang="zh-CN" altLang="en-US" b="1" dirty="0">
                <a:latin typeface="宋体" panose="02010600030101010101" pitchFamily="2" charset="-122"/>
              </a:rPr>
              <a:t>称这样的简单合取式为</a:t>
            </a:r>
            <a:r>
              <a:rPr lang="zh-CN" altLang="en-US" b="1" dirty="0">
                <a:solidFill>
                  <a:srgbClr val="FF3300"/>
                </a:solidFill>
                <a:latin typeface="宋体" panose="02010600030101010101" pitchFamily="2" charset="-122"/>
              </a:rPr>
              <a:t>极大项</a:t>
            </a:r>
            <a:r>
              <a:rPr lang="en-US" altLang="zh-CN" b="1" dirty="0">
                <a:latin typeface="Times New Roman" panose="02020603050405020304" pitchFamily="18" charset="0"/>
                <a:cs typeface="Times New Roman" panose="02020603050405020304" pitchFamily="18" charset="0"/>
              </a:rPr>
              <a:t>.</a:t>
            </a:r>
          </a:p>
          <a:p>
            <a:pPr marL="0" indent="0" algn="just">
              <a:lnSpc>
                <a:spcPct val="120000"/>
              </a:lnSpc>
              <a:buNone/>
            </a:pPr>
            <a:r>
              <a:rPr lang="zh-CN" altLang="en-US" b="1" dirty="0">
                <a:solidFill>
                  <a:srgbClr val="FF0000"/>
                </a:solidFill>
                <a:latin typeface="Times New Roman" panose="02020603050405020304" pitchFamily="18" charset="0"/>
                <a:cs typeface="Times New Roman" panose="02020603050405020304" pitchFamily="18" charset="0"/>
              </a:rPr>
              <a:t>性质：有且仅有一组赋值，使其为假</a:t>
            </a:r>
            <a:endParaRPr lang="en-US" altLang="zh-CN" b="1" dirty="0">
              <a:solidFill>
                <a:srgbClr val="FF0000"/>
              </a:solidFill>
              <a:latin typeface="Times New Roman" panose="02020603050405020304" pitchFamily="18" charset="0"/>
              <a:cs typeface="Times New Roman" panose="02020603050405020304" pitchFamily="18" charset="0"/>
            </a:endParaRPr>
          </a:p>
          <a:p>
            <a:pPr marL="0" indent="0" algn="just">
              <a:lnSpc>
                <a:spcPct val="120000"/>
              </a:lnSpc>
              <a:buFont typeface="Wingdings" panose="05000000000000000000" pitchFamily="2" charset="2"/>
              <a:buNone/>
            </a:pPr>
            <a:endParaRPr lang="en-US" altLang="zh-CN" b="1" dirty="0">
              <a:solidFill>
                <a:srgbClr val="FF0000"/>
              </a:solidFill>
              <a:latin typeface="Times New Roman" panose="02020603050405020304" pitchFamily="18" charset="0"/>
              <a:cs typeface="Times New Roman" panose="02020603050405020304" pitchFamily="18" charset="0"/>
            </a:endParaRPr>
          </a:p>
          <a:p>
            <a:pPr marL="0" indent="0" algn="just">
              <a:lnSpc>
                <a:spcPct val="120000"/>
              </a:lnSpc>
              <a:buFont typeface="Wingdings" panose="05000000000000000000" pitchFamily="2" charset="2"/>
              <a:buNone/>
            </a:pPr>
            <a:endParaRPr lang="en-US" altLang="zh-CN"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B606C64D-D205-480F-844C-C835DF0221CA}"/>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极小项与极大项 </a:t>
            </a:r>
            <a:endParaRPr lang="zh-CN" altLang="en-US" b="1" dirty="0"/>
          </a:p>
        </p:txBody>
      </p:sp>
    </p:spTree>
    <p:extLst>
      <p:ext uri="{BB962C8B-B14F-4D97-AF65-F5344CB8AC3E}">
        <p14:creationId xmlns:p14="http://schemas.microsoft.com/office/powerpoint/2010/main" val="1877875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a:extLst>
              <a:ext uri="{FF2B5EF4-FFF2-40B4-BE49-F238E27FC236}">
                <a16:creationId xmlns:a16="http://schemas.microsoft.com/office/drawing/2014/main" id="{EA717B36-A977-4E9F-8B08-5EFFE518769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38CB4D-FA54-47CB-B869-4E2798DB3875}" type="slidenum">
              <a:rPr lang="en-US" altLang="zh-CN" sz="1200">
                <a:latin typeface="Arial Black" panose="020B0A04020102020204" pitchFamily="34" charset="0"/>
              </a:rPr>
              <a:pPr>
                <a:spcBef>
                  <a:spcPct val="0"/>
                </a:spcBef>
                <a:buClrTx/>
                <a:buSzTx/>
                <a:buFontTx/>
                <a:buNone/>
              </a:pPr>
              <a:t>15</a:t>
            </a:fld>
            <a:endParaRPr lang="en-US" altLang="zh-CN" sz="1200">
              <a:latin typeface="Arial Black" panose="020B0A04020102020204" pitchFamily="34" charset="0"/>
            </a:endParaRPr>
          </a:p>
        </p:txBody>
      </p:sp>
      <p:sp>
        <p:nvSpPr>
          <p:cNvPr id="70660" name="Rectangle 3">
            <a:extLst>
              <a:ext uri="{FF2B5EF4-FFF2-40B4-BE49-F238E27FC236}">
                <a16:creationId xmlns:a16="http://schemas.microsoft.com/office/drawing/2014/main" id="{CA93FBE5-63D8-470A-8213-750797645E34}"/>
              </a:ext>
            </a:extLst>
          </p:cNvPr>
          <p:cNvSpPr>
            <a:spLocks noGrp="1" noChangeArrowheads="1"/>
          </p:cNvSpPr>
          <p:nvPr>
            <p:ph type="body" idx="1"/>
          </p:nvPr>
        </p:nvSpPr>
        <p:spPr>
          <a:xfrm>
            <a:off x="1028700" y="2033587"/>
            <a:ext cx="10134600" cy="4824413"/>
          </a:xfrm>
        </p:spPr>
        <p:txBody>
          <a:bodyPr/>
          <a:lstStyle/>
          <a:p>
            <a:pPr algn="just">
              <a:lnSpc>
                <a:spcPct val="115000"/>
              </a:lnSpc>
              <a:buFont typeface="Wingdings" panose="05000000000000000000" pitchFamily="2" charset="2"/>
              <a:buNone/>
            </a:pPr>
            <a:r>
              <a:rPr lang="zh-CN" altLang="en-US" sz="3600" b="1" dirty="0">
                <a:solidFill>
                  <a:srgbClr val="FF3300"/>
                </a:solidFill>
                <a:latin typeface="宋体" panose="02010600030101010101" pitchFamily="2" charset="-122"/>
              </a:rPr>
              <a:t>定义</a:t>
            </a:r>
            <a:r>
              <a:rPr lang="en-US" altLang="zh-CN" sz="3600" b="1" dirty="0">
                <a:solidFill>
                  <a:srgbClr val="FF3300"/>
                </a:solidFill>
                <a:latin typeface="宋体" panose="02010600030101010101" pitchFamily="2" charset="-122"/>
              </a:rPr>
              <a:t>:</a:t>
            </a:r>
          </a:p>
          <a:p>
            <a:pPr algn="just">
              <a:lnSpc>
                <a:spcPct val="115000"/>
              </a:lnSpc>
              <a:buFont typeface="Wingdings" panose="05000000000000000000" pitchFamily="2" charset="2"/>
              <a:buNone/>
            </a:pPr>
            <a:r>
              <a:rPr lang="en-US" altLang="zh-CN" b="1" dirty="0">
                <a:solidFill>
                  <a:srgbClr val="FF3300"/>
                </a:solidFill>
                <a:latin typeface="宋体" panose="02010600030101010101" pitchFamily="2" charset="-122"/>
              </a:rPr>
              <a:t>  </a:t>
            </a:r>
            <a:r>
              <a:rPr lang="zh-CN" altLang="en-US" b="1" dirty="0">
                <a:solidFill>
                  <a:srgbClr val="FF3300"/>
                </a:solidFill>
                <a:latin typeface="宋体" panose="02010600030101010101" pitchFamily="2" charset="-122"/>
              </a:rPr>
              <a:t>主析取范式</a:t>
            </a:r>
            <a:r>
              <a:rPr lang="en-US" altLang="zh-CN" b="1" dirty="0">
                <a:latin typeface="宋体" panose="02010600030101010101" pitchFamily="2" charset="-122"/>
              </a:rPr>
              <a:t>: </a:t>
            </a:r>
            <a:r>
              <a:rPr lang="zh-CN" altLang="en-US" b="1" dirty="0">
                <a:latin typeface="宋体" panose="02010600030101010101" pitchFamily="2" charset="-122"/>
              </a:rPr>
              <a:t>由极小项构成的析取范式</a:t>
            </a:r>
            <a:endParaRPr lang="zh-CN" altLang="en-US" b="1" dirty="0">
              <a:latin typeface="Times New Roman" panose="02020603050405020304" pitchFamily="18" charset="0"/>
              <a:cs typeface="Times New Roman" panose="02020603050405020304" pitchFamily="18" charset="0"/>
            </a:endParaRPr>
          </a:p>
          <a:p>
            <a:pPr algn="just">
              <a:lnSpc>
                <a:spcPct val="115000"/>
              </a:lnSpc>
              <a:buFont typeface="Wingdings" panose="05000000000000000000" pitchFamily="2" charset="2"/>
              <a:buNone/>
            </a:pPr>
            <a:r>
              <a:rPr lang="zh-CN" altLang="en-US" b="1" dirty="0">
                <a:latin typeface="宋体" panose="02010600030101010101" pitchFamily="2" charset="-122"/>
              </a:rPr>
              <a:t>  例如，</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=3, </a:t>
            </a:r>
            <a:r>
              <a:rPr lang="zh-CN" altLang="en-US" b="1" dirty="0">
                <a:latin typeface="宋体" panose="02010600030101010101" pitchFamily="2" charset="-122"/>
              </a:rPr>
              <a:t>命题变项为</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q</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r</a:t>
            </a:r>
            <a:r>
              <a:rPr lang="zh-CN" altLang="en-US" b="1" dirty="0">
                <a:latin typeface="宋体" panose="02010600030101010101" pitchFamily="2" charset="-122"/>
              </a:rPr>
              <a:t>时，</a:t>
            </a:r>
            <a:endParaRPr lang="zh-CN" altLang="en-US" b="1" dirty="0">
              <a:latin typeface="Times New Roman" panose="02020603050405020304" pitchFamily="18" charset="0"/>
              <a:cs typeface="Times New Roman" panose="02020603050405020304" pitchFamily="18" charset="0"/>
            </a:endParaRPr>
          </a:p>
          <a:p>
            <a:pPr algn="just">
              <a:lnSpc>
                <a:spcPct val="115000"/>
              </a:lnSpc>
              <a:buFont typeface="Wingdings" panose="05000000000000000000" pitchFamily="2" charset="2"/>
              <a:buNone/>
            </a:pPr>
            <a:r>
              <a:rPr lang="zh-CN" altLang="en-US"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q</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r</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p</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q</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r</a:t>
            </a: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m</a:t>
            </a:r>
            <a:r>
              <a:rPr lang="en-US" altLang="zh-CN" b="1" baseline="-30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m</a:t>
            </a:r>
            <a:r>
              <a:rPr lang="en-US" altLang="zh-CN" b="1" baseline="-30000" dirty="0">
                <a:latin typeface="Times New Roman" panose="02020603050405020304" pitchFamily="18" charset="0"/>
                <a:cs typeface="Times New Roman" panose="02020603050405020304" pitchFamily="18" charset="0"/>
              </a:rPr>
              <a:t>3</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是</a:t>
            </a:r>
            <a:r>
              <a:rPr lang="zh-CN" altLang="en-US" b="1" dirty="0">
                <a:latin typeface="宋体" panose="02010600030101010101" pitchFamily="2" charset="-122"/>
              </a:rPr>
              <a:t>主析取范式</a:t>
            </a:r>
            <a:r>
              <a:rPr lang="zh-CN" altLang="en-US" b="1" dirty="0">
                <a:latin typeface="Times New Roman" panose="02020603050405020304" pitchFamily="18" charset="0"/>
                <a:cs typeface="Times New Roman" panose="02020603050405020304" pitchFamily="18" charset="0"/>
              </a:rPr>
              <a:t> </a:t>
            </a:r>
          </a:p>
          <a:p>
            <a:pPr>
              <a:lnSpc>
                <a:spcPct val="115000"/>
              </a:lnSpc>
              <a:buFont typeface="Wingdings" panose="05000000000000000000" pitchFamily="2" charset="2"/>
              <a:buNone/>
            </a:pPr>
            <a:r>
              <a:rPr lang="en-US" altLang="zh-CN" b="1" i="1" dirty="0">
                <a:solidFill>
                  <a:srgbClr val="FF3300"/>
                </a:solidFill>
                <a:latin typeface="Times New Roman" panose="02020603050405020304" pitchFamily="18" charset="0"/>
              </a:rPr>
              <a:t>    A</a:t>
            </a:r>
            <a:r>
              <a:rPr lang="zh-CN" altLang="en-US" b="1" dirty="0">
                <a:solidFill>
                  <a:srgbClr val="FF3300"/>
                </a:solidFill>
                <a:latin typeface="Times New Roman" panose="02020603050405020304" pitchFamily="18" charset="0"/>
              </a:rPr>
              <a:t>的主析取范式</a:t>
            </a:r>
            <a:r>
              <a:rPr lang="en-US" altLang="zh-CN" b="1" dirty="0">
                <a:latin typeface="Times New Roman" panose="02020603050405020304" pitchFamily="18" charset="0"/>
              </a:rPr>
              <a:t>:  </a:t>
            </a:r>
            <a:r>
              <a:rPr lang="zh-CN" altLang="en-US" b="1" dirty="0">
                <a:latin typeface="Times New Roman" panose="02020603050405020304" pitchFamily="18" charset="0"/>
              </a:rPr>
              <a:t>与</a:t>
            </a:r>
            <a:r>
              <a:rPr lang="en-US" altLang="zh-CN" b="1" i="1" dirty="0">
                <a:latin typeface="Times New Roman" panose="02020603050405020304" pitchFamily="18" charset="0"/>
              </a:rPr>
              <a:t>A</a:t>
            </a:r>
            <a:r>
              <a:rPr lang="zh-CN" altLang="en-US" b="1" dirty="0">
                <a:latin typeface="Times New Roman" panose="02020603050405020304" pitchFamily="18" charset="0"/>
              </a:rPr>
              <a:t>等值的主析取范式</a:t>
            </a:r>
          </a:p>
        </p:txBody>
      </p:sp>
      <p:sp>
        <p:nvSpPr>
          <p:cNvPr id="7" name="Rectangle 2">
            <a:extLst>
              <a:ext uri="{FF2B5EF4-FFF2-40B4-BE49-F238E27FC236}">
                <a16:creationId xmlns:a16="http://schemas.microsoft.com/office/drawing/2014/main" id="{F81E824F-27D5-455D-A18F-D11AFC7A5B96}"/>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主析取范式</a:t>
            </a:r>
            <a:endParaRPr lang="zh-CN" altLang="en-US" b="1" dirty="0"/>
          </a:p>
        </p:txBody>
      </p:sp>
    </p:spTree>
    <p:extLst>
      <p:ext uri="{BB962C8B-B14F-4D97-AF65-F5344CB8AC3E}">
        <p14:creationId xmlns:p14="http://schemas.microsoft.com/office/powerpoint/2010/main" val="402410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a:extLst>
              <a:ext uri="{FF2B5EF4-FFF2-40B4-BE49-F238E27FC236}">
                <a16:creationId xmlns:a16="http://schemas.microsoft.com/office/drawing/2014/main" id="{EA717B36-A977-4E9F-8B08-5EFFE518769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38CB4D-FA54-47CB-B869-4E2798DB3875}" type="slidenum">
              <a:rPr lang="en-US" altLang="zh-CN" sz="1200">
                <a:latin typeface="Arial Black" panose="020B0A04020102020204" pitchFamily="34" charset="0"/>
              </a:rPr>
              <a:pPr>
                <a:spcBef>
                  <a:spcPct val="0"/>
                </a:spcBef>
                <a:buClrTx/>
                <a:buSzTx/>
                <a:buFontTx/>
                <a:buNone/>
              </a:pPr>
              <a:t>16</a:t>
            </a:fld>
            <a:endParaRPr lang="en-US" altLang="zh-CN" sz="1200">
              <a:latin typeface="Arial Black" panose="020B0A04020102020204" pitchFamily="34" charset="0"/>
            </a:endParaRPr>
          </a:p>
        </p:txBody>
      </p:sp>
      <p:sp>
        <p:nvSpPr>
          <p:cNvPr id="70660" name="Rectangle 3">
            <a:extLst>
              <a:ext uri="{FF2B5EF4-FFF2-40B4-BE49-F238E27FC236}">
                <a16:creationId xmlns:a16="http://schemas.microsoft.com/office/drawing/2014/main" id="{CA93FBE5-63D8-470A-8213-750797645E34}"/>
              </a:ext>
            </a:extLst>
          </p:cNvPr>
          <p:cNvSpPr>
            <a:spLocks noGrp="1" noChangeArrowheads="1"/>
          </p:cNvSpPr>
          <p:nvPr>
            <p:ph type="body" idx="1"/>
          </p:nvPr>
        </p:nvSpPr>
        <p:spPr>
          <a:xfrm>
            <a:off x="1028700" y="2033587"/>
            <a:ext cx="10134600" cy="4824413"/>
          </a:xfrm>
        </p:spPr>
        <p:txBody>
          <a:bodyPr/>
          <a:lstStyle/>
          <a:p>
            <a:pPr marL="342900" marR="0" lvl="0" indent="-342900" algn="just" defTabSz="914400" rtl="0" eaLnBrk="0" fontAlgn="base" latinLnBrk="0" hangingPunct="0">
              <a:lnSpc>
                <a:spcPct val="115000"/>
              </a:lnSpc>
              <a:spcBef>
                <a:spcPct val="20000"/>
              </a:spcBef>
              <a:spcAft>
                <a:spcPct val="0"/>
              </a:spcAft>
              <a:buClr>
                <a:srgbClr val="00007D"/>
              </a:buClr>
              <a:buSzPct val="75000"/>
              <a:buFont typeface="Wingdings" panose="05000000000000000000" pitchFamily="2" charset="2"/>
              <a:buNone/>
              <a:tabLst/>
              <a:defRPr/>
            </a:pPr>
            <a:r>
              <a:rPr kumimoji="0" lang="zh-CN" altLang="en-US" sz="3600" b="1" i="0" u="none" strike="noStrike" kern="0" cap="none" spc="0" normalizeH="0" baseline="0" noProof="0" dirty="0">
                <a:ln>
                  <a:noFill/>
                </a:ln>
                <a:solidFill>
                  <a:srgbClr val="FF3300"/>
                </a:solidFill>
                <a:effectLst/>
                <a:uLnTx/>
                <a:uFillTx/>
                <a:latin typeface="宋体" panose="02010600030101010101" pitchFamily="2" charset="-122"/>
                <a:ea typeface="宋体"/>
                <a:cs typeface="+mn-cs"/>
              </a:rPr>
              <a:t>定义</a:t>
            </a:r>
            <a:r>
              <a:rPr kumimoji="0" lang="en-US" altLang="zh-CN" sz="3600" b="1" i="0" u="none" strike="noStrike" kern="0" cap="none" spc="0" normalizeH="0" baseline="0" noProof="0" dirty="0">
                <a:ln>
                  <a:noFill/>
                </a:ln>
                <a:solidFill>
                  <a:srgbClr val="FF3300"/>
                </a:solidFill>
                <a:effectLst/>
                <a:uLnTx/>
                <a:uFillTx/>
                <a:latin typeface="宋体" panose="02010600030101010101" pitchFamily="2" charset="-122"/>
                <a:ea typeface="宋体"/>
                <a:cs typeface="+mn-cs"/>
              </a:rPr>
              <a:t>:</a:t>
            </a:r>
          </a:p>
          <a:p>
            <a:pPr marL="342900" marR="0" lvl="0" indent="-342900" algn="just" defTabSz="914400" rtl="0" eaLnBrk="0" fontAlgn="base" latinLnBrk="0" hangingPunct="0">
              <a:lnSpc>
                <a:spcPct val="115000"/>
              </a:lnSpc>
              <a:spcBef>
                <a:spcPct val="20000"/>
              </a:spcBef>
              <a:spcAft>
                <a:spcPct val="0"/>
              </a:spcAft>
              <a:buClr>
                <a:srgbClr val="00007D"/>
              </a:buClr>
              <a:buSzPct val="75000"/>
              <a:buFont typeface="Wingdings" panose="05000000000000000000" pitchFamily="2" charset="2"/>
              <a:buNone/>
              <a:tabLst/>
              <a:defRPr/>
            </a:pPr>
            <a:r>
              <a:rPr kumimoji="0" lang="en-US" altLang="zh-CN" sz="2800" b="1" i="0" u="none" strike="noStrike" kern="0" cap="none" spc="0" normalizeH="0" baseline="0" noProof="0" dirty="0">
                <a:ln>
                  <a:noFill/>
                </a:ln>
                <a:solidFill>
                  <a:srgbClr val="FF3300"/>
                </a:solidFill>
                <a:effectLst/>
                <a:uLnTx/>
                <a:uFillTx/>
                <a:latin typeface="宋体" panose="02010600030101010101" pitchFamily="2" charset="-122"/>
                <a:ea typeface="宋体"/>
                <a:cs typeface="+mn-cs"/>
              </a:rPr>
              <a:t>  </a:t>
            </a:r>
            <a:r>
              <a:rPr kumimoji="0" lang="zh-CN" altLang="en-US" sz="2800" b="1" i="0" u="none" strike="noStrike" kern="0" cap="none" spc="0" normalizeH="0" baseline="0" noProof="0" dirty="0">
                <a:ln>
                  <a:noFill/>
                </a:ln>
                <a:solidFill>
                  <a:srgbClr val="FF3300"/>
                </a:solidFill>
                <a:effectLst/>
                <a:uLnTx/>
                <a:uFillTx/>
                <a:latin typeface="宋体" panose="02010600030101010101" pitchFamily="2" charset="-122"/>
                <a:ea typeface="宋体"/>
                <a:cs typeface="+mn-cs"/>
              </a:rPr>
              <a:t>主合取范式</a:t>
            </a: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 </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由极大项构成的合取范式</a:t>
            </a:r>
            <a:endParaRPr kumimoji="0"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endParaRPr>
          </a:p>
          <a:p>
            <a:pPr marL="342900" marR="0" lvl="0" indent="-342900" algn="just" defTabSz="914400" rtl="0" eaLnBrk="0" fontAlgn="base" latinLnBrk="0" hangingPunct="0">
              <a:lnSpc>
                <a:spcPct val="115000"/>
              </a:lnSpc>
              <a:spcBef>
                <a:spcPct val="20000"/>
              </a:spcBef>
              <a:spcAft>
                <a:spcPct val="0"/>
              </a:spcAft>
              <a:buClr>
                <a:srgbClr val="00007D"/>
              </a:buClr>
              <a:buSzPct val="75000"/>
              <a:buFont typeface="Wingdings" panose="05000000000000000000" pitchFamily="2" charset="2"/>
              <a:buNone/>
              <a:tabLst/>
              <a:defRPr/>
            </a:pPr>
            <a:r>
              <a:rPr kumimoji="0" lang="zh-CN" altLang="en-US" sz="2800" b="1" i="0" u="none" strike="noStrike" kern="0" cap="none" spc="0" normalizeH="0" baseline="0" noProof="0" dirty="0">
                <a:ln>
                  <a:noFill/>
                </a:ln>
                <a:solidFill>
                  <a:srgbClr val="00007D"/>
                </a:solidFill>
                <a:effectLst/>
                <a:uLnTx/>
                <a:uFillTx/>
                <a:latin typeface="宋体" panose="02010600030101010101" pitchFamily="2" charset="-122"/>
                <a:ea typeface="宋体"/>
                <a:cs typeface="+mn-cs"/>
              </a:rPr>
              <a:t>  例如，</a:t>
            </a:r>
            <a:r>
              <a:rPr kumimoji="0" lang="en-US" altLang="zh-CN" sz="2800" b="1" i="1"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n</a:t>
            </a:r>
            <a:r>
              <a:rPr kumimoji="0" lang="en-US" altLang="zh-CN"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=3, </a:t>
            </a:r>
            <a:r>
              <a:rPr kumimoji="0" lang="zh-CN" altLang="en-US" sz="2800" b="1" i="0" u="none" strike="noStrike" kern="0" cap="none" spc="0" normalizeH="0" baseline="0" noProof="0" dirty="0">
                <a:ln>
                  <a:noFill/>
                </a:ln>
                <a:solidFill>
                  <a:srgbClr val="00007D"/>
                </a:solidFill>
                <a:effectLst/>
                <a:uLnTx/>
                <a:uFillTx/>
                <a:latin typeface="宋体" panose="02010600030101010101" pitchFamily="2" charset="-122"/>
                <a:ea typeface="宋体"/>
                <a:cs typeface="+mn-cs"/>
              </a:rPr>
              <a:t>命题变项为</a:t>
            </a:r>
            <a:r>
              <a:rPr kumimoji="0" lang="en-US" altLang="zh-CN" sz="2800" b="1" i="1"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p</a:t>
            </a:r>
            <a:r>
              <a:rPr kumimoji="0" lang="en-US" altLang="zh-CN"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 </a:t>
            </a:r>
            <a:r>
              <a:rPr kumimoji="0" lang="en-US" altLang="zh-CN" sz="2800" b="1" i="1"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q</a:t>
            </a:r>
            <a:r>
              <a:rPr kumimoji="0" lang="en-US" altLang="zh-CN"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 </a:t>
            </a:r>
            <a:r>
              <a:rPr kumimoji="0" lang="en-US" altLang="zh-CN" sz="2800" b="1" i="1"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r</a:t>
            </a:r>
            <a:r>
              <a:rPr kumimoji="0" lang="zh-CN" altLang="en-US" sz="2800" b="1" i="0" u="none" strike="noStrike" kern="0" cap="none" spc="0" normalizeH="0" baseline="0" noProof="0" dirty="0">
                <a:ln>
                  <a:noFill/>
                </a:ln>
                <a:solidFill>
                  <a:srgbClr val="00007D"/>
                </a:solidFill>
                <a:effectLst/>
                <a:uLnTx/>
                <a:uFillTx/>
                <a:latin typeface="宋体" panose="02010600030101010101" pitchFamily="2" charset="-122"/>
                <a:ea typeface="宋体"/>
                <a:cs typeface="+mn-cs"/>
              </a:rPr>
              <a:t>时，</a:t>
            </a:r>
            <a:endParaRPr kumimoji="0" lang="zh-CN" altLang="en-US"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endParaRPr>
          </a:p>
          <a:p>
            <a:pPr marL="342900" marR="0" lvl="0" indent="-342900" algn="just" defTabSz="914400" rtl="0" eaLnBrk="0" fontAlgn="base" latinLnBrk="0" hangingPunct="0">
              <a:lnSpc>
                <a:spcPct val="115000"/>
              </a:lnSpc>
              <a:spcBef>
                <a:spcPct val="20000"/>
              </a:spcBef>
              <a:spcAft>
                <a:spcPct val="0"/>
              </a:spcAft>
              <a:buClr>
                <a:srgbClr val="00007D"/>
              </a:buClr>
              <a:buSzPct val="75000"/>
              <a:buFont typeface="Wingdings" panose="05000000000000000000" pitchFamily="2" charset="2"/>
              <a:buNone/>
              <a:tabLst/>
              <a:defRPr/>
            </a:pPr>
            <a:r>
              <a:rPr kumimoji="0" lang="zh-CN" altLang="en-US"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    </a:t>
            </a:r>
            <a:r>
              <a:rPr kumimoji="0" lang="en-US" altLang="zh-CN" sz="2800" b="1" i="1"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A</a:t>
            </a:r>
            <a:r>
              <a:rPr kumimoji="0" lang="en-US" altLang="zh-CN"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a:t>
            </a:r>
            <a:r>
              <a:rPr kumimoji="0" lang="en-US" altLang="zh-CN" sz="2800" b="1" i="1" u="none" strike="noStrike" kern="0" cap="none" spc="0" normalizeH="0" baseline="0" noProof="0" dirty="0" err="1">
                <a:ln>
                  <a:noFill/>
                </a:ln>
                <a:solidFill>
                  <a:srgbClr val="00007D"/>
                </a:solidFill>
                <a:effectLst/>
                <a:uLnTx/>
                <a:uFillTx/>
                <a:latin typeface="Times New Roman" panose="02020603050405020304" pitchFamily="18" charset="0"/>
                <a:ea typeface="宋体"/>
                <a:cs typeface="Times New Roman" panose="02020603050405020304" pitchFamily="18" charset="0"/>
              </a:rPr>
              <a:t>p</a:t>
            </a:r>
            <a:r>
              <a:rPr kumimoji="0" lang="en-US" altLang="zh-CN" sz="2800" b="1" i="0" u="none" strike="noStrike" kern="0" cap="none" spc="0" normalizeH="0" baseline="0" noProof="0" dirty="0" err="1">
                <a:ln>
                  <a:noFill/>
                </a:ln>
                <a:solidFill>
                  <a:srgbClr val="00007D"/>
                </a:solidFill>
                <a:effectLst/>
                <a:uLnTx/>
                <a:uFillTx/>
                <a:latin typeface="Times New Roman" panose="02020603050405020304" pitchFamily="18" charset="0"/>
                <a:ea typeface="宋体"/>
                <a:cs typeface="+mn-cs"/>
                <a:sym typeface="Symbol" panose="05050102010706020507" pitchFamily="18" charset="2"/>
              </a:rPr>
              <a:t></a:t>
            </a:r>
            <a:r>
              <a:rPr kumimoji="0" lang="en-US" altLang="zh-CN" sz="2800" b="1" i="1" u="none" strike="noStrike" kern="0" cap="none" spc="0" normalizeH="0" baseline="0" noProof="0" dirty="0" err="1">
                <a:ln>
                  <a:noFill/>
                </a:ln>
                <a:solidFill>
                  <a:srgbClr val="00007D"/>
                </a:solidFill>
                <a:effectLst/>
                <a:uLnTx/>
                <a:uFillTx/>
                <a:latin typeface="Times New Roman" panose="02020603050405020304" pitchFamily="18" charset="0"/>
                <a:ea typeface="宋体"/>
                <a:cs typeface="Times New Roman" panose="02020603050405020304" pitchFamily="18" charset="0"/>
              </a:rPr>
              <a:t>q</a:t>
            </a:r>
            <a:r>
              <a:rPr kumimoji="0" lang="en-US" altLang="zh-CN"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mn-cs"/>
                <a:sym typeface="Symbol" panose="05050102010706020507" pitchFamily="18" charset="2"/>
              </a:rPr>
              <a:t></a:t>
            </a:r>
            <a:r>
              <a:rPr kumimoji="0" lang="en-US" altLang="zh-CN" sz="2800" b="1" i="1"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r</a:t>
            </a:r>
            <a:r>
              <a:rPr kumimoji="0" lang="en-US" altLang="zh-CN"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a:t>
            </a:r>
            <a:r>
              <a:rPr kumimoji="0" lang="en-US" altLang="zh-CN"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mn-cs"/>
                <a:sym typeface="Symbol" panose="05050102010706020507" pitchFamily="18" charset="2"/>
              </a:rPr>
              <a:t></a:t>
            </a:r>
            <a:r>
              <a:rPr kumimoji="0" lang="en-US" altLang="zh-CN"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a:t>
            </a:r>
            <a:r>
              <a:rPr kumimoji="0" lang="en-US" altLang="zh-CN"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mn-cs"/>
                <a:sym typeface="Symbol" panose="05050102010706020507" pitchFamily="18" charset="2"/>
              </a:rPr>
              <a:t></a:t>
            </a:r>
            <a:r>
              <a:rPr kumimoji="0" lang="en-US" altLang="zh-CN" sz="2800" b="1" i="1" u="none" strike="noStrike" kern="0" cap="none" spc="0" normalizeH="0" baseline="0" noProof="0" dirty="0" err="1">
                <a:ln>
                  <a:noFill/>
                </a:ln>
                <a:solidFill>
                  <a:srgbClr val="00007D"/>
                </a:solidFill>
                <a:effectLst/>
                <a:uLnTx/>
                <a:uFillTx/>
                <a:latin typeface="Times New Roman" panose="02020603050405020304" pitchFamily="18" charset="0"/>
                <a:ea typeface="宋体"/>
                <a:cs typeface="Times New Roman" panose="02020603050405020304" pitchFamily="18" charset="0"/>
              </a:rPr>
              <a:t>p</a:t>
            </a:r>
            <a:r>
              <a:rPr kumimoji="0" lang="en-US" altLang="zh-CN" sz="2800" b="1" i="0" u="none" strike="noStrike" kern="0" cap="none" spc="0" normalizeH="0" baseline="0" noProof="0" dirty="0" err="1">
                <a:ln>
                  <a:noFill/>
                </a:ln>
                <a:solidFill>
                  <a:srgbClr val="00007D"/>
                </a:solidFill>
                <a:effectLst/>
                <a:uLnTx/>
                <a:uFillTx/>
                <a:latin typeface="Times New Roman" panose="02020603050405020304" pitchFamily="18" charset="0"/>
                <a:ea typeface="宋体"/>
                <a:cs typeface="+mn-cs"/>
                <a:sym typeface="Symbol" panose="05050102010706020507" pitchFamily="18" charset="2"/>
              </a:rPr>
              <a:t></a:t>
            </a:r>
            <a:r>
              <a:rPr kumimoji="0" lang="en-US" altLang="zh-CN" sz="2800" b="1" i="1" u="none" strike="noStrike" kern="0" cap="none" spc="0" normalizeH="0" baseline="0" noProof="0" dirty="0" err="1">
                <a:ln>
                  <a:noFill/>
                </a:ln>
                <a:solidFill>
                  <a:srgbClr val="00007D"/>
                </a:solidFill>
                <a:effectLst/>
                <a:uLnTx/>
                <a:uFillTx/>
                <a:latin typeface="Times New Roman" panose="02020603050405020304" pitchFamily="18" charset="0"/>
                <a:ea typeface="宋体"/>
                <a:cs typeface="Times New Roman" panose="02020603050405020304" pitchFamily="18" charset="0"/>
              </a:rPr>
              <a:t>q</a:t>
            </a:r>
            <a:r>
              <a:rPr kumimoji="0" lang="en-US" altLang="zh-CN"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mn-cs"/>
                <a:sym typeface="Symbol" panose="05050102010706020507" pitchFamily="18" charset="2"/>
              </a:rPr>
              <a:t></a:t>
            </a:r>
            <a:r>
              <a:rPr kumimoji="0" lang="en-US" altLang="zh-CN" sz="2800" b="1" i="1"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r</a:t>
            </a:r>
            <a:r>
              <a:rPr kumimoji="0" lang="en-US" altLang="zh-CN"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 </a:t>
            </a:r>
            <a:r>
              <a:rPr kumimoji="0" lang="en-US" altLang="zh-CN"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mn-cs"/>
                <a:sym typeface="Symbol" panose="05050102010706020507" pitchFamily="18" charset="2"/>
              </a:rPr>
              <a:t></a:t>
            </a:r>
            <a:r>
              <a:rPr kumimoji="0" lang="en-US" altLang="zh-CN"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 </a:t>
            </a:r>
            <a:r>
              <a:rPr kumimoji="0" lang="en-US" altLang="zh-CN" sz="2800" b="1" i="1"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M</a:t>
            </a:r>
            <a:r>
              <a:rPr kumimoji="0" lang="en-US" altLang="zh-CN" sz="2800" b="1" i="0" u="none" strike="noStrike" kern="0" cap="none" spc="0" normalizeH="0" baseline="-2500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1</a:t>
            </a:r>
            <a:r>
              <a:rPr kumimoji="0" lang="en-US" altLang="zh-CN"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mn-cs"/>
                <a:sym typeface="Symbol" panose="05050102010706020507" pitchFamily="18" charset="2"/>
              </a:rPr>
              <a:t></a:t>
            </a:r>
            <a:r>
              <a:rPr kumimoji="0" lang="en-US" altLang="zh-CN" sz="2800" b="1" i="1"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M</a:t>
            </a:r>
            <a:r>
              <a:rPr kumimoji="0" lang="en-US" altLang="zh-CN" sz="2800" b="1" i="0" u="none" strike="noStrike" kern="0" cap="none" spc="0" normalizeH="0" baseline="-2500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5</a:t>
            </a:r>
            <a:r>
              <a:rPr kumimoji="0" lang="en-US" altLang="zh-CN" sz="2800" b="1" i="0" u="none" strike="noStrike" kern="0" cap="none" spc="0" normalizeH="0" baseline="-3000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  </a:t>
            </a:r>
            <a:r>
              <a:rPr kumimoji="0" lang="zh-CN" altLang="en-US"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mn-cs"/>
              </a:rPr>
              <a:t>是</a:t>
            </a:r>
            <a:r>
              <a:rPr kumimoji="0" lang="zh-CN" altLang="en-US" sz="2800" b="1" i="0" u="none" strike="noStrike" kern="0" cap="none" spc="0" normalizeH="0" baseline="0" noProof="0" dirty="0">
                <a:ln>
                  <a:noFill/>
                </a:ln>
                <a:solidFill>
                  <a:srgbClr val="00007D"/>
                </a:solidFill>
                <a:effectLst/>
                <a:uLnTx/>
                <a:uFillTx/>
                <a:latin typeface="宋体" panose="02010600030101010101" pitchFamily="2" charset="-122"/>
                <a:ea typeface="宋体"/>
                <a:cs typeface="+mn-cs"/>
              </a:rPr>
              <a:t>主合取范式</a:t>
            </a:r>
            <a:r>
              <a:rPr kumimoji="0" lang="zh-CN" altLang="en-US" sz="2800" b="1" i="0" u="none" strike="noStrike" kern="0" cap="none" spc="0" normalizeH="0" baseline="0" noProof="0" dirty="0">
                <a:ln>
                  <a:noFill/>
                </a:ln>
                <a:solidFill>
                  <a:srgbClr val="00007D"/>
                </a:solidFill>
                <a:effectLst/>
                <a:uLnTx/>
                <a:uFillTx/>
                <a:latin typeface="Times New Roman" panose="02020603050405020304" pitchFamily="18" charset="0"/>
                <a:ea typeface="宋体"/>
                <a:cs typeface="Times New Roman" panose="02020603050405020304" pitchFamily="18" charset="0"/>
              </a:rPr>
              <a:t> </a:t>
            </a:r>
            <a:r>
              <a:rPr kumimoji="0" lang="en-US" altLang="zh-CN" sz="2800" b="1" i="1" u="none" strike="noStrike" kern="0" cap="none" spc="0" normalizeH="0" baseline="0" noProof="0" dirty="0">
                <a:ln>
                  <a:noFill/>
                </a:ln>
                <a:solidFill>
                  <a:srgbClr val="FF3300"/>
                </a:solidFill>
                <a:effectLst/>
                <a:uLnTx/>
                <a:uFillTx/>
                <a:latin typeface="Times New Roman" panose="02020603050405020304" pitchFamily="18" charset="0"/>
                <a:ea typeface="宋体"/>
                <a:cs typeface="+mn-cs"/>
              </a:rPr>
              <a:t>A</a:t>
            </a:r>
            <a:r>
              <a:rPr kumimoji="0" lang="zh-CN" altLang="en-US" sz="2800" b="1" i="0" u="none" strike="noStrike" kern="0" cap="none" spc="0" normalizeH="0" baseline="0" noProof="0" dirty="0">
                <a:ln>
                  <a:noFill/>
                </a:ln>
                <a:solidFill>
                  <a:srgbClr val="FF3300"/>
                </a:solidFill>
                <a:effectLst/>
                <a:uLnTx/>
                <a:uFillTx/>
                <a:latin typeface="宋体" panose="02010600030101010101" pitchFamily="2" charset="-122"/>
                <a:ea typeface="宋体"/>
                <a:cs typeface="+mn-cs"/>
              </a:rPr>
              <a:t>的主合取范式</a:t>
            </a: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 </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与</a:t>
            </a:r>
            <a:r>
              <a:rPr kumimoji="0" lang="en-US" altLang="zh-CN" sz="2800" b="1" i="1" u="none" strike="noStrike" kern="0" cap="none" spc="0" normalizeH="0" baseline="0" noProof="0" dirty="0">
                <a:ln>
                  <a:noFill/>
                </a:ln>
                <a:solidFill>
                  <a:srgbClr val="000000"/>
                </a:solidFill>
                <a:effectLst/>
                <a:uLnTx/>
                <a:uFillTx/>
                <a:latin typeface="Times New Roman" panose="02020603050405020304" pitchFamily="18" charset="0"/>
                <a:ea typeface="宋体"/>
                <a:cs typeface="+mn-cs"/>
              </a:rPr>
              <a:t>A</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等值的主合取范式</a:t>
            </a: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宋体"/>
                <a:cs typeface="+mn-cs"/>
              </a:rPr>
              <a:t>.</a:t>
            </a: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endParaRPr kumimoji="0"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a:cs typeface="+mn-cs"/>
            </a:endParaRPr>
          </a:p>
        </p:txBody>
      </p:sp>
      <p:sp>
        <p:nvSpPr>
          <p:cNvPr id="7" name="Rectangle 2">
            <a:extLst>
              <a:ext uri="{FF2B5EF4-FFF2-40B4-BE49-F238E27FC236}">
                <a16:creationId xmlns:a16="http://schemas.microsoft.com/office/drawing/2014/main" id="{F81E824F-27D5-455D-A18F-D11AFC7A5B96}"/>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主合取范式</a:t>
            </a:r>
            <a:endParaRPr lang="zh-CN" altLang="en-US" b="1" dirty="0"/>
          </a:p>
        </p:txBody>
      </p:sp>
    </p:spTree>
    <p:extLst>
      <p:ext uri="{BB962C8B-B14F-4D97-AF65-F5344CB8AC3E}">
        <p14:creationId xmlns:p14="http://schemas.microsoft.com/office/powerpoint/2010/main" val="384496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a:extLst>
              <a:ext uri="{FF2B5EF4-FFF2-40B4-BE49-F238E27FC236}">
                <a16:creationId xmlns:a16="http://schemas.microsoft.com/office/drawing/2014/main" id="{EA717B36-A977-4E9F-8B08-5EFFE518769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38CB4D-FA54-47CB-B869-4E2798DB3875}" type="slidenum">
              <a:rPr lang="en-US" altLang="zh-CN" sz="1200">
                <a:latin typeface="Arial Black" panose="020B0A04020102020204" pitchFamily="34" charset="0"/>
              </a:rPr>
              <a:pPr>
                <a:spcBef>
                  <a:spcPct val="0"/>
                </a:spcBef>
                <a:buClrTx/>
                <a:buSzTx/>
                <a:buFontTx/>
                <a:buNone/>
              </a:pPr>
              <a:t>17</a:t>
            </a:fld>
            <a:endParaRPr lang="en-US" altLang="zh-CN" sz="1200">
              <a:latin typeface="Arial Black" panose="020B0A04020102020204" pitchFamily="34" charset="0"/>
            </a:endParaRPr>
          </a:p>
        </p:txBody>
      </p:sp>
      <p:sp>
        <p:nvSpPr>
          <p:cNvPr id="7" name="Rectangle 2">
            <a:extLst>
              <a:ext uri="{FF2B5EF4-FFF2-40B4-BE49-F238E27FC236}">
                <a16:creationId xmlns:a16="http://schemas.microsoft.com/office/drawing/2014/main" id="{F81E824F-27D5-455D-A18F-D11AFC7A5B96}"/>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求公式的主范式</a:t>
            </a:r>
            <a:endParaRPr lang="zh-CN" altLang="en-US" b="1" dirty="0"/>
          </a:p>
        </p:txBody>
      </p:sp>
      <p:sp>
        <p:nvSpPr>
          <p:cNvPr id="8" name="Rectangle 3">
            <a:extLst>
              <a:ext uri="{FF2B5EF4-FFF2-40B4-BE49-F238E27FC236}">
                <a16:creationId xmlns:a16="http://schemas.microsoft.com/office/drawing/2014/main" id="{ABFF60D0-FC6F-46EF-9B49-D5A1E1032FA3}"/>
              </a:ext>
            </a:extLst>
          </p:cNvPr>
          <p:cNvSpPr txBox="1">
            <a:spLocks noChangeArrowheads="1"/>
          </p:cNvSpPr>
          <p:nvPr/>
        </p:nvSpPr>
        <p:spPr>
          <a:xfrm>
            <a:off x="684213" y="1773238"/>
            <a:ext cx="10821987" cy="4343400"/>
          </a:xfrm>
          <a:prstGeom prst="rect">
            <a:avLst/>
          </a:prstGeom>
          <a:solidFill>
            <a:srgbClr val="D9F1FF"/>
          </a:solidFill>
          <a:ln w="28575">
            <a:solidFill>
              <a:srgbClr val="0000FF"/>
            </a:solidFill>
            <a:miter lim="800000"/>
            <a:headEnd/>
            <a:tailEnd/>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zh-CN" altLang="en-US" b="1">
                <a:latin typeface="宋体" panose="02010600030101010101" pitchFamily="2" charset="-122"/>
              </a:rPr>
              <a:t>例</a:t>
            </a:r>
            <a:r>
              <a:rPr lang="zh-CN" altLang="en-US" b="1">
                <a:latin typeface="Times New Roman" panose="02020603050405020304" pitchFamily="18" charset="0"/>
                <a:cs typeface="Times New Roman" panose="02020603050405020304" pitchFamily="18" charset="0"/>
              </a:rPr>
              <a:t> </a:t>
            </a:r>
            <a:r>
              <a:rPr lang="zh-CN" altLang="en-US" b="1">
                <a:latin typeface="宋体" panose="02010600030101010101" pitchFamily="2" charset="-122"/>
              </a:rPr>
              <a:t>求公式</a:t>
            </a:r>
            <a:r>
              <a:rPr lang="zh-CN" altLang="en-US"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A</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p</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q</a:t>
            </a:r>
            <a:r>
              <a:rPr lang="en-US" altLang="zh-CN"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r</a:t>
            </a:r>
            <a:r>
              <a:rPr lang="zh-CN" altLang="en-US" b="1">
                <a:latin typeface="宋体" panose="02010600030101010101" pitchFamily="2" charset="-122"/>
              </a:rPr>
              <a:t>的主析取范式与主合</a:t>
            </a:r>
          </a:p>
          <a:p>
            <a:pPr algn="just">
              <a:buFont typeface="Wingdings" panose="05000000000000000000" pitchFamily="2" charset="2"/>
              <a:buNone/>
            </a:pPr>
            <a:r>
              <a:rPr lang="zh-CN" altLang="en-US" b="1">
                <a:latin typeface="宋体" panose="02010600030101010101" pitchFamily="2" charset="-122"/>
              </a:rPr>
              <a:t>   取范式</a:t>
            </a:r>
            <a:r>
              <a:rPr lang="en-US" altLang="zh-CN" b="1">
                <a:latin typeface="宋体" panose="02010600030101010101" pitchFamily="2" charset="-122"/>
              </a:rPr>
              <a:t>.</a:t>
            </a:r>
            <a:endParaRPr lang="en-US" altLang="zh-CN" b="1">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zh-CN" b="1">
                <a:latin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1) </a:t>
            </a:r>
            <a:r>
              <a:rPr lang="zh-CN" altLang="en-US" b="1">
                <a:latin typeface="宋体" panose="02010600030101010101" pitchFamily="2" charset="-122"/>
              </a:rPr>
              <a:t>求主析取范式</a:t>
            </a:r>
            <a:r>
              <a:rPr lang="zh-CN" altLang="en-US" b="1">
                <a:latin typeface="Times New Roman" panose="02020603050405020304" pitchFamily="18" charset="0"/>
                <a:cs typeface="Times New Roman" panose="02020603050405020304" pitchFamily="18" charset="0"/>
              </a:rPr>
              <a:t>         </a:t>
            </a:r>
          </a:p>
          <a:p>
            <a:pPr algn="just">
              <a:buFont typeface="Wingdings" panose="05000000000000000000" pitchFamily="2" charset="2"/>
              <a:buNone/>
            </a:pPr>
            <a:r>
              <a:rPr lang="zh-CN" altLang="en-US" b="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p</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q</a:t>
            </a:r>
            <a:r>
              <a:rPr lang="en-US" altLang="zh-CN"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r</a:t>
            </a:r>
            <a:endParaRPr lang="en-US" altLang="zh-CN" b="1">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zh-CN" b="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p</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q</a:t>
            </a:r>
            <a:r>
              <a:rPr lang="en-US" altLang="zh-CN"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r</a:t>
            </a:r>
            <a:r>
              <a:rPr lang="en-US" altLang="zh-CN" b="1">
                <a:latin typeface="Times New Roman" panose="02020603050405020304" pitchFamily="18" charset="0"/>
                <a:cs typeface="Times New Roman" panose="02020603050405020304" pitchFamily="18" charset="0"/>
              </a:rPr>
              <a:t> ,        </a:t>
            </a:r>
            <a:r>
              <a:rPr lang="zh-CN" altLang="en-US" b="1">
                <a:latin typeface="宋体" panose="02010600030101010101" pitchFamily="2" charset="-122"/>
              </a:rPr>
              <a:t>（析取范式）</a:t>
            </a:r>
            <a:r>
              <a:rPr lang="zh-CN" altLang="en-US" b="1">
                <a:latin typeface="Times New Roman" panose="02020603050405020304" pitchFamily="18" charset="0"/>
                <a:cs typeface="Times New Roman" panose="02020603050405020304" pitchFamily="18" charset="0"/>
              </a:rPr>
              <a:t>    </a:t>
            </a:r>
            <a:r>
              <a:rPr lang="zh-CN" altLang="en-US" b="1">
                <a:latin typeface="宋体" panose="02010600030101010101" pitchFamily="2" charset="-122"/>
              </a:rPr>
              <a:t>①</a:t>
            </a:r>
            <a:endParaRPr lang="zh-CN" altLang="en-US" b="1">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b="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p</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q</a:t>
            </a:r>
            <a:r>
              <a:rPr lang="en-US" altLang="zh-CN" b="1">
                <a:latin typeface="Times New Roman" panose="02020603050405020304" pitchFamily="18" charset="0"/>
                <a:cs typeface="Times New Roman" panose="02020603050405020304" pitchFamily="18" charset="0"/>
              </a:rPr>
              <a:t>) </a:t>
            </a:r>
          </a:p>
          <a:p>
            <a:pPr algn="just">
              <a:buFont typeface="Wingdings" panose="05000000000000000000" pitchFamily="2" charset="2"/>
              <a:buNone/>
            </a:pPr>
            <a:r>
              <a:rPr lang="en-US" altLang="zh-CN" b="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p</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q</a:t>
            </a:r>
            <a:r>
              <a:rPr lang="en-US" altLang="zh-CN"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r</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r</a:t>
            </a:r>
            <a:r>
              <a:rPr lang="en-US" altLang="zh-CN" b="1">
                <a:latin typeface="Times New Roman" panose="02020603050405020304" pitchFamily="18" charset="0"/>
                <a:cs typeface="Times New Roman" panose="02020603050405020304" pitchFamily="18" charset="0"/>
              </a:rPr>
              <a:t>)</a:t>
            </a:r>
          </a:p>
          <a:p>
            <a:pPr algn="just">
              <a:buFont typeface="Wingdings" panose="05000000000000000000" pitchFamily="2" charset="2"/>
              <a:buNone/>
            </a:pPr>
            <a:r>
              <a:rPr lang="en-US" altLang="zh-CN" b="1">
                <a:latin typeface="Times New Roman" panose="02020603050405020304" pitchFamily="18" charset="0"/>
                <a:cs typeface="Times New Roman" panose="02020603050405020304" pitchFamily="18" charset="0"/>
                <a:sym typeface="Symbol" panose="05050102010706020507" pitchFamily="18" charset="2"/>
              </a:rPr>
              <a:t>  </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p</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q</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r</a:t>
            </a:r>
            <a:r>
              <a:rPr lang="en-US" altLang="zh-CN"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p</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q</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r</a:t>
            </a:r>
            <a:r>
              <a:rPr lang="en-US" altLang="zh-CN" b="1">
                <a:latin typeface="Times New Roman" panose="02020603050405020304" pitchFamily="18" charset="0"/>
                <a:cs typeface="Times New Roman" panose="02020603050405020304" pitchFamily="18" charset="0"/>
              </a:rPr>
              <a:t>)</a:t>
            </a:r>
          </a:p>
          <a:p>
            <a:pPr algn="just">
              <a:buFont typeface="Wingdings" panose="05000000000000000000" pitchFamily="2" charset="2"/>
              <a:buNone/>
            </a:pPr>
            <a:r>
              <a:rPr lang="en-US" altLang="zh-CN" b="1">
                <a:latin typeface="Times New Roman" panose="02020603050405020304" pitchFamily="18" charset="0"/>
                <a:cs typeface="Times New Roman" panose="02020603050405020304" pitchFamily="18" charset="0"/>
                <a:sym typeface="Symbol" panose="05050102010706020507" pitchFamily="18" charset="2"/>
              </a:rPr>
              <a:t>   </a:t>
            </a:r>
            <a:r>
              <a:rPr lang="en-US" altLang="zh-CN" b="1" i="1">
                <a:latin typeface="Times New Roman" panose="02020603050405020304" pitchFamily="18" charset="0"/>
                <a:cs typeface="Times New Roman" panose="02020603050405020304" pitchFamily="18" charset="0"/>
              </a:rPr>
              <a:t>m</a:t>
            </a:r>
            <a:r>
              <a:rPr lang="en-US" altLang="zh-CN" b="1" baseline="-30000">
                <a:latin typeface="Times New Roman" panose="02020603050405020304" pitchFamily="18" charset="0"/>
                <a:cs typeface="Times New Roman" panose="02020603050405020304" pitchFamily="18" charset="0"/>
              </a:rPr>
              <a:t>6</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m</a:t>
            </a:r>
            <a:r>
              <a:rPr lang="en-US" altLang="zh-CN" b="1" baseline="-30000">
                <a:latin typeface="Times New Roman" panose="02020603050405020304" pitchFamily="18" charset="0"/>
                <a:cs typeface="Times New Roman" panose="02020603050405020304" pitchFamily="18" charset="0"/>
              </a:rPr>
              <a:t>7</a:t>
            </a:r>
            <a:r>
              <a:rPr lang="en-US" altLang="zh-CN" b="1">
                <a:latin typeface="Times New Roman" panose="02020603050405020304" pitchFamily="18" charset="0"/>
                <a:cs typeface="Times New Roman" panose="02020603050405020304" pitchFamily="18" charset="0"/>
              </a:rPr>
              <a:t> ,                                      </a:t>
            </a:r>
            <a:r>
              <a:rPr lang="en-US" altLang="zh-CN" b="1">
                <a:latin typeface="宋体" panose="02010600030101010101" pitchFamily="2" charset="-122"/>
              </a:rPr>
              <a:t>②</a:t>
            </a:r>
            <a:endParaRPr lang="en-US" altLang="zh-C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23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blinds(horizontal)">
                                      <p:cBhvr>
                                        <p:cTn id="7" dur="500"/>
                                        <p:tgtEl>
                                          <p:spTgt spid="8">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7" end="7"/>
                                            </p:txEl>
                                          </p:spTgt>
                                        </p:tgtEl>
                                        <p:attrNameLst>
                                          <p:attrName>style.visibility</p:attrName>
                                        </p:attrNameLst>
                                      </p:cBhvr>
                                      <p:to>
                                        <p:strVal val="visible"/>
                                      </p:to>
                                    </p:set>
                                    <p:animEffect transition="in" filter="blinds(horizontal)">
                                      <p:cBhvr>
                                        <p:cTn id="12" dur="500"/>
                                        <p:tgtEl>
                                          <p:spTgt spid="8">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animEffect transition="in" filter="blinds(horizontal)">
                                      <p:cBhvr>
                                        <p:cTn id="1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a:extLst>
              <a:ext uri="{FF2B5EF4-FFF2-40B4-BE49-F238E27FC236}">
                <a16:creationId xmlns:a16="http://schemas.microsoft.com/office/drawing/2014/main" id="{EA717B36-A977-4E9F-8B08-5EFFE518769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38CB4D-FA54-47CB-B869-4E2798DB3875}" type="slidenum">
              <a:rPr lang="en-US" altLang="zh-CN" sz="1200">
                <a:latin typeface="Arial Black" panose="020B0A04020102020204" pitchFamily="34" charset="0"/>
              </a:rPr>
              <a:pPr>
                <a:spcBef>
                  <a:spcPct val="0"/>
                </a:spcBef>
                <a:buClrTx/>
                <a:buSzTx/>
                <a:buFontTx/>
                <a:buNone/>
              </a:pPr>
              <a:t>18</a:t>
            </a:fld>
            <a:endParaRPr lang="en-US" altLang="zh-CN" sz="1200">
              <a:latin typeface="Arial Black" panose="020B0A04020102020204" pitchFamily="34" charset="0"/>
            </a:endParaRPr>
          </a:p>
        </p:txBody>
      </p:sp>
      <p:sp>
        <p:nvSpPr>
          <p:cNvPr id="7" name="Rectangle 2">
            <a:extLst>
              <a:ext uri="{FF2B5EF4-FFF2-40B4-BE49-F238E27FC236}">
                <a16:creationId xmlns:a16="http://schemas.microsoft.com/office/drawing/2014/main" id="{F81E824F-27D5-455D-A18F-D11AFC7A5B96}"/>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求公式的主范式</a:t>
            </a:r>
            <a:endParaRPr lang="zh-CN" altLang="en-US" b="1" dirty="0"/>
          </a:p>
        </p:txBody>
      </p:sp>
      <p:sp>
        <p:nvSpPr>
          <p:cNvPr id="8" name="Rectangle 3">
            <a:extLst>
              <a:ext uri="{FF2B5EF4-FFF2-40B4-BE49-F238E27FC236}">
                <a16:creationId xmlns:a16="http://schemas.microsoft.com/office/drawing/2014/main" id="{ABFF60D0-FC6F-46EF-9B49-D5A1E1032FA3}"/>
              </a:ext>
            </a:extLst>
          </p:cNvPr>
          <p:cNvSpPr txBox="1">
            <a:spLocks noChangeArrowheads="1"/>
          </p:cNvSpPr>
          <p:nvPr/>
        </p:nvSpPr>
        <p:spPr>
          <a:xfrm>
            <a:off x="684213" y="1773238"/>
            <a:ext cx="10821987" cy="4343400"/>
          </a:xfrm>
          <a:prstGeom prst="rect">
            <a:avLst/>
          </a:prstGeom>
          <a:solidFill>
            <a:srgbClr val="D9F1FF"/>
          </a:solidFill>
          <a:ln w="28575">
            <a:solidFill>
              <a:srgbClr val="0000FF"/>
            </a:solidFill>
            <a:miter lim="800000"/>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zh-CN" b="1" i="1" dirty="0">
                <a:latin typeface="Times New Roman" panose="02020603050405020304" pitchFamily="18" charset="0"/>
                <a:cs typeface="Times New Roman" panose="02020603050405020304" pitchFamily="18" charset="0"/>
              </a:rPr>
              <a:t> r</a:t>
            </a:r>
            <a:endParaRPr lang="en-US" altLang="zh-C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p</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q</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q</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r</a:t>
            </a:r>
            <a:endParaRPr lang="en-US" altLang="zh-C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q</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r</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p</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q</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r</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q</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r</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p</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q</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r</a:t>
            </a:r>
            <a:r>
              <a:rPr lang="en-US" altLang="zh-CN"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m</a:t>
            </a:r>
            <a:r>
              <a:rPr lang="en-US" altLang="zh-CN" b="1" baseline="-30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m</a:t>
            </a:r>
            <a:r>
              <a:rPr lang="en-US" altLang="zh-CN" b="1" baseline="-30000" dirty="0">
                <a:latin typeface="Times New Roman" panose="02020603050405020304" pitchFamily="18" charset="0"/>
                <a:cs typeface="Times New Roman" panose="02020603050405020304" pitchFamily="18" charset="0"/>
              </a:rPr>
              <a:t>3</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m</a:t>
            </a:r>
            <a:r>
              <a:rPr lang="en-US" altLang="zh-CN" b="1" baseline="-30000" dirty="0">
                <a:latin typeface="Times New Roman" panose="02020603050405020304" pitchFamily="18" charset="0"/>
                <a:cs typeface="Times New Roman" panose="02020603050405020304" pitchFamily="18" charset="0"/>
              </a:rPr>
              <a:t>5</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m</a:t>
            </a:r>
            <a:r>
              <a:rPr lang="en-US" altLang="zh-CN" b="1" baseline="-30000" dirty="0">
                <a:latin typeface="Times New Roman" panose="02020603050405020304" pitchFamily="18" charset="0"/>
                <a:cs typeface="Times New Roman" panose="02020603050405020304" pitchFamily="18" charset="0"/>
              </a:rPr>
              <a:t>7     </a:t>
            </a:r>
            <a:r>
              <a:rPr lang="en-US" altLang="zh-CN" b="1" dirty="0">
                <a:latin typeface="Times New Roman" panose="02020603050405020304" pitchFamily="18" charset="0"/>
                <a:cs typeface="Times New Roman" panose="02020603050405020304" pitchFamily="18" charset="0"/>
              </a:rPr>
              <a:t>                             </a:t>
            </a:r>
            <a:r>
              <a:rPr lang="en-US" altLang="zh-CN" b="1" dirty="0">
                <a:latin typeface="宋体" panose="02010600030101010101" pitchFamily="2" charset="-122"/>
              </a:rPr>
              <a:t>③</a:t>
            </a:r>
            <a:endParaRPr lang="en-US" altLang="zh-C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zh-CN" b="1" dirty="0">
                <a:latin typeface="宋体" panose="02010600030101010101" pitchFamily="2" charset="-122"/>
              </a:rPr>
              <a:t>②</a:t>
            </a:r>
            <a:r>
              <a:rPr lang="en-US" altLang="zh-CN" b="1" dirty="0">
                <a:latin typeface="Times New Roman" panose="02020603050405020304" pitchFamily="18" charset="0"/>
                <a:cs typeface="Times New Roman" panose="02020603050405020304" pitchFamily="18" charset="0"/>
              </a:rPr>
              <a:t>, </a:t>
            </a:r>
            <a:r>
              <a:rPr lang="en-US" altLang="zh-CN" b="1" dirty="0">
                <a:latin typeface="宋体" panose="02010600030101010101" pitchFamily="2" charset="-122"/>
              </a:rPr>
              <a:t>③</a:t>
            </a:r>
            <a:r>
              <a:rPr lang="zh-CN" altLang="en-US" b="1" dirty="0">
                <a:latin typeface="宋体" panose="02010600030101010101" pitchFamily="2" charset="-122"/>
              </a:rPr>
              <a:t>代入①并排序，得</a:t>
            </a:r>
            <a:endParaRPr lang="zh-CN" altLang="en-US" b="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q</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r</a:t>
            </a: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m</a:t>
            </a:r>
            <a:r>
              <a:rPr lang="en-US" altLang="zh-CN" b="1" baseline="-30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m</a:t>
            </a:r>
            <a:r>
              <a:rPr lang="en-US" altLang="zh-CN" b="1" baseline="-30000" dirty="0">
                <a:latin typeface="Times New Roman" panose="02020603050405020304" pitchFamily="18" charset="0"/>
                <a:cs typeface="Times New Roman" panose="02020603050405020304" pitchFamily="18" charset="0"/>
              </a:rPr>
              <a:t>3</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m</a:t>
            </a:r>
            <a:r>
              <a:rPr lang="en-US" altLang="zh-CN" b="1" baseline="-30000" dirty="0">
                <a:latin typeface="Times New Roman" panose="02020603050405020304" pitchFamily="18" charset="0"/>
                <a:cs typeface="Times New Roman" panose="02020603050405020304" pitchFamily="18" charset="0"/>
              </a:rPr>
              <a:t>5</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m</a:t>
            </a:r>
            <a:r>
              <a:rPr lang="en-US" altLang="zh-CN" b="1" baseline="-30000" dirty="0">
                <a:latin typeface="Times New Roman" panose="02020603050405020304" pitchFamily="18" charset="0"/>
                <a:cs typeface="Times New Roman" panose="02020603050405020304" pitchFamily="18" charset="0"/>
              </a:rPr>
              <a:t>6</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m</a:t>
            </a:r>
            <a:r>
              <a:rPr lang="en-US" altLang="zh-CN" b="1" baseline="-30000" dirty="0">
                <a:latin typeface="Times New Roman" panose="02020603050405020304" pitchFamily="18" charset="0"/>
                <a:cs typeface="Times New Roman" panose="02020603050405020304" pitchFamily="18" charset="0"/>
              </a:rPr>
              <a:t>7</a:t>
            </a:r>
            <a:r>
              <a:rPr lang="zh-CN" altLang="en-US" b="1" dirty="0">
                <a:latin typeface="Times New Roman" panose="02020603050405020304" pitchFamily="18" charset="0"/>
                <a:cs typeface="Times New Roman" panose="02020603050405020304" pitchFamily="18" charset="0"/>
              </a:rPr>
              <a:t>（</a:t>
            </a:r>
            <a:r>
              <a:rPr lang="zh-CN" altLang="en-US" b="1" dirty="0">
                <a:latin typeface="宋体" panose="02010600030101010101" pitchFamily="2" charset="-122"/>
              </a:rPr>
              <a:t>主析取范式）</a:t>
            </a:r>
            <a:r>
              <a:rPr lang="zh-CN" altLang="en-US" b="1" dirty="0"/>
              <a:t> </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45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a:extLst>
              <a:ext uri="{FF2B5EF4-FFF2-40B4-BE49-F238E27FC236}">
                <a16:creationId xmlns:a16="http://schemas.microsoft.com/office/drawing/2014/main" id="{EA717B36-A977-4E9F-8B08-5EFFE518769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38CB4D-FA54-47CB-B869-4E2798DB3875}" type="slidenum">
              <a:rPr lang="en-US" altLang="zh-CN" sz="1200">
                <a:latin typeface="Arial Black" panose="020B0A04020102020204" pitchFamily="34" charset="0"/>
              </a:rPr>
              <a:pPr>
                <a:spcBef>
                  <a:spcPct val="0"/>
                </a:spcBef>
                <a:buClrTx/>
                <a:buSzTx/>
                <a:buFontTx/>
                <a:buNone/>
              </a:pPr>
              <a:t>19</a:t>
            </a:fld>
            <a:endParaRPr lang="en-US" altLang="zh-CN" sz="1200">
              <a:latin typeface="Arial Black" panose="020B0A04020102020204" pitchFamily="34" charset="0"/>
            </a:endParaRPr>
          </a:p>
        </p:txBody>
      </p:sp>
      <p:sp>
        <p:nvSpPr>
          <p:cNvPr id="7" name="Rectangle 2">
            <a:extLst>
              <a:ext uri="{FF2B5EF4-FFF2-40B4-BE49-F238E27FC236}">
                <a16:creationId xmlns:a16="http://schemas.microsoft.com/office/drawing/2014/main" id="{F81E824F-27D5-455D-A18F-D11AFC7A5B96}"/>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求公式的主范式</a:t>
            </a:r>
            <a:endParaRPr lang="zh-CN" altLang="en-US" b="1" dirty="0"/>
          </a:p>
        </p:txBody>
      </p:sp>
      <p:sp>
        <p:nvSpPr>
          <p:cNvPr id="8" name="Rectangle 3">
            <a:extLst>
              <a:ext uri="{FF2B5EF4-FFF2-40B4-BE49-F238E27FC236}">
                <a16:creationId xmlns:a16="http://schemas.microsoft.com/office/drawing/2014/main" id="{ABFF60D0-FC6F-46EF-9B49-D5A1E1032FA3}"/>
              </a:ext>
            </a:extLst>
          </p:cNvPr>
          <p:cNvSpPr txBox="1">
            <a:spLocks noChangeArrowheads="1"/>
          </p:cNvSpPr>
          <p:nvPr/>
        </p:nvSpPr>
        <p:spPr>
          <a:xfrm>
            <a:off x="684213" y="1773238"/>
            <a:ext cx="10821987" cy="4343400"/>
          </a:xfrm>
          <a:prstGeom prst="rect">
            <a:avLst/>
          </a:prstGeom>
          <a:solidFill>
            <a:srgbClr val="D9F1FF"/>
          </a:solidFill>
          <a:ln w="28575">
            <a:solidFill>
              <a:srgbClr val="0000FF"/>
            </a:solidFill>
            <a:miter lim="800000"/>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zh-CN" sz="2800" b="1" dirty="0">
                <a:latin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2) </a:t>
            </a:r>
            <a:r>
              <a:rPr lang="zh-CN" altLang="en-US" sz="2800" b="1" dirty="0">
                <a:latin typeface="宋体" panose="02010600030101010101" pitchFamily="2" charset="-122"/>
              </a:rPr>
              <a:t>求</a:t>
            </a:r>
            <a:r>
              <a:rPr lang="en-US" altLang="zh-CN" sz="2800" b="1" i="1" dirty="0">
                <a:latin typeface="Times New Roman" panose="02020603050405020304" pitchFamily="18" charset="0"/>
                <a:cs typeface="Times New Roman" panose="02020603050405020304" pitchFamily="18" charset="0"/>
              </a:rPr>
              <a:t>A</a:t>
            </a:r>
            <a:r>
              <a:rPr lang="zh-CN" altLang="en-US" sz="2800" b="1" dirty="0">
                <a:latin typeface="宋体" panose="02010600030101010101" pitchFamily="2" charset="-122"/>
              </a:rPr>
              <a:t>的主合取范式</a:t>
            </a:r>
            <a:r>
              <a:rPr lang="zh-CN" altLang="en-US" sz="28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q</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r</a:t>
            </a:r>
            <a:endParaRPr lang="en-US" altLang="zh-CN" sz="28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cs typeface="Times New Roman" panose="02020603050405020304" pitchFamily="18" charset="0"/>
              </a:rPr>
              <a:t> (</a:t>
            </a:r>
            <a:r>
              <a:rPr lang="en-US" altLang="zh-CN" sz="2800" b="1" i="1" dirty="0" err="1">
                <a:latin typeface="Times New Roman" panose="02020603050405020304" pitchFamily="18" charset="0"/>
                <a:cs typeface="Times New Roman" panose="02020603050405020304" pitchFamily="18" charset="0"/>
              </a:rPr>
              <a:t>p</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cs typeface="Times New Roman" panose="02020603050405020304" pitchFamily="18" charset="0"/>
              </a:rPr>
              <a:t>r</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q</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cs typeface="Times New Roman" panose="02020603050405020304" pitchFamily="18" charset="0"/>
              </a:rPr>
              <a:t>r</a:t>
            </a:r>
            <a:r>
              <a:rPr lang="en-US" altLang="zh-CN" sz="2800" b="1" dirty="0">
                <a:latin typeface="Times New Roman" panose="02020603050405020304" pitchFamily="18" charset="0"/>
                <a:cs typeface="Times New Roman" panose="02020603050405020304" pitchFamily="18" charset="0"/>
              </a:rPr>
              <a:t>) ,      </a:t>
            </a:r>
            <a:r>
              <a:rPr lang="zh-CN" altLang="en-US" sz="2800" b="1" dirty="0">
                <a:latin typeface="宋体" panose="02010600030101010101" pitchFamily="2" charset="-122"/>
              </a:rPr>
              <a:t>（合取范式）</a:t>
            </a:r>
            <a:r>
              <a:rPr lang="zh-CN" altLang="en-US" sz="2800" b="1" dirty="0">
                <a:latin typeface="Times New Roman" panose="02020603050405020304" pitchFamily="18" charset="0"/>
                <a:cs typeface="Times New Roman" panose="02020603050405020304" pitchFamily="18" charset="0"/>
              </a:rPr>
              <a:t>    </a:t>
            </a:r>
            <a:r>
              <a:rPr lang="zh-CN" altLang="en-US" sz="2800" b="1" dirty="0">
                <a:latin typeface="宋体" panose="02010600030101010101" pitchFamily="2" charset="-122"/>
              </a:rPr>
              <a:t>①</a:t>
            </a:r>
            <a:r>
              <a:rPr lang="zh-CN" altLang="en-US" sz="28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         </a:t>
            </a:r>
            <a:r>
              <a:rPr lang="en-US" altLang="zh-CN" sz="2800" b="1" i="1" dirty="0" err="1">
                <a:latin typeface="Times New Roman" panose="02020603050405020304" pitchFamily="18" charset="0"/>
                <a:cs typeface="Times New Roman" panose="02020603050405020304" pitchFamily="18" charset="0"/>
              </a:rPr>
              <a:t>p</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cs typeface="Times New Roman" panose="02020603050405020304" pitchFamily="18" charset="0"/>
              </a:rPr>
              <a:t>r</a:t>
            </a:r>
            <a:endParaRPr lang="en-US" altLang="zh-CN" sz="28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q</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q</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r</a:t>
            </a:r>
            <a:r>
              <a:rPr lang="en-US" altLang="zh-CN" sz="28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i="1" dirty="0" err="1">
                <a:latin typeface="Times New Roman" panose="02020603050405020304" pitchFamily="18" charset="0"/>
                <a:cs typeface="Times New Roman" panose="02020603050405020304" pitchFamily="18" charset="0"/>
              </a:rPr>
              <a:t>p</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cs typeface="Times New Roman" panose="02020603050405020304" pitchFamily="18" charset="0"/>
              </a:rPr>
              <a:t>q</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cs typeface="Times New Roman" panose="02020603050405020304" pitchFamily="18" charset="0"/>
              </a:rPr>
              <a:t>r</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cs typeface="Times New Roman" panose="02020603050405020304" pitchFamily="18" charset="0"/>
              </a:rPr>
              <a:t>q</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cs typeface="Times New Roman" panose="02020603050405020304" pitchFamily="18" charset="0"/>
              </a:rPr>
              <a:t>r</a:t>
            </a:r>
            <a:r>
              <a:rPr lang="en-US" altLang="zh-CN" sz="2800" b="1" dirty="0">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M</a:t>
            </a:r>
            <a:r>
              <a:rPr lang="en-US" altLang="zh-CN" sz="2800" b="1" baseline="-30000"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M</a:t>
            </a:r>
            <a:r>
              <a:rPr lang="en-US" altLang="zh-CN" sz="2800" b="1" baseline="-30000" dirty="0">
                <a:latin typeface="Times New Roman" panose="02020603050405020304" pitchFamily="18" charset="0"/>
                <a:cs typeface="Times New Roman" panose="02020603050405020304" pitchFamily="18" charset="0"/>
              </a:rPr>
              <a:t>2,</a:t>
            </a:r>
            <a:r>
              <a:rPr lang="en-US" altLang="zh-CN" sz="2800" b="1" dirty="0"/>
              <a:t>                                       </a:t>
            </a:r>
            <a:r>
              <a:rPr lang="en-US" altLang="zh-CN" sz="2800" b="1" dirty="0">
                <a:latin typeface="宋体" panose="02010600030101010101" pitchFamily="2" charset="-122"/>
              </a:rPr>
              <a:t>②</a:t>
            </a:r>
          </a:p>
          <a:p>
            <a:pPr algn="just">
              <a:buFont typeface="Wingdings" panose="05000000000000000000" pitchFamily="2" charset="2"/>
              <a:buNone/>
            </a:pPr>
            <a:r>
              <a:rPr lang="zh-CN" altLang="en-US" b="1" dirty="0"/>
              <a:t> </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0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a:extLst>
              <a:ext uri="{FF2B5EF4-FFF2-40B4-BE49-F238E27FC236}">
                <a16:creationId xmlns:a16="http://schemas.microsoft.com/office/drawing/2014/main" id="{F0D5A9D5-52BC-4EFA-8EFF-49091D4B2E1E}"/>
              </a:ext>
            </a:extLst>
          </p:cNvPr>
          <p:cNvSpPr>
            <a:spLocks noGrp="1" noChangeArrowheads="1"/>
          </p:cNvSpPr>
          <p:nvPr>
            <p:ph type="sldNum" sz="quarter" idx="11"/>
          </p:nvPr>
        </p:nvSpPr>
        <p:spPr>
          <a:xfrm>
            <a:off x="8293100" y="68961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51F6D81-C85F-4AC5-BDE6-53540CBA5B5F}" type="slidenum">
              <a:rPr lang="en-US" altLang="zh-CN" sz="1200">
                <a:latin typeface="Arial Black" panose="020B0A04020102020204" pitchFamily="34" charset="0"/>
              </a:rPr>
              <a:pPr>
                <a:spcBef>
                  <a:spcPct val="0"/>
                </a:spcBef>
                <a:buClrTx/>
                <a:buSzTx/>
                <a:buFontTx/>
                <a:buNone/>
              </a:pPr>
              <a:t>2</a:t>
            </a:fld>
            <a:endParaRPr lang="en-US" altLang="zh-CN" sz="1200">
              <a:latin typeface="Arial Black" panose="020B0A04020102020204" pitchFamily="34" charset="0"/>
            </a:endParaRPr>
          </a:p>
        </p:txBody>
      </p:sp>
      <p:graphicFrame>
        <p:nvGraphicFramePr>
          <p:cNvPr id="5" name="图示 4">
            <a:extLst>
              <a:ext uri="{FF2B5EF4-FFF2-40B4-BE49-F238E27FC236}">
                <a16:creationId xmlns:a16="http://schemas.microsoft.com/office/drawing/2014/main" id="{EDB2464A-A0DE-4D36-9AEC-407BA707C40A}"/>
              </a:ext>
            </a:extLst>
          </p:cNvPr>
          <p:cNvGraphicFramePr/>
          <p:nvPr>
            <p:extLst>
              <p:ext uri="{D42A27DB-BD31-4B8C-83A1-F6EECF244321}">
                <p14:modId xmlns:p14="http://schemas.microsoft.com/office/powerpoint/2010/main" val="2751932918"/>
              </p:ext>
            </p:extLst>
          </p:nvPr>
        </p:nvGraphicFramePr>
        <p:xfrm>
          <a:off x="2057400" y="389558"/>
          <a:ext cx="8140700" cy="4093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图示 8">
            <a:extLst>
              <a:ext uri="{FF2B5EF4-FFF2-40B4-BE49-F238E27FC236}">
                <a16:creationId xmlns:a16="http://schemas.microsoft.com/office/drawing/2014/main" id="{48CA6FFE-7E2F-47C0-9B77-FC9217E04D57}"/>
              </a:ext>
            </a:extLst>
          </p:cNvPr>
          <p:cNvGraphicFramePr/>
          <p:nvPr>
            <p:extLst>
              <p:ext uri="{D42A27DB-BD31-4B8C-83A1-F6EECF244321}">
                <p14:modId xmlns:p14="http://schemas.microsoft.com/office/powerpoint/2010/main" val="1237857804"/>
              </p:ext>
            </p:extLst>
          </p:nvPr>
        </p:nvGraphicFramePr>
        <p:xfrm>
          <a:off x="2639616" y="3933056"/>
          <a:ext cx="7126684" cy="3600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Rectangle 2">
            <a:extLst>
              <a:ext uri="{FF2B5EF4-FFF2-40B4-BE49-F238E27FC236}">
                <a16:creationId xmlns:a16="http://schemas.microsoft.com/office/drawing/2014/main" id="{5583C5E2-C48A-4405-9B24-349998DE1FA8}"/>
              </a:ext>
            </a:extLst>
          </p:cNvPr>
          <p:cNvSpPr txBox="1">
            <a:spLocks noChangeArrowheads="1"/>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命题</a:t>
            </a:r>
            <a:r>
              <a:rPr lang="zh-CN" altLang="en-US" b="1"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a:extLst>
              <a:ext uri="{FF2B5EF4-FFF2-40B4-BE49-F238E27FC236}">
                <a16:creationId xmlns:a16="http://schemas.microsoft.com/office/drawing/2014/main" id="{EA717B36-A977-4E9F-8B08-5EFFE518769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38CB4D-FA54-47CB-B869-4E2798DB3875}" type="slidenum">
              <a:rPr lang="en-US" altLang="zh-CN" sz="1200">
                <a:latin typeface="Arial Black" panose="020B0A04020102020204" pitchFamily="34" charset="0"/>
              </a:rPr>
              <a:pPr>
                <a:spcBef>
                  <a:spcPct val="0"/>
                </a:spcBef>
                <a:buClrTx/>
                <a:buSzTx/>
                <a:buFontTx/>
                <a:buNone/>
              </a:pPr>
              <a:t>20</a:t>
            </a:fld>
            <a:endParaRPr lang="en-US" altLang="zh-CN" sz="1200">
              <a:latin typeface="Arial Black" panose="020B0A04020102020204" pitchFamily="34" charset="0"/>
            </a:endParaRPr>
          </a:p>
        </p:txBody>
      </p:sp>
      <p:sp>
        <p:nvSpPr>
          <p:cNvPr id="7" name="Rectangle 2">
            <a:extLst>
              <a:ext uri="{FF2B5EF4-FFF2-40B4-BE49-F238E27FC236}">
                <a16:creationId xmlns:a16="http://schemas.microsoft.com/office/drawing/2014/main" id="{F81E824F-27D5-455D-A18F-D11AFC7A5B96}"/>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求公式的主范式</a:t>
            </a:r>
            <a:endParaRPr lang="zh-CN" altLang="en-US" b="1" dirty="0"/>
          </a:p>
        </p:txBody>
      </p:sp>
      <p:sp>
        <p:nvSpPr>
          <p:cNvPr id="8" name="Rectangle 3">
            <a:extLst>
              <a:ext uri="{FF2B5EF4-FFF2-40B4-BE49-F238E27FC236}">
                <a16:creationId xmlns:a16="http://schemas.microsoft.com/office/drawing/2014/main" id="{ABFF60D0-FC6F-46EF-9B49-D5A1E1032FA3}"/>
              </a:ext>
            </a:extLst>
          </p:cNvPr>
          <p:cNvSpPr txBox="1">
            <a:spLocks noChangeArrowheads="1"/>
          </p:cNvSpPr>
          <p:nvPr/>
        </p:nvSpPr>
        <p:spPr>
          <a:xfrm>
            <a:off x="684213" y="1773238"/>
            <a:ext cx="10821987" cy="4343400"/>
          </a:xfrm>
          <a:prstGeom prst="rect">
            <a:avLst/>
          </a:prstGeom>
          <a:solidFill>
            <a:srgbClr val="D9F1FF"/>
          </a:solidFill>
          <a:ln w="28575">
            <a:solidFill>
              <a:srgbClr val="0000FF"/>
            </a:solidFill>
            <a:miter lim="800000"/>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a:t>
            </a:r>
            <a:r>
              <a:rPr lang="en-US" altLang="zh-CN" sz="2800" b="1" i="1" dirty="0" err="1">
                <a:latin typeface="Times New Roman" panose="02020603050405020304" pitchFamily="18" charset="0"/>
                <a:cs typeface="Times New Roman" panose="02020603050405020304" pitchFamily="18" charset="0"/>
              </a:rPr>
              <a:t>q</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cs typeface="Times New Roman" panose="02020603050405020304" pitchFamily="18" charset="0"/>
              </a:rPr>
              <a:t>r</a:t>
            </a:r>
            <a:r>
              <a:rPr lang="en-US" altLang="zh-CN" sz="28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cs typeface="Times New Roman" panose="02020603050405020304" pitchFamily="18" charset="0"/>
              </a:rPr>
              <a:t>q</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cs typeface="Times New Roman" panose="02020603050405020304" pitchFamily="18" charset="0"/>
              </a:rPr>
              <a:t>r</a:t>
            </a:r>
            <a:r>
              <a:rPr lang="en-US" altLang="zh-CN" sz="28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i="1" dirty="0" err="1">
                <a:latin typeface="Times New Roman" panose="02020603050405020304" pitchFamily="18" charset="0"/>
                <a:cs typeface="Times New Roman" panose="02020603050405020304" pitchFamily="18" charset="0"/>
              </a:rPr>
              <a:t>p</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cs typeface="Times New Roman" panose="02020603050405020304" pitchFamily="18" charset="0"/>
              </a:rPr>
              <a:t>q</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cs typeface="Times New Roman" panose="02020603050405020304" pitchFamily="18" charset="0"/>
              </a:rPr>
              <a:t>r</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cs typeface="Times New Roman" panose="02020603050405020304" pitchFamily="18" charset="0"/>
              </a:rPr>
              <a:t>p</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cs typeface="Times New Roman" panose="02020603050405020304" pitchFamily="18" charset="0"/>
              </a:rPr>
              <a:t>q</a:t>
            </a:r>
            <a:r>
              <a:rPr lang="en-US" altLang="zh-CN" sz="28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cs typeface="Times New Roman" panose="02020603050405020304" pitchFamily="18" charset="0"/>
              </a:rPr>
              <a:t>r</a:t>
            </a:r>
            <a:r>
              <a:rPr lang="en-US" altLang="zh-CN" sz="28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None/>
            </a:pP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M</a:t>
            </a:r>
            <a:r>
              <a:rPr lang="en-US" altLang="zh-CN" sz="2800" b="1" baseline="-30000"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M</a:t>
            </a:r>
            <a:r>
              <a:rPr lang="en-US" altLang="zh-CN" sz="2800" b="1" baseline="-30000" dirty="0">
                <a:latin typeface="Times New Roman" panose="02020603050405020304" pitchFamily="18" charset="0"/>
                <a:cs typeface="Times New Roman" panose="02020603050405020304" pitchFamily="18" charset="0"/>
              </a:rPr>
              <a:t>4                                                        </a:t>
            </a:r>
            <a:r>
              <a:rPr lang="en-US" altLang="zh-CN" sz="2800" b="1" dirty="0">
                <a:latin typeface="宋体" panose="02010600030101010101" pitchFamily="2" charset="-122"/>
              </a:rPr>
              <a:t>③</a:t>
            </a:r>
            <a:r>
              <a:rPr lang="en-US" altLang="zh-CN" sz="28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None/>
            </a:pPr>
            <a:r>
              <a:rPr lang="en-US" altLang="zh-CN" sz="2800" b="1" dirty="0">
                <a:latin typeface="宋体" panose="02010600030101010101" pitchFamily="2" charset="-122"/>
              </a:rPr>
              <a:t>②</a:t>
            </a: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宋体" panose="02010600030101010101" pitchFamily="2" charset="-122"/>
              </a:rPr>
              <a:t>③</a:t>
            </a:r>
            <a:r>
              <a:rPr lang="zh-CN" altLang="en-US" sz="2800" b="1" dirty="0">
                <a:latin typeface="宋体" panose="02010600030101010101" pitchFamily="2" charset="-122"/>
              </a:rPr>
              <a:t>代入①并排序，得</a:t>
            </a:r>
            <a:endParaRPr lang="zh-CN" altLang="en-US" sz="2800" b="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q</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r</a:t>
            </a: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M</a:t>
            </a:r>
            <a:r>
              <a:rPr lang="en-US" altLang="zh-CN" sz="2800" b="1" baseline="-30000"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M</a:t>
            </a:r>
            <a:r>
              <a:rPr lang="en-US" altLang="zh-CN" sz="2800" b="1" baseline="-30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cs typeface="Times New Roman" panose="02020603050405020304" pitchFamily="18" charset="0"/>
              </a:rPr>
              <a:t>M</a:t>
            </a:r>
            <a:r>
              <a:rPr lang="en-US" altLang="zh-CN" sz="2800" b="1" baseline="-30000" dirty="0">
                <a:latin typeface="Times New Roman" panose="02020603050405020304" pitchFamily="18" charset="0"/>
                <a:cs typeface="Times New Roman" panose="02020603050405020304" pitchFamily="18" charset="0"/>
              </a:rPr>
              <a:t>4             </a:t>
            </a:r>
            <a:r>
              <a:rPr lang="zh-CN" altLang="en-US" sz="2800" b="1" dirty="0">
                <a:latin typeface="宋体" panose="02010600030101010101" pitchFamily="2" charset="-122"/>
              </a:rPr>
              <a:t>（主合取范式）</a:t>
            </a:r>
            <a:r>
              <a:rPr lang="zh-CN" altLang="en-US" sz="2800" b="1" dirty="0"/>
              <a:t> </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228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a:extLst>
              <a:ext uri="{FF2B5EF4-FFF2-40B4-BE49-F238E27FC236}">
                <a16:creationId xmlns:a16="http://schemas.microsoft.com/office/drawing/2014/main" id="{9023F77E-39F3-4399-93D1-6B72C296BEA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E6F2E9-5113-4D12-AF6C-CA6BF4B08165}" type="slidenum">
              <a:rPr lang="en-US" altLang="zh-CN" sz="1200">
                <a:latin typeface="Arial Black" panose="020B0A04020102020204" pitchFamily="34" charset="0"/>
              </a:rPr>
              <a:pPr>
                <a:spcBef>
                  <a:spcPct val="0"/>
                </a:spcBef>
                <a:buClrTx/>
                <a:buSzTx/>
                <a:buFontTx/>
                <a:buNone/>
              </a:pPr>
              <a:t>21</a:t>
            </a:fld>
            <a:endParaRPr lang="en-US" altLang="zh-CN" sz="1200">
              <a:latin typeface="Arial Black" panose="020B0A04020102020204" pitchFamily="34" charset="0"/>
            </a:endParaRPr>
          </a:p>
        </p:txBody>
      </p:sp>
      <p:sp>
        <p:nvSpPr>
          <p:cNvPr id="19460" name="Rectangle 3">
            <a:extLst>
              <a:ext uri="{FF2B5EF4-FFF2-40B4-BE49-F238E27FC236}">
                <a16:creationId xmlns:a16="http://schemas.microsoft.com/office/drawing/2014/main" id="{213738FD-88DA-482E-B998-B85FEC2A93A5}"/>
              </a:ext>
            </a:extLst>
          </p:cNvPr>
          <p:cNvSpPr>
            <a:spLocks noGrp="1" noChangeArrowheads="1"/>
          </p:cNvSpPr>
          <p:nvPr>
            <p:ph type="body" idx="1"/>
          </p:nvPr>
        </p:nvSpPr>
        <p:spPr>
          <a:xfrm>
            <a:off x="990600" y="1778794"/>
            <a:ext cx="10629900" cy="5079206"/>
          </a:xfrm>
          <a:solidFill>
            <a:srgbClr val="FFFFBD"/>
          </a:solidFill>
          <a:ln w="25400" cap="flat">
            <a:solidFill>
              <a:srgbClr val="FF6600"/>
            </a:solidFill>
            <a:miter lim="800000"/>
            <a:headEnd/>
            <a:tailEnd/>
          </a:ln>
        </p:spPr>
        <p:txBody>
          <a:bodyPr vert="horz" lIns="92075" tIns="46038" rIns="92075" bIns="46038" rtlCol="0">
            <a:normAutofit fontScale="92500" lnSpcReduction="10000"/>
          </a:bodyPr>
          <a:lstStyle/>
          <a:p>
            <a:pPr algn="just">
              <a:buFont typeface="Wingdings" panose="05000000000000000000" pitchFamily="2" charset="2"/>
              <a:buNone/>
            </a:pPr>
            <a:r>
              <a:rPr lang="zh-CN" altLang="en-US" b="1" dirty="0">
                <a:latin typeface="Times New Roman" panose="02020603050405020304" pitchFamily="18" charset="0"/>
              </a:rPr>
              <a:t>重要的推理定律</a:t>
            </a:r>
          </a:p>
          <a:p>
            <a:pPr algn="just">
              <a:buFont typeface="Wingdings" panose="05000000000000000000" pitchFamily="2" charset="2"/>
              <a:buNone/>
            </a:pPr>
            <a:r>
              <a:rPr lang="zh-CN" altLang="en-US" b="1" i="1" dirty="0">
                <a:latin typeface="Times New Roman" panose="02020603050405020304" pitchFamily="18" charset="0"/>
              </a:rPr>
              <a:t>  </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en-US" altLang="zh-CN" b="1" dirty="0">
                <a:latin typeface="Symbol" panose="05050102010706020507" pitchFamily="18" charset="2"/>
              </a:rPr>
              <a:t>Þ</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dirty="0">
                <a:latin typeface="Symbol" panose="05050102010706020507" pitchFamily="18" charset="2"/>
              </a:rPr>
              <a:t>Ú</a:t>
            </a:r>
            <a:r>
              <a:rPr lang="en-US" altLang="zh-CN" b="1" i="1" dirty="0">
                <a:latin typeface="Times New Roman" panose="02020603050405020304" pitchFamily="18" charset="0"/>
              </a:rPr>
              <a:t>B</a:t>
            </a:r>
            <a:r>
              <a:rPr lang="en-US" altLang="zh-CN" b="1" dirty="0">
                <a:latin typeface="Times New Roman" panose="02020603050405020304" pitchFamily="18" charset="0"/>
              </a:rPr>
              <a:t>)                                                      </a:t>
            </a:r>
            <a:r>
              <a:rPr lang="zh-CN" altLang="en-US" b="1" dirty="0">
                <a:latin typeface="Times New Roman" panose="02020603050405020304" pitchFamily="18" charset="0"/>
              </a:rPr>
              <a:t>附加律 </a:t>
            </a:r>
          </a:p>
          <a:p>
            <a:pPr algn="just">
              <a:buFont typeface="Wingdings" panose="05000000000000000000" pitchFamily="2"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Symbol" panose="05050102010706020507" pitchFamily="18" charset="2"/>
              </a:rPr>
              <a:t>Ù</a:t>
            </a:r>
            <a:r>
              <a:rPr lang="en-US" altLang="zh-CN" b="1" i="1" dirty="0">
                <a:latin typeface="Times New Roman" panose="02020603050405020304" pitchFamily="18" charset="0"/>
              </a:rPr>
              <a:t>B</a:t>
            </a:r>
            <a:r>
              <a:rPr lang="en-US" altLang="zh-CN" b="1" dirty="0">
                <a:latin typeface="Times New Roman" panose="02020603050405020304" pitchFamily="18" charset="0"/>
              </a:rPr>
              <a:t>) </a:t>
            </a:r>
            <a:r>
              <a:rPr lang="en-US" altLang="zh-CN" b="1" dirty="0">
                <a:latin typeface="Symbol" panose="05050102010706020507" pitchFamily="18" charset="2"/>
              </a:rPr>
              <a:t>Þ</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zh-CN" altLang="en-US" b="1" dirty="0">
                <a:latin typeface="Times New Roman" panose="02020603050405020304" pitchFamily="18" charset="0"/>
              </a:rPr>
              <a:t>化简律</a:t>
            </a:r>
          </a:p>
          <a:p>
            <a:pPr algn="just">
              <a:buFont typeface="Wingdings" panose="05000000000000000000" pitchFamily="2"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a:t>
            </a:r>
            <a:r>
              <a:rPr lang="en-US" altLang="zh-CN" b="1" dirty="0">
                <a:latin typeface="Symbol" panose="05050102010706020507" pitchFamily="18" charset="2"/>
              </a:rPr>
              <a:t>Ù</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en-US" altLang="zh-CN" b="1" dirty="0">
                <a:latin typeface="Symbol" panose="05050102010706020507" pitchFamily="18" charset="2"/>
              </a:rPr>
              <a:t>Þ</a:t>
            </a:r>
            <a:r>
              <a:rPr lang="en-US" altLang="zh-CN" b="1" dirty="0">
                <a:latin typeface="Times New Roman" panose="02020603050405020304" pitchFamily="18" charset="0"/>
              </a:rPr>
              <a:t> </a:t>
            </a:r>
            <a:r>
              <a:rPr lang="en-US" altLang="zh-CN" b="1" i="1" dirty="0">
                <a:latin typeface="Times New Roman" panose="02020603050405020304" pitchFamily="18" charset="0"/>
              </a:rPr>
              <a:t>B</a:t>
            </a:r>
            <a:r>
              <a:rPr lang="en-US" altLang="zh-CN" b="1" dirty="0">
                <a:latin typeface="Times New Roman" panose="02020603050405020304" pitchFamily="18" charset="0"/>
              </a:rPr>
              <a:t>                                                </a:t>
            </a:r>
            <a:r>
              <a:rPr lang="zh-CN" altLang="en-US" b="1" dirty="0">
                <a:latin typeface="Times New Roman" panose="02020603050405020304" pitchFamily="18" charset="0"/>
              </a:rPr>
              <a:t>假言推理</a:t>
            </a:r>
          </a:p>
          <a:p>
            <a:pPr algn="just">
              <a:buFont typeface="Wingdings" panose="05000000000000000000" pitchFamily="2"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a:t>
            </a:r>
            <a:r>
              <a:rPr lang="en-US" altLang="zh-CN" b="1" dirty="0">
                <a:latin typeface="Symbol" panose="05050102010706020507" pitchFamily="18" charset="2"/>
              </a:rPr>
              <a:t>ÙØ</a:t>
            </a:r>
            <a:r>
              <a:rPr lang="en-US" altLang="zh-CN" b="1" i="1" dirty="0">
                <a:latin typeface="Times New Roman" panose="02020603050405020304" pitchFamily="18" charset="0"/>
              </a:rPr>
              <a:t>B</a:t>
            </a:r>
            <a:r>
              <a:rPr lang="en-US" altLang="zh-CN" b="1" dirty="0">
                <a:latin typeface="Times New Roman" panose="02020603050405020304" pitchFamily="18" charset="0"/>
              </a:rPr>
              <a:t> </a:t>
            </a:r>
            <a:r>
              <a:rPr lang="en-US" altLang="zh-CN" b="1" dirty="0">
                <a:latin typeface="Symbol" panose="05050102010706020507" pitchFamily="18" charset="2"/>
              </a:rPr>
              <a:t>Þ</a:t>
            </a:r>
            <a:r>
              <a:rPr lang="en-US" altLang="zh-CN" b="1" dirty="0">
                <a:latin typeface="Times New Roman" panose="02020603050405020304" pitchFamily="18" charset="0"/>
              </a:rPr>
              <a:t> </a:t>
            </a:r>
            <a:r>
              <a:rPr lang="en-US" altLang="zh-CN" b="1" dirty="0">
                <a:latin typeface="Symbol" panose="05050102010706020507" pitchFamily="18" charset="2"/>
              </a:rPr>
              <a:t>Ø</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zh-CN" altLang="en-US" b="1" dirty="0">
                <a:latin typeface="Times New Roman" panose="02020603050405020304" pitchFamily="18" charset="0"/>
              </a:rPr>
              <a:t>拒取式</a:t>
            </a:r>
          </a:p>
          <a:p>
            <a:pPr algn="just">
              <a:buFont typeface="Wingdings" panose="05000000000000000000" pitchFamily="2"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Symbol" panose="05050102010706020507" pitchFamily="18" charset="2"/>
              </a:rPr>
              <a:t>Ú</a:t>
            </a:r>
            <a:r>
              <a:rPr lang="en-US" altLang="zh-CN" b="1" i="1" dirty="0">
                <a:latin typeface="Times New Roman" panose="02020603050405020304" pitchFamily="18" charset="0"/>
              </a:rPr>
              <a:t>B</a:t>
            </a:r>
            <a:r>
              <a:rPr lang="en-US" altLang="zh-CN" b="1" dirty="0">
                <a:latin typeface="Times New Roman" panose="02020603050405020304" pitchFamily="18" charset="0"/>
              </a:rPr>
              <a:t>)</a:t>
            </a:r>
            <a:r>
              <a:rPr lang="en-US" altLang="zh-CN" b="1" dirty="0">
                <a:latin typeface="Symbol" panose="05050102010706020507" pitchFamily="18" charset="2"/>
              </a:rPr>
              <a:t>ÙØ</a:t>
            </a:r>
            <a:r>
              <a:rPr lang="en-US" altLang="zh-CN" b="1" i="1" dirty="0">
                <a:latin typeface="Times New Roman" panose="02020603050405020304" pitchFamily="18" charset="0"/>
              </a:rPr>
              <a:t>B</a:t>
            </a:r>
            <a:r>
              <a:rPr lang="en-US" altLang="zh-CN" b="1" dirty="0">
                <a:latin typeface="Times New Roman" panose="02020603050405020304" pitchFamily="18" charset="0"/>
              </a:rPr>
              <a:t> </a:t>
            </a:r>
            <a:r>
              <a:rPr lang="en-US" altLang="zh-CN" b="1" dirty="0">
                <a:latin typeface="Symbol" panose="05050102010706020507" pitchFamily="18" charset="2"/>
              </a:rPr>
              <a:t>Þ</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zh-CN" altLang="en-US" b="1" dirty="0">
                <a:latin typeface="Times New Roman" panose="02020603050405020304" pitchFamily="18" charset="0"/>
              </a:rPr>
              <a:t>析取三段论</a:t>
            </a:r>
          </a:p>
          <a:p>
            <a:pPr algn="just">
              <a:buFont typeface="Wingdings" panose="05000000000000000000" pitchFamily="2"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a:t>
            </a:r>
            <a:r>
              <a:rPr lang="en-US" altLang="zh-CN" b="1" dirty="0">
                <a:latin typeface="Symbol" panose="05050102010706020507" pitchFamily="18" charset="2"/>
              </a:rPr>
              <a:t>Ù</a:t>
            </a:r>
            <a:r>
              <a:rPr lang="en-US" altLang="zh-CN" b="1" dirty="0">
                <a:latin typeface="Times New Roman" panose="02020603050405020304" pitchFamily="18" charset="0"/>
              </a:rPr>
              <a:t>(</a:t>
            </a:r>
            <a:r>
              <a:rPr lang="en-US" altLang="zh-CN" b="1" i="1" dirty="0">
                <a:latin typeface="Times New Roman" panose="02020603050405020304" pitchFamily="18" charset="0"/>
              </a:rPr>
              <a:t>B</a:t>
            </a:r>
            <a:r>
              <a:rPr lang="en-US" altLang="zh-CN" b="1" dirty="0">
                <a:latin typeface="Symbol" panose="05050102010706020507" pitchFamily="18" charset="2"/>
              </a:rPr>
              <a:t>®</a:t>
            </a:r>
            <a:r>
              <a:rPr lang="en-US" altLang="zh-CN" b="1" i="1" dirty="0">
                <a:latin typeface="Times New Roman" panose="02020603050405020304" pitchFamily="18" charset="0"/>
              </a:rPr>
              <a:t>C</a:t>
            </a:r>
            <a:r>
              <a:rPr lang="en-US" altLang="zh-CN" b="1" dirty="0">
                <a:latin typeface="Times New Roman" panose="02020603050405020304" pitchFamily="18" charset="0"/>
              </a:rPr>
              <a:t>) </a:t>
            </a:r>
            <a:r>
              <a:rPr lang="en-US" altLang="zh-CN" b="1" dirty="0">
                <a:latin typeface="Symbol" panose="05050102010706020507" pitchFamily="18" charset="2"/>
              </a:rPr>
              <a:t>Þ</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dirty="0">
                <a:latin typeface="Symbol" panose="05050102010706020507" pitchFamily="18" charset="2"/>
              </a:rPr>
              <a:t>®</a:t>
            </a:r>
            <a:r>
              <a:rPr lang="en-US" altLang="zh-CN" b="1" i="1" dirty="0">
                <a:latin typeface="Times New Roman" panose="02020603050405020304" pitchFamily="18" charset="0"/>
              </a:rPr>
              <a:t>C</a:t>
            </a:r>
            <a:r>
              <a:rPr lang="en-US" altLang="zh-CN" b="1" dirty="0">
                <a:latin typeface="Times New Roman" panose="02020603050405020304" pitchFamily="18" charset="0"/>
              </a:rPr>
              <a:t>)                              </a:t>
            </a:r>
            <a:r>
              <a:rPr lang="zh-CN" altLang="en-US" b="1" dirty="0">
                <a:latin typeface="Times New Roman" panose="02020603050405020304" pitchFamily="18" charset="0"/>
              </a:rPr>
              <a:t>假言三段论</a:t>
            </a:r>
          </a:p>
          <a:p>
            <a:pPr algn="just">
              <a:buFont typeface="Wingdings" panose="05000000000000000000" pitchFamily="2"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a:t>
            </a:r>
            <a:r>
              <a:rPr lang="en-US" altLang="zh-CN" b="1" dirty="0">
                <a:latin typeface="Symbol" panose="05050102010706020507" pitchFamily="18" charset="2"/>
              </a:rPr>
              <a:t>Ù</a:t>
            </a:r>
            <a:r>
              <a:rPr lang="en-US" altLang="zh-CN" b="1" dirty="0">
                <a:latin typeface="Times New Roman" panose="02020603050405020304" pitchFamily="18" charset="0"/>
              </a:rPr>
              <a:t>(</a:t>
            </a:r>
            <a:r>
              <a:rPr lang="en-US" altLang="zh-CN" b="1" i="1" dirty="0">
                <a:latin typeface="Times New Roman" panose="02020603050405020304" pitchFamily="18" charset="0"/>
              </a:rPr>
              <a:t>B</a:t>
            </a:r>
            <a:r>
              <a:rPr lang="en-US" altLang="zh-CN" b="1" dirty="0">
                <a:latin typeface="Symbol" panose="05050102010706020507" pitchFamily="18" charset="2"/>
              </a:rPr>
              <a:t>«</a:t>
            </a:r>
            <a:r>
              <a:rPr lang="en-US" altLang="zh-CN" b="1" i="1" dirty="0">
                <a:latin typeface="Times New Roman" panose="02020603050405020304" pitchFamily="18" charset="0"/>
              </a:rPr>
              <a:t>C</a:t>
            </a:r>
            <a:r>
              <a:rPr lang="en-US" altLang="zh-CN" b="1" dirty="0">
                <a:latin typeface="Times New Roman" panose="02020603050405020304" pitchFamily="18" charset="0"/>
              </a:rPr>
              <a:t>) </a:t>
            </a:r>
            <a:r>
              <a:rPr lang="en-US" altLang="zh-CN" b="1" dirty="0">
                <a:latin typeface="Symbol" panose="05050102010706020507" pitchFamily="18" charset="2"/>
              </a:rPr>
              <a:t>Þ</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dirty="0">
                <a:latin typeface="Symbol" panose="05050102010706020507" pitchFamily="18" charset="2"/>
              </a:rPr>
              <a:t>«</a:t>
            </a:r>
            <a:r>
              <a:rPr lang="en-US" altLang="zh-CN" b="1" i="1" dirty="0">
                <a:latin typeface="Times New Roman" panose="02020603050405020304" pitchFamily="18" charset="0"/>
              </a:rPr>
              <a:t>C</a:t>
            </a:r>
            <a:r>
              <a:rPr lang="en-US" altLang="zh-CN" b="1" dirty="0">
                <a:latin typeface="Times New Roman" panose="02020603050405020304" pitchFamily="18" charset="0"/>
              </a:rPr>
              <a:t>)                             </a:t>
            </a:r>
            <a:r>
              <a:rPr lang="zh-CN" altLang="en-US" b="1" dirty="0">
                <a:latin typeface="Times New Roman" panose="02020603050405020304" pitchFamily="18" charset="0"/>
              </a:rPr>
              <a:t>等价三段论</a:t>
            </a:r>
          </a:p>
          <a:p>
            <a:pPr>
              <a:buFont typeface="Wingdings" panose="05000000000000000000" pitchFamily="2"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a:t>
            </a:r>
            <a:r>
              <a:rPr lang="en-US" altLang="zh-CN" b="1" dirty="0">
                <a:latin typeface="Symbol" panose="05050102010706020507" pitchFamily="18" charset="2"/>
              </a:rPr>
              <a:t>Ù</a:t>
            </a:r>
            <a:r>
              <a:rPr lang="en-US" altLang="zh-CN" b="1" dirty="0">
                <a:latin typeface="Times New Roman" panose="02020603050405020304" pitchFamily="18" charset="0"/>
              </a:rPr>
              <a:t>(</a:t>
            </a:r>
            <a:r>
              <a:rPr lang="en-US" altLang="zh-CN" b="1" i="1" dirty="0">
                <a:latin typeface="Times New Roman" panose="02020603050405020304" pitchFamily="18" charset="0"/>
              </a:rPr>
              <a:t>C</a:t>
            </a:r>
            <a:r>
              <a:rPr lang="en-US" altLang="zh-CN" b="1" dirty="0">
                <a:latin typeface="Symbol" panose="05050102010706020507" pitchFamily="18" charset="2"/>
              </a:rPr>
              <a:t>®</a:t>
            </a:r>
            <a:r>
              <a:rPr lang="en-US" altLang="zh-CN" b="1" i="1" dirty="0">
                <a:latin typeface="Times New Roman" panose="02020603050405020304" pitchFamily="18" charset="0"/>
              </a:rPr>
              <a:t>D</a:t>
            </a:r>
            <a:r>
              <a:rPr lang="en-US" altLang="zh-CN" b="1" dirty="0">
                <a:latin typeface="Times New Roman" panose="02020603050405020304" pitchFamily="18" charset="0"/>
              </a:rPr>
              <a:t>)</a:t>
            </a:r>
            <a:r>
              <a:rPr lang="en-US" altLang="zh-CN" b="1" dirty="0">
                <a:latin typeface="Symbol" panose="05050102010706020507" pitchFamily="18" charset="2"/>
              </a:rPr>
              <a:t>Ù</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Symbol" panose="05050102010706020507" pitchFamily="18" charset="2"/>
              </a:rPr>
              <a:t>Ú</a:t>
            </a:r>
            <a:r>
              <a:rPr lang="en-US" altLang="zh-CN" b="1" i="1" dirty="0">
                <a:latin typeface="Times New Roman" panose="02020603050405020304" pitchFamily="18" charset="0"/>
              </a:rPr>
              <a:t>C</a:t>
            </a:r>
            <a:r>
              <a:rPr lang="en-US" altLang="zh-CN" b="1" dirty="0">
                <a:latin typeface="Times New Roman" panose="02020603050405020304" pitchFamily="18" charset="0"/>
              </a:rPr>
              <a:t>) </a:t>
            </a:r>
            <a:r>
              <a:rPr lang="en-US" altLang="zh-CN" b="1" dirty="0">
                <a:latin typeface="Symbol" panose="05050102010706020507" pitchFamily="18" charset="2"/>
              </a:rPr>
              <a:t>Þ</a:t>
            </a:r>
            <a:r>
              <a:rPr lang="en-US" altLang="zh-CN" b="1" dirty="0">
                <a:latin typeface="Times New Roman" panose="02020603050405020304" pitchFamily="18" charset="0"/>
              </a:rPr>
              <a:t> (</a:t>
            </a:r>
            <a:r>
              <a:rPr lang="en-US" altLang="zh-CN" b="1" i="1" dirty="0">
                <a:latin typeface="Times New Roman" panose="02020603050405020304" pitchFamily="18" charset="0"/>
              </a:rPr>
              <a:t>B</a:t>
            </a:r>
            <a:r>
              <a:rPr lang="en-US" altLang="zh-CN" b="1" dirty="0">
                <a:latin typeface="Symbol" panose="05050102010706020507" pitchFamily="18" charset="2"/>
              </a:rPr>
              <a:t>Ú</a:t>
            </a:r>
            <a:r>
              <a:rPr lang="en-US" altLang="zh-CN" b="1" i="1" dirty="0">
                <a:latin typeface="Times New Roman" panose="02020603050405020304" pitchFamily="18" charset="0"/>
              </a:rPr>
              <a:t>D</a:t>
            </a:r>
            <a:r>
              <a:rPr lang="en-US" altLang="zh-CN" b="1" dirty="0">
                <a:latin typeface="Times New Roman" panose="02020603050405020304" pitchFamily="18" charset="0"/>
              </a:rPr>
              <a:t>)                  </a:t>
            </a:r>
            <a:r>
              <a:rPr lang="zh-CN" altLang="en-US" b="1" dirty="0">
                <a:latin typeface="Times New Roman" panose="02020603050405020304" pitchFamily="18" charset="0"/>
              </a:rPr>
              <a:t>构造性二难 </a:t>
            </a:r>
            <a:endParaRPr lang="en-US" altLang="zh-CN" b="1" dirty="0">
              <a:latin typeface="Times New Roman" panose="02020603050405020304" pitchFamily="18" charset="0"/>
            </a:endParaRPr>
          </a:p>
          <a:p>
            <a:pPr algn="just">
              <a:buFont typeface="Wingdings" panose="05000000000000000000" pitchFamily="2" charset="2"/>
              <a:buNone/>
            </a:pP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en-US" altLang="zh-CN" sz="2800" b="1" dirty="0">
                <a:latin typeface="Symbol" panose="05050102010706020507" pitchFamily="18" charset="2"/>
              </a:rPr>
              <a:t>Ù</a:t>
            </a:r>
            <a:r>
              <a:rPr lang="en-US" altLang="zh-CN" sz="2800" b="1" dirty="0">
                <a:latin typeface="Times New Roman" panose="02020603050405020304" pitchFamily="18" charset="0"/>
              </a:rPr>
              <a:t>(</a:t>
            </a:r>
            <a:r>
              <a:rPr lang="en-US" altLang="zh-CN" sz="2800" b="1" dirty="0">
                <a:latin typeface="Symbol" panose="05050102010706020507" pitchFamily="18" charset="2"/>
              </a:rPr>
              <a:t>Ø</a:t>
            </a:r>
            <a:r>
              <a:rPr lang="en-US" altLang="zh-CN" sz="2800" b="1" i="1" dirty="0">
                <a:latin typeface="Times New Roman" panose="02020603050405020304" pitchFamily="18" charset="0"/>
              </a:rPr>
              <a:t>A</a:t>
            </a:r>
            <a:r>
              <a:rPr lang="en-US" altLang="zh-CN" sz="2800" b="1" dirty="0">
                <a:latin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en-US" altLang="zh-CN" sz="2800" b="1" dirty="0">
                <a:latin typeface="Symbol" panose="05050102010706020507" pitchFamily="18" charset="2"/>
              </a:rPr>
              <a:t>Ù</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Symbol" panose="05050102010706020507" pitchFamily="18" charset="2"/>
              </a:rPr>
              <a:t>ÚØ</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en-US" altLang="zh-CN" sz="2800" b="1" dirty="0">
                <a:latin typeface="Symbol" panose="05050102010706020507" pitchFamily="18" charset="2"/>
              </a:rPr>
              <a:t>Þ</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构造性二难（特殊形式）</a:t>
            </a:r>
          </a:p>
          <a:p>
            <a:pPr algn="just">
              <a:buFont typeface="Wingdings" panose="05000000000000000000" pitchFamily="2" charset="2"/>
              <a:buNone/>
            </a:pP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en-US" altLang="zh-CN" sz="2800" b="1" dirty="0">
                <a:latin typeface="Symbol" panose="05050102010706020507" pitchFamily="18" charset="2"/>
              </a:rPr>
              <a:t>Ù</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C</a:t>
            </a:r>
            <a:r>
              <a:rPr lang="en-US" altLang="zh-CN" sz="2800" b="1" dirty="0">
                <a:latin typeface="Symbol" panose="05050102010706020507" pitchFamily="18" charset="2"/>
              </a:rPr>
              <a:t>®</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r>
              <a:rPr lang="en-US" altLang="zh-CN" sz="2800" b="1" dirty="0">
                <a:latin typeface="Symbol" panose="05050102010706020507" pitchFamily="18" charset="2"/>
              </a:rPr>
              <a:t>Ù</a:t>
            </a:r>
            <a:r>
              <a:rPr lang="en-US" altLang="zh-CN" sz="2800" b="1" dirty="0">
                <a:latin typeface="Times New Roman" panose="02020603050405020304" pitchFamily="18" charset="0"/>
              </a:rPr>
              <a:t>( </a:t>
            </a:r>
            <a:r>
              <a:rPr lang="en-US" altLang="zh-CN" sz="2800" b="1" dirty="0">
                <a:latin typeface="Symbol" panose="05050102010706020507" pitchFamily="18" charset="2"/>
              </a:rPr>
              <a:t>Ø</a:t>
            </a:r>
            <a:r>
              <a:rPr lang="en-US" altLang="zh-CN" sz="2800" b="1" i="1" dirty="0">
                <a:latin typeface="Times New Roman" panose="02020603050405020304" pitchFamily="18" charset="0"/>
              </a:rPr>
              <a:t>B</a:t>
            </a:r>
            <a:r>
              <a:rPr lang="en-US" altLang="zh-CN" sz="2800" b="1" dirty="0">
                <a:latin typeface="Symbol" panose="05050102010706020507" pitchFamily="18" charset="2"/>
              </a:rPr>
              <a:t>ÚØ</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 </a:t>
            </a:r>
            <a:r>
              <a:rPr lang="en-US" altLang="zh-CN" sz="2800" b="1" dirty="0">
                <a:latin typeface="Symbol" panose="05050102010706020507" pitchFamily="18" charset="2"/>
              </a:rPr>
              <a:t>Þ</a:t>
            </a:r>
            <a:r>
              <a:rPr lang="en-US" altLang="zh-CN" sz="2800" b="1" dirty="0">
                <a:latin typeface="Times New Roman" panose="02020603050405020304" pitchFamily="18" charset="0"/>
              </a:rPr>
              <a:t> (</a:t>
            </a:r>
            <a:r>
              <a:rPr lang="en-US" altLang="zh-CN" sz="2800" b="1" dirty="0">
                <a:latin typeface="Symbol" panose="05050102010706020507" pitchFamily="18" charset="2"/>
              </a:rPr>
              <a:t>Ø</a:t>
            </a:r>
            <a:r>
              <a:rPr lang="en-US" altLang="zh-CN" sz="2800" b="1" i="1" dirty="0">
                <a:latin typeface="Times New Roman" panose="02020603050405020304" pitchFamily="18" charset="0"/>
              </a:rPr>
              <a:t>A</a:t>
            </a:r>
            <a:r>
              <a:rPr lang="en-US" altLang="zh-CN" sz="2800" b="1" dirty="0">
                <a:latin typeface="Symbol" panose="05050102010706020507" pitchFamily="18" charset="2"/>
              </a:rPr>
              <a:t>ÚØ</a:t>
            </a:r>
            <a:r>
              <a:rPr lang="en-US" altLang="zh-CN" sz="2800" b="1" i="1" dirty="0">
                <a:latin typeface="Times New Roman" panose="02020603050405020304" pitchFamily="18" charset="0"/>
              </a:rPr>
              <a:t>C</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破坏性二难</a:t>
            </a:r>
          </a:p>
        </p:txBody>
      </p:sp>
      <p:sp>
        <p:nvSpPr>
          <p:cNvPr id="5" name="Rectangle 2">
            <a:extLst>
              <a:ext uri="{FF2B5EF4-FFF2-40B4-BE49-F238E27FC236}">
                <a16:creationId xmlns:a16="http://schemas.microsoft.com/office/drawing/2014/main" id="{DDFCA605-58C6-4EE4-B58B-788AF111EC96}"/>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推理定律</a:t>
            </a:r>
          </a:p>
        </p:txBody>
      </p:sp>
    </p:spTree>
    <p:extLst>
      <p:ext uri="{BB962C8B-B14F-4D97-AF65-F5344CB8AC3E}">
        <p14:creationId xmlns:p14="http://schemas.microsoft.com/office/powerpoint/2010/main" val="1385798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a:extLst>
              <a:ext uri="{FF2B5EF4-FFF2-40B4-BE49-F238E27FC236}">
                <a16:creationId xmlns:a16="http://schemas.microsoft.com/office/drawing/2014/main" id="{9023F77E-39F3-4399-93D1-6B72C296BEA2}"/>
              </a:ext>
            </a:extLst>
          </p:cNvPr>
          <p:cNvSpPr>
            <a:spLocks noGrp="1"/>
          </p:cNvSpPr>
          <p:nvPr>
            <p:ph type="sldNum" sz="quarter" idx="11"/>
          </p:nvPr>
        </p:nvSpPr>
        <p:spPr>
          <a:xfrm>
            <a:off x="6890988" y="6356350"/>
            <a:ext cx="4114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E6F2E9-5113-4D12-AF6C-CA6BF4B08165}" type="slidenum">
              <a:rPr lang="en-US" altLang="zh-CN" sz="1200">
                <a:latin typeface="Arial Black" panose="020B0A04020102020204" pitchFamily="34" charset="0"/>
              </a:rPr>
              <a:pPr>
                <a:spcBef>
                  <a:spcPct val="0"/>
                </a:spcBef>
                <a:buClrTx/>
                <a:buSzTx/>
                <a:buFontTx/>
                <a:buNone/>
              </a:pPr>
              <a:t>22</a:t>
            </a:fld>
            <a:endParaRPr lang="en-US" altLang="zh-CN" sz="1200">
              <a:latin typeface="Arial Black" panose="020B0A04020102020204" pitchFamily="34" charset="0"/>
            </a:endParaRPr>
          </a:p>
        </p:txBody>
      </p:sp>
      <p:sp>
        <p:nvSpPr>
          <p:cNvPr id="5" name="Rectangle 2">
            <a:extLst>
              <a:ext uri="{FF2B5EF4-FFF2-40B4-BE49-F238E27FC236}">
                <a16:creationId xmlns:a16="http://schemas.microsoft.com/office/drawing/2014/main" id="{DDFCA605-58C6-4EE4-B58B-788AF111EC96}"/>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推理规则</a:t>
            </a:r>
            <a:r>
              <a:rPr lang="zh-CN" altLang="en-US" sz="4000" b="1" dirty="0">
                <a:latin typeface="宋体" pitchFamily="2" charset="-122"/>
              </a:rPr>
              <a:t> </a:t>
            </a:r>
            <a:endParaRPr lang="zh-CN" altLang="en-US" b="1" dirty="0">
              <a:solidFill>
                <a:srgbClr val="A50021"/>
              </a:solidFill>
              <a:effectLst>
                <a:outerShdw blurRad="38100" dist="38100" dir="2700000" algn="tl">
                  <a:srgbClr val="C0C0C0"/>
                </a:outerShdw>
              </a:effectLst>
              <a:latin typeface="宋体" pitchFamily="2" charset="-122"/>
            </a:endParaRPr>
          </a:p>
        </p:txBody>
      </p:sp>
      <p:sp>
        <p:nvSpPr>
          <p:cNvPr id="3" name="内容占位符 2">
            <a:extLst>
              <a:ext uri="{FF2B5EF4-FFF2-40B4-BE49-F238E27FC236}">
                <a16:creationId xmlns:a16="http://schemas.microsoft.com/office/drawing/2014/main" id="{B5CA165E-0080-4399-86BC-DAD1D67E142C}"/>
              </a:ext>
            </a:extLst>
          </p:cNvPr>
          <p:cNvSpPr>
            <a:spLocks noGrp="1"/>
          </p:cNvSpPr>
          <p:nvPr>
            <p:ph idx="1"/>
          </p:nvPr>
        </p:nvSpPr>
        <p:spPr/>
        <p:txBody>
          <a:bodyPr/>
          <a:lstStyle/>
          <a:p>
            <a:endParaRPr lang="zh-CN" altLang="en-US"/>
          </a:p>
        </p:txBody>
      </p:sp>
      <p:grpSp>
        <p:nvGrpSpPr>
          <p:cNvPr id="7" name="Group 7">
            <a:extLst>
              <a:ext uri="{FF2B5EF4-FFF2-40B4-BE49-F238E27FC236}">
                <a16:creationId xmlns:a16="http://schemas.microsoft.com/office/drawing/2014/main" id="{A80D7A17-A700-4006-AF6B-D7CACB5522CF}"/>
              </a:ext>
            </a:extLst>
          </p:cNvPr>
          <p:cNvGrpSpPr>
            <a:grpSpLocks/>
          </p:cNvGrpSpPr>
          <p:nvPr/>
        </p:nvGrpSpPr>
        <p:grpSpPr bwMode="auto">
          <a:xfrm>
            <a:off x="3612801" y="1433513"/>
            <a:ext cx="3165475" cy="5159375"/>
            <a:chOff x="479" y="903"/>
            <a:chExt cx="1994" cy="3250"/>
          </a:xfrm>
        </p:grpSpPr>
        <p:sp>
          <p:nvSpPr>
            <p:cNvPr id="8" name="Rectangle 4">
              <a:extLst>
                <a:ext uri="{FF2B5EF4-FFF2-40B4-BE49-F238E27FC236}">
                  <a16:creationId xmlns:a16="http://schemas.microsoft.com/office/drawing/2014/main" id="{87DFB93A-40F7-4C9F-BB92-3447ED84CB14}"/>
                </a:ext>
              </a:extLst>
            </p:cNvPr>
            <p:cNvSpPr>
              <a:spLocks noChangeArrowheads="1"/>
            </p:cNvSpPr>
            <p:nvPr/>
          </p:nvSpPr>
          <p:spPr bwMode="auto">
            <a:xfrm>
              <a:off x="479" y="903"/>
              <a:ext cx="1994" cy="3250"/>
            </a:xfrm>
            <a:prstGeom prst="rect">
              <a:avLst/>
            </a:prstGeom>
            <a:solidFill>
              <a:srgbClr val="FFFFCC"/>
            </a:solidFill>
            <a:ln w="25400">
              <a:solidFill>
                <a:srgbClr val="FF9900"/>
              </a:solidFill>
              <a:miter lim="800000"/>
              <a:headEnd/>
              <a:tailEnd/>
            </a:ln>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latin typeface="Times New Roman" panose="02020603050405020304" pitchFamily="18" charset="0"/>
                </a:rPr>
                <a:t>(1) </a:t>
              </a:r>
              <a:r>
                <a:rPr lang="zh-CN" altLang="en-US" sz="2800">
                  <a:latin typeface="Times New Roman" panose="02020603050405020304" pitchFamily="18" charset="0"/>
                </a:rPr>
                <a:t>前提引入规则</a:t>
              </a:r>
            </a:p>
            <a:p>
              <a:pPr eaLnBrk="1" hangingPunct="1">
                <a:buClrTx/>
                <a:buSzTx/>
                <a:buFontTx/>
                <a:buNone/>
              </a:pPr>
              <a:r>
                <a:rPr lang="en-US" altLang="zh-CN" sz="2800">
                  <a:latin typeface="Times New Roman" panose="02020603050405020304" pitchFamily="18" charset="0"/>
                </a:rPr>
                <a:t>(2) </a:t>
              </a:r>
              <a:r>
                <a:rPr lang="zh-CN" altLang="en-US" sz="2800">
                  <a:latin typeface="Times New Roman" panose="02020603050405020304" pitchFamily="18" charset="0"/>
                </a:rPr>
                <a:t>结论引入规则</a:t>
              </a:r>
            </a:p>
            <a:p>
              <a:pPr eaLnBrk="1" hangingPunct="1">
                <a:buClrTx/>
                <a:buSzTx/>
                <a:buFontTx/>
                <a:buNone/>
              </a:pPr>
              <a:r>
                <a:rPr lang="en-US" altLang="zh-CN" sz="2800">
                  <a:latin typeface="Times New Roman" panose="02020603050405020304" pitchFamily="18" charset="0"/>
                </a:rPr>
                <a:t>(3) </a:t>
              </a:r>
              <a:r>
                <a:rPr lang="zh-CN" altLang="en-US" sz="2800">
                  <a:latin typeface="Times New Roman" panose="02020603050405020304" pitchFamily="18" charset="0"/>
                </a:rPr>
                <a:t>置换规则</a:t>
              </a:r>
            </a:p>
            <a:p>
              <a:pPr eaLnBrk="1" hangingPunct="1">
                <a:buClrTx/>
                <a:buSzTx/>
                <a:buFontTx/>
                <a:buNone/>
              </a:pPr>
              <a:r>
                <a:rPr lang="en-US" altLang="zh-CN" sz="2800">
                  <a:latin typeface="Times New Roman" panose="02020603050405020304" pitchFamily="18" charset="0"/>
                </a:rPr>
                <a:t>(4) </a:t>
              </a:r>
              <a:r>
                <a:rPr lang="zh-CN" altLang="en-US" sz="2800">
                  <a:latin typeface="Times New Roman" panose="02020603050405020304" pitchFamily="18" charset="0"/>
                </a:rPr>
                <a:t>假言推理规则</a:t>
              </a:r>
            </a:p>
            <a:p>
              <a:pPr eaLnBrk="1" hangingPunct="1">
                <a:buClrTx/>
                <a:buSzTx/>
                <a:buFontTx/>
                <a:buNone/>
              </a:pPr>
              <a:r>
                <a:rPr lang="zh-CN" altLang="en-US" sz="2800" i="1">
                  <a:latin typeface="Times New Roman" panose="02020603050405020304" pitchFamily="18" charset="0"/>
                </a:rPr>
                <a:t>            </a:t>
              </a:r>
              <a:r>
                <a:rPr lang="en-US" altLang="zh-CN" sz="2800" i="1">
                  <a:latin typeface="Times New Roman" panose="02020603050405020304" pitchFamily="18" charset="0"/>
                </a:rPr>
                <a:t>A</a:t>
              </a:r>
              <a:r>
                <a:rPr lang="en-US" altLang="zh-CN" sz="2800">
                  <a:latin typeface="Symbol" panose="05050102010706020507" pitchFamily="18" charset="2"/>
                </a:rPr>
                <a:t>®</a:t>
              </a:r>
              <a:r>
                <a:rPr lang="en-US" altLang="zh-CN" sz="2800" i="1">
                  <a:latin typeface="Times New Roman" panose="02020603050405020304" pitchFamily="18" charset="0"/>
                </a:rPr>
                <a:t>B</a:t>
              </a:r>
            </a:p>
            <a:p>
              <a:pPr eaLnBrk="1" hangingPunct="1">
                <a:buClrTx/>
                <a:buSzTx/>
                <a:buFontTx/>
                <a:buNone/>
              </a:pPr>
              <a:r>
                <a:rPr lang="en-US" altLang="zh-CN" sz="2800" i="1">
                  <a:latin typeface="Times New Roman" panose="02020603050405020304" pitchFamily="18" charset="0"/>
                </a:rPr>
                <a:t>            A</a:t>
              </a:r>
            </a:p>
            <a:p>
              <a:pPr eaLnBrk="1" hangingPunct="1">
                <a:buClrTx/>
                <a:buSzTx/>
                <a:buFontTx/>
                <a:buNone/>
              </a:pPr>
              <a:r>
                <a:rPr lang="en-US" altLang="zh-CN" sz="2800" i="1">
                  <a:latin typeface="Times New Roman" panose="02020603050405020304" pitchFamily="18" charset="0"/>
                </a:rPr>
                <a:t>       </a:t>
              </a:r>
              <a:r>
                <a:rPr lang="en-US" altLang="zh-CN" sz="2800">
                  <a:latin typeface="Symbol" panose="05050102010706020507" pitchFamily="18" charset="2"/>
                </a:rPr>
                <a:t>\</a:t>
              </a:r>
              <a:r>
                <a:rPr lang="en-US" altLang="zh-CN" sz="2800" i="1">
                  <a:latin typeface="Times New Roman" panose="02020603050405020304" pitchFamily="18" charset="0"/>
                </a:rPr>
                <a:t> B</a:t>
              </a:r>
            </a:p>
            <a:p>
              <a:pPr eaLnBrk="1" hangingPunct="1">
                <a:buClrTx/>
                <a:buSzTx/>
                <a:buFontTx/>
                <a:buNone/>
              </a:pPr>
              <a:r>
                <a:rPr lang="en-US" altLang="zh-CN" sz="2800">
                  <a:latin typeface="Times New Roman" panose="02020603050405020304" pitchFamily="18" charset="0"/>
                </a:rPr>
                <a:t>(5) </a:t>
              </a:r>
              <a:r>
                <a:rPr lang="zh-CN" altLang="en-US" sz="2800">
                  <a:latin typeface="Times New Roman" panose="02020603050405020304" pitchFamily="18" charset="0"/>
                </a:rPr>
                <a:t>附加规则 </a:t>
              </a:r>
            </a:p>
            <a:p>
              <a:pPr eaLnBrk="1" hangingPunct="1">
                <a:buClrTx/>
                <a:buSzTx/>
                <a:buFontTx/>
                <a:buNone/>
              </a:pPr>
              <a:r>
                <a:rPr lang="zh-CN" altLang="en-US" sz="2800">
                  <a:latin typeface="Times New Roman" panose="02020603050405020304" pitchFamily="18" charset="0"/>
                </a:rPr>
                <a:t>            </a:t>
              </a:r>
              <a:r>
                <a:rPr lang="en-US" altLang="zh-CN" sz="2800" i="1">
                  <a:latin typeface="Times New Roman" panose="02020603050405020304" pitchFamily="18" charset="0"/>
                </a:rPr>
                <a:t>A</a:t>
              </a:r>
              <a:endParaRPr lang="en-US" altLang="zh-CN" sz="2800">
                <a:latin typeface="Times New Roman" panose="02020603050405020304" pitchFamily="18" charset="0"/>
              </a:endParaRPr>
            </a:p>
            <a:p>
              <a:pPr eaLnBrk="1" hangingPunct="1">
                <a:buClrTx/>
                <a:buSzTx/>
                <a:buFontTx/>
                <a:buNone/>
              </a:pPr>
              <a:r>
                <a:rPr lang="en-US" altLang="zh-CN" sz="2800">
                  <a:latin typeface="Times New Roman" panose="02020603050405020304" pitchFamily="18" charset="0"/>
                </a:rPr>
                <a:t>        </a:t>
              </a:r>
              <a:r>
                <a:rPr lang="en-US" altLang="zh-CN" sz="2800">
                  <a:latin typeface="Symbol" panose="05050102010706020507" pitchFamily="18" charset="2"/>
                </a:rPr>
                <a:t>\</a:t>
              </a:r>
              <a:r>
                <a:rPr lang="en-US" altLang="zh-CN" sz="2800" i="1">
                  <a:latin typeface="Times New Roman" panose="02020603050405020304" pitchFamily="18" charset="0"/>
                </a:rPr>
                <a:t>A</a:t>
              </a:r>
              <a:r>
                <a:rPr lang="en-US" altLang="zh-CN" sz="2800">
                  <a:latin typeface="Symbol" panose="05050102010706020507" pitchFamily="18" charset="2"/>
                </a:rPr>
                <a:t>Ú</a:t>
              </a:r>
              <a:r>
                <a:rPr lang="en-US" altLang="zh-CN" sz="2800" i="1">
                  <a:latin typeface="Times New Roman" panose="02020603050405020304" pitchFamily="18" charset="0"/>
                </a:rPr>
                <a:t>B</a:t>
              </a:r>
              <a:r>
                <a:rPr lang="en-US" altLang="zh-CN" sz="2800">
                  <a:latin typeface="Times New Roman" panose="02020603050405020304" pitchFamily="18" charset="0"/>
                </a:rPr>
                <a:t> </a:t>
              </a:r>
              <a:r>
                <a:rPr lang="en-US" altLang="zh-CN" sz="1200">
                  <a:latin typeface="Times New Roman" panose="02020603050405020304" pitchFamily="18" charset="0"/>
                </a:rPr>
                <a:t>                   </a:t>
              </a:r>
            </a:p>
          </p:txBody>
        </p:sp>
        <p:sp>
          <p:nvSpPr>
            <p:cNvPr id="9" name="Line 5">
              <a:extLst>
                <a:ext uri="{FF2B5EF4-FFF2-40B4-BE49-F238E27FC236}">
                  <a16:creationId xmlns:a16="http://schemas.microsoft.com/office/drawing/2014/main" id="{F4A54C51-3AE4-452E-B806-F1A84B390502}"/>
                </a:ext>
              </a:extLst>
            </p:cNvPr>
            <p:cNvSpPr>
              <a:spLocks noChangeShapeType="1"/>
            </p:cNvSpPr>
            <p:nvPr/>
          </p:nvSpPr>
          <p:spPr bwMode="auto">
            <a:xfrm>
              <a:off x="864" y="2880"/>
              <a:ext cx="100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6">
              <a:extLst>
                <a:ext uri="{FF2B5EF4-FFF2-40B4-BE49-F238E27FC236}">
                  <a16:creationId xmlns:a16="http://schemas.microsoft.com/office/drawing/2014/main" id="{F0F503FD-2178-4C5E-B477-360F33B0385E}"/>
                </a:ext>
              </a:extLst>
            </p:cNvPr>
            <p:cNvSpPr>
              <a:spLocks noChangeShapeType="1"/>
            </p:cNvSpPr>
            <p:nvPr/>
          </p:nvSpPr>
          <p:spPr bwMode="auto">
            <a:xfrm>
              <a:off x="912" y="3840"/>
              <a:ext cx="864"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2">
            <a:extLst>
              <a:ext uri="{FF2B5EF4-FFF2-40B4-BE49-F238E27FC236}">
                <a16:creationId xmlns:a16="http://schemas.microsoft.com/office/drawing/2014/main" id="{CB3235E4-106A-4DCA-B8A5-1F10E4FDB64B}"/>
              </a:ext>
            </a:extLst>
          </p:cNvPr>
          <p:cNvGrpSpPr>
            <a:grpSpLocks/>
          </p:cNvGrpSpPr>
          <p:nvPr/>
        </p:nvGrpSpPr>
        <p:grpSpPr bwMode="auto">
          <a:xfrm>
            <a:off x="7270401" y="1423988"/>
            <a:ext cx="4422775" cy="5207000"/>
            <a:chOff x="2783" y="897"/>
            <a:chExt cx="2786" cy="3280"/>
          </a:xfrm>
        </p:grpSpPr>
        <p:sp>
          <p:nvSpPr>
            <p:cNvPr id="12" name="Rectangle 8">
              <a:extLst>
                <a:ext uri="{FF2B5EF4-FFF2-40B4-BE49-F238E27FC236}">
                  <a16:creationId xmlns:a16="http://schemas.microsoft.com/office/drawing/2014/main" id="{2859A4F5-BDAC-4E2B-BC6F-9DFE77A5B7BC}"/>
                </a:ext>
              </a:extLst>
            </p:cNvPr>
            <p:cNvSpPr>
              <a:spLocks noChangeArrowheads="1"/>
            </p:cNvSpPr>
            <p:nvPr/>
          </p:nvSpPr>
          <p:spPr bwMode="auto">
            <a:xfrm>
              <a:off x="2783" y="897"/>
              <a:ext cx="2786" cy="3280"/>
            </a:xfrm>
            <a:prstGeom prst="rect">
              <a:avLst/>
            </a:prstGeom>
            <a:solidFill>
              <a:srgbClr val="FFFFCC"/>
            </a:solidFill>
            <a:ln w="25400">
              <a:solidFill>
                <a:srgbClr val="FF9900"/>
              </a:solidFill>
              <a:miter lim="800000"/>
              <a:headEnd/>
              <a:tailEnd/>
            </a:ln>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Tx/>
                <a:buSzTx/>
                <a:buFontTx/>
                <a:buNone/>
              </a:pPr>
              <a:r>
                <a:rPr lang="en-US" altLang="zh-CN" sz="2800">
                  <a:latin typeface="Times New Roman" panose="02020603050405020304" pitchFamily="18" charset="0"/>
                </a:rPr>
                <a:t>(6) </a:t>
              </a:r>
              <a:r>
                <a:rPr lang="zh-CN" altLang="en-US" sz="2800">
                  <a:latin typeface="Times New Roman" panose="02020603050405020304" pitchFamily="18" charset="0"/>
                </a:rPr>
                <a:t>化简规则 </a:t>
              </a:r>
            </a:p>
            <a:p>
              <a:pPr eaLnBrk="1" hangingPunct="1">
                <a:lnSpc>
                  <a:spcPct val="90000"/>
                </a:lnSpc>
                <a:buClrTx/>
                <a:buSzTx/>
                <a:buFontTx/>
                <a:buNone/>
              </a:pPr>
              <a:r>
                <a:rPr lang="zh-CN" altLang="en-US" sz="2800" i="1">
                  <a:latin typeface="Times New Roman" panose="02020603050405020304" pitchFamily="18" charset="0"/>
                </a:rPr>
                <a:t>           </a:t>
              </a:r>
              <a:r>
                <a:rPr lang="en-US" altLang="zh-CN" sz="2800" i="1">
                  <a:latin typeface="Times New Roman" panose="02020603050405020304" pitchFamily="18" charset="0"/>
                </a:rPr>
                <a:t>A</a:t>
              </a:r>
              <a:r>
                <a:rPr lang="en-US" altLang="zh-CN" sz="2800">
                  <a:latin typeface="Symbol" panose="05050102010706020507" pitchFamily="18" charset="2"/>
                </a:rPr>
                <a:t>Ù</a:t>
              </a:r>
              <a:r>
                <a:rPr lang="en-US" altLang="zh-CN" sz="2800" i="1">
                  <a:latin typeface="Times New Roman" panose="02020603050405020304" pitchFamily="18" charset="0"/>
                </a:rPr>
                <a:t>B</a:t>
              </a:r>
              <a:r>
                <a:rPr lang="en-US" altLang="zh-CN" sz="2800">
                  <a:latin typeface="Times New Roman" panose="02020603050405020304" pitchFamily="18" charset="0"/>
                </a:rPr>
                <a:t> </a:t>
              </a:r>
            </a:p>
            <a:p>
              <a:pPr eaLnBrk="1" hangingPunct="1">
                <a:lnSpc>
                  <a:spcPct val="90000"/>
                </a:lnSpc>
                <a:buClrTx/>
                <a:buSzTx/>
                <a:buFontTx/>
                <a:buNone/>
              </a:pPr>
              <a:r>
                <a:rPr lang="en-US" altLang="zh-CN" sz="2800" i="1">
                  <a:latin typeface="Times New Roman" panose="02020603050405020304" pitchFamily="18" charset="0"/>
                </a:rPr>
                <a:t>        </a:t>
              </a:r>
              <a:r>
                <a:rPr lang="en-US" altLang="zh-CN" sz="2800" i="1">
                  <a:latin typeface="Symbol" panose="05050102010706020507" pitchFamily="18" charset="2"/>
                </a:rPr>
                <a:t>\</a:t>
              </a:r>
              <a:r>
                <a:rPr lang="en-US" altLang="zh-CN" sz="2800" i="1">
                  <a:latin typeface="Times New Roman" panose="02020603050405020304" pitchFamily="18" charset="0"/>
                </a:rPr>
                <a:t>A </a:t>
              </a:r>
              <a:endParaRPr lang="en-US" altLang="zh-CN" sz="2800">
                <a:latin typeface="Times New Roman" panose="02020603050405020304" pitchFamily="18" charset="0"/>
              </a:endParaRPr>
            </a:p>
            <a:p>
              <a:pPr eaLnBrk="1" hangingPunct="1">
                <a:lnSpc>
                  <a:spcPct val="90000"/>
                </a:lnSpc>
                <a:buClrTx/>
                <a:buSzTx/>
                <a:buFontTx/>
                <a:buNone/>
              </a:pPr>
              <a:r>
                <a:rPr lang="en-US" altLang="zh-CN" sz="2800">
                  <a:latin typeface="Times New Roman" panose="02020603050405020304" pitchFamily="18" charset="0"/>
                </a:rPr>
                <a:t>(7) </a:t>
              </a:r>
              <a:r>
                <a:rPr lang="zh-CN" altLang="en-US" sz="2800">
                  <a:latin typeface="Times New Roman" panose="02020603050405020304" pitchFamily="18" charset="0"/>
                </a:rPr>
                <a:t>拒取式规则 </a:t>
              </a:r>
            </a:p>
            <a:p>
              <a:pPr eaLnBrk="1" hangingPunct="1">
                <a:lnSpc>
                  <a:spcPct val="90000"/>
                </a:lnSpc>
                <a:buClrTx/>
                <a:buSzTx/>
                <a:buFontTx/>
                <a:buNone/>
              </a:pPr>
              <a:r>
                <a:rPr lang="zh-CN" altLang="en-US" sz="2800" i="1">
                  <a:latin typeface="Times New Roman" panose="02020603050405020304" pitchFamily="18" charset="0"/>
                </a:rPr>
                <a:t>          </a:t>
              </a:r>
              <a:r>
                <a:rPr lang="en-US" altLang="zh-CN" sz="2800" i="1">
                  <a:latin typeface="Times New Roman" panose="02020603050405020304" pitchFamily="18" charset="0"/>
                </a:rPr>
                <a:t>A</a:t>
              </a:r>
              <a:r>
                <a:rPr lang="en-US" altLang="zh-CN" sz="2800">
                  <a:latin typeface="Symbol" panose="05050102010706020507" pitchFamily="18" charset="2"/>
                </a:rPr>
                <a:t>®</a:t>
              </a:r>
              <a:r>
                <a:rPr lang="en-US" altLang="zh-CN" sz="2800" i="1">
                  <a:latin typeface="Times New Roman" panose="02020603050405020304" pitchFamily="18" charset="0"/>
                </a:rPr>
                <a:t>B</a:t>
              </a:r>
              <a:r>
                <a:rPr lang="en-US" altLang="zh-CN" sz="2800">
                  <a:latin typeface="Times New Roman" panose="02020603050405020304" pitchFamily="18" charset="0"/>
                </a:rPr>
                <a:t> </a:t>
              </a:r>
            </a:p>
            <a:p>
              <a:pPr eaLnBrk="1" hangingPunct="1">
                <a:lnSpc>
                  <a:spcPct val="90000"/>
                </a:lnSpc>
                <a:buClrTx/>
                <a:buSzTx/>
                <a:buFontTx/>
                <a:buNone/>
              </a:pPr>
              <a:r>
                <a:rPr lang="en-US" altLang="zh-CN" sz="2800">
                  <a:latin typeface="Times New Roman" panose="02020603050405020304" pitchFamily="18" charset="0"/>
                </a:rPr>
                <a:t>          </a:t>
              </a:r>
              <a:r>
                <a:rPr lang="en-US" altLang="zh-CN" sz="2800">
                  <a:latin typeface="Symbol" panose="05050102010706020507" pitchFamily="18" charset="2"/>
                </a:rPr>
                <a:t>Ø</a:t>
              </a:r>
              <a:r>
                <a:rPr lang="en-US" altLang="zh-CN" sz="2800" i="1">
                  <a:latin typeface="Times New Roman" panose="02020603050405020304" pitchFamily="18" charset="0"/>
                </a:rPr>
                <a:t>B</a:t>
              </a:r>
              <a:r>
                <a:rPr lang="en-US" altLang="zh-CN" sz="2800">
                  <a:latin typeface="Times New Roman" panose="02020603050405020304" pitchFamily="18" charset="0"/>
                </a:rPr>
                <a:t> </a:t>
              </a:r>
            </a:p>
            <a:p>
              <a:pPr eaLnBrk="1" hangingPunct="1">
                <a:lnSpc>
                  <a:spcPct val="90000"/>
                </a:lnSpc>
                <a:buClrTx/>
                <a:buSzTx/>
                <a:buFontTx/>
                <a:buNone/>
              </a:pPr>
              <a:r>
                <a:rPr lang="en-US" altLang="zh-CN" sz="2800">
                  <a:latin typeface="Times New Roman" panose="02020603050405020304" pitchFamily="18" charset="0"/>
                </a:rPr>
                <a:t>       </a:t>
              </a:r>
              <a:r>
                <a:rPr lang="en-US" altLang="zh-CN" sz="2800">
                  <a:latin typeface="Symbol" panose="05050102010706020507" pitchFamily="18" charset="2"/>
                </a:rPr>
                <a:t>\Ø</a:t>
              </a:r>
              <a:r>
                <a:rPr lang="en-US" altLang="zh-CN" sz="2800" i="1">
                  <a:latin typeface="Times New Roman" panose="02020603050405020304" pitchFamily="18" charset="0"/>
                </a:rPr>
                <a:t>A</a:t>
              </a:r>
            </a:p>
            <a:p>
              <a:pPr algn="just" eaLnBrk="1" hangingPunct="1">
                <a:lnSpc>
                  <a:spcPct val="90000"/>
                </a:lnSpc>
                <a:buClrTx/>
                <a:buSzTx/>
                <a:buFontTx/>
                <a:buNone/>
              </a:pPr>
              <a:r>
                <a:rPr lang="en-US" altLang="zh-CN" sz="2800">
                  <a:latin typeface="Times New Roman" panose="02020603050405020304" pitchFamily="18" charset="0"/>
                </a:rPr>
                <a:t>(8) </a:t>
              </a:r>
              <a:r>
                <a:rPr lang="zh-CN" altLang="en-US" sz="2800">
                  <a:latin typeface="Times New Roman" panose="02020603050405020304" pitchFamily="18" charset="0"/>
                </a:rPr>
                <a:t>假言三段论规则</a:t>
              </a:r>
            </a:p>
            <a:p>
              <a:pPr algn="just" eaLnBrk="1" hangingPunct="1">
                <a:lnSpc>
                  <a:spcPct val="90000"/>
                </a:lnSpc>
                <a:buClrTx/>
                <a:buSzTx/>
                <a:buFontTx/>
                <a:buNone/>
              </a:pPr>
              <a:r>
                <a:rPr lang="zh-CN" altLang="en-US" sz="2800">
                  <a:latin typeface="Times New Roman" panose="02020603050405020304" pitchFamily="18" charset="0"/>
                </a:rPr>
                <a:t>           </a:t>
              </a:r>
              <a:r>
                <a:rPr lang="en-US" altLang="zh-CN" sz="2800" i="1">
                  <a:latin typeface="Times New Roman" panose="02020603050405020304" pitchFamily="18" charset="0"/>
                </a:rPr>
                <a:t>A</a:t>
              </a:r>
              <a:r>
                <a:rPr lang="en-US" altLang="zh-CN" sz="2800">
                  <a:latin typeface="Symbol" panose="05050102010706020507" pitchFamily="18" charset="2"/>
                </a:rPr>
                <a:t>®</a:t>
              </a:r>
              <a:r>
                <a:rPr lang="en-US" altLang="zh-CN" sz="2800" i="1">
                  <a:latin typeface="Times New Roman" panose="02020603050405020304" pitchFamily="18" charset="0"/>
                </a:rPr>
                <a:t>B</a:t>
              </a:r>
              <a:endParaRPr lang="en-US" altLang="zh-CN" sz="2800">
                <a:latin typeface="Times New Roman" panose="02020603050405020304" pitchFamily="18" charset="0"/>
              </a:endParaRPr>
            </a:p>
            <a:p>
              <a:pPr algn="just" eaLnBrk="1" hangingPunct="1">
                <a:lnSpc>
                  <a:spcPct val="90000"/>
                </a:lnSpc>
                <a:buClrTx/>
                <a:buSzTx/>
                <a:buFontTx/>
                <a:buNone/>
              </a:pPr>
              <a:r>
                <a:rPr lang="en-US" altLang="zh-CN" sz="2800">
                  <a:latin typeface="Times New Roman" panose="02020603050405020304" pitchFamily="18" charset="0"/>
                </a:rPr>
                <a:t>           </a:t>
              </a:r>
              <a:r>
                <a:rPr lang="en-US" altLang="zh-CN" sz="2800" i="1">
                  <a:latin typeface="Times New Roman" panose="02020603050405020304" pitchFamily="18" charset="0"/>
                </a:rPr>
                <a:t>B</a:t>
              </a:r>
              <a:r>
                <a:rPr lang="en-US" altLang="zh-CN" sz="2800">
                  <a:latin typeface="Symbol" panose="05050102010706020507" pitchFamily="18" charset="2"/>
                </a:rPr>
                <a:t>®</a:t>
              </a:r>
              <a:r>
                <a:rPr lang="en-US" altLang="zh-CN" sz="2800" i="1">
                  <a:latin typeface="Times New Roman" panose="02020603050405020304" pitchFamily="18" charset="0"/>
                </a:rPr>
                <a:t>C</a:t>
              </a:r>
              <a:r>
                <a:rPr lang="en-US" altLang="zh-CN" sz="2800" u="sng">
                  <a:latin typeface="Times New Roman" panose="02020603050405020304" pitchFamily="18" charset="0"/>
                </a:rPr>
                <a:t> </a:t>
              </a:r>
              <a:endParaRPr lang="en-US" altLang="zh-CN" sz="2800">
                <a:latin typeface="Times New Roman" panose="02020603050405020304" pitchFamily="18" charset="0"/>
              </a:endParaRPr>
            </a:p>
            <a:p>
              <a:pPr eaLnBrk="1" hangingPunct="1">
                <a:lnSpc>
                  <a:spcPct val="90000"/>
                </a:lnSpc>
                <a:buClrTx/>
                <a:buSzTx/>
                <a:buFontTx/>
                <a:buNone/>
              </a:pPr>
              <a:r>
                <a:rPr lang="en-US" altLang="zh-CN" sz="2800">
                  <a:latin typeface="Times New Roman" panose="02020603050405020304" pitchFamily="18" charset="0"/>
                </a:rPr>
                <a:t>       </a:t>
              </a:r>
              <a:r>
                <a:rPr lang="en-US" altLang="zh-CN" sz="2800">
                  <a:latin typeface="Symbol" panose="05050102010706020507" pitchFamily="18" charset="2"/>
                </a:rPr>
                <a:t>\</a:t>
              </a:r>
              <a:r>
                <a:rPr lang="en-US" altLang="zh-CN" sz="2800" i="1">
                  <a:latin typeface="Times New Roman" panose="02020603050405020304" pitchFamily="18" charset="0"/>
                </a:rPr>
                <a:t>A</a:t>
              </a:r>
              <a:r>
                <a:rPr lang="en-US" altLang="zh-CN" sz="2800">
                  <a:latin typeface="Symbol" panose="05050102010706020507" pitchFamily="18" charset="2"/>
                </a:rPr>
                <a:t>®</a:t>
              </a:r>
              <a:r>
                <a:rPr lang="en-US" altLang="zh-CN" sz="2800" i="1">
                  <a:latin typeface="Times New Roman" panose="02020603050405020304" pitchFamily="18" charset="0"/>
                </a:rPr>
                <a:t>C</a:t>
              </a:r>
              <a:r>
                <a:rPr lang="en-US" altLang="zh-CN" sz="2800">
                  <a:latin typeface="Times New Roman" panose="02020603050405020304" pitchFamily="18" charset="0"/>
                </a:rPr>
                <a:t> </a:t>
              </a:r>
            </a:p>
          </p:txBody>
        </p:sp>
        <p:sp>
          <p:nvSpPr>
            <p:cNvPr id="13" name="Line 9">
              <a:extLst>
                <a:ext uri="{FF2B5EF4-FFF2-40B4-BE49-F238E27FC236}">
                  <a16:creationId xmlns:a16="http://schemas.microsoft.com/office/drawing/2014/main" id="{F2C98E16-66D2-4473-BFAB-EAF5E2B07760}"/>
                </a:ext>
              </a:extLst>
            </p:cNvPr>
            <p:cNvSpPr>
              <a:spLocks noChangeShapeType="1"/>
            </p:cNvSpPr>
            <p:nvPr/>
          </p:nvSpPr>
          <p:spPr bwMode="auto">
            <a:xfrm>
              <a:off x="3168" y="1522"/>
              <a:ext cx="96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 name="Line 10">
              <a:extLst>
                <a:ext uri="{FF2B5EF4-FFF2-40B4-BE49-F238E27FC236}">
                  <a16:creationId xmlns:a16="http://schemas.microsoft.com/office/drawing/2014/main" id="{A3230263-F2DB-4D4B-83D2-93302DEC9266}"/>
                </a:ext>
              </a:extLst>
            </p:cNvPr>
            <p:cNvSpPr>
              <a:spLocks noChangeShapeType="1"/>
            </p:cNvSpPr>
            <p:nvPr/>
          </p:nvSpPr>
          <p:spPr bwMode="auto">
            <a:xfrm>
              <a:off x="3120" y="2722"/>
              <a:ext cx="1104"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11">
              <a:extLst>
                <a:ext uri="{FF2B5EF4-FFF2-40B4-BE49-F238E27FC236}">
                  <a16:creationId xmlns:a16="http://schemas.microsoft.com/office/drawing/2014/main" id="{5C8AAD14-1266-48DB-A60F-07F0483193AE}"/>
                </a:ext>
              </a:extLst>
            </p:cNvPr>
            <p:cNvSpPr>
              <a:spLocks noChangeShapeType="1"/>
            </p:cNvSpPr>
            <p:nvPr/>
          </p:nvSpPr>
          <p:spPr bwMode="auto">
            <a:xfrm>
              <a:off x="3168" y="3874"/>
              <a:ext cx="105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26759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DFCA605-58C6-4EE4-B58B-788AF111EC96}"/>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推理规则</a:t>
            </a:r>
            <a:r>
              <a:rPr lang="zh-CN" altLang="en-US" sz="4000" b="1" dirty="0">
                <a:latin typeface="宋体" pitchFamily="2" charset="-122"/>
              </a:rPr>
              <a:t> </a:t>
            </a:r>
            <a:endParaRPr lang="zh-CN" altLang="en-US" b="1" dirty="0">
              <a:solidFill>
                <a:srgbClr val="A50021"/>
              </a:solidFill>
              <a:effectLst>
                <a:outerShdw blurRad="38100" dist="38100" dir="2700000" algn="tl">
                  <a:srgbClr val="C0C0C0"/>
                </a:outerShdw>
              </a:effectLst>
              <a:latin typeface="宋体" pitchFamily="2" charset="-122"/>
            </a:endParaRPr>
          </a:p>
        </p:txBody>
      </p:sp>
      <p:sp>
        <p:nvSpPr>
          <p:cNvPr id="3" name="内容占位符 2">
            <a:extLst>
              <a:ext uri="{FF2B5EF4-FFF2-40B4-BE49-F238E27FC236}">
                <a16:creationId xmlns:a16="http://schemas.microsoft.com/office/drawing/2014/main" id="{B5CA165E-0080-4399-86BC-DAD1D67E142C}"/>
              </a:ext>
            </a:extLst>
          </p:cNvPr>
          <p:cNvSpPr>
            <a:spLocks noGrp="1"/>
          </p:cNvSpPr>
          <p:nvPr>
            <p:ph idx="1"/>
          </p:nvPr>
        </p:nvSpPr>
        <p:spPr/>
        <p:txBody>
          <a:bodyPr/>
          <a:lstStyle/>
          <a:p>
            <a:endParaRPr lang="zh-CN" altLang="en-US"/>
          </a:p>
        </p:txBody>
      </p:sp>
      <p:sp>
        <p:nvSpPr>
          <p:cNvPr id="16" name="灯片编号占位符 4">
            <a:extLst>
              <a:ext uri="{FF2B5EF4-FFF2-40B4-BE49-F238E27FC236}">
                <a16:creationId xmlns:a16="http://schemas.microsoft.com/office/drawing/2014/main" id="{4056A73B-9DAE-473A-A59F-08356D771E38}"/>
              </a:ext>
            </a:extLst>
          </p:cNvPr>
          <p:cNvSpPr txBox="1">
            <a:spLocks/>
          </p:cNvSpPr>
          <p:nvPr/>
        </p:nvSpPr>
        <p:spPr>
          <a:xfrm>
            <a:off x="9473828"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ctr" defTabSz="914400" rtl="0" eaLnBrk="1" latinLnBrk="0" hangingPunct="1">
              <a:spcBef>
                <a:spcPct val="20000"/>
              </a:spcBef>
              <a:buClr>
                <a:schemeClr val="bg2"/>
              </a:buClr>
              <a:buSzPct val="75000"/>
              <a:buFont typeface="Wingdings" panose="05000000000000000000" pitchFamily="2" charset="2"/>
              <a:buChar char="n"/>
              <a:defRPr sz="32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spcBef>
                <a:spcPct val="20000"/>
              </a:spcBef>
              <a:buClr>
                <a:schemeClr val="accent2"/>
              </a:buClr>
              <a:buSzPct val="80000"/>
              <a:buFont typeface="Wingdings" panose="05000000000000000000" pitchFamily="2" charset="2"/>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spcBef>
                <a:spcPct val="20000"/>
              </a:spcBef>
              <a:buClr>
                <a:schemeClr val="bg2"/>
              </a:buClr>
              <a:buSzPct val="65000"/>
              <a:buFont typeface="Wingdings" panose="05000000000000000000" pitchFamily="2" charset="2"/>
              <a:buChar char="n"/>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spcBef>
                <a:spcPct val="20000"/>
              </a:spcBef>
              <a:buClr>
                <a:schemeClr val="accent2"/>
              </a:buClr>
              <a:buSzPct val="70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spcBef>
                <a:spcPct val="20000"/>
              </a:spcBef>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BD1A5B7D-088E-495F-B6A6-C85E1A2BEB2A}" type="slidenum">
              <a:rPr lang="en-US" altLang="zh-CN" sz="1200" smtClean="0">
                <a:latin typeface="Arial Black" panose="020B0A04020102020204" pitchFamily="34" charset="0"/>
              </a:rPr>
              <a:pPr>
                <a:spcBef>
                  <a:spcPct val="0"/>
                </a:spcBef>
                <a:buClrTx/>
                <a:buSzTx/>
                <a:buFontTx/>
                <a:buNone/>
              </a:pPr>
              <a:t>23</a:t>
            </a:fld>
            <a:endParaRPr lang="en-US" altLang="zh-CN" sz="1200">
              <a:latin typeface="Arial Black" panose="020B0A04020102020204" pitchFamily="34" charset="0"/>
            </a:endParaRPr>
          </a:p>
        </p:txBody>
      </p:sp>
      <p:grpSp>
        <p:nvGrpSpPr>
          <p:cNvPr id="17" name="Group 7">
            <a:extLst>
              <a:ext uri="{FF2B5EF4-FFF2-40B4-BE49-F238E27FC236}">
                <a16:creationId xmlns:a16="http://schemas.microsoft.com/office/drawing/2014/main" id="{A86840F0-A04B-4319-B7DD-199E55761DF8}"/>
              </a:ext>
            </a:extLst>
          </p:cNvPr>
          <p:cNvGrpSpPr>
            <a:grpSpLocks/>
          </p:cNvGrpSpPr>
          <p:nvPr/>
        </p:nvGrpSpPr>
        <p:grpSpPr bwMode="auto">
          <a:xfrm>
            <a:off x="7635503" y="1374775"/>
            <a:ext cx="3743325" cy="5073650"/>
            <a:chOff x="2970" y="866"/>
            <a:chExt cx="2358" cy="3196"/>
          </a:xfrm>
        </p:grpSpPr>
        <p:sp>
          <p:nvSpPr>
            <p:cNvPr id="18" name="Rectangle 4">
              <a:extLst>
                <a:ext uri="{FF2B5EF4-FFF2-40B4-BE49-F238E27FC236}">
                  <a16:creationId xmlns:a16="http://schemas.microsoft.com/office/drawing/2014/main" id="{0DC68F0C-BE96-4AE0-90EC-E433A32E2C2B}"/>
                </a:ext>
              </a:extLst>
            </p:cNvPr>
            <p:cNvSpPr>
              <a:spLocks noChangeArrowheads="1"/>
            </p:cNvSpPr>
            <p:nvPr/>
          </p:nvSpPr>
          <p:spPr bwMode="auto">
            <a:xfrm>
              <a:off x="2970" y="866"/>
              <a:ext cx="2358" cy="3196"/>
            </a:xfrm>
            <a:prstGeom prst="rect">
              <a:avLst/>
            </a:prstGeom>
            <a:solidFill>
              <a:srgbClr val="FFFFCC"/>
            </a:solidFill>
            <a:ln w="25400">
              <a:solidFill>
                <a:srgbClr val="FF9900"/>
              </a:solidFill>
              <a:miter lim="800000"/>
              <a:headEnd/>
              <a:tailEnd/>
            </a:ln>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ClrTx/>
                <a:buSzTx/>
                <a:buFontTx/>
                <a:buNone/>
              </a:pPr>
              <a:r>
                <a:rPr lang="en-US" altLang="zh-CN" sz="2800">
                  <a:latin typeface="Times New Roman" panose="02020603050405020304" pitchFamily="18" charset="0"/>
                </a:rPr>
                <a:t> (11) </a:t>
              </a:r>
              <a:r>
                <a:rPr lang="zh-CN" altLang="en-US" sz="2800">
                  <a:latin typeface="Times New Roman" panose="02020603050405020304" pitchFamily="18" charset="0"/>
                </a:rPr>
                <a:t>破坏性二难推理规则               </a:t>
              </a:r>
            </a:p>
            <a:p>
              <a:pPr algn="just" eaLnBrk="1" hangingPunct="1">
                <a:buClrTx/>
                <a:buSzTx/>
                <a:buFontTx/>
                <a:buNone/>
              </a:pPr>
              <a:r>
                <a:rPr lang="zh-CN" altLang="en-US" sz="2800">
                  <a:latin typeface="Times New Roman" panose="02020603050405020304" pitchFamily="18" charset="0"/>
                </a:rPr>
                <a:t>               </a:t>
              </a:r>
              <a:r>
                <a:rPr lang="en-US" altLang="zh-CN" sz="2800" i="1">
                  <a:latin typeface="Times New Roman" panose="02020603050405020304" pitchFamily="18" charset="0"/>
                </a:rPr>
                <a:t>A</a:t>
              </a:r>
              <a:r>
                <a:rPr lang="en-US" altLang="zh-CN" sz="2800">
                  <a:latin typeface="Symbol" panose="05050102010706020507" pitchFamily="18" charset="2"/>
                </a:rPr>
                <a:t>®</a:t>
              </a:r>
              <a:r>
                <a:rPr lang="en-US" altLang="zh-CN" sz="2800" i="1">
                  <a:latin typeface="Times New Roman" panose="02020603050405020304" pitchFamily="18" charset="0"/>
                </a:rPr>
                <a:t>B</a:t>
              </a:r>
              <a:endParaRPr lang="en-US" altLang="zh-CN" sz="2800">
                <a:latin typeface="Times New Roman" panose="02020603050405020304" pitchFamily="18" charset="0"/>
              </a:endParaRPr>
            </a:p>
            <a:p>
              <a:pPr algn="just" eaLnBrk="1" hangingPunct="1">
                <a:buClrTx/>
                <a:buSzTx/>
                <a:buFontTx/>
                <a:buNone/>
              </a:pPr>
              <a:r>
                <a:rPr lang="en-US" altLang="zh-CN" sz="2800">
                  <a:latin typeface="Times New Roman" panose="02020603050405020304" pitchFamily="18" charset="0"/>
                </a:rPr>
                <a:t>               </a:t>
              </a:r>
              <a:r>
                <a:rPr lang="en-US" altLang="zh-CN" sz="2800" i="1">
                  <a:latin typeface="Times New Roman" panose="02020603050405020304" pitchFamily="18" charset="0"/>
                </a:rPr>
                <a:t>C</a:t>
              </a:r>
              <a:r>
                <a:rPr lang="en-US" altLang="zh-CN" sz="2800">
                  <a:latin typeface="Symbol" panose="05050102010706020507" pitchFamily="18" charset="2"/>
                </a:rPr>
                <a:t>®</a:t>
              </a:r>
              <a:r>
                <a:rPr lang="en-US" altLang="zh-CN" sz="2800" i="1">
                  <a:latin typeface="Times New Roman" panose="02020603050405020304" pitchFamily="18" charset="0"/>
                </a:rPr>
                <a:t>D</a:t>
              </a:r>
              <a:endParaRPr lang="en-US" altLang="zh-CN" sz="2800">
                <a:latin typeface="Times New Roman" panose="02020603050405020304" pitchFamily="18" charset="0"/>
              </a:endParaRPr>
            </a:p>
            <a:p>
              <a:pPr algn="just" eaLnBrk="1" hangingPunct="1">
                <a:buClrTx/>
                <a:buSzTx/>
                <a:buFontTx/>
                <a:buNone/>
              </a:pPr>
              <a:r>
                <a:rPr lang="en-US" altLang="zh-CN" sz="2800">
                  <a:latin typeface="Times New Roman" panose="02020603050405020304" pitchFamily="18" charset="0"/>
                </a:rPr>
                <a:t>            </a:t>
              </a:r>
              <a:r>
                <a:rPr lang="en-US" altLang="zh-CN" sz="2800">
                  <a:latin typeface="Symbol" panose="05050102010706020507" pitchFamily="18" charset="2"/>
                </a:rPr>
                <a:t>Ø</a:t>
              </a:r>
              <a:r>
                <a:rPr lang="en-US" altLang="zh-CN" sz="2800" i="1">
                  <a:latin typeface="Times New Roman" panose="02020603050405020304" pitchFamily="18" charset="0"/>
                </a:rPr>
                <a:t>B</a:t>
              </a:r>
              <a:r>
                <a:rPr lang="en-US" altLang="zh-CN" sz="2800">
                  <a:latin typeface="Symbol" panose="05050102010706020507" pitchFamily="18" charset="2"/>
                </a:rPr>
                <a:t>ÚØ</a:t>
              </a:r>
              <a:r>
                <a:rPr lang="en-US" altLang="zh-CN" sz="2800" i="1">
                  <a:latin typeface="Times New Roman" panose="02020603050405020304" pitchFamily="18" charset="0"/>
                </a:rPr>
                <a:t>D</a:t>
              </a:r>
              <a:r>
                <a:rPr lang="en-US" altLang="zh-CN" sz="2800">
                  <a:latin typeface="Times New Roman" panose="02020603050405020304" pitchFamily="18" charset="0"/>
                </a:rPr>
                <a:t> </a:t>
              </a:r>
            </a:p>
            <a:p>
              <a:pPr eaLnBrk="1" hangingPunct="1">
                <a:buClrTx/>
                <a:buSzTx/>
                <a:buFontTx/>
                <a:buNone/>
              </a:pPr>
              <a:r>
                <a:rPr lang="en-US" altLang="zh-CN" sz="2800">
                  <a:latin typeface="Times New Roman" panose="02020603050405020304" pitchFamily="18" charset="0"/>
                </a:rPr>
                <a:t>         </a:t>
              </a:r>
              <a:r>
                <a:rPr lang="en-US" altLang="zh-CN" sz="2800">
                  <a:latin typeface="Symbol" panose="05050102010706020507" pitchFamily="18" charset="2"/>
                </a:rPr>
                <a:t>\Ø</a:t>
              </a:r>
              <a:r>
                <a:rPr lang="en-US" altLang="zh-CN" sz="2800" i="1">
                  <a:latin typeface="Times New Roman" panose="02020603050405020304" pitchFamily="18" charset="0"/>
                </a:rPr>
                <a:t>A</a:t>
              </a:r>
              <a:r>
                <a:rPr lang="en-US" altLang="zh-CN" sz="2800">
                  <a:latin typeface="Symbol" panose="05050102010706020507" pitchFamily="18" charset="2"/>
                </a:rPr>
                <a:t>ÚØ</a:t>
              </a:r>
              <a:r>
                <a:rPr lang="en-US" altLang="zh-CN" sz="2800" i="1">
                  <a:latin typeface="Times New Roman" panose="02020603050405020304" pitchFamily="18" charset="0"/>
                </a:rPr>
                <a:t>C</a:t>
              </a:r>
            </a:p>
            <a:p>
              <a:pPr eaLnBrk="1" hangingPunct="1">
                <a:buClrTx/>
                <a:buSzTx/>
                <a:buFontTx/>
                <a:buNone/>
              </a:pPr>
              <a:r>
                <a:rPr lang="en-US" altLang="zh-CN" sz="2800">
                  <a:latin typeface="Times New Roman" panose="02020603050405020304" pitchFamily="18" charset="0"/>
                </a:rPr>
                <a:t>(12) </a:t>
              </a:r>
              <a:r>
                <a:rPr lang="zh-CN" altLang="en-US" sz="2800">
                  <a:latin typeface="Times New Roman" panose="02020603050405020304" pitchFamily="18" charset="0"/>
                </a:rPr>
                <a:t>合取引入规则</a:t>
              </a:r>
            </a:p>
            <a:p>
              <a:pPr algn="just" eaLnBrk="1" hangingPunct="1">
                <a:buClrTx/>
                <a:buSzTx/>
                <a:buFontTx/>
                <a:buNone/>
              </a:pPr>
              <a:r>
                <a:rPr lang="zh-CN" altLang="en-US" sz="2800">
                  <a:latin typeface="Times New Roman" panose="02020603050405020304" pitchFamily="18" charset="0"/>
                </a:rPr>
                <a:t>            </a:t>
              </a:r>
              <a:r>
                <a:rPr lang="en-US" altLang="zh-CN" sz="2800" i="1">
                  <a:latin typeface="Times New Roman" panose="02020603050405020304" pitchFamily="18" charset="0"/>
                </a:rPr>
                <a:t>A</a:t>
              </a:r>
              <a:endParaRPr lang="en-US" altLang="zh-CN" sz="2800">
                <a:latin typeface="Times New Roman" panose="02020603050405020304" pitchFamily="18" charset="0"/>
              </a:endParaRPr>
            </a:p>
            <a:p>
              <a:pPr algn="just" eaLnBrk="1" hangingPunct="1">
                <a:buClrTx/>
                <a:buSzTx/>
                <a:buFontTx/>
                <a:buNone/>
              </a:pPr>
              <a:r>
                <a:rPr lang="en-US" altLang="zh-CN" sz="2800">
                  <a:latin typeface="Times New Roman" panose="02020603050405020304" pitchFamily="18" charset="0"/>
                </a:rPr>
                <a:t>            </a:t>
              </a:r>
              <a:r>
                <a:rPr lang="en-US" altLang="zh-CN" sz="2800" i="1">
                  <a:latin typeface="Times New Roman" panose="02020603050405020304" pitchFamily="18" charset="0"/>
                </a:rPr>
                <a:t>B</a:t>
              </a:r>
              <a:endParaRPr lang="en-US" altLang="zh-CN" sz="2800">
                <a:latin typeface="Times New Roman" panose="02020603050405020304" pitchFamily="18" charset="0"/>
              </a:endParaRPr>
            </a:p>
            <a:p>
              <a:pPr eaLnBrk="1" hangingPunct="1">
                <a:buClrTx/>
                <a:buSzTx/>
                <a:buFontTx/>
                <a:buNone/>
              </a:pPr>
              <a:r>
                <a:rPr lang="en-US" altLang="zh-CN" sz="2800">
                  <a:latin typeface="Times New Roman" panose="02020603050405020304" pitchFamily="18" charset="0"/>
                </a:rPr>
                <a:t>         </a:t>
              </a:r>
              <a:r>
                <a:rPr lang="en-US" altLang="zh-CN" sz="2800">
                  <a:latin typeface="Symbol" panose="05050102010706020507" pitchFamily="18" charset="2"/>
                </a:rPr>
                <a:t>\</a:t>
              </a:r>
              <a:r>
                <a:rPr lang="en-US" altLang="zh-CN" sz="2800" i="1">
                  <a:latin typeface="Times New Roman" panose="02020603050405020304" pitchFamily="18" charset="0"/>
                </a:rPr>
                <a:t>A</a:t>
              </a:r>
              <a:r>
                <a:rPr lang="en-US" altLang="zh-CN" sz="2800">
                  <a:latin typeface="Symbol" panose="05050102010706020507" pitchFamily="18" charset="2"/>
                </a:rPr>
                <a:t>Ù</a:t>
              </a:r>
              <a:r>
                <a:rPr lang="en-US" altLang="zh-CN" sz="2800" i="1">
                  <a:latin typeface="Times New Roman" panose="02020603050405020304" pitchFamily="18" charset="0"/>
                </a:rPr>
                <a:t>B</a:t>
              </a:r>
              <a:r>
                <a:rPr lang="en-US" altLang="zh-CN" sz="2800">
                  <a:latin typeface="Times New Roman" panose="02020603050405020304" pitchFamily="18" charset="0"/>
                </a:rPr>
                <a:t> </a:t>
              </a:r>
            </a:p>
          </p:txBody>
        </p:sp>
        <p:sp>
          <p:nvSpPr>
            <p:cNvPr id="19" name="Line 5">
              <a:extLst>
                <a:ext uri="{FF2B5EF4-FFF2-40B4-BE49-F238E27FC236}">
                  <a16:creationId xmlns:a16="http://schemas.microsoft.com/office/drawing/2014/main" id="{78CDAD33-8A79-4F71-BC88-2682BC010C00}"/>
                </a:ext>
              </a:extLst>
            </p:cNvPr>
            <p:cNvSpPr>
              <a:spLocks noChangeShapeType="1"/>
            </p:cNvSpPr>
            <p:nvPr/>
          </p:nvSpPr>
          <p:spPr bwMode="auto">
            <a:xfrm>
              <a:off x="3360" y="2478"/>
              <a:ext cx="139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Line 6">
              <a:extLst>
                <a:ext uri="{FF2B5EF4-FFF2-40B4-BE49-F238E27FC236}">
                  <a16:creationId xmlns:a16="http://schemas.microsoft.com/office/drawing/2014/main" id="{1B84D6F8-6155-4A6D-8396-B7C2A6F3BD33}"/>
                </a:ext>
              </a:extLst>
            </p:cNvPr>
            <p:cNvSpPr>
              <a:spLocks noChangeShapeType="1"/>
            </p:cNvSpPr>
            <p:nvPr/>
          </p:nvSpPr>
          <p:spPr bwMode="auto">
            <a:xfrm>
              <a:off x="3312" y="3748"/>
              <a:ext cx="115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11">
            <a:extLst>
              <a:ext uri="{FF2B5EF4-FFF2-40B4-BE49-F238E27FC236}">
                <a16:creationId xmlns:a16="http://schemas.microsoft.com/office/drawing/2014/main" id="{45D3E9A5-078D-4AF4-9B1F-BD2663CA939E}"/>
              </a:ext>
            </a:extLst>
          </p:cNvPr>
          <p:cNvGrpSpPr>
            <a:grpSpLocks/>
          </p:cNvGrpSpPr>
          <p:nvPr/>
        </p:nvGrpSpPr>
        <p:grpSpPr bwMode="auto">
          <a:xfrm>
            <a:off x="3604841" y="1398588"/>
            <a:ext cx="3432175" cy="5073650"/>
            <a:chOff x="431" y="881"/>
            <a:chExt cx="2162" cy="3196"/>
          </a:xfrm>
        </p:grpSpPr>
        <p:sp>
          <p:nvSpPr>
            <p:cNvPr id="22" name="Rectangle 8">
              <a:extLst>
                <a:ext uri="{FF2B5EF4-FFF2-40B4-BE49-F238E27FC236}">
                  <a16:creationId xmlns:a16="http://schemas.microsoft.com/office/drawing/2014/main" id="{309A8E85-6A7F-4F47-95A4-B36659C54051}"/>
                </a:ext>
              </a:extLst>
            </p:cNvPr>
            <p:cNvSpPr>
              <a:spLocks noChangeArrowheads="1"/>
            </p:cNvSpPr>
            <p:nvPr/>
          </p:nvSpPr>
          <p:spPr bwMode="auto">
            <a:xfrm>
              <a:off x="431" y="881"/>
              <a:ext cx="2162" cy="3196"/>
            </a:xfrm>
            <a:prstGeom prst="rect">
              <a:avLst/>
            </a:prstGeom>
            <a:solidFill>
              <a:srgbClr val="FFFFCC"/>
            </a:solidFill>
            <a:ln w="25400">
              <a:solidFill>
                <a:srgbClr val="FF9900"/>
              </a:solidFill>
              <a:miter lim="800000"/>
              <a:headEnd/>
              <a:tailEnd/>
            </a:ln>
          </p:spPr>
          <p:txBody>
            <a:bodyPr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ClrTx/>
                <a:buSzTx/>
                <a:buFontTx/>
                <a:buNone/>
              </a:pPr>
              <a:r>
                <a:rPr lang="en-US" altLang="zh-CN" sz="2800">
                  <a:latin typeface="Times New Roman" panose="02020603050405020304" pitchFamily="18" charset="0"/>
                </a:rPr>
                <a:t>(9) </a:t>
              </a:r>
              <a:r>
                <a:rPr lang="zh-CN" altLang="en-US" sz="2800">
                  <a:latin typeface="Times New Roman" panose="02020603050405020304" pitchFamily="18" charset="0"/>
                </a:rPr>
                <a:t>析取三段论规则</a:t>
              </a:r>
            </a:p>
            <a:p>
              <a:pPr algn="just" eaLnBrk="1" hangingPunct="1">
                <a:buClrTx/>
                <a:buSzTx/>
                <a:buFontTx/>
                <a:buNone/>
              </a:pPr>
              <a:r>
                <a:rPr lang="zh-CN" altLang="en-US" sz="2800">
                  <a:latin typeface="Times New Roman" panose="02020603050405020304" pitchFamily="18" charset="0"/>
                </a:rPr>
                <a:t>               </a:t>
              </a:r>
              <a:r>
                <a:rPr lang="en-US" altLang="zh-CN" sz="2800" i="1">
                  <a:latin typeface="Times New Roman" panose="02020603050405020304" pitchFamily="18" charset="0"/>
                </a:rPr>
                <a:t>A</a:t>
              </a:r>
              <a:r>
                <a:rPr lang="en-US" altLang="zh-CN" sz="2800">
                  <a:latin typeface="Symbol" panose="05050102010706020507" pitchFamily="18" charset="2"/>
                </a:rPr>
                <a:t>Ú</a:t>
              </a:r>
              <a:r>
                <a:rPr lang="en-US" altLang="zh-CN" sz="2800" i="1">
                  <a:latin typeface="Times New Roman" panose="02020603050405020304" pitchFamily="18" charset="0"/>
                </a:rPr>
                <a:t>B</a:t>
              </a:r>
              <a:endParaRPr lang="en-US" altLang="zh-CN" sz="2800">
                <a:latin typeface="Times New Roman" panose="02020603050405020304" pitchFamily="18" charset="0"/>
              </a:endParaRPr>
            </a:p>
            <a:p>
              <a:pPr algn="just" eaLnBrk="1" hangingPunct="1">
                <a:buClrTx/>
                <a:buSzTx/>
                <a:buFontTx/>
                <a:buNone/>
              </a:pPr>
              <a:r>
                <a:rPr lang="en-US" altLang="zh-CN" sz="2800">
                  <a:latin typeface="Times New Roman" panose="02020603050405020304" pitchFamily="18" charset="0"/>
                </a:rPr>
                <a:t>              </a:t>
              </a:r>
              <a:r>
                <a:rPr lang="en-US" altLang="zh-CN" sz="2800">
                  <a:latin typeface="Symbol" panose="05050102010706020507" pitchFamily="18" charset="2"/>
                </a:rPr>
                <a:t>Ø</a:t>
              </a:r>
              <a:r>
                <a:rPr lang="en-US" altLang="zh-CN" sz="2800" i="1">
                  <a:latin typeface="Times New Roman" panose="02020603050405020304" pitchFamily="18" charset="0"/>
                </a:rPr>
                <a:t>B</a:t>
              </a:r>
              <a:r>
                <a:rPr lang="en-US" altLang="zh-CN" sz="2800" u="sng">
                  <a:latin typeface="Times New Roman" panose="02020603050405020304" pitchFamily="18" charset="0"/>
                </a:rPr>
                <a:t>    </a:t>
              </a:r>
              <a:endParaRPr lang="en-US" altLang="zh-CN" sz="2800">
                <a:latin typeface="Times New Roman" panose="02020603050405020304" pitchFamily="18" charset="0"/>
              </a:endParaRPr>
            </a:p>
            <a:p>
              <a:pPr algn="just" eaLnBrk="1" hangingPunct="1">
                <a:buClrTx/>
                <a:buSzTx/>
                <a:buFontTx/>
                <a:buNone/>
              </a:pPr>
              <a:r>
                <a:rPr lang="en-US" altLang="zh-CN" sz="2800">
                  <a:latin typeface="Times New Roman" panose="02020603050405020304" pitchFamily="18" charset="0"/>
                </a:rPr>
                <a:t>              </a:t>
              </a:r>
              <a:r>
                <a:rPr lang="en-US" altLang="zh-CN" sz="2800">
                  <a:latin typeface="Symbol" panose="05050102010706020507" pitchFamily="18" charset="2"/>
                </a:rPr>
                <a:t>\</a:t>
              </a:r>
              <a:r>
                <a:rPr lang="en-US" altLang="zh-CN" sz="2800" i="1">
                  <a:latin typeface="Times New Roman" panose="02020603050405020304" pitchFamily="18" charset="0"/>
                </a:rPr>
                <a:t>A</a:t>
              </a:r>
              <a:endParaRPr lang="en-US" altLang="zh-CN" sz="2800">
                <a:latin typeface="Times New Roman" panose="02020603050405020304" pitchFamily="18" charset="0"/>
              </a:endParaRPr>
            </a:p>
            <a:p>
              <a:pPr algn="just" eaLnBrk="1" hangingPunct="1">
                <a:buClrTx/>
                <a:buSzTx/>
                <a:buFontTx/>
                <a:buNone/>
              </a:pPr>
              <a:r>
                <a:rPr lang="en-US" altLang="zh-CN" sz="2800">
                  <a:latin typeface="Times New Roman" panose="02020603050405020304" pitchFamily="18" charset="0"/>
                </a:rPr>
                <a:t> (10)</a:t>
              </a:r>
              <a:r>
                <a:rPr lang="zh-CN" altLang="en-US" sz="2800">
                  <a:latin typeface="Times New Roman" panose="02020603050405020304" pitchFamily="18" charset="0"/>
                </a:rPr>
                <a:t>构造性二难推理规则</a:t>
              </a:r>
            </a:p>
            <a:p>
              <a:pPr algn="just" eaLnBrk="1" hangingPunct="1">
                <a:buClrTx/>
                <a:buSzTx/>
                <a:buFontTx/>
                <a:buNone/>
              </a:pPr>
              <a:r>
                <a:rPr lang="zh-CN" altLang="en-US" sz="2800">
                  <a:latin typeface="Times New Roman" panose="02020603050405020304" pitchFamily="18" charset="0"/>
                </a:rPr>
                <a:t>               </a:t>
              </a:r>
              <a:r>
                <a:rPr lang="en-US" altLang="zh-CN" sz="2800" i="1">
                  <a:latin typeface="Times New Roman" panose="02020603050405020304" pitchFamily="18" charset="0"/>
                </a:rPr>
                <a:t>A</a:t>
              </a:r>
              <a:r>
                <a:rPr lang="en-US" altLang="zh-CN" sz="2800">
                  <a:latin typeface="Symbol" panose="05050102010706020507" pitchFamily="18" charset="2"/>
                </a:rPr>
                <a:t>®</a:t>
              </a:r>
              <a:r>
                <a:rPr lang="en-US" altLang="zh-CN" sz="2800" i="1">
                  <a:latin typeface="Times New Roman" panose="02020603050405020304" pitchFamily="18" charset="0"/>
                </a:rPr>
                <a:t>B</a:t>
              </a:r>
              <a:endParaRPr lang="en-US" altLang="zh-CN" sz="2800">
                <a:latin typeface="Times New Roman" panose="02020603050405020304" pitchFamily="18" charset="0"/>
              </a:endParaRPr>
            </a:p>
            <a:p>
              <a:pPr algn="just" eaLnBrk="1" hangingPunct="1">
                <a:buClrTx/>
                <a:buSzTx/>
                <a:buFontTx/>
                <a:buNone/>
              </a:pPr>
              <a:r>
                <a:rPr lang="en-US" altLang="zh-CN" sz="2800">
                  <a:latin typeface="Times New Roman" panose="02020603050405020304" pitchFamily="18" charset="0"/>
                </a:rPr>
                <a:t>               </a:t>
              </a:r>
              <a:r>
                <a:rPr lang="en-US" altLang="zh-CN" sz="2800" i="1">
                  <a:latin typeface="Times New Roman" panose="02020603050405020304" pitchFamily="18" charset="0"/>
                </a:rPr>
                <a:t>C</a:t>
              </a:r>
              <a:r>
                <a:rPr lang="en-US" altLang="zh-CN" sz="2800">
                  <a:latin typeface="Symbol" panose="05050102010706020507" pitchFamily="18" charset="2"/>
                </a:rPr>
                <a:t>®</a:t>
              </a:r>
              <a:r>
                <a:rPr lang="en-US" altLang="zh-CN" sz="2800" i="1">
                  <a:latin typeface="Times New Roman" panose="02020603050405020304" pitchFamily="18" charset="0"/>
                </a:rPr>
                <a:t>D</a:t>
              </a:r>
              <a:endParaRPr lang="en-US" altLang="zh-CN" sz="2800">
                <a:latin typeface="Times New Roman" panose="02020603050405020304" pitchFamily="18" charset="0"/>
              </a:endParaRPr>
            </a:p>
            <a:p>
              <a:pPr algn="just" eaLnBrk="1" hangingPunct="1">
                <a:buClrTx/>
                <a:buSzTx/>
                <a:buFontTx/>
                <a:buNone/>
              </a:pPr>
              <a:r>
                <a:rPr lang="en-US" altLang="zh-CN" sz="2800">
                  <a:latin typeface="Times New Roman" panose="02020603050405020304" pitchFamily="18" charset="0"/>
                </a:rPr>
                <a:t>               </a:t>
              </a:r>
              <a:r>
                <a:rPr lang="en-US" altLang="zh-CN" sz="2800" i="1">
                  <a:latin typeface="Times New Roman" panose="02020603050405020304" pitchFamily="18" charset="0"/>
                </a:rPr>
                <a:t>A</a:t>
              </a:r>
              <a:r>
                <a:rPr lang="en-US" altLang="zh-CN" sz="2800">
                  <a:latin typeface="Symbol" panose="05050102010706020507" pitchFamily="18" charset="2"/>
                </a:rPr>
                <a:t>Ú</a:t>
              </a:r>
              <a:r>
                <a:rPr lang="en-US" altLang="zh-CN" sz="2800" i="1">
                  <a:latin typeface="Times New Roman" panose="02020603050405020304" pitchFamily="18" charset="0"/>
                </a:rPr>
                <a:t>C</a:t>
              </a:r>
              <a:r>
                <a:rPr lang="en-US" altLang="zh-CN" sz="2800">
                  <a:latin typeface="Times New Roman" panose="02020603050405020304" pitchFamily="18" charset="0"/>
                </a:rPr>
                <a:t> </a:t>
              </a:r>
              <a:r>
                <a:rPr lang="en-US" altLang="zh-CN" sz="2800" u="sng">
                  <a:latin typeface="Times New Roman" panose="02020603050405020304" pitchFamily="18" charset="0"/>
                </a:rPr>
                <a:t>  </a:t>
              </a:r>
              <a:endParaRPr lang="en-US" altLang="zh-CN" sz="2800">
                <a:latin typeface="Times New Roman" panose="02020603050405020304" pitchFamily="18" charset="0"/>
              </a:endParaRPr>
            </a:p>
            <a:p>
              <a:pPr algn="just" eaLnBrk="1" hangingPunct="1">
                <a:buClrTx/>
                <a:buSzTx/>
                <a:buFontTx/>
                <a:buNone/>
              </a:pPr>
              <a:r>
                <a:rPr lang="en-US" altLang="zh-CN" sz="2800">
                  <a:latin typeface="Times New Roman" panose="02020603050405020304" pitchFamily="18" charset="0"/>
                </a:rPr>
                <a:t>            </a:t>
              </a:r>
              <a:r>
                <a:rPr lang="en-US" altLang="zh-CN" sz="2800">
                  <a:latin typeface="Symbol" panose="05050102010706020507" pitchFamily="18" charset="2"/>
                </a:rPr>
                <a:t>\</a:t>
              </a:r>
              <a:r>
                <a:rPr lang="en-US" altLang="zh-CN" sz="2800" i="1">
                  <a:latin typeface="Times New Roman" panose="02020603050405020304" pitchFamily="18" charset="0"/>
                </a:rPr>
                <a:t>B</a:t>
              </a:r>
              <a:r>
                <a:rPr lang="en-US" altLang="zh-CN" sz="2800">
                  <a:latin typeface="Symbol" panose="05050102010706020507" pitchFamily="18" charset="2"/>
                </a:rPr>
                <a:t>Ú</a:t>
              </a:r>
              <a:r>
                <a:rPr lang="en-US" altLang="zh-CN" sz="2800" i="1">
                  <a:latin typeface="Times New Roman" panose="02020603050405020304" pitchFamily="18" charset="0"/>
                </a:rPr>
                <a:t>D</a:t>
              </a:r>
            </a:p>
          </p:txBody>
        </p:sp>
        <p:sp>
          <p:nvSpPr>
            <p:cNvPr id="23" name="Line 9">
              <a:extLst>
                <a:ext uri="{FF2B5EF4-FFF2-40B4-BE49-F238E27FC236}">
                  <a16:creationId xmlns:a16="http://schemas.microsoft.com/office/drawing/2014/main" id="{4B47B490-C9C5-46F3-82AE-4C2C11B9867A}"/>
                </a:ext>
              </a:extLst>
            </p:cNvPr>
            <p:cNvSpPr>
              <a:spLocks noChangeShapeType="1"/>
            </p:cNvSpPr>
            <p:nvPr/>
          </p:nvSpPr>
          <p:spPr bwMode="auto">
            <a:xfrm>
              <a:off x="1056" y="1872"/>
              <a:ext cx="864"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 name="Line 10">
              <a:extLst>
                <a:ext uri="{FF2B5EF4-FFF2-40B4-BE49-F238E27FC236}">
                  <a16:creationId xmlns:a16="http://schemas.microsoft.com/office/drawing/2014/main" id="{5B897299-96A4-414C-BFA0-D20D29ADD575}"/>
                </a:ext>
              </a:extLst>
            </p:cNvPr>
            <p:cNvSpPr>
              <a:spLocks noChangeShapeType="1"/>
            </p:cNvSpPr>
            <p:nvPr/>
          </p:nvSpPr>
          <p:spPr bwMode="auto">
            <a:xfrm>
              <a:off x="1008" y="3744"/>
              <a:ext cx="105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751071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a:extLst>
              <a:ext uri="{FF2B5EF4-FFF2-40B4-BE49-F238E27FC236}">
                <a16:creationId xmlns:a16="http://schemas.microsoft.com/office/drawing/2014/main" id="{A2FECFF1-27A3-459E-9A4B-D0189FC8C0C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695561-1805-4DDB-8368-0711FF7DDADE}" type="slidenum">
              <a:rPr lang="en-US" altLang="zh-CN" sz="1200">
                <a:latin typeface="Arial Black" panose="020B0A04020102020204" pitchFamily="34" charset="0"/>
              </a:rPr>
              <a:pPr>
                <a:spcBef>
                  <a:spcPct val="0"/>
                </a:spcBef>
                <a:buClrTx/>
                <a:buSzTx/>
                <a:buFontTx/>
                <a:buNone/>
              </a:pPr>
              <a:t>24</a:t>
            </a:fld>
            <a:endParaRPr lang="en-US" altLang="zh-CN" sz="1200">
              <a:latin typeface="Arial Black" panose="020B0A04020102020204" pitchFamily="34" charset="0"/>
            </a:endParaRPr>
          </a:p>
        </p:txBody>
      </p:sp>
      <p:sp>
        <p:nvSpPr>
          <p:cNvPr id="82948" name="Rectangle 3">
            <a:extLst>
              <a:ext uri="{FF2B5EF4-FFF2-40B4-BE49-F238E27FC236}">
                <a16:creationId xmlns:a16="http://schemas.microsoft.com/office/drawing/2014/main" id="{264753E1-508B-4583-942D-151753BCCF7F}"/>
              </a:ext>
            </a:extLst>
          </p:cNvPr>
          <p:cNvSpPr>
            <a:spLocks noGrp="1" noChangeArrowheads="1"/>
          </p:cNvSpPr>
          <p:nvPr>
            <p:ph type="body" idx="1"/>
          </p:nvPr>
        </p:nvSpPr>
        <p:spPr>
          <a:xfrm>
            <a:off x="946150" y="1843088"/>
            <a:ext cx="10515600" cy="5014912"/>
          </a:xfrm>
          <a:solidFill>
            <a:srgbClr val="D9F1FF"/>
          </a:solidFill>
          <a:ln w="28575">
            <a:solidFill>
              <a:srgbClr val="0000FF"/>
            </a:solidFill>
            <a:miter lim="800000"/>
            <a:headEnd/>
            <a:tailEnd/>
          </a:ln>
        </p:spPr>
        <p:txBody>
          <a:bodyPr>
            <a:normAutofit fontScale="92500" lnSpcReduction="10000"/>
          </a:bodyPr>
          <a:lstStyle/>
          <a:p>
            <a:pPr algn="just">
              <a:buFont typeface="Wingdings" panose="05000000000000000000" pitchFamily="2" charset="2"/>
              <a:buNone/>
            </a:pPr>
            <a:r>
              <a:rPr lang="zh-CN" altLang="en-US" sz="2800" b="1" dirty="0">
                <a:latin typeface="Times New Roman" panose="02020603050405020304" pitchFamily="18" charset="0"/>
              </a:rPr>
              <a:t>例 构造下面推理的证明：</a:t>
            </a:r>
            <a:endParaRPr lang="en-US" altLang="zh-CN" sz="2800" b="1" dirty="0">
              <a:latin typeface="Times New Roman" panose="02020603050405020304" pitchFamily="18" charset="0"/>
            </a:endParaRPr>
          </a:p>
          <a:p>
            <a:pPr algn="just">
              <a:buFont typeface="Wingdings" panose="05000000000000000000" pitchFamily="2" charset="2"/>
              <a:buNone/>
            </a:pPr>
            <a:r>
              <a:rPr lang="zh-CN" altLang="en-US" sz="2800" b="1" dirty="0">
                <a:latin typeface="Times New Roman" panose="02020603050405020304" pitchFamily="18" charset="0"/>
              </a:rPr>
              <a:t>如果小张守第一垒并且小李向</a:t>
            </a:r>
            <a:r>
              <a:rPr lang="en-US" altLang="zh-CN" sz="2800" b="1" dirty="0">
                <a:latin typeface="Times New Roman" panose="02020603050405020304" pitchFamily="18" charset="0"/>
              </a:rPr>
              <a:t>B</a:t>
            </a:r>
            <a:r>
              <a:rPr lang="zh-CN" altLang="en-US" sz="2800" b="1" dirty="0">
                <a:latin typeface="Times New Roman" panose="02020603050405020304" pitchFamily="18" charset="0"/>
              </a:rPr>
              <a:t>队投球，则</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队将取胜。或者</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队未取胜，或者</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队成为联赛第一名。</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队没有成为联赛第一名。小张守第一垒。因此，小李没向</a:t>
            </a:r>
            <a:r>
              <a:rPr lang="en-US" altLang="zh-CN" sz="2800" b="1" dirty="0">
                <a:latin typeface="Times New Roman" panose="02020603050405020304" pitchFamily="18" charset="0"/>
              </a:rPr>
              <a:t>B</a:t>
            </a:r>
            <a:r>
              <a:rPr lang="zh-CN" altLang="en-US" sz="2800" b="1" dirty="0">
                <a:latin typeface="Times New Roman" panose="02020603050405020304" pitchFamily="18" charset="0"/>
              </a:rPr>
              <a:t>队投球。</a:t>
            </a:r>
            <a:endParaRPr lang="en-US" altLang="zh-CN" sz="2800" b="1" dirty="0">
              <a:latin typeface="Times New Roman" panose="02020603050405020304" pitchFamily="18" charset="0"/>
            </a:endParaRPr>
          </a:p>
          <a:p>
            <a:pPr>
              <a:lnSpc>
                <a:spcPct val="120000"/>
              </a:lnSpc>
              <a:buFont typeface="Wingdings" panose="05000000000000000000" pitchFamily="2" charset="2"/>
              <a:buNone/>
            </a:pPr>
            <a:r>
              <a:rPr lang="en-US" altLang="zh-CN" sz="2000" dirty="0"/>
              <a:t> </a:t>
            </a:r>
            <a:r>
              <a:rPr lang="zh-CN" altLang="en-US" sz="2800" b="1" dirty="0"/>
              <a:t>解：先将命题符号化：</a:t>
            </a:r>
          </a:p>
          <a:p>
            <a:pPr>
              <a:lnSpc>
                <a:spcPct val="120000"/>
              </a:lnSpc>
              <a:buFont typeface="Wingdings" panose="05000000000000000000" pitchFamily="2" charset="2"/>
              <a:buNone/>
            </a:pPr>
            <a:r>
              <a:rPr lang="zh-CN" altLang="en-US" sz="2800" b="1" dirty="0"/>
              <a:t>    </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en-US" altLang="zh-CN" sz="2800" b="1" dirty="0"/>
              <a:t> </a:t>
            </a:r>
            <a:r>
              <a:rPr lang="zh-CN" altLang="en-US" sz="2800" b="1" dirty="0"/>
              <a:t>小张守第一垒。</a:t>
            </a:r>
            <a:r>
              <a:rPr lang="en-US" altLang="zh-CN" sz="2800" b="1" i="1" dirty="0">
                <a:latin typeface="Times New Roman" panose="02020603050405020304" pitchFamily="18" charset="0"/>
              </a:rPr>
              <a:t>q</a:t>
            </a:r>
            <a:r>
              <a:rPr lang="en-US" altLang="zh-CN" sz="2800" b="1" dirty="0">
                <a:latin typeface="Times New Roman" panose="02020603050405020304" pitchFamily="18" charset="0"/>
              </a:rPr>
              <a:t>:</a:t>
            </a:r>
            <a:r>
              <a:rPr lang="en-US" altLang="zh-CN" sz="2800" b="1" dirty="0"/>
              <a:t> </a:t>
            </a:r>
            <a:r>
              <a:rPr lang="zh-CN" altLang="en-US" sz="2800" b="1" dirty="0"/>
              <a:t>小李向</a:t>
            </a:r>
            <a:r>
              <a:rPr lang="en-US" altLang="zh-CN" sz="2800" b="1" dirty="0"/>
              <a:t>B</a:t>
            </a:r>
            <a:r>
              <a:rPr lang="zh-CN" altLang="en-US" sz="2800" b="1" dirty="0"/>
              <a:t>队投球。</a:t>
            </a:r>
          </a:p>
          <a:p>
            <a:pPr>
              <a:lnSpc>
                <a:spcPct val="120000"/>
              </a:lnSpc>
              <a:buFont typeface="Wingdings" panose="05000000000000000000" pitchFamily="2" charset="2"/>
              <a:buNone/>
            </a:pPr>
            <a:r>
              <a:rPr lang="zh-CN" altLang="en-US" sz="2800" b="1" dirty="0"/>
              <a:t>    </a:t>
            </a:r>
            <a:r>
              <a:rPr lang="en-US" altLang="zh-CN" sz="2800" b="1" i="1" dirty="0">
                <a:latin typeface="Times New Roman" panose="02020603050405020304" pitchFamily="18" charset="0"/>
              </a:rPr>
              <a:t>r</a:t>
            </a:r>
            <a:r>
              <a:rPr lang="en-US" altLang="zh-CN" sz="2800" b="1" dirty="0">
                <a:latin typeface="Times New Roman" panose="02020603050405020304" pitchFamily="18" charset="0"/>
              </a:rPr>
              <a:t>:</a:t>
            </a:r>
            <a:r>
              <a:rPr lang="en-US" altLang="zh-CN" sz="2800" b="1" dirty="0"/>
              <a:t> A</a:t>
            </a:r>
            <a:r>
              <a:rPr lang="zh-CN" altLang="en-US" sz="2800" b="1" dirty="0"/>
              <a:t>队取胜。     </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a:t>
            </a:r>
            <a:r>
              <a:rPr lang="en-US" altLang="zh-CN" sz="2800" b="1" dirty="0"/>
              <a:t> A</a:t>
            </a:r>
            <a:r>
              <a:rPr lang="zh-CN" altLang="en-US" sz="2800" b="1" dirty="0"/>
              <a:t>队成为联赛第一名。</a:t>
            </a:r>
          </a:p>
          <a:p>
            <a:pPr>
              <a:lnSpc>
                <a:spcPct val="120000"/>
              </a:lnSpc>
              <a:buFont typeface="Wingdings" panose="05000000000000000000" pitchFamily="2" charset="2"/>
              <a:buNone/>
            </a:pPr>
            <a:r>
              <a:rPr lang="zh-CN" altLang="en-US" sz="2800" b="1" dirty="0"/>
              <a:t>前提：</a:t>
            </a:r>
          </a:p>
          <a:p>
            <a:pPr>
              <a:lnSpc>
                <a:spcPct val="120000"/>
              </a:lnSpc>
              <a:buFont typeface="Wingdings" panose="05000000000000000000" pitchFamily="2" charset="2"/>
              <a:buNone/>
            </a:pPr>
            <a:r>
              <a:rPr lang="zh-CN" altLang="en-US" sz="2800" b="1" dirty="0"/>
              <a:t>结论：</a:t>
            </a:r>
          </a:p>
          <a:p>
            <a:pPr>
              <a:lnSpc>
                <a:spcPct val="120000"/>
              </a:lnSpc>
              <a:buFont typeface="Wingdings" panose="05000000000000000000" pitchFamily="2" charset="2"/>
              <a:buNone/>
            </a:pPr>
            <a:r>
              <a:rPr lang="zh-CN" altLang="en-US" sz="2800" b="1" dirty="0"/>
              <a:t>证明：用归谬法证。</a:t>
            </a:r>
          </a:p>
          <a:p>
            <a:pPr>
              <a:buFont typeface="Wingdings" panose="05000000000000000000" pitchFamily="2" charset="2"/>
              <a:buNone/>
            </a:pPr>
            <a:endParaRPr lang="en-US" altLang="zh-CN" sz="2800" b="1" dirty="0">
              <a:latin typeface="Times New Roman" panose="02020603050405020304" pitchFamily="18" charset="0"/>
            </a:endParaRPr>
          </a:p>
        </p:txBody>
      </p:sp>
      <p:sp>
        <p:nvSpPr>
          <p:cNvPr id="5" name="Rectangle 2">
            <a:extLst>
              <a:ext uri="{FF2B5EF4-FFF2-40B4-BE49-F238E27FC236}">
                <a16:creationId xmlns:a16="http://schemas.microsoft.com/office/drawing/2014/main" id="{8996B49B-8665-45C9-8804-C35518A33802}"/>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华文中宋" pitchFamily="2" charset="-122"/>
                <a:ea typeface="华文中宋" pitchFamily="2" charset="-122"/>
              </a:rPr>
              <a:t>构造证明</a:t>
            </a:r>
            <a:endParaRPr lang="zh-CN" altLang="en-US" b="1" dirty="0"/>
          </a:p>
        </p:txBody>
      </p:sp>
      <p:graphicFrame>
        <p:nvGraphicFramePr>
          <p:cNvPr id="8" name="Object 6">
            <a:extLst>
              <a:ext uri="{FF2B5EF4-FFF2-40B4-BE49-F238E27FC236}">
                <a16:creationId xmlns:a16="http://schemas.microsoft.com/office/drawing/2014/main" id="{2AE9A20F-65E7-4AFB-95F1-AAB617A7F562}"/>
              </a:ext>
            </a:extLst>
          </p:cNvPr>
          <p:cNvGraphicFramePr>
            <a:graphicFrameLocks noChangeAspect="1"/>
          </p:cNvGraphicFramePr>
          <p:nvPr>
            <p:extLst>
              <p:ext uri="{D42A27DB-BD31-4B8C-83A1-F6EECF244321}">
                <p14:modId xmlns:p14="http://schemas.microsoft.com/office/powerpoint/2010/main" val="4029982373"/>
              </p:ext>
            </p:extLst>
          </p:nvPr>
        </p:nvGraphicFramePr>
        <p:xfrm>
          <a:off x="2030477" y="5800769"/>
          <a:ext cx="621402" cy="393513"/>
        </p:xfrm>
        <a:graphic>
          <a:graphicData uri="http://schemas.openxmlformats.org/presentationml/2006/ole">
            <mc:AlternateContent xmlns:mc="http://schemas.openxmlformats.org/markup-compatibility/2006">
              <mc:Choice xmlns:v="urn:schemas-microsoft-com:vml" Requires="v">
                <p:oleObj spid="_x0000_s17416" name="公式" r:id="rId4" imgW="279279" imgH="165028" progId="Equation.3">
                  <p:embed/>
                </p:oleObj>
              </mc:Choice>
              <mc:Fallback>
                <p:oleObj name="公式" r:id="rId4" imgW="279279" imgH="165028" progId="Equation.3">
                  <p:embed/>
                  <p:pic>
                    <p:nvPicPr>
                      <p:cNvPr id="45061" name="Object 6">
                        <a:extLst>
                          <a:ext uri="{FF2B5EF4-FFF2-40B4-BE49-F238E27FC236}">
                            <a16:creationId xmlns:a16="http://schemas.microsoft.com/office/drawing/2014/main" id="{9AA77A8A-1795-4397-95F3-E6AB853791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0477" y="5800769"/>
                        <a:ext cx="621402" cy="393513"/>
                      </a:xfrm>
                      <a:prstGeom prst="rect">
                        <a:avLst/>
                      </a:prstGeom>
                      <a:noFill/>
                      <a:ln>
                        <a:noFill/>
                      </a:ln>
                      <a:effectLst/>
                    </p:spPr>
                  </p:pic>
                </p:oleObj>
              </mc:Fallback>
            </mc:AlternateContent>
          </a:graphicData>
        </a:graphic>
      </p:graphicFrame>
      <p:graphicFrame>
        <p:nvGraphicFramePr>
          <p:cNvPr id="9" name="Object 4">
            <a:extLst>
              <a:ext uri="{FF2B5EF4-FFF2-40B4-BE49-F238E27FC236}">
                <a16:creationId xmlns:a16="http://schemas.microsoft.com/office/drawing/2014/main" id="{491A977C-2FBC-4E35-8245-6A2760DD69A1}"/>
              </a:ext>
            </a:extLst>
          </p:cNvPr>
          <p:cNvGraphicFramePr>
            <a:graphicFrameLocks noChangeAspect="1"/>
          </p:cNvGraphicFramePr>
          <p:nvPr>
            <p:extLst>
              <p:ext uri="{D42A27DB-BD31-4B8C-83A1-F6EECF244321}">
                <p14:modId xmlns:p14="http://schemas.microsoft.com/office/powerpoint/2010/main" val="2693299420"/>
              </p:ext>
            </p:extLst>
          </p:nvPr>
        </p:nvGraphicFramePr>
        <p:xfrm>
          <a:off x="2005035" y="5167371"/>
          <a:ext cx="4067129" cy="496873"/>
        </p:xfrm>
        <a:graphic>
          <a:graphicData uri="http://schemas.openxmlformats.org/presentationml/2006/ole">
            <mc:AlternateContent xmlns:mc="http://schemas.openxmlformats.org/markup-compatibility/2006">
              <mc:Choice xmlns:v="urn:schemas-microsoft-com:vml" Requires="v">
                <p:oleObj spid="_x0000_s17417" name="公式" r:id="rId6" imgW="1790700" imgH="203200" progId="Equation.3">
                  <p:embed/>
                </p:oleObj>
              </mc:Choice>
              <mc:Fallback>
                <p:oleObj name="公式" r:id="rId6" imgW="1790700" imgH="203200" progId="Equation.3">
                  <p:embed/>
                  <p:pic>
                    <p:nvPicPr>
                      <p:cNvPr id="45062" name="Object 4">
                        <a:extLst>
                          <a:ext uri="{FF2B5EF4-FFF2-40B4-BE49-F238E27FC236}">
                            <a16:creationId xmlns:a16="http://schemas.microsoft.com/office/drawing/2014/main" id="{18BC30BE-4F26-4E17-BBD4-07E17A0FAA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5035" y="5167371"/>
                        <a:ext cx="4067129" cy="496873"/>
                      </a:xfrm>
                      <a:prstGeom prst="rect">
                        <a:avLst/>
                      </a:prstGeom>
                      <a:noFill/>
                      <a:ln>
                        <a:noFill/>
                      </a:ln>
                      <a:effec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a:extLst>
              <a:ext uri="{FF2B5EF4-FFF2-40B4-BE49-F238E27FC236}">
                <a16:creationId xmlns:a16="http://schemas.microsoft.com/office/drawing/2014/main" id="{A2FECFF1-27A3-459E-9A4B-D0189FC8C0C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695561-1805-4DDB-8368-0711FF7DDADE}" type="slidenum">
              <a:rPr lang="en-US" altLang="zh-CN" sz="1200">
                <a:latin typeface="Arial Black" panose="020B0A04020102020204" pitchFamily="34" charset="0"/>
              </a:rPr>
              <a:pPr>
                <a:spcBef>
                  <a:spcPct val="0"/>
                </a:spcBef>
                <a:buClrTx/>
                <a:buSzTx/>
                <a:buFontTx/>
                <a:buNone/>
              </a:pPr>
              <a:t>25</a:t>
            </a:fld>
            <a:endParaRPr lang="en-US" altLang="zh-CN" sz="1200">
              <a:latin typeface="Arial Black" panose="020B0A04020102020204" pitchFamily="34" charset="0"/>
            </a:endParaRPr>
          </a:p>
        </p:txBody>
      </p:sp>
      <p:sp>
        <p:nvSpPr>
          <p:cNvPr id="82948" name="Rectangle 3">
            <a:extLst>
              <a:ext uri="{FF2B5EF4-FFF2-40B4-BE49-F238E27FC236}">
                <a16:creationId xmlns:a16="http://schemas.microsoft.com/office/drawing/2014/main" id="{264753E1-508B-4583-942D-151753BCCF7F}"/>
              </a:ext>
            </a:extLst>
          </p:cNvPr>
          <p:cNvSpPr>
            <a:spLocks noGrp="1" noChangeArrowheads="1"/>
          </p:cNvSpPr>
          <p:nvPr>
            <p:ph type="body" idx="1"/>
          </p:nvPr>
        </p:nvSpPr>
        <p:spPr>
          <a:xfrm>
            <a:off x="946150" y="1843088"/>
            <a:ext cx="10515600" cy="5014912"/>
          </a:xfrm>
          <a:solidFill>
            <a:srgbClr val="D9F1FF"/>
          </a:solidFill>
          <a:ln w="28575">
            <a:solidFill>
              <a:srgbClr val="0000FF"/>
            </a:solidFill>
            <a:miter lim="800000"/>
            <a:headEnd/>
            <a:tailEnd/>
          </a:ln>
        </p:spPr>
        <p:txBody>
          <a:bodyPr>
            <a:normAutofit fontScale="92500" lnSpcReduction="10000"/>
          </a:bodyPr>
          <a:lstStyle/>
          <a:p>
            <a:pPr eaLnBrk="1" hangingPunct="1">
              <a:buClrTx/>
              <a:buSzTx/>
              <a:buFontTx/>
              <a:buNone/>
            </a:pPr>
            <a:r>
              <a:rPr lang="en-US" altLang="zh-CN" sz="2800" dirty="0">
                <a:latin typeface="Times New Roman" panose="02020603050405020304" pitchFamily="18" charset="0"/>
              </a:rPr>
              <a:t>①   </a:t>
            </a:r>
            <a:r>
              <a:rPr lang="en-US" altLang="zh-CN" sz="2800" i="1" dirty="0">
                <a:latin typeface="Times New Roman" panose="02020603050405020304" pitchFamily="18" charset="0"/>
              </a:rPr>
              <a:t>q                      </a:t>
            </a:r>
            <a:r>
              <a:rPr lang="zh-CN" altLang="en-US" sz="2800" dirty="0">
                <a:latin typeface="Times New Roman" panose="02020603050405020304" pitchFamily="18" charset="0"/>
              </a:rPr>
              <a:t>结论的否定引入</a:t>
            </a:r>
          </a:p>
          <a:p>
            <a:pPr eaLnBrk="1" hangingPunct="1">
              <a:lnSpc>
                <a:spcPct val="120000"/>
              </a:lnSpc>
              <a:buFont typeface="Wingdings" panose="05000000000000000000" pitchFamily="2" charset="2"/>
              <a:buNone/>
            </a:pPr>
            <a:r>
              <a:rPr lang="zh-CN" altLang="en-US" sz="2800" dirty="0">
                <a:latin typeface="Times New Roman" panose="02020603050405020304" pitchFamily="18" charset="0"/>
              </a:rPr>
              <a:t>②                           前提引入</a:t>
            </a:r>
          </a:p>
          <a:p>
            <a:pPr eaLnBrk="1" hangingPunct="1">
              <a:buClrTx/>
              <a:buSzTx/>
              <a:buFontTx/>
              <a:buNone/>
            </a:pPr>
            <a:r>
              <a:rPr lang="zh-CN" altLang="en-US" sz="2800" dirty="0">
                <a:latin typeface="Times New Roman" panose="02020603050405020304" pitchFamily="18" charset="0"/>
              </a:rPr>
              <a:t>③  </a:t>
            </a:r>
            <a:r>
              <a:rPr lang="en-US" altLang="zh-CN" sz="2800" i="1"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rPr>
              <a:t>s                     </a:t>
            </a:r>
            <a:r>
              <a:rPr lang="zh-CN" altLang="en-US" sz="2800" dirty="0">
                <a:latin typeface="Times New Roman" panose="02020603050405020304" pitchFamily="18" charset="0"/>
              </a:rPr>
              <a:t>前提引入</a:t>
            </a:r>
            <a:endParaRPr lang="zh-CN" altLang="en-US" sz="2800" i="1" dirty="0">
              <a:latin typeface="Times New Roman" panose="02020603050405020304" pitchFamily="18" charset="0"/>
            </a:endParaRPr>
          </a:p>
          <a:p>
            <a:pPr eaLnBrk="1" hangingPunct="1">
              <a:buClrTx/>
              <a:buSzTx/>
              <a:buFontTx/>
              <a:buNone/>
            </a:pPr>
            <a:r>
              <a:rPr lang="zh-CN" altLang="en-US" sz="2800" dirty="0">
                <a:latin typeface="Times New Roman" panose="02020603050405020304" pitchFamily="18" charset="0"/>
              </a:rPr>
              <a:t>④  </a:t>
            </a:r>
            <a:r>
              <a:rPr lang="en-US" altLang="zh-CN" sz="2800" i="1" dirty="0">
                <a:latin typeface="Times New Roman" panose="02020603050405020304" pitchFamily="18" charset="0"/>
              </a:rPr>
              <a:t>¬r                     </a:t>
            </a:r>
            <a:r>
              <a:rPr lang="en-US" altLang="zh-CN" sz="2800" dirty="0">
                <a:latin typeface="Times New Roman" panose="02020603050405020304" pitchFamily="18" charset="0"/>
              </a:rPr>
              <a:t>②③</a:t>
            </a:r>
            <a:r>
              <a:rPr lang="zh-CN" altLang="en-US" sz="2800" dirty="0">
                <a:latin typeface="Times New Roman" panose="02020603050405020304" pitchFamily="18" charset="0"/>
              </a:rPr>
              <a:t>析取三段论</a:t>
            </a:r>
          </a:p>
          <a:p>
            <a:pPr eaLnBrk="1" hangingPunct="1">
              <a:buClrTx/>
              <a:buSzTx/>
              <a:buFontTx/>
              <a:buNone/>
            </a:pPr>
            <a:r>
              <a:rPr lang="zh-CN" altLang="en-US" sz="2800" dirty="0">
                <a:latin typeface="Times New Roman" panose="02020603050405020304" pitchFamily="18" charset="0"/>
              </a:rPr>
              <a:t>⑤  </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p</a:t>
            </a:r>
            <a:r>
              <a:rPr lang="en-US" altLang="zh-CN" sz="2800" dirty="0" err="1">
                <a:latin typeface="Times New Roman" panose="02020603050405020304" pitchFamily="18" charset="0"/>
              </a:rPr>
              <a:t>∧</a:t>
            </a:r>
            <a:r>
              <a:rPr lang="en-US" altLang="zh-CN" sz="2800" i="1" dirty="0" err="1">
                <a:latin typeface="Times New Roman" panose="02020603050405020304" pitchFamily="18" charset="0"/>
              </a:rPr>
              <a:t>q</a:t>
            </a:r>
            <a:r>
              <a:rPr lang="en-US" altLang="zh-CN" sz="2800" dirty="0">
                <a:latin typeface="Times New Roman" panose="02020603050405020304" pitchFamily="18" charset="0"/>
              </a:rPr>
              <a:t>) →</a:t>
            </a:r>
            <a:r>
              <a:rPr lang="en-US" altLang="zh-CN" sz="2800" i="1" dirty="0">
                <a:latin typeface="Times New Roman" panose="02020603050405020304" pitchFamily="18" charset="0"/>
              </a:rPr>
              <a:t>r        </a:t>
            </a:r>
            <a:r>
              <a:rPr lang="zh-CN" altLang="en-US" sz="2800" dirty="0">
                <a:latin typeface="Times New Roman" panose="02020603050405020304" pitchFamily="18" charset="0"/>
              </a:rPr>
              <a:t>前提引入</a:t>
            </a:r>
          </a:p>
          <a:p>
            <a:pPr eaLnBrk="1" hangingPunct="1">
              <a:buClrTx/>
              <a:buSzTx/>
              <a:buFontTx/>
              <a:buNone/>
            </a:pPr>
            <a:r>
              <a:rPr lang="zh-CN" altLang="en-US" sz="2800" dirty="0">
                <a:latin typeface="Times New Roman" panose="02020603050405020304" pitchFamily="18" charset="0"/>
              </a:rPr>
              <a:t>⑥  </a:t>
            </a:r>
            <a:r>
              <a:rPr lang="en-US" altLang="zh-CN" sz="2800" i="1" dirty="0">
                <a:latin typeface="Times New Roman" panose="02020603050405020304" pitchFamily="18" charset="0"/>
              </a:rPr>
              <a:t>¬ </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p</a:t>
            </a:r>
            <a:r>
              <a:rPr lang="en-US" altLang="zh-CN" sz="2800" dirty="0" err="1">
                <a:latin typeface="Times New Roman" panose="02020603050405020304" pitchFamily="18" charset="0"/>
              </a:rPr>
              <a:t>∧</a:t>
            </a:r>
            <a:r>
              <a:rPr lang="en-US" altLang="zh-CN" sz="2800" i="1" dirty="0" err="1">
                <a:latin typeface="Times New Roman" panose="02020603050405020304" pitchFamily="18" charset="0"/>
              </a:rPr>
              <a:t>q</a:t>
            </a:r>
            <a:r>
              <a:rPr lang="en-US" altLang="zh-CN" sz="2800" dirty="0">
                <a:latin typeface="Times New Roman" panose="02020603050405020304" pitchFamily="18" charset="0"/>
              </a:rPr>
              <a:t>)           ④ ⑤</a:t>
            </a:r>
            <a:r>
              <a:rPr lang="zh-CN" altLang="en-US" sz="2800" dirty="0">
                <a:latin typeface="Times New Roman" panose="02020603050405020304" pitchFamily="18" charset="0"/>
              </a:rPr>
              <a:t>拒取式</a:t>
            </a:r>
          </a:p>
          <a:p>
            <a:pPr eaLnBrk="1" hangingPunct="1">
              <a:buClrTx/>
              <a:buSzTx/>
              <a:buFontTx/>
              <a:buNone/>
            </a:pPr>
            <a:r>
              <a:rPr lang="zh-CN" altLang="en-US" sz="2800" dirty="0">
                <a:latin typeface="Times New Roman" panose="02020603050405020304" pitchFamily="18" charset="0"/>
              </a:rPr>
              <a:t>⑦  </a:t>
            </a:r>
            <a:r>
              <a:rPr lang="en-US" altLang="zh-CN" sz="2800" i="1" dirty="0">
                <a:latin typeface="Times New Roman" panose="02020603050405020304" pitchFamily="18" charset="0"/>
              </a:rPr>
              <a:t>¬ p</a:t>
            </a:r>
            <a:r>
              <a:rPr lang="en-US" altLang="zh-CN" sz="2800" dirty="0">
                <a:latin typeface="Times New Roman" panose="02020603050405020304" pitchFamily="18" charset="0"/>
              </a:rPr>
              <a:t>∨ </a:t>
            </a:r>
            <a:r>
              <a:rPr lang="en-US" altLang="zh-CN" sz="2800" i="1" dirty="0">
                <a:latin typeface="Times New Roman" panose="02020603050405020304" pitchFamily="18" charset="0"/>
              </a:rPr>
              <a:t>¬</a:t>
            </a:r>
            <a:r>
              <a:rPr lang="en-US" altLang="zh-CN" sz="2800" dirty="0">
                <a:latin typeface="Times New Roman" panose="02020603050405020304" pitchFamily="18" charset="0"/>
              </a:rPr>
              <a:t> </a:t>
            </a:r>
            <a:r>
              <a:rPr lang="en-US" altLang="zh-CN" sz="2800" i="1" dirty="0">
                <a:latin typeface="Times New Roman" panose="02020603050405020304" pitchFamily="18" charset="0"/>
              </a:rPr>
              <a:t>q</a:t>
            </a:r>
            <a:r>
              <a:rPr lang="en-US" altLang="zh-CN" sz="2800" dirty="0">
                <a:latin typeface="Times New Roman" panose="02020603050405020304" pitchFamily="18" charset="0"/>
              </a:rPr>
              <a:t>         ⑥ </a:t>
            </a:r>
            <a:r>
              <a:rPr lang="zh-CN" altLang="en-US" sz="2800" dirty="0">
                <a:latin typeface="Times New Roman" panose="02020603050405020304" pitchFamily="18" charset="0"/>
              </a:rPr>
              <a:t>置换</a:t>
            </a:r>
          </a:p>
          <a:p>
            <a:pPr eaLnBrk="1" hangingPunct="1">
              <a:buClrTx/>
              <a:buSzTx/>
              <a:buFontTx/>
              <a:buNone/>
            </a:pPr>
            <a:r>
              <a:rPr lang="zh-CN" altLang="en-US" sz="2800" dirty="0">
                <a:latin typeface="Times New Roman" panose="02020603050405020304" pitchFamily="18" charset="0"/>
              </a:rPr>
              <a:t>⑧  </a:t>
            </a:r>
            <a:r>
              <a:rPr lang="en-US" altLang="zh-CN" sz="2800" i="1" dirty="0">
                <a:latin typeface="Times New Roman" panose="02020603050405020304" pitchFamily="18" charset="0"/>
              </a:rPr>
              <a:t>p                       </a:t>
            </a:r>
            <a:r>
              <a:rPr lang="zh-CN" altLang="en-US" sz="2800" dirty="0">
                <a:latin typeface="Times New Roman" panose="02020603050405020304" pitchFamily="18" charset="0"/>
              </a:rPr>
              <a:t>前提引入</a:t>
            </a:r>
          </a:p>
          <a:p>
            <a:pPr eaLnBrk="1" hangingPunct="1">
              <a:buClrTx/>
              <a:buSzTx/>
              <a:buFontTx/>
              <a:buNone/>
            </a:pPr>
            <a:r>
              <a:rPr lang="zh-CN" altLang="en-US" sz="2800" dirty="0">
                <a:latin typeface="Times New Roman" panose="02020603050405020304" pitchFamily="18" charset="0"/>
              </a:rPr>
              <a:t>⑨  </a:t>
            </a:r>
            <a:r>
              <a:rPr lang="en-US" altLang="zh-CN" sz="2800" i="1" dirty="0">
                <a:latin typeface="Times New Roman" panose="02020603050405020304" pitchFamily="18" charset="0"/>
              </a:rPr>
              <a:t>¬</a:t>
            </a:r>
            <a:r>
              <a:rPr lang="en-US" altLang="zh-CN" sz="2800" dirty="0">
                <a:latin typeface="Times New Roman" panose="02020603050405020304" pitchFamily="18" charset="0"/>
              </a:rPr>
              <a:t> </a:t>
            </a:r>
            <a:r>
              <a:rPr lang="en-US" altLang="zh-CN" sz="2800" i="1" dirty="0">
                <a:latin typeface="Times New Roman" panose="02020603050405020304" pitchFamily="18" charset="0"/>
              </a:rPr>
              <a:t>q</a:t>
            </a:r>
            <a:r>
              <a:rPr lang="en-US" altLang="zh-CN" sz="2800" dirty="0">
                <a:latin typeface="Times New Roman" panose="02020603050405020304" pitchFamily="18" charset="0"/>
              </a:rPr>
              <a:t>                    ⑦ ⑧</a:t>
            </a:r>
            <a:r>
              <a:rPr lang="zh-CN" altLang="en-US" sz="2800" dirty="0">
                <a:latin typeface="Times New Roman" panose="02020603050405020304" pitchFamily="18" charset="0"/>
              </a:rPr>
              <a:t>析取三段论</a:t>
            </a:r>
          </a:p>
          <a:p>
            <a:pPr eaLnBrk="1" hangingPunct="1">
              <a:buClrTx/>
              <a:buSzTx/>
              <a:buFontTx/>
              <a:buNone/>
            </a:pPr>
            <a:r>
              <a:rPr lang="zh-CN" altLang="en-US" sz="2800" dirty="0">
                <a:latin typeface="Times New Roman" panose="02020603050405020304" pitchFamily="18" charset="0"/>
              </a:rPr>
              <a:t>⑩  </a:t>
            </a:r>
            <a:r>
              <a:rPr lang="en-US" altLang="zh-CN" sz="2800" i="1" dirty="0">
                <a:latin typeface="Times New Roman" panose="02020603050405020304" pitchFamily="18" charset="0"/>
              </a:rPr>
              <a:t>q </a:t>
            </a:r>
            <a:r>
              <a:rPr lang="en-US" altLang="zh-CN" sz="2800" dirty="0">
                <a:latin typeface="Times New Roman" panose="02020603050405020304" pitchFamily="18" charset="0"/>
              </a:rPr>
              <a:t>∧ </a:t>
            </a:r>
            <a:r>
              <a:rPr lang="en-US" altLang="zh-CN" sz="2800" i="1" dirty="0">
                <a:latin typeface="Times New Roman" panose="02020603050405020304" pitchFamily="18" charset="0"/>
              </a:rPr>
              <a:t>¬</a:t>
            </a:r>
            <a:r>
              <a:rPr lang="en-US" altLang="zh-CN" sz="2800" dirty="0">
                <a:latin typeface="Times New Roman" panose="02020603050405020304" pitchFamily="18" charset="0"/>
              </a:rPr>
              <a:t> </a:t>
            </a:r>
            <a:r>
              <a:rPr lang="en-US" altLang="zh-CN" sz="2800" i="1" dirty="0">
                <a:latin typeface="Times New Roman" panose="02020603050405020304" pitchFamily="18" charset="0"/>
              </a:rPr>
              <a:t>q</a:t>
            </a:r>
            <a:r>
              <a:rPr lang="en-US" altLang="zh-CN" sz="2800" dirty="0">
                <a:latin typeface="Times New Roman" panose="02020603050405020304" pitchFamily="18" charset="0"/>
              </a:rPr>
              <a:t>            ① ⑨</a:t>
            </a:r>
            <a:r>
              <a:rPr lang="zh-CN" altLang="en-US" sz="2800" dirty="0">
                <a:latin typeface="Times New Roman" panose="02020603050405020304" pitchFamily="18" charset="0"/>
              </a:rPr>
              <a:t>合取</a:t>
            </a:r>
          </a:p>
          <a:p>
            <a:pPr eaLnBrk="1" hangingPunct="1">
              <a:buClrTx/>
              <a:buSzTx/>
              <a:buFontTx/>
              <a:buNone/>
            </a:pPr>
            <a:r>
              <a:rPr lang="zh-CN" altLang="en-US" sz="2800" dirty="0">
                <a:latin typeface="Times New Roman" panose="02020603050405020304" pitchFamily="18" charset="0"/>
              </a:rPr>
              <a:t>      由于                        ，所以推理正确。   </a:t>
            </a:r>
          </a:p>
        </p:txBody>
      </p:sp>
      <p:sp>
        <p:nvSpPr>
          <p:cNvPr id="5" name="Rectangle 2">
            <a:extLst>
              <a:ext uri="{FF2B5EF4-FFF2-40B4-BE49-F238E27FC236}">
                <a16:creationId xmlns:a16="http://schemas.microsoft.com/office/drawing/2014/main" id="{8996B49B-8665-45C9-8804-C35518A33802}"/>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求公式的主范式</a:t>
            </a:r>
            <a:endParaRPr lang="zh-CN" altLang="en-US" b="1" dirty="0"/>
          </a:p>
        </p:txBody>
      </p:sp>
    </p:spTree>
    <p:extLst>
      <p:ext uri="{BB962C8B-B14F-4D97-AF65-F5344CB8AC3E}">
        <p14:creationId xmlns:p14="http://schemas.microsoft.com/office/powerpoint/2010/main" val="1364477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a:extLst>
              <a:ext uri="{FF2B5EF4-FFF2-40B4-BE49-F238E27FC236}">
                <a16:creationId xmlns:a16="http://schemas.microsoft.com/office/drawing/2014/main" id="{EA717B36-A977-4E9F-8B08-5EFFE5187692}"/>
              </a:ext>
            </a:extLst>
          </p:cNvPr>
          <p:cNvSpPr>
            <a:spLocks noGrp="1"/>
          </p:cNvSpPr>
          <p:nvPr>
            <p:ph type="sldNum" sz="quarter" idx="11"/>
          </p:nvPr>
        </p:nvSpPr>
        <p:spPr>
          <a:xfrm>
            <a:off x="686781" y="5793873"/>
            <a:ext cx="4114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38CB4D-FA54-47CB-B869-4E2798DB3875}" type="slidenum">
              <a:rPr lang="en-US" altLang="zh-CN" sz="1200">
                <a:latin typeface="Arial Black" panose="020B0A04020102020204" pitchFamily="34" charset="0"/>
              </a:rPr>
              <a:pPr>
                <a:spcBef>
                  <a:spcPct val="0"/>
                </a:spcBef>
                <a:buClrTx/>
                <a:buSzTx/>
                <a:buFontTx/>
                <a:buNone/>
              </a:pPr>
              <a:t>26</a:t>
            </a:fld>
            <a:endParaRPr lang="en-US" altLang="zh-CN" sz="1200">
              <a:latin typeface="Arial Black" panose="020B0A04020102020204" pitchFamily="34" charset="0"/>
            </a:endParaRPr>
          </a:p>
        </p:txBody>
      </p:sp>
      <p:sp>
        <p:nvSpPr>
          <p:cNvPr id="7" name="Rectangle 2">
            <a:extLst>
              <a:ext uri="{FF2B5EF4-FFF2-40B4-BE49-F238E27FC236}">
                <a16:creationId xmlns:a16="http://schemas.microsoft.com/office/drawing/2014/main" id="{F81E824F-27D5-455D-A18F-D11AFC7A5B96}"/>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形式化证明总结</a:t>
            </a:r>
          </a:p>
        </p:txBody>
      </p:sp>
      <p:sp>
        <p:nvSpPr>
          <p:cNvPr id="8" name="箭头: 右 7">
            <a:extLst>
              <a:ext uri="{FF2B5EF4-FFF2-40B4-BE49-F238E27FC236}">
                <a16:creationId xmlns:a16="http://schemas.microsoft.com/office/drawing/2014/main" id="{ED058CE9-C150-4A12-AC46-BF358B521294}"/>
              </a:ext>
            </a:extLst>
          </p:cNvPr>
          <p:cNvSpPr/>
          <p:nvPr/>
        </p:nvSpPr>
        <p:spPr>
          <a:xfrm>
            <a:off x="8160924" y="5101618"/>
            <a:ext cx="432048" cy="36004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9932562E-1609-42C8-B4A4-354AD26745DD}"/>
              </a:ext>
            </a:extLst>
          </p:cNvPr>
          <p:cNvSpPr/>
          <p:nvPr/>
        </p:nvSpPr>
        <p:spPr>
          <a:xfrm rot="5400000">
            <a:off x="8124920" y="2608221"/>
            <a:ext cx="432048" cy="36004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F749CA05-4654-47DB-BF7A-E72A7CFC8CC2}"/>
              </a:ext>
            </a:extLst>
          </p:cNvPr>
          <p:cNvSpPr/>
          <p:nvPr/>
        </p:nvSpPr>
        <p:spPr>
          <a:xfrm rot="5400000">
            <a:off x="8073670" y="1528101"/>
            <a:ext cx="432048" cy="36004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DAC07B01-70F9-4730-B111-C629824679A5}"/>
              </a:ext>
            </a:extLst>
          </p:cNvPr>
          <p:cNvSpPr/>
          <p:nvPr/>
        </p:nvSpPr>
        <p:spPr>
          <a:xfrm>
            <a:off x="7158078" y="900251"/>
            <a:ext cx="2232248" cy="720080"/>
          </a:xfrm>
          <a:prstGeom prst="roundRect">
            <a:avLst/>
          </a:prstGeom>
          <a:solidFill>
            <a:srgbClr val="3366CC"/>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原子命题符号化</a:t>
            </a:r>
          </a:p>
        </p:txBody>
      </p:sp>
      <p:sp>
        <p:nvSpPr>
          <p:cNvPr id="13" name="矩形: 圆角 12">
            <a:extLst>
              <a:ext uri="{FF2B5EF4-FFF2-40B4-BE49-F238E27FC236}">
                <a16:creationId xmlns:a16="http://schemas.microsoft.com/office/drawing/2014/main" id="{7E2B11CD-91C9-4BB7-9E5A-3F8A500941E5}"/>
              </a:ext>
            </a:extLst>
          </p:cNvPr>
          <p:cNvSpPr/>
          <p:nvPr/>
        </p:nvSpPr>
        <p:spPr>
          <a:xfrm>
            <a:off x="7176398" y="1945728"/>
            <a:ext cx="2232248" cy="720080"/>
          </a:xfrm>
          <a:prstGeom prst="roundRect">
            <a:avLst/>
          </a:prstGeom>
          <a:solidFill>
            <a:srgbClr val="FFC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复合命题符号化</a:t>
            </a:r>
          </a:p>
        </p:txBody>
      </p:sp>
      <p:sp>
        <p:nvSpPr>
          <p:cNvPr id="14" name="矩形: 圆角 13">
            <a:extLst>
              <a:ext uri="{FF2B5EF4-FFF2-40B4-BE49-F238E27FC236}">
                <a16:creationId xmlns:a16="http://schemas.microsoft.com/office/drawing/2014/main" id="{B1C9609F-6452-4977-A46E-EE107D64DAD3}"/>
              </a:ext>
            </a:extLst>
          </p:cNvPr>
          <p:cNvSpPr/>
          <p:nvPr/>
        </p:nvSpPr>
        <p:spPr>
          <a:xfrm>
            <a:off x="7176398" y="3004265"/>
            <a:ext cx="2232248" cy="720080"/>
          </a:xfrm>
          <a:prstGeom prst="roundRect">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问题框架符号化</a:t>
            </a:r>
          </a:p>
        </p:txBody>
      </p:sp>
      <p:sp>
        <p:nvSpPr>
          <p:cNvPr id="15" name="矩形: 圆角 14">
            <a:extLst>
              <a:ext uri="{FF2B5EF4-FFF2-40B4-BE49-F238E27FC236}">
                <a16:creationId xmlns:a16="http://schemas.microsoft.com/office/drawing/2014/main" id="{6017A235-FFA2-4390-A054-3DA3F3090F6A}"/>
              </a:ext>
            </a:extLst>
          </p:cNvPr>
          <p:cNvSpPr/>
          <p:nvPr/>
        </p:nvSpPr>
        <p:spPr>
          <a:xfrm>
            <a:off x="6852362" y="411977"/>
            <a:ext cx="2880320" cy="3452616"/>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B3C4D43-87A8-41B5-9593-712314E12497}"/>
              </a:ext>
            </a:extLst>
          </p:cNvPr>
          <p:cNvSpPr txBox="1"/>
          <p:nvPr/>
        </p:nvSpPr>
        <p:spPr>
          <a:xfrm>
            <a:off x="6854775" y="483985"/>
            <a:ext cx="2838853" cy="369332"/>
          </a:xfrm>
          <a:prstGeom prst="rect">
            <a:avLst/>
          </a:prstGeom>
          <a:noFill/>
        </p:spPr>
        <p:txBody>
          <a:bodyPr wrap="square">
            <a:spAutoFit/>
          </a:bodyPr>
          <a:lstStyle/>
          <a:p>
            <a:pPr algn="ctr"/>
            <a:r>
              <a:rPr lang="zh-CN" altLang="en-US" dirty="0"/>
              <a:t>形式化表示</a:t>
            </a:r>
          </a:p>
        </p:txBody>
      </p:sp>
      <p:sp>
        <p:nvSpPr>
          <p:cNvPr id="17" name="矩形: 圆角 16">
            <a:extLst>
              <a:ext uri="{FF2B5EF4-FFF2-40B4-BE49-F238E27FC236}">
                <a16:creationId xmlns:a16="http://schemas.microsoft.com/office/drawing/2014/main" id="{D1E2C63A-19B9-4E27-B9D8-96AD6F1739F9}"/>
              </a:ext>
            </a:extLst>
          </p:cNvPr>
          <p:cNvSpPr/>
          <p:nvPr/>
        </p:nvSpPr>
        <p:spPr>
          <a:xfrm>
            <a:off x="6852362" y="4287642"/>
            <a:ext cx="2880320" cy="1616786"/>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EA24E58-062B-4744-8A11-BC3B0ADC45EF}"/>
              </a:ext>
            </a:extLst>
          </p:cNvPr>
          <p:cNvSpPr txBox="1"/>
          <p:nvPr/>
        </p:nvSpPr>
        <p:spPr>
          <a:xfrm>
            <a:off x="6854775" y="4382968"/>
            <a:ext cx="2838853" cy="369332"/>
          </a:xfrm>
          <a:prstGeom prst="rect">
            <a:avLst/>
          </a:prstGeom>
          <a:noFill/>
        </p:spPr>
        <p:txBody>
          <a:bodyPr wrap="square">
            <a:spAutoFit/>
          </a:bodyPr>
          <a:lstStyle/>
          <a:p>
            <a:pPr algn="ctr"/>
            <a:r>
              <a:rPr lang="zh-CN" altLang="en-US" dirty="0"/>
              <a:t>形式化证明</a:t>
            </a:r>
          </a:p>
        </p:txBody>
      </p:sp>
      <p:sp>
        <p:nvSpPr>
          <p:cNvPr id="19" name="矩形: 圆角 18">
            <a:extLst>
              <a:ext uri="{FF2B5EF4-FFF2-40B4-BE49-F238E27FC236}">
                <a16:creationId xmlns:a16="http://schemas.microsoft.com/office/drawing/2014/main" id="{9F201E24-7C4B-4653-8A7A-428F92F09C9D}"/>
              </a:ext>
            </a:extLst>
          </p:cNvPr>
          <p:cNvSpPr/>
          <p:nvPr/>
        </p:nvSpPr>
        <p:spPr>
          <a:xfrm>
            <a:off x="7176398" y="4917899"/>
            <a:ext cx="958428" cy="720080"/>
          </a:xfrm>
          <a:prstGeom prst="roundRect">
            <a:avLst/>
          </a:prstGeom>
          <a:solidFill>
            <a:srgbClr val="0066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前提</a:t>
            </a:r>
          </a:p>
        </p:txBody>
      </p:sp>
      <p:sp>
        <p:nvSpPr>
          <p:cNvPr id="20" name="矩形: 圆角 19">
            <a:extLst>
              <a:ext uri="{FF2B5EF4-FFF2-40B4-BE49-F238E27FC236}">
                <a16:creationId xmlns:a16="http://schemas.microsoft.com/office/drawing/2014/main" id="{0A0D163C-177B-42E9-BC3E-740F321EF051}"/>
              </a:ext>
            </a:extLst>
          </p:cNvPr>
          <p:cNvSpPr/>
          <p:nvPr/>
        </p:nvSpPr>
        <p:spPr>
          <a:xfrm>
            <a:off x="8551071" y="4917899"/>
            <a:ext cx="958428" cy="720080"/>
          </a:xfrm>
          <a:prstGeom prst="roundRect">
            <a:avLst/>
          </a:prstGeom>
          <a:solidFill>
            <a:srgbClr val="0066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结论</a:t>
            </a:r>
          </a:p>
        </p:txBody>
      </p:sp>
      <p:sp>
        <p:nvSpPr>
          <p:cNvPr id="21" name="矩形: 圆角 20">
            <a:extLst>
              <a:ext uri="{FF2B5EF4-FFF2-40B4-BE49-F238E27FC236}">
                <a16:creationId xmlns:a16="http://schemas.microsoft.com/office/drawing/2014/main" id="{5EB3D8BA-61D0-4D02-9D99-BC45709F1AE4}"/>
              </a:ext>
            </a:extLst>
          </p:cNvPr>
          <p:cNvSpPr/>
          <p:nvPr/>
        </p:nvSpPr>
        <p:spPr>
          <a:xfrm>
            <a:off x="945247" y="3469624"/>
            <a:ext cx="2232248" cy="720080"/>
          </a:xfrm>
          <a:prstGeom prst="roundRect">
            <a:avLst/>
          </a:prstGeom>
          <a:solidFill>
            <a:srgbClr val="00B0F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真值表法</a:t>
            </a:r>
          </a:p>
        </p:txBody>
      </p:sp>
      <p:sp>
        <p:nvSpPr>
          <p:cNvPr id="22" name="矩形: 圆角 21">
            <a:extLst>
              <a:ext uri="{FF2B5EF4-FFF2-40B4-BE49-F238E27FC236}">
                <a16:creationId xmlns:a16="http://schemas.microsoft.com/office/drawing/2014/main" id="{03FCE192-7B8B-429F-8339-D70B9CF69DF0}"/>
              </a:ext>
            </a:extLst>
          </p:cNvPr>
          <p:cNvSpPr/>
          <p:nvPr/>
        </p:nvSpPr>
        <p:spPr>
          <a:xfrm>
            <a:off x="945247" y="4556079"/>
            <a:ext cx="2232248" cy="720080"/>
          </a:xfrm>
          <a:prstGeom prst="roundRect">
            <a:avLst/>
          </a:prstGeom>
          <a:solidFill>
            <a:srgbClr val="00B0F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形式化推理构造</a:t>
            </a:r>
          </a:p>
        </p:txBody>
      </p:sp>
      <p:sp>
        <p:nvSpPr>
          <p:cNvPr id="23" name="矩形: 圆角 22">
            <a:extLst>
              <a:ext uri="{FF2B5EF4-FFF2-40B4-BE49-F238E27FC236}">
                <a16:creationId xmlns:a16="http://schemas.microsoft.com/office/drawing/2014/main" id="{B44AC541-DE33-454B-BE1C-0F014E43F9E7}"/>
              </a:ext>
            </a:extLst>
          </p:cNvPr>
          <p:cNvSpPr/>
          <p:nvPr/>
        </p:nvSpPr>
        <p:spPr>
          <a:xfrm>
            <a:off x="949807" y="5642910"/>
            <a:ext cx="2232248" cy="720080"/>
          </a:xfrm>
          <a:prstGeom prst="roundRect">
            <a:avLst/>
          </a:prstGeom>
          <a:solidFill>
            <a:srgbClr val="00B0F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等值变换法</a:t>
            </a:r>
          </a:p>
        </p:txBody>
      </p:sp>
      <p:sp>
        <p:nvSpPr>
          <p:cNvPr id="24" name="矩形: 圆角 23">
            <a:extLst>
              <a:ext uri="{FF2B5EF4-FFF2-40B4-BE49-F238E27FC236}">
                <a16:creationId xmlns:a16="http://schemas.microsoft.com/office/drawing/2014/main" id="{A8E9A57B-CBA3-46A9-B0EF-93E1EA66CDAD}"/>
              </a:ext>
            </a:extLst>
          </p:cNvPr>
          <p:cNvSpPr/>
          <p:nvPr/>
        </p:nvSpPr>
        <p:spPr>
          <a:xfrm>
            <a:off x="3775961" y="3424041"/>
            <a:ext cx="2232248" cy="720080"/>
          </a:xfrm>
          <a:prstGeom prst="roundRect">
            <a:avLst/>
          </a:prstGeom>
          <a:solidFill>
            <a:srgbClr val="FF99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附加前提引入</a:t>
            </a:r>
          </a:p>
        </p:txBody>
      </p:sp>
      <p:sp>
        <p:nvSpPr>
          <p:cNvPr id="25" name="矩形: 圆角 24">
            <a:extLst>
              <a:ext uri="{FF2B5EF4-FFF2-40B4-BE49-F238E27FC236}">
                <a16:creationId xmlns:a16="http://schemas.microsoft.com/office/drawing/2014/main" id="{585CBDE5-1EA4-4608-8D7D-D4061D3F795E}"/>
              </a:ext>
            </a:extLst>
          </p:cNvPr>
          <p:cNvSpPr/>
          <p:nvPr/>
        </p:nvSpPr>
        <p:spPr>
          <a:xfrm>
            <a:off x="3777145" y="4552987"/>
            <a:ext cx="2232248" cy="720080"/>
          </a:xfrm>
          <a:prstGeom prst="roundRect">
            <a:avLst/>
          </a:prstGeom>
          <a:solidFill>
            <a:srgbClr val="FF99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推理序列构造</a:t>
            </a:r>
          </a:p>
        </p:txBody>
      </p:sp>
      <p:sp>
        <p:nvSpPr>
          <p:cNvPr id="26" name="矩形: 圆角 25">
            <a:extLst>
              <a:ext uri="{FF2B5EF4-FFF2-40B4-BE49-F238E27FC236}">
                <a16:creationId xmlns:a16="http://schemas.microsoft.com/office/drawing/2014/main" id="{B98B7746-DC3B-4C79-BA03-119E058C5BCE}"/>
              </a:ext>
            </a:extLst>
          </p:cNvPr>
          <p:cNvSpPr/>
          <p:nvPr/>
        </p:nvSpPr>
        <p:spPr>
          <a:xfrm>
            <a:off x="3778249" y="5638001"/>
            <a:ext cx="2232248" cy="720080"/>
          </a:xfrm>
          <a:prstGeom prst="roundRect">
            <a:avLst/>
          </a:prstGeom>
          <a:solidFill>
            <a:srgbClr val="FF99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归谬</a:t>
            </a:r>
          </a:p>
        </p:txBody>
      </p:sp>
      <p:sp>
        <p:nvSpPr>
          <p:cNvPr id="27" name="左大括号 26">
            <a:extLst>
              <a:ext uri="{FF2B5EF4-FFF2-40B4-BE49-F238E27FC236}">
                <a16:creationId xmlns:a16="http://schemas.microsoft.com/office/drawing/2014/main" id="{48319A86-EB55-466C-90C8-C1A16BCF6FA2}"/>
              </a:ext>
            </a:extLst>
          </p:cNvPr>
          <p:cNvSpPr/>
          <p:nvPr/>
        </p:nvSpPr>
        <p:spPr>
          <a:xfrm rot="10800000">
            <a:off x="6214233" y="3698672"/>
            <a:ext cx="298562" cy="253332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8" name="箭头: 右 27">
            <a:extLst>
              <a:ext uri="{FF2B5EF4-FFF2-40B4-BE49-F238E27FC236}">
                <a16:creationId xmlns:a16="http://schemas.microsoft.com/office/drawing/2014/main" id="{D9184C8B-8E56-498B-8E30-83C5339C5DD8}"/>
              </a:ext>
            </a:extLst>
          </p:cNvPr>
          <p:cNvSpPr/>
          <p:nvPr/>
        </p:nvSpPr>
        <p:spPr>
          <a:xfrm rot="5400000">
            <a:off x="8180960" y="3908372"/>
            <a:ext cx="432048" cy="36004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a:extLst>
              <a:ext uri="{FF2B5EF4-FFF2-40B4-BE49-F238E27FC236}">
                <a16:creationId xmlns:a16="http://schemas.microsoft.com/office/drawing/2014/main" id="{82A58178-59B0-4151-BF59-AD351C9711F8}"/>
              </a:ext>
            </a:extLst>
          </p:cNvPr>
          <p:cNvCxnSpPr>
            <a:stCxn id="22" idx="3"/>
            <a:endCxn id="25" idx="1"/>
          </p:cNvCxnSpPr>
          <p:nvPr/>
        </p:nvCxnSpPr>
        <p:spPr>
          <a:xfrm flipV="1">
            <a:off x="3177495" y="4913027"/>
            <a:ext cx="599650" cy="30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06093C28-CCC6-4B2C-A232-D880BB2B1C06}"/>
              </a:ext>
            </a:extLst>
          </p:cNvPr>
          <p:cNvCxnSpPr>
            <a:cxnSpLocks/>
            <a:stCxn id="25" idx="2"/>
            <a:endCxn id="26" idx="0"/>
          </p:cNvCxnSpPr>
          <p:nvPr/>
        </p:nvCxnSpPr>
        <p:spPr>
          <a:xfrm>
            <a:off x="4893269" y="5273067"/>
            <a:ext cx="1104" cy="364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725050CA-EFAA-4800-9370-4538B25E74B1}"/>
              </a:ext>
            </a:extLst>
          </p:cNvPr>
          <p:cNvCxnSpPr>
            <a:cxnSpLocks/>
            <a:stCxn id="25" idx="0"/>
            <a:endCxn id="24" idx="2"/>
          </p:cNvCxnSpPr>
          <p:nvPr/>
        </p:nvCxnSpPr>
        <p:spPr>
          <a:xfrm flipH="1" flipV="1">
            <a:off x="4892085" y="4144121"/>
            <a:ext cx="1184" cy="408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561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a:extLst>
              <a:ext uri="{FF2B5EF4-FFF2-40B4-BE49-F238E27FC236}">
                <a16:creationId xmlns:a16="http://schemas.microsoft.com/office/drawing/2014/main" id="{38EAAB5F-1A02-4EC3-B363-8AA2AFAF3B6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050377-5485-4FD3-A8E4-FABF63AE5FCC}" type="slidenum">
              <a:rPr lang="en-US" altLang="zh-CN" sz="1200">
                <a:latin typeface="Arial Black" panose="020B0A04020102020204" pitchFamily="34" charset="0"/>
              </a:rPr>
              <a:pPr>
                <a:spcBef>
                  <a:spcPct val="0"/>
                </a:spcBef>
                <a:buClrTx/>
                <a:buSzTx/>
                <a:buFontTx/>
                <a:buNone/>
              </a:pPr>
              <a:t>27</a:t>
            </a:fld>
            <a:endParaRPr lang="en-US" altLang="zh-CN" sz="1200">
              <a:latin typeface="Arial Black" panose="020B0A04020102020204" pitchFamily="34" charset="0"/>
            </a:endParaRPr>
          </a:p>
        </p:txBody>
      </p:sp>
      <p:sp>
        <p:nvSpPr>
          <p:cNvPr id="174082" name="Rectangle 2">
            <a:extLst>
              <a:ext uri="{FF2B5EF4-FFF2-40B4-BE49-F238E27FC236}">
                <a16:creationId xmlns:a16="http://schemas.microsoft.com/office/drawing/2014/main" id="{574AD8B1-57BF-4386-AD58-8FE224AADA81}"/>
              </a:ext>
            </a:extLst>
          </p:cNvPr>
          <p:cNvSpPr>
            <a:spLocks noGrp="1" noChangeArrowheads="1"/>
          </p:cNvSpPr>
          <p:nvPr>
            <p:ph type="title"/>
          </p:nvPr>
        </p:nvSpPr>
        <p:spPr>
          <a:xfrm>
            <a:off x="2208213" y="549276"/>
            <a:ext cx="8229600" cy="1736725"/>
          </a:xfrm>
        </p:spPr>
        <p:txBody>
          <a:bodyPr/>
          <a:lstStyle/>
          <a:p>
            <a:pPr>
              <a:defRPr/>
            </a:pPr>
            <a:r>
              <a:rPr lang="zh-CN" altLang="en-US" sz="4800" b="1">
                <a:solidFill>
                  <a:srgbClr val="A50021"/>
                </a:solidFill>
                <a:effectLst>
                  <a:outerShdw blurRad="38100" dist="38100" dir="2700000" algn="tl">
                    <a:srgbClr val="C0C0C0"/>
                  </a:outerShdw>
                </a:effectLst>
              </a:rPr>
              <a:t>数理逻辑部分</a:t>
            </a:r>
          </a:p>
        </p:txBody>
      </p:sp>
      <p:sp>
        <p:nvSpPr>
          <p:cNvPr id="174083" name="Rectangle 3">
            <a:extLst>
              <a:ext uri="{FF2B5EF4-FFF2-40B4-BE49-F238E27FC236}">
                <a16:creationId xmlns:a16="http://schemas.microsoft.com/office/drawing/2014/main" id="{A87F4796-A37E-4AE8-AA9E-B1D6AA56C56E}"/>
              </a:ext>
            </a:extLst>
          </p:cNvPr>
          <p:cNvSpPr>
            <a:spLocks noGrp="1" noChangeArrowheads="1"/>
          </p:cNvSpPr>
          <p:nvPr>
            <p:ph type="body" idx="1"/>
          </p:nvPr>
        </p:nvSpPr>
        <p:spPr>
          <a:xfrm>
            <a:off x="2208213" y="2626057"/>
            <a:ext cx="8229600" cy="3568700"/>
          </a:xfrm>
        </p:spPr>
        <p:txBody>
          <a:bodyPr/>
          <a:lstStyle/>
          <a:p>
            <a:pPr>
              <a:spcBef>
                <a:spcPct val="150000"/>
              </a:spcBef>
              <a:defRPr/>
            </a:pPr>
            <a:r>
              <a:rPr lang="zh-CN" altLang="en-US" sz="3600" b="1" dirty="0">
                <a:solidFill>
                  <a:srgbClr val="C94FC0"/>
                </a:solidFill>
                <a:effectLst>
                  <a:outerShdw blurRad="38100" dist="38100" dir="2700000" algn="tl">
                    <a:srgbClr val="C0C0C0"/>
                  </a:outerShdw>
                </a:effectLst>
                <a:latin typeface="Times New Roman" pitchFamily="18" charset="0"/>
              </a:rPr>
              <a:t>第</a:t>
            </a:r>
            <a:r>
              <a:rPr lang="en-US" altLang="zh-CN" sz="3600" b="1" dirty="0">
                <a:solidFill>
                  <a:srgbClr val="C94FC0"/>
                </a:solidFill>
                <a:effectLst>
                  <a:outerShdw blurRad="38100" dist="38100" dir="2700000" algn="tl">
                    <a:srgbClr val="C0C0C0"/>
                  </a:outerShdw>
                </a:effectLst>
                <a:latin typeface="Times New Roman" pitchFamily="18" charset="0"/>
              </a:rPr>
              <a:t>2</a:t>
            </a:r>
            <a:r>
              <a:rPr lang="zh-CN" altLang="en-US" sz="3600" b="1" dirty="0">
                <a:solidFill>
                  <a:srgbClr val="C94FC0"/>
                </a:solidFill>
                <a:effectLst>
                  <a:outerShdw blurRad="38100" dist="38100" dir="2700000" algn="tl">
                    <a:srgbClr val="C0C0C0"/>
                  </a:outerShdw>
                </a:effectLst>
                <a:latin typeface="Times New Roman" pitchFamily="18" charset="0"/>
              </a:rPr>
              <a:t>章  一阶逻辑</a:t>
            </a:r>
          </a:p>
        </p:txBody>
      </p:sp>
    </p:spTree>
    <p:extLst>
      <p:ext uri="{BB962C8B-B14F-4D97-AF65-F5344CB8AC3E}">
        <p14:creationId xmlns:p14="http://schemas.microsoft.com/office/powerpoint/2010/main" val="831382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C5FDCBBF-7878-44A5-8BA9-5200BF6FFE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8DD2195-2B98-4018-A937-5D7D9D9D462F}" type="slidenum">
              <a:rPr lang="en-US" altLang="zh-CN"/>
              <a:pPr eaLnBrk="1" hangingPunct="1"/>
              <a:t>28</a:t>
            </a:fld>
            <a:endParaRPr lang="en-US" altLang="zh-CN"/>
          </a:p>
        </p:txBody>
      </p:sp>
      <p:sp>
        <p:nvSpPr>
          <p:cNvPr id="142339" name="Rectangle 3">
            <a:extLst>
              <a:ext uri="{FF2B5EF4-FFF2-40B4-BE49-F238E27FC236}">
                <a16:creationId xmlns:a16="http://schemas.microsoft.com/office/drawing/2014/main" id="{7CF34609-839F-4A8C-B554-6D97E3AB323E}"/>
              </a:ext>
            </a:extLst>
          </p:cNvPr>
          <p:cNvSpPr>
            <a:spLocks noGrp="1" noChangeArrowheads="1"/>
          </p:cNvSpPr>
          <p:nvPr>
            <p:ph type="body" idx="1"/>
          </p:nvPr>
        </p:nvSpPr>
        <p:spPr>
          <a:xfrm>
            <a:off x="1138900" y="1965278"/>
            <a:ext cx="10214899" cy="4375197"/>
          </a:xfrm>
        </p:spPr>
        <p:txBody>
          <a:bodyPr/>
          <a:lstStyle/>
          <a:p>
            <a:pPr marL="0" indent="0" algn="just">
              <a:lnSpc>
                <a:spcPct val="110000"/>
              </a:lnSpc>
              <a:spcBef>
                <a:spcPct val="30000"/>
              </a:spcBef>
              <a:buNone/>
            </a:pPr>
            <a:r>
              <a:rPr lang="en-US" altLang="zh-CN" b="1" dirty="0">
                <a:solidFill>
                  <a:srgbClr val="FF3300"/>
                </a:solidFill>
                <a:latin typeface="Times New Roman" panose="02020603050405020304" pitchFamily="18" charset="0"/>
              </a:rPr>
              <a:t>        </a:t>
            </a:r>
            <a:r>
              <a:rPr lang="zh-CN" altLang="en-US" sz="3600" b="1" dirty="0">
                <a:solidFill>
                  <a:srgbClr val="3366CC"/>
                </a:solidFill>
                <a:latin typeface="Times New Roman" panose="02020603050405020304" pitchFamily="18" charset="0"/>
              </a:rPr>
              <a:t>在一阶逻辑中，简单命题被分解成</a:t>
            </a:r>
            <a:r>
              <a:rPr lang="zh-CN" altLang="en-US" sz="3600" b="1" dirty="0">
                <a:solidFill>
                  <a:srgbClr val="CC3300"/>
                </a:solidFill>
                <a:latin typeface="Times New Roman" panose="02020603050405020304" pitchFamily="18" charset="0"/>
              </a:rPr>
              <a:t>个体词</a:t>
            </a:r>
            <a:r>
              <a:rPr lang="zh-CN" altLang="en-US" sz="3600" b="1" dirty="0">
                <a:solidFill>
                  <a:srgbClr val="3366CC"/>
                </a:solidFill>
                <a:latin typeface="Times New Roman" panose="02020603050405020304" pitchFamily="18" charset="0"/>
              </a:rPr>
              <a:t>和</a:t>
            </a:r>
            <a:r>
              <a:rPr lang="zh-CN" altLang="en-US" sz="3600" b="1" dirty="0">
                <a:solidFill>
                  <a:srgbClr val="CC3300"/>
                </a:solidFill>
                <a:latin typeface="Times New Roman" panose="02020603050405020304" pitchFamily="18" charset="0"/>
              </a:rPr>
              <a:t>谓词</a:t>
            </a:r>
            <a:r>
              <a:rPr lang="zh-CN" altLang="en-US" sz="3600" b="1" dirty="0">
                <a:solidFill>
                  <a:srgbClr val="3366CC"/>
                </a:solidFill>
                <a:latin typeface="Times New Roman" panose="02020603050405020304" pitchFamily="18" charset="0"/>
              </a:rPr>
              <a:t>两部分。</a:t>
            </a:r>
          </a:p>
          <a:p>
            <a:pPr marL="0" indent="0" algn="just">
              <a:lnSpc>
                <a:spcPct val="110000"/>
              </a:lnSpc>
              <a:spcBef>
                <a:spcPct val="30000"/>
              </a:spcBef>
              <a:buNone/>
            </a:pPr>
            <a:r>
              <a:rPr lang="zh-CN" altLang="en-US" sz="3600" b="1" dirty="0">
                <a:solidFill>
                  <a:srgbClr val="FF3300"/>
                </a:solidFill>
                <a:latin typeface="Times New Roman" panose="02020603050405020304" pitchFamily="18" charset="0"/>
              </a:rPr>
              <a:t>个体词（个体）</a:t>
            </a:r>
            <a:r>
              <a:rPr lang="en-US" altLang="zh-CN" sz="3600" b="1" dirty="0">
                <a:latin typeface="Times New Roman" panose="02020603050405020304" pitchFamily="18" charset="0"/>
              </a:rPr>
              <a:t>: </a:t>
            </a:r>
          </a:p>
          <a:p>
            <a:pPr marL="0" indent="0" algn="just">
              <a:lnSpc>
                <a:spcPct val="110000"/>
              </a:lnSpc>
              <a:spcBef>
                <a:spcPct val="30000"/>
              </a:spcBef>
              <a:buNone/>
            </a:pPr>
            <a:r>
              <a:rPr lang="en-US" altLang="zh-CN" sz="3600" b="1" dirty="0">
                <a:latin typeface="Times New Roman" panose="02020603050405020304" pitchFamily="18" charset="0"/>
              </a:rPr>
              <a:t>        </a:t>
            </a:r>
            <a:r>
              <a:rPr lang="zh-CN" altLang="en-US" b="1" dirty="0">
                <a:latin typeface="Times New Roman" panose="02020603050405020304" pitchFamily="18" charset="0"/>
              </a:rPr>
              <a:t>所研究对象中可以独立存在的具体或抽象的客体，它可以是一个具体的事物，也可以是一个抽象的概念</a:t>
            </a:r>
            <a:r>
              <a:rPr lang="en-US" altLang="zh-CN" b="1" dirty="0">
                <a:latin typeface="Times New Roman" panose="02020603050405020304" pitchFamily="18" charset="0"/>
              </a:rPr>
              <a:t>. </a:t>
            </a:r>
            <a:r>
              <a:rPr lang="zh-CN" altLang="en-US" b="1" dirty="0">
                <a:solidFill>
                  <a:srgbClr val="3366CC"/>
                </a:solidFill>
                <a:latin typeface="Times New Roman" panose="02020603050405020304" pitchFamily="18" charset="0"/>
              </a:rPr>
              <a:t>表示主语的词</a:t>
            </a:r>
            <a:r>
              <a:rPr lang="zh-CN" altLang="en-US" b="1" dirty="0">
                <a:latin typeface="Times New Roman" panose="02020603050405020304" pitchFamily="18" charset="0"/>
              </a:rPr>
              <a:t>（名词或代词）</a:t>
            </a:r>
            <a:r>
              <a:rPr lang="en-US" altLang="zh-CN" b="1" dirty="0">
                <a:latin typeface="Times New Roman" panose="02020603050405020304" pitchFamily="18" charset="0"/>
              </a:rPr>
              <a:t>,</a:t>
            </a:r>
            <a:r>
              <a:rPr lang="zh-CN" altLang="en-US" b="1" dirty="0">
                <a:latin typeface="Times New Roman" panose="02020603050405020304" pitchFamily="18" charset="0"/>
              </a:rPr>
              <a:t>如：苏格拉底，</a:t>
            </a:r>
            <a:r>
              <a:rPr lang="en-US" altLang="zh-CN" b="1" dirty="0">
                <a:latin typeface="Times New Roman" panose="02020603050405020304" pitchFamily="18" charset="0"/>
              </a:rPr>
              <a:t>2</a:t>
            </a:r>
            <a:r>
              <a:rPr lang="zh-CN" altLang="en-US" b="1" dirty="0">
                <a:latin typeface="Times New Roman" panose="02020603050405020304" pitchFamily="18" charset="0"/>
              </a:rPr>
              <a:t>，黑板，自然数，思想，定理</a:t>
            </a:r>
            <a:r>
              <a:rPr lang="en-US" altLang="zh-CN" b="1" dirty="0">
                <a:latin typeface="Times New Roman" panose="02020603050405020304" pitchFamily="18" charset="0"/>
              </a:rPr>
              <a:t>.</a:t>
            </a:r>
          </a:p>
        </p:txBody>
      </p:sp>
      <p:sp>
        <p:nvSpPr>
          <p:cNvPr id="5" name="Rectangle 2">
            <a:extLst>
              <a:ext uri="{FF2B5EF4-FFF2-40B4-BE49-F238E27FC236}">
                <a16:creationId xmlns:a16="http://schemas.microsoft.com/office/drawing/2014/main" id="{2894C658-0E31-4560-9EAD-F2FD4AD81E44}"/>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4400" b="1" dirty="0">
                <a:solidFill>
                  <a:srgbClr val="A50021"/>
                </a:solidFill>
                <a:effectLst>
                  <a:outerShdw blurRad="38100" dist="38100" dir="2700000" algn="tl">
                    <a:srgbClr val="C0C0C0"/>
                  </a:outerShdw>
                </a:effectLst>
                <a:latin typeface="Times New Roman" pitchFamily="18" charset="0"/>
              </a:rPr>
              <a:t>基本概念</a:t>
            </a:r>
            <a:r>
              <a:rPr lang="en-US" altLang="zh-CN" sz="4400" b="1" dirty="0">
                <a:solidFill>
                  <a:srgbClr val="A50021"/>
                </a:solidFill>
                <a:effectLst>
                  <a:outerShdw blurRad="38100" dist="38100" dir="2700000" algn="tl">
                    <a:srgbClr val="C0C0C0"/>
                  </a:outerShdw>
                </a:effectLst>
                <a:latin typeface="Times New Roman" pitchFamily="18" charset="0"/>
              </a:rPr>
              <a:t>——</a:t>
            </a:r>
            <a:r>
              <a:rPr lang="zh-CN" altLang="en-US" sz="4400" b="1" dirty="0">
                <a:solidFill>
                  <a:srgbClr val="A50021"/>
                </a:solidFill>
                <a:effectLst>
                  <a:outerShdw blurRad="38100" dist="38100" dir="2700000" algn="tl">
                    <a:srgbClr val="C0C0C0"/>
                  </a:outerShdw>
                </a:effectLst>
                <a:latin typeface="Times New Roman" pitchFamily="18" charset="0"/>
              </a:rPr>
              <a:t>个体词、谓词、量词</a:t>
            </a:r>
            <a:r>
              <a:rPr lang="zh-CN" altLang="en-US" sz="4400" b="1" dirty="0">
                <a:latin typeface="Times New Roman" pitchFamily="18" charset="0"/>
              </a:rPr>
              <a:t>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wipe(left)">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wipe(left)">
                                      <p:cBhvr>
                                        <p:cTn id="12" dur="500"/>
                                        <p:tgtEl>
                                          <p:spTgt spid="142339">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42339">
                                            <p:txEl>
                                              <p:pRg st="2" end="2"/>
                                            </p:txEl>
                                          </p:spTgt>
                                        </p:tgtEl>
                                        <p:attrNameLst>
                                          <p:attrName>style.visibility</p:attrName>
                                        </p:attrNameLst>
                                      </p:cBhvr>
                                      <p:to>
                                        <p:strVal val="visible"/>
                                      </p:to>
                                    </p:set>
                                    <p:animEffect transition="in" filter="wipe(left)">
                                      <p:cBhvr>
                                        <p:cTn id="15" dur="500"/>
                                        <p:tgtEl>
                                          <p:spTgt spid="142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B03A1C0D-C056-4910-A29A-5B22C98441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945EA2-D432-4D98-AEE9-2B359066FA37}" type="slidenum">
              <a:rPr lang="en-US" altLang="zh-CN"/>
              <a:pPr eaLnBrk="1" hangingPunct="1"/>
              <a:t>29</a:t>
            </a:fld>
            <a:endParaRPr lang="en-US" altLang="zh-CN"/>
          </a:p>
        </p:txBody>
      </p:sp>
      <p:sp>
        <p:nvSpPr>
          <p:cNvPr id="143362" name="Rectangle 2">
            <a:extLst>
              <a:ext uri="{FF2B5EF4-FFF2-40B4-BE49-F238E27FC236}">
                <a16:creationId xmlns:a16="http://schemas.microsoft.com/office/drawing/2014/main" id="{591E2C18-16D9-46BF-8744-8D49ED53391C}"/>
              </a:ext>
            </a:extLst>
          </p:cNvPr>
          <p:cNvSpPr>
            <a:spLocks noGrp="1" noChangeArrowheads="1"/>
          </p:cNvSpPr>
          <p:nvPr>
            <p:ph type="title"/>
          </p:nvPr>
        </p:nvSpPr>
        <p:spPr>
          <a:xfrm>
            <a:off x="2063750" y="404813"/>
            <a:ext cx="8229600" cy="990600"/>
          </a:xfrm>
        </p:spPr>
        <p:txBody>
          <a:bodyPr/>
          <a:lstStyle/>
          <a:p>
            <a:pPr eaLnBrk="1" hangingPunct="1">
              <a:defRPr/>
            </a:pPr>
            <a:r>
              <a:rPr lang="zh-CN" altLang="en-US" b="1">
                <a:solidFill>
                  <a:srgbClr val="A50021"/>
                </a:solidFill>
                <a:effectLst>
                  <a:outerShdw blurRad="38100" dist="38100" dir="2700000" algn="tl">
                    <a:srgbClr val="C0C0C0"/>
                  </a:outerShdw>
                </a:effectLst>
                <a:latin typeface="Times New Roman" pitchFamily="18" charset="0"/>
              </a:rPr>
              <a:t>基本概念 </a:t>
            </a:r>
            <a:r>
              <a:rPr lang="en-US" altLang="zh-CN" b="1">
                <a:solidFill>
                  <a:srgbClr val="A50021"/>
                </a:solidFill>
                <a:effectLst>
                  <a:outerShdw blurRad="38100" dist="38100" dir="2700000" algn="tl">
                    <a:srgbClr val="C0C0C0"/>
                  </a:outerShdw>
                </a:effectLst>
                <a:latin typeface="Times New Roman" pitchFamily="18" charset="0"/>
              </a:rPr>
              <a:t>(</a:t>
            </a:r>
            <a:r>
              <a:rPr lang="zh-CN" altLang="en-US" b="1">
                <a:solidFill>
                  <a:srgbClr val="A50021"/>
                </a:solidFill>
                <a:effectLst>
                  <a:outerShdw blurRad="38100" dist="38100" dir="2700000" algn="tl">
                    <a:srgbClr val="C0C0C0"/>
                  </a:outerShdw>
                </a:effectLst>
                <a:latin typeface="Times New Roman" pitchFamily="18" charset="0"/>
              </a:rPr>
              <a:t>续</a:t>
            </a:r>
            <a:r>
              <a:rPr lang="en-US" altLang="zh-CN" b="1">
                <a:solidFill>
                  <a:srgbClr val="A50021"/>
                </a:solidFill>
                <a:effectLst>
                  <a:outerShdw blurRad="38100" dist="38100" dir="2700000" algn="tl">
                    <a:srgbClr val="C0C0C0"/>
                  </a:outerShdw>
                </a:effectLst>
                <a:latin typeface="Times New Roman" pitchFamily="18" charset="0"/>
              </a:rPr>
              <a:t>)</a:t>
            </a:r>
          </a:p>
        </p:txBody>
      </p:sp>
      <p:sp>
        <p:nvSpPr>
          <p:cNvPr id="143363" name="Rectangle 3">
            <a:extLst>
              <a:ext uri="{FF2B5EF4-FFF2-40B4-BE49-F238E27FC236}">
                <a16:creationId xmlns:a16="http://schemas.microsoft.com/office/drawing/2014/main" id="{08CB5158-AB84-424B-82A1-2DC7CA77A705}"/>
              </a:ext>
            </a:extLst>
          </p:cNvPr>
          <p:cNvSpPr>
            <a:spLocks noGrp="1" noChangeArrowheads="1"/>
          </p:cNvSpPr>
          <p:nvPr>
            <p:ph type="body" idx="1"/>
          </p:nvPr>
        </p:nvSpPr>
        <p:spPr>
          <a:xfrm>
            <a:off x="838200" y="1484314"/>
            <a:ext cx="10339316" cy="5113337"/>
          </a:xfrm>
        </p:spPr>
        <p:txBody>
          <a:bodyPr/>
          <a:lstStyle/>
          <a:p>
            <a:pPr algn="just" eaLnBrk="1" hangingPunct="1">
              <a:lnSpc>
                <a:spcPct val="130000"/>
              </a:lnSpc>
              <a:buFontTx/>
              <a:buNone/>
              <a:defRPr/>
            </a:pPr>
            <a:r>
              <a:rPr lang="zh-CN" altLang="en-US" b="1" dirty="0">
                <a:solidFill>
                  <a:srgbClr val="FF3300"/>
                </a:solidFill>
                <a:latin typeface="Times New Roman" pitchFamily="18" charset="0"/>
              </a:rPr>
              <a:t>谓词</a:t>
            </a:r>
            <a:r>
              <a:rPr lang="en-US" altLang="zh-CN" b="1" dirty="0">
                <a:latin typeface="Times New Roman" pitchFamily="18" charset="0"/>
              </a:rPr>
              <a:t>: </a:t>
            </a:r>
            <a:r>
              <a:rPr lang="zh-CN" altLang="en-US" b="1" dirty="0">
                <a:latin typeface="Times New Roman" pitchFamily="18" charset="0"/>
              </a:rPr>
              <a:t>表示个体词的性质或相互之间关系的词</a:t>
            </a:r>
          </a:p>
          <a:p>
            <a:pPr algn="just" eaLnBrk="1" hangingPunct="1">
              <a:lnSpc>
                <a:spcPct val="130000"/>
              </a:lnSpc>
              <a:buFontTx/>
              <a:buNone/>
              <a:defRPr/>
            </a:pPr>
            <a:r>
              <a:rPr lang="zh-CN" altLang="en-US" b="1" dirty="0">
                <a:latin typeface="Times New Roman" pitchFamily="18" charset="0"/>
              </a:rPr>
              <a:t>     </a:t>
            </a:r>
            <a:r>
              <a:rPr lang="zh-CN" altLang="en-US" b="1" dirty="0">
                <a:solidFill>
                  <a:srgbClr val="FF3300"/>
                </a:solidFill>
                <a:latin typeface="Times New Roman" pitchFamily="18" charset="0"/>
              </a:rPr>
              <a:t>谓词常项</a:t>
            </a:r>
            <a:r>
              <a:rPr lang="zh-CN" altLang="en-US" b="1" dirty="0">
                <a:latin typeface="Times New Roman" pitchFamily="18" charset="0"/>
              </a:rPr>
              <a:t>：表示具体性质或关系的谓词</a:t>
            </a:r>
          </a:p>
          <a:p>
            <a:pPr algn="just" eaLnBrk="1" hangingPunct="1">
              <a:lnSpc>
                <a:spcPct val="130000"/>
              </a:lnSpc>
              <a:buFontTx/>
              <a:buNone/>
              <a:defRPr/>
            </a:pPr>
            <a:r>
              <a:rPr lang="zh-CN" altLang="en-US" b="1" dirty="0">
                <a:solidFill>
                  <a:schemeClr val="accent2"/>
                </a:solidFill>
                <a:latin typeface="Times New Roman" pitchFamily="18" charset="0"/>
              </a:rPr>
              <a:t>              </a:t>
            </a:r>
            <a:r>
              <a:rPr lang="en-US" altLang="zh-CN" b="1" i="1" dirty="0">
                <a:solidFill>
                  <a:schemeClr val="accent2"/>
                </a:solidFill>
                <a:latin typeface="Times New Roman" pitchFamily="18" charset="0"/>
              </a:rPr>
              <a:t>F</a:t>
            </a:r>
            <a:r>
              <a:rPr lang="en-US" altLang="zh-CN" b="1" dirty="0">
                <a:solidFill>
                  <a:schemeClr val="accent2"/>
                </a:solidFill>
                <a:latin typeface="Times New Roman" pitchFamily="18" charset="0"/>
              </a:rPr>
              <a:t>:   …</a:t>
            </a:r>
            <a:r>
              <a:rPr lang="zh-CN" altLang="en-US" b="1" dirty="0">
                <a:solidFill>
                  <a:schemeClr val="accent2"/>
                </a:solidFill>
                <a:latin typeface="Times New Roman" pitchFamily="18" charset="0"/>
              </a:rPr>
              <a:t>是人，</a:t>
            </a:r>
            <a:r>
              <a:rPr lang="en-US" altLang="zh-CN" b="1" i="1" dirty="0">
                <a:solidFill>
                  <a:schemeClr val="accent2"/>
                </a:solidFill>
                <a:latin typeface="Times New Roman" pitchFamily="18" charset="0"/>
              </a:rPr>
              <a:t>F</a:t>
            </a:r>
            <a:r>
              <a:rPr lang="en-US" altLang="zh-CN" b="1" dirty="0">
                <a:solidFill>
                  <a:schemeClr val="accent2"/>
                </a:solidFill>
                <a:latin typeface="Times New Roman" pitchFamily="18" charset="0"/>
              </a:rPr>
              <a:t>(</a:t>
            </a:r>
            <a:r>
              <a:rPr lang="en-US" altLang="zh-CN" b="1" i="1" dirty="0">
                <a:solidFill>
                  <a:schemeClr val="accent2"/>
                </a:solidFill>
                <a:latin typeface="Times New Roman" pitchFamily="18" charset="0"/>
              </a:rPr>
              <a:t>a</a:t>
            </a:r>
            <a:r>
              <a:rPr lang="en-US" altLang="zh-CN" b="1" dirty="0">
                <a:solidFill>
                  <a:schemeClr val="accent2"/>
                </a:solidFill>
                <a:latin typeface="Times New Roman" pitchFamily="18" charset="0"/>
              </a:rPr>
              <a:t>)</a:t>
            </a:r>
            <a:r>
              <a:rPr lang="zh-CN" altLang="en-US" b="1" dirty="0">
                <a:solidFill>
                  <a:schemeClr val="accent2"/>
                </a:solidFill>
                <a:latin typeface="Times New Roman" pitchFamily="18" charset="0"/>
              </a:rPr>
              <a:t>：</a:t>
            </a:r>
            <a:r>
              <a:rPr lang="en-US" altLang="zh-CN" b="1" i="1" dirty="0">
                <a:solidFill>
                  <a:schemeClr val="accent2"/>
                </a:solidFill>
                <a:latin typeface="Times New Roman" pitchFamily="18" charset="0"/>
              </a:rPr>
              <a:t>a</a:t>
            </a:r>
            <a:r>
              <a:rPr lang="zh-CN" altLang="en-US" b="1" dirty="0">
                <a:solidFill>
                  <a:schemeClr val="accent2"/>
                </a:solidFill>
                <a:latin typeface="Times New Roman" pitchFamily="18" charset="0"/>
              </a:rPr>
              <a:t>是人</a:t>
            </a:r>
          </a:p>
          <a:p>
            <a:pPr algn="just" eaLnBrk="1" hangingPunct="1">
              <a:lnSpc>
                <a:spcPct val="130000"/>
              </a:lnSpc>
              <a:buFontTx/>
              <a:buNone/>
              <a:defRPr/>
            </a:pPr>
            <a:r>
              <a:rPr lang="zh-CN" altLang="en-US" b="1" dirty="0">
                <a:solidFill>
                  <a:schemeClr val="accent2"/>
                </a:solidFill>
                <a:latin typeface="Times New Roman" pitchFamily="18" charset="0"/>
              </a:rPr>
              <a:t>              </a:t>
            </a:r>
            <a:r>
              <a:rPr lang="en-US" altLang="zh-CN" b="1" i="1" dirty="0">
                <a:solidFill>
                  <a:schemeClr val="accent2"/>
                </a:solidFill>
                <a:latin typeface="Times New Roman" pitchFamily="18" charset="0"/>
              </a:rPr>
              <a:t>G</a:t>
            </a:r>
            <a:r>
              <a:rPr lang="en-US" altLang="zh-CN" b="1" dirty="0">
                <a:solidFill>
                  <a:schemeClr val="accent2"/>
                </a:solidFill>
                <a:latin typeface="Times New Roman" pitchFamily="18" charset="0"/>
              </a:rPr>
              <a:t>:   …</a:t>
            </a:r>
            <a:r>
              <a:rPr lang="zh-CN" altLang="en-US" b="1" dirty="0">
                <a:solidFill>
                  <a:schemeClr val="accent2"/>
                </a:solidFill>
                <a:latin typeface="Times New Roman" pitchFamily="18" charset="0"/>
              </a:rPr>
              <a:t>是自然数， </a:t>
            </a:r>
            <a:r>
              <a:rPr lang="en-US" altLang="zh-CN" b="1" i="1" dirty="0">
                <a:solidFill>
                  <a:schemeClr val="accent2"/>
                </a:solidFill>
                <a:latin typeface="Times New Roman" pitchFamily="18" charset="0"/>
              </a:rPr>
              <a:t>G</a:t>
            </a:r>
            <a:r>
              <a:rPr lang="en-US" altLang="zh-CN" b="1" dirty="0">
                <a:solidFill>
                  <a:schemeClr val="accent2"/>
                </a:solidFill>
                <a:latin typeface="Times New Roman" pitchFamily="18" charset="0"/>
              </a:rPr>
              <a:t>(2)</a:t>
            </a:r>
            <a:r>
              <a:rPr lang="zh-CN" altLang="en-US" b="1" dirty="0">
                <a:solidFill>
                  <a:schemeClr val="accent2"/>
                </a:solidFill>
                <a:latin typeface="Times New Roman" pitchFamily="18" charset="0"/>
              </a:rPr>
              <a:t>：</a:t>
            </a:r>
            <a:r>
              <a:rPr lang="en-US" altLang="zh-CN" b="1" dirty="0">
                <a:solidFill>
                  <a:schemeClr val="accent2"/>
                </a:solidFill>
                <a:latin typeface="Times New Roman" pitchFamily="18" charset="0"/>
              </a:rPr>
              <a:t>2</a:t>
            </a:r>
            <a:r>
              <a:rPr lang="zh-CN" altLang="en-US" b="1" dirty="0">
                <a:solidFill>
                  <a:schemeClr val="accent2"/>
                </a:solidFill>
                <a:latin typeface="Times New Roman" pitchFamily="18" charset="0"/>
              </a:rPr>
              <a:t>是自然数</a:t>
            </a:r>
            <a:endParaRPr lang="zh-CN" altLang="en-US" b="1" i="1" dirty="0">
              <a:solidFill>
                <a:schemeClr val="accent2"/>
              </a:solidFill>
              <a:latin typeface="Times New Roman" pitchFamily="18" charset="0"/>
            </a:endParaRPr>
          </a:p>
          <a:p>
            <a:pPr algn="just" eaLnBrk="1" hangingPunct="1">
              <a:lnSpc>
                <a:spcPct val="130000"/>
              </a:lnSpc>
              <a:buFontTx/>
              <a:buNone/>
              <a:defRPr/>
            </a:pPr>
            <a:r>
              <a:rPr lang="zh-CN" altLang="en-US" b="1" dirty="0">
                <a:latin typeface="Times New Roman" pitchFamily="18" charset="0"/>
              </a:rPr>
              <a:t>     </a:t>
            </a:r>
            <a:r>
              <a:rPr lang="zh-CN" altLang="en-US" b="1" dirty="0">
                <a:solidFill>
                  <a:srgbClr val="FF3300"/>
                </a:solidFill>
                <a:latin typeface="Times New Roman" pitchFamily="18" charset="0"/>
              </a:rPr>
              <a:t>谓词变项</a:t>
            </a:r>
            <a:r>
              <a:rPr lang="zh-CN" altLang="en-US" b="1" dirty="0">
                <a:latin typeface="Times New Roman" pitchFamily="18" charset="0"/>
              </a:rPr>
              <a:t>：表示抽象的或泛指的谓词</a:t>
            </a:r>
          </a:p>
          <a:p>
            <a:pPr algn="just" eaLnBrk="1" hangingPunct="1">
              <a:lnSpc>
                <a:spcPct val="130000"/>
              </a:lnSpc>
              <a:buFontTx/>
              <a:buNone/>
              <a:defRPr/>
            </a:pPr>
            <a:r>
              <a:rPr lang="zh-CN" altLang="en-US" b="1" i="1" dirty="0">
                <a:solidFill>
                  <a:schemeClr val="tx1">
                    <a:lumMod val="65000"/>
                    <a:lumOff val="35000"/>
                  </a:schemeClr>
                </a:solidFill>
                <a:latin typeface="Times New Roman" pitchFamily="18" charset="0"/>
              </a:rPr>
              <a:t>              </a:t>
            </a:r>
            <a:r>
              <a:rPr lang="en-US" altLang="zh-CN" b="1" i="1" dirty="0">
                <a:solidFill>
                  <a:schemeClr val="accent2"/>
                </a:solidFill>
                <a:latin typeface="Times New Roman" pitchFamily="18" charset="0"/>
              </a:rPr>
              <a:t>F</a:t>
            </a:r>
            <a:r>
              <a:rPr lang="en-US" altLang="zh-CN" b="1" dirty="0">
                <a:solidFill>
                  <a:schemeClr val="accent2"/>
                </a:solidFill>
                <a:latin typeface="Times New Roman" pitchFamily="18" charset="0"/>
              </a:rPr>
              <a:t>: …</a:t>
            </a:r>
            <a:r>
              <a:rPr lang="zh-CN" altLang="en-US" b="1" dirty="0">
                <a:solidFill>
                  <a:schemeClr val="accent2"/>
                </a:solidFill>
                <a:latin typeface="Times New Roman" pitchFamily="18" charset="0"/>
              </a:rPr>
              <a:t>具有性质</a:t>
            </a:r>
            <a:r>
              <a:rPr lang="en-US" altLang="zh-CN" b="1" i="1" dirty="0">
                <a:solidFill>
                  <a:schemeClr val="accent2"/>
                </a:solidFill>
                <a:latin typeface="Times New Roman" pitchFamily="18" charset="0"/>
              </a:rPr>
              <a:t>F</a:t>
            </a:r>
            <a:r>
              <a:rPr lang="zh-CN" altLang="en-US" b="1" dirty="0">
                <a:solidFill>
                  <a:schemeClr val="accent2"/>
                </a:solidFill>
                <a:latin typeface="Times New Roman" pitchFamily="18" charset="0"/>
              </a:rPr>
              <a:t>，</a:t>
            </a:r>
          </a:p>
          <a:p>
            <a:pPr algn="just" eaLnBrk="1" hangingPunct="1">
              <a:lnSpc>
                <a:spcPct val="130000"/>
              </a:lnSpc>
              <a:buFontTx/>
              <a:buNone/>
              <a:defRPr/>
            </a:pPr>
            <a:r>
              <a:rPr lang="zh-CN" altLang="en-US" b="1" dirty="0">
                <a:solidFill>
                  <a:schemeClr val="bg2"/>
                </a:solidFill>
                <a:latin typeface="Times New Roman" pitchFamily="18" charset="0"/>
              </a:rPr>
              <a:t>     </a:t>
            </a:r>
            <a:r>
              <a:rPr lang="zh-CN" altLang="en-US" b="1" dirty="0">
                <a:solidFill>
                  <a:srgbClr val="000082"/>
                </a:solidFill>
                <a:effectLst>
                  <a:outerShdw blurRad="38100" dist="38100" dir="2700000" algn="tl">
                    <a:srgbClr val="C0C0C0"/>
                  </a:outerShdw>
                </a:effectLst>
                <a:latin typeface="Times New Roman" pitchFamily="18" charset="0"/>
              </a:rPr>
              <a:t>个体变项 </a:t>
            </a:r>
            <a:r>
              <a:rPr lang="en-US" altLang="zh-CN" b="1" i="1" dirty="0">
                <a:solidFill>
                  <a:srgbClr val="000082"/>
                </a:solidFill>
                <a:effectLst>
                  <a:outerShdw blurRad="38100" dist="38100" dir="2700000" algn="tl">
                    <a:srgbClr val="C0C0C0"/>
                  </a:outerShdw>
                </a:effectLst>
                <a:latin typeface="Times New Roman" pitchFamily="18" charset="0"/>
              </a:rPr>
              <a:t>x </a:t>
            </a:r>
            <a:r>
              <a:rPr lang="zh-CN" altLang="en-US" b="1" dirty="0">
                <a:solidFill>
                  <a:srgbClr val="000082"/>
                </a:solidFill>
                <a:effectLst>
                  <a:outerShdw blurRad="38100" dist="38100" dir="2700000" algn="tl">
                    <a:srgbClr val="C0C0C0"/>
                  </a:outerShdw>
                </a:effectLst>
                <a:latin typeface="Times New Roman" pitchFamily="18" charset="0"/>
              </a:rPr>
              <a:t>具有性质</a:t>
            </a:r>
            <a:r>
              <a:rPr lang="en-US" altLang="zh-CN" b="1" i="1" dirty="0">
                <a:solidFill>
                  <a:srgbClr val="000082"/>
                </a:solidFill>
                <a:effectLst>
                  <a:outerShdw blurRad="38100" dist="38100" dir="2700000" algn="tl">
                    <a:srgbClr val="C0C0C0"/>
                  </a:outerShdw>
                </a:effectLst>
                <a:latin typeface="Times New Roman" pitchFamily="18" charset="0"/>
              </a:rPr>
              <a:t>F</a:t>
            </a:r>
            <a:r>
              <a:rPr lang="zh-CN" altLang="en-US" b="1" dirty="0">
                <a:solidFill>
                  <a:srgbClr val="000082"/>
                </a:solidFill>
                <a:effectLst>
                  <a:outerShdw blurRad="38100" dist="38100" dir="2700000" algn="tl">
                    <a:srgbClr val="C0C0C0"/>
                  </a:outerShdw>
                </a:effectLst>
                <a:latin typeface="Times New Roman" pitchFamily="18" charset="0"/>
              </a:rPr>
              <a:t>，</a:t>
            </a:r>
            <a:r>
              <a:rPr lang="zh-CN" altLang="en-US" b="1" dirty="0">
                <a:solidFill>
                  <a:schemeClr val="tx1">
                    <a:lumMod val="65000"/>
                    <a:lumOff val="35000"/>
                  </a:schemeClr>
                </a:solidFill>
                <a:effectLst>
                  <a:outerShdw blurRad="38100" dist="38100" dir="2700000" algn="tl">
                    <a:srgbClr val="C0C0C0"/>
                  </a:outerShdw>
                </a:effectLst>
                <a:latin typeface="Times New Roman" pitchFamily="18" charset="0"/>
              </a:rPr>
              <a:t>记作</a:t>
            </a:r>
            <a:r>
              <a:rPr lang="en-US" altLang="zh-CN" b="1" i="1" dirty="0">
                <a:solidFill>
                  <a:srgbClr val="FF3300"/>
                </a:solidFill>
                <a:effectLst>
                  <a:outerShdw blurRad="38100" dist="38100" dir="2700000" algn="tl">
                    <a:srgbClr val="C0C0C0"/>
                  </a:outerShdw>
                </a:effectLst>
                <a:latin typeface="Times New Roman" pitchFamily="18" charset="0"/>
              </a:rPr>
              <a:t>F</a:t>
            </a:r>
            <a:r>
              <a:rPr lang="en-US" altLang="zh-CN" b="1" dirty="0">
                <a:solidFill>
                  <a:srgbClr val="FF3300"/>
                </a:solidFill>
                <a:effectLst>
                  <a:outerShdw blurRad="38100" dist="38100" dir="2700000" algn="tl">
                    <a:srgbClr val="C0C0C0"/>
                  </a:outerShdw>
                </a:effectLst>
                <a:latin typeface="Times New Roman" pitchFamily="18" charset="0"/>
              </a:rPr>
              <a:t>(</a:t>
            </a:r>
            <a:r>
              <a:rPr lang="en-US" altLang="zh-CN" b="1" i="1" dirty="0">
                <a:solidFill>
                  <a:srgbClr val="FF3300"/>
                </a:solidFill>
                <a:effectLst>
                  <a:outerShdw blurRad="38100" dist="38100" dir="2700000" algn="tl">
                    <a:srgbClr val="C0C0C0"/>
                  </a:outerShdw>
                </a:effectLst>
                <a:latin typeface="Times New Roman" pitchFamily="18" charset="0"/>
              </a:rPr>
              <a:t>x</a:t>
            </a:r>
            <a:r>
              <a:rPr lang="en-US" altLang="zh-CN" b="1" dirty="0">
                <a:solidFill>
                  <a:srgbClr val="FF3300"/>
                </a:solidFill>
                <a:effectLst>
                  <a:outerShdw blurRad="38100" dist="38100" dir="2700000" algn="tl">
                    <a:srgbClr val="C0C0C0"/>
                  </a:outerShdw>
                </a:effectLst>
                <a:latin typeface="Times New Roman" pitchFamily="18" charset="0"/>
              </a:rPr>
              <a:t>)</a:t>
            </a:r>
            <a:r>
              <a:rPr lang="zh-CN" altLang="en-US" b="1" dirty="0">
                <a:solidFill>
                  <a:srgbClr val="FF3300"/>
                </a:solidFill>
                <a:effectLst>
                  <a:outerShdw blurRad="38100" dist="38100" dir="2700000" algn="tl">
                    <a:srgbClr val="C0C0C0"/>
                  </a:outerShdw>
                </a:effectLst>
                <a:latin typeface="Times New Roman" pitchFamily="18" charset="0"/>
              </a:rPr>
              <a:t>。</a:t>
            </a:r>
            <a:r>
              <a:rPr lang="zh-CN" altLang="en-US" b="1" dirty="0">
                <a:solidFill>
                  <a:schemeClr val="bg2"/>
                </a:solidFill>
                <a:effectLst>
                  <a:outerShdw blurRad="38100" dist="38100" dir="2700000" algn="tl">
                    <a:srgbClr val="C0C0C0"/>
                  </a:outerShdw>
                </a:effectLst>
                <a:latin typeface="Times New Roman"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a:extLst>
              <a:ext uri="{FF2B5EF4-FFF2-40B4-BE49-F238E27FC236}">
                <a16:creationId xmlns:a16="http://schemas.microsoft.com/office/drawing/2014/main" id="{47E618CA-18F2-45B1-9282-3FFB61D5D93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10E1AE5-9341-44F9-ADB2-AEA828711B96}" type="slidenum">
              <a:rPr lang="en-US" altLang="zh-CN" sz="1200">
                <a:latin typeface="Arial Black" panose="020B0A04020102020204" pitchFamily="34" charset="0"/>
              </a:rPr>
              <a:pPr>
                <a:spcBef>
                  <a:spcPct val="0"/>
                </a:spcBef>
                <a:buClrTx/>
                <a:buSzTx/>
                <a:buFontTx/>
                <a:buNone/>
              </a:pPr>
              <a:t>3</a:t>
            </a:fld>
            <a:endParaRPr lang="en-US" altLang="zh-CN" sz="1200">
              <a:latin typeface="Arial Black" panose="020B0A04020102020204" pitchFamily="34" charset="0"/>
            </a:endParaRPr>
          </a:p>
        </p:txBody>
      </p:sp>
      <p:sp>
        <p:nvSpPr>
          <p:cNvPr id="146434" name="Rectangle 2">
            <a:extLst>
              <a:ext uri="{FF2B5EF4-FFF2-40B4-BE49-F238E27FC236}">
                <a16:creationId xmlns:a16="http://schemas.microsoft.com/office/drawing/2014/main" id="{6EEF9537-C620-4636-A34F-A88AA04D9977}"/>
              </a:ext>
            </a:extLst>
          </p:cNvPr>
          <p:cNvSpPr>
            <a:spLocks noGrp="1" noChangeArrowheads="1"/>
          </p:cNvSpPr>
          <p:nvPr>
            <p:ph type="title"/>
          </p:nvPr>
        </p:nvSpPr>
        <p:spPr/>
        <p:txBody>
          <a:bodyPr/>
          <a:lstStyle/>
          <a:p>
            <a:pPr>
              <a:defRPr/>
            </a:pPr>
            <a:r>
              <a:rPr lang="zh-CN" altLang="en-US" b="1" dirty="0">
                <a:solidFill>
                  <a:srgbClr val="A50021"/>
                </a:solidFill>
                <a:effectLst>
                  <a:outerShdw blurRad="38100" dist="38100" dir="2700000" algn="tl">
                    <a:srgbClr val="C0C0C0"/>
                  </a:outerShdw>
                </a:effectLst>
                <a:latin typeface="宋体" pitchFamily="2" charset="-122"/>
              </a:rPr>
              <a:t>简单命题符号化</a:t>
            </a:r>
            <a:r>
              <a:rPr lang="zh-CN" altLang="en-US" b="1" dirty="0"/>
              <a:t> </a:t>
            </a:r>
          </a:p>
        </p:txBody>
      </p:sp>
      <p:grpSp>
        <p:nvGrpSpPr>
          <p:cNvPr id="30724" name="Group 9">
            <a:extLst>
              <a:ext uri="{FF2B5EF4-FFF2-40B4-BE49-F238E27FC236}">
                <a16:creationId xmlns:a16="http://schemas.microsoft.com/office/drawing/2014/main" id="{15836C84-CC74-4F75-8503-2A6BED80E0ED}"/>
              </a:ext>
            </a:extLst>
          </p:cNvPr>
          <p:cNvGrpSpPr>
            <a:grpSpLocks/>
          </p:cNvGrpSpPr>
          <p:nvPr/>
        </p:nvGrpSpPr>
        <p:grpSpPr bwMode="auto">
          <a:xfrm>
            <a:off x="1966913" y="1735138"/>
            <a:ext cx="8229600" cy="3511550"/>
            <a:chOff x="279" y="1093"/>
            <a:chExt cx="5184" cy="2212"/>
          </a:xfrm>
        </p:grpSpPr>
        <p:graphicFrame>
          <p:nvGraphicFramePr>
            <p:cNvPr id="30726" name="Object 4">
              <a:extLst>
                <a:ext uri="{FF2B5EF4-FFF2-40B4-BE49-F238E27FC236}">
                  <a16:creationId xmlns:a16="http://schemas.microsoft.com/office/drawing/2014/main" id="{FE6897DC-6686-4175-A82D-FCF2DAEC5604}"/>
                </a:ext>
              </a:extLst>
            </p:cNvPr>
            <p:cNvGraphicFramePr>
              <a:graphicFrameLocks noChangeAspect="1"/>
            </p:cNvGraphicFramePr>
            <p:nvPr/>
          </p:nvGraphicFramePr>
          <p:xfrm>
            <a:off x="1021" y="2646"/>
            <a:ext cx="316" cy="234"/>
          </p:xfrm>
          <a:graphic>
            <a:graphicData uri="http://schemas.openxmlformats.org/presentationml/2006/ole">
              <mc:AlternateContent xmlns:mc="http://schemas.openxmlformats.org/markup-compatibility/2006">
                <mc:Choice xmlns:v="urn:schemas-microsoft-com:vml" Requires="v">
                  <p:oleObj spid="_x0000_s1030" name="Equation" r:id="rId4" imgW="197040" imgH="177939" progId="Equation.3">
                    <p:embed/>
                  </p:oleObj>
                </mc:Choice>
                <mc:Fallback>
                  <p:oleObj name="Equation" r:id="rId4" imgW="197040" imgH="177939" progId="Equation.3">
                    <p:embed/>
                    <p:pic>
                      <p:nvPicPr>
                        <p:cNvPr id="30726" name="Object 4">
                          <a:extLst>
                            <a:ext uri="{FF2B5EF4-FFF2-40B4-BE49-F238E27FC236}">
                              <a16:creationId xmlns:a16="http://schemas.microsoft.com/office/drawing/2014/main" id="{FE6897DC-6686-4175-A82D-FCF2DAEC56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 y="2646"/>
                          <a:ext cx="316"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7" name="Text Box 5">
              <a:extLst>
                <a:ext uri="{FF2B5EF4-FFF2-40B4-BE49-F238E27FC236}">
                  <a16:creationId xmlns:a16="http://schemas.microsoft.com/office/drawing/2014/main" id="{7274BFAB-57BF-4AA8-AB6F-F0CC23C7F4F6}"/>
                </a:ext>
              </a:extLst>
            </p:cNvPr>
            <p:cNvSpPr txBox="1">
              <a:spLocks noChangeArrowheads="1"/>
            </p:cNvSpPr>
            <p:nvPr/>
          </p:nvSpPr>
          <p:spPr bwMode="auto">
            <a:xfrm>
              <a:off x="279" y="1093"/>
              <a:ext cx="5184" cy="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lang="en-US" altLang="zh-CN" sz="2800" b="1" dirty="0">
                  <a:latin typeface="宋体" panose="02010600030101010101" pitchFamily="2" charset="-122"/>
                </a:rPr>
                <a:t>    </a:t>
              </a:r>
              <a:r>
                <a:rPr lang="zh-CN" altLang="en-US" sz="2800" b="1" dirty="0">
                  <a:latin typeface="宋体" panose="02010600030101010101" pitchFamily="2" charset="-122"/>
                </a:rPr>
                <a:t>用小写英文字母 </a:t>
              </a:r>
              <a:r>
                <a:rPr lang="en-US" altLang="zh-CN" sz="2800" b="1" i="1" dirty="0">
                  <a:latin typeface="Times New Roman" panose="02020603050405020304" pitchFamily="18" charset="0"/>
                  <a:cs typeface="Times New Roman" panose="02020603050405020304" pitchFamily="18" charset="0"/>
                </a:rPr>
                <a:t>p, q, r, </a:t>
              </a:r>
              <a:r>
                <a:rPr lang="en-US" altLang="zh-CN" sz="2800" b="1" dirty="0"/>
                <a:t>…</a:t>
              </a:r>
              <a:r>
                <a:rPr lang="en-US" altLang="zh-CN" sz="2800" b="1" dirty="0">
                  <a:latin typeface="宋体" panose="02010600030101010101" pitchFamily="2" charset="-122"/>
                </a:rPr>
                <a:t> ,</a:t>
              </a:r>
              <a:r>
                <a:rPr lang="en-US" altLang="zh-CN" sz="2800" b="1" i="1" dirty="0" err="1">
                  <a:latin typeface="Times New Roman" panose="02020603050405020304" pitchFamily="18" charset="0"/>
                  <a:cs typeface="Times New Roman" panose="02020603050405020304" pitchFamily="18" charset="0"/>
                </a:rPr>
                <a:t>p</a:t>
              </a:r>
              <a:r>
                <a:rPr lang="en-US" altLang="zh-CN" sz="2800" b="1" i="1" baseline="-30000" dirty="0" err="1">
                  <a:latin typeface="Times New Roman" panose="02020603050405020304" pitchFamily="18" charset="0"/>
                  <a:cs typeface="Times New Roman" panose="02020603050405020304" pitchFamily="18" charset="0"/>
                </a:rPr>
                <a:t>i</a:t>
              </a:r>
              <a:r>
                <a:rPr lang="en-US" altLang="zh-CN" sz="2800" b="1" dirty="0" err="1">
                  <a:latin typeface="宋体" panose="02010600030101010101" pitchFamily="2" charset="-122"/>
                </a:rPr>
                <a:t>,</a:t>
              </a:r>
              <a:r>
                <a:rPr lang="en-US" altLang="zh-CN" sz="2800" b="1" i="1" dirty="0" err="1">
                  <a:latin typeface="Times New Roman" panose="02020603050405020304" pitchFamily="18" charset="0"/>
                  <a:cs typeface="Times New Roman" panose="02020603050405020304" pitchFamily="18" charset="0"/>
                </a:rPr>
                <a:t>q</a:t>
              </a:r>
              <a:r>
                <a:rPr lang="en-US" altLang="zh-CN" sz="2800" b="1" i="1" baseline="-30000" dirty="0" err="1">
                  <a:latin typeface="Times New Roman" panose="02020603050405020304" pitchFamily="18" charset="0"/>
                  <a:cs typeface="Times New Roman" panose="02020603050405020304" pitchFamily="18" charset="0"/>
                </a:rPr>
                <a:t>i</a:t>
              </a:r>
              <a:r>
                <a:rPr lang="en-US" altLang="zh-CN" sz="2800" b="1" dirty="0" err="1">
                  <a:latin typeface="宋体" panose="02010600030101010101" pitchFamily="2" charset="-122"/>
                </a:rPr>
                <a:t>,</a:t>
              </a:r>
              <a:r>
                <a:rPr lang="en-US" altLang="zh-CN" sz="2800" b="1" i="1" dirty="0" err="1">
                  <a:latin typeface="Times New Roman" panose="02020603050405020304" pitchFamily="18" charset="0"/>
                  <a:cs typeface="Times New Roman" panose="02020603050405020304" pitchFamily="18" charset="0"/>
                </a:rPr>
                <a:t>r</a:t>
              </a:r>
              <a:r>
                <a:rPr lang="en-US" altLang="zh-CN" sz="2800" b="1" i="1" baseline="-30000"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i</a:t>
              </a:r>
              <a:r>
                <a:rPr lang="en-US" altLang="zh-CN"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宋体" panose="02010600030101010101" pitchFamily="2" charset="-122"/>
                </a:rPr>
                <a:t>）表示简单命题：</a:t>
              </a:r>
              <a:endParaRPr lang="zh-CN" altLang="en-US" sz="2800" b="1" dirty="0">
                <a:latin typeface="Times New Roman" panose="02020603050405020304" pitchFamily="18" charset="0"/>
                <a:cs typeface="Times New Roman" panose="02020603050405020304" pitchFamily="18" charset="0"/>
              </a:endParaRPr>
            </a:p>
            <a:p>
              <a:pPr algn="just" eaLnBrk="1" hangingPunct="1">
                <a:lnSpc>
                  <a:spcPct val="120000"/>
                </a:lnSpc>
                <a:buFont typeface="Wingdings" panose="05000000000000000000" pitchFamily="2" charset="2"/>
                <a:buNone/>
              </a:pPr>
              <a:r>
                <a:rPr lang="zh-CN" altLang="en-US" sz="2800" b="1" dirty="0">
                  <a:latin typeface="宋体" panose="02010600030101010101" pitchFamily="2" charset="-122"/>
                </a:rPr>
                <a:t>    用</a:t>
              </a:r>
              <a:r>
                <a:rPr lang="zh-CN" altLang="en-US" sz="2800" b="1" dirty="0">
                  <a:latin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rPr>
                <a:t>”</a:t>
              </a:r>
              <a:r>
                <a:rPr lang="zh-CN" altLang="en-US" sz="2800" b="1" dirty="0">
                  <a:latin typeface="宋体" panose="02010600030101010101" pitchFamily="2" charset="-122"/>
                </a:rPr>
                <a:t>表示真，用</a:t>
              </a:r>
              <a:r>
                <a:rPr lang="zh-CN" altLang="en-US" sz="2800" b="1" dirty="0">
                  <a:latin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rPr>
                <a:t>”</a:t>
              </a:r>
              <a:r>
                <a:rPr lang="zh-CN" altLang="en-US" sz="2800" b="1" dirty="0">
                  <a:latin typeface="宋体" panose="02010600030101010101" pitchFamily="2" charset="-122"/>
                </a:rPr>
                <a:t>表示假</a:t>
              </a:r>
            </a:p>
            <a:p>
              <a:pPr algn="just" eaLnBrk="1" hangingPunct="1">
                <a:lnSpc>
                  <a:spcPct val="120000"/>
                </a:lnSpc>
                <a:buFont typeface="Wingdings" panose="05000000000000000000" pitchFamily="2" charset="2"/>
                <a:buNone/>
              </a:pPr>
              <a:r>
                <a:rPr lang="zh-CN" altLang="en-US" sz="2800" b="1" dirty="0">
                  <a:latin typeface="宋体" panose="02010600030101010101" pitchFamily="2" charset="-122"/>
                </a:rPr>
                <a:t>例如，令</a:t>
              </a:r>
              <a:endParaRPr lang="zh-CN" altLang="en-US" sz="2800" b="1" dirty="0">
                <a:latin typeface="Times New Roman" panose="02020603050405020304" pitchFamily="18" charset="0"/>
                <a:cs typeface="Times New Roman" panose="02020603050405020304" pitchFamily="18" charset="0"/>
              </a:endParaRPr>
            </a:p>
            <a:p>
              <a:pPr algn="just" eaLnBrk="1" hangingPunct="1">
                <a:lnSpc>
                  <a:spcPct val="120000"/>
                </a:lnSpc>
                <a:buFont typeface="Wingdings" panose="05000000000000000000" pitchFamily="2" charset="2"/>
                <a:buNone/>
              </a:pPr>
              <a:r>
                <a:rPr lang="zh-CN" altLang="en-US" sz="2800" b="1" i="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p</a:t>
              </a:r>
              <a:r>
                <a:rPr lang="zh-CN" altLang="en-US" sz="2800" b="1" dirty="0">
                  <a:latin typeface="宋体" panose="02010600030101010101" pitchFamily="2" charset="-122"/>
                </a:rPr>
                <a:t>：  是有理数，则 </a:t>
              </a:r>
              <a:r>
                <a:rPr lang="en-US" altLang="zh-CN" sz="2800" b="1" i="1" dirty="0">
                  <a:latin typeface="Times New Roman" panose="02020603050405020304" pitchFamily="18" charset="0"/>
                  <a:cs typeface="Times New Roman" panose="02020603050405020304" pitchFamily="18" charset="0"/>
                </a:rPr>
                <a:t>p </a:t>
              </a:r>
              <a:r>
                <a:rPr lang="zh-CN" altLang="en-US" sz="2800" b="1" dirty="0">
                  <a:latin typeface="宋体" panose="02010600030101010101" pitchFamily="2" charset="-122"/>
                </a:rPr>
                <a:t>的真值为 </a:t>
              </a:r>
              <a:r>
                <a:rPr lang="en-US" altLang="zh-CN" sz="2800" b="1" dirty="0">
                  <a:latin typeface="Times New Roman" panose="02020603050405020304" pitchFamily="18" charset="0"/>
                  <a:cs typeface="Times New Roman" panose="02020603050405020304" pitchFamily="18" charset="0"/>
                </a:rPr>
                <a:t>0</a:t>
              </a:r>
            </a:p>
            <a:p>
              <a:pPr eaLnBrk="1" hangingPunct="1">
                <a:lnSpc>
                  <a:spcPct val="120000"/>
                </a:lnSpc>
                <a:buFont typeface="Wingdings" panose="05000000000000000000" pitchFamily="2" charset="2"/>
                <a:buNone/>
              </a:pPr>
              <a:r>
                <a:rPr lang="en-US" altLang="zh-CN" sz="2800" b="1" i="1" dirty="0">
                  <a:latin typeface="Times New Roman" panose="02020603050405020304" pitchFamily="18" charset="0"/>
                  <a:cs typeface="Times New Roman" panose="02020603050405020304" pitchFamily="18" charset="0"/>
                </a:rPr>
                <a:t>      </a:t>
              </a:r>
              <a:endParaRPr lang="en-US" altLang="zh-CN" sz="4400" b="1" dirty="0"/>
            </a:p>
          </p:txBody>
        </p:sp>
        <p:sp>
          <p:nvSpPr>
            <p:cNvPr id="30728" name="Rectangle 7">
              <a:extLst>
                <a:ext uri="{FF2B5EF4-FFF2-40B4-BE49-F238E27FC236}">
                  <a16:creationId xmlns:a16="http://schemas.microsoft.com/office/drawing/2014/main" id="{467183BB-9ACE-4823-B078-70BE47F22759}"/>
                </a:ext>
              </a:extLst>
            </p:cNvPr>
            <p:cNvSpPr>
              <a:spLocks noChangeArrowheads="1"/>
            </p:cNvSpPr>
            <p:nvPr/>
          </p:nvSpPr>
          <p:spPr bwMode="auto">
            <a:xfrm>
              <a:off x="699" y="2886"/>
              <a:ext cx="31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1" i="1" dirty="0">
                  <a:latin typeface="Times New Roman" panose="02020603050405020304" pitchFamily="18" charset="0"/>
                  <a:cs typeface="Times New Roman" panose="02020603050405020304" pitchFamily="18" charset="0"/>
                </a:rPr>
                <a:t>q</a:t>
              </a:r>
              <a:r>
                <a:rPr lang="zh-CN" altLang="en-US"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2 + 5 = 7</a:t>
              </a:r>
              <a:r>
                <a:rPr lang="zh-CN" altLang="en-US" sz="2800" b="1" dirty="0">
                  <a:latin typeface="宋体" panose="02010600030101010101" pitchFamily="2" charset="-122"/>
                </a:rPr>
                <a:t>，则 </a:t>
              </a:r>
              <a:r>
                <a:rPr lang="en-US" altLang="zh-CN" sz="2800" b="1" i="1" dirty="0">
                  <a:latin typeface="Times New Roman" panose="02020603050405020304" pitchFamily="18" charset="0"/>
                  <a:cs typeface="Times New Roman" panose="02020603050405020304" pitchFamily="18" charset="0"/>
                </a:rPr>
                <a:t>q </a:t>
              </a:r>
              <a:r>
                <a:rPr lang="zh-CN" altLang="en-US" sz="2800" b="1" dirty="0">
                  <a:latin typeface="宋体" panose="02010600030101010101" pitchFamily="2" charset="-122"/>
                </a:rPr>
                <a:t>的真值为 </a:t>
              </a:r>
              <a:r>
                <a:rPr lang="en-US" altLang="zh-CN" sz="2800" b="1" dirty="0">
                  <a:latin typeface="Times New Roman" panose="02020603050405020304" pitchFamily="18" charset="0"/>
                  <a:cs typeface="Times New Roman" panose="02020603050405020304" pitchFamily="18" charset="0"/>
                </a:rPr>
                <a:t>1</a:t>
              </a:r>
            </a:p>
          </p:txBody>
        </p:sp>
      </p:grpSp>
      <p:sp>
        <p:nvSpPr>
          <p:cNvPr id="30725" name="Text Box 8">
            <a:extLst>
              <a:ext uri="{FF2B5EF4-FFF2-40B4-BE49-F238E27FC236}">
                <a16:creationId xmlns:a16="http://schemas.microsoft.com/office/drawing/2014/main" id="{1A369F98-4C74-42F8-A702-8FDF95D0115A}"/>
              </a:ext>
            </a:extLst>
          </p:cNvPr>
          <p:cNvSpPr txBox="1">
            <a:spLocks noChangeArrowheads="1"/>
          </p:cNvSpPr>
          <p:nvPr/>
        </p:nvSpPr>
        <p:spPr bwMode="auto">
          <a:xfrm>
            <a:off x="2057400" y="5334001"/>
            <a:ext cx="81534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dirty="0"/>
              <a:t>命题变项：</a:t>
            </a:r>
          </a:p>
          <a:p>
            <a:pPr algn="ctr" eaLnBrk="1" hangingPunct="1">
              <a:spcBef>
                <a:spcPct val="50000"/>
              </a:spcBef>
              <a:buClrTx/>
              <a:buSzTx/>
              <a:buFontTx/>
              <a:buNone/>
            </a:pPr>
            <a:r>
              <a:rPr lang="zh-CN" altLang="en-US" sz="2800" b="1" dirty="0">
                <a:latin typeface="宋体" panose="02010600030101010101" pitchFamily="2" charset="-122"/>
              </a:rPr>
              <a:t>也用小写英文字母 </a:t>
            </a:r>
            <a:r>
              <a:rPr lang="en-US" altLang="zh-CN" sz="2800" b="1" i="1" dirty="0">
                <a:latin typeface="Times New Roman" panose="02020603050405020304" pitchFamily="18" charset="0"/>
                <a:cs typeface="Times New Roman" panose="02020603050405020304" pitchFamily="18" charset="0"/>
              </a:rPr>
              <a:t>p, q, r, </a:t>
            </a:r>
            <a:r>
              <a:rPr lang="en-US" altLang="zh-CN" sz="2800" b="1" dirty="0"/>
              <a:t>…</a:t>
            </a:r>
            <a:r>
              <a:rPr lang="en-US" altLang="zh-CN" sz="2800" b="1" dirty="0">
                <a:latin typeface="宋体" panose="02010600030101010101" pitchFamily="2" charset="-122"/>
              </a:rPr>
              <a:t> ,</a:t>
            </a:r>
            <a:r>
              <a:rPr lang="en-US" altLang="zh-CN" sz="2800" b="1" i="1" dirty="0" err="1">
                <a:latin typeface="Times New Roman" panose="02020603050405020304" pitchFamily="18" charset="0"/>
                <a:cs typeface="Times New Roman" panose="02020603050405020304" pitchFamily="18" charset="0"/>
              </a:rPr>
              <a:t>p</a:t>
            </a:r>
            <a:r>
              <a:rPr lang="en-US" altLang="zh-CN" sz="2800" b="1" i="1" baseline="-30000" dirty="0" err="1">
                <a:latin typeface="Times New Roman" panose="02020603050405020304" pitchFamily="18" charset="0"/>
                <a:cs typeface="Times New Roman" panose="02020603050405020304" pitchFamily="18" charset="0"/>
              </a:rPr>
              <a:t>i</a:t>
            </a:r>
            <a:r>
              <a:rPr lang="en-US" altLang="zh-CN" sz="2800" b="1" dirty="0" err="1">
                <a:latin typeface="宋体" panose="02010600030101010101" pitchFamily="2" charset="-122"/>
              </a:rPr>
              <a:t>,</a:t>
            </a:r>
            <a:r>
              <a:rPr lang="en-US" altLang="zh-CN" sz="2800" b="1" i="1" dirty="0" err="1">
                <a:latin typeface="Times New Roman" panose="02020603050405020304" pitchFamily="18" charset="0"/>
                <a:cs typeface="Times New Roman" panose="02020603050405020304" pitchFamily="18" charset="0"/>
              </a:rPr>
              <a:t>q</a:t>
            </a:r>
            <a:r>
              <a:rPr lang="en-US" altLang="zh-CN" sz="2800" b="1" i="1" baseline="-30000" dirty="0" err="1">
                <a:latin typeface="Times New Roman" panose="02020603050405020304" pitchFamily="18" charset="0"/>
                <a:cs typeface="Times New Roman" panose="02020603050405020304" pitchFamily="18" charset="0"/>
              </a:rPr>
              <a:t>i</a:t>
            </a:r>
            <a:r>
              <a:rPr lang="en-US" altLang="zh-CN" sz="2800" b="1" dirty="0" err="1">
                <a:latin typeface="宋体" panose="02010600030101010101" pitchFamily="2" charset="-122"/>
              </a:rPr>
              <a:t>,</a:t>
            </a:r>
            <a:r>
              <a:rPr lang="en-US" altLang="zh-CN" sz="2800" b="1" i="1" dirty="0" err="1">
                <a:latin typeface="Times New Roman" panose="02020603050405020304" pitchFamily="18" charset="0"/>
                <a:cs typeface="Times New Roman" panose="02020603050405020304" pitchFamily="18" charset="0"/>
              </a:rPr>
              <a:t>r</a:t>
            </a:r>
            <a:r>
              <a:rPr lang="en-US" altLang="zh-CN" sz="2800" b="1" i="1" baseline="-30000"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i</a:t>
            </a:r>
            <a:r>
              <a:rPr lang="en-US" altLang="zh-CN"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宋体" panose="02010600030101010101" pitchFamily="2" charset="-122"/>
              </a:rPr>
              <a:t>）表示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3B6B8D6E-3E58-4735-B24B-78277805FD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433421E-E732-4F46-A9B4-C425A4C2DF73}" type="slidenum">
              <a:rPr lang="en-US" altLang="zh-CN"/>
              <a:pPr eaLnBrk="1" hangingPunct="1"/>
              <a:t>30</a:t>
            </a:fld>
            <a:endParaRPr lang="en-US" altLang="zh-CN"/>
          </a:p>
        </p:txBody>
      </p:sp>
      <p:sp>
        <p:nvSpPr>
          <p:cNvPr id="175106" name="Rectangle 2">
            <a:extLst>
              <a:ext uri="{FF2B5EF4-FFF2-40B4-BE49-F238E27FC236}">
                <a16:creationId xmlns:a16="http://schemas.microsoft.com/office/drawing/2014/main" id="{8772483A-997D-4E1E-9069-621AB58BCE3D}"/>
              </a:ext>
            </a:extLst>
          </p:cNvPr>
          <p:cNvSpPr>
            <a:spLocks noChangeArrowheads="1"/>
          </p:cNvSpPr>
          <p:nvPr/>
        </p:nvSpPr>
        <p:spPr bwMode="auto">
          <a:xfrm>
            <a:off x="723331" y="685801"/>
            <a:ext cx="10426890" cy="5047536"/>
          </a:xfrm>
          <a:prstGeom prst="rect">
            <a:avLst/>
          </a:prstGeom>
          <a:noFill/>
          <a:ln w="9525">
            <a:noFill/>
            <a:miter lim="800000"/>
            <a:headEnd/>
            <a:tailEnd/>
          </a:ln>
          <a:effectLst/>
        </p:spPr>
        <p:txBody>
          <a:bodyPr wrap="square">
            <a:spAutoFit/>
          </a:bodyPr>
          <a:lstStyle/>
          <a:p>
            <a:pPr>
              <a:spcBef>
                <a:spcPct val="50000"/>
              </a:spcBef>
              <a:defRPr/>
            </a:pPr>
            <a:r>
              <a:rPr lang="zh-CN" altLang="en-US" sz="4400" b="1" dirty="0">
                <a:solidFill>
                  <a:srgbClr val="A50021"/>
                </a:solidFill>
                <a:effectLst>
                  <a:outerShdw blurRad="38100" dist="38100" dir="2700000" algn="tl">
                    <a:srgbClr val="C0C0C0"/>
                  </a:outerShdw>
                </a:effectLst>
                <a:latin typeface="宋体" pitchFamily="2" charset="-122"/>
              </a:rPr>
              <a:t>基本概念</a:t>
            </a:r>
            <a:r>
              <a:rPr lang="en-US" altLang="zh-CN" sz="4400" b="1" dirty="0">
                <a:solidFill>
                  <a:srgbClr val="A50021"/>
                </a:solidFill>
                <a:effectLst>
                  <a:outerShdw blurRad="38100" dist="38100" dir="2700000" algn="tl">
                    <a:srgbClr val="C0C0C0"/>
                  </a:outerShdw>
                </a:effectLst>
                <a:latin typeface="宋体" pitchFamily="2" charset="-122"/>
              </a:rPr>
              <a:t>(</a:t>
            </a:r>
            <a:r>
              <a:rPr lang="zh-CN" altLang="en-US" sz="4400" b="1" dirty="0">
                <a:solidFill>
                  <a:srgbClr val="A50021"/>
                </a:solidFill>
                <a:effectLst>
                  <a:outerShdw blurRad="38100" dist="38100" dir="2700000" algn="tl">
                    <a:srgbClr val="C0C0C0"/>
                  </a:outerShdw>
                </a:effectLst>
                <a:latin typeface="宋体" pitchFamily="2" charset="-122"/>
              </a:rPr>
              <a:t>续</a:t>
            </a:r>
            <a:r>
              <a:rPr lang="en-US" altLang="zh-CN" sz="4400" b="1" dirty="0">
                <a:solidFill>
                  <a:srgbClr val="A50021"/>
                </a:solidFill>
                <a:effectLst>
                  <a:outerShdw blurRad="38100" dist="38100" dir="2700000" algn="tl">
                    <a:srgbClr val="C0C0C0"/>
                  </a:outerShdw>
                </a:effectLst>
                <a:latin typeface="宋体" pitchFamily="2" charset="-122"/>
              </a:rPr>
              <a:t>)</a:t>
            </a:r>
          </a:p>
          <a:p>
            <a:pPr>
              <a:spcBef>
                <a:spcPct val="50000"/>
              </a:spcBef>
              <a:buClr>
                <a:schemeClr val="bg2"/>
              </a:buClr>
              <a:buSzPct val="75000"/>
              <a:buFont typeface="Wingdings" pitchFamily="2" charset="2"/>
              <a:buNone/>
              <a:defRPr/>
            </a:pPr>
            <a:r>
              <a:rPr lang="zh-CN" altLang="en-US" sz="3600" b="1" dirty="0">
                <a:solidFill>
                  <a:srgbClr val="FF3300"/>
                </a:solidFill>
                <a:latin typeface="Times New Roman" pitchFamily="18" charset="0"/>
              </a:rPr>
              <a:t>量词</a:t>
            </a:r>
            <a:r>
              <a:rPr lang="en-US" altLang="zh-CN" sz="3600" b="1" dirty="0">
                <a:latin typeface="Times New Roman" pitchFamily="18" charset="0"/>
              </a:rPr>
              <a:t>: </a:t>
            </a:r>
            <a:r>
              <a:rPr lang="zh-CN" altLang="en-US" sz="3600" b="1" dirty="0">
                <a:latin typeface="Times New Roman" pitchFamily="18" charset="0"/>
              </a:rPr>
              <a:t>表示数量的词。</a:t>
            </a:r>
          </a:p>
          <a:p>
            <a:pPr>
              <a:spcBef>
                <a:spcPct val="20000"/>
              </a:spcBef>
              <a:buClr>
                <a:schemeClr val="bg2"/>
              </a:buClr>
              <a:buSzPct val="75000"/>
              <a:buFont typeface="Wingdings" pitchFamily="2" charset="2"/>
              <a:buNone/>
              <a:defRPr/>
            </a:pPr>
            <a:r>
              <a:rPr lang="zh-CN" altLang="en-US" sz="3200" b="1" dirty="0">
                <a:latin typeface="Times New Roman" pitchFamily="18" charset="0"/>
              </a:rPr>
              <a:t>例如</a:t>
            </a:r>
            <a:r>
              <a:rPr lang="zh-CN" altLang="en-US" sz="3200" b="1" dirty="0">
                <a:latin typeface="Times New Roman" pitchFamily="18" charset="0"/>
                <a:sym typeface="Wingdings" pitchFamily="2" charset="2"/>
              </a:rPr>
              <a:t>    （</a:t>
            </a:r>
            <a:r>
              <a:rPr lang="en-US" altLang="zh-CN" sz="3200" b="1" dirty="0">
                <a:latin typeface="Times New Roman" pitchFamily="18" charset="0"/>
                <a:sym typeface="Wingdings" pitchFamily="2" charset="2"/>
              </a:rPr>
              <a:t>1</a:t>
            </a:r>
            <a:r>
              <a:rPr lang="zh-CN" altLang="en-US" sz="3200" b="1" dirty="0">
                <a:latin typeface="Times New Roman" pitchFamily="18" charset="0"/>
                <a:sym typeface="Wingdings" pitchFamily="2" charset="2"/>
              </a:rPr>
              <a:t>）</a:t>
            </a:r>
            <a:r>
              <a:rPr lang="zh-CN" altLang="en-US" sz="3200" b="1" dirty="0">
                <a:latin typeface="Times New Roman" pitchFamily="18" charset="0"/>
              </a:rPr>
              <a:t>所有的人都要死的；</a:t>
            </a:r>
          </a:p>
          <a:p>
            <a:pPr>
              <a:spcBef>
                <a:spcPct val="20000"/>
              </a:spcBef>
              <a:buClr>
                <a:schemeClr val="bg2"/>
              </a:buClr>
              <a:buSzPct val="75000"/>
              <a:buFont typeface="Wingdings" pitchFamily="2" charset="2"/>
              <a:buNone/>
              <a:defRPr/>
            </a:pPr>
            <a:r>
              <a:rPr lang="zh-CN" altLang="en-US" sz="3200" b="1" dirty="0">
                <a:latin typeface="Times New Roman" pitchFamily="18" charset="0"/>
              </a:rPr>
              <a:t>            （</a:t>
            </a:r>
            <a:r>
              <a:rPr lang="en-US" altLang="zh-CN" sz="3200" b="1" dirty="0">
                <a:latin typeface="Times New Roman" pitchFamily="18" charset="0"/>
              </a:rPr>
              <a:t>2</a:t>
            </a:r>
            <a:r>
              <a:rPr lang="zh-CN" altLang="en-US" sz="3200" b="1" dirty="0">
                <a:latin typeface="Times New Roman" pitchFamily="18" charset="0"/>
              </a:rPr>
              <a:t>）有的人活一百岁以上；</a:t>
            </a:r>
          </a:p>
          <a:p>
            <a:pPr>
              <a:spcBef>
                <a:spcPct val="20000"/>
              </a:spcBef>
              <a:buClr>
                <a:schemeClr val="bg2"/>
              </a:buClr>
              <a:buSzPct val="75000"/>
              <a:buFont typeface="Wingdings" pitchFamily="2" charset="2"/>
              <a:buNone/>
              <a:defRPr/>
            </a:pPr>
            <a:r>
              <a:rPr lang="zh-CN" altLang="en-US" sz="3200" b="1" dirty="0">
                <a:solidFill>
                  <a:srgbClr val="FF3300"/>
                </a:solidFill>
                <a:latin typeface="Times New Roman" pitchFamily="18" charset="0"/>
              </a:rPr>
              <a:t>全称量词</a:t>
            </a:r>
            <a:r>
              <a:rPr lang="zh-CN" altLang="en-US" sz="3200" b="1" dirty="0">
                <a:latin typeface="Times New Roman" pitchFamily="18" charset="0"/>
                <a:sym typeface="Symbol" pitchFamily="18" charset="2"/>
              </a:rPr>
              <a:t></a:t>
            </a:r>
            <a:r>
              <a:rPr lang="en-US" altLang="zh-CN" sz="3200" b="1" dirty="0">
                <a:latin typeface="Times New Roman" pitchFamily="18" charset="0"/>
                <a:sym typeface="Symbol" pitchFamily="18" charset="2"/>
              </a:rPr>
              <a:t>: </a:t>
            </a:r>
            <a:r>
              <a:rPr lang="zh-CN" altLang="en-US" sz="3200" b="1" dirty="0">
                <a:latin typeface="Times New Roman" pitchFamily="18" charset="0"/>
                <a:sym typeface="Symbol" pitchFamily="18" charset="2"/>
              </a:rPr>
              <a:t>表示任意的</a:t>
            </a:r>
            <a:r>
              <a:rPr lang="en-US" altLang="zh-CN" sz="3200" b="1" dirty="0">
                <a:latin typeface="Times New Roman" pitchFamily="18" charset="0"/>
                <a:sym typeface="Symbol" pitchFamily="18" charset="2"/>
              </a:rPr>
              <a:t>, </a:t>
            </a:r>
            <a:r>
              <a:rPr lang="zh-CN" altLang="en-US" sz="3200" b="1" dirty="0">
                <a:latin typeface="Times New Roman" pitchFamily="18" charset="0"/>
                <a:sym typeface="Symbol" pitchFamily="18" charset="2"/>
              </a:rPr>
              <a:t>所有的</a:t>
            </a:r>
            <a:r>
              <a:rPr lang="en-US" altLang="zh-CN" sz="3200" b="1" dirty="0">
                <a:latin typeface="Times New Roman" pitchFamily="18" charset="0"/>
                <a:sym typeface="Symbol" pitchFamily="18" charset="2"/>
              </a:rPr>
              <a:t>, </a:t>
            </a:r>
            <a:r>
              <a:rPr lang="zh-CN" altLang="en-US" sz="3200" b="1" dirty="0">
                <a:latin typeface="Times New Roman" pitchFamily="18" charset="0"/>
                <a:sym typeface="Symbol" pitchFamily="18" charset="2"/>
              </a:rPr>
              <a:t>一切的等</a:t>
            </a:r>
            <a:endParaRPr lang="zh-CN" altLang="en-US" sz="3200" b="1" dirty="0">
              <a:latin typeface="Times New Roman" pitchFamily="18" charset="0"/>
            </a:endParaRPr>
          </a:p>
          <a:p>
            <a:pPr>
              <a:spcBef>
                <a:spcPct val="20000"/>
              </a:spcBef>
              <a:buClr>
                <a:schemeClr val="bg2"/>
              </a:buClr>
              <a:buSzPct val="75000"/>
              <a:buFont typeface="Wingdings" pitchFamily="2" charset="2"/>
              <a:buNone/>
              <a:defRPr/>
            </a:pPr>
            <a:r>
              <a:rPr lang="zh-CN" altLang="en-US" sz="3200" b="1" dirty="0">
                <a:solidFill>
                  <a:schemeClr val="accent2"/>
                </a:solidFill>
                <a:latin typeface="Times New Roman" pitchFamily="18" charset="0"/>
              </a:rPr>
              <a:t>     </a:t>
            </a:r>
            <a:r>
              <a:rPr lang="zh-CN" altLang="en-US" sz="3200" b="1" dirty="0">
                <a:solidFill>
                  <a:schemeClr val="accent2"/>
                </a:solidFill>
                <a:latin typeface="Times New Roman" pitchFamily="18" charset="0"/>
                <a:sym typeface="Symbol" pitchFamily="18" charset="2"/>
              </a:rPr>
              <a:t></a:t>
            </a:r>
            <a:r>
              <a:rPr lang="en-US" altLang="zh-CN" sz="3200" b="1" i="1" dirty="0">
                <a:solidFill>
                  <a:schemeClr val="accent2"/>
                </a:solidFill>
                <a:latin typeface="Times New Roman" pitchFamily="18" charset="0"/>
              </a:rPr>
              <a:t>x </a:t>
            </a:r>
            <a:r>
              <a:rPr lang="zh-CN" altLang="en-US" sz="3200" b="1" dirty="0">
                <a:solidFill>
                  <a:schemeClr val="accent2"/>
                </a:solidFill>
                <a:latin typeface="Times New Roman" pitchFamily="18" charset="0"/>
              </a:rPr>
              <a:t>表示对个体域中所有的个体， </a:t>
            </a:r>
            <a:r>
              <a:rPr lang="zh-CN" altLang="en-US" sz="3200" b="1" dirty="0">
                <a:solidFill>
                  <a:schemeClr val="accent2"/>
                </a:solidFill>
                <a:latin typeface="Times New Roman" pitchFamily="18" charset="0"/>
                <a:sym typeface="Symbol" pitchFamily="18" charset="2"/>
              </a:rPr>
              <a:t></a:t>
            </a:r>
            <a:r>
              <a:rPr lang="en-US" altLang="zh-CN" sz="3200" b="1" i="1" dirty="0">
                <a:solidFill>
                  <a:schemeClr val="accent2"/>
                </a:solidFill>
                <a:latin typeface="Times New Roman" pitchFamily="18" charset="0"/>
              </a:rPr>
              <a:t>x F(x)</a:t>
            </a:r>
            <a:r>
              <a:rPr lang="zh-CN" altLang="en-US" sz="3200" b="1" dirty="0">
                <a:solidFill>
                  <a:schemeClr val="accent2"/>
                </a:solidFill>
                <a:latin typeface="Times New Roman" pitchFamily="18" charset="0"/>
              </a:rPr>
              <a:t>表示个体域中所有的个体都有性质</a:t>
            </a:r>
            <a:r>
              <a:rPr lang="en-US" altLang="zh-CN" sz="3200" b="1" i="1" dirty="0">
                <a:solidFill>
                  <a:schemeClr val="accent2"/>
                </a:solidFill>
                <a:latin typeface="Times New Roman" pitchFamily="18" charset="0"/>
              </a:rPr>
              <a:t>F</a:t>
            </a:r>
            <a:r>
              <a:rPr lang="en-US" altLang="zh-CN" sz="3200" b="1" dirty="0">
                <a:solidFill>
                  <a:schemeClr val="accent2"/>
                </a:solidFill>
                <a:latin typeface="Times New Roman" pitchFamily="18" charset="0"/>
              </a:rPr>
              <a:t>.</a:t>
            </a:r>
          </a:p>
          <a:p>
            <a:pPr>
              <a:spcBef>
                <a:spcPct val="20000"/>
              </a:spcBef>
              <a:buClr>
                <a:schemeClr val="bg2"/>
              </a:buClr>
              <a:buSzPct val="75000"/>
              <a:buFont typeface="Wingdings" pitchFamily="2" charset="2"/>
              <a:buNone/>
              <a:defRPr/>
            </a:pPr>
            <a:r>
              <a:rPr lang="en-US" altLang="zh-CN" sz="3200" b="1" dirty="0">
                <a:solidFill>
                  <a:schemeClr val="accent2"/>
                </a:solidFill>
                <a:latin typeface="Times New Roman" pitchFamily="18" charset="0"/>
              </a:rPr>
              <a:t>     </a:t>
            </a:r>
            <a:r>
              <a:rPr lang="en-US" altLang="zh-CN" sz="3200" b="1" dirty="0">
                <a:solidFill>
                  <a:schemeClr val="accent2"/>
                </a:solidFill>
                <a:latin typeface="Times New Roman" pitchFamily="18" charset="0"/>
                <a:sym typeface="Symbol" pitchFamily="18" charset="2"/>
              </a:rPr>
              <a:t></a:t>
            </a:r>
            <a:r>
              <a:rPr lang="en-US" altLang="zh-CN" sz="3200" b="1" i="1" dirty="0">
                <a:solidFill>
                  <a:schemeClr val="accent2"/>
                </a:solidFill>
                <a:latin typeface="Times New Roman" pitchFamily="18" charset="0"/>
              </a:rPr>
              <a:t>x F(x)</a:t>
            </a:r>
            <a:r>
              <a:rPr lang="zh-CN" altLang="en-US" sz="3200" b="1" dirty="0">
                <a:solidFill>
                  <a:schemeClr val="accent2"/>
                </a:solidFill>
                <a:latin typeface="Times New Roman" pitchFamily="18" charset="0"/>
              </a:rPr>
              <a:t>，其中</a:t>
            </a:r>
            <a:r>
              <a:rPr lang="en-US" altLang="zh-CN" sz="3200" b="1" i="1" dirty="0">
                <a:solidFill>
                  <a:schemeClr val="accent2"/>
                </a:solidFill>
                <a:latin typeface="Times New Roman" pitchFamily="18" charset="0"/>
              </a:rPr>
              <a:t>F(x)</a:t>
            </a:r>
            <a:r>
              <a:rPr lang="zh-CN" altLang="en-US" sz="3200" b="1" dirty="0">
                <a:solidFill>
                  <a:schemeClr val="accent2"/>
                </a:solidFill>
                <a:latin typeface="Times New Roman" pitchFamily="18" charset="0"/>
              </a:rPr>
              <a:t>：</a:t>
            </a:r>
            <a:r>
              <a:rPr lang="zh-CN" altLang="en-US" sz="3200" b="1" i="1" dirty="0">
                <a:solidFill>
                  <a:schemeClr val="accent2"/>
                </a:solidFill>
                <a:latin typeface="Times New Roman" pitchFamily="18" charset="0"/>
              </a:rPr>
              <a:t> </a:t>
            </a:r>
            <a:r>
              <a:rPr lang="en-US" altLang="zh-CN" sz="3200" b="1" i="1" dirty="0">
                <a:solidFill>
                  <a:schemeClr val="accent2"/>
                </a:solidFill>
                <a:latin typeface="Times New Roman" pitchFamily="18" charset="0"/>
              </a:rPr>
              <a:t>x</a:t>
            </a:r>
            <a:r>
              <a:rPr lang="zh-CN" altLang="en-US" sz="3200" b="1" dirty="0">
                <a:solidFill>
                  <a:schemeClr val="accent2"/>
                </a:solidFill>
                <a:latin typeface="Times New Roman" pitchFamily="18" charset="0"/>
              </a:rPr>
              <a:t>是要死的，</a:t>
            </a:r>
            <a:r>
              <a:rPr lang="zh-CN" altLang="en-US" sz="3200" b="1" dirty="0">
                <a:solidFill>
                  <a:srgbClr val="CC3300"/>
                </a:solidFill>
                <a:latin typeface="Times New Roman" pitchFamily="18" charset="0"/>
              </a:rPr>
              <a:t>个体域为人类集合</a:t>
            </a:r>
          </a:p>
        </p:txBody>
      </p:sp>
    </p:spTree>
    <p:extLst>
      <p:ext uri="{BB962C8B-B14F-4D97-AF65-F5344CB8AC3E}">
        <p14:creationId xmlns:p14="http://schemas.microsoft.com/office/powerpoint/2010/main" val="775617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3B6B8D6E-3E58-4735-B24B-78277805FD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433421E-E732-4F46-A9B4-C425A4C2DF73}" type="slidenum">
              <a:rPr lang="en-US" altLang="zh-CN"/>
              <a:pPr eaLnBrk="1" hangingPunct="1"/>
              <a:t>31</a:t>
            </a:fld>
            <a:endParaRPr lang="en-US" altLang="zh-CN"/>
          </a:p>
        </p:txBody>
      </p:sp>
      <p:sp>
        <p:nvSpPr>
          <p:cNvPr id="175106" name="Rectangle 2">
            <a:extLst>
              <a:ext uri="{FF2B5EF4-FFF2-40B4-BE49-F238E27FC236}">
                <a16:creationId xmlns:a16="http://schemas.microsoft.com/office/drawing/2014/main" id="{8772483A-997D-4E1E-9069-621AB58BCE3D}"/>
              </a:ext>
            </a:extLst>
          </p:cNvPr>
          <p:cNvSpPr>
            <a:spLocks noChangeArrowheads="1"/>
          </p:cNvSpPr>
          <p:nvPr/>
        </p:nvSpPr>
        <p:spPr bwMode="auto">
          <a:xfrm>
            <a:off x="838200" y="685801"/>
            <a:ext cx="10707806" cy="5539978"/>
          </a:xfrm>
          <a:prstGeom prst="rect">
            <a:avLst/>
          </a:prstGeom>
          <a:noFill/>
          <a:ln w="9525">
            <a:noFill/>
            <a:miter lim="800000"/>
            <a:headEnd/>
            <a:tailEnd/>
          </a:ln>
          <a:effectLst/>
        </p:spPr>
        <p:txBody>
          <a:bodyPr wrap="square">
            <a:spAutoFit/>
          </a:bodyPr>
          <a:lstStyle/>
          <a:p>
            <a:pPr>
              <a:spcBef>
                <a:spcPct val="50000"/>
              </a:spcBef>
              <a:defRPr/>
            </a:pPr>
            <a:r>
              <a:rPr lang="zh-CN" altLang="en-US" sz="4400" b="1" dirty="0">
                <a:solidFill>
                  <a:srgbClr val="A50021"/>
                </a:solidFill>
                <a:effectLst>
                  <a:outerShdw blurRad="38100" dist="38100" dir="2700000" algn="tl">
                    <a:srgbClr val="C0C0C0"/>
                  </a:outerShdw>
                </a:effectLst>
                <a:latin typeface="宋体" pitchFamily="2" charset="-122"/>
              </a:rPr>
              <a:t>基本概念</a:t>
            </a:r>
            <a:r>
              <a:rPr lang="en-US" altLang="zh-CN" sz="4400" b="1" dirty="0">
                <a:solidFill>
                  <a:srgbClr val="A50021"/>
                </a:solidFill>
                <a:effectLst>
                  <a:outerShdw blurRad="38100" dist="38100" dir="2700000" algn="tl">
                    <a:srgbClr val="C0C0C0"/>
                  </a:outerShdw>
                </a:effectLst>
                <a:latin typeface="宋体" pitchFamily="2" charset="-122"/>
              </a:rPr>
              <a:t>(</a:t>
            </a:r>
            <a:r>
              <a:rPr lang="zh-CN" altLang="en-US" sz="4400" b="1" dirty="0">
                <a:solidFill>
                  <a:srgbClr val="A50021"/>
                </a:solidFill>
                <a:effectLst>
                  <a:outerShdw blurRad="38100" dist="38100" dir="2700000" algn="tl">
                    <a:srgbClr val="C0C0C0"/>
                  </a:outerShdw>
                </a:effectLst>
                <a:latin typeface="宋体" pitchFamily="2" charset="-122"/>
              </a:rPr>
              <a:t>续</a:t>
            </a:r>
            <a:r>
              <a:rPr lang="en-US" altLang="zh-CN" sz="4400" b="1" dirty="0">
                <a:solidFill>
                  <a:srgbClr val="A50021"/>
                </a:solidFill>
                <a:effectLst>
                  <a:outerShdw blurRad="38100" dist="38100" dir="2700000" algn="tl">
                    <a:srgbClr val="C0C0C0"/>
                  </a:outerShdw>
                </a:effectLst>
                <a:latin typeface="宋体" pitchFamily="2" charset="-122"/>
              </a:rPr>
              <a:t>)</a:t>
            </a:r>
          </a:p>
          <a:p>
            <a:pPr>
              <a:spcBef>
                <a:spcPct val="50000"/>
              </a:spcBef>
              <a:buClr>
                <a:schemeClr val="bg2"/>
              </a:buClr>
              <a:buSzPct val="75000"/>
              <a:buFont typeface="Wingdings" pitchFamily="2" charset="2"/>
              <a:buNone/>
              <a:defRPr/>
            </a:pPr>
            <a:r>
              <a:rPr lang="zh-CN" altLang="en-US" sz="3600" b="1" dirty="0">
                <a:solidFill>
                  <a:srgbClr val="FF3300"/>
                </a:solidFill>
                <a:latin typeface="Times New Roman" pitchFamily="18" charset="0"/>
              </a:rPr>
              <a:t>量词</a:t>
            </a:r>
            <a:r>
              <a:rPr lang="en-US" altLang="zh-CN" sz="3600" b="1" dirty="0">
                <a:latin typeface="Times New Roman" pitchFamily="18" charset="0"/>
              </a:rPr>
              <a:t>: </a:t>
            </a:r>
            <a:r>
              <a:rPr lang="zh-CN" altLang="en-US" sz="3600" b="1" dirty="0">
                <a:latin typeface="Times New Roman" pitchFamily="18" charset="0"/>
              </a:rPr>
              <a:t>表示数量的词。</a:t>
            </a:r>
          </a:p>
          <a:p>
            <a:pPr>
              <a:spcBef>
                <a:spcPct val="20000"/>
              </a:spcBef>
              <a:buClr>
                <a:schemeClr val="bg2"/>
              </a:buClr>
              <a:buSzPct val="75000"/>
              <a:buFont typeface="Wingdings" pitchFamily="2" charset="2"/>
              <a:buNone/>
              <a:defRPr/>
            </a:pPr>
            <a:r>
              <a:rPr lang="zh-CN" altLang="en-US" sz="3200" b="1" dirty="0">
                <a:latin typeface="Times New Roman" pitchFamily="18" charset="0"/>
              </a:rPr>
              <a:t>例如</a:t>
            </a:r>
            <a:r>
              <a:rPr lang="zh-CN" altLang="en-US" sz="3200" b="1" dirty="0">
                <a:latin typeface="Times New Roman" pitchFamily="18" charset="0"/>
                <a:sym typeface="Wingdings" pitchFamily="2" charset="2"/>
              </a:rPr>
              <a:t>    （</a:t>
            </a:r>
            <a:r>
              <a:rPr lang="en-US" altLang="zh-CN" sz="3200" b="1" dirty="0">
                <a:latin typeface="Times New Roman" pitchFamily="18" charset="0"/>
                <a:sym typeface="Wingdings" pitchFamily="2" charset="2"/>
              </a:rPr>
              <a:t>1</a:t>
            </a:r>
            <a:r>
              <a:rPr lang="zh-CN" altLang="en-US" sz="3200" b="1" dirty="0">
                <a:latin typeface="Times New Roman" pitchFamily="18" charset="0"/>
                <a:sym typeface="Wingdings" pitchFamily="2" charset="2"/>
              </a:rPr>
              <a:t>）</a:t>
            </a:r>
            <a:r>
              <a:rPr lang="zh-CN" altLang="en-US" sz="3200" b="1" dirty="0">
                <a:latin typeface="Times New Roman" pitchFamily="18" charset="0"/>
              </a:rPr>
              <a:t>所有的人都要死的；</a:t>
            </a:r>
          </a:p>
          <a:p>
            <a:pPr>
              <a:spcBef>
                <a:spcPct val="20000"/>
              </a:spcBef>
              <a:buClr>
                <a:schemeClr val="bg2"/>
              </a:buClr>
              <a:buSzPct val="75000"/>
              <a:buFont typeface="Wingdings" pitchFamily="2" charset="2"/>
              <a:buNone/>
              <a:defRPr/>
            </a:pPr>
            <a:r>
              <a:rPr lang="zh-CN" altLang="en-US" sz="3200" b="1" dirty="0">
                <a:latin typeface="Times New Roman" pitchFamily="18" charset="0"/>
              </a:rPr>
              <a:t>            （</a:t>
            </a:r>
            <a:r>
              <a:rPr lang="en-US" altLang="zh-CN" sz="3200" b="1" dirty="0">
                <a:latin typeface="Times New Roman" pitchFamily="18" charset="0"/>
              </a:rPr>
              <a:t>2</a:t>
            </a:r>
            <a:r>
              <a:rPr lang="zh-CN" altLang="en-US" sz="3200" b="1" dirty="0">
                <a:latin typeface="Times New Roman" pitchFamily="18" charset="0"/>
              </a:rPr>
              <a:t>）有的人活一百岁以上；</a:t>
            </a:r>
          </a:p>
          <a:p>
            <a:pPr fontAlgn="base">
              <a:spcBef>
                <a:spcPct val="20000"/>
              </a:spcBef>
              <a:spcAft>
                <a:spcPct val="0"/>
              </a:spcAft>
              <a:defRPr/>
            </a:pPr>
            <a:r>
              <a:rPr lang="zh-CN" altLang="en-US" sz="3200" b="1" kern="0" dirty="0">
                <a:solidFill>
                  <a:srgbClr val="FF3300"/>
                </a:solidFill>
                <a:latin typeface="Arial"/>
                <a:ea typeface="宋体"/>
              </a:rPr>
              <a:t>存在量词</a:t>
            </a:r>
            <a:r>
              <a:rPr lang="zh-CN" altLang="en-US" sz="3200" b="1" kern="0" dirty="0">
                <a:solidFill>
                  <a:srgbClr val="000000"/>
                </a:solidFill>
                <a:latin typeface="Arial"/>
                <a:ea typeface="宋体"/>
                <a:sym typeface="Symbol" pitchFamily="18" charset="2"/>
              </a:rPr>
              <a:t></a:t>
            </a:r>
            <a:r>
              <a:rPr lang="en-US" altLang="zh-CN" sz="3200" b="1" kern="0" dirty="0">
                <a:solidFill>
                  <a:srgbClr val="000000"/>
                </a:solidFill>
                <a:latin typeface="Arial"/>
                <a:ea typeface="宋体"/>
                <a:sym typeface="Symbol" pitchFamily="18" charset="2"/>
              </a:rPr>
              <a:t>: </a:t>
            </a:r>
            <a:r>
              <a:rPr lang="zh-CN" altLang="en-US" sz="3200" b="1" kern="0" dirty="0">
                <a:solidFill>
                  <a:srgbClr val="000000"/>
                </a:solidFill>
                <a:latin typeface="Arial"/>
                <a:ea typeface="宋体"/>
                <a:sym typeface="Symbol" pitchFamily="18" charset="2"/>
              </a:rPr>
              <a:t>表示存在着</a:t>
            </a:r>
            <a:r>
              <a:rPr lang="en-US" altLang="zh-CN" sz="3200" b="1" kern="0" dirty="0">
                <a:solidFill>
                  <a:srgbClr val="000000"/>
                </a:solidFill>
                <a:latin typeface="Arial"/>
                <a:ea typeface="宋体"/>
                <a:sym typeface="Symbol" pitchFamily="18" charset="2"/>
              </a:rPr>
              <a:t>, </a:t>
            </a:r>
            <a:r>
              <a:rPr lang="zh-CN" altLang="en-US" sz="3200" b="1" kern="0" dirty="0">
                <a:solidFill>
                  <a:srgbClr val="000000"/>
                </a:solidFill>
                <a:latin typeface="Arial"/>
                <a:ea typeface="宋体"/>
                <a:sym typeface="Symbol" pitchFamily="18" charset="2"/>
              </a:rPr>
              <a:t>有的</a:t>
            </a:r>
            <a:r>
              <a:rPr lang="en-US" altLang="zh-CN" sz="3200" b="1" kern="0" dirty="0">
                <a:solidFill>
                  <a:srgbClr val="000000"/>
                </a:solidFill>
                <a:latin typeface="Arial"/>
                <a:ea typeface="宋体"/>
                <a:sym typeface="Symbol" pitchFamily="18" charset="2"/>
              </a:rPr>
              <a:t>, </a:t>
            </a:r>
            <a:r>
              <a:rPr lang="zh-CN" altLang="en-US" sz="3200" b="1" kern="0" dirty="0">
                <a:solidFill>
                  <a:srgbClr val="000000"/>
                </a:solidFill>
                <a:latin typeface="Arial"/>
                <a:ea typeface="宋体"/>
                <a:sym typeface="Symbol" pitchFamily="18" charset="2"/>
              </a:rPr>
              <a:t>有一个，至少有一个等</a:t>
            </a:r>
            <a:r>
              <a:rPr lang="en-US" altLang="zh-CN" sz="3200" b="1" kern="0" dirty="0">
                <a:solidFill>
                  <a:srgbClr val="000000"/>
                </a:solidFill>
                <a:latin typeface="Arial"/>
                <a:ea typeface="宋体"/>
                <a:sym typeface="Symbol" pitchFamily="18" charset="2"/>
              </a:rPr>
              <a:t>.</a:t>
            </a:r>
            <a:endParaRPr lang="en-US" altLang="zh-CN" sz="3200" b="1" kern="0" dirty="0">
              <a:solidFill>
                <a:srgbClr val="000000"/>
              </a:solidFill>
              <a:latin typeface="Arial"/>
              <a:ea typeface="宋体"/>
            </a:endParaRPr>
          </a:p>
          <a:p>
            <a:pPr fontAlgn="base">
              <a:spcBef>
                <a:spcPct val="20000"/>
              </a:spcBef>
              <a:spcAft>
                <a:spcPct val="0"/>
              </a:spcAft>
              <a:defRPr/>
            </a:pPr>
            <a:r>
              <a:rPr lang="en-US" altLang="zh-CN" sz="3200" b="1" kern="0" dirty="0">
                <a:solidFill>
                  <a:srgbClr val="000000">
                    <a:lumMod val="65000"/>
                    <a:lumOff val="35000"/>
                  </a:srgbClr>
                </a:solidFill>
                <a:latin typeface="Arial"/>
                <a:ea typeface="宋体"/>
              </a:rPr>
              <a:t>     </a:t>
            </a:r>
            <a:r>
              <a:rPr lang="en-US" altLang="zh-CN" sz="3200" b="1" kern="0" dirty="0">
                <a:solidFill>
                  <a:srgbClr val="333399"/>
                </a:solidFill>
                <a:latin typeface="Times New Roman" pitchFamily="18" charset="0"/>
                <a:ea typeface="宋体"/>
                <a:sym typeface="Symbol" pitchFamily="18" charset="2"/>
              </a:rPr>
              <a:t></a:t>
            </a:r>
            <a:r>
              <a:rPr lang="en-US" altLang="zh-CN" sz="3200" b="1" i="1" kern="0" dirty="0">
                <a:solidFill>
                  <a:srgbClr val="333399"/>
                </a:solidFill>
                <a:latin typeface="Times New Roman" pitchFamily="18" charset="0"/>
                <a:ea typeface="宋体"/>
              </a:rPr>
              <a:t>x</a:t>
            </a:r>
            <a:r>
              <a:rPr lang="en-US" altLang="zh-CN" sz="3200" b="1" kern="0" dirty="0">
                <a:solidFill>
                  <a:srgbClr val="333399"/>
                </a:solidFill>
                <a:latin typeface="Arial"/>
                <a:ea typeface="宋体"/>
              </a:rPr>
              <a:t> </a:t>
            </a:r>
            <a:r>
              <a:rPr lang="zh-CN" altLang="en-US" sz="3200" b="1" kern="0" dirty="0">
                <a:solidFill>
                  <a:srgbClr val="333399"/>
                </a:solidFill>
                <a:latin typeface="Arial"/>
                <a:ea typeface="宋体"/>
              </a:rPr>
              <a:t>表示存在个体域中的个体， </a:t>
            </a:r>
            <a:r>
              <a:rPr lang="zh-CN" altLang="en-US" sz="3200" b="1" kern="0" dirty="0">
                <a:solidFill>
                  <a:srgbClr val="333399"/>
                </a:solidFill>
                <a:latin typeface="Times New Roman" pitchFamily="18" charset="0"/>
                <a:ea typeface="宋体"/>
                <a:sym typeface="Symbol" pitchFamily="18" charset="2"/>
              </a:rPr>
              <a:t></a:t>
            </a:r>
            <a:r>
              <a:rPr lang="en-US" altLang="zh-CN" sz="3200" b="1" i="1" kern="0" dirty="0">
                <a:solidFill>
                  <a:srgbClr val="333399"/>
                </a:solidFill>
                <a:latin typeface="Times New Roman" pitchFamily="18" charset="0"/>
                <a:ea typeface="宋体"/>
              </a:rPr>
              <a:t>x</a:t>
            </a:r>
            <a:r>
              <a:rPr lang="en-US" altLang="zh-CN" sz="3200" b="1" kern="0" dirty="0">
                <a:solidFill>
                  <a:srgbClr val="333399"/>
                </a:solidFill>
                <a:latin typeface="Times New Roman" pitchFamily="18" charset="0"/>
                <a:ea typeface="宋体"/>
              </a:rPr>
              <a:t> </a:t>
            </a:r>
            <a:r>
              <a:rPr lang="en-US" altLang="zh-CN" sz="3200" b="1" i="1" kern="0" dirty="0">
                <a:solidFill>
                  <a:srgbClr val="333399"/>
                </a:solidFill>
                <a:latin typeface="Times New Roman" pitchFamily="18" charset="0"/>
                <a:ea typeface="宋体"/>
              </a:rPr>
              <a:t>F</a:t>
            </a:r>
            <a:r>
              <a:rPr lang="en-US" altLang="zh-CN" sz="3200" b="1" kern="0" dirty="0">
                <a:solidFill>
                  <a:srgbClr val="333399"/>
                </a:solidFill>
                <a:latin typeface="Times New Roman" pitchFamily="18" charset="0"/>
                <a:ea typeface="宋体"/>
              </a:rPr>
              <a:t>(</a:t>
            </a:r>
            <a:r>
              <a:rPr lang="en-US" altLang="zh-CN" sz="3200" b="1" i="1" kern="0" dirty="0">
                <a:solidFill>
                  <a:srgbClr val="333399"/>
                </a:solidFill>
                <a:latin typeface="Times New Roman" pitchFamily="18" charset="0"/>
                <a:ea typeface="宋体"/>
              </a:rPr>
              <a:t>x</a:t>
            </a:r>
            <a:r>
              <a:rPr lang="en-US" altLang="zh-CN" sz="3200" b="1" kern="0" dirty="0">
                <a:solidFill>
                  <a:srgbClr val="333399"/>
                </a:solidFill>
                <a:latin typeface="Times New Roman" pitchFamily="18" charset="0"/>
                <a:ea typeface="宋体"/>
              </a:rPr>
              <a:t>)</a:t>
            </a:r>
            <a:r>
              <a:rPr lang="zh-CN" altLang="en-US" sz="3200" b="1" kern="0" dirty="0">
                <a:solidFill>
                  <a:srgbClr val="333399"/>
                </a:solidFill>
                <a:latin typeface="Arial"/>
                <a:ea typeface="宋体"/>
              </a:rPr>
              <a:t>表示存在着个体域中的个体具有性质</a:t>
            </a:r>
            <a:r>
              <a:rPr lang="en-US" altLang="zh-CN" sz="3200" b="1" i="1" kern="0" dirty="0">
                <a:solidFill>
                  <a:srgbClr val="333399"/>
                </a:solidFill>
                <a:latin typeface="Times New Roman" pitchFamily="18" charset="0"/>
                <a:ea typeface="宋体"/>
              </a:rPr>
              <a:t>F</a:t>
            </a:r>
            <a:r>
              <a:rPr lang="zh-CN" altLang="en-US" sz="3200" b="1" i="1" kern="0" dirty="0">
                <a:solidFill>
                  <a:srgbClr val="333399"/>
                </a:solidFill>
                <a:latin typeface="Arial"/>
                <a:ea typeface="宋体"/>
              </a:rPr>
              <a:t>。</a:t>
            </a:r>
            <a:r>
              <a:rPr lang="zh-CN" altLang="en-US" sz="3200" b="1" kern="0" dirty="0">
                <a:solidFill>
                  <a:srgbClr val="333399"/>
                </a:solidFill>
                <a:latin typeface="Arial"/>
                <a:ea typeface="宋体"/>
              </a:rPr>
              <a:t> </a:t>
            </a:r>
          </a:p>
          <a:p>
            <a:pPr fontAlgn="base">
              <a:spcBef>
                <a:spcPct val="20000"/>
              </a:spcBef>
              <a:spcAft>
                <a:spcPct val="0"/>
              </a:spcAft>
              <a:defRPr/>
            </a:pPr>
            <a:r>
              <a:rPr lang="zh-CN" altLang="en-US" sz="3200" b="1" kern="0" dirty="0">
                <a:solidFill>
                  <a:srgbClr val="333399"/>
                </a:solidFill>
                <a:latin typeface="Arial"/>
                <a:ea typeface="宋体"/>
              </a:rPr>
              <a:t>     </a:t>
            </a:r>
            <a:r>
              <a:rPr lang="zh-CN" altLang="en-US" sz="3200" b="1" kern="0" dirty="0">
                <a:solidFill>
                  <a:srgbClr val="333399"/>
                </a:solidFill>
                <a:latin typeface="Times New Roman" pitchFamily="18" charset="0"/>
                <a:ea typeface="宋体"/>
                <a:sym typeface="Symbol" pitchFamily="18" charset="2"/>
              </a:rPr>
              <a:t></a:t>
            </a:r>
            <a:r>
              <a:rPr lang="en-US" altLang="zh-CN" sz="3200" b="1" i="1" kern="0" dirty="0">
                <a:solidFill>
                  <a:srgbClr val="333399"/>
                </a:solidFill>
                <a:latin typeface="Times New Roman" pitchFamily="18" charset="0"/>
                <a:ea typeface="宋体"/>
              </a:rPr>
              <a:t>x</a:t>
            </a:r>
            <a:r>
              <a:rPr lang="en-US" altLang="zh-CN" sz="3200" b="1" kern="0" dirty="0">
                <a:solidFill>
                  <a:srgbClr val="333399"/>
                </a:solidFill>
                <a:latin typeface="Times New Roman" pitchFamily="18" charset="0"/>
                <a:ea typeface="宋体"/>
              </a:rPr>
              <a:t> </a:t>
            </a:r>
            <a:r>
              <a:rPr lang="en-US" altLang="zh-CN" sz="3200" b="1" i="1" kern="0" dirty="0">
                <a:solidFill>
                  <a:srgbClr val="333399"/>
                </a:solidFill>
                <a:latin typeface="Times New Roman" pitchFamily="18" charset="0"/>
                <a:ea typeface="宋体"/>
              </a:rPr>
              <a:t>G</a:t>
            </a:r>
            <a:r>
              <a:rPr lang="en-US" altLang="zh-CN" sz="3200" b="1" kern="0" dirty="0">
                <a:solidFill>
                  <a:srgbClr val="333399"/>
                </a:solidFill>
                <a:latin typeface="Times New Roman" pitchFamily="18" charset="0"/>
                <a:ea typeface="宋体"/>
              </a:rPr>
              <a:t>(</a:t>
            </a:r>
            <a:r>
              <a:rPr lang="en-US" altLang="zh-CN" sz="3200" b="1" i="1" kern="0" dirty="0">
                <a:solidFill>
                  <a:srgbClr val="333399"/>
                </a:solidFill>
                <a:latin typeface="Times New Roman" pitchFamily="18" charset="0"/>
                <a:ea typeface="宋体"/>
              </a:rPr>
              <a:t>x</a:t>
            </a:r>
            <a:r>
              <a:rPr lang="en-US" altLang="zh-CN" sz="3200" b="1" kern="0" dirty="0">
                <a:solidFill>
                  <a:srgbClr val="333399"/>
                </a:solidFill>
                <a:latin typeface="Times New Roman" pitchFamily="18" charset="0"/>
                <a:ea typeface="宋体"/>
              </a:rPr>
              <a:t>)</a:t>
            </a:r>
            <a:r>
              <a:rPr lang="zh-CN" altLang="en-US" sz="3200" b="1" kern="0" dirty="0">
                <a:solidFill>
                  <a:srgbClr val="333399"/>
                </a:solidFill>
                <a:latin typeface="Arial"/>
                <a:ea typeface="宋体"/>
              </a:rPr>
              <a:t>，其中</a:t>
            </a:r>
            <a:r>
              <a:rPr lang="en-US" altLang="zh-CN" sz="3200" b="1" i="1" kern="0" dirty="0">
                <a:solidFill>
                  <a:srgbClr val="333399"/>
                </a:solidFill>
                <a:latin typeface="Times New Roman" pitchFamily="18" charset="0"/>
                <a:ea typeface="宋体"/>
              </a:rPr>
              <a:t>G</a:t>
            </a:r>
            <a:r>
              <a:rPr lang="en-US" altLang="zh-CN" sz="3200" b="1" kern="0" dirty="0">
                <a:solidFill>
                  <a:srgbClr val="333399"/>
                </a:solidFill>
                <a:latin typeface="Times New Roman" pitchFamily="18" charset="0"/>
                <a:ea typeface="宋体"/>
              </a:rPr>
              <a:t> (</a:t>
            </a:r>
            <a:r>
              <a:rPr lang="en-US" altLang="zh-CN" sz="3200" b="1" i="1" kern="0" dirty="0">
                <a:solidFill>
                  <a:srgbClr val="333399"/>
                </a:solidFill>
                <a:latin typeface="Times New Roman" pitchFamily="18" charset="0"/>
                <a:ea typeface="宋体"/>
              </a:rPr>
              <a:t>x</a:t>
            </a:r>
            <a:r>
              <a:rPr lang="en-US" altLang="zh-CN" sz="3200" b="1" kern="0" dirty="0">
                <a:solidFill>
                  <a:srgbClr val="333399"/>
                </a:solidFill>
                <a:latin typeface="Times New Roman" pitchFamily="18" charset="0"/>
                <a:ea typeface="宋体"/>
              </a:rPr>
              <a:t>)</a:t>
            </a:r>
            <a:r>
              <a:rPr lang="zh-CN" altLang="en-US" sz="3200" b="1" kern="0" dirty="0">
                <a:solidFill>
                  <a:srgbClr val="333399"/>
                </a:solidFill>
                <a:latin typeface="Times New Roman" pitchFamily="18" charset="0"/>
                <a:ea typeface="宋体"/>
              </a:rPr>
              <a:t>：</a:t>
            </a:r>
            <a:r>
              <a:rPr lang="zh-CN" altLang="en-US" sz="3200" b="1" i="1" kern="0" dirty="0">
                <a:solidFill>
                  <a:srgbClr val="333399"/>
                </a:solidFill>
                <a:latin typeface="Times New Roman" pitchFamily="18" charset="0"/>
                <a:ea typeface="宋体"/>
              </a:rPr>
              <a:t> </a:t>
            </a:r>
            <a:r>
              <a:rPr lang="en-US" altLang="zh-CN" sz="3200" b="1" i="1" kern="0" dirty="0">
                <a:solidFill>
                  <a:srgbClr val="333399"/>
                </a:solidFill>
                <a:latin typeface="Times New Roman" pitchFamily="18" charset="0"/>
                <a:ea typeface="宋体"/>
              </a:rPr>
              <a:t>x</a:t>
            </a:r>
            <a:r>
              <a:rPr lang="zh-CN" altLang="en-US" sz="3200" b="1" kern="0" dirty="0">
                <a:solidFill>
                  <a:srgbClr val="333399"/>
                </a:solidFill>
                <a:latin typeface="Arial"/>
                <a:ea typeface="宋体"/>
              </a:rPr>
              <a:t>活一百岁以上，</a:t>
            </a:r>
            <a:r>
              <a:rPr lang="zh-CN" altLang="en-US" sz="3200" b="1" kern="0" dirty="0">
                <a:solidFill>
                  <a:srgbClr val="CC3300"/>
                </a:solidFill>
                <a:latin typeface="Arial"/>
                <a:ea typeface="宋体"/>
              </a:rPr>
              <a:t>个体域为人类集合。</a:t>
            </a:r>
            <a:endParaRPr lang="zh-CN" altLang="en-US" sz="3200" b="1" dirty="0">
              <a:solidFill>
                <a:srgbClr val="CC3300"/>
              </a:solidFill>
              <a:latin typeface="Times New Roman" pitchFamily="18" charset="0"/>
            </a:endParaRPr>
          </a:p>
        </p:txBody>
      </p:sp>
    </p:spTree>
    <p:extLst>
      <p:ext uri="{BB962C8B-B14F-4D97-AF65-F5344CB8AC3E}">
        <p14:creationId xmlns:p14="http://schemas.microsoft.com/office/powerpoint/2010/main" val="139128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326ECFFC-8E46-4042-A365-E4A8B69B8B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9CEEAE1-9B0B-46AE-8DFF-4F86436B6EE7}" type="slidenum">
              <a:rPr lang="en-US" altLang="zh-CN"/>
              <a:pPr eaLnBrk="1" hangingPunct="1"/>
              <a:t>32</a:t>
            </a:fld>
            <a:endParaRPr lang="en-US" altLang="zh-CN"/>
          </a:p>
        </p:txBody>
      </p:sp>
      <p:sp>
        <p:nvSpPr>
          <p:cNvPr id="149506" name="Rectangle 2">
            <a:extLst>
              <a:ext uri="{FF2B5EF4-FFF2-40B4-BE49-F238E27FC236}">
                <a16:creationId xmlns:a16="http://schemas.microsoft.com/office/drawing/2014/main" id="{D542A0A9-E181-4140-85C4-9EDB9703FD4C}"/>
              </a:ext>
            </a:extLst>
          </p:cNvPr>
          <p:cNvSpPr>
            <a:spLocks noGrp="1" noChangeArrowheads="1"/>
          </p:cNvSpPr>
          <p:nvPr>
            <p:ph type="title"/>
          </p:nvPr>
        </p:nvSpPr>
        <p:spPr>
          <a:xfrm>
            <a:off x="1703388" y="0"/>
            <a:ext cx="7561262" cy="825500"/>
          </a:xfrm>
        </p:spPr>
        <p:txBody>
          <a:bodyPr/>
          <a:lstStyle/>
          <a:p>
            <a:pPr eaLnBrk="1" hangingPunct="1">
              <a:defRPr/>
            </a:pPr>
            <a:r>
              <a:rPr lang="zh-CN" altLang="en-US" b="1" dirty="0">
                <a:solidFill>
                  <a:srgbClr val="A50021"/>
                </a:solidFill>
                <a:effectLst>
                  <a:outerShdw blurRad="38100" dist="38100" dir="2700000" algn="tl">
                    <a:srgbClr val="C0C0C0"/>
                  </a:outerShdw>
                </a:effectLst>
                <a:latin typeface="宋体" pitchFamily="2" charset="-122"/>
              </a:rPr>
              <a:t>一阶逻辑中命题符号化</a:t>
            </a:r>
            <a:endParaRPr lang="en-US" altLang="zh-CN" b="1" dirty="0">
              <a:solidFill>
                <a:srgbClr val="A50021"/>
              </a:solidFill>
              <a:effectLst>
                <a:outerShdw blurRad="38100" dist="38100" dir="2700000" algn="tl">
                  <a:srgbClr val="C0C0C0"/>
                </a:outerShdw>
              </a:effectLst>
              <a:latin typeface="宋体" pitchFamily="2" charset="-122"/>
            </a:endParaRPr>
          </a:p>
        </p:txBody>
      </p:sp>
      <p:sp>
        <p:nvSpPr>
          <p:cNvPr id="149507" name="Rectangle 3">
            <a:extLst>
              <a:ext uri="{FF2B5EF4-FFF2-40B4-BE49-F238E27FC236}">
                <a16:creationId xmlns:a16="http://schemas.microsoft.com/office/drawing/2014/main" id="{BD64CA8B-051A-447C-B635-41BFCF9EC03D}"/>
              </a:ext>
            </a:extLst>
          </p:cNvPr>
          <p:cNvSpPr>
            <a:spLocks noGrp="1" noChangeArrowheads="1"/>
          </p:cNvSpPr>
          <p:nvPr>
            <p:ph type="body" idx="1"/>
          </p:nvPr>
        </p:nvSpPr>
        <p:spPr>
          <a:xfrm>
            <a:off x="709684" y="1412876"/>
            <a:ext cx="10822673" cy="4752975"/>
          </a:xfrm>
        </p:spPr>
        <p:txBody>
          <a:bodyPr/>
          <a:lstStyle/>
          <a:p>
            <a:pPr algn="just" eaLnBrk="1" hangingPunct="1">
              <a:lnSpc>
                <a:spcPct val="90000"/>
              </a:lnSpc>
              <a:buFontTx/>
              <a:buNone/>
              <a:defRPr/>
            </a:pPr>
            <a:r>
              <a:rPr lang="zh-CN" altLang="en-US" sz="4000" b="1" dirty="0">
                <a:solidFill>
                  <a:srgbClr val="FF9900"/>
                </a:solidFill>
                <a:effectLst>
                  <a:outerShdw blurRad="38100" dist="38100" dir="2700000" algn="tl">
                    <a:srgbClr val="C0C0C0"/>
                  </a:outerShdw>
                </a:effectLst>
                <a:latin typeface="宋体" pitchFamily="2" charset="-122"/>
              </a:rPr>
              <a:t>几点注意：</a:t>
            </a:r>
          </a:p>
          <a:p>
            <a:pPr algn="just" eaLnBrk="1" hangingPunct="1">
              <a:lnSpc>
                <a:spcPct val="90000"/>
              </a:lnSpc>
              <a:buClr>
                <a:srgbClr val="CC3300"/>
              </a:buClr>
              <a:buFont typeface="Wingdings" pitchFamily="2" charset="2"/>
              <a:buChar char="u"/>
              <a:defRPr/>
            </a:pPr>
            <a:r>
              <a:rPr lang="zh-CN" altLang="en-US" sz="3600" b="1" dirty="0">
                <a:latin typeface="宋体" pitchFamily="2" charset="-122"/>
              </a:rPr>
              <a:t>  一元谓词与多元谓词的区分</a:t>
            </a:r>
          </a:p>
          <a:p>
            <a:pPr algn="just" eaLnBrk="1" hangingPunct="1">
              <a:lnSpc>
                <a:spcPct val="90000"/>
              </a:lnSpc>
              <a:buClr>
                <a:srgbClr val="CC3300"/>
              </a:buClr>
              <a:buFont typeface="Wingdings" pitchFamily="2" charset="2"/>
              <a:buChar char="u"/>
              <a:defRPr/>
            </a:pPr>
            <a:r>
              <a:rPr lang="zh-CN" altLang="en-US" sz="3600" b="1" dirty="0">
                <a:latin typeface="宋体" pitchFamily="2" charset="-122"/>
              </a:rPr>
              <a:t>  无特别要求，用全总个体域</a:t>
            </a:r>
          </a:p>
          <a:p>
            <a:pPr algn="just" eaLnBrk="1" hangingPunct="1">
              <a:lnSpc>
                <a:spcPct val="90000"/>
              </a:lnSpc>
              <a:buClr>
                <a:srgbClr val="CC3300"/>
              </a:buClr>
              <a:buFont typeface="Wingdings" pitchFamily="2" charset="2"/>
              <a:buChar char="u"/>
              <a:defRPr/>
            </a:pPr>
            <a:r>
              <a:rPr lang="zh-CN" altLang="en-US" sz="3600" b="1" dirty="0">
                <a:latin typeface="宋体" pitchFamily="2" charset="-122"/>
              </a:rPr>
              <a:t>  量词顺序一般不要随便颠倒</a:t>
            </a:r>
          </a:p>
          <a:p>
            <a:pPr algn="just" eaLnBrk="1" hangingPunct="1">
              <a:lnSpc>
                <a:spcPct val="90000"/>
              </a:lnSpc>
              <a:buFontTx/>
              <a:buNone/>
              <a:defRPr/>
            </a:pPr>
            <a:r>
              <a:rPr lang="zh-CN" altLang="en-US" sz="3600" b="1" dirty="0">
                <a:latin typeface="宋体" pitchFamily="2" charset="-122"/>
              </a:rPr>
              <a:t>  </a:t>
            </a:r>
            <a:r>
              <a:rPr lang="zh-CN" altLang="en-US" b="1" dirty="0">
                <a:solidFill>
                  <a:srgbClr val="3366CC"/>
                </a:solidFill>
                <a:latin typeface="宋体" pitchFamily="2" charset="-122"/>
              </a:rPr>
              <a:t>例：对任意</a:t>
            </a:r>
            <a:r>
              <a:rPr lang="en-US" altLang="zh-CN" b="1" i="1" dirty="0">
                <a:solidFill>
                  <a:srgbClr val="3366CC"/>
                </a:solidFill>
                <a:latin typeface="Times New Roman" pitchFamily="18" charset="0"/>
              </a:rPr>
              <a:t>x</a:t>
            </a:r>
            <a:r>
              <a:rPr lang="zh-CN" altLang="en-US" b="1" dirty="0">
                <a:solidFill>
                  <a:srgbClr val="3366CC"/>
                </a:solidFill>
                <a:latin typeface="宋体" pitchFamily="2" charset="-122"/>
              </a:rPr>
              <a:t>，存在着</a:t>
            </a:r>
            <a:r>
              <a:rPr lang="en-US" altLang="zh-CN" b="1" i="1" dirty="0">
                <a:solidFill>
                  <a:srgbClr val="3366CC"/>
                </a:solidFill>
                <a:latin typeface="Times New Roman" pitchFamily="18" charset="0"/>
              </a:rPr>
              <a:t>y</a:t>
            </a:r>
            <a:r>
              <a:rPr lang="zh-CN" altLang="en-US" b="1" dirty="0">
                <a:solidFill>
                  <a:srgbClr val="3366CC"/>
                </a:solidFill>
                <a:latin typeface="宋体" pitchFamily="2" charset="-122"/>
              </a:rPr>
              <a:t>，使得</a:t>
            </a:r>
            <a:r>
              <a:rPr lang="en-US" altLang="zh-CN" b="1" i="1" dirty="0" err="1">
                <a:solidFill>
                  <a:srgbClr val="3366CC"/>
                </a:solidFill>
                <a:latin typeface="Times New Roman" pitchFamily="18" charset="0"/>
              </a:rPr>
              <a:t>x</a:t>
            </a:r>
            <a:r>
              <a:rPr lang="en-US" altLang="zh-CN" b="1" dirty="0" err="1">
                <a:solidFill>
                  <a:srgbClr val="3366CC"/>
                </a:solidFill>
                <a:latin typeface="Times New Roman" pitchFamily="18" charset="0"/>
              </a:rPr>
              <a:t>+</a:t>
            </a:r>
            <a:r>
              <a:rPr lang="en-US" altLang="zh-CN" b="1" i="1" dirty="0" err="1">
                <a:solidFill>
                  <a:srgbClr val="3366CC"/>
                </a:solidFill>
                <a:latin typeface="Times New Roman" pitchFamily="18" charset="0"/>
              </a:rPr>
              <a:t>y</a:t>
            </a:r>
            <a:r>
              <a:rPr lang="en-US" altLang="zh-CN" b="1" dirty="0">
                <a:solidFill>
                  <a:srgbClr val="3366CC"/>
                </a:solidFill>
                <a:latin typeface="Times New Roman" pitchFamily="18" charset="0"/>
              </a:rPr>
              <a:t>=5.</a:t>
            </a:r>
            <a:r>
              <a:rPr lang="en-US" altLang="zh-CN" b="1" dirty="0">
                <a:solidFill>
                  <a:srgbClr val="3366CC"/>
                </a:solidFill>
                <a:latin typeface="宋体" pitchFamily="2" charset="-122"/>
              </a:rPr>
              <a:t> </a:t>
            </a:r>
            <a:r>
              <a:rPr lang="zh-CN" altLang="en-US" b="1" dirty="0">
                <a:solidFill>
                  <a:srgbClr val="3366CC"/>
                </a:solidFill>
                <a:latin typeface="宋体" pitchFamily="2" charset="-122"/>
              </a:rPr>
              <a:t>个体域为实数集</a:t>
            </a:r>
            <a:r>
              <a:rPr lang="en-US" altLang="zh-CN" b="1" dirty="0">
                <a:solidFill>
                  <a:srgbClr val="3366CC"/>
                </a:solidFill>
                <a:latin typeface="宋体" pitchFamily="2" charset="-122"/>
              </a:rPr>
              <a:t>.</a:t>
            </a:r>
            <a:r>
              <a:rPr lang="zh-CN" altLang="en-US" b="1" dirty="0">
                <a:solidFill>
                  <a:srgbClr val="3366CC"/>
                </a:solidFill>
                <a:latin typeface="宋体" pitchFamily="2" charset="-122"/>
              </a:rPr>
              <a:t>符号化为：</a:t>
            </a:r>
          </a:p>
          <a:p>
            <a:pPr algn="just" eaLnBrk="1" hangingPunct="1">
              <a:lnSpc>
                <a:spcPct val="90000"/>
              </a:lnSpc>
              <a:buFontTx/>
              <a:buNone/>
              <a:defRPr/>
            </a:pPr>
            <a:r>
              <a:rPr lang="zh-CN" altLang="en-US" b="1" dirty="0">
                <a:solidFill>
                  <a:srgbClr val="3366CC"/>
                </a:solidFill>
                <a:latin typeface="宋体" pitchFamily="2" charset="-122"/>
              </a:rPr>
              <a:t>         </a:t>
            </a:r>
            <a:r>
              <a:rPr lang="zh-CN" altLang="en-US" b="1" dirty="0">
                <a:solidFill>
                  <a:srgbClr val="3366CC"/>
                </a:solidFill>
                <a:latin typeface="Times New Roman" pitchFamily="18" charset="0"/>
                <a:sym typeface="Symbol" pitchFamily="18" charset="2"/>
              </a:rPr>
              <a:t></a:t>
            </a:r>
            <a:r>
              <a:rPr lang="en-US" altLang="zh-CN" b="1" i="1" dirty="0">
                <a:solidFill>
                  <a:srgbClr val="3366CC"/>
                </a:solidFill>
                <a:latin typeface="Times New Roman" pitchFamily="18" charset="0"/>
              </a:rPr>
              <a:t>x </a:t>
            </a:r>
            <a:r>
              <a:rPr lang="en-US" altLang="zh-CN" b="1" dirty="0">
                <a:solidFill>
                  <a:srgbClr val="3366CC"/>
                </a:solidFill>
                <a:latin typeface="Times New Roman" pitchFamily="18" charset="0"/>
                <a:sym typeface="Symbol" pitchFamily="18" charset="2"/>
              </a:rPr>
              <a:t></a:t>
            </a:r>
            <a:r>
              <a:rPr lang="en-US" altLang="zh-CN" b="1" i="1" dirty="0">
                <a:solidFill>
                  <a:srgbClr val="3366CC"/>
                </a:solidFill>
                <a:latin typeface="Times New Roman" pitchFamily="18" charset="0"/>
              </a:rPr>
              <a:t>y H</a:t>
            </a:r>
            <a:r>
              <a:rPr lang="en-US" altLang="zh-CN" b="1" dirty="0">
                <a:solidFill>
                  <a:srgbClr val="3366CC"/>
                </a:solidFill>
                <a:latin typeface="Times New Roman" pitchFamily="18" charset="0"/>
              </a:rPr>
              <a:t>(</a:t>
            </a:r>
            <a:r>
              <a:rPr lang="en-US" altLang="zh-CN" b="1" i="1" dirty="0" err="1">
                <a:solidFill>
                  <a:srgbClr val="3366CC"/>
                </a:solidFill>
                <a:latin typeface="Times New Roman" pitchFamily="18" charset="0"/>
              </a:rPr>
              <a:t>x,y</a:t>
            </a:r>
            <a:r>
              <a:rPr lang="en-US" altLang="zh-CN" b="1" dirty="0">
                <a:solidFill>
                  <a:srgbClr val="3366CC"/>
                </a:solidFill>
                <a:latin typeface="Times New Roman" pitchFamily="18" charset="0"/>
              </a:rPr>
              <a:t>), </a:t>
            </a:r>
            <a:r>
              <a:rPr lang="zh-CN" altLang="en-US" b="1" dirty="0">
                <a:solidFill>
                  <a:srgbClr val="3366CC"/>
                </a:solidFill>
                <a:latin typeface="Times New Roman" pitchFamily="18" charset="0"/>
              </a:rPr>
              <a:t>其中</a:t>
            </a:r>
            <a:r>
              <a:rPr lang="en-US" altLang="zh-CN" b="1" i="1" dirty="0">
                <a:solidFill>
                  <a:srgbClr val="3366CC"/>
                </a:solidFill>
                <a:latin typeface="Times New Roman" pitchFamily="18" charset="0"/>
              </a:rPr>
              <a:t>H</a:t>
            </a:r>
            <a:r>
              <a:rPr lang="en-US" altLang="zh-CN" b="1" dirty="0">
                <a:solidFill>
                  <a:srgbClr val="3366CC"/>
                </a:solidFill>
                <a:latin typeface="Times New Roman" pitchFamily="18" charset="0"/>
              </a:rPr>
              <a:t>(</a:t>
            </a:r>
            <a:r>
              <a:rPr lang="en-US" altLang="zh-CN" b="1" i="1" dirty="0" err="1">
                <a:solidFill>
                  <a:srgbClr val="3366CC"/>
                </a:solidFill>
                <a:latin typeface="Times New Roman" pitchFamily="18" charset="0"/>
              </a:rPr>
              <a:t>x,y</a:t>
            </a:r>
            <a:r>
              <a:rPr lang="en-US" altLang="zh-CN" b="1" dirty="0">
                <a:solidFill>
                  <a:srgbClr val="3366CC"/>
                </a:solidFill>
                <a:latin typeface="Times New Roman" pitchFamily="18" charset="0"/>
              </a:rPr>
              <a:t>):  </a:t>
            </a:r>
            <a:r>
              <a:rPr lang="en-US" altLang="zh-CN" b="1" i="1" dirty="0" err="1">
                <a:solidFill>
                  <a:srgbClr val="3366CC"/>
                </a:solidFill>
                <a:latin typeface="Times New Roman" pitchFamily="18" charset="0"/>
              </a:rPr>
              <a:t>x</a:t>
            </a:r>
            <a:r>
              <a:rPr lang="en-US" altLang="zh-CN" b="1" dirty="0" err="1">
                <a:solidFill>
                  <a:srgbClr val="3366CC"/>
                </a:solidFill>
                <a:latin typeface="Times New Roman" pitchFamily="18" charset="0"/>
              </a:rPr>
              <a:t>+</a:t>
            </a:r>
            <a:r>
              <a:rPr lang="en-US" altLang="zh-CN" b="1" i="1" dirty="0" err="1">
                <a:solidFill>
                  <a:srgbClr val="3366CC"/>
                </a:solidFill>
                <a:latin typeface="Times New Roman" pitchFamily="18" charset="0"/>
              </a:rPr>
              <a:t>y</a:t>
            </a:r>
            <a:r>
              <a:rPr lang="en-US" altLang="zh-CN" b="1" dirty="0">
                <a:solidFill>
                  <a:srgbClr val="3366CC"/>
                </a:solidFill>
                <a:latin typeface="Times New Roman" pitchFamily="18" charset="0"/>
              </a:rPr>
              <a:t>=5</a:t>
            </a:r>
          </a:p>
          <a:p>
            <a:pPr algn="just" eaLnBrk="1" hangingPunct="1">
              <a:lnSpc>
                <a:spcPct val="90000"/>
              </a:lnSpc>
              <a:buFontTx/>
              <a:buNone/>
              <a:defRPr/>
            </a:pPr>
            <a:r>
              <a:rPr lang="zh-CN" altLang="en-US" b="1" dirty="0">
                <a:solidFill>
                  <a:srgbClr val="3366CC"/>
                </a:solidFill>
                <a:latin typeface="宋体" pitchFamily="2" charset="-122"/>
              </a:rPr>
              <a:t> </a:t>
            </a:r>
            <a:r>
              <a:rPr lang="zh-CN" altLang="en-US" b="1" dirty="0">
                <a:solidFill>
                  <a:srgbClr val="3366CC"/>
                </a:solidFill>
                <a:latin typeface="Times New Roman" pitchFamily="18" charset="0"/>
                <a:sym typeface="Symbol" pitchFamily="18" charset="2"/>
              </a:rPr>
              <a:t></a:t>
            </a:r>
            <a:r>
              <a:rPr lang="en-US" altLang="zh-CN" b="1" i="1" dirty="0">
                <a:solidFill>
                  <a:srgbClr val="3366CC"/>
                </a:solidFill>
                <a:latin typeface="Times New Roman" pitchFamily="18" charset="0"/>
              </a:rPr>
              <a:t>x </a:t>
            </a:r>
            <a:r>
              <a:rPr lang="en-US" altLang="zh-CN" b="1" dirty="0">
                <a:solidFill>
                  <a:srgbClr val="3366CC"/>
                </a:solidFill>
                <a:latin typeface="Times New Roman" pitchFamily="18" charset="0"/>
                <a:sym typeface="Symbol" pitchFamily="18" charset="2"/>
              </a:rPr>
              <a:t></a:t>
            </a:r>
            <a:r>
              <a:rPr lang="en-US" altLang="zh-CN" b="1" i="1" dirty="0">
                <a:solidFill>
                  <a:srgbClr val="3366CC"/>
                </a:solidFill>
                <a:latin typeface="Times New Roman" pitchFamily="18" charset="0"/>
              </a:rPr>
              <a:t>y H</a:t>
            </a:r>
            <a:r>
              <a:rPr lang="en-US" altLang="zh-CN" b="1" dirty="0">
                <a:solidFill>
                  <a:srgbClr val="3366CC"/>
                </a:solidFill>
                <a:latin typeface="Times New Roman" pitchFamily="18" charset="0"/>
              </a:rPr>
              <a:t>(</a:t>
            </a:r>
            <a:r>
              <a:rPr lang="en-US" altLang="zh-CN" b="1" i="1" dirty="0" err="1">
                <a:solidFill>
                  <a:srgbClr val="3366CC"/>
                </a:solidFill>
                <a:latin typeface="Times New Roman" pitchFamily="18" charset="0"/>
              </a:rPr>
              <a:t>x,y</a:t>
            </a:r>
            <a:r>
              <a:rPr lang="en-US" altLang="zh-CN" b="1" dirty="0">
                <a:solidFill>
                  <a:srgbClr val="3366CC"/>
                </a:solidFill>
                <a:latin typeface="Times New Roman" pitchFamily="18" charset="0"/>
              </a:rPr>
              <a:t>), </a:t>
            </a:r>
            <a:r>
              <a:rPr lang="zh-CN" altLang="en-US" b="1" dirty="0">
                <a:solidFill>
                  <a:srgbClr val="3366CC"/>
                </a:solidFill>
                <a:latin typeface="Times New Roman" pitchFamily="18" charset="0"/>
              </a:rPr>
              <a:t>其中</a:t>
            </a:r>
            <a:r>
              <a:rPr lang="en-US" altLang="zh-CN" b="1" i="1" dirty="0">
                <a:solidFill>
                  <a:srgbClr val="3366CC"/>
                </a:solidFill>
                <a:latin typeface="Times New Roman" pitchFamily="18" charset="0"/>
              </a:rPr>
              <a:t>H</a:t>
            </a:r>
            <a:r>
              <a:rPr lang="en-US" altLang="zh-CN" b="1" dirty="0">
                <a:solidFill>
                  <a:srgbClr val="3366CC"/>
                </a:solidFill>
                <a:latin typeface="Times New Roman" pitchFamily="18" charset="0"/>
              </a:rPr>
              <a:t>(</a:t>
            </a:r>
            <a:r>
              <a:rPr lang="en-US" altLang="zh-CN" b="1" i="1" dirty="0" err="1">
                <a:solidFill>
                  <a:srgbClr val="3366CC"/>
                </a:solidFill>
                <a:latin typeface="Times New Roman" pitchFamily="18" charset="0"/>
              </a:rPr>
              <a:t>x,y</a:t>
            </a:r>
            <a:r>
              <a:rPr lang="en-US" altLang="zh-CN" b="1" dirty="0">
                <a:solidFill>
                  <a:srgbClr val="3366CC"/>
                </a:solidFill>
                <a:latin typeface="Times New Roman" pitchFamily="18" charset="0"/>
              </a:rPr>
              <a:t>):  </a:t>
            </a:r>
            <a:r>
              <a:rPr lang="en-US" altLang="zh-CN" b="1" i="1" dirty="0" err="1">
                <a:solidFill>
                  <a:srgbClr val="3366CC"/>
                </a:solidFill>
                <a:latin typeface="Times New Roman" pitchFamily="18" charset="0"/>
              </a:rPr>
              <a:t>x</a:t>
            </a:r>
            <a:r>
              <a:rPr lang="en-US" altLang="zh-CN" b="1" dirty="0" err="1">
                <a:solidFill>
                  <a:srgbClr val="3366CC"/>
                </a:solidFill>
                <a:latin typeface="Times New Roman" pitchFamily="18" charset="0"/>
              </a:rPr>
              <a:t>+</a:t>
            </a:r>
            <a:r>
              <a:rPr lang="en-US" altLang="zh-CN" b="1" i="1" dirty="0" err="1">
                <a:solidFill>
                  <a:srgbClr val="3366CC"/>
                </a:solidFill>
                <a:latin typeface="Times New Roman" pitchFamily="18" charset="0"/>
              </a:rPr>
              <a:t>y</a:t>
            </a:r>
            <a:r>
              <a:rPr lang="en-US" altLang="zh-CN" b="1" dirty="0">
                <a:solidFill>
                  <a:srgbClr val="3366CC"/>
                </a:solidFill>
                <a:latin typeface="Times New Roman" pitchFamily="18" charset="0"/>
              </a:rPr>
              <a:t>=5</a:t>
            </a:r>
          </a:p>
          <a:p>
            <a:pPr algn="just" eaLnBrk="1" hangingPunct="1">
              <a:lnSpc>
                <a:spcPct val="90000"/>
              </a:lnSpc>
              <a:buFontTx/>
              <a:buNone/>
              <a:defRPr/>
            </a:pPr>
            <a:r>
              <a:rPr lang="en-US" altLang="zh-CN" b="1" dirty="0">
                <a:solidFill>
                  <a:srgbClr val="3366CC"/>
                </a:solidFill>
                <a:latin typeface="Times New Roman" pitchFamily="18" charset="0"/>
              </a:rPr>
              <a:t>         </a:t>
            </a:r>
            <a:r>
              <a:rPr lang="zh-CN" altLang="en-US" b="1" dirty="0">
                <a:solidFill>
                  <a:srgbClr val="3366CC"/>
                </a:solidFill>
                <a:latin typeface="Times New Roman" pitchFamily="18" charset="0"/>
              </a:rPr>
              <a:t>考虑  </a:t>
            </a:r>
            <a:r>
              <a:rPr lang="zh-CN" altLang="en-US" b="1" dirty="0">
                <a:solidFill>
                  <a:srgbClr val="3366CC"/>
                </a:solidFill>
                <a:latin typeface="Times New Roman" pitchFamily="18" charset="0"/>
                <a:sym typeface="Symbol" pitchFamily="18" charset="2"/>
              </a:rPr>
              <a:t></a:t>
            </a:r>
            <a:r>
              <a:rPr lang="en-US" altLang="zh-CN" b="1" i="1" dirty="0">
                <a:solidFill>
                  <a:srgbClr val="3366CC"/>
                </a:solidFill>
                <a:latin typeface="Times New Roman" pitchFamily="18" charset="0"/>
              </a:rPr>
              <a:t>y </a:t>
            </a:r>
            <a:r>
              <a:rPr lang="en-US" altLang="zh-CN" b="1" dirty="0">
                <a:solidFill>
                  <a:srgbClr val="3366CC"/>
                </a:solidFill>
                <a:latin typeface="Times New Roman" pitchFamily="18" charset="0"/>
                <a:sym typeface="Symbol" pitchFamily="18" charset="2"/>
              </a:rPr>
              <a:t></a:t>
            </a:r>
            <a:r>
              <a:rPr lang="en-US" altLang="zh-CN" b="1" i="1" dirty="0">
                <a:solidFill>
                  <a:srgbClr val="3366CC"/>
                </a:solidFill>
                <a:latin typeface="Times New Roman" pitchFamily="18" charset="0"/>
              </a:rPr>
              <a:t>x H(</a:t>
            </a:r>
            <a:r>
              <a:rPr lang="en-US" altLang="zh-CN" b="1" i="1" dirty="0" err="1">
                <a:solidFill>
                  <a:srgbClr val="3366CC"/>
                </a:solidFill>
                <a:latin typeface="Times New Roman" pitchFamily="18" charset="0"/>
              </a:rPr>
              <a:t>x,y</a:t>
            </a:r>
            <a:r>
              <a:rPr lang="en-US" altLang="zh-CN" b="1" dirty="0">
                <a:solidFill>
                  <a:srgbClr val="3366CC"/>
                </a:solidFill>
                <a:latin typeface="Times New Roman" pitchFamily="18" charset="0"/>
              </a:rPr>
              <a:t>)</a:t>
            </a:r>
          </a:p>
        </p:txBody>
      </p:sp>
      <p:sp>
        <p:nvSpPr>
          <p:cNvPr id="5" name="Line 4">
            <a:extLst>
              <a:ext uri="{FF2B5EF4-FFF2-40B4-BE49-F238E27FC236}">
                <a16:creationId xmlns:a16="http://schemas.microsoft.com/office/drawing/2014/main" id="{2C466938-951D-4BD8-BA19-1A9444871EBC}"/>
              </a:ext>
            </a:extLst>
          </p:cNvPr>
          <p:cNvSpPr>
            <a:spLocks noChangeShapeType="1"/>
          </p:cNvSpPr>
          <p:nvPr/>
        </p:nvSpPr>
        <p:spPr bwMode="auto">
          <a:xfrm>
            <a:off x="4859338" y="5698772"/>
            <a:ext cx="358775" cy="2889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482E0ACD-AE2F-4F43-B237-D7BF06D667A9}"/>
              </a:ext>
            </a:extLst>
          </p:cNvPr>
          <p:cNvSpPr>
            <a:spLocks noChangeShapeType="1"/>
          </p:cNvSpPr>
          <p:nvPr/>
        </p:nvSpPr>
        <p:spPr bwMode="auto">
          <a:xfrm flipH="1">
            <a:off x="4859338" y="5698772"/>
            <a:ext cx="287337" cy="2889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74884536-0D47-4DE4-A898-3A1D4940DA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F5024B-9736-4536-A8CC-FF5870BF335D}" type="slidenum">
              <a:rPr lang="en-US" altLang="zh-CN"/>
              <a:pPr eaLnBrk="1" hangingPunct="1"/>
              <a:t>33</a:t>
            </a:fld>
            <a:endParaRPr lang="en-US" altLang="zh-CN"/>
          </a:p>
        </p:txBody>
      </p:sp>
      <p:sp>
        <p:nvSpPr>
          <p:cNvPr id="202754" name="Rectangle 2">
            <a:extLst>
              <a:ext uri="{FF2B5EF4-FFF2-40B4-BE49-F238E27FC236}">
                <a16:creationId xmlns:a16="http://schemas.microsoft.com/office/drawing/2014/main" id="{0E3FB7D0-AF5C-4D86-B684-B23A93F2693F}"/>
              </a:ext>
            </a:extLst>
          </p:cNvPr>
          <p:cNvSpPr>
            <a:spLocks noGrp="1" noChangeArrowheads="1"/>
          </p:cNvSpPr>
          <p:nvPr>
            <p:ph type="title"/>
          </p:nvPr>
        </p:nvSpPr>
        <p:spPr/>
        <p:txBody>
          <a:bodyPr/>
          <a:lstStyle/>
          <a:p>
            <a:pPr eaLnBrk="1" hangingPunct="1">
              <a:defRPr/>
            </a:pPr>
            <a:r>
              <a:rPr lang="zh-CN" altLang="en-US" b="1" dirty="0">
                <a:solidFill>
                  <a:srgbClr val="A50021"/>
                </a:solidFill>
                <a:effectLst>
                  <a:outerShdw blurRad="38100" dist="38100" dir="2700000" algn="tl">
                    <a:srgbClr val="C0C0C0"/>
                  </a:outerShdw>
                </a:effectLst>
                <a:latin typeface="宋体" pitchFamily="2" charset="-122"/>
              </a:rPr>
              <a:t>一阶逻辑中命题符号化</a:t>
            </a:r>
            <a:endParaRPr lang="en-US" altLang="zh-CN" b="1" dirty="0">
              <a:solidFill>
                <a:srgbClr val="A50021"/>
              </a:solidFill>
              <a:effectLst>
                <a:outerShdw blurRad="38100" dist="38100" dir="2700000" algn="tl">
                  <a:srgbClr val="C0C0C0"/>
                </a:outerShdw>
              </a:effectLst>
              <a:latin typeface="宋体" pitchFamily="2" charset="-122"/>
            </a:endParaRPr>
          </a:p>
        </p:txBody>
      </p:sp>
      <p:sp>
        <p:nvSpPr>
          <p:cNvPr id="25604" name="Rectangle 3">
            <a:extLst>
              <a:ext uri="{FF2B5EF4-FFF2-40B4-BE49-F238E27FC236}">
                <a16:creationId xmlns:a16="http://schemas.microsoft.com/office/drawing/2014/main" id="{7F07BFEF-07C0-48BC-B6D4-AD1794CD16DF}"/>
              </a:ext>
            </a:extLst>
          </p:cNvPr>
          <p:cNvSpPr>
            <a:spLocks noGrp="1" noChangeArrowheads="1"/>
          </p:cNvSpPr>
          <p:nvPr>
            <p:ph type="body" idx="1"/>
          </p:nvPr>
        </p:nvSpPr>
        <p:spPr>
          <a:xfrm>
            <a:off x="1059479" y="2108911"/>
            <a:ext cx="8362950" cy="4094163"/>
          </a:xfrm>
        </p:spPr>
        <p:txBody>
          <a:bodyPr/>
          <a:lstStyle/>
          <a:p>
            <a:pPr marL="265113" indent="-265113">
              <a:buClr>
                <a:srgbClr val="CC3300"/>
              </a:buClr>
              <a:buFont typeface="Wingdings" panose="05000000000000000000" pitchFamily="2" charset="2"/>
              <a:buChar char="u"/>
            </a:pPr>
            <a:r>
              <a:rPr lang="en-US" altLang="zh-CN" b="1" dirty="0"/>
              <a:t> </a:t>
            </a:r>
            <a:r>
              <a:rPr lang="en-US" altLang="zh-CN" sz="3600" b="1" dirty="0">
                <a:latin typeface="宋体" panose="02010600030101010101" pitchFamily="2" charset="-122"/>
              </a:rPr>
              <a:t> </a:t>
            </a:r>
            <a:r>
              <a:rPr lang="zh-CN" altLang="en-US" b="1" dirty="0">
                <a:latin typeface="宋体" panose="02010600030101010101" pitchFamily="2" charset="-122"/>
              </a:rPr>
              <a:t>否定式的使用</a:t>
            </a:r>
          </a:p>
          <a:p>
            <a:pPr marL="265113" indent="-265113">
              <a:buClr>
                <a:srgbClr val="CC3300"/>
              </a:buClr>
              <a:buNone/>
            </a:pPr>
            <a:r>
              <a:rPr lang="zh-CN" altLang="en-US" b="1" dirty="0">
                <a:latin typeface="宋体" panose="02010600030101010101" pitchFamily="2" charset="-122"/>
              </a:rPr>
              <a:t> </a:t>
            </a:r>
            <a:r>
              <a:rPr lang="zh-CN" altLang="en-US" b="1" dirty="0">
                <a:solidFill>
                  <a:srgbClr val="3366CC"/>
                </a:solidFill>
                <a:latin typeface="宋体" panose="02010600030101010101" pitchFamily="2" charset="-122"/>
              </a:rPr>
              <a:t>例：没有不吃饭的人：</a:t>
            </a:r>
            <a:r>
              <a:rPr lang="en-US" altLang="zh-CN" b="1" i="1" dirty="0">
                <a:solidFill>
                  <a:srgbClr val="3366CC"/>
                </a:solidFill>
                <a:latin typeface="Times New Roman" panose="02020603050405020304" pitchFamily="18" charset="0"/>
              </a:rPr>
              <a:t>M</a:t>
            </a:r>
            <a:r>
              <a:rPr lang="en-US" altLang="zh-CN" b="1" dirty="0">
                <a:solidFill>
                  <a:srgbClr val="3366CC"/>
                </a:solidFill>
                <a:latin typeface="Times New Roman" panose="02020603050405020304" pitchFamily="18" charset="0"/>
              </a:rPr>
              <a:t>(</a:t>
            </a:r>
            <a:r>
              <a:rPr lang="en-US" altLang="zh-CN" b="1" i="1" dirty="0">
                <a:solidFill>
                  <a:srgbClr val="3366CC"/>
                </a:solidFill>
                <a:latin typeface="Times New Roman" panose="02020603050405020304" pitchFamily="18" charset="0"/>
              </a:rPr>
              <a:t>x</a:t>
            </a:r>
            <a:r>
              <a:rPr lang="en-US" altLang="zh-CN" b="1" dirty="0">
                <a:solidFill>
                  <a:srgbClr val="3366CC"/>
                </a:solidFill>
                <a:latin typeface="Times New Roman" panose="02020603050405020304" pitchFamily="18" charset="0"/>
              </a:rPr>
              <a:t>)</a:t>
            </a:r>
            <a:r>
              <a:rPr lang="zh-CN" altLang="en-US" b="1" dirty="0">
                <a:solidFill>
                  <a:srgbClr val="3366CC"/>
                </a:solidFill>
                <a:latin typeface="Times New Roman" panose="02020603050405020304" pitchFamily="18" charset="0"/>
              </a:rPr>
              <a:t>：</a:t>
            </a:r>
            <a:r>
              <a:rPr lang="en-US" altLang="zh-CN" b="1" i="1" dirty="0">
                <a:solidFill>
                  <a:srgbClr val="3366CC"/>
                </a:solidFill>
                <a:latin typeface="Times New Roman" panose="02020603050405020304" pitchFamily="18" charset="0"/>
              </a:rPr>
              <a:t>x</a:t>
            </a:r>
            <a:r>
              <a:rPr lang="zh-CN" altLang="en-US" b="1" dirty="0">
                <a:solidFill>
                  <a:srgbClr val="3366CC"/>
                </a:solidFill>
                <a:latin typeface="Times New Roman" panose="02020603050405020304" pitchFamily="18" charset="0"/>
              </a:rPr>
              <a:t>是人， </a:t>
            </a:r>
            <a:r>
              <a:rPr lang="en-US" altLang="zh-CN" b="1" i="1" dirty="0">
                <a:solidFill>
                  <a:srgbClr val="3366CC"/>
                </a:solidFill>
                <a:latin typeface="Times New Roman" panose="02020603050405020304" pitchFamily="18" charset="0"/>
              </a:rPr>
              <a:t>F</a:t>
            </a:r>
            <a:r>
              <a:rPr lang="en-US" altLang="zh-CN" b="1" dirty="0">
                <a:solidFill>
                  <a:srgbClr val="3366CC"/>
                </a:solidFill>
                <a:latin typeface="Times New Roman" panose="02020603050405020304" pitchFamily="18" charset="0"/>
              </a:rPr>
              <a:t>(</a:t>
            </a:r>
            <a:r>
              <a:rPr lang="en-US" altLang="zh-CN" b="1" i="1" dirty="0">
                <a:solidFill>
                  <a:srgbClr val="3366CC"/>
                </a:solidFill>
                <a:latin typeface="Times New Roman" panose="02020603050405020304" pitchFamily="18" charset="0"/>
              </a:rPr>
              <a:t>x</a:t>
            </a:r>
            <a:r>
              <a:rPr lang="en-US" altLang="zh-CN" b="1" dirty="0">
                <a:solidFill>
                  <a:srgbClr val="3366CC"/>
                </a:solidFill>
                <a:latin typeface="Times New Roman" panose="02020603050405020304" pitchFamily="18" charset="0"/>
              </a:rPr>
              <a:t>)</a:t>
            </a:r>
            <a:r>
              <a:rPr lang="zh-CN" altLang="en-US" b="1" dirty="0">
                <a:solidFill>
                  <a:srgbClr val="3366CC"/>
                </a:solidFill>
                <a:latin typeface="Times New Roman" panose="02020603050405020304" pitchFamily="18" charset="0"/>
              </a:rPr>
              <a:t>：</a:t>
            </a:r>
            <a:r>
              <a:rPr lang="en-US" altLang="zh-CN" b="1" i="1" dirty="0">
                <a:solidFill>
                  <a:srgbClr val="3366CC"/>
                </a:solidFill>
                <a:latin typeface="Times New Roman" panose="02020603050405020304" pitchFamily="18" charset="0"/>
              </a:rPr>
              <a:t>x</a:t>
            </a:r>
            <a:r>
              <a:rPr lang="zh-CN" altLang="en-US" b="1" dirty="0">
                <a:solidFill>
                  <a:srgbClr val="3366CC"/>
                </a:solidFill>
                <a:latin typeface="Times New Roman" panose="02020603050405020304" pitchFamily="18" charset="0"/>
              </a:rPr>
              <a:t>吃饭</a:t>
            </a:r>
          </a:p>
          <a:p>
            <a:pPr marL="265113" indent="-265113">
              <a:buClr>
                <a:srgbClr val="CC3300"/>
              </a:buClr>
              <a:buNone/>
            </a:pPr>
            <a:r>
              <a:rPr lang="zh-CN" altLang="en-US" b="1" dirty="0">
                <a:solidFill>
                  <a:srgbClr val="3366CC"/>
                </a:solidFill>
                <a:latin typeface="Times New Roman" panose="02020603050405020304" pitchFamily="18" charset="0"/>
              </a:rPr>
              <a:t>            </a:t>
            </a:r>
            <a:r>
              <a:rPr lang="zh-CN" altLang="en-US" b="1" dirty="0">
                <a:solidFill>
                  <a:srgbClr val="3366CC"/>
                </a:solidFill>
                <a:latin typeface="Times New Roman" panose="02020603050405020304" pitchFamily="18" charset="0"/>
                <a:sym typeface="Symbol" panose="05050102010706020507" pitchFamily="18" charset="2"/>
              </a:rPr>
              <a:t> </a:t>
            </a:r>
            <a:r>
              <a:rPr lang="en-US" altLang="zh-CN" b="1" i="1" dirty="0">
                <a:solidFill>
                  <a:srgbClr val="3366CC"/>
                </a:solidFill>
                <a:latin typeface="Times New Roman" panose="02020603050405020304" pitchFamily="18" charset="0"/>
                <a:sym typeface="Symbol" panose="05050102010706020507" pitchFamily="18" charset="2"/>
              </a:rPr>
              <a:t>x</a:t>
            </a:r>
            <a:r>
              <a:rPr lang="en-US" altLang="zh-CN" b="1" dirty="0">
                <a:solidFill>
                  <a:srgbClr val="3366CC"/>
                </a:solidFill>
                <a:latin typeface="Times New Roman" panose="02020603050405020304" pitchFamily="18" charset="0"/>
                <a:sym typeface="Symbol" panose="05050102010706020507" pitchFamily="18" charset="2"/>
              </a:rPr>
              <a:t>( </a:t>
            </a:r>
            <a:r>
              <a:rPr lang="en-US" altLang="zh-CN" b="1" i="1" dirty="0">
                <a:solidFill>
                  <a:srgbClr val="3366CC"/>
                </a:solidFill>
                <a:latin typeface="Times New Roman" panose="02020603050405020304" pitchFamily="18" charset="0"/>
              </a:rPr>
              <a:t>M</a:t>
            </a:r>
            <a:r>
              <a:rPr lang="en-US" altLang="zh-CN" b="1" dirty="0">
                <a:solidFill>
                  <a:srgbClr val="3366CC"/>
                </a:solidFill>
                <a:latin typeface="Times New Roman" panose="02020603050405020304" pitchFamily="18" charset="0"/>
              </a:rPr>
              <a:t>(</a:t>
            </a:r>
            <a:r>
              <a:rPr lang="en-US" altLang="zh-CN" b="1" i="1" dirty="0">
                <a:solidFill>
                  <a:srgbClr val="3366CC"/>
                </a:solidFill>
                <a:latin typeface="Times New Roman" panose="02020603050405020304" pitchFamily="18" charset="0"/>
              </a:rPr>
              <a:t>x</a:t>
            </a:r>
            <a:r>
              <a:rPr lang="en-US" altLang="zh-CN" b="1" dirty="0">
                <a:solidFill>
                  <a:srgbClr val="3366CC"/>
                </a:solidFill>
                <a:latin typeface="Times New Roman" panose="02020603050405020304" pitchFamily="18" charset="0"/>
              </a:rPr>
              <a:t>)</a:t>
            </a:r>
            <a:r>
              <a:rPr lang="en-US" altLang="zh-CN" b="1" dirty="0">
                <a:solidFill>
                  <a:srgbClr val="3366CC"/>
                </a:solidFill>
                <a:latin typeface="Times New Roman" panose="02020603050405020304" pitchFamily="18" charset="0"/>
                <a:sym typeface="Symbol" panose="05050102010706020507" pitchFamily="18" charset="2"/>
              </a:rPr>
              <a:t>  </a:t>
            </a:r>
            <a:r>
              <a:rPr lang="en-US" altLang="zh-CN" b="1" i="1" dirty="0">
                <a:solidFill>
                  <a:srgbClr val="3366CC"/>
                </a:solidFill>
                <a:latin typeface="Times New Roman" panose="02020603050405020304" pitchFamily="18" charset="0"/>
              </a:rPr>
              <a:t>F</a:t>
            </a:r>
            <a:r>
              <a:rPr lang="en-US" altLang="zh-CN" b="1" dirty="0">
                <a:solidFill>
                  <a:srgbClr val="3366CC"/>
                </a:solidFill>
                <a:latin typeface="Times New Roman" panose="02020603050405020304" pitchFamily="18" charset="0"/>
              </a:rPr>
              <a:t>(</a:t>
            </a:r>
            <a:r>
              <a:rPr lang="en-US" altLang="zh-CN" b="1" i="1" dirty="0">
                <a:solidFill>
                  <a:srgbClr val="3366CC"/>
                </a:solidFill>
                <a:latin typeface="Times New Roman" panose="02020603050405020304" pitchFamily="18" charset="0"/>
              </a:rPr>
              <a:t>x</a:t>
            </a:r>
            <a:r>
              <a:rPr lang="en-US" altLang="zh-CN" b="1" dirty="0">
                <a:solidFill>
                  <a:srgbClr val="3366CC"/>
                </a:solidFill>
                <a:latin typeface="Times New Roman" panose="02020603050405020304" pitchFamily="18" charset="0"/>
              </a:rPr>
              <a:t>))</a:t>
            </a:r>
            <a:r>
              <a:rPr lang="en-US" altLang="zh-CN" dirty="0"/>
              <a:t> </a:t>
            </a:r>
            <a:endParaRPr lang="en-US" altLang="zh-CN" b="1" dirty="0">
              <a:solidFill>
                <a:srgbClr val="3366CC"/>
              </a:solidFill>
              <a:latin typeface="Times New Roman" panose="02020603050405020304" pitchFamily="18" charset="0"/>
            </a:endParaRPr>
          </a:p>
          <a:p>
            <a:pPr marL="265113" indent="-265113">
              <a:buClr>
                <a:srgbClr val="CC3300"/>
              </a:buClr>
              <a:buFont typeface="Wingdings" panose="05000000000000000000" pitchFamily="2" charset="2"/>
              <a:buChar char="u"/>
            </a:pPr>
            <a:r>
              <a:rPr lang="en-US" altLang="zh-CN" b="1" dirty="0"/>
              <a:t> </a:t>
            </a:r>
            <a:r>
              <a:rPr lang="zh-CN" altLang="en-US" b="1" dirty="0"/>
              <a:t>当个体域为有限集</a:t>
            </a:r>
            <a:r>
              <a:rPr lang="en-US" altLang="zh-CN" b="1" i="1" dirty="0">
                <a:latin typeface="Times New Roman" panose="02020603050405020304" pitchFamily="18" charset="0"/>
              </a:rPr>
              <a:t>D</a:t>
            </a:r>
            <a:r>
              <a:rPr lang="zh-CN" altLang="en-US" b="1" dirty="0">
                <a:latin typeface="Times New Roman" panose="02020603050405020304" pitchFamily="18" charset="0"/>
              </a:rPr>
              <a:t>＝</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1</a:t>
            </a:r>
            <a:r>
              <a:rPr lang="en-US" altLang="zh-CN" b="1" i="1" dirty="0">
                <a:latin typeface="Times New Roman" panose="02020603050405020304" pitchFamily="18" charset="0"/>
              </a:rPr>
              <a:t>, a</a:t>
            </a:r>
            <a:r>
              <a:rPr lang="en-US" altLang="zh-CN" b="1" i="1" baseline="-25000" dirty="0">
                <a:latin typeface="Times New Roman" panose="02020603050405020304" pitchFamily="18" charset="0"/>
              </a:rPr>
              <a:t>2</a:t>
            </a:r>
            <a:r>
              <a:rPr lang="en-US" altLang="zh-CN" b="1" i="1" dirty="0">
                <a:latin typeface="Times New Roman" panose="02020603050405020304" pitchFamily="18" charset="0"/>
              </a:rPr>
              <a:t>, …, a</a:t>
            </a:r>
            <a:r>
              <a:rPr lang="en-US" altLang="zh-CN" b="1" i="1" baseline="-25000" dirty="0">
                <a:latin typeface="Times New Roman" panose="02020603050405020304" pitchFamily="18" charset="0"/>
              </a:rPr>
              <a:t>n</a:t>
            </a:r>
            <a:r>
              <a:rPr lang="en-US" altLang="zh-CN" b="1" dirty="0">
                <a:latin typeface="Times New Roman" panose="02020603050405020304" pitchFamily="18" charset="0"/>
              </a:rPr>
              <a:t>,}</a:t>
            </a:r>
            <a:r>
              <a:rPr lang="zh-CN" altLang="en-US" b="1" dirty="0">
                <a:latin typeface="Times New Roman" panose="02020603050405020304" pitchFamily="18" charset="0"/>
              </a:rPr>
              <a:t>，对 任意的</a:t>
            </a:r>
            <a:r>
              <a:rPr lang="en-US" altLang="zh-CN" b="1" i="1" dirty="0">
                <a:latin typeface="Times New Roman" panose="02020603050405020304" pitchFamily="18" charset="0"/>
              </a:rPr>
              <a:t>A</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zh-CN" altLang="en-US" b="1" dirty="0">
                <a:latin typeface="Times New Roman" panose="02020603050405020304" pitchFamily="18" charset="0"/>
              </a:rPr>
              <a:t>有：</a:t>
            </a:r>
          </a:p>
          <a:p>
            <a:pPr marL="265113" indent="-265113">
              <a:buClr>
                <a:srgbClr val="CC3300"/>
              </a:buClr>
              <a:buNone/>
            </a:pPr>
            <a:r>
              <a:rPr lang="zh-CN" altLang="en-US" b="1" dirty="0">
                <a:solidFill>
                  <a:srgbClr val="3366CC"/>
                </a:solidFill>
                <a:latin typeface="Times New Roman" panose="02020603050405020304" pitchFamily="18" charset="0"/>
                <a:sym typeface="Symbol" panose="05050102010706020507" pitchFamily="18" charset="2"/>
              </a:rPr>
              <a:t>    </a:t>
            </a:r>
            <a:r>
              <a:rPr lang="en-US" altLang="zh-CN" b="1" i="1" dirty="0">
                <a:solidFill>
                  <a:srgbClr val="3366CC"/>
                </a:solidFill>
                <a:latin typeface="Times New Roman" panose="02020603050405020304" pitchFamily="18" charset="0"/>
              </a:rPr>
              <a:t>x A</a:t>
            </a:r>
            <a:r>
              <a:rPr lang="en-US" altLang="zh-CN" b="1" dirty="0">
                <a:solidFill>
                  <a:srgbClr val="3366CC"/>
                </a:solidFill>
                <a:latin typeface="Times New Roman" panose="02020603050405020304" pitchFamily="18" charset="0"/>
              </a:rPr>
              <a:t>(</a:t>
            </a:r>
            <a:r>
              <a:rPr lang="en-US" altLang="zh-CN" b="1" i="1" dirty="0">
                <a:solidFill>
                  <a:srgbClr val="3366CC"/>
                </a:solidFill>
                <a:latin typeface="Times New Roman" panose="02020603050405020304" pitchFamily="18" charset="0"/>
              </a:rPr>
              <a:t>x</a:t>
            </a:r>
            <a:r>
              <a:rPr lang="en-US" altLang="zh-CN" b="1" dirty="0">
                <a:solidFill>
                  <a:srgbClr val="3366CC"/>
                </a:solidFill>
                <a:latin typeface="Times New Roman" panose="02020603050405020304" pitchFamily="18" charset="0"/>
              </a:rPr>
              <a:t>)</a:t>
            </a:r>
            <a:r>
              <a:rPr lang="en-US" altLang="zh-CN" b="1" i="1" dirty="0">
                <a:solidFill>
                  <a:srgbClr val="3366CC"/>
                </a:solidFill>
                <a:latin typeface="Times New Roman" panose="02020603050405020304" pitchFamily="18" charset="0"/>
              </a:rPr>
              <a:t> </a:t>
            </a:r>
            <a:r>
              <a:rPr lang="en-US" altLang="zh-CN" b="1" dirty="0">
                <a:solidFill>
                  <a:srgbClr val="3366CC"/>
                </a:solidFill>
                <a:latin typeface="Times New Roman" panose="02020603050405020304" pitchFamily="18" charset="0"/>
                <a:sym typeface="Symbol" panose="05050102010706020507" pitchFamily="18" charset="2"/>
              </a:rPr>
              <a:t></a:t>
            </a:r>
            <a:r>
              <a:rPr lang="en-US" altLang="zh-CN" b="1" i="1" dirty="0">
                <a:solidFill>
                  <a:srgbClr val="3366CC"/>
                </a:solidFill>
                <a:latin typeface="Times New Roman" panose="02020603050405020304" pitchFamily="18" charset="0"/>
                <a:sym typeface="Symbol" panose="05050102010706020507" pitchFamily="18" charset="2"/>
              </a:rPr>
              <a:t>A</a:t>
            </a:r>
            <a:r>
              <a:rPr lang="en-US" altLang="zh-CN" dirty="0">
                <a:solidFill>
                  <a:srgbClr val="3366CC"/>
                </a:solidFill>
                <a:latin typeface="Times New Roman" panose="02020603050405020304" pitchFamily="18" charset="0"/>
                <a:sym typeface="Symbol" panose="05050102010706020507" pitchFamily="18" charset="2"/>
              </a:rPr>
              <a:t>(</a:t>
            </a:r>
            <a:r>
              <a:rPr lang="en-US" altLang="zh-CN" b="1" i="1" dirty="0">
                <a:solidFill>
                  <a:srgbClr val="3366CC"/>
                </a:solidFill>
                <a:latin typeface="Times New Roman" panose="02020603050405020304" pitchFamily="18" charset="0"/>
              </a:rPr>
              <a:t>a</a:t>
            </a:r>
            <a:r>
              <a:rPr lang="en-US" altLang="zh-CN" b="1" baseline="-25000" dirty="0">
                <a:solidFill>
                  <a:srgbClr val="3366CC"/>
                </a:solidFill>
                <a:latin typeface="Times New Roman" panose="02020603050405020304" pitchFamily="18" charset="0"/>
              </a:rPr>
              <a:t>1</a:t>
            </a:r>
            <a:r>
              <a:rPr lang="en-US" altLang="zh-CN" dirty="0">
                <a:solidFill>
                  <a:srgbClr val="3366CC"/>
                </a:solidFill>
                <a:latin typeface="Times New Roman" panose="02020603050405020304" pitchFamily="18" charset="0"/>
                <a:sym typeface="Symbol" panose="05050102010706020507" pitchFamily="18" charset="2"/>
              </a:rPr>
              <a:t>) </a:t>
            </a:r>
            <a:r>
              <a:rPr lang="en-US" altLang="zh-CN" b="1" dirty="0">
                <a:solidFill>
                  <a:srgbClr val="3366CC"/>
                </a:solidFill>
                <a:latin typeface="Times New Roman" panose="02020603050405020304" pitchFamily="18" charset="0"/>
              </a:rPr>
              <a:t>∧</a:t>
            </a:r>
            <a:r>
              <a:rPr lang="en-US" altLang="zh-CN" b="1" i="1" dirty="0">
                <a:solidFill>
                  <a:srgbClr val="3366CC"/>
                </a:solidFill>
                <a:latin typeface="Times New Roman" panose="02020603050405020304" pitchFamily="18" charset="0"/>
              </a:rPr>
              <a:t>A</a:t>
            </a:r>
            <a:r>
              <a:rPr lang="en-US" altLang="zh-CN" b="1" dirty="0">
                <a:solidFill>
                  <a:srgbClr val="3366CC"/>
                </a:solidFill>
                <a:latin typeface="Times New Roman" panose="02020603050405020304" pitchFamily="18" charset="0"/>
              </a:rPr>
              <a:t>(</a:t>
            </a:r>
            <a:r>
              <a:rPr lang="en-US" altLang="zh-CN" b="1" i="1" dirty="0">
                <a:solidFill>
                  <a:srgbClr val="3366CC"/>
                </a:solidFill>
                <a:latin typeface="Times New Roman" panose="02020603050405020304" pitchFamily="18" charset="0"/>
              </a:rPr>
              <a:t>a</a:t>
            </a:r>
            <a:r>
              <a:rPr lang="en-US" altLang="zh-CN" b="1" i="1" baseline="-25000" dirty="0">
                <a:solidFill>
                  <a:srgbClr val="3366CC"/>
                </a:solidFill>
                <a:latin typeface="Times New Roman" panose="02020603050405020304" pitchFamily="18" charset="0"/>
              </a:rPr>
              <a:t>2</a:t>
            </a:r>
            <a:r>
              <a:rPr lang="en-US" altLang="zh-CN" b="1" dirty="0">
                <a:solidFill>
                  <a:srgbClr val="3366CC"/>
                </a:solidFill>
                <a:latin typeface="Times New Roman" panose="02020603050405020304" pitchFamily="18" charset="0"/>
              </a:rPr>
              <a:t>) ∧… ∧</a:t>
            </a:r>
            <a:r>
              <a:rPr lang="en-US" altLang="zh-CN" b="1" i="1" dirty="0">
                <a:solidFill>
                  <a:srgbClr val="3366CC"/>
                </a:solidFill>
                <a:latin typeface="Times New Roman" panose="02020603050405020304" pitchFamily="18" charset="0"/>
              </a:rPr>
              <a:t>A</a:t>
            </a:r>
            <a:r>
              <a:rPr lang="en-US" altLang="zh-CN" b="1" dirty="0">
                <a:solidFill>
                  <a:srgbClr val="3366CC"/>
                </a:solidFill>
                <a:latin typeface="Times New Roman" panose="02020603050405020304" pitchFamily="18" charset="0"/>
              </a:rPr>
              <a:t>(</a:t>
            </a:r>
            <a:r>
              <a:rPr lang="en-US" altLang="zh-CN" b="1" i="1" dirty="0">
                <a:solidFill>
                  <a:srgbClr val="3366CC"/>
                </a:solidFill>
                <a:latin typeface="Times New Roman" panose="02020603050405020304" pitchFamily="18" charset="0"/>
              </a:rPr>
              <a:t>a</a:t>
            </a:r>
            <a:r>
              <a:rPr lang="en-US" altLang="zh-CN" b="1" i="1" baseline="-25000" dirty="0">
                <a:solidFill>
                  <a:srgbClr val="3366CC"/>
                </a:solidFill>
                <a:latin typeface="Times New Roman" panose="02020603050405020304" pitchFamily="18" charset="0"/>
              </a:rPr>
              <a:t>n</a:t>
            </a:r>
            <a:r>
              <a:rPr lang="en-US" altLang="zh-CN" b="1" dirty="0">
                <a:solidFill>
                  <a:srgbClr val="3366CC"/>
                </a:solidFill>
                <a:latin typeface="Times New Roman" panose="02020603050405020304" pitchFamily="18" charset="0"/>
              </a:rPr>
              <a:t>)</a:t>
            </a:r>
          </a:p>
          <a:p>
            <a:pPr marL="265113" indent="-265113">
              <a:buClr>
                <a:srgbClr val="CC3300"/>
              </a:buClr>
              <a:buNone/>
            </a:pPr>
            <a:r>
              <a:rPr lang="en-US" altLang="zh-CN" b="1" dirty="0">
                <a:solidFill>
                  <a:srgbClr val="3366CC"/>
                </a:solidFill>
                <a:latin typeface="Times New Roman" panose="02020603050405020304" pitchFamily="18" charset="0"/>
                <a:sym typeface="Symbol" panose="05050102010706020507" pitchFamily="18" charset="2"/>
              </a:rPr>
              <a:t>     </a:t>
            </a:r>
            <a:r>
              <a:rPr lang="en-US" altLang="zh-CN" b="1" i="1" dirty="0">
                <a:solidFill>
                  <a:srgbClr val="3366CC"/>
                </a:solidFill>
                <a:latin typeface="Times New Roman" panose="02020603050405020304" pitchFamily="18" charset="0"/>
              </a:rPr>
              <a:t>x A</a:t>
            </a:r>
            <a:r>
              <a:rPr lang="en-US" altLang="zh-CN" b="1" dirty="0">
                <a:solidFill>
                  <a:srgbClr val="3366CC"/>
                </a:solidFill>
                <a:latin typeface="Times New Roman" panose="02020603050405020304" pitchFamily="18" charset="0"/>
              </a:rPr>
              <a:t>(</a:t>
            </a:r>
            <a:r>
              <a:rPr lang="en-US" altLang="zh-CN" b="1" i="1" dirty="0">
                <a:solidFill>
                  <a:srgbClr val="3366CC"/>
                </a:solidFill>
                <a:latin typeface="Times New Roman" panose="02020603050405020304" pitchFamily="18" charset="0"/>
              </a:rPr>
              <a:t>x</a:t>
            </a:r>
            <a:r>
              <a:rPr lang="en-US" altLang="zh-CN" b="1" dirty="0">
                <a:solidFill>
                  <a:srgbClr val="3366CC"/>
                </a:solidFill>
                <a:latin typeface="Times New Roman" panose="02020603050405020304" pitchFamily="18" charset="0"/>
              </a:rPr>
              <a:t>)</a:t>
            </a:r>
            <a:r>
              <a:rPr lang="en-US" altLang="zh-CN" b="1" i="1" dirty="0">
                <a:solidFill>
                  <a:srgbClr val="3366CC"/>
                </a:solidFill>
                <a:latin typeface="Times New Roman" panose="02020603050405020304" pitchFamily="18" charset="0"/>
              </a:rPr>
              <a:t> </a:t>
            </a:r>
            <a:r>
              <a:rPr lang="en-US" altLang="zh-CN" b="1" dirty="0">
                <a:solidFill>
                  <a:srgbClr val="3366CC"/>
                </a:solidFill>
                <a:latin typeface="Times New Roman" panose="02020603050405020304" pitchFamily="18" charset="0"/>
                <a:sym typeface="Symbol" panose="05050102010706020507" pitchFamily="18" charset="2"/>
              </a:rPr>
              <a:t></a:t>
            </a:r>
            <a:r>
              <a:rPr lang="en-US" altLang="zh-CN" b="1" i="1" dirty="0">
                <a:solidFill>
                  <a:srgbClr val="3366CC"/>
                </a:solidFill>
                <a:latin typeface="Times New Roman" panose="02020603050405020304" pitchFamily="18" charset="0"/>
                <a:sym typeface="Symbol" panose="05050102010706020507" pitchFamily="18" charset="2"/>
              </a:rPr>
              <a:t>A</a:t>
            </a:r>
            <a:r>
              <a:rPr lang="en-US" altLang="zh-CN" dirty="0">
                <a:solidFill>
                  <a:srgbClr val="3366CC"/>
                </a:solidFill>
                <a:latin typeface="Times New Roman" panose="02020603050405020304" pitchFamily="18" charset="0"/>
                <a:sym typeface="Symbol" panose="05050102010706020507" pitchFamily="18" charset="2"/>
              </a:rPr>
              <a:t>(</a:t>
            </a:r>
            <a:r>
              <a:rPr lang="en-US" altLang="zh-CN" b="1" i="1" dirty="0">
                <a:solidFill>
                  <a:srgbClr val="3366CC"/>
                </a:solidFill>
                <a:latin typeface="Times New Roman" panose="02020603050405020304" pitchFamily="18" charset="0"/>
              </a:rPr>
              <a:t>a</a:t>
            </a:r>
            <a:r>
              <a:rPr lang="en-US" altLang="zh-CN" b="1" baseline="-25000" dirty="0">
                <a:solidFill>
                  <a:srgbClr val="3366CC"/>
                </a:solidFill>
                <a:latin typeface="Times New Roman" panose="02020603050405020304" pitchFamily="18" charset="0"/>
              </a:rPr>
              <a:t>1</a:t>
            </a:r>
            <a:r>
              <a:rPr lang="en-US" altLang="zh-CN" dirty="0">
                <a:solidFill>
                  <a:srgbClr val="3366CC"/>
                </a:solidFill>
                <a:latin typeface="Times New Roman" panose="02020603050405020304" pitchFamily="18" charset="0"/>
                <a:sym typeface="Symbol" panose="05050102010706020507" pitchFamily="18" charset="2"/>
              </a:rPr>
              <a:t>)</a:t>
            </a:r>
            <a:r>
              <a:rPr lang="en-US" altLang="zh-CN" b="1" dirty="0">
                <a:solidFill>
                  <a:srgbClr val="3366CC"/>
                </a:solidFill>
              </a:rPr>
              <a:t>∨</a:t>
            </a:r>
            <a:r>
              <a:rPr lang="en-US" altLang="zh-CN" b="1" i="1" dirty="0">
                <a:solidFill>
                  <a:srgbClr val="3366CC"/>
                </a:solidFill>
                <a:latin typeface="Times New Roman" panose="02020603050405020304" pitchFamily="18" charset="0"/>
              </a:rPr>
              <a:t>A</a:t>
            </a:r>
            <a:r>
              <a:rPr lang="en-US" altLang="zh-CN" b="1" dirty="0">
                <a:solidFill>
                  <a:srgbClr val="3366CC"/>
                </a:solidFill>
                <a:latin typeface="Times New Roman" panose="02020603050405020304" pitchFamily="18" charset="0"/>
              </a:rPr>
              <a:t>(</a:t>
            </a:r>
            <a:r>
              <a:rPr lang="en-US" altLang="zh-CN" b="1" i="1" dirty="0">
                <a:solidFill>
                  <a:srgbClr val="3366CC"/>
                </a:solidFill>
                <a:latin typeface="Times New Roman" panose="02020603050405020304" pitchFamily="18" charset="0"/>
              </a:rPr>
              <a:t>a</a:t>
            </a:r>
            <a:r>
              <a:rPr lang="en-US" altLang="zh-CN" b="1" i="1" baseline="-25000" dirty="0">
                <a:solidFill>
                  <a:srgbClr val="3366CC"/>
                </a:solidFill>
                <a:latin typeface="Times New Roman" panose="02020603050405020304" pitchFamily="18" charset="0"/>
              </a:rPr>
              <a:t>2</a:t>
            </a:r>
            <a:r>
              <a:rPr lang="en-US" altLang="zh-CN" b="1" dirty="0">
                <a:solidFill>
                  <a:srgbClr val="3366CC"/>
                </a:solidFill>
                <a:latin typeface="Times New Roman" panose="02020603050405020304" pitchFamily="18" charset="0"/>
              </a:rPr>
              <a:t>) </a:t>
            </a:r>
            <a:r>
              <a:rPr lang="en-US" altLang="zh-CN" b="1" dirty="0">
                <a:solidFill>
                  <a:srgbClr val="3366CC"/>
                </a:solidFill>
              </a:rPr>
              <a:t>∨</a:t>
            </a:r>
            <a:r>
              <a:rPr lang="en-US" altLang="zh-CN" dirty="0">
                <a:solidFill>
                  <a:srgbClr val="3366CC"/>
                </a:solidFill>
              </a:rPr>
              <a:t> </a:t>
            </a:r>
            <a:r>
              <a:rPr lang="en-US" altLang="zh-CN" b="1" dirty="0">
                <a:solidFill>
                  <a:srgbClr val="3366CC"/>
                </a:solidFill>
                <a:latin typeface="Times New Roman" panose="02020603050405020304" pitchFamily="18" charset="0"/>
              </a:rPr>
              <a:t>… </a:t>
            </a:r>
            <a:r>
              <a:rPr lang="en-US" altLang="zh-CN" b="1" dirty="0">
                <a:solidFill>
                  <a:srgbClr val="3366CC"/>
                </a:solidFill>
              </a:rPr>
              <a:t>∨</a:t>
            </a:r>
            <a:r>
              <a:rPr lang="en-US" altLang="zh-CN" b="1" i="1" dirty="0">
                <a:solidFill>
                  <a:srgbClr val="3366CC"/>
                </a:solidFill>
                <a:latin typeface="Times New Roman" panose="02020603050405020304" pitchFamily="18" charset="0"/>
              </a:rPr>
              <a:t>A</a:t>
            </a:r>
            <a:r>
              <a:rPr lang="en-US" altLang="zh-CN" b="1" dirty="0">
                <a:solidFill>
                  <a:srgbClr val="3366CC"/>
                </a:solidFill>
                <a:latin typeface="Times New Roman" panose="02020603050405020304" pitchFamily="18" charset="0"/>
              </a:rPr>
              <a:t>(</a:t>
            </a:r>
            <a:r>
              <a:rPr lang="en-US" altLang="zh-CN" b="1" i="1" dirty="0">
                <a:solidFill>
                  <a:srgbClr val="3366CC"/>
                </a:solidFill>
                <a:latin typeface="Times New Roman" panose="02020603050405020304" pitchFamily="18" charset="0"/>
              </a:rPr>
              <a:t>a</a:t>
            </a:r>
            <a:r>
              <a:rPr lang="en-US" altLang="zh-CN" b="1" i="1" baseline="-25000" dirty="0">
                <a:solidFill>
                  <a:srgbClr val="3366CC"/>
                </a:solidFill>
                <a:latin typeface="Times New Roman" panose="02020603050405020304" pitchFamily="18" charset="0"/>
              </a:rPr>
              <a:t>n</a:t>
            </a:r>
            <a:r>
              <a:rPr lang="en-US" altLang="zh-CN" b="1" dirty="0">
                <a:solidFill>
                  <a:srgbClr val="3366CC"/>
                </a:solidFill>
                <a:latin typeface="Times New Roman" panose="02020603050405020304" pitchFamily="18" charset="0"/>
              </a:rPr>
              <a:t>)</a:t>
            </a:r>
          </a:p>
        </p:txBody>
      </p:sp>
    </p:spTree>
    <p:extLst>
      <p:ext uri="{BB962C8B-B14F-4D97-AF65-F5344CB8AC3E}">
        <p14:creationId xmlns:p14="http://schemas.microsoft.com/office/powerpoint/2010/main" val="3801424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1454D844-A624-49FD-A316-FC1F8B4FE4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C9A523-0F84-465D-B93F-2DFA46DB6D8A}" type="slidenum">
              <a:rPr lang="en-US" altLang="zh-CN"/>
              <a:pPr eaLnBrk="1" hangingPunct="1"/>
              <a:t>34</a:t>
            </a:fld>
            <a:endParaRPr lang="en-US" altLang="zh-CN"/>
          </a:p>
        </p:txBody>
      </p:sp>
      <p:sp>
        <p:nvSpPr>
          <p:cNvPr id="156674" name="Rectangle 2">
            <a:extLst>
              <a:ext uri="{FF2B5EF4-FFF2-40B4-BE49-F238E27FC236}">
                <a16:creationId xmlns:a16="http://schemas.microsoft.com/office/drawing/2014/main" id="{0F45149F-771B-491B-A6B8-3686DE2A0F82}"/>
              </a:ext>
            </a:extLst>
          </p:cNvPr>
          <p:cNvSpPr>
            <a:spLocks noGrp="1" noChangeArrowheads="1"/>
          </p:cNvSpPr>
          <p:nvPr>
            <p:ph type="title"/>
          </p:nvPr>
        </p:nvSpPr>
        <p:spPr>
          <a:xfrm>
            <a:off x="1703389" y="0"/>
            <a:ext cx="8137525" cy="889000"/>
          </a:xfrm>
        </p:spPr>
        <p:txBody>
          <a:bodyPr/>
          <a:lstStyle/>
          <a:p>
            <a:pPr eaLnBrk="1" hangingPunct="1">
              <a:defRPr/>
            </a:pPr>
            <a:r>
              <a:rPr lang="zh-CN" altLang="en-US" b="1">
                <a:solidFill>
                  <a:srgbClr val="A50021"/>
                </a:solidFill>
                <a:effectLst>
                  <a:outerShdw blurRad="38100" dist="38100" dir="2700000" algn="tl">
                    <a:srgbClr val="C0C0C0"/>
                  </a:outerShdw>
                </a:effectLst>
                <a:latin typeface="宋体" pitchFamily="2" charset="-122"/>
              </a:rPr>
              <a:t>个体变项的自由出现与约束出现</a:t>
            </a:r>
            <a:r>
              <a:rPr lang="zh-CN" altLang="en-US" sz="4000" b="1">
                <a:latin typeface="宋体" pitchFamily="2" charset="-122"/>
              </a:rPr>
              <a:t> </a:t>
            </a:r>
          </a:p>
        </p:txBody>
      </p:sp>
      <p:sp>
        <p:nvSpPr>
          <p:cNvPr id="156675" name="Rectangle 3">
            <a:extLst>
              <a:ext uri="{FF2B5EF4-FFF2-40B4-BE49-F238E27FC236}">
                <a16:creationId xmlns:a16="http://schemas.microsoft.com/office/drawing/2014/main" id="{F29C7E87-FBCF-49F4-9715-36AF75A76C98}"/>
              </a:ext>
            </a:extLst>
          </p:cNvPr>
          <p:cNvSpPr>
            <a:spLocks noGrp="1" noChangeArrowheads="1"/>
          </p:cNvSpPr>
          <p:nvPr>
            <p:ph type="body" idx="1"/>
          </p:nvPr>
        </p:nvSpPr>
        <p:spPr>
          <a:xfrm>
            <a:off x="958282" y="1968761"/>
            <a:ext cx="10110052" cy="4824412"/>
          </a:xfrm>
        </p:spPr>
        <p:txBody>
          <a:bodyPr/>
          <a:lstStyle/>
          <a:p>
            <a:pPr marL="0" indent="0" algn="just">
              <a:buNone/>
              <a:defRPr/>
            </a:pPr>
            <a:r>
              <a:rPr lang="zh-CN" altLang="en-US" sz="4000" b="1" dirty="0">
                <a:solidFill>
                  <a:srgbClr val="FF3300"/>
                </a:solidFill>
                <a:latin typeface="Times New Roman" pitchFamily="18" charset="0"/>
              </a:rPr>
              <a:t>定义</a:t>
            </a:r>
            <a:r>
              <a:rPr lang="zh-CN" altLang="en-US" b="1" dirty="0">
                <a:latin typeface="Times New Roman" pitchFamily="18" charset="0"/>
              </a:rPr>
              <a:t> 在公式</a:t>
            </a:r>
            <a:r>
              <a:rPr lang="zh-CN" altLang="en-US" b="1" dirty="0">
                <a:latin typeface="Times New Roman" pitchFamily="18" charset="0"/>
                <a:sym typeface="Symbol" pitchFamily="18" charset="2"/>
              </a:rPr>
              <a:t></a:t>
            </a:r>
            <a:r>
              <a:rPr lang="en-US" altLang="zh-CN" b="1" i="1" dirty="0" err="1">
                <a:latin typeface="Times New Roman" pitchFamily="18" charset="0"/>
              </a:rPr>
              <a:t>xA</a:t>
            </a:r>
            <a:r>
              <a:rPr lang="zh-CN" altLang="en-US" b="1" dirty="0">
                <a:latin typeface="Times New Roman" pitchFamily="18" charset="0"/>
              </a:rPr>
              <a:t>和</a:t>
            </a:r>
            <a:r>
              <a:rPr lang="zh-CN" altLang="en-US" b="1" dirty="0">
                <a:latin typeface="Times New Roman" pitchFamily="18" charset="0"/>
                <a:sym typeface="Symbol" pitchFamily="18" charset="2"/>
              </a:rPr>
              <a:t></a:t>
            </a:r>
            <a:r>
              <a:rPr lang="en-US" altLang="zh-CN" b="1" i="1" dirty="0" err="1">
                <a:latin typeface="Times New Roman" pitchFamily="18" charset="0"/>
              </a:rPr>
              <a:t>xA</a:t>
            </a:r>
            <a:r>
              <a:rPr lang="zh-CN" altLang="en-US" b="1" dirty="0">
                <a:latin typeface="Times New Roman" pitchFamily="18" charset="0"/>
              </a:rPr>
              <a:t>中，称</a:t>
            </a:r>
            <a:r>
              <a:rPr lang="en-US" altLang="zh-CN" b="1" i="1" dirty="0">
                <a:latin typeface="Times New Roman" pitchFamily="18" charset="0"/>
              </a:rPr>
              <a:t>x</a:t>
            </a:r>
            <a:r>
              <a:rPr lang="zh-CN" altLang="en-US" b="1" dirty="0">
                <a:latin typeface="Times New Roman" pitchFamily="18" charset="0"/>
              </a:rPr>
              <a:t>为</a:t>
            </a:r>
            <a:r>
              <a:rPr lang="zh-CN" altLang="en-US" b="1" dirty="0">
                <a:solidFill>
                  <a:srgbClr val="FF3300"/>
                </a:solidFill>
                <a:latin typeface="Times New Roman" pitchFamily="18" charset="0"/>
              </a:rPr>
              <a:t>指导变项</a:t>
            </a:r>
            <a:r>
              <a:rPr lang="zh-CN" altLang="en-US" b="1" dirty="0">
                <a:latin typeface="Times New Roman" pitchFamily="18" charset="0"/>
              </a:rPr>
              <a:t>，</a:t>
            </a:r>
            <a:r>
              <a:rPr lang="en-US" altLang="zh-CN" b="1" i="1" dirty="0">
                <a:latin typeface="Times New Roman" pitchFamily="18" charset="0"/>
              </a:rPr>
              <a:t>A</a:t>
            </a:r>
            <a:r>
              <a:rPr lang="zh-CN" altLang="en-US" b="1" dirty="0">
                <a:latin typeface="Times New Roman" pitchFamily="18" charset="0"/>
              </a:rPr>
              <a:t>为相应量词的</a:t>
            </a:r>
            <a:r>
              <a:rPr lang="zh-CN" altLang="en-US" b="1" dirty="0">
                <a:solidFill>
                  <a:srgbClr val="FF3300"/>
                </a:solidFill>
                <a:latin typeface="Times New Roman" pitchFamily="18" charset="0"/>
              </a:rPr>
              <a:t>辖域</a:t>
            </a:r>
            <a:r>
              <a:rPr lang="en-US" altLang="zh-CN" b="1" dirty="0">
                <a:latin typeface="Times New Roman" pitchFamily="18" charset="0"/>
              </a:rPr>
              <a:t>. </a:t>
            </a:r>
            <a:r>
              <a:rPr lang="zh-CN" altLang="en-US" b="1" dirty="0">
                <a:latin typeface="Times New Roman" pitchFamily="18" charset="0"/>
              </a:rPr>
              <a:t>在</a:t>
            </a:r>
            <a:r>
              <a:rPr lang="zh-CN" altLang="en-US" b="1" dirty="0">
                <a:latin typeface="Times New Roman" pitchFamily="18" charset="0"/>
                <a:sym typeface="Symbol" pitchFamily="18" charset="2"/>
              </a:rPr>
              <a:t></a:t>
            </a:r>
            <a:r>
              <a:rPr lang="en-US" altLang="zh-CN" b="1" i="1" dirty="0">
                <a:latin typeface="Times New Roman" pitchFamily="18" charset="0"/>
              </a:rPr>
              <a:t>x</a:t>
            </a:r>
            <a:r>
              <a:rPr lang="zh-CN" altLang="en-US" b="1" dirty="0">
                <a:latin typeface="Times New Roman" pitchFamily="18" charset="0"/>
              </a:rPr>
              <a:t>和</a:t>
            </a:r>
            <a:r>
              <a:rPr lang="zh-CN" altLang="en-US" b="1" dirty="0">
                <a:latin typeface="Times New Roman" pitchFamily="18" charset="0"/>
                <a:sym typeface="Symbol" pitchFamily="18" charset="2"/>
              </a:rPr>
              <a:t></a:t>
            </a:r>
            <a:r>
              <a:rPr lang="en-US" altLang="zh-CN" b="1" i="1" dirty="0">
                <a:latin typeface="Times New Roman" pitchFamily="18" charset="0"/>
              </a:rPr>
              <a:t>x</a:t>
            </a:r>
            <a:r>
              <a:rPr lang="zh-CN" altLang="en-US" b="1" dirty="0">
                <a:latin typeface="Times New Roman" pitchFamily="18" charset="0"/>
              </a:rPr>
              <a:t>的</a:t>
            </a:r>
            <a:r>
              <a:rPr lang="zh-CN" altLang="en-US" b="1" dirty="0">
                <a:solidFill>
                  <a:srgbClr val="FF3300"/>
                </a:solidFill>
                <a:latin typeface="Times New Roman" pitchFamily="18" charset="0"/>
              </a:rPr>
              <a:t>辖域</a:t>
            </a:r>
            <a:r>
              <a:rPr lang="zh-CN" altLang="en-US" b="1" dirty="0">
                <a:latin typeface="Times New Roman" pitchFamily="18" charset="0"/>
              </a:rPr>
              <a:t>中，</a:t>
            </a:r>
            <a:r>
              <a:rPr lang="en-US" altLang="zh-CN" b="1" i="1" dirty="0">
                <a:latin typeface="Times New Roman" pitchFamily="18" charset="0"/>
              </a:rPr>
              <a:t>x</a:t>
            </a:r>
            <a:r>
              <a:rPr lang="zh-CN" altLang="en-US" b="1" dirty="0">
                <a:latin typeface="Times New Roman" pitchFamily="18" charset="0"/>
              </a:rPr>
              <a:t>的所有出现都称为</a:t>
            </a:r>
            <a:r>
              <a:rPr lang="zh-CN" altLang="en-US" b="1" dirty="0">
                <a:solidFill>
                  <a:srgbClr val="FF3300"/>
                </a:solidFill>
                <a:latin typeface="Times New Roman" pitchFamily="18" charset="0"/>
              </a:rPr>
              <a:t>约束出现</a:t>
            </a:r>
            <a:r>
              <a:rPr lang="zh-CN" altLang="en-US" b="1" dirty="0">
                <a:latin typeface="Times New Roman" pitchFamily="18" charset="0"/>
              </a:rPr>
              <a:t>，</a:t>
            </a:r>
            <a:r>
              <a:rPr lang="en-US" altLang="zh-CN" b="1" i="1" dirty="0">
                <a:latin typeface="Times New Roman" pitchFamily="18" charset="0"/>
              </a:rPr>
              <a:t>A</a:t>
            </a:r>
            <a:r>
              <a:rPr lang="zh-CN" altLang="en-US" b="1" dirty="0">
                <a:latin typeface="Times New Roman" pitchFamily="18" charset="0"/>
              </a:rPr>
              <a:t>中不是约束出现的其他变项均称为是</a:t>
            </a:r>
            <a:r>
              <a:rPr lang="zh-CN" altLang="en-US" b="1" dirty="0">
                <a:solidFill>
                  <a:srgbClr val="FF3300"/>
                </a:solidFill>
                <a:latin typeface="Times New Roman" pitchFamily="18" charset="0"/>
              </a:rPr>
              <a:t>自由出现的</a:t>
            </a:r>
            <a:r>
              <a:rPr lang="en-US" altLang="zh-CN" b="1" dirty="0">
                <a:latin typeface="Times New Roman" pitchFamily="18" charset="0"/>
              </a:rPr>
              <a:t>.</a:t>
            </a:r>
          </a:p>
          <a:p>
            <a:pPr marL="0" indent="0" algn="just">
              <a:buNone/>
              <a:defRPr/>
            </a:pPr>
            <a:r>
              <a:rPr lang="zh-CN" altLang="en-US" b="1" dirty="0">
                <a:solidFill>
                  <a:schemeClr val="tx1">
                    <a:lumMod val="65000"/>
                    <a:lumOff val="35000"/>
                  </a:schemeClr>
                </a:solidFill>
                <a:latin typeface="Times New Roman" pitchFamily="18" charset="0"/>
              </a:rPr>
              <a:t>例如</a:t>
            </a:r>
            <a:r>
              <a:rPr lang="en-US" altLang="zh-CN" b="1" dirty="0">
                <a:solidFill>
                  <a:schemeClr val="tx1">
                    <a:lumMod val="65000"/>
                    <a:lumOff val="35000"/>
                  </a:schemeClr>
                </a:solidFill>
                <a:latin typeface="Times New Roman" pitchFamily="18" charset="0"/>
              </a:rPr>
              <a:t>, </a:t>
            </a:r>
            <a:r>
              <a:rPr lang="zh-CN" altLang="en-US" b="1" dirty="0">
                <a:solidFill>
                  <a:schemeClr val="tx1">
                    <a:lumMod val="65000"/>
                    <a:lumOff val="35000"/>
                  </a:schemeClr>
                </a:solidFill>
                <a:latin typeface="Times New Roman" pitchFamily="18" charset="0"/>
              </a:rPr>
              <a:t>在公式 </a:t>
            </a:r>
            <a:r>
              <a:rPr lang="zh-CN" altLang="en-US" b="1" dirty="0">
                <a:solidFill>
                  <a:schemeClr val="tx1">
                    <a:lumMod val="65000"/>
                    <a:lumOff val="35000"/>
                  </a:schemeClr>
                </a:solidFill>
                <a:latin typeface="Times New Roman" pitchFamily="18" charset="0"/>
                <a:sym typeface="Symbol" pitchFamily="18" charset="2"/>
              </a:rPr>
              <a:t></a:t>
            </a:r>
            <a:r>
              <a:rPr lang="en-US" altLang="zh-CN" b="1" i="1" dirty="0">
                <a:solidFill>
                  <a:schemeClr val="tx1">
                    <a:lumMod val="65000"/>
                    <a:lumOff val="35000"/>
                  </a:schemeClr>
                </a:solidFill>
                <a:latin typeface="Times New Roman" pitchFamily="18" charset="0"/>
              </a:rPr>
              <a:t>x</a:t>
            </a:r>
            <a:r>
              <a:rPr lang="en-US" altLang="zh-CN" b="1" dirty="0">
                <a:solidFill>
                  <a:schemeClr val="tx1">
                    <a:lumMod val="65000"/>
                    <a:lumOff val="35000"/>
                  </a:schemeClr>
                </a:solidFill>
                <a:latin typeface="Times New Roman" pitchFamily="18" charset="0"/>
              </a:rPr>
              <a:t>(</a:t>
            </a:r>
            <a:r>
              <a:rPr lang="en-US" altLang="zh-CN" b="1" i="1" dirty="0">
                <a:solidFill>
                  <a:schemeClr val="tx1">
                    <a:lumMod val="65000"/>
                    <a:lumOff val="35000"/>
                  </a:schemeClr>
                </a:solidFill>
                <a:latin typeface="Times New Roman" pitchFamily="18" charset="0"/>
              </a:rPr>
              <a:t>F</a:t>
            </a:r>
            <a:r>
              <a:rPr lang="en-US" altLang="zh-CN" b="1" dirty="0">
                <a:solidFill>
                  <a:schemeClr val="tx1">
                    <a:lumMod val="65000"/>
                    <a:lumOff val="35000"/>
                  </a:schemeClr>
                </a:solidFill>
                <a:latin typeface="Times New Roman" pitchFamily="18" charset="0"/>
              </a:rPr>
              <a:t>(</a:t>
            </a:r>
            <a:r>
              <a:rPr lang="en-US" altLang="zh-CN" b="1" i="1" dirty="0" err="1">
                <a:solidFill>
                  <a:schemeClr val="tx1">
                    <a:lumMod val="65000"/>
                    <a:lumOff val="35000"/>
                  </a:schemeClr>
                </a:solidFill>
                <a:latin typeface="Times New Roman" pitchFamily="18" charset="0"/>
              </a:rPr>
              <a:t>x</a:t>
            </a:r>
            <a:r>
              <a:rPr lang="en-US" altLang="zh-CN" b="1" dirty="0" err="1">
                <a:solidFill>
                  <a:schemeClr val="tx1">
                    <a:lumMod val="65000"/>
                    <a:lumOff val="35000"/>
                  </a:schemeClr>
                </a:solidFill>
                <a:latin typeface="Times New Roman" pitchFamily="18" charset="0"/>
              </a:rPr>
              <a:t>,</a:t>
            </a:r>
            <a:r>
              <a:rPr lang="en-US" altLang="zh-CN" b="1" i="1" dirty="0" err="1">
                <a:solidFill>
                  <a:schemeClr val="tx1">
                    <a:lumMod val="65000"/>
                    <a:lumOff val="35000"/>
                  </a:schemeClr>
                </a:solidFill>
                <a:latin typeface="Times New Roman" pitchFamily="18" charset="0"/>
              </a:rPr>
              <a:t>y</a:t>
            </a:r>
            <a:r>
              <a:rPr lang="en-US" altLang="zh-CN" b="1" dirty="0">
                <a:solidFill>
                  <a:schemeClr val="tx1">
                    <a:lumMod val="65000"/>
                    <a:lumOff val="35000"/>
                  </a:schemeClr>
                </a:solidFill>
                <a:latin typeface="Times New Roman" pitchFamily="18" charset="0"/>
              </a:rPr>
              <a:t>)</a:t>
            </a:r>
            <a:r>
              <a:rPr lang="en-US" altLang="zh-CN" b="1" dirty="0">
                <a:solidFill>
                  <a:schemeClr val="tx1">
                    <a:lumMod val="65000"/>
                    <a:lumOff val="35000"/>
                  </a:schemeClr>
                </a:solidFill>
                <a:latin typeface="Times New Roman" pitchFamily="18" charset="0"/>
                <a:sym typeface="Symbol" pitchFamily="18" charset="2"/>
              </a:rPr>
              <a:t></a:t>
            </a:r>
            <a:r>
              <a:rPr lang="en-US" altLang="zh-CN" b="1" i="1" dirty="0">
                <a:solidFill>
                  <a:schemeClr val="tx1">
                    <a:lumMod val="65000"/>
                    <a:lumOff val="35000"/>
                  </a:schemeClr>
                </a:solidFill>
                <a:latin typeface="Times New Roman" pitchFamily="18" charset="0"/>
              </a:rPr>
              <a:t>G</a:t>
            </a:r>
            <a:r>
              <a:rPr lang="en-US" altLang="zh-CN" b="1" dirty="0">
                <a:solidFill>
                  <a:schemeClr val="tx1">
                    <a:lumMod val="65000"/>
                    <a:lumOff val="35000"/>
                  </a:schemeClr>
                </a:solidFill>
                <a:latin typeface="Times New Roman" pitchFamily="18" charset="0"/>
              </a:rPr>
              <a:t>(</a:t>
            </a:r>
            <a:r>
              <a:rPr lang="en-US" altLang="zh-CN" b="1" i="1" dirty="0" err="1">
                <a:solidFill>
                  <a:schemeClr val="tx1">
                    <a:lumMod val="65000"/>
                    <a:lumOff val="35000"/>
                  </a:schemeClr>
                </a:solidFill>
                <a:latin typeface="Times New Roman" pitchFamily="18" charset="0"/>
              </a:rPr>
              <a:t>x</a:t>
            </a:r>
            <a:r>
              <a:rPr lang="en-US" altLang="zh-CN" b="1" dirty="0" err="1">
                <a:solidFill>
                  <a:schemeClr val="tx1">
                    <a:lumMod val="65000"/>
                    <a:lumOff val="35000"/>
                  </a:schemeClr>
                </a:solidFill>
                <a:latin typeface="Times New Roman" pitchFamily="18" charset="0"/>
              </a:rPr>
              <a:t>,</a:t>
            </a:r>
            <a:r>
              <a:rPr lang="en-US" altLang="zh-CN" b="1" i="1" dirty="0" err="1">
                <a:solidFill>
                  <a:schemeClr val="tx1">
                    <a:lumMod val="65000"/>
                    <a:lumOff val="35000"/>
                  </a:schemeClr>
                </a:solidFill>
                <a:latin typeface="Times New Roman" pitchFamily="18" charset="0"/>
              </a:rPr>
              <a:t>z</a:t>
            </a:r>
            <a:r>
              <a:rPr lang="en-US" altLang="zh-CN" b="1" dirty="0">
                <a:solidFill>
                  <a:schemeClr val="tx1">
                    <a:lumMod val="65000"/>
                    <a:lumOff val="35000"/>
                  </a:schemeClr>
                </a:solidFill>
                <a:latin typeface="Times New Roman" pitchFamily="18" charset="0"/>
              </a:rPr>
              <a:t>)) </a:t>
            </a:r>
            <a:r>
              <a:rPr lang="zh-CN" altLang="en-US" b="1" dirty="0">
                <a:solidFill>
                  <a:schemeClr val="tx1">
                    <a:lumMod val="65000"/>
                    <a:lumOff val="35000"/>
                  </a:schemeClr>
                </a:solidFill>
                <a:latin typeface="Times New Roman" pitchFamily="18" charset="0"/>
              </a:rPr>
              <a:t>中</a:t>
            </a:r>
            <a:r>
              <a:rPr lang="en-US" altLang="zh-CN" b="1" dirty="0">
                <a:solidFill>
                  <a:schemeClr val="tx1">
                    <a:lumMod val="65000"/>
                    <a:lumOff val="35000"/>
                  </a:schemeClr>
                </a:solidFill>
                <a:latin typeface="Times New Roman" pitchFamily="18" charset="0"/>
              </a:rPr>
              <a:t>,</a:t>
            </a:r>
          </a:p>
          <a:p>
            <a:pPr marL="0" indent="0" algn="just">
              <a:buNone/>
              <a:defRPr/>
            </a:pPr>
            <a:r>
              <a:rPr lang="en-US" altLang="zh-CN" b="1" i="1" dirty="0">
                <a:solidFill>
                  <a:schemeClr val="tx1">
                    <a:lumMod val="65000"/>
                    <a:lumOff val="35000"/>
                  </a:schemeClr>
                </a:solidFill>
                <a:latin typeface="Times New Roman" pitchFamily="18" charset="0"/>
              </a:rPr>
              <a:t>         A</a:t>
            </a:r>
            <a:r>
              <a:rPr lang="en-US" altLang="zh-CN" b="1" dirty="0">
                <a:solidFill>
                  <a:schemeClr val="tx1">
                    <a:lumMod val="65000"/>
                    <a:lumOff val="35000"/>
                  </a:schemeClr>
                </a:solidFill>
                <a:latin typeface="Times New Roman" pitchFamily="18" charset="0"/>
              </a:rPr>
              <a:t>=(</a:t>
            </a:r>
            <a:r>
              <a:rPr lang="en-US" altLang="zh-CN" b="1" i="1" dirty="0">
                <a:solidFill>
                  <a:schemeClr val="tx1">
                    <a:lumMod val="65000"/>
                    <a:lumOff val="35000"/>
                  </a:schemeClr>
                </a:solidFill>
                <a:latin typeface="Times New Roman" pitchFamily="18" charset="0"/>
              </a:rPr>
              <a:t>F</a:t>
            </a:r>
            <a:r>
              <a:rPr lang="en-US" altLang="zh-CN" b="1" dirty="0">
                <a:solidFill>
                  <a:schemeClr val="tx1">
                    <a:lumMod val="65000"/>
                    <a:lumOff val="35000"/>
                  </a:schemeClr>
                </a:solidFill>
                <a:latin typeface="Times New Roman" pitchFamily="18" charset="0"/>
              </a:rPr>
              <a:t>(</a:t>
            </a:r>
            <a:r>
              <a:rPr lang="en-US" altLang="zh-CN" b="1" i="1" dirty="0" err="1">
                <a:solidFill>
                  <a:schemeClr val="tx1">
                    <a:lumMod val="65000"/>
                    <a:lumOff val="35000"/>
                  </a:schemeClr>
                </a:solidFill>
                <a:latin typeface="Times New Roman" pitchFamily="18" charset="0"/>
              </a:rPr>
              <a:t>x</a:t>
            </a:r>
            <a:r>
              <a:rPr lang="en-US" altLang="zh-CN" b="1" dirty="0" err="1">
                <a:solidFill>
                  <a:schemeClr val="tx1">
                    <a:lumMod val="65000"/>
                    <a:lumOff val="35000"/>
                  </a:schemeClr>
                </a:solidFill>
                <a:latin typeface="Times New Roman" pitchFamily="18" charset="0"/>
              </a:rPr>
              <a:t>,</a:t>
            </a:r>
            <a:r>
              <a:rPr lang="en-US" altLang="zh-CN" b="1" i="1" dirty="0" err="1">
                <a:solidFill>
                  <a:schemeClr val="tx1">
                    <a:lumMod val="65000"/>
                    <a:lumOff val="35000"/>
                  </a:schemeClr>
                </a:solidFill>
                <a:latin typeface="Times New Roman" pitchFamily="18" charset="0"/>
              </a:rPr>
              <a:t>y</a:t>
            </a:r>
            <a:r>
              <a:rPr lang="en-US" altLang="zh-CN" b="1" dirty="0">
                <a:solidFill>
                  <a:schemeClr val="tx1">
                    <a:lumMod val="65000"/>
                    <a:lumOff val="35000"/>
                  </a:schemeClr>
                </a:solidFill>
                <a:latin typeface="Times New Roman" pitchFamily="18" charset="0"/>
              </a:rPr>
              <a:t>)</a:t>
            </a:r>
            <a:r>
              <a:rPr lang="en-US" altLang="zh-CN" b="1" dirty="0">
                <a:solidFill>
                  <a:schemeClr val="tx1">
                    <a:lumMod val="65000"/>
                    <a:lumOff val="35000"/>
                  </a:schemeClr>
                </a:solidFill>
                <a:latin typeface="Times New Roman" pitchFamily="18" charset="0"/>
                <a:sym typeface="Symbol" pitchFamily="18" charset="2"/>
              </a:rPr>
              <a:t></a:t>
            </a:r>
            <a:r>
              <a:rPr lang="en-US" altLang="zh-CN" b="1" i="1" dirty="0">
                <a:solidFill>
                  <a:schemeClr val="tx1">
                    <a:lumMod val="65000"/>
                    <a:lumOff val="35000"/>
                  </a:schemeClr>
                </a:solidFill>
                <a:latin typeface="Times New Roman" pitchFamily="18" charset="0"/>
              </a:rPr>
              <a:t>G</a:t>
            </a:r>
            <a:r>
              <a:rPr lang="en-US" altLang="zh-CN" b="1" dirty="0">
                <a:solidFill>
                  <a:schemeClr val="tx1">
                    <a:lumMod val="65000"/>
                    <a:lumOff val="35000"/>
                  </a:schemeClr>
                </a:solidFill>
                <a:latin typeface="Times New Roman" pitchFamily="18" charset="0"/>
              </a:rPr>
              <a:t>(</a:t>
            </a:r>
            <a:r>
              <a:rPr lang="en-US" altLang="zh-CN" b="1" i="1" dirty="0" err="1">
                <a:solidFill>
                  <a:schemeClr val="tx1">
                    <a:lumMod val="65000"/>
                    <a:lumOff val="35000"/>
                  </a:schemeClr>
                </a:solidFill>
                <a:latin typeface="Times New Roman" pitchFamily="18" charset="0"/>
              </a:rPr>
              <a:t>x</a:t>
            </a:r>
            <a:r>
              <a:rPr lang="en-US" altLang="zh-CN" b="1" dirty="0" err="1">
                <a:solidFill>
                  <a:schemeClr val="tx1">
                    <a:lumMod val="65000"/>
                    <a:lumOff val="35000"/>
                  </a:schemeClr>
                </a:solidFill>
                <a:latin typeface="Times New Roman" pitchFamily="18" charset="0"/>
              </a:rPr>
              <a:t>,</a:t>
            </a:r>
            <a:r>
              <a:rPr lang="en-US" altLang="zh-CN" b="1" i="1" dirty="0" err="1">
                <a:solidFill>
                  <a:schemeClr val="tx1">
                    <a:lumMod val="65000"/>
                    <a:lumOff val="35000"/>
                  </a:schemeClr>
                </a:solidFill>
                <a:latin typeface="Times New Roman" pitchFamily="18" charset="0"/>
              </a:rPr>
              <a:t>z</a:t>
            </a:r>
            <a:r>
              <a:rPr lang="en-US" altLang="zh-CN" b="1" dirty="0">
                <a:solidFill>
                  <a:schemeClr val="tx1">
                    <a:lumMod val="65000"/>
                    <a:lumOff val="35000"/>
                  </a:schemeClr>
                </a:solidFill>
                <a:latin typeface="Times New Roman" pitchFamily="18" charset="0"/>
              </a:rPr>
              <a:t>))</a:t>
            </a:r>
            <a:r>
              <a:rPr lang="zh-CN" altLang="en-US" b="1" dirty="0">
                <a:solidFill>
                  <a:schemeClr val="tx1">
                    <a:lumMod val="65000"/>
                    <a:lumOff val="35000"/>
                  </a:schemeClr>
                </a:solidFill>
                <a:latin typeface="Times New Roman" pitchFamily="18" charset="0"/>
              </a:rPr>
              <a:t>为</a:t>
            </a:r>
            <a:r>
              <a:rPr lang="zh-CN" altLang="en-US" b="1" dirty="0">
                <a:solidFill>
                  <a:schemeClr val="tx1">
                    <a:lumMod val="65000"/>
                    <a:lumOff val="35000"/>
                  </a:schemeClr>
                </a:solidFill>
                <a:latin typeface="Times New Roman" pitchFamily="18" charset="0"/>
                <a:sym typeface="Symbol" pitchFamily="18" charset="2"/>
              </a:rPr>
              <a:t></a:t>
            </a:r>
            <a:r>
              <a:rPr lang="en-US" altLang="zh-CN" b="1" i="1" dirty="0">
                <a:solidFill>
                  <a:schemeClr val="tx1">
                    <a:lumMod val="65000"/>
                    <a:lumOff val="35000"/>
                  </a:schemeClr>
                </a:solidFill>
                <a:latin typeface="Times New Roman" pitchFamily="18" charset="0"/>
              </a:rPr>
              <a:t>x</a:t>
            </a:r>
            <a:r>
              <a:rPr lang="zh-CN" altLang="en-US" b="1" dirty="0">
                <a:solidFill>
                  <a:schemeClr val="tx1">
                    <a:lumMod val="65000"/>
                    <a:lumOff val="35000"/>
                  </a:schemeClr>
                </a:solidFill>
                <a:latin typeface="Times New Roman" pitchFamily="18" charset="0"/>
              </a:rPr>
              <a:t>的辖域，</a:t>
            </a:r>
          </a:p>
          <a:p>
            <a:pPr marL="0" indent="0" algn="just">
              <a:buNone/>
              <a:defRPr/>
            </a:pPr>
            <a:r>
              <a:rPr lang="zh-CN" altLang="en-US" b="1" i="1" dirty="0">
                <a:solidFill>
                  <a:schemeClr val="bg2"/>
                </a:solidFill>
                <a:latin typeface="Times New Roman" pitchFamily="18" charset="0"/>
              </a:rPr>
              <a:t>         </a:t>
            </a:r>
            <a:r>
              <a:rPr lang="en-US" altLang="zh-CN" b="1" i="1" dirty="0">
                <a:solidFill>
                  <a:schemeClr val="tx1">
                    <a:lumMod val="65000"/>
                    <a:lumOff val="35000"/>
                  </a:schemeClr>
                </a:solidFill>
                <a:latin typeface="Times New Roman" pitchFamily="18" charset="0"/>
              </a:rPr>
              <a:t>x</a:t>
            </a:r>
            <a:r>
              <a:rPr lang="zh-CN" altLang="en-US" b="1" dirty="0">
                <a:solidFill>
                  <a:schemeClr val="tx1">
                    <a:lumMod val="65000"/>
                    <a:lumOff val="35000"/>
                  </a:schemeClr>
                </a:solidFill>
                <a:latin typeface="Times New Roman" pitchFamily="18" charset="0"/>
              </a:rPr>
              <a:t>为</a:t>
            </a:r>
            <a:r>
              <a:rPr lang="zh-CN" altLang="en-US" b="1" dirty="0">
                <a:solidFill>
                  <a:srgbClr val="FF3300"/>
                </a:solidFill>
                <a:latin typeface="Times New Roman" pitchFamily="18" charset="0"/>
              </a:rPr>
              <a:t>指导变项</a:t>
            </a:r>
            <a:r>
              <a:rPr lang="en-US" altLang="zh-CN" b="1" dirty="0">
                <a:solidFill>
                  <a:schemeClr val="tx1">
                    <a:lumMod val="65000"/>
                    <a:lumOff val="35000"/>
                  </a:schemeClr>
                </a:solidFill>
                <a:latin typeface="Times New Roman" pitchFamily="18" charset="0"/>
              </a:rPr>
              <a:t>, </a:t>
            </a:r>
            <a:r>
              <a:rPr lang="en-US" altLang="zh-CN" b="1" i="1" dirty="0">
                <a:solidFill>
                  <a:schemeClr val="tx1">
                    <a:lumMod val="65000"/>
                    <a:lumOff val="35000"/>
                  </a:schemeClr>
                </a:solidFill>
                <a:latin typeface="Times New Roman" pitchFamily="18" charset="0"/>
              </a:rPr>
              <a:t>A</a:t>
            </a:r>
            <a:r>
              <a:rPr lang="zh-CN" altLang="en-US" b="1" dirty="0">
                <a:solidFill>
                  <a:schemeClr val="tx1">
                    <a:lumMod val="65000"/>
                    <a:lumOff val="35000"/>
                  </a:schemeClr>
                </a:solidFill>
                <a:latin typeface="Times New Roman" pitchFamily="18" charset="0"/>
              </a:rPr>
              <a:t>中</a:t>
            </a:r>
            <a:r>
              <a:rPr lang="en-US" altLang="zh-CN" b="1" i="1" dirty="0">
                <a:solidFill>
                  <a:schemeClr val="tx1">
                    <a:lumMod val="65000"/>
                    <a:lumOff val="35000"/>
                  </a:schemeClr>
                </a:solidFill>
                <a:latin typeface="Times New Roman" pitchFamily="18" charset="0"/>
              </a:rPr>
              <a:t>x</a:t>
            </a:r>
            <a:r>
              <a:rPr lang="zh-CN" altLang="en-US" b="1" dirty="0">
                <a:solidFill>
                  <a:schemeClr val="tx1">
                    <a:lumMod val="65000"/>
                    <a:lumOff val="35000"/>
                  </a:schemeClr>
                </a:solidFill>
                <a:latin typeface="Times New Roman" pitchFamily="18" charset="0"/>
              </a:rPr>
              <a:t>的两次出现均为</a:t>
            </a:r>
            <a:r>
              <a:rPr lang="zh-CN" altLang="en-US" b="1" dirty="0">
                <a:solidFill>
                  <a:srgbClr val="FF3300"/>
                </a:solidFill>
                <a:latin typeface="Times New Roman" pitchFamily="18" charset="0"/>
              </a:rPr>
              <a:t>约束出现</a:t>
            </a:r>
            <a:r>
              <a:rPr lang="zh-CN" altLang="en-US" b="1" dirty="0">
                <a:solidFill>
                  <a:schemeClr val="bg2"/>
                </a:solidFill>
                <a:latin typeface="Times New Roman" pitchFamily="18" charset="0"/>
              </a:rPr>
              <a:t>，</a:t>
            </a:r>
          </a:p>
          <a:p>
            <a:pPr marL="0" indent="0" algn="just">
              <a:buNone/>
              <a:defRPr/>
            </a:pPr>
            <a:r>
              <a:rPr lang="zh-CN" altLang="en-US" b="1" i="1" dirty="0">
                <a:solidFill>
                  <a:schemeClr val="tx1">
                    <a:lumMod val="65000"/>
                    <a:lumOff val="35000"/>
                  </a:schemeClr>
                </a:solidFill>
                <a:latin typeface="Times New Roman" pitchFamily="18" charset="0"/>
              </a:rPr>
              <a:t>         </a:t>
            </a:r>
            <a:r>
              <a:rPr lang="en-US" altLang="zh-CN" b="1" i="1" dirty="0">
                <a:solidFill>
                  <a:schemeClr val="tx1">
                    <a:lumMod val="65000"/>
                    <a:lumOff val="35000"/>
                  </a:schemeClr>
                </a:solidFill>
                <a:latin typeface="Times New Roman" pitchFamily="18" charset="0"/>
              </a:rPr>
              <a:t>y</a:t>
            </a:r>
            <a:r>
              <a:rPr lang="zh-CN" altLang="en-US" b="1" dirty="0">
                <a:solidFill>
                  <a:schemeClr val="tx1">
                    <a:lumMod val="65000"/>
                    <a:lumOff val="35000"/>
                  </a:schemeClr>
                </a:solidFill>
                <a:latin typeface="Times New Roman" pitchFamily="18" charset="0"/>
              </a:rPr>
              <a:t>与</a:t>
            </a:r>
            <a:r>
              <a:rPr lang="en-US" altLang="zh-CN" b="1" i="1" dirty="0">
                <a:solidFill>
                  <a:schemeClr val="tx1">
                    <a:lumMod val="65000"/>
                    <a:lumOff val="35000"/>
                  </a:schemeClr>
                </a:solidFill>
                <a:latin typeface="Times New Roman" pitchFamily="18" charset="0"/>
              </a:rPr>
              <a:t>z</a:t>
            </a:r>
            <a:r>
              <a:rPr lang="zh-CN" altLang="en-US" b="1" dirty="0">
                <a:solidFill>
                  <a:schemeClr val="tx1">
                    <a:lumMod val="65000"/>
                    <a:lumOff val="35000"/>
                  </a:schemeClr>
                </a:solidFill>
                <a:latin typeface="Times New Roman" pitchFamily="18" charset="0"/>
              </a:rPr>
              <a:t>均为</a:t>
            </a:r>
            <a:r>
              <a:rPr lang="zh-CN" altLang="en-US" b="1" dirty="0">
                <a:solidFill>
                  <a:srgbClr val="FF3300"/>
                </a:solidFill>
                <a:latin typeface="Times New Roman" pitchFamily="18" charset="0"/>
              </a:rPr>
              <a:t>自由出现</a:t>
            </a:r>
            <a:r>
              <a:rPr lang="en-US" altLang="zh-CN" b="1" dirty="0">
                <a:solidFill>
                  <a:srgbClr val="FF3300"/>
                </a:solidFill>
                <a:latin typeface="Times New Roman" pitchFamily="18" charset="0"/>
              </a:rPr>
              <a:t>.</a:t>
            </a:r>
            <a:r>
              <a:rPr lang="en-US" altLang="zh-CN" b="1" dirty="0">
                <a:solidFill>
                  <a:schemeClr val="bg2"/>
                </a:solidFill>
                <a:latin typeface="Times New Roman" pitchFamily="18" charset="0"/>
              </a:rPr>
              <a:t> </a:t>
            </a:r>
          </a:p>
          <a:p>
            <a:pPr marL="0" indent="0" algn="just">
              <a:buNone/>
              <a:defRPr/>
            </a:pPr>
            <a:r>
              <a:rPr lang="zh-CN" altLang="en-US" b="1" dirty="0">
                <a:solidFill>
                  <a:srgbClr val="FF3300"/>
                </a:solidFill>
                <a:latin typeface="Times New Roman" pitchFamily="18" charset="0"/>
              </a:rPr>
              <a:t>闭式</a:t>
            </a:r>
            <a:r>
              <a:rPr lang="en-US" altLang="zh-CN" b="1" dirty="0">
                <a:latin typeface="Times New Roman" pitchFamily="18" charset="0"/>
              </a:rPr>
              <a:t>: </a:t>
            </a:r>
            <a:r>
              <a:rPr lang="zh-CN" altLang="en-US" b="1" dirty="0">
                <a:latin typeface="Times New Roman" pitchFamily="18" charset="0"/>
              </a:rPr>
              <a:t>不含自由出现的个体变项的公式</a:t>
            </a:r>
            <a:r>
              <a:rPr lang="en-US" altLang="zh-CN" b="1" dirty="0">
                <a:latin typeface="Times New Roman" pitchFamily="18"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D5A5A9C0-0616-4DCC-8922-5E168E8FB5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5E6DBA-699A-43EC-9238-94C75041E312}" type="slidenum">
              <a:rPr lang="en-US" altLang="zh-CN"/>
              <a:pPr eaLnBrk="1" hangingPunct="1"/>
              <a:t>35</a:t>
            </a:fld>
            <a:endParaRPr lang="en-US" altLang="zh-CN"/>
          </a:p>
        </p:txBody>
      </p:sp>
      <p:sp>
        <p:nvSpPr>
          <p:cNvPr id="181250" name="Text Box 2">
            <a:extLst>
              <a:ext uri="{FF2B5EF4-FFF2-40B4-BE49-F238E27FC236}">
                <a16:creationId xmlns:a16="http://schemas.microsoft.com/office/drawing/2014/main" id="{2E217368-4B9E-4D9F-A229-6325F56BE1E4}"/>
              </a:ext>
            </a:extLst>
          </p:cNvPr>
          <p:cNvSpPr txBox="1">
            <a:spLocks noChangeArrowheads="1"/>
          </p:cNvSpPr>
          <p:nvPr/>
        </p:nvSpPr>
        <p:spPr bwMode="auto">
          <a:xfrm>
            <a:off x="838199" y="1349374"/>
            <a:ext cx="10052713" cy="4662558"/>
          </a:xfrm>
          <a:prstGeom prst="rect">
            <a:avLst/>
          </a:prstGeom>
          <a:noFill/>
          <a:ln w="9525">
            <a:noFill/>
            <a:miter lim="800000"/>
            <a:headEnd/>
            <a:tailEnd/>
          </a:ln>
          <a:effectLst/>
        </p:spPr>
        <p:txBody>
          <a:bodyPr wrap="square">
            <a:spAutoFit/>
          </a:bodyPr>
          <a:lstStyle/>
          <a:p>
            <a:pPr>
              <a:lnSpc>
                <a:spcPct val="115000"/>
              </a:lnSpc>
              <a:defRPr/>
            </a:pPr>
            <a:r>
              <a:rPr lang="zh-CN" altLang="en-US" sz="3200" b="1" dirty="0">
                <a:solidFill>
                  <a:srgbClr val="FF3300"/>
                </a:solidFill>
                <a:latin typeface="Arial" charset="0"/>
              </a:rPr>
              <a:t>换名规则</a:t>
            </a:r>
            <a:r>
              <a:rPr lang="zh-CN" altLang="en-US" sz="2800" b="1" dirty="0">
                <a:latin typeface="Arial" charset="0"/>
              </a:rPr>
              <a:t>    将量词辖域中出现的某个</a:t>
            </a:r>
            <a:r>
              <a:rPr lang="zh-CN" altLang="en-US" sz="2800" b="1" dirty="0">
                <a:solidFill>
                  <a:srgbClr val="0070C0"/>
                </a:solidFill>
                <a:latin typeface="Arial" charset="0"/>
              </a:rPr>
              <a:t>约束出现</a:t>
            </a:r>
            <a:r>
              <a:rPr lang="zh-CN" altLang="en-US" sz="2800" b="1" dirty="0">
                <a:latin typeface="Arial" charset="0"/>
              </a:rPr>
              <a:t>的个体变项及对应的指导变项，改成另一个辖域中未出现过的个体变项符号，公式中的其余部分不变。</a:t>
            </a:r>
          </a:p>
          <a:p>
            <a:pPr>
              <a:lnSpc>
                <a:spcPct val="115000"/>
              </a:lnSpc>
              <a:defRPr/>
            </a:pPr>
            <a:r>
              <a:rPr lang="zh-CN" altLang="en-US" sz="2800" b="1" dirty="0">
                <a:solidFill>
                  <a:schemeClr val="tx1">
                    <a:lumMod val="65000"/>
                    <a:lumOff val="35000"/>
                  </a:schemeClr>
                </a:solidFill>
                <a:latin typeface="Times New Roman" pitchFamily="18" charset="0"/>
                <a:sym typeface="Symbol" pitchFamily="18" charset="2"/>
              </a:rPr>
              <a:t>例：</a:t>
            </a:r>
            <a:r>
              <a:rPr lang="en-US" altLang="zh-CN" sz="2800" b="1" i="1" dirty="0" err="1">
                <a:solidFill>
                  <a:schemeClr val="tx1">
                    <a:lumMod val="65000"/>
                    <a:lumOff val="35000"/>
                  </a:schemeClr>
                </a:solidFill>
                <a:latin typeface="Times New Roman" pitchFamily="18" charset="0"/>
              </a:rPr>
              <a:t>xF</a:t>
            </a:r>
            <a:r>
              <a:rPr lang="en-US" altLang="zh-CN" sz="2800" b="1" dirty="0">
                <a:solidFill>
                  <a:schemeClr val="tx1">
                    <a:lumMod val="65000"/>
                    <a:lumOff val="35000"/>
                  </a:schemeClr>
                </a:solidFill>
                <a:latin typeface="Times New Roman" pitchFamily="18" charset="0"/>
              </a:rPr>
              <a:t>(</a:t>
            </a:r>
            <a:r>
              <a:rPr lang="en-US" altLang="zh-CN" sz="2800" b="1" i="1" dirty="0">
                <a:solidFill>
                  <a:schemeClr val="tx1">
                    <a:lumMod val="65000"/>
                    <a:lumOff val="35000"/>
                  </a:schemeClr>
                </a:solidFill>
                <a:latin typeface="Times New Roman" pitchFamily="18" charset="0"/>
              </a:rPr>
              <a:t>x</a:t>
            </a:r>
            <a:r>
              <a:rPr lang="en-US" altLang="zh-CN" sz="2800" b="1" dirty="0">
                <a:solidFill>
                  <a:schemeClr val="tx1">
                    <a:lumMod val="65000"/>
                    <a:lumOff val="35000"/>
                  </a:schemeClr>
                </a:solidFill>
                <a:latin typeface="Times New Roman" pitchFamily="18" charset="0"/>
              </a:rPr>
              <a:t>)</a:t>
            </a:r>
            <a:r>
              <a:rPr lang="en-US" altLang="zh-CN" sz="2800" b="1" dirty="0">
                <a:solidFill>
                  <a:schemeClr val="tx1">
                    <a:lumMod val="65000"/>
                    <a:lumOff val="35000"/>
                  </a:schemeClr>
                </a:solidFill>
                <a:latin typeface="Times New Roman" pitchFamily="18" charset="0"/>
                <a:sym typeface="Symbol" pitchFamily="18" charset="2"/>
              </a:rPr>
              <a:t>   </a:t>
            </a:r>
            <a:r>
              <a:rPr lang="en-US" altLang="zh-CN" sz="2800" b="1" i="1" dirty="0">
                <a:solidFill>
                  <a:schemeClr val="tx1">
                    <a:lumMod val="65000"/>
                    <a:lumOff val="35000"/>
                  </a:schemeClr>
                </a:solidFill>
                <a:latin typeface="Times New Roman" pitchFamily="18" charset="0"/>
              </a:rPr>
              <a:t>G</a:t>
            </a:r>
            <a:r>
              <a:rPr lang="en-US" altLang="zh-CN" sz="2800" b="1" dirty="0">
                <a:solidFill>
                  <a:schemeClr val="tx1">
                    <a:lumMod val="65000"/>
                    <a:lumOff val="35000"/>
                  </a:schemeClr>
                </a:solidFill>
                <a:latin typeface="Times New Roman" pitchFamily="18" charset="0"/>
              </a:rPr>
              <a:t>(</a:t>
            </a:r>
            <a:r>
              <a:rPr lang="en-US" altLang="zh-CN" sz="2800" b="1" i="1" dirty="0" err="1">
                <a:solidFill>
                  <a:schemeClr val="tx1">
                    <a:lumMod val="65000"/>
                    <a:lumOff val="35000"/>
                  </a:schemeClr>
                </a:solidFill>
                <a:latin typeface="Times New Roman" pitchFamily="18" charset="0"/>
              </a:rPr>
              <a:t>x</a:t>
            </a:r>
            <a:r>
              <a:rPr lang="en-US" altLang="zh-CN" sz="2800" b="1" dirty="0" err="1">
                <a:solidFill>
                  <a:schemeClr val="tx1">
                    <a:lumMod val="65000"/>
                    <a:lumOff val="35000"/>
                  </a:schemeClr>
                </a:solidFill>
                <a:latin typeface="Times New Roman" pitchFamily="18" charset="0"/>
              </a:rPr>
              <a:t>,</a:t>
            </a:r>
            <a:r>
              <a:rPr lang="en-US" altLang="zh-CN" sz="2800" b="1" i="1" dirty="0" err="1">
                <a:solidFill>
                  <a:schemeClr val="tx1">
                    <a:lumMod val="65000"/>
                    <a:lumOff val="35000"/>
                  </a:schemeClr>
                </a:solidFill>
                <a:latin typeface="Times New Roman" pitchFamily="18" charset="0"/>
              </a:rPr>
              <a:t>y</a:t>
            </a:r>
            <a:r>
              <a:rPr lang="en-US" altLang="zh-CN" sz="2800" b="1" dirty="0">
                <a:solidFill>
                  <a:schemeClr val="tx1">
                    <a:lumMod val="65000"/>
                    <a:lumOff val="35000"/>
                  </a:schemeClr>
                </a:solidFill>
                <a:latin typeface="Times New Roman" pitchFamily="18" charset="0"/>
              </a:rPr>
              <a:t>)</a:t>
            </a:r>
            <a:endParaRPr lang="en-US" altLang="zh-CN" sz="2800" b="1" dirty="0">
              <a:solidFill>
                <a:schemeClr val="tx1">
                  <a:lumMod val="65000"/>
                  <a:lumOff val="35000"/>
                </a:schemeClr>
              </a:solidFill>
              <a:latin typeface="Arial" charset="0"/>
            </a:endParaRPr>
          </a:p>
          <a:p>
            <a:pPr>
              <a:lnSpc>
                <a:spcPct val="115000"/>
              </a:lnSpc>
              <a:defRPr/>
            </a:pPr>
            <a:r>
              <a:rPr lang="en-US" altLang="zh-CN" sz="2800" b="1" dirty="0">
                <a:solidFill>
                  <a:schemeClr val="tx1">
                    <a:lumMod val="65000"/>
                    <a:lumOff val="35000"/>
                  </a:schemeClr>
                </a:solidFill>
                <a:latin typeface="Times New Roman" pitchFamily="18" charset="0"/>
                <a:sym typeface="Symbol" pitchFamily="18" charset="2"/>
              </a:rPr>
              <a:t>        </a:t>
            </a:r>
            <a:r>
              <a:rPr lang="zh-CN" altLang="en-US" sz="2800" b="1" dirty="0">
                <a:solidFill>
                  <a:schemeClr val="tx1">
                    <a:lumMod val="65000"/>
                    <a:lumOff val="35000"/>
                  </a:schemeClr>
                </a:solidFill>
                <a:latin typeface="Times New Roman" pitchFamily="18" charset="0"/>
                <a:sym typeface="Symbol" pitchFamily="18" charset="2"/>
              </a:rPr>
              <a:t>换名规则：</a:t>
            </a:r>
            <a:r>
              <a:rPr lang="en-US" altLang="zh-CN" sz="2800" b="1" i="1" dirty="0" err="1">
                <a:solidFill>
                  <a:schemeClr val="tx1">
                    <a:lumMod val="65000"/>
                    <a:lumOff val="35000"/>
                  </a:schemeClr>
                </a:solidFill>
                <a:latin typeface="Times New Roman" pitchFamily="18" charset="0"/>
              </a:rPr>
              <a:t>zF</a:t>
            </a:r>
            <a:r>
              <a:rPr lang="en-US" altLang="zh-CN" sz="2800" b="1" dirty="0">
                <a:solidFill>
                  <a:schemeClr val="tx1">
                    <a:lumMod val="65000"/>
                    <a:lumOff val="35000"/>
                  </a:schemeClr>
                </a:solidFill>
                <a:latin typeface="Times New Roman" pitchFamily="18" charset="0"/>
              </a:rPr>
              <a:t>(</a:t>
            </a:r>
            <a:r>
              <a:rPr lang="en-US" altLang="zh-CN" sz="2800" b="1" i="1" dirty="0">
                <a:solidFill>
                  <a:schemeClr val="tx1">
                    <a:lumMod val="65000"/>
                    <a:lumOff val="35000"/>
                  </a:schemeClr>
                </a:solidFill>
                <a:latin typeface="Times New Roman" pitchFamily="18" charset="0"/>
              </a:rPr>
              <a:t>z</a:t>
            </a:r>
            <a:r>
              <a:rPr lang="en-US" altLang="zh-CN" sz="2800" b="1" dirty="0">
                <a:solidFill>
                  <a:schemeClr val="tx1">
                    <a:lumMod val="65000"/>
                    <a:lumOff val="35000"/>
                  </a:schemeClr>
                </a:solidFill>
                <a:latin typeface="Times New Roman" pitchFamily="18" charset="0"/>
              </a:rPr>
              <a:t>)</a:t>
            </a:r>
            <a:r>
              <a:rPr lang="en-US" altLang="zh-CN" sz="2800" b="1" dirty="0">
                <a:solidFill>
                  <a:schemeClr val="tx1">
                    <a:lumMod val="65000"/>
                    <a:lumOff val="35000"/>
                  </a:schemeClr>
                </a:solidFill>
                <a:latin typeface="Times New Roman" pitchFamily="18" charset="0"/>
                <a:sym typeface="Symbol" pitchFamily="18" charset="2"/>
              </a:rPr>
              <a:t> </a:t>
            </a:r>
            <a:r>
              <a:rPr lang="en-US" altLang="zh-CN" sz="2800" b="1" dirty="0">
                <a:latin typeface="Times New Roman" pitchFamily="18" charset="0"/>
                <a:sym typeface="Symbol" pitchFamily="18" charset="2"/>
              </a:rPr>
              <a:t> </a:t>
            </a:r>
            <a:r>
              <a:rPr lang="en-US" altLang="zh-CN" sz="2800" b="1" dirty="0">
                <a:solidFill>
                  <a:schemeClr val="tx1">
                    <a:lumMod val="65000"/>
                    <a:lumOff val="35000"/>
                  </a:schemeClr>
                </a:solidFill>
                <a:latin typeface="Times New Roman" pitchFamily="18" charset="0"/>
                <a:sym typeface="Symbol" pitchFamily="18" charset="2"/>
              </a:rPr>
              <a:t> </a:t>
            </a:r>
            <a:r>
              <a:rPr lang="en-US" altLang="zh-CN" sz="2800" b="1" i="1" dirty="0">
                <a:solidFill>
                  <a:schemeClr val="tx1">
                    <a:lumMod val="65000"/>
                    <a:lumOff val="35000"/>
                  </a:schemeClr>
                </a:solidFill>
                <a:latin typeface="Times New Roman" pitchFamily="18" charset="0"/>
              </a:rPr>
              <a:t>G</a:t>
            </a:r>
            <a:r>
              <a:rPr lang="en-US" altLang="zh-CN" sz="2800" b="1" dirty="0">
                <a:solidFill>
                  <a:schemeClr val="tx1">
                    <a:lumMod val="65000"/>
                    <a:lumOff val="35000"/>
                  </a:schemeClr>
                </a:solidFill>
                <a:latin typeface="Times New Roman" pitchFamily="18" charset="0"/>
              </a:rPr>
              <a:t>(</a:t>
            </a:r>
            <a:r>
              <a:rPr lang="en-US" altLang="zh-CN" sz="2800" b="1" i="1" dirty="0" err="1">
                <a:solidFill>
                  <a:schemeClr val="tx1">
                    <a:lumMod val="65000"/>
                    <a:lumOff val="35000"/>
                  </a:schemeClr>
                </a:solidFill>
                <a:latin typeface="Times New Roman" pitchFamily="18" charset="0"/>
              </a:rPr>
              <a:t>x</a:t>
            </a:r>
            <a:r>
              <a:rPr lang="en-US" altLang="zh-CN" sz="2800" b="1" dirty="0" err="1">
                <a:solidFill>
                  <a:schemeClr val="tx1">
                    <a:lumMod val="65000"/>
                    <a:lumOff val="35000"/>
                  </a:schemeClr>
                </a:solidFill>
                <a:latin typeface="Times New Roman" pitchFamily="18" charset="0"/>
              </a:rPr>
              <a:t>,</a:t>
            </a:r>
            <a:r>
              <a:rPr lang="en-US" altLang="zh-CN" sz="2800" b="1" i="1" dirty="0" err="1">
                <a:solidFill>
                  <a:schemeClr val="tx1">
                    <a:lumMod val="65000"/>
                    <a:lumOff val="35000"/>
                  </a:schemeClr>
                </a:solidFill>
                <a:latin typeface="Times New Roman" pitchFamily="18" charset="0"/>
              </a:rPr>
              <a:t>y</a:t>
            </a:r>
            <a:r>
              <a:rPr lang="en-US" altLang="zh-CN" sz="2800" b="1" dirty="0">
                <a:solidFill>
                  <a:schemeClr val="tx1">
                    <a:lumMod val="65000"/>
                    <a:lumOff val="35000"/>
                  </a:schemeClr>
                </a:solidFill>
                <a:latin typeface="Times New Roman" pitchFamily="18" charset="0"/>
              </a:rPr>
              <a:t>)</a:t>
            </a:r>
          </a:p>
          <a:p>
            <a:pPr>
              <a:lnSpc>
                <a:spcPct val="115000"/>
              </a:lnSpc>
              <a:buClr>
                <a:schemeClr val="bg2"/>
              </a:buClr>
              <a:buSzPct val="75000"/>
              <a:buFont typeface="Wingdings" pitchFamily="2" charset="2"/>
              <a:buNone/>
              <a:defRPr/>
            </a:pPr>
            <a:r>
              <a:rPr lang="zh-CN" altLang="en-US" sz="3200" b="1" dirty="0">
                <a:solidFill>
                  <a:srgbClr val="FF3300"/>
                </a:solidFill>
                <a:latin typeface="Times New Roman" pitchFamily="18" charset="0"/>
              </a:rPr>
              <a:t>代替规则</a:t>
            </a:r>
            <a:r>
              <a:rPr lang="zh-CN" altLang="en-US" sz="2800" b="1" dirty="0">
                <a:latin typeface="Times New Roman" pitchFamily="18" charset="0"/>
              </a:rPr>
              <a:t>    将某个</a:t>
            </a:r>
            <a:r>
              <a:rPr lang="zh-CN" altLang="en-US" sz="2800" b="1" dirty="0">
                <a:solidFill>
                  <a:srgbClr val="0070C0"/>
                </a:solidFill>
                <a:latin typeface="Times New Roman" pitchFamily="18" charset="0"/>
              </a:rPr>
              <a:t>自由出现</a:t>
            </a:r>
            <a:r>
              <a:rPr lang="zh-CN" altLang="en-US" sz="2800" b="1" dirty="0">
                <a:latin typeface="Times New Roman" pitchFamily="18" charset="0"/>
              </a:rPr>
              <a:t>的个体变项，改成公式中未出现过的个体变项符号，处处代替。</a:t>
            </a:r>
          </a:p>
          <a:p>
            <a:pPr algn="just">
              <a:lnSpc>
                <a:spcPct val="115000"/>
              </a:lnSpc>
              <a:buClr>
                <a:schemeClr val="bg2"/>
              </a:buClr>
              <a:buSzPct val="75000"/>
              <a:buFont typeface="Wingdings" pitchFamily="2" charset="2"/>
              <a:buNone/>
              <a:defRPr/>
            </a:pPr>
            <a:r>
              <a:rPr lang="zh-CN" altLang="en-US" sz="2800" b="1" dirty="0">
                <a:solidFill>
                  <a:schemeClr val="bg2"/>
                </a:solidFill>
                <a:latin typeface="Times New Roman" pitchFamily="18" charset="0"/>
                <a:sym typeface="Symbol" pitchFamily="18" charset="2"/>
              </a:rPr>
              <a:t>       </a:t>
            </a:r>
            <a:r>
              <a:rPr lang="zh-CN" altLang="en-US" sz="2800" b="1" dirty="0">
                <a:solidFill>
                  <a:schemeClr val="tx1">
                    <a:lumMod val="65000"/>
                    <a:lumOff val="35000"/>
                  </a:schemeClr>
                </a:solidFill>
                <a:latin typeface="Times New Roman" pitchFamily="18" charset="0"/>
                <a:sym typeface="Symbol" pitchFamily="18" charset="2"/>
              </a:rPr>
              <a:t>代替规则：</a:t>
            </a:r>
            <a:r>
              <a:rPr lang="en-US" altLang="zh-CN" sz="2800" b="1" i="1" dirty="0" err="1">
                <a:solidFill>
                  <a:schemeClr val="tx1">
                    <a:lumMod val="65000"/>
                    <a:lumOff val="35000"/>
                  </a:schemeClr>
                </a:solidFill>
                <a:latin typeface="Times New Roman" pitchFamily="18" charset="0"/>
              </a:rPr>
              <a:t>xF</a:t>
            </a:r>
            <a:r>
              <a:rPr lang="en-US" altLang="zh-CN" sz="2800" b="1" dirty="0">
                <a:solidFill>
                  <a:schemeClr val="tx1">
                    <a:lumMod val="65000"/>
                    <a:lumOff val="35000"/>
                  </a:schemeClr>
                </a:solidFill>
                <a:latin typeface="Times New Roman" pitchFamily="18" charset="0"/>
              </a:rPr>
              <a:t>(</a:t>
            </a:r>
            <a:r>
              <a:rPr lang="en-US" altLang="zh-CN" sz="2800" b="1" i="1" dirty="0">
                <a:solidFill>
                  <a:schemeClr val="tx1">
                    <a:lumMod val="65000"/>
                    <a:lumOff val="35000"/>
                  </a:schemeClr>
                </a:solidFill>
                <a:latin typeface="Times New Roman" pitchFamily="18" charset="0"/>
              </a:rPr>
              <a:t>x</a:t>
            </a:r>
            <a:r>
              <a:rPr lang="en-US" altLang="zh-CN" sz="2800" b="1" dirty="0">
                <a:solidFill>
                  <a:schemeClr val="tx1">
                    <a:lumMod val="65000"/>
                    <a:lumOff val="35000"/>
                  </a:schemeClr>
                </a:solidFill>
                <a:latin typeface="Times New Roman" pitchFamily="18" charset="0"/>
              </a:rPr>
              <a:t>)</a:t>
            </a:r>
            <a:r>
              <a:rPr lang="en-US" altLang="zh-CN" sz="2800" b="1" dirty="0">
                <a:solidFill>
                  <a:schemeClr val="tx1">
                    <a:lumMod val="65000"/>
                    <a:lumOff val="35000"/>
                  </a:schemeClr>
                </a:solidFill>
                <a:latin typeface="Times New Roman" pitchFamily="18" charset="0"/>
                <a:sym typeface="Symbol" pitchFamily="18" charset="2"/>
              </a:rPr>
              <a:t> </a:t>
            </a:r>
            <a:r>
              <a:rPr lang="en-US" altLang="zh-CN" sz="2800" b="1" dirty="0">
                <a:latin typeface="Times New Roman" pitchFamily="18" charset="0"/>
                <a:sym typeface="Symbol" pitchFamily="18" charset="2"/>
              </a:rPr>
              <a:t></a:t>
            </a:r>
            <a:r>
              <a:rPr lang="en-US" altLang="zh-CN" sz="2800" b="1" dirty="0">
                <a:solidFill>
                  <a:schemeClr val="tx1">
                    <a:lumMod val="65000"/>
                    <a:lumOff val="35000"/>
                  </a:schemeClr>
                </a:solidFill>
                <a:latin typeface="Times New Roman" pitchFamily="18" charset="0"/>
                <a:sym typeface="Symbol" pitchFamily="18" charset="2"/>
              </a:rPr>
              <a:t>  </a:t>
            </a:r>
            <a:r>
              <a:rPr lang="en-US" altLang="zh-CN" sz="2800" b="1" i="1" dirty="0">
                <a:solidFill>
                  <a:schemeClr val="tx1">
                    <a:lumMod val="65000"/>
                    <a:lumOff val="35000"/>
                  </a:schemeClr>
                </a:solidFill>
                <a:latin typeface="Times New Roman" pitchFamily="18" charset="0"/>
              </a:rPr>
              <a:t>G</a:t>
            </a:r>
            <a:r>
              <a:rPr lang="en-US" altLang="zh-CN" sz="2800" b="1" dirty="0">
                <a:solidFill>
                  <a:schemeClr val="tx1">
                    <a:lumMod val="65000"/>
                    <a:lumOff val="35000"/>
                  </a:schemeClr>
                </a:solidFill>
                <a:latin typeface="Times New Roman" pitchFamily="18" charset="0"/>
              </a:rPr>
              <a:t>(</a:t>
            </a:r>
            <a:r>
              <a:rPr lang="en-US" altLang="zh-CN" sz="2800" b="1" i="1" dirty="0" err="1">
                <a:solidFill>
                  <a:schemeClr val="tx1">
                    <a:lumMod val="65000"/>
                    <a:lumOff val="35000"/>
                  </a:schemeClr>
                </a:solidFill>
                <a:latin typeface="Times New Roman" pitchFamily="18" charset="0"/>
              </a:rPr>
              <a:t>z</a:t>
            </a:r>
            <a:r>
              <a:rPr lang="en-US" altLang="zh-CN" sz="2800" b="1" dirty="0" err="1">
                <a:solidFill>
                  <a:schemeClr val="tx1">
                    <a:lumMod val="65000"/>
                    <a:lumOff val="35000"/>
                  </a:schemeClr>
                </a:solidFill>
                <a:latin typeface="Times New Roman" pitchFamily="18" charset="0"/>
              </a:rPr>
              <a:t>,</a:t>
            </a:r>
            <a:r>
              <a:rPr lang="en-US" altLang="zh-CN" sz="2800" b="1" i="1" dirty="0" err="1">
                <a:solidFill>
                  <a:schemeClr val="tx1">
                    <a:lumMod val="65000"/>
                    <a:lumOff val="35000"/>
                  </a:schemeClr>
                </a:solidFill>
                <a:latin typeface="Times New Roman" pitchFamily="18" charset="0"/>
              </a:rPr>
              <a:t>y</a:t>
            </a:r>
            <a:r>
              <a:rPr lang="en-US" altLang="zh-CN" sz="2800" b="1" dirty="0">
                <a:solidFill>
                  <a:schemeClr val="tx1">
                    <a:lumMod val="65000"/>
                    <a:lumOff val="35000"/>
                  </a:schemeClr>
                </a:solidFill>
                <a:latin typeface="Times New Roman" pitchFamily="18" charset="0"/>
              </a:rPr>
              <a:t>)</a:t>
            </a:r>
            <a:endParaRPr lang="en-US" altLang="zh-CN" sz="2800" b="1" dirty="0">
              <a:solidFill>
                <a:schemeClr val="tx1">
                  <a:lumMod val="65000"/>
                  <a:lumOff val="35000"/>
                </a:schemeClr>
              </a:solidFill>
              <a:latin typeface="Arial" charset="0"/>
            </a:endParaRPr>
          </a:p>
          <a:p>
            <a:pPr>
              <a:lnSpc>
                <a:spcPct val="115000"/>
              </a:lnSpc>
              <a:defRPr/>
            </a:pPr>
            <a:r>
              <a:rPr lang="zh-CN" altLang="en-US" sz="2800" b="1" dirty="0">
                <a:solidFill>
                  <a:srgbClr val="CC3300"/>
                </a:solidFill>
                <a:effectLst>
                  <a:outerShdw blurRad="38100" dist="38100" dir="2700000" algn="tl">
                    <a:srgbClr val="C0C0C0"/>
                  </a:outerShdw>
                </a:effectLst>
                <a:latin typeface="Times New Roman" pitchFamily="18" charset="0"/>
              </a:rPr>
              <a:t>用处：</a:t>
            </a:r>
            <a:r>
              <a:rPr lang="zh-CN" altLang="en-US" sz="2800" b="1" dirty="0">
                <a:solidFill>
                  <a:schemeClr val="tx1">
                    <a:lumMod val="65000"/>
                    <a:lumOff val="35000"/>
                  </a:schemeClr>
                </a:solidFill>
                <a:latin typeface="Times New Roman" pitchFamily="18" charset="0"/>
              </a:rPr>
              <a:t>不存在既是约束出现，又是自由出现的个体变项。</a:t>
            </a:r>
            <a:endParaRPr lang="zh-CN" altLang="en-US" sz="2800" b="1" dirty="0">
              <a:solidFill>
                <a:schemeClr val="tx1">
                  <a:lumMod val="65000"/>
                  <a:lumOff val="35000"/>
                </a:schemeClr>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1250">
                                            <p:txEl>
                                              <p:pRg st="3" end="3"/>
                                            </p:txEl>
                                          </p:spTgt>
                                        </p:tgtEl>
                                        <p:attrNameLst>
                                          <p:attrName>style.visibility</p:attrName>
                                        </p:attrNameLst>
                                      </p:cBhvr>
                                      <p:to>
                                        <p:strVal val="visible"/>
                                      </p:to>
                                    </p:set>
                                    <p:animEffect transition="in" filter="blinds(horizontal)">
                                      <p:cBhvr>
                                        <p:cTn id="7" dur="500"/>
                                        <p:tgtEl>
                                          <p:spTgt spid="181250">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1250">
                                            <p:txEl>
                                              <p:pRg st="4" end="4"/>
                                            </p:txEl>
                                          </p:spTgt>
                                        </p:tgtEl>
                                        <p:attrNameLst>
                                          <p:attrName>style.visibility</p:attrName>
                                        </p:attrNameLst>
                                      </p:cBhvr>
                                      <p:to>
                                        <p:strVal val="visible"/>
                                      </p:to>
                                    </p:set>
                                    <p:animEffect transition="in" filter="blinds(horizontal)">
                                      <p:cBhvr>
                                        <p:cTn id="10" dur="500"/>
                                        <p:tgtEl>
                                          <p:spTgt spid="181250">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81250">
                                            <p:txEl>
                                              <p:pRg st="5" end="5"/>
                                            </p:txEl>
                                          </p:spTgt>
                                        </p:tgtEl>
                                        <p:attrNameLst>
                                          <p:attrName>style.visibility</p:attrName>
                                        </p:attrNameLst>
                                      </p:cBhvr>
                                      <p:to>
                                        <p:strVal val="visible"/>
                                      </p:to>
                                    </p:set>
                                    <p:animEffect transition="in" filter="blinds(horizontal)">
                                      <p:cBhvr>
                                        <p:cTn id="15" dur="500"/>
                                        <p:tgtEl>
                                          <p:spTgt spid="1812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B059246C-AFD0-4AA0-BD13-9733210147C6}"/>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ED663B-E952-4483-9E20-8C7040FEEFB1}" type="slidenum">
              <a:rPr lang="en-US" altLang="zh-CN">
                <a:latin typeface="Arial Black" panose="020B0A04020102020204" pitchFamily="34" charset="0"/>
              </a:rPr>
              <a:pPr eaLnBrk="1" hangingPunct="1"/>
              <a:t>36</a:t>
            </a:fld>
            <a:endParaRPr lang="en-US" altLang="zh-CN">
              <a:latin typeface="Arial Black" panose="020B0A04020102020204" pitchFamily="34" charset="0"/>
            </a:endParaRPr>
          </a:p>
        </p:txBody>
      </p:sp>
      <p:sp>
        <p:nvSpPr>
          <p:cNvPr id="142338" name="Rectangle 2">
            <a:extLst>
              <a:ext uri="{FF2B5EF4-FFF2-40B4-BE49-F238E27FC236}">
                <a16:creationId xmlns:a16="http://schemas.microsoft.com/office/drawing/2014/main" id="{103098C4-2377-456B-956A-E1F45BC875D3}"/>
              </a:ext>
            </a:extLst>
          </p:cNvPr>
          <p:cNvSpPr>
            <a:spLocks noGrp="1" noChangeArrowheads="1"/>
          </p:cNvSpPr>
          <p:nvPr>
            <p:ph type="title"/>
          </p:nvPr>
        </p:nvSpPr>
        <p:spPr>
          <a:xfrm>
            <a:off x="1847850" y="0"/>
            <a:ext cx="8002588" cy="795338"/>
          </a:xfrm>
        </p:spPr>
        <p:txBody>
          <a:bodyPr/>
          <a:lstStyle/>
          <a:p>
            <a:pPr>
              <a:defRPr/>
            </a:pPr>
            <a:r>
              <a:rPr lang="zh-CN" altLang="en-US" b="1">
                <a:solidFill>
                  <a:srgbClr val="A50021"/>
                </a:solidFill>
                <a:effectLst>
                  <a:outerShdw blurRad="38100" dist="38100" dir="2700000" algn="tl">
                    <a:srgbClr val="C0C0C0"/>
                  </a:outerShdw>
                </a:effectLst>
                <a:latin typeface="宋体" charset="-122"/>
              </a:rPr>
              <a:t>等值式与基本等值式</a:t>
            </a:r>
            <a:r>
              <a:rPr lang="zh-CN" altLang="en-US" sz="4000" b="1">
                <a:latin typeface="宋体" charset="-122"/>
              </a:rPr>
              <a:t> </a:t>
            </a:r>
          </a:p>
        </p:txBody>
      </p:sp>
      <p:sp>
        <p:nvSpPr>
          <p:cNvPr id="9220" name="Rectangle 3">
            <a:extLst>
              <a:ext uri="{FF2B5EF4-FFF2-40B4-BE49-F238E27FC236}">
                <a16:creationId xmlns:a16="http://schemas.microsoft.com/office/drawing/2014/main" id="{84DCDFA4-B661-4DF5-A176-5EC9C29664EC}"/>
              </a:ext>
            </a:extLst>
          </p:cNvPr>
          <p:cNvSpPr>
            <a:spLocks noGrp="1" noChangeArrowheads="1"/>
          </p:cNvSpPr>
          <p:nvPr>
            <p:ph type="body" idx="1"/>
          </p:nvPr>
        </p:nvSpPr>
        <p:spPr>
          <a:xfrm>
            <a:off x="2063750" y="3933826"/>
            <a:ext cx="7924800" cy="2614613"/>
          </a:xfrm>
          <a:solidFill>
            <a:srgbClr val="FFFFCC"/>
          </a:solidFill>
          <a:ln w="28575">
            <a:solidFill>
              <a:srgbClr val="FF6600"/>
            </a:solidFill>
            <a:miter lim="800000"/>
            <a:headEnd/>
            <a:tailEnd/>
          </a:ln>
        </p:spPr>
        <p:txBody>
          <a:bodyPr/>
          <a:lstStyle/>
          <a:p>
            <a:pPr>
              <a:buFont typeface="Wingdings" panose="05000000000000000000" pitchFamily="2" charset="2"/>
              <a:buNone/>
            </a:pPr>
            <a:r>
              <a:rPr lang="zh-CN" altLang="en-US" b="1" dirty="0">
                <a:solidFill>
                  <a:srgbClr val="003399"/>
                </a:solidFill>
                <a:latin typeface="黑体" panose="02010609060101010101" pitchFamily="49" charset="-122"/>
                <a:ea typeface="黑体" panose="02010609060101010101" pitchFamily="49" charset="-122"/>
              </a:rPr>
              <a:t>命题逻辑中</a:t>
            </a:r>
            <a:r>
              <a:rPr lang="en-US" altLang="zh-CN" b="1" dirty="0">
                <a:solidFill>
                  <a:srgbClr val="003399"/>
                </a:solidFill>
                <a:latin typeface="黑体" panose="02010609060101010101" pitchFamily="49" charset="-122"/>
                <a:ea typeface="黑体" panose="02010609060101010101" pitchFamily="49" charset="-122"/>
              </a:rPr>
              <a:t>24</a:t>
            </a:r>
            <a:r>
              <a:rPr lang="zh-CN" altLang="en-US" b="1" dirty="0">
                <a:solidFill>
                  <a:srgbClr val="003399"/>
                </a:solidFill>
                <a:latin typeface="黑体" panose="02010609060101010101" pitchFamily="49" charset="-122"/>
                <a:ea typeface="黑体" panose="02010609060101010101" pitchFamily="49" charset="-122"/>
              </a:rPr>
              <a:t>个基本等值式的代换实例</a:t>
            </a:r>
          </a:p>
          <a:p>
            <a:pPr>
              <a:buFont typeface="Wingdings" panose="05000000000000000000" pitchFamily="2" charset="2"/>
              <a:buNone/>
            </a:pPr>
            <a:r>
              <a:rPr lang="zh-CN" altLang="en-US" b="1" dirty="0">
                <a:latin typeface="Times New Roman" panose="02020603050405020304" pitchFamily="18" charset="0"/>
              </a:rPr>
              <a:t>如</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xF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 </a:t>
            </a:r>
            <a:r>
              <a:rPr lang="en-US" altLang="zh-CN" b="1" i="1" dirty="0" err="1">
                <a:latin typeface="Times New Roman" panose="02020603050405020304" pitchFamily="18" charset="0"/>
              </a:rPr>
              <a:t>xF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 </a:t>
            </a:r>
            <a:r>
              <a:rPr lang="en-US" altLang="zh-CN" b="1" i="1" dirty="0" err="1">
                <a:latin typeface="Times New Roman" panose="02020603050405020304" pitchFamily="18" charset="0"/>
              </a:rPr>
              <a:t>xF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 </a:t>
            </a:r>
          </a:p>
          <a:p>
            <a:pPr>
              <a:buFont typeface="Wingdings" panose="05000000000000000000" pitchFamily="2" charset="2"/>
              <a:buNone/>
            </a:pP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xF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yG</a:t>
            </a:r>
            <a:r>
              <a:rPr lang="en-US" altLang="zh-CN" b="1" dirty="0">
                <a:latin typeface="Times New Roman" panose="02020603050405020304" pitchFamily="18" charset="0"/>
              </a:rPr>
              <a:t>(</a:t>
            </a:r>
            <a:r>
              <a:rPr lang="en-US" altLang="zh-CN" b="1" i="1" dirty="0">
                <a:latin typeface="Times New Roman" panose="02020603050405020304" pitchFamily="18" charset="0"/>
              </a:rPr>
              <a:t>y</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 </a:t>
            </a:r>
            <a:r>
              <a:rPr lang="en-US" altLang="zh-CN" b="1" i="1" dirty="0" err="1">
                <a:latin typeface="Times New Roman" panose="02020603050405020304" pitchFamily="18" charset="0"/>
              </a:rPr>
              <a:t>xF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yG</a:t>
            </a:r>
            <a:r>
              <a:rPr lang="en-US" altLang="zh-CN" b="1" dirty="0">
                <a:latin typeface="Times New Roman" panose="02020603050405020304" pitchFamily="18" charset="0"/>
              </a:rPr>
              <a:t>(</a:t>
            </a:r>
            <a:r>
              <a:rPr lang="en-US" altLang="zh-CN" b="1" i="1" dirty="0">
                <a:latin typeface="Times New Roman" panose="02020603050405020304" pitchFamily="18" charset="0"/>
              </a:rPr>
              <a:t>y</a:t>
            </a:r>
            <a:r>
              <a:rPr lang="en-US" altLang="zh-CN" b="1" dirty="0">
                <a:latin typeface="Times New Roman" panose="02020603050405020304" pitchFamily="18" charset="0"/>
              </a:rPr>
              <a:t>)</a:t>
            </a:r>
          </a:p>
          <a:p>
            <a:pPr>
              <a:buFont typeface="Wingdings" panose="05000000000000000000" pitchFamily="2" charset="2"/>
              <a:buNone/>
            </a:pP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xF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yG</a:t>
            </a:r>
            <a:r>
              <a:rPr lang="en-US" altLang="zh-CN" b="1" dirty="0">
                <a:latin typeface="Times New Roman" panose="02020603050405020304" pitchFamily="18" charset="0"/>
              </a:rPr>
              <a:t>(</a:t>
            </a:r>
            <a:r>
              <a:rPr lang="en-US" altLang="zh-CN" b="1" i="1" dirty="0">
                <a:latin typeface="Times New Roman" panose="02020603050405020304" pitchFamily="18" charset="0"/>
              </a:rPr>
              <a:t>y</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 </a:t>
            </a:r>
            <a:r>
              <a:rPr lang="en-US" altLang="zh-CN" b="1" i="1" dirty="0" err="1">
                <a:latin typeface="Times New Roman" panose="02020603050405020304" pitchFamily="18" charset="0"/>
              </a:rPr>
              <a:t>xF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yG</a:t>
            </a:r>
            <a:r>
              <a:rPr lang="en-US" altLang="zh-CN" b="1" dirty="0">
                <a:latin typeface="Times New Roman" panose="02020603050405020304" pitchFamily="18" charset="0"/>
              </a:rPr>
              <a:t>(</a:t>
            </a:r>
            <a:r>
              <a:rPr lang="en-US" altLang="zh-CN" b="1" i="1" dirty="0">
                <a:latin typeface="Times New Roman" panose="02020603050405020304" pitchFamily="18" charset="0"/>
              </a:rPr>
              <a:t>y</a:t>
            </a:r>
            <a:r>
              <a:rPr lang="en-US" altLang="zh-CN" b="1" dirty="0">
                <a:latin typeface="Times New Roman" panose="02020603050405020304" pitchFamily="18" charset="0"/>
              </a:rPr>
              <a:t>)    </a:t>
            </a:r>
          </a:p>
        </p:txBody>
      </p:sp>
      <p:sp>
        <p:nvSpPr>
          <p:cNvPr id="9221" name="Text Box 4">
            <a:extLst>
              <a:ext uri="{FF2B5EF4-FFF2-40B4-BE49-F238E27FC236}">
                <a16:creationId xmlns:a16="http://schemas.microsoft.com/office/drawing/2014/main" id="{1F7875E8-5FC1-4214-BF0C-6F5F46911FA0}"/>
              </a:ext>
            </a:extLst>
          </p:cNvPr>
          <p:cNvSpPr txBox="1">
            <a:spLocks noChangeArrowheads="1"/>
          </p:cNvSpPr>
          <p:nvPr/>
        </p:nvSpPr>
        <p:spPr bwMode="auto">
          <a:xfrm>
            <a:off x="2057400" y="1447801"/>
            <a:ext cx="83820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3600" b="1">
                <a:solidFill>
                  <a:srgbClr val="FF3300"/>
                </a:solidFill>
                <a:latin typeface="Times New Roman" panose="02020603050405020304" pitchFamily="18" charset="0"/>
              </a:rPr>
              <a:t>定义</a:t>
            </a:r>
            <a:r>
              <a:rPr lang="zh-CN" altLang="en-US" sz="2800" b="1">
                <a:solidFill>
                  <a:srgbClr val="FF3300"/>
                </a:solidFill>
                <a:latin typeface="Times New Roman" panose="02020603050405020304" pitchFamily="18" charset="0"/>
              </a:rPr>
              <a:t> </a:t>
            </a:r>
            <a:r>
              <a:rPr lang="zh-CN" altLang="en-US" sz="2800" b="1">
                <a:latin typeface="Times New Roman" panose="02020603050405020304" pitchFamily="18" charset="0"/>
              </a:rPr>
              <a:t>设</a:t>
            </a:r>
            <a:r>
              <a:rPr lang="en-US" altLang="zh-CN" sz="2800" b="1" i="1">
                <a:latin typeface="Times New Roman" panose="02020603050405020304" pitchFamily="18" charset="0"/>
              </a:rPr>
              <a:t>A</a:t>
            </a:r>
            <a:r>
              <a:rPr lang="zh-CN" altLang="en-US" sz="2800" b="1" i="1">
                <a:latin typeface="Times New Roman" panose="02020603050405020304" pitchFamily="18" charset="0"/>
              </a:rPr>
              <a:t>、</a:t>
            </a:r>
            <a:r>
              <a:rPr lang="en-US" altLang="zh-CN" sz="2800" b="1" i="1">
                <a:latin typeface="Times New Roman" panose="02020603050405020304" pitchFamily="18" charset="0"/>
              </a:rPr>
              <a:t>B</a:t>
            </a:r>
            <a:r>
              <a:rPr lang="zh-CN" altLang="en-US" sz="2800" b="1">
                <a:latin typeface="Times New Roman" panose="02020603050405020304" pitchFamily="18" charset="0"/>
              </a:rPr>
              <a:t>是一阶逻辑中的任意两个公式，若</a:t>
            </a:r>
            <a:r>
              <a:rPr lang="en-US" altLang="zh-CN" sz="2800" b="1" i="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r>
              <a:rPr lang="zh-CN" altLang="en-US" sz="2800" b="1">
                <a:latin typeface="Times New Roman" panose="02020603050405020304" pitchFamily="18" charset="0"/>
              </a:rPr>
              <a:t>为逻辑有效式，则称</a:t>
            </a:r>
            <a:r>
              <a:rPr lang="en-US" altLang="zh-CN" sz="2800" b="1" i="1">
                <a:latin typeface="Times New Roman" panose="02020603050405020304" pitchFamily="18" charset="0"/>
              </a:rPr>
              <a:t>A</a:t>
            </a:r>
            <a:r>
              <a:rPr lang="zh-CN" altLang="en-US" sz="2800" b="1">
                <a:latin typeface="Times New Roman" panose="02020603050405020304" pitchFamily="18" charset="0"/>
              </a:rPr>
              <a:t>与</a:t>
            </a:r>
            <a:r>
              <a:rPr lang="en-US" altLang="zh-CN" sz="2800" b="1" i="1">
                <a:latin typeface="Times New Roman" panose="02020603050405020304" pitchFamily="18" charset="0"/>
              </a:rPr>
              <a:t>B</a:t>
            </a:r>
            <a:r>
              <a:rPr lang="zh-CN" altLang="en-US" sz="2800" b="1">
                <a:latin typeface="Times New Roman" panose="02020603050405020304" pitchFamily="18" charset="0"/>
              </a:rPr>
              <a:t>是</a:t>
            </a:r>
            <a:r>
              <a:rPr lang="zh-CN" altLang="en-US" sz="2800" b="1">
                <a:solidFill>
                  <a:srgbClr val="FF3300"/>
                </a:solidFill>
                <a:latin typeface="Times New Roman" panose="02020603050405020304" pitchFamily="18" charset="0"/>
              </a:rPr>
              <a:t>等值</a:t>
            </a:r>
            <a:r>
              <a:rPr lang="zh-CN" altLang="en-US" sz="2800" b="1">
                <a:latin typeface="Times New Roman" panose="02020603050405020304" pitchFamily="18" charset="0"/>
              </a:rPr>
              <a:t>的，记作 </a:t>
            </a:r>
            <a:r>
              <a:rPr lang="en-US" altLang="zh-CN" sz="2800" b="1" i="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r>
              <a:rPr lang="zh-CN" altLang="en-US" sz="2800" b="1" i="1">
                <a:latin typeface="Times New Roman" panose="02020603050405020304" pitchFamily="18" charset="0"/>
              </a:rPr>
              <a:t>，</a:t>
            </a:r>
            <a:r>
              <a:rPr lang="zh-CN" altLang="en-US" sz="2800" b="1">
                <a:latin typeface="Times New Roman" panose="02020603050405020304" pitchFamily="18" charset="0"/>
              </a:rPr>
              <a:t>并称</a:t>
            </a:r>
            <a:r>
              <a:rPr lang="en-US" altLang="zh-CN" sz="2800" b="1" i="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r>
              <a:rPr lang="zh-CN" altLang="en-US" sz="2800" b="1">
                <a:latin typeface="Times New Roman" panose="02020603050405020304" pitchFamily="18" charset="0"/>
              </a:rPr>
              <a:t>为</a:t>
            </a:r>
            <a:r>
              <a:rPr lang="zh-CN" altLang="en-US" sz="2800" b="1">
                <a:solidFill>
                  <a:srgbClr val="FF3300"/>
                </a:solidFill>
                <a:latin typeface="Times New Roman" panose="02020603050405020304" pitchFamily="18" charset="0"/>
              </a:rPr>
              <a:t>等值式</a:t>
            </a:r>
            <a:r>
              <a:rPr lang="en-US" altLang="zh-CN" sz="2800" b="1">
                <a:latin typeface="Times New Roman" panose="02020603050405020304" pitchFamily="18" charset="0"/>
              </a:rPr>
              <a:t>. </a:t>
            </a:r>
          </a:p>
        </p:txBody>
      </p:sp>
      <p:sp>
        <p:nvSpPr>
          <p:cNvPr id="9222" name="Text Box 5">
            <a:extLst>
              <a:ext uri="{FF2B5EF4-FFF2-40B4-BE49-F238E27FC236}">
                <a16:creationId xmlns:a16="http://schemas.microsoft.com/office/drawing/2014/main" id="{5BC7F962-3F92-40B0-8B4C-EDC4A26D889A}"/>
              </a:ext>
            </a:extLst>
          </p:cNvPr>
          <p:cNvSpPr txBox="1">
            <a:spLocks noChangeArrowheads="1"/>
          </p:cNvSpPr>
          <p:nvPr/>
        </p:nvSpPr>
        <p:spPr bwMode="auto">
          <a:xfrm>
            <a:off x="1919288" y="3068638"/>
            <a:ext cx="3816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4400" b="1">
                <a:solidFill>
                  <a:srgbClr val="003399"/>
                </a:solidFill>
              </a:rPr>
              <a:t>基本等值式</a:t>
            </a:r>
            <a:r>
              <a:rPr lang="en-US" altLang="zh-CN" sz="4400" b="1">
                <a:solidFill>
                  <a:srgbClr val="003399"/>
                </a:solidFill>
              </a:rPr>
              <a:t>:</a:t>
            </a:r>
            <a:endParaRPr lang="en-US" altLang="zh-CN" sz="4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CC996E49-C4DF-467C-B71F-D33729DE7B61}"/>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B8C974-7455-401B-810B-B788E5A2AAC4}" type="slidenum">
              <a:rPr lang="en-US" altLang="zh-CN">
                <a:latin typeface="Arial Black" panose="020B0A04020102020204" pitchFamily="34" charset="0"/>
              </a:rPr>
              <a:pPr eaLnBrk="1" hangingPunct="1"/>
              <a:t>37</a:t>
            </a:fld>
            <a:endParaRPr lang="en-US" altLang="zh-CN">
              <a:latin typeface="Arial Black" panose="020B0A04020102020204" pitchFamily="34" charset="0"/>
            </a:endParaRPr>
          </a:p>
        </p:txBody>
      </p:sp>
      <p:sp>
        <p:nvSpPr>
          <p:cNvPr id="10243" name="Rectangle 2">
            <a:extLst>
              <a:ext uri="{FF2B5EF4-FFF2-40B4-BE49-F238E27FC236}">
                <a16:creationId xmlns:a16="http://schemas.microsoft.com/office/drawing/2014/main" id="{1EA58070-F74B-48EF-95FB-8DCB9BD63F03}"/>
              </a:ext>
            </a:extLst>
          </p:cNvPr>
          <p:cNvSpPr>
            <a:spLocks noChangeArrowheads="1"/>
          </p:cNvSpPr>
          <p:nvPr/>
        </p:nvSpPr>
        <p:spPr bwMode="auto">
          <a:xfrm>
            <a:off x="2063750" y="1557338"/>
            <a:ext cx="7932738" cy="4824412"/>
          </a:xfrm>
          <a:prstGeom prst="rect">
            <a:avLst/>
          </a:prstGeom>
          <a:solidFill>
            <a:srgbClr val="FFFFCC"/>
          </a:solidFill>
          <a:ln w="28575">
            <a:solidFill>
              <a:srgbClr val="FF6600"/>
            </a:solidFill>
            <a:miter lim="800000"/>
            <a:headEnd/>
            <a:tailEnd/>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2800" b="1" dirty="0">
                <a:solidFill>
                  <a:srgbClr val="003399"/>
                </a:solidFill>
                <a:latin typeface="Times New Roman" panose="02020603050405020304" pitchFamily="18" charset="0"/>
                <a:ea typeface="黑体" panose="02010609060101010101" pitchFamily="49" charset="-122"/>
              </a:rPr>
              <a:t>消去量词等值式</a:t>
            </a:r>
            <a:r>
              <a:rPr lang="zh-CN" altLang="en-US" sz="2800" b="1" dirty="0">
                <a:latin typeface="Times New Roman" panose="02020603050405020304" pitchFamily="18" charset="0"/>
              </a:rPr>
              <a:t>        </a:t>
            </a:r>
          </a:p>
          <a:p>
            <a:pPr eaLnBrk="1" hangingPunct="1">
              <a:spcBef>
                <a:spcPct val="20000"/>
              </a:spcBef>
              <a:buClr>
                <a:schemeClr val="bg2"/>
              </a:buClr>
              <a:buSzPct val="75000"/>
              <a:buFont typeface="Wingdings" panose="05000000000000000000" pitchFamily="2" charset="2"/>
              <a:buNone/>
            </a:pPr>
            <a:r>
              <a:rPr lang="zh-CN" altLang="en-US" sz="2800" b="1" dirty="0">
                <a:latin typeface="Times New Roman" panose="02020603050405020304" pitchFamily="18" charset="0"/>
              </a:rPr>
              <a:t>     设</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i="1" baseline="-30000" dirty="0">
                <a:latin typeface="Times New Roman" panose="02020603050405020304" pitchFamily="18" charset="0"/>
              </a:rPr>
              <a:t>n</a:t>
            </a:r>
            <a:r>
              <a:rPr lang="en-US" altLang="zh-CN" sz="2800" b="1" dirty="0">
                <a:latin typeface="Times New Roman" panose="02020603050405020304" pitchFamily="18" charset="0"/>
              </a:rPr>
              <a:t>} </a:t>
            </a:r>
          </a:p>
          <a:p>
            <a:pPr eaLnBrk="1" hangingPunct="1">
              <a:spcBef>
                <a:spcPct val="20000"/>
              </a:spcBef>
              <a:buClr>
                <a:schemeClr val="bg2"/>
              </a:buClr>
              <a:buSzPct val="75000"/>
              <a:buFont typeface="Wingdings" panose="05000000000000000000" pitchFamily="2" charset="2"/>
              <a:buNone/>
            </a:pPr>
            <a:r>
              <a:rPr lang="en-US" altLang="zh-CN" sz="2800" b="1" dirty="0">
                <a:latin typeface="Times New Roman" panose="02020603050405020304" pitchFamily="18" charset="0"/>
                <a:sym typeface="Symbol" panose="05050102010706020507" pitchFamily="18" charset="2"/>
              </a:rPr>
              <a:t>     (1) </a:t>
            </a:r>
            <a:r>
              <a:rPr lang="en-US" altLang="zh-CN" sz="2800" b="1" i="1" dirty="0" err="1">
                <a:latin typeface="Times New Roman" panose="02020603050405020304" pitchFamily="18" charset="0"/>
              </a:rPr>
              <a:t>xA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i="1" baseline="-30000" dirty="0">
                <a:latin typeface="Times New Roman" panose="02020603050405020304" pitchFamily="18" charset="0"/>
              </a:rPr>
              <a:t>n</a:t>
            </a:r>
            <a:r>
              <a:rPr lang="en-US" altLang="zh-CN" sz="2800" b="1" dirty="0">
                <a:latin typeface="Times New Roman" panose="02020603050405020304" pitchFamily="18" charset="0"/>
              </a:rPr>
              <a:t>) </a:t>
            </a:r>
          </a:p>
          <a:p>
            <a:pPr eaLnBrk="1" hangingPunct="1">
              <a:spcBef>
                <a:spcPct val="20000"/>
              </a:spcBef>
              <a:buClr>
                <a:schemeClr val="bg2"/>
              </a:buClr>
              <a:buSzPct val="75000"/>
              <a:buFont typeface="Wingdings" panose="05000000000000000000" pitchFamily="2" charset="2"/>
              <a:buNone/>
            </a:pPr>
            <a:r>
              <a:rPr lang="en-US" altLang="zh-CN" sz="2800" b="1" dirty="0">
                <a:latin typeface="Times New Roman" panose="02020603050405020304" pitchFamily="18" charset="0"/>
                <a:sym typeface="Symbol" panose="05050102010706020507" pitchFamily="18" charset="2"/>
              </a:rPr>
              <a:t>     (2)  </a:t>
            </a:r>
            <a:r>
              <a:rPr lang="en-US" altLang="zh-CN" sz="2800" b="1" i="1" dirty="0" err="1">
                <a:latin typeface="Times New Roman" panose="02020603050405020304" pitchFamily="18" charset="0"/>
              </a:rPr>
              <a:t>xA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i="1" baseline="-30000" dirty="0">
                <a:latin typeface="Times New Roman" panose="02020603050405020304" pitchFamily="18" charset="0"/>
              </a:rPr>
              <a:t>n</a:t>
            </a:r>
            <a:r>
              <a:rPr lang="en-US" altLang="zh-CN" sz="2800" b="1" dirty="0">
                <a:latin typeface="Times New Roman" panose="02020603050405020304" pitchFamily="18" charset="0"/>
              </a:rPr>
              <a:t>)</a:t>
            </a:r>
          </a:p>
          <a:p>
            <a:pPr eaLnBrk="1" hangingPunct="1">
              <a:spcBef>
                <a:spcPct val="20000"/>
              </a:spcBef>
              <a:buClr>
                <a:schemeClr val="bg2"/>
              </a:buClr>
              <a:buSzPct val="75000"/>
              <a:buFont typeface="Wingdings" panose="05000000000000000000" pitchFamily="2" charset="2"/>
              <a:buNone/>
            </a:pPr>
            <a:endParaRPr lang="en-US" altLang="zh-CN" sz="2800" b="1" dirty="0">
              <a:latin typeface="Times New Roman" panose="02020603050405020304" pitchFamily="18" charset="0"/>
            </a:endParaRPr>
          </a:p>
          <a:p>
            <a:pPr eaLnBrk="1" hangingPunct="1">
              <a:spcBef>
                <a:spcPct val="20000"/>
              </a:spcBef>
              <a:buClr>
                <a:schemeClr val="bg2"/>
              </a:buClr>
              <a:buSzPct val="75000"/>
              <a:buFont typeface="Wingdings" panose="05000000000000000000" pitchFamily="2" charset="2"/>
              <a:buNone/>
            </a:pPr>
            <a:r>
              <a:rPr lang="zh-CN" altLang="en-US" sz="2800" b="1" dirty="0">
                <a:solidFill>
                  <a:srgbClr val="003399"/>
                </a:solidFill>
                <a:latin typeface="Times New Roman" panose="02020603050405020304" pitchFamily="18" charset="0"/>
                <a:ea typeface="黑体" panose="02010609060101010101" pitchFamily="49" charset="-122"/>
              </a:rPr>
              <a:t>量词否定等值式</a:t>
            </a:r>
            <a:endParaRPr lang="zh-CN" altLang="en-US" sz="2800" b="1" dirty="0">
              <a:solidFill>
                <a:srgbClr val="003399"/>
              </a:solidFill>
              <a:latin typeface="黑体" panose="02010609060101010101" pitchFamily="49" charset="-122"/>
              <a:ea typeface="黑体" panose="02010609060101010101" pitchFamily="49" charset="-122"/>
            </a:endParaRPr>
          </a:p>
          <a:p>
            <a:pPr eaLnBrk="1" hangingPunct="1">
              <a:spcBef>
                <a:spcPct val="20000"/>
              </a:spcBef>
              <a:buClr>
                <a:schemeClr val="bg2"/>
              </a:buClr>
              <a:buSzPct val="75000"/>
              <a:buFont typeface="Wingdings" panose="05000000000000000000" pitchFamily="2" charset="2"/>
              <a:buNone/>
            </a:pPr>
            <a:r>
              <a:rPr lang="zh-CN" altLang="en-US"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(1) </a:t>
            </a:r>
            <a:r>
              <a:rPr lang="en-US" altLang="zh-CN" sz="2800" b="1" i="1" dirty="0" err="1">
                <a:latin typeface="Times New Roman" panose="02020603050405020304" pitchFamily="18" charset="0"/>
              </a:rPr>
              <a:t>xA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  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 </a:t>
            </a:r>
          </a:p>
          <a:p>
            <a:pPr eaLnBrk="1" hangingPunct="1">
              <a:spcBef>
                <a:spcPct val="20000"/>
              </a:spcBef>
              <a:buClr>
                <a:schemeClr val="bg2"/>
              </a:buClr>
              <a:buSzPct val="75000"/>
              <a:buFont typeface="Wingdings" panose="05000000000000000000" pitchFamily="2" charset="2"/>
              <a:buNone/>
            </a:pPr>
            <a:r>
              <a:rPr lang="en-US" altLang="zh-CN" sz="2800" b="1" dirty="0">
                <a:latin typeface="Times New Roman" panose="02020603050405020304" pitchFamily="18" charset="0"/>
                <a:sym typeface="Symbol" panose="05050102010706020507" pitchFamily="18" charset="2"/>
              </a:rPr>
              <a:t>    (2)   </a:t>
            </a:r>
            <a:r>
              <a:rPr lang="en-US" altLang="zh-CN" sz="2800" b="1" i="1" dirty="0" err="1">
                <a:latin typeface="Times New Roman" panose="02020603050405020304" pitchFamily="18" charset="0"/>
              </a:rPr>
              <a:t>xA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 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 </a:t>
            </a:r>
            <a:endParaRPr lang="en-US" altLang="zh-CN" sz="2800" b="1" dirty="0">
              <a:latin typeface="Times New Roman" panose="02020603050405020304" pitchFamily="18" charset="0"/>
            </a:endParaRPr>
          </a:p>
        </p:txBody>
      </p:sp>
      <p:sp>
        <p:nvSpPr>
          <p:cNvPr id="171011" name="Text Box 3">
            <a:extLst>
              <a:ext uri="{FF2B5EF4-FFF2-40B4-BE49-F238E27FC236}">
                <a16:creationId xmlns:a16="http://schemas.microsoft.com/office/drawing/2014/main" id="{E26ACBE6-BBD5-4B31-B072-6183213ADC4F}"/>
              </a:ext>
            </a:extLst>
          </p:cNvPr>
          <p:cNvSpPr txBox="1">
            <a:spLocks noChangeArrowheads="1"/>
          </p:cNvSpPr>
          <p:nvPr/>
        </p:nvSpPr>
        <p:spPr bwMode="auto">
          <a:xfrm>
            <a:off x="2208214" y="333375"/>
            <a:ext cx="4681537" cy="762000"/>
          </a:xfrm>
          <a:prstGeom prst="rect">
            <a:avLst/>
          </a:prstGeom>
          <a:noFill/>
          <a:ln w="9525">
            <a:noFill/>
            <a:miter lim="800000"/>
            <a:headEnd/>
            <a:tailEnd/>
          </a:ln>
          <a:effectLst/>
        </p:spPr>
        <p:txBody>
          <a:bodyPr>
            <a:spAutoFit/>
          </a:bodyPr>
          <a:lstStyle/>
          <a:p>
            <a:pPr>
              <a:spcBef>
                <a:spcPct val="20000"/>
              </a:spcBef>
              <a:buClr>
                <a:schemeClr val="bg2"/>
              </a:buClr>
              <a:buSzPct val="75000"/>
              <a:buFont typeface="Wingdings" pitchFamily="2" charset="2"/>
              <a:buNone/>
              <a:defRPr/>
            </a:pPr>
            <a:r>
              <a:rPr lang="zh-CN" altLang="en-US" sz="4400" b="1">
                <a:solidFill>
                  <a:srgbClr val="A50021"/>
                </a:solidFill>
                <a:effectLst>
                  <a:outerShdw blurRad="38100" dist="38100" dir="2700000" algn="tl">
                    <a:srgbClr val="C0C0C0"/>
                  </a:outerShdw>
                </a:effectLst>
                <a:latin typeface="Arial" charset="0"/>
                <a:ea typeface="宋体" charset="-122"/>
              </a:rPr>
              <a:t>基本等值式（续）</a:t>
            </a:r>
            <a:endParaRPr lang="zh-CN" altLang="en-US" sz="4400">
              <a:solidFill>
                <a:srgbClr val="A50021"/>
              </a:solidFill>
              <a:effectLst>
                <a:outerShdw blurRad="38100" dist="38100" dir="2700000" algn="tl">
                  <a:srgbClr val="C0C0C0"/>
                </a:outerShdw>
              </a:effectLst>
              <a:latin typeface="Arial" charset="0"/>
              <a:ea typeface="宋体"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5815F97-230A-45C3-A078-D655BBA2EC06}"/>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24744D-F874-49A1-BD51-C70CDE69AAE2}" type="slidenum">
              <a:rPr lang="en-US" altLang="zh-CN">
                <a:latin typeface="Arial Black" panose="020B0A04020102020204" pitchFamily="34" charset="0"/>
              </a:rPr>
              <a:pPr eaLnBrk="1" hangingPunct="1"/>
              <a:t>38</a:t>
            </a:fld>
            <a:endParaRPr lang="en-US" altLang="zh-CN">
              <a:latin typeface="Arial Black" panose="020B0A04020102020204" pitchFamily="34" charset="0"/>
            </a:endParaRPr>
          </a:p>
        </p:txBody>
      </p:sp>
      <p:sp>
        <p:nvSpPr>
          <p:cNvPr id="143362" name="Rectangle 2">
            <a:extLst>
              <a:ext uri="{FF2B5EF4-FFF2-40B4-BE49-F238E27FC236}">
                <a16:creationId xmlns:a16="http://schemas.microsoft.com/office/drawing/2014/main" id="{4CCA34FC-41BF-440C-B11D-FA0BBE5CCBB2}"/>
              </a:ext>
            </a:extLst>
          </p:cNvPr>
          <p:cNvSpPr>
            <a:spLocks noGrp="1" noChangeArrowheads="1"/>
          </p:cNvSpPr>
          <p:nvPr>
            <p:ph type="title"/>
          </p:nvPr>
        </p:nvSpPr>
        <p:spPr>
          <a:xfrm>
            <a:off x="1847850" y="1"/>
            <a:ext cx="8002588" cy="917575"/>
          </a:xfrm>
        </p:spPr>
        <p:txBody>
          <a:bodyPr/>
          <a:lstStyle/>
          <a:p>
            <a:pPr>
              <a:defRPr/>
            </a:pPr>
            <a:r>
              <a:rPr lang="zh-CN" altLang="en-US" b="1">
                <a:solidFill>
                  <a:srgbClr val="A50021"/>
                </a:solidFill>
                <a:effectLst>
                  <a:outerShdw blurRad="38100" dist="38100" dir="2700000" algn="tl">
                    <a:srgbClr val="C0C0C0"/>
                  </a:outerShdw>
                </a:effectLst>
                <a:latin typeface="宋体" charset="-122"/>
              </a:rPr>
              <a:t>基本等值式</a:t>
            </a:r>
            <a:r>
              <a:rPr lang="en-US" altLang="zh-CN" b="1">
                <a:solidFill>
                  <a:srgbClr val="A50021"/>
                </a:solidFill>
                <a:effectLst>
                  <a:outerShdw blurRad="38100" dist="38100" dir="2700000" algn="tl">
                    <a:srgbClr val="C0C0C0"/>
                  </a:outerShdw>
                </a:effectLst>
                <a:latin typeface="宋体" charset="-122"/>
              </a:rPr>
              <a:t>(</a:t>
            </a:r>
            <a:r>
              <a:rPr lang="zh-CN" altLang="en-US" b="1">
                <a:solidFill>
                  <a:srgbClr val="A50021"/>
                </a:solidFill>
                <a:effectLst>
                  <a:outerShdw blurRad="38100" dist="38100" dir="2700000" algn="tl">
                    <a:srgbClr val="C0C0C0"/>
                  </a:outerShdw>
                </a:effectLst>
                <a:latin typeface="宋体" charset="-122"/>
              </a:rPr>
              <a:t>续</a:t>
            </a:r>
            <a:r>
              <a:rPr lang="en-US" altLang="zh-CN" b="1">
                <a:solidFill>
                  <a:srgbClr val="A50021"/>
                </a:solidFill>
                <a:effectLst>
                  <a:outerShdw blurRad="38100" dist="38100" dir="2700000" algn="tl">
                    <a:srgbClr val="C0C0C0"/>
                  </a:outerShdw>
                </a:effectLst>
                <a:latin typeface="宋体" charset="-122"/>
              </a:rPr>
              <a:t>)</a:t>
            </a:r>
          </a:p>
        </p:txBody>
      </p:sp>
      <p:sp>
        <p:nvSpPr>
          <p:cNvPr id="11268" name="Rectangle 3">
            <a:extLst>
              <a:ext uri="{FF2B5EF4-FFF2-40B4-BE49-F238E27FC236}">
                <a16:creationId xmlns:a16="http://schemas.microsoft.com/office/drawing/2014/main" id="{BC245B37-601E-4322-961F-47BE7785215B}"/>
              </a:ext>
            </a:extLst>
          </p:cNvPr>
          <p:cNvSpPr>
            <a:spLocks noGrp="1" noChangeArrowheads="1"/>
          </p:cNvSpPr>
          <p:nvPr>
            <p:ph type="body" idx="1"/>
          </p:nvPr>
        </p:nvSpPr>
        <p:spPr>
          <a:xfrm>
            <a:off x="1919288" y="1989139"/>
            <a:ext cx="8424862" cy="3671887"/>
          </a:xfrm>
          <a:solidFill>
            <a:srgbClr val="FFFFCC"/>
          </a:solidFill>
          <a:ln w="28575">
            <a:solidFill>
              <a:srgbClr val="FF6600"/>
            </a:solidFill>
            <a:miter lim="800000"/>
            <a:headEnd/>
            <a:tailEnd/>
          </a:ln>
        </p:spPr>
        <p:txBody>
          <a:bodyPr/>
          <a:lstStyle/>
          <a:p>
            <a:pPr algn="just">
              <a:lnSpc>
                <a:spcPct val="90000"/>
              </a:lnSpc>
              <a:buFont typeface="Wingdings" panose="05000000000000000000" pitchFamily="2" charset="2"/>
              <a:buNone/>
            </a:pPr>
            <a:r>
              <a:rPr lang="zh-CN" altLang="en-US" b="1" dirty="0">
                <a:solidFill>
                  <a:srgbClr val="003399"/>
                </a:solidFill>
                <a:latin typeface="Times New Roman" panose="02020603050405020304" pitchFamily="18" charset="0"/>
                <a:ea typeface="黑体" panose="02010609060101010101" pitchFamily="49" charset="-122"/>
              </a:rPr>
              <a:t>量词辖域收缩与扩张等值式</a:t>
            </a:r>
            <a:r>
              <a:rPr lang="zh-CN" altLang="en-US" sz="2400" b="1" dirty="0">
                <a:solidFill>
                  <a:srgbClr val="003399"/>
                </a:solidFill>
                <a:latin typeface="Times New Roman" panose="02020603050405020304" pitchFamily="18" charset="0"/>
              </a:rPr>
              <a:t> </a:t>
            </a:r>
          </a:p>
          <a:p>
            <a:pPr algn="just">
              <a:lnSpc>
                <a:spcPct val="90000"/>
              </a:lnSpc>
              <a:buFont typeface="Wingdings" panose="05000000000000000000" pitchFamily="2" charset="2"/>
              <a:buNone/>
            </a:pPr>
            <a:r>
              <a:rPr lang="zh-CN" altLang="en-US" b="1" dirty="0">
                <a:latin typeface="Times New Roman" panose="02020603050405020304" pitchFamily="18" charset="0"/>
              </a:rPr>
              <a:t>设</a:t>
            </a:r>
            <a:r>
              <a:rPr lang="en-US" altLang="zh-CN" b="1" i="1" dirty="0">
                <a:latin typeface="Times New Roman" panose="02020603050405020304" pitchFamily="18" charset="0"/>
              </a:rPr>
              <a:t>A</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zh-CN" altLang="en-US" b="1" dirty="0">
                <a:latin typeface="Times New Roman" panose="02020603050405020304" pitchFamily="18" charset="0"/>
              </a:rPr>
              <a:t>是含</a:t>
            </a:r>
            <a:r>
              <a:rPr lang="en-US" altLang="zh-CN" b="1" i="1" dirty="0">
                <a:latin typeface="Times New Roman" panose="02020603050405020304" pitchFamily="18" charset="0"/>
              </a:rPr>
              <a:t>x</a:t>
            </a:r>
            <a:r>
              <a:rPr lang="zh-CN" altLang="en-US" b="1" dirty="0">
                <a:latin typeface="Times New Roman" panose="02020603050405020304" pitchFamily="18" charset="0"/>
              </a:rPr>
              <a:t>自由出现的公式，</a:t>
            </a:r>
            <a:r>
              <a:rPr lang="en-US" altLang="zh-CN" b="1" i="1" dirty="0">
                <a:latin typeface="Times New Roman" panose="02020603050405020304" pitchFamily="18" charset="0"/>
              </a:rPr>
              <a:t>B</a:t>
            </a:r>
            <a:r>
              <a:rPr lang="zh-CN" altLang="en-US" b="1" dirty="0">
                <a:latin typeface="Times New Roman" panose="02020603050405020304" pitchFamily="18" charset="0"/>
              </a:rPr>
              <a:t>中不含</a:t>
            </a:r>
            <a:r>
              <a:rPr lang="en-US" altLang="zh-CN" b="1" i="1" dirty="0">
                <a:latin typeface="Times New Roman" panose="02020603050405020304" pitchFamily="18" charset="0"/>
              </a:rPr>
              <a:t>x</a:t>
            </a:r>
            <a:r>
              <a:rPr lang="zh-CN" altLang="en-US" b="1" dirty="0">
                <a:latin typeface="Times New Roman" panose="02020603050405020304" pitchFamily="18" charset="0"/>
              </a:rPr>
              <a:t>的出现</a:t>
            </a:r>
          </a:p>
          <a:p>
            <a:pPr algn="just">
              <a:buFont typeface="Wingdings" panose="05000000000000000000" pitchFamily="2" charset="2"/>
              <a:buNone/>
            </a:pPr>
            <a:r>
              <a:rPr lang="zh-CN" altLang="en-US" b="1" dirty="0">
                <a:solidFill>
                  <a:srgbClr val="FF3300"/>
                </a:solidFill>
                <a:latin typeface="Times New Roman" panose="02020603050405020304" pitchFamily="18" charset="0"/>
              </a:rPr>
              <a:t>关于全称量词的：</a:t>
            </a:r>
          </a:p>
          <a:p>
            <a:pPr algn="just">
              <a:buFont typeface="Wingdings" panose="05000000000000000000" pitchFamily="2" charset="2"/>
              <a:buNone/>
            </a:pPr>
            <a:r>
              <a:rPr lang="zh-CN" altLang="en-US"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xA</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endParaRPr lang="en-US" altLang="zh-CN" b="1" dirty="0">
              <a:latin typeface="Times New Roman" panose="02020603050405020304" pitchFamily="18" charset="0"/>
            </a:endParaRPr>
          </a:p>
          <a:p>
            <a:pPr algn="just">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xA</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endParaRPr lang="en-US" altLang="zh-CN" b="1" dirty="0">
              <a:latin typeface="Times New Roman" panose="02020603050405020304" pitchFamily="18" charset="0"/>
            </a:endParaRPr>
          </a:p>
        </p:txBody>
      </p:sp>
      <p:sp>
        <p:nvSpPr>
          <p:cNvPr id="11269" name="Text Box 4">
            <a:extLst>
              <a:ext uri="{FF2B5EF4-FFF2-40B4-BE49-F238E27FC236}">
                <a16:creationId xmlns:a16="http://schemas.microsoft.com/office/drawing/2014/main" id="{2184CF0A-A18C-4C1B-8C74-50AC1172F902}"/>
              </a:ext>
            </a:extLst>
          </p:cNvPr>
          <p:cNvSpPr txBox="1">
            <a:spLocks noChangeArrowheads="1"/>
          </p:cNvSpPr>
          <p:nvPr/>
        </p:nvSpPr>
        <p:spPr bwMode="auto">
          <a:xfrm>
            <a:off x="6096001" y="2947989"/>
            <a:ext cx="4176713" cy="15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Clr>
                <a:schemeClr val="bg2"/>
              </a:buClr>
              <a:buSzPct val="75000"/>
              <a:buFont typeface="Wingdings" panose="05000000000000000000" pitchFamily="2" charset="2"/>
              <a:buNone/>
            </a:pPr>
            <a:r>
              <a:rPr lang="zh-CN" altLang="en-US" sz="2800" b="1" dirty="0">
                <a:solidFill>
                  <a:srgbClr val="FF3300"/>
                </a:solidFill>
                <a:latin typeface="Times New Roman" panose="02020603050405020304" pitchFamily="18" charset="0"/>
              </a:rPr>
              <a:t>关于存在量词的</a:t>
            </a:r>
            <a:r>
              <a:rPr lang="en-US" altLang="zh-CN" sz="2800" b="1" dirty="0">
                <a:solidFill>
                  <a:srgbClr val="FF3300"/>
                </a:solidFill>
                <a:latin typeface="Times New Roman" panose="02020603050405020304" pitchFamily="18" charset="0"/>
              </a:rPr>
              <a:t>:</a:t>
            </a:r>
          </a:p>
          <a:p>
            <a:pPr algn="just" eaLnBrk="1" hangingPunct="1">
              <a:spcBef>
                <a:spcPct val="20000"/>
              </a:spcBef>
              <a:buClr>
                <a:schemeClr val="bg2"/>
              </a:buClr>
              <a:buSzPct val="75000"/>
              <a:buFont typeface="Wingdings" panose="05000000000000000000" pitchFamily="2" charset="2"/>
              <a:buNone/>
            </a:pP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xA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endParaRPr lang="en-US" altLang="zh-CN" sz="2800" b="1" dirty="0">
              <a:latin typeface="Times New Roman" panose="02020603050405020304" pitchFamily="18" charset="0"/>
            </a:endParaRPr>
          </a:p>
          <a:p>
            <a:pPr algn="just" eaLnBrk="1" hangingPunct="1">
              <a:spcBef>
                <a:spcPct val="20000"/>
              </a:spcBef>
              <a:buClr>
                <a:schemeClr val="bg2"/>
              </a:buClr>
              <a:buSzPct val="75000"/>
              <a:buFont typeface="Wingdings" panose="05000000000000000000" pitchFamily="2" charset="2"/>
              <a:buNone/>
            </a:pP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xA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endParaRPr lang="en-US" altLang="zh-CN" sz="2800" b="1" dirty="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5815F97-230A-45C3-A078-D655BBA2EC06}"/>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24744D-F874-49A1-BD51-C70CDE69AAE2}" type="slidenum">
              <a:rPr lang="en-US" altLang="zh-CN">
                <a:latin typeface="Arial Black" panose="020B0A04020102020204" pitchFamily="34" charset="0"/>
              </a:rPr>
              <a:pPr eaLnBrk="1" hangingPunct="1"/>
              <a:t>39</a:t>
            </a:fld>
            <a:endParaRPr lang="en-US" altLang="zh-CN">
              <a:latin typeface="Arial Black" panose="020B0A04020102020204" pitchFamily="34" charset="0"/>
            </a:endParaRPr>
          </a:p>
        </p:txBody>
      </p:sp>
      <p:sp>
        <p:nvSpPr>
          <p:cNvPr id="143362" name="Rectangle 2">
            <a:extLst>
              <a:ext uri="{FF2B5EF4-FFF2-40B4-BE49-F238E27FC236}">
                <a16:creationId xmlns:a16="http://schemas.microsoft.com/office/drawing/2014/main" id="{4CCA34FC-41BF-440C-B11D-FA0BBE5CCBB2}"/>
              </a:ext>
            </a:extLst>
          </p:cNvPr>
          <p:cNvSpPr>
            <a:spLocks noGrp="1" noChangeArrowheads="1"/>
          </p:cNvSpPr>
          <p:nvPr>
            <p:ph type="title"/>
          </p:nvPr>
        </p:nvSpPr>
        <p:spPr>
          <a:xfrm>
            <a:off x="1847850" y="1"/>
            <a:ext cx="8002588" cy="917575"/>
          </a:xfrm>
        </p:spPr>
        <p:txBody>
          <a:bodyPr/>
          <a:lstStyle/>
          <a:p>
            <a:pPr>
              <a:defRPr/>
            </a:pPr>
            <a:r>
              <a:rPr lang="zh-CN" altLang="en-US" b="1">
                <a:solidFill>
                  <a:srgbClr val="A50021"/>
                </a:solidFill>
                <a:effectLst>
                  <a:outerShdw blurRad="38100" dist="38100" dir="2700000" algn="tl">
                    <a:srgbClr val="C0C0C0"/>
                  </a:outerShdw>
                </a:effectLst>
                <a:latin typeface="宋体" charset="-122"/>
              </a:rPr>
              <a:t>基本等值式</a:t>
            </a:r>
            <a:r>
              <a:rPr lang="en-US" altLang="zh-CN" b="1">
                <a:solidFill>
                  <a:srgbClr val="A50021"/>
                </a:solidFill>
                <a:effectLst>
                  <a:outerShdw blurRad="38100" dist="38100" dir="2700000" algn="tl">
                    <a:srgbClr val="C0C0C0"/>
                  </a:outerShdw>
                </a:effectLst>
                <a:latin typeface="宋体" charset="-122"/>
              </a:rPr>
              <a:t>(</a:t>
            </a:r>
            <a:r>
              <a:rPr lang="zh-CN" altLang="en-US" b="1">
                <a:solidFill>
                  <a:srgbClr val="A50021"/>
                </a:solidFill>
                <a:effectLst>
                  <a:outerShdw blurRad="38100" dist="38100" dir="2700000" algn="tl">
                    <a:srgbClr val="C0C0C0"/>
                  </a:outerShdw>
                </a:effectLst>
                <a:latin typeface="宋体" charset="-122"/>
              </a:rPr>
              <a:t>续</a:t>
            </a:r>
            <a:r>
              <a:rPr lang="en-US" altLang="zh-CN" b="1">
                <a:solidFill>
                  <a:srgbClr val="A50021"/>
                </a:solidFill>
                <a:effectLst>
                  <a:outerShdw blurRad="38100" dist="38100" dir="2700000" algn="tl">
                    <a:srgbClr val="C0C0C0"/>
                  </a:outerShdw>
                </a:effectLst>
                <a:latin typeface="宋体" charset="-122"/>
              </a:rPr>
              <a:t>)</a:t>
            </a:r>
          </a:p>
        </p:txBody>
      </p:sp>
      <p:sp>
        <p:nvSpPr>
          <p:cNvPr id="11268" name="Rectangle 3">
            <a:extLst>
              <a:ext uri="{FF2B5EF4-FFF2-40B4-BE49-F238E27FC236}">
                <a16:creationId xmlns:a16="http://schemas.microsoft.com/office/drawing/2014/main" id="{BC245B37-601E-4322-961F-47BE7785215B}"/>
              </a:ext>
            </a:extLst>
          </p:cNvPr>
          <p:cNvSpPr>
            <a:spLocks noGrp="1" noChangeArrowheads="1"/>
          </p:cNvSpPr>
          <p:nvPr>
            <p:ph type="body" idx="1"/>
          </p:nvPr>
        </p:nvSpPr>
        <p:spPr>
          <a:xfrm>
            <a:off x="1919288" y="1989139"/>
            <a:ext cx="8424862" cy="3671887"/>
          </a:xfrm>
          <a:solidFill>
            <a:srgbClr val="FFFFCC"/>
          </a:solidFill>
          <a:ln w="28575">
            <a:solidFill>
              <a:srgbClr val="FF6600"/>
            </a:solidFill>
            <a:miter lim="800000"/>
            <a:headEnd/>
            <a:tailEnd/>
          </a:ln>
        </p:spPr>
        <p:txBody>
          <a:bodyPr/>
          <a:lstStyle/>
          <a:p>
            <a:pPr algn="just">
              <a:lnSpc>
                <a:spcPct val="90000"/>
              </a:lnSpc>
              <a:buFont typeface="Wingdings" panose="05000000000000000000" pitchFamily="2" charset="2"/>
              <a:buNone/>
            </a:pPr>
            <a:r>
              <a:rPr lang="zh-CN" altLang="en-US" b="1" dirty="0">
                <a:solidFill>
                  <a:srgbClr val="003399"/>
                </a:solidFill>
                <a:latin typeface="Times New Roman" panose="02020603050405020304" pitchFamily="18" charset="0"/>
                <a:ea typeface="黑体" panose="02010609060101010101" pitchFamily="49" charset="-122"/>
              </a:rPr>
              <a:t>量词辖域收缩与扩张等值式</a:t>
            </a:r>
            <a:r>
              <a:rPr lang="zh-CN" altLang="en-US" sz="2400" b="1" dirty="0">
                <a:solidFill>
                  <a:srgbClr val="003399"/>
                </a:solidFill>
                <a:latin typeface="Times New Roman" panose="02020603050405020304" pitchFamily="18" charset="0"/>
              </a:rPr>
              <a:t> </a:t>
            </a:r>
          </a:p>
          <a:p>
            <a:pPr algn="just">
              <a:lnSpc>
                <a:spcPct val="90000"/>
              </a:lnSpc>
              <a:buFont typeface="Wingdings" panose="05000000000000000000" pitchFamily="2" charset="2"/>
              <a:buNone/>
            </a:pPr>
            <a:r>
              <a:rPr lang="zh-CN" altLang="en-US" b="1" dirty="0">
                <a:latin typeface="Times New Roman" panose="02020603050405020304" pitchFamily="18" charset="0"/>
              </a:rPr>
              <a:t>设</a:t>
            </a:r>
            <a:r>
              <a:rPr lang="en-US" altLang="zh-CN" b="1" i="1" dirty="0">
                <a:latin typeface="Times New Roman" panose="02020603050405020304" pitchFamily="18" charset="0"/>
              </a:rPr>
              <a:t>A</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zh-CN" altLang="en-US" b="1" dirty="0">
                <a:latin typeface="Times New Roman" panose="02020603050405020304" pitchFamily="18" charset="0"/>
              </a:rPr>
              <a:t>是含</a:t>
            </a:r>
            <a:r>
              <a:rPr lang="en-US" altLang="zh-CN" b="1" i="1" dirty="0">
                <a:latin typeface="Times New Roman" panose="02020603050405020304" pitchFamily="18" charset="0"/>
              </a:rPr>
              <a:t>x</a:t>
            </a:r>
            <a:r>
              <a:rPr lang="zh-CN" altLang="en-US" b="1" dirty="0">
                <a:latin typeface="Times New Roman" panose="02020603050405020304" pitchFamily="18" charset="0"/>
              </a:rPr>
              <a:t>自由出现的公式，</a:t>
            </a:r>
            <a:r>
              <a:rPr lang="en-US" altLang="zh-CN" b="1" i="1" dirty="0">
                <a:latin typeface="Times New Roman" panose="02020603050405020304" pitchFamily="18" charset="0"/>
              </a:rPr>
              <a:t>B</a:t>
            </a:r>
            <a:r>
              <a:rPr lang="zh-CN" altLang="en-US" b="1" dirty="0">
                <a:latin typeface="Times New Roman" panose="02020603050405020304" pitchFamily="18" charset="0"/>
              </a:rPr>
              <a:t>中不含</a:t>
            </a:r>
            <a:r>
              <a:rPr lang="en-US" altLang="zh-CN" b="1" i="1" dirty="0">
                <a:latin typeface="Times New Roman" panose="02020603050405020304" pitchFamily="18" charset="0"/>
              </a:rPr>
              <a:t>x</a:t>
            </a:r>
            <a:r>
              <a:rPr lang="zh-CN" altLang="en-US" b="1" dirty="0">
                <a:latin typeface="Times New Roman" panose="02020603050405020304" pitchFamily="18" charset="0"/>
              </a:rPr>
              <a:t>的出现</a:t>
            </a:r>
          </a:p>
          <a:p>
            <a:pPr algn="just">
              <a:buFont typeface="Wingdings" panose="05000000000000000000" pitchFamily="2" charset="2"/>
              <a:buNone/>
            </a:pPr>
            <a:r>
              <a:rPr lang="zh-CN" altLang="en-US" b="1" dirty="0">
                <a:solidFill>
                  <a:srgbClr val="FF3300"/>
                </a:solidFill>
                <a:latin typeface="Times New Roman" panose="02020603050405020304" pitchFamily="18" charset="0"/>
              </a:rPr>
              <a:t>关于全称量词的：</a:t>
            </a:r>
          </a:p>
          <a:p>
            <a:pPr algn="just">
              <a:buFont typeface="Wingdings" panose="05000000000000000000" pitchFamily="2" charset="2"/>
              <a:buNone/>
            </a:pPr>
            <a:r>
              <a:rPr lang="zh-CN" altLang="en-US"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xA</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endParaRPr lang="en-US" altLang="zh-CN" b="1" dirty="0">
              <a:latin typeface="Times New Roman" panose="02020603050405020304" pitchFamily="18" charset="0"/>
            </a:endParaRPr>
          </a:p>
          <a:p>
            <a:pPr algn="just">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xA</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endParaRPr lang="en-US" altLang="zh-CN" b="1" dirty="0">
              <a:latin typeface="Times New Roman" panose="02020603050405020304" pitchFamily="18" charset="0"/>
            </a:endParaRPr>
          </a:p>
          <a:p>
            <a:pPr algn="just">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xA</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endParaRPr lang="en-US" altLang="zh-CN" b="1" dirty="0">
              <a:latin typeface="Times New Roman" panose="02020603050405020304" pitchFamily="18" charset="0"/>
            </a:endParaRPr>
          </a:p>
          <a:p>
            <a:pPr>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i="1" dirty="0">
                <a:latin typeface="Times New Roman" panose="02020603050405020304" pitchFamily="18" charset="0"/>
              </a:rPr>
              <a:t>B</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A</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xA</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 </a:t>
            </a:r>
          </a:p>
        </p:txBody>
      </p:sp>
      <p:sp>
        <p:nvSpPr>
          <p:cNvPr id="11269" name="Text Box 4">
            <a:extLst>
              <a:ext uri="{FF2B5EF4-FFF2-40B4-BE49-F238E27FC236}">
                <a16:creationId xmlns:a16="http://schemas.microsoft.com/office/drawing/2014/main" id="{2184CF0A-A18C-4C1B-8C74-50AC1172F902}"/>
              </a:ext>
            </a:extLst>
          </p:cNvPr>
          <p:cNvSpPr txBox="1">
            <a:spLocks noChangeArrowheads="1"/>
          </p:cNvSpPr>
          <p:nvPr/>
        </p:nvSpPr>
        <p:spPr bwMode="auto">
          <a:xfrm>
            <a:off x="6096001" y="2947988"/>
            <a:ext cx="4176713"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Clr>
                <a:schemeClr val="bg2"/>
              </a:buClr>
              <a:buSzPct val="75000"/>
              <a:buFont typeface="Wingdings" panose="05000000000000000000" pitchFamily="2" charset="2"/>
              <a:buNone/>
            </a:pPr>
            <a:r>
              <a:rPr lang="zh-CN" altLang="en-US" sz="2800" b="1">
                <a:solidFill>
                  <a:srgbClr val="FF3300"/>
                </a:solidFill>
                <a:latin typeface="Times New Roman" panose="02020603050405020304" pitchFamily="18" charset="0"/>
              </a:rPr>
              <a:t>关于存在量词的</a:t>
            </a:r>
            <a:r>
              <a:rPr lang="en-US" altLang="zh-CN" sz="2800" b="1">
                <a:solidFill>
                  <a:srgbClr val="FF3300"/>
                </a:solidFill>
                <a:latin typeface="Times New Roman" panose="02020603050405020304" pitchFamily="18" charset="0"/>
              </a:rPr>
              <a:t>:</a:t>
            </a:r>
          </a:p>
          <a:p>
            <a:pPr algn="just" eaLnBrk="1" hangingPunct="1">
              <a:spcBef>
                <a:spcPct val="20000"/>
              </a:spcBef>
              <a:buClr>
                <a:schemeClr val="bg2"/>
              </a:buClr>
              <a:buSzPct val="75000"/>
              <a:buFont typeface="Wingdings" panose="05000000000000000000" pitchFamily="2" charset="2"/>
              <a:buNone/>
            </a:pP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xA</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endParaRPr lang="en-US" altLang="zh-CN" sz="2800" b="1">
              <a:latin typeface="Times New Roman" panose="02020603050405020304" pitchFamily="18" charset="0"/>
            </a:endParaRPr>
          </a:p>
          <a:p>
            <a:pPr algn="just" eaLnBrk="1" hangingPunct="1">
              <a:spcBef>
                <a:spcPct val="20000"/>
              </a:spcBef>
              <a:buClr>
                <a:schemeClr val="bg2"/>
              </a:buClr>
              <a:buSzPct val="75000"/>
              <a:buFont typeface="Wingdings" panose="05000000000000000000" pitchFamily="2" charset="2"/>
              <a:buNone/>
            </a:pP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xA</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endParaRPr lang="en-US" altLang="zh-CN" sz="2800" b="1">
              <a:latin typeface="Times New Roman" panose="02020603050405020304" pitchFamily="18" charset="0"/>
            </a:endParaRPr>
          </a:p>
          <a:p>
            <a:pPr algn="just" eaLnBrk="1" hangingPunct="1">
              <a:spcBef>
                <a:spcPct val="20000"/>
              </a:spcBef>
              <a:buClr>
                <a:schemeClr val="bg2"/>
              </a:buClr>
              <a:buSzPct val="75000"/>
              <a:buFont typeface="Wingdings" panose="05000000000000000000" pitchFamily="2" charset="2"/>
              <a:buNone/>
            </a:pP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xA</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endParaRPr lang="en-US" altLang="zh-CN" sz="2800" b="1">
              <a:latin typeface="Times New Roman" panose="02020603050405020304" pitchFamily="18" charset="0"/>
            </a:endParaRPr>
          </a:p>
          <a:p>
            <a:pPr eaLnBrk="1" hangingPunct="1">
              <a:spcBef>
                <a:spcPct val="20000"/>
              </a:spcBef>
              <a:buClr>
                <a:schemeClr val="bg2"/>
              </a:buClr>
              <a:buSzPct val="75000"/>
              <a:buFont typeface="Wingdings" panose="05000000000000000000" pitchFamily="2" charset="2"/>
              <a:buNone/>
            </a:pP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i="1">
                <a:latin typeface="Times New Roman" panose="02020603050405020304" pitchFamily="18" charset="0"/>
              </a:rPr>
              <a:t>B</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xA</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p>
        </p:txBody>
      </p:sp>
    </p:spTree>
    <p:extLst>
      <p:ext uri="{BB962C8B-B14F-4D97-AF65-F5344CB8AC3E}">
        <p14:creationId xmlns:p14="http://schemas.microsoft.com/office/powerpoint/2010/main" val="380557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a:extLst>
              <a:ext uri="{FF2B5EF4-FFF2-40B4-BE49-F238E27FC236}">
                <a16:creationId xmlns:a16="http://schemas.microsoft.com/office/drawing/2014/main" id="{47E618CA-18F2-45B1-9282-3FFB61D5D93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10E1AE5-9341-44F9-ADB2-AEA828711B96}" type="slidenum">
              <a:rPr lang="en-US" altLang="zh-CN" sz="1200">
                <a:latin typeface="Arial Black" panose="020B0A04020102020204" pitchFamily="34" charset="0"/>
              </a:rPr>
              <a:pPr>
                <a:spcBef>
                  <a:spcPct val="0"/>
                </a:spcBef>
                <a:buClrTx/>
                <a:buSzTx/>
                <a:buFontTx/>
                <a:buNone/>
              </a:pPr>
              <a:t>4</a:t>
            </a:fld>
            <a:endParaRPr lang="en-US" altLang="zh-CN" sz="1200">
              <a:latin typeface="Arial Black" panose="020B0A04020102020204" pitchFamily="34" charset="0"/>
            </a:endParaRPr>
          </a:p>
        </p:txBody>
      </p:sp>
      <p:sp>
        <p:nvSpPr>
          <p:cNvPr id="146434" name="Rectangle 2">
            <a:extLst>
              <a:ext uri="{FF2B5EF4-FFF2-40B4-BE49-F238E27FC236}">
                <a16:creationId xmlns:a16="http://schemas.microsoft.com/office/drawing/2014/main" id="{6EEF9537-C620-4636-A34F-A88AA04D9977}"/>
              </a:ext>
            </a:extLst>
          </p:cNvPr>
          <p:cNvSpPr>
            <a:spLocks noGrp="1" noChangeArrowheads="1"/>
          </p:cNvSpPr>
          <p:nvPr>
            <p:ph type="title"/>
          </p:nvPr>
        </p:nvSpPr>
        <p:spPr/>
        <p:txBody>
          <a:bodyPr/>
          <a:lstStyle/>
          <a:p>
            <a:pPr>
              <a:defRPr/>
            </a:pPr>
            <a:r>
              <a:rPr lang="zh-CN" altLang="en-US" b="1" dirty="0">
                <a:solidFill>
                  <a:srgbClr val="A50021"/>
                </a:solidFill>
                <a:effectLst>
                  <a:outerShdw blurRad="38100" dist="38100" dir="2700000" algn="tl">
                    <a:srgbClr val="C0C0C0"/>
                  </a:outerShdw>
                </a:effectLst>
                <a:latin typeface="宋体" pitchFamily="2" charset="-122"/>
              </a:rPr>
              <a:t>复合命题与联结词</a:t>
            </a:r>
            <a:endParaRPr lang="zh-CN" altLang="en-US" b="1" dirty="0"/>
          </a:p>
        </p:txBody>
      </p:sp>
      <p:grpSp>
        <p:nvGrpSpPr>
          <p:cNvPr id="30724" name="Group 9">
            <a:extLst>
              <a:ext uri="{FF2B5EF4-FFF2-40B4-BE49-F238E27FC236}">
                <a16:creationId xmlns:a16="http://schemas.microsoft.com/office/drawing/2014/main" id="{15836C84-CC74-4F75-8503-2A6BED80E0ED}"/>
              </a:ext>
            </a:extLst>
          </p:cNvPr>
          <p:cNvGrpSpPr>
            <a:grpSpLocks/>
          </p:cNvGrpSpPr>
          <p:nvPr/>
        </p:nvGrpSpPr>
        <p:grpSpPr bwMode="auto">
          <a:xfrm>
            <a:off x="1966913" y="1735138"/>
            <a:ext cx="8229600" cy="3511550"/>
            <a:chOff x="279" y="1093"/>
            <a:chExt cx="5184" cy="2212"/>
          </a:xfrm>
        </p:grpSpPr>
        <p:graphicFrame>
          <p:nvGraphicFramePr>
            <p:cNvPr id="30726" name="Object 4">
              <a:extLst>
                <a:ext uri="{FF2B5EF4-FFF2-40B4-BE49-F238E27FC236}">
                  <a16:creationId xmlns:a16="http://schemas.microsoft.com/office/drawing/2014/main" id="{FE6897DC-6686-4175-A82D-FCF2DAEC5604}"/>
                </a:ext>
              </a:extLst>
            </p:cNvPr>
            <p:cNvGraphicFramePr>
              <a:graphicFrameLocks noChangeAspect="1"/>
            </p:cNvGraphicFramePr>
            <p:nvPr/>
          </p:nvGraphicFramePr>
          <p:xfrm>
            <a:off x="1021" y="2646"/>
            <a:ext cx="316" cy="234"/>
          </p:xfrm>
          <a:graphic>
            <a:graphicData uri="http://schemas.openxmlformats.org/presentationml/2006/ole">
              <mc:AlternateContent xmlns:mc="http://schemas.openxmlformats.org/markup-compatibility/2006">
                <mc:Choice xmlns:v="urn:schemas-microsoft-com:vml" Requires="v">
                  <p:oleObj spid="_x0000_s14340" name="Equation" r:id="rId4" imgW="197040" imgH="177939" progId="Equation.3">
                    <p:embed/>
                  </p:oleObj>
                </mc:Choice>
                <mc:Fallback>
                  <p:oleObj name="Equation" r:id="rId4" imgW="197040" imgH="177939" progId="Equation.3">
                    <p:embed/>
                    <p:pic>
                      <p:nvPicPr>
                        <p:cNvPr id="30726" name="Object 4">
                          <a:extLst>
                            <a:ext uri="{FF2B5EF4-FFF2-40B4-BE49-F238E27FC236}">
                              <a16:creationId xmlns:a16="http://schemas.microsoft.com/office/drawing/2014/main" id="{FE6897DC-6686-4175-A82D-FCF2DAEC56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 y="2646"/>
                          <a:ext cx="316"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7" name="Text Box 5">
              <a:extLst>
                <a:ext uri="{FF2B5EF4-FFF2-40B4-BE49-F238E27FC236}">
                  <a16:creationId xmlns:a16="http://schemas.microsoft.com/office/drawing/2014/main" id="{7274BFAB-57BF-4AA8-AB6F-F0CC23C7F4F6}"/>
                </a:ext>
              </a:extLst>
            </p:cNvPr>
            <p:cNvSpPr txBox="1">
              <a:spLocks noChangeArrowheads="1"/>
            </p:cNvSpPr>
            <p:nvPr/>
          </p:nvSpPr>
          <p:spPr bwMode="auto">
            <a:xfrm>
              <a:off x="279" y="1093"/>
              <a:ext cx="5184" cy="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lang="en-US" altLang="zh-CN" sz="2800" b="1" dirty="0">
                  <a:latin typeface="宋体" panose="02010600030101010101" pitchFamily="2" charset="-122"/>
                </a:rPr>
                <a:t>    </a:t>
              </a:r>
              <a:r>
                <a:rPr lang="zh-CN" altLang="en-US" sz="2800" b="1" dirty="0">
                  <a:latin typeface="宋体" panose="02010600030101010101" pitchFamily="2" charset="-122"/>
                </a:rPr>
                <a:t>用小写英文字母 </a:t>
              </a:r>
              <a:r>
                <a:rPr lang="en-US" altLang="zh-CN" sz="2800" b="1" i="1" dirty="0">
                  <a:latin typeface="Times New Roman" panose="02020603050405020304" pitchFamily="18" charset="0"/>
                  <a:cs typeface="Times New Roman" panose="02020603050405020304" pitchFamily="18" charset="0"/>
                </a:rPr>
                <a:t>p, q, r, </a:t>
              </a:r>
              <a:r>
                <a:rPr lang="en-US" altLang="zh-CN" sz="2800" b="1" dirty="0"/>
                <a:t>…</a:t>
              </a:r>
              <a:r>
                <a:rPr lang="en-US" altLang="zh-CN" sz="2800" b="1" dirty="0">
                  <a:latin typeface="宋体" panose="02010600030101010101" pitchFamily="2" charset="-122"/>
                </a:rPr>
                <a:t> ,</a:t>
              </a:r>
              <a:r>
                <a:rPr lang="en-US" altLang="zh-CN" sz="2800" b="1" i="1" dirty="0" err="1">
                  <a:latin typeface="Times New Roman" panose="02020603050405020304" pitchFamily="18" charset="0"/>
                  <a:cs typeface="Times New Roman" panose="02020603050405020304" pitchFamily="18" charset="0"/>
                </a:rPr>
                <a:t>p</a:t>
              </a:r>
              <a:r>
                <a:rPr lang="en-US" altLang="zh-CN" sz="2800" b="1" i="1" baseline="-30000" dirty="0" err="1">
                  <a:latin typeface="Times New Roman" panose="02020603050405020304" pitchFamily="18" charset="0"/>
                  <a:cs typeface="Times New Roman" panose="02020603050405020304" pitchFamily="18" charset="0"/>
                </a:rPr>
                <a:t>i</a:t>
              </a:r>
              <a:r>
                <a:rPr lang="en-US" altLang="zh-CN" sz="2800" b="1" dirty="0" err="1">
                  <a:latin typeface="宋体" panose="02010600030101010101" pitchFamily="2" charset="-122"/>
                </a:rPr>
                <a:t>,</a:t>
              </a:r>
              <a:r>
                <a:rPr lang="en-US" altLang="zh-CN" sz="2800" b="1" i="1" dirty="0" err="1">
                  <a:latin typeface="Times New Roman" panose="02020603050405020304" pitchFamily="18" charset="0"/>
                  <a:cs typeface="Times New Roman" panose="02020603050405020304" pitchFamily="18" charset="0"/>
                </a:rPr>
                <a:t>q</a:t>
              </a:r>
              <a:r>
                <a:rPr lang="en-US" altLang="zh-CN" sz="2800" b="1" i="1" baseline="-30000" dirty="0" err="1">
                  <a:latin typeface="Times New Roman" panose="02020603050405020304" pitchFamily="18" charset="0"/>
                  <a:cs typeface="Times New Roman" panose="02020603050405020304" pitchFamily="18" charset="0"/>
                </a:rPr>
                <a:t>i</a:t>
              </a:r>
              <a:r>
                <a:rPr lang="en-US" altLang="zh-CN" sz="2800" b="1" dirty="0" err="1">
                  <a:latin typeface="宋体" panose="02010600030101010101" pitchFamily="2" charset="-122"/>
                </a:rPr>
                <a:t>,</a:t>
              </a:r>
              <a:r>
                <a:rPr lang="en-US" altLang="zh-CN" sz="2800" b="1" i="1" dirty="0" err="1">
                  <a:latin typeface="Times New Roman" panose="02020603050405020304" pitchFamily="18" charset="0"/>
                  <a:cs typeface="Times New Roman" panose="02020603050405020304" pitchFamily="18" charset="0"/>
                </a:rPr>
                <a:t>r</a:t>
              </a:r>
              <a:r>
                <a:rPr lang="en-US" altLang="zh-CN" sz="2800" b="1" i="1" baseline="-30000"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i</a:t>
              </a:r>
              <a:r>
                <a:rPr lang="en-US" altLang="zh-CN"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宋体" panose="02010600030101010101" pitchFamily="2" charset="-122"/>
                </a:rPr>
                <a:t>）表示简单命题：</a:t>
              </a:r>
              <a:endParaRPr lang="zh-CN" altLang="en-US" sz="2800" b="1" dirty="0">
                <a:latin typeface="Times New Roman" panose="02020603050405020304" pitchFamily="18" charset="0"/>
                <a:cs typeface="Times New Roman" panose="02020603050405020304" pitchFamily="18" charset="0"/>
              </a:endParaRPr>
            </a:p>
            <a:p>
              <a:pPr algn="just" eaLnBrk="1" hangingPunct="1">
                <a:lnSpc>
                  <a:spcPct val="120000"/>
                </a:lnSpc>
                <a:buFont typeface="Wingdings" panose="05000000000000000000" pitchFamily="2" charset="2"/>
                <a:buNone/>
              </a:pPr>
              <a:r>
                <a:rPr lang="zh-CN" altLang="en-US" sz="2800" b="1" dirty="0">
                  <a:latin typeface="宋体" panose="02010600030101010101" pitchFamily="2" charset="-122"/>
                </a:rPr>
                <a:t>    用</a:t>
              </a:r>
              <a:r>
                <a:rPr lang="zh-CN" altLang="en-US" sz="2800" b="1" dirty="0">
                  <a:latin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rPr>
                <a:t>”</a:t>
              </a:r>
              <a:r>
                <a:rPr lang="zh-CN" altLang="en-US" sz="2800" b="1" dirty="0">
                  <a:latin typeface="宋体" panose="02010600030101010101" pitchFamily="2" charset="-122"/>
                </a:rPr>
                <a:t>表示真，用</a:t>
              </a:r>
              <a:r>
                <a:rPr lang="zh-CN" altLang="en-US" sz="2800" b="1" dirty="0">
                  <a:latin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rPr>
                <a:t>”</a:t>
              </a:r>
              <a:r>
                <a:rPr lang="zh-CN" altLang="en-US" sz="2800" b="1" dirty="0">
                  <a:latin typeface="宋体" panose="02010600030101010101" pitchFamily="2" charset="-122"/>
                </a:rPr>
                <a:t>表示假</a:t>
              </a:r>
            </a:p>
            <a:p>
              <a:pPr algn="just" eaLnBrk="1" hangingPunct="1">
                <a:lnSpc>
                  <a:spcPct val="120000"/>
                </a:lnSpc>
                <a:buFont typeface="Wingdings" panose="05000000000000000000" pitchFamily="2" charset="2"/>
                <a:buNone/>
              </a:pPr>
              <a:r>
                <a:rPr lang="zh-CN" altLang="en-US" sz="2800" b="1" dirty="0">
                  <a:latin typeface="宋体" panose="02010600030101010101" pitchFamily="2" charset="-122"/>
                </a:rPr>
                <a:t>例如，令</a:t>
              </a:r>
              <a:endParaRPr lang="zh-CN" altLang="en-US" sz="2800" b="1" dirty="0">
                <a:latin typeface="Times New Roman" panose="02020603050405020304" pitchFamily="18" charset="0"/>
                <a:cs typeface="Times New Roman" panose="02020603050405020304" pitchFamily="18" charset="0"/>
              </a:endParaRPr>
            </a:p>
            <a:p>
              <a:pPr algn="just" eaLnBrk="1" hangingPunct="1">
                <a:lnSpc>
                  <a:spcPct val="120000"/>
                </a:lnSpc>
                <a:buFont typeface="Wingdings" panose="05000000000000000000" pitchFamily="2" charset="2"/>
                <a:buNone/>
              </a:pPr>
              <a:r>
                <a:rPr lang="zh-CN" altLang="en-US" sz="2800" b="1" i="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p</a:t>
              </a:r>
              <a:r>
                <a:rPr lang="zh-CN" altLang="en-US" sz="2800" b="1" dirty="0">
                  <a:latin typeface="宋体" panose="02010600030101010101" pitchFamily="2" charset="-122"/>
                </a:rPr>
                <a:t>：  是有理数，则 </a:t>
              </a:r>
              <a:r>
                <a:rPr lang="en-US" altLang="zh-CN" sz="2800" b="1" i="1" dirty="0">
                  <a:latin typeface="Times New Roman" panose="02020603050405020304" pitchFamily="18" charset="0"/>
                  <a:cs typeface="Times New Roman" panose="02020603050405020304" pitchFamily="18" charset="0"/>
                </a:rPr>
                <a:t>p </a:t>
              </a:r>
              <a:r>
                <a:rPr lang="zh-CN" altLang="en-US" sz="2800" b="1" dirty="0">
                  <a:latin typeface="宋体" panose="02010600030101010101" pitchFamily="2" charset="-122"/>
                </a:rPr>
                <a:t>的真值为 </a:t>
              </a:r>
              <a:r>
                <a:rPr lang="en-US" altLang="zh-CN" sz="2800" b="1" dirty="0">
                  <a:latin typeface="Times New Roman" panose="02020603050405020304" pitchFamily="18" charset="0"/>
                  <a:cs typeface="Times New Roman" panose="02020603050405020304" pitchFamily="18" charset="0"/>
                </a:rPr>
                <a:t>0</a:t>
              </a:r>
            </a:p>
            <a:p>
              <a:pPr eaLnBrk="1" hangingPunct="1">
                <a:lnSpc>
                  <a:spcPct val="120000"/>
                </a:lnSpc>
                <a:buFont typeface="Wingdings" panose="05000000000000000000" pitchFamily="2" charset="2"/>
                <a:buNone/>
              </a:pPr>
              <a:r>
                <a:rPr lang="en-US" altLang="zh-CN" sz="2800" b="1" i="1" dirty="0">
                  <a:latin typeface="Times New Roman" panose="02020603050405020304" pitchFamily="18" charset="0"/>
                  <a:cs typeface="Times New Roman" panose="02020603050405020304" pitchFamily="18" charset="0"/>
                </a:rPr>
                <a:t>      </a:t>
              </a:r>
              <a:endParaRPr lang="en-US" altLang="zh-CN" sz="4400" b="1" dirty="0"/>
            </a:p>
          </p:txBody>
        </p:sp>
        <p:sp>
          <p:nvSpPr>
            <p:cNvPr id="30728" name="Rectangle 7">
              <a:extLst>
                <a:ext uri="{FF2B5EF4-FFF2-40B4-BE49-F238E27FC236}">
                  <a16:creationId xmlns:a16="http://schemas.microsoft.com/office/drawing/2014/main" id="{467183BB-9ACE-4823-B078-70BE47F22759}"/>
                </a:ext>
              </a:extLst>
            </p:cNvPr>
            <p:cNvSpPr>
              <a:spLocks noChangeArrowheads="1"/>
            </p:cNvSpPr>
            <p:nvPr/>
          </p:nvSpPr>
          <p:spPr bwMode="auto">
            <a:xfrm>
              <a:off x="699" y="2886"/>
              <a:ext cx="31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1" i="1" dirty="0">
                  <a:latin typeface="Times New Roman" panose="02020603050405020304" pitchFamily="18" charset="0"/>
                  <a:cs typeface="Times New Roman" panose="02020603050405020304" pitchFamily="18" charset="0"/>
                </a:rPr>
                <a:t>q</a:t>
              </a:r>
              <a:r>
                <a:rPr lang="zh-CN" altLang="en-US"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2 + 5 = 7</a:t>
              </a:r>
              <a:r>
                <a:rPr lang="zh-CN" altLang="en-US" sz="2800" b="1" dirty="0">
                  <a:latin typeface="宋体" panose="02010600030101010101" pitchFamily="2" charset="-122"/>
                </a:rPr>
                <a:t>，则 </a:t>
              </a:r>
              <a:r>
                <a:rPr lang="en-US" altLang="zh-CN" sz="2800" b="1" i="1" dirty="0">
                  <a:latin typeface="Times New Roman" panose="02020603050405020304" pitchFamily="18" charset="0"/>
                  <a:cs typeface="Times New Roman" panose="02020603050405020304" pitchFamily="18" charset="0"/>
                </a:rPr>
                <a:t>q </a:t>
              </a:r>
              <a:r>
                <a:rPr lang="zh-CN" altLang="en-US" sz="2800" b="1" dirty="0">
                  <a:latin typeface="宋体" panose="02010600030101010101" pitchFamily="2" charset="-122"/>
                </a:rPr>
                <a:t>的真值为 </a:t>
              </a:r>
              <a:r>
                <a:rPr lang="en-US" altLang="zh-CN" sz="2800" b="1" dirty="0">
                  <a:latin typeface="Times New Roman" panose="02020603050405020304" pitchFamily="18" charset="0"/>
                  <a:cs typeface="Times New Roman" panose="02020603050405020304" pitchFamily="18" charset="0"/>
                </a:rPr>
                <a:t>1</a:t>
              </a:r>
            </a:p>
          </p:txBody>
        </p:sp>
      </p:grpSp>
      <p:sp>
        <p:nvSpPr>
          <p:cNvPr id="30725" name="Text Box 8">
            <a:extLst>
              <a:ext uri="{FF2B5EF4-FFF2-40B4-BE49-F238E27FC236}">
                <a16:creationId xmlns:a16="http://schemas.microsoft.com/office/drawing/2014/main" id="{1A369F98-4C74-42F8-A702-8FDF95D0115A}"/>
              </a:ext>
            </a:extLst>
          </p:cNvPr>
          <p:cNvSpPr txBox="1">
            <a:spLocks noChangeArrowheads="1"/>
          </p:cNvSpPr>
          <p:nvPr/>
        </p:nvSpPr>
        <p:spPr bwMode="auto">
          <a:xfrm>
            <a:off x="2057400" y="5334001"/>
            <a:ext cx="81534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dirty="0"/>
              <a:t>命题变项：</a:t>
            </a:r>
          </a:p>
          <a:p>
            <a:pPr algn="ctr" eaLnBrk="1" hangingPunct="1">
              <a:spcBef>
                <a:spcPct val="50000"/>
              </a:spcBef>
              <a:buClrTx/>
              <a:buSzTx/>
              <a:buFontTx/>
              <a:buNone/>
            </a:pPr>
            <a:r>
              <a:rPr lang="zh-CN" altLang="en-US" sz="2800" b="1" dirty="0">
                <a:latin typeface="宋体" panose="02010600030101010101" pitchFamily="2" charset="-122"/>
              </a:rPr>
              <a:t>也用小写英文字母 </a:t>
            </a:r>
            <a:r>
              <a:rPr lang="en-US" altLang="zh-CN" sz="2800" b="1" i="1" dirty="0">
                <a:latin typeface="Times New Roman" panose="02020603050405020304" pitchFamily="18" charset="0"/>
                <a:cs typeface="Times New Roman" panose="02020603050405020304" pitchFamily="18" charset="0"/>
              </a:rPr>
              <a:t>p, q, r, </a:t>
            </a:r>
            <a:r>
              <a:rPr lang="en-US" altLang="zh-CN" sz="2800" b="1" dirty="0"/>
              <a:t>…</a:t>
            </a:r>
            <a:r>
              <a:rPr lang="en-US" altLang="zh-CN" sz="2800" b="1" dirty="0">
                <a:latin typeface="宋体" panose="02010600030101010101" pitchFamily="2" charset="-122"/>
              </a:rPr>
              <a:t> ,</a:t>
            </a:r>
            <a:r>
              <a:rPr lang="en-US" altLang="zh-CN" sz="2800" b="1" i="1" dirty="0" err="1">
                <a:latin typeface="Times New Roman" panose="02020603050405020304" pitchFamily="18" charset="0"/>
                <a:cs typeface="Times New Roman" panose="02020603050405020304" pitchFamily="18" charset="0"/>
              </a:rPr>
              <a:t>p</a:t>
            </a:r>
            <a:r>
              <a:rPr lang="en-US" altLang="zh-CN" sz="2800" b="1" i="1" baseline="-30000" dirty="0" err="1">
                <a:latin typeface="Times New Roman" panose="02020603050405020304" pitchFamily="18" charset="0"/>
                <a:cs typeface="Times New Roman" panose="02020603050405020304" pitchFamily="18" charset="0"/>
              </a:rPr>
              <a:t>i</a:t>
            </a:r>
            <a:r>
              <a:rPr lang="en-US" altLang="zh-CN" sz="2800" b="1" dirty="0" err="1">
                <a:latin typeface="宋体" panose="02010600030101010101" pitchFamily="2" charset="-122"/>
              </a:rPr>
              <a:t>,</a:t>
            </a:r>
            <a:r>
              <a:rPr lang="en-US" altLang="zh-CN" sz="2800" b="1" i="1" dirty="0" err="1">
                <a:latin typeface="Times New Roman" panose="02020603050405020304" pitchFamily="18" charset="0"/>
                <a:cs typeface="Times New Roman" panose="02020603050405020304" pitchFamily="18" charset="0"/>
              </a:rPr>
              <a:t>q</a:t>
            </a:r>
            <a:r>
              <a:rPr lang="en-US" altLang="zh-CN" sz="2800" b="1" i="1" baseline="-30000" dirty="0" err="1">
                <a:latin typeface="Times New Roman" panose="02020603050405020304" pitchFamily="18" charset="0"/>
                <a:cs typeface="Times New Roman" panose="02020603050405020304" pitchFamily="18" charset="0"/>
              </a:rPr>
              <a:t>i</a:t>
            </a:r>
            <a:r>
              <a:rPr lang="en-US" altLang="zh-CN" sz="2800" b="1" dirty="0" err="1">
                <a:latin typeface="宋体" panose="02010600030101010101" pitchFamily="2" charset="-122"/>
              </a:rPr>
              <a:t>,</a:t>
            </a:r>
            <a:r>
              <a:rPr lang="en-US" altLang="zh-CN" sz="2800" b="1" i="1" dirty="0" err="1">
                <a:latin typeface="Times New Roman" panose="02020603050405020304" pitchFamily="18" charset="0"/>
                <a:cs typeface="Times New Roman" panose="02020603050405020304" pitchFamily="18" charset="0"/>
              </a:rPr>
              <a:t>r</a:t>
            </a:r>
            <a:r>
              <a:rPr lang="en-US" altLang="zh-CN" sz="2800" b="1" i="1" baseline="-30000"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i</a:t>
            </a:r>
            <a:r>
              <a:rPr lang="en-US" altLang="zh-CN"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宋体" panose="02010600030101010101" pitchFamily="2" charset="-122"/>
              </a:rPr>
              <a:t>）表示</a:t>
            </a:r>
          </a:p>
        </p:txBody>
      </p:sp>
      <p:pic>
        <p:nvPicPr>
          <p:cNvPr id="1026" name="Picture 2" descr="在这里插入图片描述">
            <a:extLst>
              <a:ext uri="{FF2B5EF4-FFF2-40B4-BE49-F238E27FC236}">
                <a16:creationId xmlns:a16="http://schemas.microsoft.com/office/drawing/2014/main" id="{9D15DAE8-4C82-4152-88F0-250CBD9957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 y="1762125"/>
            <a:ext cx="12192000"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614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F305B2C-F31E-4123-8918-2269B0D46BCE}"/>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A5C89B-DE6D-4803-A0BE-9751CCA59688}" type="slidenum">
              <a:rPr lang="en-US" altLang="zh-CN">
                <a:latin typeface="Arial Black" panose="020B0A04020102020204" pitchFamily="34" charset="0"/>
              </a:rPr>
              <a:pPr eaLnBrk="1" hangingPunct="1"/>
              <a:t>40</a:t>
            </a:fld>
            <a:endParaRPr lang="en-US" altLang="zh-CN">
              <a:latin typeface="Arial Black" panose="020B0A04020102020204" pitchFamily="34" charset="0"/>
            </a:endParaRPr>
          </a:p>
        </p:txBody>
      </p:sp>
      <p:sp>
        <p:nvSpPr>
          <p:cNvPr id="145410" name="Rectangle 2">
            <a:extLst>
              <a:ext uri="{FF2B5EF4-FFF2-40B4-BE49-F238E27FC236}">
                <a16:creationId xmlns:a16="http://schemas.microsoft.com/office/drawing/2014/main" id="{E7CF01E0-FA99-420C-9440-97D471A95604}"/>
              </a:ext>
            </a:extLst>
          </p:cNvPr>
          <p:cNvSpPr>
            <a:spLocks noGrp="1" noChangeArrowheads="1"/>
          </p:cNvSpPr>
          <p:nvPr>
            <p:ph type="title"/>
          </p:nvPr>
        </p:nvSpPr>
        <p:spPr>
          <a:xfrm>
            <a:off x="1847850" y="1"/>
            <a:ext cx="8002588" cy="823913"/>
          </a:xfrm>
        </p:spPr>
        <p:txBody>
          <a:bodyPr/>
          <a:lstStyle/>
          <a:p>
            <a:pPr>
              <a:defRPr/>
            </a:pPr>
            <a:r>
              <a:rPr lang="zh-CN" altLang="en-US" sz="4000" b="1">
                <a:solidFill>
                  <a:srgbClr val="A50021"/>
                </a:solidFill>
                <a:effectLst>
                  <a:outerShdw blurRad="38100" dist="38100" dir="2700000" algn="tl">
                    <a:srgbClr val="C0C0C0"/>
                  </a:outerShdw>
                </a:effectLst>
                <a:latin typeface="宋体" charset="-122"/>
              </a:rPr>
              <a:t>基本的等值式</a:t>
            </a:r>
            <a:r>
              <a:rPr lang="en-US" altLang="zh-CN" sz="4000" b="1">
                <a:solidFill>
                  <a:srgbClr val="A50021"/>
                </a:solidFill>
                <a:effectLst>
                  <a:outerShdw blurRad="38100" dist="38100" dir="2700000" algn="tl">
                    <a:srgbClr val="C0C0C0"/>
                  </a:outerShdw>
                </a:effectLst>
                <a:latin typeface="宋体" charset="-122"/>
              </a:rPr>
              <a:t>(</a:t>
            </a:r>
            <a:r>
              <a:rPr lang="zh-CN" altLang="en-US" sz="4000" b="1">
                <a:solidFill>
                  <a:srgbClr val="A50021"/>
                </a:solidFill>
                <a:effectLst>
                  <a:outerShdw blurRad="38100" dist="38100" dir="2700000" algn="tl">
                    <a:srgbClr val="C0C0C0"/>
                  </a:outerShdw>
                </a:effectLst>
                <a:latin typeface="宋体" charset="-122"/>
              </a:rPr>
              <a:t>续</a:t>
            </a:r>
            <a:r>
              <a:rPr lang="en-US" altLang="zh-CN" sz="4000" b="1">
                <a:solidFill>
                  <a:srgbClr val="A50021"/>
                </a:solidFill>
                <a:effectLst>
                  <a:outerShdw blurRad="38100" dist="38100" dir="2700000" algn="tl">
                    <a:srgbClr val="C0C0C0"/>
                  </a:outerShdw>
                </a:effectLst>
                <a:latin typeface="宋体" charset="-122"/>
              </a:rPr>
              <a:t>)</a:t>
            </a:r>
          </a:p>
        </p:txBody>
      </p:sp>
      <p:sp>
        <p:nvSpPr>
          <p:cNvPr id="12292" name="Rectangle 3">
            <a:extLst>
              <a:ext uri="{FF2B5EF4-FFF2-40B4-BE49-F238E27FC236}">
                <a16:creationId xmlns:a16="http://schemas.microsoft.com/office/drawing/2014/main" id="{E4F63C53-70F2-41BA-A022-DB1D5896E693}"/>
              </a:ext>
            </a:extLst>
          </p:cNvPr>
          <p:cNvSpPr>
            <a:spLocks noGrp="1" noChangeArrowheads="1"/>
          </p:cNvSpPr>
          <p:nvPr>
            <p:ph type="body" idx="1"/>
          </p:nvPr>
        </p:nvSpPr>
        <p:spPr>
          <a:xfrm>
            <a:off x="2208213" y="1557338"/>
            <a:ext cx="7777162" cy="2286000"/>
          </a:xfrm>
          <a:solidFill>
            <a:srgbClr val="FFFFCC"/>
          </a:solidFill>
          <a:ln w="28575">
            <a:solidFill>
              <a:srgbClr val="FF6600"/>
            </a:solidFill>
            <a:miter lim="800000"/>
            <a:headEnd/>
            <a:tailEnd/>
          </a:ln>
        </p:spPr>
        <p:txBody>
          <a:bodyPr/>
          <a:lstStyle/>
          <a:p>
            <a:pPr algn="just">
              <a:buFont typeface="Wingdings" panose="05000000000000000000" pitchFamily="2" charset="2"/>
              <a:buNone/>
            </a:pPr>
            <a:r>
              <a:rPr lang="zh-CN" altLang="en-US" b="1">
                <a:solidFill>
                  <a:srgbClr val="003399"/>
                </a:solidFill>
                <a:latin typeface="Times New Roman" panose="02020603050405020304" pitchFamily="18" charset="0"/>
                <a:ea typeface="黑体" panose="02010609060101010101" pitchFamily="49" charset="-122"/>
              </a:rPr>
              <a:t>量词分配等值式</a:t>
            </a:r>
            <a:r>
              <a:rPr lang="zh-CN" altLang="en-US" b="1">
                <a:latin typeface="Times New Roman" panose="02020603050405020304" pitchFamily="18" charset="0"/>
              </a:rPr>
              <a:t>  </a:t>
            </a:r>
          </a:p>
          <a:p>
            <a:pPr algn="just">
              <a:buFont typeface="Wingdings" panose="05000000000000000000" pitchFamily="2" charset="2"/>
              <a:buNone/>
            </a:pPr>
            <a:r>
              <a:rPr lang="zh-CN" altLang="en-US" b="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x</a:t>
            </a:r>
            <a:r>
              <a:rPr lang="en-US" altLang="zh-CN" b="1">
                <a:latin typeface="Times New Roman" panose="02020603050405020304" pitchFamily="18" charset="0"/>
              </a:rPr>
              <a:t>(</a:t>
            </a:r>
            <a:r>
              <a:rPr lang="en-US" altLang="zh-CN" b="1" i="1">
                <a:latin typeface="Times New Roman" panose="02020603050405020304" pitchFamily="18" charset="0"/>
              </a:rPr>
              <a:t>A</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a:latin typeface="Times New Roman" panose="02020603050405020304" pitchFamily="18" charset="0"/>
              </a:rPr>
              <a:t>)</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B</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a:latin typeface="Times New Roman" panose="02020603050405020304" pitchFamily="18" charset="0"/>
              </a:rPr>
              <a:t>))</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xA</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a:latin typeface="Times New Roman" panose="02020603050405020304" pitchFamily="18" charset="0"/>
              </a:rPr>
              <a:t>)</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xB</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a:latin typeface="Times New Roman" panose="02020603050405020304" pitchFamily="18" charset="0"/>
              </a:rPr>
              <a:t>)</a:t>
            </a:r>
          </a:p>
          <a:p>
            <a:pPr algn="just">
              <a:buFont typeface="Wingdings" panose="05000000000000000000" pitchFamily="2" charset="2"/>
              <a:buNone/>
            </a:pPr>
            <a:r>
              <a:rPr lang="en-US" altLang="zh-CN" b="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x</a:t>
            </a:r>
            <a:r>
              <a:rPr lang="en-US" altLang="zh-CN" b="1">
                <a:latin typeface="Times New Roman" panose="02020603050405020304" pitchFamily="18" charset="0"/>
              </a:rPr>
              <a:t>(</a:t>
            </a:r>
            <a:r>
              <a:rPr lang="en-US" altLang="zh-CN" b="1" i="1">
                <a:latin typeface="Times New Roman" panose="02020603050405020304" pitchFamily="18" charset="0"/>
              </a:rPr>
              <a:t>A</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a:latin typeface="Times New Roman" panose="02020603050405020304" pitchFamily="18" charset="0"/>
              </a:rPr>
              <a:t>)</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B</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a:latin typeface="Times New Roman" panose="02020603050405020304" pitchFamily="18" charset="0"/>
              </a:rPr>
              <a:t>))</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xA</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a:latin typeface="Times New Roman" panose="02020603050405020304" pitchFamily="18" charset="0"/>
              </a:rPr>
              <a:t>)</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xB</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a:latin typeface="Times New Roman" panose="02020603050405020304" pitchFamily="18" charset="0"/>
              </a:rPr>
              <a:t>)</a:t>
            </a:r>
          </a:p>
          <a:p>
            <a:pPr>
              <a:buFont typeface="Wingdings" panose="05000000000000000000" pitchFamily="2" charset="2"/>
              <a:buNone/>
            </a:pPr>
            <a:r>
              <a:rPr lang="zh-CN" altLang="en-US" b="1">
                <a:latin typeface="Times New Roman" panose="02020603050405020304" pitchFamily="18" charset="0"/>
              </a:rPr>
              <a:t>注意：</a:t>
            </a:r>
            <a:r>
              <a:rPr lang="zh-CN" altLang="en-US" b="1">
                <a:latin typeface="Times New Roman" panose="02020603050405020304" pitchFamily="18" charset="0"/>
                <a:sym typeface="Symbol" panose="05050102010706020507" pitchFamily="18" charset="2"/>
              </a:rPr>
              <a:t></a:t>
            </a:r>
            <a:r>
              <a:rPr lang="zh-CN" altLang="en-US" b="1">
                <a:latin typeface="Times New Roman" panose="02020603050405020304" pitchFamily="18" charset="0"/>
              </a:rPr>
              <a:t>对</a:t>
            </a:r>
            <a:r>
              <a:rPr lang="zh-CN" altLang="en-US" b="1">
                <a:latin typeface="Times New Roman" panose="02020603050405020304" pitchFamily="18" charset="0"/>
                <a:sym typeface="Symbol" panose="05050102010706020507" pitchFamily="18" charset="2"/>
              </a:rPr>
              <a:t></a:t>
            </a:r>
            <a:r>
              <a:rPr lang="zh-CN" altLang="en-US" b="1">
                <a:latin typeface="Times New Roman" panose="02020603050405020304" pitchFamily="18" charset="0"/>
              </a:rPr>
              <a:t>无分配律，</a:t>
            </a:r>
            <a:r>
              <a:rPr lang="zh-CN" altLang="en-US" b="1">
                <a:latin typeface="Times New Roman" panose="02020603050405020304" pitchFamily="18" charset="0"/>
                <a:sym typeface="Symbol" panose="05050102010706020507" pitchFamily="18" charset="2"/>
              </a:rPr>
              <a:t></a:t>
            </a:r>
            <a:r>
              <a:rPr lang="zh-CN" altLang="en-US" b="1">
                <a:latin typeface="Times New Roman" panose="02020603050405020304" pitchFamily="18" charset="0"/>
              </a:rPr>
              <a:t>对</a:t>
            </a:r>
            <a:r>
              <a:rPr lang="zh-CN" altLang="en-US" b="1">
                <a:latin typeface="Times New Roman" panose="02020603050405020304" pitchFamily="18" charset="0"/>
                <a:sym typeface="Symbol" panose="05050102010706020507" pitchFamily="18" charset="2"/>
              </a:rPr>
              <a:t></a:t>
            </a:r>
            <a:r>
              <a:rPr lang="zh-CN" altLang="en-US" b="1">
                <a:latin typeface="Times New Roman" panose="02020603050405020304" pitchFamily="18" charset="0"/>
              </a:rPr>
              <a:t>无分配律 </a:t>
            </a:r>
          </a:p>
          <a:p>
            <a:pPr>
              <a:buFont typeface="Wingdings" panose="05000000000000000000" pitchFamily="2" charset="2"/>
              <a:buNone/>
            </a:pPr>
            <a:endParaRPr lang="en-US" altLang="zh-CN" b="1">
              <a:latin typeface="Times New Roman" panose="02020603050405020304" pitchFamily="18" charset="0"/>
            </a:endParaRPr>
          </a:p>
        </p:txBody>
      </p:sp>
      <p:sp>
        <p:nvSpPr>
          <p:cNvPr id="12293" name="Rectangle 4">
            <a:extLst>
              <a:ext uri="{FF2B5EF4-FFF2-40B4-BE49-F238E27FC236}">
                <a16:creationId xmlns:a16="http://schemas.microsoft.com/office/drawing/2014/main" id="{1A7D1566-6926-4E74-A824-F2F6EC997483}"/>
              </a:ext>
            </a:extLst>
          </p:cNvPr>
          <p:cNvSpPr>
            <a:spLocks noChangeArrowheads="1"/>
          </p:cNvSpPr>
          <p:nvPr/>
        </p:nvSpPr>
        <p:spPr bwMode="auto">
          <a:xfrm>
            <a:off x="2208213" y="4149725"/>
            <a:ext cx="7777162" cy="2286000"/>
          </a:xfrm>
          <a:prstGeom prst="rect">
            <a:avLst/>
          </a:prstGeom>
          <a:solidFill>
            <a:srgbClr val="FFFFCC"/>
          </a:solidFill>
          <a:ln w="28575">
            <a:solidFill>
              <a:srgbClr val="FF6600"/>
            </a:solidFill>
            <a:miter lim="800000"/>
            <a:headEnd/>
            <a:tailEnd/>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Clr>
                <a:schemeClr val="bg2"/>
              </a:buClr>
              <a:buSzPct val="75000"/>
              <a:buFont typeface="Wingdings" panose="05000000000000000000" pitchFamily="2" charset="2"/>
              <a:buNone/>
            </a:pPr>
            <a:r>
              <a:rPr lang="zh-CN" altLang="en-US" sz="2800" b="1">
                <a:solidFill>
                  <a:srgbClr val="003399"/>
                </a:solidFill>
                <a:latin typeface="Times New Roman" panose="02020603050405020304" pitchFamily="18" charset="0"/>
                <a:ea typeface="黑体" panose="02010609060101010101" pitchFamily="49" charset="-122"/>
              </a:rPr>
              <a:t>量词等值式</a:t>
            </a:r>
            <a:r>
              <a:rPr lang="zh-CN" altLang="en-US" sz="2800" b="1">
                <a:latin typeface="Times New Roman" panose="02020603050405020304" pitchFamily="18" charset="0"/>
              </a:rPr>
              <a:t>  </a:t>
            </a:r>
          </a:p>
          <a:p>
            <a:pPr algn="just" eaLnBrk="1" hangingPunct="1">
              <a:spcBef>
                <a:spcPct val="20000"/>
              </a:spcBef>
              <a:buClr>
                <a:schemeClr val="bg2"/>
              </a:buClr>
              <a:buSzPct val="75000"/>
              <a:buFont typeface="Wingdings" panose="05000000000000000000" pitchFamily="2" charset="2"/>
              <a:buNone/>
            </a:pPr>
            <a:r>
              <a:rPr lang="zh-CN" altLang="en-US"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x</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y A</a:t>
            </a:r>
            <a:r>
              <a:rPr lang="en-US" altLang="zh-CN" sz="2800" b="1">
                <a:latin typeface="Times New Roman" panose="02020603050405020304" pitchFamily="18" charset="0"/>
              </a:rPr>
              <a:t>(</a:t>
            </a:r>
            <a:r>
              <a:rPr lang="en-US" altLang="zh-CN" sz="2800" b="1" i="1">
                <a:latin typeface="Times New Roman" panose="02020603050405020304" pitchFamily="18" charset="0"/>
              </a:rPr>
              <a:t>x,y</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y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x A</a:t>
            </a:r>
            <a:r>
              <a:rPr lang="en-US" altLang="zh-CN" sz="2800" b="1">
                <a:latin typeface="Times New Roman" panose="02020603050405020304" pitchFamily="18" charset="0"/>
              </a:rPr>
              <a:t>(</a:t>
            </a:r>
            <a:r>
              <a:rPr lang="en-US" altLang="zh-CN" sz="2800" b="1" i="1">
                <a:latin typeface="Times New Roman" panose="02020603050405020304" pitchFamily="18" charset="0"/>
              </a:rPr>
              <a:t>x,y</a:t>
            </a:r>
            <a:r>
              <a:rPr lang="en-US" altLang="zh-CN" sz="2800" b="1">
                <a:latin typeface="Times New Roman" panose="02020603050405020304" pitchFamily="18" charset="0"/>
              </a:rPr>
              <a:t>) </a:t>
            </a:r>
          </a:p>
          <a:p>
            <a:pPr eaLnBrk="1" hangingPunct="1">
              <a:spcBef>
                <a:spcPct val="20000"/>
              </a:spcBef>
              <a:buClr>
                <a:schemeClr val="bg2"/>
              </a:buClr>
              <a:buSzPct val="75000"/>
              <a:buFont typeface="Wingdings" panose="05000000000000000000" pitchFamily="2" charset="2"/>
              <a:buNone/>
            </a:pP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x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y A</a:t>
            </a:r>
            <a:r>
              <a:rPr lang="en-US" altLang="zh-CN" sz="2800" b="1">
                <a:latin typeface="Times New Roman" panose="02020603050405020304" pitchFamily="18" charset="0"/>
              </a:rPr>
              <a:t>(</a:t>
            </a:r>
            <a:r>
              <a:rPr lang="en-US" altLang="zh-CN" sz="2800" b="1" i="1">
                <a:latin typeface="Times New Roman" panose="02020603050405020304" pitchFamily="18" charset="0"/>
              </a:rPr>
              <a:t>x,y</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rPr>
              <a:t>y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x A</a:t>
            </a:r>
            <a:r>
              <a:rPr lang="en-US" altLang="zh-CN" sz="2800" b="1">
                <a:latin typeface="Times New Roman" panose="02020603050405020304" pitchFamily="18" charset="0"/>
              </a:rPr>
              <a:t>(</a:t>
            </a:r>
            <a:r>
              <a:rPr lang="en-US" altLang="zh-CN" sz="2800" b="1" i="1">
                <a:latin typeface="Times New Roman" panose="02020603050405020304" pitchFamily="18" charset="0"/>
              </a:rPr>
              <a:t>x,y</a:t>
            </a:r>
            <a:r>
              <a:rPr lang="en-US" altLang="zh-CN" sz="2800" b="1">
                <a:latin typeface="Times New Roman" panose="02020603050405020304" pitchFamily="18" charset="0"/>
              </a:rPr>
              <a:t>)</a:t>
            </a:r>
          </a:p>
          <a:p>
            <a:pPr eaLnBrk="1" hangingPunct="1">
              <a:spcBef>
                <a:spcPct val="20000"/>
              </a:spcBef>
              <a:buClr>
                <a:schemeClr val="bg2"/>
              </a:buClr>
              <a:buSzPct val="75000"/>
              <a:buFont typeface="Wingdings" panose="05000000000000000000" pitchFamily="2" charset="2"/>
              <a:buNone/>
            </a:pPr>
            <a:r>
              <a:rPr lang="zh-CN" altLang="en-US" sz="2800" b="1">
                <a:latin typeface="Times New Roman" panose="02020603050405020304" pitchFamily="18" charset="0"/>
              </a:rPr>
              <a:t>其中</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a:latin typeface="Times New Roman" panose="02020603050405020304" pitchFamily="18" charset="0"/>
              </a:rPr>
              <a:t>x,y</a:t>
            </a:r>
            <a:r>
              <a:rPr lang="en-US" altLang="zh-CN" sz="2800" b="1">
                <a:latin typeface="Times New Roman" panose="02020603050405020304" pitchFamily="18" charset="0"/>
              </a:rPr>
              <a:t>) </a:t>
            </a:r>
            <a:r>
              <a:rPr lang="zh-CN" altLang="en-US" sz="2800" b="1">
                <a:latin typeface="Times New Roman" panose="02020603050405020304" pitchFamily="18" charset="0"/>
              </a:rPr>
              <a:t>是</a:t>
            </a:r>
            <a:r>
              <a:rPr lang="en-US" altLang="zh-CN" sz="2800" b="1" i="1">
                <a:latin typeface="Times New Roman" panose="02020603050405020304" pitchFamily="18" charset="0"/>
              </a:rPr>
              <a:t>x,y</a:t>
            </a:r>
            <a:r>
              <a:rPr lang="zh-CN" altLang="en-US" sz="2800" b="1">
                <a:latin typeface="Times New Roman" panose="02020603050405020304" pitchFamily="18" charset="0"/>
              </a:rPr>
              <a:t>自由出现的谓词公式</a:t>
            </a:r>
          </a:p>
        </p:txBody>
      </p:sp>
    </p:spTree>
    <p:extLst>
      <p:ext uri="{BB962C8B-B14F-4D97-AF65-F5344CB8AC3E}">
        <p14:creationId xmlns:p14="http://schemas.microsoft.com/office/powerpoint/2010/main" val="293650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2E1E8B1-47D7-458C-A5CF-22B6E047E129}"/>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9A99F78-ACC8-4756-A867-CEDFB881DC76}" type="slidenum">
              <a:rPr lang="en-US" altLang="zh-CN">
                <a:latin typeface="Arial Black" panose="020B0A04020102020204" pitchFamily="34" charset="0"/>
              </a:rPr>
              <a:pPr eaLnBrk="1" hangingPunct="1"/>
              <a:t>41</a:t>
            </a:fld>
            <a:endParaRPr lang="en-US" altLang="zh-CN">
              <a:latin typeface="Arial Black" panose="020B0A04020102020204" pitchFamily="34" charset="0"/>
            </a:endParaRPr>
          </a:p>
        </p:txBody>
      </p:sp>
      <p:sp>
        <p:nvSpPr>
          <p:cNvPr id="147458" name="Rectangle 2">
            <a:extLst>
              <a:ext uri="{FF2B5EF4-FFF2-40B4-BE49-F238E27FC236}">
                <a16:creationId xmlns:a16="http://schemas.microsoft.com/office/drawing/2014/main" id="{397F7D80-D8AB-4CF8-897E-AED7D202578A}"/>
              </a:ext>
            </a:extLst>
          </p:cNvPr>
          <p:cNvSpPr>
            <a:spLocks noGrp="1" noChangeArrowheads="1"/>
          </p:cNvSpPr>
          <p:nvPr>
            <p:ph type="title"/>
          </p:nvPr>
        </p:nvSpPr>
        <p:spPr>
          <a:xfrm>
            <a:off x="1992313" y="260350"/>
            <a:ext cx="8229600" cy="914400"/>
          </a:xfrm>
        </p:spPr>
        <p:txBody>
          <a:bodyPr/>
          <a:lstStyle/>
          <a:p>
            <a:pPr>
              <a:defRPr/>
            </a:pPr>
            <a:r>
              <a:rPr lang="zh-CN" altLang="en-US" b="1">
                <a:solidFill>
                  <a:srgbClr val="A50021"/>
                </a:solidFill>
                <a:effectLst>
                  <a:outerShdw blurRad="38100" dist="38100" dir="2700000" algn="tl">
                    <a:srgbClr val="C0C0C0"/>
                  </a:outerShdw>
                </a:effectLst>
                <a:latin typeface="宋体" charset="-122"/>
              </a:rPr>
              <a:t>前束范式</a:t>
            </a:r>
            <a:r>
              <a:rPr lang="zh-CN" altLang="en-US" sz="4000" b="1">
                <a:latin typeface="宋体" charset="-122"/>
              </a:rPr>
              <a:t> </a:t>
            </a:r>
          </a:p>
        </p:txBody>
      </p:sp>
      <p:sp>
        <p:nvSpPr>
          <p:cNvPr id="14340" name="Rectangle 3">
            <a:extLst>
              <a:ext uri="{FF2B5EF4-FFF2-40B4-BE49-F238E27FC236}">
                <a16:creationId xmlns:a16="http://schemas.microsoft.com/office/drawing/2014/main" id="{F0F0CE71-F935-4518-981A-FEA9E945171D}"/>
              </a:ext>
            </a:extLst>
          </p:cNvPr>
          <p:cNvSpPr>
            <a:spLocks noGrp="1" noChangeArrowheads="1"/>
          </p:cNvSpPr>
          <p:nvPr>
            <p:ph type="body" idx="1"/>
          </p:nvPr>
        </p:nvSpPr>
        <p:spPr>
          <a:xfrm>
            <a:off x="2063750" y="3284538"/>
            <a:ext cx="8305800" cy="3124200"/>
          </a:xfrm>
        </p:spPr>
        <p:txBody>
          <a:bodyPr/>
          <a:lstStyle/>
          <a:p>
            <a:pPr algn="just">
              <a:buFont typeface="Wingdings" panose="05000000000000000000" pitchFamily="2" charset="2"/>
              <a:buNone/>
            </a:pPr>
            <a:r>
              <a:rPr lang="zh-CN" altLang="en-US" b="1" dirty="0">
                <a:latin typeface="Times New Roman" panose="02020603050405020304" pitchFamily="18" charset="0"/>
              </a:rPr>
              <a:t>例如，</a:t>
            </a:r>
            <a:r>
              <a:rPr lang="zh-CN" altLang="en-US"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x</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y</a:t>
            </a:r>
            <a:r>
              <a:rPr lang="en-US" altLang="zh-CN" b="1" dirty="0">
                <a:latin typeface="Times New Roman" panose="02020603050405020304" pitchFamily="18" charset="0"/>
              </a:rPr>
              <a:t>(</a:t>
            </a:r>
            <a:r>
              <a:rPr lang="en-US" altLang="zh-CN" b="1" i="1" dirty="0">
                <a:latin typeface="Times New Roman" panose="02020603050405020304" pitchFamily="18" charset="0"/>
              </a:rPr>
              <a:t>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i="1" dirty="0">
                <a:latin typeface="Times New Roman" panose="02020603050405020304" pitchFamily="18" charset="0"/>
              </a:rPr>
              <a:t>G</a:t>
            </a:r>
            <a:r>
              <a:rPr lang="en-US" altLang="zh-CN" b="1" dirty="0">
                <a:latin typeface="Times New Roman" panose="02020603050405020304" pitchFamily="18" charset="0"/>
              </a:rPr>
              <a:t>(</a:t>
            </a:r>
            <a:r>
              <a:rPr lang="en-US" altLang="zh-CN" b="1" i="1" dirty="0">
                <a:latin typeface="Times New Roman" panose="02020603050405020304" pitchFamily="18" charset="0"/>
              </a:rPr>
              <a:t>y</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H</a:t>
            </a:r>
            <a:r>
              <a:rPr lang="en-US" altLang="zh-CN" b="1" dirty="0">
                <a:latin typeface="Times New Roman" panose="02020603050405020304" pitchFamily="18" charset="0"/>
              </a:rPr>
              <a:t>(</a:t>
            </a:r>
            <a:r>
              <a:rPr lang="en-US" altLang="zh-CN" b="1" i="1" dirty="0" err="1">
                <a:latin typeface="Times New Roman" panose="02020603050405020304" pitchFamily="18" charset="0"/>
              </a:rPr>
              <a:t>x</a:t>
            </a:r>
            <a:r>
              <a:rPr lang="en-US" altLang="zh-CN" b="1" dirty="0" err="1">
                <a:latin typeface="Times New Roman" panose="02020603050405020304" pitchFamily="18" charset="0"/>
              </a:rPr>
              <a:t>,</a:t>
            </a:r>
            <a:r>
              <a:rPr lang="en-US" altLang="zh-CN" b="1" i="1" dirty="0" err="1">
                <a:latin typeface="Times New Roman" panose="02020603050405020304" pitchFamily="18" charset="0"/>
              </a:rPr>
              <a:t>y</a:t>
            </a:r>
            <a:r>
              <a:rPr lang="en-US" altLang="zh-CN" b="1" dirty="0">
                <a:latin typeface="Times New Roman" panose="02020603050405020304" pitchFamily="18" charset="0"/>
              </a:rPr>
              <a:t>))) </a:t>
            </a:r>
          </a:p>
          <a:p>
            <a:pPr algn="just">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rPr>
              <a:t>x</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i="1" dirty="0">
                <a:latin typeface="Times New Roman" panose="02020603050405020304" pitchFamily="18" charset="0"/>
              </a:rPr>
              <a:t>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G</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p>
          <a:p>
            <a:pPr algn="just">
              <a:buFont typeface="Wingdings" panose="05000000000000000000" pitchFamily="2" charset="2"/>
              <a:buNone/>
            </a:pPr>
            <a:r>
              <a:rPr lang="zh-CN" altLang="en-US" b="1" dirty="0">
                <a:latin typeface="Times New Roman" panose="02020603050405020304" pitchFamily="18" charset="0"/>
              </a:rPr>
              <a:t>是前束范式</a:t>
            </a:r>
            <a:r>
              <a:rPr lang="en-US" altLang="zh-CN" b="1" dirty="0">
                <a:latin typeface="Times New Roman" panose="02020603050405020304" pitchFamily="18" charset="0"/>
              </a:rPr>
              <a:t>, </a:t>
            </a:r>
            <a:r>
              <a:rPr lang="zh-CN" altLang="en-US" b="1" dirty="0">
                <a:latin typeface="Times New Roman" panose="02020603050405020304" pitchFamily="18" charset="0"/>
              </a:rPr>
              <a:t>而 </a:t>
            </a:r>
          </a:p>
          <a:p>
            <a:pPr>
              <a:buFont typeface="Wingdings" panose="05000000000000000000" pitchFamily="2" charset="2"/>
              <a:buNone/>
            </a:pPr>
            <a:r>
              <a:rPr lang="zh-CN" altLang="en-US"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i="1" dirty="0">
                <a:latin typeface="Times New Roman" panose="02020603050405020304" pitchFamily="18" charset="0"/>
              </a:rPr>
              <a:t>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y</a:t>
            </a:r>
            <a:r>
              <a:rPr lang="en-US" altLang="zh-CN" b="1" dirty="0">
                <a:latin typeface="Times New Roman" panose="02020603050405020304" pitchFamily="18" charset="0"/>
              </a:rPr>
              <a:t>(</a:t>
            </a:r>
            <a:r>
              <a:rPr lang="en-US" altLang="zh-CN" b="1" i="1" dirty="0">
                <a:latin typeface="Times New Roman" panose="02020603050405020304" pitchFamily="18" charset="0"/>
              </a:rPr>
              <a:t>G</a:t>
            </a:r>
            <a:r>
              <a:rPr lang="en-US" altLang="zh-CN" b="1" dirty="0">
                <a:latin typeface="Times New Roman" panose="02020603050405020304" pitchFamily="18" charset="0"/>
              </a:rPr>
              <a:t>(</a:t>
            </a:r>
            <a:r>
              <a:rPr lang="en-US" altLang="zh-CN" b="1" i="1" dirty="0">
                <a:latin typeface="Times New Roman" panose="02020603050405020304" pitchFamily="18" charset="0"/>
              </a:rPr>
              <a:t>y</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H</a:t>
            </a:r>
            <a:r>
              <a:rPr lang="en-US" altLang="zh-CN" b="1" dirty="0">
                <a:latin typeface="Times New Roman" panose="02020603050405020304" pitchFamily="18" charset="0"/>
              </a:rPr>
              <a:t>(</a:t>
            </a:r>
            <a:r>
              <a:rPr lang="en-US" altLang="zh-CN" b="1" i="1" dirty="0" err="1">
                <a:latin typeface="Times New Roman" panose="02020603050405020304" pitchFamily="18" charset="0"/>
              </a:rPr>
              <a:t>x</a:t>
            </a:r>
            <a:r>
              <a:rPr lang="en-US" altLang="zh-CN" b="1" dirty="0" err="1">
                <a:latin typeface="Times New Roman" panose="02020603050405020304" pitchFamily="18" charset="0"/>
              </a:rPr>
              <a:t>,</a:t>
            </a:r>
            <a:r>
              <a:rPr lang="en-US" altLang="zh-CN" b="1" i="1" dirty="0" err="1">
                <a:latin typeface="Times New Roman" panose="02020603050405020304" pitchFamily="18" charset="0"/>
              </a:rPr>
              <a:t>y</a:t>
            </a:r>
            <a:r>
              <a:rPr lang="en-US" altLang="zh-CN" b="1" dirty="0">
                <a:latin typeface="Times New Roman" panose="02020603050405020304" pitchFamily="18" charset="0"/>
              </a:rPr>
              <a:t>)))</a:t>
            </a:r>
          </a:p>
          <a:p>
            <a:pPr>
              <a:buFont typeface="Wingdings" panose="05000000000000000000" pitchFamily="2" charset="2"/>
              <a:buNone/>
            </a:pP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i="1" dirty="0">
                <a:latin typeface="Times New Roman" panose="02020603050405020304" pitchFamily="18" charset="0"/>
              </a:rPr>
              <a:t>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G</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p>
          <a:p>
            <a:pPr>
              <a:buFont typeface="Wingdings" panose="05000000000000000000" pitchFamily="2" charset="2"/>
              <a:buNone/>
            </a:pPr>
            <a:r>
              <a:rPr lang="zh-CN" altLang="en-US" b="1" dirty="0">
                <a:latin typeface="Times New Roman" panose="02020603050405020304" pitchFamily="18" charset="0"/>
              </a:rPr>
              <a:t>不是前束范式，</a:t>
            </a:r>
          </a:p>
        </p:txBody>
      </p:sp>
      <p:sp>
        <p:nvSpPr>
          <p:cNvPr id="14341" name="Text Box 4">
            <a:extLst>
              <a:ext uri="{FF2B5EF4-FFF2-40B4-BE49-F238E27FC236}">
                <a16:creationId xmlns:a16="http://schemas.microsoft.com/office/drawing/2014/main" id="{51D01FA1-F1AE-4EB6-9478-5DE06221B133}"/>
              </a:ext>
            </a:extLst>
          </p:cNvPr>
          <p:cNvSpPr txBox="1">
            <a:spLocks noChangeArrowheads="1"/>
          </p:cNvSpPr>
          <p:nvPr/>
        </p:nvSpPr>
        <p:spPr bwMode="auto">
          <a:xfrm>
            <a:off x="1992313" y="1341439"/>
            <a:ext cx="84582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Clr>
                <a:schemeClr val="bg2"/>
              </a:buClr>
              <a:buSzPct val="75000"/>
              <a:buFont typeface="Wingdings" panose="05000000000000000000" pitchFamily="2" charset="2"/>
              <a:buNone/>
            </a:pPr>
            <a:r>
              <a:rPr lang="zh-CN" altLang="en-US" sz="3600" b="1">
                <a:solidFill>
                  <a:srgbClr val="FF3300"/>
                </a:solidFill>
                <a:latin typeface="Times New Roman" panose="02020603050405020304" pitchFamily="18" charset="0"/>
              </a:rPr>
              <a:t>定义</a:t>
            </a:r>
            <a:r>
              <a:rPr lang="zh-CN" altLang="en-US" sz="2800" b="1">
                <a:latin typeface="Times New Roman" panose="02020603050405020304" pitchFamily="18" charset="0"/>
              </a:rPr>
              <a:t> 设</a:t>
            </a:r>
            <a:r>
              <a:rPr lang="en-US" altLang="zh-CN" sz="2800" b="1" i="1">
                <a:latin typeface="Times New Roman" panose="02020603050405020304" pitchFamily="18" charset="0"/>
              </a:rPr>
              <a:t>A</a:t>
            </a:r>
            <a:r>
              <a:rPr lang="zh-CN" altLang="en-US" sz="2800" b="1">
                <a:latin typeface="Times New Roman" panose="02020603050405020304" pitchFamily="18" charset="0"/>
              </a:rPr>
              <a:t>为一个一阶逻辑公式</a:t>
            </a:r>
            <a:r>
              <a:rPr lang="en-US" altLang="zh-CN" sz="2800" b="1">
                <a:latin typeface="Times New Roman" panose="02020603050405020304" pitchFamily="18" charset="0"/>
              </a:rPr>
              <a:t>, </a:t>
            </a:r>
            <a:r>
              <a:rPr lang="zh-CN" altLang="en-US" sz="2800" b="1">
                <a:latin typeface="Times New Roman" panose="02020603050405020304" pitchFamily="18" charset="0"/>
              </a:rPr>
              <a:t>若</a:t>
            </a:r>
            <a:r>
              <a:rPr lang="en-US" altLang="zh-CN" sz="2800" b="1" i="1">
                <a:latin typeface="Times New Roman" panose="02020603050405020304" pitchFamily="18" charset="0"/>
              </a:rPr>
              <a:t>A</a:t>
            </a:r>
            <a:r>
              <a:rPr lang="zh-CN" altLang="en-US" sz="2800" b="1">
                <a:latin typeface="Times New Roman" panose="02020603050405020304" pitchFamily="18" charset="0"/>
              </a:rPr>
              <a:t>具有如下形式</a:t>
            </a:r>
          </a:p>
          <a:p>
            <a:pPr algn="just" eaLnBrk="1" hangingPunct="1">
              <a:spcBef>
                <a:spcPct val="20000"/>
              </a:spcBef>
              <a:buClr>
                <a:schemeClr val="bg2"/>
              </a:buClr>
              <a:buSzPct val="75000"/>
              <a:buFont typeface="Wingdings" panose="05000000000000000000" pitchFamily="2" charset="2"/>
              <a:buNone/>
            </a:pPr>
            <a:r>
              <a:rPr lang="en-US" altLang="zh-CN" sz="2800" b="1" i="1">
                <a:latin typeface="Times New Roman" panose="02020603050405020304" pitchFamily="18" charset="0"/>
              </a:rPr>
              <a:t>Q</a:t>
            </a:r>
            <a:r>
              <a:rPr lang="en-US" altLang="zh-CN" sz="2800" b="1" baseline="-30000">
                <a:latin typeface="Times New Roman" panose="02020603050405020304" pitchFamily="18" charset="0"/>
              </a:rPr>
              <a:t>1</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1</a:t>
            </a:r>
            <a:r>
              <a:rPr lang="en-US" altLang="zh-CN" sz="2800" b="1" i="1">
                <a:latin typeface="Times New Roman" panose="02020603050405020304" pitchFamily="18" charset="0"/>
              </a:rPr>
              <a:t>Q</a:t>
            </a:r>
            <a:r>
              <a:rPr lang="en-US" altLang="zh-CN" sz="2800" b="1" baseline="-30000">
                <a:latin typeface="Times New Roman" panose="02020603050405020304" pitchFamily="18" charset="0"/>
              </a:rPr>
              <a:t>2</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i="1" baseline="-30000">
                <a:latin typeface="Times New Roman" panose="02020603050405020304" pitchFamily="18" charset="0"/>
              </a:rPr>
              <a:t>k</a:t>
            </a:r>
            <a:r>
              <a:rPr lang="en-US" altLang="zh-CN" sz="2800" b="1" i="1">
                <a:latin typeface="Times New Roman" panose="02020603050405020304" pitchFamily="18" charset="0"/>
              </a:rPr>
              <a:t>x</a:t>
            </a:r>
            <a:r>
              <a:rPr lang="en-US" altLang="zh-CN" sz="2800" b="1" i="1" baseline="-30000">
                <a:latin typeface="Times New Roman" panose="02020603050405020304" pitchFamily="18" charset="0"/>
              </a:rPr>
              <a:t>k</a:t>
            </a:r>
            <a:r>
              <a:rPr lang="en-US" altLang="zh-CN" sz="2800" b="1" i="1">
                <a:latin typeface="Times New Roman" panose="02020603050405020304" pitchFamily="18" charset="0"/>
              </a:rPr>
              <a:t>B, </a:t>
            </a:r>
            <a:r>
              <a:rPr lang="zh-CN" altLang="en-US" sz="2800" b="1">
                <a:latin typeface="Times New Roman" panose="02020603050405020304" pitchFamily="18" charset="0"/>
              </a:rPr>
              <a:t>则称</a:t>
            </a:r>
            <a:r>
              <a:rPr lang="en-US" altLang="zh-CN" sz="2800" b="1" i="1">
                <a:latin typeface="Times New Roman" panose="02020603050405020304" pitchFamily="18" charset="0"/>
              </a:rPr>
              <a:t>A</a:t>
            </a:r>
            <a:r>
              <a:rPr lang="zh-CN" altLang="en-US" sz="2800" b="1">
                <a:latin typeface="Times New Roman" panose="02020603050405020304" pitchFamily="18" charset="0"/>
              </a:rPr>
              <a:t>为</a:t>
            </a:r>
            <a:r>
              <a:rPr lang="zh-CN" altLang="en-US" sz="2800" b="1">
                <a:solidFill>
                  <a:srgbClr val="FF3300"/>
                </a:solidFill>
                <a:latin typeface="Times New Roman" panose="02020603050405020304" pitchFamily="18" charset="0"/>
              </a:rPr>
              <a:t>前束范式</a:t>
            </a:r>
            <a:r>
              <a:rPr lang="en-US" altLang="zh-CN" sz="2800" b="1">
                <a:latin typeface="Times New Roman" panose="02020603050405020304" pitchFamily="18" charset="0"/>
              </a:rPr>
              <a:t>, </a:t>
            </a:r>
            <a:r>
              <a:rPr lang="zh-CN" altLang="en-US" sz="2800" b="1">
                <a:latin typeface="Times New Roman" panose="02020603050405020304" pitchFamily="18" charset="0"/>
              </a:rPr>
              <a:t>其中</a:t>
            </a:r>
            <a:r>
              <a:rPr lang="en-US" altLang="zh-CN" sz="2800" b="1" i="1">
                <a:latin typeface="Times New Roman" panose="02020603050405020304" pitchFamily="18" charset="0"/>
              </a:rPr>
              <a:t>Q</a:t>
            </a:r>
            <a:r>
              <a:rPr lang="en-US" altLang="zh-CN" sz="2800" b="1" i="1" baseline="-30000">
                <a:latin typeface="Times New Roman" panose="02020603050405020304" pitchFamily="18" charset="0"/>
              </a:rPr>
              <a:t>i</a:t>
            </a:r>
            <a:r>
              <a:rPr lang="en-US" altLang="zh-CN" sz="2800" b="1" baseline="-30000">
                <a:latin typeface="Times New Roman" panose="02020603050405020304" pitchFamily="18" charset="0"/>
              </a:rPr>
              <a:t> </a:t>
            </a:r>
            <a:r>
              <a:rPr lang="en-US" altLang="zh-CN" sz="2800" b="1">
                <a:latin typeface="Times New Roman" panose="02020603050405020304" pitchFamily="18" charset="0"/>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i</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k</a:t>
            </a:r>
            <a:r>
              <a:rPr lang="en-US" altLang="zh-CN" sz="2800" b="1">
                <a:latin typeface="Times New Roman" panose="02020603050405020304" pitchFamily="18" charset="0"/>
              </a:rPr>
              <a:t>)</a:t>
            </a:r>
          </a:p>
          <a:p>
            <a:pPr algn="just" eaLnBrk="1" hangingPunct="1">
              <a:spcBef>
                <a:spcPct val="20000"/>
              </a:spcBef>
              <a:buClr>
                <a:schemeClr val="bg2"/>
              </a:buClr>
              <a:buSzPct val="75000"/>
              <a:buFont typeface="Wingdings" panose="05000000000000000000" pitchFamily="2" charset="2"/>
              <a:buNone/>
            </a:pPr>
            <a:r>
              <a:rPr lang="zh-CN" altLang="en-US" sz="2800" b="1">
                <a:latin typeface="Times New Roman" panose="02020603050405020304" pitchFamily="18" charset="0"/>
              </a:rPr>
              <a:t>为</a:t>
            </a:r>
            <a:r>
              <a:rPr lang="zh-CN" altLang="en-US" sz="2800" b="1">
                <a:latin typeface="Times New Roman" panose="02020603050405020304" pitchFamily="18" charset="0"/>
                <a:sym typeface="Symbol" panose="05050102010706020507" pitchFamily="18" charset="2"/>
              </a:rPr>
              <a:t></a:t>
            </a:r>
            <a:r>
              <a:rPr lang="zh-CN" altLang="en-US" sz="2800" b="1">
                <a:latin typeface="Times New Roman" panose="02020603050405020304" pitchFamily="18" charset="0"/>
              </a:rPr>
              <a:t>或</a:t>
            </a:r>
            <a:r>
              <a:rPr lang="zh-CN" altLang="en-US" sz="2800" b="1">
                <a:latin typeface="Times New Roman" panose="02020603050405020304" pitchFamily="18" charset="0"/>
                <a:sym typeface="Symbol" panose="05050102010706020507" pitchFamily="18" charset="2"/>
              </a:rPr>
              <a:t></a:t>
            </a:r>
            <a:r>
              <a:rPr lang="zh-CN" altLang="en-US" sz="2800" b="1">
                <a:latin typeface="Times New Roman" panose="02020603050405020304" pitchFamily="18" charset="0"/>
              </a:rPr>
              <a:t>，</a:t>
            </a:r>
            <a:r>
              <a:rPr lang="en-US" altLang="zh-CN" sz="2800" b="1" i="1">
                <a:latin typeface="Times New Roman" panose="02020603050405020304" pitchFamily="18" charset="0"/>
              </a:rPr>
              <a:t>B</a:t>
            </a:r>
            <a:r>
              <a:rPr lang="zh-CN" altLang="en-US" sz="2800" b="1">
                <a:latin typeface="Times New Roman" panose="02020603050405020304" pitchFamily="18" charset="0"/>
              </a:rPr>
              <a:t>为不含量词的公式</a:t>
            </a:r>
            <a:r>
              <a:rPr lang="en-US" altLang="zh-CN" sz="2800" b="1">
                <a:latin typeface="Times New Roman" panose="02020603050405020304" pitchFamily="18"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C59A53A-D8C3-4EBD-99D1-1668A19D3C69}"/>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7354D10-016E-4D8B-B325-BAA2DC92B104}" type="slidenum">
              <a:rPr lang="en-US" altLang="zh-CN">
                <a:latin typeface="Arial Black" panose="020B0A04020102020204" pitchFamily="34" charset="0"/>
              </a:rPr>
              <a:pPr eaLnBrk="1" hangingPunct="1"/>
              <a:t>42</a:t>
            </a:fld>
            <a:endParaRPr lang="en-US" altLang="zh-CN">
              <a:latin typeface="Arial Black" panose="020B0A04020102020204" pitchFamily="34" charset="0"/>
            </a:endParaRPr>
          </a:p>
        </p:txBody>
      </p:sp>
      <p:sp>
        <p:nvSpPr>
          <p:cNvPr id="148482" name="Rectangle 2">
            <a:extLst>
              <a:ext uri="{FF2B5EF4-FFF2-40B4-BE49-F238E27FC236}">
                <a16:creationId xmlns:a16="http://schemas.microsoft.com/office/drawing/2014/main" id="{9D4D0E1C-4E7C-4C6A-8A76-3C100B4E9C48}"/>
              </a:ext>
            </a:extLst>
          </p:cNvPr>
          <p:cNvSpPr>
            <a:spLocks noGrp="1" noChangeArrowheads="1"/>
          </p:cNvSpPr>
          <p:nvPr>
            <p:ph type="title"/>
          </p:nvPr>
        </p:nvSpPr>
        <p:spPr/>
        <p:txBody>
          <a:bodyPr/>
          <a:lstStyle/>
          <a:p>
            <a:pPr>
              <a:defRPr/>
            </a:pPr>
            <a:r>
              <a:rPr lang="zh-CN" altLang="en-US" b="1">
                <a:solidFill>
                  <a:srgbClr val="A50021"/>
                </a:solidFill>
                <a:effectLst>
                  <a:outerShdw blurRad="38100" dist="38100" dir="2700000" algn="tl">
                    <a:srgbClr val="C0C0C0"/>
                  </a:outerShdw>
                </a:effectLst>
                <a:latin typeface="宋体" charset="-122"/>
              </a:rPr>
              <a:t>公式的前束范式</a:t>
            </a:r>
            <a:r>
              <a:rPr lang="zh-CN" altLang="en-US" sz="4000" b="1">
                <a:latin typeface="宋体" charset="-122"/>
              </a:rPr>
              <a:t> </a:t>
            </a:r>
          </a:p>
        </p:txBody>
      </p:sp>
      <p:sp>
        <p:nvSpPr>
          <p:cNvPr id="148483" name="Rectangle 3">
            <a:extLst>
              <a:ext uri="{FF2B5EF4-FFF2-40B4-BE49-F238E27FC236}">
                <a16:creationId xmlns:a16="http://schemas.microsoft.com/office/drawing/2014/main" id="{4060EF16-729D-4782-8319-94C765DF3B58}"/>
              </a:ext>
            </a:extLst>
          </p:cNvPr>
          <p:cNvSpPr>
            <a:spLocks noGrp="1" noChangeArrowheads="1"/>
          </p:cNvSpPr>
          <p:nvPr>
            <p:ph type="body" idx="1"/>
          </p:nvPr>
        </p:nvSpPr>
        <p:spPr>
          <a:xfrm>
            <a:off x="1992313" y="1773238"/>
            <a:ext cx="8229600" cy="3960812"/>
          </a:xfrm>
        </p:spPr>
        <p:txBody>
          <a:bodyPr/>
          <a:lstStyle/>
          <a:p>
            <a:pPr algn="just">
              <a:buFont typeface="Wingdings" panose="05000000000000000000" pitchFamily="2" charset="2"/>
              <a:buNone/>
              <a:defRPr/>
            </a:pPr>
            <a:r>
              <a:rPr lang="zh-CN" altLang="en-US" sz="3600" b="1">
                <a:solidFill>
                  <a:srgbClr val="FF3300"/>
                </a:solidFill>
                <a:latin typeface="宋体" charset="-122"/>
              </a:rPr>
              <a:t>定理</a:t>
            </a:r>
            <a:r>
              <a:rPr lang="zh-CN" altLang="en-US" b="1">
                <a:solidFill>
                  <a:srgbClr val="FF3300"/>
                </a:solidFill>
                <a:latin typeface="宋体" charset="-122"/>
              </a:rPr>
              <a:t>（前束范式存在定理）</a:t>
            </a:r>
            <a:r>
              <a:rPr lang="zh-CN" altLang="en-US" b="1">
                <a:latin typeface="宋体" charset="-122"/>
              </a:rPr>
              <a:t>一阶逻辑中的任何公</a:t>
            </a:r>
          </a:p>
          <a:p>
            <a:pPr algn="just">
              <a:buFont typeface="Wingdings" panose="05000000000000000000" pitchFamily="2" charset="2"/>
              <a:buNone/>
              <a:defRPr/>
            </a:pPr>
            <a:r>
              <a:rPr lang="zh-CN" altLang="en-US" b="1">
                <a:latin typeface="宋体" charset="-122"/>
              </a:rPr>
              <a:t>式都存在与之等值的前束范式</a:t>
            </a:r>
            <a:r>
              <a:rPr lang="en-US" altLang="zh-CN" b="1">
                <a:latin typeface="宋体" charset="-122"/>
              </a:rPr>
              <a:t>.</a:t>
            </a:r>
          </a:p>
          <a:p>
            <a:pPr algn="just">
              <a:buFont typeface="Wingdings" panose="05000000000000000000" pitchFamily="2" charset="2"/>
              <a:buNone/>
              <a:defRPr/>
            </a:pPr>
            <a:r>
              <a:rPr lang="en-US" altLang="zh-CN" b="1">
                <a:latin typeface="宋体" charset="-122"/>
              </a:rPr>
              <a:t>  </a:t>
            </a:r>
          </a:p>
          <a:p>
            <a:pPr algn="just">
              <a:lnSpc>
                <a:spcPct val="105000"/>
              </a:lnSpc>
              <a:buFont typeface="Wingdings" panose="05000000000000000000" pitchFamily="2" charset="2"/>
              <a:buNone/>
              <a:defRPr/>
            </a:pPr>
            <a:r>
              <a:rPr lang="zh-CN" altLang="en-US" b="1">
                <a:solidFill>
                  <a:srgbClr val="00CC99"/>
                </a:solidFill>
                <a:effectLst>
                  <a:outerShdw blurRad="38100" dist="38100" dir="2700000" algn="tl">
                    <a:srgbClr val="C0C0C0"/>
                  </a:outerShdw>
                </a:effectLst>
                <a:latin typeface="宋体" charset="-122"/>
              </a:rPr>
              <a:t>注意</a:t>
            </a:r>
            <a:r>
              <a:rPr lang="en-US" altLang="zh-CN" b="1">
                <a:solidFill>
                  <a:srgbClr val="00CC99"/>
                </a:solidFill>
                <a:effectLst>
                  <a:outerShdw blurRad="38100" dist="38100" dir="2700000" algn="tl">
                    <a:srgbClr val="C0C0C0"/>
                  </a:outerShdw>
                </a:effectLst>
                <a:latin typeface="宋体" charset="-122"/>
              </a:rPr>
              <a:t>:</a:t>
            </a:r>
            <a:r>
              <a:rPr lang="en-US" altLang="zh-CN" b="1">
                <a:latin typeface="宋体" charset="-122"/>
              </a:rPr>
              <a:t> </a:t>
            </a:r>
          </a:p>
          <a:p>
            <a:pPr algn="just">
              <a:lnSpc>
                <a:spcPct val="105000"/>
              </a:lnSpc>
              <a:buFont typeface="Wingdings" panose="05000000000000000000" pitchFamily="2" charset="2"/>
              <a:buNone/>
              <a:defRPr/>
            </a:pPr>
            <a:r>
              <a:rPr lang="en-US" altLang="zh-CN" b="1">
                <a:latin typeface="宋体" charset="-122"/>
              </a:rPr>
              <a:t>  </a:t>
            </a:r>
            <a:r>
              <a:rPr lang="zh-CN" altLang="en-US" b="1">
                <a:latin typeface="宋体" charset="-122"/>
              </a:rPr>
              <a:t>公式的前束范式不惟一。</a:t>
            </a:r>
          </a:p>
          <a:p>
            <a:pPr algn="just">
              <a:lnSpc>
                <a:spcPct val="105000"/>
              </a:lnSpc>
              <a:buFont typeface="Wingdings" panose="05000000000000000000" pitchFamily="2" charset="2"/>
              <a:buNone/>
              <a:defRPr/>
            </a:pPr>
            <a:r>
              <a:rPr lang="zh-CN" altLang="en-US" b="1">
                <a:latin typeface="宋体" charset="-122"/>
              </a:rPr>
              <a:t>  求公式的前束范式的方法</a:t>
            </a:r>
            <a:r>
              <a:rPr lang="en-US" altLang="zh-CN" b="1">
                <a:latin typeface="宋体" charset="-122"/>
              </a:rPr>
              <a:t>: </a:t>
            </a:r>
            <a:r>
              <a:rPr lang="zh-CN" altLang="en-US" b="1">
                <a:latin typeface="宋体" charset="-122"/>
              </a:rPr>
              <a:t>利用等值式、置换规则、换名规则、代替规则进行等值演算</a:t>
            </a:r>
            <a:r>
              <a:rPr lang="en-US" altLang="zh-CN" b="1">
                <a:latin typeface="宋体" charset="-122"/>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C3B3D18-3017-4B3C-8A6E-33620B133D45}"/>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A4406C-D1D8-47E9-99CD-41DC47EE49CF}" type="slidenum">
              <a:rPr lang="en-US" altLang="zh-CN">
                <a:latin typeface="Arial Black" panose="020B0A04020102020204" pitchFamily="34" charset="0"/>
              </a:rPr>
              <a:pPr eaLnBrk="1" hangingPunct="1"/>
              <a:t>43</a:t>
            </a:fld>
            <a:endParaRPr lang="en-US" altLang="zh-CN">
              <a:latin typeface="Arial Black" panose="020B0A04020102020204" pitchFamily="34" charset="0"/>
            </a:endParaRPr>
          </a:p>
        </p:txBody>
      </p:sp>
      <p:sp>
        <p:nvSpPr>
          <p:cNvPr id="159746" name="Rectangle 2">
            <a:extLst>
              <a:ext uri="{FF2B5EF4-FFF2-40B4-BE49-F238E27FC236}">
                <a16:creationId xmlns:a16="http://schemas.microsoft.com/office/drawing/2014/main" id="{D3C023EA-09CE-421F-A6AE-62F874966AF7}"/>
              </a:ext>
            </a:extLst>
          </p:cNvPr>
          <p:cNvSpPr>
            <a:spLocks noGrp="1" noChangeArrowheads="1"/>
          </p:cNvSpPr>
          <p:nvPr>
            <p:ph type="title"/>
          </p:nvPr>
        </p:nvSpPr>
        <p:spPr>
          <a:xfrm>
            <a:off x="1847850" y="0"/>
            <a:ext cx="8002588" cy="977900"/>
          </a:xfrm>
        </p:spPr>
        <p:txBody>
          <a:bodyPr/>
          <a:lstStyle/>
          <a:p>
            <a:pPr>
              <a:defRPr/>
            </a:pPr>
            <a:r>
              <a:rPr lang="zh-CN" altLang="en-US" b="1" dirty="0">
                <a:solidFill>
                  <a:srgbClr val="A50021"/>
                </a:solidFill>
                <a:effectLst>
                  <a:outerShdw blurRad="38100" dist="38100" dir="2700000" algn="tl">
                    <a:srgbClr val="C0C0C0"/>
                  </a:outerShdw>
                </a:effectLst>
                <a:latin typeface="宋体" charset="-122"/>
              </a:rPr>
              <a:t>换名规则与代替规则</a:t>
            </a:r>
            <a:r>
              <a:rPr lang="zh-CN" altLang="en-US" sz="4000" b="1" dirty="0">
                <a:latin typeface="宋体" charset="-122"/>
              </a:rPr>
              <a:t> </a:t>
            </a:r>
          </a:p>
        </p:txBody>
      </p:sp>
      <p:sp>
        <p:nvSpPr>
          <p:cNvPr id="16388" name="Rectangle 3">
            <a:extLst>
              <a:ext uri="{FF2B5EF4-FFF2-40B4-BE49-F238E27FC236}">
                <a16:creationId xmlns:a16="http://schemas.microsoft.com/office/drawing/2014/main" id="{0EF84ED2-BBDB-4583-B6A8-D9BBC0693EFD}"/>
              </a:ext>
            </a:extLst>
          </p:cNvPr>
          <p:cNvSpPr>
            <a:spLocks noGrp="1" noChangeArrowheads="1"/>
          </p:cNvSpPr>
          <p:nvPr>
            <p:ph type="body" idx="1"/>
          </p:nvPr>
        </p:nvSpPr>
        <p:spPr>
          <a:xfrm>
            <a:off x="1992313" y="1628776"/>
            <a:ext cx="8229600" cy="4264025"/>
          </a:xfrm>
        </p:spPr>
        <p:txBody>
          <a:bodyPr>
            <a:normAutofit lnSpcReduction="10000"/>
          </a:bodyPr>
          <a:lstStyle/>
          <a:p>
            <a:pPr marL="0" indent="0" algn="just">
              <a:lnSpc>
                <a:spcPct val="120000"/>
              </a:lnSpc>
              <a:buNone/>
            </a:pPr>
            <a:r>
              <a:rPr lang="zh-CN" altLang="en-US" b="1">
                <a:solidFill>
                  <a:srgbClr val="FF3300"/>
                </a:solidFill>
                <a:latin typeface="宋体" panose="02010600030101010101" pitchFamily="2" charset="-122"/>
              </a:rPr>
              <a:t>换名规则</a:t>
            </a:r>
            <a:r>
              <a:rPr lang="en-US" altLang="zh-CN" b="1">
                <a:latin typeface="宋体" panose="02010600030101010101" pitchFamily="2" charset="-122"/>
              </a:rPr>
              <a:t>: </a:t>
            </a:r>
            <a:r>
              <a:rPr lang="zh-CN" altLang="en-US" b="1">
                <a:latin typeface="宋体" panose="02010600030101010101" pitchFamily="2" charset="-122"/>
              </a:rPr>
              <a:t>将量词辖域中出现的某个约束出现的</a:t>
            </a:r>
          </a:p>
          <a:p>
            <a:pPr marL="0" indent="0" algn="just">
              <a:lnSpc>
                <a:spcPct val="120000"/>
              </a:lnSpc>
              <a:buNone/>
            </a:pPr>
            <a:r>
              <a:rPr lang="zh-CN" altLang="en-US" b="1">
                <a:latin typeface="宋体" panose="02010600030101010101" pitchFamily="2" charset="-122"/>
              </a:rPr>
              <a:t>个体变项及对应的指导变项，改成另一个辖域中未</a:t>
            </a:r>
          </a:p>
          <a:p>
            <a:pPr marL="0" indent="0" algn="just">
              <a:lnSpc>
                <a:spcPct val="120000"/>
              </a:lnSpc>
              <a:buNone/>
            </a:pPr>
            <a:r>
              <a:rPr lang="zh-CN" altLang="en-US" b="1">
                <a:latin typeface="宋体" panose="02010600030101010101" pitchFamily="2" charset="-122"/>
              </a:rPr>
              <a:t>曾出现过的个体变项符号，公式中其余部分不变，</a:t>
            </a:r>
          </a:p>
          <a:p>
            <a:pPr marL="0" indent="0" algn="just">
              <a:lnSpc>
                <a:spcPct val="120000"/>
              </a:lnSpc>
              <a:buNone/>
            </a:pPr>
            <a:r>
              <a:rPr lang="zh-CN" altLang="en-US" b="1">
                <a:latin typeface="宋体" panose="02010600030101010101" pitchFamily="2" charset="-122"/>
              </a:rPr>
              <a:t>则所得公式与原来的公式等值</a:t>
            </a:r>
            <a:r>
              <a:rPr lang="en-US" altLang="zh-CN" b="1">
                <a:latin typeface="宋体" panose="02010600030101010101" pitchFamily="2" charset="-122"/>
              </a:rPr>
              <a:t>.</a:t>
            </a:r>
          </a:p>
          <a:p>
            <a:pPr marL="0" indent="0">
              <a:lnSpc>
                <a:spcPct val="120000"/>
              </a:lnSpc>
              <a:buNone/>
            </a:pPr>
            <a:r>
              <a:rPr lang="zh-CN" altLang="en-US" b="1">
                <a:solidFill>
                  <a:srgbClr val="FF3300"/>
                </a:solidFill>
                <a:latin typeface="宋体" panose="02010600030101010101" pitchFamily="2" charset="-122"/>
              </a:rPr>
              <a:t>代替规则</a:t>
            </a:r>
            <a:r>
              <a:rPr lang="en-US" altLang="zh-CN" b="1">
                <a:latin typeface="宋体" panose="02010600030101010101" pitchFamily="2" charset="-122"/>
              </a:rPr>
              <a:t>: </a:t>
            </a:r>
            <a:r>
              <a:rPr lang="zh-CN" altLang="en-US" b="1">
                <a:latin typeface="宋体" panose="02010600030101010101" pitchFamily="2" charset="-122"/>
              </a:rPr>
              <a:t>对某自由出现的个体变项用与原公式</a:t>
            </a:r>
          </a:p>
          <a:p>
            <a:pPr marL="0" indent="0">
              <a:lnSpc>
                <a:spcPct val="120000"/>
              </a:lnSpc>
              <a:buNone/>
            </a:pPr>
            <a:r>
              <a:rPr lang="zh-CN" altLang="en-US" b="1">
                <a:latin typeface="宋体" panose="02010600030101010101" pitchFamily="2" charset="-122"/>
              </a:rPr>
              <a:t>中所有个体变项符号不同的符号去代替，且处处代替，则所得公式与原来的公式等值</a:t>
            </a:r>
            <a:r>
              <a:rPr lang="en-US" altLang="zh-CN" b="1">
                <a:latin typeface="宋体" panose="02010600030101010101" pitchFamily="2" charset="-122"/>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2">
            <a:extLst>
              <a:ext uri="{FF2B5EF4-FFF2-40B4-BE49-F238E27FC236}">
                <a16:creationId xmlns:a16="http://schemas.microsoft.com/office/drawing/2014/main" id="{E6AF04EC-3824-49BD-9A03-4FE5321DD487}"/>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58BFA5-69E7-467D-8F97-20C5AFF81E0C}" type="slidenum">
              <a:rPr lang="en-US" altLang="zh-CN">
                <a:latin typeface="Arial Black" panose="020B0A04020102020204" pitchFamily="34" charset="0"/>
              </a:rPr>
              <a:pPr eaLnBrk="1" hangingPunct="1"/>
              <a:t>44</a:t>
            </a:fld>
            <a:endParaRPr lang="en-US" altLang="zh-CN">
              <a:latin typeface="Arial Black" panose="020B0A04020102020204" pitchFamily="34" charset="0"/>
            </a:endParaRPr>
          </a:p>
        </p:txBody>
      </p:sp>
      <p:graphicFrame>
        <p:nvGraphicFramePr>
          <p:cNvPr id="1026" name="Object 6">
            <a:extLst>
              <a:ext uri="{FF2B5EF4-FFF2-40B4-BE49-F238E27FC236}">
                <a16:creationId xmlns:a16="http://schemas.microsoft.com/office/drawing/2014/main" id="{BB75B00A-E49A-48DC-9D16-90D47C445C1F}"/>
              </a:ext>
            </a:extLst>
          </p:cNvPr>
          <p:cNvGraphicFramePr>
            <a:graphicFrameLocks noChangeAspect="1"/>
          </p:cNvGraphicFramePr>
          <p:nvPr/>
        </p:nvGraphicFramePr>
        <p:xfrm>
          <a:off x="2855914" y="1773239"/>
          <a:ext cx="5976937" cy="490537"/>
        </p:xfrm>
        <a:graphic>
          <a:graphicData uri="http://schemas.openxmlformats.org/presentationml/2006/ole">
            <mc:AlternateContent xmlns:mc="http://schemas.openxmlformats.org/markup-compatibility/2006">
              <mc:Choice xmlns:v="urn:schemas-microsoft-com:vml" Requires="v">
                <p:oleObj spid="_x0000_s18448" name="公式" r:id="rId4" imgW="2781000" imgH="228600" progId="Equation.3">
                  <p:embed/>
                </p:oleObj>
              </mc:Choice>
              <mc:Fallback>
                <p:oleObj name="公式" r:id="rId4" imgW="2781000" imgH="228600" progId="Equation.3">
                  <p:embed/>
                  <p:pic>
                    <p:nvPicPr>
                      <p:cNvPr id="1026" name="Object 6">
                        <a:extLst>
                          <a:ext uri="{FF2B5EF4-FFF2-40B4-BE49-F238E27FC236}">
                            <a16:creationId xmlns:a16="http://schemas.microsoft.com/office/drawing/2014/main" id="{BB75B00A-E49A-48DC-9D16-90D47C445C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4" y="1773239"/>
                        <a:ext cx="597693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9447" name="Text Box 7">
            <a:extLst>
              <a:ext uri="{FF2B5EF4-FFF2-40B4-BE49-F238E27FC236}">
                <a16:creationId xmlns:a16="http://schemas.microsoft.com/office/drawing/2014/main" id="{7FE748CA-B656-4E71-9E55-560225277E4B}"/>
              </a:ext>
            </a:extLst>
          </p:cNvPr>
          <p:cNvSpPr txBox="1">
            <a:spLocks noChangeArrowheads="1"/>
          </p:cNvSpPr>
          <p:nvPr/>
        </p:nvSpPr>
        <p:spPr bwMode="auto">
          <a:xfrm>
            <a:off x="2135189" y="2133601"/>
            <a:ext cx="93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ea typeface="黑体" panose="02010609060101010101" pitchFamily="49" charset="-122"/>
              </a:rPr>
              <a:t>解：</a:t>
            </a:r>
          </a:p>
        </p:txBody>
      </p:sp>
      <p:graphicFrame>
        <p:nvGraphicFramePr>
          <p:cNvPr id="189448" name="Object 8">
            <a:extLst>
              <a:ext uri="{FF2B5EF4-FFF2-40B4-BE49-F238E27FC236}">
                <a16:creationId xmlns:a16="http://schemas.microsoft.com/office/drawing/2014/main" id="{A83F54F8-0429-44C8-A110-366572E0FE6A}"/>
              </a:ext>
            </a:extLst>
          </p:cNvPr>
          <p:cNvGraphicFramePr>
            <a:graphicFrameLocks noChangeAspect="1"/>
          </p:cNvGraphicFramePr>
          <p:nvPr/>
        </p:nvGraphicFramePr>
        <p:xfrm>
          <a:off x="2855913" y="2565401"/>
          <a:ext cx="5688012" cy="466725"/>
        </p:xfrm>
        <a:graphic>
          <a:graphicData uri="http://schemas.openxmlformats.org/presentationml/2006/ole">
            <mc:AlternateContent xmlns:mc="http://schemas.openxmlformats.org/markup-compatibility/2006">
              <mc:Choice xmlns:v="urn:schemas-microsoft-com:vml" Requires="v">
                <p:oleObj spid="_x0000_s18449" name="公式" r:id="rId6" imgW="2781000" imgH="228600" progId="Equation.3">
                  <p:embed/>
                </p:oleObj>
              </mc:Choice>
              <mc:Fallback>
                <p:oleObj name="公式" r:id="rId6" imgW="2781000" imgH="228600" progId="Equation.3">
                  <p:embed/>
                  <p:pic>
                    <p:nvPicPr>
                      <p:cNvPr id="189448" name="Object 8">
                        <a:extLst>
                          <a:ext uri="{FF2B5EF4-FFF2-40B4-BE49-F238E27FC236}">
                            <a16:creationId xmlns:a16="http://schemas.microsoft.com/office/drawing/2014/main" id="{A83F54F8-0429-44C8-A110-366572E0FE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3" y="2565401"/>
                        <a:ext cx="5688012"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9" name="Object 9">
            <a:extLst>
              <a:ext uri="{FF2B5EF4-FFF2-40B4-BE49-F238E27FC236}">
                <a16:creationId xmlns:a16="http://schemas.microsoft.com/office/drawing/2014/main" id="{84B1C636-0A32-4478-B664-BDDB4A0DC0CD}"/>
              </a:ext>
            </a:extLst>
          </p:cNvPr>
          <p:cNvGraphicFramePr>
            <a:graphicFrameLocks noChangeAspect="1"/>
          </p:cNvGraphicFramePr>
          <p:nvPr/>
        </p:nvGraphicFramePr>
        <p:xfrm>
          <a:off x="2351088" y="3068639"/>
          <a:ext cx="6026150" cy="466725"/>
        </p:xfrm>
        <a:graphic>
          <a:graphicData uri="http://schemas.openxmlformats.org/presentationml/2006/ole">
            <mc:AlternateContent xmlns:mc="http://schemas.openxmlformats.org/markup-compatibility/2006">
              <mc:Choice xmlns:v="urn:schemas-microsoft-com:vml" Requires="v">
                <p:oleObj spid="_x0000_s18450" name="公式" r:id="rId7" imgW="2946240" imgH="228600" progId="Equation.3">
                  <p:embed/>
                </p:oleObj>
              </mc:Choice>
              <mc:Fallback>
                <p:oleObj name="公式" r:id="rId7" imgW="2946240" imgH="228600" progId="Equation.3">
                  <p:embed/>
                  <p:pic>
                    <p:nvPicPr>
                      <p:cNvPr id="189449" name="Object 9">
                        <a:extLst>
                          <a:ext uri="{FF2B5EF4-FFF2-40B4-BE49-F238E27FC236}">
                            <a16:creationId xmlns:a16="http://schemas.microsoft.com/office/drawing/2014/main" id="{84B1C636-0A32-4478-B664-BDDB4A0DC0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1088" y="3068639"/>
                        <a:ext cx="602615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50" name="Object 10">
            <a:extLst>
              <a:ext uri="{FF2B5EF4-FFF2-40B4-BE49-F238E27FC236}">
                <a16:creationId xmlns:a16="http://schemas.microsoft.com/office/drawing/2014/main" id="{68C9F68B-2370-4DD2-9527-EAD4E84F6996}"/>
              </a:ext>
            </a:extLst>
          </p:cNvPr>
          <p:cNvGraphicFramePr>
            <a:graphicFrameLocks noChangeAspect="1"/>
          </p:cNvGraphicFramePr>
          <p:nvPr/>
        </p:nvGraphicFramePr>
        <p:xfrm>
          <a:off x="2351089" y="3644901"/>
          <a:ext cx="6389687" cy="466725"/>
        </p:xfrm>
        <a:graphic>
          <a:graphicData uri="http://schemas.openxmlformats.org/presentationml/2006/ole">
            <mc:AlternateContent xmlns:mc="http://schemas.openxmlformats.org/markup-compatibility/2006">
              <mc:Choice xmlns:v="urn:schemas-microsoft-com:vml" Requires="v">
                <p:oleObj spid="_x0000_s18451" name="公式" r:id="rId9" imgW="3124080" imgH="228600" progId="Equation.3">
                  <p:embed/>
                </p:oleObj>
              </mc:Choice>
              <mc:Fallback>
                <p:oleObj name="公式" r:id="rId9" imgW="3124080" imgH="228600" progId="Equation.3">
                  <p:embed/>
                  <p:pic>
                    <p:nvPicPr>
                      <p:cNvPr id="189450" name="Object 10">
                        <a:extLst>
                          <a:ext uri="{FF2B5EF4-FFF2-40B4-BE49-F238E27FC236}">
                            <a16:creationId xmlns:a16="http://schemas.microsoft.com/office/drawing/2014/main" id="{68C9F68B-2370-4DD2-9527-EAD4E84F699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1089" y="3644901"/>
                        <a:ext cx="6389687"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51" name="Object 11">
            <a:extLst>
              <a:ext uri="{FF2B5EF4-FFF2-40B4-BE49-F238E27FC236}">
                <a16:creationId xmlns:a16="http://schemas.microsoft.com/office/drawing/2014/main" id="{AD0EAA8E-021F-4C53-B40F-DDF205D332B4}"/>
              </a:ext>
            </a:extLst>
          </p:cNvPr>
          <p:cNvGraphicFramePr>
            <a:graphicFrameLocks noChangeAspect="1"/>
          </p:cNvGraphicFramePr>
          <p:nvPr/>
        </p:nvGraphicFramePr>
        <p:xfrm>
          <a:off x="2389189" y="4187826"/>
          <a:ext cx="6650037" cy="466725"/>
        </p:xfrm>
        <a:graphic>
          <a:graphicData uri="http://schemas.openxmlformats.org/presentationml/2006/ole">
            <mc:AlternateContent xmlns:mc="http://schemas.openxmlformats.org/markup-compatibility/2006">
              <mc:Choice xmlns:v="urn:schemas-microsoft-com:vml" Requires="v">
                <p:oleObj spid="_x0000_s18452" name="公式" r:id="rId11" imgW="3251160" imgH="228600" progId="Equation.3">
                  <p:embed/>
                </p:oleObj>
              </mc:Choice>
              <mc:Fallback>
                <p:oleObj name="公式" r:id="rId11" imgW="3251160" imgH="228600" progId="Equation.3">
                  <p:embed/>
                  <p:pic>
                    <p:nvPicPr>
                      <p:cNvPr id="189451" name="Object 11">
                        <a:extLst>
                          <a:ext uri="{FF2B5EF4-FFF2-40B4-BE49-F238E27FC236}">
                            <a16:creationId xmlns:a16="http://schemas.microsoft.com/office/drawing/2014/main" id="{AD0EAA8E-021F-4C53-B40F-DDF205D332B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9189" y="4187826"/>
                        <a:ext cx="6650037"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52" name="Object 12">
            <a:extLst>
              <a:ext uri="{FF2B5EF4-FFF2-40B4-BE49-F238E27FC236}">
                <a16:creationId xmlns:a16="http://schemas.microsoft.com/office/drawing/2014/main" id="{46DF222D-9D2C-4D6E-89E9-96379C92C913}"/>
              </a:ext>
            </a:extLst>
          </p:cNvPr>
          <p:cNvGraphicFramePr>
            <a:graphicFrameLocks noChangeAspect="1"/>
          </p:cNvGraphicFramePr>
          <p:nvPr/>
        </p:nvGraphicFramePr>
        <p:xfrm>
          <a:off x="2357438" y="4724401"/>
          <a:ext cx="6597650" cy="466725"/>
        </p:xfrm>
        <a:graphic>
          <a:graphicData uri="http://schemas.openxmlformats.org/presentationml/2006/ole">
            <mc:AlternateContent xmlns:mc="http://schemas.openxmlformats.org/markup-compatibility/2006">
              <mc:Choice xmlns:v="urn:schemas-microsoft-com:vml" Requires="v">
                <p:oleObj spid="_x0000_s18453" name="公式" r:id="rId13" imgW="3225600" imgH="228600" progId="Equation.3">
                  <p:embed/>
                </p:oleObj>
              </mc:Choice>
              <mc:Fallback>
                <p:oleObj name="公式" r:id="rId13" imgW="3225600" imgH="228600" progId="Equation.3">
                  <p:embed/>
                  <p:pic>
                    <p:nvPicPr>
                      <p:cNvPr id="189452" name="Object 12">
                        <a:extLst>
                          <a:ext uri="{FF2B5EF4-FFF2-40B4-BE49-F238E27FC236}">
                            <a16:creationId xmlns:a16="http://schemas.microsoft.com/office/drawing/2014/main" id="{46DF222D-9D2C-4D6E-89E9-96379C92C91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7438" y="4724401"/>
                        <a:ext cx="659765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53" name="Object 13">
            <a:extLst>
              <a:ext uri="{FF2B5EF4-FFF2-40B4-BE49-F238E27FC236}">
                <a16:creationId xmlns:a16="http://schemas.microsoft.com/office/drawing/2014/main" id="{F7E192B5-EA41-4CD0-979F-2F2F4C078D03}"/>
              </a:ext>
            </a:extLst>
          </p:cNvPr>
          <p:cNvGraphicFramePr>
            <a:graphicFrameLocks noChangeAspect="1"/>
          </p:cNvGraphicFramePr>
          <p:nvPr/>
        </p:nvGraphicFramePr>
        <p:xfrm>
          <a:off x="2379663" y="5322889"/>
          <a:ext cx="6597650" cy="466725"/>
        </p:xfrm>
        <a:graphic>
          <a:graphicData uri="http://schemas.openxmlformats.org/presentationml/2006/ole">
            <mc:AlternateContent xmlns:mc="http://schemas.openxmlformats.org/markup-compatibility/2006">
              <mc:Choice xmlns:v="urn:schemas-microsoft-com:vml" Requires="v">
                <p:oleObj spid="_x0000_s18454" name="公式" r:id="rId15" imgW="3225600" imgH="228600" progId="Equation.3">
                  <p:embed/>
                </p:oleObj>
              </mc:Choice>
              <mc:Fallback>
                <p:oleObj name="公式" r:id="rId15" imgW="3225600" imgH="228600" progId="Equation.3">
                  <p:embed/>
                  <p:pic>
                    <p:nvPicPr>
                      <p:cNvPr id="189453" name="Object 13">
                        <a:extLst>
                          <a:ext uri="{FF2B5EF4-FFF2-40B4-BE49-F238E27FC236}">
                            <a16:creationId xmlns:a16="http://schemas.microsoft.com/office/drawing/2014/main" id="{F7E192B5-EA41-4CD0-979F-2F2F4C078D0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79663" y="5322889"/>
                        <a:ext cx="659765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2">
            <a:extLst>
              <a:ext uri="{FF2B5EF4-FFF2-40B4-BE49-F238E27FC236}">
                <a16:creationId xmlns:a16="http://schemas.microsoft.com/office/drawing/2014/main" id="{CE454977-587C-4DF1-80C2-0F98DE820D26}"/>
              </a:ext>
            </a:extLst>
          </p:cNvPr>
          <p:cNvSpPr txBox="1">
            <a:spLocks noChangeArrowheads="1"/>
          </p:cNvSpPr>
          <p:nvPr/>
        </p:nvSpPr>
        <p:spPr>
          <a:xfrm>
            <a:off x="1260996" y="524671"/>
            <a:ext cx="8002588" cy="9779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charset="-122"/>
              </a:rPr>
              <a:t>求公式的前束范式：</a:t>
            </a:r>
          </a:p>
        </p:txBody>
      </p:sp>
    </p:spTree>
    <p:extLst>
      <p:ext uri="{BB962C8B-B14F-4D97-AF65-F5344CB8AC3E}">
        <p14:creationId xmlns:p14="http://schemas.microsoft.com/office/powerpoint/2010/main" val="2142324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9447"/>
                                        </p:tgtEl>
                                        <p:attrNameLst>
                                          <p:attrName>style.visibility</p:attrName>
                                        </p:attrNameLst>
                                      </p:cBhvr>
                                      <p:to>
                                        <p:strVal val="visible"/>
                                      </p:to>
                                    </p:set>
                                    <p:animEffect transition="in" filter="blinds(horizontal)">
                                      <p:cBhvr>
                                        <p:cTn id="7" dur="500"/>
                                        <p:tgtEl>
                                          <p:spTgt spid="1894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8"/>
                                        </p:tgtEl>
                                        <p:attrNameLst>
                                          <p:attrName>style.visibility</p:attrName>
                                        </p:attrNameLst>
                                      </p:cBhvr>
                                      <p:to>
                                        <p:strVal val="visible"/>
                                      </p:to>
                                    </p:set>
                                    <p:animEffect transition="in" filter="blinds(horizontal)">
                                      <p:cBhvr>
                                        <p:cTn id="12" dur="500"/>
                                        <p:tgtEl>
                                          <p:spTgt spid="189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9449"/>
                                        </p:tgtEl>
                                        <p:attrNameLst>
                                          <p:attrName>style.visibility</p:attrName>
                                        </p:attrNameLst>
                                      </p:cBhvr>
                                      <p:to>
                                        <p:strVal val="visible"/>
                                      </p:to>
                                    </p:set>
                                    <p:animEffect transition="in" filter="blinds(horizontal)">
                                      <p:cBhvr>
                                        <p:cTn id="17" dur="500"/>
                                        <p:tgtEl>
                                          <p:spTgt spid="1894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9450"/>
                                        </p:tgtEl>
                                        <p:attrNameLst>
                                          <p:attrName>style.visibility</p:attrName>
                                        </p:attrNameLst>
                                      </p:cBhvr>
                                      <p:to>
                                        <p:strVal val="visible"/>
                                      </p:to>
                                    </p:set>
                                    <p:animEffect transition="in" filter="blinds(horizontal)">
                                      <p:cBhvr>
                                        <p:cTn id="22" dur="500"/>
                                        <p:tgtEl>
                                          <p:spTgt spid="1894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9451"/>
                                        </p:tgtEl>
                                        <p:attrNameLst>
                                          <p:attrName>style.visibility</p:attrName>
                                        </p:attrNameLst>
                                      </p:cBhvr>
                                      <p:to>
                                        <p:strVal val="visible"/>
                                      </p:to>
                                    </p:set>
                                    <p:animEffect transition="in" filter="blinds(horizontal)">
                                      <p:cBhvr>
                                        <p:cTn id="27" dur="500"/>
                                        <p:tgtEl>
                                          <p:spTgt spid="1894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89452"/>
                                        </p:tgtEl>
                                        <p:attrNameLst>
                                          <p:attrName>style.visibility</p:attrName>
                                        </p:attrNameLst>
                                      </p:cBhvr>
                                      <p:to>
                                        <p:strVal val="visible"/>
                                      </p:to>
                                    </p:set>
                                    <p:animEffect transition="in" filter="blinds(horizontal)">
                                      <p:cBhvr>
                                        <p:cTn id="32" dur="500"/>
                                        <p:tgtEl>
                                          <p:spTgt spid="1894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89453"/>
                                        </p:tgtEl>
                                        <p:attrNameLst>
                                          <p:attrName>style.visibility</p:attrName>
                                        </p:attrNameLst>
                                      </p:cBhvr>
                                      <p:to>
                                        <p:strVal val="visible"/>
                                      </p:to>
                                    </p:set>
                                    <p:animEffect transition="in" filter="blinds(horizontal)">
                                      <p:cBhvr>
                                        <p:cTn id="37" dur="500"/>
                                        <p:tgtEl>
                                          <p:spTgt spid="189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a:extLst>
              <a:ext uri="{FF2B5EF4-FFF2-40B4-BE49-F238E27FC236}">
                <a16:creationId xmlns:a16="http://schemas.microsoft.com/office/drawing/2014/main" id="{38EAAB5F-1A02-4EC3-B363-8AA2AFAF3B6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050377-5485-4FD3-A8E4-FABF63AE5FCC}" type="slidenum">
              <a:rPr lang="en-US" altLang="zh-CN" sz="1200">
                <a:latin typeface="Arial Black" panose="020B0A04020102020204" pitchFamily="34" charset="0"/>
              </a:rPr>
              <a:pPr>
                <a:spcBef>
                  <a:spcPct val="0"/>
                </a:spcBef>
                <a:buClrTx/>
                <a:buSzTx/>
                <a:buFontTx/>
                <a:buNone/>
              </a:pPr>
              <a:t>45</a:t>
            </a:fld>
            <a:endParaRPr lang="en-US" altLang="zh-CN" sz="1200">
              <a:latin typeface="Arial Black" panose="020B0A04020102020204" pitchFamily="34" charset="0"/>
            </a:endParaRPr>
          </a:p>
        </p:txBody>
      </p:sp>
      <p:sp>
        <p:nvSpPr>
          <p:cNvPr id="174082" name="Rectangle 2">
            <a:extLst>
              <a:ext uri="{FF2B5EF4-FFF2-40B4-BE49-F238E27FC236}">
                <a16:creationId xmlns:a16="http://schemas.microsoft.com/office/drawing/2014/main" id="{574AD8B1-57BF-4386-AD58-8FE224AADA81}"/>
              </a:ext>
            </a:extLst>
          </p:cNvPr>
          <p:cNvSpPr>
            <a:spLocks noGrp="1" noChangeArrowheads="1"/>
          </p:cNvSpPr>
          <p:nvPr>
            <p:ph type="title"/>
          </p:nvPr>
        </p:nvSpPr>
        <p:spPr>
          <a:xfrm>
            <a:off x="2208213" y="549276"/>
            <a:ext cx="8229600" cy="1736725"/>
          </a:xfrm>
        </p:spPr>
        <p:txBody>
          <a:bodyPr/>
          <a:lstStyle/>
          <a:p>
            <a:pPr>
              <a:defRPr/>
            </a:pPr>
            <a:r>
              <a:rPr lang="zh-CN" altLang="en-US" sz="4800" b="1" dirty="0">
                <a:solidFill>
                  <a:srgbClr val="A50021"/>
                </a:solidFill>
                <a:effectLst>
                  <a:outerShdw blurRad="38100" dist="38100" dir="2700000" algn="tl">
                    <a:srgbClr val="C0C0C0"/>
                  </a:outerShdw>
                </a:effectLst>
              </a:rPr>
              <a:t>集合论部分</a:t>
            </a:r>
          </a:p>
        </p:txBody>
      </p:sp>
      <p:sp>
        <p:nvSpPr>
          <p:cNvPr id="174083" name="Rectangle 3">
            <a:extLst>
              <a:ext uri="{FF2B5EF4-FFF2-40B4-BE49-F238E27FC236}">
                <a16:creationId xmlns:a16="http://schemas.microsoft.com/office/drawing/2014/main" id="{A87F4796-A37E-4AE8-AA9E-B1D6AA56C56E}"/>
              </a:ext>
            </a:extLst>
          </p:cNvPr>
          <p:cNvSpPr>
            <a:spLocks noGrp="1" noChangeArrowheads="1"/>
          </p:cNvSpPr>
          <p:nvPr>
            <p:ph type="body" idx="1"/>
          </p:nvPr>
        </p:nvSpPr>
        <p:spPr>
          <a:xfrm>
            <a:off x="2208213" y="2626057"/>
            <a:ext cx="8229600" cy="3568700"/>
          </a:xfrm>
        </p:spPr>
        <p:txBody>
          <a:bodyPr/>
          <a:lstStyle/>
          <a:p>
            <a:pPr>
              <a:spcBef>
                <a:spcPct val="150000"/>
              </a:spcBef>
              <a:defRPr/>
            </a:pPr>
            <a:r>
              <a:rPr lang="zh-CN" altLang="en-US" sz="3600" b="1" dirty="0">
                <a:solidFill>
                  <a:srgbClr val="C94FC0"/>
                </a:solidFill>
                <a:effectLst>
                  <a:outerShdw blurRad="38100" dist="38100" dir="2700000" algn="tl">
                    <a:srgbClr val="C0C0C0"/>
                  </a:outerShdw>
                </a:effectLst>
                <a:latin typeface="Times New Roman" pitchFamily="18" charset="0"/>
              </a:rPr>
              <a:t>第</a:t>
            </a:r>
            <a:r>
              <a:rPr lang="en-US" altLang="zh-CN" sz="3600" b="1" dirty="0">
                <a:solidFill>
                  <a:srgbClr val="C94FC0"/>
                </a:solidFill>
                <a:effectLst>
                  <a:outerShdw blurRad="38100" dist="38100" dir="2700000" algn="tl">
                    <a:srgbClr val="C0C0C0"/>
                  </a:outerShdw>
                </a:effectLst>
                <a:latin typeface="Times New Roman" pitchFamily="18" charset="0"/>
              </a:rPr>
              <a:t>3</a:t>
            </a:r>
            <a:r>
              <a:rPr lang="zh-CN" altLang="en-US" sz="3600" b="1" dirty="0">
                <a:solidFill>
                  <a:srgbClr val="C94FC0"/>
                </a:solidFill>
                <a:effectLst>
                  <a:outerShdw blurRad="38100" dist="38100" dir="2700000" algn="tl">
                    <a:srgbClr val="C0C0C0"/>
                  </a:outerShdw>
                </a:effectLst>
                <a:latin typeface="Times New Roman" pitchFamily="18" charset="0"/>
              </a:rPr>
              <a:t>章 集合的基本概念和运算</a:t>
            </a:r>
          </a:p>
        </p:txBody>
      </p:sp>
    </p:spTree>
    <p:extLst>
      <p:ext uri="{BB962C8B-B14F-4D97-AF65-F5344CB8AC3E}">
        <p14:creationId xmlns:p14="http://schemas.microsoft.com/office/powerpoint/2010/main" val="2437476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a:extLst>
              <a:ext uri="{FF2B5EF4-FFF2-40B4-BE49-F238E27FC236}">
                <a16:creationId xmlns:a16="http://schemas.microsoft.com/office/drawing/2014/main" id="{E862FAE4-72B5-A50F-AF85-D77F858BBFC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738560C-E3D4-4ABF-9B48-D799CEFFEAE0}" type="slidenum">
              <a:rPr lang="en-US" altLang="zh-CN">
                <a:latin typeface="Arial Black" panose="020B0A04020102020204" pitchFamily="34" charset="0"/>
              </a:rPr>
              <a:pPr eaLnBrk="1" hangingPunct="1"/>
              <a:t>46</a:t>
            </a:fld>
            <a:endParaRPr lang="en-US" altLang="zh-CN">
              <a:latin typeface="Arial Black" panose="020B0A04020102020204" pitchFamily="34" charset="0"/>
            </a:endParaRPr>
          </a:p>
        </p:txBody>
      </p:sp>
      <p:sp>
        <p:nvSpPr>
          <p:cNvPr id="195586" name="Rectangle 2">
            <a:extLst>
              <a:ext uri="{FF2B5EF4-FFF2-40B4-BE49-F238E27FC236}">
                <a16:creationId xmlns:a16="http://schemas.microsoft.com/office/drawing/2014/main" id="{88D0C22F-7AB5-64C6-8639-9FD9AD01F676}"/>
              </a:ext>
            </a:extLst>
          </p:cNvPr>
          <p:cNvSpPr>
            <a:spLocks noGrp="1" noChangeArrowheads="1"/>
          </p:cNvSpPr>
          <p:nvPr>
            <p:ph type="title"/>
          </p:nvPr>
        </p:nvSpPr>
        <p:spPr>
          <a:xfrm>
            <a:off x="1992314" y="188913"/>
            <a:ext cx="6840537" cy="863600"/>
          </a:xfrm>
        </p:spPr>
        <p:txBody>
          <a:bodyPr/>
          <a:lstStyle/>
          <a:p>
            <a:pPr eaLnBrk="1" hangingPunct="1">
              <a:defRPr/>
            </a:pPr>
            <a:r>
              <a:rPr lang="zh-CN" altLang="en-US" b="1">
                <a:solidFill>
                  <a:srgbClr val="A50021"/>
                </a:solidFill>
                <a:effectLst>
                  <a:outerShdw blurRad="38100" dist="38100" dir="2700000" algn="tl">
                    <a:srgbClr val="C0C0C0"/>
                  </a:outerShdw>
                </a:effectLst>
              </a:rPr>
              <a:t>集合定义与表示</a:t>
            </a:r>
          </a:p>
        </p:txBody>
      </p:sp>
      <p:sp>
        <p:nvSpPr>
          <p:cNvPr id="195588" name="Rectangle 4">
            <a:extLst>
              <a:ext uri="{FF2B5EF4-FFF2-40B4-BE49-F238E27FC236}">
                <a16:creationId xmlns:a16="http://schemas.microsoft.com/office/drawing/2014/main" id="{DD377CCF-6D8B-09F1-1660-C919AE4D59DB}"/>
              </a:ext>
            </a:extLst>
          </p:cNvPr>
          <p:cNvSpPr>
            <a:spLocks noChangeArrowheads="1"/>
          </p:cNvSpPr>
          <p:nvPr/>
        </p:nvSpPr>
        <p:spPr bwMode="auto">
          <a:xfrm>
            <a:off x="1847851" y="1341439"/>
            <a:ext cx="8569325" cy="5424487"/>
          </a:xfrm>
          <a:prstGeom prst="rect">
            <a:avLst/>
          </a:prstGeom>
          <a:noFill/>
          <a:ln w="9525">
            <a:noFill/>
            <a:miter lim="800000"/>
            <a:headEnd/>
            <a:tailEnd/>
          </a:ln>
          <a:effectLst/>
        </p:spPr>
        <p:txBody>
          <a:bodyPr>
            <a:spAutoFit/>
          </a:bodyPr>
          <a:lstStyle/>
          <a:p>
            <a:pPr>
              <a:lnSpc>
                <a:spcPct val="120000"/>
              </a:lnSpc>
              <a:defRPr/>
            </a:pPr>
            <a:r>
              <a:rPr lang="zh-CN" altLang="en-US" sz="3600" b="1" dirty="0">
                <a:solidFill>
                  <a:srgbClr val="FF3300"/>
                </a:solidFill>
                <a:latin typeface="Times New Roman" pitchFamily="18" charset="0"/>
              </a:rPr>
              <a:t>集合</a:t>
            </a:r>
            <a:r>
              <a:rPr lang="zh-CN" altLang="en-US" sz="3600" b="1" dirty="0">
                <a:solidFill>
                  <a:srgbClr val="333300"/>
                </a:solidFill>
                <a:latin typeface="Times New Roman" pitchFamily="18" charset="0"/>
              </a:rPr>
              <a:t>  </a:t>
            </a:r>
            <a:r>
              <a:rPr lang="zh-CN" altLang="en-US" sz="3200" b="1" dirty="0">
                <a:solidFill>
                  <a:srgbClr val="333300"/>
                </a:solidFill>
                <a:latin typeface="Times New Roman" pitchFamily="18" charset="0"/>
              </a:rPr>
              <a:t>没有精确的数学定义</a:t>
            </a:r>
          </a:p>
          <a:p>
            <a:pPr>
              <a:lnSpc>
                <a:spcPct val="120000"/>
              </a:lnSpc>
              <a:defRPr/>
            </a:pPr>
            <a:r>
              <a:rPr lang="zh-CN" altLang="en-US" sz="3200" b="1" dirty="0">
                <a:solidFill>
                  <a:srgbClr val="333300"/>
                </a:solidFill>
                <a:latin typeface="Times New Roman" pitchFamily="18" charset="0"/>
              </a:rPr>
              <a:t>     </a:t>
            </a:r>
            <a:r>
              <a:rPr lang="zh-CN" altLang="en-US" sz="3200" b="1" dirty="0">
                <a:solidFill>
                  <a:srgbClr val="0066CC"/>
                </a:solidFill>
                <a:effectLst>
                  <a:outerShdw blurRad="38100" dist="38100" dir="2700000" algn="tl">
                    <a:srgbClr val="C0C0C0"/>
                  </a:outerShdw>
                </a:effectLst>
                <a:latin typeface="Times New Roman" pitchFamily="18" charset="0"/>
              </a:rPr>
              <a:t>理解：</a:t>
            </a:r>
            <a:r>
              <a:rPr lang="zh-CN" altLang="en-US" sz="3200" b="1" dirty="0">
                <a:solidFill>
                  <a:srgbClr val="333300"/>
                </a:solidFill>
                <a:latin typeface="Times New Roman" pitchFamily="18" charset="0"/>
              </a:rPr>
              <a:t>一些离散个体组成的整体</a:t>
            </a:r>
          </a:p>
          <a:p>
            <a:pPr>
              <a:lnSpc>
                <a:spcPct val="120000"/>
              </a:lnSpc>
              <a:defRPr/>
            </a:pPr>
            <a:r>
              <a:rPr lang="zh-CN" altLang="en-US" sz="3200" b="1" dirty="0">
                <a:solidFill>
                  <a:srgbClr val="333300"/>
                </a:solidFill>
                <a:latin typeface="Times New Roman" pitchFamily="18" charset="0"/>
              </a:rPr>
              <a:t>                      组成集合的个体称为它的</a:t>
            </a:r>
            <a:r>
              <a:rPr lang="zh-CN" altLang="en-US" sz="3200" b="1" dirty="0">
                <a:solidFill>
                  <a:srgbClr val="FF3300"/>
                </a:solidFill>
                <a:latin typeface="Times New Roman" pitchFamily="18" charset="0"/>
              </a:rPr>
              <a:t>元素</a:t>
            </a:r>
            <a:r>
              <a:rPr lang="zh-CN" altLang="en-US" sz="3200" b="1" dirty="0">
                <a:solidFill>
                  <a:srgbClr val="333300"/>
                </a:solidFill>
                <a:latin typeface="Times New Roman" pitchFamily="18" charset="0"/>
              </a:rPr>
              <a:t>  </a:t>
            </a:r>
          </a:p>
          <a:p>
            <a:pPr>
              <a:lnSpc>
                <a:spcPct val="120000"/>
              </a:lnSpc>
              <a:defRPr/>
            </a:pPr>
            <a:r>
              <a:rPr lang="zh-CN" altLang="en-US" sz="3200" b="1" dirty="0">
                <a:solidFill>
                  <a:srgbClr val="333300"/>
                </a:solidFill>
                <a:latin typeface="Times New Roman" pitchFamily="18" charset="0"/>
              </a:rPr>
              <a:t>     </a:t>
            </a:r>
            <a:r>
              <a:rPr lang="zh-CN" altLang="en-US" sz="3200" b="1" dirty="0">
                <a:solidFill>
                  <a:srgbClr val="0066CC"/>
                </a:solidFill>
                <a:effectLst>
                  <a:outerShdw blurRad="38100" dist="38100" dir="2700000" algn="tl">
                    <a:srgbClr val="C0C0C0"/>
                  </a:outerShdw>
                </a:effectLst>
                <a:latin typeface="Times New Roman" pitchFamily="18" charset="0"/>
              </a:rPr>
              <a:t>集合的表示：</a:t>
            </a:r>
            <a:r>
              <a:rPr lang="zh-CN" altLang="en-US" sz="3200" b="1" dirty="0">
                <a:solidFill>
                  <a:srgbClr val="333300"/>
                </a:solidFill>
                <a:latin typeface="Times New Roman" pitchFamily="18" charset="0"/>
              </a:rPr>
              <a:t>（用大写的英文字母标记）</a:t>
            </a:r>
          </a:p>
          <a:p>
            <a:pPr>
              <a:lnSpc>
                <a:spcPct val="120000"/>
              </a:lnSpc>
              <a:defRPr/>
            </a:pPr>
            <a:r>
              <a:rPr lang="zh-CN" altLang="en-US" sz="3200" b="1" dirty="0">
                <a:solidFill>
                  <a:srgbClr val="333300"/>
                </a:solidFill>
                <a:latin typeface="Times New Roman" pitchFamily="18" charset="0"/>
              </a:rPr>
              <a:t>     </a:t>
            </a:r>
            <a:r>
              <a:rPr lang="zh-CN" altLang="en-US" sz="3200" b="1" dirty="0">
                <a:solidFill>
                  <a:srgbClr val="FF3300"/>
                </a:solidFill>
                <a:latin typeface="Times New Roman" pitchFamily="18" charset="0"/>
              </a:rPr>
              <a:t>列元素法：</a:t>
            </a:r>
            <a:r>
              <a:rPr lang="zh-CN" altLang="en-US" sz="3200" b="1" dirty="0">
                <a:solidFill>
                  <a:srgbClr val="333300"/>
                </a:solidFill>
                <a:latin typeface="Times New Roman" pitchFamily="18" charset="0"/>
              </a:rPr>
              <a:t>列出集合的所有元素，元素之间用逗号隔开，并用</a:t>
            </a:r>
            <a:r>
              <a:rPr lang="en-US" altLang="zh-CN" sz="3200" b="1" dirty="0">
                <a:solidFill>
                  <a:srgbClr val="333300"/>
                </a:solidFill>
                <a:latin typeface="Times New Roman" pitchFamily="18" charset="0"/>
              </a:rPr>
              <a:t>{ }</a:t>
            </a:r>
            <a:r>
              <a:rPr lang="zh-CN" altLang="en-US" sz="3200" b="1" dirty="0">
                <a:solidFill>
                  <a:srgbClr val="333300"/>
                </a:solidFill>
                <a:latin typeface="Times New Roman" pitchFamily="18" charset="0"/>
              </a:rPr>
              <a:t>括起来 ，</a:t>
            </a:r>
            <a:r>
              <a:rPr lang="en-US" altLang="zh-CN" sz="3200" b="1" i="1" dirty="0">
                <a:solidFill>
                  <a:srgbClr val="333300"/>
                </a:solidFill>
                <a:latin typeface="Times New Roman" pitchFamily="18" charset="0"/>
              </a:rPr>
              <a:t>A</a:t>
            </a:r>
            <a:r>
              <a:rPr lang="en-US" altLang="zh-CN" sz="3200" b="1" dirty="0">
                <a:solidFill>
                  <a:srgbClr val="333300"/>
                </a:solidFill>
                <a:latin typeface="Times New Roman" pitchFamily="18" charset="0"/>
              </a:rPr>
              <a:t>={ </a:t>
            </a:r>
            <a:r>
              <a:rPr lang="en-US" altLang="zh-CN" sz="3200" b="1" i="1" dirty="0">
                <a:solidFill>
                  <a:srgbClr val="333300"/>
                </a:solidFill>
                <a:latin typeface="Times New Roman" pitchFamily="18" charset="0"/>
              </a:rPr>
              <a:t>a</a:t>
            </a:r>
            <a:r>
              <a:rPr lang="en-US" altLang="zh-CN" sz="3200" b="1" dirty="0">
                <a:solidFill>
                  <a:srgbClr val="333300"/>
                </a:solidFill>
                <a:latin typeface="Times New Roman" pitchFamily="18" charset="0"/>
              </a:rPr>
              <a:t>, </a:t>
            </a:r>
            <a:r>
              <a:rPr lang="en-US" altLang="zh-CN" sz="3200" b="1" i="1" dirty="0">
                <a:solidFill>
                  <a:srgbClr val="333300"/>
                </a:solidFill>
                <a:latin typeface="Times New Roman" pitchFamily="18" charset="0"/>
              </a:rPr>
              <a:t>b</a:t>
            </a:r>
            <a:r>
              <a:rPr lang="en-US" altLang="zh-CN" sz="3200" b="1" dirty="0">
                <a:solidFill>
                  <a:srgbClr val="333300"/>
                </a:solidFill>
                <a:latin typeface="Times New Roman" pitchFamily="18" charset="0"/>
              </a:rPr>
              <a:t>, </a:t>
            </a:r>
            <a:r>
              <a:rPr lang="en-US" altLang="zh-CN" sz="3200" b="1" i="1" dirty="0">
                <a:solidFill>
                  <a:srgbClr val="333300"/>
                </a:solidFill>
                <a:latin typeface="Times New Roman" pitchFamily="18" charset="0"/>
              </a:rPr>
              <a:t>c</a:t>
            </a:r>
            <a:r>
              <a:rPr lang="en-US" altLang="zh-CN" sz="3200" b="1" dirty="0">
                <a:solidFill>
                  <a:srgbClr val="333300"/>
                </a:solidFill>
                <a:latin typeface="Times New Roman" pitchFamily="18" charset="0"/>
              </a:rPr>
              <a:t>, </a:t>
            </a:r>
            <a:r>
              <a:rPr lang="en-US" altLang="zh-CN" sz="3200" b="1" i="1" dirty="0">
                <a:solidFill>
                  <a:srgbClr val="333300"/>
                </a:solidFill>
                <a:latin typeface="Times New Roman" pitchFamily="18" charset="0"/>
              </a:rPr>
              <a:t>d</a:t>
            </a:r>
            <a:r>
              <a:rPr lang="en-US" altLang="zh-CN" sz="3200" b="1" dirty="0">
                <a:solidFill>
                  <a:srgbClr val="333300"/>
                </a:solidFill>
                <a:latin typeface="Times New Roman" pitchFamily="18" charset="0"/>
              </a:rPr>
              <a:t> }</a:t>
            </a:r>
          </a:p>
          <a:p>
            <a:pPr>
              <a:lnSpc>
                <a:spcPct val="120000"/>
              </a:lnSpc>
              <a:defRPr/>
            </a:pPr>
            <a:r>
              <a:rPr lang="en-US" altLang="zh-CN" sz="3200" b="1" dirty="0">
                <a:solidFill>
                  <a:srgbClr val="333300"/>
                </a:solidFill>
                <a:latin typeface="Times New Roman" pitchFamily="18" charset="0"/>
              </a:rPr>
              <a:t>     </a:t>
            </a:r>
            <a:r>
              <a:rPr lang="zh-CN" altLang="en-US" sz="3200" b="1" dirty="0">
                <a:solidFill>
                  <a:srgbClr val="FF3300"/>
                </a:solidFill>
                <a:latin typeface="Times New Roman" pitchFamily="18" charset="0"/>
              </a:rPr>
              <a:t>谓词表示法：</a:t>
            </a:r>
            <a:r>
              <a:rPr lang="zh-CN" altLang="en-US" sz="3200" b="1" dirty="0">
                <a:solidFill>
                  <a:srgbClr val="333300"/>
                </a:solidFill>
                <a:latin typeface="Times New Roman" pitchFamily="18" charset="0"/>
              </a:rPr>
              <a:t>用谓词概括集合中元素的属性</a:t>
            </a:r>
          </a:p>
          <a:p>
            <a:pPr>
              <a:lnSpc>
                <a:spcPct val="120000"/>
              </a:lnSpc>
              <a:defRPr/>
            </a:pPr>
            <a:r>
              <a:rPr lang="zh-CN" altLang="en-US" sz="3200" b="1" dirty="0">
                <a:solidFill>
                  <a:srgbClr val="333300"/>
                </a:solidFill>
                <a:latin typeface="Times New Roman" pitchFamily="18" charset="0"/>
              </a:rPr>
              <a:t>                         </a:t>
            </a:r>
            <a:r>
              <a:rPr lang="en-US" altLang="zh-CN" sz="3200" b="1" i="1" dirty="0">
                <a:solidFill>
                  <a:srgbClr val="333300"/>
                </a:solidFill>
                <a:latin typeface="Times New Roman" pitchFamily="18" charset="0"/>
              </a:rPr>
              <a:t>B=</a:t>
            </a:r>
            <a:r>
              <a:rPr lang="en-US" altLang="zh-CN" sz="3200" b="1" dirty="0">
                <a:solidFill>
                  <a:srgbClr val="333300"/>
                </a:solidFill>
                <a:latin typeface="Times New Roman" pitchFamily="18" charset="0"/>
              </a:rPr>
              <a:t>{ </a:t>
            </a:r>
            <a:r>
              <a:rPr lang="en-US" altLang="zh-CN" sz="3200" b="1" i="1" dirty="0">
                <a:solidFill>
                  <a:srgbClr val="333300"/>
                </a:solidFill>
                <a:latin typeface="Times New Roman" pitchFamily="18" charset="0"/>
              </a:rPr>
              <a:t>x | P</a:t>
            </a:r>
            <a:r>
              <a:rPr lang="en-US" altLang="zh-CN" sz="3200" b="1" dirty="0">
                <a:solidFill>
                  <a:srgbClr val="333300"/>
                </a:solidFill>
                <a:latin typeface="Times New Roman" pitchFamily="18" charset="0"/>
              </a:rPr>
              <a:t>(</a:t>
            </a:r>
            <a:r>
              <a:rPr lang="en-US" altLang="zh-CN" sz="3200" b="1" i="1" dirty="0">
                <a:solidFill>
                  <a:srgbClr val="333300"/>
                </a:solidFill>
                <a:latin typeface="Times New Roman" pitchFamily="18" charset="0"/>
              </a:rPr>
              <a:t>x</a:t>
            </a:r>
            <a:r>
              <a:rPr lang="en-US" altLang="zh-CN" sz="3200" b="1" dirty="0">
                <a:solidFill>
                  <a:srgbClr val="333300"/>
                </a:solidFill>
                <a:latin typeface="Times New Roman" pitchFamily="18" charset="0"/>
              </a:rPr>
              <a:t>) }</a:t>
            </a:r>
          </a:p>
          <a:p>
            <a:pPr>
              <a:lnSpc>
                <a:spcPct val="120000"/>
              </a:lnSpc>
              <a:defRPr/>
            </a:pPr>
            <a:r>
              <a:rPr lang="en-US" altLang="zh-CN" sz="3200" b="1" dirty="0">
                <a:solidFill>
                  <a:srgbClr val="333300"/>
                </a:solidFill>
                <a:latin typeface="Times New Roman" pitchFamily="18" charset="0"/>
              </a:rPr>
              <a:t> </a:t>
            </a:r>
            <a:r>
              <a:rPr lang="en-US" altLang="zh-CN" sz="3200" b="1" i="1" dirty="0">
                <a:solidFill>
                  <a:srgbClr val="333300"/>
                </a:solidFill>
                <a:latin typeface="Times New Roman" pitchFamily="18" charset="0"/>
              </a:rPr>
              <a:t>B </a:t>
            </a:r>
            <a:r>
              <a:rPr lang="zh-CN" altLang="en-US" sz="3200" b="1" dirty="0">
                <a:solidFill>
                  <a:srgbClr val="333300"/>
                </a:solidFill>
                <a:latin typeface="Times New Roman" pitchFamily="18" charset="0"/>
              </a:rPr>
              <a:t>由使得 </a:t>
            </a:r>
            <a:r>
              <a:rPr lang="en-US" altLang="zh-CN" sz="3200" b="1" i="1" dirty="0">
                <a:solidFill>
                  <a:srgbClr val="333300"/>
                </a:solidFill>
                <a:latin typeface="Times New Roman" pitchFamily="18" charset="0"/>
              </a:rPr>
              <a:t>P</a:t>
            </a:r>
            <a:r>
              <a:rPr lang="en-US" altLang="zh-CN" sz="3200" b="1" dirty="0">
                <a:solidFill>
                  <a:srgbClr val="333300"/>
                </a:solidFill>
                <a:latin typeface="Times New Roman" pitchFamily="18" charset="0"/>
              </a:rPr>
              <a:t>(</a:t>
            </a:r>
            <a:r>
              <a:rPr lang="en-US" altLang="zh-CN" sz="3200" b="1" i="1" dirty="0">
                <a:solidFill>
                  <a:srgbClr val="333300"/>
                </a:solidFill>
                <a:latin typeface="Times New Roman" pitchFamily="18" charset="0"/>
              </a:rPr>
              <a:t>x</a:t>
            </a:r>
            <a:r>
              <a:rPr lang="en-US" altLang="zh-CN" sz="3200" b="1" dirty="0">
                <a:solidFill>
                  <a:srgbClr val="333300"/>
                </a:solidFill>
                <a:latin typeface="Times New Roman" pitchFamily="18" charset="0"/>
              </a:rPr>
              <a:t>) </a:t>
            </a:r>
            <a:r>
              <a:rPr lang="zh-CN" altLang="en-US" sz="3200" b="1" dirty="0">
                <a:solidFill>
                  <a:srgbClr val="333300"/>
                </a:solidFill>
                <a:latin typeface="Times New Roman" pitchFamily="18" charset="0"/>
              </a:rPr>
              <a:t>为真的全体</a:t>
            </a:r>
            <a:r>
              <a:rPr lang="en-US" altLang="zh-CN" sz="3200" b="1" i="1" dirty="0">
                <a:solidFill>
                  <a:srgbClr val="333300"/>
                </a:solidFill>
                <a:latin typeface="Times New Roman" pitchFamily="18" charset="0"/>
              </a:rPr>
              <a:t>x</a:t>
            </a:r>
            <a:r>
              <a:rPr lang="en-US" altLang="zh-CN" sz="3200" b="1" dirty="0">
                <a:solidFill>
                  <a:srgbClr val="333300"/>
                </a:solidFill>
                <a:latin typeface="Times New Roman" pitchFamily="18" charset="0"/>
              </a:rPr>
              <a:t> </a:t>
            </a:r>
            <a:r>
              <a:rPr lang="zh-CN" altLang="en-US" sz="3200" b="1" dirty="0">
                <a:solidFill>
                  <a:srgbClr val="333300"/>
                </a:solidFill>
                <a:latin typeface="Times New Roman" pitchFamily="18" charset="0"/>
              </a:rPr>
              <a:t>构成。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灯片编号占位符 4">
            <a:extLst>
              <a:ext uri="{FF2B5EF4-FFF2-40B4-BE49-F238E27FC236}">
                <a16:creationId xmlns:a16="http://schemas.microsoft.com/office/drawing/2014/main" id="{DCEB366D-B23C-C5E8-6C0D-34758C8C9B5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9E978C-4E91-46E9-9371-3094039A845A}" type="slidenum">
              <a:rPr lang="en-US" altLang="zh-CN">
                <a:latin typeface="Arial Black" panose="020B0A04020102020204" pitchFamily="34" charset="0"/>
              </a:rPr>
              <a:pPr eaLnBrk="1" hangingPunct="1"/>
              <a:t>47</a:t>
            </a:fld>
            <a:endParaRPr lang="en-US" altLang="zh-CN">
              <a:latin typeface="Arial Black" panose="020B0A04020102020204" pitchFamily="34" charset="0"/>
            </a:endParaRPr>
          </a:p>
        </p:txBody>
      </p:sp>
      <p:sp>
        <p:nvSpPr>
          <p:cNvPr id="114690" name="Rectangle 2">
            <a:extLst>
              <a:ext uri="{FF2B5EF4-FFF2-40B4-BE49-F238E27FC236}">
                <a16:creationId xmlns:a16="http://schemas.microsoft.com/office/drawing/2014/main" id="{AB4C1205-6099-1669-858A-24A8128B82FF}"/>
              </a:ext>
            </a:extLst>
          </p:cNvPr>
          <p:cNvSpPr>
            <a:spLocks noGrp="1" noChangeArrowheads="1"/>
          </p:cNvSpPr>
          <p:nvPr>
            <p:ph type="title"/>
          </p:nvPr>
        </p:nvSpPr>
        <p:spPr>
          <a:xfrm>
            <a:off x="2063750" y="333376"/>
            <a:ext cx="7056438" cy="792163"/>
          </a:xfrm>
        </p:spPr>
        <p:txBody>
          <a:bodyPr/>
          <a:lstStyle/>
          <a:p>
            <a:pPr eaLnBrk="1" hangingPunct="1">
              <a:defRPr/>
            </a:pPr>
            <a:r>
              <a:rPr lang="zh-CN" altLang="en-US" b="1">
                <a:solidFill>
                  <a:srgbClr val="A50021"/>
                </a:solidFill>
                <a:effectLst>
                  <a:outerShdw blurRad="38100" dist="38100" dir="2700000" algn="tl">
                    <a:srgbClr val="C0C0C0"/>
                  </a:outerShdw>
                </a:effectLst>
              </a:rPr>
              <a:t>集合之间的关系</a:t>
            </a:r>
          </a:p>
        </p:txBody>
      </p:sp>
      <p:sp>
        <p:nvSpPr>
          <p:cNvPr id="114691" name="Rectangle 3">
            <a:extLst>
              <a:ext uri="{FF2B5EF4-FFF2-40B4-BE49-F238E27FC236}">
                <a16:creationId xmlns:a16="http://schemas.microsoft.com/office/drawing/2014/main" id="{ADFDD5FB-2855-050E-28B4-FA00CEDD9C52}"/>
              </a:ext>
            </a:extLst>
          </p:cNvPr>
          <p:cNvSpPr>
            <a:spLocks noGrp="1" noChangeArrowheads="1"/>
          </p:cNvSpPr>
          <p:nvPr>
            <p:ph type="body" idx="1"/>
          </p:nvPr>
        </p:nvSpPr>
        <p:spPr>
          <a:xfrm>
            <a:off x="1847850" y="1557339"/>
            <a:ext cx="8382000" cy="5068887"/>
          </a:xfrm>
        </p:spPr>
        <p:txBody>
          <a:bodyPr/>
          <a:lstStyle/>
          <a:p>
            <a:pPr marL="0" indent="0">
              <a:lnSpc>
                <a:spcPct val="110000"/>
              </a:lnSpc>
              <a:buNone/>
              <a:defRPr/>
            </a:pPr>
            <a:r>
              <a:rPr lang="zh-CN" altLang="en-US" sz="3600" b="1" dirty="0">
                <a:solidFill>
                  <a:srgbClr val="FF3300"/>
                </a:solidFill>
                <a:latin typeface="Times New Roman" pitchFamily="18" charset="0"/>
              </a:rPr>
              <a:t>包含（子集）</a:t>
            </a:r>
            <a:r>
              <a:rPr lang="zh-CN" altLang="en-US" b="1" dirty="0">
                <a:latin typeface="Times New Roman" pitchFamily="18" charset="0"/>
              </a:rPr>
              <a:t>：设</a:t>
            </a:r>
            <a:r>
              <a:rPr lang="zh-CN" altLang="en-US" b="1" dirty="0">
                <a:solidFill>
                  <a:srgbClr val="333300"/>
                </a:solidFill>
                <a:latin typeface="Times New Roman" pitchFamily="18" charset="0"/>
              </a:rPr>
              <a:t> </a:t>
            </a:r>
            <a:r>
              <a:rPr lang="en-US" altLang="zh-CN" b="1" i="1" dirty="0">
                <a:solidFill>
                  <a:srgbClr val="333300"/>
                </a:solidFill>
                <a:latin typeface="Times New Roman" pitchFamily="18" charset="0"/>
              </a:rPr>
              <a:t>A</a:t>
            </a:r>
            <a:r>
              <a:rPr lang="en-US" altLang="zh-CN" b="1" dirty="0">
                <a:solidFill>
                  <a:srgbClr val="333300"/>
                </a:solidFill>
                <a:latin typeface="Times New Roman" pitchFamily="18" charset="0"/>
              </a:rPr>
              <a:t> </a:t>
            </a:r>
            <a:r>
              <a:rPr lang="zh-CN" altLang="en-US" b="1" dirty="0">
                <a:solidFill>
                  <a:srgbClr val="333300"/>
                </a:solidFill>
                <a:latin typeface="Times New Roman" pitchFamily="18" charset="0"/>
              </a:rPr>
              <a:t>、</a:t>
            </a:r>
            <a:r>
              <a:rPr lang="en-US" altLang="zh-CN" b="1" i="1" dirty="0">
                <a:solidFill>
                  <a:srgbClr val="333300"/>
                </a:solidFill>
                <a:latin typeface="Times New Roman" pitchFamily="18" charset="0"/>
              </a:rPr>
              <a:t>B</a:t>
            </a:r>
            <a:r>
              <a:rPr lang="zh-CN" altLang="en-US" b="1" dirty="0">
                <a:solidFill>
                  <a:srgbClr val="333300"/>
                </a:solidFill>
                <a:latin typeface="Times New Roman" pitchFamily="18" charset="0"/>
              </a:rPr>
              <a:t>是两个集合，如果 </a:t>
            </a:r>
            <a:r>
              <a:rPr lang="en-US" altLang="zh-CN" b="1" i="1" dirty="0">
                <a:solidFill>
                  <a:srgbClr val="333300"/>
                </a:solidFill>
                <a:latin typeface="Times New Roman" pitchFamily="18" charset="0"/>
              </a:rPr>
              <a:t>A</a:t>
            </a:r>
            <a:r>
              <a:rPr lang="zh-CN" altLang="en-US" b="1" dirty="0">
                <a:solidFill>
                  <a:srgbClr val="333300"/>
                </a:solidFill>
                <a:latin typeface="Times New Roman" pitchFamily="18" charset="0"/>
              </a:rPr>
              <a:t>中的每个元素都是</a:t>
            </a:r>
            <a:r>
              <a:rPr lang="en-US" altLang="zh-CN" b="1" i="1" dirty="0">
                <a:solidFill>
                  <a:srgbClr val="333300"/>
                </a:solidFill>
                <a:latin typeface="Times New Roman" pitchFamily="18" charset="0"/>
              </a:rPr>
              <a:t>B</a:t>
            </a:r>
            <a:r>
              <a:rPr lang="zh-CN" altLang="en-US" b="1" dirty="0">
                <a:solidFill>
                  <a:srgbClr val="333300"/>
                </a:solidFill>
                <a:latin typeface="Times New Roman" pitchFamily="18" charset="0"/>
              </a:rPr>
              <a:t>中的元素，则称 </a:t>
            </a:r>
            <a:r>
              <a:rPr lang="en-US" altLang="zh-CN" b="1" i="1" dirty="0">
                <a:solidFill>
                  <a:srgbClr val="333300"/>
                </a:solidFill>
                <a:latin typeface="Times New Roman" pitchFamily="18" charset="0"/>
              </a:rPr>
              <a:t>A</a:t>
            </a:r>
            <a:r>
              <a:rPr lang="en-US" altLang="zh-CN" b="1" dirty="0">
                <a:solidFill>
                  <a:srgbClr val="333300"/>
                </a:solidFill>
                <a:latin typeface="Times New Roman" pitchFamily="18" charset="0"/>
              </a:rPr>
              <a:t> </a:t>
            </a:r>
            <a:r>
              <a:rPr lang="zh-CN" altLang="en-US" b="1" dirty="0">
                <a:solidFill>
                  <a:srgbClr val="333300"/>
                </a:solidFill>
                <a:latin typeface="Times New Roman" pitchFamily="18" charset="0"/>
              </a:rPr>
              <a:t>是</a:t>
            </a:r>
            <a:r>
              <a:rPr lang="en-US" altLang="zh-CN" b="1" i="1" dirty="0">
                <a:solidFill>
                  <a:srgbClr val="333300"/>
                </a:solidFill>
                <a:latin typeface="Times New Roman" pitchFamily="18" charset="0"/>
              </a:rPr>
              <a:t>B</a:t>
            </a:r>
            <a:r>
              <a:rPr lang="zh-CN" altLang="en-US" b="1" dirty="0">
                <a:solidFill>
                  <a:srgbClr val="333300"/>
                </a:solidFill>
                <a:latin typeface="Times New Roman" pitchFamily="18" charset="0"/>
              </a:rPr>
              <a:t>的</a:t>
            </a:r>
            <a:r>
              <a:rPr lang="zh-CN" altLang="en-US" b="1" dirty="0">
                <a:solidFill>
                  <a:srgbClr val="FF3300"/>
                </a:solidFill>
                <a:latin typeface="Times New Roman" pitchFamily="18" charset="0"/>
              </a:rPr>
              <a:t>子集</a:t>
            </a:r>
            <a:r>
              <a:rPr lang="zh-CN" altLang="en-US" b="1" dirty="0">
                <a:solidFill>
                  <a:srgbClr val="333300"/>
                </a:solidFill>
                <a:latin typeface="Times New Roman" pitchFamily="18" charset="0"/>
              </a:rPr>
              <a:t>，也称</a:t>
            </a:r>
            <a:r>
              <a:rPr lang="en-US" altLang="zh-CN" b="1" i="1" dirty="0">
                <a:solidFill>
                  <a:srgbClr val="333300"/>
                </a:solidFill>
                <a:latin typeface="Times New Roman" pitchFamily="18" charset="0"/>
              </a:rPr>
              <a:t>A</a:t>
            </a:r>
            <a:r>
              <a:rPr lang="zh-CN" altLang="en-US" b="1" dirty="0">
                <a:solidFill>
                  <a:srgbClr val="333300"/>
                </a:solidFill>
                <a:latin typeface="Times New Roman" pitchFamily="18" charset="0"/>
              </a:rPr>
              <a:t>被</a:t>
            </a:r>
            <a:r>
              <a:rPr lang="en-US" altLang="zh-CN" b="1" i="1" dirty="0">
                <a:solidFill>
                  <a:srgbClr val="333300"/>
                </a:solidFill>
                <a:latin typeface="Times New Roman" pitchFamily="18" charset="0"/>
              </a:rPr>
              <a:t>B</a:t>
            </a:r>
            <a:r>
              <a:rPr lang="zh-CN" altLang="en-US" b="1" dirty="0">
                <a:solidFill>
                  <a:srgbClr val="333300"/>
                </a:solidFill>
                <a:latin typeface="Times New Roman" pitchFamily="18" charset="0"/>
              </a:rPr>
              <a:t>包含，记作 </a:t>
            </a:r>
            <a:r>
              <a:rPr lang="en-US" altLang="zh-CN" b="1" i="1" dirty="0">
                <a:solidFill>
                  <a:srgbClr val="EA1404"/>
                </a:solidFill>
                <a:latin typeface="Times New Roman" pitchFamily="18" charset="0"/>
              </a:rPr>
              <a:t>A</a:t>
            </a:r>
            <a:r>
              <a:rPr lang="en-US" altLang="zh-CN" b="1" dirty="0">
                <a:solidFill>
                  <a:srgbClr val="EA1404"/>
                </a:solidFill>
                <a:latin typeface="Times New Roman" pitchFamily="18" charset="0"/>
              </a:rPr>
              <a:t> </a:t>
            </a:r>
            <a:r>
              <a:rPr lang="en-US" altLang="zh-CN" b="1" dirty="0">
                <a:solidFill>
                  <a:srgbClr val="EA1404"/>
                </a:solidFill>
                <a:latin typeface="Times New Roman" pitchFamily="18" charset="0"/>
                <a:sym typeface="Symbol" pitchFamily="18" charset="2"/>
              </a:rPr>
              <a:t></a:t>
            </a:r>
            <a:r>
              <a:rPr lang="en-US" altLang="zh-CN" b="1" dirty="0">
                <a:solidFill>
                  <a:srgbClr val="EA1404"/>
                </a:solidFill>
                <a:latin typeface="Times New Roman" pitchFamily="18" charset="0"/>
              </a:rPr>
              <a:t> </a:t>
            </a:r>
            <a:r>
              <a:rPr lang="en-US" altLang="zh-CN" b="1" i="1" dirty="0">
                <a:solidFill>
                  <a:srgbClr val="EA1404"/>
                </a:solidFill>
                <a:latin typeface="Times New Roman" pitchFamily="18" charset="0"/>
              </a:rPr>
              <a:t>B</a:t>
            </a:r>
            <a:r>
              <a:rPr lang="en-US" altLang="zh-CN" b="1" dirty="0">
                <a:solidFill>
                  <a:srgbClr val="EA1404"/>
                </a:solidFill>
                <a:latin typeface="Times New Roman" pitchFamily="18" charset="0"/>
              </a:rPr>
              <a:t> . </a:t>
            </a:r>
          </a:p>
          <a:p>
            <a:pPr marL="0" indent="0">
              <a:lnSpc>
                <a:spcPct val="110000"/>
              </a:lnSpc>
              <a:buNone/>
              <a:defRPr/>
            </a:pPr>
            <a:r>
              <a:rPr lang="en-US" altLang="zh-CN" b="1" dirty="0">
                <a:solidFill>
                  <a:srgbClr val="333300"/>
                </a:solidFill>
                <a:latin typeface="Times New Roman" pitchFamily="18" charset="0"/>
              </a:rPr>
              <a:t>     </a:t>
            </a:r>
            <a:r>
              <a:rPr lang="zh-CN" altLang="en-US" b="1" dirty="0">
                <a:solidFill>
                  <a:srgbClr val="FF9900"/>
                </a:solidFill>
                <a:effectLst>
                  <a:outerShdw blurRad="38100" dist="38100" dir="2700000" algn="tl">
                    <a:srgbClr val="C0C0C0"/>
                  </a:outerShdw>
                </a:effectLst>
                <a:latin typeface="Times New Roman" pitchFamily="18" charset="0"/>
              </a:rPr>
              <a:t>符号化为：</a:t>
            </a:r>
            <a:r>
              <a:rPr lang="zh-CN" altLang="en-US" b="1" dirty="0">
                <a:solidFill>
                  <a:srgbClr val="333300"/>
                </a:solidFill>
                <a:latin typeface="Times New Roman" pitchFamily="18" charset="0"/>
              </a:rPr>
              <a:t> </a:t>
            </a:r>
          </a:p>
          <a:p>
            <a:pPr marL="0" indent="0">
              <a:lnSpc>
                <a:spcPct val="110000"/>
              </a:lnSpc>
              <a:buNone/>
              <a:defRPr/>
            </a:pPr>
            <a:r>
              <a:rPr lang="zh-CN" altLang="en-US" b="1" dirty="0">
                <a:solidFill>
                  <a:srgbClr val="333300"/>
                </a:solidFill>
                <a:latin typeface="Times New Roman" pitchFamily="18" charset="0"/>
              </a:rPr>
              <a:t>         包含：      </a:t>
            </a:r>
            <a:r>
              <a:rPr lang="en-US" altLang="zh-CN" b="1" i="1" dirty="0">
                <a:solidFill>
                  <a:srgbClr val="0033CC"/>
                </a:solidFill>
                <a:latin typeface="Times New Roman" pitchFamily="18" charset="0"/>
              </a:rPr>
              <a:t>A</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a:t>
            </a:r>
            <a:r>
              <a:rPr lang="en-US" altLang="zh-CN" b="1" dirty="0">
                <a:solidFill>
                  <a:srgbClr val="0033CC"/>
                </a:solidFill>
                <a:latin typeface="Times New Roman" pitchFamily="18" charset="0"/>
              </a:rPr>
              <a:t> </a:t>
            </a:r>
            <a:r>
              <a:rPr lang="en-US" altLang="zh-CN" b="1" i="1" dirty="0">
                <a:solidFill>
                  <a:srgbClr val="0033CC"/>
                </a:solidFill>
                <a:latin typeface="Times New Roman" pitchFamily="18" charset="0"/>
              </a:rPr>
              <a:t>B</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 </a:t>
            </a:r>
            <a:r>
              <a:rPr lang="en-US" altLang="zh-CN" b="1" i="1" dirty="0">
                <a:solidFill>
                  <a:srgbClr val="0033CC"/>
                </a:solidFill>
                <a:latin typeface="Times New Roman" pitchFamily="18" charset="0"/>
              </a:rPr>
              <a:t>x</a:t>
            </a:r>
            <a:r>
              <a:rPr lang="en-US" altLang="zh-CN" b="1" dirty="0">
                <a:solidFill>
                  <a:srgbClr val="0033CC"/>
                </a:solidFill>
                <a:latin typeface="Times New Roman" pitchFamily="18" charset="0"/>
              </a:rPr>
              <a:t> (</a:t>
            </a:r>
            <a:r>
              <a:rPr lang="en-US" altLang="zh-CN" b="1" i="1" dirty="0" err="1">
                <a:solidFill>
                  <a:srgbClr val="0033CC"/>
                </a:solidFill>
                <a:latin typeface="Times New Roman" pitchFamily="18" charset="0"/>
              </a:rPr>
              <a:t>x</a:t>
            </a:r>
            <a:r>
              <a:rPr lang="en-US" altLang="zh-CN" b="1" dirty="0" err="1">
                <a:solidFill>
                  <a:srgbClr val="0033CC"/>
                </a:solidFill>
                <a:latin typeface="Times New Roman" pitchFamily="18" charset="0"/>
                <a:sym typeface="Symbol" pitchFamily="18" charset="2"/>
              </a:rPr>
              <a:t></a:t>
            </a:r>
            <a:r>
              <a:rPr lang="en-US" altLang="zh-CN" b="1" i="1" dirty="0" err="1">
                <a:solidFill>
                  <a:srgbClr val="0033CC"/>
                </a:solidFill>
                <a:latin typeface="Times New Roman" pitchFamily="18" charset="0"/>
              </a:rPr>
              <a:t>A</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a:t>
            </a:r>
            <a:r>
              <a:rPr lang="en-US" altLang="zh-CN" b="1" dirty="0">
                <a:solidFill>
                  <a:srgbClr val="0033CC"/>
                </a:solidFill>
                <a:latin typeface="Times New Roman" pitchFamily="18" charset="0"/>
              </a:rPr>
              <a:t> </a:t>
            </a:r>
            <a:r>
              <a:rPr lang="en-US" altLang="zh-CN" b="1" i="1" dirty="0" err="1">
                <a:solidFill>
                  <a:srgbClr val="0033CC"/>
                </a:solidFill>
                <a:latin typeface="Times New Roman" pitchFamily="18" charset="0"/>
              </a:rPr>
              <a:t>x</a:t>
            </a:r>
            <a:r>
              <a:rPr lang="en-US" altLang="zh-CN" b="1" dirty="0" err="1">
                <a:solidFill>
                  <a:srgbClr val="0033CC"/>
                </a:solidFill>
                <a:latin typeface="Times New Roman" pitchFamily="18" charset="0"/>
                <a:sym typeface="Symbol" pitchFamily="18" charset="2"/>
              </a:rPr>
              <a:t></a:t>
            </a:r>
            <a:r>
              <a:rPr lang="en-US" altLang="zh-CN" b="1" i="1" dirty="0" err="1">
                <a:solidFill>
                  <a:srgbClr val="0033CC"/>
                </a:solidFill>
                <a:latin typeface="Times New Roman" pitchFamily="18" charset="0"/>
              </a:rPr>
              <a:t>B</a:t>
            </a:r>
            <a:r>
              <a:rPr lang="en-US" altLang="zh-CN" b="1" dirty="0">
                <a:solidFill>
                  <a:srgbClr val="0033CC"/>
                </a:solidFill>
                <a:latin typeface="Times New Roman" pitchFamily="18" charset="0"/>
              </a:rPr>
              <a:t>)</a:t>
            </a:r>
            <a:endParaRPr lang="en-US" altLang="zh-CN" b="1" i="1" dirty="0">
              <a:solidFill>
                <a:srgbClr val="0033CC"/>
              </a:solidFill>
              <a:latin typeface="Times New Roman" pitchFamily="18" charset="0"/>
            </a:endParaRPr>
          </a:p>
          <a:p>
            <a:pPr marL="0" indent="0">
              <a:lnSpc>
                <a:spcPct val="110000"/>
              </a:lnSpc>
              <a:buNone/>
              <a:defRPr/>
            </a:pPr>
            <a:r>
              <a:rPr lang="en-US" altLang="zh-CN" b="1" dirty="0">
                <a:solidFill>
                  <a:srgbClr val="333300"/>
                </a:solidFill>
                <a:latin typeface="Times New Roman" pitchFamily="18" charset="0"/>
              </a:rPr>
              <a:t>         </a:t>
            </a:r>
            <a:r>
              <a:rPr lang="zh-CN" altLang="en-US" b="1" dirty="0">
                <a:solidFill>
                  <a:srgbClr val="333300"/>
                </a:solidFill>
                <a:latin typeface="Times New Roman" pitchFamily="18" charset="0"/>
              </a:rPr>
              <a:t>不包含 ： </a:t>
            </a:r>
            <a:r>
              <a:rPr lang="en-US" altLang="zh-CN" b="1" i="1" dirty="0">
                <a:solidFill>
                  <a:srgbClr val="0033CC"/>
                </a:solidFill>
                <a:latin typeface="Times New Roman" pitchFamily="18" charset="0"/>
              </a:rPr>
              <a:t>A</a:t>
            </a:r>
            <a:r>
              <a:rPr lang="en-US" altLang="zh-CN" b="1" dirty="0">
                <a:solidFill>
                  <a:srgbClr val="0033CC"/>
                </a:solidFill>
                <a:latin typeface="Times New Roman" pitchFamily="18" charset="0"/>
              </a:rPr>
              <a:t> ⊈ </a:t>
            </a:r>
            <a:r>
              <a:rPr lang="en-US" altLang="zh-CN" b="1" i="1" dirty="0">
                <a:solidFill>
                  <a:srgbClr val="0033CC"/>
                </a:solidFill>
                <a:latin typeface="Times New Roman" pitchFamily="18" charset="0"/>
              </a:rPr>
              <a:t>B</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a:t>
            </a:r>
            <a:r>
              <a:rPr lang="en-US" altLang="zh-CN" b="1" i="1" dirty="0">
                <a:solidFill>
                  <a:srgbClr val="0033CC"/>
                </a:solidFill>
                <a:latin typeface="Times New Roman" pitchFamily="18" charset="0"/>
              </a:rPr>
              <a:t>x</a:t>
            </a:r>
            <a:r>
              <a:rPr lang="en-US" altLang="zh-CN" b="1" dirty="0">
                <a:solidFill>
                  <a:srgbClr val="0033CC"/>
                </a:solidFill>
                <a:latin typeface="Times New Roman" pitchFamily="18" charset="0"/>
              </a:rPr>
              <a:t> (</a:t>
            </a:r>
            <a:r>
              <a:rPr lang="en-US" altLang="zh-CN" b="1" i="1" dirty="0" err="1">
                <a:solidFill>
                  <a:srgbClr val="0033CC"/>
                </a:solidFill>
                <a:latin typeface="Times New Roman" pitchFamily="18" charset="0"/>
              </a:rPr>
              <a:t>x</a:t>
            </a:r>
            <a:r>
              <a:rPr lang="en-US" altLang="zh-CN" b="1" dirty="0" err="1">
                <a:solidFill>
                  <a:srgbClr val="0033CC"/>
                </a:solidFill>
                <a:latin typeface="Times New Roman" pitchFamily="18" charset="0"/>
                <a:sym typeface="Symbol" pitchFamily="18" charset="2"/>
              </a:rPr>
              <a:t></a:t>
            </a:r>
            <a:r>
              <a:rPr lang="en-US" altLang="zh-CN" b="1" i="1" dirty="0" err="1">
                <a:solidFill>
                  <a:srgbClr val="0033CC"/>
                </a:solidFill>
                <a:latin typeface="Times New Roman" pitchFamily="18" charset="0"/>
              </a:rPr>
              <a:t>A</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a:t>
            </a:r>
            <a:r>
              <a:rPr lang="en-US" altLang="zh-CN" b="1" dirty="0">
                <a:solidFill>
                  <a:srgbClr val="0033CC"/>
                </a:solidFill>
                <a:latin typeface="Times New Roman" pitchFamily="18" charset="0"/>
              </a:rPr>
              <a:t> </a:t>
            </a:r>
            <a:r>
              <a:rPr lang="en-US" altLang="zh-CN" b="1" i="1" dirty="0" err="1">
                <a:solidFill>
                  <a:srgbClr val="0033CC"/>
                </a:solidFill>
                <a:latin typeface="Times New Roman" pitchFamily="18" charset="0"/>
              </a:rPr>
              <a:t>x</a:t>
            </a:r>
            <a:r>
              <a:rPr lang="en-US" altLang="zh-CN" b="1" dirty="0" err="1">
                <a:solidFill>
                  <a:srgbClr val="0033CC"/>
                </a:solidFill>
                <a:latin typeface="Times New Roman" pitchFamily="18" charset="0"/>
                <a:sym typeface="Symbol" pitchFamily="18" charset="2"/>
              </a:rPr>
              <a:t></a:t>
            </a:r>
            <a:r>
              <a:rPr lang="en-US" altLang="zh-CN" b="1" i="1" dirty="0" err="1">
                <a:solidFill>
                  <a:srgbClr val="0033CC"/>
                </a:solidFill>
                <a:latin typeface="Times New Roman" pitchFamily="18" charset="0"/>
              </a:rPr>
              <a:t>B</a:t>
            </a:r>
            <a:r>
              <a:rPr lang="en-US" altLang="zh-CN" b="1" dirty="0">
                <a:solidFill>
                  <a:srgbClr val="0033CC"/>
                </a:solidFill>
                <a:latin typeface="Times New Roman" pitchFamily="18" charset="0"/>
              </a:rPr>
              <a:t>) </a:t>
            </a:r>
          </a:p>
          <a:p>
            <a:pPr marL="0" indent="0">
              <a:lnSpc>
                <a:spcPct val="110000"/>
              </a:lnSpc>
              <a:buNone/>
              <a:defRPr/>
            </a:pPr>
            <a:r>
              <a:rPr lang="zh-CN" altLang="en-US" b="1" dirty="0">
                <a:solidFill>
                  <a:srgbClr val="009999"/>
                </a:solidFill>
                <a:effectLst>
                  <a:outerShdw blurRad="38100" dist="38100" dir="2700000" algn="tl">
                    <a:srgbClr val="C0C0C0"/>
                  </a:outerShdw>
                </a:effectLst>
                <a:latin typeface="Times New Roman" pitchFamily="18" charset="0"/>
              </a:rPr>
              <a:t>例如：</a:t>
            </a:r>
            <a:r>
              <a:rPr lang="zh-CN" altLang="en-US" b="1" dirty="0">
                <a:solidFill>
                  <a:srgbClr val="333300"/>
                </a:solidFill>
                <a:latin typeface="Times New Roman" pitchFamily="18" charset="0"/>
              </a:rPr>
              <a:t>  </a:t>
            </a:r>
            <a:r>
              <a:rPr lang="en-US" altLang="zh-CN" b="1" dirty="0">
                <a:solidFill>
                  <a:srgbClr val="333300"/>
                </a:solidFill>
                <a:latin typeface="Times New Roman" pitchFamily="18" charset="0"/>
              </a:rPr>
              <a:t>A={0,1,2}, B={0,1}, C={1,2}</a:t>
            </a:r>
            <a:r>
              <a:rPr lang="zh-CN" altLang="en-US" b="1" dirty="0">
                <a:solidFill>
                  <a:srgbClr val="333300"/>
                </a:solidFill>
              </a:rPr>
              <a:t>，则</a:t>
            </a:r>
          </a:p>
          <a:p>
            <a:pPr marL="0" indent="0">
              <a:lnSpc>
                <a:spcPct val="110000"/>
              </a:lnSpc>
              <a:buNone/>
              <a:defRPr/>
            </a:pPr>
            <a:r>
              <a:rPr lang="zh-CN" altLang="en-US" b="1" dirty="0">
                <a:solidFill>
                  <a:srgbClr val="333300"/>
                </a:solidFill>
              </a:rPr>
              <a:t>            </a:t>
            </a:r>
            <a:r>
              <a:rPr lang="en-US" altLang="zh-CN" b="1" i="1" dirty="0">
                <a:solidFill>
                  <a:srgbClr val="333300"/>
                </a:solidFill>
                <a:latin typeface="Times New Roman" pitchFamily="18" charset="0"/>
              </a:rPr>
              <a:t>B</a:t>
            </a:r>
            <a:r>
              <a:rPr lang="en-US" altLang="zh-CN" b="1" dirty="0">
                <a:solidFill>
                  <a:srgbClr val="333300"/>
                </a:solidFill>
              </a:rPr>
              <a:t> </a:t>
            </a:r>
            <a:r>
              <a:rPr lang="en-US" altLang="zh-CN" b="1" dirty="0">
                <a:solidFill>
                  <a:srgbClr val="333300"/>
                </a:solidFill>
                <a:latin typeface="Times New Roman" pitchFamily="18" charset="0"/>
                <a:sym typeface="Symbol" pitchFamily="18" charset="2"/>
              </a:rPr>
              <a:t> </a:t>
            </a:r>
            <a:r>
              <a:rPr lang="en-US" altLang="zh-CN" b="1" i="1" dirty="0">
                <a:solidFill>
                  <a:srgbClr val="333300"/>
                </a:solidFill>
                <a:latin typeface="Times New Roman" pitchFamily="18" charset="0"/>
              </a:rPr>
              <a:t>A</a:t>
            </a:r>
            <a:r>
              <a:rPr lang="zh-CN" altLang="en-US" b="1" dirty="0">
                <a:solidFill>
                  <a:srgbClr val="333300"/>
                </a:solidFill>
                <a:latin typeface="Times New Roman" pitchFamily="18" charset="0"/>
              </a:rPr>
              <a:t>， </a:t>
            </a:r>
            <a:r>
              <a:rPr lang="en-US" altLang="zh-CN" b="1" i="1" dirty="0">
                <a:solidFill>
                  <a:srgbClr val="333300"/>
                </a:solidFill>
                <a:latin typeface="Times New Roman" pitchFamily="18" charset="0"/>
              </a:rPr>
              <a:t>C</a:t>
            </a:r>
            <a:r>
              <a:rPr lang="en-US" altLang="zh-CN" b="1" dirty="0">
                <a:solidFill>
                  <a:srgbClr val="333300"/>
                </a:solidFill>
                <a:latin typeface="Times New Roman" pitchFamily="18" charset="0"/>
              </a:rPr>
              <a:t> </a:t>
            </a:r>
            <a:r>
              <a:rPr lang="en-US" altLang="zh-CN" b="1" dirty="0">
                <a:solidFill>
                  <a:srgbClr val="333300"/>
                </a:solidFill>
              </a:rPr>
              <a:t> </a:t>
            </a:r>
            <a:r>
              <a:rPr lang="en-US" altLang="zh-CN" b="1" dirty="0">
                <a:solidFill>
                  <a:srgbClr val="333300"/>
                </a:solidFill>
                <a:latin typeface="Times New Roman" pitchFamily="18" charset="0"/>
                <a:sym typeface="Symbol" pitchFamily="18" charset="2"/>
              </a:rPr>
              <a:t> </a:t>
            </a:r>
            <a:r>
              <a:rPr lang="en-US" altLang="zh-CN" b="1" i="1" dirty="0">
                <a:solidFill>
                  <a:srgbClr val="333300"/>
                </a:solidFill>
                <a:latin typeface="Times New Roman" pitchFamily="18" charset="0"/>
              </a:rPr>
              <a:t>A</a:t>
            </a:r>
            <a:r>
              <a:rPr lang="zh-CN" altLang="en-US" b="1" i="1" dirty="0">
                <a:solidFill>
                  <a:srgbClr val="333300"/>
                </a:solidFill>
                <a:latin typeface="Times New Roman" pitchFamily="18" charset="0"/>
              </a:rPr>
              <a:t>，</a:t>
            </a:r>
            <a:r>
              <a:rPr lang="zh-CN" altLang="en-US" b="1" dirty="0">
                <a:solidFill>
                  <a:srgbClr val="333300"/>
                </a:solidFill>
                <a:latin typeface="Times New Roman" pitchFamily="18" charset="0"/>
              </a:rPr>
              <a:t>但</a:t>
            </a:r>
            <a:r>
              <a:rPr lang="en-US" altLang="zh-CN" b="1" i="1" dirty="0">
                <a:solidFill>
                  <a:srgbClr val="333300"/>
                </a:solidFill>
                <a:latin typeface="Times New Roman" pitchFamily="18" charset="0"/>
              </a:rPr>
              <a:t>B</a:t>
            </a:r>
            <a:r>
              <a:rPr lang="en-US" altLang="zh-CN" b="1" dirty="0">
                <a:solidFill>
                  <a:srgbClr val="333300"/>
                </a:solidFill>
                <a:latin typeface="Times New Roman" pitchFamily="18" charset="0"/>
              </a:rPr>
              <a:t>  ⊈ </a:t>
            </a:r>
            <a:r>
              <a:rPr lang="en-US" altLang="zh-CN" b="1" i="1" dirty="0">
                <a:solidFill>
                  <a:srgbClr val="333300"/>
                </a:solidFill>
                <a:latin typeface="Times New Roman" pitchFamily="18" charset="0"/>
              </a:rPr>
              <a:t>C</a:t>
            </a:r>
            <a:r>
              <a:rPr lang="en-US" altLang="zh-CN" b="1" dirty="0">
                <a:solidFill>
                  <a:srgbClr val="333300"/>
                </a:solidFill>
                <a:latin typeface="Times New Roman" pitchFamily="18" charset="0"/>
              </a:rPr>
              <a:t>  </a:t>
            </a:r>
            <a:r>
              <a:rPr lang="en-US" altLang="zh-CN" sz="2000" b="1" dirty="0">
                <a:solidFill>
                  <a:srgbClr val="333300"/>
                </a:solidFill>
                <a:latin typeface="Times New Roman" pitchFamily="18" charset="0"/>
              </a:rPr>
              <a:t>  </a:t>
            </a:r>
            <a:endParaRPr lang="en-US" altLang="zh-CN" sz="2000" b="1" dirty="0">
              <a:solidFill>
                <a:srgbClr val="33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blinds(horizontal)">
                                      <p:cBhvr>
                                        <p:cTn id="7" dur="500"/>
                                        <p:tgtEl>
                                          <p:spTgt spid="1146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10" dur="500"/>
                                        <p:tgtEl>
                                          <p:spTgt spid="11469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13" dur="500"/>
                                        <p:tgtEl>
                                          <p:spTgt spid="11469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16" dur="500"/>
                                        <p:tgtEl>
                                          <p:spTgt spid="11469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Effect transition="in" filter="blinds(horizontal)">
                                      <p:cBhvr>
                                        <p:cTn id="21" dur="500"/>
                                        <p:tgtEl>
                                          <p:spTgt spid="11469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24" dur="500"/>
                                        <p:tgtEl>
                                          <p:spTgt spid="1146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a:extLst>
              <a:ext uri="{FF2B5EF4-FFF2-40B4-BE49-F238E27FC236}">
                <a16:creationId xmlns:a16="http://schemas.microsoft.com/office/drawing/2014/main" id="{B623C661-E53D-FC56-1824-C6937CC6EB1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687D55-4BF5-4AA8-8722-10DD397F0440}" type="slidenum">
              <a:rPr lang="en-US" altLang="zh-CN">
                <a:latin typeface="Arial Black" panose="020B0A04020102020204" pitchFamily="34" charset="0"/>
              </a:rPr>
              <a:pPr eaLnBrk="1" hangingPunct="1"/>
              <a:t>48</a:t>
            </a:fld>
            <a:endParaRPr lang="en-US" altLang="zh-CN">
              <a:latin typeface="Arial Black" panose="020B0A04020102020204" pitchFamily="34" charset="0"/>
            </a:endParaRPr>
          </a:p>
        </p:txBody>
      </p:sp>
      <p:sp>
        <p:nvSpPr>
          <p:cNvPr id="205826" name="Rectangle 2">
            <a:extLst>
              <a:ext uri="{FF2B5EF4-FFF2-40B4-BE49-F238E27FC236}">
                <a16:creationId xmlns:a16="http://schemas.microsoft.com/office/drawing/2014/main" id="{C8B4E6A7-7AE6-3ADD-A0A2-7AFF655B1CDA}"/>
              </a:ext>
            </a:extLst>
          </p:cNvPr>
          <p:cNvSpPr>
            <a:spLocks noGrp="1" noChangeArrowheads="1"/>
          </p:cNvSpPr>
          <p:nvPr>
            <p:ph type="title"/>
          </p:nvPr>
        </p:nvSpPr>
        <p:spPr>
          <a:xfrm>
            <a:off x="1992314" y="260351"/>
            <a:ext cx="7056437" cy="720725"/>
          </a:xfrm>
        </p:spPr>
        <p:txBody>
          <a:bodyPr/>
          <a:lstStyle/>
          <a:p>
            <a:pPr eaLnBrk="1" hangingPunct="1">
              <a:defRPr/>
            </a:pPr>
            <a:r>
              <a:rPr lang="zh-CN" altLang="en-US" sz="4000" b="1">
                <a:solidFill>
                  <a:srgbClr val="A50021"/>
                </a:solidFill>
                <a:effectLst>
                  <a:outerShdw blurRad="38100" dist="38100" dir="2700000" algn="tl">
                    <a:srgbClr val="C0C0C0"/>
                  </a:outerShdw>
                </a:effectLst>
              </a:rPr>
              <a:t>集合之间的关系（续）</a:t>
            </a:r>
          </a:p>
        </p:txBody>
      </p:sp>
      <p:sp>
        <p:nvSpPr>
          <p:cNvPr id="205827" name="Rectangle 3">
            <a:extLst>
              <a:ext uri="{FF2B5EF4-FFF2-40B4-BE49-F238E27FC236}">
                <a16:creationId xmlns:a16="http://schemas.microsoft.com/office/drawing/2014/main" id="{CB79AEF3-2587-A684-3DDD-A2CCE228DFA9}"/>
              </a:ext>
            </a:extLst>
          </p:cNvPr>
          <p:cNvSpPr>
            <a:spLocks noGrp="1" noChangeArrowheads="1"/>
          </p:cNvSpPr>
          <p:nvPr>
            <p:ph type="body" idx="1"/>
          </p:nvPr>
        </p:nvSpPr>
        <p:spPr>
          <a:xfrm>
            <a:off x="1919289" y="1412876"/>
            <a:ext cx="8569325" cy="5184775"/>
          </a:xfrm>
        </p:spPr>
        <p:txBody>
          <a:bodyPr/>
          <a:lstStyle/>
          <a:p>
            <a:pPr marL="0" indent="0">
              <a:buNone/>
              <a:defRPr/>
            </a:pPr>
            <a:r>
              <a:rPr lang="zh-CN" altLang="en-US" b="1" dirty="0">
                <a:solidFill>
                  <a:srgbClr val="FF3300"/>
                </a:solidFill>
                <a:latin typeface="Times New Roman" pitchFamily="18" charset="0"/>
              </a:rPr>
              <a:t>相等</a:t>
            </a:r>
            <a:r>
              <a:rPr lang="zh-CN" altLang="en-US" sz="2400" b="1" dirty="0">
                <a:latin typeface="Times New Roman" pitchFamily="18" charset="0"/>
              </a:rPr>
              <a:t>：</a:t>
            </a:r>
            <a:r>
              <a:rPr lang="zh-CN" altLang="en-US" b="1" dirty="0">
                <a:latin typeface="Times New Roman" pitchFamily="18" charset="0"/>
              </a:rPr>
              <a:t>设</a:t>
            </a:r>
            <a:r>
              <a:rPr lang="zh-CN" altLang="en-US" b="1" dirty="0">
                <a:solidFill>
                  <a:srgbClr val="333300"/>
                </a:solidFill>
                <a:latin typeface="Times New Roman" pitchFamily="18" charset="0"/>
              </a:rPr>
              <a:t> </a:t>
            </a:r>
            <a:r>
              <a:rPr lang="en-US" altLang="zh-CN" b="1" i="1" dirty="0">
                <a:solidFill>
                  <a:srgbClr val="333300"/>
                </a:solidFill>
                <a:latin typeface="Times New Roman" pitchFamily="18" charset="0"/>
              </a:rPr>
              <a:t>A</a:t>
            </a:r>
            <a:r>
              <a:rPr lang="en-US" altLang="zh-CN" b="1" dirty="0">
                <a:solidFill>
                  <a:srgbClr val="333300"/>
                </a:solidFill>
                <a:latin typeface="Times New Roman" pitchFamily="18" charset="0"/>
              </a:rPr>
              <a:t> </a:t>
            </a:r>
            <a:r>
              <a:rPr lang="zh-CN" altLang="en-US" b="1" dirty="0">
                <a:solidFill>
                  <a:srgbClr val="333300"/>
                </a:solidFill>
                <a:latin typeface="Times New Roman" pitchFamily="18" charset="0"/>
              </a:rPr>
              <a:t>、</a:t>
            </a:r>
            <a:r>
              <a:rPr lang="en-US" altLang="zh-CN" b="1" i="1" dirty="0">
                <a:solidFill>
                  <a:srgbClr val="333300"/>
                </a:solidFill>
                <a:latin typeface="Times New Roman" pitchFamily="18" charset="0"/>
              </a:rPr>
              <a:t>B</a:t>
            </a:r>
            <a:r>
              <a:rPr lang="zh-CN" altLang="en-US" b="1" dirty="0">
                <a:solidFill>
                  <a:srgbClr val="333300"/>
                </a:solidFill>
                <a:latin typeface="Times New Roman" pitchFamily="18" charset="0"/>
              </a:rPr>
              <a:t>是两个集合，如果 </a:t>
            </a:r>
            <a:r>
              <a:rPr lang="en-US" altLang="zh-CN" b="1" i="1" dirty="0">
                <a:solidFill>
                  <a:srgbClr val="333300"/>
                </a:solidFill>
                <a:latin typeface="Times New Roman" pitchFamily="18" charset="0"/>
              </a:rPr>
              <a:t>A</a:t>
            </a:r>
            <a:r>
              <a:rPr lang="en-US" altLang="zh-CN" b="1" dirty="0">
                <a:solidFill>
                  <a:srgbClr val="333300"/>
                </a:solidFill>
                <a:latin typeface="Times New Roman" pitchFamily="18" charset="0"/>
              </a:rPr>
              <a:t> </a:t>
            </a:r>
            <a:r>
              <a:rPr lang="en-US" altLang="zh-CN" b="1" dirty="0">
                <a:solidFill>
                  <a:srgbClr val="333300"/>
                </a:solidFill>
                <a:latin typeface="Times New Roman" pitchFamily="18" charset="0"/>
                <a:sym typeface="Symbol" pitchFamily="18" charset="2"/>
              </a:rPr>
              <a:t></a:t>
            </a:r>
            <a:r>
              <a:rPr lang="en-US" altLang="zh-CN" b="1" dirty="0">
                <a:solidFill>
                  <a:srgbClr val="333300"/>
                </a:solidFill>
                <a:latin typeface="Times New Roman" pitchFamily="18" charset="0"/>
              </a:rPr>
              <a:t> </a:t>
            </a:r>
            <a:r>
              <a:rPr lang="en-US" altLang="zh-CN" b="1" i="1" dirty="0">
                <a:solidFill>
                  <a:srgbClr val="333300"/>
                </a:solidFill>
                <a:latin typeface="Times New Roman" pitchFamily="18" charset="0"/>
              </a:rPr>
              <a:t>B</a:t>
            </a:r>
            <a:r>
              <a:rPr lang="zh-CN" altLang="en-US" b="1" dirty="0">
                <a:solidFill>
                  <a:srgbClr val="333300"/>
                </a:solidFill>
                <a:latin typeface="Times New Roman" pitchFamily="18" charset="0"/>
              </a:rPr>
              <a:t>并且 </a:t>
            </a:r>
            <a:r>
              <a:rPr lang="en-US" altLang="zh-CN" b="1" i="1" dirty="0">
                <a:solidFill>
                  <a:srgbClr val="333300"/>
                </a:solidFill>
                <a:latin typeface="Times New Roman" pitchFamily="18" charset="0"/>
              </a:rPr>
              <a:t>B</a:t>
            </a:r>
            <a:r>
              <a:rPr lang="en-US" altLang="zh-CN" b="1" dirty="0">
                <a:solidFill>
                  <a:srgbClr val="333300"/>
                </a:solidFill>
                <a:latin typeface="Times New Roman" pitchFamily="18" charset="0"/>
              </a:rPr>
              <a:t> </a:t>
            </a:r>
            <a:r>
              <a:rPr lang="en-US" altLang="zh-CN" b="1" dirty="0">
                <a:solidFill>
                  <a:srgbClr val="333300"/>
                </a:solidFill>
                <a:latin typeface="Times New Roman" pitchFamily="18" charset="0"/>
                <a:sym typeface="Symbol" pitchFamily="18" charset="2"/>
              </a:rPr>
              <a:t></a:t>
            </a:r>
            <a:r>
              <a:rPr lang="en-US" altLang="zh-CN" b="1" dirty="0">
                <a:solidFill>
                  <a:srgbClr val="333300"/>
                </a:solidFill>
                <a:latin typeface="Times New Roman" pitchFamily="18" charset="0"/>
              </a:rPr>
              <a:t> </a:t>
            </a:r>
            <a:r>
              <a:rPr lang="en-US" altLang="zh-CN" b="1" i="1" dirty="0">
                <a:solidFill>
                  <a:srgbClr val="333300"/>
                </a:solidFill>
                <a:latin typeface="Times New Roman" pitchFamily="18" charset="0"/>
              </a:rPr>
              <a:t>A,</a:t>
            </a:r>
            <a:r>
              <a:rPr lang="en-US" altLang="zh-CN" b="1" dirty="0">
                <a:solidFill>
                  <a:srgbClr val="333300"/>
                </a:solidFill>
                <a:latin typeface="Times New Roman" pitchFamily="18" charset="0"/>
              </a:rPr>
              <a:t> </a:t>
            </a:r>
            <a:r>
              <a:rPr lang="zh-CN" altLang="en-US" b="1" dirty="0">
                <a:solidFill>
                  <a:srgbClr val="333300"/>
                </a:solidFill>
                <a:latin typeface="Times New Roman" pitchFamily="18" charset="0"/>
              </a:rPr>
              <a:t>则称</a:t>
            </a:r>
            <a:r>
              <a:rPr lang="en-US" altLang="zh-CN" b="1" i="1" dirty="0">
                <a:solidFill>
                  <a:srgbClr val="333300"/>
                </a:solidFill>
                <a:latin typeface="Times New Roman" pitchFamily="18" charset="0"/>
              </a:rPr>
              <a:t>A</a:t>
            </a:r>
            <a:r>
              <a:rPr lang="en-US" altLang="zh-CN" b="1" dirty="0">
                <a:solidFill>
                  <a:srgbClr val="333300"/>
                </a:solidFill>
                <a:latin typeface="Times New Roman" pitchFamily="18" charset="0"/>
              </a:rPr>
              <a:t> </a:t>
            </a:r>
            <a:r>
              <a:rPr lang="zh-CN" altLang="en-US" b="1" dirty="0">
                <a:solidFill>
                  <a:srgbClr val="333300"/>
                </a:solidFill>
                <a:latin typeface="Times New Roman" pitchFamily="18" charset="0"/>
              </a:rPr>
              <a:t>与</a:t>
            </a:r>
            <a:r>
              <a:rPr lang="en-US" altLang="zh-CN" b="1" i="1" dirty="0">
                <a:solidFill>
                  <a:srgbClr val="333300"/>
                </a:solidFill>
                <a:latin typeface="Times New Roman" pitchFamily="18" charset="0"/>
              </a:rPr>
              <a:t>B</a:t>
            </a:r>
            <a:r>
              <a:rPr lang="zh-CN" altLang="en-US" b="1" dirty="0">
                <a:solidFill>
                  <a:srgbClr val="FF3300"/>
                </a:solidFill>
                <a:latin typeface="Times New Roman" pitchFamily="18" charset="0"/>
              </a:rPr>
              <a:t>相等</a:t>
            </a:r>
            <a:r>
              <a:rPr lang="zh-CN" altLang="en-US" b="1" dirty="0">
                <a:solidFill>
                  <a:srgbClr val="333300"/>
                </a:solidFill>
                <a:latin typeface="Times New Roman" pitchFamily="18" charset="0"/>
              </a:rPr>
              <a:t>，记作：</a:t>
            </a:r>
            <a:r>
              <a:rPr lang="en-US" altLang="zh-CN" b="1" i="1" dirty="0">
                <a:solidFill>
                  <a:srgbClr val="EA1404"/>
                </a:solidFill>
                <a:latin typeface="Times New Roman" pitchFamily="18" charset="0"/>
              </a:rPr>
              <a:t>A</a:t>
            </a:r>
            <a:r>
              <a:rPr lang="en-US" altLang="zh-CN" b="1" dirty="0">
                <a:solidFill>
                  <a:srgbClr val="EA1404"/>
                </a:solidFill>
                <a:latin typeface="Times New Roman" pitchFamily="18" charset="0"/>
              </a:rPr>
              <a:t> = </a:t>
            </a:r>
            <a:r>
              <a:rPr lang="en-US" altLang="zh-CN" b="1" i="1" dirty="0">
                <a:solidFill>
                  <a:srgbClr val="EA1404"/>
                </a:solidFill>
                <a:latin typeface="Times New Roman" pitchFamily="18" charset="0"/>
              </a:rPr>
              <a:t>B</a:t>
            </a:r>
            <a:r>
              <a:rPr lang="zh-CN" altLang="en-US" b="1" i="1" dirty="0">
                <a:solidFill>
                  <a:srgbClr val="EA1404"/>
                </a:solidFill>
                <a:latin typeface="Times New Roman" pitchFamily="18" charset="0"/>
              </a:rPr>
              <a:t>。</a:t>
            </a:r>
          </a:p>
          <a:p>
            <a:pPr marL="0" indent="0">
              <a:buNone/>
              <a:defRPr/>
            </a:pPr>
            <a:r>
              <a:rPr lang="zh-CN" altLang="en-US" b="1" dirty="0">
                <a:solidFill>
                  <a:srgbClr val="FF9900"/>
                </a:solidFill>
                <a:effectLst>
                  <a:outerShdw blurRad="38100" dist="38100" dir="2700000" algn="tl">
                    <a:srgbClr val="C0C0C0"/>
                  </a:outerShdw>
                </a:effectLst>
                <a:latin typeface="Times New Roman" pitchFamily="18" charset="0"/>
              </a:rPr>
              <a:t>符号化为</a:t>
            </a:r>
            <a:r>
              <a:rPr lang="en-US" altLang="zh-CN" b="1" dirty="0">
                <a:solidFill>
                  <a:srgbClr val="FF9900"/>
                </a:solidFill>
                <a:effectLst>
                  <a:outerShdw blurRad="38100" dist="38100" dir="2700000" algn="tl">
                    <a:srgbClr val="C0C0C0"/>
                  </a:outerShdw>
                </a:effectLst>
                <a:latin typeface="Times New Roman" pitchFamily="18" charset="0"/>
              </a:rPr>
              <a:t>:</a:t>
            </a:r>
            <a:r>
              <a:rPr lang="en-US" altLang="zh-CN" b="1" dirty="0">
                <a:solidFill>
                  <a:srgbClr val="333300"/>
                </a:solidFill>
                <a:latin typeface="Times New Roman" pitchFamily="18" charset="0"/>
              </a:rPr>
              <a:t>  </a:t>
            </a:r>
            <a:r>
              <a:rPr lang="zh-CN" altLang="en-US" b="1" dirty="0">
                <a:solidFill>
                  <a:srgbClr val="333300"/>
                </a:solidFill>
                <a:latin typeface="Times New Roman" pitchFamily="18" charset="0"/>
              </a:rPr>
              <a:t>相等：</a:t>
            </a:r>
            <a:r>
              <a:rPr lang="zh-CN" altLang="en-US" b="1" i="1" dirty="0">
                <a:solidFill>
                  <a:srgbClr val="333300"/>
                </a:solidFill>
                <a:latin typeface="Times New Roman" pitchFamily="18" charset="0"/>
              </a:rPr>
              <a:t>       </a:t>
            </a:r>
            <a:r>
              <a:rPr lang="en-US" altLang="zh-CN" b="1" i="1" dirty="0">
                <a:solidFill>
                  <a:srgbClr val="0033CC"/>
                </a:solidFill>
                <a:latin typeface="Times New Roman" pitchFamily="18" charset="0"/>
              </a:rPr>
              <a:t>A</a:t>
            </a:r>
            <a:r>
              <a:rPr lang="en-US" altLang="zh-CN" b="1" dirty="0">
                <a:solidFill>
                  <a:srgbClr val="0033CC"/>
                </a:solidFill>
                <a:latin typeface="Times New Roman" pitchFamily="18" charset="0"/>
              </a:rPr>
              <a:t> = </a:t>
            </a:r>
            <a:r>
              <a:rPr lang="en-US" altLang="zh-CN" b="1" i="1" dirty="0">
                <a:solidFill>
                  <a:srgbClr val="0033CC"/>
                </a:solidFill>
                <a:latin typeface="Times New Roman" pitchFamily="18" charset="0"/>
              </a:rPr>
              <a:t>B</a:t>
            </a:r>
            <a:r>
              <a:rPr lang="en-US" altLang="zh-CN" b="1" dirty="0">
                <a:solidFill>
                  <a:srgbClr val="0033CC"/>
                </a:solidFill>
                <a:latin typeface="Times New Roman" pitchFamily="18" charset="0"/>
              </a:rPr>
              <a:t> </a:t>
            </a:r>
            <a:r>
              <a:rPr lang="en-US" altLang="zh-CN" b="1" dirty="0">
                <a:latin typeface="Times New Roman" pitchFamily="18" charset="0"/>
                <a:sym typeface="Symbol" pitchFamily="18" charset="2"/>
              </a:rPr>
              <a:t></a:t>
            </a:r>
            <a:r>
              <a:rPr lang="en-US" altLang="zh-CN" b="1" dirty="0">
                <a:latin typeface="Times New Roman" pitchFamily="18" charset="0"/>
              </a:rPr>
              <a:t> </a:t>
            </a:r>
            <a:r>
              <a:rPr lang="en-US" altLang="zh-CN" b="1" i="1" dirty="0">
                <a:solidFill>
                  <a:srgbClr val="0033CC"/>
                </a:solidFill>
                <a:latin typeface="Times New Roman" pitchFamily="18" charset="0"/>
              </a:rPr>
              <a:t>A</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a:t>
            </a:r>
            <a:r>
              <a:rPr lang="en-US" altLang="zh-CN" b="1" dirty="0">
                <a:solidFill>
                  <a:srgbClr val="0033CC"/>
                </a:solidFill>
                <a:latin typeface="Times New Roman" pitchFamily="18" charset="0"/>
              </a:rPr>
              <a:t> </a:t>
            </a:r>
            <a:r>
              <a:rPr lang="en-US" altLang="zh-CN" b="1" i="1" dirty="0">
                <a:solidFill>
                  <a:srgbClr val="0033CC"/>
                </a:solidFill>
                <a:latin typeface="Times New Roman" pitchFamily="18" charset="0"/>
              </a:rPr>
              <a:t>B</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a:t>
            </a:r>
            <a:r>
              <a:rPr lang="en-US" altLang="zh-CN" b="1" dirty="0">
                <a:solidFill>
                  <a:srgbClr val="0033CC"/>
                </a:solidFill>
                <a:latin typeface="Times New Roman" pitchFamily="18" charset="0"/>
              </a:rPr>
              <a:t> </a:t>
            </a:r>
            <a:r>
              <a:rPr lang="en-US" altLang="zh-CN" b="1" i="1" dirty="0">
                <a:solidFill>
                  <a:srgbClr val="0033CC"/>
                </a:solidFill>
                <a:latin typeface="Times New Roman" pitchFamily="18" charset="0"/>
              </a:rPr>
              <a:t>B</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a:t>
            </a:r>
            <a:r>
              <a:rPr lang="en-US" altLang="zh-CN" b="1" dirty="0">
                <a:solidFill>
                  <a:srgbClr val="0033CC"/>
                </a:solidFill>
                <a:latin typeface="Times New Roman" pitchFamily="18" charset="0"/>
              </a:rPr>
              <a:t> </a:t>
            </a:r>
            <a:r>
              <a:rPr lang="en-US" altLang="zh-CN" b="1" i="1" dirty="0">
                <a:solidFill>
                  <a:srgbClr val="0033CC"/>
                </a:solidFill>
                <a:latin typeface="Times New Roman" pitchFamily="18" charset="0"/>
              </a:rPr>
              <a:t>A</a:t>
            </a:r>
          </a:p>
          <a:p>
            <a:pPr marL="0" indent="0">
              <a:buNone/>
              <a:defRPr/>
            </a:pPr>
            <a:r>
              <a:rPr lang="en-US" altLang="zh-CN" b="1" dirty="0">
                <a:solidFill>
                  <a:srgbClr val="333300"/>
                </a:solidFill>
                <a:latin typeface="Times New Roman" pitchFamily="18" charset="0"/>
              </a:rPr>
              <a:t>                    </a:t>
            </a:r>
            <a:r>
              <a:rPr lang="zh-CN" altLang="en-US" b="1" dirty="0">
                <a:solidFill>
                  <a:srgbClr val="333300"/>
                </a:solidFill>
                <a:latin typeface="Times New Roman" pitchFamily="18" charset="0"/>
              </a:rPr>
              <a:t>不相等：   </a:t>
            </a:r>
            <a:r>
              <a:rPr lang="en-US" altLang="zh-CN" b="1" i="1" dirty="0">
                <a:solidFill>
                  <a:srgbClr val="0033CC"/>
                </a:solidFill>
                <a:latin typeface="Times New Roman" pitchFamily="18" charset="0"/>
              </a:rPr>
              <a:t>A</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a:t>
            </a:r>
            <a:r>
              <a:rPr lang="en-US" altLang="zh-CN" b="1" dirty="0">
                <a:solidFill>
                  <a:srgbClr val="0033CC"/>
                </a:solidFill>
                <a:latin typeface="Times New Roman" pitchFamily="18" charset="0"/>
              </a:rPr>
              <a:t> </a:t>
            </a:r>
            <a:r>
              <a:rPr lang="en-US" altLang="zh-CN" b="1" i="1" dirty="0">
                <a:solidFill>
                  <a:srgbClr val="0033CC"/>
                </a:solidFill>
                <a:latin typeface="Times New Roman" pitchFamily="18" charset="0"/>
              </a:rPr>
              <a:t>B</a:t>
            </a:r>
          </a:p>
          <a:p>
            <a:pPr marL="0" indent="0">
              <a:buNone/>
              <a:defRPr/>
            </a:pPr>
            <a:r>
              <a:rPr lang="zh-CN" altLang="en-US" b="1" dirty="0">
                <a:solidFill>
                  <a:srgbClr val="FF3300"/>
                </a:solidFill>
                <a:latin typeface="Times New Roman" pitchFamily="18" charset="0"/>
              </a:rPr>
              <a:t>真包含</a:t>
            </a:r>
            <a:r>
              <a:rPr lang="zh-CN" altLang="en-US" b="1" dirty="0">
                <a:solidFill>
                  <a:srgbClr val="333300"/>
                </a:solidFill>
                <a:latin typeface="Times New Roman" pitchFamily="18" charset="0"/>
              </a:rPr>
              <a:t> </a:t>
            </a:r>
            <a:r>
              <a:rPr lang="zh-CN" altLang="en-US" b="1" dirty="0">
                <a:latin typeface="Times New Roman" pitchFamily="18" charset="0"/>
              </a:rPr>
              <a:t>：设</a:t>
            </a:r>
            <a:r>
              <a:rPr lang="zh-CN" altLang="en-US" b="1" dirty="0">
                <a:solidFill>
                  <a:srgbClr val="333300"/>
                </a:solidFill>
                <a:latin typeface="Times New Roman" pitchFamily="18" charset="0"/>
              </a:rPr>
              <a:t> </a:t>
            </a:r>
            <a:r>
              <a:rPr lang="en-US" altLang="zh-CN" b="1" i="1" dirty="0">
                <a:solidFill>
                  <a:srgbClr val="333300"/>
                </a:solidFill>
                <a:latin typeface="Times New Roman" pitchFamily="18" charset="0"/>
              </a:rPr>
              <a:t>A</a:t>
            </a:r>
            <a:r>
              <a:rPr lang="en-US" altLang="zh-CN" b="1" dirty="0">
                <a:solidFill>
                  <a:srgbClr val="333300"/>
                </a:solidFill>
                <a:latin typeface="Times New Roman" pitchFamily="18" charset="0"/>
              </a:rPr>
              <a:t> </a:t>
            </a:r>
            <a:r>
              <a:rPr lang="zh-CN" altLang="en-US" b="1" dirty="0">
                <a:solidFill>
                  <a:srgbClr val="333300"/>
                </a:solidFill>
                <a:latin typeface="Times New Roman" pitchFamily="18" charset="0"/>
              </a:rPr>
              <a:t>、</a:t>
            </a:r>
            <a:r>
              <a:rPr lang="en-US" altLang="zh-CN" b="1" i="1" dirty="0">
                <a:solidFill>
                  <a:srgbClr val="333300"/>
                </a:solidFill>
                <a:latin typeface="Times New Roman" pitchFamily="18" charset="0"/>
              </a:rPr>
              <a:t>B</a:t>
            </a:r>
            <a:r>
              <a:rPr lang="zh-CN" altLang="en-US" b="1" dirty="0">
                <a:solidFill>
                  <a:srgbClr val="333300"/>
                </a:solidFill>
                <a:latin typeface="Times New Roman" pitchFamily="18" charset="0"/>
              </a:rPr>
              <a:t>是两个集合，如果</a:t>
            </a:r>
            <a:r>
              <a:rPr lang="zh-CN" altLang="en-US" b="1" i="1" dirty="0">
                <a:solidFill>
                  <a:srgbClr val="333300"/>
                </a:solidFill>
                <a:latin typeface="Times New Roman" pitchFamily="18" charset="0"/>
              </a:rPr>
              <a:t> </a:t>
            </a:r>
            <a:r>
              <a:rPr lang="en-US" altLang="zh-CN" b="1" i="1" dirty="0">
                <a:solidFill>
                  <a:srgbClr val="333300"/>
                </a:solidFill>
                <a:latin typeface="Times New Roman" pitchFamily="18" charset="0"/>
              </a:rPr>
              <a:t>A</a:t>
            </a:r>
            <a:r>
              <a:rPr lang="en-US" altLang="zh-CN" b="1" dirty="0">
                <a:solidFill>
                  <a:srgbClr val="333300"/>
                </a:solidFill>
                <a:latin typeface="Times New Roman" pitchFamily="18" charset="0"/>
              </a:rPr>
              <a:t> </a:t>
            </a:r>
            <a:r>
              <a:rPr lang="en-US" altLang="zh-CN" b="1" dirty="0">
                <a:solidFill>
                  <a:srgbClr val="333300"/>
                </a:solidFill>
                <a:latin typeface="Times New Roman" pitchFamily="18" charset="0"/>
                <a:sym typeface="Symbol" pitchFamily="18" charset="2"/>
              </a:rPr>
              <a:t></a:t>
            </a:r>
            <a:r>
              <a:rPr lang="en-US" altLang="zh-CN" b="1" dirty="0">
                <a:solidFill>
                  <a:srgbClr val="333300"/>
                </a:solidFill>
                <a:latin typeface="Times New Roman" pitchFamily="18" charset="0"/>
              </a:rPr>
              <a:t> </a:t>
            </a:r>
            <a:r>
              <a:rPr lang="en-US" altLang="zh-CN" b="1" i="1" dirty="0">
                <a:solidFill>
                  <a:srgbClr val="333300"/>
                </a:solidFill>
                <a:latin typeface="Times New Roman" pitchFamily="18" charset="0"/>
              </a:rPr>
              <a:t>B</a:t>
            </a:r>
            <a:r>
              <a:rPr lang="en-US" altLang="zh-CN" b="1" dirty="0">
                <a:solidFill>
                  <a:srgbClr val="333300"/>
                </a:solidFill>
                <a:latin typeface="Times New Roman" pitchFamily="18" charset="0"/>
              </a:rPr>
              <a:t> </a:t>
            </a:r>
            <a:r>
              <a:rPr lang="zh-CN" altLang="en-US" b="1" dirty="0">
                <a:solidFill>
                  <a:srgbClr val="333300"/>
                </a:solidFill>
                <a:latin typeface="Times New Roman" pitchFamily="18" charset="0"/>
              </a:rPr>
              <a:t>并且</a:t>
            </a:r>
            <a:r>
              <a:rPr lang="en-US" altLang="zh-CN" b="1" i="1" dirty="0">
                <a:solidFill>
                  <a:srgbClr val="333300"/>
                </a:solidFill>
                <a:latin typeface="Times New Roman" pitchFamily="18" charset="0"/>
              </a:rPr>
              <a:t>A</a:t>
            </a:r>
            <a:r>
              <a:rPr lang="en-US" altLang="zh-CN" b="1" dirty="0">
                <a:solidFill>
                  <a:srgbClr val="333300"/>
                </a:solidFill>
                <a:latin typeface="Times New Roman" pitchFamily="18" charset="0"/>
              </a:rPr>
              <a:t> </a:t>
            </a:r>
            <a:r>
              <a:rPr lang="en-US" altLang="zh-CN" b="1" dirty="0">
                <a:solidFill>
                  <a:srgbClr val="333300"/>
                </a:solidFill>
                <a:latin typeface="Times New Roman" pitchFamily="18" charset="0"/>
                <a:sym typeface="Symbol" pitchFamily="18" charset="2"/>
              </a:rPr>
              <a:t></a:t>
            </a:r>
            <a:r>
              <a:rPr lang="en-US" altLang="zh-CN" b="1" dirty="0">
                <a:solidFill>
                  <a:srgbClr val="333300"/>
                </a:solidFill>
                <a:latin typeface="Times New Roman" pitchFamily="18" charset="0"/>
              </a:rPr>
              <a:t> </a:t>
            </a:r>
            <a:r>
              <a:rPr lang="en-US" altLang="zh-CN" b="1" i="1" dirty="0">
                <a:solidFill>
                  <a:srgbClr val="333300"/>
                </a:solidFill>
                <a:latin typeface="Times New Roman" pitchFamily="18" charset="0"/>
              </a:rPr>
              <a:t>B, </a:t>
            </a:r>
            <a:r>
              <a:rPr lang="zh-CN" altLang="en-US" b="1" dirty="0">
                <a:solidFill>
                  <a:srgbClr val="333300"/>
                </a:solidFill>
                <a:latin typeface="Times New Roman" pitchFamily="18" charset="0"/>
              </a:rPr>
              <a:t>则称 </a:t>
            </a:r>
            <a:r>
              <a:rPr lang="en-US" altLang="zh-CN" b="1" i="1" dirty="0">
                <a:solidFill>
                  <a:srgbClr val="333300"/>
                </a:solidFill>
                <a:latin typeface="Times New Roman" pitchFamily="18" charset="0"/>
              </a:rPr>
              <a:t>A</a:t>
            </a:r>
            <a:r>
              <a:rPr lang="en-US" altLang="zh-CN" b="1" dirty="0">
                <a:solidFill>
                  <a:srgbClr val="333300"/>
                </a:solidFill>
                <a:latin typeface="Times New Roman" pitchFamily="18" charset="0"/>
              </a:rPr>
              <a:t> </a:t>
            </a:r>
            <a:r>
              <a:rPr lang="zh-CN" altLang="en-US" b="1" dirty="0">
                <a:solidFill>
                  <a:srgbClr val="333300"/>
                </a:solidFill>
                <a:latin typeface="Times New Roman" pitchFamily="18" charset="0"/>
              </a:rPr>
              <a:t>是</a:t>
            </a:r>
            <a:r>
              <a:rPr lang="en-US" altLang="zh-CN" b="1" i="1" dirty="0">
                <a:solidFill>
                  <a:srgbClr val="333300"/>
                </a:solidFill>
                <a:latin typeface="Times New Roman" pitchFamily="18" charset="0"/>
              </a:rPr>
              <a:t>B</a:t>
            </a:r>
            <a:r>
              <a:rPr lang="zh-CN" altLang="en-US" b="1" dirty="0">
                <a:solidFill>
                  <a:srgbClr val="333300"/>
                </a:solidFill>
                <a:latin typeface="Times New Roman" pitchFamily="18" charset="0"/>
              </a:rPr>
              <a:t>是的</a:t>
            </a:r>
            <a:r>
              <a:rPr lang="zh-CN" altLang="en-US" b="1" dirty="0">
                <a:solidFill>
                  <a:srgbClr val="FF3300"/>
                </a:solidFill>
                <a:latin typeface="Times New Roman" pitchFamily="18" charset="0"/>
              </a:rPr>
              <a:t>真子集</a:t>
            </a:r>
            <a:r>
              <a:rPr lang="zh-CN" altLang="en-US" b="1" dirty="0">
                <a:solidFill>
                  <a:srgbClr val="333300"/>
                </a:solidFill>
                <a:latin typeface="Times New Roman" pitchFamily="18" charset="0"/>
              </a:rPr>
              <a:t>，记作</a:t>
            </a:r>
            <a:r>
              <a:rPr lang="en-US" altLang="zh-CN" b="1" dirty="0">
                <a:solidFill>
                  <a:srgbClr val="333300"/>
                </a:solidFill>
                <a:latin typeface="Times New Roman" pitchFamily="18" charset="0"/>
              </a:rPr>
              <a:t>: </a:t>
            </a:r>
            <a:r>
              <a:rPr lang="en-US" altLang="zh-CN" b="1" i="1" dirty="0">
                <a:solidFill>
                  <a:srgbClr val="EA1404"/>
                </a:solidFill>
                <a:latin typeface="Times New Roman" pitchFamily="18" charset="0"/>
              </a:rPr>
              <a:t>A</a:t>
            </a:r>
            <a:r>
              <a:rPr lang="en-US" altLang="zh-CN" b="1" dirty="0">
                <a:solidFill>
                  <a:srgbClr val="EA1404"/>
                </a:solidFill>
                <a:latin typeface="Times New Roman" pitchFamily="18" charset="0"/>
              </a:rPr>
              <a:t> </a:t>
            </a:r>
            <a:r>
              <a:rPr lang="en-US" altLang="zh-CN" b="1" dirty="0">
                <a:solidFill>
                  <a:srgbClr val="EA1404"/>
                </a:solidFill>
                <a:latin typeface="Times New Roman" pitchFamily="18" charset="0"/>
                <a:sym typeface="Symbol" pitchFamily="18" charset="2"/>
              </a:rPr>
              <a:t></a:t>
            </a:r>
            <a:r>
              <a:rPr lang="en-US" altLang="zh-CN" b="1" dirty="0">
                <a:solidFill>
                  <a:srgbClr val="EA1404"/>
                </a:solidFill>
                <a:latin typeface="Times New Roman" pitchFamily="18" charset="0"/>
              </a:rPr>
              <a:t> </a:t>
            </a:r>
            <a:r>
              <a:rPr lang="en-US" altLang="zh-CN" b="1" i="1" dirty="0">
                <a:solidFill>
                  <a:srgbClr val="EA1404"/>
                </a:solidFill>
                <a:latin typeface="Times New Roman" pitchFamily="18" charset="0"/>
              </a:rPr>
              <a:t>B</a:t>
            </a:r>
            <a:r>
              <a:rPr lang="zh-CN" altLang="en-US" b="1" i="1" dirty="0">
                <a:solidFill>
                  <a:srgbClr val="EA1404"/>
                </a:solidFill>
                <a:latin typeface="Times New Roman" pitchFamily="18" charset="0"/>
              </a:rPr>
              <a:t>。</a:t>
            </a:r>
          </a:p>
          <a:p>
            <a:pPr marL="0" indent="0">
              <a:buNone/>
              <a:defRPr/>
            </a:pPr>
            <a:r>
              <a:rPr lang="zh-CN" altLang="en-US" b="1" dirty="0">
                <a:solidFill>
                  <a:srgbClr val="333300"/>
                </a:solidFill>
                <a:latin typeface="Times New Roman" pitchFamily="18" charset="0"/>
              </a:rPr>
              <a:t>符号化为</a:t>
            </a:r>
            <a:r>
              <a:rPr lang="en-US" altLang="zh-CN" b="1" dirty="0">
                <a:solidFill>
                  <a:srgbClr val="333300"/>
                </a:solidFill>
                <a:latin typeface="Times New Roman" pitchFamily="18" charset="0"/>
              </a:rPr>
              <a:t>:</a:t>
            </a:r>
            <a:r>
              <a:rPr lang="en-US" altLang="zh-CN" b="1" i="1" dirty="0">
                <a:solidFill>
                  <a:srgbClr val="333300"/>
                </a:solidFill>
                <a:latin typeface="Times New Roman" pitchFamily="18" charset="0"/>
              </a:rPr>
              <a:t> </a:t>
            </a:r>
            <a:r>
              <a:rPr lang="en-US" altLang="zh-CN" b="1" dirty="0">
                <a:solidFill>
                  <a:srgbClr val="333300"/>
                </a:solidFill>
                <a:latin typeface="Times New Roman" pitchFamily="18" charset="0"/>
              </a:rPr>
              <a:t> </a:t>
            </a:r>
            <a:r>
              <a:rPr lang="zh-CN" altLang="en-US" b="1" dirty="0">
                <a:solidFill>
                  <a:srgbClr val="333300"/>
                </a:solidFill>
                <a:latin typeface="Times New Roman" pitchFamily="18" charset="0"/>
              </a:rPr>
              <a:t>真包含：</a:t>
            </a:r>
            <a:r>
              <a:rPr lang="en-US" altLang="zh-CN" b="1" i="1" dirty="0">
                <a:solidFill>
                  <a:srgbClr val="0033CC"/>
                </a:solidFill>
                <a:latin typeface="Times New Roman" pitchFamily="18" charset="0"/>
              </a:rPr>
              <a:t>A</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a:t>
            </a:r>
            <a:r>
              <a:rPr lang="en-US" altLang="zh-CN" b="1" dirty="0">
                <a:solidFill>
                  <a:srgbClr val="0033CC"/>
                </a:solidFill>
                <a:latin typeface="Times New Roman" pitchFamily="18" charset="0"/>
              </a:rPr>
              <a:t> </a:t>
            </a:r>
            <a:r>
              <a:rPr lang="en-US" altLang="zh-CN" b="1" i="1" dirty="0">
                <a:solidFill>
                  <a:srgbClr val="0033CC"/>
                </a:solidFill>
                <a:latin typeface="Times New Roman" pitchFamily="18" charset="0"/>
              </a:rPr>
              <a:t>B</a:t>
            </a:r>
            <a:r>
              <a:rPr lang="en-US" altLang="zh-CN" b="1" dirty="0">
                <a:solidFill>
                  <a:srgbClr val="0033CC"/>
                </a:solidFill>
                <a:latin typeface="Times New Roman" pitchFamily="18" charset="0"/>
              </a:rPr>
              <a:t> </a:t>
            </a:r>
            <a:r>
              <a:rPr lang="en-US" altLang="zh-CN" b="1" dirty="0">
                <a:latin typeface="Times New Roman" pitchFamily="18" charset="0"/>
                <a:sym typeface="Symbol" pitchFamily="18" charset="2"/>
              </a:rPr>
              <a:t></a:t>
            </a:r>
            <a:r>
              <a:rPr lang="en-US" altLang="zh-CN" b="1" dirty="0">
                <a:solidFill>
                  <a:srgbClr val="0033CC"/>
                </a:solidFill>
                <a:latin typeface="Times New Roman" pitchFamily="18" charset="0"/>
              </a:rPr>
              <a:t> </a:t>
            </a:r>
            <a:r>
              <a:rPr lang="en-US" altLang="zh-CN" b="1" i="1" dirty="0">
                <a:solidFill>
                  <a:srgbClr val="0033CC"/>
                </a:solidFill>
                <a:latin typeface="Times New Roman" pitchFamily="18" charset="0"/>
              </a:rPr>
              <a:t>A</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a:t>
            </a:r>
            <a:r>
              <a:rPr lang="en-US" altLang="zh-CN" b="1" dirty="0">
                <a:solidFill>
                  <a:srgbClr val="0033CC"/>
                </a:solidFill>
                <a:latin typeface="Times New Roman" pitchFamily="18" charset="0"/>
              </a:rPr>
              <a:t> </a:t>
            </a:r>
            <a:r>
              <a:rPr lang="en-US" altLang="zh-CN" b="1" i="1" dirty="0">
                <a:solidFill>
                  <a:srgbClr val="0033CC"/>
                </a:solidFill>
                <a:latin typeface="Times New Roman" pitchFamily="18" charset="0"/>
              </a:rPr>
              <a:t>B</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a:t>
            </a:r>
            <a:r>
              <a:rPr lang="en-US" altLang="zh-CN" b="1" dirty="0">
                <a:solidFill>
                  <a:srgbClr val="0033CC"/>
                </a:solidFill>
                <a:latin typeface="Times New Roman" pitchFamily="18" charset="0"/>
              </a:rPr>
              <a:t> </a:t>
            </a:r>
            <a:r>
              <a:rPr lang="en-US" altLang="zh-CN" b="1" i="1" dirty="0">
                <a:solidFill>
                  <a:srgbClr val="0033CC"/>
                </a:solidFill>
                <a:latin typeface="Times New Roman" pitchFamily="18" charset="0"/>
              </a:rPr>
              <a:t>A</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a:t>
            </a:r>
            <a:r>
              <a:rPr lang="en-US" altLang="zh-CN" b="1" dirty="0">
                <a:solidFill>
                  <a:srgbClr val="0033CC"/>
                </a:solidFill>
                <a:latin typeface="Times New Roman" pitchFamily="18" charset="0"/>
              </a:rPr>
              <a:t> </a:t>
            </a:r>
            <a:r>
              <a:rPr lang="en-US" altLang="zh-CN" b="1" i="1" dirty="0">
                <a:solidFill>
                  <a:srgbClr val="0033CC"/>
                </a:solidFill>
                <a:latin typeface="Times New Roman" pitchFamily="18" charset="0"/>
              </a:rPr>
              <a:t>B</a:t>
            </a:r>
            <a:r>
              <a:rPr lang="en-US" altLang="zh-CN" b="1" dirty="0">
                <a:solidFill>
                  <a:srgbClr val="0033CC"/>
                </a:solidFill>
                <a:latin typeface="Times New Roman" pitchFamily="18" charset="0"/>
              </a:rPr>
              <a:t> </a:t>
            </a:r>
            <a:endParaRPr lang="en-US" altLang="zh-CN" b="1" i="1" dirty="0">
              <a:solidFill>
                <a:srgbClr val="0033CC"/>
              </a:solidFill>
              <a:latin typeface="Times New Roman" pitchFamily="18" charset="0"/>
            </a:endParaRPr>
          </a:p>
          <a:p>
            <a:pPr marL="0" indent="0">
              <a:buNone/>
              <a:defRPr/>
            </a:pPr>
            <a:r>
              <a:rPr lang="en-US" altLang="zh-CN" b="1" dirty="0">
                <a:solidFill>
                  <a:srgbClr val="333300"/>
                </a:solidFill>
                <a:latin typeface="Times New Roman" pitchFamily="18" charset="0"/>
              </a:rPr>
              <a:t>                    </a:t>
            </a:r>
            <a:r>
              <a:rPr lang="zh-CN" altLang="en-US" b="1" dirty="0">
                <a:solidFill>
                  <a:srgbClr val="333300"/>
                </a:solidFill>
                <a:latin typeface="Times New Roman" pitchFamily="18" charset="0"/>
              </a:rPr>
              <a:t>不真包含： </a:t>
            </a:r>
            <a:r>
              <a:rPr lang="en-US" altLang="zh-CN" b="1" i="1" dirty="0">
                <a:solidFill>
                  <a:srgbClr val="0033CC"/>
                </a:solidFill>
                <a:latin typeface="Times New Roman" pitchFamily="18" charset="0"/>
              </a:rPr>
              <a:t>A</a:t>
            </a:r>
            <a:r>
              <a:rPr lang="en-US" altLang="zh-CN" b="1" dirty="0">
                <a:solidFill>
                  <a:srgbClr val="0033CC"/>
                </a:solidFill>
                <a:latin typeface="Times New Roman" pitchFamily="18" charset="0"/>
              </a:rPr>
              <a:t> </a:t>
            </a:r>
            <a:r>
              <a:rPr lang="en-US" altLang="zh-CN" b="1" dirty="0">
                <a:solidFill>
                  <a:srgbClr val="0033CC"/>
                </a:solidFill>
                <a:latin typeface="Times New Roman" pitchFamily="18" charset="0"/>
                <a:sym typeface="Symbol" pitchFamily="18" charset="2"/>
              </a:rPr>
              <a:t> </a:t>
            </a:r>
            <a:r>
              <a:rPr lang="en-US" altLang="zh-CN" b="1" i="1" dirty="0">
                <a:solidFill>
                  <a:srgbClr val="0033CC"/>
                </a:solidFill>
                <a:latin typeface="Times New Roman" pitchFamily="18" charset="0"/>
                <a:sym typeface="Symbol" pitchFamily="18" charset="2"/>
              </a:rPr>
              <a:t>B</a:t>
            </a:r>
            <a:endParaRPr lang="en-US" altLang="zh-CN" b="1" i="1" dirty="0">
              <a:solidFill>
                <a:srgbClr val="0033CC"/>
              </a:solidFill>
              <a:latin typeface="Times New Roman" pitchFamily="18" charset="0"/>
            </a:endParaRPr>
          </a:p>
          <a:p>
            <a:pPr marL="0" indent="0">
              <a:buNone/>
              <a:defRPr/>
            </a:pPr>
            <a:r>
              <a:rPr lang="zh-CN" altLang="en-US" b="1" dirty="0">
                <a:solidFill>
                  <a:srgbClr val="FF9900"/>
                </a:solidFill>
                <a:effectLst>
                  <a:outerShdw blurRad="38100" dist="38100" dir="2700000" algn="tl">
                    <a:srgbClr val="C0C0C0"/>
                  </a:outerShdw>
                </a:effectLst>
              </a:rPr>
              <a:t>注意：</a:t>
            </a:r>
            <a:r>
              <a:rPr lang="zh-CN" altLang="en-US" b="1" dirty="0">
                <a:solidFill>
                  <a:srgbClr val="333300"/>
                </a:solidFill>
              </a:rPr>
              <a:t> </a:t>
            </a:r>
            <a:r>
              <a:rPr lang="zh-CN" altLang="en-US" b="1" dirty="0">
                <a:solidFill>
                  <a:srgbClr val="EA1404"/>
                </a:solidFill>
                <a:sym typeface="Symbol" pitchFamily="18" charset="2"/>
              </a:rPr>
              <a:t></a:t>
            </a:r>
            <a:r>
              <a:rPr lang="zh-CN" altLang="en-US" b="1" dirty="0">
                <a:solidFill>
                  <a:srgbClr val="333300"/>
                </a:solidFill>
                <a:sym typeface="Symbol" pitchFamily="18" charset="2"/>
              </a:rPr>
              <a:t> </a:t>
            </a:r>
            <a:r>
              <a:rPr lang="zh-CN" altLang="en-US" b="1" dirty="0">
                <a:solidFill>
                  <a:srgbClr val="333300"/>
                </a:solidFill>
              </a:rPr>
              <a:t>和</a:t>
            </a:r>
            <a:r>
              <a:rPr lang="zh-CN" altLang="en-US" b="1" dirty="0">
                <a:solidFill>
                  <a:srgbClr val="EA1404"/>
                </a:solidFill>
              </a:rPr>
              <a:t> </a:t>
            </a:r>
            <a:r>
              <a:rPr lang="zh-CN" altLang="en-US" b="1" dirty="0">
                <a:solidFill>
                  <a:srgbClr val="EA1404"/>
                </a:solidFill>
                <a:sym typeface="Symbol" pitchFamily="18" charset="2"/>
              </a:rPr>
              <a:t> </a:t>
            </a:r>
            <a:r>
              <a:rPr lang="zh-CN" altLang="en-US" b="1" dirty="0">
                <a:solidFill>
                  <a:srgbClr val="333300"/>
                </a:solidFill>
              </a:rPr>
              <a:t>是不同层次的问题。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box(in)">
                                      <p:cBhvr>
                                        <p:cTn id="7" dur="500"/>
                                        <p:tgtEl>
                                          <p:spTgt spid="20582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5827">
                                            <p:txEl>
                                              <p:pRg st="1" end="1"/>
                                            </p:txEl>
                                          </p:spTgt>
                                        </p:tgtEl>
                                        <p:attrNameLst>
                                          <p:attrName>style.visibility</p:attrName>
                                        </p:attrNameLst>
                                      </p:cBhvr>
                                      <p:to>
                                        <p:strVal val="visible"/>
                                      </p:to>
                                    </p:set>
                                    <p:animEffect transition="in" filter="box(in)">
                                      <p:cBhvr>
                                        <p:cTn id="10" dur="500"/>
                                        <p:tgtEl>
                                          <p:spTgt spid="205827">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05827">
                                            <p:txEl>
                                              <p:pRg st="2" end="2"/>
                                            </p:txEl>
                                          </p:spTgt>
                                        </p:tgtEl>
                                        <p:attrNameLst>
                                          <p:attrName>style.visibility</p:attrName>
                                        </p:attrNameLst>
                                      </p:cBhvr>
                                      <p:to>
                                        <p:strVal val="visible"/>
                                      </p:to>
                                    </p:set>
                                    <p:animEffect transition="in" filter="box(in)">
                                      <p:cBhvr>
                                        <p:cTn id="13" dur="500"/>
                                        <p:tgtEl>
                                          <p:spTgt spid="20582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205827">
                                            <p:txEl>
                                              <p:pRg st="3" end="3"/>
                                            </p:txEl>
                                          </p:spTgt>
                                        </p:tgtEl>
                                        <p:attrNameLst>
                                          <p:attrName>style.visibility</p:attrName>
                                        </p:attrNameLst>
                                      </p:cBhvr>
                                      <p:to>
                                        <p:strVal val="visible"/>
                                      </p:to>
                                    </p:set>
                                    <p:animEffect transition="in" filter="box(in)">
                                      <p:cBhvr>
                                        <p:cTn id="18" dur="500"/>
                                        <p:tgtEl>
                                          <p:spTgt spid="205827">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05827">
                                            <p:txEl>
                                              <p:pRg st="4" end="4"/>
                                            </p:txEl>
                                          </p:spTgt>
                                        </p:tgtEl>
                                        <p:attrNameLst>
                                          <p:attrName>style.visibility</p:attrName>
                                        </p:attrNameLst>
                                      </p:cBhvr>
                                      <p:to>
                                        <p:strVal val="visible"/>
                                      </p:to>
                                    </p:set>
                                    <p:animEffect transition="in" filter="box(in)">
                                      <p:cBhvr>
                                        <p:cTn id="21" dur="500"/>
                                        <p:tgtEl>
                                          <p:spTgt spid="205827">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05827">
                                            <p:txEl>
                                              <p:pRg st="5" end="5"/>
                                            </p:txEl>
                                          </p:spTgt>
                                        </p:tgtEl>
                                        <p:attrNameLst>
                                          <p:attrName>style.visibility</p:attrName>
                                        </p:attrNameLst>
                                      </p:cBhvr>
                                      <p:to>
                                        <p:strVal val="visible"/>
                                      </p:to>
                                    </p:set>
                                    <p:animEffect transition="in" filter="box(in)">
                                      <p:cBhvr>
                                        <p:cTn id="24" dur="500"/>
                                        <p:tgtEl>
                                          <p:spTgt spid="20582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205827">
                                            <p:txEl>
                                              <p:pRg st="6" end="6"/>
                                            </p:txEl>
                                          </p:spTgt>
                                        </p:tgtEl>
                                        <p:attrNameLst>
                                          <p:attrName>style.visibility</p:attrName>
                                        </p:attrNameLst>
                                      </p:cBhvr>
                                      <p:to>
                                        <p:strVal val="visible"/>
                                      </p:to>
                                    </p:set>
                                    <p:animEffect transition="in" filter="box(in)">
                                      <p:cBhvr>
                                        <p:cTn id="29" dur="500"/>
                                        <p:tgtEl>
                                          <p:spTgt spid="2058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a:extLst>
              <a:ext uri="{FF2B5EF4-FFF2-40B4-BE49-F238E27FC236}">
                <a16:creationId xmlns:a16="http://schemas.microsoft.com/office/drawing/2014/main" id="{BCEC4593-FF86-BB0D-77CD-153C6A07AA4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476D41-8AA7-4B0B-93C1-6FFD2225B3CF}" type="slidenum">
              <a:rPr lang="en-US" altLang="zh-CN">
                <a:latin typeface="Arial Black" panose="020B0A04020102020204" pitchFamily="34" charset="0"/>
              </a:rPr>
              <a:pPr eaLnBrk="1" hangingPunct="1"/>
              <a:t>49</a:t>
            </a:fld>
            <a:endParaRPr lang="en-US" altLang="zh-CN">
              <a:latin typeface="Arial Black" panose="020B0A04020102020204" pitchFamily="34" charset="0"/>
            </a:endParaRPr>
          </a:p>
        </p:txBody>
      </p:sp>
      <p:sp>
        <p:nvSpPr>
          <p:cNvPr id="206850" name="Rectangle 2">
            <a:extLst>
              <a:ext uri="{FF2B5EF4-FFF2-40B4-BE49-F238E27FC236}">
                <a16:creationId xmlns:a16="http://schemas.microsoft.com/office/drawing/2014/main" id="{5D1C888D-246A-2B7B-FA42-E62A5A5FCAEE}"/>
              </a:ext>
            </a:extLst>
          </p:cNvPr>
          <p:cNvSpPr>
            <a:spLocks noGrp="1" noChangeArrowheads="1"/>
          </p:cNvSpPr>
          <p:nvPr>
            <p:ph type="title"/>
          </p:nvPr>
        </p:nvSpPr>
        <p:spPr>
          <a:xfrm>
            <a:off x="2135188" y="333376"/>
            <a:ext cx="6913562" cy="792163"/>
          </a:xfrm>
        </p:spPr>
        <p:txBody>
          <a:bodyPr/>
          <a:lstStyle/>
          <a:p>
            <a:pPr eaLnBrk="1" hangingPunct="1">
              <a:defRPr/>
            </a:pPr>
            <a:r>
              <a:rPr lang="zh-CN" altLang="en-US" b="1">
                <a:solidFill>
                  <a:srgbClr val="A50021"/>
                </a:solidFill>
                <a:effectLst>
                  <a:outerShdw blurRad="38100" dist="38100" dir="2700000" algn="tl">
                    <a:srgbClr val="C0C0C0"/>
                  </a:outerShdw>
                </a:effectLst>
              </a:rPr>
              <a:t>全集</a:t>
            </a:r>
          </a:p>
        </p:txBody>
      </p:sp>
      <p:sp>
        <p:nvSpPr>
          <p:cNvPr id="206851" name="Rectangle 3">
            <a:extLst>
              <a:ext uri="{FF2B5EF4-FFF2-40B4-BE49-F238E27FC236}">
                <a16:creationId xmlns:a16="http://schemas.microsoft.com/office/drawing/2014/main" id="{B467D513-CE3E-9A91-81B9-9B551CD9CB4A}"/>
              </a:ext>
            </a:extLst>
          </p:cNvPr>
          <p:cNvSpPr>
            <a:spLocks noGrp="1" noChangeArrowheads="1"/>
          </p:cNvSpPr>
          <p:nvPr>
            <p:ph type="body" idx="1"/>
          </p:nvPr>
        </p:nvSpPr>
        <p:spPr>
          <a:xfrm>
            <a:off x="1981200" y="1700213"/>
            <a:ext cx="8229600" cy="4392612"/>
          </a:xfrm>
        </p:spPr>
        <p:txBody>
          <a:bodyPr/>
          <a:lstStyle/>
          <a:p>
            <a:pPr marL="0" indent="0">
              <a:lnSpc>
                <a:spcPct val="120000"/>
              </a:lnSpc>
              <a:buNone/>
              <a:defRPr/>
            </a:pPr>
            <a:r>
              <a:rPr lang="zh-CN" altLang="en-US" b="1">
                <a:solidFill>
                  <a:srgbClr val="FF3300"/>
                </a:solidFill>
                <a:sym typeface="Symbol" pitchFamily="18" charset="2"/>
              </a:rPr>
              <a:t>全集 </a:t>
            </a:r>
            <a:r>
              <a:rPr lang="zh-CN" altLang="en-US" b="1">
                <a:solidFill>
                  <a:srgbClr val="FF3300"/>
                </a:solidFill>
                <a:latin typeface="Times New Roman" pitchFamily="18" charset="0"/>
                <a:sym typeface="Symbol" pitchFamily="18" charset="2"/>
              </a:rPr>
              <a:t>：</a:t>
            </a:r>
            <a:r>
              <a:rPr lang="zh-CN" altLang="en-US" b="1">
                <a:solidFill>
                  <a:srgbClr val="333300"/>
                </a:solidFill>
                <a:sym typeface="Symbol" pitchFamily="18" charset="2"/>
              </a:rPr>
              <a:t>在一个具体的问题中，如果所涉及的集合都是某个集合的子集，则称这个集合为</a:t>
            </a:r>
            <a:r>
              <a:rPr lang="zh-CN" altLang="en-US" b="1">
                <a:solidFill>
                  <a:srgbClr val="EA1404"/>
                </a:solidFill>
                <a:sym typeface="Symbol" pitchFamily="18" charset="2"/>
              </a:rPr>
              <a:t>全集，</a:t>
            </a:r>
            <a:r>
              <a:rPr lang="zh-CN" altLang="en-US" b="1">
                <a:sym typeface="Symbol" pitchFamily="18" charset="2"/>
              </a:rPr>
              <a:t>记作：</a:t>
            </a:r>
            <a:r>
              <a:rPr lang="zh-CN" altLang="en-US" b="1">
                <a:solidFill>
                  <a:srgbClr val="EA1404"/>
                </a:solidFill>
                <a:sym typeface="Symbol" pitchFamily="18" charset="2"/>
              </a:rPr>
              <a:t> </a:t>
            </a:r>
            <a:r>
              <a:rPr lang="en-US" altLang="zh-CN" b="1" i="1">
                <a:solidFill>
                  <a:srgbClr val="FF3300"/>
                </a:solidFill>
                <a:latin typeface="Times New Roman" pitchFamily="18" charset="0"/>
                <a:sym typeface="Symbol" pitchFamily="18" charset="2"/>
              </a:rPr>
              <a:t>E</a:t>
            </a:r>
            <a:r>
              <a:rPr lang="zh-CN" altLang="en-US" b="1">
                <a:solidFill>
                  <a:srgbClr val="FF3300"/>
                </a:solidFill>
                <a:latin typeface="Times New Roman" pitchFamily="18" charset="0"/>
                <a:sym typeface="Symbol" pitchFamily="18" charset="2"/>
              </a:rPr>
              <a:t>（或</a:t>
            </a:r>
            <a:r>
              <a:rPr lang="en-US" altLang="zh-CN" b="1" i="1">
                <a:solidFill>
                  <a:srgbClr val="FF3300"/>
                </a:solidFill>
                <a:latin typeface="Times New Roman" pitchFamily="18" charset="0"/>
                <a:sym typeface="Symbol" pitchFamily="18" charset="2"/>
              </a:rPr>
              <a:t>U</a:t>
            </a:r>
            <a:r>
              <a:rPr lang="zh-CN" altLang="en-US" b="1">
                <a:solidFill>
                  <a:srgbClr val="FF3300"/>
                </a:solidFill>
                <a:latin typeface="Times New Roman" pitchFamily="18" charset="0"/>
                <a:sym typeface="Symbol" pitchFamily="18" charset="2"/>
              </a:rPr>
              <a:t>）。</a:t>
            </a:r>
            <a:r>
              <a:rPr lang="zh-CN" altLang="en-US" b="1">
                <a:solidFill>
                  <a:srgbClr val="333300"/>
                </a:solidFill>
                <a:sym typeface="Symbol" pitchFamily="18" charset="2"/>
              </a:rPr>
              <a:t> </a:t>
            </a:r>
          </a:p>
          <a:p>
            <a:pPr marL="0" indent="0">
              <a:lnSpc>
                <a:spcPct val="120000"/>
              </a:lnSpc>
              <a:buNone/>
              <a:defRPr/>
            </a:pPr>
            <a:r>
              <a:rPr lang="zh-CN" altLang="en-US" b="1">
                <a:solidFill>
                  <a:srgbClr val="009999"/>
                </a:solidFill>
                <a:effectLst>
                  <a:outerShdw blurRad="38100" dist="38100" dir="2700000" algn="tl">
                    <a:srgbClr val="C0C0C0"/>
                  </a:outerShdw>
                </a:effectLst>
                <a:sym typeface="Symbol" pitchFamily="18" charset="2"/>
              </a:rPr>
              <a:t>相对性：</a:t>
            </a:r>
            <a:r>
              <a:rPr lang="zh-CN" altLang="en-US" b="1">
                <a:solidFill>
                  <a:srgbClr val="333300"/>
                </a:solidFill>
                <a:sym typeface="Symbol" pitchFamily="18" charset="2"/>
              </a:rPr>
              <a:t>在给定问题中，全集包含任何集合，即</a:t>
            </a:r>
            <a:r>
              <a:rPr lang="zh-CN" altLang="en-US" b="1">
                <a:solidFill>
                  <a:srgbClr val="333300"/>
                </a:solidFill>
                <a:latin typeface="Times New Roman" pitchFamily="18" charset="0"/>
                <a:sym typeface="Symbol" pitchFamily="18" charset="2"/>
              </a:rPr>
              <a:t></a:t>
            </a:r>
            <a:r>
              <a:rPr lang="en-US" altLang="zh-CN" b="1" i="1">
                <a:solidFill>
                  <a:srgbClr val="333300"/>
                </a:solidFill>
                <a:latin typeface="Times New Roman" pitchFamily="18" charset="0"/>
                <a:sym typeface="Symbol" pitchFamily="18" charset="2"/>
              </a:rPr>
              <a:t>A</a:t>
            </a:r>
            <a:r>
              <a:rPr lang="en-US" altLang="zh-CN" b="1">
                <a:solidFill>
                  <a:srgbClr val="333300"/>
                </a:solidFill>
                <a:sym typeface="Symbol" pitchFamily="18" charset="2"/>
              </a:rPr>
              <a:t> </a:t>
            </a:r>
            <a:r>
              <a:rPr lang="en-US" altLang="zh-CN" b="1">
                <a:solidFill>
                  <a:srgbClr val="333300"/>
                </a:solidFill>
                <a:latin typeface="Times New Roman" pitchFamily="18" charset="0"/>
                <a:sym typeface="Symbol" pitchFamily="18" charset="2"/>
              </a:rPr>
              <a:t>(</a:t>
            </a:r>
            <a:r>
              <a:rPr lang="en-US" altLang="zh-CN" b="1" i="1">
                <a:solidFill>
                  <a:srgbClr val="333300"/>
                </a:solidFill>
                <a:latin typeface="Times New Roman" pitchFamily="18" charset="0"/>
                <a:sym typeface="Symbol" pitchFamily="18" charset="2"/>
              </a:rPr>
              <a:t>A</a:t>
            </a:r>
            <a:r>
              <a:rPr lang="en-US" altLang="zh-CN" b="1">
                <a:solidFill>
                  <a:srgbClr val="333300"/>
                </a:solidFill>
                <a:latin typeface="Times New Roman" pitchFamily="18" charset="0"/>
                <a:sym typeface="Symbol" pitchFamily="18" charset="2"/>
              </a:rPr>
              <a:t></a:t>
            </a:r>
            <a:r>
              <a:rPr lang="en-US" altLang="zh-CN" b="1" i="1">
                <a:solidFill>
                  <a:srgbClr val="333300"/>
                </a:solidFill>
                <a:latin typeface="Times New Roman" pitchFamily="18" charset="0"/>
                <a:sym typeface="Symbol" pitchFamily="18" charset="2"/>
              </a:rPr>
              <a:t>E </a:t>
            </a:r>
            <a:r>
              <a:rPr lang="en-US" altLang="zh-CN" b="1">
                <a:solidFill>
                  <a:srgbClr val="333300"/>
                </a:solidFill>
                <a:latin typeface="Times New Roman" pitchFamily="18" charset="0"/>
                <a:sym typeface="Symbol" pitchFamily="18" charset="2"/>
              </a:rPr>
              <a:t>)</a:t>
            </a:r>
            <a:r>
              <a:rPr lang="zh-CN" altLang="en-US" b="1">
                <a:solidFill>
                  <a:srgbClr val="333300"/>
                </a:solidFill>
                <a:latin typeface="Times New Roman" pitchFamily="18" charset="0"/>
                <a:sym typeface="Symbol" pitchFamily="18" charset="2"/>
              </a:rPr>
              <a:t>。</a:t>
            </a:r>
          </a:p>
          <a:p>
            <a:pPr marL="0" indent="0">
              <a:lnSpc>
                <a:spcPct val="120000"/>
              </a:lnSpc>
              <a:buNone/>
              <a:defRPr/>
            </a:pPr>
            <a:r>
              <a:rPr lang="zh-CN" altLang="en-US" b="1">
                <a:solidFill>
                  <a:srgbClr val="009999"/>
                </a:solidFill>
                <a:effectLst>
                  <a:outerShdw blurRad="38100" dist="38100" dir="2700000" algn="tl">
                    <a:srgbClr val="C0C0C0"/>
                  </a:outerShdw>
                </a:effectLst>
                <a:latin typeface="Times New Roman" pitchFamily="18" charset="0"/>
                <a:sym typeface="Symbol" pitchFamily="18" charset="2"/>
              </a:rPr>
              <a:t>例：</a:t>
            </a:r>
            <a:r>
              <a:rPr lang="zh-CN" altLang="en-US" b="1">
                <a:solidFill>
                  <a:srgbClr val="333300"/>
                </a:solidFill>
                <a:latin typeface="Times New Roman" pitchFamily="18" charset="0"/>
                <a:sym typeface="Symbol" pitchFamily="18" charset="2"/>
              </a:rPr>
              <a:t>整数集可取作全集，坐标平面可取作全集。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a:extLst>
              <a:ext uri="{FF2B5EF4-FFF2-40B4-BE49-F238E27FC236}">
                <a16:creationId xmlns:a16="http://schemas.microsoft.com/office/drawing/2014/main" id="{47E618CA-18F2-45B1-9282-3FFB61D5D93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10E1AE5-9341-44F9-ADB2-AEA828711B96}" type="slidenum">
              <a:rPr lang="en-US" altLang="zh-CN" sz="1200">
                <a:latin typeface="Arial Black" panose="020B0A04020102020204" pitchFamily="34" charset="0"/>
              </a:rPr>
              <a:pPr>
                <a:spcBef>
                  <a:spcPct val="0"/>
                </a:spcBef>
                <a:buClrTx/>
                <a:buSzTx/>
                <a:buFontTx/>
                <a:buNone/>
              </a:pPr>
              <a:t>5</a:t>
            </a:fld>
            <a:endParaRPr lang="en-US" altLang="zh-CN" sz="1200">
              <a:latin typeface="Arial Black" panose="020B0A04020102020204" pitchFamily="34" charset="0"/>
            </a:endParaRPr>
          </a:p>
        </p:txBody>
      </p:sp>
      <p:sp>
        <p:nvSpPr>
          <p:cNvPr id="146434" name="Rectangle 2">
            <a:extLst>
              <a:ext uri="{FF2B5EF4-FFF2-40B4-BE49-F238E27FC236}">
                <a16:creationId xmlns:a16="http://schemas.microsoft.com/office/drawing/2014/main" id="{6EEF9537-C620-4636-A34F-A88AA04D9977}"/>
              </a:ext>
            </a:extLst>
          </p:cNvPr>
          <p:cNvSpPr>
            <a:spLocks noGrp="1" noChangeArrowheads="1"/>
          </p:cNvSpPr>
          <p:nvPr>
            <p:ph type="title"/>
          </p:nvPr>
        </p:nvSpPr>
        <p:spPr/>
        <p:txBody>
          <a:bodyPr/>
          <a:lstStyle/>
          <a:p>
            <a:pPr>
              <a:defRPr/>
            </a:pPr>
            <a:r>
              <a:rPr lang="zh-CN" altLang="en-US" b="1" dirty="0">
                <a:solidFill>
                  <a:srgbClr val="A50021"/>
                </a:solidFill>
                <a:effectLst>
                  <a:outerShdw blurRad="38100" dist="38100" dir="2700000" algn="tl">
                    <a:srgbClr val="C0C0C0"/>
                  </a:outerShdw>
                </a:effectLst>
                <a:latin typeface="宋体" pitchFamily="2" charset="-122"/>
              </a:rPr>
              <a:t>复合命题与联结词</a:t>
            </a:r>
            <a:endParaRPr lang="zh-CN" altLang="en-US" b="1" dirty="0"/>
          </a:p>
        </p:txBody>
      </p:sp>
      <p:grpSp>
        <p:nvGrpSpPr>
          <p:cNvPr id="30724" name="Group 9">
            <a:extLst>
              <a:ext uri="{FF2B5EF4-FFF2-40B4-BE49-F238E27FC236}">
                <a16:creationId xmlns:a16="http://schemas.microsoft.com/office/drawing/2014/main" id="{15836C84-CC74-4F75-8503-2A6BED80E0ED}"/>
              </a:ext>
            </a:extLst>
          </p:cNvPr>
          <p:cNvGrpSpPr>
            <a:grpSpLocks/>
          </p:cNvGrpSpPr>
          <p:nvPr/>
        </p:nvGrpSpPr>
        <p:grpSpPr bwMode="auto">
          <a:xfrm>
            <a:off x="1966913" y="1735138"/>
            <a:ext cx="8229600" cy="3511550"/>
            <a:chOff x="279" y="1093"/>
            <a:chExt cx="5184" cy="2212"/>
          </a:xfrm>
        </p:grpSpPr>
        <p:graphicFrame>
          <p:nvGraphicFramePr>
            <p:cNvPr id="30726" name="Object 4">
              <a:extLst>
                <a:ext uri="{FF2B5EF4-FFF2-40B4-BE49-F238E27FC236}">
                  <a16:creationId xmlns:a16="http://schemas.microsoft.com/office/drawing/2014/main" id="{FE6897DC-6686-4175-A82D-FCF2DAEC5604}"/>
                </a:ext>
              </a:extLst>
            </p:cNvPr>
            <p:cNvGraphicFramePr>
              <a:graphicFrameLocks noChangeAspect="1"/>
            </p:cNvGraphicFramePr>
            <p:nvPr/>
          </p:nvGraphicFramePr>
          <p:xfrm>
            <a:off x="1021" y="2646"/>
            <a:ext cx="316" cy="234"/>
          </p:xfrm>
          <a:graphic>
            <a:graphicData uri="http://schemas.openxmlformats.org/presentationml/2006/ole">
              <mc:AlternateContent xmlns:mc="http://schemas.openxmlformats.org/markup-compatibility/2006">
                <mc:Choice xmlns:v="urn:schemas-microsoft-com:vml" Requires="v">
                  <p:oleObj spid="_x0000_s12296" name="Equation" r:id="rId4" imgW="197040" imgH="177939" progId="Equation.3">
                    <p:embed/>
                  </p:oleObj>
                </mc:Choice>
                <mc:Fallback>
                  <p:oleObj name="Equation" r:id="rId4" imgW="197040" imgH="177939" progId="Equation.3">
                    <p:embed/>
                    <p:pic>
                      <p:nvPicPr>
                        <p:cNvPr id="30726" name="Object 4">
                          <a:extLst>
                            <a:ext uri="{FF2B5EF4-FFF2-40B4-BE49-F238E27FC236}">
                              <a16:creationId xmlns:a16="http://schemas.microsoft.com/office/drawing/2014/main" id="{FE6897DC-6686-4175-A82D-FCF2DAEC56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 y="2646"/>
                          <a:ext cx="316"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7" name="Text Box 5">
              <a:extLst>
                <a:ext uri="{FF2B5EF4-FFF2-40B4-BE49-F238E27FC236}">
                  <a16:creationId xmlns:a16="http://schemas.microsoft.com/office/drawing/2014/main" id="{7274BFAB-57BF-4AA8-AB6F-F0CC23C7F4F6}"/>
                </a:ext>
              </a:extLst>
            </p:cNvPr>
            <p:cNvSpPr txBox="1">
              <a:spLocks noChangeArrowheads="1"/>
            </p:cNvSpPr>
            <p:nvPr/>
          </p:nvSpPr>
          <p:spPr bwMode="auto">
            <a:xfrm>
              <a:off x="279" y="1093"/>
              <a:ext cx="5184" cy="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lang="en-US" altLang="zh-CN" sz="2800" b="1" dirty="0">
                  <a:latin typeface="宋体" panose="02010600030101010101" pitchFamily="2" charset="-122"/>
                </a:rPr>
                <a:t>    </a:t>
              </a:r>
              <a:r>
                <a:rPr lang="zh-CN" altLang="en-US" sz="2800" b="1" dirty="0">
                  <a:latin typeface="宋体" panose="02010600030101010101" pitchFamily="2" charset="-122"/>
                </a:rPr>
                <a:t>用小写英文字母 </a:t>
              </a:r>
              <a:r>
                <a:rPr lang="en-US" altLang="zh-CN" sz="2800" b="1" i="1" dirty="0">
                  <a:latin typeface="Times New Roman" panose="02020603050405020304" pitchFamily="18" charset="0"/>
                  <a:cs typeface="Times New Roman" panose="02020603050405020304" pitchFamily="18" charset="0"/>
                </a:rPr>
                <a:t>p, q, r, </a:t>
              </a:r>
              <a:r>
                <a:rPr lang="en-US" altLang="zh-CN" sz="2800" b="1" dirty="0"/>
                <a:t>…</a:t>
              </a:r>
              <a:r>
                <a:rPr lang="en-US" altLang="zh-CN" sz="2800" b="1" dirty="0">
                  <a:latin typeface="宋体" panose="02010600030101010101" pitchFamily="2" charset="-122"/>
                </a:rPr>
                <a:t> ,</a:t>
              </a:r>
              <a:r>
                <a:rPr lang="en-US" altLang="zh-CN" sz="2800" b="1" i="1" dirty="0" err="1">
                  <a:latin typeface="Times New Roman" panose="02020603050405020304" pitchFamily="18" charset="0"/>
                  <a:cs typeface="Times New Roman" panose="02020603050405020304" pitchFamily="18" charset="0"/>
                </a:rPr>
                <a:t>p</a:t>
              </a:r>
              <a:r>
                <a:rPr lang="en-US" altLang="zh-CN" sz="2800" b="1" i="1" baseline="-30000" dirty="0" err="1">
                  <a:latin typeface="Times New Roman" panose="02020603050405020304" pitchFamily="18" charset="0"/>
                  <a:cs typeface="Times New Roman" panose="02020603050405020304" pitchFamily="18" charset="0"/>
                </a:rPr>
                <a:t>i</a:t>
              </a:r>
              <a:r>
                <a:rPr lang="en-US" altLang="zh-CN" sz="2800" b="1" dirty="0" err="1">
                  <a:latin typeface="宋体" panose="02010600030101010101" pitchFamily="2" charset="-122"/>
                </a:rPr>
                <a:t>,</a:t>
              </a:r>
              <a:r>
                <a:rPr lang="en-US" altLang="zh-CN" sz="2800" b="1" i="1" dirty="0" err="1">
                  <a:latin typeface="Times New Roman" panose="02020603050405020304" pitchFamily="18" charset="0"/>
                  <a:cs typeface="Times New Roman" panose="02020603050405020304" pitchFamily="18" charset="0"/>
                </a:rPr>
                <a:t>q</a:t>
              </a:r>
              <a:r>
                <a:rPr lang="en-US" altLang="zh-CN" sz="2800" b="1" i="1" baseline="-30000" dirty="0" err="1">
                  <a:latin typeface="Times New Roman" panose="02020603050405020304" pitchFamily="18" charset="0"/>
                  <a:cs typeface="Times New Roman" panose="02020603050405020304" pitchFamily="18" charset="0"/>
                </a:rPr>
                <a:t>i</a:t>
              </a:r>
              <a:r>
                <a:rPr lang="en-US" altLang="zh-CN" sz="2800" b="1" dirty="0" err="1">
                  <a:latin typeface="宋体" panose="02010600030101010101" pitchFamily="2" charset="-122"/>
                </a:rPr>
                <a:t>,</a:t>
              </a:r>
              <a:r>
                <a:rPr lang="en-US" altLang="zh-CN" sz="2800" b="1" i="1" dirty="0" err="1">
                  <a:latin typeface="Times New Roman" panose="02020603050405020304" pitchFamily="18" charset="0"/>
                  <a:cs typeface="Times New Roman" panose="02020603050405020304" pitchFamily="18" charset="0"/>
                </a:rPr>
                <a:t>r</a:t>
              </a:r>
              <a:r>
                <a:rPr lang="en-US" altLang="zh-CN" sz="2800" b="1" i="1" baseline="-30000" dirty="0" err="1">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i</a:t>
              </a:r>
              <a:r>
                <a:rPr lang="en-US" altLang="zh-CN"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宋体" panose="02010600030101010101" pitchFamily="2" charset="-122"/>
                </a:rPr>
                <a:t>）表示简单命题：</a:t>
              </a:r>
              <a:endParaRPr lang="zh-CN" altLang="en-US" sz="2800" b="1" dirty="0">
                <a:latin typeface="Times New Roman" panose="02020603050405020304" pitchFamily="18" charset="0"/>
                <a:cs typeface="Times New Roman" panose="02020603050405020304" pitchFamily="18" charset="0"/>
              </a:endParaRPr>
            </a:p>
            <a:p>
              <a:pPr algn="just" eaLnBrk="1" hangingPunct="1">
                <a:lnSpc>
                  <a:spcPct val="120000"/>
                </a:lnSpc>
                <a:buFont typeface="Wingdings" panose="05000000000000000000" pitchFamily="2" charset="2"/>
                <a:buNone/>
              </a:pPr>
              <a:r>
                <a:rPr lang="zh-CN" altLang="en-US" sz="2800" b="1" dirty="0">
                  <a:latin typeface="宋体" panose="02010600030101010101" pitchFamily="2" charset="-122"/>
                </a:rPr>
                <a:t>    用</a:t>
              </a:r>
              <a:r>
                <a:rPr lang="zh-CN" altLang="en-US" sz="2800" b="1" dirty="0">
                  <a:latin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rPr>
                <a:t>”</a:t>
              </a:r>
              <a:r>
                <a:rPr lang="zh-CN" altLang="en-US" sz="2800" b="1" dirty="0">
                  <a:latin typeface="宋体" panose="02010600030101010101" pitchFamily="2" charset="-122"/>
                </a:rPr>
                <a:t>表示真，用</a:t>
              </a:r>
              <a:r>
                <a:rPr lang="zh-CN" altLang="en-US" sz="2800" b="1" dirty="0">
                  <a:latin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rPr>
                <a:t>”</a:t>
              </a:r>
              <a:r>
                <a:rPr lang="zh-CN" altLang="en-US" sz="2800" b="1" dirty="0">
                  <a:latin typeface="宋体" panose="02010600030101010101" pitchFamily="2" charset="-122"/>
                </a:rPr>
                <a:t>表示假</a:t>
              </a:r>
            </a:p>
            <a:p>
              <a:pPr algn="just" eaLnBrk="1" hangingPunct="1">
                <a:lnSpc>
                  <a:spcPct val="120000"/>
                </a:lnSpc>
                <a:buFont typeface="Wingdings" panose="05000000000000000000" pitchFamily="2" charset="2"/>
                <a:buNone/>
              </a:pPr>
              <a:r>
                <a:rPr lang="zh-CN" altLang="en-US" sz="2800" b="1" dirty="0">
                  <a:latin typeface="宋体" panose="02010600030101010101" pitchFamily="2" charset="-122"/>
                </a:rPr>
                <a:t>例如，令</a:t>
              </a:r>
              <a:endParaRPr lang="zh-CN" altLang="en-US" sz="2800" b="1" dirty="0">
                <a:latin typeface="Times New Roman" panose="02020603050405020304" pitchFamily="18" charset="0"/>
                <a:cs typeface="Times New Roman" panose="02020603050405020304" pitchFamily="18" charset="0"/>
              </a:endParaRPr>
            </a:p>
            <a:p>
              <a:pPr algn="just" eaLnBrk="1" hangingPunct="1">
                <a:lnSpc>
                  <a:spcPct val="120000"/>
                </a:lnSpc>
                <a:buFont typeface="Wingdings" panose="05000000000000000000" pitchFamily="2" charset="2"/>
                <a:buNone/>
              </a:pPr>
              <a:r>
                <a:rPr lang="zh-CN" altLang="en-US" sz="2800" b="1" i="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p</a:t>
              </a:r>
              <a:r>
                <a:rPr lang="zh-CN" altLang="en-US" sz="2800" b="1" dirty="0">
                  <a:latin typeface="宋体" panose="02010600030101010101" pitchFamily="2" charset="-122"/>
                </a:rPr>
                <a:t>：  是有理数，则 </a:t>
              </a:r>
              <a:r>
                <a:rPr lang="en-US" altLang="zh-CN" sz="2800" b="1" i="1" dirty="0">
                  <a:latin typeface="Times New Roman" panose="02020603050405020304" pitchFamily="18" charset="0"/>
                  <a:cs typeface="Times New Roman" panose="02020603050405020304" pitchFamily="18" charset="0"/>
                </a:rPr>
                <a:t>p </a:t>
              </a:r>
              <a:r>
                <a:rPr lang="zh-CN" altLang="en-US" sz="2800" b="1" dirty="0">
                  <a:latin typeface="宋体" panose="02010600030101010101" pitchFamily="2" charset="-122"/>
                </a:rPr>
                <a:t>的真值为 </a:t>
              </a:r>
              <a:r>
                <a:rPr lang="en-US" altLang="zh-CN" sz="2800" b="1" dirty="0">
                  <a:latin typeface="Times New Roman" panose="02020603050405020304" pitchFamily="18" charset="0"/>
                  <a:cs typeface="Times New Roman" panose="02020603050405020304" pitchFamily="18" charset="0"/>
                </a:rPr>
                <a:t>0</a:t>
              </a:r>
            </a:p>
            <a:p>
              <a:pPr eaLnBrk="1" hangingPunct="1">
                <a:lnSpc>
                  <a:spcPct val="120000"/>
                </a:lnSpc>
                <a:buFont typeface="Wingdings" panose="05000000000000000000" pitchFamily="2" charset="2"/>
                <a:buNone/>
              </a:pPr>
              <a:r>
                <a:rPr lang="en-US" altLang="zh-CN" sz="2800" b="1" i="1" dirty="0">
                  <a:latin typeface="Times New Roman" panose="02020603050405020304" pitchFamily="18" charset="0"/>
                  <a:cs typeface="Times New Roman" panose="02020603050405020304" pitchFamily="18" charset="0"/>
                </a:rPr>
                <a:t>      </a:t>
              </a:r>
              <a:endParaRPr lang="en-US" altLang="zh-CN" sz="4400" b="1" dirty="0"/>
            </a:p>
          </p:txBody>
        </p:sp>
        <p:sp>
          <p:nvSpPr>
            <p:cNvPr id="30728" name="Rectangle 7">
              <a:extLst>
                <a:ext uri="{FF2B5EF4-FFF2-40B4-BE49-F238E27FC236}">
                  <a16:creationId xmlns:a16="http://schemas.microsoft.com/office/drawing/2014/main" id="{467183BB-9ACE-4823-B078-70BE47F22759}"/>
                </a:ext>
              </a:extLst>
            </p:cNvPr>
            <p:cNvSpPr>
              <a:spLocks noChangeArrowheads="1"/>
            </p:cNvSpPr>
            <p:nvPr/>
          </p:nvSpPr>
          <p:spPr bwMode="auto">
            <a:xfrm>
              <a:off x="699" y="2886"/>
              <a:ext cx="31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1" i="1" dirty="0">
                  <a:latin typeface="Times New Roman" panose="02020603050405020304" pitchFamily="18" charset="0"/>
                  <a:cs typeface="Times New Roman" panose="02020603050405020304" pitchFamily="18" charset="0"/>
                </a:rPr>
                <a:t>q</a:t>
              </a:r>
              <a:r>
                <a:rPr lang="zh-CN" altLang="en-US"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2 + 5 = 7</a:t>
              </a:r>
              <a:r>
                <a:rPr lang="zh-CN" altLang="en-US" sz="2800" b="1" dirty="0">
                  <a:latin typeface="宋体" panose="02010600030101010101" pitchFamily="2" charset="-122"/>
                </a:rPr>
                <a:t>，则 </a:t>
              </a:r>
              <a:r>
                <a:rPr lang="en-US" altLang="zh-CN" sz="2800" b="1" i="1" dirty="0">
                  <a:latin typeface="Times New Roman" panose="02020603050405020304" pitchFamily="18" charset="0"/>
                  <a:cs typeface="Times New Roman" panose="02020603050405020304" pitchFamily="18" charset="0"/>
                </a:rPr>
                <a:t>q </a:t>
              </a:r>
              <a:r>
                <a:rPr lang="zh-CN" altLang="en-US" sz="2800" b="1" dirty="0">
                  <a:latin typeface="宋体" panose="02010600030101010101" pitchFamily="2" charset="-122"/>
                </a:rPr>
                <a:t>的真值为 </a:t>
              </a:r>
              <a:r>
                <a:rPr lang="en-US" altLang="zh-CN" sz="2800" b="1" dirty="0">
                  <a:latin typeface="Times New Roman" panose="02020603050405020304" pitchFamily="18" charset="0"/>
                  <a:cs typeface="Times New Roman" panose="02020603050405020304" pitchFamily="18" charset="0"/>
                </a:rPr>
                <a:t>1</a:t>
              </a:r>
            </a:p>
          </p:txBody>
        </p:sp>
      </p:grpSp>
      <p:pic>
        <p:nvPicPr>
          <p:cNvPr id="12290" name="Picture 2" descr="在这里插入图片描述">
            <a:extLst>
              <a:ext uri="{FF2B5EF4-FFF2-40B4-BE49-F238E27FC236}">
                <a16:creationId xmlns:a16="http://schemas.microsoft.com/office/drawing/2014/main" id="{913F5610-9D07-4FF0-832E-5118224A14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816100"/>
            <a:ext cx="121920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211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4">
            <a:extLst>
              <a:ext uri="{FF2B5EF4-FFF2-40B4-BE49-F238E27FC236}">
                <a16:creationId xmlns:a16="http://schemas.microsoft.com/office/drawing/2014/main" id="{A3AB3B14-5F15-B999-8BAA-F57B5B6572E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E5EC71-281B-4673-8F3C-0638AA8F53B7}" type="slidenum">
              <a:rPr lang="en-US" altLang="zh-CN">
                <a:latin typeface="Arial Black" panose="020B0A04020102020204" pitchFamily="34" charset="0"/>
              </a:rPr>
              <a:pPr eaLnBrk="1" hangingPunct="1"/>
              <a:t>50</a:t>
            </a:fld>
            <a:endParaRPr lang="en-US" altLang="zh-CN">
              <a:latin typeface="Arial Black" panose="020B0A04020102020204" pitchFamily="34" charset="0"/>
            </a:endParaRPr>
          </a:p>
        </p:txBody>
      </p:sp>
      <p:sp>
        <p:nvSpPr>
          <p:cNvPr id="116738" name="Rectangle 2">
            <a:extLst>
              <a:ext uri="{FF2B5EF4-FFF2-40B4-BE49-F238E27FC236}">
                <a16:creationId xmlns:a16="http://schemas.microsoft.com/office/drawing/2014/main" id="{4FB9687D-E695-3739-91DF-F5FF9EE182CD}"/>
              </a:ext>
            </a:extLst>
          </p:cNvPr>
          <p:cNvSpPr>
            <a:spLocks noGrp="1" noChangeArrowheads="1"/>
          </p:cNvSpPr>
          <p:nvPr>
            <p:ph type="title"/>
          </p:nvPr>
        </p:nvSpPr>
        <p:spPr>
          <a:xfrm>
            <a:off x="2135188" y="404814"/>
            <a:ext cx="7200900" cy="720725"/>
          </a:xfrm>
        </p:spPr>
        <p:txBody>
          <a:bodyPr/>
          <a:lstStyle/>
          <a:p>
            <a:pPr eaLnBrk="1" hangingPunct="1">
              <a:defRPr/>
            </a:pPr>
            <a:r>
              <a:rPr lang="zh-CN" altLang="en-US" sz="4000" b="1">
                <a:solidFill>
                  <a:srgbClr val="A50021"/>
                </a:solidFill>
                <a:effectLst>
                  <a:outerShdw blurRad="38100" dist="38100" dir="2700000" algn="tl">
                    <a:srgbClr val="C0C0C0"/>
                  </a:outerShdw>
                </a:effectLst>
              </a:rPr>
              <a:t>幂集</a:t>
            </a:r>
          </a:p>
        </p:txBody>
      </p:sp>
      <p:sp>
        <p:nvSpPr>
          <p:cNvPr id="116739" name="Rectangle 3">
            <a:extLst>
              <a:ext uri="{FF2B5EF4-FFF2-40B4-BE49-F238E27FC236}">
                <a16:creationId xmlns:a16="http://schemas.microsoft.com/office/drawing/2014/main" id="{F63DA62C-A45E-587C-15AB-53E1B9E28DE7}"/>
              </a:ext>
            </a:extLst>
          </p:cNvPr>
          <p:cNvSpPr>
            <a:spLocks noGrp="1" noChangeArrowheads="1"/>
          </p:cNvSpPr>
          <p:nvPr>
            <p:ph type="body" idx="1"/>
          </p:nvPr>
        </p:nvSpPr>
        <p:spPr>
          <a:xfrm>
            <a:off x="2208213" y="1628776"/>
            <a:ext cx="7848600" cy="4602163"/>
          </a:xfrm>
        </p:spPr>
        <p:txBody>
          <a:bodyPr/>
          <a:lstStyle/>
          <a:p>
            <a:pPr marL="0" indent="0">
              <a:buNone/>
              <a:defRPr/>
            </a:pPr>
            <a:r>
              <a:rPr lang="zh-CN" altLang="en-US" sz="3600" b="1" dirty="0">
                <a:solidFill>
                  <a:srgbClr val="FF3300"/>
                </a:solidFill>
                <a:latin typeface="Times New Roman" pitchFamily="18" charset="0"/>
              </a:rPr>
              <a:t>定义</a:t>
            </a:r>
            <a:r>
              <a:rPr lang="zh-CN" altLang="en-US" b="1" dirty="0">
                <a:solidFill>
                  <a:srgbClr val="333300"/>
                </a:solidFill>
                <a:latin typeface="Times New Roman" pitchFamily="18" charset="0"/>
              </a:rPr>
              <a:t>  </a:t>
            </a:r>
            <a:r>
              <a:rPr lang="en-US" altLang="zh-CN" b="1" dirty="0">
                <a:solidFill>
                  <a:schemeClr val="tx2"/>
                </a:solidFill>
                <a:latin typeface="Times New Roman" pitchFamily="18" charset="0"/>
              </a:rPr>
              <a:t>A</a:t>
            </a:r>
            <a:r>
              <a:rPr lang="zh-CN" altLang="en-US" b="1" dirty="0">
                <a:solidFill>
                  <a:schemeClr val="tx2"/>
                </a:solidFill>
                <a:latin typeface="Times New Roman" pitchFamily="18" charset="0"/>
              </a:rPr>
              <a:t>的全体子集构成的集合叫作</a:t>
            </a:r>
            <a:r>
              <a:rPr lang="en-US" altLang="zh-CN" b="1" dirty="0">
                <a:solidFill>
                  <a:srgbClr val="F62F00"/>
                </a:solidFill>
                <a:latin typeface="Times New Roman" pitchFamily="18" charset="0"/>
              </a:rPr>
              <a:t>A</a:t>
            </a:r>
            <a:r>
              <a:rPr lang="zh-CN" altLang="en-US" b="1" dirty="0">
                <a:solidFill>
                  <a:srgbClr val="F62F00"/>
                </a:solidFill>
                <a:latin typeface="Times New Roman" pitchFamily="18" charset="0"/>
              </a:rPr>
              <a:t>的幂集</a:t>
            </a:r>
            <a:r>
              <a:rPr lang="zh-CN" altLang="en-US" b="1" dirty="0">
                <a:solidFill>
                  <a:schemeClr val="tx2"/>
                </a:solidFill>
                <a:latin typeface="Times New Roman" pitchFamily="18" charset="0"/>
              </a:rPr>
              <a:t> ，记作</a:t>
            </a:r>
            <a:r>
              <a:rPr lang="en-US" altLang="zh-CN" b="1" i="1" dirty="0">
                <a:solidFill>
                  <a:srgbClr val="F62F00"/>
                </a:solidFill>
                <a:latin typeface="Times New Roman" pitchFamily="18" charset="0"/>
              </a:rPr>
              <a:t>P</a:t>
            </a:r>
            <a:r>
              <a:rPr lang="en-US" altLang="zh-CN" b="1" dirty="0">
                <a:solidFill>
                  <a:srgbClr val="F62F00"/>
                </a:solidFill>
                <a:latin typeface="Times New Roman" pitchFamily="18" charset="0"/>
              </a:rPr>
              <a:t>(</a:t>
            </a:r>
            <a:r>
              <a:rPr lang="en-US" altLang="zh-CN" b="1" i="1" dirty="0">
                <a:solidFill>
                  <a:srgbClr val="F62F00"/>
                </a:solidFill>
                <a:latin typeface="Times New Roman" pitchFamily="18" charset="0"/>
              </a:rPr>
              <a:t>A</a:t>
            </a:r>
            <a:r>
              <a:rPr lang="en-US" altLang="zh-CN" b="1" dirty="0">
                <a:solidFill>
                  <a:srgbClr val="F62F00"/>
                </a:solidFill>
                <a:latin typeface="Times New Roman" pitchFamily="18" charset="0"/>
              </a:rPr>
              <a:t>)</a:t>
            </a:r>
            <a:r>
              <a:rPr lang="zh-CN" altLang="en-US" b="1" dirty="0">
                <a:solidFill>
                  <a:srgbClr val="F62F00"/>
                </a:solidFill>
                <a:latin typeface="Times New Roman" pitchFamily="18" charset="0"/>
              </a:rPr>
              <a:t>。</a:t>
            </a:r>
            <a:r>
              <a:rPr lang="zh-CN" altLang="en-US" b="1" dirty="0">
                <a:solidFill>
                  <a:schemeClr val="tx2"/>
                </a:solidFill>
                <a:latin typeface="Times New Roman" pitchFamily="18" charset="0"/>
              </a:rPr>
              <a:t> </a:t>
            </a:r>
          </a:p>
          <a:p>
            <a:pPr marL="0" indent="0">
              <a:buNone/>
              <a:defRPr/>
            </a:pPr>
            <a:r>
              <a:rPr lang="zh-CN" altLang="en-US" b="1" i="1" dirty="0">
                <a:solidFill>
                  <a:schemeClr val="tx2"/>
                </a:solidFill>
                <a:latin typeface="Times New Roman" pitchFamily="18" charset="0"/>
              </a:rPr>
              <a:t>             </a:t>
            </a:r>
            <a:r>
              <a:rPr lang="en-US" altLang="zh-CN" b="1" i="1" dirty="0">
                <a:solidFill>
                  <a:srgbClr val="F62F00"/>
                </a:solidFill>
                <a:latin typeface="Times New Roman" pitchFamily="18" charset="0"/>
              </a:rPr>
              <a:t>P</a:t>
            </a:r>
            <a:r>
              <a:rPr lang="en-US" altLang="zh-CN" b="1" dirty="0">
                <a:solidFill>
                  <a:srgbClr val="F62F00"/>
                </a:solidFill>
                <a:latin typeface="Times New Roman" pitchFamily="18" charset="0"/>
              </a:rPr>
              <a:t>(</a:t>
            </a:r>
            <a:r>
              <a:rPr lang="en-US" altLang="zh-CN" b="1" i="1" dirty="0">
                <a:solidFill>
                  <a:srgbClr val="F62F00"/>
                </a:solidFill>
                <a:latin typeface="Times New Roman" pitchFamily="18" charset="0"/>
              </a:rPr>
              <a:t>A</a:t>
            </a:r>
            <a:r>
              <a:rPr lang="en-US" altLang="zh-CN" b="1" dirty="0">
                <a:solidFill>
                  <a:srgbClr val="F62F00"/>
                </a:solidFill>
                <a:latin typeface="Times New Roman" pitchFamily="18" charset="0"/>
              </a:rPr>
              <a:t>) = { </a:t>
            </a:r>
            <a:r>
              <a:rPr lang="en-US" altLang="zh-CN" b="1" i="1" dirty="0">
                <a:solidFill>
                  <a:srgbClr val="F62F00"/>
                </a:solidFill>
                <a:latin typeface="Times New Roman" pitchFamily="18" charset="0"/>
              </a:rPr>
              <a:t>x</a:t>
            </a:r>
            <a:r>
              <a:rPr lang="en-US" altLang="zh-CN" b="1" dirty="0">
                <a:solidFill>
                  <a:srgbClr val="F62F00"/>
                </a:solidFill>
                <a:latin typeface="Times New Roman" pitchFamily="18" charset="0"/>
              </a:rPr>
              <a:t> | </a:t>
            </a:r>
            <a:r>
              <a:rPr lang="en-US" altLang="zh-CN" b="1" i="1" dirty="0" err="1">
                <a:solidFill>
                  <a:srgbClr val="F62F00"/>
                </a:solidFill>
                <a:latin typeface="Times New Roman" pitchFamily="18" charset="0"/>
              </a:rPr>
              <a:t>x</a:t>
            </a:r>
            <a:r>
              <a:rPr lang="en-US" altLang="zh-CN" b="1" dirty="0" err="1">
                <a:solidFill>
                  <a:srgbClr val="F62F00"/>
                </a:solidFill>
                <a:latin typeface="Times New Roman" pitchFamily="18" charset="0"/>
                <a:sym typeface="Symbol" pitchFamily="18" charset="2"/>
              </a:rPr>
              <a:t></a:t>
            </a:r>
            <a:r>
              <a:rPr lang="en-US" altLang="zh-CN" b="1" i="1" dirty="0" err="1">
                <a:solidFill>
                  <a:srgbClr val="F62F00"/>
                </a:solidFill>
                <a:latin typeface="Times New Roman" pitchFamily="18" charset="0"/>
              </a:rPr>
              <a:t>A</a:t>
            </a:r>
            <a:r>
              <a:rPr lang="en-US" altLang="zh-CN" b="1" i="1" dirty="0">
                <a:solidFill>
                  <a:srgbClr val="F62F00"/>
                </a:solidFill>
                <a:latin typeface="Times New Roman" pitchFamily="18" charset="0"/>
              </a:rPr>
              <a:t> </a:t>
            </a:r>
            <a:r>
              <a:rPr lang="en-US" altLang="zh-CN" b="1" dirty="0">
                <a:solidFill>
                  <a:srgbClr val="F62F00"/>
                </a:solidFill>
                <a:latin typeface="Times New Roman" pitchFamily="18" charset="0"/>
              </a:rPr>
              <a:t>}   </a:t>
            </a:r>
          </a:p>
          <a:p>
            <a:pPr marL="0" indent="0">
              <a:buNone/>
              <a:defRPr/>
            </a:pPr>
            <a:r>
              <a:rPr lang="en-US" altLang="zh-CN" b="1" dirty="0">
                <a:solidFill>
                  <a:srgbClr val="333300"/>
                </a:solidFill>
                <a:latin typeface="Times New Roman" pitchFamily="18" charset="0"/>
              </a:rPr>
              <a:t>          </a:t>
            </a:r>
            <a:r>
              <a:rPr lang="zh-CN" altLang="en-US" b="1" dirty="0">
                <a:solidFill>
                  <a:srgbClr val="333300"/>
                </a:solidFill>
                <a:latin typeface="Times New Roman" pitchFamily="18" charset="0"/>
              </a:rPr>
              <a:t>如果 </a:t>
            </a:r>
            <a:r>
              <a:rPr lang="en-US" altLang="zh-CN" b="1" dirty="0">
                <a:solidFill>
                  <a:srgbClr val="333300"/>
                </a:solidFill>
                <a:latin typeface="Times New Roman" pitchFamily="18" charset="0"/>
              </a:rPr>
              <a:t>|</a:t>
            </a:r>
            <a:r>
              <a:rPr lang="en-US" altLang="zh-CN" b="1" i="1" dirty="0">
                <a:solidFill>
                  <a:srgbClr val="333300"/>
                </a:solidFill>
                <a:latin typeface="Times New Roman" pitchFamily="18" charset="0"/>
              </a:rPr>
              <a:t>A</a:t>
            </a:r>
            <a:r>
              <a:rPr lang="en-US" altLang="zh-CN" b="1" dirty="0">
                <a:solidFill>
                  <a:srgbClr val="333300"/>
                </a:solidFill>
                <a:latin typeface="Times New Roman" pitchFamily="18" charset="0"/>
              </a:rPr>
              <a:t>| = </a:t>
            </a:r>
            <a:r>
              <a:rPr lang="en-US" altLang="zh-CN" b="1" i="1" dirty="0">
                <a:solidFill>
                  <a:srgbClr val="333300"/>
                </a:solidFill>
                <a:latin typeface="Times New Roman" pitchFamily="18" charset="0"/>
              </a:rPr>
              <a:t>n</a:t>
            </a:r>
            <a:r>
              <a:rPr lang="zh-CN" altLang="en-US" b="1" dirty="0">
                <a:solidFill>
                  <a:srgbClr val="333300"/>
                </a:solidFill>
                <a:latin typeface="Times New Roman" pitchFamily="18" charset="0"/>
              </a:rPr>
              <a:t>，则 </a:t>
            </a:r>
            <a:r>
              <a:rPr lang="en-US" altLang="zh-CN" b="1" dirty="0">
                <a:solidFill>
                  <a:srgbClr val="333300"/>
                </a:solidFill>
                <a:latin typeface="Times New Roman" pitchFamily="18" charset="0"/>
              </a:rPr>
              <a:t>|</a:t>
            </a:r>
            <a:r>
              <a:rPr lang="en-US" altLang="zh-CN" b="1" i="1" dirty="0">
                <a:solidFill>
                  <a:srgbClr val="333300"/>
                </a:solidFill>
                <a:latin typeface="Times New Roman" pitchFamily="18" charset="0"/>
              </a:rPr>
              <a:t>P</a:t>
            </a:r>
            <a:r>
              <a:rPr lang="en-US" altLang="zh-CN" b="1" dirty="0">
                <a:solidFill>
                  <a:srgbClr val="333300"/>
                </a:solidFill>
                <a:latin typeface="Times New Roman" pitchFamily="18" charset="0"/>
              </a:rPr>
              <a:t>(</a:t>
            </a:r>
            <a:r>
              <a:rPr lang="en-US" altLang="zh-CN" b="1" i="1" dirty="0">
                <a:solidFill>
                  <a:srgbClr val="333300"/>
                </a:solidFill>
                <a:latin typeface="Times New Roman" pitchFamily="18" charset="0"/>
              </a:rPr>
              <a:t>A</a:t>
            </a:r>
            <a:r>
              <a:rPr lang="en-US" altLang="zh-CN" b="1" dirty="0">
                <a:solidFill>
                  <a:srgbClr val="333300"/>
                </a:solidFill>
                <a:latin typeface="Times New Roman" pitchFamily="18" charset="0"/>
              </a:rPr>
              <a:t>)| = 2</a:t>
            </a:r>
            <a:r>
              <a:rPr lang="en-US" altLang="zh-CN" b="1" i="1" baseline="30000" dirty="0">
                <a:solidFill>
                  <a:srgbClr val="333300"/>
                </a:solidFill>
                <a:latin typeface="Times New Roman" pitchFamily="18" charset="0"/>
              </a:rPr>
              <a:t>n</a:t>
            </a:r>
            <a:r>
              <a:rPr lang="en-US" altLang="zh-CN" b="1" dirty="0">
                <a:solidFill>
                  <a:srgbClr val="333300"/>
                </a:solidFill>
                <a:latin typeface="Times New Roman" pitchFamily="18" charset="0"/>
              </a:rPr>
              <a:t> </a:t>
            </a:r>
            <a:endParaRPr lang="en-US" altLang="zh-CN" b="1" dirty="0">
              <a:solidFill>
                <a:schemeClr val="bg2"/>
              </a:solidFill>
              <a:latin typeface="Times New Roman" pitchFamily="18" charset="0"/>
            </a:endParaRPr>
          </a:p>
          <a:p>
            <a:pPr marL="0" indent="0">
              <a:buNone/>
              <a:defRPr/>
            </a:pPr>
            <a:r>
              <a:rPr lang="zh-CN" altLang="en-US" b="1" dirty="0">
                <a:effectLst>
                  <a:outerShdw blurRad="38100" dist="38100" dir="2700000" algn="tl">
                    <a:srgbClr val="C0C0C0"/>
                  </a:outerShdw>
                </a:effectLst>
                <a:latin typeface="Times New Roman" pitchFamily="18" charset="0"/>
              </a:rPr>
              <a:t>例：</a:t>
            </a:r>
            <a:r>
              <a:rPr lang="en-US" altLang="zh-CN" b="1" i="1" dirty="0">
                <a:latin typeface="Times New Roman" pitchFamily="18" charset="0"/>
              </a:rPr>
              <a:t>P</a:t>
            </a:r>
            <a:r>
              <a:rPr lang="en-US" altLang="zh-CN" b="1" dirty="0">
                <a:latin typeface="Times New Roman" pitchFamily="18" charset="0"/>
              </a:rPr>
              <a:t>(</a:t>
            </a:r>
            <a:r>
              <a:rPr lang="en-US" altLang="zh-CN" b="1" dirty="0">
                <a:latin typeface="Times New Roman" pitchFamily="18" charset="0"/>
                <a:sym typeface="Symbol" pitchFamily="18" charset="2"/>
              </a:rPr>
              <a:t></a:t>
            </a:r>
            <a:r>
              <a:rPr lang="en-US" altLang="zh-CN" b="1" dirty="0">
                <a:latin typeface="Times New Roman" pitchFamily="18" charset="0"/>
              </a:rPr>
              <a:t>) = {</a:t>
            </a:r>
            <a:r>
              <a:rPr lang="en-US" altLang="zh-CN" b="1" dirty="0">
                <a:latin typeface="Times New Roman" pitchFamily="18" charset="0"/>
                <a:sym typeface="Symbol" pitchFamily="18" charset="2"/>
              </a:rPr>
              <a:t></a:t>
            </a:r>
            <a:r>
              <a:rPr lang="en-US" altLang="zh-CN" b="1" dirty="0">
                <a:latin typeface="Times New Roman" pitchFamily="18" charset="0"/>
              </a:rPr>
              <a:t>}</a:t>
            </a:r>
            <a:r>
              <a:rPr lang="zh-CN" altLang="en-US" b="1" dirty="0">
                <a:latin typeface="Times New Roman" pitchFamily="18" charset="0"/>
              </a:rPr>
              <a:t>，</a:t>
            </a:r>
          </a:p>
          <a:p>
            <a:pPr marL="0" indent="0">
              <a:buNone/>
              <a:defRPr/>
            </a:pPr>
            <a:r>
              <a:rPr lang="zh-CN" altLang="en-US" b="1" dirty="0">
                <a:latin typeface="Times New Roman" pitchFamily="18" charset="0"/>
              </a:rPr>
              <a:t>        </a:t>
            </a:r>
            <a:r>
              <a:rPr lang="en-US" altLang="zh-CN" b="1" i="1" dirty="0">
                <a:latin typeface="Times New Roman" pitchFamily="18" charset="0"/>
              </a:rPr>
              <a:t>P</a:t>
            </a:r>
            <a:r>
              <a:rPr lang="en-US" altLang="zh-CN" b="1" dirty="0">
                <a:latin typeface="Times New Roman" pitchFamily="18" charset="0"/>
              </a:rPr>
              <a:t>({</a:t>
            </a:r>
            <a:r>
              <a:rPr lang="en-US" altLang="zh-CN" b="1" dirty="0">
                <a:latin typeface="Times New Roman" pitchFamily="18" charset="0"/>
                <a:sym typeface="Symbol" pitchFamily="18" charset="2"/>
              </a:rPr>
              <a:t></a:t>
            </a:r>
            <a:r>
              <a:rPr lang="en-US" altLang="zh-CN" b="1" dirty="0">
                <a:latin typeface="Times New Roman" pitchFamily="18" charset="0"/>
              </a:rPr>
              <a:t>}) = { </a:t>
            </a:r>
            <a:r>
              <a:rPr lang="en-US" altLang="zh-CN" b="1" dirty="0">
                <a:latin typeface="Times New Roman" pitchFamily="18" charset="0"/>
                <a:sym typeface="Symbol" pitchFamily="18" charset="2"/>
              </a:rPr>
              <a:t></a:t>
            </a:r>
            <a:r>
              <a:rPr lang="en-US" altLang="zh-CN" b="1" dirty="0">
                <a:latin typeface="Times New Roman" pitchFamily="18" charset="0"/>
              </a:rPr>
              <a:t>,{</a:t>
            </a:r>
            <a:r>
              <a:rPr lang="en-US" altLang="zh-CN" b="1" dirty="0">
                <a:latin typeface="Times New Roman" pitchFamily="18" charset="0"/>
                <a:sym typeface="Symbol" pitchFamily="18" charset="2"/>
              </a:rPr>
              <a:t></a:t>
            </a:r>
            <a:r>
              <a:rPr lang="en-US" altLang="zh-CN" b="1" dirty="0">
                <a:latin typeface="Times New Roman" pitchFamily="18" charset="0"/>
              </a:rPr>
              <a:t>} }</a:t>
            </a:r>
          </a:p>
          <a:p>
            <a:pPr marL="0" indent="0">
              <a:buNone/>
              <a:defRPr/>
            </a:pPr>
            <a:r>
              <a:rPr lang="en-US" altLang="zh-CN" b="1" dirty="0">
                <a:latin typeface="Times New Roman" pitchFamily="18" charset="0"/>
              </a:rPr>
              <a:t>   </a:t>
            </a:r>
            <a:r>
              <a:rPr lang="en-US" altLang="zh-CN" b="1" i="1" dirty="0">
                <a:latin typeface="Times New Roman" pitchFamily="18" charset="0"/>
              </a:rPr>
              <a:t>P</a:t>
            </a:r>
            <a:r>
              <a:rPr lang="en-US" altLang="zh-CN" b="1" dirty="0">
                <a:latin typeface="Times New Roman" pitchFamily="18" charset="0"/>
              </a:rPr>
              <a:t>({</a:t>
            </a:r>
            <a:r>
              <a:rPr lang="en-US" altLang="zh-CN" b="1" dirty="0">
                <a:latin typeface="Times New Roman" pitchFamily="18" charset="0"/>
                <a:sym typeface="Symbol" pitchFamily="18" charset="2"/>
              </a:rPr>
              <a:t>, </a:t>
            </a:r>
            <a:r>
              <a:rPr lang="en-US" altLang="zh-CN" b="1" dirty="0">
                <a:latin typeface="Times New Roman" pitchFamily="18" charset="0"/>
              </a:rPr>
              <a:t>{</a:t>
            </a:r>
            <a:r>
              <a:rPr lang="en-US" altLang="zh-CN" b="1" dirty="0">
                <a:latin typeface="Times New Roman" pitchFamily="18" charset="0"/>
                <a:sym typeface="Symbol" pitchFamily="18" charset="2"/>
              </a:rPr>
              <a:t></a:t>
            </a:r>
            <a:r>
              <a:rPr lang="en-US" altLang="zh-CN" b="1" dirty="0">
                <a:latin typeface="Times New Roman" pitchFamily="18" charset="0"/>
              </a:rPr>
              <a:t>}}) = { </a:t>
            </a:r>
            <a:r>
              <a:rPr lang="en-US" altLang="zh-CN" b="1" dirty="0">
                <a:latin typeface="Times New Roman" pitchFamily="18" charset="0"/>
                <a:sym typeface="Symbol" pitchFamily="18" charset="2"/>
              </a:rPr>
              <a:t></a:t>
            </a:r>
            <a:r>
              <a:rPr lang="en-US" altLang="zh-CN" b="1" dirty="0">
                <a:latin typeface="Times New Roman" pitchFamily="18" charset="0"/>
              </a:rPr>
              <a:t>,{</a:t>
            </a:r>
            <a:r>
              <a:rPr lang="en-US" altLang="zh-CN" b="1" dirty="0">
                <a:latin typeface="Times New Roman" pitchFamily="18" charset="0"/>
                <a:sym typeface="Symbol" pitchFamily="18" charset="2"/>
              </a:rPr>
              <a:t></a:t>
            </a:r>
            <a:r>
              <a:rPr lang="en-US" altLang="zh-CN" b="1" dirty="0">
                <a:latin typeface="Times New Roman" pitchFamily="18" charset="0"/>
              </a:rPr>
              <a:t>}, {{</a:t>
            </a:r>
            <a:r>
              <a:rPr lang="en-US" altLang="zh-CN" b="1" dirty="0">
                <a:latin typeface="Times New Roman" pitchFamily="18" charset="0"/>
                <a:sym typeface="Symbol" pitchFamily="18" charset="2"/>
              </a:rPr>
              <a:t></a:t>
            </a:r>
            <a:r>
              <a:rPr lang="en-US" altLang="zh-CN" b="1" dirty="0">
                <a:latin typeface="Times New Roman" pitchFamily="18" charset="0"/>
              </a:rPr>
              <a:t>}} ,{</a:t>
            </a:r>
            <a:r>
              <a:rPr lang="en-US" altLang="zh-CN" b="1" dirty="0">
                <a:latin typeface="Times New Roman" pitchFamily="18" charset="0"/>
                <a:sym typeface="Symbol" pitchFamily="18" charset="2"/>
              </a:rPr>
              <a:t>, </a:t>
            </a:r>
            <a:r>
              <a:rPr lang="en-US" altLang="zh-CN" b="1" dirty="0">
                <a:latin typeface="Times New Roman" pitchFamily="18" charset="0"/>
              </a:rPr>
              <a:t>{</a:t>
            </a:r>
            <a:r>
              <a:rPr lang="en-US" altLang="zh-CN" b="1" dirty="0">
                <a:latin typeface="Times New Roman" pitchFamily="18" charset="0"/>
                <a:sym typeface="Symbol" pitchFamily="18" charset="2"/>
              </a:rPr>
              <a:t></a:t>
            </a:r>
            <a:r>
              <a:rPr lang="en-US" altLang="zh-CN" b="1" dirty="0">
                <a:latin typeface="Times New Roman" pitchFamily="18" charset="0"/>
              </a:rPr>
              <a:t>}} }</a:t>
            </a:r>
          </a:p>
          <a:p>
            <a:pPr marL="0" indent="0">
              <a:buNone/>
              <a:defRPr/>
            </a:pPr>
            <a:r>
              <a:rPr lang="en-US" altLang="zh-CN" b="1" dirty="0">
                <a:latin typeface="Times New Roman" pitchFamily="18" charset="0"/>
              </a:rPr>
              <a:t>   </a:t>
            </a:r>
            <a:r>
              <a:rPr lang="en-US" altLang="zh-CN" b="1" i="1" dirty="0">
                <a:latin typeface="Times New Roman" pitchFamily="18" charset="0"/>
              </a:rPr>
              <a:t>P</a:t>
            </a:r>
            <a:r>
              <a:rPr lang="en-US" altLang="zh-CN" b="1" dirty="0">
                <a:latin typeface="Times New Roman" pitchFamily="18" charset="0"/>
              </a:rPr>
              <a:t>({1,{2,3}})={ </a:t>
            </a:r>
            <a:r>
              <a:rPr lang="en-US" altLang="zh-CN" b="1" dirty="0">
                <a:latin typeface="Times New Roman" pitchFamily="18" charset="0"/>
                <a:sym typeface="Symbol" pitchFamily="18" charset="2"/>
              </a:rPr>
              <a:t>,{1},{{2,3}},{1,{2,3}} }</a:t>
            </a:r>
            <a:endParaRPr lang="en-US" altLang="zh-CN"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6739">
                                            <p:txEl>
                                              <p:pRg st="3" end="3"/>
                                            </p:txEl>
                                          </p:spTgt>
                                        </p:tgtEl>
                                        <p:attrNameLst>
                                          <p:attrName>style.visibility</p:attrName>
                                        </p:attrNameLst>
                                      </p:cBhvr>
                                      <p:to>
                                        <p:strVal val="visible"/>
                                      </p:to>
                                    </p:set>
                                    <p:animEffect transition="in" filter="blinds(horizontal)">
                                      <p:cBhvr>
                                        <p:cTn id="7" dur="500"/>
                                        <p:tgtEl>
                                          <p:spTgt spid="11673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6739">
                                            <p:txEl>
                                              <p:pRg st="4" end="4"/>
                                            </p:txEl>
                                          </p:spTgt>
                                        </p:tgtEl>
                                        <p:attrNameLst>
                                          <p:attrName>style.visibility</p:attrName>
                                        </p:attrNameLst>
                                      </p:cBhvr>
                                      <p:to>
                                        <p:strVal val="visible"/>
                                      </p:to>
                                    </p:set>
                                    <p:animEffect transition="in" filter="blinds(horizontal)">
                                      <p:cBhvr>
                                        <p:cTn id="12" dur="500"/>
                                        <p:tgtEl>
                                          <p:spTgt spid="11673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6739">
                                            <p:txEl>
                                              <p:pRg st="5" end="5"/>
                                            </p:txEl>
                                          </p:spTgt>
                                        </p:tgtEl>
                                        <p:attrNameLst>
                                          <p:attrName>style.visibility</p:attrName>
                                        </p:attrNameLst>
                                      </p:cBhvr>
                                      <p:to>
                                        <p:strVal val="visible"/>
                                      </p:to>
                                    </p:set>
                                    <p:animEffect transition="in" filter="blinds(horizontal)">
                                      <p:cBhvr>
                                        <p:cTn id="17" dur="500"/>
                                        <p:tgtEl>
                                          <p:spTgt spid="11673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6739">
                                            <p:txEl>
                                              <p:pRg st="6" end="6"/>
                                            </p:txEl>
                                          </p:spTgt>
                                        </p:tgtEl>
                                        <p:attrNameLst>
                                          <p:attrName>style.visibility</p:attrName>
                                        </p:attrNameLst>
                                      </p:cBhvr>
                                      <p:to>
                                        <p:strVal val="visible"/>
                                      </p:to>
                                    </p:set>
                                    <p:animEffect transition="in" filter="blinds(horizontal)">
                                      <p:cBhvr>
                                        <p:cTn id="22" dur="500"/>
                                        <p:tgtEl>
                                          <p:spTgt spid="1167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灯片编号占位符 4">
            <a:extLst>
              <a:ext uri="{FF2B5EF4-FFF2-40B4-BE49-F238E27FC236}">
                <a16:creationId xmlns:a16="http://schemas.microsoft.com/office/drawing/2014/main" id="{2B1010D4-172A-BEB4-D8ED-7B2C9B45A82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EDE77F-677A-4F82-B966-169FB62386E0}" type="slidenum">
              <a:rPr lang="en-US" altLang="zh-CN">
                <a:latin typeface="Arial Black" panose="020B0A04020102020204" pitchFamily="34" charset="0"/>
              </a:rPr>
              <a:pPr eaLnBrk="1" hangingPunct="1"/>
              <a:t>51</a:t>
            </a:fld>
            <a:endParaRPr lang="en-US" altLang="zh-CN">
              <a:latin typeface="Arial Black" panose="020B0A04020102020204" pitchFamily="34" charset="0"/>
            </a:endParaRPr>
          </a:p>
        </p:txBody>
      </p:sp>
      <p:sp>
        <p:nvSpPr>
          <p:cNvPr id="118786" name="Rectangle 2">
            <a:extLst>
              <a:ext uri="{FF2B5EF4-FFF2-40B4-BE49-F238E27FC236}">
                <a16:creationId xmlns:a16="http://schemas.microsoft.com/office/drawing/2014/main" id="{DEF36A66-4898-EF63-9C1F-37CE82811E5E}"/>
              </a:ext>
            </a:extLst>
          </p:cNvPr>
          <p:cNvSpPr>
            <a:spLocks noGrp="1" noChangeArrowheads="1"/>
          </p:cNvSpPr>
          <p:nvPr>
            <p:ph type="title"/>
          </p:nvPr>
        </p:nvSpPr>
        <p:spPr>
          <a:xfrm>
            <a:off x="2135188" y="333375"/>
            <a:ext cx="7200900" cy="935038"/>
          </a:xfrm>
        </p:spPr>
        <p:txBody>
          <a:bodyPr/>
          <a:lstStyle/>
          <a:p>
            <a:pPr eaLnBrk="1" hangingPunct="1">
              <a:defRPr/>
            </a:pPr>
            <a:r>
              <a:rPr lang="zh-CN" altLang="en-US" b="1">
                <a:solidFill>
                  <a:srgbClr val="A50021"/>
                </a:solidFill>
                <a:effectLst>
                  <a:outerShdw blurRad="38100" dist="38100" dir="2700000" algn="tl">
                    <a:srgbClr val="C0C0C0"/>
                  </a:outerShdw>
                </a:effectLst>
              </a:rPr>
              <a:t>集合基本运算的定义</a:t>
            </a:r>
          </a:p>
        </p:txBody>
      </p:sp>
      <p:sp>
        <p:nvSpPr>
          <p:cNvPr id="24580" name="Rectangle 3">
            <a:extLst>
              <a:ext uri="{FF2B5EF4-FFF2-40B4-BE49-F238E27FC236}">
                <a16:creationId xmlns:a16="http://schemas.microsoft.com/office/drawing/2014/main" id="{9465C9EF-D060-51AA-B43F-25FBFD6F9264}"/>
              </a:ext>
            </a:extLst>
          </p:cNvPr>
          <p:cNvSpPr>
            <a:spLocks noGrp="1" noChangeArrowheads="1"/>
          </p:cNvSpPr>
          <p:nvPr>
            <p:ph type="body" idx="1"/>
          </p:nvPr>
        </p:nvSpPr>
        <p:spPr>
          <a:xfrm>
            <a:off x="1905000" y="1447800"/>
            <a:ext cx="8001000" cy="5105400"/>
          </a:xfrm>
        </p:spPr>
        <p:txBody>
          <a:bodyPr/>
          <a:lstStyle/>
          <a:p>
            <a:pPr eaLnBrk="1" hangingPunct="1">
              <a:lnSpc>
                <a:spcPct val="120000"/>
              </a:lnSpc>
              <a:buFont typeface="Wingdings" panose="05000000000000000000" pitchFamily="2" charset="2"/>
              <a:buNone/>
            </a:pPr>
            <a:r>
              <a:rPr lang="zh-CN" altLang="en-US" sz="3600" b="1" dirty="0">
                <a:solidFill>
                  <a:srgbClr val="FF3300"/>
                </a:solidFill>
                <a:latin typeface="Times New Roman" panose="02020603050405020304" pitchFamily="18" charset="0"/>
              </a:rPr>
              <a:t>定义：</a:t>
            </a:r>
          </a:p>
          <a:p>
            <a:pPr eaLnBrk="1" hangingPunct="1">
              <a:lnSpc>
                <a:spcPct val="120000"/>
              </a:lnSpc>
              <a:buFont typeface="Wingdings" panose="05000000000000000000" pitchFamily="2" charset="2"/>
              <a:buNone/>
            </a:pPr>
            <a:r>
              <a:rPr lang="zh-CN" altLang="en-US" b="1" dirty="0">
                <a:solidFill>
                  <a:srgbClr val="FF3300"/>
                </a:solidFill>
                <a:latin typeface="Times New Roman" panose="02020603050405020304" pitchFamily="18" charset="0"/>
              </a:rPr>
              <a:t>    并</a:t>
            </a:r>
            <a:r>
              <a:rPr lang="zh-CN" altLang="en-US" b="1" dirty="0">
                <a:latin typeface="Times New Roman" panose="02020603050405020304" pitchFamily="18" charset="0"/>
              </a:rPr>
              <a:t>         </a:t>
            </a:r>
            <a:r>
              <a:rPr lang="en-US" altLang="zh-CN" b="1" i="1"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 = { </a:t>
            </a:r>
            <a:r>
              <a:rPr lang="en-US" altLang="zh-CN" b="1" i="1" dirty="0">
                <a:latin typeface="Times New Roman" panose="02020603050405020304" pitchFamily="18" charset="0"/>
              </a:rPr>
              <a:t>x</a:t>
            </a:r>
            <a:r>
              <a:rPr lang="en-US" altLang="zh-CN" b="1" dirty="0">
                <a:latin typeface="Times New Roman" panose="02020603050405020304" pitchFamily="18" charset="0"/>
              </a:rPr>
              <a:t> | </a:t>
            </a:r>
            <a:r>
              <a:rPr lang="en-US" altLang="zh-CN" b="1" i="1" dirty="0" err="1">
                <a:latin typeface="Times New Roman" panose="02020603050405020304" pitchFamily="18" charset="0"/>
              </a:rPr>
              <a:t>x</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A</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err="1">
                <a:latin typeface="Times New Roman" panose="02020603050405020304" pitchFamily="18" charset="0"/>
              </a:rPr>
              <a:t>x</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B</a:t>
            </a:r>
            <a:r>
              <a:rPr lang="en-US" altLang="zh-CN" b="1" i="1" dirty="0">
                <a:latin typeface="Times New Roman" panose="02020603050405020304" pitchFamily="18" charset="0"/>
              </a:rPr>
              <a:t> </a:t>
            </a:r>
            <a:r>
              <a:rPr lang="en-US" altLang="zh-CN" b="1" dirty="0">
                <a:latin typeface="Times New Roman" panose="02020603050405020304" pitchFamily="18" charset="0"/>
              </a:rPr>
              <a:t>}</a:t>
            </a:r>
          </a:p>
          <a:p>
            <a:pPr eaLnBrk="1" hangingPunct="1">
              <a:lnSpc>
                <a:spcPct val="120000"/>
              </a:lnSpc>
              <a:buFont typeface="Wingdings" panose="05000000000000000000" pitchFamily="2" charset="2"/>
              <a:buNone/>
            </a:pPr>
            <a:r>
              <a:rPr lang="en-US" altLang="zh-CN" b="1" dirty="0">
                <a:solidFill>
                  <a:srgbClr val="FF3300"/>
                </a:solidFill>
                <a:latin typeface="Times New Roman" panose="02020603050405020304" pitchFamily="18" charset="0"/>
              </a:rPr>
              <a:t>    </a:t>
            </a:r>
            <a:r>
              <a:rPr lang="zh-CN" altLang="en-US" b="1" dirty="0">
                <a:solidFill>
                  <a:srgbClr val="FF3300"/>
                </a:solidFill>
                <a:latin typeface="Times New Roman" panose="02020603050405020304" pitchFamily="18" charset="0"/>
              </a:rPr>
              <a:t>交</a:t>
            </a:r>
            <a:r>
              <a:rPr lang="zh-CN" altLang="en-US" b="1" dirty="0">
                <a:latin typeface="Times New Roman" panose="02020603050405020304" pitchFamily="18" charset="0"/>
              </a:rPr>
              <a:t>         </a:t>
            </a:r>
            <a:r>
              <a:rPr lang="en-US" altLang="zh-CN" b="1" i="1"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 = { </a:t>
            </a:r>
            <a:r>
              <a:rPr lang="en-US" altLang="zh-CN" b="1" i="1" dirty="0">
                <a:latin typeface="Times New Roman" panose="02020603050405020304" pitchFamily="18" charset="0"/>
              </a:rPr>
              <a:t>x</a:t>
            </a:r>
            <a:r>
              <a:rPr lang="en-US" altLang="zh-CN" b="1" dirty="0">
                <a:latin typeface="Times New Roman" panose="02020603050405020304" pitchFamily="18" charset="0"/>
              </a:rPr>
              <a:t> | </a:t>
            </a:r>
            <a:r>
              <a:rPr lang="en-US" altLang="zh-CN" b="1" i="1" dirty="0" err="1">
                <a:latin typeface="Times New Roman" panose="02020603050405020304" pitchFamily="18" charset="0"/>
              </a:rPr>
              <a:t>x</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A</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err="1">
                <a:latin typeface="Times New Roman" panose="02020603050405020304" pitchFamily="18" charset="0"/>
              </a:rPr>
              <a:t>x</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B</a:t>
            </a:r>
            <a:r>
              <a:rPr lang="en-US" altLang="zh-CN" b="1" dirty="0">
                <a:latin typeface="Times New Roman" panose="02020603050405020304" pitchFamily="18" charset="0"/>
              </a:rPr>
              <a:t> }</a:t>
            </a:r>
          </a:p>
          <a:p>
            <a:pPr eaLnBrk="1" hangingPunct="1">
              <a:lnSpc>
                <a:spcPct val="120000"/>
              </a:lnSpc>
              <a:buFont typeface="Wingdings" panose="05000000000000000000" pitchFamily="2" charset="2"/>
              <a:buNone/>
            </a:pPr>
            <a:r>
              <a:rPr lang="en-US" altLang="zh-CN" b="1" dirty="0">
                <a:solidFill>
                  <a:srgbClr val="FF3300"/>
                </a:solidFill>
                <a:latin typeface="Times New Roman" panose="02020603050405020304" pitchFamily="18" charset="0"/>
              </a:rPr>
              <a:t>    </a:t>
            </a:r>
            <a:r>
              <a:rPr lang="zh-CN" altLang="en-US" b="1" dirty="0">
                <a:solidFill>
                  <a:srgbClr val="FF3300"/>
                </a:solidFill>
                <a:latin typeface="Times New Roman" panose="02020603050405020304" pitchFamily="18" charset="0"/>
              </a:rPr>
              <a:t>相对补</a:t>
            </a:r>
            <a:r>
              <a:rPr lang="zh-CN" altLang="en-US" b="1" dirty="0">
                <a:latin typeface="Times New Roman" panose="02020603050405020304" pitchFamily="18" charset="0"/>
              </a:rPr>
              <a:t>      </a:t>
            </a:r>
            <a:r>
              <a:rPr lang="en-US" altLang="zh-CN" b="1" i="1"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 = { </a:t>
            </a:r>
            <a:r>
              <a:rPr lang="en-US" altLang="zh-CN" b="1" i="1" dirty="0">
                <a:latin typeface="Times New Roman" panose="02020603050405020304" pitchFamily="18" charset="0"/>
              </a:rPr>
              <a:t>x</a:t>
            </a:r>
            <a:r>
              <a:rPr lang="en-US" altLang="zh-CN" b="1" dirty="0">
                <a:latin typeface="Times New Roman" panose="02020603050405020304" pitchFamily="18" charset="0"/>
              </a:rPr>
              <a:t> | </a:t>
            </a:r>
            <a:r>
              <a:rPr lang="en-US" altLang="zh-CN" b="1" i="1" dirty="0" err="1">
                <a:latin typeface="Times New Roman" panose="02020603050405020304" pitchFamily="18" charset="0"/>
              </a:rPr>
              <a:t>x</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A</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err="1">
                <a:latin typeface="Times New Roman" panose="02020603050405020304" pitchFamily="18" charset="0"/>
              </a:rPr>
              <a:t>x</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B</a:t>
            </a:r>
            <a:r>
              <a:rPr lang="en-US" altLang="zh-CN" b="1" dirty="0">
                <a:latin typeface="Times New Roman" panose="02020603050405020304" pitchFamily="18" charset="0"/>
              </a:rPr>
              <a:t> }</a:t>
            </a:r>
          </a:p>
          <a:p>
            <a:pPr eaLnBrk="1" hangingPunct="1">
              <a:lnSpc>
                <a:spcPct val="120000"/>
              </a:lnSpc>
              <a:buFont typeface="Wingdings" panose="05000000000000000000" pitchFamily="2" charset="2"/>
              <a:buNone/>
            </a:pPr>
            <a:r>
              <a:rPr lang="en-US" altLang="zh-CN" b="1" dirty="0">
                <a:solidFill>
                  <a:srgbClr val="FF3300"/>
                </a:solidFill>
                <a:latin typeface="Times New Roman" panose="02020603050405020304" pitchFamily="18" charset="0"/>
              </a:rPr>
              <a:t>    </a:t>
            </a:r>
            <a:r>
              <a:rPr lang="zh-CN" altLang="en-US" b="1" dirty="0">
                <a:solidFill>
                  <a:srgbClr val="FF3300"/>
                </a:solidFill>
                <a:latin typeface="Times New Roman" panose="02020603050405020304" pitchFamily="18" charset="0"/>
              </a:rPr>
              <a:t>对称差</a:t>
            </a:r>
            <a:r>
              <a:rPr lang="zh-CN" altLang="en-US" b="1" dirty="0">
                <a:latin typeface="Times New Roman" panose="02020603050405020304" pitchFamily="18" charset="0"/>
              </a:rPr>
              <a:t>      </a:t>
            </a:r>
            <a:r>
              <a:rPr lang="en-US" altLang="zh-CN" b="1" i="1"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 = (</a:t>
            </a:r>
            <a:r>
              <a:rPr lang="en-US" altLang="zh-CN" b="1" i="1"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B</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i="1" dirty="0">
                <a:latin typeface="Times New Roman" panose="02020603050405020304" pitchFamily="18" charset="0"/>
              </a:rPr>
              <a:t>B</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A</a:t>
            </a:r>
            <a:r>
              <a:rPr lang="en-US" altLang="zh-CN" b="1" dirty="0">
                <a:latin typeface="Times New Roman" panose="02020603050405020304" pitchFamily="18" charset="0"/>
              </a:rPr>
              <a:t>)</a:t>
            </a:r>
          </a:p>
          <a:p>
            <a:pPr eaLnBrk="1" hangingPunct="1">
              <a:lnSpc>
                <a:spcPct val="120000"/>
              </a:lnSpc>
              <a:buFont typeface="Wingdings" panose="05000000000000000000" pitchFamily="2" charset="2"/>
              <a:buNone/>
            </a:pPr>
            <a:r>
              <a:rPr lang="en-US" altLang="zh-CN" b="1" dirty="0">
                <a:latin typeface="Times New Roman" panose="02020603050405020304" pitchFamily="18" charset="0"/>
              </a:rPr>
              <a:t>                           = (</a:t>
            </a:r>
            <a:r>
              <a:rPr lang="en-US" altLang="zh-CN" b="1" i="1"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B</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B</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p>
          <a:p>
            <a:pPr eaLnBrk="1" hangingPunct="1">
              <a:lnSpc>
                <a:spcPct val="120000"/>
              </a:lnSpc>
              <a:buFont typeface="Wingdings" panose="05000000000000000000" pitchFamily="2" charset="2"/>
              <a:buNone/>
            </a:pPr>
            <a:r>
              <a:rPr lang="en-US" altLang="zh-CN" b="1" dirty="0">
                <a:solidFill>
                  <a:srgbClr val="FF3300"/>
                </a:solidFill>
                <a:latin typeface="Times New Roman" panose="02020603050405020304" pitchFamily="18" charset="0"/>
              </a:rPr>
              <a:t>    </a:t>
            </a:r>
            <a:r>
              <a:rPr lang="zh-CN" altLang="en-US" b="1" dirty="0">
                <a:solidFill>
                  <a:srgbClr val="FF3300"/>
                </a:solidFill>
                <a:latin typeface="Times New Roman" panose="02020603050405020304" pitchFamily="18" charset="0"/>
              </a:rPr>
              <a:t>绝对补</a:t>
            </a:r>
            <a:r>
              <a:rPr lang="zh-CN" altLang="en-US" b="1" dirty="0">
                <a:latin typeface="Times New Roman" panose="02020603050405020304" pitchFamily="18" charset="0"/>
              </a:rPr>
              <a:t>      </a:t>
            </a:r>
            <a:r>
              <a:rPr lang="zh-CN" altLang="en-US"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A</a:t>
            </a:r>
            <a:r>
              <a:rPr lang="en-US" altLang="zh-CN" b="1" dirty="0">
                <a:latin typeface="Times New Roman" panose="02020603050405020304" pitchFamily="18" charset="0"/>
              </a:rPr>
              <a:t> = </a:t>
            </a:r>
            <a:r>
              <a:rPr lang="en-US" altLang="zh-CN" b="1" i="1" dirty="0">
                <a:latin typeface="Times New Roman" panose="02020603050405020304" pitchFamily="18" charset="0"/>
              </a:rPr>
              <a:t>E</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A</a:t>
            </a:r>
            <a:r>
              <a:rPr lang="en-US" altLang="zh-CN" b="1" dirty="0">
                <a:latin typeface="Times New Roman" panose="02020603050405020304" pitchFamily="18" charset="0"/>
              </a:rPr>
              <a:t>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a:extLst>
              <a:ext uri="{FF2B5EF4-FFF2-40B4-BE49-F238E27FC236}">
                <a16:creationId xmlns:a16="http://schemas.microsoft.com/office/drawing/2014/main" id="{999EE6C6-F717-2D1A-DAF3-D58F2DBB89C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73EDDE-4E85-45D0-B119-21F2025DB1E4}" type="slidenum">
              <a:rPr lang="en-US" altLang="zh-CN">
                <a:latin typeface="Arial Black" panose="020B0A04020102020204" pitchFamily="34" charset="0"/>
              </a:rPr>
              <a:pPr eaLnBrk="1" hangingPunct="1"/>
              <a:t>52</a:t>
            </a:fld>
            <a:endParaRPr lang="en-US" altLang="zh-CN">
              <a:latin typeface="Arial Black" panose="020B0A04020102020204" pitchFamily="34" charset="0"/>
            </a:endParaRPr>
          </a:p>
        </p:txBody>
      </p:sp>
      <p:pic>
        <p:nvPicPr>
          <p:cNvPr id="26627" name="Picture 5">
            <a:extLst>
              <a:ext uri="{FF2B5EF4-FFF2-40B4-BE49-F238E27FC236}">
                <a16:creationId xmlns:a16="http://schemas.microsoft.com/office/drawing/2014/main" id="{CB476266-1D49-EAE5-751B-CDE7E1A19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1700214"/>
            <a:ext cx="7993062"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4" name="Rectangle 6">
            <a:extLst>
              <a:ext uri="{FF2B5EF4-FFF2-40B4-BE49-F238E27FC236}">
                <a16:creationId xmlns:a16="http://schemas.microsoft.com/office/drawing/2014/main" id="{B4174177-D8FA-E47A-1386-AE780268285D}"/>
              </a:ext>
            </a:extLst>
          </p:cNvPr>
          <p:cNvSpPr>
            <a:spLocks noGrp="1" noChangeArrowheads="1"/>
          </p:cNvSpPr>
          <p:nvPr>
            <p:ph type="title"/>
          </p:nvPr>
        </p:nvSpPr>
        <p:spPr/>
        <p:txBody>
          <a:bodyPr/>
          <a:lstStyle/>
          <a:p>
            <a:pPr eaLnBrk="1" hangingPunct="1">
              <a:defRPr/>
            </a:pPr>
            <a:r>
              <a:rPr lang="zh-CN" altLang="en-US" b="1">
                <a:solidFill>
                  <a:srgbClr val="A50021"/>
                </a:solidFill>
                <a:effectLst>
                  <a:outerShdw blurRad="38100" dist="38100" dir="2700000" algn="tl">
                    <a:srgbClr val="C0C0C0"/>
                  </a:outerShdw>
                </a:effectLst>
              </a:rPr>
              <a:t>文氏图表示</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灯片编号占位符 4">
            <a:extLst>
              <a:ext uri="{FF2B5EF4-FFF2-40B4-BE49-F238E27FC236}">
                <a16:creationId xmlns:a16="http://schemas.microsoft.com/office/drawing/2014/main" id="{94A6ECE7-B4B7-2478-D90D-80BADFA4F24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C712596-C73E-4B3B-9061-9D5E3CBDB247}" type="slidenum">
              <a:rPr lang="en-US" altLang="zh-CN">
                <a:latin typeface="Arial Black" panose="020B0A04020102020204" pitchFamily="34" charset="0"/>
              </a:rPr>
              <a:pPr eaLnBrk="1" hangingPunct="1"/>
              <a:t>53</a:t>
            </a:fld>
            <a:endParaRPr lang="en-US" altLang="zh-CN">
              <a:latin typeface="Arial Black" panose="020B0A04020102020204" pitchFamily="34" charset="0"/>
            </a:endParaRPr>
          </a:p>
        </p:txBody>
      </p:sp>
      <p:graphicFrame>
        <p:nvGraphicFramePr>
          <p:cNvPr id="150588" name="Group 60">
            <a:extLst>
              <a:ext uri="{FF2B5EF4-FFF2-40B4-BE49-F238E27FC236}">
                <a16:creationId xmlns:a16="http://schemas.microsoft.com/office/drawing/2014/main" id="{410D8008-A634-717B-37D7-F4E4E4A0676B}"/>
              </a:ext>
            </a:extLst>
          </p:cNvPr>
          <p:cNvGraphicFramePr>
            <a:graphicFrameLocks noGrp="1"/>
          </p:cNvGraphicFramePr>
          <p:nvPr/>
        </p:nvGraphicFramePr>
        <p:xfrm>
          <a:off x="2063750" y="1412875"/>
          <a:ext cx="8135938" cy="2194368"/>
        </p:xfrm>
        <a:graphic>
          <a:graphicData uri="http://schemas.openxmlformats.org/drawingml/2006/table">
            <a:tbl>
              <a:tblPr/>
              <a:tblGrid>
                <a:gridCol w="863600">
                  <a:extLst>
                    <a:ext uri="{9D8B030D-6E8A-4147-A177-3AD203B41FA5}">
                      <a16:colId xmlns:a16="http://schemas.microsoft.com/office/drawing/2014/main" val="20000"/>
                    </a:ext>
                  </a:extLst>
                </a:gridCol>
                <a:gridCol w="2305050">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gridCol w="2519363">
                  <a:extLst>
                    <a:ext uri="{9D8B030D-6E8A-4147-A177-3AD203B41FA5}">
                      <a16:colId xmlns:a16="http://schemas.microsoft.com/office/drawing/2014/main" val="20003"/>
                    </a:ext>
                  </a:extLst>
                </a:gridCol>
              </a:tblGrid>
              <a:tr h="4570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0"/>
                  </a:ext>
                </a:extLst>
              </a:tr>
              <a:tr h="4570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交换</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1"/>
                  </a:ext>
                </a:extLst>
              </a:tr>
              <a:tr h="82273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结合</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2"/>
                  </a:ext>
                </a:extLst>
              </a:tr>
              <a:tr h="4570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幂等</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1" i="0" u="none" strike="noStrike" cap="none" normalizeH="0" baseline="0">
                        <a:ln>
                          <a:noFill/>
                        </a:ln>
                        <a:solidFill>
                          <a:schemeClr val="tx1"/>
                        </a:solidFill>
                        <a:effectLst/>
                        <a:latin typeface="Arial" charset="0"/>
                        <a:ea typeface="宋体" pitchFamily="2" charset="-122"/>
                      </a:endParaRPr>
                    </a:p>
                  </a:txBody>
                  <a:tcPr marT="45696" marB="456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3"/>
                  </a:ext>
                </a:extLst>
              </a:tr>
            </a:tbl>
          </a:graphicData>
        </a:graphic>
      </p:graphicFrame>
      <p:graphicFrame>
        <p:nvGraphicFramePr>
          <p:cNvPr id="150591" name="Group 63">
            <a:extLst>
              <a:ext uri="{FF2B5EF4-FFF2-40B4-BE49-F238E27FC236}">
                <a16:creationId xmlns:a16="http://schemas.microsoft.com/office/drawing/2014/main" id="{265167CE-2261-9171-0B27-2D726FAC300C}"/>
              </a:ext>
            </a:extLst>
          </p:cNvPr>
          <p:cNvGraphicFramePr>
            <a:graphicFrameLocks noGrp="1"/>
          </p:cNvGraphicFramePr>
          <p:nvPr/>
        </p:nvGraphicFramePr>
        <p:xfrm>
          <a:off x="2063750" y="3860801"/>
          <a:ext cx="8135938" cy="2103437"/>
        </p:xfrm>
        <a:graphic>
          <a:graphicData uri="http://schemas.openxmlformats.org/drawingml/2006/table">
            <a:tbl>
              <a:tblPr/>
              <a:tblGrid>
                <a:gridCol w="863600">
                  <a:extLst>
                    <a:ext uri="{9D8B030D-6E8A-4147-A177-3AD203B41FA5}">
                      <a16:colId xmlns:a16="http://schemas.microsoft.com/office/drawing/2014/main" val="20000"/>
                    </a:ext>
                  </a:extLst>
                </a:gridCol>
                <a:gridCol w="3671888">
                  <a:extLst>
                    <a:ext uri="{9D8B030D-6E8A-4147-A177-3AD203B41FA5}">
                      <a16:colId xmlns:a16="http://schemas.microsoft.com/office/drawing/2014/main" val="20001"/>
                    </a:ext>
                  </a:extLst>
                </a:gridCol>
                <a:gridCol w="3600450">
                  <a:extLst>
                    <a:ext uri="{9D8B030D-6E8A-4147-A177-3AD203B41FA5}">
                      <a16:colId xmlns:a16="http://schemas.microsoft.com/office/drawing/2014/main" val="20002"/>
                    </a:ext>
                  </a:extLst>
                </a:gridCol>
              </a:tblGrid>
              <a:tr h="45726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1" i="0" u="none" strike="noStrike" cap="none" normalizeH="0" baseline="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与</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与</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0"/>
                  </a:ext>
                </a:extLst>
              </a:tr>
              <a:tr h="82308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分配</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1"/>
                  </a:ext>
                </a:extLst>
              </a:tr>
              <a:tr h="82308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吸收</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1" i="0" u="none" strike="noStrike" cap="none" normalizeH="0" baseline="0">
                        <a:ln>
                          <a:noFill/>
                        </a:ln>
                        <a:solidFill>
                          <a:schemeClr val="tx1"/>
                        </a:solidFill>
                        <a:effectLst/>
                        <a:latin typeface="Arial"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2"/>
                  </a:ext>
                </a:extLst>
              </a:tr>
            </a:tbl>
          </a:graphicData>
        </a:graphic>
      </p:graphicFrame>
      <p:sp>
        <p:nvSpPr>
          <p:cNvPr id="150576" name="Rectangle 48">
            <a:extLst>
              <a:ext uri="{FF2B5EF4-FFF2-40B4-BE49-F238E27FC236}">
                <a16:creationId xmlns:a16="http://schemas.microsoft.com/office/drawing/2014/main" id="{3B6EEC0A-E964-87DE-2812-66366511BDC3}"/>
              </a:ext>
            </a:extLst>
          </p:cNvPr>
          <p:cNvSpPr>
            <a:spLocks noGrp="1" noChangeArrowheads="1"/>
          </p:cNvSpPr>
          <p:nvPr>
            <p:ph type="title"/>
          </p:nvPr>
        </p:nvSpPr>
        <p:spPr>
          <a:xfrm>
            <a:off x="2063751" y="188913"/>
            <a:ext cx="7561263" cy="1008062"/>
          </a:xfrm>
        </p:spPr>
        <p:txBody>
          <a:bodyPr/>
          <a:lstStyle/>
          <a:p>
            <a:pPr eaLnBrk="1" hangingPunct="1">
              <a:defRPr/>
            </a:pPr>
            <a:r>
              <a:rPr lang="zh-CN" altLang="en-US" b="1">
                <a:solidFill>
                  <a:srgbClr val="A50021"/>
                </a:solidFill>
                <a:effectLst>
                  <a:outerShdw blurRad="38100" dist="38100" dir="2700000" algn="tl">
                    <a:srgbClr val="C0C0C0"/>
                  </a:outerShdw>
                </a:effectLst>
              </a:rPr>
              <a:t>集合运算的算律</a:t>
            </a:r>
          </a:p>
        </p:txBody>
      </p:sp>
      <p:sp>
        <p:nvSpPr>
          <p:cNvPr id="30769" name="Text Box 49">
            <a:extLst>
              <a:ext uri="{FF2B5EF4-FFF2-40B4-BE49-F238E27FC236}">
                <a16:creationId xmlns:a16="http://schemas.microsoft.com/office/drawing/2014/main" id="{B064EF5E-14AA-B6AD-AA35-FA2B6EB5BD51}"/>
              </a:ext>
            </a:extLst>
          </p:cNvPr>
          <p:cNvSpPr txBox="1">
            <a:spLocks noChangeArrowheads="1"/>
          </p:cNvSpPr>
          <p:nvPr/>
        </p:nvSpPr>
        <p:spPr bwMode="auto">
          <a:xfrm>
            <a:off x="2135188" y="6092825"/>
            <a:ext cx="5186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b="1">
              <a:solidFill>
                <a:srgbClr val="F62F00"/>
              </a:solidFill>
              <a:latin typeface="宋体" panose="02010600030101010101" pitchFamily="2" charset="-122"/>
              <a:sym typeface="Symbol" panose="05050102010706020507" pitchFamily="18" charset="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20875579-F59B-2742-C5BF-BC25D41708F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872D3EE-3030-4F41-822F-1BBFFA80DB30}" type="slidenum">
              <a:rPr lang="en-US" altLang="zh-CN">
                <a:latin typeface="Arial Black" panose="020B0A04020102020204" pitchFamily="34" charset="0"/>
              </a:rPr>
              <a:pPr eaLnBrk="1" hangingPunct="1"/>
              <a:t>54</a:t>
            </a:fld>
            <a:endParaRPr lang="en-US" altLang="zh-CN">
              <a:latin typeface="Arial Black" panose="020B0A04020102020204" pitchFamily="34" charset="0"/>
            </a:endParaRPr>
          </a:p>
        </p:txBody>
      </p:sp>
      <p:sp>
        <p:nvSpPr>
          <p:cNvPr id="151554" name="Rectangle 2">
            <a:extLst>
              <a:ext uri="{FF2B5EF4-FFF2-40B4-BE49-F238E27FC236}">
                <a16:creationId xmlns:a16="http://schemas.microsoft.com/office/drawing/2014/main" id="{DC202FC3-15A5-A0A7-3D75-BB377067715D}"/>
              </a:ext>
            </a:extLst>
          </p:cNvPr>
          <p:cNvSpPr>
            <a:spLocks noGrp="1" noChangeArrowheads="1"/>
          </p:cNvSpPr>
          <p:nvPr>
            <p:ph type="title"/>
          </p:nvPr>
        </p:nvSpPr>
        <p:spPr>
          <a:xfrm>
            <a:off x="1919288" y="0"/>
            <a:ext cx="8229600" cy="1371600"/>
          </a:xfrm>
        </p:spPr>
        <p:txBody>
          <a:bodyPr/>
          <a:lstStyle/>
          <a:p>
            <a:pPr eaLnBrk="1" hangingPunct="1">
              <a:defRPr/>
            </a:pPr>
            <a:r>
              <a:rPr lang="zh-CN" altLang="en-US" b="1">
                <a:solidFill>
                  <a:srgbClr val="A50021"/>
                </a:solidFill>
                <a:effectLst>
                  <a:outerShdw blurRad="38100" dist="38100" dir="2700000" algn="tl">
                    <a:srgbClr val="C0C0C0"/>
                  </a:outerShdw>
                </a:effectLst>
              </a:rPr>
              <a:t>集合运算的算律（续）</a:t>
            </a:r>
          </a:p>
        </p:txBody>
      </p:sp>
      <p:graphicFrame>
        <p:nvGraphicFramePr>
          <p:cNvPr id="151610" name="Group 58">
            <a:extLst>
              <a:ext uri="{FF2B5EF4-FFF2-40B4-BE49-F238E27FC236}">
                <a16:creationId xmlns:a16="http://schemas.microsoft.com/office/drawing/2014/main" id="{61700E24-68DA-4570-CA8A-14AD8FB565F3}"/>
              </a:ext>
            </a:extLst>
          </p:cNvPr>
          <p:cNvGraphicFramePr>
            <a:graphicFrameLocks noGrp="1"/>
          </p:cNvGraphicFramePr>
          <p:nvPr>
            <p:ph sz="half" idx="1"/>
          </p:nvPr>
        </p:nvGraphicFramePr>
        <p:xfrm>
          <a:off x="2279651" y="1708151"/>
          <a:ext cx="7561263" cy="1862139"/>
        </p:xfrm>
        <a:graphic>
          <a:graphicData uri="http://schemas.openxmlformats.org/drawingml/2006/table">
            <a:tbl>
              <a:tblPr/>
              <a:tblGrid>
                <a:gridCol w="1439863">
                  <a:extLst>
                    <a:ext uri="{9D8B030D-6E8A-4147-A177-3AD203B41FA5}">
                      <a16:colId xmlns:a16="http://schemas.microsoft.com/office/drawing/2014/main" val="20000"/>
                    </a:ext>
                  </a:extLst>
                </a:gridCol>
                <a:gridCol w="3529012">
                  <a:extLst>
                    <a:ext uri="{9D8B030D-6E8A-4147-A177-3AD203B41FA5}">
                      <a16:colId xmlns:a16="http://schemas.microsoft.com/office/drawing/2014/main" val="20001"/>
                    </a:ext>
                  </a:extLst>
                </a:gridCol>
                <a:gridCol w="2592388">
                  <a:extLst>
                    <a:ext uri="{9D8B030D-6E8A-4147-A177-3AD203B41FA5}">
                      <a16:colId xmlns:a16="http://schemas.microsoft.com/office/drawing/2014/main" val="20002"/>
                    </a:ext>
                  </a:extLst>
                </a:gridCol>
              </a:tblGrid>
              <a:tr h="4905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0"/>
                  </a:ext>
                </a:extLst>
              </a:tr>
              <a:tr h="8810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D</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M </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律</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1"/>
                  </a:ext>
                </a:extLst>
              </a:tr>
              <a:tr h="4905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双重否定</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2"/>
                  </a:ext>
                </a:extLst>
              </a:tr>
            </a:tbl>
          </a:graphicData>
        </a:graphic>
      </p:graphicFrame>
      <p:graphicFrame>
        <p:nvGraphicFramePr>
          <p:cNvPr id="151612" name="Group 60">
            <a:extLst>
              <a:ext uri="{FF2B5EF4-FFF2-40B4-BE49-F238E27FC236}">
                <a16:creationId xmlns:a16="http://schemas.microsoft.com/office/drawing/2014/main" id="{5DBFA493-0A26-D1EF-C71F-8336EBC59309}"/>
              </a:ext>
            </a:extLst>
          </p:cNvPr>
          <p:cNvGraphicFramePr>
            <a:graphicFrameLocks noGrp="1"/>
          </p:cNvGraphicFramePr>
          <p:nvPr>
            <p:ph sz="half" idx="2"/>
          </p:nvPr>
        </p:nvGraphicFramePr>
        <p:xfrm>
          <a:off x="2279651" y="4076700"/>
          <a:ext cx="7561263" cy="2286000"/>
        </p:xfrm>
        <a:graphic>
          <a:graphicData uri="http://schemas.openxmlformats.org/drawingml/2006/table">
            <a:tbl>
              <a:tblPr/>
              <a:tblGrid>
                <a:gridCol w="1439863">
                  <a:extLst>
                    <a:ext uri="{9D8B030D-6E8A-4147-A177-3AD203B41FA5}">
                      <a16:colId xmlns:a16="http://schemas.microsoft.com/office/drawing/2014/main" val="20000"/>
                    </a:ext>
                  </a:extLst>
                </a:gridCol>
                <a:gridCol w="3524250">
                  <a:extLst>
                    <a:ext uri="{9D8B030D-6E8A-4147-A177-3AD203B41FA5}">
                      <a16:colId xmlns:a16="http://schemas.microsoft.com/office/drawing/2014/main" val="20001"/>
                    </a:ext>
                  </a:extLst>
                </a:gridCol>
                <a:gridCol w="2597150">
                  <a:extLst>
                    <a:ext uri="{9D8B030D-6E8A-4147-A177-3AD203B41FA5}">
                      <a16:colId xmlns:a16="http://schemas.microsoft.com/office/drawing/2014/main" val="20002"/>
                    </a:ext>
                  </a:extLst>
                </a:gridCol>
              </a:tblGrid>
              <a:tr h="2016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0"/>
                  </a:ext>
                </a:extLst>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补元律</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E</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1"/>
                  </a:ext>
                </a:extLst>
              </a:tr>
              <a:tr h="431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零律</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E</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2"/>
                  </a:ext>
                </a:extLst>
              </a:tr>
              <a:tr h="4333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同一律</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3"/>
                  </a:ext>
                </a:extLst>
              </a:tr>
              <a:tr h="3587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否定</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E</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8F3FC"/>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933E4D2A-7314-B5B8-CF8C-7310F7B1F82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E0689E-0E95-44E6-91AD-CDAE3544A387}" type="slidenum">
              <a:rPr lang="en-US" altLang="zh-CN">
                <a:latin typeface="Arial Black" panose="020B0A04020102020204" pitchFamily="34" charset="0"/>
              </a:rPr>
              <a:pPr eaLnBrk="1" hangingPunct="1"/>
              <a:t>55</a:t>
            </a:fld>
            <a:endParaRPr lang="en-US" altLang="zh-CN">
              <a:latin typeface="Arial Black" panose="020B0A04020102020204" pitchFamily="34" charset="0"/>
            </a:endParaRPr>
          </a:p>
        </p:txBody>
      </p:sp>
      <p:sp>
        <p:nvSpPr>
          <p:cNvPr id="165890" name="Rectangle 1026">
            <a:extLst>
              <a:ext uri="{FF2B5EF4-FFF2-40B4-BE49-F238E27FC236}">
                <a16:creationId xmlns:a16="http://schemas.microsoft.com/office/drawing/2014/main" id="{C876CB1D-4FDF-4728-05D4-6E7ADDD6F07D}"/>
              </a:ext>
            </a:extLst>
          </p:cNvPr>
          <p:cNvSpPr>
            <a:spLocks noGrp="1" noChangeArrowheads="1"/>
          </p:cNvSpPr>
          <p:nvPr>
            <p:ph type="title"/>
          </p:nvPr>
        </p:nvSpPr>
        <p:spPr/>
        <p:txBody>
          <a:bodyPr/>
          <a:lstStyle/>
          <a:p>
            <a:pPr eaLnBrk="1" hangingPunct="1">
              <a:defRPr/>
            </a:pPr>
            <a:r>
              <a:rPr lang="zh-CN" altLang="en-US" b="1">
                <a:solidFill>
                  <a:srgbClr val="A50021"/>
                </a:solidFill>
                <a:effectLst>
                  <a:outerShdw blurRad="38100" dist="38100" dir="2700000" algn="tl">
                    <a:srgbClr val="C0C0C0"/>
                  </a:outerShdw>
                </a:effectLst>
              </a:rPr>
              <a:t>集合包含或相等的证明方法</a:t>
            </a:r>
          </a:p>
        </p:txBody>
      </p:sp>
      <p:sp>
        <p:nvSpPr>
          <p:cNvPr id="165891" name="Rectangle 1027">
            <a:extLst>
              <a:ext uri="{FF2B5EF4-FFF2-40B4-BE49-F238E27FC236}">
                <a16:creationId xmlns:a16="http://schemas.microsoft.com/office/drawing/2014/main" id="{E910147B-6ADB-3E15-C06C-4E75F589DC57}"/>
              </a:ext>
            </a:extLst>
          </p:cNvPr>
          <p:cNvSpPr>
            <a:spLocks noGrp="1" noChangeArrowheads="1"/>
          </p:cNvSpPr>
          <p:nvPr>
            <p:ph type="body" sz="half" idx="1"/>
          </p:nvPr>
        </p:nvSpPr>
        <p:spPr>
          <a:xfrm>
            <a:off x="1981200" y="1700213"/>
            <a:ext cx="4038600" cy="3790950"/>
          </a:xfrm>
        </p:spPr>
        <p:txBody>
          <a:bodyPr/>
          <a:lstStyle/>
          <a:p>
            <a:pPr eaLnBrk="1" hangingPunct="1"/>
            <a:r>
              <a:rPr lang="zh-CN" altLang="en-US" sz="3200" b="1"/>
              <a:t>证明</a:t>
            </a:r>
            <a:r>
              <a:rPr lang="zh-CN" altLang="en-US" sz="3200" b="1" i="1"/>
              <a:t> </a:t>
            </a:r>
            <a:r>
              <a:rPr lang="en-US" altLang="zh-CN" sz="3200" b="1" i="1">
                <a:latin typeface="Times New Roman" panose="02020603050405020304" pitchFamily="18" charset="0"/>
              </a:rPr>
              <a:t>X</a:t>
            </a:r>
            <a:r>
              <a:rPr lang="en-US" altLang="zh-CN" sz="3200" b="1">
                <a:latin typeface="Times New Roman" panose="02020603050405020304" pitchFamily="18" charset="0"/>
                <a:sym typeface="Symbol" panose="05050102010706020507" pitchFamily="18" charset="2"/>
              </a:rPr>
              <a:t></a:t>
            </a:r>
            <a:r>
              <a:rPr lang="en-US" altLang="zh-CN" sz="3200" b="1" i="1">
                <a:latin typeface="Times New Roman" panose="02020603050405020304" pitchFamily="18" charset="0"/>
                <a:sym typeface="Symbol" panose="05050102010706020507" pitchFamily="18" charset="2"/>
              </a:rPr>
              <a:t>Y</a:t>
            </a:r>
          </a:p>
          <a:p>
            <a:pPr lvl="1" eaLnBrk="1" hangingPunct="1"/>
            <a:r>
              <a:rPr lang="zh-CN" altLang="en-US" sz="2800" b="1">
                <a:sym typeface="Symbol" panose="05050102010706020507" pitchFamily="18" charset="2"/>
              </a:rPr>
              <a:t>命题演算法</a:t>
            </a:r>
          </a:p>
          <a:p>
            <a:pPr lvl="1" eaLnBrk="1" hangingPunct="1"/>
            <a:r>
              <a:rPr lang="zh-CN" altLang="en-US" sz="2800" b="1">
                <a:sym typeface="Symbol" panose="05050102010706020507" pitchFamily="18" charset="2"/>
              </a:rPr>
              <a:t>包含传递法</a:t>
            </a:r>
          </a:p>
          <a:p>
            <a:pPr lvl="1" eaLnBrk="1" hangingPunct="1"/>
            <a:r>
              <a:rPr lang="zh-CN" altLang="en-US" sz="2800" b="1">
                <a:sym typeface="Symbol" panose="05050102010706020507" pitchFamily="18" charset="2"/>
              </a:rPr>
              <a:t>等价条件法</a:t>
            </a:r>
          </a:p>
          <a:p>
            <a:pPr lvl="1" eaLnBrk="1" hangingPunct="1"/>
            <a:r>
              <a:rPr lang="zh-CN" altLang="en-US" sz="2800" b="1">
                <a:sym typeface="Symbol" panose="05050102010706020507" pitchFamily="18" charset="2"/>
              </a:rPr>
              <a:t>反证法</a:t>
            </a:r>
          </a:p>
          <a:p>
            <a:pPr lvl="1" eaLnBrk="1" hangingPunct="1"/>
            <a:r>
              <a:rPr lang="zh-CN" altLang="en-US" sz="2800" b="1">
                <a:sym typeface="Symbol" panose="05050102010706020507" pitchFamily="18" charset="2"/>
              </a:rPr>
              <a:t>并交运算法</a:t>
            </a:r>
            <a:endParaRPr lang="zh-CN" altLang="en-US" sz="2800">
              <a:sym typeface="Symbol" panose="05050102010706020507" pitchFamily="18" charset="2"/>
            </a:endParaRPr>
          </a:p>
        </p:txBody>
      </p:sp>
      <p:sp>
        <p:nvSpPr>
          <p:cNvPr id="165892" name="Rectangle 1028">
            <a:extLst>
              <a:ext uri="{FF2B5EF4-FFF2-40B4-BE49-F238E27FC236}">
                <a16:creationId xmlns:a16="http://schemas.microsoft.com/office/drawing/2014/main" id="{D930902B-8915-BB8C-1E38-C34F271E9205}"/>
              </a:ext>
            </a:extLst>
          </p:cNvPr>
          <p:cNvSpPr>
            <a:spLocks noGrp="1" noChangeArrowheads="1"/>
          </p:cNvSpPr>
          <p:nvPr>
            <p:ph type="body" sz="half" idx="2"/>
          </p:nvPr>
        </p:nvSpPr>
        <p:spPr>
          <a:xfrm>
            <a:off x="6172200" y="1700214"/>
            <a:ext cx="4038600" cy="4167187"/>
          </a:xfrm>
        </p:spPr>
        <p:txBody>
          <a:bodyPr/>
          <a:lstStyle/>
          <a:p>
            <a:pPr eaLnBrk="1" hangingPunct="1"/>
            <a:r>
              <a:rPr lang="zh-CN" altLang="en-US" sz="3200" b="1"/>
              <a:t>证明 </a:t>
            </a:r>
            <a:r>
              <a:rPr lang="en-US" altLang="zh-CN" sz="3200" b="1" i="1">
                <a:latin typeface="Times New Roman" panose="02020603050405020304" pitchFamily="18" charset="0"/>
              </a:rPr>
              <a:t>X</a:t>
            </a:r>
            <a:r>
              <a:rPr lang="en-US" altLang="zh-CN" sz="3200" b="1">
                <a:latin typeface="Times New Roman" panose="02020603050405020304" pitchFamily="18" charset="0"/>
              </a:rPr>
              <a:t>=</a:t>
            </a:r>
            <a:r>
              <a:rPr lang="en-US" altLang="zh-CN" sz="3200" b="1" i="1">
                <a:latin typeface="Times New Roman" panose="02020603050405020304" pitchFamily="18" charset="0"/>
              </a:rPr>
              <a:t>Y</a:t>
            </a:r>
          </a:p>
          <a:p>
            <a:pPr lvl="1" eaLnBrk="1" hangingPunct="1"/>
            <a:r>
              <a:rPr lang="zh-CN" altLang="en-US" sz="2800" b="1"/>
              <a:t>命题演算法</a:t>
            </a:r>
          </a:p>
          <a:p>
            <a:pPr lvl="1" eaLnBrk="1" hangingPunct="1"/>
            <a:r>
              <a:rPr lang="zh-CN" altLang="en-US" sz="2800" b="1"/>
              <a:t>等式代入法</a:t>
            </a:r>
          </a:p>
          <a:p>
            <a:pPr lvl="1" eaLnBrk="1" hangingPunct="1"/>
            <a:r>
              <a:rPr lang="zh-CN" altLang="en-US" sz="2800" b="1"/>
              <a:t>反证法</a:t>
            </a:r>
          </a:p>
          <a:p>
            <a:pPr lvl="1" eaLnBrk="1" hangingPunct="1"/>
            <a:r>
              <a:rPr lang="zh-CN" altLang="en-US" sz="2800" b="1"/>
              <a:t>运算法</a:t>
            </a:r>
          </a:p>
          <a:p>
            <a:pPr lvl="1" eaLnBrk="1" hangingPunct="1"/>
            <a:endParaRPr lang="zh-CN" altLang="en-US" sz="2800" b="1"/>
          </a:p>
          <a:p>
            <a:pPr lvl="2" eaLnBrk="1" hangingPunct="1"/>
            <a:endParaRPr lang="en-US" altLang="zh-CN" sz="2800" b="1"/>
          </a:p>
        </p:txBody>
      </p:sp>
      <p:sp>
        <p:nvSpPr>
          <p:cNvPr id="165893" name="Text Box 1029">
            <a:extLst>
              <a:ext uri="{FF2B5EF4-FFF2-40B4-BE49-F238E27FC236}">
                <a16:creationId xmlns:a16="http://schemas.microsoft.com/office/drawing/2014/main" id="{F2E43945-2792-7D1E-A4C3-DEB353ED087C}"/>
              </a:ext>
            </a:extLst>
          </p:cNvPr>
          <p:cNvSpPr txBox="1">
            <a:spLocks noChangeArrowheads="1"/>
          </p:cNvSpPr>
          <p:nvPr/>
        </p:nvSpPr>
        <p:spPr bwMode="auto">
          <a:xfrm>
            <a:off x="2279650" y="5589588"/>
            <a:ext cx="6840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以上的  </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Y </a:t>
            </a:r>
            <a:r>
              <a:rPr lang="zh-CN" altLang="en-US" sz="2800" b="1">
                <a:latin typeface="Times New Roman" panose="02020603050405020304" pitchFamily="18" charset="0"/>
              </a:rPr>
              <a:t>代表集合公式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blinds(horizontal)">
                                      <p:cBhvr>
                                        <p:cTn id="7" dur="500"/>
                                        <p:tgtEl>
                                          <p:spTgt spid="16589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5891">
                                            <p:txEl>
                                              <p:pRg st="1" end="1"/>
                                            </p:txEl>
                                          </p:spTgt>
                                        </p:tgtEl>
                                        <p:attrNameLst>
                                          <p:attrName>style.visibility</p:attrName>
                                        </p:attrNameLst>
                                      </p:cBhvr>
                                      <p:to>
                                        <p:strVal val="visible"/>
                                      </p:to>
                                    </p:set>
                                    <p:animEffect transition="in" filter="blinds(horizontal)">
                                      <p:cBhvr>
                                        <p:cTn id="10" dur="500"/>
                                        <p:tgtEl>
                                          <p:spTgt spid="16589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5891">
                                            <p:txEl>
                                              <p:pRg st="2" end="2"/>
                                            </p:txEl>
                                          </p:spTgt>
                                        </p:tgtEl>
                                        <p:attrNameLst>
                                          <p:attrName>style.visibility</p:attrName>
                                        </p:attrNameLst>
                                      </p:cBhvr>
                                      <p:to>
                                        <p:strVal val="visible"/>
                                      </p:to>
                                    </p:set>
                                    <p:animEffect transition="in" filter="blinds(horizontal)">
                                      <p:cBhvr>
                                        <p:cTn id="13" dur="500"/>
                                        <p:tgtEl>
                                          <p:spTgt spid="16589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5891">
                                            <p:txEl>
                                              <p:pRg st="3" end="3"/>
                                            </p:txEl>
                                          </p:spTgt>
                                        </p:tgtEl>
                                        <p:attrNameLst>
                                          <p:attrName>style.visibility</p:attrName>
                                        </p:attrNameLst>
                                      </p:cBhvr>
                                      <p:to>
                                        <p:strVal val="visible"/>
                                      </p:to>
                                    </p:set>
                                    <p:animEffect transition="in" filter="blinds(horizontal)">
                                      <p:cBhvr>
                                        <p:cTn id="16" dur="500"/>
                                        <p:tgtEl>
                                          <p:spTgt spid="165891">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5891">
                                            <p:txEl>
                                              <p:pRg st="4" end="4"/>
                                            </p:txEl>
                                          </p:spTgt>
                                        </p:tgtEl>
                                        <p:attrNameLst>
                                          <p:attrName>style.visibility</p:attrName>
                                        </p:attrNameLst>
                                      </p:cBhvr>
                                      <p:to>
                                        <p:strVal val="visible"/>
                                      </p:to>
                                    </p:set>
                                    <p:animEffect transition="in" filter="blinds(horizontal)">
                                      <p:cBhvr>
                                        <p:cTn id="19" dur="500"/>
                                        <p:tgtEl>
                                          <p:spTgt spid="165891">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65891">
                                            <p:txEl>
                                              <p:pRg st="5" end="5"/>
                                            </p:txEl>
                                          </p:spTgt>
                                        </p:tgtEl>
                                        <p:attrNameLst>
                                          <p:attrName>style.visibility</p:attrName>
                                        </p:attrNameLst>
                                      </p:cBhvr>
                                      <p:to>
                                        <p:strVal val="visible"/>
                                      </p:to>
                                    </p:set>
                                    <p:animEffect transition="in" filter="blinds(horizontal)">
                                      <p:cBhvr>
                                        <p:cTn id="22" dur="500"/>
                                        <p:tgtEl>
                                          <p:spTgt spid="16589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5892">
                                            <p:txEl>
                                              <p:pRg st="0" end="0"/>
                                            </p:txEl>
                                          </p:spTgt>
                                        </p:tgtEl>
                                        <p:attrNameLst>
                                          <p:attrName>style.visibility</p:attrName>
                                        </p:attrNameLst>
                                      </p:cBhvr>
                                      <p:to>
                                        <p:strVal val="visible"/>
                                      </p:to>
                                    </p:set>
                                    <p:animEffect transition="in" filter="blinds(horizontal)">
                                      <p:cBhvr>
                                        <p:cTn id="27" dur="500"/>
                                        <p:tgtEl>
                                          <p:spTgt spid="165892">
                                            <p:txEl>
                                              <p:pRg st="0" end="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5892">
                                            <p:txEl>
                                              <p:pRg st="1" end="1"/>
                                            </p:txEl>
                                          </p:spTgt>
                                        </p:tgtEl>
                                        <p:attrNameLst>
                                          <p:attrName>style.visibility</p:attrName>
                                        </p:attrNameLst>
                                      </p:cBhvr>
                                      <p:to>
                                        <p:strVal val="visible"/>
                                      </p:to>
                                    </p:set>
                                    <p:animEffect transition="in" filter="blinds(horizontal)">
                                      <p:cBhvr>
                                        <p:cTn id="30" dur="500"/>
                                        <p:tgtEl>
                                          <p:spTgt spid="165892">
                                            <p:txEl>
                                              <p:pRg st="1" end="1"/>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65892">
                                            <p:txEl>
                                              <p:pRg st="2" end="2"/>
                                            </p:txEl>
                                          </p:spTgt>
                                        </p:tgtEl>
                                        <p:attrNameLst>
                                          <p:attrName>style.visibility</p:attrName>
                                        </p:attrNameLst>
                                      </p:cBhvr>
                                      <p:to>
                                        <p:strVal val="visible"/>
                                      </p:to>
                                    </p:set>
                                    <p:animEffect transition="in" filter="blinds(horizontal)">
                                      <p:cBhvr>
                                        <p:cTn id="33" dur="500"/>
                                        <p:tgtEl>
                                          <p:spTgt spid="165892">
                                            <p:txEl>
                                              <p:pRg st="2" end="2"/>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65892">
                                            <p:txEl>
                                              <p:pRg st="3" end="3"/>
                                            </p:txEl>
                                          </p:spTgt>
                                        </p:tgtEl>
                                        <p:attrNameLst>
                                          <p:attrName>style.visibility</p:attrName>
                                        </p:attrNameLst>
                                      </p:cBhvr>
                                      <p:to>
                                        <p:strVal val="visible"/>
                                      </p:to>
                                    </p:set>
                                    <p:animEffect transition="in" filter="blinds(horizontal)">
                                      <p:cBhvr>
                                        <p:cTn id="36" dur="500"/>
                                        <p:tgtEl>
                                          <p:spTgt spid="165892">
                                            <p:txEl>
                                              <p:pRg st="3" end="3"/>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65892">
                                            <p:txEl>
                                              <p:pRg st="4" end="4"/>
                                            </p:txEl>
                                          </p:spTgt>
                                        </p:tgtEl>
                                        <p:attrNameLst>
                                          <p:attrName>style.visibility</p:attrName>
                                        </p:attrNameLst>
                                      </p:cBhvr>
                                      <p:to>
                                        <p:strVal val="visible"/>
                                      </p:to>
                                    </p:set>
                                    <p:animEffect transition="in" filter="blinds(horizontal)">
                                      <p:cBhvr>
                                        <p:cTn id="39" dur="500"/>
                                        <p:tgtEl>
                                          <p:spTgt spid="165892">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65893"/>
                                        </p:tgtEl>
                                        <p:attrNameLst>
                                          <p:attrName>style.visibility</p:attrName>
                                        </p:attrNameLst>
                                      </p:cBhvr>
                                      <p:to>
                                        <p:strVal val="visible"/>
                                      </p:to>
                                    </p:set>
                                    <p:animEffect transition="in" filter="blinds(horizontal)">
                                      <p:cBhvr>
                                        <p:cTn id="44" dur="500"/>
                                        <p:tgtEl>
                                          <p:spTgt spid="165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P spid="165892" grpId="0" build="p"/>
      <p:bldP spid="16589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a:extLst>
              <a:ext uri="{FF2B5EF4-FFF2-40B4-BE49-F238E27FC236}">
                <a16:creationId xmlns:a16="http://schemas.microsoft.com/office/drawing/2014/main" id="{B4BE44BB-F87E-6737-4343-D4C30044035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2754B4-D731-4238-AF80-DB880ED5927C}" type="slidenum">
              <a:rPr lang="en-US" altLang="zh-CN">
                <a:latin typeface="Arial Black" panose="020B0A04020102020204" pitchFamily="34" charset="0"/>
              </a:rPr>
              <a:pPr eaLnBrk="1" hangingPunct="1"/>
              <a:t>56</a:t>
            </a:fld>
            <a:endParaRPr lang="en-US" altLang="zh-CN">
              <a:latin typeface="Arial Black" panose="020B0A04020102020204" pitchFamily="34" charset="0"/>
            </a:endParaRPr>
          </a:p>
        </p:txBody>
      </p:sp>
      <p:sp>
        <p:nvSpPr>
          <p:cNvPr id="44035" name="Rectangle 2">
            <a:extLst>
              <a:ext uri="{FF2B5EF4-FFF2-40B4-BE49-F238E27FC236}">
                <a16:creationId xmlns:a16="http://schemas.microsoft.com/office/drawing/2014/main" id="{684383BA-43E7-5F2D-4193-F39508306B54}"/>
              </a:ext>
            </a:extLst>
          </p:cNvPr>
          <p:cNvSpPr>
            <a:spLocks noGrp="1" noChangeArrowheads="1"/>
          </p:cNvSpPr>
          <p:nvPr>
            <p:ph type="title"/>
          </p:nvPr>
        </p:nvSpPr>
        <p:spPr>
          <a:xfrm>
            <a:off x="1847850" y="-73025"/>
            <a:ext cx="8229600" cy="1027113"/>
          </a:xfrm>
        </p:spPr>
        <p:txBody>
          <a:bodyPr/>
          <a:lstStyle/>
          <a:p>
            <a:pPr eaLnBrk="1" hangingPunct="1"/>
            <a:r>
              <a:rPr lang="zh-CN" altLang="en-US" sz="3200" dirty="0">
                <a:solidFill>
                  <a:srgbClr val="3366CC"/>
                </a:solidFill>
                <a:ea typeface="黑体" panose="02010609060101010101" pitchFamily="49" charset="-122"/>
              </a:rPr>
              <a:t>集合相等证明</a:t>
            </a:r>
          </a:p>
        </p:txBody>
      </p:sp>
      <mc:AlternateContent xmlns:mc="http://schemas.openxmlformats.org/markup-compatibility/2006">
        <mc:Choice xmlns:a14="http://schemas.microsoft.com/office/drawing/2010/main" Requires="a14">
          <p:sp>
            <p:nvSpPr>
              <p:cNvPr id="44036" name="Rectangle 3">
                <a:extLst>
                  <a:ext uri="{FF2B5EF4-FFF2-40B4-BE49-F238E27FC236}">
                    <a16:creationId xmlns:a16="http://schemas.microsoft.com/office/drawing/2014/main" id="{150B1DA8-E506-9A22-313D-E9AB184A7AC5}"/>
                  </a:ext>
                </a:extLst>
              </p:cNvPr>
              <p:cNvSpPr>
                <a:spLocks noGrp="1" noChangeArrowheads="1"/>
              </p:cNvSpPr>
              <p:nvPr>
                <p:ph type="body" idx="1"/>
              </p:nvPr>
            </p:nvSpPr>
            <p:spPr>
              <a:xfrm>
                <a:off x="1405459" y="1066017"/>
                <a:ext cx="9594638" cy="5130067"/>
              </a:xfrm>
            </p:spPr>
            <p:txBody>
              <a:bodyPr>
                <a:normAutofit fontScale="85000" lnSpcReduction="20000"/>
              </a:bodyPr>
              <a:lstStyle/>
              <a:p>
                <a:pPr eaLnBrk="1" hangingPunct="1">
                  <a:buFont typeface="Wingdings" panose="05000000000000000000" pitchFamily="2" charset="2"/>
                  <a:buNone/>
                </a:pPr>
                <a:r>
                  <a:rPr lang="en-US" altLang="zh-CN" dirty="0"/>
                  <a:t>    </a:t>
                </a:r>
                <a:r>
                  <a:rPr lang="zh-CN" altLang="en-US" b="1" dirty="0">
                    <a:latin typeface="Times New Roman" panose="02020603050405020304" pitchFamily="18" charset="0"/>
                    <a:ea typeface="楷体_GB2312" pitchFamily="49" charset="-122"/>
                  </a:rPr>
                  <a:t>设</a:t>
                </a:r>
                <a:r>
                  <a:rPr lang="en-US" altLang="zh-CN" b="1" i="1" dirty="0">
                    <a:latin typeface="Times New Roman" panose="02020603050405020304" pitchFamily="18" charset="0"/>
                    <a:ea typeface="楷体_GB2312" pitchFamily="49" charset="-122"/>
                  </a:rPr>
                  <a:t>A</a:t>
                </a:r>
                <a:r>
                  <a:rPr lang="zh-CN" altLang="en-US" b="1" dirty="0">
                    <a:latin typeface="Times New Roman" panose="02020603050405020304" pitchFamily="18" charset="0"/>
                    <a:ea typeface="楷体_GB2312" pitchFamily="49" charset="-122"/>
                  </a:rPr>
                  <a:t>和</a:t>
                </a:r>
                <a:r>
                  <a:rPr lang="en-US" altLang="zh-CN" b="1" i="1" dirty="0">
                    <a:latin typeface="Times New Roman" panose="02020603050405020304" pitchFamily="18" charset="0"/>
                    <a:ea typeface="楷体_GB2312" pitchFamily="49" charset="-122"/>
                  </a:rPr>
                  <a:t>B</a:t>
                </a:r>
                <a:r>
                  <a:rPr lang="zh-CN" altLang="en-US" b="1" dirty="0">
                    <a:latin typeface="Times New Roman" panose="02020603050405020304" pitchFamily="18" charset="0"/>
                    <a:ea typeface="楷体_GB2312" pitchFamily="49" charset="-122"/>
                  </a:rPr>
                  <a:t>是两个集合，证明：</a:t>
                </a:r>
                <a:r>
                  <a:rPr lang="en-US" altLang="zh-CN" b="1" dirty="0">
                    <a:latin typeface="Times New Roman" panose="02020603050405020304" pitchFamily="18" charset="0"/>
                    <a:ea typeface="楷体_GB2312" pitchFamily="49" charset="-122"/>
                  </a:rPr>
                  <a:t> </a:t>
                </a:r>
                <a:r>
                  <a:rPr lang="en-US" altLang="zh-CN" b="1" i="1" dirty="0">
                    <a:latin typeface="Times New Roman" panose="02020603050405020304" pitchFamily="18" charset="0"/>
                    <a:ea typeface="楷体_GB2312" pitchFamily="49" charset="-122"/>
                  </a:rPr>
                  <a:t>P</a:t>
                </a:r>
                <a:r>
                  <a:rPr lang="en-US" altLang="zh-CN" b="1" dirty="0">
                    <a:latin typeface="Times New Roman" panose="02020603050405020304" pitchFamily="18" charset="0"/>
                    <a:ea typeface="楷体_GB2312" pitchFamily="49" charset="-122"/>
                  </a:rPr>
                  <a:t>(</a:t>
                </a:r>
                <a:r>
                  <a:rPr lang="en-US" altLang="zh-CN" b="1" i="1" dirty="0">
                    <a:latin typeface="Times New Roman" panose="02020603050405020304" pitchFamily="18" charset="0"/>
                    <a:ea typeface="楷体_GB2312" pitchFamily="49" charset="-122"/>
                  </a:rPr>
                  <a:t>A</a:t>
                </a:r>
                <a:r>
                  <a:rPr lang="en-US" altLang="zh-CN"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i="1" dirty="0">
                    <a:latin typeface="Times New Roman" panose="02020603050405020304" pitchFamily="18" charset="0"/>
                    <a:ea typeface="楷体_GB2312" pitchFamily="49" charset="-122"/>
                    <a:sym typeface="Symbol" panose="05050102010706020507" pitchFamily="18" charset="2"/>
                  </a:rPr>
                  <a:t>P</a:t>
                </a: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i="1" dirty="0">
                    <a:latin typeface="Times New Roman" panose="02020603050405020304" pitchFamily="18" charset="0"/>
                    <a:ea typeface="楷体_GB2312" pitchFamily="49" charset="-122"/>
                    <a:sym typeface="Symbol" panose="05050102010706020507" pitchFamily="18" charset="2"/>
                  </a:rPr>
                  <a:t>B</a:t>
                </a: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i="1" dirty="0">
                    <a:latin typeface="Times New Roman" panose="02020603050405020304" pitchFamily="18" charset="0"/>
                    <a:ea typeface="楷体_GB2312" pitchFamily="49" charset="-122"/>
                    <a:sym typeface="Symbol" panose="05050102010706020507" pitchFamily="18" charset="2"/>
                  </a:rPr>
                  <a:t>=P</a:t>
                </a: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i="1" dirty="0">
                    <a:latin typeface="Times New Roman" panose="02020603050405020304" pitchFamily="18" charset="0"/>
                    <a:ea typeface="楷体_GB2312" pitchFamily="49" charset="-122"/>
                    <a:sym typeface="Symbol" panose="05050102010706020507" pitchFamily="18" charset="2"/>
                  </a:rPr>
                  <a:t>A</a:t>
                </a:r>
                <a:r>
                  <a:rPr lang="en-US" altLang="zh-CN" b="1" dirty="0">
                    <a:latin typeface="Times New Roman" panose="02020603050405020304" pitchFamily="18" charset="0"/>
                    <a:ea typeface="楷体_GB2312" pitchFamily="49" charset="-122"/>
                    <a:sym typeface="Symbol" panose="05050102010706020507" pitchFamily="18" charset="2"/>
                  </a:rPr>
                  <a:t></a:t>
                </a:r>
                <a:r>
                  <a:rPr lang="en-US" altLang="zh-CN" b="1" i="1" dirty="0">
                    <a:latin typeface="Times New Roman" panose="02020603050405020304" pitchFamily="18" charset="0"/>
                    <a:ea typeface="楷体_GB2312" pitchFamily="49" charset="-122"/>
                    <a:sym typeface="Symbol" panose="05050102010706020507" pitchFamily="18" charset="2"/>
                  </a:rPr>
                  <a:t>B</a:t>
                </a:r>
                <a:r>
                  <a:rPr lang="en-US" altLang="zh-CN" b="1" dirty="0">
                    <a:latin typeface="Times New Roman" panose="02020603050405020304" pitchFamily="18" charset="0"/>
                    <a:ea typeface="楷体_GB2312" pitchFamily="49" charset="-122"/>
                    <a:sym typeface="Symbol" panose="05050102010706020507" pitchFamily="18" charset="2"/>
                  </a:rPr>
                  <a:t>)</a:t>
                </a:r>
              </a:p>
              <a:p>
                <a:pPr marL="228600" indent="-228600">
                  <a:buAutoNum type="arabicPeriod"/>
                </a:pPr>
                <a:r>
                  <a:rPr lang="en-US" altLang="zh-CN" b="1" dirty="0">
                    <a:latin typeface="Times New Roman" panose="02020603050405020304" pitchFamily="18" charset="0"/>
                    <a:ea typeface="楷体_GB2312" pitchFamily="49" charset="-122"/>
                    <a:sym typeface="Symbol" panose="05050102010706020507" pitchFamily="18" charset="2"/>
                  </a:rPr>
                  <a:t>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oMath>
                </a14:m>
                <a:r>
                  <a:rPr lang="en-US" altLang="zh-CN" b="0" dirty="0"/>
                  <a:t> </a:t>
                </a:r>
              </a:p>
              <a:p>
                <a:pPr marL="228600" marR="0" lvl="0" indent="-228600" algn="l" defTabSz="914400" rtl="0" eaLnBrk="0" fontAlgn="base" latinLnBrk="0" hangingPunct="0">
                  <a:lnSpc>
                    <a:spcPct val="100000"/>
                  </a:lnSpc>
                  <a:spcBef>
                    <a:spcPct val="30000"/>
                  </a:spcBef>
                  <a:spcAft>
                    <a:spcPct val="0"/>
                  </a:spcAft>
                  <a:buClrTx/>
                  <a:buSzTx/>
                  <a:buFontTx/>
                  <a:buAutoNum type="arabicParenBoth"/>
                  <a:tabLst/>
                  <a:defRPr/>
                </a:pP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oMath>
                </a14:m>
                <a:r>
                  <a:rPr lang="en-US" altLang="zh-CN" b="0"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已知</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oMath>
                </a14:m>
                <a:r>
                  <a:rPr lang="zh-CN" altLang="en-US" b="0" dirty="0"/>
                  <a:t>，证明</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oMath>
                </a14:m>
                <a:r>
                  <a:rPr lang="en-US" altLang="zh-CN" b="0"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任取</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b="0" dirty="0"/>
                  <a:t>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zh-CN" altLang="en-US" b="0" i="1" smtClean="0">
                        <a:latin typeface="Cambria Math" panose="02040503050406030204" pitchFamily="18" charset="0"/>
                      </a:rPr>
                      <m:t>，</m:t>
                    </m:r>
                    <m:r>
                      <a:rPr lang="en-US" altLang="zh-CN" b="0" i="1" smtClean="0">
                        <a:latin typeface="Cambria Math" panose="02040503050406030204" pitchFamily="18" charset="0"/>
                      </a:rPr>
                      <m:t>(</m:t>
                    </m:r>
                    <m:r>
                      <a:rPr lang="zh-CN" altLang="en-US" b="0" i="1" smtClean="0">
                        <a:latin typeface="Cambria Math" panose="02040503050406030204" pitchFamily="18" charset="0"/>
                      </a:rPr>
                      <m:t>注意</m:t>
                    </m:r>
                    <m:r>
                      <m:rPr>
                        <m:sty m:val="p"/>
                      </m:rPr>
                      <a:rPr lang="en-US" altLang="zh-CN" b="0" i="1" smtClean="0">
                        <a:latin typeface="Cambria Math" panose="02040503050406030204" pitchFamily="18" charset="0"/>
                      </a:rPr>
                      <m:t>x</m:t>
                    </m:r>
                    <m:r>
                      <a:rPr lang="zh-CN" altLang="en-US" b="0" i="1" smtClean="0">
                        <a:latin typeface="Cambria Math" panose="02040503050406030204" pitchFamily="18" charset="0"/>
                      </a:rPr>
                      <m:t>是集合不是元素</m:t>
                    </m:r>
                    <m:r>
                      <a:rPr lang="en-US" altLang="zh-CN" b="0" i="1" smtClean="0">
                        <a:latin typeface="Cambria Math" panose="02040503050406030204" pitchFamily="18" charset="0"/>
                      </a:rPr>
                      <m:t>)</m:t>
                    </m:r>
                    <m:r>
                      <a:rPr lang="zh-CN" altLang="en-US" b="0" i="1" smtClean="0">
                        <a:latin typeface="Cambria Math" panose="02040503050406030204" pitchFamily="18" charset="0"/>
                      </a:rPr>
                      <m:t>，</m:t>
                    </m:r>
                  </m:oMath>
                </a14:m>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因此</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b="0" dirty="0"/>
                  <a:t>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a14:m>
                <a:r>
                  <a:rPr lang="zh-CN" altLang="en-US" b="0" dirty="0"/>
                  <a:t>，因此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r>
                  <a:rPr lang="en-US" altLang="zh-CN" b="0" dirty="0"/>
                  <a:t>; </a:t>
                </a:r>
                <a:r>
                  <a:rPr lang="zh-CN" altLang="en-US" b="0" dirty="0"/>
                  <a:t>同理，</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b="0" dirty="0"/>
                  <a:t> B;</a:t>
                </a:r>
              </a:p>
              <a:p>
                <a:pPr marL="228600" marR="0" lvl="0" indent="-228600" algn="l" defTabSz="914400" rtl="0" eaLnBrk="0" fontAlgn="base" latinLnBrk="0" hangingPunct="0">
                  <a:lnSpc>
                    <a:spcPct val="100000"/>
                  </a:lnSpc>
                  <a:spcBef>
                    <a:spcPct val="30000"/>
                  </a:spcBef>
                  <a:spcAft>
                    <a:spcPct val="0"/>
                  </a:spcAft>
                  <a:buClrTx/>
                  <a:buSzTx/>
                  <a:buFontTx/>
                  <a:buAutoNum type="arabicParenBoth"/>
                  <a:tabLst/>
                  <a:defRPr/>
                </a:pPr>
                <a:endParaRPr lang="en-US" altLang="zh-CN" b="0" dirty="0"/>
              </a:p>
              <a:p>
                <a:pPr marL="228600" marR="0" lvl="0" indent="-228600" algn="l" defTabSz="914400" rtl="0" eaLnBrk="0" fontAlgn="base" latinLnBrk="0" hangingPunct="0">
                  <a:lnSpc>
                    <a:spcPct val="100000"/>
                  </a:lnSpc>
                  <a:spcBef>
                    <a:spcPct val="30000"/>
                  </a:spcBef>
                  <a:spcAft>
                    <a:spcPct val="0"/>
                  </a:spcAft>
                  <a:buClrTx/>
                  <a:buSzTx/>
                  <a:buFontTx/>
                  <a:buAutoNum type="arabicParenBoth"/>
                  <a:tabLst/>
                  <a:defRPr/>
                </a:pP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oMath>
                </a14:m>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已知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oMath>
                </a14:m>
                <a:r>
                  <a:rPr lang="en-US" altLang="zh-CN" b="0" dirty="0"/>
                  <a:t> </a:t>
                </a:r>
                <a:r>
                  <a:rPr lang="zh-CN" altLang="en-US" b="0" dirty="0"/>
                  <a:t>，证明</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oMath>
                </a14:m>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任取</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b="0" dirty="0"/>
                  <a:t> </a:t>
                </a:r>
                <a14:m>
                  <m:oMath xmlns:m="http://schemas.openxmlformats.org/officeDocument/2006/math">
                    <m:r>
                      <a:rPr lang="en-US" altLang="zh-CN" b="0" i="1" smtClean="0">
                        <a:latin typeface="Cambria Math" panose="02040503050406030204" pitchFamily="18" charset="0"/>
                      </a:rPr>
                      <m:t>𝑃</m:t>
                    </m:r>
                    <m:r>
                      <a:rPr lang="zh-CN" altLang="en-US" b="0" i="1" smtClean="0">
                        <a:latin typeface="Cambria Math" panose="02040503050406030204" pitchFamily="18" charset="0"/>
                      </a:rPr>
                      <m:t>（</m:t>
                    </m:r>
                    <m:r>
                      <m:rPr>
                        <m:sty m:val="p"/>
                      </m:rPr>
                      <a:rPr lang="en-US" altLang="zh-CN" b="0" i="1" smtClean="0">
                        <a:latin typeface="Cambria Math" panose="02040503050406030204" pitchFamily="18" charset="0"/>
                      </a:rPr>
                      <m:t>A</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B</m:t>
                    </m:r>
                    <m:r>
                      <a:rPr lang="zh-CN" altLang="en-US" b="0" i="1" smtClean="0">
                        <a:latin typeface="Cambria Math" panose="02040503050406030204" pitchFamily="18" charset="0"/>
                      </a:rPr>
                      <m:t>），因此</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A</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B</m:t>
                    </m:r>
                    <m:r>
                      <a:rPr lang="zh-CN" altLang="en-US" b="0" i="1" smtClean="0">
                        <a:latin typeface="Cambria Math" panose="02040503050406030204" pitchFamily="18" charset="0"/>
                      </a:rPr>
                      <m:t>，</m:t>
                    </m:r>
                  </m:oMath>
                </a14:m>
                <a:endParaRPr lang="en-US" altLang="zh-CN"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t>任取</a:t>
                </a:r>
                <a14:m>
                  <m:oMath xmlns:m="http://schemas.openxmlformats.org/officeDocument/2006/math">
                    <m:r>
                      <m:rPr>
                        <m:sty m:val="p"/>
                      </m:rPr>
                      <a:rPr lang="en-US" altLang="zh-CN" b="0" i="1" dirty="0" smtClean="0">
                        <a:latin typeface="Cambria Math" panose="02040503050406030204" pitchFamily="18" charset="0"/>
                      </a:rPr>
                      <m:t>p</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x</m:t>
                    </m:r>
                  </m:oMath>
                </a14:m>
                <a:r>
                  <a:rPr lang="zh-CN" altLang="en-US" b="0" dirty="0"/>
                  <a:t>，因此</a:t>
                </a:r>
                <a14:m>
                  <m:oMath xmlns:m="http://schemas.openxmlformats.org/officeDocument/2006/math">
                    <m:r>
                      <m:rPr>
                        <m:sty m:val="p"/>
                      </m:rPr>
                      <a:rPr lang="en-US" altLang="zh-CN" b="0" i="1" dirty="0" smtClean="0">
                        <a:latin typeface="Cambria Math" panose="02040503050406030204" pitchFamily="18" charset="0"/>
                      </a:rPr>
                      <m:t>p</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A</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en-US" altLang="zh-CN" b="0" dirty="0"/>
                  <a:t>, </a:t>
                </a:r>
                <a:r>
                  <a:rPr lang="zh-CN" altLang="en-US" b="0" dirty="0"/>
                  <a:t>因此 </a:t>
                </a:r>
                <a14:m>
                  <m:oMath xmlns:m="http://schemas.openxmlformats.org/officeDocument/2006/math">
                    <m:r>
                      <m:rPr>
                        <m:sty m:val="p"/>
                      </m:rPr>
                      <a:rPr lang="en-US" altLang="zh-CN" b="0" i="1" dirty="0" smtClean="0">
                        <a:latin typeface="Cambria Math" panose="02040503050406030204" pitchFamily="18" charset="0"/>
                      </a:rPr>
                      <m:t>p</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A</m:t>
                    </m:r>
                  </m:oMath>
                </a14:m>
                <a:r>
                  <a:rPr lang="zh-CN" altLang="en-US" b="0" dirty="0"/>
                  <a:t> 且 </a:t>
                </a:r>
                <a14:m>
                  <m:oMath xmlns:m="http://schemas.openxmlformats.org/officeDocument/2006/math">
                    <m:r>
                      <m:rPr>
                        <m:sty m:val="p"/>
                      </m:rPr>
                      <a:rPr lang="en-US" altLang="zh-CN" b="0" i="1" dirty="0" smtClean="0">
                        <a:latin typeface="Cambria Math" panose="02040503050406030204" pitchFamily="18" charset="0"/>
                      </a:rPr>
                      <m:t>p</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B</m:t>
                    </m:r>
                    <m:r>
                      <a:rPr lang="zh-CN" altLang="en-US" b="0" i="1" smtClean="0">
                        <a:latin typeface="Cambria Math" panose="02040503050406030204" pitchFamily="18" charset="0"/>
                      </a:rPr>
                      <m:t>，</m:t>
                    </m:r>
                  </m:oMath>
                </a14:m>
                <a:r>
                  <a:rPr lang="zh-CN" altLang="en-US" b="0" dirty="0"/>
                  <a:t>因此</a:t>
                </a:r>
                <a:r>
                  <a:rPr lang="en-US" altLang="zh-CN" b="0" dirty="0"/>
                  <a:t>x</a:t>
                </a:r>
                <a14:m>
                  <m:oMath xmlns:m="http://schemas.openxmlformats.org/officeDocument/2006/math">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P</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A</m:t>
                        </m:r>
                      </m:e>
                    </m:d>
                    <m:r>
                      <a:rPr lang="zh-CN" altLang="en-US" b="0" i="1" smtClean="0">
                        <a:latin typeface="Cambria Math" panose="02040503050406030204" pitchFamily="18" charset="0"/>
                      </a:rPr>
                      <m:t>且</m:t>
                    </m:r>
                    <m:r>
                      <m:rPr>
                        <m:sty m:val="p"/>
                      </m:rPr>
                      <a:rPr lang="en-US" altLang="zh-CN" b="0" i="1" smtClean="0">
                        <a:latin typeface="Cambria Math" panose="02040503050406030204" pitchFamily="18" charset="0"/>
                      </a:rPr>
                      <m:t>x</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oMath>
                </a14:m>
                <a:r>
                  <a:rPr lang="en-US" altLang="zh-CN" b="0" dirty="0"/>
                  <a:t>(</a:t>
                </a:r>
                <a14:m>
                  <m:oMath xmlns:m="http://schemas.openxmlformats.org/officeDocument/2006/math">
                    <m:r>
                      <m:rPr>
                        <m:sty m:val="p"/>
                      </m:rPr>
                      <a:rPr lang="en-US" altLang="zh-CN" b="0" i="1" smtClean="0">
                        <a:latin typeface="Cambria Math" panose="02040503050406030204" pitchFamily="18" charset="0"/>
                      </a:rPr>
                      <m:t>B</m:t>
                    </m:r>
                    <m:r>
                      <a:rPr lang="en-US" altLang="zh-CN" b="0" i="1" smtClean="0">
                        <a:latin typeface="Cambria Math" panose="02040503050406030204" pitchFamily="18" charset="0"/>
                      </a:rPr>
                      <m:t>),</m:t>
                    </m:r>
                  </m:oMath>
                </a14:m>
                <a:r>
                  <a:rPr lang="zh-CN" altLang="en-US" b="0" dirty="0"/>
                  <a:t> 因此</a:t>
                </a:r>
                <a:r>
                  <a:rPr lang="en-US" altLang="zh-CN" b="0" dirty="0"/>
                  <a:t> </a:t>
                </a:r>
                <a14:m>
                  <m:oMath xmlns:m="http://schemas.openxmlformats.org/officeDocument/2006/math">
                    <m:r>
                      <m:rPr>
                        <m:sty m:val="p"/>
                      </m:rPr>
                      <a:rPr lang="en-US" altLang="zh-CN" b="0" i="1" dirty="0" smtClean="0">
                        <a:latin typeface="Cambria Math" panose="02040503050406030204" pitchFamily="18" charset="0"/>
                      </a:rPr>
                      <m:t>x</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𝐴</m:t>
                    </m:r>
                    <m:r>
                      <a:rPr lang="zh-CN" altLang="en-US" b="0" i="1" dirty="0" smtClean="0">
                        <a:latin typeface="Cambria Math" panose="02040503050406030204" pitchFamily="18" charset="0"/>
                      </a:rPr>
                      <m:t>，</m:t>
                    </m:r>
                  </m:oMath>
                </a14:m>
                <a:r>
                  <a:rPr lang="en-US" altLang="zh-CN" b="0" dirty="0"/>
                  <a:t> </a:t>
                </a:r>
                <a14:m>
                  <m:oMath xmlns:m="http://schemas.openxmlformats.org/officeDocument/2006/math">
                    <m:r>
                      <m:rPr>
                        <m:sty m:val="p"/>
                      </m:rPr>
                      <a:rPr lang="en-US" altLang="zh-CN" b="0" i="1" dirty="0" smtClean="0">
                        <a:latin typeface="Cambria Math" panose="02040503050406030204" pitchFamily="18" charset="0"/>
                      </a:rPr>
                      <m:t>x</m:t>
                    </m:r>
                    <m:r>
                      <a:rPr lang="en-US" altLang="zh-CN" b="0" i="1" dirty="0" smtClean="0">
                        <a:latin typeface="Cambria Math" panose="02040503050406030204" pitchFamily="18" charset="0"/>
                      </a:rPr>
                      <m:t>⊆</m:t>
                    </m:r>
                    <m:r>
                      <m:rPr>
                        <m:sty m:val="p"/>
                      </m:rPr>
                      <a:rPr lang="en-US" altLang="zh-CN" b="0" i="1" dirty="0" smtClean="0">
                        <a:latin typeface="Cambria Math" panose="02040503050406030204" pitchFamily="18" charset="0"/>
                      </a:rPr>
                      <m:t>B</m:t>
                    </m:r>
                  </m:oMath>
                </a14:m>
                <a:r>
                  <a:rPr lang="zh-CN" altLang="en-US" b="0" dirty="0"/>
                  <a:t>，因此</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b="0" i="1" smtClean="0">
                        <a:latin typeface="Cambria Math" panose="02040503050406030204" pitchFamily="18" charset="0"/>
                      </a:rPr>
                      <m:t>且</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B</m:t>
                    </m:r>
                    <m:r>
                      <a:rPr lang="en-US" altLang="zh-CN" b="0" i="1" smtClean="0">
                        <a:latin typeface="Cambria Math" panose="02040503050406030204" pitchFamily="18" charset="0"/>
                      </a:rPr>
                      <m:t>)</m:t>
                    </m:r>
                  </m:oMath>
                </a14:m>
                <a:r>
                  <a:rPr lang="zh-CN" altLang="en-US" b="0" dirty="0"/>
                  <a:t>，因此</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B</m:t>
                    </m:r>
                    <m:r>
                      <a:rPr lang="en-US" altLang="zh-CN" b="0" i="1" smtClean="0">
                        <a:latin typeface="Cambria Math" panose="02040503050406030204" pitchFamily="18" charset="0"/>
                      </a:rPr>
                      <m:t>)</m:t>
                    </m:r>
                  </m:oMath>
                </a14:m>
                <a:endParaRPr lang="en-US" altLang="zh-CN" b="0" dirty="0"/>
              </a:p>
              <a:p>
                <a:pPr eaLnBrk="1" hangingPunct="1">
                  <a:buFont typeface="Wingdings" panose="05000000000000000000" pitchFamily="2" charset="2"/>
                  <a:buNone/>
                </a:pPr>
                <a:endParaRPr lang="en-US" altLang="zh-CN" b="1" dirty="0">
                  <a:latin typeface="Times New Roman" panose="02020603050405020304" pitchFamily="18" charset="0"/>
                  <a:ea typeface="楷体_GB2312" pitchFamily="49" charset="-122"/>
                  <a:sym typeface="Symbol" panose="05050102010706020507" pitchFamily="18" charset="2"/>
                </a:endParaRPr>
              </a:p>
            </p:txBody>
          </p:sp>
        </mc:Choice>
        <mc:Fallback>
          <p:sp>
            <p:nvSpPr>
              <p:cNvPr id="44036" name="Rectangle 3">
                <a:extLst>
                  <a:ext uri="{FF2B5EF4-FFF2-40B4-BE49-F238E27FC236}">
                    <a16:creationId xmlns:a16="http://schemas.microsoft.com/office/drawing/2014/main" id="{150B1DA8-E506-9A22-313D-E9AB184A7AC5}"/>
                  </a:ext>
                </a:extLst>
              </p:cNvPr>
              <p:cNvSpPr>
                <a:spLocks noGrp="1" noRot="1" noChangeAspect="1" noMove="1" noResize="1" noEditPoints="1" noAdjustHandles="1" noChangeArrowheads="1" noChangeShapeType="1" noTextEdit="1"/>
              </p:cNvSpPr>
              <p:nvPr>
                <p:ph type="body" idx="1"/>
              </p:nvPr>
            </p:nvSpPr>
            <p:spPr>
              <a:xfrm>
                <a:off x="1405459" y="1066017"/>
                <a:ext cx="9594638" cy="5130067"/>
              </a:xfrm>
              <a:blipFill>
                <a:blip r:embed="rId3"/>
                <a:stretch>
                  <a:fillRect l="-1017" t="-2973"/>
                </a:stretch>
              </a:blipFill>
            </p:spPr>
            <p:txBody>
              <a:bodyPr/>
              <a:lstStyle/>
              <a:p>
                <a:r>
                  <a:rPr lang="zh-CN" alt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灯片编号占位符 4">
            <a:extLst>
              <a:ext uri="{FF2B5EF4-FFF2-40B4-BE49-F238E27FC236}">
                <a16:creationId xmlns:a16="http://schemas.microsoft.com/office/drawing/2014/main" id="{720DBED9-6BD2-246E-21EB-B66BE95A98C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E302A2-D9D9-48EA-A82B-6112FACCA327}" type="slidenum">
              <a:rPr lang="en-US" altLang="zh-CN">
                <a:latin typeface="Arial Black" panose="020B0A04020102020204" pitchFamily="34" charset="0"/>
              </a:rPr>
              <a:pPr eaLnBrk="1" hangingPunct="1"/>
              <a:t>57</a:t>
            </a:fld>
            <a:endParaRPr lang="en-US" altLang="zh-CN">
              <a:latin typeface="Arial Black" panose="020B0A04020102020204" pitchFamily="34" charset="0"/>
            </a:endParaRPr>
          </a:p>
        </p:txBody>
      </p:sp>
      <p:sp>
        <p:nvSpPr>
          <p:cNvPr id="47107" name="Rectangle 3">
            <a:extLst>
              <a:ext uri="{FF2B5EF4-FFF2-40B4-BE49-F238E27FC236}">
                <a16:creationId xmlns:a16="http://schemas.microsoft.com/office/drawing/2014/main" id="{744F416D-2C82-8BE7-B54A-B40AC3392B56}"/>
              </a:ext>
            </a:extLst>
          </p:cNvPr>
          <p:cNvSpPr>
            <a:spLocks noGrp="1" noChangeArrowheads="1"/>
          </p:cNvSpPr>
          <p:nvPr>
            <p:ph type="body" idx="1"/>
          </p:nvPr>
        </p:nvSpPr>
        <p:spPr>
          <a:xfrm>
            <a:off x="2114550" y="1981200"/>
            <a:ext cx="8229600" cy="3886200"/>
          </a:xfrm>
        </p:spPr>
        <p:txBody>
          <a:bodyPr/>
          <a:lstStyle/>
          <a:p>
            <a:pPr eaLnBrk="1" hangingPunct="1">
              <a:buFont typeface="Wingdings" panose="05000000000000000000" pitchFamily="2" charset="2"/>
              <a:buNone/>
            </a:pPr>
            <a:r>
              <a:rPr lang="zh-CN" altLang="en-US" b="1" dirty="0">
                <a:latin typeface="Times New Roman" panose="02020603050405020304" pitchFamily="18" charset="0"/>
              </a:rPr>
              <a:t>集合 </a:t>
            </a:r>
            <a:r>
              <a:rPr lang="en-US" altLang="zh-CN" b="1" i="1" dirty="0">
                <a:latin typeface="Times New Roman" panose="02020603050405020304" pitchFamily="18" charset="0"/>
              </a:rPr>
              <a:t>A </a:t>
            </a:r>
            <a:r>
              <a:rPr lang="zh-CN" altLang="en-US" b="1" dirty="0">
                <a:latin typeface="Times New Roman" panose="02020603050405020304" pitchFamily="18" charset="0"/>
              </a:rPr>
              <a:t>的</a:t>
            </a:r>
            <a:r>
              <a:rPr lang="zh-CN" altLang="en-US" b="1" dirty="0">
                <a:solidFill>
                  <a:srgbClr val="FF3300"/>
                </a:solidFill>
                <a:latin typeface="Times New Roman" panose="02020603050405020304" pitchFamily="18" charset="0"/>
              </a:rPr>
              <a:t>基数</a:t>
            </a:r>
            <a:r>
              <a:rPr lang="zh-CN" altLang="en-US" b="1" dirty="0">
                <a:latin typeface="Times New Roman" panose="02020603050405020304" pitchFamily="18" charset="0"/>
              </a:rPr>
              <a:t>：集合</a:t>
            </a:r>
            <a:r>
              <a:rPr lang="en-US" altLang="zh-CN" b="1" i="1" dirty="0">
                <a:latin typeface="Times New Roman" panose="02020603050405020304" pitchFamily="18" charset="0"/>
              </a:rPr>
              <a:t>A</a:t>
            </a:r>
            <a:r>
              <a:rPr lang="zh-CN" altLang="en-US" b="1" dirty="0">
                <a:latin typeface="Times New Roman" panose="02020603050405020304" pitchFamily="18" charset="0"/>
              </a:rPr>
              <a:t>中的元素数，记作 </a:t>
            </a:r>
            <a:r>
              <a:rPr lang="en-US" altLang="zh-CN" b="1" dirty="0" err="1">
                <a:latin typeface="Times New Roman" panose="02020603050405020304" pitchFamily="18" charset="0"/>
              </a:rPr>
              <a:t>card</a:t>
            </a:r>
            <a:r>
              <a:rPr lang="en-US" altLang="zh-CN" b="1" i="1" dirty="0" err="1">
                <a:latin typeface="Times New Roman" panose="02020603050405020304" pitchFamily="18" charset="0"/>
              </a:rPr>
              <a:t>A</a:t>
            </a:r>
            <a:endParaRPr lang="en-US" altLang="zh-CN" b="1" i="1" dirty="0">
              <a:latin typeface="Times New Roman" panose="02020603050405020304" pitchFamily="18" charset="0"/>
            </a:endParaRPr>
          </a:p>
          <a:p>
            <a:pPr eaLnBrk="1" hangingPunct="1">
              <a:buFont typeface="Wingdings" panose="05000000000000000000" pitchFamily="2" charset="2"/>
              <a:buNone/>
            </a:pPr>
            <a:r>
              <a:rPr lang="zh-CN" altLang="en-US" b="1" dirty="0">
                <a:solidFill>
                  <a:srgbClr val="FF3300"/>
                </a:solidFill>
                <a:latin typeface="Times New Roman" panose="02020603050405020304" pitchFamily="18" charset="0"/>
              </a:rPr>
              <a:t>有穷集</a:t>
            </a:r>
            <a:r>
              <a:rPr lang="zh-CN" altLang="en-US" b="1" dirty="0">
                <a:latin typeface="Times New Roman" panose="02020603050405020304" pitchFamily="18" charset="0"/>
              </a:rPr>
              <a:t> </a:t>
            </a:r>
            <a:r>
              <a:rPr lang="en-US" altLang="zh-CN" b="1" i="1" dirty="0">
                <a:latin typeface="Times New Roman" panose="02020603050405020304" pitchFamily="18" charset="0"/>
              </a:rPr>
              <a:t>A</a:t>
            </a:r>
            <a:r>
              <a:rPr lang="zh-CN" altLang="en-US" b="1" dirty="0">
                <a:latin typeface="Times New Roman" panose="02020603050405020304" pitchFamily="18" charset="0"/>
              </a:rPr>
              <a:t>： </a:t>
            </a:r>
            <a:r>
              <a:rPr lang="en-US" altLang="zh-CN" b="1" dirty="0" err="1">
                <a:latin typeface="Times New Roman" panose="02020603050405020304" pitchFamily="18" charset="0"/>
              </a:rPr>
              <a:t>card</a:t>
            </a:r>
            <a:r>
              <a:rPr lang="en-US" altLang="zh-CN" b="1" i="1" dirty="0" err="1">
                <a:latin typeface="Times New Roman" panose="02020603050405020304" pitchFamily="18" charset="0"/>
              </a:rPr>
              <a:t>A</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Times New Roman" panose="02020603050405020304" pitchFamily="18" charset="0"/>
              </a:rPr>
              <a:t>|=</a:t>
            </a:r>
            <a:r>
              <a:rPr lang="en-US" altLang="zh-CN" b="1" i="1" dirty="0">
                <a:latin typeface="Times New Roman" panose="02020603050405020304" pitchFamily="18" charset="0"/>
              </a:rPr>
              <a:t>n</a:t>
            </a:r>
            <a:r>
              <a:rPr lang="zh-CN" altLang="en-US" b="1" dirty="0">
                <a:latin typeface="Times New Roman" panose="02020603050405020304" pitchFamily="18" charset="0"/>
              </a:rPr>
              <a:t>，</a:t>
            </a:r>
            <a:r>
              <a:rPr lang="en-US" altLang="zh-CN" b="1" i="1" dirty="0">
                <a:latin typeface="Times New Roman" panose="02020603050405020304" pitchFamily="18" charset="0"/>
              </a:rPr>
              <a:t>n</a:t>
            </a:r>
            <a:r>
              <a:rPr lang="zh-CN" altLang="en-US" b="1" dirty="0">
                <a:latin typeface="Times New Roman" panose="02020603050405020304" pitchFamily="18" charset="0"/>
              </a:rPr>
              <a:t>为自然数</a:t>
            </a:r>
            <a:r>
              <a:rPr lang="en-US" altLang="zh-CN" b="1" dirty="0">
                <a:latin typeface="Times New Roman" panose="02020603050405020304" pitchFamily="18" charset="0"/>
              </a:rPr>
              <a:t>.</a:t>
            </a:r>
          </a:p>
          <a:p>
            <a:pPr eaLnBrk="1" hangingPunct="1">
              <a:buFont typeface="Wingdings" panose="05000000000000000000" pitchFamily="2" charset="2"/>
              <a:buNone/>
            </a:pPr>
            <a:r>
              <a:rPr lang="zh-CN" altLang="en-US" b="1" dirty="0">
                <a:latin typeface="Times New Roman" panose="02020603050405020304" pitchFamily="18" charset="0"/>
              </a:rPr>
              <a:t>有穷集的实例：</a:t>
            </a:r>
          </a:p>
          <a:p>
            <a:pPr eaLnBrk="1" hangingPunct="1">
              <a:buFont typeface="Wingdings" panose="05000000000000000000" pitchFamily="2" charset="2"/>
              <a:buNone/>
            </a:pPr>
            <a:r>
              <a:rPr lang="zh-CN" altLang="en-US" b="1" dirty="0">
                <a:latin typeface="Times New Roman" panose="02020603050405020304" pitchFamily="18" charset="0"/>
              </a:rPr>
              <a:t>      </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en-US" altLang="zh-CN" b="1" i="1" dirty="0" err="1">
                <a:latin typeface="Times New Roman" panose="02020603050405020304" pitchFamily="18" charset="0"/>
              </a:rPr>
              <a:t>a</a:t>
            </a:r>
            <a:r>
              <a:rPr lang="en-US" altLang="zh-CN" b="1" dirty="0" err="1">
                <a:latin typeface="Times New Roman" panose="02020603050405020304" pitchFamily="18" charset="0"/>
              </a:rPr>
              <a:t>,</a:t>
            </a:r>
            <a:r>
              <a:rPr lang="en-US" altLang="zh-CN" b="1" i="1" dirty="0" err="1">
                <a:latin typeface="Times New Roman" panose="02020603050405020304" pitchFamily="18" charset="0"/>
              </a:rPr>
              <a:t>b</a:t>
            </a:r>
            <a:r>
              <a:rPr lang="en-US" altLang="zh-CN" b="1" dirty="0" err="1">
                <a:latin typeface="Times New Roman" panose="02020603050405020304" pitchFamily="18" charset="0"/>
              </a:rPr>
              <a:t>,</a:t>
            </a:r>
            <a:r>
              <a:rPr lang="en-US" altLang="zh-CN" b="1" i="1" dirty="0" err="1">
                <a:latin typeface="Times New Roman" panose="02020603050405020304" pitchFamily="18" charset="0"/>
              </a:rPr>
              <a:t>c</a:t>
            </a:r>
            <a:r>
              <a:rPr lang="en-US" altLang="zh-CN" b="1" dirty="0">
                <a:latin typeface="Times New Roman" panose="02020603050405020304" pitchFamily="18" charset="0"/>
              </a:rPr>
              <a:t>}, </a:t>
            </a:r>
            <a:r>
              <a:rPr lang="en-US" altLang="zh-CN" b="1" dirty="0" err="1">
                <a:latin typeface="Times New Roman" panose="02020603050405020304" pitchFamily="18" charset="0"/>
              </a:rPr>
              <a:t>card</a:t>
            </a:r>
            <a:r>
              <a:rPr lang="en-US" altLang="zh-CN" b="1" i="1" dirty="0" err="1">
                <a:latin typeface="Times New Roman" panose="02020603050405020304" pitchFamily="18" charset="0"/>
              </a:rPr>
              <a:t>A</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Times New Roman" panose="02020603050405020304" pitchFamily="18" charset="0"/>
              </a:rPr>
              <a:t>|=3</a:t>
            </a:r>
            <a:r>
              <a:rPr lang="zh-CN" altLang="en-US" b="1" dirty="0">
                <a:latin typeface="Times New Roman" panose="02020603050405020304" pitchFamily="18" charset="0"/>
              </a:rPr>
              <a:t>；</a:t>
            </a:r>
          </a:p>
          <a:p>
            <a:pPr eaLnBrk="1" hangingPunct="1">
              <a:buFont typeface="Wingdings" panose="05000000000000000000" pitchFamily="2" charset="2"/>
              <a:buNone/>
            </a:pPr>
            <a:r>
              <a:rPr lang="zh-CN" altLang="en-US" b="1" dirty="0">
                <a:latin typeface="Times New Roman" panose="02020603050405020304" pitchFamily="18" charset="0"/>
              </a:rPr>
              <a:t>      </a:t>
            </a:r>
            <a:r>
              <a:rPr lang="en-US" altLang="zh-CN" b="1" i="1" dirty="0">
                <a:latin typeface="Times New Roman" panose="02020603050405020304" pitchFamily="18" charset="0"/>
              </a:rPr>
              <a:t>B</a:t>
            </a: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dirty="0">
                <a:latin typeface="Times New Roman" panose="02020603050405020304" pitchFamily="18" charset="0"/>
              </a:rPr>
              <a:t> | </a:t>
            </a:r>
            <a:r>
              <a:rPr lang="en-US" altLang="zh-CN" b="1" i="1" dirty="0">
                <a:latin typeface="Times New Roman" panose="02020603050405020304" pitchFamily="18" charset="0"/>
              </a:rPr>
              <a:t>x</a:t>
            </a:r>
            <a:r>
              <a:rPr lang="en-US" altLang="zh-CN" b="1" baseline="30000" dirty="0">
                <a:latin typeface="Times New Roman" panose="02020603050405020304" pitchFamily="18" charset="0"/>
              </a:rPr>
              <a:t>2</a:t>
            </a:r>
            <a:r>
              <a:rPr lang="en-US" altLang="zh-CN" b="1" dirty="0">
                <a:latin typeface="Times New Roman" panose="02020603050405020304" pitchFamily="18" charset="0"/>
              </a:rPr>
              <a:t>+1=0, </a:t>
            </a:r>
            <a:r>
              <a:rPr lang="en-US" altLang="zh-CN" b="1" i="1" dirty="0" err="1">
                <a:latin typeface="Times New Roman" panose="02020603050405020304" pitchFamily="18" charset="0"/>
              </a:rPr>
              <a:t>x</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sym typeface="Symbol" panose="05050102010706020507" pitchFamily="18" charset="2"/>
              </a:rPr>
              <a:t>R</a:t>
            </a:r>
            <a:r>
              <a:rPr lang="en-US" altLang="zh-CN" b="1" dirty="0">
                <a:latin typeface="Times New Roman" panose="02020603050405020304" pitchFamily="18" charset="0"/>
              </a:rPr>
              <a:t>}, </a:t>
            </a:r>
            <a:r>
              <a:rPr lang="en-US" altLang="zh-CN" b="1" dirty="0" err="1">
                <a:latin typeface="Times New Roman" panose="02020603050405020304" pitchFamily="18" charset="0"/>
              </a:rPr>
              <a:t>card</a:t>
            </a:r>
            <a:r>
              <a:rPr lang="en-US" altLang="zh-CN" b="1" i="1" dirty="0" err="1">
                <a:latin typeface="Times New Roman" panose="02020603050405020304" pitchFamily="18" charset="0"/>
              </a:rPr>
              <a:t>B</a:t>
            </a:r>
            <a:r>
              <a:rPr lang="en-US" altLang="zh-CN" b="1" dirty="0">
                <a:latin typeface="Times New Roman" panose="02020603050405020304" pitchFamily="18" charset="0"/>
              </a:rPr>
              <a:t>=|</a:t>
            </a:r>
            <a:r>
              <a:rPr lang="en-US" altLang="zh-CN" b="1" i="1" dirty="0">
                <a:latin typeface="Times New Roman" panose="02020603050405020304" pitchFamily="18" charset="0"/>
              </a:rPr>
              <a:t>B</a:t>
            </a:r>
            <a:r>
              <a:rPr lang="en-US" altLang="zh-CN" b="1" dirty="0">
                <a:latin typeface="Times New Roman" panose="02020603050405020304" pitchFamily="18" charset="0"/>
              </a:rPr>
              <a:t>|=0 </a:t>
            </a:r>
          </a:p>
          <a:p>
            <a:pPr eaLnBrk="1" hangingPunct="1">
              <a:buFont typeface="Wingdings" panose="05000000000000000000" pitchFamily="2" charset="2"/>
              <a:buNone/>
            </a:pPr>
            <a:r>
              <a:rPr lang="zh-CN" altLang="en-US" b="1" dirty="0">
                <a:latin typeface="Times New Roman" panose="02020603050405020304" pitchFamily="18" charset="0"/>
              </a:rPr>
              <a:t>无穷集的实例：</a:t>
            </a:r>
          </a:p>
          <a:p>
            <a:pPr eaLnBrk="1" hangingPunct="1">
              <a:buFont typeface="Wingdings" panose="05000000000000000000" pitchFamily="2" charset="2"/>
              <a:buNone/>
            </a:pPr>
            <a:r>
              <a:rPr lang="zh-CN" altLang="en-US" b="1" dirty="0">
                <a:latin typeface="Times New Roman" panose="02020603050405020304" pitchFamily="18" charset="0"/>
              </a:rPr>
              <a:t>      </a:t>
            </a:r>
            <a:r>
              <a:rPr lang="en-US" altLang="zh-CN" b="1" i="1" dirty="0">
                <a:latin typeface="Times New Roman" panose="02020603050405020304" pitchFamily="18" charset="0"/>
              </a:rPr>
              <a:t>N</a:t>
            </a:r>
            <a:r>
              <a:rPr lang="en-US" altLang="zh-CN" b="1" dirty="0">
                <a:latin typeface="Times New Roman" panose="02020603050405020304" pitchFamily="18" charset="0"/>
              </a:rPr>
              <a:t>, </a:t>
            </a:r>
            <a:r>
              <a:rPr lang="en-US" altLang="zh-CN" b="1" i="1" dirty="0">
                <a:latin typeface="Times New Roman" panose="02020603050405020304" pitchFamily="18" charset="0"/>
              </a:rPr>
              <a:t>Z</a:t>
            </a:r>
            <a:r>
              <a:rPr lang="en-US" altLang="zh-CN" b="1" dirty="0">
                <a:latin typeface="Times New Roman" panose="02020603050405020304" pitchFamily="18" charset="0"/>
              </a:rPr>
              <a:t>, </a:t>
            </a:r>
            <a:r>
              <a:rPr lang="en-US" altLang="zh-CN" b="1" i="1" dirty="0">
                <a:latin typeface="Times New Roman" panose="02020603050405020304" pitchFamily="18" charset="0"/>
              </a:rPr>
              <a:t>Q</a:t>
            </a:r>
            <a:r>
              <a:rPr lang="en-US" altLang="zh-CN" b="1" dirty="0">
                <a:latin typeface="Times New Roman" panose="02020603050405020304" pitchFamily="18" charset="0"/>
              </a:rPr>
              <a:t>, </a:t>
            </a:r>
            <a:r>
              <a:rPr lang="en-US" altLang="zh-CN" b="1" i="1" dirty="0">
                <a:latin typeface="Times New Roman" panose="02020603050405020304" pitchFamily="18" charset="0"/>
              </a:rPr>
              <a:t>R</a:t>
            </a:r>
            <a:r>
              <a:rPr lang="en-US" altLang="zh-CN" b="1" dirty="0">
                <a:latin typeface="Times New Roman" panose="02020603050405020304" pitchFamily="18" charset="0"/>
              </a:rPr>
              <a:t>, </a:t>
            </a:r>
            <a:r>
              <a:rPr lang="en-US" altLang="zh-CN" b="1" i="1" dirty="0">
                <a:latin typeface="Times New Roman" panose="02020603050405020304" pitchFamily="18" charset="0"/>
              </a:rPr>
              <a:t>C </a:t>
            </a:r>
            <a:r>
              <a:rPr lang="zh-CN" altLang="en-US" b="1" dirty="0">
                <a:latin typeface="Times New Roman" panose="02020603050405020304" pitchFamily="18" charset="0"/>
              </a:rPr>
              <a:t>等 </a:t>
            </a:r>
          </a:p>
        </p:txBody>
      </p:sp>
      <p:sp>
        <p:nvSpPr>
          <p:cNvPr id="174084" name="Rectangle 4">
            <a:extLst>
              <a:ext uri="{FF2B5EF4-FFF2-40B4-BE49-F238E27FC236}">
                <a16:creationId xmlns:a16="http://schemas.microsoft.com/office/drawing/2014/main" id="{DC2CC2B2-94A7-03AE-F96B-9C564CD9BB59}"/>
              </a:ext>
            </a:extLst>
          </p:cNvPr>
          <p:cNvSpPr>
            <a:spLocks noGrp="1" noChangeArrowheads="1"/>
          </p:cNvSpPr>
          <p:nvPr>
            <p:ph type="title"/>
          </p:nvPr>
        </p:nvSpPr>
        <p:spPr/>
        <p:txBody>
          <a:bodyPr/>
          <a:lstStyle/>
          <a:p>
            <a:pPr eaLnBrk="1" hangingPunct="1">
              <a:defRPr/>
            </a:pPr>
            <a:r>
              <a:rPr lang="zh-CN" altLang="en-US" b="1">
                <a:solidFill>
                  <a:srgbClr val="A50021"/>
                </a:solidFill>
                <a:effectLst>
                  <a:outerShdw blurRad="38100" dist="38100" dir="2700000" algn="tl">
                    <a:srgbClr val="C0C0C0"/>
                  </a:outerShdw>
                </a:effectLst>
              </a:rPr>
              <a:t>集合的基数与有穷集合</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70379978-26FB-92DA-A776-A2412C5DF2C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8DB6413-40BB-4A82-BDEF-6B89BA608FC8}" type="slidenum">
              <a:rPr lang="en-US" altLang="zh-CN">
                <a:latin typeface="Arial Black" panose="020B0A04020102020204" pitchFamily="34" charset="0"/>
              </a:rPr>
              <a:pPr eaLnBrk="1" hangingPunct="1"/>
              <a:t>58</a:t>
            </a:fld>
            <a:endParaRPr lang="en-US" altLang="zh-CN">
              <a:latin typeface="Arial Black" panose="020B0A04020102020204" pitchFamily="34" charset="0"/>
            </a:endParaRPr>
          </a:p>
        </p:txBody>
      </p:sp>
      <mc:AlternateContent xmlns:mc="http://schemas.openxmlformats.org/markup-compatibility/2006">
        <mc:Choice xmlns:a14="http://schemas.microsoft.com/office/drawing/2010/main" Requires="a14">
          <p:sp>
            <p:nvSpPr>
              <p:cNvPr id="181253" name="Text Box 1029">
                <a:extLst>
                  <a:ext uri="{FF2B5EF4-FFF2-40B4-BE49-F238E27FC236}">
                    <a16:creationId xmlns:a16="http://schemas.microsoft.com/office/drawing/2014/main" id="{6509DD90-C573-6277-7491-7B3E05D65511}"/>
                  </a:ext>
                </a:extLst>
              </p:cNvPr>
              <p:cNvSpPr txBox="1">
                <a:spLocks noChangeArrowheads="1"/>
              </p:cNvSpPr>
              <p:nvPr/>
            </p:nvSpPr>
            <p:spPr bwMode="auto">
              <a:xfrm>
                <a:off x="2208214" y="2693911"/>
                <a:ext cx="7777163" cy="41640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2800" b="1" dirty="0">
                    <a:solidFill>
                      <a:schemeClr val="tx1"/>
                    </a:solidFill>
                    <a:latin typeface="Times New Roman" panose="02020603050405020304" pitchFamily="18" charset="0"/>
                  </a:rPr>
                  <a:t>解：</a:t>
                </a:r>
                <a:r>
                  <a:rPr lang="en-US" altLang="zh-CN" sz="2800" b="1" i="1" dirty="0">
                    <a:solidFill>
                      <a:schemeClr val="tx1"/>
                    </a:solidFill>
                    <a:latin typeface="Times New Roman" panose="02020603050405020304" pitchFamily="18" charset="0"/>
                  </a:rPr>
                  <a:t>S</a:t>
                </a:r>
                <a:r>
                  <a:rPr lang="en-US" altLang="zh-CN" sz="2800" b="1" dirty="0">
                    <a:solidFill>
                      <a:schemeClr val="tx1"/>
                    </a:solidFill>
                    <a:latin typeface="Times New Roman" panose="02020603050405020304" pitchFamily="18" charset="0"/>
                  </a:rPr>
                  <a:t> ={ </a:t>
                </a:r>
                <a:r>
                  <a:rPr lang="en-US" altLang="zh-CN" sz="2800" b="1" i="1" dirty="0">
                    <a:solidFill>
                      <a:schemeClr val="tx1"/>
                    </a:solidFill>
                    <a:latin typeface="Times New Roman" panose="02020603050405020304" pitchFamily="18" charset="0"/>
                  </a:rPr>
                  <a:t>x </a:t>
                </a:r>
                <a:r>
                  <a:rPr lang="en-US" altLang="zh-CN" sz="2800" b="1" dirty="0">
                    <a:solidFill>
                      <a:schemeClr val="tx1"/>
                    </a:solidFill>
                    <a:latin typeface="Times New Roman" panose="02020603050405020304" pitchFamily="18" charset="0"/>
                  </a:rPr>
                  <a:t>| </a:t>
                </a:r>
                <a:r>
                  <a:rPr lang="en-US" altLang="zh-CN" sz="2800" b="1" i="1" dirty="0" err="1">
                    <a:solidFill>
                      <a:schemeClr val="tx1"/>
                    </a:solidFill>
                    <a:latin typeface="Times New Roman" panose="02020603050405020304" pitchFamily="18" charset="0"/>
                  </a:rPr>
                  <a:t>x</a:t>
                </a:r>
                <a:r>
                  <a:rPr lang="en-US" altLang="zh-CN" sz="2800" b="1" dirty="0" err="1">
                    <a:solidFill>
                      <a:schemeClr val="tx1"/>
                    </a:solidFill>
                    <a:latin typeface="Times New Roman" panose="02020603050405020304" pitchFamily="18" charset="0"/>
                    <a:sym typeface="Symbol" panose="05050102010706020507" pitchFamily="18" charset="2"/>
                  </a:rPr>
                  <a:t></a:t>
                </a:r>
                <a:r>
                  <a:rPr lang="en-US" altLang="zh-CN" sz="2800" b="1" i="1" dirty="0" err="1">
                    <a:solidFill>
                      <a:schemeClr val="tx1"/>
                    </a:solidFill>
                    <a:latin typeface="Times New Roman" panose="02020603050405020304" pitchFamily="18" charset="0"/>
                    <a:sym typeface="Symbol" panose="05050102010706020507" pitchFamily="18" charset="2"/>
                  </a:rPr>
                  <a:t>Z</a:t>
                </a:r>
                <a:r>
                  <a:rPr lang="en-US" altLang="zh-CN" sz="2800" b="1" dirty="0">
                    <a:solidFill>
                      <a:schemeClr val="tx1"/>
                    </a:solidFill>
                    <a:latin typeface="Times New Roman" panose="02020603050405020304" pitchFamily="18" charset="0"/>
                    <a:sym typeface="Symbol" panose="05050102010706020507" pitchFamily="18" charset="2"/>
                  </a:rPr>
                  <a:t>, 1 </a:t>
                </a:r>
                <a:r>
                  <a:rPr lang="en-US" altLang="zh-CN" sz="2800" b="1" i="1" dirty="0">
                    <a:solidFill>
                      <a:schemeClr val="tx1"/>
                    </a:solidFill>
                    <a:latin typeface="Times New Roman" panose="02020603050405020304" pitchFamily="18" charset="0"/>
                    <a:sym typeface="Symbol" panose="05050102010706020507" pitchFamily="18" charset="2"/>
                  </a:rPr>
                  <a:t>x </a:t>
                </a:r>
                <a:r>
                  <a:rPr lang="en-US" altLang="zh-CN" sz="2800" b="1" dirty="0">
                    <a:solidFill>
                      <a:schemeClr val="tx1"/>
                    </a:solidFill>
                    <a:latin typeface="Times New Roman" panose="02020603050405020304" pitchFamily="18" charset="0"/>
                    <a:sym typeface="Symbol" panose="05050102010706020507" pitchFamily="18" charset="2"/>
                  </a:rPr>
                  <a:t>1000 },  </a:t>
                </a:r>
              </a:p>
              <a:p>
                <a:pPr eaLnBrk="1" hangingPunct="1">
                  <a:lnSpc>
                    <a:spcPct val="110000"/>
                  </a:lnSpc>
                </a:pPr>
                <a:r>
                  <a:rPr lang="en-US" altLang="zh-CN" sz="2800" b="1" dirty="0">
                    <a:solidFill>
                      <a:schemeClr val="tx1"/>
                    </a:solidFill>
                    <a:latin typeface="Times New Roman" panose="02020603050405020304" pitchFamily="18" charset="0"/>
                    <a:sym typeface="Symbol" panose="05050102010706020507" pitchFamily="18" charset="2"/>
                  </a:rPr>
                  <a:t>        </a:t>
                </a:r>
                <a:r>
                  <a:rPr lang="zh-CN" altLang="en-US" sz="2800" b="1" dirty="0">
                    <a:solidFill>
                      <a:schemeClr val="tx1"/>
                    </a:solidFill>
                    <a:latin typeface="Times New Roman" panose="02020603050405020304" pitchFamily="18" charset="0"/>
                    <a:sym typeface="Symbol" panose="05050102010706020507" pitchFamily="18" charset="2"/>
                  </a:rPr>
                  <a:t>如下定义 </a:t>
                </a:r>
                <a:r>
                  <a:rPr lang="en-US" altLang="zh-CN" sz="2800" b="1" i="1" dirty="0">
                    <a:solidFill>
                      <a:schemeClr val="tx1"/>
                    </a:solidFill>
                    <a:latin typeface="Times New Roman" panose="02020603050405020304" pitchFamily="18" charset="0"/>
                    <a:sym typeface="Symbol" panose="05050102010706020507" pitchFamily="18" charset="2"/>
                  </a:rPr>
                  <a:t>S</a:t>
                </a:r>
                <a:r>
                  <a:rPr lang="en-US" altLang="zh-CN" sz="2800" b="1" dirty="0">
                    <a:solidFill>
                      <a:schemeClr val="tx1"/>
                    </a:solidFill>
                    <a:latin typeface="Times New Roman" panose="02020603050405020304" pitchFamily="18" charset="0"/>
                    <a:sym typeface="Symbol" panose="05050102010706020507" pitchFamily="18" charset="2"/>
                  </a:rPr>
                  <a:t> </a:t>
                </a:r>
                <a:r>
                  <a:rPr lang="zh-CN" altLang="en-US" sz="2800" b="1" dirty="0">
                    <a:solidFill>
                      <a:schemeClr val="tx1"/>
                    </a:solidFill>
                    <a:latin typeface="Times New Roman" panose="02020603050405020304" pitchFamily="18" charset="0"/>
                    <a:sym typeface="Symbol" panose="05050102010706020507" pitchFamily="18" charset="2"/>
                  </a:rPr>
                  <a:t>的 </a:t>
                </a:r>
                <a:r>
                  <a:rPr lang="en-US" altLang="zh-CN" sz="2800" b="1" dirty="0">
                    <a:solidFill>
                      <a:schemeClr val="tx1"/>
                    </a:solidFill>
                    <a:latin typeface="Times New Roman" panose="02020603050405020304" pitchFamily="18" charset="0"/>
                    <a:sym typeface="Symbol" panose="05050102010706020507" pitchFamily="18" charset="2"/>
                  </a:rPr>
                  <a:t>3 </a:t>
                </a:r>
                <a:r>
                  <a:rPr lang="zh-CN" altLang="en-US" sz="2800" b="1" dirty="0">
                    <a:solidFill>
                      <a:schemeClr val="tx1"/>
                    </a:solidFill>
                    <a:latin typeface="Times New Roman" panose="02020603050405020304" pitchFamily="18" charset="0"/>
                    <a:sym typeface="Symbol" panose="05050102010706020507" pitchFamily="18" charset="2"/>
                  </a:rPr>
                  <a:t>个子集 </a:t>
                </a:r>
                <a:r>
                  <a:rPr lang="en-US" altLang="zh-CN" sz="2800" b="1" i="1" dirty="0">
                    <a:solidFill>
                      <a:schemeClr val="tx1"/>
                    </a:solidFill>
                    <a:latin typeface="Times New Roman" panose="02020603050405020304" pitchFamily="18" charset="0"/>
                    <a:sym typeface="Symbol" panose="05050102010706020507" pitchFamily="18" charset="2"/>
                  </a:rPr>
                  <a:t>A</a:t>
                </a:r>
                <a:r>
                  <a:rPr lang="en-US" altLang="zh-CN" sz="2800" b="1" dirty="0">
                    <a:solidFill>
                      <a:schemeClr val="tx1"/>
                    </a:solidFill>
                    <a:latin typeface="Times New Roman" panose="02020603050405020304" pitchFamily="18" charset="0"/>
                    <a:sym typeface="Symbol" panose="05050102010706020507" pitchFamily="18" charset="2"/>
                  </a:rPr>
                  <a:t>, </a:t>
                </a:r>
                <a:r>
                  <a:rPr lang="en-US" altLang="zh-CN" sz="2800" b="1" i="1" dirty="0">
                    <a:solidFill>
                      <a:schemeClr val="tx1"/>
                    </a:solidFill>
                    <a:latin typeface="Times New Roman" panose="02020603050405020304" pitchFamily="18" charset="0"/>
                    <a:sym typeface="Symbol" panose="05050102010706020507" pitchFamily="18" charset="2"/>
                  </a:rPr>
                  <a:t>B</a:t>
                </a:r>
                <a:r>
                  <a:rPr lang="en-US" altLang="zh-CN" sz="2800" b="1" dirty="0">
                    <a:solidFill>
                      <a:schemeClr val="tx1"/>
                    </a:solidFill>
                    <a:latin typeface="Times New Roman" panose="02020603050405020304" pitchFamily="18" charset="0"/>
                    <a:sym typeface="Symbol" panose="05050102010706020507" pitchFamily="18" charset="2"/>
                  </a:rPr>
                  <a:t>, </a:t>
                </a:r>
                <a:r>
                  <a:rPr lang="en-US" altLang="zh-CN" sz="2800" b="1" i="1" dirty="0">
                    <a:solidFill>
                      <a:schemeClr val="tx1"/>
                    </a:solidFill>
                    <a:latin typeface="Times New Roman" panose="02020603050405020304" pitchFamily="18" charset="0"/>
                    <a:sym typeface="Symbol" panose="05050102010706020507" pitchFamily="18" charset="2"/>
                  </a:rPr>
                  <a:t>C</a:t>
                </a:r>
                <a:r>
                  <a:rPr lang="zh-CN" altLang="en-US" sz="2800" b="1" dirty="0">
                    <a:solidFill>
                      <a:schemeClr val="tx1"/>
                    </a:solidFill>
                    <a:latin typeface="Times New Roman" panose="02020603050405020304" pitchFamily="18" charset="0"/>
                    <a:sym typeface="Symbol" panose="05050102010706020507" pitchFamily="18" charset="2"/>
                  </a:rPr>
                  <a:t>：</a:t>
                </a:r>
              </a:p>
              <a:p>
                <a:pPr eaLnBrk="1" hangingPunct="1">
                  <a:lnSpc>
                    <a:spcPct val="120000"/>
                  </a:lnSpc>
                </a:pPr>
                <a:r>
                  <a:rPr lang="zh-CN" altLang="en-US" sz="2800" b="1" dirty="0">
                    <a:solidFill>
                      <a:schemeClr val="tx1"/>
                    </a:solidFill>
                    <a:latin typeface="Times New Roman" panose="02020603050405020304" pitchFamily="18" charset="0"/>
                    <a:sym typeface="Symbol" panose="05050102010706020507" pitchFamily="18" charset="2"/>
                  </a:rPr>
                  <a:t>        </a:t>
                </a:r>
                <a:r>
                  <a:rPr lang="en-US" altLang="zh-CN" sz="2800" b="1" i="1" dirty="0">
                    <a:solidFill>
                      <a:schemeClr val="tx1"/>
                    </a:solidFill>
                    <a:latin typeface="Times New Roman" panose="02020603050405020304" pitchFamily="18" charset="0"/>
                    <a:sym typeface="Symbol" panose="05050102010706020507" pitchFamily="18" charset="2"/>
                  </a:rPr>
                  <a:t>A</a:t>
                </a:r>
                <a:r>
                  <a:rPr lang="en-US" altLang="zh-CN" sz="2800" b="1" dirty="0">
                    <a:solidFill>
                      <a:schemeClr val="tx1"/>
                    </a:solidFill>
                    <a:latin typeface="Times New Roman" panose="02020603050405020304" pitchFamily="18" charset="0"/>
                    <a:sym typeface="Symbol" panose="05050102010706020507" pitchFamily="18" charset="2"/>
                  </a:rPr>
                  <a:t>={ </a:t>
                </a:r>
                <a:r>
                  <a:rPr lang="en-US" altLang="zh-CN" sz="2800" b="1" i="1" dirty="0">
                    <a:solidFill>
                      <a:schemeClr val="tx1"/>
                    </a:solidFill>
                    <a:latin typeface="Times New Roman" panose="02020603050405020304" pitchFamily="18" charset="0"/>
                    <a:sym typeface="Symbol" panose="05050102010706020507" pitchFamily="18" charset="2"/>
                  </a:rPr>
                  <a:t>x </a:t>
                </a:r>
                <a:r>
                  <a:rPr lang="en-US" altLang="zh-CN" sz="2800" b="1" dirty="0">
                    <a:solidFill>
                      <a:schemeClr val="tx1"/>
                    </a:solidFill>
                    <a:latin typeface="Times New Roman" panose="02020603050405020304" pitchFamily="18" charset="0"/>
                    <a:sym typeface="Symbol" panose="05050102010706020507" pitchFamily="18" charset="2"/>
                  </a:rPr>
                  <a:t>| </a:t>
                </a:r>
                <a:r>
                  <a:rPr lang="en-US" altLang="zh-CN" sz="2800" b="1" i="1" dirty="0" err="1">
                    <a:solidFill>
                      <a:schemeClr val="tx1"/>
                    </a:solidFill>
                    <a:latin typeface="Times New Roman" panose="02020603050405020304" pitchFamily="18" charset="0"/>
                    <a:sym typeface="Symbol" panose="05050102010706020507" pitchFamily="18" charset="2"/>
                  </a:rPr>
                  <a:t>x</a:t>
                </a:r>
                <a:r>
                  <a:rPr lang="en-US" altLang="zh-CN" sz="2800" b="1" dirty="0" err="1">
                    <a:solidFill>
                      <a:schemeClr val="tx1"/>
                    </a:solidFill>
                    <a:latin typeface="Times New Roman" panose="02020603050405020304" pitchFamily="18" charset="0"/>
                    <a:sym typeface="Symbol" panose="05050102010706020507" pitchFamily="18" charset="2"/>
                  </a:rPr>
                  <a:t></a:t>
                </a:r>
                <a:r>
                  <a:rPr lang="en-US" altLang="zh-CN" sz="2800" b="1" i="1" dirty="0" err="1">
                    <a:solidFill>
                      <a:schemeClr val="tx1"/>
                    </a:solidFill>
                    <a:latin typeface="Times New Roman" panose="02020603050405020304" pitchFamily="18" charset="0"/>
                    <a:sym typeface="Symbol" panose="05050102010706020507" pitchFamily="18" charset="2"/>
                  </a:rPr>
                  <a:t>S</a:t>
                </a:r>
                <a:r>
                  <a:rPr lang="en-US" altLang="zh-CN" sz="2800" b="1" dirty="0">
                    <a:solidFill>
                      <a:schemeClr val="tx1"/>
                    </a:solidFill>
                    <a:latin typeface="Times New Roman" panose="02020603050405020304" pitchFamily="18" charset="0"/>
                    <a:sym typeface="Symbol" panose="05050102010706020507" pitchFamily="18" charset="2"/>
                  </a:rPr>
                  <a:t>, 5 | </a:t>
                </a:r>
                <a:r>
                  <a:rPr lang="en-US" altLang="zh-CN" sz="2800" b="1" i="1" dirty="0">
                    <a:solidFill>
                      <a:schemeClr val="tx1"/>
                    </a:solidFill>
                    <a:latin typeface="Times New Roman" panose="02020603050405020304" pitchFamily="18" charset="0"/>
                    <a:sym typeface="Symbol" panose="05050102010706020507" pitchFamily="18" charset="2"/>
                  </a:rPr>
                  <a:t>x </a:t>
                </a:r>
                <a:r>
                  <a:rPr lang="en-US" altLang="zh-CN" sz="2800" b="1" dirty="0">
                    <a:solidFill>
                      <a:schemeClr val="tx1"/>
                    </a:solidFill>
                    <a:latin typeface="Times New Roman" panose="02020603050405020304" pitchFamily="18" charset="0"/>
                    <a:sym typeface="Symbol" panose="05050102010706020507" pitchFamily="18" charset="2"/>
                  </a:rPr>
                  <a:t>}</a:t>
                </a:r>
                <a:r>
                  <a:rPr lang="zh-CN" altLang="en-US" sz="2800" b="1" dirty="0">
                    <a:solidFill>
                      <a:schemeClr val="tx1"/>
                    </a:solidFill>
                    <a:latin typeface="Times New Roman" panose="02020603050405020304" pitchFamily="18" charset="0"/>
                    <a:sym typeface="Symbol" panose="05050102010706020507" pitchFamily="18" charset="2"/>
                  </a:rPr>
                  <a:t>，</a:t>
                </a:r>
              </a:p>
              <a:p>
                <a:pPr eaLnBrk="1" hangingPunct="1">
                  <a:lnSpc>
                    <a:spcPct val="120000"/>
                  </a:lnSpc>
                </a:pPr>
                <a:r>
                  <a:rPr lang="zh-CN" altLang="en-US" sz="2800" b="1" dirty="0">
                    <a:solidFill>
                      <a:schemeClr val="tx1"/>
                    </a:solidFill>
                    <a:latin typeface="Times New Roman" panose="02020603050405020304" pitchFamily="18" charset="0"/>
                    <a:sym typeface="Symbol" panose="05050102010706020507" pitchFamily="18" charset="2"/>
                  </a:rPr>
                  <a:t>        </a:t>
                </a:r>
                <a:r>
                  <a:rPr lang="en-US" altLang="zh-CN" sz="2800" b="1" i="1" dirty="0">
                    <a:solidFill>
                      <a:schemeClr val="tx1"/>
                    </a:solidFill>
                    <a:latin typeface="Times New Roman" panose="02020603050405020304" pitchFamily="18" charset="0"/>
                    <a:sym typeface="Symbol" panose="05050102010706020507" pitchFamily="18" charset="2"/>
                  </a:rPr>
                  <a:t>B</a:t>
                </a:r>
                <a:r>
                  <a:rPr lang="en-US" altLang="zh-CN" sz="2800" b="1" dirty="0">
                    <a:solidFill>
                      <a:schemeClr val="tx1"/>
                    </a:solidFill>
                    <a:latin typeface="Times New Roman" panose="02020603050405020304" pitchFamily="18" charset="0"/>
                    <a:sym typeface="Symbol" panose="05050102010706020507" pitchFamily="18" charset="2"/>
                  </a:rPr>
                  <a:t>={ </a:t>
                </a:r>
                <a:r>
                  <a:rPr lang="en-US" altLang="zh-CN" sz="2800" b="1" i="1" dirty="0">
                    <a:solidFill>
                      <a:schemeClr val="tx1"/>
                    </a:solidFill>
                    <a:latin typeface="Times New Roman" panose="02020603050405020304" pitchFamily="18" charset="0"/>
                    <a:sym typeface="Symbol" panose="05050102010706020507" pitchFamily="18" charset="2"/>
                  </a:rPr>
                  <a:t>x </a:t>
                </a:r>
                <a:r>
                  <a:rPr lang="en-US" altLang="zh-CN" sz="2800" b="1" dirty="0">
                    <a:solidFill>
                      <a:schemeClr val="tx1"/>
                    </a:solidFill>
                    <a:latin typeface="Times New Roman" panose="02020603050405020304" pitchFamily="18" charset="0"/>
                    <a:sym typeface="Symbol" panose="05050102010706020507" pitchFamily="18" charset="2"/>
                  </a:rPr>
                  <a:t>| </a:t>
                </a:r>
                <a:r>
                  <a:rPr lang="en-US" altLang="zh-CN" sz="2800" b="1" i="1" dirty="0" err="1">
                    <a:solidFill>
                      <a:schemeClr val="tx1"/>
                    </a:solidFill>
                    <a:latin typeface="Times New Roman" panose="02020603050405020304" pitchFamily="18" charset="0"/>
                    <a:sym typeface="Symbol" panose="05050102010706020507" pitchFamily="18" charset="2"/>
                  </a:rPr>
                  <a:t>x</a:t>
                </a:r>
                <a:r>
                  <a:rPr lang="en-US" altLang="zh-CN" sz="2800" b="1" dirty="0" err="1">
                    <a:solidFill>
                      <a:schemeClr val="tx1"/>
                    </a:solidFill>
                    <a:latin typeface="Times New Roman" panose="02020603050405020304" pitchFamily="18" charset="0"/>
                    <a:sym typeface="Symbol" panose="05050102010706020507" pitchFamily="18" charset="2"/>
                  </a:rPr>
                  <a:t></a:t>
                </a:r>
                <a:r>
                  <a:rPr lang="en-US" altLang="zh-CN" sz="2800" b="1" i="1" dirty="0" err="1">
                    <a:solidFill>
                      <a:schemeClr val="tx1"/>
                    </a:solidFill>
                    <a:latin typeface="Times New Roman" panose="02020603050405020304" pitchFamily="18" charset="0"/>
                    <a:sym typeface="Symbol" panose="05050102010706020507" pitchFamily="18" charset="2"/>
                  </a:rPr>
                  <a:t>S</a:t>
                </a:r>
                <a:r>
                  <a:rPr lang="en-US" altLang="zh-CN" sz="2800" b="1" dirty="0">
                    <a:solidFill>
                      <a:schemeClr val="tx1"/>
                    </a:solidFill>
                    <a:latin typeface="Times New Roman" panose="02020603050405020304" pitchFamily="18" charset="0"/>
                    <a:sym typeface="Symbol" panose="05050102010706020507" pitchFamily="18" charset="2"/>
                  </a:rPr>
                  <a:t>, 6 | </a:t>
                </a:r>
                <a:r>
                  <a:rPr lang="en-US" altLang="zh-CN" sz="2800" b="1" i="1" dirty="0">
                    <a:solidFill>
                      <a:schemeClr val="tx1"/>
                    </a:solidFill>
                    <a:latin typeface="Times New Roman" panose="02020603050405020304" pitchFamily="18" charset="0"/>
                    <a:sym typeface="Symbol" panose="05050102010706020507" pitchFamily="18" charset="2"/>
                  </a:rPr>
                  <a:t>x </a:t>
                </a:r>
                <a:r>
                  <a:rPr lang="en-US" altLang="zh-CN" sz="2800" b="1" dirty="0">
                    <a:solidFill>
                      <a:schemeClr val="tx1"/>
                    </a:solidFill>
                    <a:latin typeface="Times New Roman" panose="02020603050405020304" pitchFamily="18" charset="0"/>
                    <a:sym typeface="Symbol" panose="05050102010706020507" pitchFamily="18" charset="2"/>
                  </a:rPr>
                  <a:t>}</a:t>
                </a:r>
                <a:r>
                  <a:rPr lang="zh-CN" altLang="en-US" sz="2800" b="1" dirty="0">
                    <a:solidFill>
                      <a:schemeClr val="tx1"/>
                    </a:solidFill>
                    <a:latin typeface="Times New Roman" panose="02020603050405020304" pitchFamily="18" charset="0"/>
                    <a:sym typeface="Symbol" panose="05050102010706020507" pitchFamily="18" charset="2"/>
                  </a:rPr>
                  <a:t>，</a:t>
                </a:r>
              </a:p>
              <a:p>
                <a:pPr eaLnBrk="1" hangingPunct="1">
                  <a:lnSpc>
                    <a:spcPct val="120000"/>
                  </a:lnSpc>
                </a:pPr>
                <a:r>
                  <a:rPr lang="zh-CN" altLang="en-US" sz="2800" b="1" dirty="0">
                    <a:solidFill>
                      <a:schemeClr val="tx1"/>
                    </a:solidFill>
                    <a:latin typeface="Times New Roman" panose="02020603050405020304" pitchFamily="18" charset="0"/>
                    <a:sym typeface="Symbol" panose="05050102010706020507" pitchFamily="18" charset="2"/>
                  </a:rPr>
                  <a:t>        </a:t>
                </a:r>
                <a:r>
                  <a:rPr lang="en-US" altLang="zh-CN" sz="2800" b="1" i="1" dirty="0">
                    <a:solidFill>
                      <a:schemeClr val="tx1"/>
                    </a:solidFill>
                    <a:latin typeface="Times New Roman" panose="02020603050405020304" pitchFamily="18" charset="0"/>
                    <a:sym typeface="Symbol" panose="05050102010706020507" pitchFamily="18" charset="2"/>
                  </a:rPr>
                  <a:t>C</a:t>
                </a:r>
                <a:r>
                  <a:rPr lang="en-US" altLang="zh-CN" sz="2800" b="1" dirty="0">
                    <a:solidFill>
                      <a:schemeClr val="tx1"/>
                    </a:solidFill>
                    <a:latin typeface="Times New Roman" panose="02020603050405020304" pitchFamily="18" charset="0"/>
                    <a:sym typeface="Symbol" panose="05050102010706020507" pitchFamily="18" charset="2"/>
                  </a:rPr>
                  <a:t>={ </a:t>
                </a:r>
                <a:r>
                  <a:rPr lang="en-US" altLang="zh-CN" sz="2800" b="1" i="1" dirty="0">
                    <a:solidFill>
                      <a:schemeClr val="tx1"/>
                    </a:solidFill>
                    <a:latin typeface="Times New Roman" panose="02020603050405020304" pitchFamily="18" charset="0"/>
                    <a:sym typeface="Symbol" panose="05050102010706020507" pitchFamily="18" charset="2"/>
                  </a:rPr>
                  <a:t>x </a:t>
                </a:r>
                <a:r>
                  <a:rPr lang="en-US" altLang="zh-CN" sz="2800" b="1" dirty="0">
                    <a:solidFill>
                      <a:schemeClr val="tx1"/>
                    </a:solidFill>
                    <a:latin typeface="Times New Roman" panose="02020603050405020304" pitchFamily="18" charset="0"/>
                    <a:sym typeface="Symbol" panose="05050102010706020507" pitchFamily="18" charset="2"/>
                  </a:rPr>
                  <a:t>| </a:t>
                </a:r>
                <a:r>
                  <a:rPr lang="en-US" altLang="zh-CN" sz="2800" b="1" i="1" dirty="0" err="1">
                    <a:solidFill>
                      <a:schemeClr val="tx1"/>
                    </a:solidFill>
                    <a:latin typeface="Times New Roman" panose="02020603050405020304" pitchFamily="18" charset="0"/>
                    <a:sym typeface="Symbol" panose="05050102010706020507" pitchFamily="18" charset="2"/>
                  </a:rPr>
                  <a:t>x</a:t>
                </a:r>
                <a:r>
                  <a:rPr lang="en-US" altLang="zh-CN" sz="2800" b="1" dirty="0" err="1">
                    <a:solidFill>
                      <a:schemeClr val="tx1"/>
                    </a:solidFill>
                    <a:latin typeface="Times New Roman" panose="02020603050405020304" pitchFamily="18" charset="0"/>
                    <a:sym typeface="Symbol" panose="05050102010706020507" pitchFamily="18" charset="2"/>
                  </a:rPr>
                  <a:t></a:t>
                </a:r>
                <a:r>
                  <a:rPr lang="en-US" altLang="zh-CN" sz="2800" b="1" i="1" dirty="0" err="1">
                    <a:solidFill>
                      <a:schemeClr val="tx1"/>
                    </a:solidFill>
                    <a:latin typeface="Times New Roman" panose="02020603050405020304" pitchFamily="18" charset="0"/>
                    <a:sym typeface="Symbol" panose="05050102010706020507" pitchFamily="18" charset="2"/>
                  </a:rPr>
                  <a:t>S</a:t>
                </a:r>
                <a:r>
                  <a:rPr lang="en-US" altLang="zh-CN" sz="2800" b="1" dirty="0">
                    <a:solidFill>
                      <a:schemeClr val="tx1"/>
                    </a:solidFill>
                    <a:latin typeface="Times New Roman" panose="02020603050405020304" pitchFamily="18" charset="0"/>
                    <a:sym typeface="Symbol" panose="05050102010706020507" pitchFamily="18" charset="2"/>
                  </a:rPr>
                  <a:t>, 8 | </a:t>
                </a:r>
                <a:r>
                  <a:rPr lang="en-US" altLang="zh-CN" sz="2800" b="1" i="1" dirty="0">
                    <a:solidFill>
                      <a:schemeClr val="tx1"/>
                    </a:solidFill>
                    <a:latin typeface="Times New Roman" panose="02020603050405020304" pitchFamily="18" charset="0"/>
                    <a:sym typeface="Symbol" panose="05050102010706020507" pitchFamily="18" charset="2"/>
                  </a:rPr>
                  <a:t>x </a:t>
                </a:r>
                <a:r>
                  <a:rPr lang="en-US" altLang="zh-CN" sz="2800" b="1" dirty="0">
                    <a:solidFill>
                      <a:schemeClr val="tx1"/>
                    </a:solidFill>
                    <a:latin typeface="Times New Roman" panose="02020603050405020304" pitchFamily="18" charset="0"/>
                    <a:sym typeface="Symbol" panose="05050102010706020507" pitchFamily="18" charset="2"/>
                  </a:rPr>
                  <a:t>}</a:t>
                </a:r>
              </a:p>
              <a:p>
                <a:pPr eaLnBrk="1" hangingPunct="1">
                  <a:lnSpc>
                    <a:spcPct val="120000"/>
                  </a:lnSpc>
                </a:pPr>
                <a:endParaRPr lang="en-US" altLang="zh-CN" sz="2800" b="1" dirty="0">
                  <a:solidFill>
                    <a:schemeClr val="tx1"/>
                  </a:solidFill>
                  <a:latin typeface="Times New Roman" panose="02020603050405020304" pitchFamily="18" charset="0"/>
                  <a:sym typeface="Symbol" panose="05050102010706020507" pitchFamily="18" charset="2"/>
                </a:endParaRPr>
              </a:p>
              <a:p>
                <a:pPr eaLnBrk="1" hangingPunct="1">
                  <a:lnSpc>
                    <a:spcPct val="120000"/>
                  </a:lnSpc>
                </a:pPr>
                <a:r>
                  <a:rPr lang="en-US" altLang="zh-CN" sz="2800" b="1" dirty="0">
                    <a:solidFill>
                      <a:schemeClr val="tx1"/>
                    </a:solidFill>
                    <a:latin typeface="Times New Roman" panose="02020603050405020304" pitchFamily="18" charset="0"/>
                    <a:sym typeface="Symbol" panose="05050102010706020507" pitchFamily="18" charset="2"/>
                  </a:rPr>
                  <a:t>     </a:t>
                </a:r>
                <a14:m>
                  <m:oMath xmlns:m="http://schemas.openxmlformats.org/officeDocument/2006/math">
                    <m:d>
                      <m:dPr>
                        <m:begChr m:val="|"/>
                        <m:endChr m:val="|"/>
                        <m:ctrlPr>
                          <a:rPr lang="en-US" altLang="zh-CN" sz="2800" b="1" i="1">
                            <a:solidFill>
                              <a:schemeClr val="tx1"/>
                            </a:solidFill>
                            <a:latin typeface="Cambria Math" panose="02040503050406030204" pitchFamily="18" charset="0"/>
                            <a:sym typeface="Symbol" panose="05050102010706020507" pitchFamily="18" charset="2"/>
                          </a:rPr>
                        </m:ctrlPr>
                      </m:dPr>
                      <m:e>
                        <m:acc>
                          <m:accPr>
                            <m:chr m:val="̅"/>
                            <m:ctrlPr>
                              <a:rPr lang="en-US" altLang="zh-CN" sz="2800" b="1" i="1">
                                <a:solidFill>
                                  <a:schemeClr val="tx1"/>
                                </a:solidFill>
                                <a:latin typeface="Cambria Math" panose="02040503050406030204" pitchFamily="18" charset="0"/>
                                <a:sym typeface="Symbol" panose="05050102010706020507" pitchFamily="18" charset="2"/>
                              </a:rPr>
                            </m:ctrlPr>
                          </m:accPr>
                          <m:e>
                            <m:r>
                              <a:rPr lang="en-US" altLang="zh-CN" sz="2800" b="1" i="1">
                                <a:solidFill>
                                  <a:schemeClr val="tx1"/>
                                </a:solidFill>
                                <a:latin typeface="Cambria Math" panose="02040503050406030204" pitchFamily="18" charset="0"/>
                                <a:sym typeface="Symbol" panose="05050102010706020507" pitchFamily="18" charset="2"/>
                              </a:rPr>
                              <m:t>𝑨</m:t>
                            </m:r>
                          </m:e>
                        </m:acc>
                        <m:r>
                          <a:rPr lang="en-US" altLang="zh-CN" sz="2800" b="1" i="1" dirty="0">
                            <a:solidFill>
                              <a:schemeClr val="tx1"/>
                            </a:solidFill>
                            <a:latin typeface="Cambria Math" panose="02040503050406030204" pitchFamily="18" charset="0"/>
                          </a:rPr>
                          <m:t>∩</m:t>
                        </m:r>
                        <m:acc>
                          <m:accPr>
                            <m:chr m:val="̅"/>
                            <m:ctrlPr>
                              <a:rPr lang="en-US" altLang="zh-CN" sz="2800" b="1" i="1" dirty="0">
                                <a:solidFill>
                                  <a:schemeClr val="tx1"/>
                                </a:solidFill>
                                <a:latin typeface="Cambria Math" panose="02040503050406030204" pitchFamily="18" charset="0"/>
                              </a:rPr>
                            </m:ctrlPr>
                          </m:accPr>
                          <m:e>
                            <m:r>
                              <a:rPr lang="en-US" altLang="zh-CN" sz="2800" b="1" i="1" dirty="0">
                                <a:solidFill>
                                  <a:schemeClr val="tx1"/>
                                </a:solidFill>
                                <a:latin typeface="Cambria Math" panose="02040503050406030204" pitchFamily="18" charset="0"/>
                              </a:rPr>
                              <m:t>𝑩</m:t>
                            </m:r>
                            <m:r>
                              <a:rPr lang="en-US" altLang="zh-CN" sz="2800" b="1" i="1" dirty="0">
                                <a:solidFill>
                                  <a:schemeClr val="tx1"/>
                                </a:solidFill>
                                <a:latin typeface="Cambria Math" panose="02040503050406030204" pitchFamily="18" charset="0"/>
                              </a:rPr>
                              <m:t> </m:t>
                            </m:r>
                          </m:e>
                        </m:acc>
                        <m:r>
                          <a:rPr lang="en-US" altLang="zh-CN" sz="2800" b="1" i="1" dirty="0">
                            <a:solidFill>
                              <a:schemeClr val="tx1"/>
                            </a:solidFill>
                            <a:latin typeface="Cambria Math" panose="02040503050406030204" pitchFamily="18" charset="0"/>
                          </a:rPr>
                          <m:t>∩</m:t>
                        </m:r>
                        <m:acc>
                          <m:accPr>
                            <m:chr m:val="̅"/>
                            <m:ctrlPr>
                              <a:rPr lang="en-US" altLang="zh-CN" sz="2800" b="1" i="1" dirty="0">
                                <a:solidFill>
                                  <a:schemeClr val="tx1"/>
                                </a:solidFill>
                                <a:latin typeface="Cambria Math" panose="02040503050406030204" pitchFamily="18" charset="0"/>
                              </a:rPr>
                            </m:ctrlPr>
                          </m:accPr>
                          <m:e>
                            <m:r>
                              <a:rPr lang="en-US" altLang="zh-CN" sz="2800" b="1" i="1" dirty="0">
                                <a:solidFill>
                                  <a:schemeClr val="tx1"/>
                                </a:solidFill>
                                <a:latin typeface="Cambria Math" panose="02040503050406030204" pitchFamily="18" charset="0"/>
                              </a:rPr>
                              <m:t>𝑪</m:t>
                            </m:r>
                          </m:e>
                        </m:acc>
                      </m:e>
                    </m:d>
                    <m:r>
                      <a:rPr lang="en-US" altLang="zh-CN" sz="2800" b="1" i="1" dirty="0">
                        <a:solidFill>
                          <a:schemeClr val="tx1"/>
                        </a:solidFill>
                        <a:latin typeface="Cambria Math" panose="02040503050406030204" pitchFamily="18" charset="0"/>
                      </a:rPr>
                      <m:t>=</m:t>
                    </m:r>
                    <m:d>
                      <m:dPr>
                        <m:begChr m:val="|"/>
                        <m:endChr m:val="|"/>
                        <m:ctrlPr>
                          <a:rPr lang="en-US" altLang="zh-CN" sz="2800" b="1" i="1" dirty="0">
                            <a:solidFill>
                              <a:schemeClr val="tx1"/>
                            </a:solidFill>
                            <a:latin typeface="Cambria Math" panose="02040503050406030204" pitchFamily="18" charset="0"/>
                          </a:rPr>
                        </m:ctrlPr>
                      </m:dPr>
                      <m:e>
                        <m:r>
                          <a:rPr lang="en-US" altLang="zh-CN" sz="2800" b="1" i="1" dirty="0">
                            <a:solidFill>
                              <a:schemeClr val="tx1"/>
                            </a:solidFill>
                            <a:latin typeface="Cambria Math" panose="02040503050406030204" pitchFamily="18" charset="0"/>
                          </a:rPr>
                          <m:t>𝑺</m:t>
                        </m:r>
                      </m:e>
                    </m:d>
                    <m:r>
                      <a:rPr lang="en-US" altLang="zh-CN" sz="2800" b="1" i="1" dirty="0">
                        <a:solidFill>
                          <a:schemeClr val="tx1"/>
                        </a:solidFill>
                        <a:latin typeface="Cambria Math" panose="02040503050406030204" pitchFamily="18" charset="0"/>
                      </a:rPr>
                      <m:t>−</m:t>
                    </m:r>
                    <m:d>
                      <m:dPr>
                        <m:ctrlPr>
                          <a:rPr lang="en-US" altLang="zh-CN" sz="2800" b="1" i="1" dirty="0">
                            <a:solidFill>
                              <a:schemeClr val="tx1"/>
                            </a:solidFill>
                            <a:latin typeface="Cambria Math" panose="02040503050406030204" pitchFamily="18" charset="0"/>
                          </a:rPr>
                        </m:ctrlPr>
                      </m:dPr>
                      <m:e>
                        <m:d>
                          <m:dPr>
                            <m:begChr m:val="|"/>
                            <m:endChr m:val="|"/>
                            <m:ctrlPr>
                              <a:rPr lang="en-US" altLang="zh-CN" sz="2800" b="1" i="1" dirty="0">
                                <a:solidFill>
                                  <a:schemeClr val="tx1"/>
                                </a:solidFill>
                                <a:latin typeface="Cambria Math" panose="02040503050406030204" pitchFamily="18" charset="0"/>
                              </a:rPr>
                            </m:ctrlPr>
                          </m:dPr>
                          <m:e>
                            <m:r>
                              <a:rPr lang="en-US" altLang="zh-CN" sz="2800" b="1" dirty="0">
                                <a:solidFill>
                                  <a:schemeClr val="tx1"/>
                                </a:solidFill>
                                <a:latin typeface="Cambria Math" panose="02040503050406030204" pitchFamily="18" charset="0"/>
                              </a:rPr>
                              <m:t>𝐀</m:t>
                            </m:r>
                          </m:e>
                        </m:d>
                        <m:r>
                          <a:rPr lang="en-US" altLang="zh-CN" sz="2800" b="1" dirty="0">
                            <a:solidFill>
                              <a:schemeClr val="tx1"/>
                            </a:solidFill>
                            <a:latin typeface="Cambria Math" panose="02040503050406030204" pitchFamily="18" charset="0"/>
                          </a:rPr>
                          <m:t>+</m:t>
                        </m:r>
                        <m:d>
                          <m:dPr>
                            <m:begChr m:val="|"/>
                            <m:endChr m:val="|"/>
                            <m:ctrlPr>
                              <a:rPr lang="en-US" altLang="zh-CN" sz="2800" b="1" i="1" dirty="0">
                                <a:solidFill>
                                  <a:schemeClr val="tx1"/>
                                </a:solidFill>
                                <a:latin typeface="Cambria Math" panose="02040503050406030204" pitchFamily="18" charset="0"/>
                              </a:rPr>
                            </m:ctrlPr>
                          </m:dPr>
                          <m:e>
                            <m:r>
                              <a:rPr lang="en-US" altLang="zh-CN" sz="2800" b="1" dirty="0">
                                <a:solidFill>
                                  <a:schemeClr val="tx1"/>
                                </a:solidFill>
                                <a:latin typeface="Cambria Math" panose="02040503050406030204" pitchFamily="18" charset="0"/>
                              </a:rPr>
                              <m:t>𝐁</m:t>
                            </m:r>
                          </m:e>
                        </m:d>
                        <m:r>
                          <a:rPr lang="en-US" altLang="zh-CN" sz="2800" b="1" dirty="0">
                            <a:solidFill>
                              <a:schemeClr val="tx1"/>
                            </a:solidFill>
                            <a:latin typeface="Cambria Math" panose="02040503050406030204" pitchFamily="18" charset="0"/>
                          </a:rPr>
                          <m:t>+</m:t>
                        </m:r>
                        <m:d>
                          <m:dPr>
                            <m:begChr m:val="|"/>
                            <m:endChr m:val="|"/>
                            <m:ctrlPr>
                              <a:rPr lang="en-US" altLang="zh-CN" sz="2800" b="1" i="1" dirty="0">
                                <a:solidFill>
                                  <a:schemeClr val="tx1"/>
                                </a:solidFill>
                                <a:latin typeface="Cambria Math" panose="02040503050406030204" pitchFamily="18" charset="0"/>
                              </a:rPr>
                            </m:ctrlPr>
                          </m:dPr>
                          <m:e>
                            <m:r>
                              <a:rPr lang="en-US" altLang="zh-CN" sz="2800" b="1" dirty="0">
                                <a:solidFill>
                                  <a:schemeClr val="tx1"/>
                                </a:solidFill>
                                <a:latin typeface="Cambria Math" panose="02040503050406030204" pitchFamily="18" charset="0"/>
                              </a:rPr>
                              <m:t>𝐂</m:t>
                            </m:r>
                          </m:e>
                        </m:d>
                      </m:e>
                    </m:d>
                    <m:r>
                      <a:rPr lang="en-US" altLang="zh-CN" sz="2800" b="1" i="1" dirty="0">
                        <a:solidFill>
                          <a:schemeClr val="tx1"/>
                        </a:solidFill>
                        <a:latin typeface="Cambria Math" panose="02040503050406030204" pitchFamily="18" charset="0"/>
                      </a:rPr>
                      <m:t>+</m:t>
                    </m:r>
                    <m:d>
                      <m:dPr>
                        <m:ctrlPr>
                          <a:rPr lang="en-US" altLang="zh-CN" sz="2800" b="1" i="1" dirty="0">
                            <a:solidFill>
                              <a:schemeClr val="tx1"/>
                            </a:solidFill>
                            <a:latin typeface="Cambria Math" panose="02040503050406030204" pitchFamily="18" charset="0"/>
                          </a:rPr>
                        </m:ctrlPr>
                      </m:dPr>
                      <m:e>
                        <m:d>
                          <m:dPr>
                            <m:begChr m:val="|"/>
                            <m:endChr m:val="|"/>
                            <m:ctrlPr>
                              <a:rPr lang="en-US" altLang="zh-CN" sz="2800" b="1" i="1" dirty="0">
                                <a:solidFill>
                                  <a:schemeClr val="tx1"/>
                                </a:solidFill>
                                <a:latin typeface="Cambria Math" panose="02040503050406030204" pitchFamily="18" charset="0"/>
                              </a:rPr>
                            </m:ctrlPr>
                          </m:dPr>
                          <m:e>
                            <m:r>
                              <a:rPr lang="en-US" altLang="zh-CN" sz="2800" b="1" dirty="0">
                                <a:solidFill>
                                  <a:schemeClr val="tx1"/>
                                </a:solidFill>
                                <a:latin typeface="Cambria Math" panose="02040503050406030204" pitchFamily="18" charset="0"/>
                              </a:rPr>
                              <m:t>𝐀</m:t>
                            </m:r>
                            <m:r>
                              <a:rPr lang="en-US" altLang="zh-CN" sz="2800" b="1" i="1" dirty="0">
                                <a:solidFill>
                                  <a:schemeClr val="tx1"/>
                                </a:solidFill>
                                <a:latin typeface="Cambria Math" panose="02040503050406030204" pitchFamily="18" charset="0"/>
                              </a:rPr>
                              <m:t>∩</m:t>
                            </m:r>
                            <m:r>
                              <a:rPr lang="en-US" altLang="zh-CN" sz="2800" b="1" i="1" dirty="0">
                                <a:solidFill>
                                  <a:schemeClr val="tx1"/>
                                </a:solidFill>
                                <a:latin typeface="Cambria Math" panose="02040503050406030204" pitchFamily="18" charset="0"/>
                              </a:rPr>
                              <m:t>𝑩</m:t>
                            </m:r>
                          </m:e>
                        </m:d>
                        <m:r>
                          <a:rPr lang="en-US" altLang="zh-CN" sz="2800" b="1" dirty="0">
                            <a:solidFill>
                              <a:schemeClr val="tx1"/>
                            </a:solidFill>
                            <a:latin typeface="Cambria Math" panose="02040503050406030204" pitchFamily="18" charset="0"/>
                          </a:rPr>
                          <m:t>+</m:t>
                        </m:r>
                        <m:d>
                          <m:dPr>
                            <m:begChr m:val="|"/>
                            <m:endChr m:val="|"/>
                            <m:ctrlPr>
                              <a:rPr lang="en-US" altLang="zh-CN" sz="2800" b="1" i="1" dirty="0">
                                <a:solidFill>
                                  <a:schemeClr val="tx1"/>
                                </a:solidFill>
                                <a:latin typeface="Cambria Math" panose="02040503050406030204" pitchFamily="18" charset="0"/>
                              </a:rPr>
                            </m:ctrlPr>
                          </m:dPr>
                          <m:e>
                            <m:r>
                              <a:rPr lang="en-US" altLang="zh-CN" sz="2800" b="1" i="1" dirty="0">
                                <a:solidFill>
                                  <a:schemeClr val="tx1"/>
                                </a:solidFill>
                                <a:latin typeface="Cambria Math" panose="02040503050406030204" pitchFamily="18" charset="0"/>
                              </a:rPr>
                              <m:t>𝑩</m:t>
                            </m:r>
                            <m:r>
                              <a:rPr lang="en-US" altLang="zh-CN" sz="2800" b="1" i="1" dirty="0">
                                <a:solidFill>
                                  <a:schemeClr val="tx1"/>
                                </a:solidFill>
                                <a:latin typeface="Cambria Math" panose="02040503050406030204" pitchFamily="18" charset="0"/>
                              </a:rPr>
                              <m:t>∩</m:t>
                            </m:r>
                            <m:r>
                              <a:rPr lang="en-US" altLang="zh-CN" sz="2800" b="1" i="1" dirty="0">
                                <a:solidFill>
                                  <a:schemeClr val="tx1"/>
                                </a:solidFill>
                                <a:latin typeface="Cambria Math" panose="02040503050406030204" pitchFamily="18" charset="0"/>
                              </a:rPr>
                              <m:t>𝑪</m:t>
                            </m:r>
                          </m:e>
                        </m:d>
                        <m:r>
                          <a:rPr lang="en-US" altLang="zh-CN" sz="2800" b="1" dirty="0">
                            <a:solidFill>
                              <a:schemeClr val="tx1"/>
                            </a:solidFill>
                            <a:latin typeface="Cambria Math" panose="02040503050406030204" pitchFamily="18" charset="0"/>
                          </a:rPr>
                          <m:t>+</m:t>
                        </m:r>
                        <m:d>
                          <m:dPr>
                            <m:begChr m:val="|"/>
                            <m:endChr m:val="|"/>
                            <m:ctrlPr>
                              <a:rPr lang="en-US" altLang="zh-CN" sz="2800" b="1" i="1" dirty="0">
                                <a:solidFill>
                                  <a:schemeClr val="tx1"/>
                                </a:solidFill>
                                <a:latin typeface="Cambria Math" panose="02040503050406030204" pitchFamily="18" charset="0"/>
                              </a:rPr>
                            </m:ctrlPr>
                          </m:dPr>
                          <m:e>
                            <m:r>
                              <a:rPr lang="en-US" altLang="zh-CN" sz="2800" b="1" i="1" dirty="0">
                                <a:solidFill>
                                  <a:schemeClr val="tx1"/>
                                </a:solidFill>
                                <a:latin typeface="Cambria Math" panose="02040503050406030204" pitchFamily="18" charset="0"/>
                              </a:rPr>
                              <m:t>𝑪</m:t>
                            </m:r>
                            <m:r>
                              <a:rPr lang="en-US" altLang="zh-CN" sz="2800" b="1" i="1" dirty="0">
                                <a:solidFill>
                                  <a:schemeClr val="tx1"/>
                                </a:solidFill>
                                <a:latin typeface="Cambria Math" panose="02040503050406030204" pitchFamily="18" charset="0"/>
                              </a:rPr>
                              <m:t>∩</m:t>
                            </m:r>
                            <m:r>
                              <a:rPr lang="en-US" altLang="zh-CN" sz="2800" b="1" i="1" dirty="0">
                                <a:solidFill>
                                  <a:schemeClr val="tx1"/>
                                </a:solidFill>
                                <a:latin typeface="Cambria Math" panose="02040503050406030204" pitchFamily="18" charset="0"/>
                              </a:rPr>
                              <m:t>𝑨</m:t>
                            </m:r>
                          </m:e>
                        </m:d>
                      </m:e>
                    </m:d>
                    <m:r>
                      <a:rPr lang="en-US" altLang="zh-CN" sz="2800" b="1" dirty="0">
                        <a:solidFill>
                          <a:schemeClr val="tx1"/>
                        </a:solidFill>
                        <a:latin typeface="Cambria Math" panose="02040503050406030204" pitchFamily="18" charset="0"/>
                      </a:rPr>
                      <m:t>−</m:t>
                    </m:r>
                    <m:d>
                      <m:dPr>
                        <m:begChr m:val="|"/>
                        <m:endChr m:val="|"/>
                        <m:ctrlPr>
                          <a:rPr lang="en-US" altLang="zh-CN" sz="2800" b="1" i="1" dirty="0">
                            <a:solidFill>
                              <a:schemeClr val="tx1"/>
                            </a:solidFill>
                            <a:latin typeface="Cambria Math" panose="02040503050406030204" pitchFamily="18" charset="0"/>
                          </a:rPr>
                        </m:ctrlPr>
                      </m:dPr>
                      <m:e>
                        <m:r>
                          <a:rPr lang="en-US" altLang="zh-CN" sz="2800" b="1" dirty="0">
                            <a:solidFill>
                              <a:schemeClr val="tx1"/>
                            </a:solidFill>
                            <a:latin typeface="Cambria Math" panose="02040503050406030204" pitchFamily="18" charset="0"/>
                          </a:rPr>
                          <m:t>𝐀</m:t>
                        </m:r>
                        <m:r>
                          <a:rPr lang="en-US" altLang="zh-CN" sz="2800" b="1" i="1" dirty="0">
                            <a:solidFill>
                              <a:schemeClr val="tx1"/>
                            </a:solidFill>
                            <a:latin typeface="Cambria Math" panose="02040503050406030204" pitchFamily="18" charset="0"/>
                          </a:rPr>
                          <m:t>∩</m:t>
                        </m:r>
                        <m:r>
                          <a:rPr lang="en-US" altLang="zh-CN" sz="2800" b="1" i="1" dirty="0">
                            <a:solidFill>
                              <a:schemeClr val="tx1"/>
                            </a:solidFill>
                            <a:latin typeface="Cambria Math" panose="02040503050406030204" pitchFamily="18" charset="0"/>
                          </a:rPr>
                          <m:t>𝑩</m:t>
                        </m:r>
                        <m:r>
                          <a:rPr lang="en-US" altLang="zh-CN" sz="2800" b="1" i="1" dirty="0">
                            <a:solidFill>
                              <a:schemeClr val="tx1"/>
                            </a:solidFill>
                            <a:latin typeface="Cambria Math" panose="02040503050406030204" pitchFamily="18" charset="0"/>
                          </a:rPr>
                          <m:t>∩</m:t>
                        </m:r>
                        <m:r>
                          <a:rPr lang="en-US" altLang="zh-CN" sz="2800" b="1" i="1" dirty="0">
                            <a:solidFill>
                              <a:schemeClr val="tx1"/>
                            </a:solidFill>
                            <a:latin typeface="Cambria Math" panose="02040503050406030204" pitchFamily="18" charset="0"/>
                          </a:rPr>
                          <m:t>𝑪</m:t>
                        </m:r>
                      </m:e>
                    </m:d>
                  </m:oMath>
                </a14:m>
                <a:endParaRPr lang="en-US" altLang="zh-CN" sz="2800" b="1" dirty="0">
                  <a:solidFill>
                    <a:schemeClr val="tx1"/>
                  </a:solidFill>
                  <a:latin typeface="Times New Roman" panose="02020603050405020304" pitchFamily="18" charset="0"/>
                </a:endParaRPr>
              </a:p>
            </p:txBody>
          </p:sp>
        </mc:Choice>
        <mc:Fallback>
          <p:sp>
            <p:nvSpPr>
              <p:cNvPr id="181253" name="Text Box 1029">
                <a:extLst>
                  <a:ext uri="{FF2B5EF4-FFF2-40B4-BE49-F238E27FC236}">
                    <a16:creationId xmlns:a16="http://schemas.microsoft.com/office/drawing/2014/main" id="{6509DD90-C573-6277-7491-7B3E05D65511}"/>
                  </a:ext>
                </a:extLst>
              </p:cNvPr>
              <p:cNvSpPr txBox="1">
                <a:spLocks noRot="1" noChangeAspect="1" noMove="1" noResize="1" noEditPoints="1" noAdjustHandles="1" noChangeArrowheads="1" noChangeShapeType="1" noTextEdit="1"/>
              </p:cNvSpPr>
              <p:nvPr/>
            </p:nvSpPr>
            <p:spPr bwMode="auto">
              <a:xfrm>
                <a:off x="2208214" y="2693911"/>
                <a:ext cx="7777163" cy="4164089"/>
              </a:xfrm>
              <a:prstGeom prst="rect">
                <a:avLst/>
              </a:prstGeom>
              <a:blipFill>
                <a:blip r:embed="rId3"/>
                <a:stretch>
                  <a:fillRect l="-1567" t="-190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81259" name="Text Box 1035">
            <a:extLst>
              <a:ext uri="{FF2B5EF4-FFF2-40B4-BE49-F238E27FC236}">
                <a16:creationId xmlns:a16="http://schemas.microsoft.com/office/drawing/2014/main" id="{0BB1A069-E0DF-D4BC-0978-6C50A0FA93EF}"/>
              </a:ext>
            </a:extLst>
          </p:cNvPr>
          <p:cNvSpPr txBox="1">
            <a:spLocks noChangeArrowheads="1"/>
          </p:cNvSpPr>
          <p:nvPr/>
        </p:nvSpPr>
        <p:spPr bwMode="auto">
          <a:xfrm>
            <a:off x="2208214" y="1557339"/>
            <a:ext cx="770413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2800" b="1" dirty="0">
                <a:latin typeface="Times New Roman" panose="02020603050405020304" pitchFamily="18" charset="0"/>
              </a:rPr>
              <a:t>例</a:t>
            </a:r>
            <a:r>
              <a:rPr lang="en-US" altLang="zh-CN" sz="2800" b="1" dirty="0">
                <a:latin typeface="Times New Roman" panose="02020603050405020304" pitchFamily="18" charset="0"/>
              </a:rPr>
              <a:t>1  </a:t>
            </a:r>
            <a:r>
              <a:rPr lang="zh-CN" altLang="en-US" sz="2800" b="1" dirty="0">
                <a:latin typeface="Times New Roman" panose="02020603050405020304" pitchFamily="18" charset="0"/>
              </a:rPr>
              <a:t>求</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到</a:t>
            </a:r>
            <a:r>
              <a:rPr lang="en-US" altLang="zh-CN" sz="2800" b="1" dirty="0">
                <a:latin typeface="Times New Roman" panose="02020603050405020304" pitchFamily="18" charset="0"/>
              </a:rPr>
              <a:t>1000</a:t>
            </a:r>
            <a:r>
              <a:rPr lang="zh-CN" altLang="en-US" sz="2800" b="1" dirty="0">
                <a:latin typeface="Times New Roman" panose="02020603050405020304" pitchFamily="18" charset="0"/>
              </a:rPr>
              <a:t>之间（包含</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和</a:t>
            </a:r>
            <a:r>
              <a:rPr lang="en-US" altLang="zh-CN" sz="2800" b="1" dirty="0">
                <a:latin typeface="Times New Roman" panose="02020603050405020304" pitchFamily="18" charset="0"/>
              </a:rPr>
              <a:t>1000</a:t>
            </a:r>
            <a:r>
              <a:rPr lang="zh-CN" altLang="en-US" sz="2800" b="1" dirty="0">
                <a:latin typeface="Times New Roman" panose="02020603050405020304" pitchFamily="18" charset="0"/>
              </a:rPr>
              <a:t>在内）既不能被 </a:t>
            </a:r>
            <a:r>
              <a:rPr lang="en-US" altLang="zh-CN" sz="2800" b="1" dirty="0">
                <a:latin typeface="Times New Roman" panose="02020603050405020304" pitchFamily="18" charset="0"/>
              </a:rPr>
              <a:t>5 </a:t>
            </a:r>
            <a:r>
              <a:rPr lang="zh-CN" altLang="en-US" sz="2800" b="1" dirty="0">
                <a:latin typeface="Times New Roman" panose="02020603050405020304" pitchFamily="18" charset="0"/>
              </a:rPr>
              <a:t>和</a:t>
            </a:r>
            <a:r>
              <a:rPr lang="en-US" altLang="zh-CN" sz="2800" b="1" dirty="0">
                <a:latin typeface="Times New Roman" panose="02020603050405020304" pitchFamily="18" charset="0"/>
              </a:rPr>
              <a:t>6 </a:t>
            </a:r>
            <a:r>
              <a:rPr lang="zh-CN" altLang="en-US" sz="2800" b="1" dirty="0">
                <a:latin typeface="Times New Roman" panose="02020603050405020304" pitchFamily="18" charset="0"/>
              </a:rPr>
              <a:t>整除，也不能被 </a:t>
            </a:r>
            <a:r>
              <a:rPr lang="en-US" altLang="zh-CN" sz="2800" b="1" dirty="0">
                <a:latin typeface="Times New Roman" panose="02020603050405020304" pitchFamily="18" charset="0"/>
              </a:rPr>
              <a:t>8 </a:t>
            </a:r>
            <a:r>
              <a:rPr lang="zh-CN" altLang="en-US" sz="2800" b="1" dirty="0">
                <a:latin typeface="Times New Roman" panose="02020603050405020304" pitchFamily="18" charset="0"/>
              </a:rPr>
              <a:t>整除的数有多少个？</a:t>
            </a:r>
            <a:endParaRPr lang="zh-CN" altLang="en-US" sz="2800" dirty="0">
              <a:latin typeface="Times New Roman" panose="02020603050405020304" pitchFamily="18" charset="0"/>
            </a:endParaRPr>
          </a:p>
        </p:txBody>
      </p:sp>
      <p:sp>
        <p:nvSpPr>
          <p:cNvPr id="49157" name="Text Box 1043">
            <a:extLst>
              <a:ext uri="{FF2B5EF4-FFF2-40B4-BE49-F238E27FC236}">
                <a16:creationId xmlns:a16="http://schemas.microsoft.com/office/drawing/2014/main" id="{FC91BAE8-B80D-8C20-777F-4075AC9C74DC}"/>
              </a:ext>
            </a:extLst>
          </p:cNvPr>
          <p:cNvSpPr txBox="1">
            <a:spLocks noChangeArrowheads="1"/>
          </p:cNvSpPr>
          <p:nvPr/>
        </p:nvSpPr>
        <p:spPr bwMode="auto">
          <a:xfrm>
            <a:off x="2135188" y="425451"/>
            <a:ext cx="276229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b="1" dirty="0"/>
              <a:t>例</a:t>
            </a:r>
            <a:r>
              <a:rPr lang="en-US" altLang="zh-CN" sz="4400" b="1" dirty="0"/>
              <a:t>1</a:t>
            </a:r>
            <a:r>
              <a:rPr lang="zh-CN" altLang="en-US" sz="4400" b="1" dirty="0"/>
              <a:t>（续）</a:t>
            </a:r>
          </a:p>
        </p:txBody>
      </p:sp>
    </p:spTree>
    <p:extLst>
      <p:ext uri="{BB962C8B-B14F-4D97-AF65-F5344CB8AC3E}">
        <p14:creationId xmlns:p14="http://schemas.microsoft.com/office/powerpoint/2010/main" val="2034603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1259"/>
                                        </p:tgtEl>
                                        <p:attrNameLst>
                                          <p:attrName>style.visibility</p:attrName>
                                        </p:attrNameLst>
                                      </p:cBhvr>
                                      <p:to>
                                        <p:strVal val="visible"/>
                                      </p:to>
                                    </p:set>
                                    <p:anim calcmode="lin" valueType="num">
                                      <p:cBhvr additive="base">
                                        <p:cTn id="7" dur="500" fill="hold"/>
                                        <p:tgtEl>
                                          <p:spTgt spid="181259"/>
                                        </p:tgtEl>
                                        <p:attrNameLst>
                                          <p:attrName>ppt_x</p:attrName>
                                        </p:attrNameLst>
                                      </p:cBhvr>
                                      <p:tavLst>
                                        <p:tav tm="0">
                                          <p:val>
                                            <p:strVal val="0-#ppt_w/2"/>
                                          </p:val>
                                        </p:tav>
                                        <p:tav tm="100000">
                                          <p:val>
                                            <p:strVal val="#ppt_x"/>
                                          </p:val>
                                        </p:tav>
                                      </p:tavLst>
                                    </p:anim>
                                    <p:anim calcmode="lin" valueType="num">
                                      <p:cBhvr additive="base">
                                        <p:cTn id="8" dur="500" fill="hold"/>
                                        <p:tgtEl>
                                          <p:spTgt spid="1812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1253"/>
                                        </p:tgtEl>
                                        <p:attrNameLst>
                                          <p:attrName>style.visibility</p:attrName>
                                        </p:attrNameLst>
                                      </p:cBhvr>
                                      <p:to>
                                        <p:strVal val="visible"/>
                                      </p:to>
                                    </p:set>
                                    <p:anim calcmode="lin" valueType="num">
                                      <p:cBhvr additive="base">
                                        <p:cTn id="13" dur="500" fill="hold"/>
                                        <p:tgtEl>
                                          <p:spTgt spid="181253"/>
                                        </p:tgtEl>
                                        <p:attrNameLst>
                                          <p:attrName>ppt_x</p:attrName>
                                        </p:attrNameLst>
                                      </p:cBhvr>
                                      <p:tavLst>
                                        <p:tav tm="0">
                                          <p:val>
                                            <p:strVal val="0-#ppt_w/2"/>
                                          </p:val>
                                        </p:tav>
                                        <p:tav tm="100000">
                                          <p:val>
                                            <p:strVal val="#ppt_x"/>
                                          </p:val>
                                        </p:tav>
                                      </p:tavLst>
                                    </p:anim>
                                    <p:anim calcmode="lin" valueType="num">
                                      <p:cBhvr additive="base">
                                        <p:cTn id="14" dur="500" fill="hold"/>
                                        <p:tgtEl>
                                          <p:spTgt spid="1812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p:bldP spid="18125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1F1B9D2E-C92B-7980-33DD-BBF6B4FD56F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86FF70-8BBE-4B63-A986-9716B49F3C75}" type="slidenum">
              <a:rPr lang="en-US" altLang="zh-CN">
                <a:latin typeface="Arial Black" panose="020B0A04020102020204" pitchFamily="34" charset="0"/>
              </a:rPr>
              <a:pPr eaLnBrk="1" hangingPunct="1"/>
              <a:t>59</a:t>
            </a:fld>
            <a:endParaRPr lang="en-US" altLang="zh-CN">
              <a:latin typeface="Arial Black" panose="020B0A04020102020204" pitchFamily="34" charset="0"/>
            </a:endParaRPr>
          </a:p>
        </p:txBody>
      </p:sp>
      <p:sp>
        <p:nvSpPr>
          <p:cNvPr id="201732" name="Text Box 4">
            <a:extLst>
              <a:ext uri="{FF2B5EF4-FFF2-40B4-BE49-F238E27FC236}">
                <a16:creationId xmlns:a16="http://schemas.microsoft.com/office/drawing/2014/main" id="{7A6181A6-8610-F464-9043-38C0B1A992C7}"/>
              </a:ext>
            </a:extLst>
          </p:cNvPr>
          <p:cNvSpPr txBox="1">
            <a:spLocks noChangeArrowheads="1"/>
          </p:cNvSpPr>
          <p:nvPr/>
        </p:nvSpPr>
        <p:spPr bwMode="auto">
          <a:xfrm>
            <a:off x="2351088" y="1557338"/>
            <a:ext cx="8077200"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a:latin typeface="Times New Roman" panose="02020603050405020304" pitchFamily="18" charset="0"/>
              </a:rPr>
              <a:t>对上述子集计数：</a:t>
            </a:r>
          </a:p>
          <a:p>
            <a:pPr eaLnBrk="1" hangingPunct="1">
              <a:lnSpc>
                <a:spcPct val="120000"/>
              </a:lnSpc>
            </a:pPr>
            <a:r>
              <a:rPr lang="zh-CN" altLang="en-US" sz="2800" b="1">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S</a:t>
            </a:r>
            <a:r>
              <a:rPr lang="en-US" altLang="zh-CN" sz="2800" b="1">
                <a:latin typeface="Times New Roman" panose="02020603050405020304" pitchFamily="18" charset="0"/>
              </a:rPr>
              <a:t>|=1000, </a:t>
            </a:r>
          </a:p>
          <a:p>
            <a:pPr eaLnBrk="1" hangingPunct="1">
              <a:lnSpc>
                <a:spcPct val="120000"/>
              </a:lnSpc>
            </a:pP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1000/5</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=200,   |</a:t>
            </a:r>
            <a:r>
              <a:rPr lang="en-US" altLang="zh-CN" sz="2800" b="1" i="1">
                <a:latin typeface="Times New Roman" panose="02020603050405020304" pitchFamily="18" charset="0"/>
              </a:rPr>
              <a:t>B</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1000/6=166</a:t>
            </a:r>
            <a:r>
              <a:rPr lang="zh-CN" altLang="en-US" sz="2800" b="1">
                <a:latin typeface="Times New Roman" panose="02020603050405020304" pitchFamily="18" charset="0"/>
                <a:sym typeface="Symbol" panose="05050102010706020507" pitchFamily="18" charset="2"/>
              </a:rPr>
              <a:t>， </a:t>
            </a:r>
          </a:p>
          <a:p>
            <a:pPr eaLnBrk="1" hangingPunct="1">
              <a:lnSpc>
                <a:spcPct val="120000"/>
              </a:lnSpc>
            </a:pPr>
            <a:r>
              <a:rPr lang="zh-CN" altLang="en-US"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1000/8</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=125,</a:t>
            </a:r>
            <a:r>
              <a:rPr lang="en-US" altLang="zh-CN" sz="2800">
                <a:latin typeface="Times New Roman" panose="02020603050405020304" pitchFamily="18" charset="0"/>
              </a:rPr>
              <a:t>   </a:t>
            </a:r>
          </a:p>
          <a:p>
            <a:pPr eaLnBrk="1" hangingPunct="1">
              <a:lnSpc>
                <a:spcPct val="120000"/>
              </a:lnSpc>
            </a:pP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1000/30</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=33,   |</a:t>
            </a:r>
            <a:r>
              <a:rPr lang="en-US" altLang="zh-CN" sz="2800" b="1" i="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 </a:t>
            </a:r>
            <a:r>
              <a:rPr lang="en-US" altLang="zh-CN" sz="2800" b="1">
                <a:latin typeface="Times New Roman" panose="02020603050405020304" pitchFamily="18" charset="0"/>
              </a:rPr>
              <a:t>1000/40</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=25,  </a:t>
            </a:r>
          </a:p>
          <a:p>
            <a:pPr eaLnBrk="1" hangingPunct="1">
              <a:lnSpc>
                <a:spcPct val="120000"/>
              </a:lnSpc>
            </a:pP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1000/24</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=41,   </a:t>
            </a:r>
          </a:p>
          <a:p>
            <a:pPr eaLnBrk="1" hangingPunct="1">
              <a:lnSpc>
                <a:spcPct val="120000"/>
              </a:lnSpc>
            </a:pP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 </a:t>
            </a:r>
            <a:r>
              <a:rPr lang="en-US" altLang="zh-CN" sz="2800" b="1">
                <a:latin typeface="Times New Roman" panose="02020603050405020304" pitchFamily="18" charset="0"/>
              </a:rPr>
              <a:t>1000/120</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=8,  </a:t>
            </a:r>
            <a:endParaRPr lang="en-US" altLang="zh-CN" sz="2800">
              <a:latin typeface="Times New Roman" panose="02020603050405020304" pitchFamily="18" charset="0"/>
            </a:endParaRPr>
          </a:p>
        </p:txBody>
      </p:sp>
      <p:sp>
        <p:nvSpPr>
          <p:cNvPr id="201734" name="Text Box 6">
            <a:extLst>
              <a:ext uri="{FF2B5EF4-FFF2-40B4-BE49-F238E27FC236}">
                <a16:creationId xmlns:a16="http://schemas.microsoft.com/office/drawing/2014/main" id="{E1193936-3350-65E8-A4F7-A0480A179B57}"/>
              </a:ext>
            </a:extLst>
          </p:cNvPr>
          <p:cNvSpPr txBox="1">
            <a:spLocks noChangeArrowheads="1"/>
          </p:cNvSpPr>
          <p:nvPr/>
        </p:nvSpPr>
        <p:spPr bwMode="auto">
          <a:xfrm>
            <a:off x="2351088" y="5229225"/>
            <a:ext cx="86042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dirty="0">
                <a:latin typeface="Times New Roman" panose="02020603050405020304" pitchFamily="18" charset="0"/>
              </a:rPr>
              <a:t>代入公式</a:t>
            </a:r>
            <a:r>
              <a:rPr lang="zh-CN" altLang="en-US" sz="2800" b="1" i="1" dirty="0">
                <a:latin typeface="Times New Roman" panose="02020603050405020304" pitchFamily="18" charset="0"/>
              </a:rPr>
              <a:t>  </a:t>
            </a:r>
          </a:p>
          <a:p>
            <a:pPr eaLnBrk="1" hangingPunct="1">
              <a:lnSpc>
                <a:spcPct val="120000"/>
              </a:lnSpc>
            </a:pPr>
            <a:r>
              <a:rPr lang="zh-CN" altLang="en-US" sz="2800" b="1" i="1" dirty="0">
                <a:latin typeface="Times New Roman" panose="02020603050405020304" pitchFamily="18" charset="0"/>
              </a:rPr>
              <a:t>    </a:t>
            </a:r>
            <a:r>
              <a:rPr lang="en-US" altLang="zh-CN" sz="2800" b="1" i="1" dirty="0">
                <a:latin typeface="Times New Roman" panose="02020603050405020304" pitchFamily="18" charset="0"/>
              </a:rPr>
              <a:t>N </a:t>
            </a:r>
            <a:r>
              <a:rPr lang="en-US" altLang="zh-CN" sz="2800" b="1" dirty="0">
                <a:latin typeface="Times New Roman" panose="02020603050405020304" pitchFamily="18" charset="0"/>
              </a:rPr>
              <a:t>= 1000</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(200+166+125)+(33+25+41)</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8=600</a:t>
            </a:r>
            <a:endParaRPr lang="en-US" altLang="zh-CN" sz="2800" dirty="0">
              <a:latin typeface="Times New Roman" panose="02020603050405020304" pitchFamily="18" charset="0"/>
            </a:endParaRPr>
          </a:p>
        </p:txBody>
      </p:sp>
      <p:sp>
        <p:nvSpPr>
          <p:cNvPr id="50181" name="Text Box 7">
            <a:extLst>
              <a:ext uri="{FF2B5EF4-FFF2-40B4-BE49-F238E27FC236}">
                <a16:creationId xmlns:a16="http://schemas.microsoft.com/office/drawing/2014/main" id="{942CD443-D53C-83D3-A0FF-B821ED879BC0}"/>
              </a:ext>
            </a:extLst>
          </p:cNvPr>
          <p:cNvSpPr txBox="1">
            <a:spLocks noChangeArrowheads="1"/>
          </p:cNvSpPr>
          <p:nvPr/>
        </p:nvSpPr>
        <p:spPr bwMode="auto">
          <a:xfrm>
            <a:off x="2351088" y="333375"/>
            <a:ext cx="2736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b="1" dirty="0"/>
              <a:t>例</a:t>
            </a:r>
            <a:r>
              <a:rPr lang="en-US" altLang="zh-CN" sz="4400" b="1" dirty="0"/>
              <a:t>1</a:t>
            </a:r>
            <a:r>
              <a:rPr lang="zh-CN" altLang="en-US" sz="4400" b="1" dirty="0"/>
              <a:t>（续）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1732"/>
                                        </p:tgtEl>
                                        <p:attrNameLst>
                                          <p:attrName>style.visibility</p:attrName>
                                        </p:attrNameLst>
                                      </p:cBhvr>
                                      <p:to>
                                        <p:strVal val="visible"/>
                                      </p:to>
                                    </p:set>
                                    <p:anim calcmode="lin" valueType="num">
                                      <p:cBhvr additive="base">
                                        <p:cTn id="7" dur="500" fill="hold"/>
                                        <p:tgtEl>
                                          <p:spTgt spid="201732"/>
                                        </p:tgtEl>
                                        <p:attrNameLst>
                                          <p:attrName>ppt_x</p:attrName>
                                        </p:attrNameLst>
                                      </p:cBhvr>
                                      <p:tavLst>
                                        <p:tav tm="0">
                                          <p:val>
                                            <p:strVal val="0-#ppt_w/2"/>
                                          </p:val>
                                        </p:tav>
                                        <p:tav tm="100000">
                                          <p:val>
                                            <p:strVal val="#ppt_x"/>
                                          </p:val>
                                        </p:tav>
                                      </p:tavLst>
                                    </p:anim>
                                    <p:anim calcmode="lin" valueType="num">
                                      <p:cBhvr additive="base">
                                        <p:cTn id="8" dur="500" fill="hold"/>
                                        <p:tgtEl>
                                          <p:spTgt spid="2017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1734"/>
                                        </p:tgtEl>
                                        <p:attrNameLst>
                                          <p:attrName>style.visibility</p:attrName>
                                        </p:attrNameLst>
                                      </p:cBhvr>
                                      <p:to>
                                        <p:strVal val="visible"/>
                                      </p:to>
                                    </p:set>
                                    <p:anim calcmode="lin" valueType="num">
                                      <p:cBhvr additive="base">
                                        <p:cTn id="13" dur="500" fill="hold"/>
                                        <p:tgtEl>
                                          <p:spTgt spid="201734"/>
                                        </p:tgtEl>
                                        <p:attrNameLst>
                                          <p:attrName>ppt_x</p:attrName>
                                        </p:attrNameLst>
                                      </p:cBhvr>
                                      <p:tavLst>
                                        <p:tav tm="0">
                                          <p:val>
                                            <p:strVal val="0-#ppt_w/2"/>
                                          </p:val>
                                        </p:tav>
                                        <p:tav tm="100000">
                                          <p:val>
                                            <p:strVal val="#ppt_x"/>
                                          </p:val>
                                        </p:tav>
                                      </p:tavLst>
                                    </p:anim>
                                    <p:anim calcmode="lin" valueType="num">
                                      <p:cBhvr additive="base">
                                        <p:cTn id="14" dur="500" fill="hold"/>
                                        <p:tgtEl>
                                          <p:spTgt spid="2017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p:bldP spid="2017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a:extLst>
              <a:ext uri="{FF2B5EF4-FFF2-40B4-BE49-F238E27FC236}">
                <a16:creationId xmlns:a16="http://schemas.microsoft.com/office/drawing/2014/main" id="{47E618CA-18F2-45B1-9282-3FFB61D5D93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10E1AE5-9341-44F9-ADB2-AEA828711B96}" type="slidenum">
              <a:rPr lang="en-US" altLang="zh-CN" sz="1200">
                <a:latin typeface="Arial Black" panose="020B0A04020102020204" pitchFamily="34" charset="0"/>
              </a:rPr>
              <a:pPr>
                <a:spcBef>
                  <a:spcPct val="0"/>
                </a:spcBef>
                <a:buClrTx/>
                <a:buSzTx/>
                <a:buFontTx/>
                <a:buNone/>
              </a:pPr>
              <a:t>6</a:t>
            </a:fld>
            <a:endParaRPr lang="en-US" altLang="zh-CN" sz="1200">
              <a:latin typeface="Arial Black" panose="020B0A04020102020204" pitchFamily="34" charset="0"/>
            </a:endParaRPr>
          </a:p>
        </p:txBody>
      </p:sp>
      <p:sp>
        <p:nvSpPr>
          <p:cNvPr id="146434" name="Rectangle 2">
            <a:extLst>
              <a:ext uri="{FF2B5EF4-FFF2-40B4-BE49-F238E27FC236}">
                <a16:creationId xmlns:a16="http://schemas.microsoft.com/office/drawing/2014/main" id="{6EEF9537-C620-4636-A34F-A88AA04D9977}"/>
              </a:ext>
            </a:extLst>
          </p:cNvPr>
          <p:cNvSpPr>
            <a:spLocks noGrp="1" noChangeArrowheads="1"/>
          </p:cNvSpPr>
          <p:nvPr>
            <p:ph type="title"/>
          </p:nvPr>
        </p:nvSpPr>
        <p:spPr/>
        <p:txBody>
          <a:bodyPr/>
          <a:lstStyle/>
          <a:p>
            <a:pPr>
              <a:defRPr/>
            </a:pPr>
            <a:r>
              <a:rPr lang="zh-CN" altLang="en-US" b="1" dirty="0">
                <a:solidFill>
                  <a:srgbClr val="A50021"/>
                </a:solidFill>
                <a:effectLst>
                  <a:outerShdw blurRad="38100" dist="38100" dir="2700000" algn="tl">
                    <a:srgbClr val="C0C0C0"/>
                  </a:outerShdw>
                </a:effectLst>
                <a:latin typeface="宋体" pitchFamily="2" charset="-122"/>
              </a:rPr>
              <a:t>复合命题与联结词</a:t>
            </a:r>
            <a:endParaRPr lang="zh-CN" altLang="en-US" b="1" dirty="0"/>
          </a:p>
        </p:txBody>
      </p:sp>
      <p:sp>
        <p:nvSpPr>
          <p:cNvPr id="5" name="Rectangle 2">
            <a:extLst>
              <a:ext uri="{FF2B5EF4-FFF2-40B4-BE49-F238E27FC236}">
                <a16:creationId xmlns:a16="http://schemas.microsoft.com/office/drawing/2014/main" id="{02D992B5-B15E-4196-8507-8E076ABDF7DE}"/>
              </a:ext>
            </a:extLst>
          </p:cNvPr>
          <p:cNvSpPr txBox="1">
            <a:spLocks noChangeArrowheads="1"/>
          </p:cNvSpPr>
          <p:nvPr/>
        </p:nvSpPr>
        <p:spPr>
          <a:xfrm>
            <a:off x="1066800" y="2311401"/>
            <a:ext cx="10109200" cy="4546600"/>
          </a:xfrm>
          <a:prstGeom prst="rect">
            <a:avLst/>
          </a:prstGeom>
          <a:solidFill>
            <a:srgbClr val="D9F1FF"/>
          </a:solidFill>
          <a:ln w="28575">
            <a:solidFill>
              <a:srgbClr val="003399"/>
            </a:solidFill>
            <a:miter lim="800000"/>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buFont typeface="Wingdings" panose="05000000000000000000" pitchFamily="2" charset="2"/>
              <a:buNone/>
            </a:pPr>
            <a:r>
              <a:rPr lang="zh-CN" altLang="en-US" b="1">
                <a:latin typeface="宋体" panose="02010600030101010101" pitchFamily="2" charset="-122"/>
              </a:rPr>
              <a:t>例 （</a:t>
            </a:r>
            <a:r>
              <a:rPr lang="en-US" altLang="zh-CN" b="1">
                <a:latin typeface="宋体" panose="02010600030101010101" pitchFamily="2" charset="-122"/>
              </a:rPr>
              <a:t>6</a:t>
            </a:r>
            <a:r>
              <a:rPr lang="zh-CN" altLang="en-US" b="1">
                <a:latin typeface="宋体" panose="02010600030101010101" pitchFamily="2" charset="-122"/>
              </a:rPr>
              <a:t>）选小王或小李中的一人当班长</a:t>
            </a:r>
            <a:r>
              <a:rPr lang="en-US" altLang="zh-CN" b="1">
                <a:latin typeface="宋体" panose="02010600030101010101" pitchFamily="2" charset="-122"/>
              </a:rPr>
              <a:t>.</a:t>
            </a:r>
          </a:p>
          <a:p>
            <a:pPr>
              <a:lnSpc>
                <a:spcPct val="110000"/>
              </a:lnSpc>
              <a:spcBef>
                <a:spcPct val="0"/>
              </a:spcBef>
              <a:buFont typeface="Wingdings" panose="05000000000000000000" pitchFamily="2" charset="2"/>
              <a:buNone/>
            </a:pPr>
            <a:r>
              <a:rPr lang="en-US" altLang="zh-CN" b="1">
                <a:latin typeface="宋体" panose="02010600030101010101" pitchFamily="2" charset="-122"/>
              </a:rPr>
              <a:t>    </a:t>
            </a:r>
            <a:r>
              <a:rPr lang="zh-CN" altLang="en-US" b="1">
                <a:latin typeface="宋体" panose="02010600030101010101" pitchFamily="2" charset="-122"/>
              </a:rPr>
              <a:t>解</a:t>
            </a:r>
            <a:r>
              <a:rPr lang="zh-CN" altLang="en-US" b="1">
                <a:latin typeface="Times New Roman" panose="02020603050405020304" pitchFamily="18" charset="0"/>
                <a:cs typeface="Times New Roman" panose="02020603050405020304" pitchFamily="18" charset="0"/>
              </a:rPr>
              <a:t>  </a:t>
            </a:r>
            <a:r>
              <a:rPr lang="zh-CN" altLang="en-US" b="1">
                <a:latin typeface="宋体" panose="02010600030101010101" pitchFamily="2" charset="-122"/>
              </a:rPr>
              <a:t>令 </a:t>
            </a:r>
            <a:r>
              <a:rPr lang="en-US" altLang="zh-CN" b="1" i="1">
                <a:latin typeface="Times New Roman" panose="02020603050405020304" pitchFamily="18" charset="0"/>
                <a:cs typeface="Times New Roman" panose="02020603050405020304" pitchFamily="18" charset="0"/>
              </a:rPr>
              <a:t>t </a:t>
            </a:r>
            <a:r>
              <a:rPr lang="en-US" altLang="zh-CN" b="1">
                <a:latin typeface="Times New Roman" panose="02020603050405020304" pitchFamily="18" charset="0"/>
              </a:rPr>
              <a:t>:</a:t>
            </a:r>
            <a:r>
              <a:rPr lang="zh-CN" altLang="en-US" b="1">
                <a:latin typeface="宋体" panose="02010600030101010101" pitchFamily="2" charset="-122"/>
              </a:rPr>
              <a:t>小王当班长，</a:t>
            </a:r>
            <a:r>
              <a:rPr lang="en-US" altLang="zh-CN" b="1" i="1">
                <a:latin typeface="Times New Roman" panose="02020603050405020304" pitchFamily="18" charset="0"/>
                <a:cs typeface="Times New Roman" panose="02020603050405020304" pitchFamily="18" charset="0"/>
              </a:rPr>
              <a:t>u</a:t>
            </a:r>
            <a:r>
              <a:rPr lang="en-US" altLang="zh-CN" b="1">
                <a:latin typeface="Times New Roman" panose="02020603050405020304" pitchFamily="18" charset="0"/>
                <a:cs typeface="Times New Roman" panose="02020603050405020304" pitchFamily="18" charset="0"/>
              </a:rPr>
              <a:t>:</a:t>
            </a:r>
            <a:r>
              <a:rPr lang="zh-CN" altLang="en-US" b="1">
                <a:latin typeface="宋体" panose="02010600030101010101" pitchFamily="2" charset="-122"/>
              </a:rPr>
              <a:t>小李当班长</a:t>
            </a:r>
          </a:p>
          <a:p>
            <a:pPr>
              <a:lnSpc>
                <a:spcPct val="110000"/>
              </a:lnSpc>
              <a:spcBef>
                <a:spcPct val="0"/>
              </a:spcBef>
              <a:buFont typeface="Wingdings" panose="05000000000000000000" pitchFamily="2" charset="2"/>
              <a:buNone/>
            </a:pPr>
            <a:r>
              <a:rPr lang="zh-CN" altLang="en-US" b="1">
                <a:latin typeface="宋体" panose="02010600030101010101" pitchFamily="2" charset="-122"/>
              </a:rPr>
              <a:t>    则 </a:t>
            </a:r>
            <a:r>
              <a:rPr lang="en-US" altLang="zh-CN" b="1">
                <a:latin typeface="Times New Roman" panose="02020603050405020304" pitchFamily="18" charset="0"/>
              </a:rPr>
              <a:t>(6</a:t>
            </a:r>
            <a:r>
              <a:rPr lang="en-US" altLang="zh-CN" b="1">
                <a:latin typeface="Times New Roman" panose="02020603050405020304" pitchFamily="18" charset="0"/>
                <a:cs typeface="Times New Roman" panose="02020603050405020304" pitchFamily="18" charset="0"/>
              </a:rPr>
              <a:t>) </a:t>
            </a:r>
            <a:r>
              <a:rPr lang="zh-CN" altLang="en-US" b="1">
                <a:latin typeface="宋体" panose="02010600030101010101" pitchFamily="2" charset="-122"/>
              </a:rPr>
              <a:t>符号化为  </a:t>
            </a:r>
            <a:r>
              <a:rPr lang="zh-CN" altLang="en-US" b="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t</a:t>
            </a:r>
            <a:r>
              <a:rPr lang="en-US" altLang="zh-CN" b="1">
                <a:latin typeface="宋体" panose="02010600030101010101" pitchFamily="2" charset="-122"/>
              </a:rPr>
              <a:t>∧</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u</a:t>
            </a:r>
            <a:r>
              <a:rPr lang="en-US" altLang="zh-CN" b="1">
                <a:latin typeface="Times New Roman" panose="02020603050405020304" pitchFamily="18" charset="0"/>
                <a:cs typeface="Times New Roman" panose="02020603050405020304" pitchFamily="18" charset="0"/>
              </a:rPr>
              <a:t>) </a:t>
            </a:r>
            <a:r>
              <a:rPr lang="en-US" altLang="zh-CN" b="1">
                <a:latin typeface="宋体" panose="02010600030101010101" pitchFamily="2" charset="-122"/>
              </a:rPr>
              <a:t>∨</a:t>
            </a:r>
            <a:r>
              <a:rPr lang="en-US" altLang="zh-CN"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cs typeface="Times New Roman" panose="02020603050405020304" pitchFamily="18" charset="0"/>
              </a:rPr>
              <a:t>t</a:t>
            </a:r>
            <a:r>
              <a:rPr lang="en-US" altLang="zh-CN" b="1">
                <a:latin typeface="宋体" panose="02010600030101010101" pitchFamily="2" charset="-122"/>
              </a:rPr>
              <a:t>∧</a:t>
            </a:r>
            <a:r>
              <a:rPr lang="en-US" altLang="zh-CN" b="1" i="1">
                <a:latin typeface="Times New Roman" panose="02020603050405020304" pitchFamily="18" charset="0"/>
                <a:cs typeface="Times New Roman" panose="02020603050405020304" pitchFamily="18" charset="0"/>
              </a:rPr>
              <a:t>u</a:t>
            </a:r>
            <a:r>
              <a:rPr lang="en-US" altLang="zh-CN" b="1">
                <a:latin typeface="Times New Roman" panose="02020603050405020304" pitchFamily="18" charset="0"/>
                <a:cs typeface="Times New Roman" panose="02020603050405020304" pitchFamily="18" charset="0"/>
              </a:rPr>
              <a:t>).</a:t>
            </a:r>
          </a:p>
          <a:p>
            <a:pPr>
              <a:lnSpc>
                <a:spcPct val="110000"/>
              </a:lnSpc>
              <a:spcBef>
                <a:spcPct val="0"/>
              </a:spcBef>
              <a:buFont typeface="Wingdings" panose="05000000000000000000" pitchFamily="2" charset="2"/>
              <a:buNone/>
            </a:pPr>
            <a:endParaRPr lang="en-US" altLang="zh-CN" b="1">
              <a:latin typeface="Times New Roman" panose="02020603050405020304" pitchFamily="18" charset="0"/>
              <a:cs typeface="Times New Roman" panose="02020603050405020304" pitchFamily="18" charset="0"/>
            </a:endParaRPr>
          </a:p>
          <a:p>
            <a:pPr>
              <a:lnSpc>
                <a:spcPct val="110000"/>
              </a:lnSpc>
              <a:spcBef>
                <a:spcPct val="0"/>
              </a:spcBef>
              <a:buFont typeface="Wingdings" panose="05000000000000000000" pitchFamily="2" charset="2"/>
              <a:buNone/>
            </a:pPr>
            <a:endParaRPr lang="en-US" altLang="zh-CN" b="1">
              <a:latin typeface="Times New Roman" panose="02020603050405020304" pitchFamily="18" charset="0"/>
              <a:cs typeface="Times New Roman" panose="02020603050405020304" pitchFamily="18" charset="0"/>
            </a:endParaRPr>
          </a:p>
          <a:p>
            <a:pPr>
              <a:lnSpc>
                <a:spcPct val="110000"/>
              </a:lnSpc>
              <a:spcBef>
                <a:spcPct val="0"/>
              </a:spcBef>
              <a:buFont typeface="Wingdings" panose="05000000000000000000" pitchFamily="2" charset="2"/>
              <a:buNone/>
            </a:pPr>
            <a:r>
              <a:rPr lang="zh-CN" altLang="en-US" b="1">
                <a:latin typeface="Times New Roman" panose="02020603050405020304" pitchFamily="18" charset="0"/>
              </a:rPr>
              <a:t>例  （</a:t>
            </a:r>
            <a:r>
              <a:rPr lang="en-US" altLang="zh-CN" b="1">
                <a:latin typeface="Times New Roman" panose="02020603050405020304" pitchFamily="18" charset="0"/>
              </a:rPr>
              <a:t>7</a:t>
            </a:r>
            <a:r>
              <a:rPr lang="zh-CN" altLang="en-US" b="1">
                <a:latin typeface="Times New Roman" panose="02020603050405020304" pitchFamily="18" charset="0"/>
              </a:rPr>
              <a:t>）小王现在在宿舍或图书馆里</a:t>
            </a:r>
            <a:r>
              <a:rPr lang="en-US" altLang="zh-CN" b="1">
                <a:latin typeface="Times New Roman" panose="02020603050405020304" pitchFamily="18" charset="0"/>
              </a:rPr>
              <a:t>.</a:t>
            </a:r>
          </a:p>
          <a:p>
            <a:pPr>
              <a:lnSpc>
                <a:spcPct val="110000"/>
              </a:lnSpc>
              <a:spcBef>
                <a:spcPct val="0"/>
              </a:spcBef>
              <a:buFont typeface="Wingdings" panose="05000000000000000000" pitchFamily="2" charset="2"/>
              <a:buNone/>
            </a:pPr>
            <a:r>
              <a:rPr lang="en-US" altLang="zh-CN" b="1">
                <a:latin typeface="Times New Roman" panose="02020603050405020304" pitchFamily="18" charset="0"/>
                <a:cs typeface="Times New Roman" panose="02020603050405020304" pitchFamily="18" charset="0"/>
              </a:rPr>
              <a:t>       </a:t>
            </a:r>
            <a:r>
              <a:rPr lang="zh-CN" altLang="en-US" b="1">
                <a:latin typeface="宋体" panose="02010600030101010101" pitchFamily="2" charset="-122"/>
              </a:rPr>
              <a:t>令</a:t>
            </a:r>
            <a:r>
              <a:rPr lang="en-US" altLang="zh-CN" b="1" i="1">
                <a:latin typeface="Times New Roman" panose="02020603050405020304" pitchFamily="18" charset="0"/>
                <a:cs typeface="Times New Roman" panose="02020603050405020304" pitchFamily="18" charset="0"/>
              </a:rPr>
              <a:t>v </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rPr>
              <a:t>小王在宿舍</a:t>
            </a:r>
            <a:r>
              <a:rPr lang="en-US" altLang="zh-CN" b="1">
                <a:latin typeface="宋体" panose="02010600030101010101" pitchFamily="2" charset="-122"/>
              </a:rPr>
              <a:t>,</a:t>
            </a:r>
            <a:r>
              <a:rPr lang="en-US" altLang="zh-CN" b="1" i="1">
                <a:latin typeface="Times New Roman" panose="02020603050405020304" pitchFamily="18" charset="0"/>
                <a:cs typeface="Times New Roman" panose="02020603050405020304" pitchFamily="18" charset="0"/>
              </a:rPr>
              <a:t>w</a:t>
            </a:r>
            <a:r>
              <a:rPr lang="en-US" altLang="zh-CN" b="1">
                <a:latin typeface="宋体" panose="02010600030101010101" pitchFamily="2" charset="-122"/>
              </a:rPr>
              <a:t>:</a:t>
            </a:r>
            <a:r>
              <a:rPr lang="zh-CN" altLang="en-US" b="1">
                <a:latin typeface="Times New Roman" panose="02020603050405020304" pitchFamily="18" charset="0"/>
              </a:rPr>
              <a:t>小王在图书馆</a:t>
            </a:r>
            <a:r>
              <a:rPr lang="zh-CN" altLang="en-US" b="1">
                <a:latin typeface="宋体" panose="02010600030101010101" pitchFamily="2" charset="-122"/>
              </a:rPr>
              <a:t>     </a:t>
            </a:r>
          </a:p>
          <a:p>
            <a:pPr>
              <a:lnSpc>
                <a:spcPct val="110000"/>
              </a:lnSpc>
              <a:spcBef>
                <a:spcPct val="0"/>
              </a:spcBef>
              <a:buFont typeface="Wingdings" panose="05000000000000000000" pitchFamily="2" charset="2"/>
              <a:buNone/>
            </a:pPr>
            <a:r>
              <a:rPr lang="zh-CN" altLang="en-US" b="1">
                <a:latin typeface="宋体" panose="02010600030101010101" pitchFamily="2" charset="-122"/>
              </a:rPr>
              <a:t>    则 </a:t>
            </a:r>
            <a:r>
              <a:rPr lang="en-US" altLang="zh-CN" b="1">
                <a:latin typeface="Times New Roman" panose="02020603050405020304" pitchFamily="18" charset="0"/>
              </a:rPr>
              <a:t>(7</a:t>
            </a:r>
            <a:r>
              <a:rPr lang="en-US" altLang="zh-CN" b="1">
                <a:latin typeface="Times New Roman" panose="02020603050405020304" pitchFamily="18" charset="0"/>
                <a:cs typeface="Times New Roman" panose="02020603050405020304" pitchFamily="18" charset="0"/>
              </a:rPr>
              <a:t>) </a:t>
            </a:r>
            <a:r>
              <a:rPr lang="zh-CN" altLang="en-US" b="1">
                <a:latin typeface="宋体" panose="02010600030101010101" pitchFamily="2" charset="-122"/>
              </a:rPr>
              <a:t>符号化为 </a:t>
            </a:r>
            <a:r>
              <a:rPr lang="en-US" altLang="zh-CN" b="1" i="1">
                <a:latin typeface="Times New Roman" panose="02020603050405020304" pitchFamily="18" charset="0"/>
                <a:cs typeface="Times New Roman" panose="02020603050405020304" pitchFamily="18" charset="0"/>
              </a:rPr>
              <a:t>v</a:t>
            </a:r>
            <a:r>
              <a:rPr lang="en-US" altLang="zh-CN" b="1">
                <a:latin typeface="宋体" panose="02010600030101010101" pitchFamily="2" charset="-122"/>
              </a:rPr>
              <a:t>∨</a:t>
            </a:r>
            <a:r>
              <a:rPr lang="en-US" altLang="zh-CN" b="1" i="1">
                <a:latin typeface="Times New Roman" panose="02020603050405020304" pitchFamily="18" charset="0"/>
                <a:cs typeface="Times New Roman" panose="02020603050405020304" pitchFamily="18" charset="0"/>
              </a:rPr>
              <a:t>w</a:t>
            </a:r>
            <a:endParaRPr lang="en-US" altLang="zh-CN" b="1" dirty="0"/>
          </a:p>
        </p:txBody>
      </p:sp>
    </p:spTree>
    <p:extLst>
      <p:ext uri="{BB962C8B-B14F-4D97-AF65-F5344CB8AC3E}">
        <p14:creationId xmlns:p14="http://schemas.microsoft.com/office/powerpoint/2010/main" val="1413036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4">
            <a:extLst>
              <a:ext uri="{FF2B5EF4-FFF2-40B4-BE49-F238E27FC236}">
                <a16:creationId xmlns:a16="http://schemas.microsoft.com/office/drawing/2014/main" id="{78B79156-E194-49BD-914C-4D7DB6FDA89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5482D8-9871-4B5C-BD6C-B9C1E7180EC7}" type="slidenum">
              <a:rPr lang="en-US" altLang="zh-CN" sz="1200">
                <a:latin typeface="Arial Black" panose="020B0A04020102020204" pitchFamily="34" charset="0"/>
              </a:rPr>
              <a:pPr>
                <a:spcBef>
                  <a:spcPct val="0"/>
                </a:spcBef>
                <a:buClrTx/>
                <a:buSzTx/>
                <a:buFontTx/>
                <a:buNone/>
              </a:pPr>
              <a:t>7</a:t>
            </a:fld>
            <a:endParaRPr lang="en-US" altLang="zh-CN" sz="1200">
              <a:latin typeface="Arial Black" panose="020B0A04020102020204" pitchFamily="34" charset="0"/>
            </a:endParaRPr>
          </a:p>
        </p:txBody>
      </p:sp>
      <p:sp>
        <p:nvSpPr>
          <p:cNvPr id="112644" name="Rectangle 3">
            <a:extLst>
              <a:ext uri="{FF2B5EF4-FFF2-40B4-BE49-F238E27FC236}">
                <a16:creationId xmlns:a16="http://schemas.microsoft.com/office/drawing/2014/main" id="{734A874E-5F52-449D-8764-71EDEAD6D42A}"/>
              </a:ext>
            </a:extLst>
          </p:cNvPr>
          <p:cNvSpPr>
            <a:spLocks noGrp="1" noChangeArrowheads="1"/>
          </p:cNvSpPr>
          <p:nvPr>
            <p:ph type="body" idx="1"/>
          </p:nvPr>
        </p:nvSpPr>
        <p:spPr>
          <a:xfrm>
            <a:off x="673100" y="1895476"/>
            <a:ext cx="11023600" cy="5400675"/>
          </a:xfrm>
        </p:spPr>
        <p:txBody>
          <a:bodyPr>
            <a:normAutofit/>
          </a:bodyPr>
          <a:lstStyle/>
          <a:p>
            <a:pPr marL="609600" indent="-609600" algn="just">
              <a:lnSpc>
                <a:spcPct val="95000"/>
              </a:lnSpc>
              <a:buNone/>
            </a:pPr>
            <a:r>
              <a:rPr lang="zh-CN" altLang="en-US" b="1">
                <a:solidFill>
                  <a:srgbClr val="FF0000"/>
                </a:solidFill>
                <a:latin typeface="宋体" panose="02010600030101010101" pitchFamily="2" charset="-122"/>
              </a:rPr>
              <a:t>命题常项</a:t>
            </a:r>
            <a:r>
              <a:rPr lang="zh-CN" altLang="en-US" b="1">
                <a:latin typeface="宋体" panose="02010600030101010101" pitchFamily="2" charset="-122"/>
              </a:rPr>
              <a:t>：简单命题</a:t>
            </a:r>
            <a:r>
              <a:rPr lang="en-US" altLang="zh-CN" b="1">
                <a:latin typeface="宋体" panose="02010600030101010101" pitchFamily="2" charset="-122"/>
              </a:rPr>
              <a:t>,</a:t>
            </a:r>
            <a:r>
              <a:rPr lang="zh-CN" altLang="en-US" b="1">
                <a:latin typeface="宋体" panose="02010600030101010101" pitchFamily="2" charset="-122"/>
              </a:rPr>
              <a:t>真值确定的陈述句</a:t>
            </a:r>
            <a:endParaRPr lang="zh-CN" altLang="en-US" b="1">
              <a:latin typeface="Times New Roman" panose="02020603050405020304" pitchFamily="18" charset="0"/>
              <a:cs typeface="Times New Roman" panose="02020603050405020304" pitchFamily="18" charset="0"/>
            </a:endParaRPr>
          </a:p>
          <a:p>
            <a:pPr marL="609600" indent="-609600" algn="just">
              <a:lnSpc>
                <a:spcPct val="95000"/>
              </a:lnSpc>
              <a:buNone/>
            </a:pPr>
            <a:r>
              <a:rPr lang="zh-CN" altLang="en-US" b="1">
                <a:solidFill>
                  <a:srgbClr val="FF0000"/>
                </a:solidFill>
                <a:latin typeface="宋体" panose="02010600030101010101" pitchFamily="2" charset="-122"/>
              </a:rPr>
              <a:t>命题变项</a:t>
            </a:r>
            <a:r>
              <a:rPr lang="zh-CN" altLang="en-US" b="1">
                <a:latin typeface="宋体" panose="02010600030101010101" pitchFamily="2" charset="-122"/>
              </a:rPr>
              <a:t>：真值不确定的陈述句</a:t>
            </a:r>
            <a:endParaRPr lang="zh-CN" altLang="en-US" b="1">
              <a:latin typeface="Times New Roman" panose="02020603050405020304" pitchFamily="18" charset="0"/>
              <a:cs typeface="Times New Roman" panose="02020603050405020304" pitchFamily="18" charset="0"/>
            </a:endParaRPr>
          </a:p>
          <a:p>
            <a:pPr marL="609600" indent="-609600" algn="just">
              <a:lnSpc>
                <a:spcPct val="95000"/>
              </a:lnSpc>
              <a:buNone/>
            </a:pPr>
            <a:r>
              <a:rPr lang="zh-CN" altLang="en-US" b="1">
                <a:solidFill>
                  <a:srgbClr val="FF0000"/>
                </a:solidFill>
                <a:latin typeface="Times New Roman" panose="02020603050405020304" pitchFamily="18" charset="0"/>
              </a:rPr>
              <a:t>定义</a:t>
            </a:r>
            <a:r>
              <a:rPr lang="zh-CN" altLang="en-US" b="1">
                <a:latin typeface="Times New Roman" panose="02020603050405020304" pitchFamily="18" charset="0"/>
              </a:rPr>
              <a:t> </a:t>
            </a:r>
            <a:r>
              <a:rPr lang="zh-CN" altLang="en-US" b="1">
                <a:solidFill>
                  <a:srgbClr val="FF0000"/>
                </a:solidFill>
                <a:latin typeface="Times New Roman" panose="02020603050405020304" pitchFamily="18" charset="0"/>
              </a:rPr>
              <a:t>合式公式 </a:t>
            </a:r>
            <a:r>
              <a:rPr lang="en-US" altLang="zh-CN" b="1">
                <a:solidFill>
                  <a:srgbClr val="FF0000"/>
                </a:solidFill>
                <a:latin typeface="Times New Roman" panose="02020603050405020304" pitchFamily="18" charset="0"/>
              </a:rPr>
              <a:t>(</a:t>
            </a:r>
            <a:r>
              <a:rPr lang="zh-CN" altLang="en-US" b="1">
                <a:solidFill>
                  <a:srgbClr val="FF0000"/>
                </a:solidFill>
                <a:latin typeface="Times New Roman" panose="02020603050405020304" pitchFamily="18" charset="0"/>
              </a:rPr>
              <a:t>命题公式</a:t>
            </a:r>
            <a:r>
              <a:rPr lang="en-US" altLang="zh-CN" b="1">
                <a:solidFill>
                  <a:srgbClr val="FF0000"/>
                </a:solidFill>
                <a:latin typeface="Times New Roman" panose="02020603050405020304" pitchFamily="18" charset="0"/>
              </a:rPr>
              <a:t>, </a:t>
            </a:r>
            <a:r>
              <a:rPr lang="zh-CN" altLang="en-US" b="1">
                <a:solidFill>
                  <a:srgbClr val="FF0000"/>
                </a:solidFill>
                <a:latin typeface="Times New Roman" panose="02020603050405020304" pitchFamily="18" charset="0"/>
              </a:rPr>
              <a:t>公式</a:t>
            </a:r>
            <a:r>
              <a:rPr lang="en-US" altLang="zh-CN" b="1">
                <a:solidFill>
                  <a:srgbClr val="FF0000"/>
                </a:solidFill>
                <a:latin typeface="Times New Roman" panose="02020603050405020304" pitchFamily="18" charset="0"/>
              </a:rPr>
              <a:t>) </a:t>
            </a:r>
            <a:r>
              <a:rPr lang="zh-CN" altLang="en-US" b="1">
                <a:latin typeface="Times New Roman" panose="02020603050405020304" pitchFamily="18" charset="0"/>
              </a:rPr>
              <a:t>递归定义如下：</a:t>
            </a:r>
          </a:p>
          <a:p>
            <a:pPr marL="609600" indent="-609600" algn="just">
              <a:lnSpc>
                <a:spcPct val="95000"/>
              </a:lnSpc>
              <a:buNone/>
            </a:pPr>
            <a:r>
              <a:rPr lang="en-US" altLang="zh-CN" b="1">
                <a:latin typeface="Times New Roman" panose="02020603050405020304" pitchFamily="18" charset="0"/>
              </a:rPr>
              <a:t>(1) </a:t>
            </a:r>
            <a:r>
              <a:rPr lang="zh-CN" altLang="en-US" b="1">
                <a:latin typeface="Times New Roman" panose="02020603050405020304" pitchFamily="18" charset="0"/>
              </a:rPr>
              <a:t>单个命题常项或变项 </a:t>
            </a:r>
            <a:r>
              <a:rPr lang="en-US" altLang="zh-CN" b="1" i="1">
                <a:latin typeface="Times New Roman" panose="02020603050405020304" pitchFamily="18" charset="0"/>
              </a:rPr>
              <a:t>p,q,r</a:t>
            </a:r>
            <a:r>
              <a:rPr lang="en-US" altLang="zh-CN" b="1">
                <a:latin typeface="Times New Roman" panose="02020603050405020304" pitchFamily="18" charset="0"/>
              </a:rPr>
              <a:t>,</a:t>
            </a:r>
            <a:r>
              <a:rPr lang="en-US" altLang="zh-CN" b="1"/>
              <a:t>…</a:t>
            </a:r>
            <a:r>
              <a:rPr lang="en-US" altLang="zh-CN" b="1">
                <a:latin typeface="宋体" panose="02010600030101010101" pitchFamily="2" charset="-122"/>
              </a:rPr>
              <a:t>,</a:t>
            </a:r>
            <a:r>
              <a:rPr lang="en-US" altLang="zh-CN" b="1" i="1">
                <a:latin typeface="Times New Roman" panose="02020603050405020304" pitchFamily="18" charset="0"/>
              </a:rPr>
              <a:t>p</a:t>
            </a:r>
            <a:r>
              <a:rPr lang="en-US" altLang="zh-CN" b="1" i="1" baseline="-30000">
                <a:latin typeface="Times New Roman" panose="02020603050405020304" pitchFamily="18" charset="0"/>
              </a:rPr>
              <a:t>i </a:t>
            </a:r>
            <a:r>
              <a:rPr lang="en-US" altLang="zh-CN" b="1" i="1">
                <a:latin typeface="Times New Roman" panose="02020603050405020304" pitchFamily="18" charset="0"/>
              </a:rPr>
              <a:t>,q</a:t>
            </a:r>
            <a:r>
              <a:rPr lang="en-US" altLang="zh-CN" b="1" i="1" baseline="-30000">
                <a:latin typeface="Times New Roman" panose="02020603050405020304" pitchFamily="18" charset="0"/>
              </a:rPr>
              <a:t>i </a:t>
            </a:r>
            <a:r>
              <a:rPr lang="en-US" altLang="zh-CN" b="1" i="1">
                <a:latin typeface="Times New Roman" panose="02020603050405020304" pitchFamily="18" charset="0"/>
              </a:rPr>
              <a:t>,r</a:t>
            </a:r>
            <a:r>
              <a:rPr lang="en-US" altLang="zh-CN" b="1" i="1" baseline="-30000">
                <a:latin typeface="Times New Roman" panose="02020603050405020304" pitchFamily="18" charset="0"/>
              </a:rPr>
              <a:t>i </a:t>
            </a:r>
            <a:r>
              <a:rPr lang="en-US" altLang="zh-CN" b="1">
                <a:latin typeface="Times New Roman" panose="02020603050405020304" pitchFamily="18" charset="0"/>
              </a:rPr>
              <a:t>,</a:t>
            </a:r>
            <a:r>
              <a:rPr lang="en-US" altLang="zh-CN" b="1"/>
              <a:t>…</a:t>
            </a:r>
            <a:r>
              <a:rPr lang="en-US" altLang="zh-CN" b="1">
                <a:latin typeface="Times New Roman" panose="02020603050405020304" pitchFamily="18" charset="0"/>
              </a:rPr>
              <a:t>,0,1</a:t>
            </a:r>
          </a:p>
          <a:p>
            <a:pPr marL="609600" indent="-609600" algn="just">
              <a:lnSpc>
                <a:spcPct val="95000"/>
              </a:lnSpc>
              <a:buNone/>
            </a:pPr>
            <a:r>
              <a:rPr lang="en-US" altLang="zh-CN" b="1">
                <a:latin typeface="宋体" panose="02010600030101010101" pitchFamily="2" charset="-122"/>
              </a:rPr>
              <a:t>   </a:t>
            </a:r>
            <a:r>
              <a:rPr lang="zh-CN" altLang="en-US" b="1">
                <a:latin typeface="宋体" panose="02010600030101010101" pitchFamily="2" charset="-122"/>
              </a:rPr>
              <a:t>是</a:t>
            </a:r>
            <a:r>
              <a:rPr lang="zh-CN" altLang="en-US" b="1">
                <a:latin typeface="Times New Roman" panose="02020603050405020304" pitchFamily="18" charset="0"/>
              </a:rPr>
              <a:t>合式公式</a:t>
            </a:r>
          </a:p>
          <a:p>
            <a:pPr marL="609600" indent="-609600" algn="just">
              <a:lnSpc>
                <a:spcPct val="95000"/>
              </a:lnSpc>
              <a:buNone/>
            </a:pPr>
            <a:r>
              <a:rPr lang="en-US" altLang="zh-CN" b="1">
                <a:latin typeface="Times New Roman" panose="02020603050405020304" pitchFamily="18" charset="0"/>
              </a:rPr>
              <a:t>(2) </a:t>
            </a:r>
            <a:r>
              <a:rPr lang="zh-CN" altLang="en-US" b="1">
                <a:latin typeface="Times New Roman" panose="02020603050405020304" pitchFamily="18" charset="0"/>
              </a:rPr>
              <a:t>若</a:t>
            </a:r>
            <a:r>
              <a:rPr lang="en-US" altLang="zh-CN" b="1" i="1">
                <a:latin typeface="Times New Roman" panose="02020603050405020304" pitchFamily="18" charset="0"/>
              </a:rPr>
              <a:t>A</a:t>
            </a:r>
            <a:r>
              <a:rPr lang="zh-CN" altLang="en-US" b="1">
                <a:latin typeface="Times New Roman" panose="02020603050405020304" pitchFamily="18" charset="0"/>
              </a:rPr>
              <a:t>是合式公式，则 </a:t>
            </a:r>
            <a:r>
              <a:rPr lang="en-US" altLang="zh-CN" b="1">
                <a:latin typeface="Times New Roman" panose="02020603050405020304" pitchFamily="18" charset="0"/>
              </a:rPr>
              <a:t>(</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A</a:t>
            </a:r>
            <a:r>
              <a:rPr lang="en-US" altLang="zh-CN" b="1">
                <a:latin typeface="Times New Roman" panose="02020603050405020304" pitchFamily="18" charset="0"/>
              </a:rPr>
              <a:t>)</a:t>
            </a:r>
            <a:r>
              <a:rPr lang="zh-CN" altLang="en-US" b="1">
                <a:latin typeface="Times New Roman" panose="02020603050405020304" pitchFamily="18" charset="0"/>
              </a:rPr>
              <a:t>也是合式公式</a:t>
            </a:r>
          </a:p>
          <a:p>
            <a:pPr marL="609600" indent="-609600" algn="just">
              <a:lnSpc>
                <a:spcPct val="95000"/>
              </a:lnSpc>
              <a:buNone/>
            </a:pPr>
            <a:r>
              <a:rPr lang="en-US" altLang="zh-CN" b="1">
                <a:latin typeface="Times New Roman" panose="02020603050405020304" pitchFamily="18" charset="0"/>
              </a:rPr>
              <a:t>(3) </a:t>
            </a:r>
            <a:r>
              <a:rPr lang="zh-CN" altLang="en-US" b="1">
                <a:latin typeface="Times New Roman" panose="02020603050405020304" pitchFamily="18" charset="0"/>
              </a:rPr>
              <a:t>若</a:t>
            </a:r>
            <a:r>
              <a:rPr lang="en-US" altLang="zh-CN" b="1" i="1">
                <a:latin typeface="Times New Roman" panose="02020603050405020304" pitchFamily="18" charset="0"/>
              </a:rPr>
              <a:t>A</a:t>
            </a:r>
            <a:r>
              <a:rPr lang="en-US" altLang="zh-CN" b="1">
                <a:latin typeface="Times New Roman" panose="02020603050405020304" pitchFamily="18" charset="0"/>
              </a:rPr>
              <a:t>, </a:t>
            </a:r>
            <a:r>
              <a:rPr lang="en-US" altLang="zh-CN" b="1" i="1">
                <a:latin typeface="Times New Roman" panose="02020603050405020304" pitchFamily="18" charset="0"/>
              </a:rPr>
              <a:t>B</a:t>
            </a:r>
            <a:r>
              <a:rPr lang="zh-CN" altLang="en-US" b="1">
                <a:latin typeface="Times New Roman" panose="02020603050405020304" pitchFamily="18" charset="0"/>
              </a:rPr>
              <a:t>是合式公式，则</a:t>
            </a:r>
            <a:r>
              <a:rPr lang="en-US" altLang="zh-CN" b="1">
                <a:latin typeface="Times New Roman" panose="02020603050405020304" pitchFamily="18" charset="0"/>
              </a:rPr>
              <a:t>(</a:t>
            </a:r>
            <a:r>
              <a:rPr lang="en-US" altLang="zh-CN" b="1" i="1">
                <a:latin typeface="Times New Roman" panose="02020603050405020304" pitchFamily="18" charset="0"/>
              </a:rPr>
              <a:t>A</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B</a:t>
            </a:r>
            <a:r>
              <a:rPr lang="en-US" altLang="zh-CN" b="1">
                <a:latin typeface="Times New Roman" panose="02020603050405020304" pitchFamily="18" charset="0"/>
              </a:rPr>
              <a:t>), (</a:t>
            </a:r>
            <a:r>
              <a:rPr lang="en-US" altLang="zh-CN" b="1" i="1">
                <a:latin typeface="Times New Roman" panose="02020603050405020304" pitchFamily="18" charset="0"/>
              </a:rPr>
              <a:t>A</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B</a:t>
            </a:r>
            <a:r>
              <a:rPr lang="en-US" altLang="zh-CN" b="1">
                <a:latin typeface="Times New Roman" panose="02020603050405020304" pitchFamily="18" charset="0"/>
              </a:rPr>
              <a:t>), (</a:t>
            </a:r>
            <a:r>
              <a:rPr lang="en-US" altLang="zh-CN" b="1" i="1">
                <a:latin typeface="Times New Roman" panose="02020603050405020304" pitchFamily="18" charset="0"/>
              </a:rPr>
              <a:t>A</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B</a:t>
            </a:r>
            <a:r>
              <a:rPr lang="en-US" altLang="zh-CN" b="1">
                <a:latin typeface="Times New Roman" panose="02020603050405020304" pitchFamily="18" charset="0"/>
              </a:rPr>
              <a:t>), (</a:t>
            </a:r>
            <a:r>
              <a:rPr lang="en-US" altLang="zh-CN" b="1" i="1">
                <a:latin typeface="Times New Roman" panose="02020603050405020304" pitchFamily="18" charset="0"/>
              </a:rPr>
              <a:t>A</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B</a:t>
            </a:r>
            <a:r>
              <a:rPr lang="en-US" altLang="zh-CN" b="1">
                <a:latin typeface="Times New Roman" panose="02020603050405020304" pitchFamily="18" charset="0"/>
              </a:rPr>
              <a:t>)</a:t>
            </a:r>
            <a:r>
              <a:rPr lang="zh-CN" altLang="en-US" b="1">
                <a:latin typeface="Times New Roman" panose="02020603050405020304" pitchFamily="18" charset="0"/>
              </a:rPr>
              <a:t>也是合式公式</a:t>
            </a:r>
          </a:p>
          <a:p>
            <a:pPr marL="609600" indent="-609600" algn="just">
              <a:lnSpc>
                <a:spcPct val="95000"/>
              </a:lnSpc>
              <a:buNone/>
            </a:pPr>
            <a:r>
              <a:rPr lang="en-US" altLang="zh-CN" b="1">
                <a:latin typeface="Times New Roman" panose="02020603050405020304" pitchFamily="18" charset="0"/>
              </a:rPr>
              <a:t>(4) </a:t>
            </a:r>
            <a:r>
              <a:rPr lang="zh-CN" altLang="en-US" b="1">
                <a:latin typeface="Times New Roman" panose="02020603050405020304" pitchFamily="18" charset="0"/>
              </a:rPr>
              <a:t>只有有限次地应用</a:t>
            </a:r>
            <a:r>
              <a:rPr lang="en-US" altLang="zh-CN" b="1">
                <a:latin typeface="Times New Roman" panose="02020603050405020304" pitchFamily="18" charset="0"/>
              </a:rPr>
              <a:t>(1)~(3)</a:t>
            </a:r>
            <a:r>
              <a:rPr lang="zh-CN" altLang="en-US" b="1">
                <a:latin typeface="Times New Roman" panose="02020603050405020304" pitchFamily="18" charset="0"/>
              </a:rPr>
              <a:t>形成的符号串才是合式公式</a:t>
            </a:r>
            <a:r>
              <a:rPr lang="en-US" altLang="zh-CN" b="1">
                <a:latin typeface="Times New Roman" panose="02020603050405020304" pitchFamily="18" charset="0"/>
              </a:rPr>
              <a:t>.</a:t>
            </a:r>
          </a:p>
          <a:p>
            <a:pPr marL="609600" indent="-609600" algn="just">
              <a:lnSpc>
                <a:spcPct val="95000"/>
              </a:lnSpc>
              <a:buNone/>
            </a:pPr>
            <a:r>
              <a:rPr lang="en-US" altLang="zh-CN" b="1">
                <a:solidFill>
                  <a:srgbClr val="3366CC"/>
                </a:solidFill>
                <a:latin typeface="Times New Roman" panose="02020603050405020304" pitchFamily="18" charset="0"/>
              </a:rPr>
              <a:t>       </a:t>
            </a:r>
            <a:r>
              <a:rPr lang="zh-CN" altLang="en-US" b="1">
                <a:solidFill>
                  <a:srgbClr val="3366CC"/>
                </a:solidFill>
                <a:latin typeface="Times New Roman" panose="02020603050405020304" pitchFamily="18" charset="0"/>
              </a:rPr>
              <a:t>合式公式也称为</a:t>
            </a:r>
            <a:r>
              <a:rPr lang="zh-CN" altLang="en-US" b="1">
                <a:solidFill>
                  <a:srgbClr val="FF3300"/>
                </a:solidFill>
                <a:latin typeface="Times New Roman" panose="02020603050405020304" pitchFamily="18" charset="0"/>
              </a:rPr>
              <a:t>命题公式</a:t>
            </a:r>
            <a:r>
              <a:rPr lang="zh-CN" altLang="en-US" b="1">
                <a:solidFill>
                  <a:srgbClr val="3366CC"/>
                </a:solidFill>
                <a:latin typeface="Times New Roman" panose="02020603050405020304" pitchFamily="18" charset="0"/>
              </a:rPr>
              <a:t>，或简称</a:t>
            </a:r>
            <a:r>
              <a:rPr lang="zh-CN" altLang="en-US" b="1">
                <a:solidFill>
                  <a:srgbClr val="FF3300"/>
                </a:solidFill>
                <a:latin typeface="Times New Roman" panose="02020603050405020304" pitchFamily="18" charset="0"/>
              </a:rPr>
              <a:t>公式。</a:t>
            </a:r>
          </a:p>
        </p:txBody>
      </p:sp>
      <p:sp>
        <p:nvSpPr>
          <p:cNvPr id="5" name="Rectangle 2">
            <a:extLst>
              <a:ext uri="{FF2B5EF4-FFF2-40B4-BE49-F238E27FC236}">
                <a16:creationId xmlns:a16="http://schemas.microsoft.com/office/drawing/2014/main" id="{9EA4342A-F19E-4C99-B9CA-69D3E260BCB1}"/>
              </a:ext>
            </a:extLst>
          </p:cNvPr>
          <p:cNvSpPr txBox="1">
            <a:spLocks noChangeArrowheads="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命题变项与合式公式 </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4">
            <a:extLst>
              <a:ext uri="{FF2B5EF4-FFF2-40B4-BE49-F238E27FC236}">
                <a16:creationId xmlns:a16="http://schemas.microsoft.com/office/drawing/2014/main" id="{14646F32-92A7-4D8F-9915-C98CD98EC14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042DD4-7DBB-499A-B0CD-28963A732DA6}" type="slidenum">
              <a:rPr lang="en-US" altLang="zh-CN" sz="1200">
                <a:latin typeface="Arial Black" panose="020B0A04020102020204" pitchFamily="34" charset="0"/>
              </a:rPr>
              <a:pPr>
                <a:spcBef>
                  <a:spcPct val="0"/>
                </a:spcBef>
                <a:buClrTx/>
                <a:buSzTx/>
                <a:buFontTx/>
                <a:buNone/>
              </a:pPr>
              <a:t>8</a:t>
            </a:fld>
            <a:endParaRPr lang="en-US" altLang="zh-CN" sz="1200">
              <a:latin typeface="Arial Black" panose="020B0A04020102020204" pitchFamily="34" charset="0"/>
            </a:endParaRPr>
          </a:p>
        </p:txBody>
      </p:sp>
      <p:sp>
        <p:nvSpPr>
          <p:cNvPr id="133124" name="Rectangle 3">
            <a:extLst>
              <a:ext uri="{FF2B5EF4-FFF2-40B4-BE49-F238E27FC236}">
                <a16:creationId xmlns:a16="http://schemas.microsoft.com/office/drawing/2014/main" id="{1A2947B8-0250-41ED-AAE4-6017309FCD37}"/>
              </a:ext>
            </a:extLst>
          </p:cNvPr>
          <p:cNvSpPr>
            <a:spLocks noGrp="1" noChangeArrowheads="1"/>
          </p:cNvSpPr>
          <p:nvPr>
            <p:ph type="body" idx="1"/>
          </p:nvPr>
        </p:nvSpPr>
        <p:spPr>
          <a:xfrm>
            <a:off x="838200" y="2330449"/>
            <a:ext cx="10820400" cy="3816350"/>
          </a:xfrm>
        </p:spPr>
        <p:txBody>
          <a:bodyPr/>
          <a:lstStyle/>
          <a:p>
            <a:pPr algn="just">
              <a:buFont typeface="Wingdings" panose="05000000000000000000" pitchFamily="2" charset="2"/>
              <a:buNone/>
            </a:pPr>
            <a:r>
              <a:rPr lang="zh-CN" altLang="en-US" b="1" dirty="0">
                <a:solidFill>
                  <a:srgbClr val="FF0000"/>
                </a:solidFill>
                <a:latin typeface="宋体" panose="02010600030101010101" pitchFamily="2" charset="-122"/>
              </a:rPr>
              <a:t>定义</a:t>
            </a:r>
            <a:r>
              <a:rPr lang="zh-CN" altLang="en-US" b="1" dirty="0">
                <a:latin typeface="宋体" panose="02010600030101010101" pitchFamily="2" charset="-122"/>
              </a:rPr>
              <a:t> 设</a:t>
            </a:r>
            <a:r>
              <a:rPr lang="en-US" altLang="zh-CN" b="1" i="1" dirty="0">
                <a:latin typeface="Times New Roman" panose="02020603050405020304" pitchFamily="18" charset="0"/>
                <a:cs typeface="Times New Roman" panose="02020603050405020304" pitchFamily="18" charset="0"/>
              </a:rPr>
              <a:t>A</a:t>
            </a:r>
            <a:r>
              <a:rPr lang="zh-CN" altLang="en-US" b="1" dirty="0">
                <a:latin typeface="宋体" panose="02010600030101010101" pitchFamily="2" charset="-122"/>
              </a:rPr>
              <a:t>为一个命题公式</a:t>
            </a:r>
            <a:endParaRPr lang="zh-CN" alt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 </a:t>
            </a:r>
            <a:r>
              <a:rPr lang="zh-CN" altLang="en-US" b="1" dirty="0">
                <a:latin typeface="宋体" panose="02010600030101010101" pitchFamily="2" charset="-122"/>
              </a:rPr>
              <a:t>若</a:t>
            </a:r>
            <a:r>
              <a:rPr lang="en-US" altLang="zh-CN" b="1" i="1" dirty="0">
                <a:latin typeface="Times New Roman" panose="02020603050405020304" pitchFamily="18" charset="0"/>
                <a:cs typeface="Times New Roman" panose="02020603050405020304" pitchFamily="18" charset="0"/>
              </a:rPr>
              <a:t>A</a:t>
            </a:r>
            <a:r>
              <a:rPr lang="zh-CN" altLang="en-US" b="1" dirty="0">
                <a:latin typeface="宋体" panose="02010600030101010101" pitchFamily="2" charset="-122"/>
              </a:rPr>
              <a:t>无成假赋值，则称</a:t>
            </a:r>
            <a:r>
              <a:rPr lang="en-US" altLang="zh-CN" b="1" i="1" dirty="0">
                <a:latin typeface="Times New Roman" panose="02020603050405020304" pitchFamily="18" charset="0"/>
                <a:cs typeface="Times New Roman" panose="02020603050405020304" pitchFamily="18" charset="0"/>
              </a:rPr>
              <a:t>A</a:t>
            </a:r>
            <a:r>
              <a:rPr lang="zh-CN" altLang="en-US" b="1" dirty="0">
                <a:latin typeface="宋体" panose="02010600030101010101" pitchFamily="2" charset="-122"/>
              </a:rPr>
              <a:t>为</a:t>
            </a:r>
            <a:r>
              <a:rPr lang="zh-CN" altLang="en-US" b="1" dirty="0">
                <a:solidFill>
                  <a:srgbClr val="FF0000"/>
                </a:solidFill>
                <a:latin typeface="宋体" panose="02010600030101010101" pitchFamily="2" charset="-122"/>
              </a:rPr>
              <a:t>重言式</a:t>
            </a:r>
            <a:r>
              <a:rPr lang="en-US" altLang="zh-CN" b="1" dirty="0">
                <a:latin typeface="宋体" panose="02010600030101010101" pitchFamily="2" charset="-122"/>
              </a:rPr>
              <a:t>(</a:t>
            </a:r>
            <a:r>
              <a:rPr lang="zh-CN" altLang="en-US" b="1" dirty="0">
                <a:latin typeface="宋体" panose="02010600030101010101" pitchFamily="2" charset="-122"/>
              </a:rPr>
              <a:t>也称</a:t>
            </a:r>
            <a:r>
              <a:rPr lang="zh-CN" altLang="en-US" b="1" dirty="0">
                <a:solidFill>
                  <a:srgbClr val="FF0000"/>
                </a:solidFill>
                <a:latin typeface="宋体" panose="02010600030101010101" pitchFamily="2" charset="-122"/>
              </a:rPr>
              <a:t>永真式</a:t>
            </a:r>
            <a:r>
              <a:rPr lang="en-US" altLang="zh-CN" b="1" dirty="0">
                <a:latin typeface="宋体" panose="02010600030101010101" pitchFamily="2" charset="-122"/>
              </a:rPr>
              <a:t>)</a:t>
            </a:r>
            <a:endParaRPr lang="en-US" altLang="zh-C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rPr>
              <a:t>  (2) </a:t>
            </a:r>
            <a:r>
              <a:rPr lang="zh-CN" altLang="en-US" b="1" dirty="0">
                <a:latin typeface="宋体" panose="02010600030101010101" pitchFamily="2" charset="-122"/>
              </a:rPr>
              <a:t>若</a:t>
            </a:r>
            <a:r>
              <a:rPr lang="en-US" altLang="zh-CN" b="1" i="1" dirty="0">
                <a:latin typeface="Times New Roman" panose="02020603050405020304" pitchFamily="18" charset="0"/>
                <a:cs typeface="Times New Roman" panose="02020603050405020304" pitchFamily="18" charset="0"/>
              </a:rPr>
              <a:t>A</a:t>
            </a:r>
            <a:r>
              <a:rPr lang="zh-CN" altLang="en-US" b="1" dirty="0">
                <a:latin typeface="宋体" panose="02010600030101010101" pitchFamily="2" charset="-122"/>
              </a:rPr>
              <a:t>无成真赋值，则称</a:t>
            </a:r>
            <a:r>
              <a:rPr lang="en-US" altLang="zh-CN" b="1" i="1" dirty="0">
                <a:latin typeface="Times New Roman" panose="02020603050405020304" pitchFamily="18" charset="0"/>
                <a:cs typeface="Times New Roman" panose="02020603050405020304" pitchFamily="18" charset="0"/>
              </a:rPr>
              <a:t>A</a:t>
            </a:r>
            <a:r>
              <a:rPr lang="zh-CN" altLang="en-US" b="1" dirty="0">
                <a:latin typeface="宋体" panose="02010600030101010101" pitchFamily="2" charset="-122"/>
              </a:rPr>
              <a:t>为</a:t>
            </a:r>
            <a:r>
              <a:rPr lang="zh-CN" altLang="en-US" b="1" dirty="0">
                <a:solidFill>
                  <a:srgbClr val="FF0000"/>
                </a:solidFill>
                <a:latin typeface="宋体" panose="02010600030101010101" pitchFamily="2" charset="-122"/>
              </a:rPr>
              <a:t>矛盾式</a:t>
            </a:r>
            <a:r>
              <a:rPr lang="en-US" altLang="zh-CN" b="1" dirty="0">
                <a:latin typeface="宋体" panose="02010600030101010101" pitchFamily="2" charset="-122"/>
              </a:rPr>
              <a:t>(</a:t>
            </a:r>
            <a:r>
              <a:rPr lang="zh-CN" altLang="en-US" b="1" dirty="0">
                <a:latin typeface="宋体" panose="02010600030101010101" pitchFamily="2" charset="-122"/>
              </a:rPr>
              <a:t>也称</a:t>
            </a:r>
            <a:r>
              <a:rPr lang="zh-CN" altLang="en-US" b="1" dirty="0">
                <a:solidFill>
                  <a:srgbClr val="FF0000"/>
                </a:solidFill>
                <a:latin typeface="宋体" panose="02010600030101010101" pitchFamily="2" charset="-122"/>
              </a:rPr>
              <a:t>永假式</a:t>
            </a:r>
            <a:r>
              <a:rPr lang="en-US" altLang="zh-CN" b="1" dirty="0">
                <a:latin typeface="宋体" panose="02010600030101010101" pitchFamily="2" charset="-122"/>
              </a:rPr>
              <a:t>)</a:t>
            </a:r>
          </a:p>
          <a:p>
            <a:pPr algn="just">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rPr>
              <a:t>  (3) </a:t>
            </a:r>
            <a:r>
              <a:rPr lang="zh-CN" altLang="en-US" b="1" dirty="0">
                <a:latin typeface="宋体" panose="02010600030101010101" pitchFamily="2" charset="-122"/>
              </a:rPr>
              <a:t>若</a:t>
            </a:r>
            <a:r>
              <a:rPr lang="en-US" altLang="zh-CN" b="1" i="1" dirty="0">
                <a:latin typeface="Times New Roman" panose="02020603050405020304" pitchFamily="18" charset="0"/>
                <a:cs typeface="Times New Roman" panose="02020603050405020304" pitchFamily="18" charset="0"/>
              </a:rPr>
              <a:t>A</a:t>
            </a:r>
            <a:r>
              <a:rPr lang="zh-CN" altLang="en-US" b="1" dirty="0">
                <a:latin typeface="宋体" panose="02010600030101010101" pitchFamily="2" charset="-122"/>
              </a:rPr>
              <a:t>不是矛盾式，则称</a:t>
            </a:r>
            <a:r>
              <a:rPr lang="en-US" altLang="zh-CN" b="1" i="1" dirty="0">
                <a:latin typeface="Times New Roman" panose="02020603050405020304" pitchFamily="18" charset="0"/>
                <a:cs typeface="Times New Roman" panose="02020603050405020304" pitchFamily="18" charset="0"/>
              </a:rPr>
              <a:t>A</a:t>
            </a:r>
            <a:r>
              <a:rPr lang="zh-CN" altLang="en-US" b="1" dirty="0">
                <a:latin typeface="宋体" panose="02010600030101010101" pitchFamily="2" charset="-122"/>
              </a:rPr>
              <a:t>为</a:t>
            </a:r>
            <a:r>
              <a:rPr lang="zh-CN" altLang="en-US" b="1" dirty="0">
                <a:solidFill>
                  <a:srgbClr val="FF0000"/>
                </a:solidFill>
                <a:latin typeface="宋体" panose="02010600030101010101" pitchFamily="2" charset="-122"/>
              </a:rPr>
              <a:t>可满足式</a:t>
            </a:r>
            <a:endParaRPr lang="zh-CN" altLang="en-US" b="1"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b="1" dirty="0">
                <a:latin typeface="宋体" panose="02010600030101010101" pitchFamily="2" charset="-122"/>
              </a:rPr>
              <a:t>注意：重言式是可满足式，但反之不真</a:t>
            </a:r>
            <a:r>
              <a:rPr lang="en-US" altLang="zh-CN" b="1" dirty="0">
                <a:latin typeface="宋体" panose="02010600030101010101" pitchFamily="2" charset="-122"/>
              </a:rPr>
              <a:t>.</a:t>
            </a:r>
            <a:endParaRPr lang="en-US" altLang="zh-CN" b="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b="1" dirty="0"/>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q</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q</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rPr>
              <a:t>p</a:t>
            </a:r>
            <a:r>
              <a:rPr lang="zh-CN" altLang="en-US" b="1" i="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sym typeface="Symbol" panose="05050102010706020507" pitchFamily="18" charset="2"/>
              </a:rPr>
              <a:t>B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p</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q</a:t>
            </a:r>
            <a:r>
              <a:rPr lang="zh-CN" altLang="en-US" b="1" i="1" dirty="0">
                <a:latin typeface="Times New Roman" panose="02020603050405020304" pitchFamily="18" charset="0"/>
              </a:rPr>
              <a:t>，</a:t>
            </a:r>
            <a:r>
              <a:rPr lang="en-US" altLang="zh-CN" b="1" i="1" dirty="0">
                <a:latin typeface="Times New Roman" panose="02020603050405020304" pitchFamily="18" charset="0"/>
              </a:rPr>
              <a:t>C</a:t>
            </a:r>
            <a:r>
              <a:rPr lang="en-US" altLang="zh-CN" b="1" dirty="0">
                <a:latin typeface="Times New Roman" panose="02020603050405020304" pitchFamily="18" charset="0"/>
              </a:rPr>
              <a:t>= (</a:t>
            </a:r>
            <a:r>
              <a:rPr lang="en-US" altLang="zh-CN" b="1" i="1" dirty="0" err="1">
                <a:latin typeface="Times New Roman" panose="02020603050405020304" pitchFamily="18" charset="0"/>
              </a:rPr>
              <a:t>p</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q</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r</a:t>
            </a:r>
          </a:p>
          <a:p>
            <a:pPr>
              <a:buFont typeface="Wingdings" panose="05000000000000000000" pitchFamily="2" charset="2"/>
              <a:buNone/>
            </a:pPr>
            <a:r>
              <a:rPr lang="zh-CN" altLang="en-US" b="1" dirty="0">
                <a:latin typeface="宋体" panose="02010600030101010101" pitchFamily="2" charset="-122"/>
              </a:rPr>
              <a:t>上例中</a:t>
            </a:r>
            <a:r>
              <a:rPr lang="en-US" altLang="zh-CN" b="1" i="1" dirty="0">
                <a:latin typeface="Times New Roman" panose="02020603050405020304" pitchFamily="18" charset="0"/>
              </a:rPr>
              <a:t>A</a:t>
            </a:r>
            <a:r>
              <a:rPr lang="zh-CN" altLang="en-US" b="1" dirty="0">
                <a:latin typeface="Times New Roman" panose="02020603050405020304" pitchFamily="18" charset="0"/>
              </a:rPr>
              <a:t>为重言式，</a:t>
            </a:r>
            <a:r>
              <a:rPr lang="en-US" altLang="zh-CN" b="1" i="1" dirty="0">
                <a:latin typeface="Times New Roman" panose="02020603050405020304" pitchFamily="18" charset="0"/>
              </a:rPr>
              <a:t>B</a:t>
            </a:r>
            <a:r>
              <a:rPr lang="zh-CN" altLang="en-US" b="1" dirty="0">
                <a:latin typeface="Times New Roman" panose="02020603050405020304" pitchFamily="18" charset="0"/>
              </a:rPr>
              <a:t>为矛盾式，</a:t>
            </a:r>
            <a:r>
              <a:rPr lang="en-US" altLang="zh-CN" b="1" i="1" dirty="0">
                <a:latin typeface="Times New Roman" panose="02020603050405020304" pitchFamily="18" charset="0"/>
              </a:rPr>
              <a:t>C</a:t>
            </a:r>
            <a:r>
              <a:rPr lang="zh-CN" altLang="en-US" b="1" dirty="0">
                <a:latin typeface="宋体" panose="02010600030101010101" pitchFamily="2" charset="-122"/>
              </a:rPr>
              <a:t>为可满足式</a:t>
            </a:r>
          </a:p>
        </p:txBody>
      </p:sp>
      <p:sp>
        <p:nvSpPr>
          <p:cNvPr id="133125" name="Text Box 4" descr="蓝色面巾纸">
            <a:extLst>
              <a:ext uri="{FF2B5EF4-FFF2-40B4-BE49-F238E27FC236}">
                <a16:creationId xmlns:a16="http://schemas.microsoft.com/office/drawing/2014/main" id="{37A0D9C2-6C71-4513-BED8-66CEAEE16B46}"/>
              </a:ext>
            </a:extLst>
          </p:cNvPr>
          <p:cNvSpPr txBox="1">
            <a:spLocks noChangeArrowheads="1"/>
          </p:cNvSpPr>
          <p:nvPr/>
        </p:nvSpPr>
        <p:spPr bwMode="auto">
          <a:xfrm>
            <a:off x="2095500" y="6132512"/>
            <a:ext cx="7848600" cy="588963"/>
          </a:xfrm>
          <a:prstGeom prst="rect">
            <a:avLst/>
          </a:prstGeom>
          <a:blipFill dpi="0" rotWithShape="1">
            <a:blip r:embed="rId3"/>
            <a:srcRect/>
            <a:tile tx="0" ty="0" sx="100000" sy="100000" flip="none" algn="tl"/>
          </a:blipFill>
          <a:ln w="9525">
            <a:solidFill>
              <a:srgbClr val="008080"/>
            </a:solid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b="1">
                <a:solidFill>
                  <a:srgbClr val="003399"/>
                </a:solidFill>
              </a:rPr>
              <a:t>真值表－－判断命题公式类型的一种方法</a:t>
            </a:r>
            <a:endParaRPr lang="zh-CN" altLang="en-US" b="1"/>
          </a:p>
        </p:txBody>
      </p:sp>
      <p:sp>
        <p:nvSpPr>
          <p:cNvPr id="6" name="Rectangle 2">
            <a:extLst>
              <a:ext uri="{FF2B5EF4-FFF2-40B4-BE49-F238E27FC236}">
                <a16:creationId xmlns:a16="http://schemas.microsoft.com/office/drawing/2014/main" id="{050F3B20-A4EA-40F6-BD8E-66444C2880FA}"/>
              </a:ext>
            </a:extLst>
          </p:cNvPr>
          <p:cNvSpPr txBox="1">
            <a:spLocks noChangeArrowheads="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公式的类型 </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a:extLst>
              <a:ext uri="{FF2B5EF4-FFF2-40B4-BE49-F238E27FC236}">
                <a16:creationId xmlns:a16="http://schemas.microsoft.com/office/drawing/2014/main" id="{3689D67F-72E3-4520-829A-80DAC8DBE6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44C8BE-DA76-4F27-BF00-EE9375582ADC}" type="slidenum">
              <a:rPr lang="en-US" altLang="zh-CN" sz="1200">
                <a:latin typeface="Arial Black" panose="020B0A04020102020204" pitchFamily="34" charset="0"/>
              </a:rPr>
              <a:pPr>
                <a:spcBef>
                  <a:spcPct val="0"/>
                </a:spcBef>
                <a:buClrTx/>
                <a:buSzTx/>
                <a:buFontTx/>
                <a:buNone/>
              </a:pPr>
              <a:t>9</a:t>
            </a:fld>
            <a:endParaRPr lang="en-US" altLang="zh-CN" sz="1200">
              <a:latin typeface="Arial Black" panose="020B0A04020102020204" pitchFamily="34" charset="0"/>
            </a:endParaRPr>
          </a:p>
        </p:txBody>
      </p:sp>
      <p:sp>
        <p:nvSpPr>
          <p:cNvPr id="14340" name="Rectangle 3">
            <a:extLst>
              <a:ext uri="{FF2B5EF4-FFF2-40B4-BE49-F238E27FC236}">
                <a16:creationId xmlns:a16="http://schemas.microsoft.com/office/drawing/2014/main" id="{E00CBA72-EB00-4842-86F5-C89B508EE0FE}"/>
              </a:ext>
            </a:extLst>
          </p:cNvPr>
          <p:cNvSpPr>
            <a:spLocks noGrp="1" noChangeArrowheads="1"/>
          </p:cNvSpPr>
          <p:nvPr>
            <p:ph type="body" idx="1"/>
          </p:nvPr>
        </p:nvSpPr>
        <p:spPr>
          <a:xfrm>
            <a:off x="838200" y="1916113"/>
            <a:ext cx="9526588" cy="4267200"/>
          </a:xfrm>
        </p:spPr>
        <p:txBody>
          <a:bodyPr/>
          <a:lstStyle/>
          <a:p>
            <a:pPr algn="just">
              <a:buFont typeface="Wingdings" panose="05000000000000000000" pitchFamily="2" charset="2"/>
              <a:buNone/>
            </a:pPr>
            <a:r>
              <a:rPr lang="zh-CN" altLang="en-US" b="1" dirty="0">
                <a:solidFill>
                  <a:srgbClr val="FF3300"/>
                </a:solidFill>
                <a:latin typeface="宋体" panose="02010600030101010101" pitchFamily="2" charset="-122"/>
              </a:rPr>
              <a:t>双重否定律</a:t>
            </a:r>
            <a:r>
              <a:rPr lang="zh-CN" altLang="en-US" b="1" dirty="0">
                <a:solidFill>
                  <a:srgbClr val="FF0066"/>
                </a:solidFill>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A</a:t>
            </a:r>
            <a:endParaRPr lang="en-US" altLang="zh-C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b="1" dirty="0">
                <a:solidFill>
                  <a:srgbClr val="FF3300"/>
                </a:solidFill>
                <a:latin typeface="宋体" panose="02010600030101010101" pitchFamily="2" charset="-122"/>
              </a:rPr>
              <a:t>等幂律</a:t>
            </a:r>
            <a:r>
              <a:rPr lang="zh-CN" altLang="en-US" b="1" dirty="0">
                <a:latin typeface="宋体" panose="02010600030101010101" pitchFamily="2" charset="-122"/>
              </a:rPr>
              <a:t>：</a:t>
            </a:r>
            <a:r>
              <a:rPr lang="zh-CN" altLang="en-US"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A</a:t>
            </a:r>
            <a:endParaRPr lang="en-US" altLang="zh-C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b="1" dirty="0">
                <a:solidFill>
                  <a:srgbClr val="FF3300"/>
                </a:solidFill>
                <a:latin typeface="宋体" panose="02010600030101010101" pitchFamily="2" charset="-122"/>
              </a:rPr>
              <a:t>交换律</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A</a:t>
            </a:r>
            <a:endParaRPr lang="en-US" altLang="zh-C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b="1" dirty="0">
                <a:solidFill>
                  <a:srgbClr val="FF3300"/>
                </a:solidFill>
                <a:latin typeface="宋体" panose="02010600030101010101" pitchFamily="2" charset="-122"/>
              </a:rPr>
              <a:t>结合律</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None/>
            </a:pPr>
            <a:r>
              <a:rPr lang="zh-CN" altLang="en-US" b="1" dirty="0">
                <a:solidFill>
                  <a:srgbClr val="FF3300"/>
                </a:solidFill>
                <a:latin typeface="宋体" panose="02010600030101010101" pitchFamily="2" charset="-122"/>
              </a:rPr>
              <a:t>分配律</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rPr>
              <a:t>)</a:t>
            </a:r>
          </a:p>
        </p:txBody>
      </p:sp>
      <p:sp>
        <p:nvSpPr>
          <p:cNvPr id="14341" name="Text Box 4">
            <a:extLst>
              <a:ext uri="{FF2B5EF4-FFF2-40B4-BE49-F238E27FC236}">
                <a16:creationId xmlns:a16="http://schemas.microsoft.com/office/drawing/2014/main" id="{82794124-F6EA-445C-B93A-ABDE7F2E3C2E}"/>
              </a:ext>
            </a:extLst>
          </p:cNvPr>
          <p:cNvSpPr txBox="1">
            <a:spLocks noChangeArrowheads="1"/>
          </p:cNvSpPr>
          <p:nvPr/>
        </p:nvSpPr>
        <p:spPr bwMode="auto">
          <a:xfrm>
            <a:off x="2819400" y="6096001"/>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i="1">
                <a:latin typeface="Times New Roman" panose="02020603050405020304" pitchFamily="18" charset="0"/>
              </a:rPr>
              <a:t>注意：</a:t>
            </a:r>
            <a:r>
              <a:rPr lang="en-US" altLang="zh-CN" sz="2800" i="1">
                <a:latin typeface="Times New Roman" panose="02020603050405020304" pitchFamily="18" charset="0"/>
                <a:cs typeface="Times New Roman" panose="02020603050405020304" pitchFamily="18" charset="0"/>
              </a:rPr>
              <a:t>A,B,C</a:t>
            </a:r>
            <a:r>
              <a:rPr lang="zh-CN" altLang="en-US" sz="2800">
                <a:latin typeface="宋体" panose="02010600030101010101" pitchFamily="2" charset="-122"/>
              </a:rPr>
              <a:t>代表任意的命题公式</a:t>
            </a:r>
          </a:p>
        </p:txBody>
      </p:sp>
      <p:sp>
        <p:nvSpPr>
          <p:cNvPr id="8" name="Rectangle 2">
            <a:extLst>
              <a:ext uri="{FF2B5EF4-FFF2-40B4-BE49-F238E27FC236}">
                <a16:creationId xmlns:a16="http://schemas.microsoft.com/office/drawing/2014/main" id="{D415E068-7EC7-4020-B58C-F451C4E8A868}"/>
              </a:ext>
            </a:extLst>
          </p:cNvPr>
          <p:cNvSpPr txBox="1">
            <a:spLocks noChangeArrowheads="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dirty="0">
                <a:solidFill>
                  <a:srgbClr val="A50021"/>
                </a:solidFill>
                <a:effectLst>
                  <a:outerShdw blurRad="38100" dist="38100" dir="2700000" algn="tl">
                    <a:srgbClr val="C0C0C0"/>
                  </a:outerShdw>
                </a:effectLst>
                <a:latin typeface="宋体" pitchFamily="2" charset="-122"/>
              </a:rPr>
              <a:t>基本等值式 </a:t>
            </a:r>
            <a:endParaRPr lang="zh-CN" altLang="en-US" b="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13258</Words>
  <Application>Microsoft Office PowerPoint</Application>
  <PresentationFormat>宽屏</PresentationFormat>
  <Paragraphs>927</Paragraphs>
  <Slides>59</Slides>
  <Notes>57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59</vt:i4>
      </vt:variant>
    </vt:vector>
  </HeadingPairs>
  <TitlesOfParts>
    <vt:vector size="74" baseType="lpstr">
      <vt:lpstr>Helvetica Neue</vt:lpstr>
      <vt:lpstr>等线</vt:lpstr>
      <vt:lpstr>等线 Light</vt:lpstr>
      <vt:lpstr>黑体</vt:lpstr>
      <vt:lpstr>华文中宋</vt:lpstr>
      <vt:lpstr>宋体</vt:lpstr>
      <vt:lpstr>Arial</vt:lpstr>
      <vt:lpstr>Arial Black</vt:lpstr>
      <vt:lpstr>Cambria Math</vt:lpstr>
      <vt:lpstr>Symbol</vt:lpstr>
      <vt:lpstr>Times New Roman</vt:lpstr>
      <vt:lpstr>Wingdings</vt:lpstr>
      <vt:lpstr>Office 主题​​</vt:lpstr>
      <vt:lpstr>Microsoft 公式 3.0</vt:lpstr>
      <vt:lpstr>公式</vt:lpstr>
      <vt:lpstr>数理逻辑部分</vt:lpstr>
      <vt:lpstr>PowerPoint 演示文稿</vt:lpstr>
      <vt:lpstr>简单命题符号化 </vt:lpstr>
      <vt:lpstr>复合命题与联结词</vt:lpstr>
      <vt:lpstr>复合命题与联结词</vt:lpstr>
      <vt:lpstr>复合命题与联结词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数理逻辑部分</vt:lpstr>
      <vt:lpstr>PowerPoint 演示文稿</vt:lpstr>
      <vt:lpstr>基本概念 (续)</vt:lpstr>
      <vt:lpstr>PowerPoint 演示文稿</vt:lpstr>
      <vt:lpstr>PowerPoint 演示文稿</vt:lpstr>
      <vt:lpstr>一阶逻辑中命题符号化</vt:lpstr>
      <vt:lpstr>一阶逻辑中命题符号化</vt:lpstr>
      <vt:lpstr>个体变项的自由出现与约束出现 </vt:lpstr>
      <vt:lpstr>PowerPoint 演示文稿</vt:lpstr>
      <vt:lpstr>等值式与基本等值式 </vt:lpstr>
      <vt:lpstr>PowerPoint 演示文稿</vt:lpstr>
      <vt:lpstr>基本等值式(续)</vt:lpstr>
      <vt:lpstr>基本等值式(续)</vt:lpstr>
      <vt:lpstr>基本的等值式(续)</vt:lpstr>
      <vt:lpstr>前束范式 </vt:lpstr>
      <vt:lpstr>公式的前束范式 </vt:lpstr>
      <vt:lpstr>换名规则与代替规则 </vt:lpstr>
      <vt:lpstr>PowerPoint 演示文稿</vt:lpstr>
      <vt:lpstr>集合论部分</vt:lpstr>
      <vt:lpstr>集合定义与表示</vt:lpstr>
      <vt:lpstr>集合之间的关系</vt:lpstr>
      <vt:lpstr>集合之间的关系（续）</vt:lpstr>
      <vt:lpstr>全集</vt:lpstr>
      <vt:lpstr>幂集</vt:lpstr>
      <vt:lpstr>集合基本运算的定义</vt:lpstr>
      <vt:lpstr>文氏图表示</vt:lpstr>
      <vt:lpstr>集合运算的算律</vt:lpstr>
      <vt:lpstr>集合运算的算律（续）</vt:lpstr>
      <vt:lpstr>集合包含或相等的证明方法</vt:lpstr>
      <vt:lpstr>集合相等证明</vt:lpstr>
      <vt:lpstr>集合的基数与有穷集合</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离散数学</dc:title>
  <dc:creator>Lu WANG</dc:creator>
  <cp:lastModifiedBy>Lu WANG</cp:lastModifiedBy>
  <cp:revision>4</cp:revision>
  <dcterms:created xsi:type="dcterms:W3CDTF">2022-12-22T00:26:39Z</dcterms:created>
  <dcterms:modified xsi:type="dcterms:W3CDTF">2022-12-22T02:05:24Z</dcterms:modified>
</cp:coreProperties>
</file>