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2" r:id="rId2"/>
    <p:sldMasterId id="2147483663" r:id="rId3"/>
  </p:sldMasterIdLst>
  <p:notesMasterIdLst>
    <p:notesMasterId r:id="rId67"/>
  </p:notesMasterIdLst>
  <p:sldIdLst>
    <p:sldId id="260" r:id="rId4"/>
    <p:sldId id="261" r:id="rId5"/>
    <p:sldId id="265" r:id="rId6"/>
    <p:sldId id="267" r:id="rId7"/>
    <p:sldId id="309" r:id="rId8"/>
    <p:sldId id="310" r:id="rId9"/>
    <p:sldId id="272" r:id="rId10"/>
    <p:sldId id="273" r:id="rId11"/>
    <p:sldId id="274" r:id="rId12"/>
    <p:sldId id="318" r:id="rId13"/>
    <p:sldId id="319" r:id="rId14"/>
    <p:sldId id="320" r:id="rId15"/>
    <p:sldId id="290" r:id="rId16"/>
    <p:sldId id="321" r:id="rId17"/>
    <p:sldId id="278" r:id="rId18"/>
    <p:sldId id="279" r:id="rId19"/>
    <p:sldId id="280" r:id="rId20"/>
    <p:sldId id="281" r:id="rId21"/>
    <p:sldId id="322" r:id="rId22"/>
    <p:sldId id="283" r:id="rId23"/>
    <p:sldId id="284" r:id="rId24"/>
    <p:sldId id="285" r:id="rId25"/>
    <p:sldId id="286" r:id="rId26"/>
    <p:sldId id="317" r:id="rId27"/>
    <p:sldId id="288" r:id="rId28"/>
    <p:sldId id="289" r:id="rId29"/>
    <p:sldId id="306" r:id="rId30"/>
    <p:sldId id="323" r:id="rId31"/>
    <p:sldId id="291" r:id="rId32"/>
    <p:sldId id="292" r:id="rId33"/>
    <p:sldId id="293" r:id="rId34"/>
    <p:sldId id="333" r:id="rId35"/>
    <p:sldId id="298" r:id="rId36"/>
    <p:sldId id="299" r:id="rId37"/>
    <p:sldId id="300" r:id="rId38"/>
    <p:sldId id="301" r:id="rId39"/>
    <p:sldId id="304" r:id="rId40"/>
    <p:sldId id="334" r:id="rId41"/>
    <p:sldId id="335" r:id="rId42"/>
    <p:sldId id="307" r:id="rId43"/>
    <p:sldId id="336" r:id="rId44"/>
    <p:sldId id="337" r:id="rId45"/>
    <p:sldId id="338" r:id="rId46"/>
    <p:sldId id="311" r:id="rId47"/>
    <p:sldId id="313" r:id="rId48"/>
    <p:sldId id="314" r:id="rId49"/>
    <p:sldId id="344" r:id="rId50"/>
    <p:sldId id="315" r:id="rId51"/>
    <p:sldId id="328" r:id="rId52"/>
    <p:sldId id="348" r:id="rId53"/>
    <p:sldId id="349" r:id="rId54"/>
    <p:sldId id="350" r:id="rId55"/>
    <p:sldId id="351" r:id="rId56"/>
    <p:sldId id="324" r:id="rId57"/>
    <p:sldId id="325" r:id="rId58"/>
    <p:sldId id="327" r:id="rId59"/>
    <p:sldId id="352" r:id="rId60"/>
    <p:sldId id="339" r:id="rId61"/>
    <p:sldId id="342" r:id="rId62"/>
    <p:sldId id="343" r:id="rId63"/>
    <p:sldId id="353" r:id="rId64"/>
    <p:sldId id="345" r:id="rId65"/>
    <p:sldId id="346" r:id="rId6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FF"/>
    <a:srgbClr val="FFFFC1"/>
    <a:srgbClr val="3366CC"/>
    <a:srgbClr val="FECCBE"/>
    <a:srgbClr val="0033CC"/>
    <a:srgbClr val="A50021"/>
    <a:srgbClr val="FFFF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59845" autoAdjust="0"/>
  </p:normalViewPr>
  <p:slideViewPr>
    <p:cSldViewPr>
      <p:cViewPr varScale="1">
        <p:scale>
          <a:sx n="63" d="100"/>
          <a:sy n="63" d="100"/>
        </p:scale>
        <p:origin x="52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96EA554C-2BF0-3A17-298E-8DDF5DD1AC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B2BA5A21-B45E-A8A7-EF89-F2141A4EE8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BDB64BF-8177-FCB8-45D6-FCB4A10A5BC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F17EFA2E-5E08-7CDF-11FE-C59EC646F3A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8966" name="Rectangle 6">
            <a:extLst>
              <a:ext uri="{FF2B5EF4-FFF2-40B4-BE49-F238E27FC236}">
                <a16:creationId xmlns:a16="http://schemas.microsoft.com/office/drawing/2014/main" id="{3A2C4027-2647-A39D-20BA-E4B18087B8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7" name="Rectangle 7">
            <a:extLst>
              <a:ext uri="{FF2B5EF4-FFF2-40B4-BE49-F238E27FC236}">
                <a16:creationId xmlns:a16="http://schemas.microsoft.com/office/drawing/2014/main" id="{5567B706-5922-9AA8-1DBD-679363BEE4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C2DA196-EF8F-4264-A205-160B568775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95BA7435-D429-988E-D742-7033B2AFF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D5FF09A-836B-D64C-A7F1-0B1914993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所以我们先来定义，有序对。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需要注意的是</a:t>
            </a:r>
            <a:endParaRPr lang="en-US" altLang="zh-CN" dirty="0"/>
          </a:p>
          <a:p>
            <a:pPr marL="228600" indent="-228600">
              <a:buFontTx/>
              <a:buAutoNum type="arabicPeriod"/>
              <a:defRPr/>
            </a:pPr>
            <a:r>
              <a:rPr lang="zh-CN" altLang="en-US" dirty="0"/>
              <a:t>有序</a:t>
            </a:r>
            <a:endParaRPr lang="en-US" altLang="zh-CN" dirty="0"/>
          </a:p>
          <a:p>
            <a:pPr marL="228600" indent="-228600">
              <a:buFontTx/>
              <a:buAutoNum type="arabicPeriod"/>
              <a:defRPr/>
            </a:pPr>
            <a:r>
              <a:rPr lang="zh-CN" altLang="en-US" dirty="0"/>
              <a:t>有序对相等，必须是两个属性，分别相等。</a:t>
            </a:r>
            <a:endParaRPr lang="en-US" altLang="zh-CN" dirty="0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97A7C9C2-27DF-1662-3364-D14FDBB41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93486AD0-5E04-496D-BEB6-987136825793}" type="slidenum">
              <a:rPr lang="en-US" altLang="zh-CN" sz="1200">
                <a:latin typeface="Arial" panose="020B0604020202020204" pitchFamily="34" charset="0"/>
              </a:rPr>
              <a:pPr algn="r"/>
              <a:t>1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关于合成的逆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2DA196-EF8F-4264-A205-160B568775A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1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完全颠倒，从右向左，分别求逆，再完全合成。</a:t>
            </a:r>
            <a:endParaRPr lang="en-US" altLang="zh-CN" dirty="0"/>
          </a:p>
          <a:p>
            <a:r>
              <a:rPr lang="zh-CN" altLang="en-US" dirty="0"/>
              <a:t>几何解释：长度为</a:t>
            </a:r>
            <a:r>
              <a:rPr lang="en-US" altLang="zh-CN" dirty="0"/>
              <a:t>n</a:t>
            </a:r>
            <a:r>
              <a:rPr lang="zh-CN" altLang="en-US" dirty="0"/>
              <a:t>的有向路径。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2DA196-EF8F-4264-A205-160B568775A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642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二元关系的合成，对于并集是有分配律的。</a:t>
            </a:r>
            <a:endParaRPr lang="en-US" altLang="zh-CN" dirty="0"/>
          </a:p>
          <a:p>
            <a:r>
              <a:rPr lang="zh-CN" altLang="en-US" dirty="0"/>
              <a:t>先去合成，再去合并，和先去合并，再去合成，结果是一样的。</a:t>
            </a:r>
            <a:endParaRPr lang="en-US" altLang="zh-CN" dirty="0"/>
          </a:p>
          <a:p>
            <a:r>
              <a:rPr lang="zh-CN" altLang="en-US" dirty="0"/>
              <a:t>那么对于交集，他不是等价，而是被包含的关系。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存在量词对于析取有分配律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2DA196-EF8F-4264-A205-160B568775A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149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任取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∘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∩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baseline="0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baseline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CN" b="0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</a:rPr>
                            <m:t>&gt;∈</m:t>
                          </m:r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</a:rPr>
                            <m:t>∧&lt;</m:t>
                          </m:r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</a:rPr>
                            <m:t>&gt;∈</m:t>
                          </m:r>
                          <m:r>
                            <a:rPr lang="en-US" altLang="zh-CN" b="0" i="1" baseline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altLang="zh-CN" b="0" i="1" baseline="0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i="0" baseline="0" dirty="0">
                    <a:latin typeface="Arial" charset="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i="1" baseline="0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baseline="0" dirty="0"/>
                  <a:t>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</a:rPr>
                          <m:t>&gt;∈</m:t>
                        </m:r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</a:rPr>
                          <m:t>∧&lt;</m:t>
                        </m:r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altLang="zh-CN" b="0" i="1" baseline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 baseline="0" dirty="0" smtClean="0"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altLang="zh-CN" b="0" i="1" baseline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baseline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baseline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baseline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baseline="0" smtClean="0">
                          <a:latin typeface="Cambria Math" panose="02040503050406030204" pitchFamily="18" charset="0"/>
                        </a:rPr>
                        <m:t>&gt;∈</m:t>
                      </m:r>
                      <m:r>
                        <a:rPr lang="en-US" altLang="zh-CN" b="0" i="1" baseline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altLang="zh-CN" b="0" baseline="0" dirty="0"/>
              </a:p>
              <a:p>
                <a:r>
                  <a:rPr lang="en-US" altLang="zh-CN" b="0" baseline="0" dirty="0"/>
                  <a:t>Z</a:t>
                </a:r>
                <a:r>
                  <a:rPr lang="zh-CN" altLang="en-US" b="0" baseline="0" dirty="0"/>
                  <a:t>可以当成跳板，</a:t>
                </a:r>
                <a14:m>
                  <m:oMath xmlns:m="http://schemas.openxmlformats.org/officeDocument/2006/math"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∧&lt;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0" baseline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b="0" i="1" baseline="0" smtClean="0">
                        <a:latin typeface="Cambria Math" panose="02040503050406030204" pitchFamily="18" charset="0"/>
                      </a:rPr>
                      <m:t>因此</m:t>
                    </m:r>
                    <m:r>
                      <a:rPr lang="en-US" altLang="zh-CN" b="0" i="0" baseline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0" baseline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baseline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baseline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baseline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b="0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baseline="0" dirty="0">
                    <a:latin typeface="Arial" charset="0"/>
                  </a:rPr>
                  <a:t>同理</a:t>
                </a:r>
                <a14:m>
                  <m:oMath xmlns:m="http://schemas.openxmlformats.org/officeDocument/2006/math">
                    <m:r>
                      <a:rPr lang="zh-CN" altLang="en-US" b="0" i="0" baseline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m:rPr>
                        <m:sty m:val="p"/>
                      </m:rPr>
                      <a:rPr lang="en-US" altLang="zh-CN" b="0" i="1" baseline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∧&lt;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0" baseline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b="0" i="1" baseline="0" smtClean="0">
                        <a:latin typeface="Cambria Math" panose="02040503050406030204" pitchFamily="18" charset="0"/>
                      </a:rPr>
                      <m:t>因此</m:t>
                    </m:r>
                    <m:r>
                      <a:rPr lang="en-US" altLang="zh-CN" b="0" i="0" baseline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0" baseline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baseline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baseline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baseline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altLang="zh-CN" b="0" i="1" baseline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b="0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baseline="0" dirty="0"/>
                  <a:t>因此，</a:t>
                </a:r>
                <a14:m>
                  <m:oMath xmlns:m="http://schemas.openxmlformats.org/officeDocument/2006/math">
                    <m:r>
                      <a:rPr lang="en-US" altLang="zh-CN" b="0" i="0" baseline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0" baseline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baseline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baseline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baseline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b="0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baseline="0" dirty="0"/>
                  <a:t>这是推出关系，所以是左边是右边的子集</a:t>
                </a:r>
                <a:endParaRPr lang="en-US" altLang="zh-CN" b="0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baseline="0" dirty="0"/>
                  <a:t>反之为什么不成立？考虑边界条件，空集，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baseline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CN" b="0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baseline="0" dirty="0"/>
                  <a:t>G={&lt;1,1&gt;},H={&lt;1,3&gt;}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baseline="0" dirty="0"/>
                  <a:t>F={&lt;1,2&gt;&lt;3,2&gt;}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baseline="0" dirty="0"/>
                  <a:t>右边：</a:t>
                </a:r>
                <a:r>
                  <a:rPr lang="en-US" altLang="zh-CN" b="0" baseline="0" dirty="0"/>
                  <a:t>&lt;1,2&gt;</a:t>
                </a:r>
                <a14:m>
                  <m:oMath xmlns:m="http://schemas.openxmlformats.org/officeDocument/2006/math"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0" baseline="0" dirty="0"/>
                  <a:t>&lt;1,2&gt;=&lt;1,2&gt;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baseline="0" dirty="0"/>
                  <a:t>图形化的考虑：边长为</a:t>
                </a:r>
                <a:r>
                  <a:rPr lang="en-US" altLang="zh-CN" b="0" baseline="0" dirty="0"/>
                  <a:t>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baseline="0" dirty="0"/>
                  <a:t>左边是要求先走</a:t>
                </a:r>
                <a:r>
                  <a:rPr lang="en-US" altLang="zh-CN" b="0" baseline="0" dirty="0"/>
                  <a:t>G</a:t>
                </a:r>
                <a:r>
                  <a:rPr lang="zh-CN" altLang="en-US" b="0" baseline="0" dirty="0"/>
                  <a:t>和</a:t>
                </a:r>
                <a:r>
                  <a:rPr lang="en-US" altLang="zh-CN" b="0" baseline="0" dirty="0"/>
                  <a:t>H</a:t>
                </a:r>
                <a:r>
                  <a:rPr lang="zh-CN" altLang="en-US" b="0" baseline="0" dirty="0"/>
                  <a:t>完全重合的边，中间的跳板也完全一样，再走</a:t>
                </a:r>
                <a:r>
                  <a:rPr lang="en-US" altLang="zh-CN" b="0" baseline="0" dirty="0"/>
                  <a:t>F</a:t>
                </a:r>
                <a:r>
                  <a:rPr lang="zh-CN" altLang="en-US" b="0" baseline="0" dirty="0"/>
                  <a:t>边到终点（直线，第一条边完全重合）</a:t>
                </a:r>
                <a:endParaRPr lang="en-US" altLang="zh-CN" b="0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baseline="0" dirty="0"/>
                  <a:t>右边的要求没那么严格，起点是</a:t>
                </a:r>
                <a:r>
                  <a:rPr lang="en-US" altLang="zh-CN" b="0" baseline="0" dirty="0"/>
                  <a:t>G</a:t>
                </a:r>
                <a:r>
                  <a:rPr lang="zh-CN" altLang="en-US" b="0" baseline="0" dirty="0"/>
                  <a:t>和</a:t>
                </a:r>
                <a:r>
                  <a:rPr lang="en-US" altLang="zh-CN" b="0" baseline="0" dirty="0"/>
                  <a:t>H</a:t>
                </a:r>
                <a:r>
                  <a:rPr lang="zh-CN" altLang="en-US" b="0" baseline="0" dirty="0"/>
                  <a:t>的起点，中间的跳板可以不一样，只要到达</a:t>
                </a:r>
                <a:r>
                  <a:rPr lang="en-US" altLang="zh-CN" b="0" baseline="0" dirty="0"/>
                  <a:t>F</a:t>
                </a:r>
                <a:r>
                  <a:rPr lang="zh-CN" altLang="en-US" b="0" baseline="0" dirty="0"/>
                  <a:t>的终点就行。（四边形，走完之后，两端重合）</a:t>
                </a:r>
                <a:endParaRPr lang="en-US" altLang="zh-CN" b="0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考察量词的分配律：</a:t>
                </a:r>
                <a:endParaRPr lang="en-US" altLang="zh-CN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/>
                  <a:t>存在量词</a:t>
                </a:r>
                <a:r>
                  <a:rPr lang="zh-CN" altLang="en-US" dirty="0"/>
                  <a:t>对于合取没有分配律</a:t>
                </a:r>
                <a:endParaRPr lang="en-US" altLang="zh-CN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右侧的</a:t>
                </a:r>
                <a:r>
                  <a:rPr lang="en-US" altLang="zh-CN" dirty="0"/>
                  <a:t>Z1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Z2</a:t>
                </a:r>
                <a:r>
                  <a:rPr lang="zh-CN" altLang="en-US" dirty="0"/>
                  <a:t>不一定相同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baseline="0" dirty="0"/>
              </a:p>
              <a:p>
                <a:endParaRPr lang="zh-CN" altLang="en-US" baseline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任取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&lt;𝑥,𝑦&gt;∈𝐹∘ (𝐺∩ 𝐻 )</a:t>
                </a:r>
                <a:endParaRPr lang="en-US" altLang="zh-CN" b="0" dirty="0"/>
              </a:p>
              <a:p>
                <a:pPr/>
                <a:r>
                  <a:rPr lang="en-US" altLang="zh-CN" b="0" i="0" baseline="0">
                    <a:latin typeface="Cambria Math" panose="02040503050406030204" pitchFamily="18" charset="0"/>
                  </a:rPr>
                  <a:t>∃𝑧(&lt;𝑥,𝑧&gt;∈𝐺∩𝐻∧&lt;𝑧,𝑦&gt;∈𝐹)</a:t>
                </a:r>
                <a:endParaRPr lang="en-US" altLang="zh-CN" b="0" i="1" baseline="0" dirty="0">
                  <a:latin typeface="Cambria Math" panose="02040503050406030204" pitchFamily="18" charset="0"/>
                </a:endParaRPr>
              </a:p>
              <a:p>
                <a:pPr/>
                <a:r>
                  <a:rPr lang="zh-CN" altLang="en-US" b="0" i="0" baseline="0" dirty="0">
                    <a:latin typeface="Arial" charset="0"/>
                  </a:rPr>
                  <a:t>因此</a:t>
                </a:r>
                <a:r>
                  <a:rPr lang="en-US" altLang="zh-CN" b="0" i="0" baseline="0">
                    <a:latin typeface="Cambria Math" panose="02040503050406030204" pitchFamily="18" charset="0"/>
                  </a:rPr>
                  <a:t>∃𝑧 </a:t>
                </a:r>
                <a:endParaRPr lang="en-US" altLang="zh-CN" b="0" i="1" baseline="0" dirty="0">
                  <a:latin typeface="Cambria Math" panose="02040503050406030204" pitchFamily="18" charset="0"/>
                </a:endParaRPr>
              </a:p>
              <a:p>
                <a:pPr/>
                <a:r>
                  <a:rPr lang="zh-CN" altLang="en-US" b="0" baseline="0" dirty="0"/>
                  <a:t>①</a:t>
                </a:r>
                <a:r>
                  <a:rPr lang="en-US" altLang="zh-CN" b="0" i="0" baseline="0">
                    <a:latin typeface="Cambria Math" panose="02040503050406030204" pitchFamily="18" charset="0"/>
                  </a:rPr>
                  <a:t>(&lt;𝑥,𝑧&gt;∈𝐺∧&lt;𝑥,𝑧&gt;𝐻)</a:t>
                </a:r>
                <a:endParaRPr lang="en-US" altLang="zh-CN" b="0" i="1" baseline="0" dirty="0">
                  <a:latin typeface="Cambria Math" panose="02040503050406030204" pitchFamily="18" charset="0"/>
                </a:endParaRPr>
              </a:p>
              <a:p>
                <a:pPr/>
                <a:r>
                  <a:rPr lang="zh-CN" altLang="en-US" b="0" i="0" baseline="0" dirty="0">
                    <a:latin typeface="Cambria Math" panose="02040503050406030204" pitchFamily="18" charset="0"/>
                  </a:rPr>
                  <a:t>②</a:t>
                </a:r>
                <a:r>
                  <a:rPr lang="en-US" altLang="zh-CN" b="0" i="0" baseline="0">
                    <a:latin typeface="Cambria Math" panose="02040503050406030204" pitchFamily="18" charset="0"/>
                  </a:rPr>
                  <a:t>&lt;𝑧,𝑦&gt;∈𝐹</a:t>
                </a:r>
                <a:endParaRPr lang="en-US" altLang="zh-CN" b="0" baseline="0" dirty="0"/>
              </a:p>
              <a:p>
                <a:pPr/>
                <a:r>
                  <a:rPr lang="en-US" altLang="zh-CN" b="0" baseline="0" dirty="0"/>
                  <a:t>Z</a:t>
                </a:r>
                <a:r>
                  <a:rPr lang="zh-CN" altLang="en-US" b="0" baseline="0" dirty="0"/>
                  <a:t>可以当成跳板，</a:t>
                </a:r>
                <a:r>
                  <a:rPr lang="en-US" altLang="zh-CN" b="0" i="0" baseline="0">
                    <a:latin typeface="Cambria Math" panose="02040503050406030204" pitchFamily="18" charset="0"/>
                  </a:rPr>
                  <a:t>&lt;𝑥,𝑧&gt;∈𝐺∧&lt;𝑧,𝑦&gt;∈𝐹, </a:t>
                </a:r>
                <a:r>
                  <a:rPr lang="zh-CN" altLang="en-US" b="0" i="0" baseline="0">
                    <a:latin typeface="Cambria Math" panose="02040503050406030204" pitchFamily="18" charset="0"/>
                  </a:rPr>
                  <a:t>因此</a:t>
                </a:r>
                <a:r>
                  <a:rPr lang="en-US" altLang="zh-CN" b="0" i="0" baseline="0">
                    <a:latin typeface="Cambria Math" panose="02040503050406030204" pitchFamily="18" charset="0"/>
                  </a:rPr>
                  <a:t>&lt;x,y&gt;∈𝐹∘𝐺</a:t>
                </a:r>
                <a:endParaRPr lang="en-US" altLang="zh-CN" b="0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baseline="0" dirty="0">
                    <a:latin typeface="Arial" charset="0"/>
                  </a:rPr>
                  <a:t>同理</a:t>
                </a:r>
                <a:r>
                  <a:rPr lang="zh-CN" altLang="en-US" b="0" i="0" baseline="0" dirty="0">
                    <a:latin typeface="Cambria Math" panose="02040503050406030204" pitchFamily="18" charset="0"/>
                  </a:rPr>
                  <a:t>，</a:t>
                </a:r>
                <a:r>
                  <a:rPr lang="en-US" altLang="zh-CN" b="0" i="0" baseline="0">
                    <a:latin typeface="Cambria Math" panose="02040503050406030204" pitchFamily="18" charset="0"/>
                  </a:rPr>
                  <a:t>&lt;𝑥,𝑧&gt;∈H∧&lt;𝑧,𝑦&gt;∈𝐹, </a:t>
                </a:r>
                <a:r>
                  <a:rPr lang="zh-CN" altLang="en-US" b="0" i="0" baseline="0">
                    <a:latin typeface="Cambria Math" panose="02040503050406030204" pitchFamily="18" charset="0"/>
                  </a:rPr>
                  <a:t>因此</a:t>
                </a:r>
                <a:r>
                  <a:rPr lang="en-US" altLang="zh-CN" b="0" i="0" baseline="0">
                    <a:latin typeface="Cambria Math" panose="02040503050406030204" pitchFamily="18" charset="0"/>
                  </a:rPr>
                  <a:t>&lt;x,y&gt;∈𝐹∘H</a:t>
                </a:r>
                <a:endParaRPr lang="en-US" altLang="zh-CN" b="0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baseline="0" dirty="0"/>
                  <a:t>因此，</a:t>
                </a:r>
                <a:r>
                  <a:rPr lang="en-US" altLang="zh-CN" b="0" i="0" baseline="0">
                    <a:latin typeface="Cambria Math" panose="02040503050406030204" pitchFamily="18" charset="0"/>
                  </a:rPr>
                  <a:t>&lt;x,y&gt;∈𝐹∘𝐺∩𝐹∘𝐻</a:t>
                </a:r>
                <a:endParaRPr lang="en-US" altLang="zh-CN" b="0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baseline="0" dirty="0"/>
                  <a:t>这是推出关系，所以是左边是右边的子集</a:t>
                </a:r>
                <a:endParaRPr lang="en-US" altLang="zh-CN" b="0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baseline="0" dirty="0"/>
                  <a:t>反之为什么不成立？考虑边界条件，空集，</a:t>
                </a:r>
                <a:r>
                  <a:rPr lang="en-US" altLang="zh-CN" b="0" i="0" baseline="0" dirty="0">
                    <a:latin typeface="Cambria Math" panose="02040503050406030204" pitchFamily="18" charset="0"/>
                  </a:rPr>
                  <a:t>G</a:t>
                </a:r>
                <a:r>
                  <a:rPr lang="en-US" altLang="zh-CN" b="0" i="0" baseline="0">
                    <a:latin typeface="Cambria Math" panose="02040503050406030204" pitchFamily="18" charset="0"/>
                  </a:rPr>
                  <a:t>∩𝐻=∅</a:t>
                </a:r>
                <a:endParaRPr lang="en-US" altLang="zh-CN" b="0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baseline="0" dirty="0"/>
                  <a:t>G={&lt;1,1&gt;},H={&lt;1,3&gt;}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baseline="0" dirty="0"/>
                  <a:t>F={&lt;1,2&gt;&lt;3,2&gt;}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baseline="0" dirty="0"/>
                  <a:t>右边：</a:t>
                </a:r>
                <a:r>
                  <a:rPr lang="en-US" altLang="zh-CN" b="0" baseline="0" dirty="0"/>
                  <a:t>&lt;1,2&gt;</a:t>
                </a:r>
                <a:r>
                  <a:rPr lang="en-US" altLang="zh-CN" b="0" i="0" baseline="0">
                    <a:latin typeface="Cambria Math" panose="02040503050406030204" pitchFamily="18" charset="0"/>
                  </a:rPr>
                  <a:t>∩</a:t>
                </a:r>
                <a:r>
                  <a:rPr lang="en-US" altLang="zh-CN" b="0" baseline="0" dirty="0"/>
                  <a:t>&lt;1,2&gt;=&lt;1,2&gt;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baseline="0" dirty="0"/>
                  <a:t>图形化的考虑：边长为</a:t>
                </a:r>
                <a:r>
                  <a:rPr lang="en-US" altLang="zh-CN" b="0" baseline="0" dirty="0"/>
                  <a:t>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baseline="0" dirty="0"/>
                  <a:t>左边是要求先走</a:t>
                </a:r>
                <a:r>
                  <a:rPr lang="en-US" altLang="zh-CN" b="0" baseline="0" dirty="0"/>
                  <a:t>G</a:t>
                </a:r>
                <a:r>
                  <a:rPr lang="zh-CN" altLang="en-US" b="0" baseline="0" dirty="0"/>
                  <a:t>和</a:t>
                </a:r>
                <a:r>
                  <a:rPr lang="en-US" altLang="zh-CN" b="0" baseline="0" dirty="0"/>
                  <a:t>H</a:t>
                </a:r>
                <a:r>
                  <a:rPr lang="zh-CN" altLang="en-US" b="0" baseline="0" dirty="0"/>
                  <a:t>完全重合的边，中间的跳板也完全一样，再走</a:t>
                </a:r>
                <a:r>
                  <a:rPr lang="en-US" altLang="zh-CN" b="0" baseline="0" dirty="0"/>
                  <a:t>F</a:t>
                </a:r>
                <a:r>
                  <a:rPr lang="zh-CN" altLang="en-US" b="0" baseline="0" dirty="0"/>
                  <a:t>边到终点（直线，第一条边完全重合）</a:t>
                </a:r>
                <a:endParaRPr lang="en-US" altLang="zh-CN" b="0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baseline="0" dirty="0"/>
                  <a:t>右边的要求没那么严格，起点是</a:t>
                </a:r>
                <a:r>
                  <a:rPr lang="en-US" altLang="zh-CN" b="0" baseline="0" dirty="0"/>
                  <a:t>G</a:t>
                </a:r>
                <a:r>
                  <a:rPr lang="zh-CN" altLang="en-US" b="0" baseline="0" dirty="0"/>
                  <a:t>和</a:t>
                </a:r>
                <a:r>
                  <a:rPr lang="en-US" altLang="zh-CN" b="0" baseline="0" dirty="0"/>
                  <a:t>H</a:t>
                </a:r>
                <a:r>
                  <a:rPr lang="zh-CN" altLang="en-US" b="0" baseline="0" dirty="0"/>
                  <a:t>的起点，中间的跳板可以不一样，只要到达</a:t>
                </a:r>
                <a:r>
                  <a:rPr lang="en-US" altLang="zh-CN" b="0" baseline="0" dirty="0"/>
                  <a:t>F</a:t>
                </a:r>
                <a:r>
                  <a:rPr lang="zh-CN" altLang="en-US" b="0" baseline="0" dirty="0"/>
                  <a:t>的终点就行。（四边形，走完之后，两端重合）</a:t>
                </a:r>
                <a:endParaRPr lang="en-US" altLang="zh-CN" b="0" baseline="0" dirty="0"/>
              </a:p>
              <a:p>
                <a:pPr/>
                <a:endParaRPr lang="zh-CN" altLang="en-US" baseline="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2DA196-EF8F-4264-A205-160B568775A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007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参与合成的关系，是同样的二元关系，那么我们写成幂的形式。几何意义就是找到一条长度为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的路径，两端具有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/>
                  <a:t>的性质。</a:t>
                </a:r>
                <a:endParaRPr lang="en-US" altLang="zh-CN" dirty="0"/>
              </a:p>
              <a:p>
                <a:r>
                  <a:rPr lang="zh-CN" altLang="en-US" dirty="0"/>
                  <a:t>定义边界条件，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本身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dirty="0"/>
                  <a:t> 不需要任何长度的路径就能到达的二元关系，就定义为恒等关系。</a:t>
                </a:r>
                <a:endParaRPr lang="en-US" altLang="zh-CN" dirty="0"/>
              </a:p>
              <a:p>
                <a:r>
                  <a:rPr lang="en-US" altLang="zh-CN" dirty="0"/>
                  <a:t>R={&lt;1,2&gt;} </a:t>
                </a:r>
                <a:r>
                  <a:rPr lang="zh-CN" altLang="en-US" dirty="0"/>
                  <a:t>一次幂就是自身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={&lt;1,1&gt;&lt;2,2&gt;}</m:t>
                    </m:r>
                  </m:oMath>
                </a14:m>
                <a:r>
                  <a:rPr lang="zh-CN" altLang="en-US" b="0" dirty="0"/>
                  <a:t> 每个顶点不需要走任何路就可以到达的点，就是自身，所以</a:t>
                </a:r>
                <a:r>
                  <a:rPr lang="en-US" altLang="zh-CN" b="0" dirty="0"/>
                  <a:t>0</a:t>
                </a:r>
                <a:r>
                  <a:rPr lang="zh-CN" altLang="en-US" b="0" dirty="0"/>
                  <a:t>次幂就是每个顶点自身有一个指向自己的环，就是恒等关系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参与合成的关系，是同样的二元关系，那么我们写成幂的形式。几何意义就是找到一条长度为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的路径，两端具有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𝑅^n</a:t>
                </a:r>
                <a:r>
                  <a:rPr lang="zh-CN" altLang="en-US" dirty="0"/>
                  <a:t>的性质。</a:t>
                </a:r>
                <a:endParaRPr lang="en-US" altLang="zh-CN" dirty="0"/>
              </a:p>
              <a:p>
                <a:r>
                  <a:rPr lang="zh-CN" altLang="en-US" dirty="0"/>
                  <a:t>定义边界条件，</a:t>
                </a:r>
                <a:endParaRPr lang="en-US" altLang="zh-CN" dirty="0"/>
              </a:p>
              <a:p>
                <a:pPr/>
                <a:r>
                  <a:rPr lang="en-US" altLang="zh-CN" b="0" i="0">
                    <a:latin typeface="Cambria Math" panose="02040503050406030204" pitchFamily="18" charset="0"/>
                  </a:rPr>
                  <a:t>𝑅^1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本身</a:t>
                </a:r>
                <a:endParaRPr lang="en-US" altLang="zh-CN" dirty="0"/>
              </a:p>
              <a:p>
                <a:pPr/>
                <a:r>
                  <a:rPr lang="en-US" altLang="zh-CN" b="0" i="0">
                    <a:latin typeface="Cambria Math" panose="02040503050406030204" pitchFamily="18" charset="0"/>
                  </a:rPr>
                  <a:t>𝑅^0</a:t>
                </a:r>
                <a:r>
                  <a:rPr lang="zh-CN" altLang="en-US" dirty="0"/>
                  <a:t> 不需要任何长度的路径就能到达的二元关系，就定义为恒等关系。</a:t>
                </a:r>
                <a:endParaRPr lang="en-US" altLang="zh-CN" dirty="0"/>
              </a:p>
              <a:p>
                <a:pPr/>
                <a:r>
                  <a:rPr lang="en-US" altLang="zh-CN" dirty="0"/>
                  <a:t>R={&lt;1,2&gt;} </a:t>
                </a:r>
                <a:r>
                  <a:rPr lang="zh-CN" altLang="en-US" dirty="0"/>
                  <a:t>一次幂就是自身</a:t>
                </a:r>
                <a:endParaRPr lang="en-US" altLang="zh-CN" dirty="0"/>
              </a:p>
              <a:p>
                <a:pPr/>
                <a:r>
                  <a:rPr lang="en-US" altLang="zh-CN" b="0" i="0">
                    <a:latin typeface="Cambria Math" panose="02040503050406030204" pitchFamily="18" charset="0"/>
                  </a:rPr>
                  <a:t>𝑅^2=𝑅∘𝑅=∅</a:t>
                </a:r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𝑅^0={&lt;1,1&gt;&lt;2,2&gt;}</a:t>
                </a:r>
                <a:r>
                  <a:rPr lang="zh-CN" altLang="en-US" b="0" dirty="0"/>
                  <a:t> 每个顶点不需要走任何路就可以到达的点，就是自身，所以</a:t>
                </a:r>
                <a:r>
                  <a:rPr lang="en-US" altLang="zh-CN" b="0" dirty="0"/>
                  <a:t>0</a:t>
                </a:r>
                <a:r>
                  <a:rPr lang="zh-CN" altLang="en-US" b="0" dirty="0"/>
                  <a:t>次幂就是每个顶点自身有一个指向自己的环，就是恒等关系</a:t>
                </a:r>
                <a:endParaRPr lang="en-US" altLang="zh-CN" b="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2DA196-EF8F-4264-A205-160B568775A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0825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次幂的求法，就从几个角度出发</a:t>
            </a:r>
            <a:endParaRPr lang="en-US" altLang="zh-CN" dirty="0"/>
          </a:p>
          <a:p>
            <a:r>
              <a:rPr lang="zh-CN" altLang="en-US" dirty="0"/>
              <a:t>可以从集合、矩阵以及关系图的角度。</a:t>
            </a:r>
            <a:endParaRPr lang="en-US" altLang="zh-CN" dirty="0"/>
          </a:p>
          <a:p>
            <a:r>
              <a:rPr lang="zh-CN" altLang="en-US" dirty="0"/>
              <a:t>集合：从定义出发，进行集合的合成</a:t>
            </a:r>
            <a:endParaRPr lang="en-US" altLang="zh-CN" dirty="0"/>
          </a:p>
          <a:p>
            <a:r>
              <a:rPr lang="zh-CN" altLang="en-US" dirty="0"/>
              <a:t>矩阵：二元关系的次幂，就是矩阵乘法，本身矩阵乘法的几何定义，就是从一个点出发到达另外一点，存在长度为</a:t>
            </a:r>
            <a:r>
              <a:rPr lang="en-US" altLang="zh-CN" dirty="0"/>
              <a:t>n</a:t>
            </a:r>
            <a:r>
              <a:rPr lang="zh-CN" altLang="en-US" dirty="0"/>
              <a:t>的这样的路径。所以二元关系幂的运算，就是矩阵的乘法。把二元关系的矩阵写出来，在进行矩阵乘法。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2DA196-EF8F-4264-A205-160B568775A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7862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可以得到一个</a:t>
            </a:r>
            <a:r>
              <a:rPr lang="en-US" altLang="zh-CN" dirty="0"/>
              <a:t>pattern</a:t>
            </a:r>
            <a:r>
              <a:rPr lang="zh-CN" altLang="en-US" dirty="0"/>
              <a:t>，平方和偶数次幂相等，三次方是和所有的奇数次幂相等。（不包括零次幂和一次幂）</a:t>
            </a:r>
            <a:endParaRPr lang="en-US" altLang="zh-CN" dirty="0"/>
          </a:p>
          <a:p>
            <a:r>
              <a:rPr lang="zh-CN" altLang="en-US" dirty="0"/>
              <a:t>循环结构，后面群论也会遇到，循环群。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2DA196-EF8F-4264-A205-160B568775A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680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次幂就是所有顶点指向自己的关系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次幂就是自己的关系本身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次幂就是找到长度为</a:t>
            </a:r>
            <a:r>
              <a:rPr lang="en-US" altLang="zh-CN" dirty="0"/>
              <a:t>2</a:t>
            </a:r>
            <a:r>
              <a:rPr lang="zh-CN" altLang="en-US" dirty="0"/>
              <a:t>的路径。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R1</a:t>
            </a:r>
            <a:r>
              <a:rPr lang="zh-CN" altLang="en-US" dirty="0"/>
              <a:t>尝试找到</a:t>
            </a:r>
            <a:r>
              <a:rPr lang="en-US" altLang="zh-CN" dirty="0"/>
              <a:t>R2</a:t>
            </a:r>
            <a:r>
              <a:rPr lang="zh-CN" altLang="en-US" dirty="0"/>
              <a:t>，从各个顶点出发，找到路径为</a:t>
            </a:r>
            <a:r>
              <a:rPr lang="en-US" altLang="zh-CN" dirty="0"/>
              <a:t>2</a:t>
            </a:r>
            <a:r>
              <a:rPr lang="zh-CN" altLang="en-US" dirty="0"/>
              <a:t>的关系。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a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c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C</a:t>
            </a:r>
            <a:r>
              <a:rPr lang="zh-CN" altLang="en-US" dirty="0"/>
              <a:t>到</a:t>
            </a:r>
            <a:r>
              <a:rPr lang="en-US" altLang="zh-CN" dirty="0"/>
              <a:t>d</a:t>
            </a:r>
            <a:r>
              <a:rPr lang="zh-CN" altLang="en-US" dirty="0"/>
              <a:t>：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2DA196-EF8F-4264-A205-160B568775A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445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什么叫二元关系，本质是一个映射，</a:t>
            </a:r>
            <a:endParaRPr lang="en-US" altLang="zh-CN" dirty="0"/>
          </a:p>
          <a:p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上的二元关系，表示的是</a:t>
            </a:r>
            <a:r>
              <a:rPr lang="en-US" altLang="zh-CN" dirty="0" err="1"/>
              <a:t>AxA</a:t>
            </a:r>
            <a:r>
              <a:rPr lang="zh-CN" altLang="en-US" dirty="0"/>
              <a:t>的笛卡尔乘积，在</a:t>
            </a:r>
            <a:r>
              <a:rPr lang="en-US" altLang="zh-CN" dirty="0"/>
              <a:t>{T</a:t>
            </a:r>
            <a:r>
              <a:rPr lang="zh-CN" altLang="en-US" dirty="0"/>
              <a:t>，</a:t>
            </a:r>
            <a:r>
              <a:rPr lang="en-US" altLang="zh-CN" dirty="0"/>
              <a:t>F}</a:t>
            </a:r>
            <a:r>
              <a:rPr lang="zh-CN" altLang="en-US" dirty="0"/>
              <a:t>上的映射。</a:t>
            </a:r>
            <a:endParaRPr lang="en-US" altLang="zh-CN" dirty="0"/>
          </a:p>
          <a:p>
            <a:r>
              <a:rPr lang="zh-CN" altLang="en-US" dirty="0"/>
              <a:t>其实就可以写成一个真值表，每一个笛卡尔乘积里的有序对，要么属于</a:t>
            </a:r>
            <a:r>
              <a:rPr lang="en-US" altLang="zh-CN" dirty="0"/>
              <a:t>R</a:t>
            </a:r>
            <a:r>
              <a:rPr lang="zh-CN" altLang="en-US" dirty="0"/>
              <a:t>，要么不属于</a:t>
            </a:r>
            <a:r>
              <a:rPr lang="en-US" altLang="zh-CN" dirty="0"/>
              <a:t>R</a:t>
            </a:r>
            <a:r>
              <a:rPr lang="zh-CN" altLang="en-US" dirty="0"/>
              <a:t>，一共有</a:t>
            </a:r>
            <a:r>
              <a:rPr lang="en-US" altLang="zh-CN" dirty="0"/>
              <a:t>2^(</a:t>
            </a:r>
            <a:r>
              <a:rPr lang="en-US" altLang="zh-CN" dirty="0" err="1"/>
              <a:t>nxn</a:t>
            </a:r>
            <a:r>
              <a:rPr lang="en-US" altLang="zh-CN" dirty="0"/>
              <a:t>)</a:t>
            </a:r>
            <a:r>
              <a:rPr lang="zh-CN" altLang="en-US" dirty="0"/>
              <a:t>种可能性。</a:t>
            </a:r>
            <a:endParaRPr lang="en-US" altLang="zh-CN" dirty="0"/>
          </a:p>
          <a:p>
            <a:r>
              <a:rPr lang="zh-CN" altLang="en-US" dirty="0"/>
              <a:t>因为二元关系是有限的，所以不管自然数是怎么样去取，一定能找到相等的。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2DA196-EF8F-4264-A205-160B568775A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592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关于幂运算，也有一些性质。</a:t>
            </a:r>
            <a:endParaRPr lang="en-US" altLang="zh-CN" dirty="0"/>
          </a:p>
          <a:p>
            <a:r>
              <a:rPr lang="zh-CN" altLang="en-US" dirty="0"/>
              <a:t>几何含义：先找到长度为</a:t>
            </a:r>
            <a:r>
              <a:rPr lang="en-US" altLang="zh-CN" dirty="0"/>
              <a:t>m</a:t>
            </a:r>
            <a:r>
              <a:rPr lang="zh-CN" altLang="en-US" dirty="0"/>
              <a:t>的路径，再找到长度为</a:t>
            </a:r>
            <a:r>
              <a:rPr lang="en-US" altLang="zh-CN" dirty="0"/>
              <a:t>n</a:t>
            </a:r>
            <a:r>
              <a:rPr lang="zh-CN" altLang="en-US" dirty="0"/>
              <a:t>的路径，再合成，就是长度为</a:t>
            </a:r>
            <a:r>
              <a:rPr lang="en-US" altLang="zh-CN" dirty="0" err="1"/>
              <a:t>m+n</a:t>
            </a:r>
            <a:r>
              <a:rPr lang="zh-CN" altLang="en-US" dirty="0"/>
              <a:t>的路径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条长度为</a:t>
            </a:r>
            <a:r>
              <a:rPr lang="en-US" altLang="zh-CN" dirty="0"/>
              <a:t>m</a:t>
            </a:r>
            <a:r>
              <a:rPr lang="zh-CN" altLang="en-US" dirty="0"/>
              <a:t>的路径合成，也就是长度为</a:t>
            </a:r>
            <a:r>
              <a:rPr lang="en-US" altLang="zh-CN" dirty="0" err="1"/>
              <a:t>mxn</a:t>
            </a:r>
            <a:r>
              <a:rPr lang="zh-CN" altLang="en-US" dirty="0"/>
              <a:t>的路径。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2DA196-EF8F-4264-A205-160B568775A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208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8CFB212D-2737-B7A3-4E47-B525AB5CD8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61C43E5D-A401-1AA5-DC6F-0515EE39B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有了有序对，我们就可以在有序对的基础上定义它的取值空间。也就是笛卡尔乘积。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元素在前，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元素在后。</a:t>
            </a:r>
            <a:endParaRPr lang="en-US" altLang="zh-CN">
              <a:latin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其中，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不能是空集，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假设</a:t>
            </a:r>
            <a:r>
              <a:rPr lang="en-US" altLang="zh-CN">
                <a:latin typeface="Arial" panose="020B0604020202020204" pitchFamily="34" charset="0"/>
              </a:rPr>
              <a:t>A={1}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B=</a:t>
            </a:r>
            <a:r>
              <a:rPr lang="zh-CN" altLang="en-US">
                <a:latin typeface="Arial" panose="020B0604020202020204" pitchFamily="34" charset="0"/>
              </a:rPr>
              <a:t>空集，那么就没法从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中挑出</a:t>
            </a:r>
            <a:r>
              <a:rPr lang="en-US" altLang="zh-CN">
                <a:latin typeface="Arial" panose="020B0604020202020204" pitchFamily="34" charset="0"/>
              </a:rPr>
              <a:t>y</a:t>
            </a:r>
            <a:r>
              <a:rPr lang="zh-CN" altLang="en-US">
                <a:latin typeface="Arial" panose="020B0604020202020204" pitchFamily="34" charset="0"/>
              </a:rPr>
              <a:t>元素，所以笛卡尔乘积也是空集。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集合和空集的笛卡尔乘积，也是空集。</a:t>
            </a:r>
            <a:endParaRPr lang="en-US" altLang="zh-CN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54B8F8F2-2D48-DDE7-F77A-9DEB919FD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136CDC22-294B-47E8-B97F-999C68954F7E}" type="slidenum">
              <a:rPr lang="en-US" altLang="zh-CN" sz="1200">
                <a:latin typeface="Arial" panose="020B0604020202020204" pitchFamily="34" charset="0"/>
              </a:rPr>
              <a:pPr algn="r"/>
              <a:t>2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二元关系，本质是集合，所以都可以用集合的方法对二元关系进行讨论</a:t>
            </a:r>
            <a:endParaRPr lang="en-US" altLang="zh-CN" dirty="0"/>
          </a:p>
          <a:p>
            <a:r>
              <a:rPr lang="zh-CN" altLang="en-US" dirty="0"/>
              <a:t>二元关系的表示，有三种方法：集合，关系矩阵和关系图</a:t>
            </a:r>
            <a:endParaRPr lang="en-US" altLang="zh-CN" dirty="0"/>
          </a:p>
          <a:p>
            <a:r>
              <a:rPr lang="zh-CN" altLang="en-US" dirty="0"/>
              <a:t>二元关系的操作，也就是二元关系的一些运算，逆关系和复合操作，都可以从三种表示上去操作。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73E13-3609-4388-9EAF-7E8C52C08C1C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501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我们这节课就详细的给大家介绍一下二元关系的性质。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什么叫做二元关系是自反的呢，用逻辑公式来表示。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如果给定一个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上的二元关系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，对于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中任意的元素，都能验证出来</a:t>
                </a:r>
                <a:r>
                  <a:rPr lang="en-US" altLang="zh-CN" dirty="0"/>
                  <a:t>&lt;</a:t>
                </a:r>
                <a:r>
                  <a:rPr lang="en-US" altLang="zh-CN" dirty="0" err="1"/>
                  <a:t>x,x</a:t>
                </a:r>
                <a:r>
                  <a:rPr lang="en-US" altLang="zh-CN" dirty="0"/>
                  <a:t>&gt;</a:t>
                </a:r>
                <a:r>
                  <a:rPr lang="zh-CN" altLang="en-US" dirty="0"/>
                  <a:t>本身这个有序对都属于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，也就是都具有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这种关系，那么我们就说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是具有自反性的。我们之前也说过，自反性，在关系图上的表现是什么呢？是指向自己的一个环。对于所有的顶点，在图里都有这样的二元关系，这就是具有自反性。矩阵上的表现，具有自反性的意义是，关系矩阵主对角线上所有的元素都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我们之前还介绍过一种特殊的二元关系，恒等</a:t>
                </a:r>
                <a:r>
                  <a:rPr lang="en-US" altLang="zh-CN" dirty="0"/>
                  <a:t>I</a:t>
                </a:r>
                <a:r>
                  <a:rPr lang="en-US" altLang="zh-CN" baseline="-25000" dirty="0"/>
                  <a:t>A</a:t>
                </a:r>
                <a:r>
                  <a:rPr lang="en-US" altLang="zh-CN" baseline="0" dirty="0"/>
                  <a:t>={&lt;</a:t>
                </a:r>
                <a:r>
                  <a:rPr lang="en-US" altLang="zh-CN" baseline="0" dirty="0" err="1"/>
                  <a:t>x,x</a:t>
                </a:r>
                <a:r>
                  <a:rPr lang="en-US" altLang="zh-CN" baseline="0" dirty="0"/>
                  <a:t>&gt;|x</a:t>
                </a:r>
                <a14:m>
                  <m:oMath xmlns:m="http://schemas.openxmlformats.org/officeDocument/2006/math"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baseline="0" dirty="0"/>
                  <a:t>A}</a:t>
                </a:r>
                <a:r>
                  <a:rPr lang="zh-CN" altLang="en-US" baseline="0" dirty="0"/>
                  <a:t>，对于每一个在</a:t>
                </a:r>
                <a:r>
                  <a:rPr lang="en-US" altLang="zh-CN" baseline="0" dirty="0"/>
                  <a:t>A</a:t>
                </a:r>
                <a:r>
                  <a:rPr lang="zh-CN" altLang="en-US" baseline="0" dirty="0"/>
                  <a:t>上的</a:t>
                </a:r>
                <a:r>
                  <a:rPr lang="en-US" altLang="zh-CN" baseline="0" dirty="0"/>
                  <a:t>x</a:t>
                </a:r>
                <a:r>
                  <a:rPr lang="zh-CN" altLang="en-US" baseline="0" dirty="0"/>
                  <a:t>，自身存在这样的关系，构成的有序对，第一分量和第二分量都是它自己，就是恒等关系。关系矩阵就是单位矩阵，关系图就是，所有的顶点有指向自己的环，不包含其他边。</a:t>
                </a:r>
                <a:endParaRPr lang="en-US" altLang="zh-CN" baseline="0" dirty="0"/>
              </a:p>
              <a:p>
                <a:endParaRPr lang="en-US" altLang="zh-CN" baseline="0" dirty="0"/>
              </a:p>
              <a:p>
                <a:r>
                  <a:rPr lang="zh-CN" altLang="en-US" baseline="0" dirty="0"/>
                  <a:t>所以，如果有一个关系</a:t>
                </a:r>
                <a:r>
                  <a:rPr lang="en-US" altLang="zh-CN" baseline="0" dirty="0"/>
                  <a:t>R</a:t>
                </a:r>
                <a:r>
                  <a:rPr lang="zh-CN" altLang="en-US" baseline="0" dirty="0"/>
                  <a:t>具有自反性，那么它和恒等关系之间具有什么关系？恒等关系是</a:t>
                </a:r>
                <a:r>
                  <a:rPr lang="en-US" altLang="zh-CN" baseline="0" dirty="0"/>
                  <a:t>R</a:t>
                </a:r>
                <a:r>
                  <a:rPr lang="zh-CN" altLang="en-US" baseline="0" dirty="0"/>
                  <a:t>的子集。</a:t>
                </a:r>
                <a:endParaRPr lang="en-US" altLang="zh-CN" baseline="0" dirty="0"/>
              </a:p>
              <a:p>
                <a:r>
                  <a:rPr lang="zh-CN" altLang="en-US" dirty="0"/>
                  <a:t>已知，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上的自反关系，所以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反之成立吗？</a:t>
                </a:r>
                <a:endParaRPr lang="en-US" altLang="zh-CN" dirty="0"/>
              </a:p>
              <a:p>
                <a:r>
                  <a:rPr lang="zh-CN" altLang="en-US" dirty="0"/>
                  <a:t>已知恒等关系</a:t>
                </a:r>
                <a:r>
                  <a:rPr lang="en-US" altLang="zh-CN" dirty="0"/>
                  <a:t>I</a:t>
                </a:r>
                <a:r>
                  <a:rPr lang="en-US" altLang="zh-CN" baseline="-25000" dirty="0"/>
                  <a:t>A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的子集，那么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是否具有自反性？成立。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所以判断一个关系是否具有自反性，就看恒等关系是否它的子集。对应的，关系图里是否每一个顶点都有一个指向自己的环。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我们这节课就详细的给大家介绍一下二元关系的性质。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什么叫做二元关系是自反的呢，用逻辑公式来表示。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如果给定一个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上的二元关系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，对于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中任意的元素，都能验证出来</a:t>
                </a:r>
                <a:r>
                  <a:rPr lang="en-US" altLang="zh-CN" dirty="0"/>
                  <a:t>&lt;</a:t>
                </a:r>
                <a:r>
                  <a:rPr lang="en-US" altLang="zh-CN" dirty="0" err="1"/>
                  <a:t>x,x</a:t>
                </a:r>
                <a:r>
                  <a:rPr lang="en-US" altLang="zh-CN" dirty="0"/>
                  <a:t>&gt;</a:t>
                </a:r>
                <a:r>
                  <a:rPr lang="zh-CN" altLang="en-US" dirty="0"/>
                  <a:t>本身这个有序对都属于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，也就是都具有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这种关系，那么我们就说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是具有自反性的。我们之前也说过，自反性，在关系图上的表现是什么呢？是指向自己的一个环。对于所有的顶点，在图里都有这样的二元关系，这就是具有自反性。矩阵上的表现，具有自反性的意义是，关系矩阵主对角线上所有的元素都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我们之前还介绍过一种特殊的二元关系，恒等</a:t>
                </a:r>
                <a:r>
                  <a:rPr lang="en-US" altLang="zh-CN" dirty="0"/>
                  <a:t>I</a:t>
                </a:r>
                <a:r>
                  <a:rPr lang="en-US" altLang="zh-CN" baseline="-25000" dirty="0"/>
                  <a:t>A</a:t>
                </a:r>
                <a:r>
                  <a:rPr lang="en-US" altLang="zh-CN" baseline="0" dirty="0"/>
                  <a:t>={&lt;</a:t>
                </a:r>
                <a:r>
                  <a:rPr lang="en-US" altLang="zh-CN" baseline="0" dirty="0" err="1"/>
                  <a:t>x,x</a:t>
                </a:r>
                <a:r>
                  <a:rPr lang="en-US" altLang="zh-CN" baseline="0" dirty="0"/>
                  <a:t>&gt;|x</a:t>
                </a:r>
                <a:r>
                  <a:rPr lang="en-US" altLang="zh-CN" b="0" i="0" baseline="0">
                    <a:latin typeface="Cambria Math" panose="02040503050406030204" pitchFamily="18" charset="0"/>
                  </a:rPr>
                  <a:t>∈</a:t>
                </a:r>
                <a:r>
                  <a:rPr lang="en-US" altLang="zh-CN" baseline="0" dirty="0"/>
                  <a:t>A}</a:t>
                </a:r>
                <a:r>
                  <a:rPr lang="zh-CN" altLang="en-US" baseline="0" dirty="0"/>
                  <a:t>，对于每一个在</a:t>
                </a:r>
                <a:r>
                  <a:rPr lang="en-US" altLang="zh-CN" baseline="0" dirty="0"/>
                  <a:t>A</a:t>
                </a:r>
                <a:r>
                  <a:rPr lang="zh-CN" altLang="en-US" baseline="0" dirty="0"/>
                  <a:t>上的</a:t>
                </a:r>
                <a:r>
                  <a:rPr lang="en-US" altLang="zh-CN" baseline="0" dirty="0"/>
                  <a:t>x</a:t>
                </a:r>
                <a:r>
                  <a:rPr lang="zh-CN" altLang="en-US" baseline="0" dirty="0"/>
                  <a:t>，自身存在这样的关系，构成的有序对，第一分量和第二分量都是它自己，就是恒等关系。关系矩阵就是单位矩阵，关系图就是，所有的顶点有指向自己的环，不包含其他边。</a:t>
                </a:r>
                <a:endParaRPr lang="en-US" altLang="zh-CN" baseline="0" dirty="0"/>
              </a:p>
              <a:p>
                <a:endParaRPr lang="en-US" altLang="zh-CN" baseline="0" dirty="0"/>
              </a:p>
              <a:p>
                <a:r>
                  <a:rPr lang="zh-CN" altLang="en-US" baseline="0" dirty="0"/>
                  <a:t>所以，如果有一个关系</a:t>
                </a:r>
                <a:r>
                  <a:rPr lang="en-US" altLang="zh-CN" baseline="0" dirty="0"/>
                  <a:t>R</a:t>
                </a:r>
                <a:r>
                  <a:rPr lang="zh-CN" altLang="en-US" baseline="0" dirty="0"/>
                  <a:t>具有自反性，那么它和恒等关系之间具有什么关系？恒等关系是</a:t>
                </a:r>
                <a:r>
                  <a:rPr lang="en-US" altLang="zh-CN" baseline="0" dirty="0"/>
                  <a:t>R</a:t>
                </a:r>
                <a:r>
                  <a:rPr lang="zh-CN" altLang="en-US" baseline="0" dirty="0"/>
                  <a:t>的子集。</a:t>
                </a:r>
                <a:endParaRPr lang="en-US" altLang="zh-CN" baseline="0" dirty="0"/>
              </a:p>
              <a:p>
                <a:r>
                  <a:rPr lang="zh-CN" altLang="en-US" dirty="0"/>
                  <a:t>已知，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上的自反关系，所以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𝐼_𝐴⊆𝑅</a:t>
                </a:r>
                <a:endParaRPr lang="en-US" altLang="zh-CN" b="0" dirty="0"/>
              </a:p>
              <a:p>
                <a:r>
                  <a:rPr lang="zh-CN" altLang="en-US" dirty="0"/>
                  <a:t>反之成立吗？</a:t>
                </a:r>
                <a:endParaRPr lang="en-US" altLang="zh-CN" dirty="0"/>
              </a:p>
              <a:p>
                <a:r>
                  <a:rPr lang="zh-CN" altLang="en-US" dirty="0"/>
                  <a:t>已知恒等关系</a:t>
                </a:r>
                <a:r>
                  <a:rPr lang="en-US" altLang="zh-CN" dirty="0"/>
                  <a:t>I</a:t>
                </a:r>
                <a:r>
                  <a:rPr lang="en-US" altLang="zh-CN" baseline="-25000" dirty="0"/>
                  <a:t>A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的子集，那么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是否具有自反性？成立。</a:t>
                </a:r>
                <a:endParaRPr lang="en-US" altLang="zh-CN" dirty="0"/>
              </a:p>
              <a:p>
                <a:pPr/>
                <a:r>
                  <a:rPr lang="en-US" altLang="zh-CN" b="0" i="0">
                    <a:latin typeface="Cambria Math" panose="02040503050406030204" pitchFamily="18" charset="0"/>
                  </a:rPr>
                  <a:t>∀𝑥∈𝐴, &lt;𝑥,𝑥&gt;∈𝐼_𝐴 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，</a:t>
                </a:r>
                <a:r>
                  <a:rPr lang="en-US" altLang="zh-CN" dirty="0"/>
                  <a:t> 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𝐼_𝐴⊆𝑅,</a:t>
                </a:r>
                <a:endParaRPr lang="en-US" altLang="zh-CN" dirty="0"/>
              </a:p>
              <a:p>
                <a:pPr/>
                <a:r>
                  <a:rPr lang="zh-CN" altLang="en-US" dirty="0"/>
                  <a:t>因此，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∀𝑥∈𝐴, &lt;𝑥,𝑥&gt;∈𝑅</a:t>
                </a:r>
                <a:endParaRPr lang="en-US" altLang="zh-CN" dirty="0"/>
              </a:p>
              <a:p>
                <a:pPr/>
                <a:r>
                  <a:rPr lang="zh-CN" altLang="en-US" dirty="0"/>
                  <a:t>所以判断一个关系是否具有自反性，就看恒等关系是否它的子集。对应的，关系图里是否每一个顶点都有一个指向自己的环。</a:t>
                </a:r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73E13-3609-4388-9EAF-7E8C52C08C1C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038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两个不同顶点之间，如果有边，那一定只有一条边。（环不影响，如果两个顶点之间有两条边，那这两个顶点一定是同一个顶点，这个边是一个环）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要么没有边，有的话一定是一条出现。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73E13-3609-4388-9EAF-7E8C52C08C1C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938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传递性：在图里面找长度为</a:t>
            </a:r>
            <a:r>
              <a:rPr lang="en-US" altLang="zh-CN" dirty="0"/>
              <a:t>2</a:t>
            </a:r>
            <a:r>
              <a:rPr lang="zh-CN" altLang="en-US" dirty="0"/>
              <a:t>的路径，如果图中有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2</a:t>
            </a:r>
            <a:r>
              <a:rPr lang="zh-CN" altLang="en-US" dirty="0"/>
              <a:t>一条边，</a:t>
            </a:r>
            <a:r>
              <a:rPr lang="en-US" altLang="zh-CN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3</a:t>
            </a:r>
            <a:r>
              <a:rPr lang="zh-CN" altLang="en-US" dirty="0"/>
              <a:t>有一条边，并且满足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3</a:t>
            </a:r>
            <a:r>
              <a:rPr lang="zh-CN" altLang="en-US" dirty="0"/>
              <a:t>还有一条边。如果在途中验证了所有长度为二的路径都具有这种关系，那么我们就说它有传递性。比如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3</a:t>
            </a:r>
            <a:r>
              <a:rPr lang="zh-CN" altLang="en-US" dirty="0"/>
              <a:t>，那么</a:t>
            </a:r>
            <a:r>
              <a:rPr lang="en-US" altLang="zh-CN" dirty="0"/>
              <a:t>123</a:t>
            </a:r>
            <a:r>
              <a:rPr lang="zh-CN" altLang="en-US" dirty="0"/>
              <a:t>具有传递性，如果加一条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，那么</a:t>
            </a:r>
            <a:r>
              <a:rPr lang="en-US" altLang="zh-CN" dirty="0"/>
              <a:t>412</a:t>
            </a:r>
            <a:r>
              <a:rPr lang="zh-CN" altLang="en-US" dirty="0"/>
              <a:t>这三个点破坏了传递性。如果想补充有传递性，那要加一条，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2</a:t>
            </a:r>
            <a:r>
              <a:rPr lang="zh-CN" altLang="en-US" dirty="0"/>
              <a:t>，可以吗？还是不行，</a:t>
            </a:r>
            <a:r>
              <a:rPr lang="en-US" altLang="zh-CN" dirty="0"/>
              <a:t>423</a:t>
            </a:r>
            <a:r>
              <a:rPr lang="zh-CN" altLang="en-US" dirty="0"/>
              <a:t>（</a:t>
            </a:r>
            <a:r>
              <a:rPr lang="en-US" altLang="zh-CN" dirty="0"/>
              <a:t>413</a:t>
            </a:r>
            <a:r>
              <a:rPr lang="zh-CN" altLang="en-US" dirty="0"/>
              <a:t>也是）破坏了传递性，所以还要加一条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3</a:t>
            </a:r>
            <a:r>
              <a:rPr lang="zh-CN" altLang="en-US" dirty="0"/>
              <a:t>。我们检查一个关系是否有传递性，要把所有可能的三个顶点都检查一遍。从一个点出发，只要有长度为</a:t>
            </a:r>
            <a:r>
              <a:rPr lang="en-US" altLang="zh-CN" dirty="0"/>
              <a:t>2</a:t>
            </a:r>
            <a:r>
              <a:rPr lang="zh-CN" altLang="en-US" dirty="0"/>
              <a:t>的路径，就要看这三个点是否满足传递性。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如果有环的话，也会构成长度为</a:t>
            </a:r>
            <a:r>
              <a:rPr lang="en-US" altLang="zh-CN" dirty="0"/>
              <a:t>2</a:t>
            </a:r>
            <a:r>
              <a:rPr lang="zh-CN" altLang="en-US" dirty="0"/>
              <a:t>的路径，但是环的话，不会破坏它的传递性。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传递性：</a:t>
            </a:r>
            <a:r>
              <a:rPr lang="en-US" altLang="zh-CN" sz="12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sz="12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sz="12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z</a:t>
            </a:r>
            <a: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12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12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12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z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∈</a:t>
            </a:r>
            <a:r>
              <a:rPr lang="en-US" altLang="zh-CN" sz="12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∧&lt;</a:t>
            </a:r>
            <a:r>
              <a:rPr lang="en-US" altLang="zh-CN" sz="12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12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&gt;∈</a:t>
            </a:r>
            <a:r>
              <a:rPr lang="en-US" altLang="zh-CN" sz="12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∧&lt;</a:t>
            </a:r>
            <a:r>
              <a:rPr lang="en-US" altLang="zh-CN" sz="12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12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z</a:t>
            </a:r>
            <a: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&gt;∈</a:t>
            </a:r>
            <a:r>
              <a:rPr lang="en-US" altLang="zh-CN" sz="12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→&lt;</a:t>
            </a:r>
            <a:r>
              <a:rPr lang="en-US" altLang="zh-CN" sz="12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12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z</a:t>
            </a:r>
            <a: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&gt;∈</a:t>
            </a:r>
            <a:r>
              <a:rPr lang="en-US" altLang="zh-CN" sz="12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),</a:t>
            </a:r>
            <a:b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lang="zh-CN" altLang="en-US" sz="1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则称</a:t>
            </a:r>
            <a:r>
              <a:rPr lang="en-US" altLang="zh-CN" sz="12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zh-CN" altLang="en-US" sz="1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是</a:t>
            </a:r>
            <a:r>
              <a:rPr lang="en-US" altLang="zh-CN" sz="12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zh-CN" altLang="en-US" sz="1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上的</a:t>
            </a:r>
            <a:r>
              <a:rPr lang="zh-CN" altLang="en-US" sz="12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传递</a:t>
            </a:r>
            <a:r>
              <a:rPr lang="zh-CN" altLang="en-US" sz="1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关系</a:t>
            </a:r>
            <a: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. </a:t>
            </a:r>
            <a:r>
              <a:rPr lang="en-US" altLang="zh-CN" sz="12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1200" b="1" i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12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</a:t>
            </a:r>
            <a:r>
              <a:rPr lang="en-US" altLang="zh-CN" sz="1200" b="1" i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12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</a:t>
            </a:r>
            <a:r>
              <a:rPr lang="en-US" altLang="zh-CN" sz="1200" b="1" i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12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en-US" altLang="zh-CN" sz="1200" b="1" dirty="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 </a:t>
            </a:r>
            <a:br>
              <a:rPr lang="en-US" altLang="zh-CN" sz="1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lang="zh-CN" altLang="en-US" sz="11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（ 如果顶点</a:t>
            </a:r>
            <a:r>
              <a:rPr lang="en-US" altLang="zh-CN" sz="1100" b="1" i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11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100" b="1" baseline="-25000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zh-CN" altLang="en-US" sz="11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到</a:t>
            </a:r>
            <a:r>
              <a:rPr lang="en-US" altLang="zh-CN" sz="1100" b="1" i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11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100" b="1" baseline="-250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zh-CN" altLang="en-US" sz="11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有边</a:t>
            </a:r>
            <a:r>
              <a:rPr lang="en-US" altLang="zh-CN" sz="11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zh-CN" altLang="en-US" sz="11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顶点</a:t>
            </a:r>
            <a:r>
              <a:rPr lang="en-US" altLang="zh-CN" sz="1100" b="1" i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11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100" b="1" baseline="-250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zh-CN" altLang="en-US" sz="11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到</a:t>
            </a:r>
            <a:r>
              <a:rPr lang="en-US" altLang="zh-CN" sz="1100" b="1" i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11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100" b="1" baseline="-250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zh-CN" altLang="en-US" sz="11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有边</a:t>
            </a:r>
            <a:r>
              <a:rPr lang="en-US" altLang="zh-CN" sz="11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zh-CN" altLang="en-US" sz="11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则 </a:t>
            </a:r>
            <a:r>
              <a:rPr lang="en-US" altLang="zh-CN" sz="1100" b="1" i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11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100" b="1" baseline="-25000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zh-CN" altLang="en-US" sz="11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到</a:t>
            </a:r>
            <a:r>
              <a:rPr lang="en-US" altLang="zh-CN" sz="1100" b="1" i="1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1100" b="1" baseline="-25000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zh-CN" altLang="en-US" sz="11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有边）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73E13-3609-4388-9EAF-7E8C52C08C1C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121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110000"/>
              </a:lnSpc>
            </a:pP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自反：若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2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12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→&lt;</a:t>
            </a:r>
            <a:r>
              <a: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则称</a:t>
            </a:r>
            <a:r>
              <a: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上是</a:t>
            </a:r>
            <a:r>
              <a:rPr lang="zh-CN" altLang="en-US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自反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110000"/>
              </a:lnSpc>
              <a:spcBef>
                <a:spcPct val="5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1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11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关系矩阵的主对角线元素都是</a:t>
            </a:r>
            <a:r>
              <a:rPr lang="en-US" altLang="zh-CN" sz="11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1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，关系图的每个顶点都有环</a:t>
            </a:r>
            <a:r>
              <a:rPr lang="en-US" altLang="zh-CN" sz="11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).</a:t>
            </a:r>
          </a:p>
          <a:p>
            <a:pPr algn="l" eaLnBrk="1" hangingPunct="1">
              <a:lnSpc>
                <a:spcPct val="110000"/>
              </a:lnSpc>
              <a:spcBef>
                <a:spcPct val="5000"/>
              </a:spcBef>
            </a:pPr>
            <a:br>
              <a:rPr lang="en-US" altLang="zh-CN" sz="1100" b="1" dirty="0">
                <a:solidFill>
                  <a:srgbClr val="0000FF"/>
                </a:solidFill>
                <a:latin typeface="Times New Roman" panose="02020603050405020304" pitchFamily="18" charset="0"/>
              </a:rPr>
            </a:b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反自反：若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2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12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→&lt;</a:t>
            </a:r>
            <a:r>
              <a: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则称</a:t>
            </a:r>
            <a:r>
              <a: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上是</a:t>
            </a:r>
            <a:r>
              <a:rPr lang="zh-CN" altLang="en-US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反自反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1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11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关系矩阵的主对角线元素都是</a:t>
            </a:r>
            <a:r>
              <a:rPr lang="en-US" altLang="zh-CN" sz="11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1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，关系图的每个顶点都没有环</a:t>
            </a:r>
            <a:r>
              <a:rPr lang="en-US" altLang="zh-CN" sz="11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110000"/>
              </a:lnSpc>
              <a:spcBef>
                <a:spcPct val="5000"/>
              </a:spcBef>
            </a:pPr>
            <a:endParaRPr lang="en-US" altLang="zh-CN" sz="11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10000"/>
              </a:lnSpc>
            </a:pP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对称性：若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1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100" b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1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1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1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11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11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11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1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11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→&lt;</a:t>
            </a:r>
            <a:r>
              <a:rPr lang="en-US" altLang="zh-CN" sz="11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1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11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 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则称</a:t>
            </a:r>
            <a:r>
              <a:rPr lang="en-US" altLang="zh-CN" sz="11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11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</a:t>
            </a:r>
            <a:r>
              <a:rPr lang="zh-CN" altLang="en-US" sz="11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对称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的关系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zh-CN" altLang="en-US" sz="105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（关系矩阵为对称矩阵；如果两顶点之间有边，一定是一对方向相反的边）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反对称性：若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1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100" b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1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1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1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11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11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11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11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1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11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11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11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11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11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11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1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11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1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 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则称</a:t>
            </a:r>
            <a:r>
              <a:rPr lang="en-US" altLang="zh-CN" sz="11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11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上的</a:t>
            </a:r>
            <a:r>
              <a:rPr lang="zh-CN" altLang="en-US" sz="11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反对称</a:t>
            </a:r>
            <a:r>
              <a: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关系</a:t>
            </a:r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5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（如果两顶点之间有边，一定只有一条有向边；关系矩阵，</a:t>
            </a:r>
            <a:r>
              <a:rPr lang="en-US" altLang="zh-CN" sz="105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050" b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sz="105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+a</a:t>
            </a:r>
            <a:r>
              <a:rPr lang="en-US" altLang="zh-CN" sz="1050" b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ji</a:t>
            </a:r>
            <a:r>
              <a:rPr lang="zh-CN" altLang="en-US" sz="105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sz="105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05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</a:p>
          <a:p>
            <a:pPr algn="l" eaLnBrk="1" hangingPunct="1">
              <a:lnSpc>
                <a:spcPct val="110000"/>
              </a:lnSpc>
              <a:spcBef>
                <a:spcPct val="5000"/>
              </a:spcBef>
            </a:pPr>
            <a:br>
              <a:rPr lang="en-US" altLang="zh-CN" sz="1100" b="1" dirty="0">
                <a:solidFill>
                  <a:srgbClr val="0000FF"/>
                </a:solidFill>
                <a:latin typeface="Times New Roman" panose="02020603050405020304" pitchFamily="18" charset="0"/>
              </a:rPr>
            </a:br>
            <a:endParaRPr lang="zh-CN" altLang="en-US" sz="11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73E13-3609-4388-9EAF-7E8C52C08C1C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151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复习一下，五种二元关系，以及对应的判定条件。三种表达方式也可以作为判定条件。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对称：逆关系就是转置矩阵，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反对称：任何一个元素是</a:t>
            </a:r>
            <a:r>
              <a:rPr lang="en-US" altLang="zh-CN" dirty="0"/>
              <a:t>1</a:t>
            </a:r>
            <a:r>
              <a:rPr lang="zh-CN" altLang="en-US" dirty="0"/>
              <a:t>的话，把他的行和列调换过来（</a:t>
            </a:r>
            <a:r>
              <a:rPr lang="en-US" altLang="zh-CN" dirty="0" err="1"/>
              <a:t>i</a:t>
            </a:r>
            <a:r>
              <a:rPr lang="zh-CN" altLang="en-US" dirty="0"/>
              <a:t>不等于</a:t>
            </a:r>
            <a:r>
              <a:rPr lang="en-US" altLang="zh-CN" dirty="0"/>
              <a:t>j</a:t>
            </a:r>
            <a:r>
              <a:rPr lang="zh-CN" altLang="en-US" dirty="0"/>
              <a:t>，如果</a:t>
            </a:r>
            <a:r>
              <a:rPr lang="en-US" altLang="zh-CN" dirty="0" err="1"/>
              <a:t>i</a:t>
            </a:r>
            <a:r>
              <a:rPr lang="zh-CN" altLang="en-US" dirty="0"/>
              <a:t>等于</a:t>
            </a:r>
            <a:r>
              <a:rPr lang="en-US" altLang="zh-CN" dirty="0"/>
              <a:t>j</a:t>
            </a:r>
            <a:r>
              <a:rPr lang="zh-CN" altLang="en-US" dirty="0"/>
              <a:t>，对角线上是可以的），必须是</a:t>
            </a:r>
            <a:r>
              <a:rPr lang="en-US" altLang="zh-CN" dirty="0"/>
              <a:t>0</a:t>
            </a:r>
            <a:r>
              <a:rPr lang="zh-CN" altLang="en-US" dirty="0"/>
              <a:t>，不然会破坏反对称性。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传递：关系矩阵复合之后，看一下</a:t>
            </a:r>
            <a:r>
              <a:rPr lang="en-US" altLang="zh-CN" dirty="0"/>
              <a:t>1</a:t>
            </a:r>
            <a:r>
              <a:rPr lang="zh-CN" altLang="en-US" dirty="0"/>
              <a:t>所在的位置，在原矩阵中是不是都是</a:t>
            </a:r>
            <a:r>
              <a:rPr lang="en-US" altLang="zh-CN" dirty="0"/>
              <a:t>1</a:t>
            </a:r>
            <a:r>
              <a:rPr lang="zh-CN" altLang="en-US" dirty="0"/>
              <a:t>，也就是子集的关系，如果是的话就具有传递性。</a:t>
            </a:r>
            <a:endParaRPr lang="en-US" altLang="zh-CN" dirty="0"/>
          </a:p>
          <a:p>
            <a:r>
              <a:rPr lang="zh-CN" altLang="en-US" dirty="0"/>
              <a:t>引深一下： 已知关系</a:t>
            </a:r>
            <a:r>
              <a:rPr lang="en-US" altLang="zh-CN" dirty="0"/>
              <a:t>R</a:t>
            </a:r>
            <a:r>
              <a:rPr lang="zh-CN" altLang="en-US" dirty="0"/>
              <a:t>具有传递性，</a:t>
            </a:r>
            <a:r>
              <a:rPr lang="zh-CN" altLang="en-US" dirty="0">
                <a:sym typeface="Wingdings" panose="05000000000000000000" pitchFamily="2" charset="2"/>
              </a:rPr>
              <a:t>已知找到一条长度为</a:t>
            </a:r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zh-CN" altLang="en-US" dirty="0">
                <a:sym typeface="Wingdings" panose="05000000000000000000" pitchFamily="2" charset="2"/>
              </a:rPr>
              <a:t>的边，</a:t>
            </a:r>
            <a:r>
              <a:rPr lang="en-US" altLang="zh-CN" dirty="0"/>
              <a:t>1</a:t>
            </a:r>
            <a:r>
              <a:rPr lang="en-US" altLang="zh-CN" dirty="0">
                <a:sym typeface="Wingdings" panose="05000000000000000000" pitchFamily="2" charset="2"/>
              </a:rPr>
              <a:t>2345</a:t>
            </a:r>
            <a:r>
              <a:rPr lang="zh-CN" altLang="en-US" dirty="0">
                <a:sym typeface="Wingdings" panose="05000000000000000000" pitchFamily="2" charset="2"/>
              </a:rPr>
              <a:t>，那么这个关系中是否包含</a:t>
            </a:r>
            <a:r>
              <a:rPr lang="en-US" altLang="zh-CN" dirty="0">
                <a:sym typeface="Wingdings" panose="05000000000000000000" pitchFamily="2" charset="2"/>
              </a:rPr>
              <a:t>&lt;1,5&gt;</a:t>
            </a:r>
            <a:r>
              <a:rPr lang="zh-CN" altLang="en-US" dirty="0">
                <a:sym typeface="Wingdings" panose="05000000000000000000" pitchFamily="2" charset="2"/>
              </a:rPr>
              <a:t>，也就是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5</a:t>
            </a:r>
            <a:r>
              <a:rPr lang="zh-CN" altLang="en-US" dirty="0">
                <a:sym typeface="Wingdings" panose="05000000000000000000" pitchFamily="2" charset="2"/>
              </a:rPr>
              <a:t>之间是否有边？是的，</a:t>
            </a:r>
            <a:r>
              <a:rPr lang="en-US" altLang="zh-CN" dirty="0"/>
              <a:t>1</a:t>
            </a:r>
            <a:r>
              <a:rPr lang="en-US" altLang="zh-CN" dirty="0">
                <a:sym typeface="Wingdings" panose="05000000000000000000" pitchFamily="2" charset="2"/>
              </a:rPr>
              <a:t>23</a:t>
            </a:r>
            <a:r>
              <a:rPr lang="zh-CN" altLang="en-US" dirty="0">
                <a:sym typeface="Wingdings" panose="05000000000000000000" pitchFamily="2" charset="2"/>
              </a:rPr>
              <a:t>推出</a:t>
            </a:r>
            <a:r>
              <a:rPr lang="en-US" altLang="zh-CN" dirty="0">
                <a:sym typeface="Wingdings" panose="05000000000000000000" pitchFamily="2" charset="2"/>
              </a:rPr>
              <a:t>13, 34</a:t>
            </a:r>
            <a:r>
              <a:rPr lang="zh-CN" altLang="en-US" dirty="0">
                <a:sym typeface="Wingdings" panose="05000000000000000000" pitchFamily="2" charset="2"/>
              </a:rPr>
              <a:t>推出</a:t>
            </a:r>
            <a:r>
              <a:rPr lang="en-US" altLang="zh-CN" dirty="0">
                <a:sym typeface="Wingdings" panose="05000000000000000000" pitchFamily="2" charset="2"/>
              </a:rPr>
              <a:t>14, 45</a:t>
            </a:r>
            <a:r>
              <a:rPr lang="zh-CN" altLang="en-US" dirty="0">
                <a:sym typeface="Wingdings" panose="05000000000000000000" pitchFamily="2" charset="2"/>
              </a:rPr>
              <a:t>，推出</a:t>
            </a:r>
            <a:r>
              <a:rPr lang="en-US" altLang="zh-CN" dirty="0">
                <a:sym typeface="Wingdings" panose="05000000000000000000" pitchFamily="2" charset="2"/>
              </a:rPr>
              <a:t>15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73E13-3609-4388-9EAF-7E8C52C08C1C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909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证明的形式化结构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73E13-3609-4388-9EAF-7E8C52C08C1C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408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根据逆关系定义得出</a:t>
            </a:r>
            <a:r>
              <a:rPr lang="en-US" altLang="zh-CN" sz="1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12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12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12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12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12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2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b="1" baseline="30000" dirty="0">
                <a:solidFill>
                  <a:schemeClr val="bg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200" b="1" baseline="30000" dirty="0">
                <a:solidFill>
                  <a:schemeClr val="bg2"/>
                </a:solidFill>
              </a:rPr>
              <a:t>1</a:t>
            </a:r>
            <a:r>
              <a:rPr lang="en-US" altLang="zh-CN" sz="1200" b="1" dirty="0">
                <a:solidFill>
                  <a:schemeClr val="bg2"/>
                </a:solidFill>
              </a:rPr>
              <a:t> 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R=R</a:t>
            </a:r>
            <a:r>
              <a:rPr lang="en-US" altLang="zh-CN" baseline="30000" dirty="0"/>
              <a:t>-1</a:t>
            </a:r>
            <a:r>
              <a:rPr lang="zh-CN" altLang="en-US" baseline="0" dirty="0"/>
              <a:t>得出</a:t>
            </a:r>
            <a:r>
              <a:rPr lang="en-US" altLang="zh-CN" sz="1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sz="12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1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12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x </a:t>
            </a:r>
            <a:r>
              <a:rPr lang="en-US" altLang="zh-CN" sz="1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12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12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73E13-3609-4388-9EAF-7E8C52C08C1C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913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二元关系本身是一种集合，所以也有集合的操作，比如交并补和相对差。</a:t>
                </a:r>
                <a:endParaRPr lang="en-US" altLang="zh-CN" dirty="0"/>
              </a:p>
              <a:p>
                <a:r>
                  <a:rPr lang="zh-CN" altLang="en-US" dirty="0"/>
                  <a:t>经过一系列操作，是否还具有原来的性质。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i="0" baseline="0" dirty="0">
                    <a:latin typeface="Arial" charset="0"/>
                  </a:rPr>
                  <a:t>R</a:t>
                </a:r>
                <a:r>
                  <a:rPr lang="zh-CN" altLang="en-US" b="1" i="0" baseline="0" dirty="0">
                    <a:latin typeface="Arial" charset="0"/>
                  </a:rPr>
                  <a:t>是自反的</a:t>
                </a:r>
                <a:r>
                  <a:rPr lang="zh-CN" altLang="en-US" b="0" i="0" baseline="0" dirty="0">
                    <a:latin typeface="Arial" charset="0"/>
                  </a:rPr>
                  <a:t>，</a:t>
                </a:r>
                <a:r>
                  <a:rPr lang="en-US" altLang="zh-CN" b="0" i="0" baseline="0" dirty="0"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任取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根据自反性，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dirty="0"/>
                  <a:t>R</a:t>
                </a:r>
                <a:r>
                  <a:rPr lang="zh-CN" altLang="en-US" b="1" dirty="0"/>
                  <a:t>是反自反的</a:t>
                </a:r>
                <a:r>
                  <a:rPr lang="zh-CN" altLang="en-US" b="0" dirty="0"/>
                  <a:t>， 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任取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根据反自反性，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&gt;∉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b="0" dirty="0"/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dirty="0"/>
                  <a:t>R</a:t>
                </a:r>
                <a:r>
                  <a:rPr lang="zh-CN" altLang="en-US" b="1" dirty="0"/>
                  <a:t>是对称的</a:t>
                </a:r>
                <a:r>
                  <a:rPr lang="zh-CN" altLang="en-US" b="0" dirty="0"/>
                  <a:t>，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任取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根据对称性，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现在任取</a:t>
                </a:r>
                <a:r>
                  <a:rPr lang="en-US" altLang="zh-CN" b="0" dirty="0"/>
                  <a:t>&lt;</a:t>
                </a:r>
                <a:r>
                  <a:rPr lang="en-US" altLang="zh-CN" b="0" dirty="0" err="1"/>
                  <a:t>x,y</a:t>
                </a:r>
                <a:r>
                  <a:rPr lang="en-US" altLang="zh-CN" b="0" dirty="0"/>
                  <a:t>&gt;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b="0" dirty="0"/>
                  <a:t>则</a:t>
                </a:r>
                <a:r>
                  <a:rPr lang="en-US" altLang="zh-CN" b="0" dirty="0"/>
                  <a:t>&lt;</a:t>
                </a:r>
                <a:r>
                  <a:rPr lang="en-US" altLang="zh-CN" b="0" dirty="0" err="1"/>
                  <a:t>y,x</a:t>
                </a:r>
                <a:r>
                  <a:rPr lang="en-US" altLang="zh-CN" b="0" dirty="0"/>
                  <a:t>&gt;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b="0" dirty="0"/>
                  <a:t>根据对称性，</a:t>
                </a:r>
                <a:r>
                  <a:rPr lang="en-US" altLang="zh-CN" b="0" dirty="0"/>
                  <a:t>&lt;</a:t>
                </a:r>
                <a:r>
                  <a:rPr lang="en-US" altLang="zh-CN" b="0" dirty="0" err="1"/>
                  <a:t>x,y</a:t>
                </a:r>
                <a:r>
                  <a:rPr lang="en-US" altLang="zh-CN" b="0" dirty="0"/>
                  <a:t>&gt;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dirty="0"/>
                  <a:t>R</a:t>
                </a:r>
                <a:r>
                  <a:rPr lang="zh-CN" altLang="en-US" b="1" dirty="0"/>
                  <a:t>是反对称的，</a:t>
                </a:r>
                <a:r>
                  <a:rPr lang="zh-CN" altLang="en-US" b="0" dirty="0"/>
                  <a:t>从图的角度考虑。原来就没有成对出现的边，求逆之后，不会增加边，还是反对称的，</a:t>
                </a:r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dirty="0"/>
                  <a:t>R</a:t>
                </a:r>
                <a:r>
                  <a:rPr lang="zh-CN" altLang="en-US" b="1" dirty="0"/>
                  <a:t>是传递的</a:t>
                </a:r>
                <a:r>
                  <a:rPr lang="zh-CN" altLang="en-US" b="0" dirty="0"/>
                  <a:t>，</a:t>
                </a:r>
                <a:r>
                  <a:rPr lang="en-US" altLang="zh-CN" b="0" dirty="0"/>
                  <a:t>R</a:t>
                </a:r>
                <a:r>
                  <a:rPr lang="zh-CN" altLang="en-US" b="0" dirty="0"/>
                  <a:t>的逆只是把所有的起点和终点改一下方向，所有能达终点的，改变方向，一定能到达起点。</a:t>
                </a:r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dirty="0"/>
                  <a:t>竖着看：自反性，</a:t>
                </a:r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dirty="0"/>
                  <a:t>交集：</a:t>
                </a:r>
                <a:r>
                  <a:rPr lang="en-US" altLang="zh-CN" b="0" dirty="0"/>
                  <a:t>R1</a:t>
                </a:r>
                <a:r>
                  <a:rPr lang="zh-CN" altLang="en-US" b="0" dirty="0"/>
                  <a:t>里面都有，只指向自己的圈，</a:t>
                </a:r>
                <a:r>
                  <a:rPr lang="en-US" altLang="zh-CN" b="0" dirty="0"/>
                  <a:t>R2</a:t>
                </a:r>
                <a:r>
                  <a:rPr lang="zh-CN" altLang="en-US" b="0" dirty="0"/>
                  <a:t>里面也有指向自己的圈，两个集合交在一起，仍然是指向自己的圈。仍然具有自反性。</a:t>
                </a:r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dirty="0"/>
                  <a:t>并在一起呢，还是所有的圈，仍然具有自反性。</a:t>
                </a:r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dirty="0"/>
                  <a:t>R1-R2</a:t>
                </a:r>
                <a:r>
                  <a:rPr lang="zh-CN" altLang="en-US" b="0" dirty="0"/>
                  <a:t>，是</a:t>
                </a:r>
                <a:r>
                  <a:rPr lang="en-US" altLang="zh-CN" b="0" dirty="0"/>
                  <a:t>R1</a:t>
                </a:r>
                <a:r>
                  <a:rPr lang="zh-CN" altLang="en-US" b="0" dirty="0"/>
                  <a:t>里那些不在</a:t>
                </a:r>
                <a:r>
                  <a:rPr lang="en-US" altLang="zh-CN" b="0" dirty="0"/>
                  <a:t>R2</a:t>
                </a:r>
                <a:r>
                  <a:rPr lang="zh-CN" altLang="en-US" b="0" dirty="0"/>
                  <a:t>里的圈，是否还有自反性。不具有，因为原来有的圈，被减掉了。</a:t>
                </a:r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dirty="0"/>
                  <a:t>R1</a:t>
                </a:r>
                <a:r>
                  <a:rPr lang="zh-CN" altLang="en-US" b="0" dirty="0"/>
                  <a:t>复合</a:t>
                </a:r>
                <a:r>
                  <a:rPr lang="en-US" altLang="zh-CN" b="0" dirty="0"/>
                  <a:t>R2</a:t>
                </a:r>
                <a:r>
                  <a:rPr lang="zh-CN" altLang="en-US" b="0" dirty="0"/>
                  <a:t>，具有自反性。先走一条</a:t>
                </a:r>
                <a:r>
                  <a:rPr lang="en-US" altLang="zh-CN" b="0" dirty="0"/>
                  <a:t>R2</a:t>
                </a:r>
                <a:r>
                  <a:rPr lang="zh-CN" altLang="en-US" b="0" dirty="0"/>
                  <a:t>边，再有一条</a:t>
                </a:r>
                <a:r>
                  <a:rPr lang="en-US" altLang="zh-CN" b="0" dirty="0"/>
                  <a:t>R1</a:t>
                </a:r>
                <a:r>
                  <a:rPr lang="zh-CN" altLang="en-US" b="0" dirty="0"/>
                  <a:t>边，因为</a:t>
                </a:r>
                <a:r>
                  <a:rPr lang="en-US" altLang="zh-CN" b="0" dirty="0"/>
                  <a:t>R1</a:t>
                </a:r>
                <a:r>
                  <a:rPr lang="zh-CN" altLang="en-US" b="0" dirty="0"/>
                  <a:t>和</a:t>
                </a:r>
                <a:r>
                  <a:rPr lang="en-US" altLang="zh-CN" b="0" dirty="0"/>
                  <a:t>R2</a:t>
                </a:r>
                <a:r>
                  <a:rPr lang="zh-CN" altLang="en-US" b="0" dirty="0"/>
                  <a:t>都是自反的，所以只要能复合，就能找到中间跳板</a:t>
                </a:r>
                <a:r>
                  <a:rPr lang="en-US" altLang="zh-CN" b="0" dirty="0"/>
                  <a:t>x</a:t>
                </a:r>
                <a:r>
                  <a:rPr lang="zh-CN" altLang="en-US" b="0" dirty="0"/>
                  <a:t>，使得</a:t>
                </a:r>
                <a:r>
                  <a:rPr lang="en-US" altLang="zh-CN" b="0" dirty="0"/>
                  <a:t>&lt;</a:t>
                </a:r>
                <a:r>
                  <a:rPr lang="en-US" altLang="zh-CN" b="0" dirty="0" err="1"/>
                  <a:t>x,x</a:t>
                </a:r>
                <a:r>
                  <a:rPr lang="en-US" altLang="zh-CN" b="0" dirty="0"/>
                  <a:t>&gt;</a:t>
                </a:r>
                <a:r>
                  <a:rPr lang="zh-CN" altLang="en-US" b="0" dirty="0"/>
                  <a:t>属于</a:t>
                </a:r>
                <a:r>
                  <a:rPr lang="en-US" altLang="zh-CN" b="0" dirty="0"/>
                  <a:t>R2</a:t>
                </a:r>
                <a:r>
                  <a:rPr lang="zh-CN" altLang="en-US" b="0" dirty="0"/>
                  <a:t>，</a:t>
                </a:r>
                <a:r>
                  <a:rPr lang="en-US" altLang="zh-CN" b="0" dirty="0"/>
                  <a:t>&lt;</a:t>
                </a:r>
                <a:r>
                  <a:rPr lang="en-US" altLang="zh-CN" b="0" dirty="0" err="1"/>
                  <a:t>x,x</a:t>
                </a:r>
                <a:r>
                  <a:rPr lang="en-US" altLang="zh-CN" b="0" dirty="0"/>
                  <a:t>&gt;</a:t>
                </a:r>
                <a:r>
                  <a:rPr lang="zh-CN" altLang="en-US" b="0" dirty="0"/>
                  <a:t>属于</a:t>
                </a:r>
                <a:r>
                  <a:rPr lang="en-US" altLang="zh-CN" b="0" dirty="0"/>
                  <a:t>R1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二元关系本身是一种集合，所以也有集合的操作，比如交并补和相对差。</a:t>
                </a:r>
                <a:endParaRPr lang="en-US" altLang="zh-CN" dirty="0"/>
              </a:p>
              <a:p>
                <a:r>
                  <a:rPr lang="zh-CN" altLang="en-US" dirty="0"/>
                  <a:t>经过一系列操作，是否还具有原来的性质。</a:t>
                </a:r>
                <a:endParaRPr lang="en-US" altLang="zh-CN" dirty="0"/>
              </a:p>
              <a:p>
                <a:endParaRPr lang="en-US" altLang="zh-CN" dirty="0"/>
              </a:p>
              <a:p>
                <a:pPr/>
                <a:r>
                  <a:rPr lang="en-US" altLang="zh-CN" b="1" i="0" baseline="0" dirty="0">
                    <a:latin typeface="Arial" charset="0"/>
                  </a:rPr>
                  <a:t>R</a:t>
                </a:r>
                <a:r>
                  <a:rPr lang="zh-CN" altLang="en-US" b="1" i="0" baseline="0" dirty="0">
                    <a:latin typeface="Arial" charset="0"/>
                  </a:rPr>
                  <a:t>是自反的</a:t>
                </a:r>
                <a:r>
                  <a:rPr lang="zh-CN" altLang="en-US" b="0" i="0" baseline="0" dirty="0">
                    <a:latin typeface="Arial" charset="0"/>
                  </a:rPr>
                  <a:t>，</a:t>
                </a:r>
                <a:r>
                  <a:rPr lang="en-US" altLang="zh-CN" b="0" i="0" baseline="0" dirty="0">
                    <a:latin typeface="Arial" charset="0"/>
                  </a:rPr>
                  <a:t> </a:t>
                </a:r>
                <a:r>
                  <a:rPr lang="zh-CN" altLang="en-US" b="0" i="0" dirty="0">
                    <a:latin typeface="Cambria Math" panose="02040503050406030204" pitchFamily="18" charset="0"/>
                  </a:rPr>
                  <a:t>任取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𝑥∈𝐴, </a:t>
                </a:r>
                <a:r>
                  <a:rPr lang="zh-CN" altLang="en-US" b="0" i="0" dirty="0">
                    <a:latin typeface="Cambria Math" panose="02040503050406030204" pitchFamily="18" charset="0"/>
                  </a:rPr>
                  <a:t>根据自反性，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&lt;𝑥,𝑥&gt;∈𝑅,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则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&lt;𝑥,𝑥&gt;∈𝑅^(−1)</a:t>
                </a:r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dirty="0"/>
                  <a:t>R</a:t>
                </a:r>
                <a:r>
                  <a:rPr lang="zh-CN" altLang="en-US" b="1" dirty="0"/>
                  <a:t>是反自反的</a:t>
                </a:r>
                <a:r>
                  <a:rPr lang="zh-CN" altLang="en-US" b="0" dirty="0"/>
                  <a:t>， </a:t>
                </a:r>
                <a:r>
                  <a:rPr lang="zh-CN" altLang="en-US" b="0" i="0" dirty="0">
                    <a:latin typeface="Cambria Math" panose="02040503050406030204" pitchFamily="18" charset="0"/>
                  </a:rPr>
                  <a:t>任取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𝑥∈𝐴, </a:t>
                </a:r>
                <a:r>
                  <a:rPr lang="zh-CN" altLang="en-US" b="0" i="0" dirty="0">
                    <a:latin typeface="Cambria Math" panose="02040503050406030204" pitchFamily="18" charset="0"/>
                  </a:rPr>
                  <a:t>根据反自反性，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&lt;𝑥,𝑥&gt;∉𝑅,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则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&lt;𝑥,𝑥&gt;∉𝑅^(−1)</a:t>
                </a:r>
                <a:r>
                  <a:rPr lang="en-US" altLang="zh-CN" b="0" dirty="0"/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dirty="0"/>
                  <a:t>R</a:t>
                </a:r>
                <a:r>
                  <a:rPr lang="zh-CN" altLang="en-US" b="1" dirty="0"/>
                  <a:t>是对称的</a:t>
                </a:r>
                <a:r>
                  <a:rPr lang="zh-CN" altLang="en-US" b="0" dirty="0"/>
                  <a:t>，</a:t>
                </a:r>
                <a:r>
                  <a:rPr lang="zh-CN" altLang="en-US" b="0" i="0" dirty="0">
                    <a:latin typeface="Cambria Math" panose="02040503050406030204" pitchFamily="18" charset="0"/>
                  </a:rPr>
                  <a:t>任取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𝑥,𝑦∈𝐴, </a:t>
                </a:r>
                <a:r>
                  <a:rPr lang="zh-CN" altLang="en-US" b="0" i="0" dirty="0">
                    <a:latin typeface="Cambria Math" panose="02040503050406030204" pitchFamily="18" charset="0"/>
                  </a:rPr>
                  <a:t>根据对称性，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&lt;𝑥,𝑦&gt;∈𝑅,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则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&lt;𝑦,𝑥&gt;∈𝑅</a:t>
                </a:r>
                <a:r>
                  <a:rPr lang="en-US" altLang="zh-CN" b="0" dirty="0"/>
                  <a:t>, </a:t>
                </a:r>
                <a:r>
                  <a:rPr lang="zh-CN" altLang="en-US" b="0" dirty="0"/>
                  <a:t>现在任取</a:t>
                </a:r>
                <a:r>
                  <a:rPr lang="en-US" altLang="zh-CN" b="0" dirty="0"/>
                  <a:t>&lt;</a:t>
                </a:r>
                <a:r>
                  <a:rPr lang="en-US" altLang="zh-CN" b="0" dirty="0" err="1"/>
                  <a:t>x,y</a:t>
                </a:r>
                <a:r>
                  <a:rPr lang="en-US" altLang="zh-CN" b="0" dirty="0"/>
                  <a:t>&gt;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∈𝑅^(−1),</a:t>
                </a:r>
                <a:r>
                  <a:rPr lang="zh-CN" altLang="en-US" b="0" dirty="0"/>
                  <a:t>则</a:t>
                </a:r>
                <a:r>
                  <a:rPr lang="en-US" altLang="zh-CN" b="0" dirty="0"/>
                  <a:t>&lt;</a:t>
                </a:r>
                <a:r>
                  <a:rPr lang="en-US" altLang="zh-CN" b="0" dirty="0" err="1"/>
                  <a:t>y,x</a:t>
                </a:r>
                <a:r>
                  <a:rPr lang="en-US" altLang="zh-CN" b="0" dirty="0"/>
                  <a:t>&gt;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∈𝑅, </a:t>
                </a:r>
                <a:r>
                  <a:rPr lang="zh-CN" altLang="en-US" b="0" dirty="0"/>
                  <a:t>根据对称性，</a:t>
                </a:r>
                <a:r>
                  <a:rPr lang="en-US" altLang="zh-CN" b="0" dirty="0"/>
                  <a:t>&lt;</a:t>
                </a:r>
                <a:r>
                  <a:rPr lang="en-US" altLang="zh-CN" b="0" dirty="0" err="1"/>
                  <a:t>x,y</a:t>
                </a:r>
                <a:r>
                  <a:rPr lang="en-US" altLang="zh-CN" b="0" dirty="0"/>
                  <a:t>&gt;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∈𝑅, 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则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&lt;𝑦,𝑥&gt;∈𝑅^(−1)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 。</a:t>
                </a:r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dirty="0"/>
                  <a:t>R</a:t>
                </a:r>
                <a:r>
                  <a:rPr lang="zh-CN" altLang="en-US" b="1" dirty="0"/>
                  <a:t>是反对称的，</a:t>
                </a:r>
                <a:r>
                  <a:rPr lang="zh-CN" altLang="en-US" b="0" dirty="0"/>
                  <a:t>从图的角度考虑。原来就没有成对出现的边，求逆之后，不会增加边，还是反对称的，</a:t>
                </a:r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dirty="0"/>
                  <a:t>R</a:t>
                </a:r>
                <a:r>
                  <a:rPr lang="zh-CN" altLang="en-US" b="1" dirty="0"/>
                  <a:t>是传递的</a:t>
                </a:r>
                <a:r>
                  <a:rPr lang="zh-CN" altLang="en-US" b="0" dirty="0"/>
                  <a:t>，</a:t>
                </a:r>
                <a:r>
                  <a:rPr lang="en-US" altLang="zh-CN" b="0" dirty="0"/>
                  <a:t>R</a:t>
                </a:r>
                <a:r>
                  <a:rPr lang="zh-CN" altLang="en-US" b="0" dirty="0"/>
                  <a:t>的逆只是把所有的起点和终点改一下方向，所有能达终点的，改变方向，一定能到达起点。</a:t>
                </a:r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dirty="0"/>
                  <a:t>竖着看：自反性，</a:t>
                </a:r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dirty="0"/>
                  <a:t>交集：</a:t>
                </a:r>
                <a:r>
                  <a:rPr lang="en-US" altLang="zh-CN" b="0" dirty="0"/>
                  <a:t>R1</a:t>
                </a:r>
                <a:r>
                  <a:rPr lang="zh-CN" altLang="en-US" b="0" dirty="0"/>
                  <a:t>里面都有，只指向自己的圈，</a:t>
                </a:r>
                <a:r>
                  <a:rPr lang="en-US" altLang="zh-CN" b="0" dirty="0"/>
                  <a:t>R2</a:t>
                </a:r>
                <a:r>
                  <a:rPr lang="zh-CN" altLang="en-US" b="0" dirty="0"/>
                  <a:t>里面也有指向自己的圈，两个集合交在一起，仍然是指向自己的圈。仍然具有自反性。</a:t>
                </a:r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dirty="0"/>
                  <a:t>并在一起呢，还是所有的圈，仍然具有自反性。</a:t>
                </a:r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dirty="0"/>
                  <a:t>R1-R2</a:t>
                </a:r>
                <a:r>
                  <a:rPr lang="zh-CN" altLang="en-US" b="0" dirty="0"/>
                  <a:t>，是</a:t>
                </a:r>
                <a:r>
                  <a:rPr lang="en-US" altLang="zh-CN" b="0" dirty="0"/>
                  <a:t>R1</a:t>
                </a:r>
                <a:r>
                  <a:rPr lang="zh-CN" altLang="en-US" b="0" dirty="0"/>
                  <a:t>里那些不在</a:t>
                </a:r>
                <a:r>
                  <a:rPr lang="en-US" altLang="zh-CN" b="0" dirty="0"/>
                  <a:t>R2</a:t>
                </a:r>
                <a:r>
                  <a:rPr lang="zh-CN" altLang="en-US" b="0" dirty="0"/>
                  <a:t>里的圈，是否还有自反性。不具有，因为原来有的圈，被减掉了。</a:t>
                </a:r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dirty="0"/>
                  <a:t>R1</a:t>
                </a:r>
                <a:r>
                  <a:rPr lang="zh-CN" altLang="en-US" b="0" dirty="0"/>
                  <a:t>复合</a:t>
                </a:r>
                <a:r>
                  <a:rPr lang="en-US" altLang="zh-CN" b="0" dirty="0"/>
                  <a:t>R2</a:t>
                </a:r>
                <a:r>
                  <a:rPr lang="zh-CN" altLang="en-US" b="0" dirty="0"/>
                  <a:t>，具有自反性。先走一条</a:t>
                </a:r>
                <a:r>
                  <a:rPr lang="en-US" altLang="zh-CN" b="0" dirty="0"/>
                  <a:t>R2</a:t>
                </a:r>
                <a:r>
                  <a:rPr lang="zh-CN" altLang="en-US" b="0" dirty="0"/>
                  <a:t>边，再有一条</a:t>
                </a:r>
                <a:r>
                  <a:rPr lang="en-US" altLang="zh-CN" b="0" dirty="0"/>
                  <a:t>R1</a:t>
                </a:r>
                <a:r>
                  <a:rPr lang="zh-CN" altLang="en-US" b="0" dirty="0"/>
                  <a:t>边，因为</a:t>
                </a:r>
                <a:r>
                  <a:rPr lang="en-US" altLang="zh-CN" b="0" dirty="0"/>
                  <a:t>R1</a:t>
                </a:r>
                <a:r>
                  <a:rPr lang="zh-CN" altLang="en-US" b="0" dirty="0"/>
                  <a:t>和</a:t>
                </a:r>
                <a:r>
                  <a:rPr lang="en-US" altLang="zh-CN" b="0" dirty="0"/>
                  <a:t>R2</a:t>
                </a:r>
                <a:r>
                  <a:rPr lang="zh-CN" altLang="en-US" b="0" dirty="0"/>
                  <a:t>都是自反的，所以只要能复合，就能找到中间跳板</a:t>
                </a:r>
                <a:r>
                  <a:rPr lang="en-US" altLang="zh-CN" b="0" dirty="0"/>
                  <a:t>x</a:t>
                </a:r>
                <a:r>
                  <a:rPr lang="zh-CN" altLang="en-US" b="0" dirty="0"/>
                  <a:t>，使得</a:t>
                </a:r>
                <a:r>
                  <a:rPr lang="en-US" altLang="zh-CN" b="0" dirty="0"/>
                  <a:t>&lt;</a:t>
                </a:r>
                <a:r>
                  <a:rPr lang="en-US" altLang="zh-CN" b="0" dirty="0" err="1"/>
                  <a:t>x,x</a:t>
                </a:r>
                <a:r>
                  <a:rPr lang="en-US" altLang="zh-CN" b="0" dirty="0"/>
                  <a:t>&gt;</a:t>
                </a:r>
                <a:r>
                  <a:rPr lang="zh-CN" altLang="en-US" b="0" dirty="0"/>
                  <a:t>属于</a:t>
                </a:r>
                <a:r>
                  <a:rPr lang="en-US" altLang="zh-CN" b="0" dirty="0"/>
                  <a:t>R2</a:t>
                </a:r>
                <a:r>
                  <a:rPr lang="zh-CN" altLang="en-US" b="0" dirty="0"/>
                  <a:t>，</a:t>
                </a:r>
                <a:r>
                  <a:rPr lang="en-US" altLang="zh-CN" b="0" dirty="0"/>
                  <a:t>&lt;</a:t>
                </a:r>
                <a:r>
                  <a:rPr lang="en-US" altLang="zh-CN" b="0" dirty="0" err="1"/>
                  <a:t>x,x</a:t>
                </a:r>
                <a:r>
                  <a:rPr lang="en-US" altLang="zh-CN" b="0" dirty="0"/>
                  <a:t>&gt;</a:t>
                </a:r>
                <a:r>
                  <a:rPr lang="zh-CN" altLang="en-US" b="0" dirty="0"/>
                  <a:t>属于</a:t>
                </a:r>
                <a:r>
                  <a:rPr lang="en-US" altLang="zh-CN" b="0" dirty="0"/>
                  <a:t>R1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dirty="0"/>
              </a:p>
              <a:p>
                <a:pPr/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73E13-3609-4388-9EAF-7E8C52C08C1C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9730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自反性的闭包，就是添加最少的边，让原来的边能够满足自反性。再添加多的边满足自反性，这些都是多余的，都是闭包的一个超集。</a:t>
            </a:r>
            <a:r>
              <a:rPr lang="en-US" altLang="zh-CN" dirty="0"/>
              <a:t>R</a:t>
            </a:r>
            <a:r>
              <a:rPr lang="zh-CN" altLang="en-US" dirty="0"/>
              <a:t>是闭包的子集，也是所有满足自反性的超集的子集，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 reflect</a:t>
            </a:r>
          </a:p>
          <a:p>
            <a:r>
              <a:rPr lang="en-US" altLang="zh-CN" dirty="0"/>
              <a:t>S symmetric</a:t>
            </a:r>
          </a:p>
          <a:p>
            <a:r>
              <a:rPr lang="en-US" altLang="zh-CN" dirty="0"/>
              <a:t>T transform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73E13-3609-4388-9EAF-7E8C52C08C1C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71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那么我们正式给出二元关系的定义。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）集合非空</a:t>
            </a:r>
            <a:r>
              <a:rPr lang="en-US" altLang="zh-CN" b="1" dirty="0"/>
              <a:t>, </a:t>
            </a:r>
            <a:r>
              <a:rPr lang="zh-CN" altLang="en-US" b="1" dirty="0"/>
              <a:t>且它的元素都是有序对；简而言之，就是由有序对构成的集合，我们称为一种关系，</a:t>
            </a:r>
            <a:r>
              <a:rPr lang="en-US" altLang="zh-CN" b="1" dirty="0"/>
              <a:t>R</a:t>
            </a:r>
            <a:r>
              <a:rPr lang="zh-CN" altLang="en-US" b="1" dirty="0"/>
              <a:t>，</a:t>
            </a:r>
            <a:r>
              <a:rPr lang="en-US" altLang="zh-CN" b="1" dirty="0"/>
              <a:t>relation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）集合是空集；也就是说，空集也可以视为一种二元关系，表示的是，我调不出任何有序对，满足这种关系，空关系。</a:t>
            </a:r>
            <a:endParaRPr lang="en-US" altLang="zh-CN" b="1" dirty="0"/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我们的记法：如果有序对</a:t>
            </a:r>
            <a:r>
              <a:rPr lang="en-US" altLang="zh-CN" b="1" dirty="0"/>
              <a:t>&lt;</a:t>
            </a:r>
            <a:r>
              <a:rPr lang="en-US" altLang="zh-CN" b="1" dirty="0" err="1"/>
              <a:t>x,y</a:t>
            </a:r>
            <a:r>
              <a:rPr lang="en-US" altLang="zh-CN" b="1" dirty="0"/>
              <a:t>&gt;</a:t>
            </a:r>
            <a:r>
              <a:rPr lang="zh-CN" altLang="en-US" b="1" dirty="0"/>
              <a:t>有这种关系，就记作</a:t>
            </a:r>
            <a:r>
              <a:rPr lang="en-US" altLang="zh-CN" b="1" i="1" dirty="0" err="1"/>
              <a:t>xRy</a:t>
            </a:r>
            <a:r>
              <a:rPr lang="zh-CN" altLang="en-US" b="1" i="1" dirty="0"/>
              <a:t>，反之，就是说有序对</a:t>
            </a:r>
            <a:r>
              <a:rPr lang="en-US" altLang="zh-CN" b="1" i="1" dirty="0"/>
              <a:t>&lt;</a:t>
            </a:r>
            <a:r>
              <a:rPr lang="en-US" altLang="zh-CN" b="1" i="1" dirty="0" err="1"/>
              <a:t>x,y</a:t>
            </a:r>
            <a:r>
              <a:rPr lang="en-US" altLang="zh-CN" b="1" i="1" dirty="0"/>
              <a:t>&gt;</a:t>
            </a:r>
            <a:r>
              <a:rPr lang="zh-CN" altLang="en-US" b="1" i="1" dirty="0"/>
              <a:t>没有这种关系。</a:t>
            </a:r>
            <a:endParaRPr lang="en-US" altLang="zh-CN" b="1" i="1" dirty="0"/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1" dirty="0"/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1" dirty="0"/>
              <a:t>比如，</a:t>
            </a:r>
            <a:r>
              <a:rPr lang="en-US" altLang="zh-CN" b="1" i="1" dirty="0"/>
              <a:t>R</a:t>
            </a:r>
            <a:r>
              <a:rPr lang="zh-CN" altLang="en-US" b="1" i="1" dirty="0"/>
              <a:t>现在包含两个有序对，是一个二元关系，而</a:t>
            </a:r>
            <a:r>
              <a:rPr lang="en-US" altLang="zh-CN" b="1" i="1" dirty="0"/>
              <a:t>S</a:t>
            </a:r>
            <a:r>
              <a:rPr lang="zh-CN" altLang="en-US" b="1" i="1" dirty="0"/>
              <a:t>不是二元关系。</a:t>
            </a:r>
            <a:endParaRPr lang="en-US" altLang="zh-CN" b="1" i="1" dirty="0"/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1" dirty="0"/>
              <a:t>本质是一种集合，内涵上是定义了一种关系，在这个集合里的有序对具有这种关系，不在这个集合的有序对，布局有这种关系。</a:t>
            </a:r>
            <a:endParaRPr lang="zh-CN" altLang="en-US" b="1" dirty="0"/>
          </a:p>
          <a:p>
            <a:pPr eaLnBrk="1" hangingPunct="1">
              <a:lnSpc>
                <a:spcPct val="120000"/>
              </a:lnSpc>
              <a:defRPr/>
            </a:pPr>
            <a:endParaRPr lang="en-US" altLang="zh-CN" b="1" dirty="0"/>
          </a:p>
          <a:p>
            <a:pPr eaLnBrk="1" hangingPunct="1">
              <a:lnSpc>
                <a:spcPct val="120000"/>
              </a:lnSpc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2DA196-EF8F-4264-A205-160B568775A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6541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自反的闭包，所有没有环的顶点都补上，所以就是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和恒等关系</a:t>
                </a:r>
                <a:r>
                  <a:rPr lang="en-US" altLang="zh-CN" dirty="0"/>
                  <a:t>(R</a:t>
                </a:r>
                <a:r>
                  <a:rPr lang="en-US" altLang="zh-CN" baseline="30000" dirty="0"/>
                  <a:t>0</a:t>
                </a:r>
                <a:r>
                  <a:rPr lang="en-US" altLang="zh-CN" baseline="0" dirty="0"/>
                  <a:t>=I</a:t>
                </a:r>
                <a:r>
                  <a:rPr lang="en-US" altLang="zh-CN" baseline="-25000" dirty="0"/>
                  <a:t>A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的补集。</a:t>
                </a:r>
                <a:endParaRPr lang="en-US" altLang="zh-CN" dirty="0"/>
              </a:p>
              <a:p>
                <a:r>
                  <a:rPr lang="zh-CN" altLang="en-US" dirty="0"/>
                  <a:t>如果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本身就具有自反性，那么等价于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而</a:t>
                </a:r>
                <a:r>
                  <a:rPr lang="en-US" altLang="zh-CN" dirty="0"/>
                  <a:t>r(R) = R∪R</a:t>
                </a:r>
                <a:r>
                  <a:rPr lang="en-US" altLang="zh-CN" baseline="30000" dirty="0"/>
                  <a:t>0</a:t>
                </a:r>
                <a:r>
                  <a:rPr lang="en-US" altLang="zh-CN" baseline="0" dirty="0"/>
                  <a:t>=</a:t>
                </a:r>
                <a:r>
                  <a:rPr lang="en-US" altLang="zh-CN" dirty="0"/>
                  <a:t>R∪I</a:t>
                </a:r>
                <a:r>
                  <a:rPr lang="en-US" altLang="zh-CN" baseline="-25000" dirty="0"/>
                  <a:t>A</a:t>
                </a:r>
                <a:r>
                  <a:rPr lang="zh-CN" altLang="en-US" baseline="-25000" dirty="0"/>
                  <a:t>，</a:t>
                </a:r>
                <a:r>
                  <a:rPr lang="zh-CN" altLang="en-US" baseline="0" dirty="0"/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，所以</a:t>
                </a:r>
                <a:r>
                  <a:rPr lang="en-US" altLang="zh-CN" dirty="0"/>
                  <a:t>R∪I</a:t>
                </a:r>
                <a:r>
                  <a:rPr lang="en-US" altLang="zh-CN" baseline="-25000" dirty="0"/>
                  <a:t>A</a:t>
                </a:r>
                <a:r>
                  <a:rPr lang="en-US" altLang="zh-CN" baseline="0" dirty="0"/>
                  <a:t>=R</a:t>
                </a:r>
              </a:p>
              <a:p>
                <a:r>
                  <a:rPr lang="zh-CN" altLang="en-US" baseline="0" dirty="0"/>
                  <a:t>对称就是把所有单个出现的边补成对称的，所以对称闭包就是把所有和它的逆关系补上。</a:t>
                </a:r>
                <a:endParaRPr lang="en-US" altLang="zh-CN" baseline="0" dirty="0"/>
              </a:p>
              <a:p>
                <a:r>
                  <a:rPr lang="zh-CN" altLang="en-US" baseline="0" dirty="0"/>
                  <a:t>对称闭包，就是所有的顶点出发，只要能找到一条长度大于等于</a:t>
                </a:r>
                <a:r>
                  <a:rPr lang="en-US" altLang="zh-CN" baseline="0" dirty="0"/>
                  <a:t>2</a:t>
                </a:r>
                <a:r>
                  <a:rPr lang="zh-CN" altLang="en-US" baseline="0" dirty="0"/>
                  <a:t>的路径，那么起点和终点必须要连接一条线。</a:t>
                </a:r>
                <a:r>
                  <a:rPr lang="en-US" altLang="zh-CN" baseline="0" dirty="0"/>
                  <a:t>R</a:t>
                </a:r>
                <a:r>
                  <a:rPr lang="zh-CN" altLang="en-US" baseline="0" dirty="0"/>
                  <a:t>的</a:t>
                </a:r>
                <a:r>
                  <a:rPr lang="en-US" altLang="zh-CN" baseline="0" dirty="0"/>
                  <a:t>2</a:t>
                </a:r>
                <a:r>
                  <a:rPr lang="zh-CN" altLang="en-US" baseline="0" dirty="0"/>
                  <a:t>次幂就是长度为</a:t>
                </a:r>
                <a:r>
                  <a:rPr lang="en-US" altLang="zh-CN" baseline="0" dirty="0"/>
                  <a:t>2</a:t>
                </a:r>
                <a:r>
                  <a:rPr lang="zh-CN" altLang="en-US" baseline="0" dirty="0"/>
                  <a:t>的起点和终点连线，</a:t>
                </a:r>
                <a:r>
                  <a:rPr lang="en-US" altLang="zh-CN" baseline="0" dirty="0"/>
                  <a:t>R</a:t>
                </a:r>
                <a:r>
                  <a:rPr lang="zh-CN" altLang="en-US" baseline="0" dirty="0"/>
                  <a:t>的</a:t>
                </a:r>
                <a:r>
                  <a:rPr lang="en-US" altLang="zh-CN" baseline="0" dirty="0"/>
                  <a:t>3</a:t>
                </a:r>
                <a:r>
                  <a:rPr lang="zh-CN" altLang="en-US" baseline="0" dirty="0"/>
                  <a:t>次幂就是长度为</a:t>
                </a:r>
                <a:r>
                  <a:rPr lang="en-US" altLang="zh-CN" baseline="0" dirty="0"/>
                  <a:t>3</a:t>
                </a:r>
                <a:r>
                  <a:rPr lang="zh-CN" altLang="en-US" baseline="0" dirty="0"/>
                  <a:t>的起点和终点连线。</a:t>
                </a:r>
                <a:endParaRPr lang="en-US" altLang="zh-CN" baseline="0" dirty="0"/>
              </a:p>
              <a:p>
                <a:endParaRPr lang="en-US" altLang="zh-CN" baseline="0" dirty="0"/>
              </a:p>
              <a:p>
                <a:r>
                  <a:rPr lang="zh-CN" altLang="en-US" baseline="0" dirty="0"/>
                  <a:t>但是不能一直往后无限次，之前讲过的定理，</a:t>
                </a:r>
                <a:r>
                  <a:rPr lang="en-US" altLang="zh-CN" baseline="0" dirty="0"/>
                  <a:t>R</a:t>
                </a:r>
                <a:r>
                  <a:rPr lang="zh-CN" altLang="en-US" baseline="0" dirty="0"/>
                  <a:t>的次幂在</a:t>
                </a:r>
                <a:r>
                  <a:rPr lang="en-US" altLang="zh-CN" baseline="0" dirty="0"/>
                  <a:t>A</a:t>
                </a:r>
                <a:r>
                  <a:rPr lang="zh-CN" altLang="en-US" baseline="0" dirty="0"/>
                  <a:t>上的二元关系的个数是有限的，幂的次数，到一定程度，会和之前的幂相等，是一个循环的，所以传递的闭包，不会无限的往后延伸，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自反的闭包，所有没有环的顶点都补上，所以就是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和恒等关系</a:t>
                </a:r>
                <a:r>
                  <a:rPr lang="en-US" altLang="zh-CN" dirty="0"/>
                  <a:t>(R</a:t>
                </a:r>
                <a:r>
                  <a:rPr lang="en-US" altLang="zh-CN" baseline="30000" dirty="0"/>
                  <a:t>0</a:t>
                </a:r>
                <a:r>
                  <a:rPr lang="en-US" altLang="zh-CN" baseline="0" dirty="0"/>
                  <a:t>=I</a:t>
                </a:r>
                <a:r>
                  <a:rPr lang="en-US" altLang="zh-CN" baseline="-25000" dirty="0"/>
                  <a:t>A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的补集。</a:t>
                </a:r>
                <a:endParaRPr lang="en-US" altLang="zh-CN" dirty="0"/>
              </a:p>
              <a:p>
                <a:r>
                  <a:rPr lang="zh-CN" altLang="en-US" dirty="0"/>
                  <a:t>如果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本身就具有自反性，那么等价于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𝐼_𝐴⊆𝑅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而</a:t>
                </a:r>
                <a:r>
                  <a:rPr lang="en-US" altLang="zh-CN" dirty="0"/>
                  <a:t>r(R) = R∪R</a:t>
                </a:r>
                <a:r>
                  <a:rPr lang="en-US" altLang="zh-CN" baseline="30000" dirty="0"/>
                  <a:t>0</a:t>
                </a:r>
                <a:r>
                  <a:rPr lang="en-US" altLang="zh-CN" baseline="0" dirty="0"/>
                  <a:t>=</a:t>
                </a:r>
                <a:r>
                  <a:rPr lang="en-US" altLang="zh-CN" dirty="0"/>
                  <a:t>R∪I</a:t>
                </a:r>
                <a:r>
                  <a:rPr lang="en-US" altLang="zh-CN" baseline="-25000" dirty="0"/>
                  <a:t>A</a:t>
                </a:r>
                <a:r>
                  <a:rPr lang="zh-CN" altLang="en-US" baseline="-25000" dirty="0"/>
                  <a:t>，</a:t>
                </a:r>
                <a:r>
                  <a:rPr lang="zh-CN" altLang="en-US" baseline="0" dirty="0"/>
                  <a:t>因为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𝐼_𝐴⊆𝑅</a:t>
                </a:r>
                <a:r>
                  <a:rPr lang="zh-CN" altLang="en-US" dirty="0"/>
                  <a:t>，所以</a:t>
                </a:r>
                <a:r>
                  <a:rPr lang="en-US" altLang="zh-CN" dirty="0"/>
                  <a:t>R∪I</a:t>
                </a:r>
                <a:r>
                  <a:rPr lang="en-US" altLang="zh-CN" baseline="-25000" dirty="0"/>
                  <a:t>A</a:t>
                </a:r>
                <a:r>
                  <a:rPr lang="en-US" altLang="zh-CN" baseline="0" dirty="0"/>
                  <a:t>=R</a:t>
                </a:r>
              </a:p>
              <a:p>
                <a:r>
                  <a:rPr lang="zh-CN" altLang="en-US" baseline="0" dirty="0"/>
                  <a:t>对称就是把所有单个出现的边补成对称的，所以对称闭包就是把所有和它的逆关系补上。</a:t>
                </a:r>
                <a:endParaRPr lang="en-US" altLang="zh-CN" baseline="0" dirty="0"/>
              </a:p>
              <a:p>
                <a:r>
                  <a:rPr lang="zh-CN" altLang="en-US" baseline="0" dirty="0"/>
                  <a:t>对称闭包，就是所有的顶点出发，只要能找到一条长度大于等于</a:t>
                </a:r>
                <a:r>
                  <a:rPr lang="en-US" altLang="zh-CN" baseline="0" dirty="0"/>
                  <a:t>2</a:t>
                </a:r>
                <a:r>
                  <a:rPr lang="zh-CN" altLang="en-US" baseline="0" dirty="0"/>
                  <a:t>的路径，那么起点和终点必须要连接一条线。</a:t>
                </a:r>
                <a:r>
                  <a:rPr lang="en-US" altLang="zh-CN" baseline="0" dirty="0"/>
                  <a:t>R</a:t>
                </a:r>
                <a:r>
                  <a:rPr lang="zh-CN" altLang="en-US" baseline="0" dirty="0"/>
                  <a:t>的</a:t>
                </a:r>
                <a:r>
                  <a:rPr lang="en-US" altLang="zh-CN" baseline="0" dirty="0"/>
                  <a:t>2</a:t>
                </a:r>
                <a:r>
                  <a:rPr lang="zh-CN" altLang="en-US" baseline="0" dirty="0"/>
                  <a:t>次幂就是长度为</a:t>
                </a:r>
                <a:r>
                  <a:rPr lang="en-US" altLang="zh-CN" baseline="0" dirty="0"/>
                  <a:t>2</a:t>
                </a:r>
                <a:r>
                  <a:rPr lang="zh-CN" altLang="en-US" baseline="0" dirty="0"/>
                  <a:t>的起点和终点连线，</a:t>
                </a:r>
                <a:r>
                  <a:rPr lang="en-US" altLang="zh-CN" baseline="0" dirty="0"/>
                  <a:t>R</a:t>
                </a:r>
                <a:r>
                  <a:rPr lang="zh-CN" altLang="en-US" baseline="0" dirty="0"/>
                  <a:t>的</a:t>
                </a:r>
                <a:r>
                  <a:rPr lang="en-US" altLang="zh-CN" baseline="0" dirty="0"/>
                  <a:t>3</a:t>
                </a:r>
                <a:r>
                  <a:rPr lang="zh-CN" altLang="en-US" baseline="0" dirty="0"/>
                  <a:t>次幂就是长度为</a:t>
                </a:r>
                <a:r>
                  <a:rPr lang="en-US" altLang="zh-CN" baseline="0" dirty="0"/>
                  <a:t>3</a:t>
                </a:r>
                <a:r>
                  <a:rPr lang="zh-CN" altLang="en-US" baseline="0" dirty="0"/>
                  <a:t>的起点和终点连线。</a:t>
                </a:r>
                <a:endParaRPr lang="en-US" altLang="zh-CN" baseline="0" dirty="0"/>
              </a:p>
              <a:p>
                <a:endParaRPr lang="en-US" altLang="zh-CN" baseline="0" dirty="0"/>
              </a:p>
              <a:p>
                <a:r>
                  <a:rPr lang="zh-CN" altLang="en-US" baseline="0" dirty="0"/>
                  <a:t>但是不能一直往后无限次，之前讲过的定理，</a:t>
                </a:r>
                <a:r>
                  <a:rPr lang="en-US" altLang="zh-CN" baseline="0" dirty="0"/>
                  <a:t>R</a:t>
                </a:r>
                <a:r>
                  <a:rPr lang="zh-CN" altLang="en-US" baseline="0" dirty="0"/>
                  <a:t>的次幂在</a:t>
                </a:r>
                <a:r>
                  <a:rPr lang="en-US" altLang="zh-CN" baseline="0" dirty="0"/>
                  <a:t>A</a:t>
                </a:r>
                <a:r>
                  <a:rPr lang="zh-CN" altLang="en-US" baseline="0" dirty="0"/>
                  <a:t>上的二元关系的个数是有限的，幂的次数，到一定程度，会和之前的幂相等，是一个循环的，所以传递的闭包，不会无限的往后延伸，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73E13-3609-4388-9EAF-7E8C52C08C1C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1655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7600CF27-E4C6-7CB8-1FFA-EBDF775E5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9BCA1B-0F16-4E5B-9A8B-C6E614FF49BC}" type="slidenum">
              <a:rPr lang="en-US" altLang="zh-CN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945A444-CD4E-FF55-EA59-C87992F450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097759D-CDB6-9E65-C474-666AA5F68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记法就是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波浪线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比如，实数上面的相等关系，是不是等价的？验证这三个关系。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自反性</a:t>
            </a:r>
            <a:r>
              <a:rPr lang="zh-CN" altLang="en-US">
                <a:latin typeface="Cambria Math" panose="02040503050406030204" pitchFamily="18" charset="0"/>
                <a:ea typeface="宋体" panose="02010600030101010101" pitchFamily="2" charset="-122"/>
              </a:rPr>
              <a:t>：</a:t>
            </a:r>
            <a:r>
              <a:rPr lang="en-US" altLang="zh-CN">
                <a:latin typeface="Cambria Math" panose="02040503050406030204" pitchFamily="18" charset="0"/>
                <a:ea typeface="宋体" panose="02010600030101010101" pitchFamily="2" charset="-122"/>
              </a:rPr>
              <a:t> ∀𝑥∈𝑅(</a:t>
            </a:r>
            <a:r>
              <a:rPr lang="zh-CN" altLang="en-US">
                <a:latin typeface="Cambria Math" panose="02040503050406030204" pitchFamily="18" charset="0"/>
                <a:ea typeface="宋体" panose="02010600030101010101" pitchFamily="2" charset="-122"/>
              </a:rPr>
              <a:t>实数集</a:t>
            </a:r>
            <a:r>
              <a:rPr lang="en-US" altLang="zh-CN">
                <a:latin typeface="Cambria Math" panose="02040503050406030204" pitchFamily="18" charset="0"/>
                <a:ea typeface="宋体" panose="02010600030101010101" pitchFamily="2" charset="-122"/>
              </a:rPr>
              <a:t>),𝑥=𝑥?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是的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对称性</a:t>
            </a:r>
            <a:r>
              <a:rPr lang="zh-CN" altLang="en-US">
                <a:latin typeface="Cambria Math" panose="02040503050406030204" pitchFamily="18" charset="0"/>
                <a:ea typeface="宋体" panose="02010600030101010101" pitchFamily="2" charset="-122"/>
              </a:rPr>
              <a:t>：</a:t>
            </a:r>
            <a:r>
              <a:rPr lang="en-US" altLang="zh-CN">
                <a:latin typeface="Cambria Math" panose="02040503050406030204" pitchFamily="18" charset="0"/>
                <a:ea typeface="宋体" panose="02010600030101010101" pitchFamily="2" charset="-122"/>
              </a:rPr>
              <a:t>∀𝑥∀𝑦∈𝑅,𝑥=𝑦⇒𝑦=𝑥?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是的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传递性：</a:t>
            </a:r>
            <a:r>
              <a:rPr lang="en-US" altLang="zh-CN">
                <a:latin typeface="Cambria Math" panose="02040503050406030204" pitchFamily="18" charset="0"/>
                <a:ea typeface="宋体" panose="02010600030101010101" pitchFamily="2" charset="-122"/>
              </a:rPr>
              <a:t>∀𝑥∀𝑦∀𝑧∈𝑅,𝑥=𝑦∧𝑦=𝑧⇒𝑥=𝑧?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上任取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个元素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是的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所以实数上的相等关系就是等价关系。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生活中有什么等价关系？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6E9443B-D33C-5608-7A06-1273371135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EDDB5C62-F02F-9AB9-3A80-7AC61BCC7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所以去判断啊，两个关系是不是等价，我们就要从这三方面去判断，自反对称和传递。验证的时候呢，也要从这三方面去验证，全都满足了，就是等价关系。</a:t>
            </a: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C77FE91D-C1B1-F6DA-E1FC-3BEA882F4A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64E8CD-40D7-4CC6-AD63-9838893B1F73}" type="slidenum">
              <a:rPr lang="en-US" altLang="zh-CN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048E0EE3-AF72-2095-B44C-D744FA46B4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A3C72CF9-308C-1604-556A-E7C895C59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所以呢，等价关系的关系图，其实是有这样的分块的特性，我们根据不同块儿的这个特性呢，把它分成等价类。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所以给出等价类的概念。随便从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上取一个元素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关于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的等价类，是所有顶点的集合，哪些顶点呢，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里面跳出来的，和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具有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的关系的顶点。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那我们刚刚那个例子里面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的等价类就是所有的啊，所有和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模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同余的顶点所构成的集合，那么，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他们的等价类是完全一样的。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等价类可以把等价关系分成几个子块。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性质：不同的等价类之间没有交集。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所有的等价类并起来，就是全集。等价类是全集按照等价关系的一个划分。</a:t>
            </a: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A520AAC0-7EB4-5236-A44E-862A992499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B7C856-A15B-4711-B580-4BB1B465EAF7}" type="slidenum">
              <a:rPr lang="en-US" altLang="zh-CN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7CBAA206-0BA1-A63F-BA29-9B90A3C480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82F40EE1-07D0-38C3-A99E-09D0897CC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任意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的等价类是非空子集，因为至少含有一个元素，就是他自己。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indent="-228600">
              <a:buFontTx/>
              <a:buAutoNum type="arabicPeriod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任意取两个元素，如果有这种关系，就在同一个等价类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indent="-228600">
              <a:buFontTx/>
              <a:buAutoNum type="arabicPeriod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任意取两个元素，没有这种关系，就不相交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indent="-228600">
              <a:buFontTx/>
              <a:buAutoNum type="arabicPeriod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所有的等价类并起来，就是全集。</a:t>
            </a: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4083AD6E-C472-D6B1-D83B-A50C5B1B8B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D90679-3255-4FEA-A144-7FB67D9F4AE2}" type="slidenum">
              <a:rPr lang="en-US" altLang="zh-CN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83F5CDB0-BD3E-E68E-0F76-1E3DC5469E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D74FC838-60CB-907E-2BF8-43FD38528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把所有的不同的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等价类罗列起来，就是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的一个商集。</a:t>
            </a: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137334B4-6865-6CA3-5A23-5320B5040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2831F0-316E-416F-B8A4-6BFB673DD99C}" type="slidenum">
              <a:rPr lang="en-US" altLang="zh-CN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CC82668B-F416-83BA-4EF8-2C1C46931E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D3C6CD94-66FD-647E-44A9-B7A2AF753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根据等价关系划分的等价类，拼起来就是全集，我们反过来看，如果给定一个集合，我们可以根据等价关系对它进行划分。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如果给定一个非空集合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，他的子集族，就是幂集的一个子集，满足以下条件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对于任意两个子集，如果他们不相等，就没有交集。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所有的元素的并集等于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。满足这么几种条件，就说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pai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的一个划分，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pai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中每一个元素，就是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的划分块。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4631DE3E-12E6-0A57-9C2C-81E6CE68FE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A45453-E601-4CE7-896D-DF8473B92003}" type="slidenum">
              <a:rPr lang="en-US" altLang="zh-CN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偏序也是一种关系的集合。把等价关系里的对称关系改成反对称关系。</a:t>
                </a:r>
                <a:endParaRPr lang="en-US" altLang="zh-CN" dirty="0"/>
              </a:p>
              <a:p>
                <a:r>
                  <a:rPr lang="zh-CN" altLang="en-US" dirty="0"/>
                  <a:t>恒等关系是偏序关系，恒等关系没有成对出现的边，只包含边，所以没有破坏反对成型。</a:t>
                </a:r>
                <a:endParaRPr lang="en-US" altLang="zh-CN" dirty="0"/>
              </a:p>
              <a:p>
                <a:r>
                  <a:rPr lang="zh-CN" altLang="en-US" dirty="0"/>
                  <a:t>实数上的小于等于也是偏序：</a:t>
                </a:r>
                <a:endParaRPr lang="en-US" altLang="zh-CN" dirty="0"/>
              </a:p>
              <a:p>
                <a:r>
                  <a:rPr lang="zh-CN" altLang="en-US" dirty="0"/>
                  <a:t>自反性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反对称性：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反对称性并没有把相等的情况排除掉，相等也是可以的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传递性：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验证，都是从这三个方面验证。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zh-CN" altLang="en-US" b="0" dirty="0"/>
                  <a:t>如果在</a:t>
                </a:r>
                <a:r>
                  <a:rPr lang="en-US" altLang="zh-CN" b="0" dirty="0"/>
                  <a:t>A</a:t>
                </a:r>
                <a:r>
                  <a:rPr lang="zh-CN" altLang="en-US" b="0" dirty="0"/>
                  <a:t>上有这种关系，就说</a:t>
                </a:r>
                <a:r>
                  <a:rPr lang="en-US" altLang="zh-CN" b="0" dirty="0"/>
                  <a:t>A</a:t>
                </a:r>
                <a:r>
                  <a:rPr lang="zh-CN" altLang="en-US" b="0" dirty="0"/>
                  <a:t>小于等于</a:t>
                </a:r>
                <a:r>
                  <a:rPr lang="en-US" altLang="zh-CN" b="0" dirty="0"/>
                  <a:t>B</a:t>
                </a:r>
              </a:p>
              <a:p>
                <a:r>
                  <a:rPr lang="zh-CN" altLang="en-US" b="0" dirty="0"/>
                  <a:t>也有一些关系，是没有这种关系。</a:t>
                </a:r>
                <a:endParaRPr lang="en-US" altLang="zh-CN" b="0" dirty="0"/>
              </a:p>
              <a:p>
                <a:r>
                  <a:rPr lang="zh-CN" altLang="en-US" b="0" dirty="0"/>
                  <a:t>举例：集合包含。</a:t>
                </a:r>
                <a:endParaRPr lang="en-US" altLang="zh-CN" b="0" dirty="0"/>
              </a:p>
              <a:p>
                <a:r>
                  <a:rPr lang="en-US" altLang="zh-CN" b="0" dirty="0"/>
                  <a:t>A={1,2,3}, </a:t>
                </a:r>
                <a:r>
                  <a:rPr lang="zh-CN" altLang="en-US" b="0" dirty="0"/>
                  <a:t>考虑</a:t>
                </a:r>
                <a:r>
                  <a:rPr lang="en-US" altLang="zh-CN" b="0" dirty="0"/>
                  <a:t>A</a:t>
                </a:r>
                <a:r>
                  <a:rPr lang="zh-CN" altLang="en-US" b="0" dirty="0"/>
                  <a:t>的幂集</a:t>
                </a:r>
                <a:r>
                  <a:rPr lang="en-US" altLang="zh-CN" b="0" dirty="0"/>
                  <a:t>P(A)</a:t>
                </a:r>
                <a:r>
                  <a:rPr lang="zh-CN" altLang="en-US" b="0" dirty="0"/>
                  <a:t>，</a:t>
                </a:r>
                <a:r>
                  <a:rPr lang="en-US" altLang="zh-CN" b="0" dirty="0"/>
                  <a:t>A</a:t>
                </a:r>
                <a:r>
                  <a:rPr lang="zh-CN" altLang="en-US" b="0" dirty="0"/>
                  <a:t>的幂集里，有一些具有包含关系，比如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1}⊆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我们刚才也说了，包含是一种偏序关系，可以说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{1}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小于等于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{1,2}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，但是有一些</m:t>
                    </m:r>
                  </m:oMath>
                </a14:m>
                <a:r>
                  <a:rPr lang="zh-CN" altLang="en-US" b="0" dirty="0"/>
                  <a:t>没有这种关系，比如</a:t>
                </a:r>
                <a:r>
                  <a:rPr lang="en-US" altLang="zh-CN" b="0" dirty="0"/>
                  <a:t>{1}</a:t>
                </a:r>
                <a:r>
                  <a:rPr lang="zh-CN" altLang="en-US" b="0" dirty="0"/>
                  <a:t>和</a:t>
                </a:r>
                <a:r>
                  <a:rPr lang="en-US" altLang="zh-CN" b="0" dirty="0"/>
                  <a:t>{2}</a:t>
                </a:r>
                <a:r>
                  <a:rPr lang="zh-CN" altLang="en-US" b="0" dirty="0"/>
                  <a:t>，这两个元素没有办法用偏序关系连接起来，因此这两个元素不可以比较的。</a:t>
                </a:r>
                <a:endParaRPr lang="en-US" altLang="zh-CN" b="0" dirty="0"/>
              </a:p>
              <a:p>
                <a:r>
                  <a:rPr lang="zh-CN" altLang="en-US" b="0" dirty="0"/>
                  <a:t>如果两两都有的是什么情况呢，就是这种小于等于，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b="0" dirty="0"/>
                  <a:t>，要么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要么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dirty="0"/>
                  <a:t>，肯定有一个方向是满足的，所以是可以两两比较的。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pPr algn="l"/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你的家庭关系，就是一个偏序，如果你可以自己到自己的话：</a:t>
                </a:r>
              </a:p>
              <a:p>
                <a:pPr algn="l"/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你爷爷生了你爸爸和你叔叔，你爸爸生了你，满足传递；</a:t>
                </a:r>
              </a:p>
              <a:p>
                <a:pPr algn="l"/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你不能生你爷爷，满足反对称；</a:t>
                </a:r>
              </a:p>
              <a:p>
                <a:pPr algn="l"/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但不是全序，因为你有堂兄弟姐妹（这里认为你叔叔有子女）啊！</a:t>
                </a:r>
              </a:p>
              <a:p>
                <a:pPr algn="l"/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那全序是啥？就是九代单传呗</a:t>
                </a:r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偏序也是一种关系的集合。把等价关系里的对称关系改成反对称关系。</a:t>
                </a:r>
                <a:endParaRPr lang="en-US" altLang="zh-CN" dirty="0"/>
              </a:p>
              <a:p>
                <a:r>
                  <a:rPr lang="zh-CN" altLang="en-US" dirty="0"/>
                  <a:t>恒等关系是偏序关系，恒等关系没有成对出现的边，只包含边，所以没有破坏反对成型。</a:t>
                </a:r>
                <a:endParaRPr lang="en-US" altLang="zh-CN" dirty="0"/>
              </a:p>
              <a:p>
                <a:r>
                  <a:rPr lang="zh-CN" altLang="en-US" dirty="0"/>
                  <a:t>实数上的小于等于也是偏序：</a:t>
                </a:r>
                <a:endParaRPr lang="en-US" altLang="zh-CN" dirty="0"/>
              </a:p>
              <a:p>
                <a:r>
                  <a:rPr lang="zh-CN" altLang="en-US" dirty="0"/>
                  <a:t>自反性</a:t>
                </a:r>
                <a:r>
                  <a:rPr lang="en-US" altLang="zh-CN" dirty="0"/>
                  <a:t>: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∀𝑥∈𝑅, 𝑥≤𝑥</a:t>
                </a:r>
                <a:endParaRPr lang="en-US" altLang="zh-CN" dirty="0"/>
              </a:p>
              <a:p>
                <a:r>
                  <a:rPr lang="zh-CN" altLang="en-US" dirty="0"/>
                  <a:t>反对称性：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∀𝑥,𝑦, 𝑥≤𝑦∧𝑦≤𝑥→𝑥=𝑦(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反对称性并没有把相等的情况排除掉，相等也是可以的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)</a:t>
                </a:r>
                <a:endParaRPr lang="en-US" altLang="zh-CN" b="0" dirty="0"/>
              </a:p>
              <a:p>
                <a:r>
                  <a:rPr lang="zh-CN" altLang="en-US" dirty="0"/>
                  <a:t>传递性：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∀𝑥,𝑦,𝑧,𝑥≤𝑦∧𝑦≤𝑧→𝑥≤𝑧 </a:t>
                </a:r>
                <a:endParaRPr lang="en-US" altLang="zh-CN" b="0" dirty="0"/>
              </a:p>
              <a:p>
                <a:r>
                  <a:rPr lang="zh-CN" altLang="en-US" b="0" dirty="0"/>
                  <a:t>验证，都是从这三个方面验证。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zh-CN" altLang="en-US" b="0" dirty="0"/>
                  <a:t>如果在</a:t>
                </a:r>
                <a:r>
                  <a:rPr lang="en-US" altLang="zh-CN" b="0" dirty="0"/>
                  <a:t>A</a:t>
                </a:r>
                <a:r>
                  <a:rPr lang="zh-CN" altLang="en-US" b="0" dirty="0"/>
                  <a:t>上有这种关系，就说</a:t>
                </a:r>
                <a:r>
                  <a:rPr lang="en-US" altLang="zh-CN" b="0" dirty="0"/>
                  <a:t>A</a:t>
                </a:r>
                <a:r>
                  <a:rPr lang="zh-CN" altLang="en-US" b="0" dirty="0"/>
                  <a:t>小于等于</a:t>
                </a:r>
                <a:r>
                  <a:rPr lang="en-US" altLang="zh-CN" b="0" dirty="0"/>
                  <a:t>B</a:t>
                </a:r>
              </a:p>
              <a:p>
                <a:r>
                  <a:rPr lang="zh-CN" altLang="en-US" b="0" dirty="0"/>
                  <a:t>也有一些关系，是没有这种关系。</a:t>
                </a:r>
                <a:endParaRPr lang="en-US" altLang="zh-CN" b="0" dirty="0"/>
              </a:p>
              <a:p>
                <a:r>
                  <a:rPr lang="zh-CN" altLang="en-US" b="0" dirty="0"/>
                  <a:t>举例：集合包含。</a:t>
                </a:r>
                <a:endParaRPr lang="en-US" altLang="zh-CN" b="0" dirty="0"/>
              </a:p>
              <a:p>
                <a:r>
                  <a:rPr lang="en-US" altLang="zh-CN" b="0" dirty="0"/>
                  <a:t>A={1,2,3}, </a:t>
                </a:r>
                <a:r>
                  <a:rPr lang="zh-CN" altLang="en-US" b="0" dirty="0"/>
                  <a:t>考虑</a:t>
                </a:r>
                <a:r>
                  <a:rPr lang="en-US" altLang="zh-CN" b="0" dirty="0"/>
                  <a:t>A</a:t>
                </a:r>
                <a:r>
                  <a:rPr lang="zh-CN" altLang="en-US" b="0" dirty="0"/>
                  <a:t>的幂集</a:t>
                </a:r>
                <a:r>
                  <a:rPr lang="en-US" altLang="zh-CN" b="0" dirty="0"/>
                  <a:t>P(A)</a:t>
                </a:r>
                <a:r>
                  <a:rPr lang="zh-CN" altLang="en-US" b="0" dirty="0"/>
                  <a:t>，</a:t>
                </a:r>
                <a:r>
                  <a:rPr lang="en-US" altLang="zh-CN" b="0" dirty="0"/>
                  <a:t>A</a:t>
                </a:r>
                <a:r>
                  <a:rPr lang="zh-CN" altLang="en-US" b="0" dirty="0"/>
                  <a:t>的幂集里，有一些具有包含关系，比如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\{1}⊆{1,2},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我们刚才也说了，包含是一种偏序关系，可以说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{1}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小于等于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{1,2}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，但是有一些</a:t>
                </a:r>
                <a:r>
                  <a:rPr lang="zh-CN" altLang="en-US" b="0" dirty="0"/>
                  <a:t>没有这种关系，比如</a:t>
                </a:r>
                <a:r>
                  <a:rPr lang="en-US" altLang="zh-CN" b="0" dirty="0"/>
                  <a:t>{1}</a:t>
                </a:r>
                <a:r>
                  <a:rPr lang="zh-CN" altLang="en-US" b="0" dirty="0"/>
                  <a:t>和</a:t>
                </a:r>
                <a:r>
                  <a:rPr lang="en-US" altLang="zh-CN" b="0" dirty="0"/>
                  <a:t>{2}</a:t>
                </a:r>
                <a:r>
                  <a:rPr lang="zh-CN" altLang="en-US" b="0" dirty="0"/>
                  <a:t>，这两个元素没有办法用偏序关系连接起来，因此这两个元素不可以比较的。</a:t>
                </a:r>
                <a:endParaRPr lang="en-US" altLang="zh-CN" b="0" dirty="0"/>
              </a:p>
              <a:p>
                <a:r>
                  <a:rPr lang="zh-CN" altLang="en-US" b="0" dirty="0"/>
                  <a:t>如果两两都有的是什么情况呢，就是这种小于等于，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x,y∈𝑅</a:t>
                </a:r>
                <a:r>
                  <a:rPr lang="zh-CN" altLang="en-US" b="0" dirty="0"/>
                  <a:t>，要么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x≤𝑦,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要么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𝑦≤𝑥</a:t>
                </a:r>
                <a:r>
                  <a:rPr lang="zh-CN" altLang="en-US" b="0" dirty="0"/>
                  <a:t>，肯定有一个方向是满足的，所以是可以两两比较的。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pPr algn="l"/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你的家庭关系，就是一个偏序，如果你可以自己到自己的话：</a:t>
                </a:r>
              </a:p>
              <a:p>
                <a:pPr algn="l"/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你爷爷生了你爸爸和你叔叔，你爸爸生了你，满足传递；</a:t>
                </a:r>
              </a:p>
              <a:p>
                <a:pPr algn="l"/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你不能生你爷爷，满足反对称；</a:t>
                </a:r>
              </a:p>
              <a:p>
                <a:pPr algn="l"/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但不是全序，因为你有堂兄弟姐妹（这里认为你叔叔有子女）啊！</a:t>
                </a:r>
              </a:p>
              <a:p>
                <a:pPr algn="l"/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那全序是啥？就是九代单传呗</a:t>
                </a:r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D0BEB9-D65F-485B-8F9F-40C292ECB3FC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3569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所谓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可比，那么至少有一个方向是成立的，要么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小于等于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，要么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小于等于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。否则就不可比。比如刚才集合包含的关系。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所以随便给两个偏序关系，要么是小于，要么是等于，要么就是不可比。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给定的集合之上，随便两个元素都可以比较，那么偏序关系就变成全序关系。</a:t>
                </a:r>
                <a:endParaRPr lang="en-US" altLang="zh-CN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正整数上的整除关系，是不是全序？满足全序的条件。</a:t>
                </a:r>
                <a:endParaRPr lang="en-US" altLang="zh-CN" dirty="0"/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zh-CN" altLang="en-US" dirty="0"/>
                  <a:t>偏序关系？是的，自反，反对称（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），传递。</a:t>
                </a:r>
                <a:endParaRPr lang="en-US" altLang="zh-CN" dirty="0"/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zh-CN" altLang="en-US" dirty="0"/>
                  <a:t>随便取出来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，是可比的？不是的，不是随便挑出来的有序对都可比。比如随便取两个元素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起码满足一个方向，</a:t>
                </a:r>
                <a:r>
                  <a:rPr lang="en-US" altLang="zh-CN" sz="1200" b="1" i="1" dirty="0" err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dirty="0" err="1">
                    <a:latin typeface="Times New Roman" panose="02020603050405020304" pitchFamily="18" charset="0"/>
                  </a:rPr>
                  <a:t>≼</a:t>
                </a:r>
                <a:r>
                  <a:rPr lang="en-US" altLang="zh-CN" sz="1200" b="1" i="1" dirty="0" err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200" b="1" i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200" b="1" dirty="0">
                    <a:latin typeface="Times New Roman" panose="02020603050405020304" pitchFamily="18" charset="0"/>
                  </a:rPr>
                  <a:t>∨ </a:t>
                </a:r>
                <a:r>
                  <a:rPr lang="en-US" altLang="zh-CN" sz="1200" b="1" i="1" dirty="0" err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200" b="1" dirty="0" err="1">
                    <a:latin typeface="Times New Roman" panose="02020603050405020304" pitchFamily="18" charset="0"/>
                  </a:rPr>
                  <a:t>≼</a:t>
                </a:r>
                <a:r>
                  <a:rPr lang="en-US" altLang="zh-CN" sz="1200" b="1" i="1" dirty="0" err="1">
                    <a:latin typeface="Times New Roman" panose="02020603050405020304" pitchFamily="18" charset="0"/>
                  </a:rPr>
                  <a:t>x</a:t>
                </a:r>
                <a:r>
                  <a:rPr lang="zh-CN" altLang="en-US" sz="1200" b="1" i="1" dirty="0">
                    <a:latin typeface="Times New Roman" panose="02020603050405020304" pitchFamily="18" charset="0"/>
                  </a:rPr>
                  <a:t>，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要么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x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能整除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y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，要么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y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能整除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x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，是不对的，比如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3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和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5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，所以在这个角度上看，并没有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3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小于等于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5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，也没有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5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小于等于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3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，所以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3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和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5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在整除关系下，并不可比。</a:t>
                </a:r>
                <a:endParaRPr lang="zh-CN" altLang="en-US" b="0" i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所谓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可比，那么至少有一个方向是成立的，要么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小于等于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，要么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小于等于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。否则就不可比。比如刚才集合包含的关系。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所以随便给两个偏序关系，要么是小于，要么是等于，要么就是不可比。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给定的集合之上，随便两个元素都可以比较，那么偏序关系就变成全序关系。</a:t>
                </a:r>
                <a:endParaRPr lang="en-US" altLang="zh-CN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正整数上的整除关系，是不是全序？满足全序的条件。</a:t>
                </a:r>
                <a:endParaRPr lang="en-US" altLang="zh-CN" dirty="0"/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zh-CN" altLang="en-US" dirty="0"/>
                  <a:t>偏序关系？是的，自反，反对称（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∀𝑥,𝑦,𝑥/𝑦∧𝑦/𝑥→𝑥=𝑦</a:t>
                </a:r>
                <a:r>
                  <a:rPr lang="zh-CN" altLang="en-US" dirty="0"/>
                  <a:t>），传递。</a:t>
                </a:r>
                <a:endParaRPr lang="en-US" altLang="zh-CN" dirty="0"/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zh-CN" altLang="en-US" dirty="0"/>
                  <a:t>随便取出来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，是可比的？不是的，不是随便挑出来的有序对都可比。比如随便取两个元素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起码满足一个方向，</a:t>
                </a:r>
                <a:r>
                  <a:rPr lang="en-US" altLang="zh-CN" sz="1200" b="1" i="1" dirty="0" err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dirty="0" err="1">
                    <a:latin typeface="Times New Roman" panose="02020603050405020304" pitchFamily="18" charset="0"/>
                  </a:rPr>
                  <a:t>≼</a:t>
                </a:r>
                <a:r>
                  <a:rPr lang="en-US" altLang="zh-CN" sz="1200" b="1" i="1" dirty="0" err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200" b="1" i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200" b="1" dirty="0">
                    <a:latin typeface="Times New Roman" panose="02020603050405020304" pitchFamily="18" charset="0"/>
                  </a:rPr>
                  <a:t>∨ </a:t>
                </a:r>
                <a:r>
                  <a:rPr lang="en-US" altLang="zh-CN" sz="1200" b="1" i="1" dirty="0" err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200" b="1" dirty="0" err="1">
                    <a:latin typeface="Times New Roman" panose="02020603050405020304" pitchFamily="18" charset="0"/>
                  </a:rPr>
                  <a:t>≼</a:t>
                </a:r>
                <a:r>
                  <a:rPr lang="en-US" altLang="zh-CN" sz="1200" b="1" i="1" dirty="0" err="1">
                    <a:latin typeface="Times New Roman" panose="02020603050405020304" pitchFamily="18" charset="0"/>
                  </a:rPr>
                  <a:t>x</a:t>
                </a:r>
                <a:r>
                  <a:rPr lang="zh-CN" altLang="en-US" sz="1200" b="1" i="1" dirty="0">
                    <a:latin typeface="Times New Roman" panose="02020603050405020304" pitchFamily="18" charset="0"/>
                  </a:rPr>
                  <a:t>，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要么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x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能整除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y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，要么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y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能整除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x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，是不对的，比如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3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和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5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，所以在这个角度上看，并没有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3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小于等于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5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，也没有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5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小于等于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3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，所以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3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和</a:t>
                </a:r>
                <a:r>
                  <a:rPr lang="en-US" altLang="zh-CN" sz="1200" b="0" i="0" dirty="0">
                    <a:latin typeface="Times New Roman" panose="02020603050405020304" pitchFamily="18" charset="0"/>
                  </a:rPr>
                  <a:t>5</a:t>
                </a:r>
                <a:r>
                  <a:rPr lang="zh-CN" altLang="en-US" sz="1200" b="0" i="0" dirty="0">
                    <a:latin typeface="Times New Roman" panose="02020603050405020304" pitchFamily="18" charset="0"/>
                  </a:rPr>
                  <a:t>在整除关系下，并不可比。</a:t>
                </a:r>
                <a:endParaRPr lang="zh-CN" altLang="en-US" b="0" i="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D0BEB9-D65F-485B-8F9F-40C292ECB3FC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089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等价关系，可以用等价类的划分，把等价关系划分成几个完全图。</a:t>
            </a:r>
            <a:endParaRPr lang="en-US" altLang="zh-CN" dirty="0"/>
          </a:p>
          <a:p>
            <a:r>
              <a:rPr lang="zh-CN" altLang="en-US" dirty="0"/>
              <a:t>偏序关系也可以进行划分，但是关系图不是很能清晰明确的表达出来，用另外一种特殊的图，也就是哈希图可以表示出来。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里面随便取两个元素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，如果</a:t>
            </a:r>
            <a:r>
              <a:rPr lang="en-US" altLang="zh-CN" dirty="0"/>
              <a:t>x</a:t>
            </a:r>
            <a:r>
              <a:rPr lang="zh-CN" altLang="en-US" dirty="0"/>
              <a:t>小于</a:t>
            </a:r>
            <a:r>
              <a:rPr lang="en-US" altLang="zh-CN" dirty="0"/>
              <a:t>y</a:t>
            </a:r>
            <a:r>
              <a:rPr lang="zh-CN" altLang="en-US" dirty="0"/>
              <a:t>，且不存在</a:t>
            </a:r>
            <a:r>
              <a:rPr lang="en-US" altLang="zh-CN" dirty="0"/>
              <a:t>z</a:t>
            </a:r>
            <a:r>
              <a:rPr lang="zh-CN" altLang="en-US" dirty="0"/>
              <a:t>是的</a:t>
            </a:r>
            <a:r>
              <a:rPr lang="en-US" altLang="zh-CN" dirty="0"/>
              <a:t>x</a:t>
            </a:r>
            <a:r>
              <a:rPr lang="zh-CN" altLang="en-US" dirty="0"/>
              <a:t>小于</a:t>
            </a:r>
            <a:r>
              <a:rPr lang="en-US" altLang="zh-CN" dirty="0"/>
              <a:t>z</a:t>
            </a:r>
            <a:r>
              <a:rPr lang="zh-CN" altLang="en-US" dirty="0"/>
              <a:t>且</a:t>
            </a:r>
            <a:r>
              <a:rPr lang="en-US" altLang="zh-CN" dirty="0"/>
              <a:t>z</a:t>
            </a:r>
            <a:r>
              <a:rPr lang="zh-CN" altLang="en-US" dirty="0"/>
              <a:t>小于</a:t>
            </a:r>
            <a:r>
              <a:rPr lang="en-US" altLang="zh-CN" dirty="0"/>
              <a:t>y</a:t>
            </a:r>
            <a:r>
              <a:rPr lang="zh-CN" altLang="en-US" dirty="0"/>
              <a:t>，那就说明</a:t>
            </a:r>
            <a:r>
              <a:rPr lang="en-US" altLang="zh-CN" dirty="0"/>
              <a:t>y</a:t>
            </a:r>
            <a:r>
              <a:rPr lang="zh-CN" altLang="en-US" dirty="0"/>
              <a:t>能盖住</a:t>
            </a:r>
            <a:r>
              <a:rPr lang="en-US" altLang="zh-CN" dirty="0"/>
              <a:t>x</a:t>
            </a:r>
            <a:r>
              <a:rPr lang="zh-CN" altLang="en-US" dirty="0"/>
              <a:t>。考虑实数集上的小于关系，</a:t>
            </a:r>
            <a:r>
              <a:rPr lang="en-US" altLang="zh-CN" dirty="0"/>
              <a:t>3</a:t>
            </a:r>
            <a:r>
              <a:rPr lang="zh-CN" altLang="en-US" dirty="0"/>
              <a:t>小于</a:t>
            </a:r>
            <a:r>
              <a:rPr lang="en-US" altLang="zh-CN" dirty="0"/>
              <a:t>4</a:t>
            </a:r>
            <a:r>
              <a:rPr lang="zh-CN" altLang="en-US" dirty="0"/>
              <a:t>，中间没有任何实数。也就是说</a:t>
            </a:r>
            <a:r>
              <a:rPr lang="en-US" altLang="zh-CN" dirty="0"/>
              <a:t>4</a:t>
            </a:r>
            <a:r>
              <a:rPr lang="zh-CN" altLang="en-US" dirty="0"/>
              <a:t>能盖住</a:t>
            </a:r>
            <a:r>
              <a:rPr lang="en-US" altLang="zh-CN" dirty="0"/>
              <a:t>3</a:t>
            </a:r>
            <a:r>
              <a:rPr lang="zh-CN" altLang="en-US" dirty="0"/>
              <a:t>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例子：整出关系，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整除</a:t>
            </a:r>
            <a:r>
              <a:rPr lang="en-US" altLang="zh-CN" dirty="0"/>
              <a:t>2</a:t>
            </a:r>
            <a:r>
              <a:rPr lang="zh-CN" altLang="en-US" dirty="0"/>
              <a:t>，可以说</a:t>
            </a:r>
            <a:r>
              <a:rPr lang="en-US" altLang="zh-CN" dirty="0"/>
              <a:t>1</a:t>
            </a:r>
            <a:r>
              <a:rPr lang="zh-CN" altLang="en-US" dirty="0"/>
              <a:t>小于</a:t>
            </a:r>
            <a:r>
              <a:rPr lang="en-US" altLang="zh-CN" dirty="0"/>
              <a:t>2</a:t>
            </a:r>
            <a:r>
              <a:rPr lang="zh-CN" altLang="en-US" dirty="0"/>
              <a:t>，所以</a:t>
            </a:r>
            <a:r>
              <a:rPr lang="en-US" altLang="zh-CN" dirty="0"/>
              <a:t>2</a:t>
            </a:r>
            <a:r>
              <a:rPr lang="zh-CN" altLang="en-US" dirty="0"/>
              <a:t>盖住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r>
              <a:rPr lang="en-US" altLang="zh-CN" dirty="0"/>
              <a:t>1</a:t>
            </a:r>
            <a:r>
              <a:rPr lang="zh-CN" altLang="en-US" dirty="0"/>
              <a:t>整除</a:t>
            </a:r>
            <a:r>
              <a:rPr lang="en-US" altLang="zh-CN" dirty="0"/>
              <a:t>3</a:t>
            </a:r>
            <a:r>
              <a:rPr lang="zh-CN" altLang="en-US" dirty="0"/>
              <a:t>，可以说</a:t>
            </a:r>
            <a:r>
              <a:rPr lang="en-US" altLang="zh-CN" dirty="0"/>
              <a:t>1</a:t>
            </a:r>
            <a:r>
              <a:rPr lang="zh-CN" altLang="en-US" dirty="0"/>
              <a:t>小于</a:t>
            </a:r>
            <a:r>
              <a:rPr lang="en-US" altLang="zh-CN" dirty="0"/>
              <a:t>3</a:t>
            </a:r>
            <a:r>
              <a:rPr lang="zh-CN" altLang="en-US" dirty="0"/>
              <a:t>，但是可以说</a:t>
            </a:r>
            <a:r>
              <a:rPr lang="en-US" altLang="zh-CN" dirty="0"/>
              <a:t>3</a:t>
            </a:r>
            <a:r>
              <a:rPr lang="zh-CN" altLang="en-US" dirty="0"/>
              <a:t>盖住</a:t>
            </a:r>
            <a:r>
              <a:rPr lang="en-US" altLang="zh-CN" dirty="0"/>
              <a:t>1</a:t>
            </a:r>
            <a:r>
              <a:rPr lang="zh-CN" altLang="en-US" dirty="0"/>
              <a:t>吗？不可以，因为中间有一个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哈斯图，从下往上，被盖住的在下面，盖住的在上面。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D0BEB9-D65F-485B-8F9F-40C292ECB3FC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08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空集也是一种二元关系。</a:t>
                </a:r>
                <a:endParaRPr lang="en-US" altLang="zh-CN" dirty="0"/>
              </a:p>
              <a:p>
                <a:r>
                  <a:rPr lang="zh-CN" altLang="en-US" dirty="0"/>
                  <a:t>全域关系，就是把所有的可能性都放在上面，也就是笛卡尔乘积。</a:t>
                </a:r>
                <a:endParaRPr lang="en-US" altLang="zh-CN" dirty="0"/>
              </a:p>
              <a:p>
                <a:r>
                  <a:rPr lang="zh-CN" altLang="en-US" dirty="0"/>
                  <a:t>恒等关系，从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里任意取一个元素，这个元素和子集组成的有序对的关系。比如</a:t>
                </a:r>
                <a:r>
                  <a:rPr lang="en-US" altLang="zh-CN" dirty="0"/>
                  <a:t>&lt;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&gt;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/>
                  <a:t>A,</a:t>
                </a:r>
                <a:r>
                  <a:rPr lang="zh-CN" altLang="en-US" baseline="0" dirty="0"/>
                  <a:t> </a:t>
                </a:r>
                <a:r>
                  <a:rPr lang="en-US" altLang="zh-CN" baseline="0" dirty="0"/>
                  <a:t>x</a:t>
                </a:r>
                <a:r>
                  <a:rPr lang="zh-CN" altLang="en-US" baseline="0" dirty="0"/>
                  <a:t>和</a:t>
                </a:r>
                <a:r>
                  <a:rPr lang="en-US" altLang="zh-CN" baseline="0" dirty="0"/>
                  <a:t>y</a:t>
                </a:r>
                <a:r>
                  <a:rPr lang="zh-CN" altLang="en-US" baseline="0" dirty="0"/>
                  <a:t>是本人，那就是恒等关系。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空集也是一种二元关系。</a:t>
                </a:r>
                <a:endParaRPr lang="en-US" altLang="zh-CN" dirty="0"/>
              </a:p>
              <a:p>
                <a:r>
                  <a:rPr lang="zh-CN" altLang="en-US" dirty="0"/>
                  <a:t>全域关系，就是把所有的可能性都放在上面，也就是笛卡尔乘积。</a:t>
                </a:r>
                <a:endParaRPr lang="en-US" altLang="zh-CN" dirty="0"/>
              </a:p>
              <a:p>
                <a:r>
                  <a:rPr lang="zh-CN" altLang="en-US" dirty="0"/>
                  <a:t>恒等关系，从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里任意取一个元素，这个元素和子集组成的有序对的关系。比如</a:t>
                </a:r>
                <a:r>
                  <a:rPr lang="en-US" altLang="zh-CN" dirty="0"/>
                  <a:t>&lt;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&gt;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∈</a:t>
                </a:r>
                <a:r>
                  <a:rPr lang="en-US" altLang="zh-CN" dirty="0"/>
                  <a:t>A,</a:t>
                </a:r>
                <a:r>
                  <a:rPr lang="zh-CN" altLang="en-US" baseline="0" dirty="0"/>
                  <a:t> </a:t>
                </a:r>
                <a:r>
                  <a:rPr lang="en-US" altLang="zh-CN" baseline="0" dirty="0"/>
                  <a:t>x</a:t>
                </a:r>
                <a:r>
                  <a:rPr lang="zh-CN" altLang="en-US" baseline="0" dirty="0"/>
                  <a:t>和</a:t>
                </a:r>
                <a:r>
                  <a:rPr lang="en-US" altLang="zh-CN" baseline="0" dirty="0"/>
                  <a:t>y</a:t>
                </a:r>
                <a:r>
                  <a:rPr lang="zh-CN" altLang="en-US" baseline="0" dirty="0"/>
                  <a:t>是本人，那就是恒等关系。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2DA196-EF8F-4264-A205-160B568775A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2755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1F102E3E-7108-4330-08C8-B07DB4C79D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8B0959-09C3-4973-96E3-D74CDC09209C}" type="slidenum">
              <a:rPr lang="en-US" altLang="zh-CN"/>
              <a:pPr>
                <a:spcBef>
                  <a:spcPct val="0"/>
                </a:spcBef>
              </a:pPr>
              <a:t>50</a:t>
            </a:fld>
            <a:endParaRPr lang="en-US" altLang="zh-CN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1D74F67-F885-E444-93AC-16012B1D14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68D48F31-60AD-D5A5-C208-794F418B7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有了哈斯图，就可以用哈斯图去定义一些特殊的元素。比如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中如果找不到一个元素比他更小，就是极小元，也就是哈斯图最下面的那些元素。对称的就是极大元，不存在其他的元素比他还大，所以就是极大元，哈斯图最上面的元素。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最小值，和所有的元素都存在小于等于关系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最大值，和所有的元素都存在大于等于关系。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最小元与极小元不同。最小元是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中最小的元素，它与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中其它元素都是可比的；而极小元不一定与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中元素可比，只要没有比它更小的元素，它就是极小元。极大元也有类似特征。</a:t>
            </a:r>
          </a:p>
        </p:txBody>
      </p:sp>
    </p:spTree>
    <p:extLst>
      <p:ext uri="{BB962C8B-B14F-4D97-AF65-F5344CB8AC3E}">
        <p14:creationId xmlns:p14="http://schemas.microsoft.com/office/powerpoint/2010/main" val="20754139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上下界，考虑的是原来集合的子集。</a:t>
            </a:r>
            <a:r>
              <a:rPr lang="en-US" altLang="zh-CN" dirty="0"/>
              <a:t>x</a:t>
            </a:r>
            <a:r>
              <a:rPr lang="zh-CN" altLang="en-US" dirty="0"/>
              <a:t>是从</a:t>
            </a:r>
            <a:r>
              <a:rPr lang="en-US" altLang="zh-CN" dirty="0"/>
              <a:t>A</a:t>
            </a:r>
            <a:r>
              <a:rPr lang="zh-CN" altLang="en-US" dirty="0"/>
              <a:t>的子集</a:t>
            </a:r>
            <a:r>
              <a:rPr lang="en-US" altLang="zh-CN" dirty="0"/>
              <a:t>B</a:t>
            </a:r>
            <a:r>
              <a:rPr lang="zh-CN" altLang="en-US" dirty="0"/>
              <a:t>里挑出来的。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中的某一个</a:t>
            </a:r>
            <a:r>
              <a:rPr lang="en-US" altLang="zh-CN" dirty="0"/>
              <a:t>y</a:t>
            </a:r>
            <a:r>
              <a:rPr lang="zh-CN" altLang="en-US" dirty="0"/>
              <a:t>比子集</a:t>
            </a:r>
            <a:r>
              <a:rPr lang="en-US" altLang="zh-CN" dirty="0"/>
              <a:t>B</a:t>
            </a:r>
            <a:r>
              <a:rPr lang="zh-CN" altLang="en-US" dirty="0"/>
              <a:t>中所有的</a:t>
            </a:r>
            <a:r>
              <a:rPr lang="en-US" altLang="zh-CN" dirty="0"/>
              <a:t>x</a:t>
            </a:r>
            <a:r>
              <a:rPr lang="zh-CN" altLang="en-US" dirty="0"/>
              <a:t>都大，那么</a:t>
            </a:r>
            <a:r>
              <a:rPr lang="en-US" altLang="zh-CN" dirty="0"/>
              <a:t>y</a:t>
            </a:r>
            <a:r>
              <a:rPr lang="zh-CN" altLang="en-US" dirty="0"/>
              <a:t>就是</a:t>
            </a:r>
            <a:r>
              <a:rPr lang="en-US" altLang="zh-CN" dirty="0"/>
              <a:t>B</a:t>
            </a:r>
            <a:r>
              <a:rPr lang="zh-CN" altLang="en-US" dirty="0"/>
              <a:t>的上界。</a:t>
            </a:r>
            <a:endParaRPr lang="en-US" altLang="zh-CN" dirty="0"/>
          </a:p>
          <a:p>
            <a:r>
              <a:rPr lang="zh-CN" altLang="en-US" dirty="0"/>
              <a:t>同理，如果</a:t>
            </a:r>
            <a:r>
              <a:rPr lang="en-US" altLang="zh-CN" dirty="0"/>
              <a:t>A</a:t>
            </a:r>
            <a:r>
              <a:rPr lang="zh-CN" altLang="en-US" dirty="0"/>
              <a:t>中的某一个</a:t>
            </a:r>
            <a:r>
              <a:rPr lang="en-US" altLang="zh-CN" dirty="0"/>
              <a:t>y</a:t>
            </a:r>
            <a:r>
              <a:rPr lang="zh-CN" altLang="en-US" dirty="0"/>
              <a:t>比子集</a:t>
            </a:r>
            <a:r>
              <a:rPr lang="en-US" altLang="zh-CN" dirty="0"/>
              <a:t>B</a:t>
            </a:r>
            <a:r>
              <a:rPr lang="zh-CN" altLang="en-US" dirty="0"/>
              <a:t>中所有的</a:t>
            </a:r>
            <a:r>
              <a:rPr lang="en-US" altLang="zh-CN" dirty="0"/>
              <a:t>x</a:t>
            </a:r>
            <a:r>
              <a:rPr lang="zh-CN" altLang="en-US" dirty="0"/>
              <a:t>都小，那么</a:t>
            </a:r>
            <a:r>
              <a:rPr lang="en-US" altLang="zh-CN" dirty="0"/>
              <a:t>y</a:t>
            </a:r>
            <a:r>
              <a:rPr lang="zh-CN" altLang="en-US" dirty="0"/>
              <a:t>就是</a:t>
            </a:r>
            <a:r>
              <a:rPr lang="en-US" altLang="zh-CN" dirty="0"/>
              <a:t>B</a:t>
            </a:r>
            <a:r>
              <a:rPr lang="zh-CN" altLang="en-US" dirty="0"/>
              <a:t>的下界。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D0BEB9-D65F-485B-8F9F-40C292ECB3FC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5331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从值域到定义域的笛卡尔乘积的有序对。</a:t>
                </a:r>
                <a:endParaRPr lang="en-US" altLang="zh-CN" dirty="0"/>
              </a:p>
              <a:p>
                <a:r>
                  <a:rPr lang="zh-CN" altLang="en-US" dirty="0"/>
                  <a:t>例子：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=1/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x+1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定义域</a:t>
                </a:r>
                <a:r>
                  <a:rPr lang="en-US" altLang="zh-CN" dirty="0"/>
                  <a:t>x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CN" dirty="0"/>
                  <a:t>-{-1}</a:t>
                </a:r>
                <a:r>
                  <a:rPr lang="zh-CN" altLang="en-US" dirty="0"/>
                  <a:t>，值域</a:t>
                </a:r>
                <a:r>
                  <a:rPr lang="en-US" altLang="zh-CN" dirty="0"/>
                  <a:t>y=1/(x+1)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是一一对应的，</a:t>
                </a:r>
                <a:r>
                  <a:rPr lang="en-US" altLang="zh-CN" dirty="0"/>
                  <a:t>&lt;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&gt;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，说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存在这种关系。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F2</a:t>
                </a:r>
                <a:r>
                  <a:rPr lang="zh-CN" altLang="en-US" dirty="0"/>
                  <a:t>里面，对于</a:t>
                </a:r>
                <a:r>
                  <a:rPr lang="en-US" altLang="zh-CN" dirty="0"/>
                  <a:t>x1</a:t>
                </a:r>
                <a:r>
                  <a:rPr lang="zh-CN" altLang="en-US" dirty="0"/>
                  <a:t>有两个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对应。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从值域到定义域的笛卡尔乘积的有序对。</a:t>
                </a:r>
                <a:endParaRPr lang="en-US" altLang="zh-CN" dirty="0"/>
              </a:p>
              <a:p>
                <a:r>
                  <a:rPr lang="zh-CN" altLang="en-US" dirty="0"/>
                  <a:t>例子：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=1/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x+1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定义域</a:t>
                </a:r>
                <a:r>
                  <a:rPr lang="en-US" altLang="zh-CN" dirty="0"/>
                  <a:t>x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∈R</a:t>
                </a:r>
                <a:r>
                  <a:rPr lang="en-US" altLang="zh-CN" dirty="0"/>
                  <a:t>-{-1}</a:t>
                </a:r>
                <a:r>
                  <a:rPr lang="zh-CN" altLang="en-US" dirty="0"/>
                  <a:t>，值域</a:t>
                </a:r>
                <a:r>
                  <a:rPr lang="en-US" altLang="zh-CN" dirty="0"/>
                  <a:t>y=1/(x+1)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是一一对应的，</a:t>
                </a:r>
                <a:r>
                  <a:rPr lang="en-US" altLang="zh-CN" dirty="0"/>
                  <a:t>&lt;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&gt;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∈𝐹</a:t>
                </a:r>
                <a:r>
                  <a:rPr lang="zh-CN" altLang="en-US" dirty="0"/>
                  <a:t>，说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存在这种关系。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F2</a:t>
                </a:r>
                <a:r>
                  <a:rPr lang="zh-CN" altLang="en-US" dirty="0"/>
                  <a:t>里面，对于</a:t>
                </a:r>
                <a:r>
                  <a:rPr lang="en-US" altLang="zh-CN" dirty="0"/>
                  <a:t>x1</a:t>
                </a:r>
                <a:r>
                  <a:rPr lang="zh-CN" altLang="en-US" dirty="0"/>
                  <a:t>有两个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对应。</a:t>
                </a:r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8E0D8-DD6A-4579-9133-CAC0DD0CE08A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4490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定义域不一样。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如果规定定义域</a:t>
                </a:r>
                <a:r>
                  <a:rPr lang="en-US" altLang="zh-CN" dirty="0"/>
                  <a:t>x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≠−1</m:t>
                    </m:r>
                  </m:oMath>
                </a14:m>
                <a:r>
                  <a:rPr lang="zh-CN" altLang="en-US" dirty="0"/>
                  <a:t>，那么这两个函数就像等。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定义域不一样。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如果规定定义域</a:t>
                </a:r>
                <a:r>
                  <a:rPr lang="en-US" altLang="zh-CN" dirty="0"/>
                  <a:t>x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≠−1</a:t>
                </a:r>
                <a:r>
                  <a:rPr lang="zh-CN" altLang="en-US" dirty="0"/>
                  <a:t>，那么这两个函数就像等。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8E0D8-DD6A-4579-9133-CAC0DD0CE08A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1873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zh-CN" altLang="en-US" dirty="0"/>
              <a:t>是从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的二元关系。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8E0D8-DD6A-4579-9133-CAC0DD0CE08A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7880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底部是值域，顶部是定义域。</a:t>
            </a:r>
            <a:r>
              <a:rPr lang="en-US" altLang="zh-CN" dirty="0"/>
              <a:t>F</a:t>
            </a:r>
            <a:r>
              <a:rPr lang="zh-CN" altLang="en-US" dirty="0"/>
              <a:t>是从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的函数。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A</a:t>
            </a:r>
            <a:r>
              <a:rPr lang="zh-CN" altLang="en-US" dirty="0"/>
              <a:t>中的定义域：对于</a:t>
            </a:r>
            <a:r>
              <a:rPr lang="en-US" altLang="zh-CN" dirty="0"/>
              <a:t>A1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个选择可以到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A2</a:t>
            </a:r>
            <a:r>
              <a:rPr lang="zh-CN" altLang="en-US" dirty="0"/>
              <a:t>也有</a:t>
            </a:r>
            <a:r>
              <a:rPr lang="en-US" altLang="zh-CN" dirty="0"/>
              <a:t>n</a:t>
            </a:r>
            <a:r>
              <a:rPr lang="zh-CN" altLang="en-US" dirty="0"/>
              <a:t>个选择可以到</a:t>
            </a:r>
            <a:r>
              <a:rPr lang="en-US" altLang="zh-CN" dirty="0"/>
              <a:t>B</a:t>
            </a:r>
            <a:r>
              <a:rPr lang="zh-CN" altLang="en-US" dirty="0"/>
              <a:t>，以此类推，一共有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中元素，所以是</a:t>
            </a:r>
            <a:r>
              <a:rPr lang="en-US" altLang="zh-CN" dirty="0"/>
              <a:t>n*n*n…=n</a:t>
            </a:r>
            <a:r>
              <a:rPr lang="en-US" altLang="zh-CN" baseline="30000" dirty="0"/>
              <a:t>m</a:t>
            </a:r>
          </a:p>
          <a:p>
            <a:r>
              <a:rPr lang="en-US" altLang="zh-CN" baseline="0" dirty="0"/>
              <a:t>A</a:t>
            </a:r>
            <a:r>
              <a:rPr lang="zh-CN" altLang="en-US" baseline="0" dirty="0"/>
              <a:t>是空集，从</a:t>
            </a:r>
            <a:r>
              <a:rPr lang="en-US" altLang="zh-CN" baseline="0" dirty="0"/>
              <a:t>A</a:t>
            </a:r>
            <a:r>
              <a:rPr lang="zh-CN" altLang="en-US" baseline="0" dirty="0"/>
              <a:t>到</a:t>
            </a:r>
            <a:r>
              <a:rPr lang="en-US" altLang="zh-CN" baseline="0" dirty="0"/>
              <a:t>B</a:t>
            </a:r>
            <a:r>
              <a:rPr lang="zh-CN" altLang="en-US" baseline="0" dirty="0"/>
              <a:t>还是有一个从空集合到</a:t>
            </a:r>
            <a:r>
              <a:rPr lang="en-US" altLang="zh-CN" baseline="0" dirty="0"/>
              <a:t>B</a:t>
            </a:r>
            <a:r>
              <a:rPr lang="zh-CN" altLang="en-US" baseline="0" dirty="0"/>
              <a:t>的定义，那么就包含一个空函数。</a:t>
            </a:r>
            <a:r>
              <a:rPr lang="en-US" altLang="zh-CN" baseline="0" dirty="0"/>
              <a:t>N</a:t>
            </a:r>
            <a:r>
              <a:rPr lang="en-US" altLang="zh-CN" baseline="30000" dirty="0"/>
              <a:t>m</a:t>
            </a:r>
            <a:r>
              <a:rPr lang="en-US" altLang="zh-CN" baseline="0" dirty="0"/>
              <a:t>=n</a:t>
            </a:r>
            <a:r>
              <a:rPr lang="en-US" altLang="zh-CN" baseline="30000" dirty="0"/>
              <a:t>0</a:t>
            </a:r>
            <a:r>
              <a:rPr lang="en-US" altLang="zh-CN" baseline="0" dirty="0"/>
              <a:t>=1</a:t>
            </a:r>
          </a:p>
          <a:p>
            <a:r>
              <a:rPr lang="en-US" altLang="zh-CN" baseline="0" dirty="0"/>
              <a:t>B</a:t>
            </a:r>
            <a:r>
              <a:rPr lang="zh-CN" altLang="en-US" baseline="0" dirty="0"/>
              <a:t>是空集，从</a:t>
            </a:r>
            <a:r>
              <a:rPr lang="en-US" altLang="zh-CN" baseline="0" dirty="0"/>
              <a:t>A</a:t>
            </a:r>
            <a:r>
              <a:rPr lang="zh-CN" altLang="en-US" baseline="0" dirty="0"/>
              <a:t>到</a:t>
            </a:r>
            <a:r>
              <a:rPr lang="en-US" altLang="zh-CN" baseline="0" dirty="0"/>
              <a:t>B</a:t>
            </a:r>
            <a:r>
              <a:rPr lang="zh-CN" altLang="en-US" baseline="0" dirty="0"/>
              <a:t>没有可以映射的部分，所以是空集。</a:t>
            </a:r>
            <a:r>
              <a:rPr lang="en-US" altLang="zh-CN" baseline="0" dirty="0"/>
              <a:t>N</a:t>
            </a:r>
            <a:r>
              <a:rPr lang="en-US" altLang="zh-CN" baseline="30000" dirty="0"/>
              <a:t>m</a:t>
            </a:r>
            <a:r>
              <a:rPr lang="en-US" altLang="zh-CN" baseline="0" dirty="0"/>
              <a:t>=0</a:t>
            </a:r>
            <a:r>
              <a:rPr lang="en-US" altLang="zh-CN" baseline="30000" dirty="0"/>
              <a:t>m</a:t>
            </a:r>
            <a:r>
              <a:rPr lang="en-US" altLang="zh-CN" baseline="0" dirty="0"/>
              <a:t>=0</a:t>
            </a:r>
          </a:p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8E0D8-DD6A-4579-9133-CAC0DD0CE08A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5913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函数的像，和二元关系的限制和像是一样的。只考虑从子集</a:t>
            </a:r>
            <a:r>
              <a:rPr lang="en-US" altLang="zh-CN" dirty="0"/>
              <a:t>A1</a:t>
            </a:r>
            <a:r>
              <a:rPr lang="zh-CN" altLang="en-US" dirty="0"/>
              <a:t>中出来的那些映射关系。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8E0D8-DD6A-4579-9133-CAC0DD0CE08A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8078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根据映射的模式可以分为，满射，单射和双射。</a:t>
            </a:r>
            <a:endParaRPr lang="en-US" altLang="zh-CN" dirty="0"/>
          </a:p>
          <a:p>
            <a:r>
              <a:rPr lang="zh-CN" altLang="en-US" dirty="0"/>
              <a:t>漫射：函数可以映射到</a:t>
            </a:r>
            <a:r>
              <a:rPr lang="en-US" altLang="zh-CN" dirty="0"/>
              <a:t>B</a:t>
            </a:r>
            <a:r>
              <a:rPr lang="zh-CN" altLang="en-US" dirty="0"/>
              <a:t>中所有元素</a:t>
            </a:r>
            <a:endParaRPr lang="en-US" altLang="zh-CN" dirty="0"/>
          </a:p>
          <a:p>
            <a:r>
              <a:rPr lang="zh-CN" altLang="en-US" dirty="0"/>
              <a:t>单设：映射是有唯一对应的值</a:t>
            </a:r>
            <a:endParaRPr lang="en-US" altLang="zh-CN" dirty="0"/>
          </a:p>
          <a:p>
            <a:r>
              <a:rPr lang="zh-CN" altLang="en-US" dirty="0"/>
              <a:t>双射：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8E0D8-DD6A-4579-9133-CAC0DD0CE08A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0625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B4F76BB5-6D75-833D-0915-F976E36F51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666D7E62-6144-BE7E-02D1-CD0AF03C4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两个函数复合后的定义域可能比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的定义域要小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是由于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ranG</a:t>
            </a: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不一定包含在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domF</a:t>
            </a: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中，如果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ranG</a:t>
            </a: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包含在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domF</a:t>
            </a: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中，则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的定义域与复合函数的定义域相同。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33EF7B81-08ED-FFDB-34CE-F7D92BB5C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BD2BCF-E1B4-459F-B0D8-97F51E403DC7}" type="slidenum">
              <a:rPr lang="en-US" altLang="zh-CN"/>
              <a:pPr eaLnBrk="1" hangingPunct="1"/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有序对的描述，有好多种。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关系矩阵：用矩阵的关系描述关系。矩阵可以是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1</a:t>
            </a:r>
            <a:r>
              <a:rPr lang="zh-CN" altLang="en-US" dirty="0"/>
              <a:t>，代表横坐标和纵坐标是否存在这个关系。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行标题是</a:t>
            </a:r>
            <a:r>
              <a:rPr lang="en-US" altLang="zh-CN" dirty="0"/>
              <a:t>A</a:t>
            </a:r>
            <a:r>
              <a:rPr lang="zh-CN" altLang="en-US" dirty="0"/>
              <a:t>的元素，列标题是</a:t>
            </a:r>
            <a:r>
              <a:rPr lang="en-US" altLang="zh-CN" dirty="0"/>
              <a:t>B</a:t>
            </a:r>
            <a:r>
              <a:rPr lang="zh-CN" altLang="en-US" dirty="0"/>
              <a:t>的元素。表示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是否存在这种关系。</a:t>
            </a:r>
            <a:endParaRPr lang="en-US" altLang="zh-CN" dirty="0"/>
          </a:p>
          <a:p>
            <a:r>
              <a:rPr lang="zh-CN" altLang="en-US" dirty="0"/>
              <a:t>比如：给出了</a:t>
            </a:r>
            <a:r>
              <a:rPr lang="en-US" altLang="zh-CN" dirty="0"/>
              <a:t>A={1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4}</a:t>
            </a:r>
            <a:r>
              <a:rPr lang="zh-CN" altLang="en-US" dirty="0"/>
              <a:t>，那么请大家写出这个关系矩阵。</a:t>
            </a:r>
            <a:endParaRPr lang="en-US" altLang="zh-CN" dirty="0"/>
          </a:p>
          <a:p>
            <a:r>
              <a:rPr lang="zh-CN" altLang="en-US" dirty="0"/>
              <a:t>注意第一个分量对应行标题，第二个分量对应列标题。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检查：找出矩阵里</a:t>
            </a:r>
            <a:r>
              <a:rPr lang="en-US" altLang="zh-CN" dirty="0"/>
              <a:t>1</a:t>
            </a:r>
            <a:r>
              <a:rPr lang="zh-CN" altLang="en-US" dirty="0"/>
              <a:t>的个数，是否是有序对的个数。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2DA196-EF8F-4264-A205-160B568775A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629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二元关系就是有向图。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AB</a:t>
            </a:r>
            <a:r>
              <a:rPr lang="zh-CN" altLang="en-US" dirty="0"/>
              <a:t>不等，也可以用关系图表示，但是就不是普通的有向图，就是二分有向图。课上不要求。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2DA196-EF8F-4264-A205-160B568775A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95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E7C0F5A8-1DE0-D95D-DB5B-9EA3DAB9C5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676138-5F78-40CE-BBD9-FF23373FE657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23DD339-2BE7-3271-66BC-090B1B266F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80F40C2-7730-0755-BA07-8836C37B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集合的合成，是从两个集合的有序对里挑元素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先从第二个集合里，找到符合条件的有序对，挑出他的第一分量，再从第一个集合里，找到符合条件的有序对，挑出他的第二份了。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需要符合什么条件呢，第二个集合有序对的终点（第二分量），和第二个集合的有序对的起点（第一分量）相同。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可以看成是一个跳跃的过程。从起点出发，起点作为合成的第一分量，跳到中间跳板</a:t>
            </a:r>
            <a:r>
              <a:rPr lang="en-US" altLang="zh-CN" dirty="0">
                <a:latin typeface="Arial" panose="020B0604020202020204" pitchFamily="34" charset="0"/>
              </a:rPr>
              <a:t>z</a:t>
            </a:r>
            <a:r>
              <a:rPr lang="zh-CN" altLang="en-US" dirty="0">
                <a:latin typeface="Arial" panose="020B0604020202020204" pitchFamily="34" charset="0"/>
              </a:rPr>
              <a:t>，然后由中间跳板</a:t>
            </a:r>
            <a:r>
              <a:rPr lang="en-US" altLang="zh-CN" dirty="0">
                <a:latin typeface="Arial" panose="020B0604020202020204" pitchFamily="34" charset="0"/>
              </a:rPr>
              <a:t>z</a:t>
            </a:r>
            <a:r>
              <a:rPr lang="zh-CN" altLang="en-US" dirty="0">
                <a:latin typeface="Arial" panose="020B0604020202020204" pitchFamily="34" charset="0"/>
              </a:rPr>
              <a:t>，跳到终点，终点作为合成的第二份量。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关系合成的集合含义，先走一条</a:t>
            </a:r>
            <a:r>
              <a:rPr lang="en-US" altLang="zh-CN" dirty="0">
                <a:latin typeface="Arial" panose="020B0604020202020204" pitchFamily="34" charset="0"/>
              </a:rPr>
              <a:t>S</a:t>
            </a:r>
            <a:r>
              <a:rPr lang="zh-CN" altLang="en-US" dirty="0">
                <a:latin typeface="Arial" panose="020B0604020202020204" pitchFamily="34" charset="0"/>
              </a:rPr>
              <a:t>边，再走一条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zh-CN" altLang="en-US" dirty="0">
                <a:latin typeface="Arial" panose="020B0604020202020204" pitchFamily="34" charset="0"/>
              </a:rPr>
              <a:t>边，长度为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的路径， 起点和终点就是我们得到的合成的有序对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二元关系，复合的顺序改变，结果不一样，所以复合也不具有交换律。那么复合的顺序也要特别注意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2DA196-EF8F-4264-A205-160B568775A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52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我们再来看一下，集合的合成是具有结合律的。集合的合成不具有交换律，具有结合律。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都可以从定义出发，因为得到的还是一个集合。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根据定义，把集合的合成公式，形式化成一个一阶逻辑表达式。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把二元关系看成谓词的话，那可以辖域扩张和收缩。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H(</a:t>
            </a:r>
            <a:r>
              <a:rPr lang="en-US" altLang="zh-CN" dirty="0" err="1"/>
              <a:t>x,t</a:t>
            </a:r>
            <a:r>
              <a:rPr lang="en-US" altLang="zh-CN" dirty="0"/>
              <a:t>)</a:t>
            </a:r>
            <a:r>
              <a:rPr lang="zh-CN" altLang="en-US" dirty="0"/>
              <a:t>里面没有</a:t>
            </a:r>
            <a:r>
              <a:rPr lang="en-US" altLang="zh-CN" dirty="0"/>
              <a:t>s</a:t>
            </a:r>
            <a:r>
              <a:rPr lang="zh-CN" altLang="en-US" dirty="0"/>
              <a:t>，所</a:t>
            </a:r>
            <a:r>
              <a:rPr lang="en-US" altLang="zh-CN" dirty="0"/>
              <a:t>s</a:t>
            </a:r>
            <a:r>
              <a:rPr lang="zh-CN" altLang="en-US" dirty="0"/>
              <a:t>可以放到前面。辖域扩张的时候，如果是蕴含，要小心，如果是合取或者析取，那就没问题。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扩张的时候，先注意顺序，先是</a:t>
            </a:r>
            <a:r>
              <a:rPr lang="en-US" altLang="zh-CN" dirty="0"/>
              <a:t>t</a:t>
            </a:r>
            <a:r>
              <a:rPr lang="zh-CN" altLang="en-US" dirty="0"/>
              <a:t>，然后是</a:t>
            </a:r>
            <a:r>
              <a:rPr lang="en-US" altLang="zh-CN" dirty="0"/>
              <a:t>s</a:t>
            </a:r>
            <a:r>
              <a:rPr lang="zh-CN" altLang="en-US" dirty="0"/>
              <a:t>，我们之前也讲过，如果都是存在，或者全称，那顺序是可以改变的。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然后再进行辖域收缩。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2DA196-EF8F-4264-A205-160B568775A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12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B05D76E-C03D-6EE7-0C6A-59121BC567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2BBA18-511C-2DF6-6DB1-04D50A83BB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15D2E-8D63-4385-BCEE-0446975431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FA477F0-0B47-477E-C073-BAE470A7442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921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BB8B2AC-86B4-3921-9976-26FB643D44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47CC9C3-550C-5110-3C80-605C105AA3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D951E-CCC8-4928-9552-D4A5BB18C2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0A2F524-B567-01C8-0019-02D5886183F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82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-73025"/>
            <a:ext cx="2090737" cy="5940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-73025"/>
            <a:ext cx="6119813" cy="5940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906009A-3D03-AD39-E35B-E8D1C4C4E7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83004E-DC82-6C65-9F55-F0C9D4D537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0AC5B-93F9-44F0-B15D-A7832699CE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2E9D87F-74C0-E554-441C-069980FEAEB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21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7D4F38B0-8CDF-4090-1194-ECB7838E35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ECADB696-83BD-75DD-18CC-6CD2490824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D3D9FBD6-6865-DD79-7BC0-91AE4A38D0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92ABE-3B86-4D06-B5AC-C1BB9FB416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640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7DCB21F2-F21D-7C1B-3D4C-247B602FAE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E32D63CD-1D4F-717A-E45A-6240D15F18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659138ED-6118-C32C-1CB8-BF80F56739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1FEC-C1E0-45D3-8D3C-E8BDB071DE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039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CA236DA-AC02-D894-03AB-2DE9E483BC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8A583053-8EBA-C335-9AAE-8A89969AE0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2B51DAF-2B14-063C-84F4-0A317B4129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50E2B-813A-4111-AEC0-18135EDFE9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569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12B2D95-573B-096B-D45B-970C814AE5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4FB38CA2-A6E1-8F4E-4F61-D62903E0A8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3968BC12-87BD-98CE-2557-B2F624D365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0216F-BA85-480A-BF2F-6F9079F2F1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551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31C3076-D4AC-CF49-253C-B34C828FCB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8BBB6B11-4995-1BB5-D941-94B55D5F3C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3649ADB4-621C-CF83-201E-BBF5E42E09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6177F-E991-4A2C-9D65-9DBF94D1CD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455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3898D47-FE0F-1D8F-58B5-F09E01D3E0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7B2840BD-431A-80C1-46B8-270E51D4F0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8C8C822-8DC9-5A7B-5CC9-DEF5CF3F02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1BF13-F64D-4F6F-B451-70D631A378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657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7CC7F61A-8A4E-C8DF-6D0D-E9E38215AA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ECC2F88D-0B0F-76A3-C819-EF4E150384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9A8AC152-5A50-9921-A403-0FD859378E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0F6A1-185B-4273-8865-CE02C53BF3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9503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249A595-78DE-C0AD-313C-2EDF52107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0AC55779-EC57-5511-A4E1-9090798BD1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1C0A954F-20DF-DE50-EC9A-8DC2EFF903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E69DD-DD99-443B-ACD2-C56E65CC1E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92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2151F4-A9CB-14EE-C6E9-9ED6E170F3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5EFDB21-47E4-8DE8-469F-E1A811222D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F2A9B-5E3C-461A-B86D-3B9244F9AF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8B9807B-82E1-9FD4-7F7C-C55F1CD9FF7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709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B068F73-82B3-9BE4-3539-0DC2723884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22AEE1A8-32FF-EB22-875B-CA8E53AE88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7967DE10-287C-1A57-C784-C865DDDBD3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6AAB2-094D-4390-A80F-69735EC7C9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58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0F55AF86-B545-0A5A-646D-4F43A52078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3FD8F920-E8AD-CF50-7B17-E3EB4CC683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EBDED63A-BC9F-88A8-848C-899F53CEAB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33F45-B416-4C57-BA4A-EE41E6EE54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801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1600200"/>
            <a:ext cx="2078037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817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D857F1F-8A49-C58B-50E1-19F192FAE5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7EB8A2A2-7B4C-B283-532D-5D6D76CCC0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CC360939-349A-4650-B7CD-B777D7E970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4E7EE-0F6C-424B-82EF-E395B5E904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434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06714BE-43E7-DE25-6924-56BF8017FC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3F79788-EF25-083B-4683-860601789F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F0F03-227C-4CBD-9554-5A52927328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93CD429-9F38-98ED-DFAF-EB7B022670D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605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EE0F431-EACE-71D5-DE6E-F8A7EA683D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77AF68-A556-48E2-6CE2-52FDCC641B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6E9B9-06DB-4E09-8632-A0A71C4ED7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FBA745A-082E-1E09-5069-E12193A59D9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600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47D43A-A299-0398-8DC1-EC41B85EE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6B6AAD-0758-8B68-DDB6-C35EE719EE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D43C8-3F76-42C4-8EB5-01EE29FF3F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4DFADD-9603-55B6-BA9F-0941DA6C5AD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480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F3D36E-A0BC-83AF-A141-DB86EC7B26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505C12-78A6-CB54-3AEA-549CEF0C01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2D203-E0D2-4BD6-92E7-874A44C9D2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1773B63-57E4-FC61-10B8-84567C4D4C9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357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5D7E0C0-A712-E98B-CAF4-4E588D72E4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8D5F290-CB63-D052-A7A2-BC9E886027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EA0A7-83AF-4532-AFDC-3B5FB331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D8B18A5-8BFA-7CC2-F0BE-9B7DF0F0A14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027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5FB2A5-F4CC-53FA-3EAC-0C7381BE8E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9CE5E1-460A-DC54-76D1-9900646276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6DD8E-3F9E-4E5D-87F6-4323FEE1E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DC48F58-C2FC-DEB7-C35D-3AA5A0A8A8B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5242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A01CF17-3669-57B3-E07D-835AEC32DF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35E9171-675C-4530-6235-282E08E66E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79A7E-ECCF-491A-958E-338EAC36CD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24D7A3C-597A-26B9-E3AC-D023689E430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38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F3CC05-B4F2-33B5-8C09-EE7C191E8D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D0A30CF-E57E-8C57-5BAD-BBAAE06243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DBDDC-CD25-4EA4-85E3-FD45F8EC13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E1BBF11-0AE1-10FD-9B60-F6ECF8C5841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9713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6AD320-D346-E7D1-5648-FEFC4F917C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54530B2-A5DD-E2FD-9358-166C88D558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4A7BB-DE9D-4B12-8F2A-BB582D6E2E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1ED4DDA-190E-653A-143C-C19DB35EA85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90848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9B2CC0-DED7-FDDA-C6C7-247BCE91EB7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55062F-0941-59F5-B4D1-98936CCC44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059A-9E04-4633-8324-D920CF784C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F6098CB-A309-6634-5766-BB6D8CBDC56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03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F51752-CDD6-960F-A03B-76FAC19175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F69BE7A-E508-4063-C782-F15F4339E6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2EF33-D7C7-4332-80D2-4F3D8988CA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ABD84C2-AD2C-A028-5D37-2FD03E3B95F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752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0"/>
            <a:ext cx="2090737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119813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1A5115C-6AA1-18C4-DAAC-97E22EA14B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3EE2BAB-257C-3282-2E64-2E3E568C46C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3A889-7FEC-4EEE-8F90-D05813FFD8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DC3FA0E-5CF4-00BA-EF8B-C8389754849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9337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23850" y="0"/>
            <a:ext cx="8002588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B3AF0A-6833-D857-416A-3E70556932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795918F-B300-C9A5-08B5-E0EA047D9B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6AED1-42E7-4261-BE23-1CC11AC71B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36CE5D7F-E804-3F41-A2FA-151C733A52A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7899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002588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FCE044-EC92-759F-B533-0019CDECA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55CAC3-69FE-1168-EFA4-49F6F629F6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069D7-4EAF-4254-B923-264F01F4ED4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7269308-3441-D402-84FF-3C531BD475F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15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4038600" cy="4167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38600" cy="4167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A84B3A-9A97-EC4E-D814-4925FD80A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7EE2F4-CEDE-0E68-580F-71E2229333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A0E71-EE26-43FC-A352-946FEA5A49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BC8A140-4DBA-1F0F-CF22-966D8F39EC9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01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EC28CB8-FD93-6EC1-2FA2-CC070DE5A5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D5D4E02-414F-52D6-8815-A3190B5C36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EA67E-52B8-4C5E-A2C5-C1857AE259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6EAC82B-4317-B309-0F97-EE4B33BAD0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96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D056D6-A100-E6D4-D0B4-7457D05016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0AE505-4D6C-594F-778A-34819230CF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4AF83-C1D3-49DD-98BA-DD8FE1E532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695809BC-B253-BB89-1B31-3BD719E82B5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33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CC7D632-3167-7CAF-B984-96984E2B98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7FBF4B-CD8C-E0AD-7835-918A780F68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1D75D-BF90-41BC-8BC5-1EF7842965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3C37CB0E-2DF0-6F4F-D609-FD4513BE520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62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EB11D78-281B-674D-8BD3-8960C64B233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F3771E8-50F7-A679-9FB8-2E1121C8F8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CFBC0-B69A-4576-88E3-CA2F6396B6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6A38D8F-6C3E-2D27-7D05-A0459280992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08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9397C2-4055-B0A2-74B6-C124FF8FCD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8A2E86-EF8B-24AC-5B5F-DA85549AAB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6A6F2-B482-403E-934A-1FC5319A7F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75DD82A-9DCF-C01D-82DB-B51477C827C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33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6525FA8C-BE01-081E-2E82-2CDDDFF116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83C2CEA8-6258-9141-80F8-BAF728BC651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08FFB9A-2835-4FB3-BD77-3DDBED3B21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14">
            <a:extLst>
              <a:ext uri="{FF2B5EF4-FFF2-40B4-BE49-F238E27FC236}">
                <a16:creationId xmlns:a16="http://schemas.microsoft.com/office/drawing/2014/main" id="{DBAE334A-3D71-5A61-3CCE-C71BB39A4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-73025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5">
            <a:extLst>
              <a:ext uri="{FF2B5EF4-FFF2-40B4-BE49-F238E27FC236}">
                <a16:creationId xmlns:a16="http://schemas.microsoft.com/office/drawing/2014/main" id="{D698D84F-909D-E20A-AFCC-334C7078C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3552" name="Rectangle 16">
            <a:extLst>
              <a:ext uri="{FF2B5EF4-FFF2-40B4-BE49-F238E27FC236}">
                <a16:creationId xmlns:a16="http://schemas.microsoft.com/office/drawing/2014/main" id="{E3D2984F-94ED-A90A-D5E2-A0A9E514F0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rgbClr val="EE8E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>
            <a:extLst>
              <a:ext uri="{FF2B5EF4-FFF2-40B4-BE49-F238E27FC236}">
                <a16:creationId xmlns:a16="http://schemas.microsoft.com/office/drawing/2014/main" id="{850BF589-4B74-F6F1-514B-C7BC33152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420938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8D955695-3A29-40B8-AA40-BB68399F1C4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090E4879-3646-6A05-CA00-D55948D1275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725A2215-486A-63F0-F6F2-3DFD0BB1092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CC0499E-9B03-4CFC-816F-9850F9B14F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D4AE17E-F9B6-21F2-3EFC-B7D2A4D5FA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05FD8AA-A06F-9259-FAAE-FE1C2D629D3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6EC8BDC-7492-45A4-8F88-85B3C6E33E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6" name="Rectangle 14">
            <a:extLst>
              <a:ext uri="{FF2B5EF4-FFF2-40B4-BE49-F238E27FC236}">
                <a16:creationId xmlns:a16="http://schemas.microsoft.com/office/drawing/2014/main" id="{F7EF5414-ADEC-A3FE-0282-54E0BB9B5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0"/>
            <a:ext cx="8002588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7" name="Rectangle 15">
            <a:extLst>
              <a:ext uri="{FF2B5EF4-FFF2-40B4-BE49-F238E27FC236}">
                <a16:creationId xmlns:a16="http://schemas.microsoft.com/office/drawing/2014/main" id="{91FBDD89-ECF5-8DC8-01B4-D12ADA14B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>
            <a:extLst>
              <a:ext uri="{FF2B5EF4-FFF2-40B4-BE49-F238E27FC236}">
                <a16:creationId xmlns:a16="http://schemas.microsoft.com/office/drawing/2014/main" id="{E9FB2DE8-0E21-3BCD-73AE-F4262313E8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8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>
            <a:extLst>
              <a:ext uri="{FF2B5EF4-FFF2-40B4-BE49-F238E27FC236}">
                <a16:creationId xmlns:a16="http://schemas.microsoft.com/office/drawing/2014/main" id="{5025C424-3107-EBE9-37DA-DF0268433F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D7B88F-194B-4307-9342-8983DFA26117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209ABFF-A79E-0D46-02C0-DC1A43F0B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365625"/>
            <a:ext cx="4679950" cy="433388"/>
          </a:xfrm>
          <a:prstGeom prst="rect">
            <a:avLst/>
          </a:prstGeom>
          <a:solidFill>
            <a:srgbClr val="D9FFD9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F93D3194-0EBC-77C8-2F67-204BED4D1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777162" cy="93662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有序对</a:t>
            </a:r>
          </a:p>
        </p:txBody>
      </p:sp>
      <p:sp>
        <p:nvSpPr>
          <p:cNvPr id="194564" name="Rectangle 4">
            <a:extLst>
              <a:ext uri="{FF2B5EF4-FFF2-40B4-BE49-F238E27FC236}">
                <a16:creationId xmlns:a16="http://schemas.microsoft.com/office/drawing/2014/main" id="{EEBC8632-22C0-4C9F-36D0-186A99099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08963" cy="3095625"/>
          </a:xfrm>
        </p:spPr>
        <p:txBody>
          <a:bodyPr/>
          <a:lstStyle/>
          <a:p>
            <a:pPr marL="711200" indent="-7112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</a:rPr>
              <a:t>由两个元素 </a:t>
            </a:r>
            <a:r>
              <a:rPr lang="en-US" altLang="zh-CN" sz="2800" b="1" i="1">
                <a:latin typeface="Times New Roman" pitchFamily="18" charset="0"/>
              </a:rPr>
              <a:t>x </a:t>
            </a:r>
            <a:r>
              <a:rPr lang="zh-CN" altLang="en-US" sz="2800" b="1">
                <a:latin typeface="Times New Roman" pitchFamily="18" charset="0"/>
              </a:rPr>
              <a:t>和 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zh-CN" altLang="en-US" sz="2800" b="1">
                <a:latin typeface="Times New Roman" pitchFamily="18" charset="0"/>
              </a:rPr>
              <a:t>，按照一定的顺序组成的</a:t>
            </a:r>
          </a:p>
          <a:p>
            <a:pPr marL="711200" indent="-7112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latin typeface="Times New Roman" pitchFamily="18" charset="0"/>
              </a:rPr>
              <a:t>          二元组称为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有序对</a:t>
            </a:r>
            <a:r>
              <a:rPr lang="zh-CN" altLang="en-US" sz="2800" b="1">
                <a:latin typeface="Times New Roman" pitchFamily="18" charset="0"/>
              </a:rPr>
              <a:t>，记作</a:t>
            </a:r>
            <a:r>
              <a:rPr lang="en-US" altLang="zh-CN" sz="2800" b="1">
                <a:latin typeface="Times New Roman" pitchFamily="18" charset="0"/>
              </a:rPr>
              <a:t>&lt;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&gt;</a:t>
            </a:r>
          </a:p>
          <a:p>
            <a:pPr marL="711200" indent="-7112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latin typeface="Times New Roman" pitchFamily="18" charset="0"/>
              </a:rPr>
              <a:t>实例：平面直角坐标系中点的坐标</a:t>
            </a:r>
            <a:r>
              <a:rPr lang="en-US" altLang="zh-CN" sz="2800" b="1">
                <a:latin typeface="Times New Roman" pitchFamily="18" charset="0"/>
              </a:rPr>
              <a:t>&lt; 3,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>
                <a:latin typeface="Times New Roman" pitchFamily="18" charset="0"/>
              </a:rPr>
              <a:t>4 &gt;</a:t>
            </a:r>
          </a:p>
          <a:p>
            <a:pPr marL="711200" indent="-7112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latin typeface="Times New Roman" pitchFamily="18" charset="0"/>
              </a:rPr>
              <a:t>有序对性质</a:t>
            </a:r>
          </a:p>
          <a:p>
            <a:pPr marL="711200" indent="-7112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latin typeface="Times New Roman" pitchFamily="18" charset="0"/>
              </a:rPr>
              <a:t>     </a:t>
            </a:r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） 有序性  </a:t>
            </a:r>
            <a:r>
              <a:rPr lang="en-US" altLang="zh-CN" sz="2800" b="1">
                <a:latin typeface="Times New Roman" pitchFamily="18" charset="0"/>
              </a:rPr>
              <a:t>&lt;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</a:rPr>
              <a:t>&gt;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>
                <a:latin typeface="Times New Roman" pitchFamily="18" charset="0"/>
              </a:rPr>
              <a:t>&lt;</a:t>
            </a:r>
            <a:r>
              <a:rPr lang="en-US" altLang="zh-CN" sz="2800" b="1" i="1">
                <a:latin typeface="Times New Roman" pitchFamily="18" charset="0"/>
              </a:rPr>
              <a:t>y,x</a:t>
            </a:r>
            <a:r>
              <a:rPr lang="en-US" altLang="zh-CN" sz="2800" b="1">
                <a:latin typeface="Times New Roman" pitchFamily="18" charset="0"/>
              </a:rPr>
              <a:t>&gt; </a:t>
            </a:r>
            <a:r>
              <a:rPr lang="zh-CN" altLang="en-US" sz="2800" b="1">
                <a:latin typeface="Times New Roman" pitchFamily="18" charset="0"/>
              </a:rPr>
              <a:t>（当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zh-CN" altLang="en-US" sz="2800" b="1">
                <a:latin typeface="Times New Roman" pitchFamily="18" charset="0"/>
              </a:rPr>
              <a:t>时）  </a:t>
            </a:r>
          </a:p>
          <a:p>
            <a:pPr marL="711200" indent="-7112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latin typeface="Times New Roman" pitchFamily="18" charset="0"/>
              </a:rPr>
              <a:t>     </a:t>
            </a:r>
            <a:r>
              <a:rPr lang="en-US" altLang="zh-CN" sz="2800" b="1">
                <a:latin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</a:rPr>
              <a:t>&lt;</a:t>
            </a:r>
            <a:r>
              <a:rPr lang="en-US" altLang="zh-CN" sz="2800" b="1" i="1">
                <a:latin typeface="Times New Roman" pitchFamily="18" charset="0"/>
              </a:rPr>
              <a:t>x,y</a:t>
            </a:r>
            <a:r>
              <a:rPr lang="en-US" altLang="zh-CN" sz="2800" b="1">
                <a:latin typeface="Times New Roman" pitchFamily="18" charset="0"/>
              </a:rPr>
              <a:t>&gt; </a:t>
            </a:r>
            <a:r>
              <a:rPr lang="zh-CN" altLang="en-US" sz="2800" b="1">
                <a:latin typeface="Times New Roman" pitchFamily="18" charset="0"/>
              </a:rPr>
              <a:t>与 </a:t>
            </a:r>
            <a:r>
              <a:rPr lang="en-US" altLang="zh-CN" sz="2800" b="1">
                <a:latin typeface="Times New Roman" pitchFamily="18" charset="0"/>
              </a:rPr>
              <a:t>&lt;</a:t>
            </a:r>
            <a:r>
              <a:rPr lang="en-US" altLang="zh-CN" sz="2800" b="1" i="1">
                <a:latin typeface="Times New Roman" pitchFamily="18" charset="0"/>
              </a:rPr>
              <a:t>u,v</a:t>
            </a:r>
            <a:r>
              <a:rPr lang="en-US" altLang="zh-CN" sz="2800" b="1">
                <a:latin typeface="Times New Roman" pitchFamily="18" charset="0"/>
              </a:rPr>
              <a:t>&gt; </a:t>
            </a:r>
            <a:r>
              <a:rPr lang="zh-CN" altLang="en-US" sz="2800" b="1">
                <a:latin typeface="Times New Roman" pitchFamily="18" charset="0"/>
              </a:rPr>
              <a:t>相等的充分必要条件是</a:t>
            </a:r>
          </a:p>
          <a:p>
            <a:pPr marL="711200" indent="-7112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latin typeface="Times New Roman" pitchFamily="18" charset="0"/>
              </a:rPr>
              <a:t>                 </a:t>
            </a:r>
            <a:r>
              <a:rPr lang="en-US" altLang="zh-CN" sz="2800" b="1">
                <a:latin typeface="Times New Roman" pitchFamily="18" charset="0"/>
              </a:rPr>
              <a:t>&lt;</a:t>
            </a:r>
            <a:r>
              <a:rPr lang="en-US" altLang="zh-CN" sz="2800" b="1" i="1">
                <a:latin typeface="Times New Roman" pitchFamily="18" charset="0"/>
              </a:rPr>
              <a:t>x,y</a:t>
            </a:r>
            <a:r>
              <a:rPr lang="en-US" altLang="zh-CN" sz="2800" b="1">
                <a:latin typeface="Times New Roman" pitchFamily="18" charset="0"/>
              </a:rPr>
              <a:t>&gt;=&lt;</a:t>
            </a:r>
            <a:r>
              <a:rPr lang="en-US" altLang="zh-CN" sz="2800" b="1" i="1">
                <a:latin typeface="Times New Roman" pitchFamily="18" charset="0"/>
              </a:rPr>
              <a:t>u,v</a:t>
            </a:r>
            <a:r>
              <a:rPr lang="en-US" altLang="zh-CN" sz="2800" b="1">
                <a:latin typeface="Times New Roman" pitchFamily="18" charset="0"/>
              </a:rPr>
              <a:t>&gt;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 </a:t>
            </a:r>
            <a:r>
              <a:rPr lang="en-US" altLang="zh-CN" sz="2800" b="1" i="1">
                <a:latin typeface="Times New Roman" pitchFamily="18" charset="0"/>
              </a:rPr>
              <a:t>x=u 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sz="2800" b="1" i="1">
                <a:latin typeface="Times New Roman" pitchFamily="18" charset="0"/>
              </a:rPr>
              <a:t>y=v</a:t>
            </a:r>
          </a:p>
        </p:txBody>
      </p:sp>
      <p:sp>
        <p:nvSpPr>
          <p:cNvPr id="12294" name="Text Box 5">
            <a:extLst>
              <a:ext uri="{FF2B5EF4-FFF2-40B4-BE49-F238E27FC236}">
                <a16:creationId xmlns:a16="http://schemas.microsoft.com/office/drawing/2014/main" id="{EB9F84E0-C49C-120A-A066-147F1F8E3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229225"/>
            <a:ext cx="7292975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1  &lt;2,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+5&gt; = &lt;3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4,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，求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x, 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解    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/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4 = 2,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+5 =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2,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 3</a:t>
            </a:r>
            <a:r>
              <a:rPr lang="en-US" altLang="zh-CN" sz="1800" b="1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chemeClr val="bg2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>
            <a:extLst>
              <a:ext uri="{FF2B5EF4-FFF2-40B4-BE49-F238E27FC236}">
                <a16:creationId xmlns:a16="http://schemas.microsoft.com/office/drawing/2014/main" id="{7B26CFF3-B8EA-36AF-ECE9-76EA5275D1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40700F-C37D-442B-8A5A-C16FC506D6AB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10946" name="Text Box 2">
            <a:extLst>
              <a:ext uri="{FF2B5EF4-FFF2-40B4-BE49-F238E27FC236}">
                <a16:creationId xmlns:a16="http://schemas.microsoft.com/office/drawing/2014/main" id="{AACEAA67-4636-982A-6063-A04EDE47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84963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1" dirty="0">
                <a:solidFill>
                  <a:srgbClr val="FF3300"/>
                </a:solidFill>
              </a:rPr>
              <a:t>   </a:t>
            </a:r>
            <a:r>
              <a:rPr lang="zh-CN" altLang="en-US" b="1" dirty="0"/>
              <a:t>设</a:t>
            </a:r>
            <a:r>
              <a:rPr lang="en-US" altLang="zh-CN" b="1" i="1" dirty="0"/>
              <a:t>F</a:t>
            </a:r>
            <a:r>
              <a:rPr lang="en-US" altLang="zh-CN" b="1" dirty="0"/>
              <a:t>, </a:t>
            </a:r>
            <a:r>
              <a:rPr lang="en-US" altLang="zh-CN" b="1" i="1" dirty="0"/>
              <a:t>G</a:t>
            </a:r>
            <a:r>
              <a:rPr lang="en-US" altLang="zh-CN" b="1" dirty="0"/>
              <a:t>, </a:t>
            </a:r>
            <a:r>
              <a:rPr lang="en-US" altLang="zh-CN" b="1" i="1" dirty="0"/>
              <a:t>H</a:t>
            </a:r>
            <a:r>
              <a:rPr lang="zh-CN" altLang="en-US" b="1" dirty="0"/>
              <a:t>是任意的关系</a:t>
            </a:r>
            <a:r>
              <a:rPr lang="en-US" altLang="zh-CN" b="1" dirty="0"/>
              <a:t>, </a:t>
            </a:r>
            <a:r>
              <a:rPr lang="zh-CN" altLang="en-US" b="1" dirty="0"/>
              <a:t>则  </a:t>
            </a:r>
          </a:p>
          <a:p>
            <a:pPr eaLnBrk="1" hangingPunct="1">
              <a:defRPr/>
            </a:pPr>
            <a:r>
              <a:rPr lang="zh-CN" altLang="en-US" b="1" dirty="0"/>
              <a:t>    </a:t>
            </a:r>
            <a:r>
              <a:rPr lang="en-US" altLang="zh-CN" b="1" dirty="0"/>
              <a:t>(1) (</a:t>
            </a:r>
            <a:r>
              <a:rPr lang="en-US" altLang="zh-CN" b="1" i="1" dirty="0"/>
              <a:t>F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G</a:t>
            </a:r>
            <a:r>
              <a:rPr lang="en-US" altLang="zh-CN" b="1" dirty="0"/>
              <a:t>)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H</a:t>
            </a:r>
            <a:r>
              <a:rPr lang="en-US" altLang="zh-CN" b="1" dirty="0"/>
              <a:t>=</a:t>
            </a:r>
            <a:r>
              <a:rPr lang="en-US" altLang="zh-CN" b="1" i="1" dirty="0"/>
              <a:t>F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dirty="0"/>
              <a:t>(</a:t>
            </a:r>
            <a:r>
              <a:rPr lang="en-US" altLang="zh-CN" b="1" i="1" dirty="0"/>
              <a:t>G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H</a:t>
            </a:r>
            <a:r>
              <a:rPr lang="en-US" altLang="zh-CN" b="1" dirty="0"/>
              <a:t>)</a:t>
            </a:r>
          </a:p>
          <a:p>
            <a:pPr eaLnBrk="1" hangingPunct="1">
              <a:defRPr/>
            </a:pPr>
            <a:r>
              <a:rPr lang="zh-CN" altLang="en-US" b="1" dirty="0"/>
              <a:t>证 </a:t>
            </a:r>
            <a:r>
              <a:rPr lang="en-US" altLang="zh-CN" b="1" dirty="0"/>
              <a:t>(1) </a:t>
            </a:r>
            <a:r>
              <a:rPr lang="zh-CN" altLang="en-US" b="1" dirty="0"/>
              <a:t>任取</a:t>
            </a:r>
            <a:r>
              <a:rPr lang="en-US" altLang="zh-CN" b="1" dirty="0"/>
              <a:t>&lt;</a:t>
            </a:r>
            <a:r>
              <a:rPr lang="en-US" altLang="zh-CN" b="1" i="1" dirty="0"/>
              <a:t>x</a:t>
            </a:r>
            <a:r>
              <a:rPr lang="en-US" altLang="zh-CN" b="1" dirty="0"/>
              <a:t>, </a:t>
            </a:r>
            <a:r>
              <a:rPr lang="en-US" altLang="zh-CN" b="1" i="1" dirty="0"/>
              <a:t>y</a:t>
            </a:r>
            <a:r>
              <a:rPr lang="en-US" altLang="zh-CN" b="1" dirty="0"/>
              <a:t>&gt;, </a:t>
            </a:r>
          </a:p>
          <a:p>
            <a:pPr eaLnBrk="1" hangingPunct="1">
              <a:defRPr/>
            </a:pPr>
            <a:r>
              <a:rPr lang="en-US" altLang="zh-CN" b="1" dirty="0"/>
              <a:t>     &lt;</a:t>
            </a:r>
            <a:r>
              <a:rPr lang="en-US" altLang="zh-CN" b="1" i="1" dirty="0"/>
              <a:t>x</a:t>
            </a:r>
            <a:r>
              <a:rPr lang="en-US" altLang="zh-CN" b="1" dirty="0"/>
              <a:t>, </a:t>
            </a:r>
            <a:r>
              <a:rPr lang="en-US" altLang="zh-CN" b="1" i="1" dirty="0"/>
              <a:t>y</a:t>
            </a:r>
            <a:r>
              <a:rPr lang="en-US" altLang="zh-CN" b="1" dirty="0"/>
              <a:t>&gt;</a:t>
            </a:r>
            <a:r>
              <a:rPr lang="en-US" altLang="zh-CN" b="1" dirty="0">
                <a:sym typeface="Symbol" pitchFamily="18" charset="2"/>
              </a:rPr>
              <a:t></a:t>
            </a:r>
            <a:r>
              <a:rPr lang="en-US" altLang="zh-CN" b="1" dirty="0"/>
              <a:t>(</a:t>
            </a:r>
            <a:r>
              <a:rPr lang="en-US" altLang="zh-CN" b="1" i="1" dirty="0"/>
              <a:t>F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G</a:t>
            </a:r>
            <a:r>
              <a:rPr lang="en-US" altLang="zh-CN" b="1" dirty="0"/>
              <a:t>)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H</a:t>
            </a:r>
            <a:r>
              <a:rPr lang="en-US" altLang="zh-CN" b="1" dirty="0">
                <a:sym typeface="Symbol" pitchFamily="18" charset="2"/>
              </a:rPr>
              <a:t> </a:t>
            </a:r>
            <a:r>
              <a:rPr lang="en-US" altLang="zh-CN" b="1" i="1" dirty="0"/>
              <a:t>t</a:t>
            </a:r>
            <a:r>
              <a:rPr lang="en-US" altLang="zh-CN" b="1" dirty="0"/>
              <a:t>(&lt;</a:t>
            </a:r>
            <a:r>
              <a:rPr lang="en-US" altLang="zh-CN" b="1" i="1" dirty="0"/>
              <a:t>x</a:t>
            </a:r>
            <a:r>
              <a:rPr lang="en-US" altLang="zh-CN" b="1" dirty="0"/>
              <a:t>, </a:t>
            </a:r>
            <a:r>
              <a:rPr lang="en-US" altLang="zh-CN" b="1" i="1" dirty="0"/>
              <a:t>t</a:t>
            </a:r>
            <a:r>
              <a:rPr lang="en-US" altLang="zh-CN" b="1" dirty="0"/>
              <a:t>&gt;∈ </a:t>
            </a:r>
            <a:r>
              <a:rPr lang="en-US" altLang="zh-CN" b="1" i="1" dirty="0"/>
              <a:t>H</a:t>
            </a:r>
            <a:r>
              <a:rPr lang="en-US" altLang="zh-CN" b="1" dirty="0"/>
              <a:t> ∧&lt;</a:t>
            </a:r>
            <a:r>
              <a:rPr lang="en-US" altLang="zh-CN" b="1" i="1" dirty="0"/>
              <a:t>t</a:t>
            </a:r>
            <a:r>
              <a:rPr lang="en-US" altLang="zh-CN" b="1" dirty="0"/>
              <a:t>, </a:t>
            </a:r>
            <a:r>
              <a:rPr lang="en-US" altLang="zh-CN" b="1" i="1" dirty="0"/>
              <a:t>y&gt;</a:t>
            </a:r>
            <a:r>
              <a:rPr lang="en-US" altLang="zh-CN" b="1" dirty="0"/>
              <a:t>∈ </a:t>
            </a:r>
            <a:r>
              <a:rPr lang="en-US" altLang="zh-CN" b="1" i="1" dirty="0"/>
              <a:t>F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G</a:t>
            </a:r>
            <a:r>
              <a:rPr lang="en-US" altLang="zh-CN" b="1" dirty="0"/>
              <a:t>)</a:t>
            </a:r>
          </a:p>
          <a:p>
            <a:pPr eaLnBrk="1" hangingPunct="1">
              <a:defRPr/>
            </a:pPr>
            <a:r>
              <a:rPr lang="en-US" altLang="zh-CN" b="1" dirty="0"/>
              <a:t> </a:t>
            </a:r>
            <a:r>
              <a:rPr lang="en-US" altLang="zh-CN" b="1" dirty="0">
                <a:sym typeface="Symbol" pitchFamily="18" charset="2"/>
              </a:rPr>
              <a:t>   </a:t>
            </a:r>
            <a:r>
              <a:rPr lang="en-US" altLang="zh-CN" b="1" i="1" dirty="0"/>
              <a:t>t </a:t>
            </a:r>
            <a:r>
              <a:rPr lang="en-US" altLang="zh-CN" b="1" dirty="0"/>
              <a:t>(&lt;</a:t>
            </a:r>
            <a:r>
              <a:rPr lang="en-US" altLang="zh-CN" b="1" i="1" dirty="0" err="1"/>
              <a:t>x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t</a:t>
            </a:r>
            <a:r>
              <a:rPr lang="en-US" altLang="zh-CN" b="1" dirty="0"/>
              <a:t>&gt;∈ </a:t>
            </a:r>
            <a:r>
              <a:rPr lang="en-US" altLang="zh-CN" b="1" i="1" dirty="0"/>
              <a:t>H</a:t>
            </a:r>
            <a:r>
              <a:rPr lang="en-US" altLang="zh-CN" b="1" dirty="0"/>
              <a:t> ∧ </a:t>
            </a:r>
            <a:r>
              <a:rPr lang="en-US" altLang="zh-CN" b="1" dirty="0">
                <a:sym typeface="Symbol" pitchFamily="18" charset="2"/>
              </a:rPr>
              <a:t></a:t>
            </a:r>
            <a:r>
              <a:rPr lang="en-US" altLang="zh-CN" b="1" i="1" dirty="0"/>
              <a:t>s</a:t>
            </a:r>
            <a:r>
              <a:rPr lang="en-US" altLang="zh-CN" b="1" dirty="0"/>
              <a:t> (&lt; </a:t>
            </a:r>
            <a:r>
              <a:rPr lang="en-US" altLang="zh-CN" b="1" i="1" dirty="0"/>
              <a:t>t</a:t>
            </a:r>
            <a:r>
              <a:rPr lang="en-US" altLang="zh-CN" b="1" dirty="0"/>
              <a:t>,</a:t>
            </a:r>
            <a:r>
              <a:rPr lang="en-US" altLang="zh-CN" b="1" i="1" dirty="0"/>
              <a:t> s </a:t>
            </a:r>
            <a:r>
              <a:rPr lang="en-US" altLang="zh-CN" b="1" dirty="0"/>
              <a:t>&gt;∈</a:t>
            </a:r>
            <a:r>
              <a:rPr lang="en-US" altLang="zh-CN" b="1" i="1" dirty="0"/>
              <a:t>G</a:t>
            </a:r>
            <a:r>
              <a:rPr lang="en-US" altLang="zh-CN" b="1" dirty="0"/>
              <a:t>) ∧ &lt;</a:t>
            </a:r>
            <a:r>
              <a:rPr lang="en-US" altLang="zh-CN" b="1" i="1" dirty="0" err="1"/>
              <a:t>s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y</a:t>
            </a:r>
            <a:r>
              <a:rPr lang="en-US" altLang="zh-CN" b="1" dirty="0"/>
              <a:t>&gt;∈ </a:t>
            </a:r>
            <a:r>
              <a:rPr lang="en-US" altLang="zh-CN" b="1" i="1" dirty="0"/>
              <a:t>F</a:t>
            </a:r>
            <a:r>
              <a:rPr lang="en-US" altLang="zh-CN" b="1" dirty="0"/>
              <a:t>) )</a:t>
            </a:r>
          </a:p>
          <a:p>
            <a:pPr eaLnBrk="1" hangingPunct="1">
              <a:defRPr/>
            </a:pPr>
            <a:r>
              <a:rPr lang="en-US" altLang="zh-CN" b="1" dirty="0"/>
              <a:t>   </a:t>
            </a:r>
            <a:r>
              <a:rPr lang="en-US" altLang="zh-CN" b="1" dirty="0">
                <a:sym typeface="Symbol" pitchFamily="18" charset="2"/>
              </a:rPr>
              <a:t> </a:t>
            </a:r>
            <a:r>
              <a:rPr lang="en-US" altLang="zh-CN" b="1" i="1" dirty="0"/>
              <a:t>t </a:t>
            </a:r>
            <a:r>
              <a:rPr lang="en-US" altLang="zh-CN" b="1" dirty="0">
                <a:sym typeface="Symbol" pitchFamily="18" charset="2"/>
              </a:rPr>
              <a:t></a:t>
            </a:r>
            <a:r>
              <a:rPr lang="en-US" altLang="zh-CN" b="1" i="1" dirty="0"/>
              <a:t>s </a:t>
            </a:r>
            <a:r>
              <a:rPr lang="en-US" altLang="zh-CN" b="1" dirty="0"/>
              <a:t>(&lt;</a:t>
            </a:r>
            <a:r>
              <a:rPr lang="en-US" altLang="zh-CN" b="1" i="1" dirty="0" err="1"/>
              <a:t>x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t</a:t>
            </a:r>
            <a:r>
              <a:rPr lang="en-US" altLang="zh-CN" b="1" dirty="0"/>
              <a:t>&gt;∈ </a:t>
            </a:r>
            <a:r>
              <a:rPr lang="en-US" altLang="zh-CN" b="1" i="1" dirty="0"/>
              <a:t>H</a:t>
            </a:r>
            <a:r>
              <a:rPr lang="en-US" altLang="zh-CN" b="1" dirty="0"/>
              <a:t> ∧&lt; </a:t>
            </a:r>
            <a:r>
              <a:rPr lang="en-US" altLang="zh-CN" b="1" i="1" dirty="0"/>
              <a:t>t</a:t>
            </a:r>
            <a:r>
              <a:rPr lang="en-US" altLang="zh-CN" b="1" dirty="0"/>
              <a:t>,</a:t>
            </a:r>
            <a:r>
              <a:rPr lang="en-US" altLang="zh-CN" b="1" i="1" dirty="0"/>
              <a:t> s </a:t>
            </a:r>
            <a:r>
              <a:rPr lang="en-US" altLang="zh-CN" b="1" dirty="0"/>
              <a:t>&gt;∈</a:t>
            </a:r>
            <a:r>
              <a:rPr lang="en-US" altLang="zh-CN" b="1" i="1" dirty="0"/>
              <a:t>G</a:t>
            </a:r>
            <a:r>
              <a:rPr lang="en-US" altLang="zh-CN" b="1" dirty="0"/>
              <a:t>∧&lt;</a:t>
            </a:r>
            <a:r>
              <a:rPr lang="en-US" altLang="zh-CN" b="1" i="1" dirty="0" err="1"/>
              <a:t>s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y</a:t>
            </a:r>
            <a:r>
              <a:rPr lang="en-US" altLang="zh-CN" b="1" dirty="0"/>
              <a:t>&gt;∈ </a:t>
            </a:r>
            <a:r>
              <a:rPr lang="en-US" altLang="zh-CN" b="1" i="1" dirty="0"/>
              <a:t>F</a:t>
            </a:r>
            <a:r>
              <a:rPr lang="en-US" altLang="zh-CN" b="1" dirty="0"/>
              <a:t>)</a:t>
            </a:r>
          </a:p>
          <a:p>
            <a:pPr eaLnBrk="1" hangingPunct="1">
              <a:defRPr/>
            </a:pPr>
            <a:r>
              <a:rPr lang="en-US" altLang="zh-CN" b="1" dirty="0"/>
              <a:t>   </a:t>
            </a:r>
            <a:r>
              <a:rPr lang="en-US" altLang="zh-CN" b="1" dirty="0">
                <a:sym typeface="Symbol" pitchFamily="18" charset="2"/>
              </a:rPr>
              <a:t> </a:t>
            </a:r>
            <a:r>
              <a:rPr lang="en-US" altLang="zh-CN" b="1" i="1" dirty="0"/>
              <a:t>s </a:t>
            </a:r>
            <a:r>
              <a:rPr lang="en-US" altLang="zh-CN" b="1" dirty="0"/>
              <a:t>(</a:t>
            </a:r>
            <a:r>
              <a:rPr lang="en-US" altLang="zh-CN" b="1" dirty="0">
                <a:sym typeface="Symbol" pitchFamily="18" charset="2"/>
              </a:rPr>
              <a:t></a:t>
            </a:r>
            <a:r>
              <a:rPr lang="en-US" altLang="zh-CN" b="1" i="1" dirty="0"/>
              <a:t>t </a:t>
            </a:r>
            <a:r>
              <a:rPr lang="en-US" altLang="zh-CN" b="1" dirty="0"/>
              <a:t>(&lt;</a:t>
            </a:r>
            <a:r>
              <a:rPr lang="en-US" altLang="zh-CN" b="1" i="1" dirty="0" err="1"/>
              <a:t>x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t</a:t>
            </a:r>
            <a:r>
              <a:rPr lang="en-US" altLang="zh-CN" b="1" dirty="0"/>
              <a:t>&gt;∈</a:t>
            </a:r>
            <a:r>
              <a:rPr lang="en-US" altLang="zh-CN" b="1" i="1" dirty="0"/>
              <a:t>H</a:t>
            </a:r>
            <a:r>
              <a:rPr lang="en-US" altLang="zh-CN" b="1" dirty="0"/>
              <a:t>∧&lt;</a:t>
            </a:r>
            <a:r>
              <a:rPr lang="en-US" altLang="zh-CN" b="1" i="1" dirty="0" err="1"/>
              <a:t>t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s</a:t>
            </a:r>
            <a:r>
              <a:rPr lang="en-US" altLang="zh-CN" b="1" dirty="0"/>
              <a:t>&gt;∈</a:t>
            </a:r>
            <a:r>
              <a:rPr lang="en-US" altLang="zh-CN" b="1" i="1" dirty="0"/>
              <a:t>G </a:t>
            </a:r>
            <a:r>
              <a:rPr lang="en-US" altLang="zh-CN" b="1" dirty="0"/>
              <a:t>)∧&lt; </a:t>
            </a:r>
            <a:r>
              <a:rPr lang="en-US" altLang="zh-CN" b="1" i="1" dirty="0"/>
              <a:t>s</a:t>
            </a:r>
            <a:r>
              <a:rPr lang="en-US" altLang="zh-CN" b="1" dirty="0"/>
              <a:t>,</a:t>
            </a:r>
            <a:r>
              <a:rPr lang="en-US" altLang="zh-CN" b="1" i="1" dirty="0"/>
              <a:t> y</a:t>
            </a:r>
            <a:r>
              <a:rPr lang="en-US" altLang="zh-CN" b="1" dirty="0"/>
              <a:t>&gt;∈</a:t>
            </a:r>
            <a:r>
              <a:rPr lang="en-US" altLang="zh-CN" b="1" i="1" dirty="0"/>
              <a:t>F</a:t>
            </a:r>
            <a:r>
              <a:rPr lang="en-US" altLang="zh-CN" b="1" dirty="0"/>
              <a:t>)</a:t>
            </a:r>
          </a:p>
          <a:p>
            <a:pPr eaLnBrk="1" hangingPunct="1">
              <a:defRPr/>
            </a:pPr>
            <a:r>
              <a:rPr lang="en-US" altLang="zh-CN" b="1" dirty="0"/>
              <a:t>   </a:t>
            </a:r>
            <a:r>
              <a:rPr lang="en-US" altLang="zh-CN" b="1" dirty="0">
                <a:sym typeface="Symbol" pitchFamily="18" charset="2"/>
              </a:rPr>
              <a:t> </a:t>
            </a:r>
            <a:r>
              <a:rPr lang="en-US" altLang="zh-CN" b="1" i="1" dirty="0"/>
              <a:t>s </a:t>
            </a:r>
            <a:r>
              <a:rPr lang="en-US" altLang="zh-CN" b="1" dirty="0"/>
              <a:t>(&lt;</a:t>
            </a:r>
            <a:r>
              <a:rPr lang="en-US" altLang="zh-CN" b="1" i="1" dirty="0" err="1"/>
              <a:t>x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s</a:t>
            </a:r>
            <a:r>
              <a:rPr lang="en-US" altLang="zh-CN" b="1" dirty="0"/>
              <a:t>&gt;∈</a:t>
            </a:r>
            <a:r>
              <a:rPr lang="en-US" altLang="zh-CN" b="1" i="1" dirty="0"/>
              <a:t>G</a:t>
            </a:r>
            <a:r>
              <a:rPr lang="en-US" altLang="zh-CN" b="1" dirty="0"/>
              <a:t>∘</a:t>
            </a:r>
            <a:r>
              <a:rPr lang="en-US" altLang="zh-CN" b="1" i="1" dirty="0"/>
              <a:t>H</a:t>
            </a:r>
            <a:r>
              <a:rPr lang="en-US" altLang="zh-CN" dirty="0"/>
              <a:t> </a:t>
            </a:r>
            <a:r>
              <a:rPr lang="en-US" altLang="zh-CN" b="1" dirty="0"/>
              <a:t>∧&lt;</a:t>
            </a:r>
            <a:r>
              <a:rPr lang="en-US" altLang="zh-CN" b="1" i="1" dirty="0" err="1"/>
              <a:t>s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y</a:t>
            </a:r>
            <a:r>
              <a:rPr lang="en-US" altLang="zh-CN" b="1" dirty="0"/>
              <a:t>&gt;∈</a:t>
            </a:r>
            <a:r>
              <a:rPr lang="en-US" altLang="zh-CN" b="1" i="1" dirty="0"/>
              <a:t>F</a:t>
            </a:r>
            <a:r>
              <a:rPr lang="en-US" altLang="zh-CN" b="1" dirty="0"/>
              <a:t>)</a:t>
            </a:r>
          </a:p>
          <a:p>
            <a:pPr eaLnBrk="1" hangingPunct="1">
              <a:defRPr/>
            </a:pPr>
            <a:r>
              <a:rPr lang="en-US" altLang="zh-CN" b="1" dirty="0"/>
              <a:t>   </a:t>
            </a:r>
            <a:r>
              <a:rPr lang="en-US" altLang="zh-CN" b="1" dirty="0">
                <a:sym typeface="Symbol" pitchFamily="18" charset="2"/>
              </a:rPr>
              <a:t> </a:t>
            </a:r>
            <a:r>
              <a:rPr lang="en-US" altLang="zh-CN" b="1" dirty="0"/>
              <a:t>&lt;</a:t>
            </a:r>
            <a:r>
              <a:rPr lang="en-US" altLang="zh-CN" b="1" i="1" dirty="0" err="1"/>
              <a:t>x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y</a:t>
            </a:r>
            <a:r>
              <a:rPr lang="en-US" altLang="zh-CN" b="1" dirty="0"/>
              <a:t>&gt;∈</a:t>
            </a:r>
            <a:r>
              <a:rPr lang="en-US" altLang="zh-CN" b="1" i="1" dirty="0"/>
              <a:t>F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dirty="0"/>
              <a:t>(</a:t>
            </a:r>
            <a:r>
              <a:rPr lang="en-US" altLang="zh-CN" b="1" i="1" dirty="0"/>
              <a:t>G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H</a:t>
            </a:r>
            <a:r>
              <a:rPr lang="en-US" altLang="zh-CN" b="1" dirty="0"/>
              <a:t>) </a:t>
            </a:r>
          </a:p>
          <a:p>
            <a:pPr eaLnBrk="1" hangingPunct="1">
              <a:defRPr/>
            </a:pPr>
            <a:r>
              <a:rPr lang="en-US" altLang="zh-CN" b="1" dirty="0"/>
              <a:t> </a:t>
            </a:r>
            <a:r>
              <a:rPr lang="zh-CN" altLang="en-US" b="1" dirty="0"/>
              <a:t>所以 </a:t>
            </a:r>
            <a:r>
              <a:rPr lang="en-US" altLang="zh-CN" b="1" dirty="0"/>
              <a:t>(</a:t>
            </a:r>
            <a:r>
              <a:rPr lang="en-US" altLang="zh-CN" b="1" i="1" dirty="0"/>
              <a:t>F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G</a:t>
            </a:r>
            <a:r>
              <a:rPr lang="en-US" altLang="zh-CN" b="1" dirty="0"/>
              <a:t>)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H </a:t>
            </a:r>
            <a:r>
              <a:rPr lang="en-US" altLang="zh-CN" b="1" dirty="0"/>
              <a:t>= </a:t>
            </a:r>
            <a:r>
              <a:rPr lang="en-US" altLang="zh-CN" b="1" i="1" dirty="0"/>
              <a:t>F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dirty="0"/>
              <a:t>(</a:t>
            </a:r>
            <a:r>
              <a:rPr lang="en-US" altLang="zh-CN" b="1" i="1" dirty="0"/>
              <a:t>G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H</a:t>
            </a:r>
            <a:r>
              <a:rPr lang="en-US" altLang="zh-CN" b="1" dirty="0"/>
              <a:t>)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8327934D-2A8E-E77C-61B6-A34F203B5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920037" cy="115252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关系基本运算的性质（续）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35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0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0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0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0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>
            <a:extLst>
              <a:ext uri="{FF2B5EF4-FFF2-40B4-BE49-F238E27FC236}">
                <a16:creationId xmlns:a16="http://schemas.microsoft.com/office/drawing/2014/main" id="{E25524B0-2F5A-089C-4B92-281DDEB90E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DB34A1-6EB3-417A-8DCB-3E1A7A5E4CC1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823F4BDC-EA0F-67A5-EFE6-F764607A8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57338"/>
            <a:ext cx="7416800" cy="469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/>
              <a:t> (2) (</a:t>
            </a:r>
            <a:r>
              <a:rPr lang="en-US" altLang="zh-CN" sz="2400" b="1" i="1" dirty="0"/>
              <a:t>F</a:t>
            </a:r>
            <a:r>
              <a:rPr lang="en-US" altLang="zh-CN" sz="2400" b="1" dirty="0">
                <a:latin typeface="Arial" charset="0"/>
              </a:rPr>
              <a:t>∘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)</a:t>
            </a:r>
            <a:r>
              <a:rPr lang="en-US" altLang="zh-CN" sz="2400" b="1" i="1" baseline="30000" dirty="0">
                <a:sym typeface="Symbol" pitchFamily="18" charset="2"/>
              </a:rPr>
              <a:t></a:t>
            </a:r>
            <a:r>
              <a:rPr lang="en-US" altLang="zh-CN" sz="2400" b="1" baseline="30000" dirty="0"/>
              <a:t>1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 G</a:t>
            </a:r>
            <a:r>
              <a:rPr lang="en-US" altLang="zh-CN" sz="2400" b="1" i="1" baseline="30000" dirty="0">
                <a:sym typeface="Symbol" pitchFamily="18" charset="2"/>
              </a:rPr>
              <a:t></a:t>
            </a:r>
            <a:r>
              <a:rPr lang="en-US" altLang="zh-CN" sz="2400" b="1" baseline="30000" dirty="0"/>
              <a:t>1</a:t>
            </a:r>
            <a:r>
              <a:rPr lang="en-US" altLang="zh-CN" sz="2400" b="1" dirty="0">
                <a:latin typeface="Arial" charset="0"/>
              </a:rPr>
              <a:t>∘</a:t>
            </a:r>
            <a:r>
              <a:rPr lang="en-US" altLang="zh-CN" sz="2400" b="1" i="1" dirty="0"/>
              <a:t>F</a:t>
            </a:r>
            <a:r>
              <a:rPr lang="en-US" altLang="zh-CN" sz="2400" b="1" i="1" baseline="30000" dirty="0">
                <a:sym typeface="Symbol" pitchFamily="18" charset="2"/>
              </a:rPr>
              <a:t></a:t>
            </a:r>
            <a:r>
              <a:rPr lang="en-US" altLang="zh-CN" sz="2400" b="1" baseline="30000" dirty="0"/>
              <a:t>1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证：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任取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</a:rPr>
              <a:t>(&lt;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 ∧&lt;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x&gt;</a:t>
            </a:r>
            <a:r>
              <a:rPr lang="en-US" altLang="zh-CN" sz="2800" b="1" dirty="0">
                <a:latin typeface="Times New Roman" panose="02020603050405020304" pitchFamily="18" charset="0"/>
              </a:rPr>
              <a:t>∈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</a:rPr>
              <a:t>(&lt;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∧&lt;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y&gt;</a:t>
            </a:r>
            <a:r>
              <a:rPr lang="en-US" altLang="zh-CN" sz="2800" b="1" dirty="0">
                <a:latin typeface="Times New Roman" panose="02020603050405020304" pitchFamily="18" charset="0"/>
              </a:rPr>
              <a:t>∈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所以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G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90C5905E-4D55-5AD1-E644-3CC206299A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115252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关系基本运算的性质（续）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081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>
            <a:extLst>
              <a:ext uri="{FF2B5EF4-FFF2-40B4-BE49-F238E27FC236}">
                <a16:creationId xmlns:a16="http://schemas.microsoft.com/office/drawing/2014/main" id="{E25524B0-2F5A-089C-4B92-281DDEB90E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DB34A1-6EB3-417A-8DCB-3E1A7A5E4CC1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Text Box 2">
                <a:extLst>
                  <a:ext uri="{FF2B5EF4-FFF2-40B4-BE49-F238E27FC236}">
                    <a16:creationId xmlns:a16="http://schemas.microsoft.com/office/drawing/2014/main" id="{823F4BDC-EA0F-67A5-EFE6-F764607A86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1557338"/>
                <a:ext cx="7416800" cy="575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 dirty="0"/>
                  <a:t> 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 …</m:t>
                            </m:r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=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…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endParaRPr lang="en-US" altLang="zh-CN" sz="2400" b="1" baseline="30000" dirty="0"/>
              </a:p>
            </p:txBody>
          </p:sp>
        </mc:Choice>
        <mc:Fallback xmlns="">
          <p:sp>
            <p:nvSpPr>
              <p:cNvPr id="45059" name="Text Box 2">
                <a:extLst>
                  <a:ext uri="{FF2B5EF4-FFF2-40B4-BE49-F238E27FC236}">
                    <a16:creationId xmlns:a16="http://schemas.microsoft.com/office/drawing/2014/main" id="{823F4BDC-EA0F-67A5-EFE6-F764607A8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557338"/>
                <a:ext cx="7416800" cy="575029"/>
              </a:xfrm>
              <a:prstGeom prst="rect">
                <a:avLst/>
              </a:prstGeom>
              <a:blipFill>
                <a:blip r:embed="rId3"/>
                <a:stretch>
                  <a:fillRect b="-1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971" name="Rectangle 3">
            <a:extLst>
              <a:ext uri="{FF2B5EF4-FFF2-40B4-BE49-F238E27FC236}">
                <a16:creationId xmlns:a16="http://schemas.microsoft.com/office/drawing/2014/main" id="{90C5905E-4D55-5AD1-E644-3CC206299A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115252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关系基本运算的性质（续）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885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2">
            <a:extLst>
              <a:ext uri="{FF2B5EF4-FFF2-40B4-BE49-F238E27FC236}">
                <a16:creationId xmlns:a16="http://schemas.microsoft.com/office/drawing/2014/main" id="{E90848F0-236A-B4CD-7ABF-2EB312A634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868C0B-DFBA-4D9D-BCDD-719A12415262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3890" name="Rectangle 2">
            <a:extLst>
              <a:ext uri="{FF2B5EF4-FFF2-40B4-BE49-F238E27FC236}">
                <a16:creationId xmlns:a16="http://schemas.microsoft.com/office/drawing/2014/main" id="{BFAA551A-160B-851D-FF09-A36398D15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8913"/>
            <a:ext cx="8064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关系基本运算的性质（续）</a:t>
            </a:r>
            <a:r>
              <a:rPr lang="zh-CN" altLang="en-US" sz="4400">
                <a:latin typeface="Arial" charset="0"/>
              </a:rPr>
              <a:t> </a:t>
            </a:r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F116D086-6724-1E62-ACD7-C6F2BE464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413"/>
            <a:ext cx="8305800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、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zh-CN" altLang="en-US" sz="2800" b="1" dirty="0"/>
              <a:t>为任意的二元关系，则有：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∘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∘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F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 ∘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合成运算对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运算满足分配律）</a:t>
            </a:r>
            <a:endParaRPr lang="zh-CN" altLang="en-US" sz="28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/>
              <a:t>3.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∘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∘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4.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F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 ∘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合成运算对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运算分配后是包含关系）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2">
            <a:extLst>
              <a:ext uri="{FF2B5EF4-FFF2-40B4-BE49-F238E27FC236}">
                <a16:creationId xmlns:a16="http://schemas.microsoft.com/office/drawing/2014/main" id="{E90848F0-236A-B4CD-7ABF-2EB312A634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868C0B-DFBA-4D9D-BCDD-719A12415262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3890" name="Rectangle 2">
            <a:extLst>
              <a:ext uri="{FF2B5EF4-FFF2-40B4-BE49-F238E27FC236}">
                <a16:creationId xmlns:a16="http://schemas.microsoft.com/office/drawing/2014/main" id="{BFAA551A-160B-851D-FF09-A36398D15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8913"/>
            <a:ext cx="8064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4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关系基本运算的性质（续）</a:t>
            </a:r>
            <a:r>
              <a:rPr lang="zh-CN" altLang="en-US" sz="4400">
                <a:latin typeface="Arial" charset="0"/>
              </a:rPr>
              <a:t> </a:t>
            </a:r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F116D086-6724-1E62-ACD7-C6F2BE464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413"/>
            <a:ext cx="83058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设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、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</a:rPr>
              <a:t>为任意的二元关系，则有：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3.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∘ 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∘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4. 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F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∘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∘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合成运算对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运算分配后是包含关系）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1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>
            <a:extLst>
              <a:ext uri="{FF2B5EF4-FFF2-40B4-BE49-F238E27FC236}">
                <a16:creationId xmlns:a16="http://schemas.microsoft.com/office/drawing/2014/main" id="{4C6B08C1-E8BB-285B-1CA3-AAF045217A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EC85E3-74B8-4AD6-8AEF-B1B52796F1F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8BDAFCFC-773A-A0A5-B14C-C2D274DD6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079500"/>
          </a:xfrm>
        </p:spPr>
        <p:txBody>
          <a:bodyPr/>
          <a:lstStyle/>
          <a:p>
            <a:pPr>
              <a:defRPr/>
            </a:pPr>
            <a:r>
              <a:rPr lang="en-US" altLang="zh-CN" b="1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上关系的幂运算</a:t>
            </a:r>
          </a:p>
        </p:txBody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1914DFF2-71AB-54D2-8F89-0FF77DEA3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8342312" cy="529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rgbClr val="FF3300"/>
                </a:solidFill>
              </a:rPr>
              <a:t>定义：</a:t>
            </a:r>
            <a:r>
              <a:rPr lang="zh-CN" altLang="en-US" b="1" dirty="0"/>
              <a:t>设</a:t>
            </a:r>
            <a:r>
              <a:rPr lang="en-US" altLang="zh-CN" b="1" i="1" dirty="0"/>
              <a:t>R</a:t>
            </a:r>
            <a:r>
              <a:rPr lang="zh-CN" altLang="en-US" b="1" dirty="0"/>
              <a:t>为</a:t>
            </a:r>
            <a:r>
              <a:rPr lang="en-US" altLang="zh-CN" b="1" i="1" dirty="0"/>
              <a:t>A</a:t>
            </a:r>
            <a:r>
              <a:rPr lang="zh-CN" altLang="en-US" b="1" dirty="0"/>
              <a:t>上的关系</a:t>
            </a:r>
            <a:r>
              <a:rPr lang="en-US" altLang="zh-CN" b="1" dirty="0"/>
              <a:t>, </a:t>
            </a:r>
            <a:r>
              <a:rPr lang="en-US" altLang="zh-CN" b="1" i="1" dirty="0"/>
              <a:t>n</a:t>
            </a:r>
            <a:r>
              <a:rPr lang="zh-CN" altLang="en-US" b="1" dirty="0"/>
              <a:t>为自然数</a:t>
            </a:r>
            <a:r>
              <a:rPr lang="en-US" altLang="zh-CN" b="1" dirty="0"/>
              <a:t>, </a:t>
            </a:r>
            <a:r>
              <a:rPr lang="zh-CN" altLang="en-US" b="1" dirty="0"/>
              <a:t>则 </a:t>
            </a:r>
            <a:r>
              <a:rPr lang="en-US" altLang="zh-CN" b="1" i="1" dirty="0"/>
              <a:t>R </a:t>
            </a:r>
            <a:r>
              <a:rPr lang="zh-CN" altLang="en-US" b="1" dirty="0"/>
              <a:t>的 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</a:t>
            </a: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次幂</a:t>
            </a:r>
            <a:r>
              <a:rPr lang="zh-CN" altLang="en-US" b="1" dirty="0"/>
              <a:t>定义为：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/>
              <a:t>   </a:t>
            </a:r>
            <a:r>
              <a:rPr lang="en-US" altLang="zh-CN" b="1" dirty="0"/>
              <a:t>(1) </a:t>
            </a:r>
            <a:r>
              <a:rPr lang="en-US" altLang="zh-CN" b="1" i="1" dirty="0"/>
              <a:t>R</a:t>
            </a:r>
            <a:r>
              <a:rPr lang="en-US" altLang="zh-CN" b="1" baseline="30000" dirty="0"/>
              <a:t>0</a:t>
            </a:r>
            <a:r>
              <a:rPr lang="en-US" altLang="zh-CN" b="1" dirty="0"/>
              <a:t>={&lt;</a:t>
            </a:r>
            <a:r>
              <a:rPr lang="en-US" altLang="zh-CN" b="1" i="1" dirty="0"/>
              <a:t>x</a:t>
            </a:r>
            <a:r>
              <a:rPr lang="en-US" altLang="zh-CN" b="1" dirty="0"/>
              <a:t>, </a:t>
            </a:r>
            <a:r>
              <a:rPr lang="en-US" altLang="zh-CN" b="1" i="1" dirty="0"/>
              <a:t>x</a:t>
            </a:r>
            <a:r>
              <a:rPr lang="en-US" altLang="zh-CN" b="1" dirty="0"/>
              <a:t>&gt; | </a:t>
            </a:r>
            <a:r>
              <a:rPr lang="en-US" altLang="zh-CN" b="1" i="1" dirty="0" err="1"/>
              <a:t>x</a:t>
            </a:r>
            <a:r>
              <a:rPr lang="en-US" altLang="zh-CN" b="1" dirty="0" err="1"/>
              <a:t>∈</a:t>
            </a:r>
            <a:r>
              <a:rPr lang="en-US" altLang="zh-CN" b="1" i="1" dirty="0" err="1"/>
              <a:t>A</a:t>
            </a:r>
            <a:r>
              <a:rPr lang="en-US" altLang="zh-CN" b="1" i="1" dirty="0"/>
              <a:t> </a:t>
            </a:r>
            <a:r>
              <a:rPr lang="en-US" altLang="zh-CN" b="1" dirty="0"/>
              <a:t>}=</a:t>
            </a:r>
            <a:r>
              <a:rPr lang="en-US" altLang="zh-CN" b="1" i="1" dirty="0"/>
              <a:t>I</a:t>
            </a:r>
            <a:r>
              <a:rPr lang="en-US" altLang="zh-CN" b="1" i="1" baseline="-25000" dirty="0"/>
              <a:t>A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b="1" i="1" dirty="0"/>
              <a:t> </a:t>
            </a:r>
            <a:r>
              <a:rPr lang="en-US" altLang="zh-CN" b="1" dirty="0"/>
              <a:t>  (2) 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n</a:t>
            </a:r>
            <a:r>
              <a:rPr lang="en-US" altLang="zh-CN" b="1" baseline="30000" dirty="0"/>
              <a:t> </a:t>
            </a:r>
            <a:r>
              <a:rPr lang="en-US" altLang="zh-CN" b="1" dirty="0"/>
              <a:t>= 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n</a:t>
            </a:r>
            <a:r>
              <a:rPr lang="en-US" altLang="zh-CN" b="1" baseline="30000" dirty="0"/>
              <a:t>-1</a:t>
            </a:r>
            <a:r>
              <a:rPr lang="en-US" altLang="zh-CN" b="1" dirty="0">
                <a:latin typeface="Arial" charset="0"/>
              </a:rPr>
              <a:t>∘</a:t>
            </a:r>
            <a:r>
              <a:rPr lang="en-US" altLang="zh-CN" b="1" i="1" dirty="0"/>
              <a:t>R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/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3366CC"/>
                </a:solidFill>
              </a:rPr>
              <a:t>注意：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/>
              <a:t>       对于</a:t>
            </a:r>
            <a:r>
              <a:rPr lang="en-US" altLang="zh-CN" b="1" i="1" dirty="0"/>
              <a:t>A</a:t>
            </a:r>
            <a:r>
              <a:rPr lang="zh-CN" altLang="en-US" b="1" dirty="0"/>
              <a:t>上的任何关系</a:t>
            </a:r>
            <a:r>
              <a:rPr lang="en-US" altLang="zh-CN" b="1" i="1" dirty="0"/>
              <a:t>R</a:t>
            </a:r>
            <a:r>
              <a:rPr lang="en-US" altLang="zh-CN" b="1" baseline="-25000" dirty="0"/>
              <a:t>1</a:t>
            </a:r>
            <a:r>
              <a:rPr lang="zh-CN" altLang="en-US" b="1" dirty="0"/>
              <a:t>和</a:t>
            </a:r>
            <a:r>
              <a:rPr lang="en-US" altLang="zh-CN" b="1" i="1" dirty="0"/>
              <a:t>R</a:t>
            </a:r>
            <a:r>
              <a:rPr lang="en-US" altLang="zh-CN" b="1" baseline="-25000" dirty="0"/>
              <a:t>2</a:t>
            </a:r>
            <a:r>
              <a:rPr lang="zh-CN" altLang="en-US" b="1" dirty="0"/>
              <a:t>都有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/>
              <a:t>                 </a:t>
            </a:r>
            <a:r>
              <a:rPr lang="en-US" altLang="zh-CN" b="1" i="1" dirty="0"/>
              <a:t>R</a:t>
            </a:r>
            <a:r>
              <a:rPr lang="en-US" altLang="zh-CN" b="1" baseline="-25000" dirty="0"/>
              <a:t>1</a:t>
            </a:r>
            <a:r>
              <a:rPr lang="en-US" altLang="zh-CN" b="1" baseline="30000" dirty="0"/>
              <a:t>0 </a:t>
            </a:r>
            <a:r>
              <a:rPr lang="en-US" altLang="zh-CN" b="1" dirty="0"/>
              <a:t>= </a:t>
            </a:r>
            <a:r>
              <a:rPr lang="en-US" altLang="zh-CN" b="1" i="1" dirty="0"/>
              <a:t>R</a:t>
            </a:r>
            <a:r>
              <a:rPr lang="en-US" altLang="zh-CN" b="1" baseline="-25000" dirty="0"/>
              <a:t>2</a:t>
            </a:r>
            <a:r>
              <a:rPr lang="en-US" altLang="zh-CN" b="1" baseline="30000" dirty="0"/>
              <a:t>0 </a:t>
            </a:r>
            <a:r>
              <a:rPr lang="en-US" altLang="zh-CN" b="1" dirty="0"/>
              <a:t>= </a:t>
            </a:r>
            <a:r>
              <a:rPr lang="en-US" altLang="zh-CN" b="1" i="1" dirty="0"/>
              <a:t>I</a:t>
            </a:r>
            <a:r>
              <a:rPr lang="en-US" altLang="zh-CN" b="1" i="1" baseline="-25000" dirty="0"/>
              <a:t>A</a:t>
            </a:r>
            <a:r>
              <a:rPr lang="en-US" altLang="zh-CN" b="1" dirty="0"/>
              <a:t> </a:t>
            </a:r>
            <a:br>
              <a:rPr lang="en-US" altLang="zh-CN" b="1" dirty="0"/>
            </a:br>
            <a:r>
              <a:rPr lang="en-US" altLang="zh-CN" b="1" dirty="0"/>
              <a:t>       </a:t>
            </a:r>
            <a:r>
              <a:rPr lang="zh-CN" altLang="en-US" b="1" dirty="0"/>
              <a:t>对于</a:t>
            </a:r>
            <a:r>
              <a:rPr lang="en-US" altLang="zh-CN" b="1" i="1" dirty="0"/>
              <a:t>A</a:t>
            </a:r>
            <a:r>
              <a:rPr lang="zh-CN" altLang="en-US" b="1" dirty="0"/>
              <a:t>上的任何关系 </a:t>
            </a:r>
            <a:r>
              <a:rPr lang="en-US" altLang="zh-CN" b="1" i="1" dirty="0"/>
              <a:t>R </a:t>
            </a:r>
            <a:r>
              <a:rPr lang="zh-CN" altLang="en-US" b="1" dirty="0"/>
              <a:t>都有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/>
              <a:t>                 </a:t>
            </a:r>
            <a:r>
              <a:rPr lang="en-US" altLang="zh-CN" b="1" i="1" dirty="0"/>
              <a:t>R</a:t>
            </a:r>
            <a:r>
              <a:rPr lang="en-US" altLang="zh-CN" b="1" baseline="30000" dirty="0"/>
              <a:t>1 </a:t>
            </a:r>
            <a:r>
              <a:rPr lang="en-US" altLang="zh-CN" b="1" dirty="0"/>
              <a:t>= </a:t>
            </a:r>
            <a:r>
              <a:rPr lang="en-US" altLang="zh-CN" b="1" i="1" dirty="0"/>
              <a:t>R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>
            <a:extLst>
              <a:ext uri="{FF2B5EF4-FFF2-40B4-BE49-F238E27FC236}">
                <a16:creationId xmlns:a16="http://schemas.microsoft.com/office/drawing/2014/main" id="{E6C5B5C0-1774-8FEA-ED9C-B6EA22B4C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7F2F63-DE1C-466B-87B0-02232B878AD1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14018" name="Rectangle 2">
            <a:extLst>
              <a:ext uri="{FF2B5EF4-FFF2-40B4-BE49-F238E27FC236}">
                <a16:creationId xmlns:a16="http://schemas.microsoft.com/office/drawing/2014/main" id="{6094141F-4207-5F25-1639-E390BC34C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29600" cy="119697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幂的求法</a:t>
            </a:r>
          </a:p>
        </p:txBody>
      </p:sp>
      <p:sp>
        <p:nvSpPr>
          <p:cNvPr id="48132" name="Text Box 3">
            <a:extLst>
              <a:ext uri="{FF2B5EF4-FFF2-40B4-BE49-F238E27FC236}">
                <a16:creationId xmlns:a16="http://schemas.microsoft.com/office/drawing/2014/main" id="{A2920469-F8CB-6FC6-7947-2967350D7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675687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(1) </a:t>
            </a:r>
            <a:r>
              <a:rPr lang="zh-CN" altLang="en-US" sz="2800" b="1">
                <a:latin typeface="Times New Roman" panose="02020603050405020304" pitchFamily="18" charset="0"/>
              </a:rPr>
              <a:t>对于集合表示的关系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，计算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 </a:t>
            </a:r>
            <a:r>
              <a:rPr lang="zh-CN" altLang="en-US" sz="2800" b="1">
                <a:latin typeface="Times New Roman" panose="02020603050405020304" pitchFamily="18" charset="0"/>
              </a:rPr>
              <a:t>就是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个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左复合 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(2) </a:t>
            </a:r>
            <a:r>
              <a:rPr lang="zh-CN" altLang="en-US" sz="2800" b="1">
                <a:latin typeface="Times New Roman" panose="02020603050405020304" pitchFamily="18" charset="0"/>
              </a:rPr>
              <a:t>矩阵表示就是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个矩阵相乘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其中相加采用逻辑加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(3) </a:t>
            </a:r>
            <a:r>
              <a:rPr lang="zh-CN" altLang="en-US" sz="2800" b="1">
                <a:latin typeface="Times New Roman" panose="02020603050405020304" pitchFamily="18" charset="0"/>
              </a:rPr>
              <a:t>关系图法</a:t>
            </a:r>
            <a:r>
              <a:rPr lang="en-US" altLang="zh-CN" sz="2800" b="1">
                <a:latin typeface="Times New Roman" panose="02020603050405020304" pitchFamily="18" charset="0"/>
              </a:rPr>
              <a:t>.  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3 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&gt;}, 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的各次幂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分别用矩阵和关系图表示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解：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的关系矩阵分别为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0A8524D7-56E6-132F-5BE6-D23D3521F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48134" name="Object 0">
            <a:extLst>
              <a:ext uri="{FF2B5EF4-FFF2-40B4-BE49-F238E27FC236}">
                <a16:creationId xmlns:a16="http://schemas.microsoft.com/office/drawing/2014/main" id="{FB55F12E-E7A8-FF13-7F08-3151765534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581525"/>
          <a:ext cx="2232025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公式" r:id="rId4" imgW="1123811" imgH="857437" progId="Equation.3">
                  <p:embed/>
                </p:oleObj>
              </mc:Choice>
              <mc:Fallback>
                <p:oleObj name="公式" r:id="rId4" imgW="1123811" imgH="857437" progId="Equation.3">
                  <p:embed/>
                  <p:pic>
                    <p:nvPicPr>
                      <p:cNvPr id="48134" name="Object 0">
                        <a:extLst>
                          <a:ext uri="{FF2B5EF4-FFF2-40B4-BE49-F238E27FC236}">
                            <a16:creationId xmlns:a16="http://schemas.microsoft.com/office/drawing/2014/main" id="{FB55F12E-E7A8-FF13-7F08-3151765534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81525"/>
                        <a:ext cx="2232025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1">
            <a:extLst>
              <a:ext uri="{FF2B5EF4-FFF2-40B4-BE49-F238E27FC236}">
                <a16:creationId xmlns:a16="http://schemas.microsoft.com/office/drawing/2014/main" id="{F0BE5D28-CA19-BF17-3EDC-98D4919810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4652963"/>
          <a:ext cx="5761037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公式" r:id="rId6" imgW="2966961" imgH="857437" progId="Equation.3">
                  <p:embed/>
                </p:oleObj>
              </mc:Choice>
              <mc:Fallback>
                <p:oleObj name="公式" r:id="rId6" imgW="2966961" imgH="857437" progId="Equation.3">
                  <p:embed/>
                  <p:pic>
                    <p:nvPicPr>
                      <p:cNvPr id="48135" name="Object 1">
                        <a:extLst>
                          <a:ext uri="{FF2B5EF4-FFF2-40B4-BE49-F238E27FC236}">
                            <a16:creationId xmlns:a16="http://schemas.microsoft.com/office/drawing/2014/main" id="{F0BE5D28-CA19-BF17-3EDC-98D4919810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652963"/>
                        <a:ext cx="5761037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>
            <a:extLst>
              <a:ext uri="{FF2B5EF4-FFF2-40B4-BE49-F238E27FC236}">
                <a16:creationId xmlns:a16="http://schemas.microsoft.com/office/drawing/2014/main" id="{3926B6EF-9BAC-4B7E-773B-277B49A4CB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101573-C6BB-4DB2-8DB9-5777BBDEF3C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15042" name="Text Box 2">
            <a:extLst>
              <a:ext uri="{FF2B5EF4-FFF2-40B4-BE49-F238E27FC236}">
                <a16:creationId xmlns:a16="http://schemas.microsoft.com/office/drawing/2014/main" id="{5A3BEC9F-0703-8F0A-05AC-A5177E417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700213"/>
            <a:ext cx="79216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bg2"/>
                </a:solidFill>
              </a:rPr>
              <a:t>同理，</a:t>
            </a:r>
            <a:r>
              <a:rPr lang="en-US" altLang="zh-CN" b="1" i="1">
                <a:solidFill>
                  <a:schemeClr val="bg2"/>
                </a:solidFill>
              </a:rPr>
              <a:t>R</a:t>
            </a:r>
            <a:r>
              <a:rPr lang="en-US" altLang="zh-CN" b="1" baseline="30000">
                <a:solidFill>
                  <a:schemeClr val="bg2"/>
                </a:solidFill>
              </a:rPr>
              <a:t>0</a:t>
            </a:r>
            <a:r>
              <a:rPr lang="en-US" altLang="zh-CN" b="1">
                <a:solidFill>
                  <a:schemeClr val="bg2"/>
                </a:solidFill>
              </a:rPr>
              <a:t>=</a:t>
            </a:r>
            <a:r>
              <a:rPr lang="en-US" altLang="zh-CN" b="1" i="1">
                <a:solidFill>
                  <a:schemeClr val="bg2"/>
                </a:solidFill>
              </a:rPr>
              <a:t>I</a:t>
            </a:r>
            <a:r>
              <a:rPr lang="en-US" altLang="zh-CN" b="1" i="1" baseline="-25000">
                <a:solidFill>
                  <a:schemeClr val="bg2"/>
                </a:solidFill>
              </a:rPr>
              <a:t>A</a:t>
            </a:r>
            <a:r>
              <a:rPr lang="en-US" altLang="zh-CN" b="1">
                <a:solidFill>
                  <a:schemeClr val="bg2"/>
                </a:solidFill>
              </a:rPr>
              <a:t>, </a:t>
            </a:r>
            <a:r>
              <a:rPr lang="en-US" altLang="zh-CN" b="1" i="1">
                <a:solidFill>
                  <a:schemeClr val="bg2"/>
                </a:solidFill>
              </a:rPr>
              <a:t>R</a:t>
            </a:r>
            <a:r>
              <a:rPr lang="en-US" altLang="zh-CN" b="1" baseline="30000">
                <a:solidFill>
                  <a:schemeClr val="bg2"/>
                </a:solidFill>
              </a:rPr>
              <a:t>3</a:t>
            </a:r>
            <a:r>
              <a:rPr lang="zh-CN" altLang="en-US" b="1">
                <a:solidFill>
                  <a:schemeClr val="bg2"/>
                </a:solidFill>
              </a:rPr>
              <a:t>和</a:t>
            </a:r>
            <a:r>
              <a:rPr lang="en-US" altLang="zh-CN" b="1" i="1">
                <a:solidFill>
                  <a:schemeClr val="bg2"/>
                </a:solidFill>
              </a:rPr>
              <a:t>R</a:t>
            </a:r>
            <a:r>
              <a:rPr lang="en-US" altLang="zh-CN" b="1" baseline="30000">
                <a:solidFill>
                  <a:schemeClr val="bg2"/>
                </a:solidFill>
              </a:rPr>
              <a:t>4</a:t>
            </a:r>
            <a:r>
              <a:rPr lang="zh-CN" altLang="en-US" b="1">
                <a:solidFill>
                  <a:schemeClr val="bg2"/>
                </a:solidFill>
              </a:rPr>
              <a:t>的矩阵分别是：</a:t>
            </a:r>
          </a:p>
          <a:p>
            <a:pPr eaLnBrk="1" hangingPunct="1">
              <a:defRPr/>
            </a:pPr>
            <a:endParaRPr lang="zh-CN" altLang="en-US" b="1">
              <a:solidFill>
                <a:schemeClr val="bg2"/>
              </a:solidFill>
            </a:endParaRPr>
          </a:p>
          <a:p>
            <a:pPr eaLnBrk="1" hangingPunct="1">
              <a:defRPr/>
            </a:pPr>
            <a:endParaRPr lang="zh-CN" altLang="en-US" b="1">
              <a:solidFill>
                <a:schemeClr val="bg2"/>
              </a:solidFill>
            </a:endParaRPr>
          </a:p>
          <a:p>
            <a:pPr eaLnBrk="1" hangingPunct="1">
              <a:defRPr/>
            </a:pPr>
            <a:endParaRPr lang="zh-CN" altLang="en-US" b="1">
              <a:solidFill>
                <a:schemeClr val="bg2"/>
              </a:solidFill>
            </a:endParaRPr>
          </a:p>
          <a:p>
            <a:pPr eaLnBrk="1" hangingPunct="1">
              <a:defRPr/>
            </a:pPr>
            <a:endParaRPr lang="zh-CN" altLang="en-US" b="1">
              <a:solidFill>
                <a:schemeClr val="bg2"/>
              </a:solidFill>
            </a:endParaRPr>
          </a:p>
          <a:p>
            <a:pPr eaLnBrk="1" hangingPunct="1">
              <a:defRPr/>
            </a:pPr>
            <a:endParaRPr lang="zh-CN" altLang="en-US" b="1">
              <a:solidFill>
                <a:schemeClr val="bg2"/>
              </a:solidFill>
            </a:endParaRPr>
          </a:p>
          <a:p>
            <a:pPr eaLnBrk="1" hangingPunct="1">
              <a:defRPr/>
            </a:pPr>
            <a:endParaRPr lang="zh-CN" altLang="en-US" b="1">
              <a:solidFill>
                <a:schemeClr val="bg2"/>
              </a:solidFill>
            </a:endParaRPr>
          </a:p>
          <a:p>
            <a:pPr eaLnBrk="1" hangingPunct="1">
              <a:defRPr/>
            </a:pPr>
            <a:r>
              <a:rPr lang="zh-CN" altLang="en-US" b="1">
                <a:solidFill>
                  <a:schemeClr val="bg2"/>
                </a:solidFill>
              </a:rPr>
              <a:t>因此</a:t>
            </a:r>
            <a:r>
              <a:rPr lang="en-US" altLang="zh-CN" b="1" i="1">
                <a:solidFill>
                  <a:schemeClr val="bg2"/>
                </a:solidFill>
              </a:rPr>
              <a:t>M</a:t>
            </a:r>
            <a:r>
              <a:rPr lang="en-US" altLang="zh-CN" b="1" baseline="30000">
                <a:solidFill>
                  <a:schemeClr val="bg2"/>
                </a:solidFill>
              </a:rPr>
              <a:t>4</a:t>
            </a:r>
            <a:r>
              <a:rPr lang="en-US" altLang="zh-CN" b="1">
                <a:solidFill>
                  <a:schemeClr val="bg2"/>
                </a:solidFill>
              </a:rPr>
              <a:t>=</a:t>
            </a:r>
            <a:r>
              <a:rPr lang="en-US" altLang="zh-CN" b="1" i="1">
                <a:solidFill>
                  <a:schemeClr val="bg2"/>
                </a:solidFill>
              </a:rPr>
              <a:t>M</a:t>
            </a:r>
            <a:r>
              <a:rPr lang="en-US" altLang="zh-CN" b="1" baseline="30000">
                <a:solidFill>
                  <a:schemeClr val="bg2"/>
                </a:solidFill>
              </a:rPr>
              <a:t>2</a:t>
            </a:r>
            <a:r>
              <a:rPr lang="en-US" altLang="zh-CN" b="1">
                <a:solidFill>
                  <a:schemeClr val="bg2"/>
                </a:solidFill>
              </a:rPr>
              <a:t>, </a:t>
            </a:r>
            <a:r>
              <a:rPr lang="zh-CN" altLang="en-US" b="1">
                <a:solidFill>
                  <a:schemeClr val="bg2"/>
                </a:solidFill>
              </a:rPr>
              <a:t>即</a:t>
            </a:r>
            <a:r>
              <a:rPr lang="en-US" altLang="zh-CN" b="1" i="1">
                <a:solidFill>
                  <a:schemeClr val="bg2"/>
                </a:solidFill>
              </a:rPr>
              <a:t>R</a:t>
            </a:r>
            <a:r>
              <a:rPr lang="en-US" altLang="zh-CN" b="1" baseline="30000">
                <a:solidFill>
                  <a:schemeClr val="bg2"/>
                </a:solidFill>
              </a:rPr>
              <a:t>4</a:t>
            </a:r>
            <a:r>
              <a:rPr lang="en-US" altLang="zh-CN" b="1">
                <a:solidFill>
                  <a:schemeClr val="bg2"/>
                </a:solidFill>
              </a:rPr>
              <a:t>=</a:t>
            </a:r>
            <a:r>
              <a:rPr lang="en-US" altLang="zh-CN" b="1" i="1">
                <a:solidFill>
                  <a:schemeClr val="bg2"/>
                </a:solidFill>
              </a:rPr>
              <a:t>R</a:t>
            </a:r>
            <a:r>
              <a:rPr lang="en-US" altLang="zh-CN" b="1" baseline="30000">
                <a:solidFill>
                  <a:schemeClr val="bg2"/>
                </a:solidFill>
              </a:rPr>
              <a:t>2</a:t>
            </a:r>
            <a:r>
              <a:rPr lang="en-US" altLang="zh-CN" b="1">
                <a:solidFill>
                  <a:schemeClr val="bg2"/>
                </a:solidFill>
              </a:rPr>
              <a:t>. </a:t>
            </a:r>
            <a:r>
              <a:rPr lang="zh-CN" altLang="en-US" b="1">
                <a:solidFill>
                  <a:schemeClr val="bg2"/>
                </a:solidFill>
              </a:rPr>
              <a:t>因此可以得到</a:t>
            </a:r>
            <a:br>
              <a:rPr lang="zh-CN" altLang="en-US" b="1">
                <a:solidFill>
                  <a:schemeClr val="bg2"/>
                </a:solidFill>
              </a:rPr>
            </a:br>
            <a:r>
              <a:rPr lang="zh-CN" altLang="en-US" b="1">
                <a:solidFill>
                  <a:schemeClr val="bg2"/>
                </a:solidFill>
              </a:rPr>
              <a:t>         </a:t>
            </a:r>
            <a:r>
              <a:rPr lang="en-US" altLang="zh-CN" b="1" i="1">
                <a:solidFill>
                  <a:schemeClr val="bg2"/>
                </a:solidFill>
              </a:rPr>
              <a:t>R</a:t>
            </a:r>
            <a:r>
              <a:rPr lang="en-US" altLang="zh-CN" b="1" baseline="30000">
                <a:solidFill>
                  <a:schemeClr val="bg2"/>
                </a:solidFill>
              </a:rPr>
              <a:t>2</a:t>
            </a:r>
            <a:r>
              <a:rPr lang="en-US" altLang="zh-CN" b="1">
                <a:solidFill>
                  <a:schemeClr val="bg2"/>
                </a:solidFill>
              </a:rPr>
              <a:t>=</a:t>
            </a:r>
            <a:r>
              <a:rPr lang="en-US" altLang="zh-CN" b="1" i="1">
                <a:solidFill>
                  <a:schemeClr val="bg2"/>
                </a:solidFill>
              </a:rPr>
              <a:t>R</a:t>
            </a:r>
            <a:r>
              <a:rPr lang="en-US" altLang="zh-CN" b="1" baseline="30000">
                <a:solidFill>
                  <a:schemeClr val="bg2"/>
                </a:solidFill>
              </a:rPr>
              <a:t>4</a:t>
            </a:r>
            <a:r>
              <a:rPr lang="en-US" altLang="zh-CN" b="1">
                <a:solidFill>
                  <a:schemeClr val="bg2"/>
                </a:solidFill>
              </a:rPr>
              <a:t>=</a:t>
            </a:r>
            <a:r>
              <a:rPr lang="en-US" altLang="zh-CN" b="1" i="1">
                <a:solidFill>
                  <a:schemeClr val="bg2"/>
                </a:solidFill>
              </a:rPr>
              <a:t>R</a:t>
            </a:r>
            <a:r>
              <a:rPr lang="en-US" altLang="zh-CN" b="1" baseline="30000">
                <a:solidFill>
                  <a:schemeClr val="bg2"/>
                </a:solidFill>
              </a:rPr>
              <a:t>6</a:t>
            </a:r>
            <a:r>
              <a:rPr lang="en-US" altLang="zh-CN" b="1">
                <a:solidFill>
                  <a:schemeClr val="bg2"/>
                </a:solidFill>
              </a:rPr>
              <a:t>=…,   </a:t>
            </a:r>
            <a:r>
              <a:rPr lang="en-US" altLang="zh-CN" b="1" i="1">
                <a:solidFill>
                  <a:schemeClr val="bg2"/>
                </a:solidFill>
              </a:rPr>
              <a:t>R</a:t>
            </a:r>
            <a:r>
              <a:rPr lang="en-US" altLang="zh-CN" b="1" baseline="30000">
                <a:solidFill>
                  <a:schemeClr val="bg2"/>
                </a:solidFill>
              </a:rPr>
              <a:t>3</a:t>
            </a:r>
            <a:r>
              <a:rPr lang="en-US" altLang="zh-CN" b="1">
                <a:solidFill>
                  <a:schemeClr val="bg2"/>
                </a:solidFill>
              </a:rPr>
              <a:t>=</a:t>
            </a:r>
            <a:r>
              <a:rPr lang="en-US" altLang="zh-CN" b="1" i="1">
                <a:solidFill>
                  <a:schemeClr val="bg2"/>
                </a:solidFill>
              </a:rPr>
              <a:t>R</a:t>
            </a:r>
            <a:r>
              <a:rPr lang="en-US" altLang="zh-CN" b="1" baseline="30000">
                <a:solidFill>
                  <a:schemeClr val="bg2"/>
                </a:solidFill>
              </a:rPr>
              <a:t>5</a:t>
            </a:r>
            <a:r>
              <a:rPr lang="en-US" altLang="zh-CN" b="1">
                <a:solidFill>
                  <a:schemeClr val="bg2"/>
                </a:solidFill>
              </a:rPr>
              <a:t>=</a:t>
            </a:r>
            <a:r>
              <a:rPr lang="en-US" altLang="zh-CN" b="1" i="1">
                <a:solidFill>
                  <a:schemeClr val="bg2"/>
                </a:solidFill>
              </a:rPr>
              <a:t>R</a:t>
            </a:r>
            <a:r>
              <a:rPr lang="en-US" altLang="zh-CN" b="1" baseline="30000">
                <a:solidFill>
                  <a:schemeClr val="bg2"/>
                </a:solidFill>
              </a:rPr>
              <a:t>7</a:t>
            </a:r>
            <a:r>
              <a:rPr lang="en-US" altLang="zh-CN" b="1">
                <a:solidFill>
                  <a:schemeClr val="bg2"/>
                </a:solidFill>
              </a:rPr>
              <a:t>=…</a:t>
            </a:r>
            <a:br>
              <a:rPr lang="en-US" altLang="zh-CN" b="1">
                <a:solidFill>
                  <a:srgbClr val="000099"/>
                </a:solidFill>
              </a:rPr>
            </a:b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对于有穷集</a:t>
            </a:r>
            <a:r>
              <a:rPr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上关系</a:t>
            </a:r>
            <a:r>
              <a:rPr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的不同幂只有有限个。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7208000-2266-1A55-35D4-CA2158BD8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49157" name="Object 0">
            <a:extLst>
              <a:ext uri="{FF2B5EF4-FFF2-40B4-BE49-F238E27FC236}">
                <a16:creationId xmlns:a16="http://schemas.microsoft.com/office/drawing/2014/main" id="{9BDAF91F-3C2F-5F8C-7C6B-B41C7D655E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2492375"/>
          <a:ext cx="4824413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公式" r:id="rId4" imgW="2495411" imgH="857437" progId="Equation.3">
                  <p:embed/>
                </p:oleObj>
              </mc:Choice>
              <mc:Fallback>
                <p:oleObj name="公式" r:id="rId4" imgW="2495411" imgH="857437" progId="Equation.3">
                  <p:embed/>
                  <p:pic>
                    <p:nvPicPr>
                      <p:cNvPr id="49157" name="Object 0">
                        <a:extLst>
                          <a:ext uri="{FF2B5EF4-FFF2-40B4-BE49-F238E27FC236}">
                            <a16:creationId xmlns:a16="http://schemas.microsoft.com/office/drawing/2014/main" id="{9BDAF91F-3C2F-5F8C-7C6B-B41C7D655E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492375"/>
                        <a:ext cx="4824413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1">
            <a:extLst>
              <a:ext uri="{FF2B5EF4-FFF2-40B4-BE49-F238E27FC236}">
                <a16:creationId xmlns:a16="http://schemas.microsoft.com/office/drawing/2014/main" id="{55343295-565C-CB8E-E025-120872E85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492375"/>
          <a:ext cx="2303462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公式" r:id="rId6" imgW="1190389" imgH="857437" progId="Equation.3">
                  <p:embed/>
                </p:oleObj>
              </mc:Choice>
              <mc:Fallback>
                <p:oleObj name="公式" r:id="rId6" imgW="1190389" imgH="857437" progId="Equation.3">
                  <p:embed/>
                  <p:pic>
                    <p:nvPicPr>
                      <p:cNvPr id="49158" name="Object 1">
                        <a:extLst>
                          <a:ext uri="{FF2B5EF4-FFF2-40B4-BE49-F238E27FC236}">
                            <a16:creationId xmlns:a16="http://schemas.microsoft.com/office/drawing/2014/main" id="{55343295-565C-CB8E-E025-120872E852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92375"/>
                        <a:ext cx="2303462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6" name="Rectangle 6">
            <a:extLst>
              <a:ext uri="{FF2B5EF4-FFF2-40B4-BE49-F238E27FC236}">
                <a16:creationId xmlns:a16="http://schemas.microsoft.com/office/drawing/2014/main" id="{1C1F6158-20E3-620A-0E99-477846EE3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921625" cy="1081088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幂的求法（续）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>
            <a:extLst>
              <a:ext uri="{FF2B5EF4-FFF2-40B4-BE49-F238E27FC236}">
                <a16:creationId xmlns:a16="http://schemas.microsoft.com/office/drawing/2014/main" id="{DAA7B665-C253-D0DD-DC6C-D428D519F9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EFA171-FB64-4C3D-9FCB-AB5A48415810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0179" name="Text Box 2">
            <a:extLst>
              <a:ext uri="{FF2B5EF4-FFF2-40B4-BE49-F238E27FC236}">
                <a16:creationId xmlns:a16="http://schemas.microsoft.com/office/drawing/2014/main" id="{99D14054-A71F-12AC-A132-61CAB6AA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84313"/>
            <a:ext cx="7993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,…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的关系图如下图所示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184EA6C6-86DC-DECB-F9C8-FD7B832A3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169863"/>
            <a:ext cx="8064500" cy="1008062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幂的求法（续）</a:t>
            </a:r>
          </a:p>
        </p:txBody>
      </p:sp>
      <p:pic>
        <p:nvPicPr>
          <p:cNvPr id="50181" name="Picture 5">
            <a:extLst>
              <a:ext uri="{FF2B5EF4-FFF2-40B4-BE49-F238E27FC236}">
                <a16:creationId xmlns:a16="http://schemas.microsoft.com/office/drawing/2014/main" id="{E99901D0-1E8E-F531-2283-74D869EEF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49500"/>
            <a:ext cx="8351837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>
            <a:extLst>
              <a:ext uri="{FF2B5EF4-FFF2-40B4-BE49-F238E27FC236}">
                <a16:creationId xmlns:a16="http://schemas.microsoft.com/office/drawing/2014/main" id="{23A1B094-6984-81E5-6BC3-7AE8BA493F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CEB496-F3E9-4A5E-9C5B-B02BAFBCC811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2629CB1C-5A0C-3FCC-4C57-470CA64ED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29600" cy="1081088"/>
          </a:xfrm>
        </p:spPr>
        <p:txBody>
          <a:bodyPr/>
          <a:lstStyle/>
          <a:p>
            <a:r>
              <a:rPr lang="zh-CN" altLang="en-US" b="1">
                <a:solidFill>
                  <a:srgbClr val="A50021"/>
                </a:solidFill>
              </a:rPr>
              <a:t>幂运算的性质</a:t>
            </a:r>
          </a:p>
        </p:txBody>
      </p:sp>
      <p:grpSp>
        <p:nvGrpSpPr>
          <p:cNvPr id="51204" name="Group 3">
            <a:extLst>
              <a:ext uri="{FF2B5EF4-FFF2-40B4-BE49-F238E27FC236}">
                <a16:creationId xmlns:a16="http://schemas.microsoft.com/office/drawing/2014/main" id="{EBB7F6D2-2271-B327-BF0F-5C8ED71F84B5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412875"/>
            <a:ext cx="7775575" cy="4265613"/>
            <a:chOff x="567" y="988"/>
            <a:chExt cx="4898" cy="2687"/>
          </a:xfrm>
        </p:grpSpPr>
        <p:sp>
          <p:nvSpPr>
            <p:cNvPr id="51205" name="Text Box 4">
              <a:extLst>
                <a:ext uri="{FF2B5EF4-FFF2-40B4-BE49-F238E27FC236}">
                  <a16:creationId xmlns:a16="http://schemas.microsoft.com/office/drawing/2014/main" id="{9BC0B9FA-68D9-8D77-50A8-00A295AF4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988"/>
              <a:ext cx="4898" cy="2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定理</a:t>
              </a: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sz="2800" b="1">
                  <a:latin typeface="Times New Roman" panose="02020603050405020304" pitchFamily="18" charset="0"/>
                </a:rPr>
                <a:t>设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为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n</a:t>
              </a:r>
              <a:r>
                <a:rPr lang="zh-CN" altLang="en-US" sz="2800" b="1">
                  <a:latin typeface="Times New Roman" panose="02020603050405020304" pitchFamily="18" charset="0"/>
                </a:rPr>
                <a:t>元集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R</a:t>
              </a:r>
              <a:r>
                <a:rPr lang="zh-CN" altLang="en-US" sz="2800" b="1">
                  <a:latin typeface="Times New Roman" panose="02020603050405020304" pitchFamily="18" charset="0"/>
                </a:rPr>
                <a:t>是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上的关系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则存在自然数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s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和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t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 </a:t>
              </a:r>
              <a:r>
                <a:rPr lang="zh-CN" altLang="en-US" sz="2800" b="1">
                  <a:latin typeface="Times New Roman" panose="02020603050405020304" pitchFamily="18" charset="0"/>
                </a:rPr>
                <a:t>使得  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30000">
                  <a:latin typeface="Times New Roman" panose="02020603050405020304" pitchFamily="18" charset="0"/>
                </a:rPr>
                <a:t>s </a:t>
              </a:r>
              <a:r>
                <a:rPr lang="en-US" altLang="zh-CN" sz="2800" b="1">
                  <a:latin typeface="Times New Roman" panose="02020603050405020304" pitchFamily="18" charset="0"/>
                </a:rPr>
                <a:t>=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30000">
                  <a:latin typeface="Times New Roman" panose="02020603050405020304" pitchFamily="18" charset="0"/>
                </a:rPr>
                <a:t>t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证</a:t>
              </a:r>
              <a:r>
                <a:rPr lang="en-US" altLang="zh-CN" sz="2800" b="1">
                  <a:latin typeface="Times New Roman" panose="02020603050405020304" pitchFamily="18" charset="0"/>
                </a:rPr>
                <a:t>: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R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为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上的关系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 </a:t>
              </a:r>
              <a:r>
                <a:rPr lang="zh-CN" altLang="en-US" sz="2800" b="1">
                  <a:latin typeface="Times New Roman" panose="02020603050405020304" pitchFamily="18" charset="0"/>
                </a:rPr>
                <a:t>由于</a:t>
              </a:r>
              <a:r>
                <a:rPr lang="en-US" altLang="zh-CN" sz="2800" b="1">
                  <a:latin typeface="Times New Roman" panose="02020603050405020304" pitchFamily="18" charset="0"/>
                </a:rPr>
                <a:t>|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|=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上的不同关系只有      个</a:t>
              </a:r>
              <a:r>
                <a:rPr lang="en-US" altLang="zh-CN" sz="2800" b="1">
                  <a:latin typeface="Times New Roman" panose="02020603050405020304" pitchFamily="18" charset="0"/>
                </a:rPr>
                <a:t>. 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当列出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R </a:t>
              </a:r>
              <a:r>
                <a:rPr lang="zh-CN" altLang="en-US" sz="2800" b="1">
                  <a:latin typeface="Times New Roman" panose="02020603050405020304" pitchFamily="18" charset="0"/>
                </a:rPr>
                <a:t>的各次幂</a:t>
              </a:r>
              <a:endParaRPr lang="zh-CN" altLang="en-US" sz="2800" b="1" i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i="1">
                  <a:latin typeface="Times New Roman" panose="02020603050405020304" pitchFamily="18" charset="0"/>
                </a:rPr>
                <a:t>        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30000">
                  <a:latin typeface="Times New Roman" panose="02020603050405020304" pitchFamily="18" charset="0"/>
                </a:rPr>
                <a:t>0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3000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30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…, , …, 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必存在自然数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s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和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t </a:t>
              </a:r>
              <a:r>
                <a:rPr lang="zh-CN" altLang="en-US" sz="2800" b="1">
                  <a:latin typeface="Times New Roman" panose="02020603050405020304" pitchFamily="18" charset="0"/>
                </a:rPr>
                <a:t>使得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30000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30000">
                  <a:latin typeface="Times New Roman" panose="02020603050405020304" pitchFamily="18" charset="0"/>
                </a:rPr>
                <a:t>t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51206" name="Object 5">
              <a:extLst>
                <a:ext uri="{FF2B5EF4-FFF2-40B4-BE49-F238E27FC236}">
                  <a16:creationId xmlns:a16="http://schemas.microsoft.com/office/drawing/2014/main" id="{24C8C95E-4A26-D936-D45D-745965E7DB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3" y="2384"/>
            <a:ext cx="366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公式" r:id="rId4" imgW="228501" imgH="203112" progId="Equation.3">
                    <p:embed/>
                  </p:oleObj>
                </mc:Choice>
                <mc:Fallback>
                  <p:oleObj name="公式" r:id="rId4" imgW="228501" imgH="203112" progId="Equation.3">
                    <p:embed/>
                    <p:pic>
                      <p:nvPicPr>
                        <p:cNvPr id="51206" name="Object 5">
                          <a:extLst>
                            <a:ext uri="{FF2B5EF4-FFF2-40B4-BE49-F238E27FC236}">
                              <a16:creationId xmlns:a16="http://schemas.microsoft.com/office/drawing/2014/main" id="{24C8C95E-4A26-D936-D45D-745965E7DB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2384"/>
                          <a:ext cx="366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583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>
            <a:extLst>
              <a:ext uri="{FF2B5EF4-FFF2-40B4-BE49-F238E27FC236}">
                <a16:creationId xmlns:a16="http://schemas.microsoft.com/office/drawing/2014/main" id="{47E006D9-4DBB-D9BB-A53F-F515A1A14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2359EA-948B-4F42-9366-B2F9099B5F1F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35EF52E5-05F1-B680-08E8-D44842CEF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3088" y="106363"/>
            <a:ext cx="8208962" cy="1081087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笛卡儿积</a:t>
            </a:r>
          </a:p>
        </p:txBody>
      </p:sp>
      <p:sp>
        <p:nvSpPr>
          <p:cNvPr id="195587" name="Text Box 3">
            <a:extLst>
              <a:ext uri="{FF2B5EF4-FFF2-40B4-BE49-F238E27FC236}">
                <a16:creationId xmlns:a16="http://schemas.microsoft.com/office/drawing/2014/main" id="{0694F5EA-3A1C-D8FD-36EE-7E53307DD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12875"/>
            <a:ext cx="7991475" cy="506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20000"/>
              </a:lnSpc>
              <a:defRPr/>
            </a:pP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b="1"/>
              <a:t>设</a:t>
            </a:r>
            <a:r>
              <a:rPr lang="en-US" altLang="zh-CN" b="1" i="1"/>
              <a:t>A</a:t>
            </a:r>
            <a:r>
              <a:rPr lang="en-US" altLang="zh-CN" b="1"/>
              <a:t>, </a:t>
            </a:r>
            <a:r>
              <a:rPr lang="en-US" altLang="zh-CN" b="1" i="1"/>
              <a:t>B</a:t>
            </a:r>
            <a:r>
              <a:rPr lang="zh-CN" altLang="en-US" b="1"/>
              <a:t>为集合，用</a:t>
            </a:r>
            <a:r>
              <a:rPr lang="en-US" altLang="zh-CN" b="1" i="1"/>
              <a:t>A</a:t>
            </a:r>
            <a:r>
              <a:rPr lang="zh-CN" altLang="en-US" b="1"/>
              <a:t>中元素为第一个元素，</a:t>
            </a:r>
            <a:r>
              <a:rPr lang="en-US" altLang="zh-CN" b="1" i="1"/>
              <a:t>B</a:t>
            </a:r>
            <a:r>
              <a:rPr lang="zh-CN" altLang="en-US" b="1"/>
              <a:t>中元素为第二个元素，构成有序对</a:t>
            </a:r>
            <a:r>
              <a:rPr lang="en-US" altLang="zh-CN" b="1"/>
              <a:t>. </a:t>
            </a:r>
            <a:r>
              <a:rPr lang="zh-CN" altLang="en-US" b="1"/>
              <a:t>所有这样的有序对组成的集合叫做</a:t>
            </a:r>
            <a:r>
              <a:rPr lang="zh-CN" altLang="en-US" b="1" i="1"/>
              <a:t> </a:t>
            </a:r>
            <a:r>
              <a:rPr lang="en-US" altLang="zh-CN" b="1" i="1"/>
              <a:t>A</a:t>
            </a:r>
            <a:r>
              <a:rPr lang="zh-CN" altLang="en-US" b="1"/>
              <a:t>与</a:t>
            </a:r>
            <a:r>
              <a:rPr lang="en-US" altLang="zh-CN" b="1" i="1"/>
              <a:t>B 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FF3300"/>
                </a:solidFill>
              </a:rPr>
              <a:t>笛卡儿积</a:t>
            </a:r>
          </a:p>
          <a:p>
            <a:pPr marL="342900" indent="-342900" eaLnBrk="1" hangingPunct="1">
              <a:lnSpc>
                <a:spcPct val="120000"/>
              </a:lnSpc>
              <a:defRPr/>
            </a:pPr>
            <a:r>
              <a:rPr lang="zh-CN" altLang="en-US" b="1">
                <a:solidFill>
                  <a:srgbClr val="FF3300"/>
                </a:solidFill>
              </a:rPr>
              <a:t>    </a:t>
            </a:r>
            <a:r>
              <a:rPr lang="zh-CN" altLang="en-US" b="1"/>
              <a:t>记作</a:t>
            </a:r>
            <a:r>
              <a:rPr lang="en-US" altLang="zh-CN" b="1" i="1"/>
              <a:t>A</a:t>
            </a:r>
            <a:r>
              <a:rPr lang="en-US" altLang="zh-CN" b="1">
                <a:sym typeface="Symbol" pitchFamily="18" charset="2"/>
              </a:rPr>
              <a:t></a:t>
            </a:r>
            <a:r>
              <a:rPr lang="en-US" altLang="zh-CN" b="1" i="1"/>
              <a:t>B</a:t>
            </a:r>
            <a:r>
              <a:rPr lang="zh-CN" altLang="en-US" b="1"/>
              <a:t>， 即 </a:t>
            </a:r>
            <a:r>
              <a:rPr lang="en-US" altLang="zh-CN" b="1" i="1"/>
              <a:t>A</a:t>
            </a:r>
            <a:r>
              <a:rPr lang="en-US" altLang="zh-CN" b="1">
                <a:sym typeface="Symbol" pitchFamily="18" charset="2"/>
              </a:rPr>
              <a:t></a:t>
            </a:r>
            <a:r>
              <a:rPr lang="en-US" altLang="zh-CN" b="1" i="1"/>
              <a:t>B </a:t>
            </a:r>
            <a:r>
              <a:rPr lang="en-US" altLang="zh-CN" b="1"/>
              <a:t>={ &lt;</a:t>
            </a:r>
            <a:r>
              <a:rPr lang="en-US" altLang="zh-CN" b="1" i="1"/>
              <a:t>x</a:t>
            </a:r>
            <a:r>
              <a:rPr lang="en-US" altLang="zh-CN" b="1"/>
              <a:t>,</a:t>
            </a:r>
            <a:r>
              <a:rPr lang="en-US" altLang="zh-CN" b="1" i="1"/>
              <a:t>y</a:t>
            </a:r>
            <a:r>
              <a:rPr lang="en-US" altLang="zh-CN" b="1"/>
              <a:t>&gt; | </a:t>
            </a:r>
            <a:r>
              <a:rPr lang="en-US" altLang="zh-CN" b="1" i="1"/>
              <a:t>x</a:t>
            </a:r>
            <a:r>
              <a:rPr lang="en-US" altLang="zh-CN" b="1">
                <a:sym typeface="Symbol" pitchFamily="18" charset="2"/>
              </a:rPr>
              <a:t></a:t>
            </a:r>
            <a:r>
              <a:rPr lang="en-US" altLang="zh-CN" b="1" i="1"/>
              <a:t>A </a:t>
            </a:r>
            <a:r>
              <a:rPr lang="en-US" altLang="zh-CN" b="1">
                <a:sym typeface="Symbol" pitchFamily="18" charset="2"/>
              </a:rPr>
              <a:t> </a:t>
            </a:r>
            <a:r>
              <a:rPr lang="en-US" altLang="zh-CN" b="1" i="1"/>
              <a:t>y</a:t>
            </a:r>
            <a:r>
              <a:rPr lang="en-US" altLang="zh-CN" b="1">
                <a:sym typeface="Symbol" pitchFamily="18" charset="2"/>
              </a:rPr>
              <a:t></a:t>
            </a:r>
            <a:r>
              <a:rPr lang="en-US" altLang="zh-CN" b="1" i="1"/>
              <a:t>B </a:t>
            </a:r>
            <a:r>
              <a:rPr lang="en-US" altLang="zh-CN" b="1"/>
              <a:t>}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40000"/>
              </a:spcBef>
              <a:defRPr/>
            </a:pPr>
            <a:r>
              <a:rPr lang="zh-CN" altLang="en-US" sz="2400" b="1">
                <a:solidFill>
                  <a:schemeClr val="bg2"/>
                </a:solidFill>
              </a:rPr>
              <a:t>例</a:t>
            </a:r>
            <a:r>
              <a:rPr lang="en-US" altLang="zh-CN" sz="2400" b="1">
                <a:solidFill>
                  <a:schemeClr val="bg2"/>
                </a:solidFill>
              </a:rPr>
              <a:t>2  </a:t>
            </a:r>
            <a:r>
              <a:rPr lang="en-US" altLang="zh-CN" sz="2400" b="1" i="1">
                <a:solidFill>
                  <a:schemeClr val="bg2"/>
                </a:solidFill>
              </a:rPr>
              <a:t>A</a:t>
            </a:r>
            <a:r>
              <a:rPr lang="en-US" altLang="zh-CN" sz="2400" b="1">
                <a:solidFill>
                  <a:schemeClr val="bg2"/>
                </a:solidFill>
              </a:rPr>
              <a:t>={1,2,3}, </a:t>
            </a:r>
            <a:r>
              <a:rPr lang="en-US" altLang="zh-CN" sz="2400" b="1" i="1">
                <a:solidFill>
                  <a:schemeClr val="bg2"/>
                </a:solidFill>
              </a:rPr>
              <a:t>B</a:t>
            </a:r>
            <a:r>
              <a:rPr lang="en-US" altLang="zh-CN" sz="2400" b="1">
                <a:solidFill>
                  <a:schemeClr val="bg2"/>
                </a:solidFill>
              </a:rPr>
              <a:t>={</a:t>
            </a:r>
            <a:r>
              <a:rPr lang="en-US" altLang="zh-CN" sz="2400" b="1" i="1">
                <a:solidFill>
                  <a:schemeClr val="bg2"/>
                </a:solidFill>
              </a:rPr>
              <a:t>a</a:t>
            </a:r>
            <a:r>
              <a:rPr lang="en-US" altLang="zh-CN" sz="2400" b="1">
                <a:solidFill>
                  <a:schemeClr val="bg2"/>
                </a:solidFill>
              </a:rPr>
              <a:t>,</a:t>
            </a:r>
            <a:r>
              <a:rPr lang="en-US" altLang="zh-CN" sz="2400" b="1" i="1">
                <a:solidFill>
                  <a:schemeClr val="bg2"/>
                </a:solidFill>
              </a:rPr>
              <a:t>b</a:t>
            </a:r>
            <a:r>
              <a:rPr lang="en-US" altLang="zh-CN" sz="2400" b="1">
                <a:solidFill>
                  <a:schemeClr val="bg2"/>
                </a:solidFill>
              </a:rPr>
              <a:t>,</a:t>
            </a:r>
            <a:r>
              <a:rPr lang="en-US" altLang="zh-CN" sz="2400" b="1" i="1">
                <a:solidFill>
                  <a:schemeClr val="bg2"/>
                </a:solidFill>
              </a:rPr>
              <a:t>c</a:t>
            </a:r>
            <a:r>
              <a:rPr lang="en-US" altLang="zh-CN" sz="2400" b="1">
                <a:solidFill>
                  <a:schemeClr val="bg2"/>
                </a:solidFill>
              </a:rPr>
              <a:t>}</a:t>
            </a:r>
          </a:p>
          <a:p>
            <a:pPr marL="342900" indent="-342900" eaLnBrk="1" hangingPunct="1">
              <a:lnSpc>
                <a:spcPct val="120000"/>
              </a:lnSpc>
              <a:defRPr/>
            </a:pPr>
            <a:r>
              <a:rPr lang="en-US" altLang="zh-CN" sz="2400" b="1">
                <a:solidFill>
                  <a:schemeClr val="bg2"/>
                </a:solidFill>
              </a:rPr>
              <a:t> </a:t>
            </a:r>
            <a:r>
              <a:rPr lang="en-US" altLang="zh-CN" sz="2400" b="1" i="1">
                <a:solidFill>
                  <a:schemeClr val="bg2"/>
                </a:solidFill>
              </a:rPr>
              <a:t>A</a:t>
            </a:r>
            <a:r>
              <a:rPr lang="en-US" altLang="zh-CN" sz="2400" b="1">
                <a:solidFill>
                  <a:schemeClr val="bg2"/>
                </a:solidFill>
                <a:sym typeface="Symbol" pitchFamily="18" charset="2"/>
              </a:rPr>
              <a:t></a:t>
            </a:r>
            <a:r>
              <a:rPr lang="en-US" altLang="zh-CN" sz="2400" b="1" i="1">
                <a:solidFill>
                  <a:schemeClr val="bg2"/>
                </a:solidFill>
              </a:rPr>
              <a:t>B </a:t>
            </a:r>
            <a:r>
              <a:rPr lang="en-US" altLang="zh-CN" sz="2400" b="1">
                <a:solidFill>
                  <a:schemeClr val="bg2"/>
                </a:solidFill>
              </a:rPr>
              <a:t>={&lt;1,</a:t>
            </a:r>
            <a:r>
              <a:rPr lang="en-US" altLang="zh-CN" sz="2400" b="1" i="1">
                <a:solidFill>
                  <a:schemeClr val="bg2"/>
                </a:solidFill>
              </a:rPr>
              <a:t>a</a:t>
            </a:r>
            <a:r>
              <a:rPr lang="en-US" altLang="zh-CN" sz="2400" b="1">
                <a:solidFill>
                  <a:schemeClr val="bg2"/>
                </a:solidFill>
              </a:rPr>
              <a:t>&gt;,&lt;1,</a:t>
            </a:r>
            <a:r>
              <a:rPr lang="en-US" altLang="zh-CN" sz="2400" b="1" i="1">
                <a:solidFill>
                  <a:schemeClr val="bg2"/>
                </a:solidFill>
              </a:rPr>
              <a:t>b</a:t>
            </a:r>
            <a:r>
              <a:rPr lang="en-US" altLang="zh-CN" sz="2400" b="1">
                <a:solidFill>
                  <a:schemeClr val="bg2"/>
                </a:solidFill>
              </a:rPr>
              <a:t>&gt;,&lt;1,</a:t>
            </a:r>
            <a:r>
              <a:rPr lang="en-US" altLang="zh-CN" sz="2400" b="1" i="1">
                <a:solidFill>
                  <a:schemeClr val="bg2"/>
                </a:solidFill>
              </a:rPr>
              <a:t>c</a:t>
            </a:r>
            <a:r>
              <a:rPr lang="en-US" altLang="zh-CN" sz="2400" b="1">
                <a:solidFill>
                  <a:schemeClr val="bg2"/>
                </a:solidFill>
              </a:rPr>
              <a:t>&gt;,&lt;2,</a:t>
            </a:r>
            <a:r>
              <a:rPr lang="en-US" altLang="zh-CN" sz="2400" b="1" i="1">
                <a:solidFill>
                  <a:schemeClr val="bg2"/>
                </a:solidFill>
              </a:rPr>
              <a:t>a</a:t>
            </a:r>
            <a:r>
              <a:rPr lang="en-US" altLang="zh-CN" sz="2400" b="1">
                <a:solidFill>
                  <a:schemeClr val="bg2"/>
                </a:solidFill>
              </a:rPr>
              <a:t>&gt;,&lt;2,</a:t>
            </a:r>
            <a:r>
              <a:rPr lang="en-US" altLang="zh-CN" sz="2400" b="1" i="1">
                <a:solidFill>
                  <a:schemeClr val="bg2"/>
                </a:solidFill>
              </a:rPr>
              <a:t>b</a:t>
            </a:r>
            <a:r>
              <a:rPr lang="en-US" altLang="zh-CN" sz="2400" b="1">
                <a:solidFill>
                  <a:schemeClr val="bg2"/>
                </a:solidFill>
              </a:rPr>
              <a:t>&gt;,&lt;2,</a:t>
            </a:r>
            <a:r>
              <a:rPr lang="en-US" altLang="zh-CN" sz="2400" b="1" i="1">
                <a:solidFill>
                  <a:schemeClr val="bg2"/>
                </a:solidFill>
              </a:rPr>
              <a:t>c</a:t>
            </a:r>
            <a:r>
              <a:rPr lang="en-US" altLang="zh-CN" sz="2400" b="1">
                <a:solidFill>
                  <a:schemeClr val="bg2"/>
                </a:solidFill>
              </a:rPr>
              <a:t>&gt;, </a:t>
            </a:r>
          </a:p>
          <a:p>
            <a:pPr marL="342900" indent="-342900" eaLnBrk="1" hangingPunct="1">
              <a:lnSpc>
                <a:spcPct val="120000"/>
              </a:lnSpc>
              <a:defRPr/>
            </a:pPr>
            <a:r>
              <a:rPr lang="en-US" altLang="zh-CN" sz="2400" b="1">
                <a:solidFill>
                  <a:schemeClr val="bg2"/>
                </a:solidFill>
              </a:rPr>
              <a:t>              &lt;3,</a:t>
            </a:r>
            <a:r>
              <a:rPr lang="en-US" altLang="zh-CN" sz="2400" b="1" i="1">
                <a:solidFill>
                  <a:schemeClr val="bg2"/>
                </a:solidFill>
              </a:rPr>
              <a:t>a</a:t>
            </a:r>
            <a:r>
              <a:rPr lang="en-US" altLang="zh-CN" sz="2400" b="1">
                <a:solidFill>
                  <a:schemeClr val="bg2"/>
                </a:solidFill>
              </a:rPr>
              <a:t>&gt;,&lt;3,</a:t>
            </a:r>
            <a:r>
              <a:rPr lang="en-US" altLang="zh-CN" sz="2400" b="1" i="1">
                <a:solidFill>
                  <a:schemeClr val="bg2"/>
                </a:solidFill>
              </a:rPr>
              <a:t>b</a:t>
            </a:r>
            <a:r>
              <a:rPr lang="en-US" altLang="zh-CN" sz="2400" b="1">
                <a:solidFill>
                  <a:schemeClr val="bg2"/>
                </a:solidFill>
              </a:rPr>
              <a:t>&gt;,&lt;3,</a:t>
            </a:r>
            <a:r>
              <a:rPr lang="en-US" altLang="zh-CN" sz="2400" b="1" i="1">
                <a:solidFill>
                  <a:schemeClr val="bg2"/>
                </a:solidFill>
              </a:rPr>
              <a:t>c</a:t>
            </a:r>
            <a:r>
              <a:rPr lang="en-US" altLang="zh-CN" sz="2400" b="1">
                <a:solidFill>
                  <a:schemeClr val="bg2"/>
                </a:solidFill>
              </a:rPr>
              <a:t>&gt;} </a:t>
            </a:r>
          </a:p>
          <a:p>
            <a:pPr marL="342900" indent="-342900" eaLnBrk="1" hangingPunct="1">
              <a:lnSpc>
                <a:spcPct val="120000"/>
              </a:lnSpc>
              <a:defRPr/>
            </a:pPr>
            <a:r>
              <a:rPr lang="en-US" altLang="zh-CN" sz="2400" b="1">
                <a:solidFill>
                  <a:schemeClr val="bg2"/>
                </a:solidFill>
              </a:rPr>
              <a:t> </a:t>
            </a:r>
            <a:r>
              <a:rPr lang="en-US" altLang="zh-CN" sz="2400" b="1" i="1">
                <a:solidFill>
                  <a:schemeClr val="bg2"/>
                </a:solidFill>
              </a:rPr>
              <a:t>B</a:t>
            </a:r>
            <a:r>
              <a:rPr lang="en-US" altLang="zh-CN" sz="2400" b="1">
                <a:solidFill>
                  <a:schemeClr val="bg2"/>
                </a:solidFill>
                <a:sym typeface="Symbol" pitchFamily="18" charset="2"/>
              </a:rPr>
              <a:t></a:t>
            </a:r>
            <a:r>
              <a:rPr lang="en-US" altLang="zh-CN" sz="2400" b="1" i="1">
                <a:solidFill>
                  <a:schemeClr val="bg2"/>
                </a:solidFill>
              </a:rPr>
              <a:t>A </a:t>
            </a:r>
            <a:r>
              <a:rPr lang="en-US" altLang="zh-CN" sz="2400" b="1">
                <a:solidFill>
                  <a:schemeClr val="bg2"/>
                </a:solidFill>
              </a:rPr>
              <a:t>={&lt;</a:t>
            </a:r>
            <a:r>
              <a:rPr lang="en-US" altLang="zh-CN" sz="2400" b="1" i="1">
                <a:solidFill>
                  <a:schemeClr val="bg2"/>
                </a:solidFill>
              </a:rPr>
              <a:t>a</a:t>
            </a:r>
            <a:r>
              <a:rPr lang="en-US" altLang="zh-CN" sz="2400" b="1">
                <a:solidFill>
                  <a:schemeClr val="bg2"/>
                </a:solidFill>
              </a:rPr>
              <a:t>,1&gt;,&lt;</a:t>
            </a:r>
            <a:r>
              <a:rPr lang="en-US" altLang="zh-CN" sz="2400" b="1" i="1">
                <a:solidFill>
                  <a:schemeClr val="bg2"/>
                </a:solidFill>
              </a:rPr>
              <a:t>b</a:t>
            </a:r>
            <a:r>
              <a:rPr lang="en-US" altLang="zh-CN" sz="2400" b="1">
                <a:solidFill>
                  <a:schemeClr val="bg2"/>
                </a:solidFill>
              </a:rPr>
              <a:t>,1&gt;,&lt;</a:t>
            </a:r>
            <a:r>
              <a:rPr lang="en-US" altLang="zh-CN" sz="2400" b="1" i="1">
                <a:solidFill>
                  <a:schemeClr val="bg2"/>
                </a:solidFill>
              </a:rPr>
              <a:t>c</a:t>
            </a:r>
            <a:r>
              <a:rPr lang="en-US" altLang="zh-CN" sz="2400" b="1">
                <a:solidFill>
                  <a:schemeClr val="bg2"/>
                </a:solidFill>
              </a:rPr>
              <a:t>,1&gt;,&lt;</a:t>
            </a:r>
            <a:r>
              <a:rPr lang="en-US" altLang="zh-CN" sz="2400" b="1" i="1">
                <a:solidFill>
                  <a:schemeClr val="bg2"/>
                </a:solidFill>
              </a:rPr>
              <a:t>a</a:t>
            </a:r>
            <a:r>
              <a:rPr lang="en-US" altLang="zh-CN" sz="2400" b="1">
                <a:solidFill>
                  <a:schemeClr val="bg2"/>
                </a:solidFill>
              </a:rPr>
              <a:t>,2&gt;,&lt;</a:t>
            </a:r>
            <a:r>
              <a:rPr lang="en-US" altLang="zh-CN" sz="2400" b="1" i="1">
                <a:solidFill>
                  <a:schemeClr val="bg2"/>
                </a:solidFill>
              </a:rPr>
              <a:t>b</a:t>
            </a:r>
            <a:r>
              <a:rPr lang="en-US" altLang="zh-CN" sz="2400" b="1">
                <a:solidFill>
                  <a:schemeClr val="bg2"/>
                </a:solidFill>
              </a:rPr>
              <a:t>,2&gt;,&lt;</a:t>
            </a:r>
            <a:r>
              <a:rPr lang="en-US" altLang="zh-CN" sz="2400" b="1" i="1">
                <a:solidFill>
                  <a:schemeClr val="bg2"/>
                </a:solidFill>
              </a:rPr>
              <a:t>c</a:t>
            </a:r>
            <a:r>
              <a:rPr lang="en-US" altLang="zh-CN" sz="2400" b="1">
                <a:solidFill>
                  <a:schemeClr val="bg2"/>
                </a:solidFill>
              </a:rPr>
              <a:t>,2&gt;,</a:t>
            </a:r>
          </a:p>
          <a:p>
            <a:pPr marL="342900" indent="-342900" eaLnBrk="1" hangingPunct="1">
              <a:lnSpc>
                <a:spcPct val="120000"/>
              </a:lnSpc>
              <a:defRPr/>
            </a:pPr>
            <a:r>
              <a:rPr lang="en-US" altLang="zh-CN" sz="2400" b="1">
                <a:solidFill>
                  <a:schemeClr val="bg2"/>
                </a:solidFill>
              </a:rPr>
              <a:t>             &lt;</a:t>
            </a:r>
            <a:r>
              <a:rPr lang="en-US" altLang="zh-CN" sz="2400" b="1" i="1">
                <a:solidFill>
                  <a:schemeClr val="bg2"/>
                </a:solidFill>
              </a:rPr>
              <a:t>a</a:t>
            </a:r>
            <a:r>
              <a:rPr lang="en-US" altLang="zh-CN" sz="2400" b="1">
                <a:solidFill>
                  <a:schemeClr val="bg2"/>
                </a:solidFill>
              </a:rPr>
              <a:t>,3&gt;, &lt;</a:t>
            </a:r>
            <a:r>
              <a:rPr lang="en-US" altLang="zh-CN" sz="2400" b="1" i="1">
                <a:solidFill>
                  <a:schemeClr val="bg2"/>
                </a:solidFill>
              </a:rPr>
              <a:t>b</a:t>
            </a:r>
            <a:r>
              <a:rPr lang="en-US" altLang="zh-CN" sz="2400" b="1">
                <a:solidFill>
                  <a:schemeClr val="bg2"/>
                </a:solidFill>
              </a:rPr>
              <a:t>,3&gt;,&lt;</a:t>
            </a:r>
            <a:r>
              <a:rPr lang="en-US" altLang="zh-CN" sz="2400" b="1" i="1">
                <a:solidFill>
                  <a:schemeClr val="bg2"/>
                </a:solidFill>
              </a:rPr>
              <a:t>c</a:t>
            </a:r>
            <a:r>
              <a:rPr lang="en-US" altLang="zh-CN" sz="2400" b="1">
                <a:solidFill>
                  <a:schemeClr val="bg2"/>
                </a:solidFill>
              </a:rPr>
              <a:t>,3&gt;} </a:t>
            </a:r>
          </a:p>
          <a:p>
            <a:pPr marL="342900" indent="-342900" eaLnBrk="1" hangingPunct="1">
              <a:lnSpc>
                <a:spcPct val="120000"/>
              </a:lnSpc>
              <a:defRPr/>
            </a:pPr>
            <a:r>
              <a:rPr lang="en-US" altLang="zh-CN" sz="2400" b="1">
                <a:solidFill>
                  <a:schemeClr val="bg2"/>
                </a:solidFill>
              </a:rPr>
              <a:t> </a:t>
            </a:r>
            <a:r>
              <a:rPr lang="en-US" altLang="zh-CN" sz="2400" b="1" i="1">
                <a:solidFill>
                  <a:schemeClr val="bg2"/>
                </a:solidFill>
              </a:rPr>
              <a:t>A</a:t>
            </a:r>
            <a:r>
              <a:rPr lang="en-US" altLang="zh-CN" sz="2400" b="1">
                <a:solidFill>
                  <a:schemeClr val="bg2"/>
                </a:solidFill>
              </a:rPr>
              <a:t>={</a:t>
            </a:r>
            <a:r>
              <a:rPr lang="en-US" altLang="zh-CN" sz="2400" b="1">
                <a:solidFill>
                  <a:schemeClr val="bg2"/>
                </a:solidFill>
                <a:sym typeface="Symbol" pitchFamily="18" charset="2"/>
              </a:rPr>
              <a:t></a:t>
            </a:r>
            <a:r>
              <a:rPr lang="en-US" altLang="zh-CN" sz="2400" b="1">
                <a:solidFill>
                  <a:schemeClr val="bg2"/>
                </a:solidFill>
              </a:rPr>
              <a:t>},    </a:t>
            </a:r>
            <a:r>
              <a:rPr lang="en-US" altLang="zh-CN" sz="2400" b="1" i="1">
                <a:solidFill>
                  <a:schemeClr val="bg2"/>
                </a:solidFill>
              </a:rPr>
              <a:t>P</a:t>
            </a:r>
            <a:r>
              <a:rPr lang="en-US" altLang="zh-CN" sz="2400" b="1">
                <a:solidFill>
                  <a:schemeClr val="bg2"/>
                </a:solidFill>
              </a:rPr>
              <a:t>(</a:t>
            </a:r>
            <a:r>
              <a:rPr lang="en-US" altLang="zh-CN" sz="2400" b="1" i="1">
                <a:solidFill>
                  <a:schemeClr val="bg2"/>
                </a:solidFill>
              </a:rPr>
              <a:t>A</a:t>
            </a:r>
            <a:r>
              <a:rPr lang="en-US" altLang="zh-CN" sz="2400" b="1">
                <a:solidFill>
                  <a:schemeClr val="bg2"/>
                </a:solidFill>
              </a:rPr>
              <a:t>)</a:t>
            </a:r>
            <a:r>
              <a:rPr lang="en-US" altLang="zh-CN" sz="2400" b="1">
                <a:solidFill>
                  <a:schemeClr val="bg2"/>
                </a:solidFill>
                <a:sym typeface="Symbol" pitchFamily="18" charset="2"/>
              </a:rPr>
              <a:t></a:t>
            </a:r>
            <a:r>
              <a:rPr lang="en-US" altLang="zh-CN" sz="2400" b="1" i="1">
                <a:solidFill>
                  <a:schemeClr val="bg2"/>
                </a:solidFill>
              </a:rPr>
              <a:t>A</a:t>
            </a:r>
            <a:r>
              <a:rPr lang="en-US" altLang="zh-CN" sz="2400" b="1">
                <a:solidFill>
                  <a:schemeClr val="bg2"/>
                </a:solidFill>
              </a:rPr>
              <a:t>={&lt;</a:t>
            </a:r>
            <a:r>
              <a:rPr lang="en-US" altLang="zh-CN" sz="2400" b="1">
                <a:solidFill>
                  <a:schemeClr val="bg2"/>
                </a:solidFill>
                <a:sym typeface="Symbol" pitchFamily="18" charset="2"/>
              </a:rPr>
              <a:t></a:t>
            </a:r>
            <a:r>
              <a:rPr lang="en-US" altLang="zh-CN" sz="2400" b="1">
                <a:solidFill>
                  <a:schemeClr val="bg2"/>
                </a:solidFill>
              </a:rPr>
              <a:t>,</a:t>
            </a:r>
            <a:r>
              <a:rPr lang="en-US" altLang="zh-CN" sz="2400" b="1">
                <a:solidFill>
                  <a:schemeClr val="bg2"/>
                </a:solidFill>
                <a:sym typeface="Symbol" pitchFamily="18" charset="2"/>
              </a:rPr>
              <a:t></a:t>
            </a:r>
            <a:r>
              <a:rPr lang="en-US" altLang="zh-CN" sz="2400" b="1">
                <a:solidFill>
                  <a:schemeClr val="bg2"/>
                </a:solidFill>
              </a:rPr>
              <a:t>&gt;, &lt;{</a:t>
            </a:r>
            <a:r>
              <a:rPr lang="en-US" altLang="zh-CN" sz="2400" b="1">
                <a:solidFill>
                  <a:schemeClr val="bg2"/>
                </a:solidFill>
                <a:sym typeface="Symbol" pitchFamily="18" charset="2"/>
              </a:rPr>
              <a:t></a:t>
            </a:r>
            <a:r>
              <a:rPr lang="en-US" altLang="zh-CN" sz="2400" b="1">
                <a:solidFill>
                  <a:schemeClr val="bg2"/>
                </a:solidFill>
              </a:rPr>
              <a:t>},</a:t>
            </a:r>
            <a:r>
              <a:rPr lang="en-US" altLang="zh-CN" sz="2400" b="1">
                <a:solidFill>
                  <a:schemeClr val="bg2"/>
                </a:solidFill>
                <a:sym typeface="Symbol" pitchFamily="18" charset="2"/>
              </a:rPr>
              <a:t></a:t>
            </a:r>
            <a:r>
              <a:rPr lang="en-US" altLang="zh-CN" sz="2400" b="1">
                <a:solidFill>
                  <a:schemeClr val="bg2"/>
                </a:solidFill>
              </a:rPr>
              <a:t>&gt;}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>
            <a:extLst>
              <a:ext uri="{FF2B5EF4-FFF2-40B4-BE49-F238E27FC236}">
                <a16:creationId xmlns:a16="http://schemas.microsoft.com/office/drawing/2014/main" id="{22DE0F87-04A2-62FE-3531-1E3AB8F47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AC5661-31A2-48A8-AC56-FD10A44F8A9E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2227" name="Text Box 2">
            <a:extLst>
              <a:ext uri="{FF2B5EF4-FFF2-40B4-BE49-F238E27FC236}">
                <a16:creationId xmlns:a16="http://schemas.microsoft.com/office/drawing/2014/main" id="{095185E7-1283-3507-68EF-0629EFEB7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220788"/>
            <a:ext cx="721042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</a:rPr>
              <a:t>设 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</a:rPr>
              <a:t>是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上的关系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</a:rPr>
              <a:t>(1) 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 (2)  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mn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证</a:t>
            </a:r>
            <a:r>
              <a:rPr lang="en-US" altLang="zh-CN" sz="2800" b="1">
                <a:latin typeface="Times New Roman" panose="02020603050405020304" pitchFamily="18" charset="0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</a:rPr>
              <a:t>用归纳法  </a:t>
            </a:r>
            <a:br>
              <a:rPr lang="zh-CN" altLang="en-US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</a:rPr>
              <a:t>(1) </a:t>
            </a:r>
            <a:r>
              <a:rPr lang="zh-CN" altLang="en-US" sz="2800" b="1">
                <a:latin typeface="Times New Roman" panose="02020603050405020304" pitchFamily="18" charset="0"/>
              </a:rPr>
              <a:t>对于任意给定的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,  </a:t>
            </a:r>
            <a:r>
              <a:rPr lang="zh-CN" altLang="en-US" sz="2800" b="1">
                <a:latin typeface="Times New Roman" panose="02020603050405020304" pitchFamily="18" charset="0"/>
              </a:rPr>
              <a:t>对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进行归纳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若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=0, </a:t>
            </a:r>
            <a:r>
              <a:rPr lang="zh-CN" altLang="en-US" sz="2800" b="1">
                <a:latin typeface="Times New Roman" panose="02020603050405020304" pitchFamily="18" charset="0"/>
              </a:rPr>
              <a:t>则有 </a:t>
            </a:r>
            <a:br>
              <a:rPr lang="zh-CN" altLang="en-US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 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+0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假设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则有</a:t>
            </a:r>
            <a:br>
              <a:rPr lang="zh-CN" altLang="en-US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+1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/>
              <a:t>∘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)=(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+1</a:t>
            </a:r>
            <a:r>
              <a:rPr lang="en-US" altLang="zh-CN" sz="2800" b="1">
                <a:latin typeface="Times New Roman" panose="02020603050405020304" pitchFamily="18" charset="0"/>
              </a:rPr>
              <a:t> ,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所以对一切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有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  <a:endParaRPr lang="en-US" altLang="zh-CN" sz="2800" b="1" baseline="30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baseline="30000">
              <a:latin typeface="Times New Roman" panose="02020603050405020304" pitchFamily="18" charset="0"/>
            </a:endParaRP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47F6065-1344-26CC-A91A-D4A6AA3A9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391400" cy="1371600"/>
          </a:xfrm>
          <a:noFill/>
        </p:spPr>
        <p:txBody>
          <a:bodyPr/>
          <a:lstStyle/>
          <a:p>
            <a:r>
              <a:rPr lang="zh-CN" altLang="en-US" b="1">
                <a:solidFill>
                  <a:srgbClr val="A50021"/>
                </a:solidFill>
              </a:rPr>
              <a:t>幂运算的性质（续）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>
            <a:extLst>
              <a:ext uri="{FF2B5EF4-FFF2-40B4-BE49-F238E27FC236}">
                <a16:creationId xmlns:a16="http://schemas.microsoft.com/office/drawing/2014/main" id="{C88F1813-297C-5CE4-A0EE-E8307EAB27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B76120-FDFA-4F22-B2FF-78FB3C4B0A48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4412523A-D38A-EA9E-56FB-ABE3EF140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225"/>
            <a:ext cx="7705725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</a:rPr>
              <a:t>接上页证明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(2) </a:t>
            </a:r>
            <a:r>
              <a:rPr lang="zh-CN" altLang="en-US" sz="2800" b="1">
                <a:latin typeface="Times New Roman" panose="02020603050405020304" pitchFamily="18" charset="0"/>
              </a:rPr>
              <a:t>对于任意给定的 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对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进行归纳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若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=0, </a:t>
            </a:r>
            <a:r>
              <a:rPr lang="zh-CN" altLang="en-US" sz="2800" b="1">
                <a:latin typeface="Times New Roman" panose="02020603050405020304" pitchFamily="18" charset="0"/>
              </a:rPr>
              <a:t>则有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×0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假设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mn</a:t>
            </a:r>
            <a:r>
              <a:rPr lang="en-US" altLang="zh-CN" sz="2800" b="1">
                <a:latin typeface="Times New Roman" panose="02020603050405020304" pitchFamily="18" charset="0"/>
              </a:rPr>
              <a:t>,  </a:t>
            </a:r>
            <a:r>
              <a:rPr lang="zh-CN" altLang="en-US" sz="2800" b="1">
                <a:latin typeface="Times New Roman" panose="02020603050405020304" pitchFamily="18" charset="0"/>
              </a:rPr>
              <a:t>则有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+1</a:t>
            </a:r>
            <a:r>
              <a:rPr lang="en-US" altLang="zh-CN" sz="2800" b="1">
                <a:latin typeface="Times New Roman" panose="02020603050405020304" pitchFamily="18" charset="0"/>
              </a:rPr>
              <a:t>=(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=(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mn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mn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(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+1)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所以对一切 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N </a:t>
            </a:r>
            <a:r>
              <a:rPr lang="zh-CN" altLang="en-US" sz="2800" b="1">
                <a:latin typeface="Times New Roman" panose="02020603050405020304" pitchFamily="18" charset="0"/>
              </a:rPr>
              <a:t>有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mn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C83424E4-5851-7B9A-303D-D54C75B8A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06363"/>
            <a:ext cx="7632700" cy="116205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幂运算的性质（续）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E386E6-2007-9936-ABE1-B8366312B5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057406-5E21-4DD5-9A4D-FD971A937CA2}" type="slidenum">
              <a:rPr lang="en-US" altLang="zh-CN">
                <a:solidFill>
                  <a:schemeClr val="tx1"/>
                </a:solidFill>
                <a:latin typeface="Arial Black" panose="020B0A04020102020204" pitchFamily="34" charset="0"/>
              </a:rPr>
              <a:pPr eaLnBrk="1" hangingPunct="1"/>
              <a:t>22</a:t>
            </a:fld>
            <a:endParaRPr lang="en-US" altLang="zh-CN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31E9498B-58E5-38CB-F591-E1A32A32B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4.3 </a:t>
            </a:r>
            <a:r>
              <a:rPr lang="zh-CN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关系的性质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251C107-DCBA-C0FE-46D3-0A45E3021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/>
              <a:t>自反性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反自反性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对称性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反对称性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传递性</a:t>
            </a:r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D767BA1F-E86B-4EF2-B2CC-BCB835AB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81150"/>
            <a:ext cx="76866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B6E1AE-87C0-18B5-7430-F1DEFAB0C2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91EFC8-2DB2-4704-A479-10DB07EF0412}" type="slidenum">
              <a:rPr lang="en-US" altLang="zh-CN">
                <a:solidFill>
                  <a:schemeClr val="tx1"/>
                </a:solidFill>
                <a:latin typeface="Arial Black" panose="020B0A04020102020204" pitchFamily="34" charset="0"/>
              </a:rPr>
              <a:pPr eaLnBrk="1" hangingPunct="1"/>
              <a:t>23</a:t>
            </a:fld>
            <a:endParaRPr lang="en-US" altLang="zh-CN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576988A6-65FD-3B73-FE03-A4EC932CF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自反性与反自反性</a:t>
            </a:r>
          </a:p>
        </p:txBody>
      </p:sp>
      <p:sp>
        <p:nvSpPr>
          <p:cNvPr id="221187" name="Text Box 3">
            <a:extLst>
              <a:ext uri="{FF2B5EF4-FFF2-40B4-BE49-F238E27FC236}">
                <a16:creationId xmlns:a16="http://schemas.microsoft.com/office/drawing/2014/main" id="{33566772-C7F6-4091-338C-E0D8D1173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96975"/>
            <a:ext cx="8569325" cy="292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设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上的关系 </a:t>
            </a:r>
            <a:b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→&lt;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自反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110000"/>
              </a:lnSpc>
              <a:spcBef>
                <a:spcPct val="5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关系矩阵的主对角线元素都是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，关系图的每个顶点都有环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).</a:t>
            </a:r>
            <a:b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→&lt;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反自反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关系矩阵的主对角线元素都是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，关系图的每个顶点都没有环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b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</a:br>
            <a:endParaRPr lang="zh-CN" altLang="en-US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FFF642-50D0-A6B3-5E61-9AB6D7867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E8F2C1-6E67-4881-9A8E-B7E8414415D0}" type="slidenum">
              <a:rPr lang="en-US" altLang="zh-CN">
                <a:solidFill>
                  <a:schemeClr val="tx1"/>
                </a:solidFill>
                <a:latin typeface="Arial Black" panose="020B0A04020102020204" pitchFamily="34" charset="0"/>
              </a:rPr>
              <a:pPr eaLnBrk="1" hangingPunct="1"/>
              <a:t>24</a:t>
            </a:fld>
            <a:endParaRPr lang="en-US" altLang="zh-CN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47693197-8818-68AC-DB18-C158C4846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94615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对称性与反对称性</a:t>
            </a:r>
          </a:p>
        </p:txBody>
      </p:sp>
      <p:sp>
        <p:nvSpPr>
          <p:cNvPr id="222211" name="Text Box 3">
            <a:extLst>
              <a:ext uri="{FF2B5EF4-FFF2-40B4-BE49-F238E27FC236}">
                <a16:creationId xmlns:a16="http://schemas.microsoft.com/office/drawing/2014/main" id="{E9699B73-720A-6B36-D571-962D29870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013700" cy="412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 </a:t>
            </a:r>
            <a:b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(1)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→&lt;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对称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的关系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（关系矩阵为对称矩阵；如果两顶点之间有边，一定是一对方向相反的边）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(2)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反对称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关系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（如果两顶点之间有边，一定只有一条有向边；关系矩阵，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+a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ji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50547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F3A2E7-9372-B4B5-9DD5-3AFC34B31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A52B90-6C71-47F3-A87F-2F80927783C4}" type="slidenum">
              <a:rPr lang="en-US" altLang="zh-CN">
                <a:solidFill>
                  <a:schemeClr val="tx1"/>
                </a:solidFill>
                <a:latin typeface="Arial Black" panose="020B0A04020102020204" pitchFamily="34" charset="0"/>
              </a:rPr>
              <a:pPr eaLnBrk="1" hangingPunct="1"/>
              <a:t>25</a:t>
            </a:fld>
            <a:endParaRPr lang="en-US" altLang="zh-CN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EE5D4192-8579-88B2-4EAB-2D9EFCE85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传递性</a:t>
            </a:r>
            <a:r>
              <a:rPr lang="zh-CN" altLang="en-US" b="1"/>
              <a:t>  </a:t>
            </a:r>
          </a:p>
        </p:txBody>
      </p:sp>
      <p:sp>
        <p:nvSpPr>
          <p:cNvPr id="223235" name="Text Box 3">
            <a:extLst>
              <a:ext uri="{FF2B5EF4-FFF2-40B4-BE49-F238E27FC236}">
                <a16:creationId xmlns:a16="http://schemas.microsoft.com/office/drawing/2014/main" id="{595B93FD-13AD-AC5E-0635-F3899E7AF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351837" cy="351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定义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设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为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上的关系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若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z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z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∈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∧&lt;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&gt;∈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∧&lt;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z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&gt;∈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→&lt;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z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&gt;∈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),</a:t>
            </a:r>
            <a:b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则称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是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上的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传递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关系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.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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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 </a:t>
            </a:r>
            <a:b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（ 如果顶点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到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有边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顶点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到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有边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则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到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有边）</a:t>
            </a:r>
          </a:p>
          <a:p>
            <a:pPr algn="l">
              <a:lnSpc>
                <a:spcPct val="120000"/>
              </a:lnSpc>
              <a:defRPr/>
            </a:pP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10000"/>
              </a:lnSpc>
              <a:defRPr/>
            </a:pPr>
            <a:b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</a:br>
            <a:endParaRPr lang="zh-CN" altLang="en-US" sz="2800" b="1" dirty="0">
              <a:solidFill>
                <a:schemeClr val="bg2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3A8DA-6E40-4233-C00B-F61A124D71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5DCC8B-4254-4A66-8992-7BF6082E69BF}" type="slidenum">
              <a:rPr lang="en-US" altLang="zh-CN">
                <a:solidFill>
                  <a:schemeClr val="tx1"/>
                </a:solidFill>
                <a:latin typeface="Arial Black" panose="020B0A04020102020204" pitchFamily="34" charset="0"/>
              </a:rPr>
              <a:pPr eaLnBrk="1" hangingPunct="1"/>
              <a:t>26</a:t>
            </a:fld>
            <a:endParaRPr lang="en-US" altLang="zh-CN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908A0F31-B277-ABE2-D867-C9B8DE01C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5575" cy="1008063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关系性质的充要条件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8CB14366-301A-0BE4-D0E0-BC635A8BE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12875"/>
            <a:ext cx="75819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上的关系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则</a:t>
            </a:r>
            <a:b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(1) 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上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自反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当且仅当   </a:t>
            </a:r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i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b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</a:rPr>
            </a:b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(2) 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上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反自反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当且仅当  </a:t>
            </a:r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i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b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</a:rPr>
            </a:b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(3) 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上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对称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当且仅当   </a:t>
            </a:r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 baseline="3000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baseline="3000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br>
              <a:rPr lang="en-US" altLang="zh-CN" sz="3200" b="1" baseline="30000">
                <a:solidFill>
                  <a:srgbClr val="FF3300"/>
                </a:solidFill>
                <a:latin typeface="Times New Roman" panose="02020603050405020304" pitchFamily="18" charset="0"/>
              </a:rPr>
            </a:br>
            <a:r>
              <a:rPr lang="en-US" altLang="zh-CN" sz="3200" b="1" baseline="3000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(4) 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上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反对称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当且仅当   </a:t>
            </a:r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 baseline="3000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baseline="3000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i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b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</a:rPr>
            </a:b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 (5) 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上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传递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当且仅当   </a:t>
            </a:r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b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endParaRPr lang="en-US" altLang="zh-CN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4">
            <a:extLst>
              <a:ext uri="{FF2B5EF4-FFF2-40B4-BE49-F238E27FC236}">
                <a16:creationId xmlns:a16="http://schemas.microsoft.com/office/drawing/2014/main" id="{7A49024F-D6DB-A232-9ACF-0807BFACBF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336A89-ED04-43E1-8396-362ABFB81C03}" type="slidenum">
              <a:rPr lang="en-US" altLang="zh-CN">
                <a:solidFill>
                  <a:schemeClr val="tx1"/>
                </a:solidFill>
                <a:latin typeface="Arial Black" panose="020B0A04020102020204" pitchFamily="34" charset="0"/>
              </a:rPr>
              <a:pPr eaLnBrk="1" hangingPunct="1"/>
              <a:t>27</a:t>
            </a:fld>
            <a:endParaRPr lang="en-US" altLang="zh-CN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92866" name="Rectangle 2">
            <a:extLst>
              <a:ext uri="{FF2B5EF4-FFF2-40B4-BE49-F238E27FC236}">
                <a16:creationId xmlns:a16="http://schemas.microsoft.com/office/drawing/2014/main" id="{81F3E4FE-8AAA-ADAA-DB30-DF4789CDD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921625" cy="792163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关系性质判别</a:t>
            </a:r>
          </a:p>
        </p:txBody>
      </p:sp>
      <p:graphicFrame>
        <p:nvGraphicFramePr>
          <p:cNvPr id="292905" name="Group 41">
            <a:extLst>
              <a:ext uri="{FF2B5EF4-FFF2-40B4-BE49-F238E27FC236}">
                <a16:creationId xmlns:a16="http://schemas.microsoft.com/office/drawing/2014/main" id="{D5110BC4-6DCA-5F23-CF34-876333A3FA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825" y="1773238"/>
          <a:ext cx="8640763" cy="4389437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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自反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反自反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对称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反对称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传递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表达式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endParaRPr kumimoji="0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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  <a:sym typeface="Symbol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5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关系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矩阵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主对角线元素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全是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主对角线元素全是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矩阵是对称矩阵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若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ij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1,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且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≠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j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则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ji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对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中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所在位置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中相应位置都是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3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关系图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D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每个顶点都有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环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D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每个顶点都没有环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D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如果两个顶点之间有边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是一对方向相反的边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无单边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D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如果两点之间有边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是一条有向边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无双向边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D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如果顶点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i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到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j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有边，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j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到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有边</a:t>
                      </a:r>
                      <a:r>
                        <a:rPr kumimoji="0" lang="zh-CN" altLang="en-US" sz="20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则从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到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k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有边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F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8A1CC7F-1DB6-F6EA-C3BF-5073B7E3D1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A218AB-8EC8-4F01-A74A-84D62B6DF70C}" type="slidenum">
              <a:rPr lang="en-US" altLang="zh-CN">
                <a:solidFill>
                  <a:schemeClr val="tx1"/>
                </a:solidFill>
                <a:latin typeface="Arial Black" panose="020B0A04020102020204" pitchFamily="34" charset="0"/>
              </a:rPr>
              <a:pPr eaLnBrk="1" hangingPunct="1"/>
              <a:t>28</a:t>
            </a:fld>
            <a:endParaRPr lang="en-US" altLang="zh-CN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6FFA30F4-40CF-57CB-1D10-22F16937B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163" y="-26988"/>
            <a:ext cx="8229600" cy="1371601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自反性证明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D620C115-109E-98A4-FC2F-2850A47D5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00213"/>
            <a:ext cx="7381875" cy="1825625"/>
          </a:xfrm>
          <a:prstGeom prst="rect">
            <a:avLst/>
          </a:prstGeom>
          <a:solidFill>
            <a:srgbClr val="CCFFCC"/>
          </a:solidFill>
          <a:ln w="25400">
            <a:solidFill>
              <a:srgbClr val="0033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证明模式  证明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上自反 </a:t>
            </a:r>
          </a:p>
          <a:p>
            <a:pPr algn="l" eaLnBrk="1" hangingPunct="1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任取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endParaRPr lang="en-US" altLang="zh-CN" sz="2800" b="1" i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     x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……………..….…….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&lt;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前提                 推理过程                         结论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F00FAB8E-2E58-6722-173B-D09261C61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789363"/>
            <a:ext cx="7920038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4  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证明若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r>
              <a:rPr lang="zh-CN" altLang="en-US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上自反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证     任取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r>
              <a:rPr lang="en-US" altLang="zh-CN" sz="2800" b="1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  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因此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上是自反的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2ADEC83B-3378-D338-9006-5EA38BBD1D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690AF7-718A-49B8-B779-020474B9AAB2}" type="slidenum">
              <a:rPr lang="en-US" altLang="zh-CN">
                <a:solidFill>
                  <a:schemeClr val="tx1"/>
                </a:solidFill>
                <a:latin typeface="Arial Black" panose="020B0A04020102020204" pitchFamily="34" charset="0"/>
              </a:rPr>
              <a:pPr eaLnBrk="1" hangingPunct="1"/>
              <a:t>29</a:t>
            </a:fld>
            <a:endParaRPr lang="en-US" altLang="zh-CN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ABB01E4F-0ED0-2478-74CA-23D481023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064500" cy="115252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对称性证明</a:t>
            </a:r>
          </a:p>
        </p:txBody>
      </p:sp>
      <p:sp>
        <p:nvSpPr>
          <p:cNvPr id="14340" name="Text Box 5">
            <a:extLst>
              <a:ext uri="{FF2B5EF4-FFF2-40B4-BE49-F238E27FC236}">
                <a16:creationId xmlns:a16="http://schemas.microsoft.com/office/drawing/2014/main" id="{BBACE11E-E627-FF6B-A9AB-8D918A25D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57338"/>
            <a:ext cx="7921625" cy="18288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33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证明模式  证明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上对称 </a:t>
            </a:r>
          </a:p>
          <a:p>
            <a:pPr algn="l" eaLnBrk="1" hangingPunct="1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任取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&gt; </a:t>
            </a:r>
            <a:endParaRPr lang="en-US" altLang="zh-CN" sz="2800" b="1" i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     &lt;x,y&gt;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……………..….…….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&lt;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前提                   推理过程                       结论</a:t>
            </a:r>
          </a:p>
        </p:txBody>
      </p:sp>
      <p:sp>
        <p:nvSpPr>
          <p:cNvPr id="14341" name="Text Box 6">
            <a:extLst>
              <a:ext uri="{FF2B5EF4-FFF2-40B4-BE49-F238E27FC236}">
                <a16:creationId xmlns:a16="http://schemas.microsoft.com/office/drawing/2014/main" id="{52DA903F-7BE0-C678-56FB-8A23A9121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716338"/>
            <a:ext cx="7488238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证明若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上对称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     任取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baseline="30000" dirty="0">
                <a:solidFill>
                  <a:schemeClr val="bg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  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因此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上是对称的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>
            <a:extLst>
              <a:ext uri="{FF2B5EF4-FFF2-40B4-BE49-F238E27FC236}">
                <a16:creationId xmlns:a16="http://schemas.microsoft.com/office/drawing/2014/main" id="{3EC6FA19-7E25-E3FD-4C96-D9C1C3183E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3295EB-D644-4A46-A18A-50BE11DB81EC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93FF97B2-86C1-0326-1437-F47FFB198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5575" cy="115252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二元关系的定义</a:t>
            </a:r>
          </a:p>
        </p:txBody>
      </p:sp>
      <p:grpSp>
        <p:nvGrpSpPr>
          <p:cNvPr id="25604" name="Group 8">
            <a:extLst>
              <a:ext uri="{FF2B5EF4-FFF2-40B4-BE49-F238E27FC236}">
                <a16:creationId xmlns:a16="http://schemas.microsoft.com/office/drawing/2014/main" id="{0A1F9735-4E58-1932-838D-A757EE422718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557338"/>
            <a:ext cx="8135937" cy="4265612"/>
            <a:chOff x="385" y="981"/>
            <a:chExt cx="5125" cy="2687"/>
          </a:xfrm>
        </p:grpSpPr>
        <p:sp>
          <p:nvSpPr>
            <p:cNvPr id="199683" name="Text Box 3">
              <a:extLst>
                <a:ext uri="{FF2B5EF4-FFF2-40B4-BE49-F238E27FC236}">
                  <a16:creationId xmlns:a16="http://schemas.microsoft.com/office/drawing/2014/main" id="{D4EBA295-9385-ECF4-8E57-D2CC83C73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981"/>
              <a:ext cx="5125" cy="2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zh-CN" altLang="en-US" sz="32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定义 </a:t>
              </a:r>
              <a:r>
                <a:rPr lang="zh-CN" altLang="en-US" sz="3200" b="1" dirty="0">
                  <a:solidFill>
                    <a:srgbClr val="FF3300"/>
                  </a:solidFill>
                </a:rPr>
                <a:t> </a:t>
              </a:r>
              <a:r>
                <a:rPr lang="zh-CN" altLang="en-US" b="1" dirty="0"/>
                <a:t>如果一个集合满足以下条件之一：</a:t>
              </a: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lang="zh-CN" altLang="en-US" b="1" dirty="0"/>
                <a:t>（</a:t>
              </a:r>
              <a:r>
                <a:rPr lang="en-US" altLang="zh-CN" b="1" dirty="0"/>
                <a:t>1</a:t>
              </a:r>
              <a:r>
                <a:rPr lang="zh-CN" altLang="en-US" b="1" dirty="0"/>
                <a:t>）集合非空</a:t>
              </a:r>
              <a:r>
                <a:rPr lang="en-US" altLang="zh-CN" b="1" dirty="0"/>
                <a:t>, </a:t>
              </a:r>
              <a:r>
                <a:rPr lang="zh-CN" altLang="en-US" b="1" dirty="0"/>
                <a:t>且它的元素都是有序对；</a:t>
              </a: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lang="zh-CN" altLang="en-US" b="1" dirty="0"/>
                <a:t>（</a:t>
              </a:r>
              <a:r>
                <a:rPr lang="en-US" altLang="zh-CN" b="1" dirty="0"/>
                <a:t>2</a:t>
              </a:r>
              <a:r>
                <a:rPr lang="zh-CN" altLang="en-US" b="1" dirty="0"/>
                <a:t>）集合是空集；</a:t>
              </a: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lang="zh-CN" altLang="en-US" b="1" dirty="0"/>
                <a:t>则称该集合为一个</a:t>
              </a:r>
              <a:r>
                <a:rPr lang="zh-CN" altLang="en-US" b="1" dirty="0">
                  <a:solidFill>
                    <a:srgbClr val="FF3300"/>
                  </a:solidFill>
                </a:rPr>
                <a:t>二元关系</a:t>
              </a:r>
              <a:r>
                <a:rPr lang="en-US" altLang="zh-CN" b="1" dirty="0"/>
                <a:t>, </a:t>
              </a:r>
              <a:r>
                <a:rPr lang="zh-CN" altLang="en-US" b="1" dirty="0"/>
                <a:t>简称为</a:t>
              </a:r>
              <a:r>
                <a:rPr lang="zh-CN" altLang="en-US" b="1" dirty="0">
                  <a:solidFill>
                    <a:srgbClr val="FF3300"/>
                  </a:solidFill>
                </a:rPr>
                <a:t>关系</a:t>
              </a:r>
              <a:r>
                <a:rPr lang="zh-CN" altLang="en-US" b="1" dirty="0"/>
                <a:t>，</a:t>
              </a:r>
              <a:r>
                <a:rPr lang="zh-CN" altLang="en-US" b="1" dirty="0">
                  <a:solidFill>
                    <a:srgbClr val="FF3300"/>
                  </a:solidFill>
                </a:rPr>
                <a:t>记作</a:t>
              </a:r>
              <a:r>
                <a:rPr lang="en-US" altLang="zh-CN" b="1" i="1" dirty="0">
                  <a:solidFill>
                    <a:srgbClr val="FF3300"/>
                  </a:solidFill>
                </a:rPr>
                <a:t>R</a:t>
              </a:r>
              <a:r>
                <a:rPr lang="zh-CN" altLang="en-US" b="1" dirty="0"/>
                <a:t>。</a:t>
              </a: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lang="zh-CN" altLang="en-US" b="1" dirty="0"/>
                <a:t>如</a:t>
              </a:r>
              <a:r>
                <a:rPr lang="en-US" altLang="zh-CN" b="1" dirty="0"/>
                <a:t>&lt;</a:t>
              </a:r>
              <a:r>
                <a:rPr lang="en-US" altLang="zh-CN" b="1" i="1" dirty="0" err="1"/>
                <a:t>x</a:t>
              </a:r>
              <a:r>
                <a:rPr lang="en-US" altLang="zh-CN" b="1" dirty="0" err="1"/>
                <a:t>,</a:t>
              </a:r>
              <a:r>
                <a:rPr lang="en-US" altLang="zh-CN" b="1" i="1" dirty="0" err="1"/>
                <a:t>y</a:t>
              </a:r>
              <a:r>
                <a:rPr lang="en-US" altLang="zh-CN" b="1" dirty="0"/>
                <a:t>&gt;∈</a:t>
              </a:r>
              <a:r>
                <a:rPr lang="en-US" altLang="zh-CN" b="1" i="1" dirty="0"/>
                <a:t>R</a:t>
              </a:r>
              <a:r>
                <a:rPr lang="en-US" altLang="zh-CN" b="1" dirty="0"/>
                <a:t>, </a:t>
              </a:r>
              <a:r>
                <a:rPr lang="zh-CN" altLang="en-US" b="1" dirty="0"/>
                <a:t>可记作 </a:t>
              </a:r>
              <a:r>
                <a:rPr lang="en-US" altLang="zh-CN" b="1" i="1" dirty="0" err="1"/>
                <a:t>xRy</a:t>
              </a:r>
              <a:r>
                <a:rPr lang="zh-CN" altLang="en-US" b="1" dirty="0"/>
                <a:t>；如果</a:t>
              </a:r>
              <a:r>
                <a:rPr lang="en-US" altLang="zh-CN" b="1" dirty="0"/>
                <a:t>&lt;</a:t>
              </a:r>
              <a:r>
                <a:rPr lang="en-US" altLang="zh-CN" b="1" i="1" dirty="0" err="1"/>
                <a:t>x</a:t>
              </a:r>
              <a:r>
                <a:rPr lang="en-US" altLang="zh-CN" b="1" dirty="0" err="1"/>
                <a:t>,</a:t>
              </a:r>
              <a:r>
                <a:rPr lang="en-US" altLang="zh-CN" b="1" i="1" dirty="0" err="1"/>
                <a:t>y</a:t>
              </a:r>
              <a:r>
                <a:rPr lang="en-US" altLang="zh-CN" b="1" dirty="0"/>
                <a:t>&gt;</a:t>
              </a:r>
              <a:r>
                <a:rPr lang="en-US" altLang="zh-CN" b="1" dirty="0">
                  <a:sym typeface="Symbol" pitchFamily="18" charset="2"/>
                </a:rPr>
                <a:t></a:t>
              </a:r>
              <a:r>
                <a:rPr lang="en-US" altLang="zh-CN" b="1" i="1" dirty="0"/>
                <a:t>R</a:t>
              </a:r>
              <a:r>
                <a:rPr lang="en-US" altLang="zh-CN" b="1" dirty="0"/>
                <a:t>, </a:t>
              </a:r>
              <a:r>
                <a:rPr lang="zh-CN" altLang="en-US" b="1" dirty="0"/>
                <a:t>则记作</a:t>
              </a:r>
              <a:r>
                <a:rPr lang="en-US" altLang="zh-CN" b="1" i="1" dirty="0"/>
                <a:t>x   y</a:t>
              </a:r>
              <a:endParaRPr lang="en-US" altLang="zh-CN" b="1" dirty="0"/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chemeClr val="bg2"/>
                  </a:solidFill>
                </a:rPr>
                <a:t>实例：</a:t>
              </a:r>
              <a:r>
                <a:rPr lang="en-US" altLang="zh-CN" b="1" i="1" dirty="0">
                  <a:solidFill>
                    <a:schemeClr val="bg2"/>
                  </a:solidFill>
                </a:rPr>
                <a:t>R</a:t>
              </a:r>
              <a:r>
                <a:rPr lang="en-US" altLang="zh-CN" b="1" dirty="0">
                  <a:solidFill>
                    <a:schemeClr val="bg2"/>
                  </a:solidFill>
                </a:rPr>
                <a:t>={&lt;1,2&gt;,&lt;</a:t>
              </a:r>
              <a:r>
                <a:rPr lang="en-US" altLang="zh-CN" b="1" i="1" dirty="0" err="1">
                  <a:solidFill>
                    <a:schemeClr val="bg2"/>
                  </a:solidFill>
                </a:rPr>
                <a:t>a</a:t>
              </a:r>
              <a:r>
                <a:rPr lang="en-US" altLang="zh-CN" b="1" dirty="0" err="1">
                  <a:solidFill>
                    <a:schemeClr val="bg2"/>
                  </a:solidFill>
                </a:rPr>
                <a:t>,</a:t>
              </a:r>
              <a:r>
                <a:rPr lang="en-US" altLang="zh-CN" b="1" i="1" dirty="0" err="1">
                  <a:solidFill>
                    <a:schemeClr val="bg2"/>
                  </a:solidFill>
                </a:rPr>
                <a:t>b</a:t>
              </a:r>
              <a:r>
                <a:rPr lang="en-US" altLang="zh-CN" b="1" dirty="0">
                  <a:solidFill>
                    <a:schemeClr val="bg2"/>
                  </a:solidFill>
                </a:rPr>
                <a:t>&gt;}, </a:t>
              </a:r>
              <a:r>
                <a:rPr lang="en-US" altLang="zh-CN" b="1" i="1" dirty="0">
                  <a:solidFill>
                    <a:schemeClr val="bg2"/>
                  </a:solidFill>
                </a:rPr>
                <a:t>S</a:t>
              </a:r>
              <a:r>
                <a:rPr lang="en-US" altLang="zh-CN" b="1" dirty="0">
                  <a:solidFill>
                    <a:schemeClr val="bg2"/>
                  </a:solidFill>
                </a:rPr>
                <a:t>={&lt;1,2&gt;,</a:t>
              </a:r>
              <a:r>
                <a:rPr lang="en-US" altLang="zh-CN" b="1" i="1" dirty="0" err="1">
                  <a:solidFill>
                    <a:schemeClr val="bg2"/>
                  </a:solidFill>
                </a:rPr>
                <a:t>a</a:t>
              </a:r>
              <a:r>
                <a:rPr lang="en-US" altLang="zh-CN" b="1" dirty="0" err="1">
                  <a:solidFill>
                    <a:schemeClr val="bg2"/>
                  </a:solidFill>
                </a:rPr>
                <a:t>,</a:t>
              </a:r>
              <a:r>
                <a:rPr lang="en-US" altLang="zh-CN" b="1" i="1" dirty="0" err="1">
                  <a:solidFill>
                    <a:schemeClr val="bg2"/>
                  </a:solidFill>
                </a:rPr>
                <a:t>b</a:t>
              </a:r>
              <a:r>
                <a:rPr lang="en-US" altLang="zh-CN" b="1" dirty="0">
                  <a:solidFill>
                    <a:schemeClr val="bg2"/>
                  </a:solidFill>
                </a:rPr>
                <a:t>}. </a:t>
              </a:r>
              <a:endParaRPr lang="en-US" altLang="zh-CN" b="1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zh-CN" b="1" i="1" dirty="0">
                  <a:solidFill>
                    <a:schemeClr val="bg2"/>
                  </a:solidFill>
                </a:rPr>
                <a:t>R</a:t>
              </a:r>
              <a:r>
                <a:rPr lang="zh-CN" altLang="en-US" b="1" dirty="0">
                  <a:solidFill>
                    <a:schemeClr val="bg2"/>
                  </a:solidFill>
                </a:rPr>
                <a:t>是二元关系</a:t>
              </a:r>
              <a:r>
                <a:rPr lang="en-US" altLang="zh-CN" b="1" dirty="0">
                  <a:solidFill>
                    <a:schemeClr val="bg2"/>
                  </a:solidFill>
                </a:rPr>
                <a:t>. </a:t>
              </a:r>
              <a:r>
                <a:rPr lang="zh-CN" altLang="en-US" b="1" dirty="0">
                  <a:solidFill>
                    <a:schemeClr val="bg2"/>
                  </a:solidFill>
                </a:rPr>
                <a:t>当</a:t>
              </a:r>
              <a:r>
                <a:rPr lang="en-US" altLang="zh-CN" b="1" i="1" dirty="0">
                  <a:solidFill>
                    <a:schemeClr val="bg2"/>
                  </a:solidFill>
                </a:rPr>
                <a:t>a</a:t>
              </a:r>
              <a:r>
                <a:rPr lang="en-US" altLang="zh-CN" b="1" dirty="0">
                  <a:solidFill>
                    <a:schemeClr val="bg2"/>
                  </a:solidFill>
                </a:rPr>
                <a:t>, </a:t>
              </a:r>
              <a:r>
                <a:rPr lang="en-US" altLang="zh-CN" b="1" i="1" dirty="0">
                  <a:solidFill>
                    <a:schemeClr val="bg2"/>
                  </a:solidFill>
                </a:rPr>
                <a:t>b</a:t>
              </a:r>
              <a:r>
                <a:rPr lang="zh-CN" altLang="en-US" b="1" dirty="0">
                  <a:solidFill>
                    <a:schemeClr val="bg2"/>
                  </a:solidFill>
                </a:rPr>
                <a:t>不是有序对时，</a:t>
              </a:r>
              <a:r>
                <a:rPr lang="en-US" altLang="zh-CN" b="1" i="1" dirty="0">
                  <a:solidFill>
                    <a:schemeClr val="bg2"/>
                  </a:solidFill>
                </a:rPr>
                <a:t>S</a:t>
              </a:r>
              <a:r>
                <a:rPr lang="zh-CN" altLang="en-US" b="1" dirty="0">
                  <a:solidFill>
                    <a:schemeClr val="bg2"/>
                  </a:solidFill>
                </a:rPr>
                <a:t>不是二元关系</a:t>
              </a: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chemeClr val="bg2"/>
                  </a:solidFill>
                </a:rPr>
                <a:t>根据上面的记法，可以写 </a:t>
              </a:r>
              <a:r>
                <a:rPr lang="en-US" altLang="zh-CN" b="1" dirty="0">
                  <a:solidFill>
                    <a:schemeClr val="bg2"/>
                  </a:solidFill>
                </a:rPr>
                <a:t>1</a:t>
              </a:r>
              <a:r>
                <a:rPr lang="en-US" altLang="zh-CN" b="1" i="1" dirty="0">
                  <a:solidFill>
                    <a:schemeClr val="bg2"/>
                  </a:solidFill>
                </a:rPr>
                <a:t>R</a:t>
              </a:r>
              <a:r>
                <a:rPr lang="en-US" altLang="zh-CN" b="1" dirty="0">
                  <a:solidFill>
                    <a:schemeClr val="bg2"/>
                  </a:solidFill>
                </a:rPr>
                <a:t>2, </a:t>
              </a:r>
              <a:r>
                <a:rPr lang="en-US" altLang="zh-CN" b="1" i="1" dirty="0" err="1">
                  <a:solidFill>
                    <a:schemeClr val="bg2"/>
                  </a:solidFill>
                </a:rPr>
                <a:t>aRb</a:t>
              </a:r>
              <a:r>
                <a:rPr lang="en-US" altLang="zh-CN" b="1" dirty="0">
                  <a:solidFill>
                    <a:schemeClr val="bg2"/>
                  </a:solidFill>
                </a:rPr>
                <a:t>, </a:t>
              </a:r>
              <a:r>
                <a:rPr lang="en-US" altLang="zh-CN" b="1" i="1" dirty="0">
                  <a:solidFill>
                    <a:schemeClr val="bg2"/>
                  </a:solidFill>
                </a:rPr>
                <a:t>a    c </a:t>
              </a:r>
              <a:r>
                <a:rPr lang="zh-CN" altLang="en-US" b="1" dirty="0">
                  <a:solidFill>
                    <a:schemeClr val="bg2"/>
                  </a:solidFill>
                </a:rPr>
                <a:t>等</a:t>
              </a:r>
              <a:r>
                <a:rPr lang="en-US" altLang="zh-CN" b="1" dirty="0">
                  <a:solidFill>
                    <a:schemeClr val="bg2"/>
                  </a:solidFill>
                </a:rPr>
                <a:t>. </a:t>
              </a:r>
            </a:p>
          </p:txBody>
        </p:sp>
        <p:pic>
          <p:nvPicPr>
            <p:cNvPr id="25606" name="Picture 4">
              <a:extLst>
                <a:ext uri="{FF2B5EF4-FFF2-40B4-BE49-F238E27FC236}">
                  <a16:creationId xmlns:a16="http://schemas.microsoft.com/office/drawing/2014/main" id="{D6234D14-85CC-A709-DD56-1A402715E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" y="2416"/>
              <a:ext cx="1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7" name="Picture 5">
              <a:extLst>
                <a:ext uri="{FF2B5EF4-FFF2-40B4-BE49-F238E27FC236}">
                  <a16:creationId xmlns:a16="http://schemas.microsoft.com/office/drawing/2014/main" id="{27B08A50-81B0-F941-784B-7D065DBEF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9" y="3339"/>
              <a:ext cx="221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99D137A2-47B0-198B-B7F9-371CD2FFE8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E075F6-387A-4E36-823F-8565FC8BA01D}" type="slidenum">
              <a:rPr lang="en-US" altLang="zh-CN">
                <a:solidFill>
                  <a:schemeClr val="tx1"/>
                </a:solidFill>
                <a:latin typeface="Arial Black" panose="020B0A04020102020204" pitchFamily="34" charset="0"/>
              </a:rPr>
              <a:pPr eaLnBrk="1" hangingPunct="1"/>
              <a:t>30</a:t>
            </a:fld>
            <a:endParaRPr lang="en-US" altLang="zh-CN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70229E17-C508-E064-3478-DEE8F3027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208963" cy="1008062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反对称性证明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8E6E3E28-0587-D0BC-4459-31B36CED7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706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40EC6B06-5DD8-0814-A3C7-DEC34C559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628775"/>
            <a:ext cx="7723188" cy="1825625"/>
          </a:xfrm>
          <a:prstGeom prst="rect">
            <a:avLst/>
          </a:prstGeom>
          <a:solidFill>
            <a:srgbClr val="CCFFCC"/>
          </a:solidFill>
          <a:ln w="25400">
            <a:solidFill>
              <a:srgbClr val="0033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证明模式  证明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上反对称 </a:t>
            </a:r>
          </a:p>
          <a:p>
            <a:pPr algn="l" eaLnBrk="1" hangingPunct="1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任取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&gt; </a:t>
            </a:r>
            <a:endParaRPr lang="en-US" altLang="zh-CN" sz="2800" b="1" i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     &lt;x,y&gt;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y,x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………..……….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x=y 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前提                      推理过程            结论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E8E7D84F-FBAC-3638-7215-A4E7EDADA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16338"/>
            <a:ext cx="8280400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6  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证明若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>
                <a:solidFill>
                  <a:schemeClr val="bg2"/>
                </a:solidFill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上反对称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   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证     任取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x,y&gt;</a:t>
            </a:r>
            <a:r>
              <a:rPr lang="en-US" altLang="zh-CN" sz="2800" b="1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y, 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x,y&gt;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baseline="30000">
                <a:solidFill>
                  <a:schemeClr val="bg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solidFill>
                  <a:schemeClr val="bg2"/>
                </a:solidFill>
              </a:rPr>
              <a:t>1</a:t>
            </a:r>
            <a:r>
              <a:rPr lang="en-US" altLang="zh-CN" sz="2800" b="1">
                <a:solidFill>
                  <a:schemeClr val="bg2"/>
                </a:solidFill>
              </a:rPr>
              <a:t>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</a:rPr>
              <a:t>      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baseline="30000">
                <a:solidFill>
                  <a:schemeClr val="bg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solidFill>
                  <a:schemeClr val="bg2"/>
                </a:solidFill>
              </a:rPr>
              <a:t>1</a:t>
            </a:r>
            <a:r>
              <a:rPr lang="en-US" altLang="zh-CN" sz="2800" b="1">
                <a:solidFill>
                  <a:schemeClr val="bg2"/>
                </a:solidFill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x=y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因此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上是反对称的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188AE77-18EE-18D9-2273-50D8CC48D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B852D1-2CC8-4384-A3C1-B20D0BABF055}" type="slidenum">
              <a:rPr lang="en-US" altLang="zh-CN">
                <a:solidFill>
                  <a:schemeClr val="tx1"/>
                </a:solidFill>
                <a:latin typeface="Arial Black" panose="020B0A04020102020204" pitchFamily="34" charset="0"/>
              </a:rPr>
              <a:pPr eaLnBrk="1" hangingPunct="1"/>
              <a:t>31</a:t>
            </a:fld>
            <a:endParaRPr lang="en-US" altLang="zh-CN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41437AE0-E903-71D5-0BAE-1928B8377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008063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传递性证明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21A032E5-6B1A-EA42-9C91-AA5825FE1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706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9D8F4A37-ACCE-048C-49E0-AEEB31EE2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700213"/>
            <a:ext cx="7723187" cy="1825625"/>
          </a:xfrm>
          <a:prstGeom prst="rect">
            <a:avLst/>
          </a:prstGeom>
          <a:solidFill>
            <a:srgbClr val="CCFFCC"/>
          </a:solidFill>
          <a:ln w="25400">
            <a:solidFill>
              <a:srgbClr val="0033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证明模式  证明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上传递 </a:t>
            </a:r>
          </a:p>
          <a:p>
            <a:pPr algn="l" eaLnBrk="1" hangingPunct="1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任取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y, z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&gt; </a:t>
            </a:r>
            <a:endParaRPr lang="en-US" altLang="zh-CN" sz="2800" b="1" i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     &lt;x,y&gt;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y, z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…..……….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&lt;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R    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前提                  推理过程             结论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E37CEF93-7836-7606-01FB-DC6A8B0F7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860800"/>
            <a:ext cx="81375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7  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证明若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2"/>
                </a:solidFill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上传递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   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证     任取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y, z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endParaRPr lang="en-US" altLang="zh-CN" sz="2800" b="1" i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x,y&gt;</a:t>
            </a:r>
            <a:r>
              <a:rPr lang="en-US" altLang="zh-CN" sz="2800" b="1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y,z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solidFill>
                  <a:schemeClr val="bg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      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因此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上是传递的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4">
            <a:extLst>
              <a:ext uri="{FF2B5EF4-FFF2-40B4-BE49-F238E27FC236}">
                <a16:creationId xmlns:a16="http://schemas.microsoft.com/office/drawing/2014/main" id="{B6BA186B-9E0F-5911-2105-D0677C3041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BF3658-23E6-444C-87E7-86040DE01A6F}" type="slidenum">
              <a:rPr lang="en-US" altLang="zh-CN">
                <a:solidFill>
                  <a:schemeClr val="tx1"/>
                </a:solidFill>
                <a:latin typeface="Arial Black" panose="020B0A04020102020204" pitchFamily="34" charset="0"/>
              </a:rPr>
              <a:pPr eaLnBrk="1" hangingPunct="1"/>
              <a:t>32</a:t>
            </a:fld>
            <a:endParaRPr lang="en-US" altLang="zh-CN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DE90CA60-A0E6-C2EB-CE79-3FC57BA2B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运算与性质的关系</a:t>
            </a:r>
          </a:p>
        </p:txBody>
      </p:sp>
      <p:grpSp>
        <p:nvGrpSpPr>
          <p:cNvPr id="17412" name="Group 73">
            <a:extLst>
              <a:ext uri="{FF2B5EF4-FFF2-40B4-BE49-F238E27FC236}">
                <a16:creationId xmlns:a16="http://schemas.microsoft.com/office/drawing/2014/main" id="{F2B1C5A0-227B-D90A-2900-DE2B4F4029AD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989138"/>
            <a:ext cx="8131175" cy="3527425"/>
            <a:chOff x="295" y="1480"/>
            <a:chExt cx="5122" cy="2222"/>
          </a:xfrm>
        </p:grpSpPr>
        <p:sp>
          <p:nvSpPr>
            <p:cNvPr id="17413" name="Rectangle 4">
              <a:extLst>
                <a:ext uri="{FF2B5EF4-FFF2-40B4-BE49-F238E27FC236}">
                  <a16:creationId xmlns:a16="http://schemas.microsoft.com/office/drawing/2014/main" id="{BB5B2DFB-27FE-D58D-674C-3AA355A47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3303"/>
              <a:ext cx="827" cy="399"/>
            </a:xfrm>
            <a:prstGeom prst="rect">
              <a:avLst/>
            </a:prstGeom>
            <a:solidFill>
              <a:srgbClr val="E3F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4" name="Rectangle 5">
              <a:extLst>
                <a:ext uri="{FF2B5EF4-FFF2-40B4-BE49-F238E27FC236}">
                  <a16:creationId xmlns:a16="http://schemas.microsoft.com/office/drawing/2014/main" id="{87D4EC3B-C025-0908-FF41-074114995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3303"/>
              <a:ext cx="909" cy="399"/>
            </a:xfrm>
            <a:prstGeom prst="rect">
              <a:avLst/>
            </a:prstGeom>
            <a:solidFill>
              <a:srgbClr val="E3F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5" name="Rectangle 6">
              <a:extLst>
                <a:ext uri="{FF2B5EF4-FFF2-40B4-BE49-F238E27FC236}">
                  <a16:creationId xmlns:a16="http://schemas.microsoft.com/office/drawing/2014/main" id="{A0F47A0E-47DA-13CD-BC28-E471DBEA6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3303"/>
              <a:ext cx="800" cy="399"/>
            </a:xfrm>
            <a:prstGeom prst="rect">
              <a:avLst/>
            </a:prstGeom>
            <a:solidFill>
              <a:srgbClr val="E3F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6" name="Rectangle 7">
              <a:extLst>
                <a:ext uri="{FF2B5EF4-FFF2-40B4-BE49-F238E27FC236}">
                  <a16:creationId xmlns:a16="http://schemas.microsoft.com/office/drawing/2014/main" id="{A6E9D585-E380-3A7B-4F96-B8F28AF8E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3303"/>
              <a:ext cx="939" cy="399"/>
            </a:xfrm>
            <a:prstGeom prst="rect">
              <a:avLst/>
            </a:prstGeom>
            <a:solidFill>
              <a:srgbClr val="E3F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7" name="Rectangle 8">
              <a:extLst>
                <a:ext uri="{FF2B5EF4-FFF2-40B4-BE49-F238E27FC236}">
                  <a16:creationId xmlns:a16="http://schemas.microsoft.com/office/drawing/2014/main" id="{2CA68424-4ED8-5F26-0A5F-D15664B8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3303"/>
              <a:ext cx="772" cy="399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8" name="Rectangle 9">
              <a:extLst>
                <a:ext uri="{FF2B5EF4-FFF2-40B4-BE49-F238E27FC236}">
                  <a16:creationId xmlns:a16="http://schemas.microsoft.com/office/drawing/2014/main" id="{946A39B8-600C-B2F0-9DDB-892135619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303"/>
              <a:ext cx="830" cy="399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30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∘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30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9" name="Rectangle 10">
              <a:extLst>
                <a:ext uri="{FF2B5EF4-FFF2-40B4-BE49-F238E27FC236}">
                  <a16:creationId xmlns:a16="http://schemas.microsoft.com/office/drawing/2014/main" id="{2E854C51-8EBF-E534-2464-FF5A21EF6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2942"/>
              <a:ext cx="827" cy="361"/>
            </a:xfrm>
            <a:prstGeom prst="rect">
              <a:avLst/>
            </a:prstGeom>
            <a:solidFill>
              <a:srgbClr val="E3F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0" name="Rectangle 11">
              <a:extLst>
                <a:ext uri="{FF2B5EF4-FFF2-40B4-BE49-F238E27FC236}">
                  <a16:creationId xmlns:a16="http://schemas.microsoft.com/office/drawing/2014/main" id="{8149D089-1665-324A-8824-F70079EBA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2942"/>
              <a:ext cx="909" cy="361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1" name="Rectangle 12">
              <a:extLst>
                <a:ext uri="{FF2B5EF4-FFF2-40B4-BE49-F238E27FC236}">
                  <a16:creationId xmlns:a16="http://schemas.microsoft.com/office/drawing/2014/main" id="{BAD32D4B-0DC6-CA1F-E89C-09C6A8668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2942"/>
              <a:ext cx="800" cy="361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2" name="Rectangle 13">
              <a:extLst>
                <a:ext uri="{FF2B5EF4-FFF2-40B4-BE49-F238E27FC236}">
                  <a16:creationId xmlns:a16="http://schemas.microsoft.com/office/drawing/2014/main" id="{67BCB285-E4F8-2806-9029-1CE7A8EC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942"/>
              <a:ext cx="939" cy="361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3" name="Rectangle 14">
              <a:extLst>
                <a:ext uri="{FF2B5EF4-FFF2-40B4-BE49-F238E27FC236}">
                  <a16:creationId xmlns:a16="http://schemas.microsoft.com/office/drawing/2014/main" id="{194EAF53-F252-D73A-2139-06EFEEEC5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2942"/>
              <a:ext cx="772" cy="361"/>
            </a:xfrm>
            <a:prstGeom prst="rect">
              <a:avLst/>
            </a:prstGeom>
            <a:solidFill>
              <a:srgbClr val="E3F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4" name="Rectangle 15">
              <a:extLst>
                <a:ext uri="{FF2B5EF4-FFF2-40B4-BE49-F238E27FC236}">
                  <a16:creationId xmlns:a16="http://schemas.microsoft.com/office/drawing/2014/main" id="{11E21CD8-4811-55BD-4472-AA44A1C9F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942"/>
              <a:ext cx="830" cy="361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30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30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</p:txBody>
        </p:sp>
        <p:sp>
          <p:nvSpPr>
            <p:cNvPr id="17425" name="Rectangle 16">
              <a:extLst>
                <a:ext uri="{FF2B5EF4-FFF2-40B4-BE49-F238E27FC236}">
                  <a16:creationId xmlns:a16="http://schemas.microsoft.com/office/drawing/2014/main" id="{4206F83B-97B8-A722-8F90-6DF7F1B8A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2582"/>
              <a:ext cx="827" cy="360"/>
            </a:xfrm>
            <a:prstGeom prst="rect">
              <a:avLst/>
            </a:prstGeom>
            <a:solidFill>
              <a:srgbClr val="E3F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6" name="Rectangle 17">
              <a:extLst>
                <a:ext uri="{FF2B5EF4-FFF2-40B4-BE49-F238E27FC236}">
                  <a16:creationId xmlns:a16="http://schemas.microsoft.com/office/drawing/2014/main" id="{DAC4028B-EB15-5FB9-659F-99B3FF478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2582"/>
              <a:ext cx="909" cy="360"/>
            </a:xfrm>
            <a:prstGeom prst="rect">
              <a:avLst/>
            </a:prstGeom>
            <a:solidFill>
              <a:srgbClr val="E3F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7" name="Rectangle 18">
              <a:extLst>
                <a:ext uri="{FF2B5EF4-FFF2-40B4-BE49-F238E27FC236}">
                  <a16:creationId xmlns:a16="http://schemas.microsoft.com/office/drawing/2014/main" id="{7BD01618-2945-78AF-06FC-5B89E331F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2582"/>
              <a:ext cx="800" cy="360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8" name="Rectangle 19">
              <a:extLst>
                <a:ext uri="{FF2B5EF4-FFF2-40B4-BE49-F238E27FC236}">
                  <a16:creationId xmlns:a16="http://schemas.microsoft.com/office/drawing/2014/main" id="{54F53804-28CB-F59E-6FCC-75A1253BC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582"/>
              <a:ext cx="939" cy="360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9" name="Rectangle 20">
              <a:extLst>
                <a:ext uri="{FF2B5EF4-FFF2-40B4-BE49-F238E27FC236}">
                  <a16:creationId xmlns:a16="http://schemas.microsoft.com/office/drawing/2014/main" id="{B1AA0309-B105-7F6F-9688-7346C2D0E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2582"/>
              <a:ext cx="772" cy="360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0" name="Rectangle 21">
              <a:extLst>
                <a:ext uri="{FF2B5EF4-FFF2-40B4-BE49-F238E27FC236}">
                  <a16:creationId xmlns:a16="http://schemas.microsoft.com/office/drawing/2014/main" id="{FE81965E-BF4B-EC9F-1830-14F2E9FB5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582"/>
              <a:ext cx="830" cy="360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30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∪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30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1" name="Rectangle 22">
              <a:extLst>
                <a:ext uri="{FF2B5EF4-FFF2-40B4-BE49-F238E27FC236}">
                  <a16:creationId xmlns:a16="http://schemas.microsoft.com/office/drawing/2014/main" id="{6EC54CF9-C536-2CF3-C52E-AC71D63A7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2221"/>
              <a:ext cx="827" cy="361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2" name="Rectangle 23">
              <a:extLst>
                <a:ext uri="{FF2B5EF4-FFF2-40B4-BE49-F238E27FC236}">
                  <a16:creationId xmlns:a16="http://schemas.microsoft.com/office/drawing/2014/main" id="{F3DA01B1-F888-392F-E247-C561E5DE9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2221"/>
              <a:ext cx="909" cy="361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3" name="Rectangle 24">
              <a:extLst>
                <a:ext uri="{FF2B5EF4-FFF2-40B4-BE49-F238E27FC236}">
                  <a16:creationId xmlns:a16="http://schemas.microsoft.com/office/drawing/2014/main" id="{32DFF47E-2450-6650-B597-00EDB084A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2221"/>
              <a:ext cx="800" cy="361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4" name="Rectangle 25">
              <a:extLst>
                <a:ext uri="{FF2B5EF4-FFF2-40B4-BE49-F238E27FC236}">
                  <a16:creationId xmlns:a16="http://schemas.microsoft.com/office/drawing/2014/main" id="{F9891BC8-DA2D-1DD1-0E40-579EE3B8A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221"/>
              <a:ext cx="939" cy="361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5" name="Rectangle 26">
              <a:extLst>
                <a:ext uri="{FF2B5EF4-FFF2-40B4-BE49-F238E27FC236}">
                  <a16:creationId xmlns:a16="http://schemas.microsoft.com/office/drawing/2014/main" id="{4F08005B-6057-58B2-3674-CEF1D6C82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2221"/>
              <a:ext cx="772" cy="361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6" name="Rectangle 27">
              <a:extLst>
                <a:ext uri="{FF2B5EF4-FFF2-40B4-BE49-F238E27FC236}">
                  <a16:creationId xmlns:a16="http://schemas.microsoft.com/office/drawing/2014/main" id="{E055DF89-5A55-CD29-DD1E-3555C41B6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221"/>
              <a:ext cx="830" cy="361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30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∩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30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7" name="Rectangle 28">
              <a:extLst>
                <a:ext uri="{FF2B5EF4-FFF2-40B4-BE49-F238E27FC236}">
                  <a16:creationId xmlns:a16="http://schemas.microsoft.com/office/drawing/2014/main" id="{519F4113-4E75-7349-3EC2-68D904D45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1856"/>
              <a:ext cx="827" cy="365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8" name="Rectangle 29">
              <a:extLst>
                <a:ext uri="{FF2B5EF4-FFF2-40B4-BE49-F238E27FC236}">
                  <a16:creationId xmlns:a16="http://schemas.microsoft.com/office/drawing/2014/main" id="{6722E353-8C1D-3A3D-F9DB-76E1FFDCB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1856"/>
              <a:ext cx="909" cy="365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9" name="Rectangle 30">
              <a:extLst>
                <a:ext uri="{FF2B5EF4-FFF2-40B4-BE49-F238E27FC236}">
                  <a16:creationId xmlns:a16="http://schemas.microsoft.com/office/drawing/2014/main" id="{1DDB1097-C845-6027-76CD-8504C3231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1856"/>
              <a:ext cx="800" cy="365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0" name="Rectangle 31">
              <a:extLst>
                <a:ext uri="{FF2B5EF4-FFF2-40B4-BE49-F238E27FC236}">
                  <a16:creationId xmlns:a16="http://schemas.microsoft.com/office/drawing/2014/main" id="{5F4B720F-8872-60FF-4F39-8D162C5DA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1856"/>
              <a:ext cx="939" cy="365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1" name="Rectangle 32">
              <a:extLst>
                <a:ext uri="{FF2B5EF4-FFF2-40B4-BE49-F238E27FC236}">
                  <a16:creationId xmlns:a16="http://schemas.microsoft.com/office/drawing/2014/main" id="{4B571EF3-1F33-71B0-39CE-31629CEE2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856"/>
              <a:ext cx="772" cy="365"/>
            </a:xfrm>
            <a:prstGeom prst="rect">
              <a:avLst/>
            </a:prstGeom>
            <a:solidFill>
              <a:srgbClr val="FFF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2" name="Rectangle 33">
              <a:extLst>
                <a:ext uri="{FF2B5EF4-FFF2-40B4-BE49-F238E27FC236}">
                  <a16:creationId xmlns:a16="http://schemas.microsoft.com/office/drawing/2014/main" id="{2209920F-5055-F766-56BB-C86EDE02D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856"/>
              <a:ext cx="830" cy="365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30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 baseline="30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b="1" baseline="30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zh-CN" sz="2400" b="1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7443" name="Rectangle 34">
              <a:extLst>
                <a:ext uri="{FF2B5EF4-FFF2-40B4-BE49-F238E27FC236}">
                  <a16:creationId xmlns:a16="http://schemas.microsoft.com/office/drawing/2014/main" id="{B6317809-9F21-E6A0-4727-18852D5D6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1480"/>
              <a:ext cx="827" cy="376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传递性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4" name="Rectangle 35">
              <a:extLst>
                <a:ext uri="{FF2B5EF4-FFF2-40B4-BE49-F238E27FC236}">
                  <a16:creationId xmlns:a16="http://schemas.microsoft.com/office/drawing/2014/main" id="{78CE5EB0-3E92-EFE6-F383-5EF338F49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1480"/>
              <a:ext cx="909" cy="376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反对称性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5" name="Rectangle 36">
              <a:extLst>
                <a:ext uri="{FF2B5EF4-FFF2-40B4-BE49-F238E27FC236}">
                  <a16:creationId xmlns:a16="http://schemas.microsoft.com/office/drawing/2014/main" id="{EDBF44FC-2154-71F7-A4E3-4DDA5BCB0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1480"/>
              <a:ext cx="800" cy="376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对称性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6" name="Rectangle 37">
              <a:extLst>
                <a:ext uri="{FF2B5EF4-FFF2-40B4-BE49-F238E27FC236}">
                  <a16:creationId xmlns:a16="http://schemas.microsoft.com/office/drawing/2014/main" id="{213F84D8-1059-193C-44C0-DD43AC5E7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1480"/>
              <a:ext cx="939" cy="376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反自反性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7" name="Rectangle 38">
              <a:extLst>
                <a:ext uri="{FF2B5EF4-FFF2-40B4-BE49-F238E27FC236}">
                  <a16:creationId xmlns:a16="http://schemas.microsoft.com/office/drawing/2014/main" id="{40953EBE-C391-E6CC-9908-1AFDD4DFA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480"/>
              <a:ext cx="772" cy="376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自反性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8" name="Rectangle 39">
              <a:extLst>
                <a:ext uri="{FF2B5EF4-FFF2-40B4-BE49-F238E27FC236}">
                  <a16:creationId xmlns:a16="http://schemas.microsoft.com/office/drawing/2014/main" id="{DE5AA9A0-F487-BF08-3502-8D5DB5356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480"/>
              <a:ext cx="830" cy="376"/>
            </a:xfrm>
            <a:prstGeom prst="rect">
              <a:avLst/>
            </a:prstGeom>
            <a:solidFill>
              <a:srgbClr val="E2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endParaRPr lang="zh-CN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9" name="Line 40">
              <a:extLst>
                <a:ext uri="{FF2B5EF4-FFF2-40B4-BE49-F238E27FC236}">
                  <a16:creationId xmlns:a16="http://schemas.microsoft.com/office/drawing/2014/main" id="{EF14AFD4-EB7A-2371-F742-9E19065B2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1480"/>
              <a:ext cx="5077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Line 41">
              <a:extLst>
                <a:ext uri="{FF2B5EF4-FFF2-40B4-BE49-F238E27FC236}">
                  <a16:creationId xmlns:a16="http://schemas.microsoft.com/office/drawing/2014/main" id="{9144292B-F246-FDDD-A337-A044B43DF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3702"/>
              <a:ext cx="5077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Line 42">
              <a:extLst>
                <a:ext uri="{FF2B5EF4-FFF2-40B4-BE49-F238E27FC236}">
                  <a16:creationId xmlns:a16="http://schemas.microsoft.com/office/drawing/2014/main" id="{6D4A725D-BAAF-8D4B-F4CB-53CA2E840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1480"/>
              <a:ext cx="0" cy="222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Line 43">
              <a:extLst>
                <a:ext uri="{FF2B5EF4-FFF2-40B4-BE49-F238E27FC236}">
                  <a16:creationId xmlns:a16="http://schemas.microsoft.com/office/drawing/2014/main" id="{C41225FD-FD51-5DFF-07DA-3F3A540D4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7" y="1480"/>
              <a:ext cx="0" cy="222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Line 44">
              <a:extLst>
                <a:ext uri="{FF2B5EF4-FFF2-40B4-BE49-F238E27FC236}">
                  <a16:creationId xmlns:a16="http://schemas.microsoft.com/office/drawing/2014/main" id="{8BDECF70-5216-9FB8-5D1D-7012A9C93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1856"/>
              <a:ext cx="507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Line 45">
              <a:extLst>
                <a:ext uri="{FF2B5EF4-FFF2-40B4-BE49-F238E27FC236}">
                  <a16:creationId xmlns:a16="http://schemas.microsoft.com/office/drawing/2014/main" id="{467B9BF6-F00E-06D5-66CE-95063C83F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0" y="1480"/>
              <a:ext cx="0" cy="22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Line 46">
              <a:extLst>
                <a:ext uri="{FF2B5EF4-FFF2-40B4-BE49-F238E27FC236}">
                  <a16:creationId xmlns:a16="http://schemas.microsoft.com/office/drawing/2014/main" id="{A3E2E993-744A-6E3D-BA08-4F2CDD50C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2" y="1480"/>
              <a:ext cx="0" cy="22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6" name="Line 47">
              <a:extLst>
                <a:ext uri="{FF2B5EF4-FFF2-40B4-BE49-F238E27FC236}">
                  <a16:creationId xmlns:a16="http://schemas.microsoft.com/office/drawing/2014/main" id="{2AB817F7-8CF4-590F-560E-CD1E8E6F0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" y="1480"/>
              <a:ext cx="0" cy="22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Line 48">
              <a:extLst>
                <a:ext uri="{FF2B5EF4-FFF2-40B4-BE49-F238E27FC236}">
                  <a16:creationId xmlns:a16="http://schemas.microsoft.com/office/drawing/2014/main" id="{0394A007-5745-C98B-2A61-9F23B6B38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1480"/>
              <a:ext cx="0" cy="22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Line 49">
              <a:extLst>
                <a:ext uri="{FF2B5EF4-FFF2-40B4-BE49-F238E27FC236}">
                  <a16:creationId xmlns:a16="http://schemas.microsoft.com/office/drawing/2014/main" id="{74085E8A-E83C-224E-60D3-6A921F7F7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1480"/>
              <a:ext cx="0" cy="22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Line 50">
              <a:extLst>
                <a:ext uri="{FF2B5EF4-FFF2-40B4-BE49-F238E27FC236}">
                  <a16:creationId xmlns:a16="http://schemas.microsoft.com/office/drawing/2014/main" id="{6F71FC08-B1D8-4550-992E-634E7A56F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221"/>
              <a:ext cx="507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Line 51">
              <a:extLst>
                <a:ext uri="{FF2B5EF4-FFF2-40B4-BE49-F238E27FC236}">
                  <a16:creationId xmlns:a16="http://schemas.microsoft.com/office/drawing/2014/main" id="{A239151F-71E4-3B3D-4F53-B3112426D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582"/>
              <a:ext cx="507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Line 52">
              <a:extLst>
                <a:ext uri="{FF2B5EF4-FFF2-40B4-BE49-F238E27FC236}">
                  <a16:creationId xmlns:a16="http://schemas.microsoft.com/office/drawing/2014/main" id="{C67F5963-2836-5C85-6D68-B4DF414EE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942"/>
              <a:ext cx="507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Line 53">
              <a:extLst>
                <a:ext uri="{FF2B5EF4-FFF2-40B4-BE49-F238E27FC236}">
                  <a16:creationId xmlns:a16="http://schemas.microsoft.com/office/drawing/2014/main" id="{4D143F55-6A6B-4BB1-86F9-307B5F337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3303"/>
              <a:ext cx="507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Text Box 70">
              <a:extLst>
                <a:ext uri="{FF2B5EF4-FFF2-40B4-BE49-F238E27FC236}">
                  <a16:creationId xmlns:a16="http://schemas.microsoft.com/office/drawing/2014/main" id="{A0E1AFD5-6AE4-FECF-218C-907E6F2BC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" y="1481"/>
              <a:ext cx="7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/>
                <a:t>原有性质</a:t>
              </a:r>
            </a:p>
          </p:txBody>
        </p:sp>
        <p:sp>
          <p:nvSpPr>
            <p:cNvPr id="17464" name="Text Box 71">
              <a:extLst>
                <a:ext uri="{FF2B5EF4-FFF2-40B4-BE49-F238E27FC236}">
                  <a16:creationId xmlns:a16="http://schemas.microsoft.com/office/drawing/2014/main" id="{FE85527B-23C0-D0A6-7F44-A9372A316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661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/>
                <a:t>运算</a:t>
              </a:r>
            </a:p>
          </p:txBody>
        </p:sp>
        <p:sp>
          <p:nvSpPr>
            <p:cNvPr id="17465" name="Line 72">
              <a:extLst>
                <a:ext uri="{FF2B5EF4-FFF2-40B4-BE49-F238E27FC236}">
                  <a16:creationId xmlns:a16="http://schemas.microsoft.com/office/drawing/2014/main" id="{5FFB883D-9E57-93A7-4BAD-935B16C5D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1525"/>
              <a:ext cx="783" cy="34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9143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F8291-D222-698D-A5E6-BE7FCD2E92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8DF754-249A-42A0-90B3-58289CF4C769}" type="slidenum">
              <a:rPr lang="en-US" altLang="zh-CN">
                <a:solidFill>
                  <a:schemeClr val="tx1"/>
                </a:solidFill>
                <a:latin typeface="Arial Black" panose="020B0A04020102020204" pitchFamily="34" charset="0"/>
              </a:rPr>
              <a:pPr eaLnBrk="1" hangingPunct="1"/>
              <a:t>33</a:t>
            </a:fld>
            <a:endParaRPr lang="en-US" altLang="zh-CN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33474" name="Rectangle 2">
            <a:extLst>
              <a:ext uri="{FF2B5EF4-FFF2-40B4-BE49-F238E27FC236}">
                <a16:creationId xmlns:a16="http://schemas.microsoft.com/office/drawing/2014/main" id="{34516578-6E66-1AB9-76E0-449DCF112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081088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闭包定义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AAA2BCF-AB49-E87A-72C6-D2A6FDA01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705725" cy="4746625"/>
          </a:xfrm>
        </p:spPr>
        <p:txBody>
          <a:bodyPr/>
          <a:lstStyle/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b="1"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是非空集合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上的关系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自反（对称</a:t>
            </a:r>
            <a:r>
              <a:rPr lang="zh-CN" altLang="en-US" sz="2800" b="1">
                <a:latin typeface="Times New Roman" panose="02020603050405020304" pitchFamily="18" charset="0"/>
              </a:rPr>
              <a:t>或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传递）闭包</a:t>
            </a:r>
            <a:r>
              <a:rPr lang="zh-CN" altLang="en-US" sz="2800" b="1">
                <a:latin typeface="Times New Roman" panose="02020603050405020304" pitchFamily="18" charset="0"/>
              </a:rPr>
              <a:t>是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上的关系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使得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>
                <a:latin typeface="Times New Roman" panose="02020603050405020304" pitchFamily="18" charset="0"/>
              </a:rPr>
              <a:t>满足以下条件：</a:t>
            </a:r>
            <a:br>
              <a:rPr lang="zh-CN" altLang="en-US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）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>
                <a:latin typeface="Times New Roman" panose="02020603050405020304" pitchFamily="18" charset="0"/>
              </a:rPr>
              <a:t>是自反的（对称的或传递的）</a:t>
            </a:r>
            <a:br>
              <a:rPr lang="zh-CN" altLang="en-US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）对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上任何包含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的自反（对称或传递）关系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有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一般将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的自反闭包记作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对称闭包记作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传递闭包记作 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).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DF21D0F6-FE3D-4479-0560-C9D1EE59A0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03E172-9BE3-405C-8AC9-8F9DCABF566F}" type="slidenum">
              <a:rPr lang="en-US" altLang="zh-CN">
                <a:solidFill>
                  <a:schemeClr val="tx1"/>
                </a:solidFill>
                <a:latin typeface="Arial Black" panose="020B0A04020102020204" pitchFamily="34" charset="0"/>
              </a:rPr>
              <a:pPr eaLnBrk="1" hangingPunct="1"/>
              <a:t>34</a:t>
            </a:fld>
            <a:endParaRPr lang="en-US" altLang="zh-CN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34498" name="Rectangle 2">
            <a:extLst>
              <a:ext uri="{FF2B5EF4-FFF2-40B4-BE49-F238E27FC236}">
                <a16:creationId xmlns:a16="http://schemas.microsoft.com/office/drawing/2014/main" id="{B1032E26-D636-2079-0F60-1106AC6B9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闭包的构造方法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CCD7CAC5-7C3D-CEF7-2C87-9B160EAB0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1633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234500" name="Text Box 4">
            <a:extLst>
              <a:ext uri="{FF2B5EF4-FFF2-40B4-BE49-F238E27FC236}">
                <a16:creationId xmlns:a16="http://schemas.microsoft.com/office/drawing/2014/main" id="{3C1E4EA8-DB19-5628-3F32-BC16DD01E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25538"/>
            <a:ext cx="7993062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用关系表达式构造</a:t>
            </a:r>
          </a:p>
          <a:p>
            <a:pPr algn="l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定理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1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设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为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上的关系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则有      </a:t>
            </a:r>
            <a:b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(1)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 =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∪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  <a:b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(2)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 =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∪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b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(3)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 =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∪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∪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∪…</a:t>
            </a:r>
            <a:b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说明：</a:t>
            </a:r>
          </a:p>
          <a:p>
            <a:pPr algn="l">
              <a:lnSpc>
                <a:spcPct val="110000"/>
              </a:lnSpc>
              <a:buFontTx/>
              <a:buChar char="•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对于有穷集合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(|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|=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上的关系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(3)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中的并是有  限的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. </a:t>
            </a:r>
          </a:p>
          <a:p>
            <a:pPr algn="l">
              <a:lnSpc>
                <a:spcPct val="110000"/>
              </a:lnSpc>
              <a:buFontTx/>
              <a:buChar char="•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若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是自反的，则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)=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;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若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是对称的，则  </a:t>
            </a:r>
          </a:p>
          <a:p>
            <a:pPr algn="l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)=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;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若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是传递的，则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)=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.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17AFE85-0F17-4D30-36B9-656C02E0C4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F28B20-1029-4F03-A76F-5B34A0192E2A}" type="slidenum">
              <a:rPr lang="en-US" altLang="zh-CN">
                <a:solidFill>
                  <a:schemeClr val="tx1"/>
                </a:solidFill>
                <a:latin typeface="Arial Black" panose="020B0A04020102020204" pitchFamily="34" charset="0"/>
              </a:rPr>
              <a:pPr eaLnBrk="1" hangingPunct="1"/>
              <a:t>35</a:t>
            </a:fld>
            <a:endParaRPr lang="en-US" altLang="zh-CN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19E81624-D6FB-51DF-D286-0E58BE793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064500" cy="863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闭包的构造方法（续）</a:t>
            </a:r>
          </a:p>
        </p:txBody>
      </p:sp>
      <p:grpSp>
        <p:nvGrpSpPr>
          <p:cNvPr id="22532" name="Group 5">
            <a:extLst>
              <a:ext uri="{FF2B5EF4-FFF2-40B4-BE49-F238E27FC236}">
                <a16:creationId xmlns:a16="http://schemas.microsoft.com/office/drawing/2014/main" id="{A121F8BB-7194-A57C-D257-4DB02C97895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989138"/>
            <a:ext cx="7920037" cy="3981450"/>
            <a:chOff x="431" y="1207"/>
            <a:chExt cx="4989" cy="2508"/>
          </a:xfrm>
        </p:grpSpPr>
        <p:sp>
          <p:nvSpPr>
            <p:cNvPr id="22535" name="Rectangle 4">
              <a:extLst>
                <a:ext uri="{FF2B5EF4-FFF2-40B4-BE49-F238E27FC236}">
                  <a16:creationId xmlns:a16="http://schemas.microsoft.com/office/drawing/2014/main" id="{2EEC2EA3-09CE-5D4F-660F-DCE18A6AD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979"/>
              <a:ext cx="2858" cy="1089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6" name="Text Box 2">
              <a:extLst>
                <a:ext uri="{FF2B5EF4-FFF2-40B4-BE49-F238E27FC236}">
                  <a16:creationId xmlns:a16="http://schemas.microsoft.com/office/drawing/2014/main" id="{97E64FAB-5B3B-5C5A-B8B1-D6E18AB0D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207"/>
              <a:ext cx="4989" cy="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0000"/>
                </a:lnSpc>
              </a:pP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设关系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, 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), 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), 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的关系矩阵分别为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s 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和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t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则 </a:t>
              </a:r>
              <a:b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</a:b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r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M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+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E    </a:t>
              </a:r>
            </a:p>
            <a:p>
              <a:pPr algn="l" eaLnBrk="1" hangingPunct="1">
                <a:lnSpc>
                  <a:spcPct val="130000"/>
                </a:lnSpc>
              </a:pP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M</a:t>
              </a:r>
              <a:r>
                <a:rPr lang="en-US" altLang="zh-CN" sz="2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s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M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+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M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’ </a:t>
              </a:r>
            </a:p>
            <a:p>
              <a:pPr algn="l" eaLnBrk="1" hangingPunct="1">
                <a:lnSpc>
                  <a:spcPct val="13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t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M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+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baseline="30000">
                  <a:solidFill>
                    <a:schemeClr val="tx1"/>
                  </a:solidFill>
                  <a:latin typeface="Times New Roman" panose="02020603050405020304" pitchFamily="18" charset="0"/>
                </a:rPr>
                <a:t>2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+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baseline="30000">
                  <a:solidFill>
                    <a:schemeClr val="tx1"/>
                  </a:solidFill>
                  <a:latin typeface="Times New Roman" panose="02020603050405020304" pitchFamily="18" charset="0"/>
                </a:rPr>
                <a:t>3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+ …</a:t>
              </a:r>
            </a:p>
            <a:p>
              <a:pPr algn="l" eaLnBrk="1" hangingPunct="1">
                <a:lnSpc>
                  <a:spcPct val="130000"/>
                </a:lnSpc>
              </a:pP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E 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是和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M 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同阶的单位矩阵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M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’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是 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M 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的转置矩阵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. </a:t>
              </a:r>
            </a:p>
            <a:p>
              <a:pPr algn="l" eaLnBrk="1" hangingPunct="1">
                <a:lnSpc>
                  <a:spcPct val="130000"/>
                </a:lnSpc>
              </a:pP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注意在上述等式中矩阵的元素相加时使用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逻辑加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22533" name="Text Box 6">
            <a:extLst>
              <a:ext uri="{FF2B5EF4-FFF2-40B4-BE49-F238E27FC236}">
                <a16:creationId xmlns:a16="http://schemas.microsoft.com/office/drawing/2014/main" id="{43BD0E52-0FCB-26E2-7CA1-13E3A969E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84313"/>
            <a:ext cx="381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35527" name="Text Box 7">
            <a:extLst>
              <a:ext uri="{FF2B5EF4-FFF2-40B4-BE49-F238E27FC236}">
                <a16:creationId xmlns:a16="http://schemas.microsoft.com/office/drawing/2014/main" id="{84CEC6BA-8609-680C-44E4-89F12D214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84313"/>
            <a:ext cx="43211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用关系矩阵构造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CB9660-7AC2-92E0-FCD7-E3B08F3AE8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819852-6C8D-492E-A60B-529A2F69FB05}" type="slidenum">
              <a:rPr lang="en-US" altLang="zh-CN">
                <a:solidFill>
                  <a:schemeClr val="tx1"/>
                </a:solidFill>
                <a:latin typeface="Arial Black" panose="020B0A04020102020204" pitchFamily="34" charset="0"/>
              </a:rPr>
              <a:pPr eaLnBrk="1" hangingPunct="1"/>
              <a:t>36</a:t>
            </a:fld>
            <a:endParaRPr lang="en-US" altLang="zh-CN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36546" name="Rectangle 2">
            <a:extLst>
              <a:ext uri="{FF2B5EF4-FFF2-40B4-BE49-F238E27FC236}">
                <a16:creationId xmlns:a16="http://schemas.microsoft.com/office/drawing/2014/main" id="{11A286CE-6688-C49A-38E1-34BB9CA12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闭包的构造方法（续）</a:t>
            </a:r>
          </a:p>
        </p:txBody>
      </p:sp>
      <p:sp>
        <p:nvSpPr>
          <p:cNvPr id="236547" name="Text Box 3">
            <a:extLst>
              <a:ext uri="{FF2B5EF4-FFF2-40B4-BE49-F238E27FC236}">
                <a16:creationId xmlns:a16="http://schemas.microsoft.com/office/drawing/2014/main" id="{F965C475-C7ED-8250-2D7D-9E197086A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25538"/>
            <a:ext cx="8388350" cy="484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zh-CN" altLang="en-US" sz="32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用关系图构造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设关系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), 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), 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的关系图分别记为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8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8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8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则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8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8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8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的顶点集与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的顶点集相等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除了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的边以外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以下述方法添加新边： </a:t>
            </a:r>
            <a:b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</a:b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考察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的每个顶点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如果没有环就加上一个环，最终得到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4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 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. 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考察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的每条边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如果有一条 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 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到 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 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的单向边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≠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则在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中加一条 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 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到 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 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的反方向边，最终得到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4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.  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考察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的每个顶点 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找从 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 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出发的每一条路径，如果从 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 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可到达路径中的任何结点 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 </a:t>
            </a:r>
            <a:r>
              <a:rPr lang="zh-CN" altLang="en-US" sz="24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，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但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到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没有边，就加上这条边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. 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当检查完所有的顶点后就得到图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4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 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.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>
            <a:extLst>
              <a:ext uri="{FF2B5EF4-FFF2-40B4-BE49-F238E27FC236}">
                <a16:creationId xmlns:a16="http://schemas.microsoft.com/office/drawing/2014/main" id="{AEBB56DF-579C-AC00-031E-6317771FAF3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3AFD6E-CB8E-4686-946B-92FD69CF944A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ED7F702F-FBA2-9A99-0A22-644D64B12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等价关系的定义与实例</a:t>
            </a:r>
          </a:p>
        </p:txBody>
      </p:sp>
      <p:sp>
        <p:nvSpPr>
          <p:cNvPr id="239619" name="Text Box 3">
            <a:extLst>
              <a:ext uri="{FF2B5EF4-FFF2-40B4-BE49-F238E27FC236}">
                <a16:creationId xmlns:a16="http://schemas.microsoft.com/office/drawing/2014/main" id="{DAB61604-F842-8400-EA3C-8913F7FE3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00213"/>
            <a:ext cx="8151812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定义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设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R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为非空集合上的关系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.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如果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R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是</a:t>
            </a:r>
            <a:r>
              <a:rPr lang="zh-CN" altLang="en-US" sz="2800" b="1" dirty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自反的、对称的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和</a:t>
            </a:r>
            <a:r>
              <a:rPr lang="zh-CN" altLang="en-US" sz="2800" b="1" dirty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传递的</a:t>
            </a:r>
            <a:r>
              <a:rPr lang="en-US" altLang="zh-CN" sz="2800" b="1" dirty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则称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R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为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A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上的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等价关系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.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设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R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是一个等价关系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若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&lt;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&gt;∈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称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x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等价于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记做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～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. 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altLang="zh-CN" sz="2800" b="1" dirty="0">
              <a:latin typeface="Times New Roman" pitchFamily="18" charset="0"/>
              <a:ea typeface="宋体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en-US" altLang="zh-CN" sz="2800" b="1" dirty="0">
              <a:solidFill>
                <a:schemeClr val="bg2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>
            <a:extLst>
              <a:ext uri="{FF2B5EF4-FFF2-40B4-BE49-F238E27FC236}">
                <a16:creationId xmlns:a16="http://schemas.microsoft.com/office/drawing/2014/main" id="{9D21E7B7-E724-64F4-A5A0-E21B1F6DE6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B21900-D863-4422-A9E5-5E2B13D93A32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88770" name="Rectangle 2">
            <a:extLst>
              <a:ext uri="{FF2B5EF4-FFF2-40B4-BE49-F238E27FC236}">
                <a16:creationId xmlns:a16="http://schemas.microsoft.com/office/drawing/2014/main" id="{7D8F67F3-72D3-13EF-4ABD-B0B130A2E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993062" cy="10795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等价关系的验证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DC05573-D2BA-C58E-AE0F-6C81E3C3B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3886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验证模 </a:t>
            </a:r>
            <a:r>
              <a:rPr lang="en-US" altLang="zh-CN" sz="2800" b="1">
                <a:latin typeface="Times New Roman" panose="02020603050405020304" pitchFamily="18" charset="0"/>
              </a:rPr>
              <a:t>3 </a:t>
            </a:r>
            <a:r>
              <a:rPr lang="zh-CN" altLang="en-US" sz="2800" b="1">
                <a:latin typeface="Times New Roman" panose="02020603050405020304" pitchFamily="18" charset="0"/>
              </a:rPr>
              <a:t>相等关系 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</a:rPr>
              <a:t>为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上的等价关系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因为</a:t>
            </a:r>
            <a:br>
              <a:rPr lang="zh-CN" altLang="en-US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,  </a:t>
            </a:r>
            <a:r>
              <a:rPr lang="zh-CN" altLang="en-US" sz="2800" b="1">
                <a:latin typeface="Times New Roman" panose="02020603050405020304" pitchFamily="18" charset="0"/>
              </a:rPr>
              <a:t>有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en-US" altLang="zh-CN" sz="2800" b="1">
                <a:latin typeface="Times New Roman" panose="02020603050405020304" pitchFamily="18" charset="0"/>
              </a:rPr>
              <a:t>≡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(mod 3)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若 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en-US" altLang="zh-CN" sz="2800" b="1">
                <a:latin typeface="Times New Roman" panose="02020603050405020304" pitchFamily="18" charset="0"/>
              </a:rPr>
              <a:t>≡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(mod 3), </a:t>
            </a:r>
            <a:r>
              <a:rPr lang="zh-CN" altLang="en-US" sz="2800" b="1">
                <a:latin typeface="Times New Roman" panose="02020603050405020304" pitchFamily="18" charset="0"/>
              </a:rPr>
              <a:t>则有 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en-US" altLang="zh-CN" sz="2800" b="1">
                <a:latin typeface="Times New Roman" panose="02020603050405020304" pitchFamily="18" charset="0"/>
              </a:rPr>
              <a:t>≡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(mod 3)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若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en-US" altLang="zh-CN" sz="2800" b="1">
                <a:latin typeface="Times New Roman" panose="02020603050405020304" pitchFamily="18" charset="0"/>
              </a:rPr>
              <a:t>≡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(mod 3), 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en-US" altLang="zh-CN" sz="2800" b="1">
                <a:latin typeface="Times New Roman" panose="02020603050405020304" pitchFamily="18" charset="0"/>
              </a:rPr>
              <a:t>≡ 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</a:rPr>
              <a:t>(mod 3),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</a:t>
            </a:r>
            <a:r>
              <a:rPr lang="zh-CN" altLang="en-US" sz="2800" b="1">
                <a:latin typeface="Times New Roman" panose="02020603050405020304" pitchFamily="18" charset="0"/>
              </a:rPr>
              <a:t>则有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≡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</a:rPr>
              <a:t>(mod 3)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自反性、对称性、传递性得到验证</a:t>
            </a:r>
          </a:p>
          <a:p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>
            <a:extLst>
              <a:ext uri="{FF2B5EF4-FFF2-40B4-BE49-F238E27FC236}">
                <a16:creationId xmlns:a16="http://schemas.microsoft.com/office/drawing/2014/main" id="{08780236-B366-45DB-E1FE-FF5A9704A9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CF4EC7-AC72-4D68-839E-4CD571B936AF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41666" name="Rectangle 2">
            <a:extLst>
              <a:ext uri="{FF2B5EF4-FFF2-40B4-BE49-F238E27FC236}">
                <a16:creationId xmlns:a16="http://schemas.microsoft.com/office/drawing/2014/main" id="{4A59239F-EB96-05AB-92DD-48B1CBAC1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064500" cy="1223962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等价类</a:t>
            </a:r>
          </a:p>
        </p:txBody>
      </p:sp>
      <p:sp>
        <p:nvSpPr>
          <p:cNvPr id="241667" name="Text Box 3">
            <a:extLst>
              <a:ext uri="{FF2B5EF4-FFF2-40B4-BE49-F238E27FC236}">
                <a16:creationId xmlns:a16="http://schemas.microsoft.com/office/drawing/2014/main" id="{2E12BA7D-7390-F74E-AF8D-C4BAFFD6D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280400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30000"/>
              </a:lnSpc>
              <a:defRPr/>
            </a:pP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定义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 设</a:t>
            </a:r>
            <a:r>
              <a:rPr lang="en-US" altLang="zh-CN" sz="2800" b="1" i="1">
                <a:latin typeface="Times New Roman" pitchFamily="18" charset="0"/>
                <a:ea typeface="宋体" charset="-122"/>
              </a:rPr>
              <a:t>R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为非空集合</a:t>
            </a:r>
            <a:r>
              <a:rPr lang="en-US" altLang="zh-CN" sz="2800" b="1" i="1">
                <a:latin typeface="Times New Roman" pitchFamily="18" charset="0"/>
                <a:ea typeface="宋体" charset="-122"/>
              </a:rPr>
              <a:t>A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上的等价关系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800" b="1"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∈</a:t>
            </a:r>
            <a:r>
              <a:rPr lang="en-US" altLang="zh-CN" sz="2800" b="1" i="1">
                <a:latin typeface="Times New Roman" pitchFamily="18" charset="0"/>
                <a:ea typeface="宋体" charset="-122"/>
              </a:rPr>
              <a:t>A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，令</a:t>
            </a:r>
            <a:br>
              <a:rPr lang="zh-CN" altLang="en-US" sz="2800" b="1">
                <a:latin typeface="Times New Roman" pitchFamily="18" charset="0"/>
                <a:ea typeface="宋体" charset="-122"/>
              </a:rPr>
            </a:br>
            <a:r>
              <a:rPr lang="zh-CN" altLang="en-US" sz="2800" b="1">
                <a:latin typeface="Times New Roman" pitchFamily="18" charset="0"/>
                <a:ea typeface="宋体" charset="-122"/>
              </a:rPr>
              <a:t>        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800" b="1" i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800" b="1" i="1" baseline="-25000">
                <a:latin typeface="Times New Roman" pitchFamily="18" charset="0"/>
                <a:ea typeface="宋体" charset="-122"/>
              </a:rPr>
              <a:t>R 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= { </a:t>
            </a:r>
            <a:r>
              <a:rPr lang="en-US" altLang="zh-CN" sz="2800" b="1" i="1">
                <a:latin typeface="Times New Roman" pitchFamily="18" charset="0"/>
                <a:ea typeface="宋体" charset="-122"/>
              </a:rPr>
              <a:t>y 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| </a:t>
            </a:r>
            <a:r>
              <a:rPr lang="en-US" altLang="zh-CN" sz="2800" b="1" i="1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∈</a:t>
            </a:r>
            <a:r>
              <a:rPr lang="en-US" altLang="zh-CN" sz="2800" b="1" i="1"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∧</a:t>
            </a:r>
            <a:r>
              <a:rPr lang="en-US" altLang="zh-CN" sz="2800" b="1" i="1">
                <a:latin typeface="Times New Roman" pitchFamily="18" charset="0"/>
                <a:ea typeface="宋体" charset="-122"/>
              </a:rPr>
              <a:t>xRy 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}</a:t>
            </a:r>
          </a:p>
          <a:p>
            <a:pPr marL="342900" indent="-342900" eaLnBrk="1" hangingPunct="1">
              <a:lnSpc>
                <a:spcPct val="130000"/>
              </a:lnSpc>
              <a:defRPr/>
            </a:pPr>
            <a:r>
              <a:rPr lang="zh-CN" altLang="en-US" sz="2800" b="1">
                <a:latin typeface="Times New Roman" pitchFamily="18" charset="0"/>
                <a:ea typeface="宋体" charset="-122"/>
              </a:rPr>
              <a:t>称 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800" b="1" i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800" b="1" i="1" baseline="-25000">
                <a:latin typeface="Times New Roman" pitchFamily="18" charset="0"/>
                <a:ea typeface="宋体" charset="-122"/>
              </a:rPr>
              <a:t>R 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为 </a:t>
            </a:r>
            <a:r>
              <a:rPr lang="en-US" altLang="zh-CN" sz="2800" b="1" i="1">
                <a:latin typeface="Times New Roman" pitchFamily="18" charset="0"/>
                <a:ea typeface="宋体" charset="-122"/>
              </a:rPr>
              <a:t>x 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关于</a:t>
            </a:r>
            <a:r>
              <a:rPr lang="en-US" altLang="zh-CN" sz="2800" b="1" i="1">
                <a:latin typeface="Times New Roman" pitchFamily="18" charset="0"/>
                <a:ea typeface="宋体" charset="-122"/>
              </a:rPr>
              <a:t>R 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等价类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简称为 </a:t>
            </a:r>
            <a:r>
              <a:rPr lang="en-US" altLang="zh-CN" sz="2800" b="1" i="1">
                <a:latin typeface="Times New Roman" pitchFamily="18" charset="0"/>
                <a:ea typeface="宋体" charset="-122"/>
              </a:rPr>
              <a:t>x 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的等价类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>
                <a:latin typeface="Times New Roman" pitchFamily="18" charset="0"/>
                <a:ea typeface="宋体" charset="-122"/>
              </a:rPr>
              <a:t>简</a:t>
            </a:r>
          </a:p>
          <a:p>
            <a:pPr marL="342900" indent="-342900" eaLnBrk="1" hangingPunct="1">
              <a:lnSpc>
                <a:spcPct val="130000"/>
              </a:lnSpc>
              <a:defRPr/>
            </a:pPr>
            <a:r>
              <a:rPr lang="zh-CN" altLang="en-US" sz="2800" b="1">
                <a:latin typeface="Times New Roman" pitchFamily="18" charset="0"/>
                <a:ea typeface="宋体" charset="-122"/>
              </a:rPr>
              <a:t>记为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800" b="1" i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>
                <a:latin typeface="Times New Roman" pitchFamily="18" charset="0"/>
                <a:ea typeface="宋体" charset="-122"/>
              </a:rPr>
              <a:t>]. </a:t>
            </a:r>
          </a:p>
          <a:p>
            <a:pPr marL="342900" indent="-342900" eaLnBrk="1" hangingPunct="1">
              <a:lnSpc>
                <a:spcPct val="130000"/>
              </a:lnSpc>
              <a:defRPr/>
            </a:pPr>
            <a:r>
              <a:rPr lang="zh-CN" altLang="en-US"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实例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A={ 1, 2, … , 8 }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上模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3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等价关系的等价类：</a:t>
            </a:r>
          </a:p>
          <a:p>
            <a:pPr marL="342900" indent="-342900" eaLnBrk="1" hangingPunct="1">
              <a:lnSpc>
                <a:spcPct val="130000"/>
              </a:lnSpc>
              <a:defRPr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       </a:t>
            </a: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[1]=[4]=[7]={1,4,7}</a:t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   [2]=[5]=[8]={2,5,8}</a:t>
            </a:r>
            <a:br>
              <a:rPr lang="en-US" altLang="zh-CN" sz="2800" b="1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   [3]=[6]={3,6}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>
            <a:extLst>
              <a:ext uri="{FF2B5EF4-FFF2-40B4-BE49-F238E27FC236}">
                <a16:creationId xmlns:a16="http://schemas.microsoft.com/office/drawing/2014/main" id="{070A945C-5EA5-E3AA-0DD9-2B031CDD36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2FB4D3-6FDC-41B2-92A2-7F24063934A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B6141A71-2218-8809-38E5-3C0E45D24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177800"/>
            <a:ext cx="8229600" cy="1081088"/>
          </a:xfrm>
        </p:spPr>
        <p:txBody>
          <a:bodyPr/>
          <a:lstStyle/>
          <a:p>
            <a:pPr>
              <a:defRPr/>
            </a:pPr>
            <a:r>
              <a:rPr lang="en-US" altLang="zh-CN" b="1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上重要关系的实例</a:t>
            </a:r>
          </a:p>
        </p:txBody>
      </p:sp>
      <p:sp>
        <p:nvSpPr>
          <p:cNvPr id="201731" name="Text Box 3">
            <a:extLst>
              <a:ext uri="{FF2B5EF4-FFF2-40B4-BE49-F238E27FC236}">
                <a16:creationId xmlns:a16="http://schemas.microsoft.com/office/drawing/2014/main" id="{A5D4CE2F-4854-9F7F-FFA5-8C58E9643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12875"/>
            <a:ext cx="813752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</a:t>
            </a:r>
            <a:r>
              <a:rPr lang="zh-CN" altLang="en-US" b="1">
                <a:latin typeface="Times New Roman" panose="02020603050405020304" pitchFamily="18" charset="0"/>
              </a:rPr>
              <a:t>设 </a:t>
            </a:r>
            <a:r>
              <a:rPr lang="en-US" altLang="zh-CN" b="1" i="1">
                <a:latin typeface="Times New Roman" panose="02020603050405020304" pitchFamily="18" charset="0"/>
              </a:rPr>
              <a:t>A </a:t>
            </a:r>
            <a:r>
              <a:rPr lang="zh-CN" altLang="en-US" b="1">
                <a:latin typeface="Times New Roman" panose="02020603050405020304" pitchFamily="18" charset="0"/>
              </a:rPr>
              <a:t>为任意集合，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3300"/>
                </a:solidFill>
              </a:rPr>
              <a:t>空关系：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b="1">
                <a:latin typeface="Times New Roman" panose="02020603050405020304" pitchFamily="18" charset="0"/>
              </a:rPr>
              <a:t>是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上的关系，称为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空关系。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3300"/>
                </a:solidFill>
              </a:rPr>
              <a:t>全域关系：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称为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全域关系</a:t>
            </a:r>
            <a:r>
              <a:rPr lang="zh-CN" altLang="en-US" sz="2800" b="1">
                <a:latin typeface="Times New Roman" panose="02020603050405020304" pitchFamily="18" charset="0"/>
              </a:rPr>
              <a:t>，定义如下：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>
                <a:solidFill>
                  <a:srgbClr val="3366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rgbClr val="3366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</a:rPr>
              <a:t>&gt;|</a:t>
            </a:r>
            <a:r>
              <a:rPr lang="en-US" altLang="zh-CN" sz="2800" b="1" i="1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solidFill>
                  <a:srgbClr val="3366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2800" b="1" i="1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>
                <a:solidFill>
                  <a:srgbClr val="3366CC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i="1">
                <a:solidFill>
                  <a:srgbClr val="3366CC"/>
                </a:solidFill>
                <a:latin typeface="Times New Roman" panose="02020603050405020304" pitchFamily="18" charset="0"/>
              </a:rPr>
              <a:t>。  </a:t>
            </a:r>
            <a:br>
              <a:rPr lang="zh-CN" altLang="en-US" sz="2800" b="1">
                <a:solidFill>
                  <a:srgbClr val="3366CC"/>
                </a:solidFill>
                <a:latin typeface="Times New Roman" panose="02020603050405020304" pitchFamily="18" charset="0"/>
              </a:rPr>
            </a:br>
            <a:r>
              <a:rPr lang="zh-CN" altLang="en-US" b="1">
                <a:solidFill>
                  <a:srgbClr val="FF3300"/>
                </a:solidFill>
              </a:rPr>
              <a:t>恒等关系：</a:t>
            </a:r>
            <a:r>
              <a:rPr lang="zh-CN" altLang="en-US" sz="2800" b="1">
                <a:solidFill>
                  <a:srgbClr val="FF3300"/>
                </a:solidFill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 i="1"/>
              <a:t> </a:t>
            </a:r>
            <a:r>
              <a:rPr lang="zh-CN" altLang="en-US" sz="2800" b="1"/>
              <a:t>称为</a:t>
            </a:r>
            <a:r>
              <a:rPr lang="zh-CN" altLang="en-US" sz="2800" b="1">
                <a:solidFill>
                  <a:srgbClr val="FF3300"/>
                </a:solidFill>
              </a:rPr>
              <a:t>恒等关系，</a:t>
            </a:r>
            <a:r>
              <a:rPr lang="zh-CN" altLang="en-US" sz="2800" b="1"/>
              <a:t>定义如下：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1800"/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>
                <a:solidFill>
                  <a:srgbClr val="3366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</a:rPr>
              <a:t>&gt;|</a:t>
            </a:r>
            <a:r>
              <a:rPr lang="en-US" altLang="zh-CN" sz="2800" b="1" i="1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rgbClr val="3366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3366CC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800" b="1">
                <a:solidFill>
                  <a:srgbClr val="3366CC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例如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={1,2},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b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={&lt;1,1&gt;,&lt;1,2&gt;,&lt;2,1&gt;,&lt;2,2&gt;}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={&lt;1,1&gt;,&lt;2,2&gt;}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>
            <a:extLst>
              <a:ext uri="{FF2B5EF4-FFF2-40B4-BE49-F238E27FC236}">
                <a16:creationId xmlns:a16="http://schemas.microsoft.com/office/drawing/2014/main" id="{97B2BE0D-0F58-E4CA-06EB-D53EEFB836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884D1A-6464-41E1-8749-69B83606961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2C9B13DF-9CC5-B3BE-3B84-5BA2F9E72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848600" cy="935038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等价类的性质</a:t>
            </a:r>
          </a:p>
        </p:txBody>
      </p:sp>
      <p:grpSp>
        <p:nvGrpSpPr>
          <p:cNvPr id="18436" name="Group 6">
            <a:extLst>
              <a:ext uri="{FF2B5EF4-FFF2-40B4-BE49-F238E27FC236}">
                <a16:creationId xmlns:a16="http://schemas.microsoft.com/office/drawing/2014/main" id="{AD3F1F24-4FF2-8249-FB90-5A0E309ECD95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773238"/>
            <a:ext cx="7602537" cy="3667125"/>
            <a:chOff x="521" y="1117"/>
            <a:chExt cx="4789" cy="2310"/>
          </a:xfrm>
        </p:grpSpPr>
        <p:sp>
          <p:nvSpPr>
            <p:cNvPr id="18437" name="Text Box 3">
              <a:extLst>
                <a:ext uri="{FF2B5EF4-FFF2-40B4-BE49-F238E27FC236}">
                  <a16:creationId xmlns:a16="http://schemas.microsoft.com/office/drawing/2014/main" id="{30775220-3546-3ABF-5002-CD3E7BBE5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117"/>
              <a:ext cx="4789" cy="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 </a:t>
              </a:r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定理</a:t>
              </a: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</a:t>
              </a:r>
              <a:r>
                <a:rPr lang="zh-CN" altLang="en-US" sz="2800" b="1">
                  <a:latin typeface="Times New Roman" panose="02020603050405020304" pitchFamily="18" charset="0"/>
                </a:rPr>
                <a:t>设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R</a:t>
              </a:r>
              <a:r>
                <a:rPr lang="zh-CN" altLang="en-US" sz="2800" b="1">
                  <a:latin typeface="Times New Roman" panose="02020603050405020304" pitchFamily="18" charset="0"/>
                </a:rPr>
                <a:t>是非空集合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上的等价关系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则</a:t>
              </a:r>
              <a:br>
                <a:rPr lang="zh-CN" altLang="en-US" sz="2800" b="1">
                  <a:latin typeface="Times New Roman" panose="02020603050405020304" pitchFamily="18" charset="0"/>
                </a:rPr>
              </a:br>
              <a:r>
                <a:rPr lang="zh-CN" altLang="en-US" sz="2800" b="1">
                  <a:latin typeface="Times New Roman" panose="02020603050405020304" pitchFamily="18" charset="0"/>
                </a:rPr>
                <a:t>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(1) </a:t>
              </a: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∈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 </a:t>
              </a:r>
              <a:r>
                <a:rPr lang="zh-CN" altLang="en-US" sz="2800" b="1">
                  <a:latin typeface="Times New Roman" panose="02020603050405020304" pitchFamily="18" charset="0"/>
                </a:rPr>
                <a:t>是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latin typeface="Times New Roman" panose="02020603050405020304" pitchFamily="18" charset="0"/>
                </a:rPr>
                <a:t>的非空子集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  <a:br>
                <a:rPr lang="en-US" altLang="zh-CN" sz="2800" b="1">
                  <a:latin typeface="Times New Roman" panose="02020603050405020304" pitchFamily="18" charset="0"/>
                </a:rPr>
              </a:br>
              <a:r>
                <a:rPr lang="en-US" altLang="zh-CN" sz="2800" b="1">
                  <a:latin typeface="Times New Roman" panose="02020603050405020304" pitchFamily="18" charset="0"/>
                </a:rPr>
                <a:t>  (2) </a:t>
              </a: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</a:rPr>
                <a:t>∈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如果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 R y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则 </a:t>
              </a:r>
              <a:r>
                <a:rPr lang="en-US" altLang="zh-CN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]=[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</a:rPr>
                <a:t>].</a:t>
              </a:r>
              <a:br>
                <a:rPr lang="en-US" altLang="zh-CN" sz="2800" b="1">
                  <a:latin typeface="Times New Roman" panose="02020603050405020304" pitchFamily="18" charset="0"/>
                </a:rPr>
              </a:br>
              <a:r>
                <a:rPr lang="en-US" altLang="zh-CN" sz="2800" b="1">
                  <a:latin typeface="Times New Roman" panose="02020603050405020304" pitchFamily="18" charset="0"/>
                </a:rPr>
                <a:t>  (3) </a:t>
              </a: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</a:rPr>
                <a:t>∈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如果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    y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则 </a:t>
              </a:r>
              <a:r>
                <a:rPr lang="en-US" altLang="zh-CN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与</a:t>
              </a:r>
              <a:r>
                <a:rPr lang="en-US" altLang="zh-CN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不交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  <a:br>
                <a:rPr lang="en-US" altLang="zh-CN" sz="2800" b="1">
                  <a:latin typeface="Times New Roman" panose="02020603050405020304" pitchFamily="18" charset="0"/>
                </a:rPr>
              </a:br>
              <a:r>
                <a:rPr lang="en-US" altLang="zh-CN" sz="2800" b="1">
                  <a:latin typeface="Times New Roman" panose="02020603050405020304" pitchFamily="18" charset="0"/>
                </a:rPr>
                <a:t>  (4) ∪{ 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 |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∈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}=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i="1">
                  <a:latin typeface="Times New Roman" panose="02020603050405020304" pitchFamily="18" charset="0"/>
                </a:rPr>
                <a:t>，</a:t>
              </a:r>
              <a:r>
                <a:rPr lang="zh-CN" altLang="en-US" sz="2800" b="1">
                  <a:latin typeface="Times New Roman" panose="02020603050405020304" pitchFamily="18" charset="0"/>
                </a:rPr>
                <a:t>即所有等价类的并集就是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.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 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18438" name="Picture 4">
              <a:extLst>
                <a:ext uri="{FF2B5EF4-FFF2-40B4-BE49-F238E27FC236}">
                  <a16:creationId xmlns:a16="http://schemas.microsoft.com/office/drawing/2014/main" id="{8925DDAF-1724-C5A8-8753-4C40A1A53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" y="2228"/>
              <a:ext cx="18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>
            <a:extLst>
              <a:ext uri="{FF2B5EF4-FFF2-40B4-BE49-F238E27FC236}">
                <a16:creationId xmlns:a16="http://schemas.microsoft.com/office/drawing/2014/main" id="{47D511B3-19AA-B0E3-B722-5E7B014C3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588181-2EAA-4982-8FAF-7ABFE13A46D3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43714" name="Rectangle 2">
            <a:extLst>
              <a:ext uri="{FF2B5EF4-FFF2-40B4-BE49-F238E27FC236}">
                <a16:creationId xmlns:a16="http://schemas.microsoft.com/office/drawing/2014/main" id="{E7D0FFC0-3FF6-E19A-60F2-CC9473753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135938" cy="115252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商集</a:t>
            </a:r>
          </a:p>
        </p:txBody>
      </p:sp>
      <p:sp>
        <p:nvSpPr>
          <p:cNvPr id="243715" name="Text Box 3">
            <a:extLst>
              <a:ext uri="{FF2B5EF4-FFF2-40B4-BE49-F238E27FC236}">
                <a16:creationId xmlns:a16="http://schemas.microsoft.com/office/drawing/2014/main" id="{5BECC56D-FC89-F65F-2E18-5BA438AB7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8208962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上的等价关系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以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的所有等价类作为元素的集合称为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关于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商集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记做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,  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= { [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2800" b="1" i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实例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={1,2,…,8}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关于模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等价关系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的商集为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A/R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 { {1,4,7}, {2,5,8}, {3,6} 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         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>
            <a:extLst>
              <a:ext uri="{FF2B5EF4-FFF2-40B4-BE49-F238E27FC236}">
                <a16:creationId xmlns:a16="http://schemas.microsoft.com/office/drawing/2014/main" id="{F7ED588A-9E6F-9980-544E-DD9E2F33A6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B6C7B9-7A66-4929-9D88-5B7AA6C048FB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44738" name="Rectangle 2">
            <a:extLst>
              <a:ext uri="{FF2B5EF4-FFF2-40B4-BE49-F238E27FC236}">
                <a16:creationId xmlns:a16="http://schemas.microsoft.com/office/drawing/2014/main" id="{948D8AEE-F719-3C4A-D25A-B1CDB1A63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920037" cy="115252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集合的划分</a:t>
            </a:r>
          </a:p>
        </p:txBody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81627D7C-47F3-AB41-0354-97DB68E79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73238"/>
            <a:ext cx="78486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设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的子集族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))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满足下面条件：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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π 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(2)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≠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b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(3)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中所有元素的并集等于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b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则称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的一个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划分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称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中的元素为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划分块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>
            <a:extLst>
              <a:ext uri="{FF2B5EF4-FFF2-40B4-BE49-F238E27FC236}">
                <a16:creationId xmlns:a16="http://schemas.microsoft.com/office/drawing/2014/main" id="{2ECECCBE-BBCA-A01F-6669-DB98FC7E21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CA1683-B942-4A79-9992-886E8B55787C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45762" name="Rectangle 2">
            <a:extLst>
              <a:ext uri="{FF2B5EF4-FFF2-40B4-BE49-F238E27FC236}">
                <a16:creationId xmlns:a16="http://schemas.microsoft.com/office/drawing/2014/main" id="{A707B61C-72CE-C53A-5A0F-D407A83AE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29600" cy="115252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等价关系与划分的一一对应</a:t>
            </a:r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EC45EFFC-33D4-982F-69CC-6E900A3ED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1633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1"/>
          </a:p>
        </p:txBody>
      </p:sp>
      <p:sp>
        <p:nvSpPr>
          <p:cNvPr id="46085" name="Text Box 4">
            <a:extLst>
              <a:ext uri="{FF2B5EF4-FFF2-40B4-BE49-F238E27FC236}">
                <a16:creationId xmlns:a16="http://schemas.microsoft.com/office/drawing/2014/main" id="{498FE5AD-A4D0-B043-10BD-36C62E5D3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424862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0033CC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商集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</a:rPr>
              <a:t>就是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的一个划分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</a:rPr>
              <a:t>由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所诱导的划分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。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0033CC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b="1">
                <a:latin typeface="Times New Roman" panose="02020603050405020304" pitchFamily="18" charset="0"/>
              </a:rPr>
              <a:t> 不同的商集对应于不同的划分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0033CC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b="1">
                <a:latin typeface="Times New Roman" panose="02020603050405020304" pitchFamily="18" charset="0"/>
              </a:rPr>
              <a:t> 任给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的一个划分</a:t>
            </a:r>
            <a:r>
              <a:rPr lang="en-US" altLang="zh-CN" sz="2800" b="1" i="1">
                <a:latin typeface="Times New Roman" panose="02020603050405020304" pitchFamily="18" charset="0"/>
              </a:rPr>
              <a:t>π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如下定义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上的关系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br>
              <a:rPr lang="zh-CN" altLang="en-US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r>
              <a:rPr lang="en-US" altLang="zh-CN" sz="2800" b="1">
                <a:latin typeface="Times New Roman" panose="02020603050405020304" pitchFamily="18" charset="0"/>
              </a:rPr>
              <a:t>= {&lt;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 |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latin typeface="Times New Roman" panose="02020603050405020304" pitchFamily="18" charset="0"/>
              </a:rPr>
              <a:t>与 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zh-CN" altLang="en-US" sz="2800" b="1">
                <a:latin typeface="Times New Roman" panose="02020603050405020304" pitchFamily="18" charset="0"/>
              </a:rPr>
              <a:t>在</a:t>
            </a:r>
            <a:r>
              <a:rPr lang="en-US" altLang="zh-CN" sz="2800" b="1" i="1">
                <a:latin typeface="Times New Roman" panose="02020603050405020304" pitchFamily="18" charset="0"/>
              </a:rPr>
              <a:t>π</a:t>
            </a:r>
            <a:r>
              <a:rPr lang="zh-CN" altLang="en-US" sz="2800" b="1">
                <a:latin typeface="Times New Roman" panose="02020603050405020304" pitchFamily="18" charset="0"/>
              </a:rPr>
              <a:t>的同一划分块中</a:t>
            </a: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则 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</a:rPr>
              <a:t>为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上的等价关系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</a:rPr>
              <a:t>由</a:t>
            </a:r>
            <a:r>
              <a:rPr lang="en-US" altLang="zh-CN" sz="2800" b="1" i="1"/>
              <a:t>π</a:t>
            </a:r>
            <a:r>
              <a:rPr lang="zh-CN" altLang="en-US" sz="2800" b="1"/>
              <a:t>所诱导的等价关系</a:t>
            </a:r>
            <a:r>
              <a:rPr lang="en-US" altLang="zh-CN" sz="2800" b="1">
                <a:latin typeface="Times New Roman" panose="02020603050405020304" pitchFamily="18" charset="0"/>
              </a:rPr>
              <a:t>), </a:t>
            </a:r>
            <a:r>
              <a:rPr lang="zh-CN" altLang="en-US" sz="2800" b="1">
                <a:latin typeface="Times New Roman" panose="02020603050405020304" pitchFamily="18" charset="0"/>
              </a:rPr>
              <a:t>且该等价关系确定的商集就是</a:t>
            </a:r>
            <a:r>
              <a:rPr lang="en-US" altLang="zh-CN" sz="2800" b="1" i="1">
                <a:latin typeface="Times New Roman" panose="02020603050405020304" pitchFamily="18" charset="0"/>
              </a:rPr>
              <a:t>π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6086" name="Rectangle 5">
            <a:extLst>
              <a:ext uri="{FF2B5EF4-FFF2-40B4-BE49-F238E27FC236}">
                <a16:creationId xmlns:a16="http://schemas.microsoft.com/office/drawing/2014/main" id="{6D04DF4E-AFC1-0DF9-E431-95B4E0680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24400"/>
            <a:ext cx="82804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给出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{1,2,3}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上所有的等价关系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求解思路：先做出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的所有划分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然后根据划分写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出对应的等价关系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>
            <a:extLst>
              <a:ext uri="{FF2B5EF4-FFF2-40B4-BE49-F238E27FC236}">
                <a16:creationId xmlns:a16="http://schemas.microsoft.com/office/drawing/2014/main" id="{CC15A5D5-153F-2AAF-90F3-93CC811A11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C31BE5-EF4A-40C2-9F13-BBBBABCA0612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1968E28-B946-7EC7-1D3C-5DB484AC3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135937" cy="1152525"/>
          </a:xfrm>
        </p:spPr>
        <p:txBody>
          <a:bodyPr/>
          <a:lstStyle/>
          <a:p>
            <a:r>
              <a:rPr lang="zh-CN" altLang="en-US" b="1">
                <a:solidFill>
                  <a:srgbClr val="0033CC"/>
                </a:solidFill>
              </a:rPr>
              <a:t>等价关系与划分之间的对应</a:t>
            </a: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12DB80AB-1433-0050-FFAF-01B7AACB8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13325"/>
            <a:ext cx="755967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分别对应等价关系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 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={&lt;2,3&gt;,&lt;3,2&gt;}∪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={&lt;1,3&gt;,&lt;3,1&gt;}∪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={&lt;1,2&gt;,&lt;2,1&gt;}∪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 b="1" baseline="-250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61072B58-BC5A-278E-1BD3-EE9D8F7F8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508500"/>
            <a:ext cx="75517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4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对应于全域关系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5 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对应于恒等关系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7110" name="Picture 6">
            <a:extLst>
              <a:ext uri="{FF2B5EF4-FFF2-40B4-BE49-F238E27FC236}">
                <a16:creationId xmlns:a16="http://schemas.microsoft.com/office/drawing/2014/main" id="{FD441783-FBE0-E715-C816-EA4ECC8E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5113338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>
            <a:extLst>
              <a:ext uri="{FF2B5EF4-FFF2-40B4-BE49-F238E27FC236}">
                <a16:creationId xmlns:a16="http://schemas.microsoft.com/office/drawing/2014/main" id="{3F9F556A-B8F8-927A-578D-7A1E6AC72A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18749D-B0C6-4099-8687-38CDBC334A5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48834" name="Rectangle 2">
            <a:extLst>
              <a:ext uri="{FF2B5EF4-FFF2-40B4-BE49-F238E27FC236}">
                <a16:creationId xmlns:a16="http://schemas.microsoft.com/office/drawing/2014/main" id="{6C0F0961-71EF-3EC3-8A9B-E66873076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064500" cy="1223962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偏序关系</a:t>
            </a:r>
          </a:p>
        </p:txBody>
      </p:sp>
      <p:sp>
        <p:nvSpPr>
          <p:cNvPr id="51204" name="Text Box 3">
            <a:extLst>
              <a:ext uri="{FF2B5EF4-FFF2-40B4-BE49-F238E27FC236}">
                <a16:creationId xmlns:a16="http://schemas.microsoft.com/office/drawing/2014/main" id="{ECE8FC76-431C-3DDB-DE3D-E6D0307F2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12875"/>
            <a:ext cx="7993063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 非空集合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上的自反、反对称和传递的关系，称为</a:t>
            </a:r>
            <a:r>
              <a:rPr lang="en-US" altLang="zh-CN" sz="2800" b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上的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偏序关系</a:t>
            </a:r>
            <a:r>
              <a:rPr lang="zh-CN" altLang="en-US" sz="2800" b="1">
                <a:latin typeface="Times New Roman" panose="02020603050405020304" pitchFamily="18" charset="0"/>
              </a:rPr>
              <a:t>，记作≼ </a:t>
            </a:r>
            <a:r>
              <a:rPr lang="en-US" altLang="zh-CN" sz="2800" b="1">
                <a:latin typeface="Times New Roman" panose="02020603050405020304" pitchFamily="18" charset="0"/>
              </a:rPr>
              <a:t>.  </a:t>
            </a:r>
            <a:r>
              <a:rPr lang="zh-CN" altLang="en-US" sz="2800" b="1">
                <a:latin typeface="Times New Roman" panose="02020603050405020304" pitchFamily="18" charset="0"/>
              </a:rPr>
              <a:t>设≼为偏序关系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如果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&gt;∈≼, </a:t>
            </a:r>
            <a:r>
              <a:rPr lang="zh-CN" altLang="en-US" sz="2800" b="1">
                <a:latin typeface="Times New Roman" panose="02020603050405020304" pitchFamily="18" charset="0"/>
              </a:rPr>
              <a:t>则记作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≼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读作 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en-US" altLang="zh-CN" sz="2800" b="1">
                <a:latin typeface="Times New Roman" panose="02020603050405020304" pitchFamily="18" charset="0"/>
              </a:rPr>
              <a:t>“</a:t>
            </a:r>
            <a:r>
              <a:rPr lang="zh-CN" altLang="en-US" sz="2800" b="1">
                <a:latin typeface="Times New Roman" panose="02020603050405020304" pitchFamily="18" charset="0"/>
              </a:rPr>
              <a:t>小于等于”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.  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实例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集合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上的恒等关系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上的偏序关系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小于等于关系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整除关系和包含关系也是相应集合上的偏序关系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>
            <a:extLst>
              <a:ext uri="{FF2B5EF4-FFF2-40B4-BE49-F238E27FC236}">
                <a16:creationId xmlns:a16="http://schemas.microsoft.com/office/drawing/2014/main" id="{4365A64D-6152-DC94-31B0-672DCDA35D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0907F-F6C7-46EE-BF64-D728A215875F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49858" name="Rectangle 2">
            <a:extLst>
              <a:ext uri="{FF2B5EF4-FFF2-40B4-BE49-F238E27FC236}">
                <a16:creationId xmlns:a16="http://schemas.microsoft.com/office/drawing/2014/main" id="{4C4AE972-BF5E-3FE1-9A6B-6359E09A2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135937" cy="1223962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相关概念</a:t>
            </a:r>
          </a:p>
        </p:txBody>
      </p:sp>
      <p:sp>
        <p:nvSpPr>
          <p:cNvPr id="52228" name="Text Box 3">
            <a:extLst>
              <a:ext uri="{FF2B5EF4-FFF2-40B4-BE49-F238E27FC236}">
                <a16:creationId xmlns:a16="http://schemas.microsoft.com/office/drawing/2014/main" id="{1B2F8836-A78F-91F4-9EB1-4228838F0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12875"/>
            <a:ext cx="8208963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可比</a:t>
            </a:r>
            <a:r>
              <a:rPr lang="zh-CN" altLang="en-US" sz="2800" b="1" dirty="0">
                <a:latin typeface="Times New Roman" panose="02020603050405020304" pitchFamily="18" charset="0"/>
              </a:rPr>
              <a:t>：设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上的偏序关系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可比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∨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结论：任取两个元素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可能有下述三种情况：</a:t>
            </a:r>
            <a:b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≺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≺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), 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不是可比的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全序关系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上的偏序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都是可比的，则称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全序关系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实例：数集上的小于等于关系是全序关系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整除关系不是正整数集合上的全序关系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>
            <a:extLst>
              <a:ext uri="{FF2B5EF4-FFF2-40B4-BE49-F238E27FC236}">
                <a16:creationId xmlns:a16="http://schemas.microsoft.com/office/drawing/2014/main" id="{4EDAFEA3-11DD-A892-525D-66CAF507E7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6D37DE-0BA5-473F-A4B7-05EA8B9F5842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030FC06-F968-0E34-4E78-E02481D67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631032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盖住</a:t>
            </a:r>
            <a:r>
              <a:rPr lang="zh-CN" altLang="en-US" sz="2800" b="1" dirty="0">
                <a:latin typeface="Times New Roman" panose="02020603050405020304" pitchFamily="18" charset="0"/>
              </a:rPr>
              <a:t>：设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上的偏序关系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</a:rPr>
              <a:t>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且不存在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使得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</a:rPr>
              <a:t>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latin typeface="Times New Roman" panose="02020603050405020304" pitchFamily="18" charset="0"/>
              </a:rPr>
              <a:t>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盖住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实例：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 1, 2, 4, 6 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集合上的整除关系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2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盖住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1,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4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盖住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4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不盖住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不盖住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92868" name="Rectangle 4">
            <a:extLst>
              <a:ext uri="{FF2B5EF4-FFF2-40B4-BE49-F238E27FC236}">
                <a16:creationId xmlns:a16="http://schemas.microsoft.com/office/drawing/2014/main" id="{EEC6DCB8-BEED-F2DF-02F2-AC3359DC8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135937" cy="1081088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相关概念（续）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EE66932-B175-07B1-14EB-9026B439CDE0}"/>
              </a:ext>
            </a:extLst>
          </p:cNvPr>
          <p:cNvSpPr/>
          <p:nvPr/>
        </p:nvSpPr>
        <p:spPr>
          <a:xfrm>
            <a:off x="7236296" y="5373216"/>
            <a:ext cx="144016" cy="141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3290050-59B9-6D8C-98E5-1A464299F9A4}"/>
              </a:ext>
            </a:extLst>
          </p:cNvPr>
          <p:cNvSpPr/>
          <p:nvPr/>
        </p:nvSpPr>
        <p:spPr>
          <a:xfrm>
            <a:off x="7236296" y="4653136"/>
            <a:ext cx="144016" cy="141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E97D8B7-1DE7-D49E-E121-562CCF70634A}"/>
              </a:ext>
            </a:extLst>
          </p:cNvPr>
          <p:cNvSpPr/>
          <p:nvPr/>
        </p:nvSpPr>
        <p:spPr>
          <a:xfrm>
            <a:off x="7236296" y="3933056"/>
            <a:ext cx="144016" cy="141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9C2A48B-B6C6-B930-A13C-3BD1B063E49F}"/>
              </a:ext>
            </a:extLst>
          </p:cNvPr>
          <p:cNvSpPr/>
          <p:nvPr/>
        </p:nvSpPr>
        <p:spPr>
          <a:xfrm>
            <a:off x="8028384" y="3935313"/>
            <a:ext cx="144016" cy="1417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81C555C-AF7F-3BE8-714F-B6B193E3EFA6}"/>
              </a:ext>
            </a:extLst>
          </p:cNvPr>
          <p:cNvCxnSpPr>
            <a:cxnSpLocks/>
          </p:cNvCxnSpPr>
          <p:nvPr/>
        </p:nvCxnSpPr>
        <p:spPr>
          <a:xfrm flipV="1">
            <a:off x="7302439" y="4774135"/>
            <a:ext cx="0" cy="6198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40690F7-61A0-A569-ADF7-C08ED116478C}"/>
              </a:ext>
            </a:extLst>
          </p:cNvPr>
          <p:cNvCxnSpPr>
            <a:cxnSpLocks/>
          </p:cNvCxnSpPr>
          <p:nvPr/>
        </p:nvCxnSpPr>
        <p:spPr>
          <a:xfrm flipV="1">
            <a:off x="7309343" y="4104174"/>
            <a:ext cx="0" cy="6198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5FCC3EC-DAA6-506D-7C9C-F8EBB428D93E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7359221" y="4056312"/>
            <a:ext cx="690254" cy="6175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2152459-DCB0-6D3D-4DAA-5085BA6592E3}"/>
              </a:ext>
            </a:extLst>
          </p:cNvPr>
          <p:cNvSpPr txBox="1"/>
          <p:nvPr/>
        </p:nvSpPr>
        <p:spPr>
          <a:xfrm>
            <a:off x="6871054" y="5242239"/>
            <a:ext cx="341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B2D0E0-6376-E27B-17EE-A64E60F38BF8}"/>
              </a:ext>
            </a:extLst>
          </p:cNvPr>
          <p:cNvSpPr txBox="1"/>
          <p:nvPr/>
        </p:nvSpPr>
        <p:spPr>
          <a:xfrm>
            <a:off x="6838813" y="4544573"/>
            <a:ext cx="341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C05BB1-0467-9E9D-7139-78D6857572D5}"/>
              </a:ext>
            </a:extLst>
          </p:cNvPr>
          <p:cNvSpPr txBox="1"/>
          <p:nvPr/>
        </p:nvSpPr>
        <p:spPr>
          <a:xfrm>
            <a:off x="6811528" y="3808529"/>
            <a:ext cx="341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98F939-AAE6-1258-16BA-E32DD4274518}"/>
              </a:ext>
            </a:extLst>
          </p:cNvPr>
          <p:cNvSpPr txBox="1"/>
          <p:nvPr/>
        </p:nvSpPr>
        <p:spPr>
          <a:xfrm>
            <a:off x="8238520" y="3748390"/>
            <a:ext cx="341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929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>
            <a:extLst>
              <a:ext uri="{FF2B5EF4-FFF2-40B4-BE49-F238E27FC236}">
                <a16:creationId xmlns:a16="http://schemas.microsoft.com/office/drawing/2014/main" id="{07F6324E-3522-A8E7-BB4A-79A7BCE375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AE32B4-C2CF-41AF-9A6F-18767234ADF8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50882" name="Rectangle 2">
            <a:extLst>
              <a:ext uri="{FF2B5EF4-FFF2-40B4-BE49-F238E27FC236}">
                <a16:creationId xmlns:a16="http://schemas.microsoft.com/office/drawing/2014/main" id="{C78F536D-AEDD-9D2A-B149-A365283E9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064500" cy="1081088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偏序集与哈斯图</a:t>
            </a:r>
          </a:p>
        </p:txBody>
      </p:sp>
      <p:sp>
        <p:nvSpPr>
          <p:cNvPr id="54276" name="Text Box 3">
            <a:extLst>
              <a:ext uri="{FF2B5EF4-FFF2-40B4-BE49-F238E27FC236}">
                <a16:creationId xmlns:a16="http://schemas.microsoft.com/office/drawing/2014/main" id="{44C7234C-408F-A5BC-BC1F-A74614621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82804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b="1"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</a:rPr>
              <a:t>集合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和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上的偏序关系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≼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</a:rPr>
              <a:t>或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一起叫做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偏序集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记作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,≼&gt;</a:t>
            </a:r>
            <a:r>
              <a:rPr lang="zh-CN" altLang="en-US" sz="2800" b="1">
                <a:latin typeface="Times New Roman" panose="02020603050405020304" pitchFamily="18" charset="0"/>
              </a:rPr>
              <a:t>（或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A,R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>
                <a:latin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实例：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整数集和小于等于关系构成偏序集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,≤&gt;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幂集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和包含关系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sz="2800" b="1">
                <a:latin typeface="Times New Roman" panose="02020603050405020304" pitchFamily="18" charset="0"/>
              </a:rPr>
              <a:t>构成偏序集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&gt;.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>
            <a:extLst>
              <a:ext uri="{FF2B5EF4-FFF2-40B4-BE49-F238E27FC236}">
                <a16:creationId xmlns:a16="http://schemas.microsoft.com/office/drawing/2014/main" id="{DB87B780-FA39-9EAE-51CC-8C9E06E123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A30F8B-655F-45B9-B151-F39605C0473C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01F58CD8-4516-192F-9BF4-C5FAA5C81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135937" cy="115252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偏序集与哈斯图（续）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DD5F28C-7E34-33C8-62DE-6B806D0D9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3886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3300"/>
                </a:solidFill>
              </a:rPr>
              <a:t>哈斯图</a:t>
            </a:r>
            <a:r>
              <a:rPr lang="zh-CN" altLang="en-US" b="1"/>
              <a:t>：利用偏序自反、反对称、传递性简化的关系图。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b="1">
              <a:solidFill>
                <a:srgbClr val="0033CC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CC"/>
                </a:solidFill>
              </a:rPr>
              <a:t>特点：</a:t>
            </a:r>
            <a:r>
              <a:rPr lang="zh-CN" altLang="en-US" b="1"/>
              <a:t>每个结点没有环，两个连通的结点之间的偏序关系通过结点位置的高低表示，位置低的元素的顺序在前，具有盖住关系的两个结点之间连边。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>
            <a:extLst>
              <a:ext uri="{FF2B5EF4-FFF2-40B4-BE49-F238E27FC236}">
                <a16:creationId xmlns:a16="http://schemas.microsoft.com/office/drawing/2014/main" id="{78C703DD-B1EE-056F-34C6-51B56820D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2F2BC3-4947-4AC3-9A00-D6EA1A4C314E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3778" name="Rectangle 2">
            <a:extLst>
              <a:ext uri="{FF2B5EF4-FFF2-40B4-BE49-F238E27FC236}">
                <a16:creationId xmlns:a16="http://schemas.microsoft.com/office/drawing/2014/main" id="{CBE8D6B7-B7F5-704B-32ED-6B661ABAC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关系的表示</a:t>
            </a:r>
          </a:p>
        </p:txBody>
      </p:sp>
      <p:sp>
        <p:nvSpPr>
          <p:cNvPr id="203779" name="Text Box 3">
            <a:extLst>
              <a:ext uri="{FF2B5EF4-FFF2-40B4-BE49-F238E27FC236}">
                <a16:creationId xmlns:a16="http://schemas.microsoft.com/office/drawing/2014/main" id="{DE49048C-C40F-77DC-1F7C-F83E3B47C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96975"/>
            <a:ext cx="8208963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b="1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表示方式：关系的集合表达式、关系矩阵、关系图 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zh-CN" altLang="en-US" b="1">
                <a:solidFill>
                  <a:srgbClr val="FF3300"/>
                </a:solidFill>
              </a:rPr>
              <a:t>关系矩阵</a:t>
            </a:r>
            <a:r>
              <a:rPr lang="zh-CN" altLang="en-US" b="1"/>
              <a:t>：若</a:t>
            </a:r>
            <a:r>
              <a:rPr lang="en-US" altLang="zh-CN" b="1" i="1"/>
              <a:t>A</a:t>
            </a:r>
            <a:r>
              <a:rPr lang="en-US" altLang="zh-CN" b="1"/>
              <a:t>={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/>
              <a:t>, </a:t>
            </a:r>
            <a:r>
              <a:rPr lang="en-US" altLang="zh-CN" b="1" i="1"/>
              <a:t>x</a:t>
            </a:r>
            <a:r>
              <a:rPr lang="en-US" altLang="zh-CN" b="1" baseline="-25000"/>
              <a:t>2</a:t>
            </a:r>
            <a:r>
              <a:rPr lang="en-US" altLang="zh-CN" b="1"/>
              <a:t>, …, </a:t>
            </a:r>
            <a:r>
              <a:rPr lang="en-US" altLang="zh-CN" b="1" i="1"/>
              <a:t>x</a:t>
            </a:r>
            <a:r>
              <a:rPr lang="en-US" altLang="zh-CN" b="1" i="1" baseline="-25000"/>
              <a:t>m</a:t>
            </a:r>
            <a:r>
              <a:rPr lang="en-US" altLang="zh-CN" b="1"/>
              <a:t>}</a:t>
            </a:r>
            <a:r>
              <a:rPr lang="zh-CN" altLang="en-US" b="1"/>
              <a:t>，</a:t>
            </a:r>
            <a:r>
              <a:rPr lang="en-US" altLang="zh-CN" b="1" i="1"/>
              <a:t>B</a:t>
            </a:r>
            <a:r>
              <a:rPr lang="en-US" altLang="zh-CN" b="1"/>
              <a:t>={</a:t>
            </a:r>
            <a:r>
              <a:rPr lang="en-US" altLang="zh-CN" b="1" i="1"/>
              <a:t>y</a:t>
            </a:r>
            <a:r>
              <a:rPr lang="en-US" altLang="zh-CN" b="1" baseline="-25000"/>
              <a:t>1</a:t>
            </a:r>
            <a:r>
              <a:rPr lang="en-US" altLang="zh-CN" b="1"/>
              <a:t>, </a:t>
            </a:r>
            <a:r>
              <a:rPr lang="en-US" altLang="zh-CN" b="1" i="1"/>
              <a:t>y</a:t>
            </a:r>
            <a:r>
              <a:rPr lang="en-US" altLang="zh-CN" b="1" baseline="-25000"/>
              <a:t>2</a:t>
            </a:r>
            <a:r>
              <a:rPr lang="en-US" altLang="zh-CN" b="1"/>
              <a:t>, …, </a:t>
            </a:r>
            <a:r>
              <a:rPr lang="en-US" altLang="zh-CN" b="1" i="1"/>
              <a:t>y</a:t>
            </a:r>
            <a:r>
              <a:rPr lang="en-US" altLang="zh-CN" b="1" i="1" baseline="-25000"/>
              <a:t>n</a:t>
            </a:r>
            <a:r>
              <a:rPr lang="en-US" altLang="zh-CN" b="1"/>
              <a:t>}</a:t>
            </a:r>
            <a:r>
              <a:rPr lang="zh-CN" altLang="en-US" b="1"/>
              <a:t>，</a:t>
            </a:r>
            <a:r>
              <a:rPr lang="en-US" altLang="zh-CN" b="1" i="1"/>
              <a:t>R</a:t>
            </a:r>
            <a:r>
              <a:rPr lang="zh-CN" altLang="en-US" b="1"/>
              <a:t>是从</a:t>
            </a:r>
            <a:r>
              <a:rPr lang="en-US" altLang="zh-CN" b="1" i="1"/>
              <a:t>A</a:t>
            </a:r>
            <a:r>
              <a:rPr lang="zh-CN" altLang="en-US" b="1"/>
              <a:t>到</a:t>
            </a:r>
            <a:r>
              <a:rPr lang="en-US" altLang="zh-CN" b="1" i="1"/>
              <a:t>B</a:t>
            </a:r>
            <a:r>
              <a:rPr lang="zh-CN" altLang="en-US" b="1"/>
              <a:t>的关系，</a:t>
            </a:r>
            <a:r>
              <a:rPr lang="en-US" altLang="zh-CN" b="1" i="1"/>
              <a:t>R</a:t>
            </a:r>
            <a:r>
              <a:rPr lang="zh-CN" altLang="en-US" b="1"/>
              <a:t>的关系矩阵是布尔矩阵：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zh-CN" altLang="en-US" b="1" i="1"/>
              <a:t>      </a:t>
            </a:r>
            <a:r>
              <a:rPr lang="en-US" altLang="zh-CN" b="1" i="1"/>
              <a:t>M</a:t>
            </a:r>
            <a:r>
              <a:rPr lang="en-US" altLang="zh-CN" b="1" i="1" baseline="-25000"/>
              <a:t>R</a:t>
            </a:r>
            <a:r>
              <a:rPr lang="en-US" altLang="zh-CN" b="1"/>
              <a:t> = [ </a:t>
            </a:r>
            <a:r>
              <a:rPr lang="en-US" altLang="zh-CN" b="1" i="1"/>
              <a:t>r</a:t>
            </a:r>
            <a:r>
              <a:rPr lang="en-US" altLang="zh-CN" b="1" i="1" baseline="-25000"/>
              <a:t>ij</a:t>
            </a:r>
            <a:r>
              <a:rPr lang="en-US" altLang="zh-CN" b="1"/>
              <a:t> ] </a:t>
            </a:r>
            <a:r>
              <a:rPr lang="en-US" altLang="zh-CN" b="1" i="1" baseline="-25000"/>
              <a:t>m</a:t>
            </a:r>
            <a:r>
              <a:rPr lang="en-US" altLang="zh-CN" b="1" baseline="-25000">
                <a:sym typeface="Symbol" pitchFamily="18" charset="2"/>
              </a:rPr>
              <a:t></a:t>
            </a:r>
            <a:r>
              <a:rPr lang="en-US" altLang="zh-CN" b="1" i="1" baseline="-25000"/>
              <a:t>n</a:t>
            </a:r>
            <a:r>
              <a:rPr lang="en-US" altLang="zh-CN" b="1"/>
              <a:t>,    </a:t>
            </a:r>
            <a:r>
              <a:rPr lang="zh-CN" altLang="en-US" b="1"/>
              <a:t>其中 </a:t>
            </a:r>
            <a:r>
              <a:rPr lang="en-US" altLang="zh-CN" b="1" i="1"/>
              <a:t>r</a:t>
            </a:r>
            <a:r>
              <a:rPr lang="en-US" altLang="zh-CN" b="1" i="1" baseline="-25000"/>
              <a:t>ij</a:t>
            </a:r>
            <a:r>
              <a:rPr lang="en-US" altLang="zh-CN" b="1" baseline="-25000"/>
              <a:t> </a:t>
            </a:r>
            <a:r>
              <a:rPr lang="en-US" altLang="zh-CN" b="1"/>
              <a:t>= 1</a:t>
            </a:r>
            <a:r>
              <a:rPr lang="en-US" altLang="zh-CN" b="1">
                <a:sym typeface="Symbol" pitchFamily="18" charset="2"/>
              </a:rPr>
              <a:t></a:t>
            </a:r>
            <a:r>
              <a:rPr lang="en-US" altLang="zh-CN" b="1"/>
              <a:t> &lt; </a:t>
            </a:r>
            <a:r>
              <a:rPr lang="en-US" altLang="zh-CN" b="1" i="1"/>
              <a:t>x</a:t>
            </a:r>
            <a:r>
              <a:rPr lang="en-US" altLang="zh-CN" b="1" i="1" baseline="-25000"/>
              <a:t>i</a:t>
            </a:r>
            <a:r>
              <a:rPr lang="en-US" altLang="zh-CN" b="1"/>
              <a:t>, </a:t>
            </a:r>
            <a:r>
              <a:rPr lang="en-US" altLang="zh-CN" b="1" i="1"/>
              <a:t>y</a:t>
            </a:r>
            <a:r>
              <a:rPr lang="en-US" altLang="zh-CN" b="1" i="1" baseline="-25000"/>
              <a:t>j</a:t>
            </a:r>
            <a:r>
              <a:rPr lang="en-US" altLang="zh-CN" b="1"/>
              <a:t>&gt; </a:t>
            </a:r>
            <a:r>
              <a:rPr lang="en-US" altLang="zh-CN" b="1">
                <a:sym typeface="Symbol" pitchFamily="18" charset="2"/>
              </a:rPr>
              <a:t></a:t>
            </a:r>
            <a:r>
              <a:rPr lang="en-US" altLang="zh-CN" b="1" i="1"/>
              <a:t>R</a:t>
            </a:r>
            <a:r>
              <a:rPr lang="zh-CN" altLang="en-US" b="1"/>
              <a:t>，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zh-CN" altLang="en-US" b="1"/>
              <a:t>                                           </a:t>
            </a:r>
            <a:r>
              <a:rPr lang="en-US" altLang="zh-CN" b="1" i="1"/>
              <a:t>r</a:t>
            </a:r>
            <a:r>
              <a:rPr lang="en-US" altLang="zh-CN" b="1" i="1" baseline="-25000"/>
              <a:t>ij</a:t>
            </a:r>
            <a:r>
              <a:rPr lang="en-US" altLang="zh-CN" b="1" baseline="-25000"/>
              <a:t> </a:t>
            </a:r>
            <a:r>
              <a:rPr lang="en-US" altLang="zh-CN" b="1"/>
              <a:t>= 0 </a:t>
            </a:r>
            <a:r>
              <a:rPr lang="en-US" altLang="zh-CN" b="1">
                <a:sym typeface="Symbol" pitchFamily="18" charset="2"/>
              </a:rPr>
              <a:t></a:t>
            </a:r>
            <a:r>
              <a:rPr lang="en-US" altLang="zh-CN" b="1"/>
              <a:t> &lt; </a:t>
            </a:r>
            <a:r>
              <a:rPr lang="en-US" altLang="zh-CN" b="1" i="1"/>
              <a:t>x</a:t>
            </a:r>
            <a:r>
              <a:rPr lang="en-US" altLang="zh-CN" b="1" i="1" baseline="-25000"/>
              <a:t>i</a:t>
            </a:r>
            <a:r>
              <a:rPr lang="en-US" altLang="zh-CN" b="1"/>
              <a:t>, </a:t>
            </a:r>
            <a:r>
              <a:rPr lang="en-US" altLang="zh-CN" b="1" i="1"/>
              <a:t>y</a:t>
            </a:r>
            <a:r>
              <a:rPr lang="en-US" altLang="zh-CN" b="1" i="1" baseline="-25000"/>
              <a:t>j</a:t>
            </a:r>
            <a:r>
              <a:rPr lang="en-US" altLang="zh-CN" b="1"/>
              <a:t>&gt; </a:t>
            </a:r>
            <a:r>
              <a:rPr lang="en-US" altLang="zh-CN" b="1">
                <a:sym typeface="Symbol" pitchFamily="18" charset="2"/>
              </a:rPr>
              <a:t></a:t>
            </a:r>
            <a:r>
              <a:rPr lang="en-US" altLang="zh-CN" b="1" i="1"/>
              <a:t>R</a:t>
            </a:r>
            <a:r>
              <a:rPr lang="en-US" altLang="zh-CN" b="1"/>
              <a:t>. 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zh-CN" b="1">
                <a:solidFill>
                  <a:schemeClr val="bg2"/>
                </a:solidFill>
                <a:latin typeface="Arial" charset="0"/>
              </a:rPr>
              <a:t>   </a:t>
            </a:r>
            <a:r>
              <a:rPr lang="zh-CN" altLang="en-US" b="1">
                <a:solidFill>
                  <a:schemeClr val="bg2"/>
                </a:solidFill>
                <a:latin typeface="Arial" charset="0"/>
              </a:rPr>
              <a:t>例：</a:t>
            </a:r>
            <a:r>
              <a:rPr lang="en-US" altLang="zh-CN" b="1" i="1">
                <a:solidFill>
                  <a:schemeClr val="bg2"/>
                </a:solidFill>
              </a:rPr>
              <a:t>A</a:t>
            </a:r>
            <a:r>
              <a:rPr lang="en-US" altLang="zh-CN" b="1">
                <a:solidFill>
                  <a:schemeClr val="bg2"/>
                </a:solidFill>
              </a:rPr>
              <a:t>={1,2,3,4}, 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zh-CN" b="1" i="1">
                <a:solidFill>
                  <a:schemeClr val="bg2"/>
                </a:solidFill>
              </a:rPr>
              <a:t>          R</a:t>
            </a:r>
            <a:r>
              <a:rPr lang="en-US" altLang="zh-CN" b="1">
                <a:solidFill>
                  <a:schemeClr val="bg2"/>
                </a:solidFill>
              </a:rPr>
              <a:t>={&lt;1,1&gt;,&lt;1,2&gt;,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zh-CN" b="1">
                <a:solidFill>
                  <a:schemeClr val="bg2"/>
                </a:solidFill>
              </a:rPr>
              <a:t>        &lt;2,3&gt;,&lt;2,4&gt;,&lt;4,2&gt;},</a:t>
            </a:r>
            <a:r>
              <a:rPr lang="en-US" altLang="zh-CN" b="1" i="1">
                <a:solidFill>
                  <a:schemeClr val="bg2"/>
                </a:solidFill>
              </a:rPr>
              <a:t>   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zh-CN" b="1" i="1">
                <a:solidFill>
                  <a:schemeClr val="bg2"/>
                </a:solidFill>
              </a:rPr>
              <a:t>R</a:t>
            </a:r>
            <a:r>
              <a:rPr lang="zh-CN" altLang="en-US" b="1">
                <a:solidFill>
                  <a:schemeClr val="bg2"/>
                </a:solidFill>
              </a:rPr>
              <a:t>的关系矩阵</a:t>
            </a:r>
            <a:r>
              <a:rPr lang="en-US" altLang="zh-CN" b="1" i="1">
                <a:solidFill>
                  <a:schemeClr val="bg2"/>
                </a:solidFill>
              </a:rPr>
              <a:t>M</a:t>
            </a:r>
            <a:r>
              <a:rPr lang="en-US" altLang="zh-CN" b="1" i="1" baseline="-25000">
                <a:solidFill>
                  <a:schemeClr val="bg2"/>
                </a:solidFill>
              </a:rPr>
              <a:t>R</a:t>
            </a:r>
            <a:r>
              <a:rPr lang="zh-CN" altLang="en-US" b="1" i="1" baseline="-25000">
                <a:solidFill>
                  <a:schemeClr val="bg2"/>
                </a:solidFill>
              </a:rPr>
              <a:t>。</a:t>
            </a:r>
          </a:p>
          <a:p>
            <a:pPr eaLnBrk="1" hangingPunct="1">
              <a:spcBef>
                <a:spcPct val="30000"/>
              </a:spcBef>
              <a:defRPr/>
            </a:pPr>
            <a:endParaRPr lang="en-US" altLang="zh-CN" b="1"/>
          </a:p>
        </p:txBody>
      </p:sp>
      <p:graphicFrame>
        <p:nvGraphicFramePr>
          <p:cNvPr id="313344" name="Object 1024">
            <a:extLst>
              <a:ext uri="{FF2B5EF4-FFF2-40B4-BE49-F238E27FC236}">
                <a16:creationId xmlns:a16="http://schemas.microsoft.com/office/drawing/2014/main" id="{64606700-76B7-A6CD-29E1-CFAF75BF66B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003800" y="4365625"/>
          <a:ext cx="3168650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公式" r:id="rId4" imgW="1328550" imgH="923894" progId="Equation.3">
                  <p:embed/>
                </p:oleObj>
              </mc:Choice>
              <mc:Fallback>
                <p:oleObj name="公式" r:id="rId4" imgW="1328550" imgH="923894" progId="Equation.3">
                  <p:embed/>
                  <p:pic>
                    <p:nvPicPr>
                      <p:cNvPr id="313344" name="Object 1024">
                        <a:extLst>
                          <a:ext uri="{FF2B5EF4-FFF2-40B4-BE49-F238E27FC236}">
                            <a16:creationId xmlns:a16="http://schemas.microsoft.com/office/drawing/2014/main" id="{64606700-76B7-A6CD-29E1-CFAF75BF66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365625"/>
                        <a:ext cx="3168650" cy="2201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992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4">
            <a:extLst>
              <a:ext uri="{FF2B5EF4-FFF2-40B4-BE49-F238E27FC236}">
                <a16:creationId xmlns:a16="http://schemas.microsoft.com/office/drawing/2014/main" id="{F0669FF9-F0D9-E215-2B51-2DC4BEF0C0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7E76A0-CA21-4A57-A619-C2438CE63E95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6C0F0189-D2DC-7625-F668-6031AB60E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135937" cy="10795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偏序集的特定元素</a:t>
            </a:r>
          </a:p>
        </p:txBody>
      </p:sp>
      <p:sp>
        <p:nvSpPr>
          <p:cNvPr id="253955" name="Text Box 3">
            <a:extLst>
              <a:ext uri="{FF2B5EF4-FFF2-40B4-BE49-F238E27FC236}">
                <a16:creationId xmlns:a16="http://schemas.microsoft.com/office/drawing/2014/main" id="{30FFB1FD-A556-7387-762F-AF79D991D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1" y="1574800"/>
            <a:ext cx="8604249" cy="291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定义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  设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&lt;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,≼&gt;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为偏序集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B</a:t>
            </a:r>
            <a:r>
              <a:rPr lang="en-US" altLang="zh-CN" sz="2800" b="1" dirty="0">
                <a:solidFill>
                  <a:srgbClr val="0033CC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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dirty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∈</a:t>
            </a:r>
            <a:r>
              <a:rPr lang="en-US" altLang="zh-CN" sz="2800" b="1" i="1" dirty="0" err="1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B</a:t>
            </a:r>
            <a:r>
              <a:rPr lang="en-US" altLang="zh-CN" sz="2800" b="1" dirty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.</a:t>
            </a:r>
            <a:br>
              <a:rPr lang="en-US" altLang="zh-CN" sz="2800" b="1" dirty="0">
                <a:latin typeface="Times New Roman" pitchFamily="18" charset="0"/>
                <a:ea typeface="宋体" charset="-122"/>
              </a:rPr>
            </a:b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(1)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若</a:t>
            </a:r>
            <a:r>
              <a:rPr lang="zh-CN" altLang="en-US" sz="2800" b="1" dirty="0">
                <a:latin typeface="Times New Roman" pitchFamily="18" charset="0"/>
                <a:ea typeface="宋体" charset="-122"/>
                <a:sym typeface="Symbol" pitchFamily="18" charset="2"/>
              </a:rPr>
              <a:t>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x 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B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∧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>
                <a:latin typeface="Lucida Sans Unicode" pitchFamily="34" charset="0"/>
                <a:ea typeface="宋体" charset="-122"/>
                <a:cs typeface="Lucida Sans Unicode" pitchFamily="34" charset="0"/>
              </a:rPr>
              <a:t>≺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)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成立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则称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y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为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B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极小元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. </a:t>
            </a:r>
            <a:br>
              <a:rPr lang="en-US" altLang="zh-CN" sz="2800" b="1" dirty="0">
                <a:latin typeface="Times New Roman" pitchFamily="18" charset="0"/>
                <a:ea typeface="宋体" charset="-122"/>
              </a:rPr>
            </a:b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(2)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若</a:t>
            </a:r>
            <a:r>
              <a:rPr lang="zh-CN" altLang="en-US" sz="2800" b="1" dirty="0">
                <a:latin typeface="Times New Roman" pitchFamily="18" charset="0"/>
                <a:ea typeface="宋体" charset="-122"/>
                <a:sym typeface="Symbol" pitchFamily="18" charset="2"/>
              </a:rPr>
              <a:t>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x 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B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∧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≺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)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成立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则称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y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为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B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极大元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. 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(3)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若</a:t>
            </a:r>
            <a:r>
              <a:rPr lang="zh-CN" altLang="en-US" sz="2800" b="1" dirty="0"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B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→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≼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)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成立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则称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y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为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B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最小元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.</a:t>
            </a:r>
            <a:br>
              <a:rPr lang="en-US" altLang="zh-CN" sz="2800" b="1" dirty="0">
                <a:latin typeface="Times New Roman" pitchFamily="18" charset="0"/>
                <a:ea typeface="宋体" charset="-122"/>
              </a:rPr>
            </a:b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(4)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若</a:t>
            </a:r>
            <a:r>
              <a:rPr lang="zh-CN" altLang="en-US" sz="2800" b="1" dirty="0"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B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→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≼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)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成立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则称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y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为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B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最大元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. </a:t>
            </a:r>
          </a:p>
        </p:txBody>
      </p:sp>
      <p:pic>
        <p:nvPicPr>
          <p:cNvPr id="3" name="Picture 7" descr="4">
            <a:extLst>
              <a:ext uri="{FF2B5EF4-FFF2-40B4-BE49-F238E27FC236}">
                <a16:creationId xmlns:a16="http://schemas.microsoft.com/office/drawing/2014/main" id="{D7299416-43AF-584D-BD2E-B98CF77A1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00" t="6129" r="-2565" b="8022"/>
          <a:stretch>
            <a:fillRect/>
          </a:stretch>
        </p:blipFill>
        <p:spPr bwMode="auto">
          <a:xfrm>
            <a:off x="1763688" y="4622599"/>
            <a:ext cx="5617245" cy="2235401"/>
          </a:xfrm>
          <a:prstGeom prst="rect">
            <a:avLst/>
          </a:prstGeom>
          <a:solidFill>
            <a:srgbClr val="E6F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5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>
            <a:extLst>
              <a:ext uri="{FF2B5EF4-FFF2-40B4-BE49-F238E27FC236}">
                <a16:creationId xmlns:a16="http://schemas.microsoft.com/office/drawing/2014/main" id="{CB892C9F-E91E-B0D3-865A-DAECB666A1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7501FF-5ACC-4BB5-B15C-912C6C553F71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1443" name="Text Box 2">
            <a:extLst>
              <a:ext uri="{FF2B5EF4-FFF2-40B4-BE49-F238E27FC236}">
                <a16:creationId xmlns:a16="http://schemas.microsoft.com/office/drawing/2014/main" id="{DDF6AE8E-9DFF-EADC-4BBF-C7AAFA9CE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700213"/>
            <a:ext cx="7920038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>
                <a:latin typeface="Times New Roman" panose="02020603050405020304" pitchFamily="18" charset="0"/>
              </a:rPr>
              <a:t>   设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, ≼&gt;</a:t>
            </a:r>
            <a:r>
              <a:rPr lang="zh-CN" altLang="en-US" sz="2800" b="1">
                <a:latin typeface="Times New Roman" panose="02020603050405020304" pitchFamily="18" charset="0"/>
              </a:rPr>
              <a:t>为偏序集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rgbClr val="0070C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solidFill>
                  <a:srgbClr val="0070C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rgbClr val="0070C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rgbClr val="0070C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(1) </a:t>
            </a:r>
            <a:r>
              <a:rPr lang="zh-CN" altLang="en-US" sz="2800" b="1">
                <a:latin typeface="Times New Roman" panose="02020603050405020304" pitchFamily="18" charset="0"/>
              </a:rPr>
              <a:t>若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≼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zh-CN" altLang="en-US" sz="2800" b="1">
                <a:latin typeface="Times New Roman" panose="02020603050405020304" pitchFamily="18" charset="0"/>
              </a:rPr>
              <a:t>成立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zh-CN" altLang="en-US" sz="2800" b="1">
                <a:latin typeface="Times New Roman" panose="02020603050405020304" pitchFamily="18" charset="0"/>
              </a:rPr>
              <a:t>为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上界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 (2) </a:t>
            </a:r>
            <a:r>
              <a:rPr lang="zh-CN" altLang="en-US" sz="2800" b="1">
                <a:latin typeface="Times New Roman" panose="02020603050405020304" pitchFamily="18" charset="0"/>
              </a:rPr>
              <a:t>若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≼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zh-CN" altLang="en-US" sz="2800" b="1">
                <a:latin typeface="Times New Roman" panose="02020603050405020304" pitchFamily="18" charset="0"/>
              </a:rPr>
              <a:t>成立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zh-CN" altLang="en-US" sz="2800" b="1">
                <a:latin typeface="Times New Roman" panose="02020603050405020304" pitchFamily="18" charset="0"/>
              </a:rPr>
              <a:t>为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下界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 (3) </a:t>
            </a:r>
            <a:r>
              <a:rPr lang="zh-CN" altLang="en-US" sz="2800" b="1">
                <a:latin typeface="Times New Roman" panose="02020603050405020304" pitchFamily="18" charset="0"/>
              </a:rPr>
              <a:t>令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</a:rPr>
              <a:t>＝</a:t>
            </a:r>
            <a:r>
              <a:rPr lang="en-US" altLang="zh-CN" sz="2800" b="1">
                <a:latin typeface="Times New Roman" panose="02020603050405020304" pitchFamily="18" charset="0"/>
              </a:rPr>
              <a:t>{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en-US" altLang="zh-CN" sz="2800" b="1">
                <a:latin typeface="Times New Roman" panose="02020603050405020304" pitchFamily="18" charset="0"/>
              </a:rPr>
              <a:t>|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zh-CN" altLang="en-US" sz="2800" b="1">
                <a:latin typeface="Times New Roman" panose="02020603050405020304" pitchFamily="18" charset="0"/>
              </a:rPr>
              <a:t>为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的上界</a:t>
            </a:r>
            <a:r>
              <a:rPr lang="en-US" altLang="zh-CN" sz="2800" b="1">
                <a:latin typeface="Times New Roman" panose="02020603050405020304" pitchFamily="18" charset="0"/>
              </a:rPr>
              <a:t>}, </a:t>
            </a:r>
            <a:r>
              <a:rPr lang="zh-CN" altLang="en-US" sz="2800" b="1">
                <a:latin typeface="Times New Roman" panose="02020603050405020304" pitchFamily="18" charset="0"/>
              </a:rPr>
              <a:t>则称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</a:rPr>
              <a:t>的最小元为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最小上界 </a:t>
            </a:r>
            <a:r>
              <a:rPr lang="zh-CN" altLang="en-US" sz="2800" b="1">
                <a:latin typeface="Times New Roman" panose="02020603050405020304" pitchFamily="18" charset="0"/>
              </a:rPr>
              <a:t>或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上确界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 (4) </a:t>
            </a:r>
            <a:r>
              <a:rPr lang="zh-CN" altLang="en-US" sz="2800" b="1">
                <a:latin typeface="Times New Roman" panose="02020603050405020304" pitchFamily="18" charset="0"/>
              </a:rPr>
              <a:t>令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zh-CN" altLang="en-US" sz="2800" b="1">
                <a:latin typeface="Times New Roman" panose="02020603050405020304" pitchFamily="18" charset="0"/>
              </a:rPr>
              <a:t>＝</a:t>
            </a:r>
            <a:r>
              <a:rPr lang="en-US" altLang="zh-CN" sz="2800" b="1">
                <a:latin typeface="Times New Roman" panose="02020603050405020304" pitchFamily="18" charset="0"/>
              </a:rPr>
              <a:t>{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en-US" altLang="zh-CN" sz="2800" b="1">
                <a:latin typeface="Times New Roman" panose="02020603050405020304" pitchFamily="18" charset="0"/>
              </a:rPr>
              <a:t>|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zh-CN" altLang="en-US" sz="2800" b="1">
                <a:latin typeface="Times New Roman" panose="02020603050405020304" pitchFamily="18" charset="0"/>
              </a:rPr>
              <a:t>为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的下界</a:t>
            </a:r>
            <a:r>
              <a:rPr lang="en-US" altLang="zh-CN" sz="2800" b="1">
                <a:latin typeface="Times New Roman" panose="02020603050405020304" pitchFamily="18" charset="0"/>
              </a:rPr>
              <a:t>}, </a:t>
            </a:r>
            <a:r>
              <a:rPr lang="zh-CN" altLang="en-US" sz="2800" b="1">
                <a:latin typeface="Times New Roman" panose="02020603050405020304" pitchFamily="18" charset="0"/>
              </a:rPr>
              <a:t>则称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zh-CN" altLang="en-US" sz="2800" b="1">
                <a:latin typeface="Times New Roman" panose="02020603050405020304" pitchFamily="18" charset="0"/>
              </a:rPr>
              <a:t>的最大元为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最大下界 </a:t>
            </a:r>
            <a:r>
              <a:rPr lang="zh-CN" altLang="en-US" sz="2800" b="1">
                <a:latin typeface="Times New Roman" panose="02020603050405020304" pitchFamily="18" charset="0"/>
              </a:rPr>
              <a:t>或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下确界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B69C1583-110D-5C3D-0D49-8B255CC34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064500" cy="12239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偏序集的特定元素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DFF905-92A3-98B9-C430-39DA588F5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2E1A6D-F522-4A7D-A69E-37730718149E}" type="slidenum">
              <a:rPr lang="en-US" altLang="zh-CN">
                <a:latin typeface="Arial Black" panose="020B0A04020102020204" pitchFamily="34" charset="0"/>
              </a:rPr>
              <a:pPr eaLnBrk="1" hangingPunct="1"/>
              <a:t>52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EB6BCE3B-F472-7E69-2040-8BE613CDD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20037" cy="1081088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函数定义</a:t>
            </a:r>
          </a:p>
        </p:txBody>
      </p:sp>
      <p:sp>
        <p:nvSpPr>
          <p:cNvPr id="258051" name="Text Box 3">
            <a:extLst>
              <a:ext uri="{FF2B5EF4-FFF2-40B4-BE49-F238E27FC236}">
                <a16:creationId xmlns:a16="http://schemas.microsoft.com/office/drawing/2014/main" id="{EB6F80B4-5119-F608-4C50-7E04EC8AC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28775"/>
            <a:ext cx="7435850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3200" b="1"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</a:rPr>
              <a:t>设 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zh-CN" altLang="en-US" sz="2800" b="1">
                <a:latin typeface="Times New Roman" panose="02020603050405020304" pitchFamily="18" charset="0"/>
              </a:rPr>
              <a:t>为二元关系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若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∈dom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zh-CN" altLang="en-US" sz="2800" b="1">
                <a:latin typeface="Times New Roman" panose="02020603050405020304" pitchFamily="18" charset="0"/>
              </a:rPr>
              <a:t>都存在</a:t>
            </a:r>
            <a:r>
              <a:rPr lang="zh-CN" altLang="en-US" sz="2800" b="1">
                <a:solidFill>
                  <a:srgbClr val="0070C0"/>
                </a:solidFill>
                <a:latin typeface="Times New Roman" panose="02020603050405020304" pitchFamily="18" charset="0"/>
              </a:rPr>
              <a:t>唯一的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∈ran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zh-CN" altLang="en-US" sz="2800" b="1">
                <a:latin typeface="Times New Roman" panose="02020603050405020304" pitchFamily="18" charset="0"/>
              </a:rPr>
              <a:t>使 </a:t>
            </a:r>
            <a:r>
              <a:rPr lang="en-US" altLang="zh-CN" sz="2800" b="1" i="1">
                <a:latin typeface="Times New Roman" panose="02020603050405020304" pitchFamily="18" charset="0"/>
              </a:rPr>
              <a:t>xFy </a:t>
            </a:r>
            <a:r>
              <a:rPr lang="zh-CN" altLang="en-US" sz="2800" b="1">
                <a:latin typeface="Times New Roman" panose="02020603050405020304" pitchFamily="18" charset="0"/>
              </a:rPr>
              <a:t>成立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zh-CN" altLang="en-US" sz="2800" b="1">
                <a:latin typeface="Times New Roman" panose="02020603050405020304" pitchFamily="18" charset="0"/>
              </a:rPr>
              <a:t>为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函数</a:t>
            </a:r>
            <a:r>
              <a:rPr lang="en-US" altLang="zh-CN" sz="2800" b="1">
                <a:latin typeface="Times New Roman" panose="02020603050405020304" pitchFamily="18" charset="0"/>
              </a:rPr>
              <a:t>.  </a:t>
            </a:r>
            <a:r>
              <a:rPr lang="zh-CN" altLang="en-US" sz="2800" b="1">
                <a:latin typeface="Times New Roman" panose="02020603050405020304" pitchFamily="18" charset="0"/>
              </a:rPr>
              <a:t>对于函数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如果有 </a:t>
            </a:r>
            <a:r>
              <a:rPr lang="en-US" altLang="zh-CN" sz="2800" b="1" i="1">
                <a:latin typeface="Times New Roman" panose="02020603050405020304" pitchFamily="18" charset="0"/>
              </a:rPr>
              <a:t>xFy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则记作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), </a:t>
            </a:r>
            <a:r>
              <a:rPr lang="zh-CN" altLang="en-US" sz="2800" b="1">
                <a:latin typeface="Times New Roman" panose="02020603050405020304" pitchFamily="18" charset="0"/>
              </a:rPr>
              <a:t>并称 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zh-CN" altLang="en-US" sz="2800" b="1">
                <a:latin typeface="Times New Roman" panose="02020603050405020304" pitchFamily="18" charset="0"/>
              </a:rPr>
              <a:t>为 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zh-CN" altLang="en-US" sz="2800" b="1">
                <a:latin typeface="Times New Roman" panose="02020603050405020304" pitchFamily="18" charset="0"/>
              </a:rPr>
              <a:t>在 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函数值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20000"/>
              </a:lnSpc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&gt;} 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 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&gt;} 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是函数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不是函数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599BB3-2B79-1D2F-36B9-814CE5CAB3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5F0C2C-ACB1-482B-B06B-97C80AB614F6}" type="slidenum">
              <a:rPr lang="en-US" altLang="zh-CN">
                <a:latin typeface="Arial Black" panose="020B0A04020102020204" pitchFamily="34" charset="0"/>
              </a:rPr>
              <a:pPr eaLnBrk="1" hangingPunct="1"/>
              <a:t>53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59074" name="Rectangle 2">
            <a:extLst>
              <a:ext uri="{FF2B5EF4-FFF2-40B4-BE49-F238E27FC236}">
                <a16:creationId xmlns:a16="http://schemas.microsoft.com/office/drawing/2014/main" id="{CEE294B0-A209-337B-B7B9-87EE3FBF6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115888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函数相等</a:t>
            </a:r>
          </a:p>
        </p:txBody>
      </p:sp>
      <p:sp>
        <p:nvSpPr>
          <p:cNvPr id="259075" name="Text Box 3">
            <a:extLst>
              <a:ext uri="{FF2B5EF4-FFF2-40B4-BE49-F238E27FC236}">
                <a16:creationId xmlns:a16="http://schemas.microsoft.com/office/drawing/2014/main" id="{472203EF-278F-DD62-8BCC-EC3EF8B63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12875"/>
            <a:ext cx="8170863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>
                <a:latin typeface="Times New Roman" panose="02020603050405020304" pitchFamily="18" charset="0"/>
              </a:rPr>
              <a:t>  设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为函数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 </a:t>
            </a:r>
            <a:br>
              <a:rPr lang="zh-CN" altLang="en-US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G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如果两个函数 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zh-CN" altLang="en-US" sz="2800" b="1">
                <a:latin typeface="Times New Roman" panose="02020603050405020304" pitchFamily="18" charset="0"/>
              </a:rPr>
              <a:t>和 </a:t>
            </a:r>
            <a:r>
              <a:rPr lang="en-US" altLang="zh-CN" sz="2800" b="1" i="1">
                <a:latin typeface="Times New Roman" panose="02020603050405020304" pitchFamily="18" charset="0"/>
              </a:rPr>
              <a:t>G </a:t>
            </a:r>
            <a:r>
              <a:rPr lang="zh-CN" altLang="en-US" sz="2800" b="1">
                <a:latin typeface="Times New Roman" panose="02020603050405020304" pitchFamily="18" charset="0"/>
              </a:rPr>
              <a:t>相等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一定满足下面两个条件：</a:t>
            </a:r>
            <a:br>
              <a:rPr lang="zh-CN" altLang="en-US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</a:rPr>
              <a:t>(1) dom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en-US" altLang="zh-CN" sz="2800" b="1">
                <a:latin typeface="Times New Roman" panose="02020603050405020304" pitchFamily="18" charset="0"/>
              </a:rPr>
              <a:t>= dom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  (2)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∈dom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en-US" altLang="zh-CN" sz="2800" b="1">
                <a:latin typeface="Times New Roman" panose="02020603050405020304" pitchFamily="18" charset="0"/>
              </a:rPr>
              <a:t>= dom</a:t>
            </a:r>
            <a:r>
              <a:rPr lang="en-US" altLang="zh-CN" sz="2800" b="1" i="1">
                <a:latin typeface="Times New Roman" panose="02020603050405020304" pitchFamily="18" charset="0"/>
              </a:rPr>
              <a:t>G </a:t>
            </a:r>
            <a:r>
              <a:rPr lang="zh-CN" altLang="en-US" sz="2800" b="1">
                <a:latin typeface="Times New Roman" panose="02020603050405020304" pitchFamily="18" charset="0"/>
              </a:rPr>
              <a:t>都有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=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实例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函数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)=(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1)/(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+1),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不相等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因为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800" b="1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50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B000AC-5B3F-F3D0-574F-2AE4CB2688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97924E-DCB1-4425-8C2F-77D70A419DBE}" type="slidenum">
              <a:rPr lang="en-US" altLang="zh-CN">
                <a:latin typeface="Arial Black" panose="020B0A04020102020204" pitchFamily="34" charset="0"/>
              </a:rPr>
              <a:pPr eaLnBrk="1" hangingPunct="1"/>
              <a:t>54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60098" name="Rectangle 2">
            <a:extLst>
              <a:ext uri="{FF2B5EF4-FFF2-40B4-BE49-F238E27FC236}">
                <a16:creationId xmlns:a16="http://schemas.microsoft.com/office/drawing/2014/main" id="{B515F83E-E0E6-526B-C61E-8A16F0FE4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561263" cy="1008063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 </a:t>
            </a:r>
            <a:r>
              <a:rPr lang="en-US" altLang="zh-CN" b="1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 </a:t>
            </a:r>
            <a:r>
              <a:rPr lang="en-US" altLang="zh-CN" b="1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 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的函数</a:t>
            </a:r>
          </a:p>
        </p:txBody>
      </p:sp>
      <p:sp>
        <p:nvSpPr>
          <p:cNvPr id="260099" name="Text Box 3">
            <a:extLst>
              <a:ext uri="{FF2B5EF4-FFF2-40B4-BE49-F238E27FC236}">
                <a16:creationId xmlns:a16="http://schemas.microsoft.com/office/drawing/2014/main" id="{A77A502B-2C9F-C208-F410-923F9B61C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628775"/>
            <a:ext cx="6810375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为集合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如果</a:t>
            </a:r>
          </a:p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为函数  </a:t>
            </a:r>
          </a:p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</a:p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 ran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则称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的函数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记作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实例 </a:t>
            </a:r>
          </a:p>
          <a:p>
            <a:pPr eaLnBrk="1" hangingPunct="1"/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)=2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是从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到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的函数 </a:t>
            </a:r>
            <a:endParaRPr lang="zh-CN" altLang="en-US" sz="2800" b="1" i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)=2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也是从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到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7">
            <a:extLst>
              <a:ext uri="{FF2B5EF4-FFF2-40B4-BE49-F238E27FC236}">
                <a16:creationId xmlns:a16="http://schemas.microsoft.com/office/drawing/2014/main" id="{A9DDF665-D986-38EB-4330-57AC1E647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975" y="5046663"/>
            <a:ext cx="1295400" cy="368300"/>
          </a:xfrm>
          <a:prstGeom prst="rect">
            <a:avLst/>
          </a:prstGeom>
          <a:solidFill>
            <a:srgbClr val="D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7" name="TextBox 6">
            <a:extLst>
              <a:ext uri="{FF2B5EF4-FFF2-40B4-BE49-F238E27FC236}">
                <a16:creationId xmlns:a16="http://schemas.microsoft.com/office/drawing/2014/main" id="{5F03E4B5-9BE6-9005-1735-C6864531F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613" y="4511675"/>
            <a:ext cx="1366837" cy="369888"/>
          </a:xfrm>
          <a:prstGeom prst="rect">
            <a:avLst/>
          </a:prstGeom>
          <a:solidFill>
            <a:srgbClr val="D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545F14-FAAC-7AB3-CD73-9928F7AB02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CA0CAD-8516-43E5-BB7F-DAC5E5F2ADD0}" type="slidenum">
              <a:rPr lang="en-US" altLang="zh-CN">
                <a:latin typeface="Arial Black" panose="020B0A04020102020204" pitchFamily="34" charset="0"/>
              </a:rPr>
              <a:pPr eaLnBrk="1" hangingPunct="1"/>
              <a:t>55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61122" name="Rectangle 2">
            <a:extLst>
              <a:ext uri="{FF2B5EF4-FFF2-40B4-BE49-F238E27FC236}">
                <a16:creationId xmlns:a16="http://schemas.microsoft.com/office/drawing/2014/main" id="{3A0CC0B1-352A-8506-B3C7-A37034563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920037" cy="1081088"/>
          </a:xfrm>
        </p:spPr>
        <p:txBody>
          <a:bodyPr/>
          <a:lstStyle/>
          <a:p>
            <a:pPr>
              <a:defRPr/>
            </a:pPr>
            <a:r>
              <a:rPr lang="en-US" altLang="zh-CN" b="1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上</a:t>
            </a:r>
            <a:r>
              <a:rPr lang="en-US" altLang="zh-CN" b="1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11270" name="Text Box 3">
            <a:extLst>
              <a:ext uri="{FF2B5EF4-FFF2-40B4-BE49-F238E27FC236}">
                <a16:creationId xmlns:a16="http://schemas.microsoft.com/office/drawing/2014/main" id="{8097B477-D176-F828-0F40-A87875910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84313"/>
            <a:ext cx="7848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定义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</a:rPr>
              <a:t> 所有从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到 </a:t>
            </a:r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zh-CN" altLang="en-US" sz="2800" b="1">
                <a:latin typeface="Times New Roman" panose="02020603050405020304" pitchFamily="18" charset="0"/>
              </a:rPr>
              <a:t>的函数的集合记作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读作“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上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”</a:t>
            </a:r>
            <a:r>
              <a:rPr lang="zh-CN" altLang="en-US" sz="2800" b="1">
                <a:latin typeface="Times New Roman" panose="02020603050405020304" pitchFamily="18" charset="0"/>
              </a:rPr>
              <a:t>，符号化表示为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30000">
                <a:solidFill>
                  <a:srgbClr val="FF33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={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| 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}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计数：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 </a:t>
            </a:r>
            <a:r>
              <a:rPr lang="en-US" altLang="zh-CN" sz="2800" b="1">
                <a:latin typeface="Times New Roman" panose="02020603050405020304" pitchFamily="18" charset="0"/>
              </a:rPr>
              <a:t>|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|=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, |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|=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且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&gt;0,  |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|=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i="1">
                <a:latin typeface="Times New Roman" panose="02020603050405020304" pitchFamily="18" charset="0"/>
              </a:rPr>
              <a:t>         A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  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latin typeface="Times New Roman" panose="02020603050405020304" pitchFamily="18" charset="0"/>
              </a:rPr>
              <a:t>={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latin typeface="Times New Roman" panose="02020603050405020304" pitchFamily="18" charset="0"/>
              </a:rPr>
              <a:t>}.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≠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b="1">
                <a:latin typeface="Times New Roman" panose="02020603050405020304" pitchFamily="18" charset="0"/>
              </a:rPr>
              <a:t>且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 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EB21AEAE-993A-8E65-0775-ECA4C21F0D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E34A19-6DF9-432F-9FBC-4BBBACC99A18}" type="slidenum">
              <a:rPr lang="en-US" altLang="zh-CN">
                <a:latin typeface="Arial Black" panose="020B0A04020102020204" pitchFamily="34" charset="0"/>
              </a:rPr>
              <a:pPr eaLnBrk="1" hangingPunct="1"/>
              <a:t>56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63170" name="Rectangle 2">
            <a:extLst>
              <a:ext uri="{FF2B5EF4-FFF2-40B4-BE49-F238E27FC236}">
                <a16:creationId xmlns:a16="http://schemas.microsoft.com/office/drawing/2014/main" id="{3F1E3B5E-1648-50CC-5BAD-EB778E107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920037" cy="115252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函数的像</a:t>
            </a: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7294C1E6-E85A-0379-FFAC-4CD4910AD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Text Box 3">
            <a:extLst>
              <a:ext uri="{FF2B5EF4-FFF2-40B4-BE49-F238E27FC236}">
                <a16:creationId xmlns:a16="http://schemas.microsoft.com/office/drawing/2014/main" id="{D82B4909-4FAA-7FFC-B44B-A18B407C9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84313"/>
            <a:ext cx="7215188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  设函数 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下的像</a:t>
            </a:r>
            <a:r>
              <a:rPr lang="zh-CN" altLang="en-US" sz="2800" b="1">
                <a:latin typeface="Times New Roman" panose="02020603050405020304" pitchFamily="18" charset="0"/>
              </a:rPr>
              <a:t>：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) = {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|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 }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函数的像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 =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ran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注意：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       函数值 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)∈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而像 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20000"/>
              </a:lnSpc>
            </a:pPr>
            <a:endParaRPr lang="en-US" altLang="zh-CN" sz="2800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F0ADB864-9987-B8D1-008E-CCB2C1101F0D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437063"/>
            <a:ext cx="7272338" cy="1444625"/>
            <a:chOff x="476" y="2795"/>
            <a:chExt cx="4581" cy="910"/>
          </a:xfrm>
        </p:grpSpPr>
        <p:graphicFrame>
          <p:nvGraphicFramePr>
            <p:cNvPr id="1026" name="Object 1024">
              <a:extLst>
                <a:ext uri="{FF2B5EF4-FFF2-40B4-BE49-F238E27FC236}">
                  <a16:creationId xmlns:a16="http://schemas.microsoft.com/office/drawing/2014/main" id="{60226F18-E3AF-4CB9-0B78-4906EC7B09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795"/>
            <a:ext cx="2177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公式" r:id="rId4" imgW="2019240" imgH="533160" progId="Equation.3">
                    <p:embed/>
                  </p:oleObj>
                </mc:Choice>
                <mc:Fallback>
                  <p:oleObj name="公式" r:id="rId4" imgW="2019240" imgH="533160" progId="Equation.3">
                    <p:embed/>
                    <p:pic>
                      <p:nvPicPr>
                        <p:cNvPr id="1026" name="Object 1024">
                          <a:extLst>
                            <a:ext uri="{FF2B5EF4-FFF2-40B4-BE49-F238E27FC236}">
                              <a16:creationId xmlns:a16="http://schemas.microsoft.com/office/drawing/2014/main" id="{60226F18-E3AF-4CB9-0B78-4906EC7B09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795"/>
                          <a:ext cx="2177" cy="5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" name="Text Box 8">
              <a:extLst>
                <a:ext uri="{FF2B5EF4-FFF2-40B4-BE49-F238E27FC236}">
                  <a16:creationId xmlns:a16="http://schemas.microsoft.com/office/drawing/2014/main" id="{1F1C5B5D-5314-CCC4-5B67-23F834BA3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840"/>
              <a:ext cx="394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3   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设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：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→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且</a:t>
              </a:r>
            </a:p>
            <a:p>
              <a:pPr eaLnBrk="1" hangingPunct="1"/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         令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={0,1}, 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那么有</a:t>
              </a:r>
              <a:b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</a:b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) =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({0,1}) = {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(0),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(1) } = {0, 2}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18ACA2-FFAF-5EEC-8099-8FBE3314DE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21732B-D0B2-449B-AFCE-E6DADABE9A2F}" type="slidenum">
              <a:rPr lang="en-US" altLang="zh-CN">
                <a:latin typeface="Arial Black" panose="020B0A04020102020204" pitchFamily="34" charset="0"/>
              </a:rPr>
              <a:pPr eaLnBrk="1" hangingPunct="1"/>
              <a:t>57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64194" name="Rectangle 2">
            <a:extLst>
              <a:ext uri="{FF2B5EF4-FFF2-40B4-BE49-F238E27FC236}">
                <a16:creationId xmlns:a16="http://schemas.microsoft.com/office/drawing/2014/main" id="{9509BA2E-7765-4B0A-3FC9-41DE5B9A9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07375" cy="115252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函数的性质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432453CA-FD91-75CF-DC3A-C2D8A11FF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84313"/>
            <a:ext cx="8218488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>
                <a:latin typeface="Times New Roman" panose="02020603050405020304" pitchFamily="18" charset="0"/>
              </a:rPr>
              <a:t>  设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）若</a:t>
            </a:r>
            <a:r>
              <a:rPr lang="en-US" altLang="zh-CN" sz="2800" b="1">
                <a:latin typeface="Times New Roman" panose="02020603050405020304" pitchFamily="18" charset="0"/>
              </a:rPr>
              <a:t>ran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是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满射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）若对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任意的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而且不相等，都有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    </a:t>
            </a:r>
            <a:r>
              <a:rPr lang="zh-CN" altLang="en-US" sz="2800" b="1">
                <a:latin typeface="Times New Roman" panose="02020603050405020304" pitchFamily="18" charset="0"/>
              </a:rPr>
              <a:t>与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不相等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是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单射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）若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既是满射又是单射的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</a:rPr>
              <a:t>：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是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双射</a:t>
            </a:r>
            <a:r>
              <a:rPr lang="zh-CN" altLang="en-US" sz="2800" b="1">
                <a:latin typeface="Times New Roman" panose="02020603050405020304" pitchFamily="18" charset="0"/>
              </a:rPr>
              <a:t>的（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一一到上</a:t>
            </a:r>
            <a:r>
              <a:rPr lang="zh-CN" altLang="en-US" sz="2800" b="1">
                <a:latin typeface="Times New Roman" panose="02020603050405020304" pitchFamily="18" charset="0"/>
              </a:rPr>
              <a:t>的）</a:t>
            </a:r>
          </a:p>
          <a:p>
            <a:pPr eaLnBrk="1" hangingPunct="1">
              <a:lnSpc>
                <a:spcPct val="120000"/>
              </a:lnSpc>
            </a:pP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满射意味着：</a:t>
            </a: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都存在 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使得</a:t>
            </a:r>
            <a:r>
              <a:rPr lang="zh-CN" altLang="en-US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.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单射意味着：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</a:t>
            </a:r>
            <a:endParaRPr lang="en-US" altLang="en-US" sz="2400" b="1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960A17-0284-DC97-8B16-B765210D6E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0216C9-0FDD-40E1-B3FF-C1F0F3915D69}" type="slidenum">
              <a:rPr lang="en-US" altLang="zh-CN">
                <a:latin typeface="Arial Black" panose="020B0A04020102020204" pitchFamily="34" charset="0"/>
              </a:rPr>
              <a:pPr eaLnBrk="1" hangingPunct="1"/>
              <a:t>58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75458" name="Rectangle 2">
            <a:extLst>
              <a:ext uri="{FF2B5EF4-FFF2-40B4-BE49-F238E27FC236}">
                <a16:creationId xmlns:a16="http://schemas.microsoft.com/office/drawing/2014/main" id="{D49E6C71-640C-B824-4D4E-B355D1ED9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1013" y="73025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函数复合的定理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7F209D09-1A95-146D-15E4-6E02EC4E9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775"/>
            <a:ext cx="8135937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定理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   设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是函数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也是函数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且满足</a:t>
            </a:r>
            <a:br>
              <a:rPr lang="zh-CN" altLang="en-US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</a:rPr>
              <a:t>(1) dom(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)={ 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en-US" altLang="zh-CN" sz="2800" b="1">
                <a:latin typeface="Times New Roman" panose="02020603050405020304" pitchFamily="18" charset="0"/>
              </a:rPr>
              <a:t>|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∈dom</a:t>
            </a:r>
            <a:r>
              <a:rPr lang="en-US" altLang="zh-CN" sz="2800" b="1" i="1">
                <a:latin typeface="Times New Roman" panose="02020603050405020304" pitchFamily="18" charset="0"/>
              </a:rPr>
              <a:t>G </a:t>
            </a:r>
            <a:r>
              <a:rPr lang="en-US" altLang="zh-CN" sz="2800" b="1">
                <a:sym typeface="Symbol" panose="05050102010706020507" pitchFamily="18" charset="2"/>
              </a:rPr>
              <a:t></a:t>
            </a:r>
            <a:r>
              <a:rPr lang="en-US" altLang="zh-CN" sz="2800" b="1"/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)∈dom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 (2)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∈dom(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zh-CN" altLang="en-US" sz="2800" b="1">
                <a:latin typeface="Times New Roman" panose="02020603050405020304" pitchFamily="18" charset="0"/>
              </a:rPr>
              <a:t>有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=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 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       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该定理说明两个函数复合后的定义域可能比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的定义域要小。</a:t>
            </a:r>
            <a:br>
              <a:rPr lang="zh-CN" altLang="en-US" sz="2800" b="1">
                <a:latin typeface="Times New Roman" panose="02020603050405020304" pitchFamily="18" charset="0"/>
              </a:rPr>
            </a:b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推论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</a:rPr>
              <a:t>为函数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H </a:t>
            </a:r>
            <a:r>
              <a:rPr lang="zh-CN" altLang="en-US" sz="2800" b="1">
                <a:latin typeface="Times New Roman" panose="02020603050405020304" pitchFamily="18" charset="0"/>
              </a:rPr>
              <a:t>和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            </a:t>
            </a:r>
            <a:r>
              <a:rPr lang="zh-CN" altLang="en-US" sz="2800" b="1">
                <a:latin typeface="Times New Roman" panose="02020603050405020304" pitchFamily="18" charset="0"/>
              </a:rPr>
              <a:t>都是函数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且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H 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推论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</a:rPr>
              <a:t>设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</a:rPr>
              <a:t>：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：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且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           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都有 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 =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 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)).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EB03C0-80B7-4398-9ECC-A0CCF4DEA7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6B02BB-7B4D-4E0E-A97B-248F7D4EAC33}" type="slidenum">
              <a:rPr lang="en-US" altLang="zh-CN">
                <a:latin typeface="Arial Black" panose="020B0A04020102020204" pitchFamily="34" charset="0"/>
              </a:rPr>
              <a:pPr eaLnBrk="1" hangingPunct="1"/>
              <a:t>59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78530" name="Rectangle 2">
            <a:extLst>
              <a:ext uri="{FF2B5EF4-FFF2-40B4-BE49-F238E27FC236}">
                <a16:creationId xmlns:a16="http://schemas.microsoft.com/office/drawing/2014/main" id="{414C75F3-7CDD-1EBB-7EAA-81B877264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1013" y="98425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函数复合运算的性质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D2A1D742-AC9E-582C-1256-C4A35C1F7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8208962" cy="491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定理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</a:rPr>
              <a:t>设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. 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  (1) </a:t>
            </a:r>
            <a:r>
              <a:rPr lang="zh-CN" altLang="en-US" sz="2800" b="1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C </a:t>
            </a:r>
            <a:r>
              <a:rPr lang="zh-CN" altLang="en-US" sz="2800" b="1">
                <a:latin typeface="Times New Roman" panose="02020603050405020304" pitchFamily="18" charset="0"/>
              </a:rPr>
              <a:t>都是满射的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 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</a:rPr>
              <a:t>也是满射的</a:t>
            </a:r>
            <a:r>
              <a:rPr lang="en-US" altLang="zh-CN" sz="2800" b="1">
                <a:latin typeface="Times New Roman" panose="02020603050405020304" pitchFamily="18" charset="0"/>
              </a:rPr>
              <a:t>. 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  (2) </a:t>
            </a:r>
            <a:r>
              <a:rPr lang="zh-CN" altLang="en-US" sz="2800" b="1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C </a:t>
            </a:r>
            <a:r>
              <a:rPr lang="zh-CN" altLang="en-US" sz="2800" b="1">
                <a:latin typeface="Times New Roman" panose="02020603050405020304" pitchFamily="18" charset="0"/>
              </a:rPr>
              <a:t>都是单射的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</a:rPr>
              <a:t>也是单射的</a:t>
            </a:r>
            <a:r>
              <a:rPr lang="en-US" altLang="zh-CN" sz="2800" b="1">
                <a:latin typeface="Times New Roman" panose="02020603050405020304" pitchFamily="18" charset="0"/>
              </a:rPr>
              <a:t>. 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  (3) </a:t>
            </a:r>
            <a:r>
              <a:rPr lang="zh-CN" altLang="en-US" sz="2800" b="1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C </a:t>
            </a:r>
            <a:r>
              <a:rPr lang="zh-CN" altLang="en-US" sz="2800" b="1">
                <a:latin typeface="Times New Roman" panose="02020603050405020304" pitchFamily="18" charset="0"/>
              </a:rPr>
              <a:t>都是双射的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</a:rPr>
              <a:t>也是双射的</a:t>
            </a:r>
            <a:r>
              <a:rPr lang="en-US" altLang="zh-CN" sz="2800" b="1">
                <a:latin typeface="Times New Roman" panose="02020603050405020304" pitchFamily="18" charset="0"/>
              </a:rPr>
              <a:t>. </a:t>
            </a:r>
          </a:p>
          <a:p>
            <a:pPr eaLnBrk="1" hangingPunct="1"/>
            <a:r>
              <a:rPr lang="zh-CN" altLang="en-US" sz="3200" b="1">
                <a:solidFill>
                  <a:srgbClr val="0033CC"/>
                </a:solidFill>
                <a:latin typeface="Times New Roman" panose="02020603050405020304" pitchFamily="18" charset="0"/>
              </a:rPr>
              <a:t>证：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由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的满射性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使得  </a:t>
            </a:r>
          </a:p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对这个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由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的满射性，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</a:p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使得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由合成定理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)=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 g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))=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b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从而证明了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是满射的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.     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>
            <a:extLst>
              <a:ext uri="{FF2B5EF4-FFF2-40B4-BE49-F238E27FC236}">
                <a16:creationId xmlns:a16="http://schemas.microsoft.com/office/drawing/2014/main" id="{922A20E4-C60E-7D1A-8848-7DCA40CBBB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0120F6-7AC9-483C-BF33-3C1DF7A65CD8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FBF6B3B8-888F-5896-5735-DEB59918C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29600" cy="93662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关系的表示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204803" name="Text Box 3">
            <a:extLst>
              <a:ext uri="{FF2B5EF4-FFF2-40B4-BE49-F238E27FC236}">
                <a16:creationId xmlns:a16="http://schemas.microsoft.com/office/drawing/2014/main" id="{E1013A8F-7E77-38E8-D4A3-CD3A95DB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11263"/>
            <a:ext cx="8208962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10000"/>
              </a:spcBef>
              <a:defRPr/>
            </a:pPr>
            <a:r>
              <a:rPr lang="zh-CN" altLang="en-US" b="1">
                <a:solidFill>
                  <a:srgbClr val="FF3300"/>
                </a:solidFill>
              </a:rPr>
              <a:t>关系图</a:t>
            </a:r>
            <a:r>
              <a:rPr lang="zh-CN" altLang="en-US" b="1"/>
              <a:t>：若</a:t>
            </a:r>
            <a:r>
              <a:rPr lang="en-US" altLang="zh-CN" b="1" i="1"/>
              <a:t>A</a:t>
            </a:r>
            <a:r>
              <a:rPr lang="en-US" altLang="zh-CN" b="1"/>
              <a:t>= {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/>
              <a:t>, </a:t>
            </a:r>
            <a:r>
              <a:rPr lang="en-US" altLang="zh-CN" b="1" i="1"/>
              <a:t>x</a:t>
            </a:r>
            <a:r>
              <a:rPr lang="en-US" altLang="zh-CN" b="1" baseline="-25000"/>
              <a:t>2</a:t>
            </a:r>
            <a:r>
              <a:rPr lang="en-US" altLang="zh-CN" b="1"/>
              <a:t>, …, </a:t>
            </a:r>
            <a:r>
              <a:rPr lang="en-US" altLang="zh-CN" b="1" i="1"/>
              <a:t>x</a:t>
            </a:r>
            <a:r>
              <a:rPr lang="en-US" altLang="zh-CN" b="1" i="1" baseline="-25000"/>
              <a:t>m</a:t>
            </a:r>
            <a:r>
              <a:rPr lang="en-US" altLang="zh-CN" b="1"/>
              <a:t>}</a:t>
            </a:r>
            <a:r>
              <a:rPr lang="zh-CN" altLang="en-US" b="1"/>
              <a:t>，</a:t>
            </a:r>
            <a:r>
              <a:rPr lang="en-US" altLang="zh-CN" b="1" i="1"/>
              <a:t>R</a:t>
            </a:r>
            <a:r>
              <a:rPr lang="zh-CN" altLang="en-US" b="1"/>
              <a:t>是</a:t>
            </a:r>
            <a:r>
              <a:rPr lang="en-US" altLang="zh-CN" b="1" i="1"/>
              <a:t>A</a:t>
            </a:r>
            <a:r>
              <a:rPr lang="zh-CN" altLang="en-US" b="1"/>
              <a:t>上的关系，</a:t>
            </a:r>
            <a:r>
              <a:rPr lang="en-US" altLang="zh-CN" b="1" i="1"/>
              <a:t>R</a:t>
            </a:r>
            <a:r>
              <a:rPr lang="zh-CN" altLang="en-US" b="1"/>
              <a:t>的关系图是</a:t>
            </a:r>
            <a:r>
              <a:rPr lang="en-US" altLang="zh-CN" b="1" i="1"/>
              <a:t>G</a:t>
            </a:r>
            <a:r>
              <a:rPr lang="en-US" altLang="zh-CN" b="1" i="1" baseline="-25000"/>
              <a:t>R</a:t>
            </a:r>
            <a:r>
              <a:rPr lang="en-US" altLang="zh-CN" b="1"/>
              <a:t>=&lt;</a:t>
            </a:r>
            <a:r>
              <a:rPr lang="en-US" altLang="zh-CN" b="1" i="1"/>
              <a:t>A</a:t>
            </a:r>
            <a:r>
              <a:rPr lang="en-US" altLang="zh-CN" b="1"/>
              <a:t>, </a:t>
            </a:r>
            <a:r>
              <a:rPr lang="en-US" altLang="zh-CN" b="1" i="1"/>
              <a:t>R</a:t>
            </a:r>
            <a:r>
              <a:rPr lang="en-US" altLang="zh-CN" b="1"/>
              <a:t>&gt;, </a:t>
            </a:r>
            <a:r>
              <a:rPr lang="zh-CN" altLang="en-US" b="1"/>
              <a:t>其中</a:t>
            </a:r>
            <a:r>
              <a:rPr lang="en-US" altLang="zh-CN" b="1" i="1"/>
              <a:t>A</a:t>
            </a:r>
            <a:r>
              <a:rPr lang="zh-CN" altLang="en-US" b="1"/>
              <a:t>为结点集，</a:t>
            </a:r>
            <a:r>
              <a:rPr lang="en-US" altLang="zh-CN" b="1" i="1"/>
              <a:t>R</a:t>
            </a:r>
            <a:r>
              <a:rPr lang="zh-CN" altLang="en-US" b="1"/>
              <a:t>为边集</a:t>
            </a:r>
            <a:r>
              <a:rPr lang="en-US" altLang="zh-CN" b="1"/>
              <a:t>.</a:t>
            </a:r>
            <a:r>
              <a:rPr lang="zh-CN" altLang="en-US" b="1"/>
              <a:t>如果</a:t>
            </a:r>
            <a:r>
              <a:rPr lang="en-US" altLang="zh-CN" b="1"/>
              <a:t>&lt;</a:t>
            </a:r>
            <a:r>
              <a:rPr lang="en-US" altLang="zh-CN" b="1" i="1"/>
              <a:t>x</a:t>
            </a:r>
            <a:r>
              <a:rPr lang="en-US" altLang="zh-CN" b="1" i="1" baseline="-25000"/>
              <a:t>i</a:t>
            </a:r>
            <a:r>
              <a:rPr lang="en-US" altLang="zh-CN" b="1"/>
              <a:t>,</a:t>
            </a:r>
            <a:r>
              <a:rPr lang="en-US" altLang="zh-CN" b="1" i="1"/>
              <a:t>x</a:t>
            </a:r>
            <a:r>
              <a:rPr lang="en-US" altLang="zh-CN" b="1" i="1" baseline="-25000"/>
              <a:t>j</a:t>
            </a:r>
            <a:r>
              <a:rPr lang="en-US" altLang="zh-CN" b="1"/>
              <a:t>&gt;</a:t>
            </a:r>
            <a:r>
              <a:rPr lang="zh-CN" altLang="en-US" b="1"/>
              <a:t>属于关系</a:t>
            </a:r>
            <a:r>
              <a:rPr lang="en-US" altLang="zh-CN" b="1" i="1"/>
              <a:t>R</a:t>
            </a:r>
            <a:r>
              <a:rPr lang="zh-CN" altLang="en-US" b="1"/>
              <a:t>，在图中就有一条从 </a:t>
            </a:r>
            <a:r>
              <a:rPr lang="en-US" altLang="zh-CN" b="1" i="1"/>
              <a:t>x</a:t>
            </a:r>
            <a:r>
              <a:rPr lang="en-US" altLang="zh-CN" b="1" i="1" baseline="-25000"/>
              <a:t>i</a:t>
            </a:r>
            <a:r>
              <a:rPr lang="en-US" altLang="zh-CN" b="1" i="1"/>
              <a:t> </a:t>
            </a:r>
            <a:r>
              <a:rPr lang="zh-CN" altLang="en-US" b="1"/>
              <a:t>到 </a:t>
            </a:r>
            <a:r>
              <a:rPr lang="en-US" altLang="zh-CN" b="1" i="1"/>
              <a:t>x</a:t>
            </a:r>
            <a:r>
              <a:rPr lang="en-US" altLang="zh-CN" b="1" i="1" baseline="-25000"/>
              <a:t>j </a:t>
            </a:r>
            <a:r>
              <a:rPr lang="zh-CN" altLang="en-US" b="1"/>
              <a:t>的有向边</a:t>
            </a:r>
            <a:r>
              <a:rPr lang="en-US" altLang="zh-CN" b="1"/>
              <a:t>. 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defRPr/>
            </a:pPr>
            <a:r>
              <a:rPr lang="en-US" altLang="zh-CN" b="1">
                <a:solidFill>
                  <a:schemeClr val="bg2"/>
                </a:solidFill>
              </a:rPr>
              <a:t>  </a:t>
            </a:r>
            <a:r>
              <a:rPr lang="zh-CN" altLang="en-US" b="1">
                <a:solidFill>
                  <a:schemeClr val="bg2"/>
                </a:solidFill>
              </a:rPr>
              <a:t>例</a:t>
            </a:r>
            <a:r>
              <a:rPr lang="zh-CN" altLang="en-US" b="1"/>
              <a:t>：</a:t>
            </a:r>
            <a:r>
              <a:rPr lang="en-US" altLang="zh-CN" b="1" i="1">
                <a:solidFill>
                  <a:schemeClr val="bg2"/>
                </a:solidFill>
              </a:rPr>
              <a:t>A</a:t>
            </a:r>
            <a:r>
              <a:rPr lang="en-US" altLang="zh-CN" b="1">
                <a:solidFill>
                  <a:schemeClr val="bg2"/>
                </a:solidFill>
              </a:rPr>
              <a:t>={1,2,3,4}, 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defRPr/>
            </a:pPr>
            <a:r>
              <a:rPr lang="en-US" altLang="zh-CN" b="1" i="1">
                <a:solidFill>
                  <a:schemeClr val="bg2"/>
                </a:solidFill>
              </a:rPr>
              <a:t>   R</a:t>
            </a:r>
            <a:r>
              <a:rPr lang="en-US" altLang="zh-CN" b="1">
                <a:solidFill>
                  <a:schemeClr val="bg2"/>
                </a:solidFill>
              </a:rPr>
              <a:t>={&lt;1,1&gt;,&lt;1,2&gt;,&lt;2,3&gt;,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defRPr/>
            </a:pPr>
            <a:r>
              <a:rPr lang="en-US" altLang="zh-CN" b="1">
                <a:solidFill>
                  <a:schemeClr val="bg2"/>
                </a:solidFill>
              </a:rPr>
              <a:t>         &lt;2,4&gt;,&lt;4,2&gt;},</a:t>
            </a:r>
            <a:endParaRPr lang="en-US" altLang="zh-CN" b="1" i="1">
              <a:solidFill>
                <a:schemeClr val="bg2"/>
              </a:solidFill>
            </a:endParaRP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defRPr/>
            </a:pPr>
            <a:r>
              <a:rPr lang="en-US" altLang="zh-CN" b="1" i="1">
                <a:solidFill>
                  <a:schemeClr val="bg2"/>
                </a:solidFill>
              </a:rPr>
              <a:t>   R</a:t>
            </a:r>
            <a:r>
              <a:rPr lang="zh-CN" altLang="en-US" b="1">
                <a:solidFill>
                  <a:schemeClr val="bg2"/>
                </a:solidFill>
              </a:rPr>
              <a:t>的关系图</a:t>
            </a:r>
            <a:r>
              <a:rPr lang="en-US" altLang="zh-CN" b="1" i="1">
                <a:solidFill>
                  <a:schemeClr val="bg2"/>
                </a:solidFill>
              </a:rPr>
              <a:t>G</a:t>
            </a:r>
            <a:r>
              <a:rPr lang="en-US" altLang="zh-CN" b="1" i="1" baseline="-25000">
                <a:solidFill>
                  <a:schemeClr val="bg2"/>
                </a:solidFill>
              </a:rPr>
              <a:t>R</a:t>
            </a:r>
            <a:r>
              <a:rPr lang="zh-CN" altLang="en-US" b="1" i="1" baseline="-25000">
                <a:solidFill>
                  <a:schemeClr val="bg2"/>
                </a:solidFill>
              </a:rPr>
              <a:t>。</a:t>
            </a:r>
            <a:endParaRPr lang="zh-CN" altLang="en-US" b="1">
              <a:solidFill>
                <a:schemeClr val="bg2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注意：</a:t>
            </a:r>
            <a:r>
              <a:rPr lang="en-US" altLang="zh-CN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为有穷集，关系矩阵适于表示从</a:t>
            </a:r>
            <a:r>
              <a:rPr lang="en-US" altLang="zh-CN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到</a:t>
            </a:r>
            <a:r>
              <a:rPr lang="en-US" altLang="zh-CN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的关系或者</a:t>
            </a:r>
            <a:r>
              <a:rPr lang="en-US" altLang="zh-CN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上的关系，关系图适于表示</a:t>
            </a:r>
            <a:r>
              <a:rPr lang="en-US" altLang="zh-CN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上的关系</a:t>
            </a:r>
          </a:p>
        </p:txBody>
      </p:sp>
      <p:pic>
        <p:nvPicPr>
          <p:cNvPr id="204806" name="Picture 6" descr="7-1">
            <a:extLst>
              <a:ext uri="{FF2B5EF4-FFF2-40B4-BE49-F238E27FC236}">
                <a16:creationId xmlns:a16="http://schemas.microsoft.com/office/drawing/2014/main" id="{CDA4A17E-FDFC-8313-8D6C-B2286A7A2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852738"/>
            <a:ext cx="2447925" cy="2354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46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ECD091-7135-7083-886D-43DEA68D74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1A961D-079D-4DC8-A8A3-43D5EBD2DDA5}" type="slidenum">
              <a:rPr lang="en-US" altLang="zh-CN">
                <a:latin typeface="Arial Black" panose="020B0A04020102020204" pitchFamily="34" charset="0"/>
              </a:rPr>
              <a:pPr eaLnBrk="1" hangingPunct="1"/>
              <a:t>60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79554" name="Rectangle 2">
            <a:extLst>
              <a:ext uri="{FF2B5EF4-FFF2-40B4-BE49-F238E27FC236}">
                <a16:creationId xmlns:a16="http://schemas.microsoft.com/office/drawing/2014/main" id="{49FB06B1-59F0-C36D-2CAE-6A97F55E5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73025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函数复合运算的性质（续）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D46B9E29-4ABC-DB69-84C6-76EB5EB4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7364412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假设存在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使得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b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由合成定理有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))=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)).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因为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是单射的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故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).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又由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于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也是单射的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所以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从而证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 明 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是单射的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(3)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由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得证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定理：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设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: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，则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  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f   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480929-BC33-4940-723A-6637AA775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4C78A2-59F4-4B2D-9F00-D7104E7262D0}" type="slidenum">
              <a:rPr lang="en-US" altLang="zh-CN">
                <a:latin typeface="Arial Black" panose="020B0A04020102020204" pitchFamily="34" charset="0"/>
              </a:rPr>
              <a:pPr eaLnBrk="1" hangingPunct="1"/>
              <a:t>61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316CA23D-64A9-27D0-D192-F2A6ED07D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反函数存在的条件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2C164CF7-0A0B-004D-F60C-0D245D597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12875"/>
            <a:ext cx="7920038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任给函数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它的逆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不一定是函数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是二元关系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实例：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&gt;}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， </a:t>
            </a:r>
          </a:p>
          <a:p>
            <a:pPr eaLnBrk="1" hangingPunct="1"/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&gt;} </a:t>
            </a:r>
          </a:p>
          <a:p>
            <a:pPr eaLnBrk="1" hangingPunct="1"/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任给单射函数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则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是函数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且是从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ran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到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的双射函数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但不一定是从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到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的双射函数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zh-CN" altLang="en-US" sz="3200" b="1">
                <a:solidFill>
                  <a:schemeClr val="bg2"/>
                </a:solidFill>
                <a:latin typeface="Times New Roman" panose="02020603050405020304" pitchFamily="18" charset="0"/>
              </a:rPr>
              <a:t>实例：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: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→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 = 2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: ran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→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/2 </a:t>
            </a:r>
          </a:p>
          <a:p>
            <a:pPr eaLnBrk="1" hangingPunct="1"/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E37E77-757C-B5AB-D7BC-71742E364F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88F378-8C16-45CC-A983-55880C15B21E}" type="slidenum">
              <a:rPr lang="en-US" altLang="zh-CN">
                <a:latin typeface="Arial Black" panose="020B0A04020102020204" pitchFamily="34" charset="0"/>
              </a:rPr>
              <a:pPr eaLnBrk="1" hangingPunct="1"/>
              <a:t>62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39483F0D-B1C5-10A9-0F0A-5F1591DD6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反函数</a:t>
            </a: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ED14E884-30D6-C7F1-8901-94D41717C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12875"/>
            <a:ext cx="8135937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定理 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设 </a:t>
            </a:r>
            <a:r>
              <a:rPr lang="en-US" altLang="zh-CN" sz="2400" b="1" i="1">
                <a:latin typeface="Times New Roman" panose="02020603050405020304" pitchFamily="18" charset="0"/>
              </a:rPr>
              <a:t>f</a:t>
            </a:r>
            <a:r>
              <a:rPr lang="zh-CN" altLang="en-US" sz="2400" b="1">
                <a:latin typeface="Times New Roman" panose="02020603050405020304" pitchFamily="18" charset="0"/>
              </a:rPr>
              <a:t>：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→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</a:rPr>
              <a:t>是双射的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则</a:t>
            </a:r>
            <a:r>
              <a:rPr lang="en-US" altLang="zh-CN" sz="2400" b="1" i="1">
                <a:latin typeface="Times New Roman" panose="02020603050405020304" pitchFamily="18" charset="0"/>
              </a:rPr>
              <a:t>f </a:t>
            </a:r>
            <a:r>
              <a:rPr lang="en-US" altLang="zh-CN" sz="24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：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</a:rPr>
              <a:t>→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也是双射函数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  <a:br>
              <a:rPr lang="en-US" altLang="zh-CN" sz="2400" b="1"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证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800">
                <a:latin typeface="Times New Roman" panose="02020603050405020304" pitchFamily="18" charset="0"/>
              </a:rPr>
              <a:t> 1)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是函数：因为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是函数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所以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是关系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且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 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= ran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,     ran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 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= dom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b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对于任意的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= dom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 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假设有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使得</a:t>
            </a:r>
            <a:b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1 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成立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则由逆的定义有：    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endParaRPr lang="en-US" altLang="zh-CN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根据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的单射性可得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从而证明了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是函数。</a:t>
            </a:r>
            <a:endParaRPr lang="en-US" altLang="zh-CN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2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 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的满射性：由于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ran f </a:t>
            </a:r>
            <a:r>
              <a:rPr lang="en-US" altLang="zh-CN" sz="28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 = A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，所以</a:t>
            </a:r>
            <a:r>
              <a:rPr lang="zh-CN" altLang="en-US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是满射的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3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的单射性：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若存在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使得</a:t>
            </a:r>
            <a:endParaRPr lang="en-US" altLang="zh-CN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) =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 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从而有</a:t>
            </a:r>
            <a:b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b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BCA1AA-8A96-7D90-6775-99CE0E9B73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694CBC-6108-4186-8E75-852B71F06A79}" type="slidenum">
              <a:rPr lang="en-US" altLang="zh-CN">
                <a:latin typeface="Arial Black" panose="020B0A04020102020204" pitchFamily="34" charset="0"/>
              </a:rPr>
              <a:pPr eaLnBrk="1" hangingPunct="1"/>
              <a:t>63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82626" name="Rectangle 2">
            <a:extLst>
              <a:ext uri="{FF2B5EF4-FFF2-40B4-BE49-F238E27FC236}">
                <a16:creationId xmlns:a16="http://schemas.microsoft.com/office/drawing/2014/main" id="{145FD254-06A6-12C7-94BB-BF852D728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3" y="66675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反函数的定义及性质</a:t>
            </a: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740B4A23-B23C-F3E3-776A-9AF15E66F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628775"/>
            <a:ext cx="7559675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</a:rPr>
              <a:t>定义  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对于双射函数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称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是它的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反函数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endParaRPr lang="en-US" altLang="zh-CN" sz="2800" b="1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33CC"/>
                </a:solidFill>
                <a:latin typeface="宋体" panose="02010600030101010101" pitchFamily="2" charset="-122"/>
              </a:rPr>
              <a:t>反函数的性质</a:t>
            </a:r>
          </a:p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定理  </a:t>
            </a:r>
            <a:r>
              <a:rPr lang="zh-CN" altLang="en-US" sz="2800" b="1">
                <a:latin typeface="Times New Roman" panose="02020603050405020304" pitchFamily="18" charset="0"/>
              </a:rPr>
              <a:t>设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是双射的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</a:t>
            </a:r>
            <a:br>
              <a:rPr lang="zh-CN" altLang="en-US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,  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 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对于双射函数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有</a:t>
            </a:r>
            <a:b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ym typeface="Symbol" panose="05050102010706020507" pitchFamily="18" charset="2"/>
              </a:rPr>
              <a:t>∘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baseline="300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>
            <a:extLst>
              <a:ext uri="{FF2B5EF4-FFF2-40B4-BE49-F238E27FC236}">
                <a16:creationId xmlns:a16="http://schemas.microsoft.com/office/drawing/2014/main" id="{30EC9A07-D3CB-D9CD-C52C-4907DBD930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E49294-E6DC-4880-AC7C-CDEA140EEF72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B6D127FB-A143-418C-F149-FB8AA7E77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00" y="127000"/>
            <a:ext cx="8229600" cy="115252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关系的基本运算定义</a:t>
            </a:r>
          </a:p>
        </p:txBody>
      </p:sp>
      <p:sp>
        <p:nvSpPr>
          <p:cNvPr id="206851" name="Text Box 3">
            <a:extLst>
              <a:ext uri="{FF2B5EF4-FFF2-40B4-BE49-F238E27FC236}">
                <a16:creationId xmlns:a16="http://schemas.microsoft.com/office/drawing/2014/main" id="{A26ACAD8-B70A-D4D6-83ED-FEE303D6C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57338"/>
            <a:ext cx="7272337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关系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   定义域</a:t>
            </a:r>
            <a:r>
              <a:rPr lang="zh-CN" altLang="en-US" sz="2800" b="1">
                <a:latin typeface="Times New Roman" panose="02020603050405020304" pitchFamily="18" charset="0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</a:rPr>
              <a:t>dom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 = {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|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) 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    </a:t>
            </a:r>
            <a:r>
              <a:rPr lang="zh-CN" altLang="en-US" sz="2800" b="1">
                <a:solidFill>
                  <a:srgbClr val="FF3300"/>
                </a:solidFill>
              </a:rPr>
              <a:t>值域    </a:t>
            </a:r>
            <a:r>
              <a:rPr lang="zh-CN" altLang="en-US" sz="1800"/>
              <a:t>   </a:t>
            </a:r>
            <a:r>
              <a:rPr lang="en-US" altLang="zh-CN" sz="2800" b="1">
                <a:latin typeface="Times New Roman" panose="02020603050405020304" pitchFamily="18" charset="0"/>
              </a:rPr>
              <a:t>ran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 = {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|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) 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</a:rPr>
              <a:t>    </a:t>
            </a:r>
            <a:r>
              <a:rPr lang="zh-CN" altLang="en-US" sz="2800" b="1">
                <a:solidFill>
                  <a:srgbClr val="FF3300"/>
                </a:solidFill>
              </a:rPr>
              <a:t>域          </a:t>
            </a:r>
            <a:r>
              <a:rPr lang="en-US" altLang="zh-CN" sz="2800" b="1">
                <a:latin typeface="Times New Roman" panose="02020603050405020304" pitchFamily="18" charset="0"/>
              </a:rPr>
              <a:t>fld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 = dom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>
                <a:latin typeface="Times New Roman" panose="02020603050405020304" pitchFamily="18" charset="0"/>
              </a:rPr>
              <a:t> ran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1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={&lt;1,2&gt;,&lt;1,3&gt;,&lt;2,4&gt;,&lt;4,3&gt;},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则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 2, 4}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ran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={2, 3, 4}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fld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 2, 3, 4}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>
            <a:extLst>
              <a:ext uri="{FF2B5EF4-FFF2-40B4-BE49-F238E27FC236}">
                <a16:creationId xmlns:a16="http://schemas.microsoft.com/office/drawing/2014/main" id="{ED04A70E-61FE-7F99-1150-076BB5CF5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261409-B497-4D63-A025-1B41C9F5152A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7874" name="Rectangle 2">
            <a:extLst>
              <a:ext uri="{FF2B5EF4-FFF2-40B4-BE49-F238E27FC236}">
                <a16:creationId xmlns:a16="http://schemas.microsoft.com/office/drawing/2014/main" id="{CEE7E730-6CB7-4EEC-1B9C-9319F0E34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关系的基本运算定义（续）</a:t>
            </a:r>
          </a:p>
        </p:txBody>
      </p:sp>
      <p:sp>
        <p:nvSpPr>
          <p:cNvPr id="207875" name="Text Box 3">
            <a:extLst>
              <a:ext uri="{FF2B5EF4-FFF2-40B4-BE49-F238E27FC236}">
                <a16:creationId xmlns:a16="http://schemas.microsoft.com/office/drawing/2014/main" id="{B4F0779A-674B-78F6-659E-C8AA1DDFF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12875"/>
            <a:ext cx="806450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33CC"/>
                </a:solidFill>
              </a:rPr>
              <a:t>关系</a:t>
            </a:r>
            <a:r>
              <a:rPr lang="en-US" altLang="zh-CN" b="1" dirty="0">
                <a:solidFill>
                  <a:srgbClr val="0033CC"/>
                </a:solidFill>
              </a:rPr>
              <a:t>R</a:t>
            </a:r>
            <a:r>
              <a:rPr lang="zh-CN" altLang="en-US" b="1" dirty="0">
                <a:solidFill>
                  <a:srgbClr val="0033CC"/>
                </a:solidFill>
              </a:rPr>
              <a:t>的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逆</a:t>
            </a:r>
            <a:r>
              <a:rPr lang="zh-CN" altLang="en-US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= {&lt;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|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</a:rPr>
              <a:t>   </a:t>
            </a:r>
            <a:r>
              <a:rPr lang="zh-CN" altLang="en-US" sz="2800" b="1" dirty="0">
                <a:solidFill>
                  <a:srgbClr val="FF3300"/>
                </a:solidFill>
              </a:rPr>
              <a:t>合成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 = {&lt;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|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 (&lt;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 }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 &lt;2,3&gt;, &lt;1,4&gt;, &lt;2,2&gt;}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 &lt;1,3&gt;, &lt;2,3&gt;, &lt;3,2&gt;, &lt;3,3&gt;}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={&lt;2,1&gt;, &lt;3,2&gt;, &lt;4,1&gt;, &lt;2,2&gt;}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={&lt;1,2&gt;, &lt;1,4&gt;, &lt;3,3&gt;, &lt;3,2&gt;}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S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={&lt;1,3&gt;, &lt;2,2&gt;, &lt;2,3&gt;}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>
            <a:extLst>
              <a:ext uri="{FF2B5EF4-FFF2-40B4-BE49-F238E27FC236}">
                <a16:creationId xmlns:a16="http://schemas.microsoft.com/office/drawing/2014/main" id="{0A48F975-25EB-0AB6-6C33-FDDA5F5604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9D7802-46B9-4BCA-A5C2-755732FBD0C1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33E19746-B67A-89AD-0520-D4B4AA1BC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063" y="46038"/>
            <a:ext cx="8064500" cy="1125537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合成运算的图示方法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B5C459BC-0461-7972-C814-B659FF918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981075"/>
            <a:ext cx="686117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1800" b="1"/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利用图示（不是关系图）方法求合成：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={&lt;1,2&gt;, &lt;2,3&gt;, &lt;1,4&gt;, &lt;2,2&gt;}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={&lt;1,1&gt;, &lt;1,3&gt;, &lt;2,3&gt;, &lt;3,2&gt;, &lt;3,3&gt;}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rgbClr val="FF3300"/>
                </a:solidFill>
              </a:rPr>
              <a:t>∘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={&lt;1,3&gt;, &lt;2,2&gt;, &lt;2,3&gt;}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     R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∘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= {&lt;1,2&gt;, &lt;1,4&gt;, &lt;3,2&gt;, &lt;3,3&gt;}</a:t>
            </a:r>
          </a:p>
        </p:txBody>
      </p:sp>
      <p:sp>
        <p:nvSpPr>
          <p:cNvPr id="38917" name="Text Box 6">
            <a:extLst>
              <a:ext uri="{FF2B5EF4-FFF2-40B4-BE49-F238E27FC236}">
                <a16:creationId xmlns:a16="http://schemas.microsoft.com/office/drawing/2014/main" id="{BE668EB1-D4C1-0088-8A57-D0933D98B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38918" name="Object 0">
            <a:extLst>
              <a:ext uri="{FF2B5EF4-FFF2-40B4-BE49-F238E27FC236}">
                <a16:creationId xmlns:a16="http://schemas.microsoft.com/office/drawing/2014/main" id="{3258644C-F440-D426-8261-BF35EF2E60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500438"/>
          <a:ext cx="6408737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位图图像" r:id="rId4" imgW="6009524" imgH="2362530" progId="Paint.Picture">
                  <p:embed/>
                </p:oleObj>
              </mc:Choice>
              <mc:Fallback>
                <p:oleObj name="位图图像" r:id="rId4" imgW="6009524" imgH="2362530" progId="Paint.Picture">
                  <p:embed/>
                  <p:pic>
                    <p:nvPicPr>
                      <p:cNvPr id="38918" name="Object 0">
                        <a:extLst>
                          <a:ext uri="{FF2B5EF4-FFF2-40B4-BE49-F238E27FC236}">
                            <a16:creationId xmlns:a16="http://schemas.microsoft.com/office/drawing/2014/main" id="{3258644C-F440-D426-8261-BF35EF2E60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00438"/>
                        <a:ext cx="6408737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8">
            <a:extLst>
              <a:ext uri="{FF2B5EF4-FFF2-40B4-BE49-F238E27FC236}">
                <a16:creationId xmlns:a16="http://schemas.microsoft.com/office/drawing/2014/main" id="{1764B98D-E545-9A04-CCB3-08421D2CA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092825"/>
            <a:ext cx="849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注：合成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∘</a:t>
            </a:r>
            <a:r>
              <a:rPr lang="en-US" altLang="zh-CN" sz="2400" b="1" i="1">
                <a:latin typeface="Times New Roman" panose="02020603050405020304" pitchFamily="18" charset="0"/>
              </a:rPr>
              <a:t>S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是左复合，即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先作用，然后将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复合到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上。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Pixel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ixel">
  <a:themeElements>
    <a:clrScheme name="3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3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6599</TotalTime>
  <Words>12735</Words>
  <Application>Microsoft Office PowerPoint</Application>
  <PresentationFormat>全屏显示(4:3)</PresentationFormat>
  <Paragraphs>850</Paragraphs>
  <Slides>63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77" baseType="lpstr">
      <vt:lpstr>-apple-system</vt:lpstr>
      <vt:lpstr>华文中宋</vt:lpstr>
      <vt:lpstr>宋体</vt:lpstr>
      <vt:lpstr>Arial</vt:lpstr>
      <vt:lpstr>Arial Black</vt:lpstr>
      <vt:lpstr>Cambria Math</vt:lpstr>
      <vt:lpstr>Lucida Sans Unicode</vt:lpstr>
      <vt:lpstr>Times New Roman</vt:lpstr>
      <vt:lpstr>Wingdings</vt:lpstr>
      <vt:lpstr>2_Pixel</vt:lpstr>
      <vt:lpstr>3_Pixel</vt:lpstr>
      <vt:lpstr>Pixel</vt:lpstr>
      <vt:lpstr>公式</vt:lpstr>
      <vt:lpstr>位图图像</vt:lpstr>
      <vt:lpstr>有序对</vt:lpstr>
      <vt:lpstr>笛卡儿积</vt:lpstr>
      <vt:lpstr>二元关系的定义</vt:lpstr>
      <vt:lpstr>A上重要关系的实例</vt:lpstr>
      <vt:lpstr>关系的表示</vt:lpstr>
      <vt:lpstr>关系的表示(续)</vt:lpstr>
      <vt:lpstr>关系的基本运算定义</vt:lpstr>
      <vt:lpstr>关系的基本运算定义（续）</vt:lpstr>
      <vt:lpstr>合成运算的图示方法</vt:lpstr>
      <vt:lpstr>关系基本运算的性质（续） </vt:lpstr>
      <vt:lpstr>关系基本运算的性质（续） </vt:lpstr>
      <vt:lpstr>关系基本运算的性质（续） </vt:lpstr>
      <vt:lpstr>PowerPoint 演示文稿</vt:lpstr>
      <vt:lpstr>PowerPoint 演示文稿</vt:lpstr>
      <vt:lpstr>A上关系的幂运算</vt:lpstr>
      <vt:lpstr>幂的求法</vt:lpstr>
      <vt:lpstr>幂的求法（续）</vt:lpstr>
      <vt:lpstr>幂的求法（续）</vt:lpstr>
      <vt:lpstr>幂运算的性质</vt:lpstr>
      <vt:lpstr>幂运算的性质（续）</vt:lpstr>
      <vt:lpstr>幂运算的性质（续）</vt:lpstr>
      <vt:lpstr>4.3 关系的性质</vt:lpstr>
      <vt:lpstr>自反性与反自反性</vt:lpstr>
      <vt:lpstr>对称性与反对称性</vt:lpstr>
      <vt:lpstr>传递性  </vt:lpstr>
      <vt:lpstr>关系性质的充要条件</vt:lpstr>
      <vt:lpstr>关系性质判别</vt:lpstr>
      <vt:lpstr>自反性证明</vt:lpstr>
      <vt:lpstr>对称性证明</vt:lpstr>
      <vt:lpstr>反对称性证明</vt:lpstr>
      <vt:lpstr>传递性证明</vt:lpstr>
      <vt:lpstr>运算与性质的关系</vt:lpstr>
      <vt:lpstr>闭包定义</vt:lpstr>
      <vt:lpstr>闭包的构造方法</vt:lpstr>
      <vt:lpstr>闭包的构造方法（续）</vt:lpstr>
      <vt:lpstr>闭包的构造方法（续）</vt:lpstr>
      <vt:lpstr>等价关系的定义与实例</vt:lpstr>
      <vt:lpstr>等价关系的验证</vt:lpstr>
      <vt:lpstr>等价类</vt:lpstr>
      <vt:lpstr>等价类的性质</vt:lpstr>
      <vt:lpstr>商集</vt:lpstr>
      <vt:lpstr>集合的划分</vt:lpstr>
      <vt:lpstr>等价关系与划分的一一对应</vt:lpstr>
      <vt:lpstr>等价关系与划分之间的对应</vt:lpstr>
      <vt:lpstr>偏序关系</vt:lpstr>
      <vt:lpstr>相关概念</vt:lpstr>
      <vt:lpstr>相关概念（续）</vt:lpstr>
      <vt:lpstr>偏序集与哈斯图</vt:lpstr>
      <vt:lpstr>偏序集与哈斯图（续）</vt:lpstr>
      <vt:lpstr>偏序集的特定元素</vt:lpstr>
      <vt:lpstr>偏序集的特定元素(续)</vt:lpstr>
      <vt:lpstr>函数定义</vt:lpstr>
      <vt:lpstr>函数相等</vt:lpstr>
      <vt:lpstr>从 A 到 B 的函数</vt:lpstr>
      <vt:lpstr>B上A</vt:lpstr>
      <vt:lpstr>函数的像</vt:lpstr>
      <vt:lpstr>函数的性质</vt:lpstr>
      <vt:lpstr>函数复合的定理</vt:lpstr>
      <vt:lpstr>函数复合运算的性质</vt:lpstr>
      <vt:lpstr>函数复合运算的性质（续）</vt:lpstr>
      <vt:lpstr>反函数存在的条件</vt:lpstr>
      <vt:lpstr>反函数</vt:lpstr>
      <vt:lpstr>反函数的定义及性质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Caisd</dc:creator>
  <cp:lastModifiedBy>Lu WANG</cp:lastModifiedBy>
  <cp:revision>116</cp:revision>
  <cp:lastPrinted>1601-01-01T00:00:00Z</cp:lastPrinted>
  <dcterms:created xsi:type="dcterms:W3CDTF">2004-11-29T12:10:45Z</dcterms:created>
  <dcterms:modified xsi:type="dcterms:W3CDTF">2022-12-22T02:11:10Z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