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9" r:id="rId1"/>
    <p:sldMasterId id="2147483660" r:id="rId2"/>
  </p:sldMasterIdLst>
  <p:notesMasterIdLst>
    <p:notesMasterId r:id="rId28"/>
  </p:notesMasterIdLst>
  <p:sldIdLst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98" r:id="rId12"/>
    <p:sldId id="267" r:id="rId13"/>
    <p:sldId id="276" r:id="rId14"/>
    <p:sldId id="268" r:id="rId15"/>
    <p:sldId id="277" r:id="rId16"/>
    <p:sldId id="278" r:id="rId17"/>
    <p:sldId id="287" r:id="rId18"/>
    <p:sldId id="279" r:id="rId19"/>
    <p:sldId id="288" r:id="rId20"/>
    <p:sldId id="281" r:id="rId21"/>
    <p:sldId id="289" r:id="rId22"/>
    <p:sldId id="282" r:id="rId23"/>
    <p:sldId id="283" r:id="rId24"/>
    <p:sldId id="284" r:id="rId25"/>
    <p:sldId id="285" r:id="rId26"/>
    <p:sldId id="286" r:id="rId27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FF"/>
    <a:srgbClr val="FF0066"/>
    <a:srgbClr val="3366CC"/>
    <a:srgbClr val="FF3300"/>
    <a:srgbClr val="D6F4FE"/>
    <a:srgbClr val="CEF9FE"/>
    <a:srgbClr val="A50021"/>
    <a:srgbClr val="FF993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386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4" Type="http://schemas.openxmlformats.org/officeDocument/2006/relationships/image" Target="../media/image17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07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6868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07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607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07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4E4D1AAF-B21B-4EE8-A0C8-659D7021994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5B16EA4-6BC2-4D46-8421-4EBD9D9BD603}" type="slidenum">
              <a:rPr lang="en-US" altLang="zh-CN" smtClean="0"/>
              <a:pPr/>
              <a:t>8</a:t>
            </a:fld>
            <a:endParaRPr lang="en-US" altLang="zh-CN" smtClean="0"/>
          </a:p>
        </p:txBody>
      </p:sp>
      <p:sp>
        <p:nvSpPr>
          <p:cNvPr id="3789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altLang="zh-CN" b="1" smtClean="0">
                <a:solidFill>
                  <a:srgbClr val="003399"/>
                </a:solidFill>
                <a:latin typeface="Times New Roman" pitchFamily="18" charset="0"/>
              </a:rPr>
              <a:t>{</a:t>
            </a:r>
            <a:r>
              <a:rPr lang="en-US" altLang="zh-CN" b="1" i="1" smtClean="0">
                <a:solidFill>
                  <a:srgbClr val="003399"/>
                </a:solidFill>
                <a:latin typeface="Times New Roman" pitchFamily="18" charset="0"/>
              </a:rPr>
              <a:t>v</a:t>
            </a:r>
            <a:r>
              <a:rPr lang="en-US" altLang="zh-CN" b="1" baseline="-30000" smtClean="0">
                <a:solidFill>
                  <a:srgbClr val="003399"/>
                </a:solidFill>
                <a:latin typeface="Times New Roman" pitchFamily="18" charset="0"/>
              </a:rPr>
              <a:t>2</a:t>
            </a:r>
            <a:r>
              <a:rPr lang="en-US" altLang="zh-CN" b="1" smtClean="0">
                <a:solidFill>
                  <a:srgbClr val="003399"/>
                </a:solidFill>
                <a:latin typeface="Times New Roman" pitchFamily="18" charset="0"/>
              </a:rPr>
              <a:t>,</a:t>
            </a:r>
            <a:r>
              <a:rPr lang="en-US" altLang="zh-CN" b="1" i="1" smtClean="0">
                <a:solidFill>
                  <a:srgbClr val="003399"/>
                </a:solidFill>
                <a:latin typeface="Times New Roman" pitchFamily="18" charset="0"/>
              </a:rPr>
              <a:t>v</a:t>
            </a:r>
            <a:r>
              <a:rPr lang="en-US" altLang="zh-CN" b="1" baseline="-30000" smtClean="0">
                <a:solidFill>
                  <a:srgbClr val="003399"/>
                </a:solidFill>
                <a:latin typeface="Times New Roman" pitchFamily="18" charset="0"/>
              </a:rPr>
              <a:t>5</a:t>
            </a:r>
            <a:r>
              <a:rPr lang="en-US" altLang="zh-CN" b="1" smtClean="0">
                <a:solidFill>
                  <a:srgbClr val="003399"/>
                </a:solidFill>
                <a:latin typeface="Times New Roman" pitchFamily="18" charset="0"/>
              </a:rPr>
              <a:t>}</a:t>
            </a:r>
            <a:r>
              <a:rPr lang="zh-CN" altLang="en-US" b="1" smtClean="0">
                <a:solidFill>
                  <a:srgbClr val="003399"/>
                </a:solidFill>
                <a:latin typeface="Times New Roman" pitchFamily="18" charset="0"/>
              </a:rPr>
              <a:t>是点割集吗？不是！因为</a:t>
            </a:r>
            <a:r>
              <a:rPr lang="en-US" altLang="zh-CN" b="1" smtClean="0">
                <a:solidFill>
                  <a:srgbClr val="003399"/>
                </a:solidFill>
                <a:latin typeface="Times New Roman" pitchFamily="18" charset="0"/>
              </a:rPr>
              <a:t>{</a:t>
            </a:r>
            <a:r>
              <a:rPr lang="en-US" altLang="zh-CN" b="1" i="1" smtClean="0">
                <a:solidFill>
                  <a:srgbClr val="003399"/>
                </a:solidFill>
                <a:latin typeface="Times New Roman" pitchFamily="18" charset="0"/>
              </a:rPr>
              <a:t>v</a:t>
            </a:r>
            <a:r>
              <a:rPr lang="en-US" altLang="zh-CN" b="1" baseline="-30000" smtClean="0">
                <a:solidFill>
                  <a:srgbClr val="003399"/>
                </a:solidFill>
                <a:latin typeface="Times New Roman" pitchFamily="18" charset="0"/>
              </a:rPr>
              <a:t>5</a:t>
            </a:r>
            <a:r>
              <a:rPr lang="en-US" altLang="zh-CN" b="1" smtClean="0">
                <a:solidFill>
                  <a:srgbClr val="003399"/>
                </a:solidFill>
                <a:latin typeface="Times New Roman" pitchFamily="18" charset="0"/>
              </a:rPr>
              <a:t>}</a:t>
            </a:r>
            <a:r>
              <a:rPr lang="zh-CN" altLang="en-US" b="1" smtClean="0">
                <a:solidFill>
                  <a:srgbClr val="003399"/>
                </a:solidFill>
                <a:latin typeface="Times New Roman" pitchFamily="18" charset="0"/>
              </a:rPr>
              <a:t>是割点，若</a:t>
            </a:r>
            <a:r>
              <a:rPr lang="en-US" altLang="zh-CN" b="1" i="1" smtClean="0">
                <a:latin typeface="Times New Roman" pitchFamily="18" charset="0"/>
                <a:sym typeface="Symbol" pitchFamily="18" charset="2"/>
              </a:rPr>
              <a:t>V </a:t>
            </a:r>
            <a:r>
              <a:rPr lang="en-US" altLang="zh-CN" b="1" smtClean="0">
                <a:cs typeface="Times New Roman" pitchFamily="18" charset="0"/>
                <a:sym typeface="Symbol" pitchFamily="18" charset="2"/>
              </a:rPr>
              <a:t></a:t>
            </a:r>
            <a:r>
              <a:rPr lang="zh-CN" altLang="en-US" b="1" smtClean="0">
                <a:cs typeface="Times New Roman" pitchFamily="18" charset="0"/>
                <a:sym typeface="Symbol" pitchFamily="18" charset="2"/>
              </a:rPr>
              <a:t>＝</a:t>
            </a:r>
            <a:r>
              <a:rPr lang="en-US" altLang="zh-CN" b="1" smtClean="0">
                <a:solidFill>
                  <a:srgbClr val="003399"/>
                </a:solidFill>
                <a:latin typeface="Times New Roman" pitchFamily="18" charset="0"/>
              </a:rPr>
              <a:t>{</a:t>
            </a:r>
            <a:r>
              <a:rPr lang="en-US" altLang="zh-CN" b="1" i="1" smtClean="0">
                <a:solidFill>
                  <a:srgbClr val="003399"/>
                </a:solidFill>
                <a:latin typeface="Times New Roman" pitchFamily="18" charset="0"/>
              </a:rPr>
              <a:t>v</a:t>
            </a:r>
            <a:r>
              <a:rPr lang="en-US" altLang="zh-CN" b="1" baseline="-30000" smtClean="0">
                <a:solidFill>
                  <a:srgbClr val="003399"/>
                </a:solidFill>
                <a:latin typeface="Times New Roman" pitchFamily="18" charset="0"/>
              </a:rPr>
              <a:t>5</a:t>
            </a:r>
            <a:r>
              <a:rPr lang="en-US" altLang="zh-CN" b="1" smtClean="0">
                <a:solidFill>
                  <a:srgbClr val="003399"/>
                </a:solidFill>
                <a:latin typeface="Times New Roman" pitchFamily="18" charset="0"/>
              </a:rPr>
              <a:t>} 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</a:t>
            </a:r>
            <a:r>
              <a:rPr lang="en-US" altLang="zh-CN" b="1" i="1" smtClean="0">
                <a:latin typeface="Times New Roman" pitchFamily="18" charset="0"/>
              </a:rPr>
              <a:t>V </a:t>
            </a:r>
            <a:r>
              <a:rPr lang="en-US" altLang="zh-CN" b="1" smtClean="0">
                <a:cs typeface="Times New Roman" pitchFamily="18" charset="0"/>
                <a:sym typeface="Symbol" pitchFamily="18" charset="2"/>
              </a:rPr>
              <a:t></a:t>
            </a:r>
            <a:r>
              <a:rPr lang="zh-CN" altLang="en-US" b="1" smtClean="0">
                <a:cs typeface="Times New Roman" pitchFamily="18" charset="0"/>
                <a:sym typeface="Symbol" pitchFamily="18" charset="2"/>
              </a:rPr>
              <a:t>， </a:t>
            </a:r>
            <a:r>
              <a:rPr lang="en-US" altLang="zh-CN" b="1" i="1" smtClean="0">
                <a:latin typeface="Times New Roman" pitchFamily="18" charset="0"/>
              </a:rPr>
              <a:t>p</a:t>
            </a:r>
            <a:r>
              <a:rPr lang="en-US" altLang="zh-CN" b="1" smtClean="0">
                <a:latin typeface="Times New Roman" pitchFamily="18" charset="0"/>
              </a:rPr>
              <a:t>(</a:t>
            </a:r>
            <a:r>
              <a:rPr lang="en-US" altLang="zh-CN" b="1" i="1" smtClean="0">
                <a:latin typeface="Times New Roman" pitchFamily="18" charset="0"/>
              </a:rPr>
              <a:t>G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</a:t>
            </a:r>
            <a:r>
              <a:rPr lang="en-US" altLang="zh-CN" b="1" i="1" smtClean="0">
                <a:latin typeface="Times New Roman" pitchFamily="18" charset="0"/>
              </a:rPr>
              <a:t>V 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</a:t>
            </a:r>
            <a:r>
              <a:rPr lang="en-US" altLang="zh-CN" b="1" smtClean="0">
                <a:latin typeface="Times New Roman" pitchFamily="18" charset="0"/>
              </a:rPr>
              <a:t>)</a:t>
            </a:r>
            <a:r>
              <a:rPr lang="zh-CN" altLang="en-US" b="1" smtClean="0">
                <a:latin typeface="Times New Roman" pitchFamily="18" charset="0"/>
              </a:rPr>
              <a:t>＝</a:t>
            </a:r>
            <a:r>
              <a:rPr lang="en-US" altLang="zh-CN" b="1" smtClean="0">
                <a:latin typeface="Times New Roman" pitchFamily="18" charset="0"/>
              </a:rPr>
              <a:t>2&gt;</a:t>
            </a:r>
            <a:r>
              <a:rPr lang="en-US" altLang="zh-CN" b="1" i="1" smtClean="0">
                <a:latin typeface="Times New Roman" pitchFamily="18" charset="0"/>
              </a:rPr>
              <a:t>p</a:t>
            </a:r>
            <a:r>
              <a:rPr lang="en-US" altLang="zh-CN" b="1" smtClean="0">
                <a:latin typeface="Times New Roman" pitchFamily="18" charset="0"/>
              </a:rPr>
              <a:t>(</a:t>
            </a:r>
            <a:r>
              <a:rPr lang="en-US" altLang="zh-CN" b="1" i="1" smtClean="0">
                <a:latin typeface="Times New Roman" pitchFamily="18" charset="0"/>
              </a:rPr>
              <a:t>G</a:t>
            </a:r>
            <a:r>
              <a:rPr lang="en-US" altLang="zh-CN" b="1" smtClean="0">
                <a:latin typeface="Times New Roman" pitchFamily="18" charset="0"/>
              </a:rPr>
              <a:t>)=1, 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2377F9E-F738-4B17-A01F-9B4F29ACF819}" type="slidenum">
              <a:rPr lang="en-US" altLang="zh-CN" smtClean="0"/>
              <a:pPr/>
              <a:t>9</a:t>
            </a:fld>
            <a:endParaRPr lang="en-US" altLang="zh-CN" smtClean="0"/>
          </a:p>
        </p:txBody>
      </p:sp>
      <p:sp>
        <p:nvSpPr>
          <p:cNvPr id="3891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algn="just" eaLnBrk="1" hangingPunct="1">
              <a:lnSpc>
                <a:spcPct val="125000"/>
              </a:lnSpc>
              <a:spcBef>
                <a:spcPct val="0"/>
              </a:spcBef>
            </a:pPr>
            <a:r>
              <a:rPr lang="en-US" altLang="zh-CN" b="1" smtClean="0">
                <a:solidFill>
                  <a:schemeClr val="bg2"/>
                </a:solidFill>
                <a:latin typeface="Times New Roman" pitchFamily="18" charset="0"/>
              </a:rPr>
              <a:t>{</a:t>
            </a:r>
            <a:r>
              <a:rPr lang="en-US" altLang="zh-CN" b="1" i="1" smtClean="0">
                <a:solidFill>
                  <a:schemeClr val="bg2"/>
                </a:solidFill>
                <a:latin typeface="Times New Roman" pitchFamily="18" charset="0"/>
              </a:rPr>
              <a:t>e</a:t>
            </a:r>
            <a:r>
              <a:rPr lang="en-US" altLang="zh-CN" b="1" baseline="-30000" smtClean="0">
                <a:solidFill>
                  <a:schemeClr val="bg2"/>
                </a:solidFill>
                <a:latin typeface="Times New Roman" pitchFamily="18" charset="0"/>
              </a:rPr>
              <a:t>7</a:t>
            </a:r>
            <a:r>
              <a:rPr lang="en-US" altLang="zh-CN" b="1" smtClean="0">
                <a:solidFill>
                  <a:schemeClr val="bg2"/>
                </a:solidFill>
                <a:latin typeface="Times New Roman" pitchFamily="18" charset="0"/>
              </a:rPr>
              <a:t>,</a:t>
            </a:r>
            <a:r>
              <a:rPr lang="en-US" altLang="zh-CN" b="1" i="1" smtClean="0">
                <a:solidFill>
                  <a:schemeClr val="bg2"/>
                </a:solidFill>
                <a:latin typeface="Times New Roman" pitchFamily="18" charset="0"/>
              </a:rPr>
              <a:t>e</a:t>
            </a:r>
            <a:r>
              <a:rPr lang="en-US" altLang="zh-CN" b="1" baseline="-30000" smtClean="0">
                <a:solidFill>
                  <a:schemeClr val="bg2"/>
                </a:solidFill>
                <a:latin typeface="Times New Roman" pitchFamily="18" charset="0"/>
              </a:rPr>
              <a:t>9</a:t>
            </a:r>
            <a:r>
              <a:rPr lang="en-US" altLang="zh-CN" b="1" smtClean="0">
                <a:solidFill>
                  <a:schemeClr val="bg2"/>
                </a:solidFill>
                <a:latin typeface="Times New Roman" pitchFamily="18" charset="0"/>
              </a:rPr>
              <a:t>,</a:t>
            </a:r>
            <a:r>
              <a:rPr lang="en-US" altLang="zh-CN" b="1" i="1" smtClean="0">
                <a:solidFill>
                  <a:schemeClr val="bg2"/>
                </a:solidFill>
                <a:latin typeface="Times New Roman" pitchFamily="18" charset="0"/>
              </a:rPr>
              <a:t>e</a:t>
            </a:r>
            <a:r>
              <a:rPr lang="en-US" altLang="zh-CN" b="1" baseline="-30000" smtClean="0">
                <a:solidFill>
                  <a:schemeClr val="bg2"/>
                </a:solidFill>
                <a:latin typeface="Times New Roman" pitchFamily="18" charset="0"/>
              </a:rPr>
              <a:t>5</a:t>
            </a:r>
            <a:r>
              <a:rPr lang="en-US" altLang="zh-CN" b="1" smtClean="0">
                <a:solidFill>
                  <a:schemeClr val="bg2"/>
                </a:solidFill>
                <a:latin typeface="Times New Roman" pitchFamily="18" charset="0"/>
              </a:rPr>
              <a:t>,</a:t>
            </a:r>
            <a:r>
              <a:rPr lang="en-US" altLang="zh-CN" b="1" i="1" smtClean="0">
                <a:solidFill>
                  <a:schemeClr val="bg2"/>
                </a:solidFill>
                <a:latin typeface="Times New Roman" pitchFamily="18" charset="0"/>
              </a:rPr>
              <a:t>e</a:t>
            </a:r>
            <a:r>
              <a:rPr lang="en-US" altLang="zh-CN" b="1" baseline="-30000" smtClean="0">
                <a:solidFill>
                  <a:schemeClr val="bg2"/>
                </a:solidFill>
                <a:latin typeface="Times New Roman" pitchFamily="18" charset="0"/>
              </a:rPr>
              <a:t>6</a:t>
            </a:r>
            <a:r>
              <a:rPr lang="en-US" altLang="zh-CN" b="1" smtClean="0">
                <a:solidFill>
                  <a:schemeClr val="bg2"/>
                </a:solidFill>
                <a:latin typeface="Times New Roman" pitchFamily="18" charset="0"/>
              </a:rPr>
              <a:t>}</a:t>
            </a:r>
            <a:r>
              <a:rPr lang="zh-CN" altLang="en-US" b="1" smtClean="0">
                <a:solidFill>
                  <a:schemeClr val="bg2"/>
                </a:solidFill>
                <a:latin typeface="Times New Roman" pitchFamily="18" charset="0"/>
              </a:rPr>
              <a:t>是边割集吗？不是，因为若</a:t>
            </a:r>
            <a:r>
              <a:rPr lang="en-US" altLang="zh-CN" b="1" smtClean="0">
                <a:solidFill>
                  <a:schemeClr val="bg2"/>
                </a:solidFill>
                <a:latin typeface="Times New Roman" pitchFamily="18" charset="0"/>
              </a:rPr>
              <a:t>E</a:t>
            </a:r>
            <a:r>
              <a:rPr lang="en-US" altLang="zh-CN" b="1" baseline="30000" smtClean="0">
                <a:solidFill>
                  <a:schemeClr val="bg2"/>
                </a:solidFill>
                <a:latin typeface="Times New Roman" pitchFamily="18" charset="0"/>
              </a:rPr>
              <a:t>’’</a:t>
            </a:r>
            <a:r>
              <a:rPr lang="en-US" altLang="zh-CN" b="1" smtClean="0">
                <a:solidFill>
                  <a:schemeClr val="bg2"/>
                </a:solidFill>
                <a:latin typeface="Times New Roman" pitchFamily="18" charset="0"/>
              </a:rPr>
              <a:t>={e9,e5,e6} 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</a:t>
            </a:r>
            <a:r>
              <a:rPr lang="en-US" altLang="zh-CN" b="1" i="1" smtClean="0">
                <a:latin typeface="Times New Roman" pitchFamily="18" charset="0"/>
              </a:rPr>
              <a:t>E</a:t>
            </a:r>
            <a:r>
              <a:rPr lang="en-US" altLang="zh-CN" b="1" smtClean="0">
                <a:cs typeface="Times New Roman" pitchFamily="18" charset="0"/>
                <a:sym typeface="Symbol" pitchFamily="18" charset="2"/>
              </a:rPr>
              <a:t>, </a:t>
            </a:r>
            <a:r>
              <a:rPr lang="en-US" altLang="zh-CN" b="1" i="1" smtClean="0">
                <a:latin typeface="Times New Roman" pitchFamily="18" charset="0"/>
              </a:rPr>
              <a:t>p</a:t>
            </a:r>
            <a:r>
              <a:rPr lang="en-US" altLang="zh-CN" b="1" smtClean="0">
                <a:latin typeface="Times New Roman" pitchFamily="18" charset="0"/>
              </a:rPr>
              <a:t>(</a:t>
            </a:r>
            <a:r>
              <a:rPr lang="en-US" altLang="zh-CN" b="1" i="1" smtClean="0">
                <a:latin typeface="Times New Roman" pitchFamily="18" charset="0"/>
              </a:rPr>
              <a:t>G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</a:t>
            </a:r>
            <a:r>
              <a:rPr lang="en-US" altLang="zh-CN" b="1" i="1" smtClean="0">
                <a:latin typeface="Times New Roman" pitchFamily="18" charset="0"/>
              </a:rPr>
              <a:t>E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</a:t>
            </a:r>
            <a:r>
              <a:rPr lang="en-US" altLang="zh-CN" b="1" smtClean="0">
                <a:latin typeface="Times New Roman" pitchFamily="18" charset="0"/>
              </a:rPr>
              <a:t>)=2&gt;</a:t>
            </a:r>
            <a:r>
              <a:rPr lang="en-US" altLang="zh-CN" b="1" i="1" smtClean="0">
                <a:latin typeface="Times New Roman" pitchFamily="18" charset="0"/>
              </a:rPr>
              <a:t>p</a:t>
            </a:r>
            <a:r>
              <a:rPr lang="en-US" altLang="zh-CN" b="1" smtClean="0">
                <a:latin typeface="Times New Roman" pitchFamily="18" charset="0"/>
              </a:rPr>
              <a:t>(</a:t>
            </a:r>
            <a:r>
              <a:rPr lang="en-US" altLang="zh-CN" b="1" i="1" smtClean="0">
                <a:latin typeface="Times New Roman" pitchFamily="18" charset="0"/>
              </a:rPr>
              <a:t>G</a:t>
            </a:r>
            <a:r>
              <a:rPr lang="en-US" altLang="zh-CN" b="1" smtClean="0">
                <a:latin typeface="Times New Roman" pitchFamily="18" charset="0"/>
              </a:rPr>
              <a:t>)=1, </a:t>
            </a:r>
            <a:endParaRPr lang="en-US" altLang="zh-CN" b="1" smtClean="0">
              <a:solidFill>
                <a:schemeClr val="bg2"/>
              </a:solidFill>
              <a:latin typeface="Times New Roman" pitchFamily="18" charset="0"/>
            </a:endParaRPr>
          </a:p>
          <a:p>
            <a:pPr eaLnBrk="1" hangingPunct="1"/>
            <a:endParaRPr lang="en-US" altLang="zh-CN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27B6EB-BAC5-4620-941D-6B2E69AB8FD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919982-5B3B-4F14-B76E-F69EA888603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96063" y="0"/>
            <a:ext cx="2090737" cy="5867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23850" y="0"/>
            <a:ext cx="6119813" cy="5867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FA79CA-2B5C-4F1D-B52A-F70033B47B5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7C1D9A-141B-43CC-AD26-1385173123D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017364-7E81-4DBD-8B5B-D4CACD02D53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6DD46B-0711-44FB-97CA-D95AE09A82C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5F0148-B6B7-4590-BF55-CBF65706253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D20370-9798-4771-96DA-9748696C0E8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D62668-BD68-40CC-BB7F-681A31D809C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B5131F-369B-45B7-887C-63A9EFE63F0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2075CD-0419-4B65-8CEC-D1391FA0ECA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C020B0-63A5-466E-A202-798B444589E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EFF7F9-B431-4ECE-B58B-082AC8D5892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4BD0EC-9B5E-465E-9E98-2D786AA4E60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91313" y="1600200"/>
            <a:ext cx="2078037" cy="45259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6081713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60D7B4-BAF1-45B3-A25C-053C7450137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2909C3-8075-42C4-A29C-0D9E5C94064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8A5357-1B90-4EF6-AA22-7A090F7C894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F4D5EC-018C-48D8-B6B8-A9D5EC9F321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E0EDA4-EF0B-496F-9731-E6D3EB6447D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719141-48A2-4DBD-BE5B-30BE6624DED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C170BE-8B77-451A-A4FE-626B8D2411C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A4EDB0-9137-45CD-98B2-C4C5EA799A1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 Black" pitchFamily="34" charset="0"/>
                <a:ea typeface="+mn-ea"/>
              </a:defRPr>
            </a:lvl1pPr>
          </a:lstStyle>
          <a:p>
            <a:pPr>
              <a:defRPr/>
            </a:pPr>
            <a:fld id="{C7C28F56-0CC9-481A-B0E2-533C1C5B0C7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7412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323850" y="0"/>
            <a:ext cx="8002588" cy="1100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7413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548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chemeClr val="bg1"/>
            </a:gs>
            <a:gs pos="50000">
              <a:srgbClr val="EE8E00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539750" y="2420938"/>
            <a:ext cx="8229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31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2" name="Rectangle 1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3" name="Rectangle 1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 Black" pitchFamily="34" charset="0"/>
                <a:ea typeface="+mn-ea"/>
              </a:defRPr>
            </a:lvl1pPr>
          </a:lstStyle>
          <a:p>
            <a:pPr>
              <a:defRPr/>
            </a:pPr>
            <a:fld id="{D48E84BF-12CB-40CD-88E3-0C748F331DC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3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6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oleObject" Target="../embeddings/oleObject9.bin"/><Relationship Id="rId4" Type="http://schemas.openxmlformats.org/officeDocument/2006/relationships/oleObject" Target="../embeddings/oleObject8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4.bin"/><Relationship Id="rId5" Type="http://schemas.openxmlformats.org/officeDocument/2006/relationships/oleObject" Target="../embeddings/oleObject13.bin"/><Relationship Id="rId4" Type="http://schemas.openxmlformats.org/officeDocument/2006/relationships/oleObject" Target="../embeddings/oleObject12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oleObject" Target="../embeddings/oleObject16.bin"/><Relationship Id="rId4" Type="http://schemas.openxmlformats.org/officeDocument/2006/relationships/oleObject" Target="../embeddings/oleObject15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EF5E3DC-9059-49C6-AA0C-191E43EA66D8}" type="slidenum">
              <a:rPr lang="en-US" altLang="zh-CN"/>
              <a:pPr>
                <a:defRPr/>
              </a:pPr>
              <a:t>1</a:t>
            </a:fld>
            <a:endParaRPr lang="en-US" altLang="zh-CN"/>
          </a:p>
        </p:txBody>
      </p:sp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88913"/>
            <a:ext cx="8135937" cy="1295400"/>
          </a:xfrm>
        </p:spPr>
        <p:txBody>
          <a:bodyPr/>
          <a:lstStyle/>
          <a:p>
            <a:pPr>
              <a:defRPr/>
            </a:pPr>
            <a:r>
              <a:rPr lang="en-US" altLang="zh-CN" b="1" dirty="0" smtClean="0">
                <a:solidFill>
                  <a:srgbClr val="FF99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5.2 </a:t>
            </a:r>
            <a:r>
              <a:rPr lang="zh-CN" altLang="en-US" b="1" dirty="0" smtClean="0">
                <a:solidFill>
                  <a:srgbClr val="FF99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通路、回路与图的连通性</a:t>
            </a:r>
            <a:r>
              <a:rPr lang="zh-CN" altLang="en-US" sz="4000" b="1" dirty="0" smtClean="0">
                <a:latin typeface="Times New Roman" pitchFamily="18" charset="0"/>
              </a:rPr>
              <a:t> 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5775" y="1727200"/>
            <a:ext cx="8229600" cy="3733800"/>
          </a:xfrm>
        </p:spPr>
        <p:txBody>
          <a:bodyPr/>
          <a:lstStyle/>
          <a:p>
            <a:pPr algn="just">
              <a:spcBef>
                <a:spcPct val="50000"/>
              </a:spcBef>
              <a:buSzPct val="150000"/>
              <a:buFont typeface="Wingdings" pitchFamily="2" charset="2"/>
              <a:buChar char="§"/>
            </a:pPr>
            <a:r>
              <a:rPr lang="zh-CN" altLang="en-US" b="1" smtClean="0">
                <a:latin typeface="Times New Roman" pitchFamily="18" charset="0"/>
              </a:rPr>
              <a:t>简单通</a:t>
            </a:r>
            <a:r>
              <a:rPr lang="en-US" altLang="zh-CN" b="1" smtClean="0">
                <a:latin typeface="Times New Roman" pitchFamily="18" charset="0"/>
              </a:rPr>
              <a:t>(</a:t>
            </a:r>
            <a:r>
              <a:rPr lang="zh-CN" altLang="en-US" b="1" smtClean="0">
                <a:latin typeface="Times New Roman" pitchFamily="18" charset="0"/>
              </a:rPr>
              <a:t>回</a:t>
            </a:r>
            <a:r>
              <a:rPr lang="en-US" altLang="zh-CN" b="1" smtClean="0">
                <a:latin typeface="Times New Roman" pitchFamily="18" charset="0"/>
              </a:rPr>
              <a:t>)</a:t>
            </a:r>
            <a:r>
              <a:rPr lang="zh-CN" altLang="en-US" b="1" smtClean="0">
                <a:latin typeface="Times New Roman" pitchFamily="18" charset="0"/>
              </a:rPr>
              <a:t>路</a:t>
            </a:r>
            <a:r>
              <a:rPr lang="en-US" altLang="zh-CN" b="1" smtClean="0">
                <a:latin typeface="Times New Roman" pitchFamily="18" charset="0"/>
              </a:rPr>
              <a:t>, </a:t>
            </a:r>
            <a:r>
              <a:rPr lang="zh-CN" altLang="en-US" b="1" smtClean="0">
                <a:latin typeface="Times New Roman" pitchFamily="18" charset="0"/>
              </a:rPr>
              <a:t>初级通</a:t>
            </a:r>
            <a:r>
              <a:rPr lang="en-US" altLang="zh-CN" b="1" smtClean="0">
                <a:latin typeface="Times New Roman" pitchFamily="18" charset="0"/>
              </a:rPr>
              <a:t>(</a:t>
            </a:r>
            <a:r>
              <a:rPr lang="zh-CN" altLang="en-US" b="1" smtClean="0">
                <a:latin typeface="Times New Roman" pitchFamily="18" charset="0"/>
              </a:rPr>
              <a:t>回</a:t>
            </a:r>
            <a:r>
              <a:rPr lang="en-US" altLang="zh-CN" b="1" smtClean="0">
                <a:latin typeface="Times New Roman" pitchFamily="18" charset="0"/>
              </a:rPr>
              <a:t>)</a:t>
            </a:r>
            <a:r>
              <a:rPr lang="zh-CN" altLang="en-US" b="1" smtClean="0">
                <a:latin typeface="Times New Roman" pitchFamily="18" charset="0"/>
              </a:rPr>
              <a:t>路</a:t>
            </a:r>
            <a:r>
              <a:rPr lang="en-US" altLang="zh-CN" b="1" smtClean="0">
                <a:latin typeface="Times New Roman" pitchFamily="18" charset="0"/>
              </a:rPr>
              <a:t>, </a:t>
            </a:r>
            <a:r>
              <a:rPr lang="zh-CN" altLang="en-US" b="1" smtClean="0">
                <a:latin typeface="Times New Roman" pitchFamily="18" charset="0"/>
              </a:rPr>
              <a:t>复杂通</a:t>
            </a:r>
            <a:r>
              <a:rPr lang="en-US" altLang="zh-CN" b="1" smtClean="0">
                <a:latin typeface="Times New Roman" pitchFamily="18" charset="0"/>
              </a:rPr>
              <a:t>(</a:t>
            </a:r>
            <a:r>
              <a:rPr lang="zh-CN" altLang="en-US" b="1" smtClean="0">
                <a:latin typeface="Times New Roman" pitchFamily="18" charset="0"/>
              </a:rPr>
              <a:t>回</a:t>
            </a:r>
            <a:r>
              <a:rPr lang="en-US" altLang="zh-CN" b="1" smtClean="0">
                <a:latin typeface="Times New Roman" pitchFamily="18" charset="0"/>
              </a:rPr>
              <a:t>)</a:t>
            </a:r>
            <a:r>
              <a:rPr lang="zh-CN" altLang="en-US" b="1" smtClean="0">
                <a:latin typeface="Times New Roman" pitchFamily="18" charset="0"/>
              </a:rPr>
              <a:t>路</a:t>
            </a:r>
          </a:p>
          <a:p>
            <a:pPr algn="just">
              <a:spcBef>
                <a:spcPct val="50000"/>
              </a:spcBef>
              <a:buSzPct val="150000"/>
              <a:buFont typeface="Wingdings" pitchFamily="2" charset="2"/>
              <a:buChar char="§"/>
            </a:pPr>
            <a:r>
              <a:rPr lang="zh-CN" altLang="en-US" b="1" smtClean="0">
                <a:latin typeface="Times New Roman" pitchFamily="18" charset="0"/>
              </a:rPr>
              <a:t>无向连通图</a:t>
            </a:r>
            <a:r>
              <a:rPr lang="en-US" altLang="zh-CN" b="1" smtClean="0">
                <a:latin typeface="Times New Roman" pitchFamily="18" charset="0"/>
              </a:rPr>
              <a:t>, </a:t>
            </a:r>
            <a:r>
              <a:rPr lang="zh-CN" altLang="en-US" b="1" smtClean="0">
                <a:latin typeface="Times New Roman" pitchFamily="18" charset="0"/>
              </a:rPr>
              <a:t>连通分支</a:t>
            </a:r>
          </a:p>
          <a:p>
            <a:pPr algn="just">
              <a:spcBef>
                <a:spcPct val="50000"/>
              </a:spcBef>
              <a:buSzPct val="150000"/>
              <a:buFont typeface="Wingdings" pitchFamily="2" charset="2"/>
              <a:buChar char="§"/>
            </a:pPr>
            <a:r>
              <a:rPr lang="zh-CN" altLang="en-US" b="1" smtClean="0">
                <a:latin typeface="Times New Roman" pitchFamily="18" charset="0"/>
              </a:rPr>
              <a:t>弱连通图</a:t>
            </a:r>
            <a:r>
              <a:rPr lang="en-US" altLang="zh-CN" b="1" smtClean="0">
                <a:latin typeface="Times New Roman" pitchFamily="18" charset="0"/>
              </a:rPr>
              <a:t>, </a:t>
            </a:r>
            <a:r>
              <a:rPr lang="zh-CN" altLang="en-US" b="1" smtClean="0">
                <a:latin typeface="Times New Roman" pitchFamily="18" charset="0"/>
              </a:rPr>
              <a:t>单向连通图</a:t>
            </a:r>
            <a:r>
              <a:rPr lang="en-US" altLang="zh-CN" b="1" smtClean="0">
                <a:latin typeface="Times New Roman" pitchFamily="18" charset="0"/>
              </a:rPr>
              <a:t>, </a:t>
            </a:r>
            <a:r>
              <a:rPr lang="zh-CN" altLang="en-US" b="1" smtClean="0">
                <a:latin typeface="Times New Roman" pitchFamily="18" charset="0"/>
              </a:rPr>
              <a:t>强连通图</a:t>
            </a:r>
          </a:p>
          <a:p>
            <a:pPr algn="just">
              <a:spcBef>
                <a:spcPct val="50000"/>
              </a:spcBef>
              <a:buSzPct val="150000"/>
              <a:buFont typeface="Wingdings" pitchFamily="2" charset="2"/>
              <a:buChar char="§"/>
            </a:pPr>
            <a:r>
              <a:rPr lang="zh-CN" altLang="en-US" b="1" smtClean="0">
                <a:latin typeface="Times New Roman" pitchFamily="18" charset="0"/>
              </a:rPr>
              <a:t>点割集与割点</a:t>
            </a:r>
          </a:p>
          <a:p>
            <a:pPr>
              <a:spcBef>
                <a:spcPct val="50000"/>
              </a:spcBef>
              <a:buSzPct val="150000"/>
              <a:buFont typeface="Wingdings" pitchFamily="2" charset="2"/>
              <a:buChar char="§"/>
            </a:pPr>
            <a:r>
              <a:rPr lang="zh-CN" altLang="en-US" b="1" smtClean="0">
                <a:latin typeface="Times New Roman" pitchFamily="18" charset="0"/>
              </a:rPr>
              <a:t>边割集与割边</a:t>
            </a:r>
            <a:r>
              <a:rPr lang="en-US" altLang="zh-CN" b="1" smtClean="0">
                <a:latin typeface="Times New Roman" pitchFamily="18" charset="0"/>
              </a:rPr>
              <a:t>(</a:t>
            </a:r>
            <a:r>
              <a:rPr lang="zh-CN" altLang="en-US" b="1" smtClean="0">
                <a:latin typeface="Times New Roman" pitchFamily="18" charset="0"/>
              </a:rPr>
              <a:t>桥</a:t>
            </a:r>
            <a:r>
              <a:rPr lang="en-US" altLang="zh-CN" b="1" smtClean="0">
                <a:latin typeface="Times New Roman" pitchFamily="18" charset="0"/>
              </a:rPr>
              <a:t>)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858D049-3D5D-40F3-B871-CC8194B9DE0D}" type="slidenum">
              <a:rPr lang="en-US" altLang="zh-CN"/>
              <a:pPr>
                <a:defRPr/>
              </a:pPr>
              <a:t>10</a:t>
            </a:fld>
            <a:endParaRPr lang="en-US" altLang="zh-CN"/>
          </a:p>
        </p:txBody>
      </p:sp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468313" y="115888"/>
            <a:ext cx="8229600" cy="1371600"/>
          </a:xfrm>
        </p:spPr>
        <p:txBody>
          <a:bodyPr/>
          <a:lstStyle/>
          <a:p>
            <a:pPr>
              <a:defRPr/>
            </a:pPr>
            <a:r>
              <a:rPr lang="zh-CN" altLang="en-US" b="1" smtClean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charset="-122"/>
              </a:rPr>
              <a:t>边割集</a:t>
            </a:r>
            <a:r>
              <a:rPr lang="en-US" altLang="zh-CN" b="1" smtClean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charset="-122"/>
              </a:rPr>
              <a:t>(</a:t>
            </a:r>
            <a:r>
              <a:rPr lang="zh-CN" altLang="en-US" b="1" smtClean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charset="-122"/>
              </a:rPr>
              <a:t>续</a:t>
            </a:r>
            <a:r>
              <a:rPr lang="en-US" altLang="zh-CN" b="1" smtClean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charset="-122"/>
              </a:rPr>
              <a:t>)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557338"/>
            <a:ext cx="8229600" cy="3886200"/>
          </a:xfrm>
        </p:spPr>
        <p:txBody>
          <a:bodyPr/>
          <a:lstStyle/>
          <a:p>
            <a:pPr algn="just">
              <a:spcBef>
                <a:spcPct val="60000"/>
              </a:spcBef>
              <a:buFont typeface="Wingdings" pitchFamily="2" charset="2"/>
              <a:buNone/>
            </a:pPr>
            <a:r>
              <a:rPr lang="zh-CN" altLang="en-US" b="1" smtClean="0">
                <a:solidFill>
                  <a:srgbClr val="3366CC"/>
                </a:solidFill>
                <a:latin typeface="Times New Roman" pitchFamily="18" charset="0"/>
              </a:rPr>
              <a:t>几点说明：</a:t>
            </a:r>
          </a:p>
          <a:p>
            <a:pPr algn="just"/>
            <a:r>
              <a:rPr lang="en-US" altLang="zh-CN" sz="2800" b="1" i="1" smtClean="0">
                <a:latin typeface="Times New Roman" pitchFamily="18" charset="0"/>
              </a:rPr>
              <a:t>K</a:t>
            </a:r>
            <a:r>
              <a:rPr lang="en-US" altLang="zh-CN" sz="2800" b="1" i="1" baseline="-30000" smtClean="0">
                <a:latin typeface="Times New Roman" pitchFamily="18" charset="0"/>
              </a:rPr>
              <a:t>n</a:t>
            </a:r>
            <a:r>
              <a:rPr lang="zh-CN" altLang="en-US" sz="2800" b="1" smtClean="0">
                <a:latin typeface="Times New Roman" pitchFamily="18" charset="0"/>
              </a:rPr>
              <a:t>无点割集</a:t>
            </a:r>
          </a:p>
          <a:p>
            <a:pPr algn="just"/>
            <a:r>
              <a:rPr lang="en-US" altLang="zh-CN" sz="2800" b="1" i="1" smtClean="0">
                <a:latin typeface="Times New Roman" pitchFamily="18" charset="0"/>
              </a:rPr>
              <a:t>n</a:t>
            </a:r>
            <a:r>
              <a:rPr lang="zh-CN" altLang="en-US" sz="2800" b="1" smtClean="0">
                <a:latin typeface="Times New Roman" pitchFamily="18" charset="0"/>
              </a:rPr>
              <a:t>阶零图既无点割集，也无边割集</a:t>
            </a:r>
            <a:r>
              <a:rPr lang="en-US" altLang="zh-CN" sz="2800" b="1" smtClean="0">
                <a:latin typeface="Times New Roman" pitchFamily="18" charset="0"/>
              </a:rPr>
              <a:t>.</a:t>
            </a:r>
          </a:p>
          <a:p>
            <a:pPr algn="just"/>
            <a:r>
              <a:rPr lang="zh-CN" altLang="en-US" sz="2800" b="1" smtClean="0">
                <a:latin typeface="Times New Roman" pitchFamily="18" charset="0"/>
              </a:rPr>
              <a:t>若</a:t>
            </a:r>
            <a:r>
              <a:rPr lang="en-US" altLang="zh-CN" sz="2800" b="1" i="1" smtClean="0">
                <a:latin typeface="Times New Roman" pitchFamily="18" charset="0"/>
              </a:rPr>
              <a:t>G</a:t>
            </a:r>
            <a:r>
              <a:rPr lang="zh-CN" altLang="en-US" sz="2800" b="1" smtClean="0">
                <a:latin typeface="Times New Roman" pitchFamily="18" charset="0"/>
              </a:rPr>
              <a:t>连通，</a:t>
            </a:r>
            <a:r>
              <a:rPr lang="en-US" altLang="zh-CN" sz="2800" b="1" i="1" smtClean="0">
                <a:latin typeface="Times New Roman" pitchFamily="18" charset="0"/>
              </a:rPr>
              <a:t>E</a:t>
            </a:r>
            <a:r>
              <a:rPr lang="en-US" altLang="zh-CN" sz="2800" b="1" smtClean="0">
                <a:latin typeface="Times New Roman" pitchFamily="18" charset="0"/>
                <a:sym typeface="Symbol" pitchFamily="18" charset="2"/>
              </a:rPr>
              <a:t></a:t>
            </a:r>
            <a:r>
              <a:rPr lang="zh-CN" altLang="en-US" sz="2800" b="1" smtClean="0">
                <a:latin typeface="Times New Roman" pitchFamily="18" charset="0"/>
              </a:rPr>
              <a:t>为边割集，则</a:t>
            </a:r>
            <a:r>
              <a:rPr lang="en-US" altLang="zh-CN" sz="2800" b="1" i="1" smtClean="0">
                <a:latin typeface="Times New Roman" pitchFamily="18" charset="0"/>
              </a:rPr>
              <a:t>p</a:t>
            </a:r>
            <a:r>
              <a:rPr lang="en-US" altLang="zh-CN" sz="2800" b="1" smtClean="0">
                <a:latin typeface="Times New Roman" pitchFamily="18" charset="0"/>
              </a:rPr>
              <a:t>(</a:t>
            </a:r>
            <a:r>
              <a:rPr lang="en-US" altLang="zh-CN" sz="2800" b="1" i="1" smtClean="0">
                <a:latin typeface="Times New Roman" pitchFamily="18" charset="0"/>
              </a:rPr>
              <a:t>G</a:t>
            </a:r>
            <a:r>
              <a:rPr lang="en-US" altLang="zh-CN" sz="2800" b="1" smtClean="0">
                <a:latin typeface="Times New Roman" pitchFamily="18" charset="0"/>
                <a:sym typeface="Symbol" pitchFamily="18" charset="2"/>
              </a:rPr>
              <a:t></a:t>
            </a:r>
            <a:r>
              <a:rPr lang="en-US" altLang="zh-CN" sz="2800" b="1" i="1" smtClean="0">
                <a:latin typeface="Times New Roman" pitchFamily="18" charset="0"/>
              </a:rPr>
              <a:t>E</a:t>
            </a:r>
            <a:r>
              <a:rPr lang="en-US" altLang="zh-CN" sz="2800" b="1" smtClean="0">
                <a:latin typeface="Times New Roman" pitchFamily="18" charset="0"/>
                <a:sym typeface="Symbol" pitchFamily="18" charset="2"/>
              </a:rPr>
              <a:t></a:t>
            </a:r>
            <a:r>
              <a:rPr lang="en-US" altLang="zh-CN" sz="2800" b="1" smtClean="0">
                <a:latin typeface="Times New Roman" pitchFamily="18" charset="0"/>
              </a:rPr>
              <a:t>)=2</a:t>
            </a:r>
          </a:p>
          <a:p>
            <a:r>
              <a:rPr lang="zh-CN" altLang="en-US" sz="2800" b="1" smtClean="0">
                <a:latin typeface="Times New Roman" pitchFamily="18" charset="0"/>
              </a:rPr>
              <a:t>若</a:t>
            </a:r>
            <a:r>
              <a:rPr lang="en-US" altLang="zh-CN" sz="2800" b="1" i="1" smtClean="0">
                <a:latin typeface="Times New Roman" pitchFamily="18" charset="0"/>
              </a:rPr>
              <a:t>G</a:t>
            </a:r>
            <a:r>
              <a:rPr lang="zh-CN" altLang="en-US" sz="2800" b="1" smtClean="0">
                <a:latin typeface="Times New Roman" pitchFamily="18" charset="0"/>
              </a:rPr>
              <a:t>连通，</a:t>
            </a:r>
            <a:r>
              <a:rPr lang="en-US" altLang="zh-CN" sz="2800" b="1" i="1" smtClean="0">
                <a:latin typeface="Times New Roman" pitchFamily="18" charset="0"/>
              </a:rPr>
              <a:t>V</a:t>
            </a:r>
            <a:r>
              <a:rPr lang="en-US" altLang="zh-CN" sz="2800" b="1" smtClean="0">
                <a:latin typeface="Times New Roman" pitchFamily="18" charset="0"/>
                <a:sym typeface="Symbol" pitchFamily="18" charset="2"/>
              </a:rPr>
              <a:t></a:t>
            </a:r>
            <a:r>
              <a:rPr lang="zh-CN" altLang="en-US" sz="2800" b="1" smtClean="0">
                <a:latin typeface="Times New Roman" pitchFamily="18" charset="0"/>
              </a:rPr>
              <a:t>为点割集，则</a:t>
            </a:r>
            <a:r>
              <a:rPr lang="en-US" altLang="zh-CN" sz="2800" b="1" i="1" smtClean="0">
                <a:latin typeface="Times New Roman" pitchFamily="18" charset="0"/>
              </a:rPr>
              <a:t>p</a:t>
            </a:r>
            <a:r>
              <a:rPr lang="en-US" altLang="zh-CN" sz="2800" b="1" smtClean="0">
                <a:latin typeface="Times New Roman" pitchFamily="18" charset="0"/>
              </a:rPr>
              <a:t>(</a:t>
            </a:r>
            <a:r>
              <a:rPr lang="en-US" altLang="zh-CN" sz="2800" b="1" i="1" smtClean="0">
                <a:latin typeface="Times New Roman" pitchFamily="18" charset="0"/>
              </a:rPr>
              <a:t>G</a:t>
            </a:r>
            <a:r>
              <a:rPr lang="en-US" altLang="zh-CN" sz="2800" b="1" smtClean="0">
                <a:latin typeface="Times New Roman" pitchFamily="18" charset="0"/>
                <a:sym typeface="Symbol" pitchFamily="18" charset="2"/>
              </a:rPr>
              <a:t></a:t>
            </a:r>
            <a:r>
              <a:rPr lang="en-US" altLang="zh-CN" sz="2800" b="1" i="1" smtClean="0">
                <a:latin typeface="Times New Roman" pitchFamily="18" charset="0"/>
              </a:rPr>
              <a:t>V</a:t>
            </a:r>
            <a:r>
              <a:rPr lang="en-US" altLang="zh-CN" sz="2800" b="1" smtClean="0">
                <a:latin typeface="Times New Roman" pitchFamily="18" charset="0"/>
                <a:sym typeface="Symbol" pitchFamily="18" charset="2"/>
              </a:rPr>
              <a:t></a:t>
            </a:r>
            <a:r>
              <a:rPr lang="en-US" altLang="zh-CN" sz="2800" b="1" smtClean="0">
                <a:latin typeface="Times New Roman" pitchFamily="18" charset="0"/>
              </a:rPr>
              <a:t>)</a:t>
            </a:r>
            <a:r>
              <a:rPr lang="en-US" altLang="zh-CN" sz="2800" b="1" smtClean="0">
                <a:latin typeface="Times New Roman" pitchFamily="18" charset="0"/>
                <a:sym typeface="Symbol" pitchFamily="18" charset="2"/>
              </a:rPr>
              <a:t></a:t>
            </a:r>
            <a:r>
              <a:rPr lang="en-US" altLang="zh-CN" sz="2800" b="1" smtClean="0">
                <a:latin typeface="Times New Roman" pitchFamily="18" charset="0"/>
              </a:rPr>
              <a:t>2</a:t>
            </a:r>
            <a:r>
              <a:rPr lang="en-US" altLang="zh-CN" b="1" smtClean="0">
                <a:latin typeface="Times New Roman" pitchFamily="18" charset="0"/>
              </a:rPr>
              <a:t> </a:t>
            </a:r>
          </a:p>
          <a:p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D796D7C-E662-4E2D-876A-355F517F44B5}" type="slidenum">
              <a:rPr lang="en-US" altLang="zh-CN"/>
              <a:pPr>
                <a:defRPr/>
              </a:pPr>
              <a:t>11</a:t>
            </a:fld>
            <a:endParaRPr lang="en-US" altLang="zh-CN"/>
          </a:p>
        </p:txBody>
      </p:sp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>
          <a:xfrm>
            <a:off x="338138" y="174625"/>
            <a:ext cx="8002587" cy="795338"/>
          </a:xfrm>
        </p:spPr>
        <p:txBody>
          <a:bodyPr/>
          <a:lstStyle/>
          <a:p>
            <a:pPr>
              <a:defRPr/>
            </a:pPr>
            <a:r>
              <a:rPr lang="zh-CN" altLang="en-US" b="1" smtClean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charset="-122"/>
              </a:rPr>
              <a:t>有向图的连通性</a:t>
            </a:r>
            <a:r>
              <a:rPr lang="zh-CN" altLang="en-US" sz="4000" b="1" smtClean="0">
                <a:latin typeface="宋体" charset="-122"/>
              </a:rPr>
              <a:t> 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628775"/>
            <a:ext cx="8229600" cy="4724400"/>
          </a:xfrm>
        </p:spPr>
        <p:txBody>
          <a:bodyPr/>
          <a:lstStyle/>
          <a:p>
            <a:pPr algn="just">
              <a:buFont typeface="Wingdings" pitchFamily="2" charset="2"/>
              <a:buNone/>
            </a:pPr>
            <a:r>
              <a:rPr lang="en-US" altLang="zh-CN" sz="2800" b="1" smtClean="0">
                <a:latin typeface="Times New Roman" pitchFamily="18" charset="0"/>
              </a:rPr>
              <a:t>    </a:t>
            </a:r>
            <a:r>
              <a:rPr lang="zh-CN" altLang="en-US" sz="2800" b="1" smtClean="0">
                <a:latin typeface="Times New Roman" pitchFamily="18" charset="0"/>
              </a:rPr>
              <a:t>设有向图</a:t>
            </a:r>
            <a:r>
              <a:rPr lang="en-US" altLang="zh-CN" sz="2800" b="1" i="1" smtClean="0">
                <a:latin typeface="Times New Roman" pitchFamily="18" charset="0"/>
              </a:rPr>
              <a:t>D</a:t>
            </a:r>
            <a:r>
              <a:rPr lang="en-US" altLang="zh-CN" sz="2800" b="1" smtClean="0">
                <a:latin typeface="Times New Roman" pitchFamily="18" charset="0"/>
              </a:rPr>
              <a:t>=&lt;</a:t>
            </a:r>
            <a:r>
              <a:rPr lang="en-US" altLang="zh-CN" sz="2800" b="1" i="1" smtClean="0">
                <a:latin typeface="Times New Roman" pitchFamily="18" charset="0"/>
              </a:rPr>
              <a:t>V</a:t>
            </a:r>
            <a:r>
              <a:rPr lang="en-US" altLang="zh-CN" sz="2800" b="1" smtClean="0">
                <a:latin typeface="Times New Roman" pitchFamily="18" charset="0"/>
              </a:rPr>
              <a:t>,</a:t>
            </a:r>
            <a:r>
              <a:rPr lang="en-US" altLang="zh-CN" sz="2800" b="1" i="1" smtClean="0">
                <a:latin typeface="Times New Roman" pitchFamily="18" charset="0"/>
              </a:rPr>
              <a:t>E</a:t>
            </a:r>
            <a:r>
              <a:rPr lang="en-US" altLang="zh-CN" sz="2800" b="1" smtClean="0">
                <a:latin typeface="Times New Roman" pitchFamily="18" charset="0"/>
              </a:rPr>
              <a:t>&gt;</a:t>
            </a:r>
          </a:p>
          <a:p>
            <a:pPr algn="just">
              <a:buFont typeface="Wingdings" pitchFamily="2" charset="2"/>
              <a:buNone/>
            </a:pPr>
            <a:r>
              <a:rPr lang="en-US" altLang="zh-CN" sz="2800" b="1" i="1" smtClean="0">
                <a:solidFill>
                  <a:srgbClr val="FF3300"/>
                </a:solidFill>
                <a:latin typeface="Times New Roman" pitchFamily="18" charset="0"/>
              </a:rPr>
              <a:t>u</a:t>
            </a:r>
            <a:r>
              <a:rPr lang="zh-CN" altLang="en-US" sz="2800" b="1" smtClean="0">
                <a:solidFill>
                  <a:srgbClr val="FF3300"/>
                </a:solidFill>
                <a:latin typeface="Times New Roman" pitchFamily="18" charset="0"/>
              </a:rPr>
              <a:t>可达</a:t>
            </a:r>
            <a:r>
              <a:rPr lang="en-US" altLang="zh-CN" sz="2800" b="1" i="1" smtClean="0">
                <a:solidFill>
                  <a:srgbClr val="FF3300"/>
                </a:solidFill>
                <a:latin typeface="Times New Roman" pitchFamily="18" charset="0"/>
              </a:rPr>
              <a:t>v</a:t>
            </a:r>
            <a:r>
              <a:rPr lang="en-US" altLang="zh-CN" sz="2800" b="1" smtClean="0">
                <a:latin typeface="Times New Roman" pitchFamily="18" charset="0"/>
              </a:rPr>
              <a:t>: </a:t>
            </a:r>
            <a:r>
              <a:rPr lang="en-US" altLang="zh-CN" sz="2800" b="1" i="1" smtClean="0">
                <a:latin typeface="Times New Roman" pitchFamily="18" charset="0"/>
              </a:rPr>
              <a:t>u</a:t>
            </a:r>
            <a:r>
              <a:rPr lang="zh-CN" altLang="en-US" sz="2800" b="1" smtClean="0">
                <a:latin typeface="Times New Roman" pitchFamily="18" charset="0"/>
              </a:rPr>
              <a:t>到</a:t>
            </a:r>
            <a:r>
              <a:rPr lang="en-US" altLang="zh-CN" sz="2800" b="1" i="1" smtClean="0">
                <a:latin typeface="Times New Roman" pitchFamily="18" charset="0"/>
              </a:rPr>
              <a:t>v</a:t>
            </a:r>
            <a:r>
              <a:rPr lang="zh-CN" altLang="en-US" sz="2800" b="1" smtClean="0">
                <a:latin typeface="Times New Roman" pitchFamily="18" charset="0"/>
              </a:rPr>
              <a:t>有通路</a:t>
            </a:r>
            <a:r>
              <a:rPr lang="en-US" altLang="zh-CN" sz="2800" b="1" smtClean="0">
                <a:latin typeface="Times New Roman" pitchFamily="18" charset="0"/>
              </a:rPr>
              <a:t>. </a:t>
            </a:r>
            <a:r>
              <a:rPr lang="zh-CN" altLang="en-US" sz="2800" b="1" smtClean="0">
                <a:solidFill>
                  <a:srgbClr val="3366CC"/>
                </a:solidFill>
                <a:latin typeface="Times New Roman" pitchFamily="18" charset="0"/>
              </a:rPr>
              <a:t>规定</a:t>
            </a:r>
            <a:r>
              <a:rPr lang="en-US" altLang="zh-CN" sz="2800" b="1" i="1" smtClean="0">
                <a:solidFill>
                  <a:srgbClr val="3366CC"/>
                </a:solidFill>
                <a:latin typeface="Times New Roman" pitchFamily="18" charset="0"/>
              </a:rPr>
              <a:t>u</a:t>
            </a:r>
            <a:r>
              <a:rPr lang="zh-CN" altLang="en-US" sz="2800" b="1" smtClean="0">
                <a:solidFill>
                  <a:srgbClr val="3366CC"/>
                </a:solidFill>
                <a:latin typeface="Times New Roman" pitchFamily="18" charset="0"/>
              </a:rPr>
              <a:t>到自身总是可达的</a:t>
            </a:r>
            <a:r>
              <a:rPr lang="en-US" altLang="zh-CN" sz="2800" b="1" smtClean="0">
                <a:latin typeface="Times New Roman" pitchFamily="18" charset="0"/>
              </a:rPr>
              <a:t>.</a:t>
            </a:r>
          </a:p>
          <a:p>
            <a:pPr algn="just">
              <a:buFont typeface="Wingdings" pitchFamily="2" charset="2"/>
              <a:buNone/>
            </a:pPr>
            <a:r>
              <a:rPr lang="zh-CN" altLang="en-US" sz="2800" b="1" smtClean="0">
                <a:latin typeface="Times New Roman" pitchFamily="18" charset="0"/>
              </a:rPr>
              <a:t>可达具有自反性和传递性</a:t>
            </a:r>
            <a:r>
              <a:rPr lang="en-US" altLang="zh-CN" sz="2800" b="1" smtClean="0">
                <a:latin typeface="Times New Roman" pitchFamily="18" charset="0"/>
              </a:rPr>
              <a:t>.</a:t>
            </a:r>
          </a:p>
          <a:p>
            <a:pPr algn="just">
              <a:buFont typeface="Wingdings" pitchFamily="2" charset="2"/>
              <a:buNone/>
            </a:pPr>
            <a:endParaRPr lang="en-US" altLang="zh-CN" sz="2800" b="1" i="1" smtClean="0">
              <a:latin typeface="Times New Roman" pitchFamily="18" charset="0"/>
            </a:endParaRPr>
          </a:p>
          <a:p>
            <a:pPr algn="just">
              <a:buFont typeface="Wingdings" pitchFamily="2" charset="2"/>
              <a:buNone/>
            </a:pPr>
            <a:r>
              <a:rPr lang="en-US" altLang="zh-CN" sz="2800" b="1" i="1" smtClean="0">
                <a:solidFill>
                  <a:srgbClr val="FF3300"/>
                </a:solidFill>
                <a:latin typeface="Times New Roman" pitchFamily="18" charset="0"/>
              </a:rPr>
              <a:t>D</a:t>
            </a:r>
            <a:r>
              <a:rPr lang="zh-CN" altLang="en-US" sz="2800" b="1" smtClean="0">
                <a:solidFill>
                  <a:srgbClr val="FF3300"/>
                </a:solidFill>
                <a:latin typeface="Times New Roman" pitchFamily="18" charset="0"/>
              </a:rPr>
              <a:t>弱连通</a:t>
            </a:r>
            <a:r>
              <a:rPr lang="en-US" altLang="zh-CN" sz="2800" b="1" smtClean="0">
                <a:solidFill>
                  <a:srgbClr val="FF3300"/>
                </a:solidFill>
                <a:latin typeface="Times New Roman" pitchFamily="18" charset="0"/>
              </a:rPr>
              <a:t>(</a:t>
            </a:r>
            <a:r>
              <a:rPr lang="zh-CN" altLang="en-US" sz="2800" b="1" smtClean="0">
                <a:solidFill>
                  <a:srgbClr val="FF3300"/>
                </a:solidFill>
                <a:latin typeface="Times New Roman" pitchFamily="18" charset="0"/>
              </a:rPr>
              <a:t>连通</a:t>
            </a:r>
            <a:r>
              <a:rPr lang="en-US" altLang="zh-CN" sz="2800" b="1" smtClean="0">
                <a:solidFill>
                  <a:srgbClr val="FF3300"/>
                </a:solidFill>
                <a:latin typeface="Times New Roman" pitchFamily="18" charset="0"/>
              </a:rPr>
              <a:t>)</a:t>
            </a:r>
            <a:r>
              <a:rPr lang="en-US" altLang="zh-CN" sz="2800" b="1" smtClean="0">
                <a:latin typeface="Times New Roman" pitchFamily="18" charset="0"/>
              </a:rPr>
              <a:t>: </a:t>
            </a:r>
            <a:r>
              <a:rPr lang="zh-CN" altLang="en-US" sz="2800" b="1" smtClean="0">
                <a:latin typeface="Times New Roman" pitchFamily="18" charset="0"/>
              </a:rPr>
              <a:t>基图为无向连通图</a:t>
            </a:r>
          </a:p>
          <a:p>
            <a:pPr algn="just">
              <a:buFont typeface="Wingdings" pitchFamily="2" charset="2"/>
              <a:buNone/>
            </a:pPr>
            <a:r>
              <a:rPr lang="en-US" altLang="zh-CN" sz="2800" b="1" i="1" smtClean="0">
                <a:solidFill>
                  <a:srgbClr val="FF3300"/>
                </a:solidFill>
                <a:latin typeface="Times New Roman" pitchFamily="18" charset="0"/>
              </a:rPr>
              <a:t>D</a:t>
            </a:r>
            <a:r>
              <a:rPr lang="zh-CN" altLang="en-US" sz="2800" b="1" smtClean="0">
                <a:solidFill>
                  <a:srgbClr val="FF3300"/>
                </a:solidFill>
                <a:latin typeface="Times New Roman" pitchFamily="18" charset="0"/>
              </a:rPr>
              <a:t>单向连通</a:t>
            </a:r>
            <a:r>
              <a:rPr lang="en-US" altLang="zh-CN" sz="2800" b="1" smtClean="0">
                <a:latin typeface="Times New Roman" pitchFamily="18" charset="0"/>
              </a:rPr>
              <a:t>: </a:t>
            </a:r>
            <a:r>
              <a:rPr lang="en-US" altLang="zh-CN" sz="2800" b="1" smtClean="0">
                <a:latin typeface="Times New Roman" pitchFamily="18" charset="0"/>
                <a:sym typeface="Symbol" pitchFamily="18" charset="2"/>
              </a:rPr>
              <a:t></a:t>
            </a:r>
            <a:r>
              <a:rPr lang="en-US" altLang="zh-CN" sz="2800" b="1" i="1" smtClean="0">
                <a:latin typeface="Times New Roman" pitchFamily="18" charset="0"/>
              </a:rPr>
              <a:t>u</a:t>
            </a:r>
            <a:r>
              <a:rPr lang="en-US" altLang="zh-CN" sz="2800" b="1" smtClean="0">
                <a:latin typeface="Times New Roman" pitchFamily="18" charset="0"/>
              </a:rPr>
              <a:t>,</a:t>
            </a:r>
            <a:r>
              <a:rPr lang="en-US" altLang="zh-CN" sz="2800" b="1" i="1" smtClean="0">
                <a:latin typeface="Times New Roman" pitchFamily="18" charset="0"/>
              </a:rPr>
              <a:t>v</a:t>
            </a:r>
            <a:r>
              <a:rPr lang="en-US" altLang="zh-CN" sz="2800" b="1" smtClean="0">
                <a:latin typeface="Times New Roman" pitchFamily="18" charset="0"/>
                <a:sym typeface="Symbol" pitchFamily="18" charset="2"/>
              </a:rPr>
              <a:t></a:t>
            </a:r>
            <a:r>
              <a:rPr lang="en-US" altLang="zh-CN" sz="2800" b="1" i="1" smtClean="0">
                <a:latin typeface="Times New Roman" pitchFamily="18" charset="0"/>
              </a:rPr>
              <a:t>V</a:t>
            </a:r>
            <a:r>
              <a:rPr lang="zh-CN" altLang="en-US" sz="2800" b="1" smtClean="0">
                <a:latin typeface="Times New Roman" pitchFamily="18" charset="0"/>
              </a:rPr>
              <a:t>，</a:t>
            </a:r>
            <a:r>
              <a:rPr lang="en-US" altLang="zh-CN" sz="2800" b="1" i="1" smtClean="0">
                <a:latin typeface="Times New Roman" pitchFamily="18" charset="0"/>
              </a:rPr>
              <a:t>u</a:t>
            </a:r>
            <a:r>
              <a:rPr lang="zh-CN" altLang="en-US" sz="2800" b="1" smtClean="0">
                <a:latin typeface="Times New Roman" pitchFamily="18" charset="0"/>
              </a:rPr>
              <a:t>可达</a:t>
            </a:r>
            <a:r>
              <a:rPr lang="en-US" altLang="zh-CN" sz="2800" b="1" i="1" smtClean="0">
                <a:latin typeface="Times New Roman" pitchFamily="18" charset="0"/>
              </a:rPr>
              <a:t>v</a:t>
            </a:r>
            <a:r>
              <a:rPr lang="en-US" altLang="zh-CN" sz="2800" b="1" smtClean="0">
                <a:latin typeface="Times New Roman" pitchFamily="18" charset="0"/>
              </a:rPr>
              <a:t> </a:t>
            </a:r>
            <a:r>
              <a:rPr lang="zh-CN" altLang="en-US" sz="2800" b="1" smtClean="0">
                <a:latin typeface="Times New Roman" pitchFamily="18" charset="0"/>
              </a:rPr>
              <a:t>或</a:t>
            </a:r>
            <a:r>
              <a:rPr lang="en-US" altLang="zh-CN" sz="2800" b="1" i="1" smtClean="0">
                <a:latin typeface="Times New Roman" pitchFamily="18" charset="0"/>
              </a:rPr>
              <a:t>v</a:t>
            </a:r>
            <a:r>
              <a:rPr lang="zh-CN" altLang="en-US" sz="2800" b="1" smtClean="0">
                <a:latin typeface="Times New Roman" pitchFamily="18" charset="0"/>
                <a:sym typeface="Symbol" pitchFamily="18" charset="2"/>
              </a:rPr>
              <a:t>可达</a:t>
            </a:r>
            <a:r>
              <a:rPr lang="en-US" altLang="zh-CN" sz="2800" b="1" i="1" smtClean="0">
                <a:latin typeface="Times New Roman" pitchFamily="18" charset="0"/>
              </a:rPr>
              <a:t>u</a:t>
            </a:r>
            <a:r>
              <a:rPr lang="en-US" altLang="zh-CN" sz="2800" b="1" smtClean="0">
                <a:latin typeface="Times New Roman" pitchFamily="18" charset="0"/>
              </a:rPr>
              <a:t> </a:t>
            </a:r>
          </a:p>
          <a:p>
            <a:pPr algn="just">
              <a:buFont typeface="Wingdings" pitchFamily="2" charset="2"/>
              <a:buNone/>
            </a:pPr>
            <a:r>
              <a:rPr lang="en-US" altLang="zh-CN" sz="2800" b="1" i="1" smtClean="0">
                <a:solidFill>
                  <a:srgbClr val="FF3300"/>
                </a:solidFill>
                <a:latin typeface="Times New Roman" pitchFamily="18" charset="0"/>
              </a:rPr>
              <a:t>D</a:t>
            </a:r>
            <a:r>
              <a:rPr lang="zh-CN" altLang="en-US" sz="2800" b="1" smtClean="0">
                <a:solidFill>
                  <a:srgbClr val="FF3300"/>
                </a:solidFill>
                <a:latin typeface="Times New Roman" pitchFamily="18" charset="0"/>
              </a:rPr>
              <a:t>强连通</a:t>
            </a:r>
            <a:r>
              <a:rPr lang="en-US" altLang="zh-CN" sz="2800" b="1" smtClean="0">
                <a:latin typeface="Times New Roman" pitchFamily="18" charset="0"/>
              </a:rPr>
              <a:t>: </a:t>
            </a:r>
            <a:r>
              <a:rPr lang="en-US" altLang="zh-CN" sz="2800" b="1" smtClean="0">
                <a:latin typeface="Times New Roman" pitchFamily="18" charset="0"/>
                <a:sym typeface="Symbol" pitchFamily="18" charset="2"/>
              </a:rPr>
              <a:t></a:t>
            </a:r>
            <a:r>
              <a:rPr lang="en-US" altLang="zh-CN" sz="2800" b="1" i="1" smtClean="0">
                <a:latin typeface="Times New Roman" pitchFamily="18" charset="0"/>
              </a:rPr>
              <a:t>u</a:t>
            </a:r>
            <a:r>
              <a:rPr lang="en-US" altLang="zh-CN" sz="2800" b="1" smtClean="0">
                <a:latin typeface="Times New Roman" pitchFamily="18" charset="0"/>
              </a:rPr>
              <a:t>,</a:t>
            </a:r>
            <a:r>
              <a:rPr lang="en-US" altLang="zh-CN" sz="2800" b="1" i="1" smtClean="0">
                <a:latin typeface="Times New Roman" pitchFamily="18" charset="0"/>
              </a:rPr>
              <a:t>v</a:t>
            </a:r>
            <a:r>
              <a:rPr lang="en-US" altLang="zh-CN" sz="2800" b="1" smtClean="0">
                <a:latin typeface="Times New Roman" pitchFamily="18" charset="0"/>
                <a:sym typeface="Symbol" pitchFamily="18" charset="2"/>
              </a:rPr>
              <a:t></a:t>
            </a:r>
            <a:r>
              <a:rPr lang="en-US" altLang="zh-CN" sz="2800" b="1" i="1" smtClean="0">
                <a:latin typeface="Times New Roman" pitchFamily="18" charset="0"/>
              </a:rPr>
              <a:t>V</a:t>
            </a:r>
            <a:r>
              <a:rPr lang="zh-CN" altLang="en-US" sz="2800" b="1" smtClean="0">
                <a:latin typeface="Times New Roman" pitchFamily="18" charset="0"/>
              </a:rPr>
              <a:t>，</a:t>
            </a:r>
            <a:r>
              <a:rPr lang="en-US" altLang="zh-CN" sz="2800" b="1" i="1" smtClean="0">
                <a:latin typeface="Times New Roman" pitchFamily="18" charset="0"/>
              </a:rPr>
              <a:t>u</a:t>
            </a:r>
            <a:r>
              <a:rPr lang="zh-CN" altLang="en-US" sz="2800" b="1" smtClean="0">
                <a:latin typeface="Times New Roman" pitchFamily="18" charset="0"/>
                <a:sym typeface="Symbol" pitchFamily="18" charset="2"/>
              </a:rPr>
              <a:t>与</a:t>
            </a:r>
            <a:r>
              <a:rPr lang="en-US" altLang="zh-CN" sz="2800" b="1" i="1" smtClean="0">
                <a:latin typeface="Times New Roman" pitchFamily="18" charset="0"/>
              </a:rPr>
              <a:t>v</a:t>
            </a:r>
            <a:r>
              <a:rPr lang="zh-CN" altLang="en-US" sz="2800" b="1" smtClean="0">
                <a:latin typeface="Times New Roman" pitchFamily="18" charset="0"/>
              </a:rPr>
              <a:t>相互可达</a:t>
            </a:r>
          </a:p>
          <a:p>
            <a:pPr>
              <a:buFont typeface="Wingdings" pitchFamily="2" charset="2"/>
              <a:buNone/>
            </a:pPr>
            <a:endParaRPr lang="zh-CN" altLang="en-US" sz="2800" b="1" smtClean="0">
              <a:latin typeface="Times New Roman" pitchFamily="18" charset="0"/>
            </a:endParaRPr>
          </a:p>
          <a:p>
            <a:pPr>
              <a:buFont typeface="Wingdings" pitchFamily="2" charset="2"/>
              <a:buNone/>
            </a:pPr>
            <a:r>
              <a:rPr lang="zh-CN" altLang="en-US" sz="2800" b="1" smtClean="0">
                <a:solidFill>
                  <a:srgbClr val="3366CC"/>
                </a:solidFill>
                <a:latin typeface="Times New Roman" pitchFamily="18" charset="0"/>
              </a:rPr>
              <a:t>强连通</a:t>
            </a:r>
            <a:r>
              <a:rPr lang="zh-CN" altLang="en-US" sz="2800" b="1" smtClean="0">
                <a:solidFill>
                  <a:srgbClr val="3366CC"/>
                </a:solidFill>
                <a:latin typeface="Times New Roman" pitchFamily="18" charset="0"/>
                <a:sym typeface="Symbol" pitchFamily="18" charset="2"/>
              </a:rPr>
              <a:t></a:t>
            </a:r>
            <a:r>
              <a:rPr lang="zh-CN" altLang="en-US" sz="2800" b="1" smtClean="0">
                <a:solidFill>
                  <a:srgbClr val="3366CC"/>
                </a:solidFill>
                <a:latin typeface="Times New Roman" pitchFamily="18" charset="0"/>
              </a:rPr>
              <a:t>单向连通</a:t>
            </a:r>
            <a:r>
              <a:rPr lang="zh-CN" altLang="en-US" sz="2800" b="1" smtClean="0">
                <a:solidFill>
                  <a:srgbClr val="3366CC"/>
                </a:solidFill>
                <a:latin typeface="Times New Roman" pitchFamily="18" charset="0"/>
                <a:sym typeface="Symbol" pitchFamily="18" charset="2"/>
              </a:rPr>
              <a:t></a:t>
            </a:r>
            <a:r>
              <a:rPr lang="zh-CN" altLang="en-US" sz="2800" b="1" smtClean="0">
                <a:solidFill>
                  <a:srgbClr val="3366CC"/>
                </a:solidFill>
                <a:latin typeface="Times New Roman" pitchFamily="18" charset="0"/>
              </a:rPr>
              <a:t>弱连通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5842FB7-A957-434E-AF1F-942B840D937C}" type="slidenum">
              <a:rPr lang="en-US" altLang="zh-CN"/>
              <a:pPr>
                <a:defRPr/>
              </a:pPr>
              <a:t>12</a:t>
            </a:fld>
            <a:endParaRPr lang="en-US" altLang="zh-CN"/>
          </a:p>
        </p:txBody>
      </p:sp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>
          <a:xfrm>
            <a:off x="338138" y="188913"/>
            <a:ext cx="8002587" cy="795337"/>
          </a:xfrm>
        </p:spPr>
        <p:txBody>
          <a:bodyPr/>
          <a:lstStyle/>
          <a:p>
            <a:pPr>
              <a:defRPr/>
            </a:pPr>
            <a:r>
              <a:rPr lang="zh-CN" altLang="en-US" b="1" smtClean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charset="-122"/>
              </a:rPr>
              <a:t>有向图的连通性</a:t>
            </a:r>
            <a:r>
              <a:rPr lang="en-US" altLang="zh-CN" b="1" smtClean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charset="-122"/>
              </a:rPr>
              <a:t>(</a:t>
            </a:r>
            <a:r>
              <a:rPr lang="zh-CN" altLang="en-US" b="1" smtClean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charset="-122"/>
              </a:rPr>
              <a:t>续</a:t>
            </a:r>
            <a:r>
              <a:rPr lang="en-US" altLang="zh-CN" b="1" smtClean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charset="-122"/>
              </a:rPr>
              <a:t>)</a:t>
            </a:r>
            <a:r>
              <a:rPr lang="en-US" altLang="zh-CN" sz="4000" b="1" smtClean="0">
                <a:latin typeface="宋体" charset="-122"/>
              </a:rPr>
              <a:t> </a:t>
            </a:r>
          </a:p>
        </p:txBody>
      </p:sp>
      <p:pic>
        <p:nvPicPr>
          <p:cNvPr id="30724" name="Picture 4" descr="14-12"/>
          <p:cNvPicPr>
            <a:picLocks noChangeAspect="1" noChangeArrowheads="1"/>
          </p:cNvPicPr>
          <p:nvPr/>
        </p:nvPicPr>
        <p:blipFill>
          <a:blip r:embed="rId2" cstate="print"/>
          <a:srcRect t="26393"/>
          <a:stretch>
            <a:fillRect/>
          </a:stretch>
        </p:blipFill>
        <p:spPr bwMode="auto">
          <a:xfrm>
            <a:off x="1258888" y="2997200"/>
            <a:ext cx="6337300" cy="1185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25" name="Text Box 5"/>
          <p:cNvSpPr txBox="1">
            <a:spLocks noChangeArrowheads="1"/>
          </p:cNvSpPr>
          <p:nvPr/>
        </p:nvSpPr>
        <p:spPr bwMode="auto">
          <a:xfrm>
            <a:off x="1619250" y="4365625"/>
            <a:ext cx="76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>
                <a:latin typeface="Times New Roman" pitchFamily="18" charset="0"/>
              </a:rPr>
              <a:t>(1)</a:t>
            </a:r>
          </a:p>
        </p:txBody>
      </p:sp>
      <p:sp>
        <p:nvSpPr>
          <p:cNvPr id="30726" name="Text Box 6"/>
          <p:cNvSpPr txBox="1">
            <a:spLocks noChangeArrowheads="1"/>
          </p:cNvSpPr>
          <p:nvPr/>
        </p:nvSpPr>
        <p:spPr bwMode="auto">
          <a:xfrm>
            <a:off x="4211638" y="4365625"/>
            <a:ext cx="68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>
                <a:latin typeface="Times New Roman" pitchFamily="18" charset="0"/>
              </a:rPr>
              <a:t>(2)</a:t>
            </a:r>
          </a:p>
        </p:txBody>
      </p:sp>
      <p:sp>
        <p:nvSpPr>
          <p:cNvPr id="30727" name="Text Box 7"/>
          <p:cNvSpPr txBox="1">
            <a:spLocks noChangeArrowheads="1"/>
          </p:cNvSpPr>
          <p:nvPr/>
        </p:nvSpPr>
        <p:spPr bwMode="auto">
          <a:xfrm>
            <a:off x="6659563" y="4365625"/>
            <a:ext cx="76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>
                <a:latin typeface="Times New Roman" pitchFamily="18" charset="0"/>
              </a:rPr>
              <a:t>(3)</a:t>
            </a:r>
          </a:p>
        </p:txBody>
      </p:sp>
      <p:sp>
        <p:nvSpPr>
          <p:cNvPr id="30728" name="Text Box 8"/>
          <p:cNvSpPr txBox="1">
            <a:spLocks noChangeArrowheads="1"/>
          </p:cNvSpPr>
          <p:nvPr/>
        </p:nvSpPr>
        <p:spPr bwMode="auto">
          <a:xfrm>
            <a:off x="684213" y="1989138"/>
            <a:ext cx="6840537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200" b="1">
                <a:solidFill>
                  <a:schemeClr val="bg2"/>
                </a:solidFill>
                <a:latin typeface="Times New Roman" pitchFamily="18" charset="0"/>
              </a:rPr>
              <a:t>例  </a:t>
            </a:r>
            <a:r>
              <a:rPr lang="zh-CN" altLang="en-US" sz="2800" b="1">
                <a:solidFill>
                  <a:schemeClr val="bg2"/>
                </a:solidFill>
                <a:latin typeface="Times New Roman" pitchFamily="18" charset="0"/>
              </a:rPr>
              <a:t>下图</a:t>
            </a:r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159755" name="Text Box 11"/>
          <p:cNvSpPr txBox="1">
            <a:spLocks noChangeArrowheads="1"/>
          </p:cNvSpPr>
          <p:nvPr/>
        </p:nvSpPr>
        <p:spPr bwMode="auto">
          <a:xfrm>
            <a:off x="1258888" y="5013325"/>
            <a:ext cx="66262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chemeClr val="bg2"/>
                </a:solidFill>
              </a:rPr>
              <a:t>(1)</a:t>
            </a:r>
            <a:r>
              <a:rPr lang="zh-CN" altLang="en-US" sz="2800" b="1">
                <a:solidFill>
                  <a:schemeClr val="bg2"/>
                </a:solidFill>
              </a:rPr>
              <a:t>强连通</a:t>
            </a:r>
            <a:r>
              <a:rPr lang="en-US" altLang="zh-CN" sz="2800" b="1">
                <a:solidFill>
                  <a:schemeClr val="bg2"/>
                </a:solidFill>
              </a:rPr>
              <a:t>,      (2)</a:t>
            </a:r>
            <a:r>
              <a:rPr lang="zh-CN" altLang="en-US" sz="2800" b="1">
                <a:solidFill>
                  <a:schemeClr val="bg2"/>
                </a:solidFill>
              </a:rPr>
              <a:t>单连通</a:t>
            </a:r>
            <a:r>
              <a:rPr lang="en-US" altLang="zh-CN" sz="2800" b="1">
                <a:solidFill>
                  <a:schemeClr val="bg2"/>
                </a:solidFill>
              </a:rPr>
              <a:t>,     (3) </a:t>
            </a:r>
            <a:r>
              <a:rPr lang="zh-CN" altLang="en-US" sz="2800" b="1">
                <a:solidFill>
                  <a:schemeClr val="bg2"/>
                </a:solidFill>
              </a:rPr>
              <a:t>弱连通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97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97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75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D21DA9-2A82-4983-9166-77754624A223}" type="slidenum">
              <a:rPr lang="en-US" altLang="zh-CN"/>
              <a:pPr>
                <a:defRPr/>
              </a:pPr>
              <a:t>13</a:t>
            </a:fld>
            <a:endParaRPr lang="en-US" altLang="zh-CN"/>
          </a:p>
        </p:txBody>
      </p:sp>
      <p:sp>
        <p:nvSpPr>
          <p:cNvPr id="151554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260350"/>
            <a:ext cx="8002588" cy="795338"/>
          </a:xfrm>
        </p:spPr>
        <p:txBody>
          <a:bodyPr/>
          <a:lstStyle/>
          <a:p>
            <a:pPr>
              <a:defRPr/>
            </a:pPr>
            <a:r>
              <a:rPr lang="zh-CN" altLang="en-US" b="1" smtClean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charset="-122"/>
              </a:rPr>
              <a:t>有向图的</a:t>
            </a:r>
            <a:r>
              <a:rPr lang="zh-CN" altLang="en-US" b="1" smtClean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短程线与距离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628775"/>
            <a:ext cx="8229600" cy="4648200"/>
          </a:xfrm>
        </p:spPr>
        <p:txBody>
          <a:bodyPr/>
          <a:lstStyle/>
          <a:p>
            <a:pPr algn="just">
              <a:buFont typeface="Wingdings" pitchFamily="2" charset="2"/>
              <a:buNone/>
            </a:pPr>
            <a:r>
              <a:rPr lang="en-US" altLang="zh-CN" sz="2800" b="1" i="1" smtClean="0">
                <a:solidFill>
                  <a:srgbClr val="FF3300"/>
                </a:solidFill>
                <a:latin typeface="Times New Roman" pitchFamily="18" charset="0"/>
              </a:rPr>
              <a:t>u</a:t>
            </a:r>
            <a:r>
              <a:rPr lang="zh-CN" altLang="en-US" sz="2800" b="1" smtClean="0">
                <a:solidFill>
                  <a:srgbClr val="FF3300"/>
                </a:solidFill>
                <a:latin typeface="Times New Roman" pitchFamily="18" charset="0"/>
              </a:rPr>
              <a:t>到</a:t>
            </a:r>
            <a:r>
              <a:rPr lang="en-US" altLang="zh-CN" sz="2800" b="1" i="1" smtClean="0">
                <a:solidFill>
                  <a:srgbClr val="FF3300"/>
                </a:solidFill>
                <a:latin typeface="Times New Roman" pitchFamily="18" charset="0"/>
              </a:rPr>
              <a:t>v</a:t>
            </a:r>
            <a:r>
              <a:rPr lang="zh-CN" altLang="en-US" sz="2800" b="1" smtClean="0">
                <a:solidFill>
                  <a:srgbClr val="FF3300"/>
                </a:solidFill>
                <a:latin typeface="Times New Roman" pitchFamily="18" charset="0"/>
              </a:rPr>
              <a:t>的短程线</a:t>
            </a:r>
            <a:r>
              <a:rPr lang="en-US" altLang="zh-CN" sz="2800" b="1" smtClean="0">
                <a:latin typeface="Times New Roman" pitchFamily="18" charset="0"/>
              </a:rPr>
              <a:t>: </a:t>
            </a:r>
            <a:r>
              <a:rPr lang="zh-CN" altLang="en-US" sz="2800" b="1" smtClean="0">
                <a:latin typeface="Times New Roman" pitchFamily="18" charset="0"/>
              </a:rPr>
              <a:t>顶点</a:t>
            </a:r>
            <a:r>
              <a:rPr lang="en-US" altLang="zh-CN" sz="2800" b="1" i="1" smtClean="0">
                <a:latin typeface="Times New Roman" pitchFamily="18" charset="0"/>
              </a:rPr>
              <a:t>u</a:t>
            </a:r>
            <a:r>
              <a:rPr lang="zh-CN" altLang="en-US" sz="2800" b="1" smtClean="0">
                <a:latin typeface="Times New Roman" pitchFamily="18" charset="0"/>
              </a:rPr>
              <a:t>到</a:t>
            </a:r>
            <a:r>
              <a:rPr lang="en-US" altLang="zh-CN" sz="2800" b="1" i="1" smtClean="0">
                <a:latin typeface="Times New Roman" pitchFamily="18" charset="0"/>
              </a:rPr>
              <a:t>v</a:t>
            </a:r>
            <a:r>
              <a:rPr lang="zh-CN" altLang="en-US" sz="2800" b="1" smtClean="0">
                <a:latin typeface="Times New Roman" pitchFamily="18" charset="0"/>
              </a:rPr>
              <a:t>长度最短的通路 </a:t>
            </a:r>
            <a:r>
              <a:rPr lang="en-US" altLang="zh-CN" sz="2800" b="1" smtClean="0">
                <a:latin typeface="Times New Roman" pitchFamily="18" charset="0"/>
              </a:rPr>
              <a:t>(</a:t>
            </a:r>
            <a:r>
              <a:rPr lang="en-US" altLang="zh-CN" sz="2800" b="1" i="1" smtClean="0">
                <a:latin typeface="Times New Roman" pitchFamily="18" charset="0"/>
              </a:rPr>
              <a:t>u</a:t>
            </a:r>
            <a:r>
              <a:rPr lang="zh-CN" altLang="en-US" sz="2800" b="1" smtClean="0">
                <a:latin typeface="Times New Roman" pitchFamily="18" charset="0"/>
              </a:rPr>
              <a:t>可达</a:t>
            </a:r>
            <a:r>
              <a:rPr lang="en-US" altLang="zh-CN" sz="2800" b="1" i="1" smtClean="0">
                <a:latin typeface="Times New Roman" pitchFamily="18" charset="0"/>
              </a:rPr>
              <a:t>v</a:t>
            </a:r>
            <a:r>
              <a:rPr lang="en-US" altLang="zh-CN" sz="2800" b="1" smtClean="0">
                <a:latin typeface="Times New Roman" pitchFamily="18" charset="0"/>
              </a:rPr>
              <a:t>)</a:t>
            </a:r>
          </a:p>
          <a:p>
            <a:pPr algn="just">
              <a:buFont typeface="Wingdings" pitchFamily="2" charset="2"/>
              <a:buNone/>
            </a:pPr>
            <a:r>
              <a:rPr lang="en-US" altLang="zh-CN" sz="2800" b="1" i="1" smtClean="0">
                <a:solidFill>
                  <a:srgbClr val="FF3300"/>
                </a:solidFill>
                <a:latin typeface="Times New Roman" pitchFamily="18" charset="0"/>
              </a:rPr>
              <a:t>u</a:t>
            </a:r>
            <a:r>
              <a:rPr lang="zh-CN" altLang="en-US" sz="2800" b="1" smtClean="0">
                <a:solidFill>
                  <a:srgbClr val="FF3300"/>
                </a:solidFill>
                <a:latin typeface="Times New Roman" pitchFamily="18" charset="0"/>
              </a:rPr>
              <a:t>与</a:t>
            </a:r>
            <a:r>
              <a:rPr lang="en-US" altLang="zh-CN" sz="2800" b="1" i="1" smtClean="0">
                <a:solidFill>
                  <a:srgbClr val="FF3300"/>
                </a:solidFill>
                <a:latin typeface="Times New Roman" pitchFamily="18" charset="0"/>
              </a:rPr>
              <a:t>v</a:t>
            </a:r>
            <a:r>
              <a:rPr lang="zh-CN" altLang="en-US" sz="2800" b="1" smtClean="0">
                <a:solidFill>
                  <a:srgbClr val="FF3300"/>
                </a:solidFill>
                <a:latin typeface="Times New Roman" pitchFamily="18" charset="0"/>
              </a:rPr>
              <a:t>之间的距离</a:t>
            </a:r>
            <a:r>
              <a:rPr lang="en-US" altLang="zh-CN" sz="2800" b="1" i="1" smtClean="0">
                <a:solidFill>
                  <a:srgbClr val="FF3300"/>
                </a:solidFill>
                <a:latin typeface="Times New Roman" pitchFamily="18" charset="0"/>
              </a:rPr>
              <a:t>d&lt;u</a:t>
            </a:r>
            <a:r>
              <a:rPr lang="en-US" altLang="zh-CN" sz="2800" b="1" smtClean="0">
                <a:solidFill>
                  <a:srgbClr val="FF3300"/>
                </a:solidFill>
                <a:latin typeface="Times New Roman" pitchFamily="18" charset="0"/>
              </a:rPr>
              <a:t>,</a:t>
            </a:r>
            <a:r>
              <a:rPr lang="en-US" altLang="zh-CN" sz="2800" b="1" i="1" smtClean="0">
                <a:solidFill>
                  <a:srgbClr val="FF3300"/>
                </a:solidFill>
                <a:latin typeface="Times New Roman" pitchFamily="18" charset="0"/>
              </a:rPr>
              <a:t>v&gt;</a:t>
            </a:r>
            <a:r>
              <a:rPr lang="en-US" altLang="zh-CN" sz="2800" b="1" smtClean="0">
                <a:latin typeface="Times New Roman" pitchFamily="18" charset="0"/>
              </a:rPr>
              <a:t>: </a:t>
            </a:r>
            <a:r>
              <a:rPr lang="en-US" altLang="zh-CN" sz="2800" b="1" i="1" smtClean="0">
                <a:latin typeface="Times New Roman" pitchFamily="18" charset="0"/>
              </a:rPr>
              <a:t>u</a:t>
            </a:r>
            <a:r>
              <a:rPr lang="zh-CN" altLang="en-US" sz="2800" b="1" smtClean="0">
                <a:latin typeface="Times New Roman" pitchFamily="18" charset="0"/>
              </a:rPr>
              <a:t>到</a:t>
            </a:r>
            <a:r>
              <a:rPr lang="en-US" altLang="zh-CN" sz="2800" b="1" i="1" smtClean="0">
                <a:latin typeface="Times New Roman" pitchFamily="18" charset="0"/>
              </a:rPr>
              <a:t>v</a:t>
            </a:r>
            <a:r>
              <a:rPr lang="zh-CN" altLang="en-US" sz="2800" b="1" smtClean="0">
                <a:latin typeface="Times New Roman" pitchFamily="18" charset="0"/>
              </a:rPr>
              <a:t>的短程线的长度</a:t>
            </a:r>
          </a:p>
          <a:p>
            <a:pPr algn="just">
              <a:buFont typeface="Wingdings" pitchFamily="2" charset="2"/>
              <a:buNone/>
            </a:pPr>
            <a:r>
              <a:rPr lang="zh-CN" altLang="en-US" sz="2800" b="1" smtClean="0">
                <a:latin typeface="Times New Roman" pitchFamily="18" charset="0"/>
              </a:rPr>
              <a:t>若</a:t>
            </a:r>
            <a:r>
              <a:rPr lang="en-US" altLang="zh-CN" sz="2800" b="1" i="1" smtClean="0">
                <a:latin typeface="Times New Roman" pitchFamily="18" charset="0"/>
              </a:rPr>
              <a:t>u</a:t>
            </a:r>
            <a:r>
              <a:rPr lang="zh-CN" altLang="en-US" sz="2800" b="1" smtClean="0">
                <a:latin typeface="Times New Roman" pitchFamily="18" charset="0"/>
              </a:rPr>
              <a:t>不可达</a:t>
            </a:r>
            <a:r>
              <a:rPr lang="en-US" altLang="zh-CN" sz="2800" b="1" i="1" smtClean="0">
                <a:latin typeface="Times New Roman" pitchFamily="18" charset="0"/>
              </a:rPr>
              <a:t>v</a:t>
            </a:r>
            <a:r>
              <a:rPr lang="en-US" altLang="zh-CN" sz="2800" b="1" smtClean="0">
                <a:latin typeface="Times New Roman" pitchFamily="18" charset="0"/>
              </a:rPr>
              <a:t>, </a:t>
            </a:r>
            <a:r>
              <a:rPr lang="zh-CN" altLang="en-US" sz="2800" b="1" smtClean="0">
                <a:latin typeface="Times New Roman" pitchFamily="18" charset="0"/>
              </a:rPr>
              <a:t>规定</a:t>
            </a:r>
            <a:r>
              <a:rPr lang="en-US" altLang="zh-CN" sz="2800" b="1" i="1" smtClean="0">
                <a:latin typeface="Times New Roman" pitchFamily="18" charset="0"/>
              </a:rPr>
              <a:t>d&lt;u</a:t>
            </a:r>
            <a:r>
              <a:rPr lang="en-US" altLang="zh-CN" sz="2800" b="1" smtClean="0">
                <a:latin typeface="Times New Roman" pitchFamily="18" charset="0"/>
              </a:rPr>
              <a:t>,</a:t>
            </a:r>
            <a:r>
              <a:rPr lang="en-US" altLang="zh-CN" sz="2800" b="1" i="1" smtClean="0">
                <a:latin typeface="Times New Roman" pitchFamily="18" charset="0"/>
              </a:rPr>
              <a:t>v&gt;</a:t>
            </a:r>
            <a:r>
              <a:rPr lang="en-US" altLang="zh-CN" sz="2800" b="1" smtClean="0">
                <a:latin typeface="Times New Roman" pitchFamily="18" charset="0"/>
                <a:sym typeface="Symbol" pitchFamily="18" charset="2"/>
              </a:rPr>
              <a:t>=</a:t>
            </a:r>
            <a:r>
              <a:rPr lang="en-US" altLang="zh-CN" sz="2800" b="1" smtClean="0">
                <a:cs typeface="Times New Roman" pitchFamily="18" charset="0"/>
              </a:rPr>
              <a:t>∞.</a:t>
            </a:r>
            <a:endParaRPr lang="en-US" altLang="zh-CN" sz="2800" b="1" smtClean="0">
              <a:latin typeface="Times New Roman" pitchFamily="18" charset="0"/>
            </a:endParaRPr>
          </a:p>
          <a:p>
            <a:pPr algn="just">
              <a:buFont typeface="Wingdings" pitchFamily="2" charset="2"/>
              <a:buNone/>
            </a:pPr>
            <a:endParaRPr lang="en-US" altLang="zh-CN" sz="2800" b="1" smtClean="0">
              <a:latin typeface="Times New Roman" pitchFamily="18" charset="0"/>
            </a:endParaRPr>
          </a:p>
          <a:p>
            <a:pPr algn="just">
              <a:buFont typeface="Wingdings" pitchFamily="2" charset="2"/>
              <a:buNone/>
            </a:pPr>
            <a:r>
              <a:rPr lang="zh-CN" altLang="en-US" sz="2800" b="1" smtClean="0">
                <a:solidFill>
                  <a:srgbClr val="3366CC"/>
                </a:solidFill>
                <a:latin typeface="Times New Roman" pitchFamily="18" charset="0"/>
              </a:rPr>
              <a:t>性质：</a:t>
            </a:r>
          </a:p>
          <a:p>
            <a:pPr algn="just">
              <a:buFont typeface="Wingdings" pitchFamily="2" charset="2"/>
              <a:buNone/>
            </a:pPr>
            <a:r>
              <a:rPr lang="zh-CN" altLang="en-US" sz="2800" b="1" i="1" smtClean="0">
                <a:latin typeface="Times New Roman" pitchFamily="18" charset="0"/>
              </a:rPr>
              <a:t>    </a:t>
            </a:r>
            <a:r>
              <a:rPr lang="en-US" altLang="zh-CN" sz="2800" b="1" i="1" smtClean="0">
                <a:latin typeface="Times New Roman" pitchFamily="18" charset="0"/>
              </a:rPr>
              <a:t>d&lt;u</a:t>
            </a:r>
            <a:r>
              <a:rPr lang="en-US" altLang="zh-CN" sz="2800" b="1" smtClean="0">
                <a:latin typeface="Times New Roman" pitchFamily="18" charset="0"/>
              </a:rPr>
              <a:t>,</a:t>
            </a:r>
            <a:r>
              <a:rPr lang="en-US" altLang="zh-CN" sz="2800" b="1" i="1" smtClean="0">
                <a:latin typeface="Times New Roman" pitchFamily="18" charset="0"/>
              </a:rPr>
              <a:t>v&gt;</a:t>
            </a:r>
            <a:r>
              <a:rPr lang="en-US" altLang="zh-CN" sz="2800" b="1" smtClean="0">
                <a:latin typeface="Times New Roman" pitchFamily="18" charset="0"/>
                <a:sym typeface="Symbol" pitchFamily="18" charset="2"/>
              </a:rPr>
              <a:t></a:t>
            </a:r>
            <a:r>
              <a:rPr lang="en-US" altLang="zh-CN" sz="2800" b="1" smtClean="0">
                <a:latin typeface="Times New Roman" pitchFamily="18" charset="0"/>
              </a:rPr>
              <a:t>0, </a:t>
            </a:r>
            <a:r>
              <a:rPr lang="zh-CN" altLang="en-US" sz="2800" b="1" smtClean="0">
                <a:latin typeface="Times New Roman" pitchFamily="18" charset="0"/>
              </a:rPr>
              <a:t>且</a:t>
            </a:r>
            <a:r>
              <a:rPr lang="en-US" altLang="zh-CN" sz="2800" b="1" i="1" smtClean="0">
                <a:latin typeface="Times New Roman" pitchFamily="18" charset="0"/>
              </a:rPr>
              <a:t>d&lt;u</a:t>
            </a:r>
            <a:r>
              <a:rPr lang="en-US" altLang="zh-CN" sz="2800" b="1" smtClean="0">
                <a:latin typeface="Times New Roman" pitchFamily="18" charset="0"/>
              </a:rPr>
              <a:t>,</a:t>
            </a:r>
            <a:r>
              <a:rPr lang="en-US" altLang="zh-CN" sz="2800" b="1" i="1" smtClean="0">
                <a:latin typeface="Times New Roman" pitchFamily="18" charset="0"/>
              </a:rPr>
              <a:t>v&gt;</a:t>
            </a:r>
            <a:r>
              <a:rPr lang="en-US" altLang="zh-CN" sz="2800" b="1" smtClean="0">
                <a:latin typeface="Times New Roman" pitchFamily="18" charset="0"/>
                <a:sym typeface="Symbol" pitchFamily="18" charset="2"/>
              </a:rPr>
              <a:t>=</a:t>
            </a:r>
            <a:r>
              <a:rPr lang="en-US" altLang="zh-CN" sz="2800" b="1" smtClean="0">
                <a:latin typeface="Times New Roman" pitchFamily="18" charset="0"/>
              </a:rPr>
              <a:t>0 </a:t>
            </a:r>
            <a:r>
              <a:rPr lang="en-US" altLang="zh-CN" sz="2800" b="1" smtClean="0">
                <a:solidFill>
                  <a:srgbClr val="333300"/>
                </a:solidFill>
                <a:sym typeface="Symbol" pitchFamily="18" charset="2"/>
              </a:rPr>
              <a:t></a:t>
            </a:r>
            <a:r>
              <a:rPr lang="en-US" altLang="zh-CN" sz="2800" b="1" smtClean="0">
                <a:latin typeface="Times New Roman" pitchFamily="18" charset="0"/>
              </a:rPr>
              <a:t> </a:t>
            </a:r>
            <a:r>
              <a:rPr lang="en-US" altLang="zh-CN" sz="2800" b="1" i="1" smtClean="0">
                <a:latin typeface="Times New Roman" pitchFamily="18" charset="0"/>
              </a:rPr>
              <a:t>u=v</a:t>
            </a:r>
            <a:endParaRPr lang="en-US" altLang="zh-CN" sz="2800" b="1" smtClean="0">
              <a:latin typeface="Times New Roman" pitchFamily="18" charset="0"/>
            </a:endParaRPr>
          </a:p>
          <a:p>
            <a:pPr algn="just">
              <a:buFont typeface="Wingdings" pitchFamily="2" charset="2"/>
              <a:buNone/>
            </a:pPr>
            <a:r>
              <a:rPr lang="en-US" altLang="zh-CN" sz="2800" b="1" i="1" smtClean="0">
                <a:latin typeface="Times New Roman" pitchFamily="18" charset="0"/>
              </a:rPr>
              <a:t>    d&lt;u</a:t>
            </a:r>
            <a:r>
              <a:rPr lang="en-US" altLang="zh-CN" sz="2800" b="1" smtClean="0">
                <a:latin typeface="Times New Roman" pitchFamily="18" charset="0"/>
              </a:rPr>
              <a:t>,</a:t>
            </a:r>
            <a:r>
              <a:rPr lang="en-US" altLang="zh-CN" sz="2800" b="1" i="1" smtClean="0">
                <a:latin typeface="Times New Roman" pitchFamily="18" charset="0"/>
              </a:rPr>
              <a:t>v&gt;</a:t>
            </a:r>
            <a:r>
              <a:rPr lang="en-US" altLang="zh-CN" sz="2800" b="1" smtClean="0">
                <a:latin typeface="Times New Roman" pitchFamily="18" charset="0"/>
              </a:rPr>
              <a:t>+</a:t>
            </a:r>
            <a:r>
              <a:rPr lang="en-US" altLang="zh-CN" sz="2800" b="1" i="1" smtClean="0">
                <a:latin typeface="Times New Roman" pitchFamily="18" charset="0"/>
              </a:rPr>
              <a:t>d&lt;v</a:t>
            </a:r>
            <a:r>
              <a:rPr lang="en-US" altLang="zh-CN" sz="2800" b="1" smtClean="0">
                <a:latin typeface="Times New Roman" pitchFamily="18" charset="0"/>
              </a:rPr>
              <a:t>,</a:t>
            </a:r>
            <a:r>
              <a:rPr lang="en-US" altLang="zh-CN" sz="2800" b="1" i="1" smtClean="0">
                <a:latin typeface="Times New Roman" pitchFamily="18" charset="0"/>
              </a:rPr>
              <a:t>w&gt; </a:t>
            </a:r>
            <a:r>
              <a:rPr lang="en-US" altLang="zh-CN" sz="2800" b="1" smtClean="0">
                <a:latin typeface="Times New Roman" pitchFamily="18" charset="0"/>
                <a:sym typeface="Symbol" pitchFamily="18" charset="2"/>
              </a:rPr>
              <a:t></a:t>
            </a:r>
            <a:r>
              <a:rPr lang="en-US" altLang="zh-CN" sz="2800" b="1" i="1" smtClean="0">
                <a:latin typeface="Times New Roman" pitchFamily="18" charset="0"/>
              </a:rPr>
              <a:t>d&lt;u</a:t>
            </a:r>
            <a:r>
              <a:rPr lang="en-US" altLang="zh-CN" sz="2800" b="1" smtClean="0">
                <a:latin typeface="Times New Roman" pitchFamily="18" charset="0"/>
              </a:rPr>
              <a:t>,</a:t>
            </a:r>
            <a:r>
              <a:rPr lang="en-US" altLang="zh-CN" sz="2800" b="1" i="1" smtClean="0">
                <a:latin typeface="Times New Roman" pitchFamily="18" charset="0"/>
              </a:rPr>
              <a:t>w&gt;</a:t>
            </a:r>
            <a:r>
              <a:rPr lang="en-US" altLang="zh-CN" sz="2800" b="1" smtClean="0">
                <a:latin typeface="Times New Roman" pitchFamily="18" charset="0"/>
              </a:rPr>
              <a:t> </a:t>
            </a:r>
          </a:p>
          <a:p>
            <a:pPr algn="just">
              <a:buFont typeface="Wingdings" pitchFamily="2" charset="2"/>
              <a:buNone/>
            </a:pPr>
            <a:r>
              <a:rPr lang="zh-CN" altLang="en-US" sz="2800" b="1" smtClean="0">
                <a:solidFill>
                  <a:srgbClr val="3366CC"/>
                </a:solidFill>
                <a:latin typeface="Times New Roman" pitchFamily="18" charset="0"/>
              </a:rPr>
              <a:t>注意</a:t>
            </a:r>
            <a:r>
              <a:rPr lang="en-US" altLang="zh-CN" sz="2800" b="1" smtClean="0">
                <a:solidFill>
                  <a:srgbClr val="3366CC"/>
                </a:solidFill>
                <a:latin typeface="Times New Roman" pitchFamily="18" charset="0"/>
              </a:rPr>
              <a:t>:</a:t>
            </a:r>
            <a:r>
              <a:rPr lang="en-US" altLang="zh-CN" sz="2800" b="1" smtClean="0">
                <a:latin typeface="Times New Roman" pitchFamily="18" charset="0"/>
              </a:rPr>
              <a:t> </a:t>
            </a:r>
            <a:r>
              <a:rPr lang="zh-CN" altLang="en-US" sz="2800" b="1" smtClean="0">
                <a:latin typeface="Times New Roman" pitchFamily="18" charset="0"/>
              </a:rPr>
              <a:t>没有对称性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7021FB7-8A18-4EE5-BB76-784E493A6844}" type="slidenum">
              <a:rPr lang="en-US" altLang="zh-CN"/>
              <a:pPr>
                <a:defRPr/>
              </a:pPr>
              <a:t>14</a:t>
            </a:fld>
            <a:endParaRPr lang="en-US" altLang="zh-CN"/>
          </a:p>
        </p:txBody>
      </p:sp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075613" cy="1260475"/>
          </a:xfrm>
        </p:spPr>
        <p:txBody>
          <a:bodyPr/>
          <a:lstStyle/>
          <a:p>
            <a:pPr>
              <a:defRPr/>
            </a:pPr>
            <a:r>
              <a:rPr lang="en-US" altLang="zh-CN" b="1" dirty="0" smtClean="0">
                <a:solidFill>
                  <a:srgbClr val="FF99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5.3 </a:t>
            </a:r>
            <a:r>
              <a:rPr lang="zh-CN" altLang="en-US" b="1" dirty="0" smtClean="0">
                <a:solidFill>
                  <a:srgbClr val="FF99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图的矩阵表示</a:t>
            </a:r>
            <a:r>
              <a:rPr lang="zh-CN" altLang="en-US" b="1" dirty="0" smtClean="0">
                <a:latin typeface="Times New Roman" pitchFamily="18" charset="0"/>
              </a:rPr>
              <a:t> 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844675"/>
            <a:ext cx="8229600" cy="3581400"/>
          </a:xfrm>
        </p:spPr>
        <p:txBody>
          <a:bodyPr/>
          <a:lstStyle/>
          <a:p>
            <a:pPr algn="just">
              <a:spcBef>
                <a:spcPct val="80000"/>
              </a:spcBef>
              <a:buSzPct val="150000"/>
              <a:buFont typeface="Wingdings" pitchFamily="2" charset="2"/>
              <a:buChar char="§"/>
            </a:pPr>
            <a:r>
              <a:rPr lang="zh-CN" altLang="en-US" b="1" smtClean="0">
                <a:latin typeface="宋体" charset="-122"/>
              </a:rPr>
              <a:t>无向图的关联矩阵</a:t>
            </a:r>
          </a:p>
          <a:p>
            <a:pPr algn="just">
              <a:spcBef>
                <a:spcPct val="80000"/>
              </a:spcBef>
              <a:buSzPct val="150000"/>
              <a:buFont typeface="Wingdings" pitchFamily="2" charset="2"/>
              <a:buChar char="§"/>
            </a:pPr>
            <a:r>
              <a:rPr lang="zh-CN" altLang="en-US" b="1" smtClean="0">
                <a:latin typeface="宋体" charset="-122"/>
              </a:rPr>
              <a:t>有向图的关联矩阵</a:t>
            </a:r>
          </a:p>
          <a:p>
            <a:pPr algn="just">
              <a:spcBef>
                <a:spcPct val="80000"/>
              </a:spcBef>
              <a:buSzPct val="150000"/>
              <a:buFont typeface="Wingdings" pitchFamily="2" charset="2"/>
              <a:buChar char="§"/>
            </a:pPr>
            <a:r>
              <a:rPr lang="zh-CN" altLang="en-US" b="1" smtClean="0">
                <a:latin typeface="宋体" charset="-122"/>
              </a:rPr>
              <a:t>有向图的邻接矩阵</a:t>
            </a:r>
          </a:p>
          <a:p>
            <a:pPr>
              <a:spcBef>
                <a:spcPct val="80000"/>
              </a:spcBef>
              <a:buSzPct val="150000"/>
              <a:buFont typeface="Wingdings" pitchFamily="2" charset="2"/>
              <a:buChar char="§"/>
            </a:pPr>
            <a:r>
              <a:rPr lang="zh-CN" altLang="en-US" b="1" smtClean="0">
                <a:latin typeface="宋体" charset="-122"/>
              </a:rPr>
              <a:t>有向图的可达矩阵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280FE28-E64E-44B8-9B5E-8E41A7E48954}" type="slidenum">
              <a:rPr lang="en-US" altLang="zh-CN"/>
              <a:pPr>
                <a:defRPr/>
              </a:pPr>
              <a:t>15</a:t>
            </a:fld>
            <a:endParaRPr lang="en-US" altLang="zh-CN"/>
          </a:p>
        </p:txBody>
      </p:sp>
      <p:sp>
        <p:nvSpPr>
          <p:cNvPr id="162818" name="Rectangle 2"/>
          <p:cNvSpPr>
            <a:spLocks noGrp="1" noChangeArrowheads="1"/>
          </p:cNvSpPr>
          <p:nvPr>
            <p:ph type="title"/>
          </p:nvPr>
        </p:nvSpPr>
        <p:spPr>
          <a:xfrm>
            <a:off x="309563" y="217488"/>
            <a:ext cx="8002587" cy="795337"/>
          </a:xfrm>
        </p:spPr>
        <p:txBody>
          <a:bodyPr/>
          <a:lstStyle/>
          <a:p>
            <a:pPr>
              <a:defRPr/>
            </a:pPr>
            <a:r>
              <a:rPr lang="zh-CN" altLang="en-US" b="1" smtClean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无向图的关联矩阵</a:t>
            </a:r>
          </a:p>
        </p:txBody>
      </p:sp>
      <p:graphicFrame>
        <p:nvGraphicFramePr>
          <p:cNvPr id="194560" name="Object 0"/>
          <p:cNvGraphicFramePr>
            <a:graphicFrameLocks noChangeAspect="1"/>
          </p:cNvGraphicFramePr>
          <p:nvPr/>
        </p:nvGraphicFramePr>
        <p:xfrm>
          <a:off x="1547813" y="3357563"/>
          <a:ext cx="6192837" cy="3182937"/>
        </p:xfrm>
        <a:graphic>
          <a:graphicData uri="http://schemas.openxmlformats.org/presentationml/2006/ole">
            <p:oleObj spid="_x0000_s1026" name="公式" r:id="rId3" imgW="3009600" imgH="1549080" progId="Equation.3">
              <p:embed/>
            </p:oleObj>
          </a:graphicData>
        </a:graphic>
      </p:graphicFrame>
      <p:sp>
        <p:nvSpPr>
          <p:cNvPr id="1029" name="Text Box 6"/>
          <p:cNvSpPr txBox="1">
            <a:spLocks noChangeArrowheads="1"/>
          </p:cNvSpPr>
          <p:nvPr/>
        </p:nvSpPr>
        <p:spPr bwMode="auto">
          <a:xfrm>
            <a:off x="539750" y="1412875"/>
            <a:ext cx="8229600" cy="2214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zh-CN" altLang="en-US" sz="3200" b="1">
                <a:solidFill>
                  <a:srgbClr val="FF3300"/>
                </a:solidFill>
                <a:latin typeface="Times New Roman" pitchFamily="18" charset="0"/>
              </a:rPr>
              <a:t>定义</a:t>
            </a:r>
            <a:r>
              <a:rPr lang="zh-CN" altLang="en-US" sz="2800" b="1">
                <a:latin typeface="Times New Roman" pitchFamily="18" charset="0"/>
              </a:rPr>
              <a:t> 设无向图</a:t>
            </a:r>
            <a:r>
              <a:rPr lang="en-US" altLang="zh-CN" sz="2800" b="1" i="1">
                <a:latin typeface="Times New Roman" pitchFamily="18" charset="0"/>
              </a:rPr>
              <a:t>G</a:t>
            </a:r>
            <a:r>
              <a:rPr lang="en-US" altLang="zh-CN" sz="2800" b="1">
                <a:latin typeface="Times New Roman" pitchFamily="18" charset="0"/>
              </a:rPr>
              <a:t>=&lt;</a:t>
            </a:r>
            <a:r>
              <a:rPr lang="en-US" altLang="zh-CN" sz="2800" b="1" i="1">
                <a:latin typeface="Times New Roman" pitchFamily="18" charset="0"/>
              </a:rPr>
              <a:t>V</a:t>
            </a:r>
            <a:r>
              <a:rPr lang="en-US" altLang="zh-CN" sz="2800" b="1">
                <a:latin typeface="Times New Roman" pitchFamily="18" charset="0"/>
              </a:rPr>
              <a:t>,</a:t>
            </a:r>
            <a:r>
              <a:rPr lang="en-US" altLang="zh-CN" sz="2800" b="1" i="1">
                <a:latin typeface="Times New Roman" pitchFamily="18" charset="0"/>
              </a:rPr>
              <a:t>E</a:t>
            </a:r>
            <a:r>
              <a:rPr lang="en-US" altLang="zh-CN" sz="2800" b="1">
                <a:latin typeface="Times New Roman" pitchFamily="18" charset="0"/>
              </a:rPr>
              <a:t>&gt;, </a:t>
            </a:r>
            <a:r>
              <a:rPr lang="en-US" altLang="zh-CN" sz="2800" b="1" i="1">
                <a:latin typeface="Times New Roman" pitchFamily="18" charset="0"/>
              </a:rPr>
              <a:t>V</a:t>
            </a:r>
            <a:r>
              <a:rPr lang="en-US" altLang="zh-CN" sz="2800" b="1">
                <a:latin typeface="Times New Roman" pitchFamily="18" charset="0"/>
              </a:rPr>
              <a:t>={</a:t>
            </a:r>
            <a:r>
              <a:rPr lang="en-US" altLang="zh-CN" sz="2800" b="1" i="1">
                <a:latin typeface="Times New Roman" pitchFamily="18" charset="0"/>
              </a:rPr>
              <a:t>v</a:t>
            </a:r>
            <a:r>
              <a:rPr lang="en-US" altLang="zh-CN" sz="2800" b="1" baseline="-30000">
                <a:latin typeface="Times New Roman" pitchFamily="18" charset="0"/>
              </a:rPr>
              <a:t>1</a:t>
            </a:r>
            <a:r>
              <a:rPr lang="en-US" altLang="zh-CN" sz="2800" b="1">
                <a:latin typeface="Times New Roman" pitchFamily="18" charset="0"/>
              </a:rPr>
              <a:t>, </a:t>
            </a:r>
            <a:r>
              <a:rPr lang="en-US" altLang="zh-CN" sz="2800" b="1" i="1">
                <a:latin typeface="Times New Roman" pitchFamily="18" charset="0"/>
              </a:rPr>
              <a:t>v</a:t>
            </a:r>
            <a:r>
              <a:rPr lang="en-US" altLang="zh-CN" sz="2800" b="1" baseline="-30000">
                <a:latin typeface="Times New Roman" pitchFamily="18" charset="0"/>
              </a:rPr>
              <a:t>2</a:t>
            </a:r>
            <a:r>
              <a:rPr lang="en-US" altLang="zh-CN" sz="2800" b="1">
                <a:latin typeface="Times New Roman" pitchFamily="18" charset="0"/>
              </a:rPr>
              <a:t>, …, </a:t>
            </a:r>
            <a:r>
              <a:rPr lang="en-US" altLang="zh-CN" sz="2800" b="1" i="1">
                <a:latin typeface="Times New Roman" pitchFamily="18" charset="0"/>
              </a:rPr>
              <a:t>v</a:t>
            </a:r>
            <a:r>
              <a:rPr lang="en-US" altLang="zh-CN" sz="2800" b="1" i="1" baseline="-30000">
                <a:latin typeface="Times New Roman" pitchFamily="18" charset="0"/>
              </a:rPr>
              <a:t>n</a:t>
            </a:r>
            <a:r>
              <a:rPr lang="en-US" altLang="zh-CN" sz="2800" b="1">
                <a:latin typeface="Times New Roman" pitchFamily="18" charset="0"/>
              </a:rPr>
              <a:t>}, </a:t>
            </a:r>
            <a:r>
              <a:rPr lang="en-US" altLang="zh-CN" sz="2800" b="1" i="1">
                <a:latin typeface="Times New Roman" pitchFamily="18" charset="0"/>
              </a:rPr>
              <a:t>E</a:t>
            </a:r>
            <a:r>
              <a:rPr lang="en-US" altLang="zh-CN" sz="2800" b="1">
                <a:latin typeface="Times New Roman" pitchFamily="18" charset="0"/>
              </a:rPr>
              <a:t>={</a:t>
            </a:r>
            <a:r>
              <a:rPr lang="en-US" altLang="zh-CN" sz="2800" b="1" i="1">
                <a:latin typeface="Times New Roman" pitchFamily="18" charset="0"/>
              </a:rPr>
              <a:t>e</a:t>
            </a:r>
            <a:r>
              <a:rPr lang="en-US" altLang="zh-CN" sz="2800" b="1" baseline="-30000">
                <a:latin typeface="Times New Roman" pitchFamily="18" charset="0"/>
              </a:rPr>
              <a:t>1</a:t>
            </a:r>
            <a:r>
              <a:rPr lang="en-US" altLang="zh-CN" sz="2800" b="1">
                <a:latin typeface="Times New Roman" pitchFamily="18" charset="0"/>
              </a:rPr>
              <a:t>, </a:t>
            </a:r>
            <a:r>
              <a:rPr lang="en-US" altLang="zh-CN" sz="2800" b="1" i="1">
                <a:latin typeface="Times New Roman" pitchFamily="18" charset="0"/>
              </a:rPr>
              <a:t>e</a:t>
            </a:r>
            <a:r>
              <a:rPr lang="en-US" altLang="zh-CN" sz="2800" b="1" baseline="-30000">
                <a:latin typeface="Times New Roman" pitchFamily="18" charset="0"/>
              </a:rPr>
              <a:t>2</a:t>
            </a:r>
            <a:r>
              <a:rPr lang="en-US" altLang="zh-CN" sz="2800" b="1">
                <a:latin typeface="Times New Roman" pitchFamily="18" charset="0"/>
              </a:rPr>
              <a:t>, …, </a:t>
            </a:r>
            <a:r>
              <a:rPr lang="en-US" altLang="zh-CN" sz="2800" b="1" i="1">
                <a:latin typeface="Times New Roman" pitchFamily="18" charset="0"/>
              </a:rPr>
              <a:t>e</a:t>
            </a:r>
            <a:r>
              <a:rPr lang="en-US" altLang="zh-CN" sz="2800" b="1" i="1" baseline="-30000">
                <a:latin typeface="Times New Roman" pitchFamily="18" charset="0"/>
              </a:rPr>
              <a:t>m</a:t>
            </a:r>
            <a:r>
              <a:rPr lang="en-US" altLang="zh-CN" sz="2800" b="1">
                <a:latin typeface="Times New Roman" pitchFamily="18" charset="0"/>
              </a:rPr>
              <a:t>},</a:t>
            </a:r>
            <a:r>
              <a:rPr lang="en-US" altLang="zh-CN" sz="2800" b="1" i="1">
                <a:latin typeface="Times New Roman" pitchFamily="18" charset="0"/>
              </a:rPr>
              <a:t> </a:t>
            </a:r>
            <a:r>
              <a:rPr lang="zh-CN" altLang="en-US" sz="2800" b="1">
                <a:latin typeface="Times New Roman" pitchFamily="18" charset="0"/>
              </a:rPr>
              <a:t>令</a:t>
            </a:r>
            <a:r>
              <a:rPr lang="en-US" altLang="zh-CN" sz="2800" b="1" i="1">
                <a:latin typeface="Times New Roman" pitchFamily="18" charset="0"/>
              </a:rPr>
              <a:t>m</a:t>
            </a:r>
            <a:r>
              <a:rPr lang="en-US" altLang="zh-CN" sz="2800" b="1" i="1" baseline="-30000">
                <a:latin typeface="Times New Roman" pitchFamily="18" charset="0"/>
              </a:rPr>
              <a:t>ij</a:t>
            </a:r>
            <a:r>
              <a:rPr lang="zh-CN" altLang="en-US" sz="2800" b="1">
                <a:latin typeface="Times New Roman" pitchFamily="18" charset="0"/>
              </a:rPr>
              <a:t>为</a:t>
            </a:r>
            <a:r>
              <a:rPr lang="en-US" altLang="zh-CN" sz="2800" b="1" i="1">
                <a:latin typeface="Times New Roman" pitchFamily="18" charset="0"/>
              </a:rPr>
              <a:t>v</a:t>
            </a:r>
            <a:r>
              <a:rPr lang="en-US" altLang="zh-CN" sz="2800" b="1" i="1" baseline="-30000">
                <a:latin typeface="Times New Roman" pitchFamily="18" charset="0"/>
              </a:rPr>
              <a:t>i</a:t>
            </a:r>
            <a:r>
              <a:rPr lang="zh-CN" altLang="en-US" sz="2800" b="1">
                <a:latin typeface="Times New Roman" pitchFamily="18" charset="0"/>
              </a:rPr>
              <a:t>与</a:t>
            </a:r>
            <a:r>
              <a:rPr lang="en-US" altLang="zh-CN" sz="2800" b="1" i="1">
                <a:latin typeface="Times New Roman" pitchFamily="18" charset="0"/>
              </a:rPr>
              <a:t>e</a:t>
            </a:r>
            <a:r>
              <a:rPr lang="en-US" altLang="zh-CN" sz="2800" b="1" i="1" baseline="-30000">
                <a:latin typeface="Times New Roman" pitchFamily="18" charset="0"/>
              </a:rPr>
              <a:t>j</a:t>
            </a:r>
            <a:r>
              <a:rPr lang="zh-CN" altLang="en-US" sz="2800" b="1">
                <a:latin typeface="Times New Roman" pitchFamily="18" charset="0"/>
              </a:rPr>
              <a:t>的关联次数，称</a:t>
            </a:r>
            <a:r>
              <a:rPr lang="en-US" altLang="zh-CN" sz="2800" b="1">
                <a:latin typeface="Times New Roman" pitchFamily="18" charset="0"/>
              </a:rPr>
              <a:t>(</a:t>
            </a:r>
            <a:r>
              <a:rPr lang="en-US" altLang="zh-CN" sz="2800" b="1" i="1">
                <a:latin typeface="Times New Roman" pitchFamily="18" charset="0"/>
              </a:rPr>
              <a:t>m</a:t>
            </a:r>
            <a:r>
              <a:rPr lang="en-US" altLang="zh-CN" sz="2800" b="1" i="1" baseline="-30000">
                <a:latin typeface="Times New Roman" pitchFamily="18" charset="0"/>
              </a:rPr>
              <a:t>ij</a:t>
            </a:r>
            <a:r>
              <a:rPr lang="en-US" altLang="zh-CN" sz="2800" b="1">
                <a:latin typeface="Times New Roman" pitchFamily="18" charset="0"/>
              </a:rPr>
              <a:t>)</a:t>
            </a:r>
            <a:r>
              <a:rPr lang="en-US" altLang="zh-CN" sz="2800" b="1" i="1" baseline="-30000">
                <a:latin typeface="Times New Roman" pitchFamily="18" charset="0"/>
              </a:rPr>
              <a:t>n</a:t>
            </a:r>
            <a:r>
              <a:rPr lang="en-US" altLang="zh-CN" sz="2800" b="1" baseline="-30000">
                <a:latin typeface="Times New Roman" pitchFamily="18" charset="0"/>
                <a:sym typeface="Symbol" pitchFamily="18" charset="2"/>
              </a:rPr>
              <a:t></a:t>
            </a:r>
            <a:r>
              <a:rPr lang="en-US" altLang="zh-CN" sz="2800" b="1" i="1" baseline="-30000">
                <a:latin typeface="Times New Roman" pitchFamily="18" charset="0"/>
              </a:rPr>
              <a:t>m</a:t>
            </a:r>
            <a:r>
              <a:rPr lang="zh-CN" altLang="en-US" sz="2800" b="1">
                <a:latin typeface="Times New Roman" pitchFamily="18" charset="0"/>
              </a:rPr>
              <a:t>为</a:t>
            </a:r>
            <a:r>
              <a:rPr lang="en-US" altLang="zh-CN" sz="2800" b="1" i="1">
                <a:solidFill>
                  <a:srgbClr val="FF3300"/>
                </a:solidFill>
                <a:latin typeface="Times New Roman" pitchFamily="18" charset="0"/>
              </a:rPr>
              <a:t>G</a:t>
            </a:r>
            <a:r>
              <a:rPr lang="zh-CN" altLang="en-US" sz="2800" b="1">
                <a:solidFill>
                  <a:srgbClr val="FF3300"/>
                </a:solidFill>
                <a:latin typeface="Times New Roman" pitchFamily="18" charset="0"/>
              </a:rPr>
              <a:t>的关联矩阵</a:t>
            </a:r>
            <a:r>
              <a:rPr lang="zh-CN" altLang="en-US" sz="2800" b="1">
                <a:latin typeface="Times New Roman" pitchFamily="18" charset="0"/>
              </a:rPr>
              <a:t>，记为</a:t>
            </a:r>
            <a:r>
              <a:rPr lang="en-US" altLang="zh-CN" sz="2800" b="1" i="1">
                <a:latin typeface="Times New Roman" pitchFamily="18" charset="0"/>
              </a:rPr>
              <a:t>M</a:t>
            </a:r>
            <a:r>
              <a:rPr lang="en-US" altLang="zh-CN" sz="2800" b="1">
                <a:latin typeface="Times New Roman" pitchFamily="18" charset="0"/>
              </a:rPr>
              <a:t>(</a:t>
            </a:r>
            <a:r>
              <a:rPr lang="en-US" altLang="zh-CN" sz="2800" b="1" i="1">
                <a:latin typeface="Times New Roman" pitchFamily="18" charset="0"/>
              </a:rPr>
              <a:t>G</a:t>
            </a:r>
            <a:r>
              <a:rPr lang="en-US" altLang="zh-CN" sz="2800" b="1">
                <a:latin typeface="Times New Roman" pitchFamily="18" charset="0"/>
              </a:rPr>
              <a:t>). </a:t>
            </a:r>
          </a:p>
          <a:p>
            <a:pPr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zh-CN" altLang="en-US" sz="2800" b="1">
                <a:solidFill>
                  <a:srgbClr val="3366CC"/>
                </a:solidFill>
                <a:latin typeface="Times New Roman" pitchFamily="18" charset="0"/>
              </a:rPr>
              <a:t>性质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5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5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93BF5DB-3A07-484D-95C5-D4C4A759B381}" type="slidenum">
              <a:rPr lang="en-US" altLang="zh-CN"/>
              <a:pPr>
                <a:defRPr/>
              </a:pPr>
              <a:t>16</a:t>
            </a:fld>
            <a:endParaRPr lang="en-US" altLang="zh-CN"/>
          </a:p>
        </p:txBody>
      </p:sp>
      <p:grpSp>
        <p:nvGrpSpPr>
          <p:cNvPr id="2053" name="Group 24"/>
          <p:cNvGrpSpPr>
            <a:grpSpLocks/>
          </p:cNvGrpSpPr>
          <p:nvPr/>
        </p:nvGrpSpPr>
        <p:grpSpPr bwMode="auto">
          <a:xfrm>
            <a:off x="1979613" y="836613"/>
            <a:ext cx="5040312" cy="2473325"/>
            <a:chOff x="1296" y="720"/>
            <a:chExt cx="2448" cy="889"/>
          </a:xfrm>
        </p:grpSpPr>
        <p:sp>
          <p:nvSpPr>
            <p:cNvPr id="2055" name="Oval 2"/>
            <p:cNvSpPr>
              <a:spLocks noChangeArrowheads="1"/>
            </p:cNvSpPr>
            <p:nvPr/>
          </p:nvSpPr>
          <p:spPr bwMode="auto">
            <a:xfrm>
              <a:off x="1646" y="878"/>
              <a:ext cx="58" cy="5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6" name="Oval 3"/>
            <p:cNvSpPr>
              <a:spLocks noChangeArrowheads="1"/>
            </p:cNvSpPr>
            <p:nvPr/>
          </p:nvSpPr>
          <p:spPr bwMode="auto">
            <a:xfrm>
              <a:off x="1646" y="1406"/>
              <a:ext cx="58" cy="5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7" name="Oval 4"/>
            <p:cNvSpPr>
              <a:spLocks noChangeArrowheads="1"/>
            </p:cNvSpPr>
            <p:nvPr/>
          </p:nvSpPr>
          <p:spPr bwMode="auto">
            <a:xfrm>
              <a:off x="3045" y="1195"/>
              <a:ext cx="58" cy="5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8" name="Oval 6"/>
            <p:cNvSpPr>
              <a:spLocks noChangeArrowheads="1"/>
            </p:cNvSpPr>
            <p:nvPr/>
          </p:nvSpPr>
          <p:spPr bwMode="auto">
            <a:xfrm>
              <a:off x="1587" y="931"/>
              <a:ext cx="175" cy="4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9" name="Oval 7"/>
            <p:cNvSpPr>
              <a:spLocks noChangeArrowheads="1"/>
            </p:cNvSpPr>
            <p:nvPr/>
          </p:nvSpPr>
          <p:spPr bwMode="auto">
            <a:xfrm>
              <a:off x="3045" y="1036"/>
              <a:ext cx="349" cy="2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60" name="Line 8"/>
            <p:cNvSpPr>
              <a:spLocks noChangeShapeType="1"/>
            </p:cNvSpPr>
            <p:nvPr/>
          </p:nvSpPr>
          <p:spPr bwMode="auto">
            <a:xfrm>
              <a:off x="1704" y="931"/>
              <a:ext cx="1341" cy="2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1" name="Line 9"/>
            <p:cNvSpPr>
              <a:spLocks noChangeShapeType="1"/>
            </p:cNvSpPr>
            <p:nvPr/>
          </p:nvSpPr>
          <p:spPr bwMode="auto">
            <a:xfrm flipV="1">
              <a:off x="1704" y="1247"/>
              <a:ext cx="1341" cy="15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2" name="Oval 10"/>
            <p:cNvSpPr>
              <a:spLocks noChangeArrowheads="1"/>
            </p:cNvSpPr>
            <p:nvPr/>
          </p:nvSpPr>
          <p:spPr bwMode="auto">
            <a:xfrm>
              <a:off x="3103" y="1458"/>
              <a:ext cx="58" cy="5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63" name="Text Box 11"/>
            <p:cNvSpPr txBox="1">
              <a:spLocks noChangeArrowheads="1"/>
            </p:cNvSpPr>
            <p:nvPr/>
          </p:nvSpPr>
          <p:spPr bwMode="auto">
            <a:xfrm>
              <a:off x="1529" y="720"/>
              <a:ext cx="292" cy="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200" b="1"/>
                <a:t>v</a:t>
              </a:r>
              <a:r>
                <a:rPr lang="en-US" altLang="zh-CN" sz="1200" b="1" baseline="-25000"/>
                <a:t>1</a:t>
              </a:r>
              <a:endParaRPr lang="en-US" altLang="zh-CN" sz="1200" b="1"/>
            </a:p>
          </p:txBody>
        </p:sp>
        <p:sp>
          <p:nvSpPr>
            <p:cNvPr id="2064" name="Text Box 12"/>
            <p:cNvSpPr txBox="1">
              <a:spLocks noChangeArrowheads="1"/>
            </p:cNvSpPr>
            <p:nvPr/>
          </p:nvSpPr>
          <p:spPr bwMode="auto">
            <a:xfrm>
              <a:off x="1587" y="1458"/>
              <a:ext cx="350" cy="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200" b="1"/>
                <a:t>v</a:t>
              </a:r>
              <a:r>
                <a:rPr lang="en-US" altLang="zh-CN" sz="1200" b="1" baseline="-25000"/>
                <a:t>2</a:t>
              </a:r>
              <a:endParaRPr lang="en-US" altLang="zh-CN" sz="1200" b="1"/>
            </a:p>
          </p:txBody>
        </p:sp>
        <p:sp>
          <p:nvSpPr>
            <p:cNvPr id="2065" name="Text Box 13"/>
            <p:cNvSpPr txBox="1">
              <a:spLocks noChangeArrowheads="1"/>
            </p:cNvSpPr>
            <p:nvPr/>
          </p:nvSpPr>
          <p:spPr bwMode="auto">
            <a:xfrm>
              <a:off x="3045" y="1511"/>
              <a:ext cx="349" cy="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200" b="1"/>
                <a:t>v</a:t>
              </a:r>
              <a:r>
                <a:rPr lang="en-US" altLang="zh-CN" sz="1200" b="1" baseline="-25000"/>
                <a:t>4</a:t>
              </a:r>
              <a:endParaRPr lang="en-US" altLang="zh-CN" sz="1200" b="1"/>
            </a:p>
          </p:txBody>
        </p:sp>
        <p:sp>
          <p:nvSpPr>
            <p:cNvPr id="2066" name="Text Box 14"/>
            <p:cNvSpPr txBox="1">
              <a:spLocks noChangeArrowheads="1"/>
            </p:cNvSpPr>
            <p:nvPr/>
          </p:nvSpPr>
          <p:spPr bwMode="auto">
            <a:xfrm>
              <a:off x="2880" y="1008"/>
              <a:ext cx="350" cy="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200" b="1"/>
                <a:t>v</a:t>
              </a:r>
              <a:r>
                <a:rPr lang="en-US" altLang="zh-CN" sz="1200" b="1" baseline="-25000"/>
                <a:t>3</a:t>
              </a:r>
              <a:endParaRPr lang="en-US" altLang="zh-CN" sz="1200" b="1"/>
            </a:p>
          </p:txBody>
        </p:sp>
        <p:sp>
          <p:nvSpPr>
            <p:cNvPr id="2067" name="Text Box 15"/>
            <p:cNvSpPr txBox="1">
              <a:spLocks noChangeArrowheads="1"/>
            </p:cNvSpPr>
            <p:nvPr/>
          </p:nvSpPr>
          <p:spPr bwMode="auto">
            <a:xfrm>
              <a:off x="2112" y="825"/>
              <a:ext cx="291" cy="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200" b="1"/>
                <a:t>e</a:t>
              </a:r>
              <a:r>
                <a:rPr lang="en-US" altLang="zh-CN" sz="1200" b="1" baseline="-25000"/>
                <a:t>1</a:t>
              </a:r>
              <a:endParaRPr lang="en-US" altLang="zh-CN" sz="1200" b="1"/>
            </a:p>
          </p:txBody>
        </p:sp>
        <p:sp>
          <p:nvSpPr>
            <p:cNvPr id="2068" name="Text Box 16"/>
            <p:cNvSpPr txBox="1">
              <a:spLocks noChangeArrowheads="1"/>
            </p:cNvSpPr>
            <p:nvPr/>
          </p:nvSpPr>
          <p:spPr bwMode="auto">
            <a:xfrm>
              <a:off x="1296" y="1089"/>
              <a:ext cx="291" cy="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200" b="1"/>
                <a:t>e</a:t>
              </a:r>
              <a:r>
                <a:rPr lang="en-US" altLang="zh-CN" sz="1200" b="1" baseline="-25000"/>
                <a:t>2</a:t>
              </a:r>
              <a:endParaRPr lang="en-US" altLang="zh-CN" sz="1200" b="1"/>
            </a:p>
          </p:txBody>
        </p:sp>
        <p:sp>
          <p:nvSpPr>
            <p:cNvPr id="2069" name="Text Box 17"/>
            <p:cNvSpPr txBox="1">
              <a:spLocks noChangeArrowheads="1"/>
            </p:cNvSpPr>
            <p:nvPr/>
          </p:nvSpPr>
          <p:spPr bwMode="auto">
            <a:xfrm>
              <a:off x="1762" y="1089"/>
              <a:ext cx="350" cy="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200" b="1"/>
                <a:t>e</a:t>
              </a:r>
              <a:r>
                <a:rPr lang="en-US" altLang="zh-CN" sz="1200" b="1" baseline="-25000"/>
                <a:t>3</a:t>
              </a:r>
              <a:endParaRPr lang="en-US" altLang="zh-CN" sz="1200" b="1"/>
            </a:p>
          </p:txBody>
        </p:sp>
        <p:sp>
          <p:nvSpPr>
            <p:cNvPr id="2070" name="Text Box 18"/>
            <p:cNvSpPr txBox="1">
              <a:spLocks noChangeArrowheads="1"/>
            </p:cNvSpPr>
            <p:nvPr/>
          </p:nvSpPr>
          <p:spPr bwMode="auto">
            <a:xfrm>
              <a:off x="2112" y="1353"/>
              <a:ext cx="291" cy="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200" b="1"/>
                <a:t>e</a:t>
              </a:r>
              <a:r>
                <a:rPr lang="en-US" altLang="zh-CN" sz="1200" b="1" baseline="-25000"/>
                <a:t>4</a:t>
              </a:r>
              <a:endParaRPr lang="en-US" altLang="zh-CN" sz="1200" b="1"/>
            </a:p>
          </p:txBody>
        </p:sp>
        <p:sp>
          <p:nvSpPr>
            <p:cNvPr id="2071" name="Text Box 19"/>
            <p:cNvSpPr txBox="1">
              <a:spLocks noChangeArrowheads="1"/>
            </p:cNvSpPr>
            <p:nvPr/>
          </p:nvSpPr>
          <p:spPr bwMode="auto">
            <a:xfrm>
              <a:off x="3394" y="1036"/>
              <a:ext cx="350" cy="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200" b="1"/>
                <a:t>e</a:t>
              </a:r>
              <a:r>
                <a:rPr lang="en-US" altLang="zh-CN" sz="1200" b="1" baseline="-25000"/>
                <a:t>5</a:t>
              </a:r>
              <a:endParaRPr lang="en-US" altLang="zh-CN" sz="1200" b="1"/>
            </a:p>
          </p:txBody>
        </p:sp>
      </p:grpSp>
      <p:graphicFrame>
        <p:nvGraphicFramePr>
          <p:cNvPr id="2050" name="Object 21"/>
          <p:cNvGraphicFramePr>
            <a:graphicFrameLocks noChangeAspect="1"/>
          </p:cNvGraphicFramePr>
          <p:nvPr/>
        </p:nvGraphicFramePr>
        <p:xfrm>
          <a:off x="0" y="0"/>
          <a:ext cx="914400" cy="198438"/>
        </p:xfrm>
        <a:graphic>
          <a:graphicData uri="http://schemas.openxmlformats.org/presentationml/2006/ole">
            <p:oleObj spid="_x0000_s2050" name="Equation" r:id="rId3" imgW="914400" imgH="198720" progId="Equation.DSMT4">
              <p:embed/>
            </p:oleObj>
          </a:graphicData>
        </a:graphic>
      </p:graphicFrame>
      <p:graphicFrame>
        <p:nvGraphicFramePr>
          <p:cNvPr id="172055" name="Object 23"/>
          <p:cNvGraphicFramePr>
            <a:graphicFrameLocks noChangeAspect="1"/>
          </p:cNvGraphicFramePr>
          <p:nvPr/>
        </p:nvGraphicFramePr>
        <p:xfrm>
          <a:off x="2286000" y="4343400"/>
          <a:ext cx="2819400" cy="1611313"/>
        </p:xfrm>
        <a:graphic>
          <a:graphicData uri="http://schemas.openxmlformats.org/presentationml/2006/ole">
            <p:oleObj spid="_x0000_s2051" name="Equation" r:id="rId4" imgW="1600200" imgH="914400" progId="Equation.DSMT4">
              <p:embed/>
            </p:oleObj>
          </a:graphicData>
        </a:graphic>
      </p:graphicFrame>
      <p:sp>
        <p:nvSpPr>
          <p:cNvPr id="172057" name="Text Box 25"/>
          <p:cNvSpPr txBox="1">
            <a:spLocks noChangeArrowheads="1"/>
          </p:cNvSpPr>
          <p:nvPr/>
        </p:nvSpPr>
        <p:spPr bwMode="auto">
          <a:xfrm>
            <a:off x="2124075" y="3429000"/>
            <a:ext cx="472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/>
              <a:t>关联次数的可能取值为</a:t>
            </a:r>
            <a:r>
              <a:rPr lang="en-US" altLang="zh-CN" sz="2400" b="1"/>
              <a:t>0</a:t>
            </a:r>
            <a:r>
              <a:rPr lang="zh-CN" altLang="en-US" sz="2400" b="1"/>
              <a:t>，</a:t>
            </a:r>
            <a:r>
              <a:rPr lang="en-US" altLang="zh-CN" sz="2400" b="1"/>
              <a:t>1</a:t>
            </a:r>
            <a:r>
              <a:rPr lang="zh-CN" altLang="en-US" sz="2400" b="1"/>
              <a:t>，</a:t>
            </a:r>
            <a:r>
              <a:rPr lang="en-US" altLang="zh-CN" sz="2400" b="1"/>
              <a:t>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2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7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05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B34DF3E-550D-404E-A278-F78E264CDD39}" type="slidenum">
              <a:rPr lang="en-US" altLang="zh-CN"/>
              <a:pPr>
                <a:defRPr/>
              </a:pPr>
              <a:t>17</a:t>
            </a:fld>
            <a:endParaRPr lang="en-US" altLang="zh-CN"/>
          </a:p>
        </p:txBody>
      </p:sp>
      <p:sp>
        <p:nvSpPr>
          <p:cNvPr id="163842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160338"/>
            <a:ext cx="8002588" cy="795337"/>
          </a:xfrm>
        </p:spPr>
        <p:txBody>
          <a:bodyPr/>
          <a:lstStyle/>
          <a:p>
            <a:pPr>
              <a:defRPr/>
            </a:pPr>
            <a:r>
              <a:rPr lang="zh-CN" altLang="en-US" b="1" smtClean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charset="-122"/>
              </a:rPr>
              <a:t>有向图的关联矩阵</a:t>
            </a:r>
          </a:p>
        </p:txBody>
      </p:sp>
      <p:sp>
        <p:nvSpPr>
          <p:cNvPr id="3077" name="Rectangle 4"/>
          <p:cNvSpPr>
            <a:spLocks noChangeArrowheads="1"/>
          </p:cNvSpPr>
          <p:nvPr/>
        </p:nvSpPr>
        <p:spPr bwMode="auto">
          <a:xfrm>
            <a:off x="3798888" y="30861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grpSp>
        <p:nvGrpSpPr>
          <p:cNvPr id="3078" name="Group 7"/>
          <p:cNvGrpSpPr>
            <a:grpSpLocks/>
          </p:cNvGrpSpPr>
          <p:nvPr/>
        </p:nvGrpSpPr>
        <p:grpSpPr bwMode="auto">
          <a:xfrm>
            <a:off x="533400" y="1814513"/>
            <a:ext cx="8229600" cy="3656012"/>
            <a:chOff x="336" y="1143"/>
            <a:chExt cx="5184" cy="2303"/>
          </a:xfrm>
        </p:grpSpPr>
        <p:graphicFrame>
          <p:nvGraphicFramePr>
            <p:cNvPr id="3074" name="Object 0"/>
            <p:cNvGraphicFramePr>
              <a:graphicFrameLocks noChangeAspect="1"/>
            </p:cNvGraphicFramePr>
            <p:nvPr/>
          </p:nvGraphicFramePr>
          <p:xfrm>
            <a:off x="1247" y="1888"/>
            <a:ext cx="2586" cy="1138"/>
          </p:xfrm>
          <a:graphic>
            <a:graphicData uri="http://schemas.openxmlformats.org/presentationml/2006/ole">
              <p:oleObj spid="_x0000_s3074" name="Equation" r:id="rId3" imgW="1676160" imgH="736560" progId="Equation.3">
                <p:embed/>
              </p:oleObj>
            </a:graphicData>
          </a:graphic>
        </p:graphicFrame>
        <p:sp>
          <p:nvSpPr>
            <p:cNvPr id="3079" name="Text Box 6"/>
            <p:cNvSpPr txBox="1">
              <a:spLocks noChangeArrowheads="1"/>
            </p:cNvSpPr>
            <p:nvPr/>
          </p:nvSpPr>
          <p:spPr bwMode="auto">
            <a:xfrm>
              <a:off x="336" y="1143"/>
              <a:ext cx="5184" cy="23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just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None/>
              </a:pPr>
              <a:r>
                <a:rPr lang="zh-CN" altLang="en-US" sz="3200" b="1">
                  <a:solidFill>
                    <a:srgbClr val="FF3300"/>
                  </a:solidFill>
                  <a:latin typeface="Times New Roman" pitchFamily="18" charset="0"/>
                </a:rPr>
                <a:t>定义</a:t>
              </a:r>
              <a:r>
                <a:rPr lang="zh-CN" altLang="en-US" sz="3200" b="1">
                  <a:latin typeface="Times New Roman" pitchFamily="18" charset="0"/>
                </a:rPr>
                <a:t> </a:t>
              </a:r>
              <a:r>
                <a:rPr lang="zh-CN" altLang="en-US" sz="2800" b="1">
                  <a:latin typeface="Times New Roman" pitchFamily="18" charset="0"/>
                </a:rPr>
                <a:t>设</a:t>
              </a:r>
              <a:r>
                <a:rPr lang="zh-CN" altLang="en-US" sz="2800" b="1">
                  <a:solidFill>
                    <a:srgbClr val="3366CC"/>
                  </a:solidFill>
                  <a:latin typeface="Times New Roman" pitchFamily="18" charset="0"/>
                </a:rPr>
                <a:t>无环</a:t>
              </a:r>
              <a:r>
                <a:rPr lang="zh-CN" altLang="en-US" sz="2800" b="1">
                  <a:latin typeface="Times New Roman" pitchFamily="18" charset="0"/>
                </a:rPr>
                <a:t>有向图</a:t>
              </a:r>
              <a:r>
                <a:rPr lang="en-US" altLang="zh-CN" sz="2800" b="1" i="1">
                  <a:latin typeface="Times New Roman" pitchFamily="18" charset="0"/>
                </a:rPr>
                <a:t>D</a:t>
              </a:r>
              <a:r>
                <a:rPr lang="en-US" altLang="zh-CN" sz="2800" b="1">
                  <a:latin typeface="Times New Roman" pitchFamily="18" charset="0"/>
                </a:rPr>
                <a:t>=&lt;</a:t>
              </a:r>
              <a:r>
                <a:rPr lang="en-US" altLang="zh-CN" sz="2800" b="1" i="1">
                  <a:latin typeface="Times New Roman" pitchFamily="18" charset="0"/>
                </a:rPr>
                <a:t>V</a:t>
              </a:r>
              <a:r>
                <a:rPr lang="en-US" altLang="zh-CN" sz="2800" b="1">
                  <a:latin typeface="Times New Roman" pitchFamily="18" charset="0"/>
                </a:rPr>
                <a:t>,</a:t>
              </a:r>
              <a:r>
                <a:rPr lang="en-US" altLang="zh-CN" sz="2800" b="1" i="1">
                  <a:latin typeface="Times New Roman" pitchFamily="18" charset="0"/>
                </a:rPr>
                <a:t>E</a:t>
              </a:r>
              <a:r>
                <a:rPr lang="en-US" altLang="zh-CN" sz="2800" b="1">
                  <a:latin typeface="Times New Roman" pitchFamily="18" charset="0"/>
                </a:rPr>
                <a:t>&gt;, </a:t>
              </a:r>
              <a:r>
                <a:rPr lang="en-US" altLang="zh-CN" sz="2800" b="1" i="1">
                  <a:latin typeface="Times New Roman" pitchFamily="18" charset="0"/>
                </a:rPr>
                <a:t>V</a:t>
              </a:r>
              <a:r>
                <a:rPr lang="en-US" altLang="zh-CN" sz="2800" b="1">
                  <a:latin typeface="Times New Roman" pitchFamily="18" charset="0"/>
                </a:rPr>
                <a:t>={</a:t>
              </a:r>
              <a:r>
                <a:rPr lang="en-US" altLang="zh-CN" sz="2800" b="1" i="1">
                  <a:latin typeface="Times New Roman" pitchFamily="18" charset="0"/>
                </a:rPr>
                <a:t>v</a:t>
              </a:r>
              <a:r>
                <a:rPr lang="en-US" altLang="zh-CN" sz="2800" b="1" baseline="-30000">
                  <a:latin typeface="Times New Roman" pitchFamily="18" charset="0"/>
                </a:rPr>
                <a:t>1</a:t>
              </a:r>
              <a:r>
                <a:rPr lang="en-US" altLang="zh-CN" sz="2800" b="1">
                  <a:latin typeface="Times New Roman" pitchFamily="18" charset="0"/>
                </a:rPr>
                <a:t>, </a:t>
              </a:r>
              <a:r>
                <a:rPr lang="en-US" altLang="zh-CN" sz="2800" b="1" i="1">
                  <a:latin typeface="Times New Roman" pitchFamily="18" charset="0"/>
                </a:rPr>
                <a:t>v</a:t>
              </a:r>
              <a:r>
                <a:rPr lang="en-US" altLang="zh-CN" sz="2800" b="1" baseline="-30000">
                  <a:latin typeface="Times New Roman" pitchFamily="18" charset="0"/>
                </a:rPr>
                <a:t>2</a:t>
              </a:r>
              <a:r>
                <a:rPr lang="en-US" altLang="zh-CN" sz="2800" b="1">
                  <a:latin typeface="Times New Roman" pitchFamily="18" charset="0"/>
                </a:rPr>
                <a:t>, …, </a:t>
              </a:r>
              <a:r>
                <a:rPr lang="en-US" altLang="zh-CN" sz="2800" b="1" i="1">
                  <a:latin typeface="Times New Roman" pitchFamily="18" charset="0"/>
                </a:rPr>
                <a:t>v</a:t>
              </a:r>
              <a:r>
                <a:rPr lang="en-US" altLang="zh-CN" sz="2800" b="1" i="1" baseline="-30000">
                  <a:latin typeface="Times New Roman" pitchFamily="18" charset="0"/>
                </a:rPr>
                <a:t>n</a:t>
              </a:r>
              <a:r>
                <a:rPr lang="en-US" altLang="zh-CN" sz="2800" b="1">
                  <a:latin typeface="Times New Roman" pitchFamily="18" charset="0"/>
                </a:rPr>
                <a:t>}, </a:t>
              </a:r>
            </a:p>
            <a:p>
              <a:pPr algn="just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None/>
              </a:pPr>
              <a:r>
                <a:rPr lang="en-US" altLang="zh-CN" sz="2800" b="1" i="1">
                  <a:latin typeface="Times New Roman" pitchFamily="18" charset="0"/>
                </a:rPr>
                <a:t>E</a:t>
              </a:r>
              <a:r>
                <a:rPr lang="en-US" altLang="zh-CN" sz="2800" b="1">
                  <a:latin typeface="Times New Roman" pitchFamily="18" charset="0"/>
                </a:rPr>
                <a:t>={</a:t>
              </a:r>
              <a:r>
                <a:rPr lang="en-US" altLang="zh-CN" sz="2800" b="1" i="1">
                  <a:latin typeface="Times New Roman" pitchFamily="18" charset="0"/>
                </a:rPr>
                <a:t>e</a:t>
              </a:r>
              <a:r>
                <a:rPr lang="en-US" altLang="zh-CN" sz="2800" b="1" baseline="-30000">
                  <a:latin typeface="Times New Roman" pitchFamily="18" charset="0"/>
                </a:rPr>
                <a:t>1</a:t>
              </a:r>
              <a:r>
                <a:rPr lang="en-US" altLang="zh-CN" sz="2800" b="1">
                  <a:latin typeface="Times New Roman" pitchFamily="18" charset="0"/>
                </a:rPr>
                <a:t>, </a:t>
              </a:r>
              <a:r>
                <a:rPr lang="en-US" altLang="zh-CN" sz="2800" b="1" i="1">
                  <a:latin typeface="Times New Roman" pitchFamily="18" charset="0"/>
                </a:rPr>
                <a:t>e</a:t>
              </a:r>
              <a:r>
                <a:rPr lang="en-US" altLang="zh-CN" sz="2800" b="1" baseline="-30000">
                  <a:latin typeface="Times New Roman" pitchFamily="18" charset="0"/>
                </a:rPr>
                <a:t>2</a:t>
              </a:r>
              <a:r>
                <a:rPr lang="en-US" altLang="zh-CN" sz="2800" b="1">
                  <a:latin typeface="Times New Roman" pitchFamily="18" charset="0"/>
                </a:rPr>
                <a:t>, …, </a:t>
              </a:r>
              <a:r>
                <a:rPr lang="en-US" altLang="zh-CN" sz="2800" b="1" i="1">
                  <a:latin typeface="Times New Roman" pitchFamily="18" charset="0"/>
                </a:rPr>
                <a:t>e</a:t>
              </a:r>
              <a:r>
                <a:rPr lang="en-US" altLang="zh-CN" sz="2800" b="1" i="1" baseline="-30000">
                  <a:latin typeface="Times New Roman" pitchFamily="18" charset="0"/>
                </a:rPr>
                <a:t>m</a:t>
              </a:r>
              <a:r>
                <a:rPr lang="en-US" altLang="zh-CN" sz="2800" b="1">
                  <a:latin typeface="Times New Roman" pitchFamily="18" charset="0"/>
                </a:rPr>
                <a:t>}, </a:t>
              </a:r>
              <a:r>
                <a:rPr lang="zh-CN" altLang="en-US" sz="2800" b="1">
                  <a:latin typeface="Times New Roman" pitchFamily="18" charset="0"/>
                </a:rPr>
                <a:t>令</a:t>
              </a:r>
            </a:p>
            <a:p>
              <a:pPr algn="just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None/>
              </a:pPr>
              <a:endParaRPr lang="zh-CN" altLang="en-US" sz="2800" b="1">
                <a:latin typeface="Times New Roman" pitchFamily="18" charset="0"/>
              </a:endParaRPr>
            </a:p>
            <a:p>
              <a:pPr algn="just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None/>
              </a:pPr>
              <a:endParaRPr lang="zh-CN" altLang="en-US" sz="2800" b="1">
                <a:latin typeface="Times New Roman" pitchFamily="18" charset="0"/>
              </a:endParaRPr>
            </a:p>
            <a:p>
              <a:pPr algn="just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None/>
              </a:pPr>
              <a:endParaRPr lang="zh-CN" altLang="en-US" sz="2800" b="1">
                <a:latin typeface="Times New Roman" pitchFamily="18" charset="0"/>
              </a:endParaRPr>
            </a:p>
            <a:p>
              <a:pPr algn="just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None/>
              </a:pPr>
              <a:r>
                <a:rPr lang="zh-CN" altLang="en-US" sz="2800" b="1">
                  <a:latin typeface="Times New Roman" pitchFamily="18" charset="0"/>
                </a:rPr>
                <a:t>    </a:t>
              </a:r>
            </a:p>
            <a:p>
              <a:pPr algn="just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None/>
              </a:pPr>
              <a:r>
                <a:rPr lang="zh-CN" altLang="en-US" sz="2800" b="1">
                  <a:latin typeface="Times New Roman" pitchFamily="18" charset="0"/>
                </a:rPr>
                <a:t>则称</a:t>
              </a:r>
              <a:r>
                <a:rPr lang="en-US" altLang="zh-CN" sz="2800" b="1">
                  <a:latin typeface="Times New Roman" pitchFamily="18" charset="0"/>
                </a:rPr>
                <a:t>(</a:t>
              </a:r>
              <a:r>
                <a:rPr lang="en-US" altLang="zh-CN" sz="2800" b="1" i="1">
                  <a:latin typeface="Times New Roman" pitchFamily="18" charset="0"/>
                </a:rPr>
                <a:t>m</a:t>
              </a:r>
              <a:r>
                <a:rPr lang="en-US" altLang="zh-CN" sz="2800" b="1" i="1" baseline="-30000">
                  <a:latin typeface="Times New Roman" pitchFamily="18" charset="0"/>
                </a:rPr>
                <a:t>ij</a:t>
              </a:r>
              <a:r>
                <a:rPr lang="en-US" altLang="zh-CN" sz="2800" b="1">
                  <a:latin typeface="Times New Roman" pitchFamily="18" charset="0"/>
                </a:rPr>
                <a:t>)</a:t>
              </a:r>
              <a:r>
                <a:rPr lang="en-US" altLang="zh-CN" sz="2800" b="1" i="1" baseline="-30000">
                  <a:latin typeface="Times New Roman" pitchFamily="18" charset="0"/>
                </a:rPr>
                <a:t>n</a:t>
              </a:r>
              <a:r>
                <a:rPr lang="en-US" altLang="zh-CN" sz="2800" b="1" baseline="-30000">
                  <a:latin typeface="Times New Roman" pitchFamily="18" charset="0"/>
                  <a:sym typeface="Symbol" pitchFamily="18" charset="2"/>
                </a:rPr>
                <a:t></a:t>
              </a:r>
              <a:r>
                <a:rPr lang="en-US" altLang="zh-CN" sz="2800" b="1" i="1" baseline="-30000">
                  <a:latin typeface="Times New Roman" pitchFamily="18" charset="0"/>
                </a:rPr>
                <a:t>m</a:t>
              </a:r>
              <a:r>
                <a:rPr lang="zh-CN" altLang="en-US" sz="2800" b="1">
                  <a:latin typeface="Times New Roman" pitchFamily="18" charset="0"/>
                </a:rPr>
                <a:t>为</a:t>
              </a:r>
              <a:r>
                <a:rPr lang="en-US" altLang="zh-CN" sz="2800" b="1" i="1">
                  <a:solidFill>
                    <a:srgbClr val="FF3300"/>
                  </a:solidFill>
                  <a:latin typeface="Times New Roman" pitchFamily="18" charset="0"/>
                </a:rPr>
                <a:t>D</a:t>
              </a:r>
              <a:r>
                <a:rPr lang="zh-CN" altLang="en-US" sz="2800" b="1">
                  <a:solidFill>
                    <a:srgbClr val="FF3300"/>
                  </a:solidFill>
                  <a:latin typeface="Times New Roman" pitchFamily="18" charset="0"/>
                </a:rPr>
                <a:t>的关联矩阵</a:t>
              </a:r>
              <a:r>
                <a:rPr lang="zh-CN" altLang="en-US" sz="2800" b="1">
                  <a:latin typeface="Times New Roman" pitchFamily="18" charset="0"/>
                </a:rPr>
                <a:t>，记为</a:t>
              </a:r>
              <a:r>
                <a:rPr lang="en-US" altLang="zh-CN" sz="2800" b="1" i="1">
                  <a:latin typeface="Times New Roman" pitchFamily="18" charset="0"/>
                </a:rPr>
                <a:t>M</a:t>
              </a:r>
              <a:r>
                <a:rPr lang="en-US" altLang="zh-CN" sz="2800" b="1">
                  <a:latin typeface="Times New Roman" pitchFamily="18" charset="0"/>
                </a:rPr>
                <a:t>(</a:t>
              </a:r>
              <a:r>
                <a:rPr lang="en-US" altLang="zh-CN" sz="2800" b="1" i="1">
                  <a:latin typeface="Times New Roman" pitchFamily="18" charset="0"/>
                </a:rPr>
                <a:t>D</a:t>
              </a:r>
              <a:r>
                <a:rPr lang="en-US" altLang="zh-CN" sz="2800" b="1">
                  <a:latin typeface="Times New Roman" pitchFamily="18" charset="0"/>
                </a:rPr>
                <a:t>).</a:t>
              </a:r>
              <a:endParaRPr lang="en-US" altLang="zh-CN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30E396B-163D-499B-B520-7F912E15FDBC}" type="slidenum">
              <a:rPr lang="en-US" altLang="zh-CN"/>
              <a:pPr>
                <a:defRPr/>
              </a:pPr>
              <a:t>18</a:t>
            </a:fld>
            <a:endParaRPr lang="en-US" altLang="zh-CN"/>
          </a:p>
        </p:txBody>
      </p:sp>
      <p:grpSp>
        <p:nvGrpSpPr>
          <p:cNvPr id="4101" name="Group 27"/>
          <p:cNvGrpSpPr>
            <a:grpSpLocks/>
          </p:cNvGrpSpPr>
          <p:nvPr/>
        </p:nvGrpSpPr>
        <p:grpSpPr bwMode="auto">
          <a:xfrm>
            <a:off x="638175" y="863600"/>
            <a:ext cx="3200400" cy="1941513"/>
            <a:chOff x="1776" y="480"/>
            <a:chExt cx="1632" cy="1082"/>
          </a:xfrm>
        </p:grpSpPr>
        <p:sp>
          <p:nvSpPr>
            <p:cNvPr id="4104" name="Oval 2"/>
            <p:cNvSpPr>
              <a:spLocks noChangeArrowheads="1"/>
            </p:cNvSpPr>
            <p:nvPr/>
          </p:nvSpPr>
          <p:spPr bwMode="auto">
            <a:xfrm>
              <a:off x="2928" y="720"/>
              <a:ext cx="48" cy="4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5" name="Oval 3"/>
            <p:cNvSpPr>
              <a:spLocks noChangeArrowheads="1"/>
            </p:cNvSpPr>
            <p:nvPr/>
          </p:nvSpPr>
          <p:spPr bwMode="auto">
            <a:xfrm>
              <a:off x="2064" y="720"/>
              <a:ext cx="48" cy="4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6" name="Oval 4"/>
            <p:cNvSpPr>
              <a:spLocks noChangeArrowheads="1"/>
            </p:cNvSpPr>
            <p:nvPr/>
          </p:nvSpPr>
          <p:spPr bwMode="auto">
            <a:xfrm>
              <a:off x="2064" y="1344"/>
              <a:ext cx="48" cy="4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7" name="Oval 5"/>
            <p:cNvSpPr>
              <a:spLocks noChangeArrowheads="1"/>
            </p:cNvSpPr>
            <p:nvPr/>
          </p:nvSpPr>
          <p:spPr bwMode="auto">
            <a:xfrm>
              <a:off x="2928" y="1344"/>
              <a:ext cx="48" cy="4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8" name="Line 6"/>
            <p:cNvSpPr>
              <a:spLocks noChangeShapeType="1"/>
            </p:cNvSpPr>
            <p:nvPr/>
          </p:nvSpPr>
          <p:spPr bwMode="auto">
            <a:xfrm flipH="1">
              <a:off x="2112" y="720"/>
              <a:ext cx="81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9" name="Line 7"/>
            <p:cNvSpPr>
              <a:spLocks noChangeShapeType="1"/>
            </p:cNvSpPr>
            <p:nvPr/>
          </p:nvSpPr>
          <p:spPr bwMode="auto">
            <a:xfrm>
              <a:off x="2064" y="768"/>
              <a:ext cx="0" cy="57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0" name="Line 8"/>
            <p:cNvSpPr>
              <a:spLocks noChangeShapeType="1"/>
            </p:cNvSpPr>
            <p:nvPr/>
          </p:nvSpPr>
          <p:spPr bwMode="auto">
            <a:xfrm>
              <a:off x="2112" y="1392"/>
              <a:ext cx="81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1" name="Freeform 11"/>
            <p:cNvSpPr>
              <a:spLocks/>
            </p:cNvSpPr>
            <p:nvPr/>
          </p:nvSpPr>
          <p:spPr bwMode="auto">
            <a:xfrm>
              <a:off x="2064" y="768"/>
              <a:ext cx="864" cy="576"/>
            </a:xfrm>
            <a:custGeom>
              <a:avLst/>
              <a:gdLst>
                <a:gd name="T0" fmla="*/ 0 w 864"/>
                <a:gd name="T1" fmla="*/ 576 h 576"/>
                <a:gd name="T2" fmla="*/ 240 w 864"/>
                <a:gd name="T3" fmla="*/ 240 h 576"/>
                <a:gd name="T4" fmla="*/ 864 w 864"/>
                <a:gd name="T5" fmla="*/ 0 h 576"/>
                <a:gd name="T6" fmla="*/ 0 60000 65536"/>
                <a:gd name="T7" fmla="*/ 0 60000 65536"/>
                <a:gd name="T8" fmla="*/ 0 60000 65536"/>
                <a:gd name="T9" fmla="*/ 0 w 864"/>
                <a:gd name="T10" fmla="*/ 0 h 576"/>
                <a:gd name="T11" fmla="*/ 864 w 864"/>
                <a:gd name="T12" fmla="*/ 576 h 57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64" h="576">
                  <a:moveTo>
                    <a:pt x="0" y="576"/>
                  </a:moveTo>
                  <a:cubicBezTo>
                    <a:pt x="48" y="456"/>
                    <a:pt x="96" y="336"/>
                    <a:pt x="240" y="240"/>
                  </a:cubicBezTo>
                  <a:cubicBezTo>
                    <a:pt x="384" y="144"/>
                    <a:pt x="760" y="40"/>
                    <a:pt x="864" y="0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2" name="Freeform 12"/>
            <p:cNvSpPr>
              <a:spLocks/>
            </p:cNvSpPr>
            <p:nvPr/>
          </p:nvSpPr>
          <p:spPr bwMode="auto">
            <a:xfrm>
              <a:off x="2112" y="768"/>
              <a:ext cx="864" cy="576"/>
            </a:xfrm>
            <a:custGeom>
              <a:avLst/>
              <a:gdLst>
                <a:gd name="T0" fmla="*/ 864 w 864"/>
                <a:gd name="T1" fmla="*/ 0 h 576"/>
                <a:gd name="T2" fmla="*/ 480 w 864"/>
                <a:gd name="T3" fmla="*/ 384 h 576"/>
                <a:gd name="T4" fmla="*/ 0 w 864"/>
                <a:gd name="T5" fmla="*/ 576 h 576"/>
                <a:gd name="T6" fmla="*/ 0 60000 65536"/>
                <a:gd name="T7" fmla="*/ 0 60000 65536"/>
                <a:gd name="T8" fmla="*/ 0 60000 65536"/>
                <a:gd name="T9" fmla="*/ 0 w 864"/>
                <a:gd name="T10" fmla="*/ 0 h 576"/>
                <a:gd name="T11" fmla="*/ 864 w 864"/>
                <a:gd name="T12" fmla="*/ 576 h 57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64" h="576">
                  <a:moveTo>
                    <a:pt x="864" y="0"/>
                  </a:moveTo>
                  <a:cubicBezTo>
                    <a:pt x="744" y="144"/>
                    <a:pt x="624" y="288"/>
                    <a:pt x="480" y="384"/>
                  </a:cubicBezTo>
                  <a:cubicBezTo>
                    <a:pt x="336" y="480"/>
                    <a:pt x="168" y="528"/>
                    <a:pt x="0" y="576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3" name="Line 13"/>
            <p:cNvSpPr>
              <a:spLocks noChangeShapeType="1"/>
            </p:cNvSpPr>
            <p:nvPr/>
          </p:nvSpPr>
          <p:spPr bwMode="auto">
            <a:xfrm flipH="1">
              <a:off x="2496" y="720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4" name="Line 14"/>
            <p:cNvSpPr>
              <a:spLocks noChangeShapeType="1"/>
            </p:cNvSpPr>
            <p:nvPr/>
          </p:nvSpPr>
          <p:spPr bwMode="auto">
            <a:xfrm>
              <a:off x="2064" y="96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5" name="Line 15"/>
            <p:cNvSpPr>
              <a:spLocks noChangeShapeType="1"/>
            </p:cNvSpPr>
            <p:nvPr/>
          </p:nvSpPr>
          <p:spPr bwMode="auto">
            <a:xfrm>
              <a:off x="2448" y="1392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6" name="Line 16"/>
            <p:cNvSpPr>
              <a:spLocks noChangeShapeType="1"/>
            </p:cNvSpPr>
            <p:nvPr/>
          </p:nvSpPr>
          <p:spPr bwMode="auto">
            <a:xfrm flipV="1">
              <a:off x="2304" y="960"/>
              <a:ext cx="96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7" name="Line 17"/>
            <p:cNvSpPr>
              <a:spLocks noChangeShapeType="1"/>
            </p:cNvSpPr>
            <p:nvPr/>
          </p:nvSpPr>
          <p:spPr bwMode="auto">
            <a:xfrm flipH="1">
              <a:off x="2640" y="1056"/>
              <a:ext cx="96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8" name="Text Box 18"/>
            <p:cNvSpPr txBox="1">
              <a:spLocks noChangeArrowheads="1"/>
            </p:cNvSpPr>
            <p:nvPr/>
          </p:nvSpPr>
          <p:spPr bwMode="auto">
            <a:xfrm>
              <a:off x="3024" y="624"/>
              <a:ext cx="384" cy="1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400">
                  <a:latin typeface="Times New Roman" pitchFamily="18" charset="0"/>
                </a:rPr>
                <a:t>v</a:t>
              </a:r>
              <a:r>
                <a:rPr lang="en-US" altLang="zh-CN" sz="1400" baseline="-25000"/>
                <a:t>4</a:t>
              </a:r>
              <a:endParaRPr lang="en-US" altLang="zh-CN" sz="1400"/>
            </a:p>
          </p:txBody>
        </p:sp>
        <p:sp>
          <p:nvSpPr>
            <p:cNvPr id="4119" name="Text Box 19"/>
            <p:cNvSpPr txBox="1">
              <a:spLocks noChangeArrowheads="1"/>
            </p:cNvSpPr>
            <p:nvPr/>
          </p:nvSpPr>
          <p:spPr bwMode="auto">
            <a:xfrm>
              <a:off x="1824" y="624"/>
              <a:ext cx="432" cy="1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400">
                  <a:latin typeface="Times New Roman" pitchFamily="18" charset="0"/>
                </a:rPr>
                <a:t>v</a:t>
              </a:r>
              <a:r>
                <a:rPr lang="en-US" altLang="zh-CN" sz="1400" baseline="-25000"/>
                <a:t>1</a:t>
              </a:r>
              <a:endParaRPr lang="en-US" altLang="zh-CN" sz="1400"/>
            </a:p>
          </p:txBody>
        </p:sp>
        <p:sp>
          <p:nvSpPr>
            <p:cNvPr id="4120" name="Text Box 20"/>
            <p:cNvSpPr txBox="1">
              <a:spLocks noChangeArrowheads="1"/>
            </p:cNvSpPr>
            <p:nvPr/>
          </p:nvSpPr>
          <p:spPr bwMode="auto">
            <a:xfrm>
              <a:off x="1776" y="1296"/>
              <a:ext cx="432" cy="1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400">
                  <a:latin typeface="Times New Roman" pitchFamily="18" charset="0"/>
                </a:rPr>
                <a:t>v</a:t>
              </a:r>
              <a:r>
                <a:rPr lang="en-US" altLang="zh-CN" sz="1400" baseline="-25000"/>
                <a:t>2</a:t>
              </a:r>
              <a:endParaRPr lang="en-US" altLang="zh-CN" sz="1400"/>
            </a:p>
          </p:txBody>
        </p:sp>
        <p:sp>
          <p:nvSpPr>
            <p:cNvPr id="4121" name="Text Box 21"/>
            <p:cNvSpPr txBox="1">
              <a:spLocks noChangeArrowheads="1"/>
            </p:cNvSpPr>
            <p:nvPr/>
          </p:nvSpPr>
          <p:spPr bwMode="auto">
            <a:xfrm>
              <a:off x="2880" y="1392"/>
              <a:ext cx="384" cy="1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400">
                  <a:latin typeface="Times New Roman" pitchFamily="18" charset="0"/>
                </a:rPr>
                <a:t>v</a:t>
              </a:r>
              <a:r>
                <a:rPr lang="en-US" altLang="zh-CN" sz="1400" baseline="-25000"/>
                <a:t>3</a:t>
              </a:r>
              <a:endParaRPr lang="en-US" altLang="zh-CN" sz="1400"/>
            </a:p>
          </p:txBody>
        </p:sp>
        <p:sp>
          <p:nvSpPr>
            <p:cNvPr id="4122" name="Text Box 22"/>
            <p:cNvSpPr txBox="1">
              <a:spLocks noChangeArrowheads="1"/>
            </p:cNvSpPr>
            <p:nvPr/>
          </p:nvSpPr>
          <p:spPr bwMode="auto">
            <a:xfrm>
              <a:off x="1824" y="960"/>
              <a:ext cx="384" cy="1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400">
                  <a:latin typeface="Times New Roman" pitchFamily="18" charset="0"/>
                </a:rPr>
                <a:t>e</a:t>
              </a:r>
              <a:r>
                <a:rPr lang="en-US" altLang="zh-CN" sz="1400" baseline="-25000"/>
                <a:t>1</a:t>
              </a:r>
              <a:endParaRPr lang="en-US" altLang="zh-CN" sz="1400"/>
            </a:p>
          </p:txBody>
        </p:sp>
        <p:sp>
          <p:nvSpPr>
            <p:cNvPr id="4123" name="Text Box 23"/>
            <p:cNvSpPr txBox="1">
              <a:spLocks noChangeArrowheads="1"/>
            </p:cNvSpPr>
            <p:nvPr/>
          </p:nvSpPr>
          <p:spPr bwMode="auto">
            <a:xfrm>
              <a:off x="2352" y="480"/>
              <a:ext cx="384" cy="1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400">
                  <a:latin typeface="Times New Roman" pitchFamily="18" charset="0"/>
                </a:rPr>
                <a:t>e</a:t>
              </a:r>
              <a:r>
                <a:rPr lang="en-US" altLang="zh-CN" sz="1400" baseline="-25000"/>
                <a:t>2</a:t>
              </a:r>
              <a:endParaRPr lang="en-US" altLang="zh-CN" sz="1400"/>
            </a:p>
          </p:txBody>
        </p:sp>
        <p:sp>
          <p:nvSpPr>
            <p:cNvPr id="4124" name="Text Box 24"/>
            <p:cNvSpPr txBox="1">
              <a:spLocks noChangeArrowheads="1"/>
            </p:cNvSpPr>
            <p:nvPr/>
          </p:nvSpPr>
          <p:spPr bwMode="auto">
            <a:xfrm>
              <a:off x="2208" y="768"/>
              <a:ext cx="384" cy="1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400">
                  <a:latin typeface="Times New Roman" pitchFamily="18" charset="0"/>
                </a:rPr>
                <a:t>e</a:t>
              </a:r>
              <a:r>
                <a:rPr lang="en-US" altLang="zh-CN" sz="1400" baseline="-25000"/>
                <a:t>3</a:t>
              </a:r>
              <a:endParaRPr lang="en-US" altLang="zh-CN" sz="1400"/>
            </a:p>
          </p:txBody>
        </p:sp>
        <p:sp>
          <p:nvSpPr>
            <p:cNvPr id="4125" name="Text Box 25"/>
            <p:cNvSpPr txBox="1">
              <a:spLocks noChangeArrowheads="1"/>
            </p:cNvSpPr>
            <p:nvPr/>
          </p:nvSpPr>
          <p:spPr bwMode="auto">
            <a:xfrm>
              <a:off x="2688" y="1008"/>
              <a:ext cx="384" cy="1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400">
                  <a:latin typeface="Times New Roman" pitchFamily="18" charset="0"/>
                </a:rPr>
                <a:t>e</a:t>
              </a:r>
              <a:r>
                <a:rPr lang="en-US" altLang="zh-CN" sz="1400" baseline="-25000"/>
                <a:t>4</a:t>
              </a:r>
              <a:endParaRPr lang="en-US" altLang="zh-CN" sz="1400"/>
            </a:p>
          </p:txBody>
        </p:sp>
        <p:sp>
          <p:nvSpPr>
            <p:cNvPr id="4126" name="Text Box 26"/>
            <p:cNvSpPr txBox="1">
              <a:spLocks noChangeArrowheads="1"/>
            </p:cNvSpPr>
            <p:nvPr/>
          </p:nvSpPr>
          <p:spPr bwMode="auto">
            <a:xfrm>
              <a:off x="2352" y="1392"/>
              <a:ext cx="384" cy="1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400">
                  <a:latin typeface="Times New Roman" pitchFamily="18" charset="0"/>
                </a:rPr>
                <a:t>e</a:t>
              </a:r>
              <a:r>
                <a:rPr lang="en-US" altLang="zh-CN" sz="1400" baseline="-25000"/>
                <a:t>5</a:t>
              </a:r>
              <a:endParaRPr lang="en-US" altLang="zh-CN" sz="1400"/>
            </a:p>
          </p:txBody>
        </p:sp>
      </p:grpSp>
      <p:graphicFrame>
        <p:nvGraphicFramePr>
          <p:cNvPr id="174108" name="Object 28"/>
          <p:cNvGraphicFramePr>
            <a:graphicFrameLocks noChangeAspect="1"/>
          </p:cNvGraphicFramePr>
          <p:nvPr/>
        </p:nvGraphicFramePr>
        <p:xfrm>
          <a:off x="533400" y="3505200"/>
          <a:ext cx="3276600" cy="1493838"/>
        </p:xfrm>
        <a:graphic>
          <a:graphicData uri="http://schemas.openxmlformats.org/presentationml/2006/ole">
            <p:oleObj spid="_x0000_s4098" name="Equation" r:id="rId3" imgW="2006280" imgH="914400" progId="Equation.DSMT4">
              <p:embed/>
            </p:oleObj>
          </a:graphicData>
        </a:graphic>
      </p:graphicFrame>
      <p:grpSp>
        <p:nvGrpSpPr>
          <p:cNvPr id="3" name="Group 32"/>
          <p:cNvGrpSpPr>
            <a:grpSpLocks/>
          </p:cNvGrpSpPr>
          <p:nvPr/>
        </p:nvGrpSpPr>
        <p:grpSpPr bwMode="auto">
          <a:xfrm>
            <a:off x="3995738" y="981075"/>
            <a:ext cx="5905500" cy="3295650"/>
            <a:chOff x="2517" y="618"/>
            <a:chExt cx="3744" cy="2076"/>
          </a:xfrm>
        </p:grpSpPr>
        <p:graphicFrame>
          <p:nvGraphicFramePr>
            <p:cNvPr id="4099" name="Object 30"/>
            <p:cNvGraphicFramePr>
              <a:graphicFrameLocks noChangeAspect="1"/>
            </p:cNvGraphicFramePr>
            <p:nvPr/>
          </p:nvGraphicFramePr>
          <p:xfrm>
            <a:off x="2727" y="910"/>
            <a:ext cx="2624" cy="1426"/>
          </p:xfrm>
          <a:graphic>
            <a:graphicData uri="http://schemas.openxmlformats.org/presentationml/2006/ole">
              <p:oleObj spid="_x0000_s4099" name="Equation" r:id="rId4" imgW="2666880" imgH="1320480" progId="Equation.3">
                <p:embed/>
              </p:oleObj>
            </a:graphicData>
          </a:graphic>
        </p:graphicFrame>
        <p:sp>
          <p:nvSpPr>
            <p:cNvPr id="4103" name="Text Box 31"/>
            <p:cNvSpPr txBox="1">
              <a:spLocks noChangeArrowheads="1"/>
            </p:cNvSpPr>
            <p:nvPr/>
          </p:nvSpPr>
          <p:spPr bwMode="auto">
            <a:xfrm>
              <a:off x="2517" y="618"/>
              <a:ext cx="3744" cy="20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just">
                <a:lnSpc>
                  <a:spcPct val="90000"/>
                </a:lnSpc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None/>
              </a:pPr>
              <a:r>
                <a:rPr lang="zh-CN" altLang="en-US" sz="2800" b="1">
                  <a:solidFill>
                    <a:srgbClr val="FF3300"/>
                  </a:solidFill>
                  <a:latin typeface="Times New Roman" pitchFamily="18" charset="0"/>
                </a:rPr>
                <a:t>性质</a:t>
              </a:r>
              <a:r>
                <a:rPr lang="en-US" altLang="zh-CN" sz="2800" b="1">
                  <a:solidFill>
                    <a:srgbClr val="FF3300"/>
                  </a:solidFill>
                  <a:latin typeface="Times New Roman" pitchFamily="18" charset="0"/>
                </a:rPr>
                <a:t>:  </a:t>
              </a:r>
            </a:p>
            <a:p>
              <a:pPr algn="just">
                <a:lnSpc>
                  <a:spcPct val="90000"/>
                </a:lnSpc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None/>
              </a:pPr>
              <a:endParaRPr lang="en-US" altLang="zh-CN" sz="2800" b="1">
                <a:solidFill>
                  <a:srgbClr val="FF3300"/>
                </a:solidFill>
                <a:latin typeface="Times New Roman" pitchFamily="18" charset="0"/>
              </a:endParaRPr>
            </a:p>
            <a:p>
              <a:pPr algn="just">
                <a:lnSpc>
                  <a:spcPct val="90000"/>
                </a:lnSpc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None/>
              </a:pPr>
              <a:endParaRPr lang="en-US" altLang="zh-CN" sz="2800" b="1">
                <a:latin typeface="Times New Roman" pitchFamily="18" charset="0"/>
              </a:endParaRPr>
            </a:p>
            <a:p>
              <a:pPr algn="just">
                <a:lnSpc>
                  <a:spcPct val="90000"/>
                </a:lnSpc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None/>
              </a:pPr>
              <a:endParaRPr lang="en-US" altLang="zh-CN" sz="2800" b="1">
                <a:latin typeface="Times New Roman" pitchFamily="18" charset="0"/>
              </a:endParaRPr>
            </a:p>
            <a:p>
              <a:pPr algn="just">
                <a:lnSpc>
                  <a:spcPct val="90000"/>
                </a:lnSpc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None/>
              </a:pPr>
              <a:r>
                <a:rPr lang="en-US" altLang="zh-CN" sz="2800" b="1">
                  <a:latin typeface="Times New Roman" pitchFamily="18" charset="0"/>
                </a:rPr>
                <a:t>    </a:t>
              </a:r>
            </a:p>
            <a:p>
              <a:pPr algn="just">
                <a:lnSpc>
                  <a:spcPct val="90000"/>
                </a:lnSpc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None/>
              </a:pPr>
              <a:r>
                <a:rPr lang="en-US" altLang="zh-CN" sz="2800" b="1">
                  <a:latin typeface="Times New Roman" pitchFamily="18" charset="0"/>
                </a:rPr>
                <a:t>     </a:t>
              </a:r>
            </a:p>
            <a:p>
              <a:pPr algn="just">
                <a:lnSpc>
                  <a:spcPct val="90000"/>
                </a:lnSpc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None/>
              </a:pPr>
              <a:r>
                <a:rPr lang="en-US" altLang="zh-CN" sz="2800" b="1">
                  <a:latin typeface="Times New Roman" pitchFamily="18" charset="0"/>
                </a:rPr>
                <a:t>   </a:t>
              </a:r>
              <a:r>
                <a:rPr lang="en-US" altLang="zh-CN" sz="2400" b="1">
                  <a:latin typeface="Times New Roman" pitchFamily="18" charset="0"/>
                </a:rPr>
                <a:t>(4) </a:t>
              </a:r>
              <a:r>
                <a:rPr lang="zh-CN" altLang="en-US" sz="2400" b="1">
                  <a:latin typeface="Times New Roman" pitchFamily="18" charset="0"/>
                </a:rPr>
                <a:t>平行边对应的列相同</a:t>
              </a:r>
              <a:endParaRPr lang="zh-CN" altLang="en-US" sz="24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4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8BD6384-DEA9-4414-8465-A907DCE9853C}" type="slidenum">
              <a:rPr lang="en-US" altLang="zh-CN"/>
              <a:pPr>
                <a:defRPr/>
              </a:pPr>
              <a:t>19</a:t>
            </a:fld>
            <a:endParaRPr lang="en-US" altLang="zh-CN"/>
          </a:p>
        </p:txBody>
      </p:sp>
      <p:sp>
        <p:nvSpPr>
          <p:cNvPr id="5126" name="Text Box 8"/>
          <p:cNvSpPr txBox="1">
            <a:spLocks noChangeArrowheads="1"/>
          </p:cNvSpPr>
          <p:nvPr/>
        </p:nvSpPr>
        <p:spPr bwMode="auto">
          <a:xfrm>
            <a:off x="539750" y="1281113"/>
            <a:ext cx="81534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zh-CN" altLang="en-US" sz="3200" b="1">
                <a:solidFill>
                  <a:srgbClr val="FF3300"/>
                </a:solidFill>
                <a:latin typeface="Times New Roman" pitchFamily="18" charset="0"/>
              </a:rPr>
              <a:t>定义</a:t>
            </a:r>
            <a:r>
              <a:rPr lang="zh-CN" altLang="en-US" sz="2800" b="1">
                <a:solidFill>
                  <a:srgbClr val="FF3300"/>
                </a:solidFill>
                <a:latin typeface="Times New Roman" pitchFamily="18" charset="0"/>
              </a:rPr>
              <a:t> </a:t>
            </a:r>
            <a:r>
              <a:rPr lang="zh-CN" altLang="en-US" sz="2800" b="1">
                <a:latin typeface="Times New Roman" pitchFamily="18" charset="0"/>
              </a:rPr>
              <a:t> 设有向图</a:t>
            </a:r>
            <a:r>
              <a:rPr lang="en-US" altLang="zh-CN" sz="2800" b="1" i="1">
                <a:latin typeface="Times New Roman" pitchFamily="18" charset="0"/>
              </a:rPr>
              <a:t>D</a:t>
            </a:r>
            <a:r>
              <a:rPr lang="en-US" altLang="zh-CN" sz="2800" b="1">
                <a:latin typeface="Times New Roman" pitchFamily="18" charset="0"/>
              </a:rPr>
              <a:t>=&lt;</a:t>
            </a:r>
            <a:r>
              <a:rPr lang="en-US" altLang="zh-CN" sz="2800" b="1" i="1">
                <a:latin typeface="Times New Roman" pitchFamily="18" charset="0"/>
              </a:rPr>
              <a:t>V</a:t>
            </a:r>
            <a:r>
              <a:rPr lang="en-US" altLang="zh-CN" sz="2800" b="1">
                <a:latin typeface="Times New Roman" pitchFamily="18" charset="0"/>
              </a:rPr>
              <a:t>,</a:t>
            </a:r>
            <a:r>
              <a:rPr lang="en-US" altLang="zh-CN" sz="2800" b="1" i="1">
                <a:latin typeface="Times New Roman" pitchFamily="18" charset="0"/>
              </a:rPr>
              <a:t>E</a:t>
            </a:r>
            <a:r>
              <a:rPr lang="en-US" altLang="zh-CN" sz="2800" b="1">
                <a:latin typeface="Times New Roman" pitchFamily="18" charset="0"/>
              </a:rPr>
              <a:t>&gt;, </a:t>
            </a:r>
            <a:r>
              <a:rPr lang="en-US" altLang="zh-CN" sz="2800" b="1" i="1">
                <a:latin typeface="Times New Roman" pitchFamily="18" charset="0"/>
              </a:rPr>
              <a:t>V</a:t>
            </a:r>
            <a:r>
              <a:rPr lang="en-US" altLang="zh-CN" sz="2800" b="1">
                <a:latin typeface="Times New Roman" pitchFamily="18" charset="0"/>
              </a:rPr>
              <a:t>={</a:t>
            </a:r>
            <a:r>
              <a:rPr lang="en-US" altLang="zh-CN" sz="2800" b="1" i="1">
                <a:latin typeface="Times New Roman" pitchFamily="18" charset="0"/>
              </a:rPr>
              <a:t>v</a:t>
            </a:r>
            <a:r>
              <a:rPr lang="en-US" altLang="zh-CN" sz="2800" b="1" baseline="-30000">
                <a:latin typeface="Times New Roman" pitchFamily="18" charset="0"/>
              </a:rPr>
              <a:t>1</a:t>
            </a:r>
            <a:r>
              <a:rPr lang="en-US" altLang="zh-CN" sz="2800" b="1">
                <a:latin typeface="Times New Roman" pitchFamily="18" charset="0"/>
              </a:rPr>
              <a:t>, </a:t>
            </a:r>
            <a:r>
              <a:rPr lang="en-US" altLang="zh-CN" sz="2800" b="1" i="1">
                <a:latin typeface="Times New Roman" pitchFamily="18" charset="0"/>
              </a:rPr>
              <a:t>v</a:t>
            </a:r>
            <a:r>
              <a:rPr lang="en-US" altLang="zh-CN" sz="2800" b="1" baseline="-30000">
                <a:latin typeface="Times New Roman" pitchFamily="18" charset="0"/>
              </a:rPr>
              <a:t>2</a:t>
            </a:r>
            <a:r>
              <a:rPr lang="en-US" altLang="zh-CN" sz="2800" b="1">
                <a:latin typeface="Times New Roman" pitchFamily="18" charset="0"/>
              </a:rPr>
              <a:t>, …, </a:t>
            </a:r>
            <a:r>
              <a:rPr lang="en-US" altLang="zh-CN" sz="2800" b="1" i="1">
                <a:latin typeface="Times New Roman" pitchFamily="18" charset="0"/>
              </a:rPr>
              <a:t>v</a:t>
            </a:r>
            <a:r>
              <a:rPr lang="en-US" altLang="zh-CN" sz="2800" b="1" i="1" baseline="-30000">
                <a:latin typeface="Times New Roman" pitchFamily="18" charset="0"/>
              </a:rPr>
              <a:t>n</a:t>
            </a:r>
            <a:r>
              <a:rPr lang="en-US" altLang="zh-CN" sz="2800" b="1">
                <a:latin typeface="Times New Roman" pitchFamily="18" charset="0"/>
              </a:rPr>
              <a:t>}, </a:t>
            </a:r>
            <a:r>
              <a:rPr lang="en-US" altLang="zh-CN" sz="2800" b="1" i="1">
                <a:latin typeface="Times New Roman" pitchFamily="18" charset="0"/>
              </a:rPr>
              <a:t>E</a:t>
            </a:r>
            <a:r>
              <a:rPr lang="en-US" altLang="zh-CN" sz="2800" b="1">
                <a:latin typeface="Times New Roman" pitchFamily="18" charset="0"/>
              </a:rPr>
              <a:t>={</a:t>
            </a:r>
            <a:r>
              <a:rPr lang="en-US" altLang="zh-CN" sz="2800" b="1" i="1">
                <a:latin typeface="Times New Roman" pitchFamily="18" charset="0"/>
              </a:rPr>
              <a:t>e</a:t>
            </a:r>
            <a:r>
              <a:rPr lang="en-US" altLang="zh-CN" sz="2800" b="1" baseline="-30000">
                <a:latin typeface="Times New Roman" pitchFamily="18" charset="0"/>
              </a:rPr>
              <a:t>1</a:t>
            </a:r>
            <a:r>
              <a:rPr lang="en-US" altLang="zh-CN" sz="2800" b="1">
                <a:latin typeface="Times New Roman" pitchFamily="18" charset="0"/>
              </a:rPr>
              <a:t>, </a:t>
            </a:r>
            <a:r>
              <a:rPr lang="en-US" altLang="zh-CN" sz="2800" b="1" i="1">
                <a:latin typeface="Times New Roman" pitchFamily="18" charset="0"/>
              </a:rPr>
              <a:t>e</a:t>
            </a:r>
            <a:r>
              <a:rPr lang="en-US" altLang="zh-CN" sz="2800" b="1" baseline="-30000">
                <a:latin typeface="Times New Roman" pitchFamily="18" charset="0"/>
              </a:rPr>
              <a:t>2</a:t>
            </a:r>
            <a:r>
              <a:rPr lang="en-US" altLang="zh-CN" sz="2800" b="1">
                <a:latin typeface="Times New Roman" pitchFamily="18" charset="0"/>
              </a:rPr>
              <a:t>, …, </a:t>
            </a:r>
            <a:r>
              <a:rPr lang="en-US" altLang="zh-CN" sz="2800" b="1" i="1">
                <a:latin typeface="Times New Roman" pitchFamily="18" charset="0"/>
              </a:rPr>
              <a:t>e</a:t>
            </a:r>
            <a:r>
              <a:rPr lang="en-US" altLang="zh-CN" sz="2800" b="1" i="1" baseline="-30000">
                <a:latin typeface="Times New Roman" pitchFamily="18" charset="0"/>
              </a:rPr>
              <a:t>m</a:t>
            </a:r>
            <a:r>
              <a:rPr lang="en-US" altLang="zh-CN" sz="2800" b="1">
                <a:latin typeface="Times New Roman" pitchFamily="18" charset="0"/>
              </a:rPr>
              <a:t>}, </a:t>
            </a:r>
            <a:r>
              <a:rPr lang="zh-CN" altLang="en-US" sz="2800" b="1">
                <a:latin typeface="Times New Roman" pitchFamily="18" charset="0"/>
              </a:rPr>
              <a:t>令      为顶点</a:t>
            </a:r>
            <a:r>
              <a:rPr lang="en-US" altLang="zh-CN" sz="2800" b="1" i="1">
                <a:latin typeface="Times New Roman" pitchFamily="18" charset="0"/>
              </a:rPr>
              <a:t>v</a:t>
            </a:r>
            <a:r>
              <a:rPr lang="en-US" altLang="zh-CN" sz="2800" b="1" i="1" baseline="-30000">
                <a:latin typeface="Times New Roman" pitchFamily="18" charset="0"/>
              </a:rPr>
              <a:t>i</a:t>
            </a:r>
            <a:r>
              <a:rPr lang="zh-CN" altLang="en-US" sz="2800" b="1">
                <a:latin typeface="Times New Roman" pitchFamily="18" charset="0"/>
              </a:rPr>
              <a:t>邻接到顶点</a:t>
            </a:r>
            <a:r>
              <a:rPr lang="en-US" altLang="zh-CN" sz="2800" b="1" i="1">
                <a:latin typeface="Times New Roman" pitchFamily="18" charset="0"/>
              </a:rPr>
              <a:t>v</a:t>
            </a:r>
            <a:r>
              <a:rPr lang="en-US" altLang="zh-CN" sz="2800" b="1" i="1" baseline="-30000">
                <a:latin typeface="Times New Roman" pitchFamily="18" charset="0"/>
              </a:rPr>
              <a:t>j</a:t>
            </a:r>
            <a:r>
              <a:rPr lang="zh-CN" altLang="en-US" sz="2800" b="1">
                <a:latin typeface="Times New Roman" pitchFamily="18" charset="0"/>
              </a:rPr>
              <a:t>边的条数，称</a:t>
            </a:r>
            <a:r>
              <a:rPr lang="en-US" altLang="zh-CN" sz="2800" b="1">
                <a:latin typeface="Times New Roman" pitchFamily="18" charset="0"/>
              </a:rPr>
              <a:t>(       )</a:t>
            </a:r>
            <a:r>
              <a:rPr lang="en-US" altLang="zh-CN" sz="2800" b="1" i="1" baseline="-25000">
                <a:latin typeface="Times New Roman" pitchFamily="18" charset="0"/>
              </a:rPr>
              <a:t>n</a:t>
            </a:r>
            <a:r>
              <a:rPr lang="en-US" altLang="zh-CN" sz="2800" b="1" baseline="-25000">
                <a:latin typeface="Times New Roman" pitchFamily="18" charset="0"/>
                <a:sym typeface="Symbol" pitchFamily="18" charset="2"/>
              </a:rPr>
              <a:t></a:t>
            </a:r>
            <a:r>
              <a:rPr lang="en-US" altLang="zh-CN" sz="2800" b="1" i="1" baseline="-25000">
                <a:latin typeface="Times New Roman" pitchFamily="18" charset="0"/>
                <a:sym typeface="Symbol" pitchFamily="18" charset="2"/>
              </a:rPr>
              <a:t>n</a:t>
            </a:r>
            <a:r>
              <a:rPr lang="zh-CN" altLang="en-US" sz="2800" b="1">
                <a:latin typeface="Times New Roman" pitchFamily="18" charset="0"/>
              </a:rPr>
              <a:t>为</a:t>
            </a:r>
            <a:r>
              <a:rPr lang="en-US" altLang="zh-CN" sz="2800" b="1" i="1">
                <a:solidFill>
                  <a:srgbClr val="FF3300"/>
                </a:solidFill>
                <a:latin typeface="Times New Roman" pitchFamily="18" charset="0"/>
              </a:rPr>
              <a:t>D</a:t>
            </a:r>
            <a:r>
              <a:rPr lang="zh-CN" altLang="en-US" sz="2800" b="1">
                <a:solidFill>
                  <a:srgbClr val="FF3300"/>
                </a:solidFill>
                <a:latin typeface="Times New Roman" pitchFamily="18" charset="0"/>
              </a:rPr>
              <a:t>的邻接矩阵</a:t>
            </a:r>
            <a:r>
              <a:rPr lang="en-US" altLang="zh-CN" sz="2800" b="1">
                <a:latin typeface="Times New Roman" pitchFamily="18" charset="0"/>
              </a:rPr>
              <a:t>, </a:t>
            </a:r>
            <a:r>
              <a:rPr lang="zh-CN" altLang="en-US" sz="2800" b="1">
                <a:latin typeface="Times New Roman" pitchFamily="18" charset="0"/>
              </a:rPr>
              <a:t>记作</a:t>
            </a:r>
            <a:r>
              <a:rPr lang="en-US" altLang="zh-CN" sz="2800" b="1" i="1">
                <a:latin typeface="Times New Roman" pitchFamily="18" charset="0"/>
              </a:rPr>
              <a:t>A</a:t>
            </a:r>
            <a:r>
              <a:rPr lang="en-US" altLang="zh-CN" sz="2800" b="1">
                <a:latin typeface="Times New Roman" pitchFamily="18" charset="0"/>
              </a:rPr>
              <a:t>(</a:t>
            </a:r>
            <a:r>
              <a:rPr lang="en-US" altLang="zh-CN" sz="2800" b="1" i="1">
                <a:latin typeface="Times New Roman" pitchFamily="18" charset="0"/>
              </a:rPr>
              <a:t>D</a:t>
            </a:r>
            <a:r>
              <a:rPr lang="en-US" altLang="zh-CN" sz="2800" b="1">
                <a:latin typeface="Times New Roman" pitchFamily="18" charset="0"/>
              </a:rPr>
              <a:t>), </a:t>
            </a:r>
            <a:r>
              <a:rPr lang="zh-CN" altLang="en-US" sz="2800" b="1">
                <a:latin typeface="Times New Roman" pitchFamily="18" charset="0"/>
              </a:rPr>
              <a:t>简记为</a:t>
            </a:r>
            <a:r>
              <a:rPr lang="en-US" altLang="zh-CN" sz="2800" b="1" i="1">
                <a:latin typeface="Times New Roman" pitchFamily="18" charset="0"/>
              </a:rPr>
              <a:t>A</a:t>
            </a:r>
            <a:r>
              <a:rPr lang="en-US" altLang="zh-CN" sz="2800" b="1">
                <a:latin typeface="Times New Roman" pitchFamily="18" charset="0"/>
              </a:rPr>
              <a:t>. </a:t>
            </a:r>
          </a:p>
          <a:p>
            <a: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zh-CN" altLang="en-US" sz="3200" b="1">
                <a:solidFill>
                  <a:srgbClr val="3366CC"/>
                </a:solidFill>
                <a:latin typeface="宋体" charset="-122"/>
              </a:rPr>
              <a:t>性质</a:t>
            </a:r>
          </a:p>
        </p:txBody>
      </p:sp>
      <p:graphicFrame>
        <p:nvGraphicFramePr>
          <p:cNvPr id="5122" name="Object 5"/>
          <p:cNvGraphicFramePr>
            <a:graphicFrameLocks noChangeAspect="1"/>
          </p:cNvGraphicFramePr>
          <p:nvPr/>
        </p:nvGraphicFramePr>
        <p:xfrm>
          <a:off x="627063" y="3644900"/>
          <a:ext cx="7378700" cy="2789238"/>
        </p:xfrm>
        <a:graphic>
          <a:graphicData uri="http://schemas.openxmlformats.org/presentationml/2006/ole">
            <p:oleObj spid="_x0000_s5122" name="Equation" r:id="rId3" imgW="3441600" imgH="1295280" progId="Equation.DSMT4">
              <p:embed/>
            </p:oleObj>
          </a:graphicData>
        </a:graphic>
      </p:graphicFrame>
      <p:graphicFrame>
        <p:nvGraphicFramePr>
          <p:cNvPr id="5123" name="Object 6"/>
          <p:cNvGraphicFramePr>
            <a:graphicFrameLocks noChangeAspect="1"/>
          </p:cNvGraphicFramePr>
          <p:nvPr/>
        </p:nvGraphicFramePr>
        <p:xfrm>
          <a:off x="2627313" y="1989138"/>
          <a:ext cx="555625" cy="584200"/>
        </p:xfrm>
        <a:graphic>
          <a:graphicData uri="http://schemas.openxmlformats.org/presentationml/2006/ole">
            <p:oleObj spid="_x0000_s5123" name="Equation" r:id="rId4" imgW="241200" imgH="253800" progId="Equation.3">
              <p:embed/>
            </p:oleObj>
          </a:graphicData>
        </a:graphic>
      </p:graphicFrame>
      <p:graphicFrame>
        <p:nvGraphicFramePr>
          <p:cNvPr id="5124" name="Object 7"/>
          <p:cNvGraphicFramePr>
            <a:graphicFrameLocks noChangeAspect="1"/>
          </p:cNvGraphicFramePr>
          <p:nvPr/>
        </p:nvGraphicFramePr>
        <p:xfrm>
          <a:off x="1133475" y="2411413"/>
          <a:ext cx="555625" cy="584200"/>
        </p:xfrm>
        <a:graphic>
          <a:graphicData uri="http://schemas.openxmlformats.org/presentationml/2006/ole">
            <p:oleObj spid="_x0000_s5124" name="公式" r:id="rId5" imgW="241200" imgH="253800" progId="Equation.3">
              <p:embed/>
            </p:oleObj>
          </a:graphicData>
        </a:graphic>
      </p:graphicFrame>
      <p:sp>
        <p:nvSpPr>
          <p:cNvPr id="165890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44475"/>
            <a:ext cx="8229600" cy="990600"/>
          </a:xfrm>
        </p:spPr>
        <p:txBody>
          <a:bodyPr/>
          <a:lstStyle/>
          <a:p>
            <a:pPr>
              <a:defRPr/>
            </a:pPr>
            <a:r>
              <a:rPr lang="zh-CN" altLang="en-US" b="1" smtClean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有向图的邻接矩阵</a:t>
            </a:r>
          </a:p>
        </p:txBody>
      </p:sp>
      <p:sp>
        <p:nvSpPr>
          <p:cNvPr id="51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6672263"/>
            <a:ext cx="8229600" cy="185737"/>
          </a:xfrm>
        </p:spPr>
        <p:txBody>
          <a:bodyPr/>
          <a:lstStyle/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sz="2400" b="1" smtClean="0">
                <a:latin typeface="宋体" charset="-122"/>
              </a:rPr>
              <a:t>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CN" sz="2400" b="1" smtClean="0">
              <a:latin typeface="宋体" charset="-122"/>
            </a:endParaRPr>
          </a:p>
        </p:txBody>
      </p:sp>
      <p:sp>
        <p:nvSpPr>
          <p:cNvPr id="5129" name="Rectangle 4"/>
          <p:cNvSpPr>
            <a:spLocks noChangeArrowheads="1"/>
          </p:cNvSpPr>
          <p:nvPr/>
        </p:nvSpPr>
        <p:spPr bwMode="auto">
          <a:xfrm>
            <a:off x="3509963" y="29146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84B61F1-710F-40A6-82C3-A5A1706659D0}" type="slidenum">
              <a:rPr lang="en-US" altLang="zh-CN"/>
              <a:pPr>
                <a:defRPr/>
              </a:pPr>
              <a:t>2</a:t>
            </a:fld>
            <a:endParaRPr lang="en-US" altLang="zh-CN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29600" cy="1066800"/>
          </a:xfrm>
        </p:spPr>
        <p:txBody>
          <a:bodyPr/>
          <a:lstStyle/>
          <a:p>
            <a:r>
              <a:rPr lang="zh-CN" altLang="en-US" b="1" smtClean="0">
                <a:solidFill>
                  <a:srgbClr val="A50021"/>
                </a:solidFill>
                <a:latin typeface="宋体" charset="-122"/>
              </a:rPr>
              <a:t>通路与回路</a:t>
            </a:r>
            <a:r>
              <a:rPr lang="zh-CN" altLang="en-US" sz="4000" b="1" smtClean="0">
                <a:latin typeface="宋体" charset="-122"/>
              </a:rPr>
              <a:t> 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68413"/>
            <a:ext cx="8229600" cy="5132387"/>
          </a:xfrm>
        </p:spPr>
        <p:txBody>
          <a:bodyPr/>
          <a:lstStyle/>
          <a:p>
            <a:pPr algn="just"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sz="3600" b="1" smtClean="0">
                <a:solidFill>
                  <a:srgbClr val="FF3300"/>
                </a:solidFill>
                <a:latin typeface="Times New Roman" pitchFamily="18" charset="0"/>
              </a:rPr>
              <a:t>定义</a:t>
            </a:r>
            <a:r>
              <a:rPr lang="zh-CN" altLang="en-US" sz="2800" b="1" smtClean="0">
                <a:latin typeface="Times New Roman" pitchFamily="18" charset="0"/>
              </a:rPr>
              <a:t> 给定图</a:t>
            </a:r>
            <a:r>
              <a:rPr lang="en-US" altLang="zh-CN" sz="2800" b="1" i="1" smtClean="0">
                <a:latin typeface="Times New Roman" pitchFamily="18" charset="0"/>
              </a:rPr>
              <a:t>G</a:t>
            </a:r>
            <a:r>
              <a:rPr lang="en-US" altLang="zh-CN" sz="2800" b="1" smtClean="0">
                <a:latin typeface="Times New Roman" pitchFamily="18" charset="0"/>
              </a:rPr>
              <a:t>=&lt;</a:t>
            </a:r>
            <a:r>
              <a:rPr lang="en-US" altLang="zh-CN" sz="2800" b="1" i="1" smtClean="0">
                <a:latin typeface="Times New Roman" pitchFamily="18" charset="0"/>
              </a:rPr>
              <a:t>V</a:t>
            </a:r>
            <a:r>
              <a:rPr lang="en-US" altLang="zh-CN" sz="2800" b="1" smtClean="0">
                <a:latin typeface="Times New Roman" pitchFamily="18" charset="0"/>
              </a:rPr>
              <a:t>,</a:t>
            </a:r>
            <a:r>
              <a:rPr lang="en-US" altLang="zh-CN" sz="2800" b="1" i="1" smtClean="0">
                <a:latin typeface="Times New Roman" pitchFamily="18" charset="0"/>
              </a:rPr>
              <a:t>E</a:t>
            </a:r>
            <a:r>
              <a:rPr lang="en-US" altLang="zh-CN" sz="2800" b="1" smtClean="0">
                <a:latin typeface="Times New Roman" pitchFamily="18" charset="0"/>
              </a:rPr>
              <a:t>&gt;</a:t>
            </a:r>
            <a:r>
              <a:rPr lang="zh-CN" altLang="en-US" sz="2800" b="1" smtClean="0">
                <a:latin typeface="Times New Roman" pitchFamily="18" charset="0"/>
              </a:rPr>
              <a:t>（无向或有向的），设</a:t>
            </a:r>
            <a:r>
              <a:rPr lang="en-US" altLang="zh-CN" sz="2800" b="1" i="1" smtClean="0">
                <a:latin typeface="Times New Roman" pitchFamily="18" charset="0"/>
              </a:rPr>
              <a:t>G</a:t>
            </a:r>
            <a:r>
              <a:rPr lang="zh-CN" altLang="en-US" sz="2800" b="1" smtClean="0">
                <a:latin typeface="Times New Roman" pitchFamily="18" charset="0"/>
              </a:rPr>
              <a:t>中顶点与边的交替序列</a:t>
            </a:r>
            <a:r>
              <a:rPr lang="zh-CN" altLang="en-US" sz="2800" b="1" i="1" smtClean="0">
                <a:latin typeface="Times New Roman" pitchFamily="18" charset="0"/>
                <a:sym typeface="Symbol" pitchFamily="18" charset="2"/>
              </a:rPr>
              <a:t> </a:t>
            </a:r>
            <a:r>
              <a:rPr lang="en-US" altLang="zh-CN" sz="2800" b="1" smtClean="0">
                <a:latin typeface="Times New Roman" pitchFamily="18" charset="0"/>
              </a:rPr>
              <a:t>= </a:t>
            </a:r>
            <a:r>
              <a:rPr lang="en-US" altLang="zh-CN" sz="2800" b="1" i="1" smtClean="0">
                <a:latin typeface="Times New Roman" pitchFamily="18" charset="0"/>
              </a:rPr>
              <a:t>v</a:t>
            </a:r>
            <a:r>
              <a:rPr lang="en-US" altLang="zh-CN" sz="2800" b="1" baseline="-30000" smtClean="0">
                <a:latin typeface="Times New Roman" pitchFamily="18" charset="0"/>
              </a:rPr>
              <a:t>0</a:t>
            </a:r>
            <a:r>
              <a:rPr lang="en-US" altLang="zh-CN" sz="2800" b="1" i="1" smtClean="0">
                <a:latin typeface="Times New Roman" pitchFamily="18" charset="0"/>
              </a:rPr>
              <a:t>e</a:t>
            </a:r>
            <a:r>
              <a:rPr lang="en-US" altLang="zh-CN" sz="2800" b="1" baseline="-30000" smtClean="0">
                <a:latin typeface="Times New Roman" pitchFamily="18" charset="0"/>
              </a:rPr>
              <a:t>1</a:t>
            </a:r>
            <a:r>
              <a:rPr lang="en-US" altLang="zh-CN" sz="2800" b="1" i="1" smtClean="0">
                <a:latin typeface="Times New Roman" pitchFamily="18" charset="0"/>
              </a:rPr>
              <a:t>v</a:t>
            </a:r>
            <a:r>
              <a:rPr lang="en-US" altLang="zh-CN" sz="2800" b="1" baseline="-30000" smtClean="0">
                <a:latin typeface="Times New Roman" pitchFamily="18" charset="0"/>
              </a:rPr>
              <a:t>1</a:t>
            </a:r>
            <a:r>
              <a:rPr lang="en-US" altLang="zh-CN" sz="2800" b="1" i="1" smtClean="0">
                <a:latin typeface="Times New Roman" pitchFamily="18" charset="0"/>
              </a:rPr>
              <a:t>e</a:t>
            </a:r>
            <a:r>
              <a:rPr lang="en-US" altLang="zh-CN" sz="2800" b="1" baseline="-30000" smtClean="0">
                <a:latin typeface="Times New Roman" pitchFamily="18" charset="0"/>
              </a:rPr>
              <a:t>2</a:t>
            </a:r>
            <a:r>
              <a:rPr lang="en-US" altLang="zh-CN" sz="2800" b="1" smtClean="0">
                <a:latin typeface="Times New Roman" pitchFamily="18" charset="0"/>
              </a:rPr>
              <a:t>…</a:t>
            </a:r>
            <a:r>
              <a:rPr lang="en-US" altLang="zh-CN" sz="2800" b="1" i="1" smtClean="0">
                <a:latin typeface="Times New Roman" pitchFamily="18" charset="0"/>
              </a:rPr>
              <a:t>e</a:t>
            </a:r>
            <a:r>
              <a:rPr lang="en-US" altLang="zh-CN" sz="2800" b="1" i="1" baseline="-30000" smtClean="0">
                <a:latin typeface="Times New Roman" pitchFamily="18" charset="0"/>
              </a:rPr>
              <a:t>l</a:t>
            </a:r>
            <a:r>
              <a:rPr lang="en-US" altLang="zh-CN" sz="2800" b="1" i="1" smtClean="0">
                <a:latin typeface="Times New Roman" pitchFamily="18" charset="0"/>
              </a:rPr>
              <a:t>v</a:t>
            </a:r>
            <a:r>
              <a:rPr lang="en-US" altLang="zh-CN" sz="2800" b="1" i="1" baseline="-30000" smtClean="0">
                <a:latin typeface="Times New Roman" pitchFamily="18" charset="0"/>
              </a:rPr>
              <a:t>l</a:t>
            </a:r>
            <a:r>
              <a:rPr lang="zh-CN" altLang="en-US" sz="2800" b="1" smtClean="0">
                <a:latin typeface="Times New Roman" pitchFamily="18" charset="0"/>
              </a:rPr>
              <a:t>，</a:t>
            </a:r>
          </a:p>
          <a:p>
            <a:pPr algn="just"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sz="2800" b="1" smtClean="0">
                <a:latin typeface="Times New Roman" pitchFamily="18" charset="0"/>
              </a:rPr>
              <a:t>(1) </a:t>
            </a:r>
            <a:r>
              <a:rPr lang="zh-CN" altLang="en-US" sz="2800" b="1" smtClean="0">
                <a:latin typeface="Times New Roman" pitchFamily="18" charset="0"/>
              </a:rPr>
              <a:t>若</a:t>
            </a:r>
            <a:r>
              <a:rPr lang="zh-CN" altLang="en-US" sz="2800" b="1" smtClean="0">
                <a:sym typeface="Symbol" pitchFamily="18" charset="2"/>
              </a:rPr>
              <a:t></a:t>
            </a:r>
            <a:r>
              <a:rPr lang="en-US" altLang="zh-CN" sz="2800" b="1" i="1" smtClean="0">
                <a:latin typeface="Times New Roman" pitchFamily="18" charset="0"/>
                <a:sym typeface="Symbol" pitchFamily="18" charset="2"/>
              </a:rPr>
              <a:t>i</a:t>
            </a:r>
            <a:r>
              <a:rPr lang="en-US" altLang="zh-CN" sz="2800" b="1" smtClean="0">
                <a:latin typeface="Times New Roman" pitchFamily="18" charset="0"/>
                <a:sym typeface="Symbol" pitchFamily="18" charset="2"/>
              </a:rPr>
              <a:t>(1</a:t>
            </a:r>
            <a:r>
              <a:rPr lang="en-US" altLang="zh-CN" sz="2800" b="1" smtClean="0">
                <a:sym typeface="Symbol" pitchFamily="18" charset="2"/>
              </a:rPr>
              <a:t></a:t>
            </a:r>
            <a:r>
              <a:rPr lang="en-US" altLang="zh-CN" sz="2800" b="1" i="1" smtClean="0">
                <a:latin typeface="Times New Roman" pitchFamily="18" charset="0"/>
                <a:sym typeface="Symbol" pitchFamily="18" charset="2"/>
              </a:rPr>
              <a:t>i</a:t>
            </a:r>
            <a:r>
              <a:rPr lang="en-US" altLang="zh-CN" sz="2800" b="1" smtClean="0">
                <a:sym typeface="Symbol" pitchFamily="18" charset="2"/>
              </a:rPr>
              <a:t></a:t>
            </a:r>
            <a:r>
              <a:rPr lang="en-US" altLang="zh-CN" sz="2800" b="1" i="1" smtClean="0">
                <a:latin typeface="Times New Roman" pitchFamily="18" charset="0"/>
                <a:sym typeface="Symbol" pitchFamily="18" charset="2"/>
              </a:rPr>
              <a:t>l</a:t>
            </a:r>
            <a:r>
              <a:rPr lang="en-US" altLang="zh-CN" sz="2800" b="1" smtClean="0">
                <a:latin typeface="Times New Roman" pitchFamily="18" charset="0"/>
                <a:sym typeface="Symbol" pitchFamily="18" charset="2"/>
              </a:rPr>
              <a:t>), </a:t>
            </a:r>
            <a:r>
              <a:rPr lang="en-US" altLang="zh-CN" sz="2800" b="1" i="1" smtClean="0">
                <a:latin typeface="Times New Roman" pitchFamily="18" charset="0"/>
              </a:rPr>
              <a:t>v</a:t>
            </a:r>
            <a:r>
              <a:rPr lang="en-US" altLang="zh-CN" sz="2800" b="1" i="1" baseline="-30000" smtClean="0">
                <a:latin typeface="Times New Roman" pitchFamily="18" charset="0"/>
              </a:rPr>
              <a:t>i</a:t>
            </a:r>
            <a:r>
              <a:rPr lang="en-US" altLang="zh-CN" sz="2800" b="1" baseline="-30000" smtClean="0">
                <a:latin typeface="Times New Roman" pitchFamily="18" charset="0"/>
                <a:sym typeface="Symbol" pitchFamily="18" charset="2"/>
              </a:rPr>
              <a:t></a:t>
            </a:r>
            <a:r>
              <a:rPr lang="en-US" altLang="zh-CN" sz="2800" b="1" baseline="-30000" smtClean="0">
                <a:latin typeface="Times New Roman" pitchFamily="18" charset="0"/>
              </a:rPr>
              <a:t>1  </a:t>
            </a:r>
            <a:r>
              <a:rPr lang="zh-CN" altLang="en-US" sz="2800" b="1" smtClean="0">
                <a:latin typeface="Times New Roman" pitchFamily="18" charset="0"/>
              </a:rPr>
              <a:t>和 </a:t>
            </a:r>
            <a:r>
              <a:rPr lang="en-US" altLang="zh-CN" sz="2800" b="1" i="1" smtClean="0">
                <a:latin typeface="Times New Roman" pitchFamily="18" charset="0"/>
              </a:rPr>
              <a:t>v</a:t>
            </a:r>
            <a:r>
              <a:rPr lang="en-US" altLang="zh-CN" sz="2800" b="1" i="1" baseline="-30000" smtClean="0">
                <a:latin typeface="Times New Roman" pitchFamily="18" charset="0"/>
              </a:rPr>
              <a:t>i</a:t>
            </a:r>
            <a:r>
              <a:rPr lang="zh-CN" altLang="en-US" sz="2800" b="1" smtClean="0">
                <a:latin typeface="Times New Roman" pitchFamily="18" charset="0"/>
              </a:rPr>
              <a:t>是</a:t>
            </a:r>
            <a:r>
              <a:rPr lang="en-US" altLang="zh-CN" sz="2800" b="1" i="1" smtClean="0">
                <a:latin typeface="Times New Roman" pitchFamily="18" charset="0"/>
              </a:rPr>
              <a:t>e</a:t>
            </a:r>
            <a:r>
              <a:rPr lang="en-US" altLang="zh-CN" sz="2800" b="1" i="1" baseline="-30000" smtClean="0">
                <a:latin typeface="Times New Roman" pitchFamily="18" charset="0"/>
              </a:rPr>
              <a:t>i</a:t>
            </a:r>
            <a:r>
              <a:rPr lang="zh-CN" altLang="en-US" sz="2800" b="1" smtClean="0">
                <a:latin typeface="Times New Roman" pitchFamily="18" charset="0"/>
              </a:rPr>
              <a:t>的端点</a:t>
            </a:r>
            <a:r>
              <a:rPr lang="en-US" altLang="zh-CN" sz="2800" b="1" smtClean="0">
                <a:latin typeface="Times New Roman" pitchFamily="18" charset="0"/>
              </a:rPr>
              <a:t>(</a:t>
            </a:r>
            <a:r>
              <a:rPr lang="zh-CN" altLang="en-US" sz="2800" b="1" smtClean="0">
                <a:latin typeface="Times New Roman" pitchFamily="18" charset="0"/>
              </a:rPr>
              <a:t>对于有向图</a:t>
            </a:r>
            <a:r>
              <a:rPr lang="en-US" altLang="zh-CN" sz="2800" b="1" smtClean="0">
                <a:latin typeface="Times New Roman" pitchFamily="18" charset="0"/>
              </a:rPr>
              <a:t>, </a:t>
            </a:r>
            <a:r>
              <a:rPr lang="zh-CN" altLang="en-US" sz="2800" b="1" smtClean="0">
                <a:latin typeface="Times New Roman" pitchFamily="18" charset="0"/>
              </a:rPr>
              <a:t>要求</a:t>
            </a:r>
            <a:r>
              <a:rPr lang="en-US" altLang="zh-CN" sz="2800" b="1" i="1" smtClean="0">
                <a:latin typeface="Times New Roman" pitchFamily="18" charset="0"/>
              </a:rPr>
              <a:t>v</a:t>
            </a:r>
            <a:r>
              <a:rPr lang="en-US" altLang="zh-CN" sz="2800" b="1" i="1" baseline="-30000" smtClean="0">
                <a:latin typeface="Times New Roman" pitchFamily="18" charset="0"/>
              </a:rPr>
              <a:t>i</a:t>
            </a:r>
            <a:r>
              <a:rPr lang="en-US" altLang="zh-CN" sz="2800" b="1" baseline="-30000" smtClean="0">
                <a:latin typeface="Times New Roman" pitchFamily="18" charset="0"/>
                <a:sym typeface="Symbol" pitchFamily="18" charset="2"/>
              </a:rPr>
              <a:t></a:t>
            </a:r>
            <a:r>
              <a:rPr lang="en-US" altLang="zh-CN" sz="2800" b="1" baseline="-30000" smtClean="0">
                <a:latin typeface="Times New Roman" pitchFamily="18" charset="0"/>
              </a:rPr>
              <a:t>1</a:t>
            </a:r>
            <a:r>
              <a:rPr lang="zh-CN" altLang="en-US" sz="2800" b="1" smtClean="0">
                <a:latin typeface="Times New Roman" pitchFamily="18" charset="0"/>
              </a:rPr>
              <a:t>是始点</a:t>
            </a:r>
            <a:r>
              <a:rPr lang="en-US" altLang="zh-CN" sz="2800" b="1" smtClean="0">
                <a:latin typeface="Times New Roman" pitchFamily="18" charset="0"/>
              </a:rPr>
              <a:t>, </a:t>
            </a:r>
            <a:r>
              <a:rPr lang="en-US" altLang="zh-CN" sz="2800" b="1" i="1" smtClean="0">
                <a:latin typeface="Times New Roman" pitchFamily="18" charset="0"/>
              </a:rPr>
              <a:t>v</a:t>
            </a:r>
            <a:r>
              <a:rPr lang="en-US" altLang="zh-CN" sz="2800" b="1" i="1" baseline="-30000" smtClean="0">
                <a:latin typeface="Times New Roman" pitchFamily="18" charset="0"/>
              </a:rPr>
              <a:t>i</a:t>
            </a:r>
            <a:r>
              <a:rPr lang="zh-CN" altLang="en-US" sz="2800" b="1" smtClean="0">
                <a:latin typeface="Times New Roman" pitchFamily="18" charset="0"/>
              </a:rPr>
              <a:t>是终点</a:t>
            </a:r>
            <a:r>
              <a:rPr lang="en-US" altLang="zh-CN" sz="2800" b="1" smtClean="0">
                <a:latin typeface="Times New Roman" pitchFamily="18" charset="0"/>
              </a:rPr>
              <a:t>), </a:t>
            </a:r>
            <a:r>
              <a:rPr lang="zh-CN" altLang="en-US" sz="2800" b="1" smtClean="0">
                <a:latin typeface="Times New Roman" pitchFamily="18" charset="0"/>
              </a:rPr>
              <a:t>则称</a:t>
            </a:r>
            <a:r>
              <a:rPr lang="zh-CN" altLang="en-US" sz="2800" b="1" i="1" smtClean="0">
                <a:latin typeface="Times New Roman" pitchFamily="18" charset="0"/>
                <a:sym typeface="Symbol" pitchFamily="18" charset="2"/>
              </a:rPr>
              <a:t> </a:t>
            </a:r>
            <a:r>
              <a:rPr lang="zh-CN" altLang="en-US" sz="2800" b="1" smtClean="0">
                <a:latin typeface="Times New Roman" pitchFamily="18" charset="0"/>
              </a:rPr>
              <a:t>为</a:t>
            </a:r>
            <a:r>
              <a:rPr lang="zh-CN" altLang="en-US" sz="2800" b="1" smtClean="0">
                <a:solidFill>
                  <a:srgbClr val="FF3300"/>
                </a:solidFill>
                <a:latin typeface="Times New Roman" pitchFamily="18" charset="0"/>
              </a:rPr>
              <a:t>通路</a:t>
            </a:r>
            <a:r>
              <a:rPr lang="en-US" altLang="zh-CN" sz="2800" b="1" smtClean="0">
                <a:latin typeface="Times New Roman" pitchFamily="18" charset="0"/>
              </a:rPr>
              <a:t>, </a:t>
            </a:r>
            <a:r>
              <a:rPr lang="en-US" altLang="zh-CN" sz="2800" b="1" i="1" smtClean="0">
                <a:latin typeface="Times New Roman" pitchFamily="18" charset="0"/>
              </a:rPr>
              <a:t>v</a:t>
            </a:r>
            <a:r>
              <a:rPr lang="en-US" altLang="zh-CN" sz="2800" b="1" baseline="-30000" smtClean="0">
                <a:latin typeface="Times New Roman" pitchFamily="18" charset="0"/>
              </a:rPr>
              <a:t>0</a:t>
            </a:r>
            <a:r>
              <a:rPr lang="zh-CN" altLang="en-US" sz="2800" b="1" smtClean="0">
                <a:latin typeface="Times New Roman" pitchFamily="18" charset="0"/>
              </a:rPr>
              <a:t>是</a:t>
            </a:r>
            <a:r>
              <a:rPr lang="zh-CN" altLang="en-US" sz="2800" b="1" smtClean="0">
                <a:solidFill>
                  <a:srgbClr val="FF3300"/>
                </a:solidFill>
                <a:latin typeface="Times New Roman" pitchFamily="18" charset="0"/>
              </a:rPr>
              <a:t>通路的起点</a:t>
            </a:r>
            <a:r>
              <a:rPr lang="en-US" altLang="zh-CN" sz="2800" b="1" smtClean="0">
                <a:latin typeface="Times New Roman" pitchFamily="18" charset="0"/>
              </a:rPr>
              <a:t>, </a:t>
            </a:r>
            <a:r>
              <a:rPr lang="en-US" altLang="zh-CN" sz="2800" b="1" i="1" smtClean="0">
                <a:latin typeface="Times New Roman" pitchFamily="18" charset="0"/>
              </a:rPr>
              <a:t>v</a:t>
            </a:r>
            <a:r>
              <a:rPr lang="en-US" altLang="zh-CN" sz="2800" b="1" i="1" baseline="-30000" smtClean="0">
                <a:latin typeface="Times New Roman" pitchFamily="18" charset="0"/>
              </a:rPr>
              <a:t>l</a:t>
            </a:r>
            <a:r>
              <a:rPr lang="zh-CN" altLang="en-US" sz="2800" b="1" smtClean="0">
                <a:latin typeface="Times New Roman" pitchFamily="18" charset="0"/>
              </a:rPr>
              <a:t>是</a:t>
            </a:r>
            <a:r>
              <a:rPr lang="zh-CN" altLang="en-US" sz="2800" b="1" smtClean="0">
                <a:solidFill>
                  <a:srgbClr val="FF3300"/>
                </a:solidFill>
                <a:latin typeface="Times New Roman" pitchFamily="18" charset="0"/>
              </a:rPr>
              <a:t>通路的终点</a:t>
            </a:r>
            <a:r>
              <a:rPr lang="en-US" altLang="zh-CN" sz="2800" b="1" smtClean="0">
                <a:latin typeface="Times New Roman" pitchFamily="18" charset="0"/>
              </a:rPr>
              <a:t>, </a:t>
            </a:r>
            <a:r>
              <a:rPr lang="en-US" altLang="zh-CN" sz="2800" b="1" i="1" smtClean="0">
                <a:latin typeface="Times New Roman" pitchFamily="18" charset="0"/>
              </a:rPr>
              <a:t>l</a:t>
            </a:r>
            <a:r>
              <a:rPr lang="zh-CN" altLang="en-US" sz="2800" b="1" smtClean="0">
                <a:latin typeface="Times New Roman" pitchFamily="18" charset="0"/>
              </a:rPr>
              <a:t>为</a:t>
            </a:r>
            <a:r>
              <a:rPr lang="zh-CN" altLang="en-US" sz="2800" b="1" smtClean="0">
                <a:solidFill>
                  <a:srgbClr val="FF3300"/>
                </a:solidFill>
                <a:latin typeface="Times New Roman" pitchFamily="18" charset="0"/>
              </a:rPr>
              <a:t>通路的长度</a:t>
            </a:r>
            <a:r>
              <a:rPr lang="en-US" altLang="zh-CN" sz="2800" b="1" smtClean="0">
                <a:latin typeface="Times New Roman" pitchFamily="18" charset="0"/>
              </a:rPr>
              <a:t>. </a:t>
            </a:r>
            <a:r>
              <a:rPr lang="zh-CN" altLang="en-US" sz="2800" b="1" smtClean="0">
                <a:latin typeface="Times New Roman" pitchFamily="18" charset="0"/>
              </a:rPr>
              <a:t>又若</a:t>
            </a:r>
            <a:r>
              <a:rPr lang="en-US" altLang="zh-CN" sz="2800" b="1" i="1" smtClean="0">
                <a:latin typeface="Times New Roman" pitchFamily="18" charset="0"/>
              </a:rPr>
              <a:t>v</a:t>
            </a:r>
            <a:r>
              <a:rPr lang="en-US" altLang="zh-CN" sz="2800" b="1" baseline="-30000" smtClean="0">
                <a:latin typeface="Times New Roman" pitchFamily="18" charset="0"/>
              </a:rPr>
              <a:t>0</a:t>
            </a:r>
            <a:r>
              <a:rPr lang="en-US" altLang="zh-CN" sz="2800" b="1" smtClean="0">
                <a:latin typeface="Times New Roman" pitchFamily="18" charset="0"/>
              </a:rPr>
              <a:t>=</a:t>
            </a:r>
            <a:r>
              <a:rPr lang="en-US" altLang="zh-CN" sz="2800" b="1" i="1" smtClean="0">
                <a:latin typeface="Times New Roman" pitchFamily="18" charset="0"/>
              </a:rPr>
              <a:t>v</a:t>
            </a:r>
            <a:r>
              <a:rPr lang="en-US" altLang="zh-CN" sz="2800" b="1" i="1" baseline="-30000" smtClean="0">
                <a:latin typeface="Times New Roman" pitchFamily="18" charset="0"/>
              </a:rPr>
              <a:t>l</a:t>
            </a:r>
            <a:r>
              <a:rPr lang="zh-CN" altLang="en-US" sz="2800" b="1" smtClean="0">
                <a:latin typeface="Times New Roman" pitchFamily="18" charset="0"/>
              </a:rPr>
              <a:t>，则称</a:t>
            </a:r>
            <a:r>
              <a:rPr lang="zh-CN" altLang="en-US" sz="2800" b="1" i="1" smtClean="0">
                <a:latin typeface="Times New Roman" pitchFamily="18" charset="0"/>
                <a:sym typeface="Symbol" pitchFamily="18" charset="2"/>
              </a:rPr>
              <a:t> </a:t>
            </a:r>
            <a:r>
              <a:rPr lang="zh-CN" altLang="en-US" sz="2800" b="1" smtClean="0">
                <a:latin typeface="Times New Roman" pitchFamily="18" charset="0"/>
              </a:rPr>
              <a:t>为</a:t>
            </a:r>
            <a:r>
              <a:rPr lang="zh-CN" altLang="en-US" sz="2800" b="1" smtClean="0">
                <a:solidFill>
                  <a:srgbClr val="FF3300"/>
                </a:solidFill>
                <a:latin typeface="Times New Roman" pitchFamily="18" charset="0"/>
              </a:rPr>
              <a:t>回路</a:t>
            </a:r>
            <a:r>
              <a:rPr lang="en-US" altLang="zh-CN" sz="2800" b="1" smtClean="0">
                <a:latin typeface="Times New Roman" pitchFamily="18" charset="0"/>
              </a:rPr>
              <a:t>.</a:t>
            </a:r>
          </a:p>
          <a:p>
            <a:pPr algn="just"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sz="2800" b="1" smtClean="0">
                <a:latin typeface="Times New Roman" pitchFamily="18" charset="0"/>
              </a:rPr>
              <a:t>(2) </a:t>
            </a:r>
            <a:r>
              <a:rPr lang="zh-CN" altLang="en-US" sz="2800" b="1" smtClean="0">
                <a:latin typeface="Times New Roman" pitchFamily="18" charset="0"/>
              </a:rPr>
              <a:t>若通路</a:t>
            </a:r>
            <a:r>
              <a:rPr lang="en-US" altLang="zh-CN" sz="2800" b="1" smtClean="0">
                <a:latin typeface="Times New Roman" pitchFamily="18" charset="0"/>
              </a:rPr>
              <a:t>(</a:t>
            </a:r>
            <a:r>
              <a:rPr lang="zh-CN" altLang="en-US" sz="2800" b="1" smtClean="0">
                <a:latin typeface="Times New Roman" pitchFamily="18" charset="0"/>
              </a:rPr>
              <a:t>回路</a:t>
            </a:r>
            <a:r>
              <a:rPr lang="en-US" altLang="zh-CN" sz="2800" b="1" smtClean="0">
                <a:latin typeface="Times New Roman" pitchFamily="18" charset="0"/>
              </a:rPr>
              <a:t>)</a:t>
            </a:r>
            <a:r>
              <a:rPr lang="zh-CN" altLang="en-US" sz="2800" b="1" smtClean="0">
                <a:latin typeface="Times New Roman" pitchFamily="18" charset="0"/>
              </a:rPr>
              <a:t>中所有顶点</a:t>
            </a:r>
            <a:r>
              <a:rPr lang="en-US" altLang="zh-CN" sz="2800" b="1" smtClean="0">
                <a:latin typeface="Times New Roman" pitchFamily="18" charset="0"/>
              </a:rPr>
              <a:t>(</a:t>
            </a:r>
            <a:r>
              <a:rPr lang="zh-CN" altLang="en-US" sz="2800" b="1" smtClean="0">
                <a:latin typeface="Times New Roman" pitchFamily="18" charset="0"/>
              </a:rPr>
              <a:t>对于回路</a:t>
            </a:r>
            <a:r>
              <a:rPr lang="en-US" altLang="zh-CN" sz="2800" b="1" smtClean="0">
                <a:latin typeface="Times New Roman" pitchFamily="18" charset="0"/>
              </a:rPr>
              <a:t>, </a:t>
            </a:r>
            <a:r>
              <a:rPr lang="zh-CN" altLang="en-US" sz="2800" b="1" smtClean="0">
                <a:latin typeface="Times New Roman" pitchFamily="18" charset="0"/>
              </a:rPr>
              <a:t>除</a:t>
            </a:r>
            <a:r>
              <a:rPr lang="en-US" altLang="zh-CN" sz="2800" b="1" i="1" smtClean="0">
                <a:latin typeface="Times New Roman" pitchFamily="18" charset="0"/>
              </a:rPr>
              <a:t>v</a:t>
            </a:r>
            <a:r>
              <a:rPr lang="en-US" altLang="zh-CN" sz="2800" b="1" baseline="-30000" smtClean="0">
                <a:latin typeface="Times New Roman" pitchFamily="18" charset="0"/>
              </a:rPr>
              <a:t>0</a:t>
            </a:r>
            <a:r>
              <a:rPr lang="en-US" altLang="zh-CN" sz="2800" b="1" smtClean="0">
                <a:latin typeface="Times New Roman" pitchFamily="18" charset="0"/>
              </a:rPr>
              <a:t>=</a:t>
            </a:r>
            <a:r>
              <a:rPr lang="en-US" altLang="zh-CN" sz="2800" b="1" i="1" smtClean="0">
                <a:latin typeface="Times New Roman" pitchFamily="18" charset="0"/>
              </a:rPr>
              <a:t>v</a:t>
            </a:r>
            <a:r>
              <a:rPr lang="en-US" altLang="zh-CN" sz="2800" b="1" i="1" baseline="-30000" smtClean="0">
                <a:latin typeface="Times New Roman" pitchFamily="18" charset="0"/>
              </a:rPr>
              <a:t>l</a:t>
            </a:r>
            <a:r>
              <a:rPr lang="en-US" altLang="zh-CN" sz="2800" b="1" smtClean="0">
                <a:latin typeface="Times New Roman" pitchFamily="18" charset="0"/>
              </a:rPr>
              <a:t>)</a:t>
            </a:r>
            <a:r>
              <a:rPr lang="zh-CN" altLang="en-US" sz="2800" b="1" smtClean="0">
                <a:latin typeface="Times New Roman" pitchFamily="18" charset="0"/>
              </a:rPr>
              <a:t>各异，所有边也不相同，则称为</a:t>
            </a:r>
            <a:r>
              <a:rPr lang="zh-CN" altLang="en-US" sz="2800" b="1" smtClean="0">
                <a:solidFill>
                  <a:srgbClr val="FF3300"/>
                </a:solidFill>
                <a:latin typeface="Times New Roman" pitchFamily="18" charset="0"/>
              </a:rPr>
              <a:t>初级通路</a:t>
            </a:r>
            <a:r>
              <a:rPr lang="en-US" altLang="zh-CN" sz="2800" b="1" smtClean="0">
                <a:solidFill>
                  <a:srgbClr val="FF3300"/>
                </a:solidFill>
                <a:latin typeface="Times New Roman" pitchFamily="18" charset="0"/>
              </a:rPr>
              <a:t>(</a:t>
            </a:r>
            <a:r>
              <a:rPr lang="zh-CN" altLang="en-US" sz="2800" b="1" smtClean="0">
                <a:solidFill>
                  <a:srgbClr val="FF3300"/>
                </a:solidFill>
                <a:latin typeface="Times New Roman" pitchFamily="18" charset="0"/>
              </a:rPr>
              <a:t>初级回路</a:t>
            </a:r>
            <a:r>
              <a:rPr lang="en-US" altLang="zh-CN" sz="2800" b="1" smtClean="0">
                <a:solidFill>
                  <a:srgbClr val="FF3300"/>
                </a:solidFill>
                <a:latin typeface="Times New Roman" pitchFamily="18" charset="0"/>
              </a:rPr>
              <a:t>)</a:t>
            </a:r>
            <a:r>
              <a:rPr lang="en-US" altLang="zh-CN" sz="2800" b="1" smtClean="0">
                <a:latin typeface="Times New Roman" pitchFamily="18" charset="0"/>
              </a:rPr>
              <a:t>.</a:t>
            </a:r>
            <a:r>
              <a:rPr lang="zh-CN" altLang="en-US" sz="2800" b="1" smtClean="0">
                <a:latin typeface="Times New Roman" pitchFamily="18" charset="0"/>
              </a:rPr>
              <a:t>初级通路又称作</a:t>
            </a:r>
            <a:r>
              <a:rPr lang="zh-CN" altLang="en-US" sz="2800" b="1" smtClean="0">
                <a:solidFill>
                  <a:srgbClr val="FF3300"/>
                </a:solidFill>
                <a:latin typeface="Times New Roman" pitchFamily="18" charset="0"/>
              </a:rPr>
              <a:t>路径</a:t>
            </a:r>
            <a:r>
              <a:rPr lang="en-US" altLang="zh-CN" sz="2800" b="1" smtClean="0">
                <a:latin typeface="Times New Roman" pitchFamily="18" charset="0"/>
              </a:rPr>
              <a:t>, </a:t>
            </a:r>
            <a:r>
              <a:rPr lang="zh-CN" altLang="en-US" sz="2800" b="1" smtClean="0">
                <a:latin typeface="Times New Roman" pitchFamily="18" charset="0"/>
              </a:rPr>
              <a:t>初级回路又称作</a:t>
            </a:r>
            <a:r>
              <a:rPr lang="zh-CN" altLang="en-US" sz="2800" b="1" smtClean="0">
                <a:solidFill>
                  <a:srgbClr val="FF3300"/>
                </a:solidFill>
                <a:latin typeface="Times New Roman" pitchFamily="18" charset="0"/>
              </a:rPr>
              <a:t>圈</a:t>
            </a:r>
            <a:r>
              <a:rPr lang="en-US" altLang="zh-CN" sz="2800" b="1" smtClean="0">
                <a:latin typeface="Times New Roman" pitchFamily="18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8B367A0-0C7B-48AA-98BB-B2100C03C6C9}" type="slidenum">
              <a:rPr lang="en-US" altLang="zh-CN"/>
              <a:pPr>
                <a:defRPr/>
              </a:pPr>
              <a:t>20</a:t>
            </a:fld>
            <a:endParaRPr lang="en-US" altLang="zh-CN"/>
          </a:p>
        </p:txBody>
      </p:sp>
      <p:grpSp>
        <p:nvGrpSpPr>
          <p:cNvPr id="6148" name="Group 24"/>
          <p:cNvGrpSpPr>
            <a:grpSpLocks/>
          </p:cNvGrpSpPr>
          <p:nvPr/>
        </p:nvGrpSpPr>
        <p:grpSpPr bwMode="auto">
          <a:xfrm>
            <a:off x="2339975" y="765175"/>
            <a:ext cx="4608513" cy="2643188"/>
            <a:chOff x="1632" y="480"/>
            <a:chExt cx="1488" cy="990"/>
          </a:xfrm>
        </p:grpSpPr>
        <p:sp>
          <p:nvSpPr>
            <p:cNvPr id="6149" name="Oval 2"/>
            <p:cNvSpPr>
              <a:spLocks noChangeArrowheads="1"/>
            </p:cNvSpPr>
            <p:nvPr/>
          </p:nvSpPr>
          <p:spPr bwMode="auto">
            <a:xfrm>
              <a:off x="1872" y="720"/>
              <a:ext cx="48" cy="4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50" name="Oval 3"/>
            <p:cNvSpPr>
              <a:spLocks noChangeArrowheads="1"/>
            </p:cNvSpPr>
            <p:nvPr/>
          </p:nvSpPr>
          <p:spPr bwMode="auto">
            <a:xfrm>
              <a:off x="1824" y="480"/>
              <a:ext cx="192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51" name="Oval 4"/>
            <p:cNvSpPr>
              <a:spLocks noChangeArrowheads="1"/>
            </p:cNvSpPr>
            <p:nvPr/>
          </p:nvSpPr>
          <p:spPr bwMode="auto">
            <a:xfrm>
              <a:off x="1872" y="1248"/>
              <a:ext cx="48" cy="4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52" name="Oval 5"/>
            <p:cNvSpPr>
              <a:spLocks noChangeArrowheads="1"/>
            </p:cNvSpPr>
            <p:nvPr/>
          </p:nvSpPr>
          <p:spPr bwMode="auto">
            <a:xfrm>
              <a:off x="1824" y="768"/>
              <a:ext cx="144" cy="48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53" name="Oval 6"/>
            <p:cNvSpPr>
              <a:spLocks noChangeArrowheads="1"/>
            </p:cNvSpPr>
            <p:nvPr/>
          </p:nvSpPr>
          <p:spPr bwMode="auto">
            <a:xfrm>
              <a:off x="2784" y="1248"/>
              <a:ext cx="48" cy="4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54" name="Oval 7"/>
            <p:cNvSpPr>
              <a:spLocks noChangeArrowheads="1"/>
            </p:cNvSpPr>
            <p:nvPr/>
          </p:nvSpPr>
          <p:spPr bwMode="auto">
            <a:xfrm>
              <a:off x="2736" y="768"/>
              <a:ext cx="144" cy="48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55" name="Oval 8"/>
            <p:cNvSpPr>
              <a:spLocks noChangeArrowheads="1"/>
            </p:cNvSpPr>
            <p:nvPr/>
          </p:nvSpPr>
          <p:spPr bwMode="auto">
            <a:xfrm>
              <a:off x="2784" y="720"/>
              <a:ext cx="48" cy="4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56" name="Line 9"/>
            <p:cNvSpPr>
              <a:spLocks noChangeShapeType="1"/>
            </p:cNvSpPr>
            <p:nvPr/>
          </p:nvSpPr>
          <p:spPr bwMode="auto">
            <a:xfrm>
              <a:off x="1920" y="1296"/>
              <a:ext cx="9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7" name="Line 10"/>
            <p:cNvSpPr>
              <a:spLocks noChangeShapeType="1"/>
            </p:cNvSpPr>
            <p:nvPr/>
          </p:nvSpPr>
          <p:spPr bwMode="auto">
            <a:xfrm>
              <a:off x="1920" y="720"/>
              <a:ext cx="912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8" name="Line 11"/>
            <p:cNvSpPr>
              <a:spLocks noChangeShapeType="1"/>
            </p:cNvSpPr>
            <p:nvPr/>
          </p:nvSpPr>
          <p:spPr bwMode="auto">
            <a:xfrm>
              <a:off x="1824" y="960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9" name="Line 12"/>
            <p:cNvSpPr>
              <a:spLocks noChangeShapeType="1"/>
            </p:cNvSpPr>
            <p:nvPr/>
          </p:nvSpPr>
          <p:spPr bwMode="auto">
            <a:xfrm>
              <a:off x="1968" y="91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60" name="Line 13"/>
            <p:cNvSpPr>
              <a:spLocks noChangeShapeType="1"/>
            </p:cNvSpPr>
            <p:nvPr/>
          </p:nvSpPr>
          <p:spPr bwMode="auto">
            <a:xfrm>
              <a:off x="2256" y="1296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61" name="Line 16"/>
            <p:cNvSpPr>
              <a:spLocks noChangeShapeType="1"/>
            </p:cNvSpPr>
            <p:nvPr/>
          </p:nvSpPr>
          <p:spPr bwMode="auto">
            <a:xfrm>
              <a:off x="2256" y="912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62" name="Line 17"/>
            <p:cNvSpPr>
              <a:spLocks noChangeShapeType="1"/>
            </p:cNvSpPr>
            <p:nvPr/>
          </p:nvSpPr>
          <p:spPr bwMode="auto">
            <a:xfrm flipV="1">
              <a:off x="2736" y="96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63" name="Line 18"/>
            <p:cNvSpPr>
              <a:spLocks noChangeShapeType="1"/>
            </p:cNvSpPr>
            <p:nvPr/>
          </p:nvSpPr>
          <p:spPr bwMode="auto">
            <a:xfrm>
              <a:off x="2880" y="96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64" name="Line 19"/>
            <p:cNvSpPr>
              <a:spLocks noChangeShapeType="1"/>
            </p:cNvSpPr>
            <p:nvPr/>
          </p:nvSpPr>
          <p:spPr bwMode="auto">
            <a:xfrm flipH="1">
              <a:off x="1824" y="480"/>
              <a:ext cx="96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65" name="Text Box 20"/>
            <p:cNvSpPr txBox="1">
              <a:spLocks noChangeArrowheads="1"/>
            </p:cNvSpPr>
            <p:nvPr/>
          </p:nvSpPr>
          <p:spPr bwMode="auto">
            <a:xfrm>
              <a:off x="1776" y="1344"/>
              <a:ext cx="240" cy="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/>
                <a:t>v</a:t>
              </a:r>
              <a:r>
                <a:rPr lang="en-US" altLang="zh-CN" sz="1600" baseline="-25000"/>
                <a:t>2</a:t>
              </a:r>
              <a:endParaRPr lang="en-US" altLang="zh-CN" sz="1600"/>
            </a:p>
          </p:txBody>
        </p:sp>
        <p:sp>
          <p:nvSpPr>
            <p:cNvPr id="6166" name="Text Box 21"/>
            <p:cNvSpPr txBox="1">
              <a:spLocks noChangeArrowheads="1"/>
            </p:cNvSpPr>
            <p:nvPr/>
          </p:nvSpPr>
          <p:spPr bwMode="auto">
            <a:xfrm>
              <a:off x="1632" y="624"/>
              <a:ext cx="240" cy="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/>
                <a:t>v</a:t>
              </a:r>
              <a:r>
                <a:rPr lang="en-US" altLang="zh-CN" sz="1600" baseline="-25000"/>
                <a:t>1</a:t>
              </a:r>
              <a:endParaRPr lang="en-US" altLang="zh-CN" sz="1600"/>
            </a:p>
          </p:txBody>
        </p:sp>
        <p:sp>
          <p:nvSpPr>
            <p:cNvPr id="6167" name="Text Box 22"/>
            <p:cNvSpPr txBox="1">
              <a:spLocks noChangeArrowheads="1"/>
            </p:cNvSpPr>
            <p:nvPr/>
          </p:nvSpPr>
          <p:spPr bwMode="auto">
            <a:xfrm>
              <a:off x="2880" y="672"/>
              <a:ext cx="240" cy="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/>
                <a:t>v</a:t>
              </a:r>
              <a:r>
                <a:rPr lang="en-US" altLang="zh-CN" sz="1600" baseline="-25000"/>
                <a:t>4</a:t>
              </a:r>
              <a:endParaRPr lang="en-US" altLang="zh-CN" sz="1600"/>
            </a:p>
          </p:txBody>
        </p:sp>
        <p:sp>
          <p:nvSpPr>
            <p:cNvPr id="6168" name="Text Box 23"/>
            <p:cNvSpPr txBox="1">
              <a:spLocks noChangeArrowheads="1"/>
            </p:cNvSpPr>
            <p:nvPr/>
          </p:nvSpPr>
          <p:spPr bwMode="auto">
            <a:xfrm>
              <a:off x="2880" y="1248"/>
              <a:ext cx="240" cy="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/>
                <a:t>v</a:t>
              </a:r>
              <a:r>
                <a:rPr lang="en-US" altLang="zh-CN" sz="1600" baseline="-25000"/>
                <a:t>3</a:t>
              </a:r>
              <a:endParaRPr lang="en-US" altLang="zh-CN" sz="1600"/>
            </a:p>
          </p:txBody>
        </p:sp>
      </p:grpSp>
      <p:graphicFrame>
        <p:nvGraphicFramePr>
          <p:cNvPr id="6146" name="Object 25"/>
          <p:cNvGraphicFramePr>
            <a:graphicFrameLocks noChangeAspect="1"/>
          </p:cNvGraphicFramePr>
          <p:nvPr/>
        </p:nvGraphicFramePr>
        <p:xfrm>
          <a:off x="2843213" y="3789363"/>
          <a:ext cx="3240087" cy="2119312"/>
        </p:xfrm>
        <a:graphic>
          <a:graphicData uri="http://schemas.openxmlformats.org/presentationml/2006/ole">
            <p:oleObj spid="_x0000_s6146" name="Equation" r:id="rId3" imgW="1396800" imgH="9144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A8AC64D-C896-424D-B270-4BF90989C8DA}" type="slidenum">
              <a:rPr lang="en-US" altLang="zh-CN"/>
              <a:pPr>
                <a:defRPr/>
              </a:pPr>
              <a:t>21</a:t>
            </a:fld>
            <a:endParaRPr lang="en-US" altLang="zh-CN"/>
          </a:p>
        </p:txBody>
      </p:sp>
      <p:sp>
        <p:nvSpPr>
          <p:cNvPr id="166914" name="Rectangle 2"/>
          <p:cNvSpPr>
            <a:spLocks noGrp="1" noChangeArrowheads="1"/>
          </p:cNvSpPr>
          <p:nvPr>
            <p:ph type="title"/>
          </p:nvPr>
        </p:nvSpPr>
        <p:spPr>
          <a:xfrm>
            <a:off x="484188" y="276225"/>
            <a:ext cx="8002587" cy="733425"/>
          </a:xfrm>
        </p:spPr>
        <p:txBody>
          <a:bodyPr/>
          <a:lstStyle/>
          <a:p>
            <a:pPr>
              <a:defRPr/>
            </a:pPr>
            <a:r>
              <a:rPr lang="en-US" altLang="zh-CN" b="1" i="1" smtClean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D</a:t>
            </a:r>
            <a:r>
              <a:rPr lang="zh-CN" altLang="en-US" b="1" smtClean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中的通路及回路数</a:t>
            </a:r>
          </a:p>
        </p:txBody>
      </p:sp>
      <p:sp>
        <p:nvSpPr>
          <p:cNvPr id="7176" name="Rectangle 4"/>
          <p:cNvSpPr>
            <a:spLocks noChangeArrowheads="1"/>
          </p:cNvSpPr>
          <p:nvPr/>
        </p:nvSpPr>
        <p:spPr bwMode="auto">
          <a:xfrm>
            <a:off x="4449763" y="32956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7177" name="Rectangle 7"/>
          <p:cNvSpPr>
            <a:spLocks noChangeArrowheads="1"/>
          </p:cNvSpPr>
          <p:nvPr/>
        </p:nvSpPr>
        <p:spPr bwMode="auto">
          <a:xfrm>
            <a:off x="4297363" y="32273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7178" name="Rectangle 9"/>
          <p:cNvSpPr>
            <a:spLocks noChangeArrowheads="1"/>
          </p:cNvSpPr>
          <p:nvPr/>
        </p:nvSpPr>
        <p:spPr bwMode="auto">
          <a:xfrm>
            <a:off x="4370388" y="32305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grpSp>
        <p:nvGrpSpPr>
          <p:cNvPr id="7179" name="Group 12"/>
          <p:cNvGrpSpPr>
            <a:grpSpLocks/>
          </p:cNvGrpSpPr>
          <p:nvPr/>
        </p:nvGrpSpPr>
        <p:grpSpPr bwMode="auto">
          <a:xfrm>
            <a:off x="539750" y="1557338"/>
            <a:ext cx="8153400" cy="4557712"/>
            <a:chOff x="288" y="960"/>
            <a:chExt cx="5136" cy="2871"/>
          </a:xfrm>
        </p:grpSpPr>
        <p:graphicFrame>
          <p:nvGraphicFramePr>
            <p:cNvPr id="7170" name="Object 5"/>
            <p:cNvGraphicFramePr>
              <a:graphicFrameLocks noChangeAspect="1"/>
            </p:cNvGraphicFramePr>
            <p:nvPr/>
          </p:nvGraphicFramePr>
          <p:xfrm>
            <a:off x="657" y="1706"/>
            <a:ext cx="396" cy="411"/>
          </p:xfrm>
          <a:graphic>
            <a:graphicData uri="http://schemas.openxmlformats.org/presentationml/2006/ole">
              <p:oleObj spid="_x0000_s7170" name="Equation" r:id="rId3" imgW="241200" imgH="253800" progId="Equation.3">
                <p:embed/>
              </p:oleObj>
            </a:graphicData>
          </a:graphic>
        </p:graphicFrame>
        <p:graphicFrame>
          <p:nvGraphicFramePr>
            <p:cNvPr id="7171" name="Object 6"/>
            <p:cNvGraphicFramePr>
              <a:graphicFrameLocks noChangeAspect="1"/>
            </p:cNvGraphicFramePr>
            <p:nvPr/>
          </p:nvGraphicFramePr>
          <p:xfrm>
            <a:off x="657" y="2069"/>
            <a:ext cx="421" cy="410"/>
          </p:xfrm>
          <a:graphic>
            <a:graphicData uri="http://schemas.openxmlformats.org/presentationml/2006/ole">
              <p:oleObj spid="_x0000_s7171" name="Equation" r:id="rId4" imgW="241200" imgH="241200" progId="Equation.3">
                <p:embed/>
              </p:oleObj>
            </a:graphicData>
          </a:graphic>
        </p:graphicFrame>
        <p:graphicFrame>
          <p:nvGraphicFramePr>
            <p:cNvPr id="7172" name="Object 8"/>
            <p:cNvGraphicFramePr>
              <a:graphicFrameLocks noChangeAspect="1"/>
            </p:cNvGraphicFramePr>
            <p:nvPr/>
          </p:nvGraphicFramePr>
          <p:xfrm>
            <a:off x="657" y="2489"/>
            <a:ext cx="954" cy="706"/>
          </p:xfrm>
          <a:graphic>
            <a:graphicData uri="http://schemas.openxmlformats.org/presentationml/2006/ole">
              <p:oleObj spid="_x0000_s7172" name="Equation" r:id="rId5" imgW="609480" imgH="457200" progId="Equation.3">
                <p:embed/>
              </p:oleObj>
            </a:graphicData>
          </a:graphic>
        </p:graphicFrame>
        <p:graphicFrame>
          <p:nvGraphicFramePr>
            <p:cNvPr id="7173" name="Object 10"/>
            <p:cNvGraphicFramePr>
              <a:graphicFrameLocks noChangeAspect="1"/>
            </p:cNvGraphicFramePr>
            <p:nvPr/>
          </p:nvGraphicFramePr>
          <p:xfrm>
            <a:off x="703" y="3113"/>
            <a:ext cx="665" cy="677"/>
          </p:xfrm>
          <a:graphic>
            <a:graphicData uri="http://schemas.openxmlformats.org/presentationml/2006/ole">
              <p:oleObj spid="_x0000_s7173" name="Equation" r:id="rId6" imgW="431640" imgH="431640" progId="Equation.3">
                <p:embed/>
              </p:oleObj>
            </a:graphicData>
          </a:graphic>
        </p:graphicFrame>
        <p:sp>
          <p:nvSpPr>
            <p:cNvPr id="7180" name="Text Box 11"/>
            <p:cNvSpPr txBox="1">
              <a:spLocks noChangeArrowheads="1"/>
            </p:cNvSpPr>
            <p:nvPr/>
          </p:nvSpPr>
          <p:spPr bwMode="auto">
            <a:xfrm>
              <a:off x="288" y="960"/>
              <a:ext cx="5136" cy="28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just">
                <a:spcBef>
                  <a:spcPct val="45000"/>
                </a:spcBef>
                <a:buClr>
                  <a:schemeClr val="bg2"/>
                </a:buClr>
                <a:buSzPct val="75000"/>
                <a:buFont typeface="Wingdings" pitchFamily="2" charset="2"/>
                <a:buNone/>
              </a:pPr>
              <a:r>
                <a:rPr lang="zh-CN" altLang="en-US" sz="3200" b="1">
                  <a:solidFill>
                    <a:srgbClr val="FF3300"/>
                  </a:solidFill>
                  <a:latin typeface="Times New Roman" pitchFamily="18" charset="0"/>
                </a:rPr>
                <a:t>定理</a:t>
              </a:r>
              <a:r>
                <a:rPr lang="zh-CN" altLang="en-US" sz="2800" b="1">
                  <a:latin typeface="Times New Roman" pitchFamily="18" charset="0"/>
                </a:rPr>
                <a:t> 设</a:t>
              </a:r>
              <a:r>
                <a:rPr lang="en-US" altLang="zh-CN" sz="2800" b="1" i="1">
                  <a:latin typeface="Times New Roman" pitchFamily="18" charset="0"/>
                </a:rPr>
                <a:t>A</a:t>
              </a:r>
              <a:r>
                <a:rPr lang="zh-CN" altLang="en-US" sz="2800" b="1">
                  <a:latin typeface="Times New Roman" pitchFamily="18" charset="0"/>
                </a:rPr>
                <a:t>为</a:t>
              </a:r>
              <a:r>
                <a:rPr lang="en-US" altLang="zh-CN" sz="2800" b="1" i="1">
                  <a:latin typeface="Times New Roman" pitchFamily="18" charset="0"/>
                </a:rPr>
                <a:t>n</a:t>
              </a:r>
              <a:r>
                <a:rPr lang="zh-CN" altLang="en-US" sz="2800" b="1">
                  <a:latin typeface="Times New Roman" pitchFamily="18" charset="0"/>
                </a:rPr>
                <a:t>阶有向图</a:t>
              </a:r>
              <a:r>
                <a:rPr lang="en-US" altLang="zh-CN" sz="2800" b="1" i="1">
                  <a:latin typeface="Times New Roman" pitchFamily="18" charset="0"/>
                </a:rPr>
                <a:t>D</a:t>
              </a:r>
              <a:r>
                <a:rPr lang="zh-CN" altLang="en-US" sz="2800" b="1">
                  <a:latin typeface="Times New Roman" pitchFamily="18" charset="0"/>
                </a:rPr>
                <a:t>的邻接矩阵</a:t>
              </a:r>
              <a:r>
                <a:rPr lang="en-US" altLang="zh-CN" sz="2800" b="1">
                  <a:latin typeface="Times New Roman" pitchFamily="18" charset="0"/>
                </a:rPr>
                <a:t>, </a:t>
              </a:r>
              <a:r>
                <a:rPr lang="zh-CN" altLang="en-US" sz="2800" b="1">
                  <a:latin typeface="Times New Roman" pitchFamily="18" charset="0"/>
                </a:rPr>
                <a:t>则</a:t>
              </a:r>
              <a:r>
                <a:rPr lang="en-US" altLang="zh-CN" sz="2800" b="1" i="1">
                  <a:latin typeface="Times New Roman" pitchFamily="18" charset="0"/>
                </a:rPr>
                <a:t>A</a:t>
              </a:r>
              <a:r>
                <a:rPr lang="en-US" altLang="zh-CN" sz="2800" b="1" i="1" baseline="30000">
                  <a:latin typeface="Times New Roman" pitchFamily="18" charset="0"/>
                </a:rPr>
                <a:t>l</a:t>
              </a:r>
              <a:r>
                <a:rPr lang="en-US" altLang="zh-CN" sz="2800" b="1">
                  <a:latin typeface="Times New Roman" pitchFamily="18" charset="0"/>
                </a:rPr>
                <a:t>(</a:t>
              </a:r>
              <a:r>
                <a:rPr lang="en-US" altLang="zh-CN" sz="2800" b="1" i="1">
                  <a:latin typeface="Times New Roman" pitchFamily="18" charset="0"/>
                </a:rPr>
                <a:t>l</a:t>
              </a:r>
              <a:r>
                <a:rPr lang="en-US" altLang="zh-CN" sz="2800" b="1">
                  <a:latin typeface="Times New Roman" pitchFamily="18" charset="0"/>
                  <a:sym typeface="Symbol" pitchFamily="18" charset="2"/>
                </a:rPr>
                <a:t></a:t>
              </a:r>
              <a:r>
                <a:rPr lang="en-US" altLang="zh-CN" sz="2800" b="1">
                  <a:latin typeface="Times New Roman" pitchFamily="18" charset="0"/>
                </a:rPr>
                <a:t>1)</a:t>
              </a:r>
              <a:r>
                <a:rPr lang="zh-CN" altLang="en-US" sz="2800" b="1">
                  <a:latin typeface="Times New Roman" pitchFamily="18" charset="0"/>
                </a:rPr>
                <a:t>中</a:t>
              </a:r>
            </a:p>
            <a:p>
              <a:pPr algn="just">
                <a:spcBef>
                  <a:spcPct val="45000"/>
                </a:spcBef>
                <a:buClr>
                  <a:schemeClr val="bg2"/>
                </a:buClr>
                <a:buSzPct val="75000"/>
                <a:buFont typeface="Wingdings" pitchFamily="2" charset="2"/>
                <a:buNone/>
              </a:pPr>
              <a:r>
                <a:rPr lang="zh-CN" altLang="en-US" sz="2800" b="1">
                  <a:latin typeface="Times New Roman" pitchFamily="18" charset="0"/>
                </a:rPr>
                <a:t>元素。</a:t>
              </a:r>
            </a:p>
            <a:p>
              <a:pPr algn="just">
                <a:spcBef>
                  <a:spcPct val="45000"/>
                </a:spcBef>
                <a:buClr>
                  <a:schemeClr val="bg2"/>
                </a:buClr>
                <a:buSzPct val="75000"/>
                <a:buFont typeface="Wingdings" pitchFamily="2" charset="2"/>
                <a:buNone/>
              </a:pPr>
              <a:r>
                <a:rPr lang="zh-CN" altLang="en-US" sz="2800" b="1">
                  <a:latin typeface="Times New Roman" pitchFamily="18" charset="0"/>
                </a:rPr>
                <a:t>            为</a:t>
              </a:r>
              <a:r>
                <a:rPr lang="en-US" altLang="zh-CN" sz="2800" b="1" i="1">
                  <a:latin typeface="Times New Roman" pitchFamily="18" charset="0"/>
                </a:rPr>
                <a:t>D</a:t>
              </a:r>
              <a:r>
                <a:rPr lang="zh-CN" altLang="en-US" sz="2800" b="1">
                  <a:latin typeface="Times New Roman" pitchFamily="18" charset="0"/>
                </a:rPr>
                <a:t>中</a:t>
              </a:r>
              <a:r>
                <a:rPr lang="en-US" altLang="zh-CN" sz="2800" b="1" i="1">
                  <a:latin typeface="Times New Roman" pitchFamily="18" charset="0"/>
                </a:rPr>
                <a:t>v</a:t>
              </a:r>
              <a:r>
                <a:rPr lang="en-US" altLang="zh-CN" sz="2800" b="1" i="1" baseline="-30000">
                  <a:latin typeface="Times New Roman" pitchFamily="18" charset="0"/>
                </a:rPr>
                <a:t>i</a:t>
              </a:r>
              <a:r>
                <a:rPr lang="zh-CN" altLang="en-US" sz="2800" b="1">
                  <a:latin typeface="Times New Roman" pitchFamily="18" charset="0"/>
                </a:rPr>
                <a:t>到</a:t>
              </a:r>
              <a:r>
                <a:rPr lang="en-US" altLang="zh-CN" sz="2800" b="1" i="1">
                  <a:latin typeface="Times New Roman" pitchFamily="18" charset="0"/>
                </a:rPr>
                <a:t>v</a:t>
              </a:r>
              <a:r>
                <a:rPr lang="en-US" altLang="zh-CN" sz="2800" b="1" i="1" baseline="-30000">
                  <a:latin typeface="Times New Roman" pitchFamily="18" charset="0"/>
                </a:rPr>
                <a:t>j</a:t>
              </a:r>
              <a:r>
                <a:rPr lang="zh-CN" altLang="en-US" sz="2800" b="1">
                  <a:latin typeface="Times New Roman" pitchFamily="18" charset="0"/>
                </a:rPr>
                <a:t>长度为 </a:t>
              </a:r>
              <a:r>
                <a:rPr lang="en-US" altLang="zh-CN" sz="2800" b="1" i="1">
                  <a:latin typeface="Times New Roman" pitchFamily="18" charset="0"/>
                </a:rPr>
                <a:t>l </a:t>
              </a:r>
              <a:r>
                <a:rPr lang="zh-CN" altLang="en-US" sz="2800" b="1">
                  <a:latin typeface="Times New Roman" pitchFamily="18" charset="0"/>
                </a:rPr>
                <a:t>的通路数，</a:t>
              </a:r>
            </a:p>
            <a:p>
              <a:pPr algn="just">
                <a:spcBef>
                  <a:spcPct val="45000"/>
                </a:spcBef>
                <a:buClr>
                  <a:schemeClr val="bg2"/>
                </a:buClr>
                <a:buSzPct val="75000"/>
                <a:buFont typeface="Wingdings" pitchFamily="2" charset="2"/>
                <a:buNone/>
              </a:pPr>
              <a:r>
                <a:rPr lang="zh-CN" altLang="en-US" sz="2800" b="1">
                  <a:latin typeface="Times New Roman" pitchFamily="18" charset="0"/>
                </a:rPr>
                <a:t>            为</a:t>
              </a:r>
              <a:r>
                <a:rPr lang="en-US" altLang="zh-CN" sz="2800" b="1" i="1">
                  <a:latin typeface="Times New Roman" pitchFamily="18" charset="0"/>
                </a:rPr>
                <a:t>v</a:t>
              </a:r>
              <a:r>
                <a:rPr lang="en-US" altLang="zh-CN" sz="2800" b="1" i="1" baseline="-30000">
                  <a:latin typeface="Times New Roman" pitchFamily="18" charset="0"/>
                </a:rPr>
                <a:t>i</a:t>
              </a:r>
              <a:r>
                <a:rPr lang="zh-CN" altLang="en-US" sz="2800" b="1">
                  <a:latin typeface="Times New Roman" pitchFamily="18" charset="0"/>
                </a:rPr>
                <a:t>到自身长度为 </a:t>
              </a:r>
              <a:r>
                <a:rPr lang="en-US" altLang="zh-CN" sz="2800" b="1" i="1">
                  <a:latin typeface="Times New Roman" pitchFamily="18" charset="0"/>
                </a:rPr>
                <a:t>l </a:t>
              </a:r>
              <a:r>
                <a:rPr lang="zh-CN" altLang="en-US" sz="2800" b="1">
                  <a:latin typeface="Times New Roman" pitchFamily="18" charset="0"/>
                </a:rPr>
                <a:t>的回路数，</a:t>
              </a:r>
            </a:p>
            <a:p>
              <a:pPr algn="just">
                <a:spcBef>
                  <a:spcPct val="100000"/>
                </a:spcBef>
                <a:buClr>
                  <a:schemeClr val="bg2"/>
                </a:buClr>
                <a:buSzPct val="75000"/>
                <a:buFont typeface="Wingdings" pitchFamily="2" charset="2"/>
                <a:buNone/>
              </a:pPr>
              <a:r>
                <a:rPr lang="zh-CN" altLang="en-US" sz="2800" b="1">
                  <a:latin typeface="Times New Roman" pitchFamily="18" charset="0"/>
                </a:rPr>
                <a:t>                       为</a:t>
              </a:r>
              <a:r>
                <a:rPr lang="en-US" altLang="zh-CN" sz="2800" b="1" i="1">
                  <a:latin typeface="Times New Roman" pitchFamily="18" charset="0"/>
                </a:rPr>
                <a:t>D</a:t>
              </a:r>
              <a:r>
                <a:rPr lang="zh-CN" altLang="en-US" sz="2800" b="1">
                  <a:latin typeface="Times New Roman" pitchFamily="18" charset="0"/>
                </a:rPr>
                <a:t>中长度为 </a:t>
              </a:r>
              <a:r>
                <a:rPr lang="en-US" altLang="zh-CN" sz="2800" b="1" i="1">
                  <a:latin typeface="Times New Roman" pitchFamily="18" charset="0"/>
                </a:rPr>
                <a:t>l </a:t>
              </a:r>
              <a:r>
                <a:rPr lang="zh-CN" altLang="en-US" sz="2800" b="1">
                  <a:latin typeface="Times New Roman" pitchFamily="18" charset="0"/>
                </a:rPr>
                <a:t>的通路总数，</a:t>
              </a:r>
            </a:p>
            <a:p>
              <a:pPr algn="just">
                <a:spcBef>
                  <a:spcPct val="100000"/>
                </a:spcBef>
                <a:buClr>
                  <a:schemeClr val="bg2"/>
                </a:buClr>
                <a:buSzPct val="75000"/>
                <a:buFont typeface="Wingdings" pitchFamily="2" charset="2"/>
                <a:buNone/>
              </a:pPr>
              <a:r>
                <a:rPr lang="zh-CN" altLang="en-US" sz="2800" b="1">
                  <a:latin typeface="Times New Roman" pitchFamily="18" charset="0"/>
                </a:rPr>
                <a:t>                  为</a:t>
              </a:r>
              <a:r>
                <a:rPr lang="en-US" altLang="zh-CN" sz="2800" b="1" i="1">
                  <a:latin typeface="Times New Roman" pitchFamily="18" charset="0"/>
                </a:rPr>
                <a:t>D</a:t>
              </a:r>
              <a:r>
                <a:rPr lang="zh-CN" altLang="en-US" sz="2800" b="1">
                  <a:latin typeface="Times New Roman" pitchFamily="18" charset="0"/>
                </a:rPr>
                <a:t>中长度为 </a:t>
              </a:r>
              <a:r>
                <a:rPr lang="en-US" altLang="zh-CN" sz="2800" b="1" i="1">
                  <a:latin typeface="Times New Roman" pitchFamily="18" charset="0"/>
                </a:rPr>
                <a:t>l </a:t>
              </a:r>
              <a:r>
                <a:rPr lang="zh-CN" altLang="en-US" sz="2800" b="1">
                  <a:latin typeface="Times New Roman" pitchFamily="18" charset="0"/>
                </a:rPr>
                <a:t>的回路总数</a:t>
              </a:r>
              <a:r>
                <a:rPr lang="en-US" altLang="zh-CN" sz="2800" b="1">
                  <a:latin typeface="Times New Roman" pitchFamily="18" charset="0"/>
                </a:rPr>
                <a:t>.  </a:t>
              </a:r>
            </a:p>
            <a:p>
              <a:pPr>
                <a:spcBef>
                  <a:spcPct val="50000"/>
                </a:spcBef>
              </a:pPr>
              <a:endParaRPr lang="en-US" altLang="zh-CN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E7C6B4A-2916-4E5C-9200-FC0892D039E6}" type="slidenum">
              <a:rPr lang="en-US" altLang="zh-CN"/>
              <a:pPr>
                <a:defRPr/>
              </a:pPr>
              <a:t>22</a:t>
            </a:fld>
            <a:endParaRPr lang="en-US" altLang="zh-CN"/>
          </a:p>
        </p:txBody>
      </p:sp>
      <p:sp>
        <p:nvSpPr>
          <p:cNvPr id="167938" name="Rectangle 2"/>
          <p:cNvSpPr>
            <a:spLocks noGrp="1" noChangeArrowheads="1"/>
          </p:cNvSpPr>
          <p:nvPr>
            <p:ph type="title"/>
          </p:nvPr>
        </p:nvSpPr>
        <p:spPr>
          <a:xfrm>
            <a:off x="650875" y="288925"/>
            <a:ext cx="7705725" cy="733425"/>
          </a:xfrm>
        </p:spPr>
        <p:txBody>
          <a:bodyPr/>
          <a:lstStyle/>
          <a:p>
            <a:pPr>
              <a:defRPr/>
            </a:pPr>
            <a:r>
              <a:rPr lang="en-US" altLang="zh-CN" b="1" i="1" smtClean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D</a:t>
            </a:r>
            <a:r>
              <a:rPr lang="zh-CN" altLang="en-US" b="1" smtClean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中的通路及回路数</a:t>
            </a:r>
            <a:r>
              <a:rPr lang="en-US" altLang="zh-CN" b="1" smtClean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</a:t>
            </a:r>
            <a:r>
              <a:rPr lang="zh-CN" altLang="en-US" b="1" smtClean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续</a:t>
            </a:r>
            <a:r>
              <a:rPr lang="en-US" altLang="zh-CN" b="1" smtClean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)</a:t>
            </a:r>
          </a:p>
        </p:txBody>
      </p:sp>
      <p:sp>
        <p:nvSpPr>
          <p:cNvPr id="167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3860800"/>
            <a:ext cx="7777162" cy="2743200"/>
          </a:xfrm>
          <a:solidFill>
            <a:srgbClr val="D6F4FE"/>
          </a:solidFill>
          <a:ln w="28575">
            <a:solidFill>
              <a:srgbClr val="003399"/>
            </a:solidFill>
          </a:ln>
        </p:spPr>
        <p:txBody>
          <a:bodyPr/>
          <a:lstStyle/>
          <a:p>
            <a:pPr marL="609600" indent="-609600" algn="just">
              <a:buFont typeface="Wingdings" pitchFamily="2" charset="2"/>
              <a:buNone/>
            </a:pPr>
            <a:r>
              <a:rPr lang="zh-CN" altLang="en-US" sz="2800" b="1" smtClean="0">
                <a:solidFill>
                  <a:srgbClr val="3366CC"/>
                </a:solidFill>
                <a:latin typeface="Times New Roman" pitchFamily="18" charset="0"/>
              </a:rPr>
              <a:t>例</a:t>
            </a:r>
            <a:r>
              <a:rPr lang="zh-CN" altLang="en-US" sz="2400" b="1" smtClean="0">
                <a:latin typeface="Times New Roman" pitchFamily="18" charset="0"/>
              </a:rPr>
              <a:t> 有向图</a:t>
            </a:r>
            <a:r>
              <a:rPr lang="en-US" altLang="zh-CN" sz="2400" b="1" i="1" smtClean="0">
                <a:latin typeface="Times New Roman" pitchFamily="18" charset="0"/>
              </a:rPr>
              <a:t>D</a:t>
            </a:r>
            <a:r>
              <a:rPr lang="zh-CN" altLang="en-US" sz="2400" b="1" smtClean="0">
                <a:latin typeface="Times New Roman" pitchFamily="18" charset="0"/>
              </a:rPr>
              <a:t>如图所示</a:t>
            </a:r>
            <a:r>
              <a:rPr lang="en-US" altLang="zh-CN" sz="2400" b="1" smtClean="0">
                <a:latin typeface="Times New Roman" pitchFamily="18" charset="0"/>
              </a:rPr>
              <a:t>, </a:t>
            </a:r>
            <a:r>
              <a:rPr lang="zh-CN" altLang="en-US" sz="2400" b="1" smtClean="0">
                <a:latin typeface="Times New Roman" pitchFamily="18" charset="0"/>
              </a:rPr>
              <a:t>求</a:t>
            </a:r>
            <a:r>
              <a:rPr lang="en-US" altLang="zh-CN" sz="2400" b="1" i="1" smtClean="0">
                <a:latin typeface="Times New Roman" pitchFamily="18" charset="0"/>
              </a:rPr>
              <a:t>A</a:t>
            </a:r>
            <a:r>
              <a:rPr lang="en-US" altLang="zh-CN" sz="2400" b="1" smtClean="0">
                <a:latin typeface="Times New Roman" pitchFamily="18" charset="0"/>
              </a:rPr>
              <a:t>, </a:t>
            </a:r>
            <a:r>
              <a:rPr lang="en-US" altLang="zh-CN" sz="2400" b="1" i="1" smtClean="0">
                <a:latin typeface="Times New Roman" pitchFamily="18" charset="0"/>
              </a:rPr>
              <a:t>A</a:t>
            </a:r>
            <a:r>
              <a:rPr lang="en-US" altLang="zh-CN" sz="2400" b="1" baseline="30000" smtClean="0">
                <a:latin typeface="Times New Roman" pitchFamily="18" charset="0"/>
              </a:rPr>
              <a:t>2</a:t>
            </a:r>
            <a:r>
              <a:rPr lang="en-US" altLang="zh-CN" sz="2400" b="1" smtClean="0">
                <a:latin typeface="Times New Roman" pitchFamily="18" charset="0"/>
              </a:rPr>
              <a:t>, </a:t>
            </a:r>
            <a:r>
              <a:rPr lang="en-US" altLang="zh-CN" sz="2400" b="1" i="1" smtClean="0">
                <a:latin typeface="Times New Roman" pitchFamily="18" charset="0"/>
              </a:rPr>
              <a:t>A</a:t>
            </a:r>
            <a:r>
              <a:rPr lang="en-US" altLang="zh-CN" sz="2400" b="1" baseline="30000" smtClean="0">
                <a:latin typeface="Times New Roman" pitchFamily="18" charset="0"/>
              </a:rPr>
              <a:t>3</a:t>
            </a:r>
            <a:r>
              <a:rPr lang="en-US" altLang="zh-CN" sz="2400" b="1" smtClean="0">
                <a:latin typeface="Times New Roman" pitchFamily="18" charset="0"/>
              </a:rPr>
              <a:t>, </a:t>
            </a:r>
            <a:r>
              <a:rPr lang="en-US" altLang="zh-CN" sz="2400" b="1" i="1" smtClean="0">
                <a:latin typeface="Times New Roman" pitchFamily="18" charset="0"/>
              </a:rPr>
              <a:t>A</a:t>
            </a:r>
            <a:r>
              <a:rPr lang="en-US" altLang="zh-CN" sz="2400" b="1" baseline="30000" smtClean="0">
                <a:latin typeface="Times New Roman" pitchFamily="18" charset="0"/>
              </a:rPr>
              <a:t>4</a:t>
            </a:r>
            <a:r>
              <a:rPr lang="en-US" altLang="zh-CN" sz="2400" b="1" smtClean="0">
                <a:latin typeface="Times New Roman" pitchFamily="18" charset="0"/>
              </a:rPr>
              <a:t>, </a:t>
            </a:r>
          </a:p>
          <a:p>
            <a:pPr marL="609600" indent="-609600" algn="just">
              <a:buFont typeface="Wingdings" pitchFamily="2" charset="2"/>
              <a:buNone/>
            </a:pPr>
            <a:r>
              <a:rPr lang="en-US" altLang="zh-CN" sz="2400" b="1" smtClean="0">
                <a:latin typeface="Times New Roman" pitchFamily="18" charset="0"/>
              </a:rPr>
              <a:t>    </a:t>
            </a:r>
            <a:r>
              <a:rPr lang="zh-CN" altLang="en-US" sz="2400" b="1" smtClean="0">
                <a:latin typeface="Times New Roman" pitchFamily="18" charset="0"/>
              </a:rPr>
              <a:t>并回答问题：</a:t>
            </a:r>
          </a:p>
          <a:p>
            <a:pPr marL="609600" indent="-609600" algn="just">
              <a:buFont typeface="Wingdings" pitchFamily="2" charset="2"/>
              <a:buNone/>
            </a:pPr>
            <a:r>
              <a:rPr lang="en-US" altLang="zh-CN" sz="2400" b="1" smtClean="0">
                <a:latin typeface="Times New Roman" pitchFamily="18" charset="0"/>
              </a:rPr>
              <a:t>(1) </a:t>
            </a:r>
            <a:r>
              <a:rPr lang="en-US" altLang="zh-CN" sz="2400" b="1" i="1" smtClean="0">
                <a:latin typeface="Times New Roman" pitchFamily="18" charset="0"/>
              </a:rPr>
              <a:t>D</a:t>
            </a:r>
            <a:r>
              <a:rPr lang="zh-CN" altLang="en-US" sz="2400" b="1" smtClean="0">
                <a:latin typeface="Times New Roman" pitchFamily="18" charset="0"/>
              </a:rPr>
              <a:t>中长度为</a:t>
            </a:r>
            <a:r>
              <a:rPr lang="en-US" altLang="zh-CN" sz="2400" b="1" smtClean="0">
                <a:latin typeface="Times New Roman" pitchFamily="18" charset="0"/>
              </a:rPr>
              <a:t>1, 2, 3, 4</a:t>
            </a:r>
            <a:r>
              <a:rPr lang="zh-CN" altLang="en-US" sz="2400" b="1" smtClean="0">
                <a:latin typeface="Times New Roman" pitchFamily="18" charset="0"/>
              </a:rPr>
              <a:t>的通路各有多</a:t>
            </a:r>
          </a:p>
          <a:p>
            <a:pPr marL="609600" indent="-609600" algn="just">
              <a:buFont typeface="Wingdings" pitchFamily="2" charset="2"/>
              <a:buNone/>
            </a:pPr>
            <a:r>
              <a:rPr lang="zh-CN" altLang="en-US" sz="2400" b="1" smtClean="0">
                <a:latin typeface="Times New Roman" pitchFamily="18" charset="0"/>
              </a:rPr>
              <a:t>     少条？其中回路分别为多少条？</a:t>
            </a:r>
          </a:p>
          <a:p>
            <a:pPr marL="609600" indent="-609600">
              <a:buFont typeface="Wingdings" pitchFamily="2" charset="2"/>
              <a:buNone/>
            </a:pPr>
            <a:r>
              <a:rPr lang="en-US" altLang="zh-CN" sz="2400" b="1" smtClean="0">
                <a:latin typeface="Times New Roman" pitchFamily="18" charset="0"/>
              </a:rPr>
              <a:t>(2) </a:t>
            </a:r>
            <a:r>
              <a:rPr lang="en-US" altLang="zh-CN" sz="2400" b="1" i="1" smtClean="0">
                <a:latin typeface="Times New Roman" pitchFamily="18" charset="0"/>
              </a:rPr>
              <a:t>D</a:t>
            </a:r>
            <a:r>
              <a:rPr lang="zh-CN" altLang="en-US" sz="2400" b="1" smtClean="0">
                <a:latin typeface="Times New Roman" pitchFamily="18" charset="0"/>
              </a:rPr>
              <a:t>中长度小于或等于</a:t>
            </a:r>
            <a:r>
              <a:rPr lang="en-US" altLang="zh-CN" sz="2400" b="1" smtClean="0">
                <a:latin typeface="Times New Roman" pitchFamily="18" charset="0"/>
              </a:rPr>
              <a:t>4</a:t>
            </a:r>
            <a:r>
              <a:rPr lang="zh-CN" altLang="en-US" sz="2400" b="1" smtClean="0">
                <a:latin typeface="Times New Roman" pitchFamily="18" charset="0"/>
              </a:rPr>
              <a:t>的通路为多</a:t>
            </a:r>
          </a:p>
          <a:p>
            <a:pPr marL="609600" indent="-609600">
              <a:buFont typeface="Wingdings" pitchFamily="2" charset="2"/>
              <a:buNone/>
            </a:pPr>
            <a:r>
              <a:rPr lang="zh-CN" altLang="en-US" sz="2400" b="1" smtClean="0">
                <a:latin typeface="Times New Roman" pitchFamily="18" charset="0"/>
              </a:rPr>
              <a:t>    少条？其中有多少条回路？ </a:t>
            </a:r>
          </a:p>
        </p:txBody>
      </p:sp>
      <p:sp>
        <p:nvSpPr>
          <p:cNvPr id="8199" name="Rectangle 4"/>
          <p:cNvSpPr>
            <a:spLocks noChangeArrowheads="1"/>
          </p:cNvSpPr>
          <p:nvPr/>
        </p:nvSpPr>
        <p:spPr bwMode="auto">
          <a:xfrm>
            <a:off x="3959225" y="29257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pic>
        <p:nvPicPr>
          <p:cNvPr id="167945" name="Picture 9"/>
          <p:cNvPicPr>
            <a:picLocks noChangeAspect="1" noChangeArrowheads="1"/>
          </p:cNvPicPr>
          <p:nvPr/>
        </p:nvPicPr>
        <p:blipFill>
          <a:blip r:embed="rId3" cstate="print"/>
          <a:srcRect l="2682" r="8105"/>
          <a:stretch>
            <a:fillRect/>
          </a:stretch>
        </p:blipFill>
        <p:spPr bwMode="auto">
          <a:xfrm>
            <a:off x="5651500" y="4076700"/>
            <a:ext cx="2665413" cy="2316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8201" name="Group 11"/>
          <p:cNvGrpSpPr>
            <a:grpSpLocks/>
          </p:cNvGrpSpPr>
          <p:nvPr/>
        </p:nvGrpSpPr>
        <p:grpSpPr bwMode="auto">
          <a:xfrm>
            <a:off x="611188" y="1557338"/>
            <a:ext cx="8077200" cy="2170112"/>
            <a:chOff x="240" y="973"/>
            <a:chExt cx="5088" cy="1367"/>
          </a:xfrm>
        </p:grpSpPr>
        <p:graphicFrame>
          <p:nvGraphicFramePr>
            <p:cNvPr id="8194" name="Object 7"/>
            <p:cNvGraphicFramePr>
              <a:graphicFrameLocks noChangeAspect="1"/>
            </p:cNvGraphicFramePr>
            <p:nvPr/>
          </p:nvGraphicFramePr>
          <p:xfrm>
            <a:off x="567" y="1253"/>
            <a:ext cx="830" cy="613"/>
          </p:xfrm>
          <a:graphic>
            <a:graphicData uri="http://schemas.openxmlformats.org/presentationml/2006/ole">
              <p:oleObj spid="_x0000_s8194" name="Equation" r:id="rId4" imgW="609480" imgH="457200" progId="Equation.3">
                <p:embed/>
              </p:oleObj>
            </a:graphicData>
          </a:graphic>
        </p:graphicFrame>
        <p:graphicFrame>
          <p:nvGraphicFramePr>
            <p:cNvPr id="8195" name="Object 8"/>
            <p:cNvGraphicFramePr>
              <a:graphicFrameLocks noChangeAspect="1"/>
            </p:cNvGraphicFramePr>
            <p:nvPr/>
          </p:nvGraphicFramePr>
          <p:xfrm>
            <a:off x="567" y="1752"/>
            <a:ext cx="588" cy="588"/>
          </p:xfrm>
          <a:graphic>
            <a:graphicData uri="http://schemas.openxmlformats.org/presentationml/2006/ole">
              <p:oleObj spid="_x0000_s8195" name="Equation" r:id="rId5" imgW="431640" imgH="431640" progId="Equation.3">
                <p:embed/>
              </p:oleObj>
            </a:graphicData>
          </a:graphic>
        </p:graphicFrame>
        <p:sp>
          <p:nvSpPr>
            <p:cNvPr id="8202" name="Text Box 10"/>
            <p:cNvSpPr txBox="1">
              <a:spLocks noChangeArrowheads="1"/>
            </p:cNvSpPr>
            <p:nvPr/>
          </p:nvSpPr>
          <p:spPr bwMode="auto">
            <a:xfrm>
              <a:off x="240" y="973"/>
              <a:ext cx="5088" cy="1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just">
                <a:spcBef>
                  <a:spcPct val="100000"/>
                </a:spcBef>
                <a:buClr>
                  <a:schemeClr val="bg2"/>
                </a:buClr>
                <a:buSzPct val="75000"/>
                <a:buFont typeface="Wingdings" pitchFamily="2" charset="2"/>
                <a:buNone/>
              </a:pPr>
              <a:r>
                <a:rPr lang="zh-CN" altLang="en-US" sz="3200" b="1">
                  <a:solidFill>
                    <a:srgbClr val="FF3300"/>
                  </a:solidFill>
                  <a:latin typeface="Times New Roman" pitchFamily="18" charset="0"/>
                </a:rPr>
                <a:t>推论</a:t>
              </a:r>
              <a:r>
                <a:rPr lang="zh-CN" altLang="en-US" sz="2800" b="1">
                  <a:latin typeface="Times New Roman" pitchFamily="18" charset="0"/>
                </a:rPr>
                <a:t>  设</a:t>
              </a:r>
              <a:r>
                <a:rPr lang="en-US" altLang="zh-CN" sz="2800" b="1" i="1">
                  <a:latin typeface="Times New Roman" pitchFamily="18" charset="0"/>
                </a:rPr>
                <a:t>B</a:t>
              </a:r>
              <a:r>
                <a:rPr lang="en-US" altLang="zh-CN" sz="2800" b="1" i="1" baseline="-30000">
                  <a:latin typeface="Times New Roman" pitchFamily="18" charset="0"/>
                </a:rPr>
                <a:t>l</a:t>
              </a:r>
              <a:r>
                <a:rPr lang="en-US" altLang="zh-CN" sz="2800" b="1">
                  <a:latin typeface="Times New Roman" pitchFamily="18" charset="0"/>
                </a:rPr>
                <a:t>=</a:t>
              </a:r>
              <a:r>
                <a:rPr lang="en-US" altLang="zh-CN" sz="2800" b="1" i="1">
                  <a:latin typeface="Times New Roman" pitchFamily="18" charset="0"/>
                </a:rPr>
                <a:t>A</a:t>
              </a:r>
              <a:r>
                <a:rPr lang="en-US" altLang="zh-CN" sz="2800" b="1">
                  <a:latin typeface="Times New Roman" pitchFamily="18" charset="0"/>
                </a:rPr>
                <a:t>+</a:t>
              </a:r>
              <a:r>
                <a:rPr lang="en-US" altLang="zh-CN" sz="2800" b="1" i="1">
                  <a:latin typeface="Times New Roman" pitchFamily="18" charset="0"/>
                </a:rPr>
                <a:t>A</a:t>
              </a:r>
              <a:r>
                <a:rPr lang="en-US" altLang="zh-CN" sz="2800" b="1" baseline="30000">
                  <a:latin typeface="Times New Roman" pitchFamily="18" charset="0"/>
                </a:rPr>
                <a:t>2</a:t>
              </a:r>
              <a:r>
                <a:rPr lang="en-US" altLang="zh-CN" sz="2800" b="1">
                  <a:latin typeface="Times New Roman" pitchFamily="18" charset="0"/>
                </a:rPr>
                <a:t>+…+</a:t>
              </a:r>
              <a:r>
                <a:rPr lang="en-US" altLang="zh-CN" sz="2800" b="1" i="1">
                  <a:latin typeface="Times New Roman" pitchFamily="18" charset="0"/>
                </a:rPr>
                <a:t>A</a:t>
              </a:r>
              <a:r>
                <a:rPr lang="en-US" altLang="zh-CN" sz="2800" b="1" i="1" baseline="30000">
                  <a:latin typeface="Times New Roman" pitchFamily="18" charset="0"/>
                </a:rPr>
                <a:t>l</a:t>
              </a:r>
              <a:r>
                <a:rPr lang="en-US" altLang="zh-CN" sz="2800" b="1">
                  <a:latin typeface="Times New Roman" pitchFamily="18" charset="0"/>
                </a:rPr>
                <a:t>(</a:t>
              </a:r>
              <a:r>
                <a:rPr lang="en-US" altLang="zh-CN" sz="2800" b="1" i="1">
                  <a:latin typeface="Times New Roman" pitchFamily="18" charset="0"/>
                </a:rPr>
                <a:t>l</a:t>
              </a:r>
              <a:r>
                <a:rPr lang="en-US" altLang="zh-CN" sz="2800" b="1">
                  <a:latin typeface="Times New Roman" pitchFamily="18" charset="0"/>
                  <a:sym typeface="Symbol" pitchFamily="18" charset="2"/>
                </a:rPr>
                <a:t></a:t>
              </a:r>
              <a:r>
                <a:rPr lang="en-US" altLang="zh-CN" sz="2800" b="1">
                  <a:latin typeface="Times New Roman" pitchFamily="18" charset="0"/>
                </a:rPr>
                <a:t>1), </a:t>
              </a:r>
              <a:r>
                <a:rPr lang="zh-CN" altLang="en-US" sz="2800" b="1">
                  <a:latin typeface="Times New Roman" pitchFamily="18" charset="0"/>
                </a:rPr>
                <a:t>则</a:t>
              </a:r>
              <a:r>
                <a:rPr lang="en-US" altLang="zh-CN" sz="2800" b="1" i="1">
                  <a:latin typeface="Times New Roman" pitchFamily="18" charset="0"/>
                </a:rPr>
                <a:t>B</a:t>
              </a:r>
              <a:r>
                <a:rPr lang="en-US" altLang="zh-CN" sz="2800" b="1" i="1" baseline="-30000">
                  <a:latin typeface="Times New Roman" pitchFamily="18" charset="0"/>
                </a:rPr>
                <a:t>l</a:t>
              </a:r>
              <a:r>
                <a:rPr lang="zh-CN" altLang="en-US" sz="2800" b="1">
                  <a:latin typeface="Times New Roman" pitchFamily="18" charset="0"/>
                </a:rPr>
                <a:t>中元素</a:t>
              </a:r>
            </a:p>
            <a:p>
              <a:pPr algn="just">
                <a:spcBef>
                  <a:spcPct val="60000"/>
                </a:spcBef>
                <a:buClr>
                  <a:schemeClr val="bg2"/>
                </a:buClr>
                <a:buSzPct val="75000"/>
                <a:buFont typeface="Wingdings" pitchFamily="2" charset="2"/>
                <a:buNone/>
              </a:pPr>
              <a:r>
                <a:rPr lang="zh-CN" altLang="en-US" sz="2800" b="1">
                  <a:latin typeface="Times New Roman" pitchFamily="18" charset="0"/>
                </a:rPr>
                <a:t>                   为</a:t>
              </a:r>
              <a:r>
                <a:rPr lang="en-US" altLang="zh-CN" sz="2800" b="1" i="1">
                  <a:latin typeface="Times New Roman" pitchFamily="18" charset="0"/>
                </a:rPr>
                <a:t>D</a:t>
              </a:r>
              <a:r>
                <a:rPr lang="zh-CN" altLang="en-US" sz="2800" b="1">
                  <a:latin typeface="Times New Roman" pitchFamily="18" charset="0"/>
                </a:rPr>
                <a:t>中长度小于或等于</a:t>
              </a:r>
              <a:r>
                <a:rPr lang="en-US" altLang="zh-CN" sz="2800" b="1" i="1">
                  <a:latin typeface="Times New Roman" pitchFamily="18" charset="0"/>
                </a:rPr>
                <a:t>l </a:t>
              </a:r>
              <a:r>
                <a:rPr lang="zh-CN" altLang="en-US" sz="2800" b="1">
                  <a:latin typeface="Times New Roman" pitchFamily="18" charset="0"/>
                </a:rPr>
                <a:t>的通路数，</a:t>
              </a:r>
            </a:p>
            <a:p>
              <a:pPr>
                <a:spcBef>
                  <a:spcPct val="60000"/>
                </a:spcBef>
                <a:buClr>
                  <a:schemeClr val="bg2"/>
                </a:buClr>
                <a:buSzPct val="75000"/>
                <a:buFont typeface="Wingdings" pitchFamily="2" charset="2"/>
                <a:buNone/>
              </a:pPr>
              <a:r>
                <a:rPr lang="zh-CN" altLang="en-US" sz="2800" b="1">
                  <a:latin typeface="Times New Roman" pitchFamily="18" charset="0"/>
                </a:rPr>
                <a:t>               为</a:t>
              </a:r>
              <a:r>
                <a:rPr lang="en-US" altLang="zh-CN" sz="2800" b="1" i="1">
                  <a:latin typeface="Times New Roman" pitchFamily="18" charset="0"/>
                </a:rPr>
                <a:t>D</a:t>
              </a:r>
              <a:r>
                <a:rPr lang="zh-CN" altLang="en-US" sz="2800" b="1">
                  <a:latin typeface="Times New Roman" pitchFamily="18" charset="0"/>
                </a:rPr>
                <a:t>中长度小于或等于</a:t>
              </a:r>
              <a:r>
                <a:rPr lang="en-US" altLang="zh-CN" sz="2800" b="1" i="1">
                  <a:latin typeface="Times New Roman" pitchFamily="18" charset="0"/>
                </a:rPr>
                <a:t>l </a:t>
              </a:r>
              <a:r>
                <a:rPr lang="zh-CN" altLang="en-US" sz="2800" b="1">
                  <a:latin typeface="Times New Roman" pitchFamily="18" charset="0"/>
                </a:rPr>
                <a:t>的回路数</a:t>
              </a:r>
              <a:r>
                <a:rPr lang="en-US" altLang="zh-CN" sz="2800" b="1">
                  <a:latin typeface="Times New Roman" pitchFamily="18" charset="0"/>
                </a:rPr>
                <a:t>.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793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7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67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67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67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67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67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67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939" grpId="0" build="p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357ACCA-A62E-4251-BF5D-84E75BDEC60B}" type="slidenum">
              <a:rPr lang="en-US" altLang="zh-CN"/>
              <a:pPr>
                <a:defRPr/>
              </a:pPr>
              <a:t>23</a:t>
            </a:fld>
            <a:endParaRPr lang="en-US" altLang="zh-CN"/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>
          <a:xfrm>
            <a:off x="452438" y="101600"/>
            <a:ext cx="8229600" cy="1219200"/>
          </a:xfrm>
        </p:spPr>
        <p:txBody>
          <a:bodyPr/>
          <a:lstStyle/>
          <a:p>
            <a:r>
              <a:rPr lang="zh-CN" altLang="en-US" b="1" smtClean="0"/>
              <a:t>例</a:t>
            </a:r>
            <a:r>
              <a:rPr lang="en-US" altLang="zh-CN" b="1" smtClean="0">
                <a:latin typeface="Times New Roman" pitchFamily="18" charset="0"/>
              </a:rPr>
              <a:t>(</a:t>
            </a:r>
            <a:r>
              <a:rPr lang="zh-CN" altLang="en-US" b="1" smtClean="0">
                <a:latin typeface="Times New Roman" pitchFamily="18" charset="0"/>
              </a:rPr>
              <a:t>续</a:t>
            </a:r>
            <a:r>
              <a:rPr lang="en-US" altLang="zh-CN" b="1" smtClean="0">
                <a:latin typeface="Times New Roman" pitchFamily="18" charset="0"/>
              </a:rPr>
              <a:t>)</a:t>
            </a:r>
          </a:p>
        </p:txBody>
      </p:sp>
      <p:sp>
        <p:nvSpPr>
          <p:cNvPr id="922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524000"/>
            <a:ext cx="8229600" cy="4343400"/>
          </a:xfrm>
          <a:solidFill>
            <a:srgbClr val="D9F1FF"/>
          </a:solidFill>
          <a:ln w="28575">
            <a:solidFill>
              <a:srgbClr val="003399"/>
            </a:solidFill>
          </a:ln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z="2800" b="1" smtClean="0"/>
              <a:t>                                                         </a:t>
            </a:r>
          </a:p>
          <a:p>
            <a:pPr>
              <a:buFont typeface="Wingdings" pitchFamily="2" charset="2"/>
              <a:buNone/>
            </a:pPr>
            <a:r>
              <a:rPr lang="en-US" altLang="zh-CN" sz="2800" b="1" smtClean="0"/>
              <a:t>                                                         </a:t>
            </a:r>
            <a:r>
              <a:rPr lang="zh-CN" altLang="en-US" sz="2400" b="1" smtClean="0">
                <a:latin typeface="宋体" charset="-122"/>
              </a:rPr>
              <a:t>长度 通路 回路</a:t>
            </a:r>
            <a:r>
              <a:rPr lang="zh-CN" altLang="en-US" sz="2800" b="1" smtClean="0"/>
              <a:t>                         </a:t>
            </a:r>
          </a:p>
        </p:txBody>
      </p:sp>
      <p:graphicFrame>
        <p:nvGraphicFramePr>
          <p:cNvPr id="9218" name="Object 4"/>
          <p:cNvGraphicFramePr>
            <a:graphicFrameLocks noChangeAspect="1"/>
          </p:cNvGraphicFramePr>
          <p:nvPr/>
        </p:nvGraphicFramePr>
        <p:xfrm>
          <a:off x="609600" y="1752600"/>
          <a:ext cx="5260975" cy="3784600"/>
        </p:xfrm>
        <a:graphic>
          <a:graphicData uri="http://schemas.openxmlformats.org/presentationml/2006/ole">
            <p:oleObj spid="_x0000_s9218" name="Equation" r:id="rId3" imgW="2577960" imgH="1854000" progId="Equation.3">
              <p:embed/>
            </p:oleObj>
          </a:graphicData>
        </a:graphic>
      </p:graphicFrame>
      <p:sp>
        <p:nvSpPr>
          <p:cNvPr id="168965" name="Text Box 5"/>
          <p:cNvSpPr txBox="1">
            <a:spLocks noChangeArrowheads="1"/>
          </p:cNvSpPr>
          <p:nvPr/>
        </p:nvSpPr>
        <p:spPr bwMode="auto">
          <a:xfrm>
            <a:off x="6019800" y="4343400"/>
            <a:ext cx="228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zh-CN" altLang="en-US" sz="2400" b="1">
                <a:latin typeface="Times New Roman" pitchFamily="18" charset="0"/>
              </a:rPr>
              <a:t>合计    </a:t>
            </a:r>
            <a:r>
              <a:rPr lang="en-US" altLang="zh-CN" sz="2400" b="1">
                <a:latin typeface="Times New Roman" pitchFamily="18" charset="0"/>
              </a:rPr>
              <a:t>50      8</a:t>
            </a:r>
          </a:p>
        </p:txBody>
      </p:sp>
      <p:sp>
        <p:nvSpPr>
          <p:cNvPr id="168966" name="Text Box 6"/>
          <p:cNvSpPr txBox="1">
            <a:spLocks noChangeArrowheads="1"/>
          </p:cNvSpPr>
          <p:nvPr/>
        </p:nvSpPr>
        <p:spPr bwMode="auto">
          <a:xfrm>
            <a:off x="6248400" y="25146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>
                <a:latin typeface="Times New Roman" pitchFamily="18" charset="0"/>
              </a:rPr>
              <a:t>1</a:t>
            </a:r>
          </a:p>
        </p:txBody>
      </p:sp>
      <p:sp>
        <p:nvSpPr>
          <p:cNvPr id="168967" name="Text Box 7"/>
          <p:cNvSpPr txBox="1">
            <a:spLocks noChangeArrowheads="1"/>
          </p:cNvSpPr>
          <p:nvPr/>
        </p:nvSpPr>
        <p:spPr bwMode="auto">
          <a:xfrm>
            <a:off x="7010400" y="2514600"/>
            <a:ext cx="1143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>
                <a:latin typeface="Times New Roman" pitchFamily="18" charset="0"/>
              </a:rPr>
              <a:t>8       1</a:t>
            </a:r>
          </a:p>
        </p:txBody>
      </p:sp>
      <p:sp>
        <p:nvSpPr>
          <p:cNvPr id="168968" name="Text Box 8"/>
          <p:cNvSpPr txBox="1">
            <a:spLocks noChangeArrowheads="1"/>
          </p:cNvSpPr>
          <p:nvPr/>
        </p:nvSpPr>
        <p:spPr bwMode="auto">
          <a:xfrm>
            <a:off x="6248400" y="28956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>
                <a:latin typeface="Times New Roman" pitchFamily="18" charset="0"/>
              </a:rPr>
              <a:t>2</a:t>
            </a:r>
          </a:p>
        </p:txBody>
      </p:sp>
      <p:sp>
        <p:nvSpPr>
          <p:cNvPr id="168969" name="Text Box 9"/>
          <p:cNvSpPr txBox="1">
            <a:spLocks noChangeArrowheads="1"/>
          </p:cNvSpPr>
          <p:nvPr/>
        </p:nvSpPr>
        <p:spPr bwMode="auto">
          <a:xfrm>
            <a:off x="6934200" y="2895600"/>
            <a:ext cx="1371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>
                <a:latin typeface="Times New Roman" pitchFamily="18" charset="0"/>
              </a:rPr>
              <a:t>11      3</a:t>
            </a:r>
          </a:p>
        </p:txBody>
      </p:sp>
      <p:sp>
        <p:nvSpPr>
          <p:cNvPr id="168970" name="Text Box 10"/>
          <p:cNvSpPr txBox="1">
            <a:spLocks noChangeArrowheads="1"/>
          </p:cNvSpPr>
          <p:nvPr/>
        </p:nvSpPr>
        <p:spPr bwMode="auto">
          <a:xfrm>
            <a:off x="6248400" y="3352800"/>
            <a:ext cx="30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>
                <a:latin typeface="Times New Roman" pitchFamily="18" charset="0"/>
              </a:rPr>
              <a:t>3</a:t>
            </a:r>
          </a:p>
        </p:txBody>
      </p:sp>
      <p:sp>
        <p:nvSpPr>
          <p:cNvPr id="168971" name="Text Box 11"/>
          <p:cNvSpPr txBox="1">
            <a:spLocks noChangeArrowheads="1"/>
          </p:cNvSpPr>
          <p:nvPr/>
        </p:nvSpPr>
        <p:spPr bwMode="auto">
          <a:xfrm>
            <a:off x="6934200" y="3352800"/>
            <a:ext cx="1143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>
                <a:latin typeface="Times New Roman" pitchFamily="18" charset="0"/>
              </a:rPr>
              <a:t>14      1</a:t>
            </a:r>
          </a:p>
        </p:txBody>
      </p:sp>
      <p:sp>
        <p:nvSpPr>
          <p:cNvPr id="168972" name="Text Box 12"/>
          <p:cNvSpPr txBox="1">
            <a:spLocks noChangeArrowheads="1"/>
          </p:cNvSpPr>
          <p:nvPr/>
        </p:nvSpPr>
        <p:spPr bwMode="auto">
          <a:xfrm>
            <a:off x="6248400" y="38100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>
                <a:latin typeface="Times New Roman" pitchFamily="18" charset="0"/>
              </a:rPr>
              <a:t>4</a:t>
            </a:r>
          </a:p>
        </p:txBody>
      </p:sp>
      <p:sp>
        <p:nvSpPr>
          <p:cNvPr id="168973" name="Text Box 13"/>
          <p:cNvSpPr txBox="1">
            <a:spLocks noChangeArrowheads="1"/>
          </p:cNvSpPr>
          <p:nvPr/>
        </p:nvSpPr>
        <p:spPr bwMode="auto">
          <a:xfrm>
            <a:off x="6934200" y="3810000"/>
            <a:ext cx="1143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>
                <a:latin typeface="Times New Roman" pitchFamily="18" charset="0"/>
              </a:rPr>
              <a:t>17      3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89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89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89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89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89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89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89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89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89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89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89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89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89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89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689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689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689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689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965" grpId="0" autoUpdateAnimBg="0"/>
      <p:bldP spid="168966" grpId="0" autoUpdateAnimBg="0"/>
      <p:bldP spid="168967" grpId="0" autoUpdateAnimBg="0"/>
      <p:bldP spid="168968" grpId="0" autoUpdateAnimBg="0"/>
      <p:bldP spid="168969" grpId="0" autoUpdateAnimBg="0"/>
      <p:bldP spid="168970" grpId="0" autoUpdateAnimBg="0"/>
      <p:bldP spid="168971" grpId="0" autoUpdateAnimBg="0"/>
      <p:bldP spid="168972" grpId="0" autoUpdateAnimBg="0"/>
      <p:bldP spid="168973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DB53CC8-D622-4341-A64E-7E42AEDA9E01}" type="slidenum">
              <a:rPr lang="en-US" altLang="zh-CN"/>
              <a:pPr>
                <a:defRPr/>
              </a:pPr>
              <a:t>24</a:t>
            </a:fld>
            <a:endParaRPr lang="en-US" altLang="zh-CN"/>
          </a:p>
        </p:txBody>
      </p:sp>
      <p:sp>
        <p:nvSpPr>
          <p:cNvPr id="169986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333375"/>
            <a:ext cx="8002587" cy="795338"/>
          </a:xfrm>
        </p:spPr>
        <p:txBody>
          <a:bodyPr/>
          <a:lstStyle/>
          <a:p>
            <a:pPr>
              <a:defRPr/>
            </a:pPr>
            <a:r>
              <a:rPr lang="zh-CN" altLang="en-US" b="1" smtClean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charset="-122"/>
              </a:rPr>
              <a:t>有向图的可达矩阵</a:t>
            </a:r>
          </a:p>
        </p:txBody>
      </p:sp>
      <p:sp>
        <p:nvSpPr>
          <p:cNvPr id="102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6605588"/>
            <a:ext cx="8229600" cy="252412"/>
          </a:xfrm>
        </p:spPr>
        <p:txBody>
          <a:bodyPr/>
          <a:lstStyle/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800" b="1" smtClean="0">
                <a:latin typeface="Times New Roman" pitchFamily="18" charset="0"/>
              </a:rPr>
              <a:t> </a:t>
            </a:r>
          </a:p>
        </p:txBody>
      </p:sp>
      <p:sp>
        <p:nvSpPr>
          <p:cNvPr id="10246" name="Rectangle 4"/>
          <p:cNvSpPr>
            <a:spLocks noChangeArrowheads="1"/>
          </p:cNvSpPr>
          <p:nvPr/>
        </p:nvSpPr>
        <p:spPr bwMode="auto">
          <a:xfrm>
            <a:off x="3973513" y="32083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grpSp>
        <p:nvGrpSpPr>
          <p:cNvPr id="10247" name="Group 8"/>
          <p:cNvGrpSpPr>
            <a:grpSpLocks/>
          </p:cNvGrpSpPr>
          <p:nvPr/>
        </p:nvGrpSpPr>
        <p:grpSpPr bwMode="auto">
          <a:xfrm>
            <a:off x="395288" y="1484313"/>
            <a:ext cx="8077200" cy="4240212"/>
            <a:chOff x="249" y="1071"/>
            <a:chExt cx="5088" cy="2671"/>
          </a:xfrm>
        </p:grpSpPr>
        <p:graphicFrame>
          <p:nvGraphicFramePr>
            <p:cNvPr id="10242" name="Object 5"/>
            <p:cNvGraphicFramePr>
              <a:graphicFrameLocks noChangeAspect="1"/>
            </p:cNvGraphicFramePr>
            <p:nvPr/>
          </p:nvGraphicFramePr>
          <p:xfrm>
            <a:off x="1304" y="1481"/>
            <a:ext cx="1782" cy="600"/>
          </p:xfrm>
          <a:graphic>
            <a:graphicData uri="http://schemas.openxmlformats.org/presentationml/2006/ole">
              <p:oleObj spid="_x0000_s10242" name="公式" r:id="rId3" imgW="1269720" imgH="431640" progId="Equation.3">
                <p:embed/>
              </p:oleObj>
            </a:graphicData>
          </a:graphic>
        </p:graphicFrame>
        <p:sp>
          <p:nvSpPr>
            <p:cNvPr id="10248" name="Text Box 6"/>
            <p:cNvSpPr txBox="1">
              <a:spLocks noChangeArrowheads="1"/>
            </p:cNvSpPr>
            <p:nvPr/>
          </p:nvSpPr>
          <p:spPr bwMode="auto">
            <a:xfrm>
              <a:off x="249" y="1071"/>
              <a:ext cx="5088" cy="26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just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None/>
              </a:pPr>
              <a:r>
                <a:rPr lang="zh-CN" altLang="en-US" sz="3200" b="1">
                  <a:solidFill>
                    <a:srgbClr val="FF3300"/>
                  </a:solidFill>
                  <a:latin typeface="Times New Roman" pitchFamily="18" charset="0"/>
                </a:rPr>
                <a:t>定义</a:t>
              </a:r>
              <a:r>
                <a:rPr lang="zh-CN" altLang="en-US" sz="2800" b="1">
                  <a:latin typeface="Times New Roman" pitchFamily="18" charset="0"/>
                </a:rPr>
                <a:t>  设</a:t>
              </a:r>
              <a:r>
                <a:rPr lang="en-US" altLang="zh-CN" sz="2800" b="1" i="1">
                  <a:latin typeface="Times New Roman" pitchFamily="18" charset="0"/>
                </a:rPr>
                <a:t>D</a:t>
              </a:r>
              <a:r>
                <a:rPr lang="en-US" altLang="zh-CN" sz="2800" b="1">
                  <a:latin typeface="Times New Roman" pitchFamily="18" charset="0"/>
                </a:rPr>
                <a:t>=&lt;</a:t>
              </a:r>
              <a:r>
                <a:rPr lang="en-US" altLang="zh-CN" sz="2800" b="1" i="1">
                  <a:latin typeface="Times New Roman" pitchFamily="18" charset="0"/>
                </a:rPr>
                <a:t>V</a:t>
              </a:r>
              <a:r>
                <a:rPr lang="en-US" altLang="zh-CN" sz="2800" b="1">
                  <a:latin typeface="Times New Roman" pitchFamily="18" charset="0"/>
                </a:rPr>
                <a:t>,</a:t>
              </a:r>
              <a:r>
                <a:rPr lang="en-US" altLang="zh-CN" sz="2800" b="1" i="1">
                  <a:latin typeface="Times New Roman" pitchFamily="18" charset="0"/>
                </a:rPr>
                <a:t>E</a:t>
              </a:r>
              <a:r>
                <a:rPr lang="en-US" altLang="zh-CN" sz="2800" b="1">
                  <a:latin typeface="Times New Roman" pitchFamily="18" charset="0"/>
                </a:rPr>
                <a:t>&gt;</a:t>
              </a:r>
              <a:r>
                <a:rPr lang="zh-CN" altLang="en-US" sz="2800" b="1">
                  <a:latin typeface="Times New Roman" pitchFamily="18" charset="0"/>
                </a:rPr>
                <a:t>为有向图</a:t>
              </a:r>
              <a:r>
                <a:rPr lang="en-US" altLang="zh-CN" sz="2800" b="1">
                  <a:latin typeface="Times New Roman" pitchFamily="18" charset="0"/>
                </a:rPr>
                <a:t>, </a:t>
              </a:r>
              <a:r>
                <a:rPr lang="en-US" altLang="zh-CN" sz="2800" b="1" i="1">
                  <a:latin typeface="Times New Roman" pitchFamily="18" charset="0"/>
                </a:rPr>
                <a:t>V</a:t>
              </a:r>
              <a:r>
                <a:rPr lang="en-US" altLang="zh-CN" sz="2800" b="1">
                  <a:latin typeface="Times New Roman" pitchFamily="18" charset="0"/>
                </a:rPr>
                <a:t>={</a:t>
              </a:r>
              <a:r>
                <a:rPr lang="en-US" altLang="zh-CN" sz="2800" b="1" i="1">
                  <a:latin typeface="Times New Roman" pitchFamily="18" charset="0"/>
                </a:rPr>
                <a:t>v</a:t>
              </a:r>
              <a:r>
                <a:rPr lang="en-US" altLang="zh-CN" sz="2800" b="1" baseline="-30000">
                  <a:latin typeface="Times New Roman" pitchFamily="18" charset="0"/>
                </a:rPr>
                <a:t>1</a:t>
              </a:r>
              <a:r>
                <a:rPr lang="en-US" altLang="zh-CN" sz="2800" b="1">
                  <a:latin typeface="Times New Roman" pitchFamily="18" charset="0"/>
                </a:rPr>
                <a:t>, </a:t>
              </a:r>
              <a:r>
                <a:rPr lang="en-US" altLang="zh-CN" sz="2800" b="1" i="1">
                  <a:latin typeface="Times New Roman" pitchFamily="18" charset="0"/>
                </a:rPr>
                <a:t>v</a:t>
              </a:r>
              <a:r>
                <a:rPr lang="en-US" altLang="zh-CN" sz="2800" b="1" baseline="-30000">
                  <a:latin typeface="Times New Roman" pitchFamily="18" charset="0"/>
                </a:rPr>
                <a:t>2</a:t>
              </a:r>
              <a:r>
                <a:rPr lang="en-US" altLang="zh-CN" sz="2800" b="1">
                  <a:latin typeface="Times New Roman" pitchFamily="18" charset="0"/>
                </a:rPr>
                <a:t>, …, </a:t>
              </a:r>
              <a:r>
                <a:rPr lang="en-US" altLang="zh-CN" sz="2800" b="1" i="1">
                  <a:latin typeface="Times New Roman" pitchFamily="18" charset="0"/>
                </a:rPr>
                <a:t>v</a:t>
              </a:r>
              <a:r>
                <a:rPr lang="en-US" altLang="zh-CN" sz="2800" b="1" i="1" baseline="-30000">
                  <a:latin typeface="Times New Roman" pitchFamily="18" charset="0"/>
                </a:rPr>
                <a:t>n</a:t>
              </a:r>
              <a:r>
                <a:rPr lang="en-US" altLang="zh-CN" sz="2800" b="1">
                  <a:latin typeface="Times New Roman" pitchFamily="18" charset="0"/>
                </a:rPr>
                <a:t>}, </a:t>
              </a:r>
              <a:r>
                <a:rPr lang="zh-CN" altLang="en-US" sz="2800" b="1">
                  <a:latin typeface="Times New Roman" pitchFamily="18" charset="0"/>
                </a:rPr>
                <a:t>令</a:t>
              </a:r>
            </a:p>
            <a:p>
              <a:pPr algn="just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None/>
              </a:pPr>
              <a:r>
                <a:rPr lang="zh-CN" altLang="en-US" sz="2800" b="1">
                  <a:latin typeface="Times New Roman" pitchFamily="18" charset="0"/>
                </a:rPr>
                <a:t>     </a:t>
              </a:r>
            </a:p>
            <a:p>
              <a:pPr algn="just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None/>
              </a:pPr>
              <a:endParaRPr lang="zh-CN" altLang="en-US" sz="2800" b="1">
                <a:latin typeface="Times New Roman" pitchFamily="18" charset="0"/>
              </a:endParaRPr>
            </a:p>
            <a:p>
              <a:pPr algn="just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None/>
              </a:pPr>
              <a:r>
                <a:rPr lang="zh-CN" altLang="en-US" sz="2800" b="1">
                  <a:latin typeface="Times New Roman" pitchFamily="18" charset="0"/>
                </a:rPr>
                <a:t>称</a:t>
              </a:r>
              <a:r>
                <a:rPr lang="en-US" altLang="zh-CN" sz="2800" b="1">
                  <a:latin typeface="Times New Roman" pitchFamily="18" charset="0"/>
                </a:rPr>
                <a:t>(</a:t>
              </a:r>
              <a:r>
                <a:rPr lang="en-US" altLang="zh-CN" sz="2800" b="1" i="1">
                  <a:latin typeface="Times New Roman" pitchFamily="18" charset="0"/>
                </a:rPr>
                <a:t>p</a:t>
              </a:r>
              <a:r>
                <a:rPr lang="en-US" altLang="zh-CN" sz="2800" b="1" i="1" baseline="-30000">
                  <a:latin typeface="Times New Roman" pitchFamily="18" charset="0"/>
                </a:rPr>
                <a:t>ij</a:t>
              </a:r>
              <a:r>
                <a:rPr lang="en-US" altLang="zh-CN" sz="2800" b="1">
                  <a:latin typeface="Times New Roman" pitchFamily="18" charset="0"/>
                </a:rPr>
                <a:t>)</a:t>
              </a:r>
              <a:r>
                <a:rPr lang="en-US" altLang="zh-CN" sz="2800" b="1" i="1" baseline="-30000">
                  <a:latin typeface="Times New Roman" pitchFamily="18" charset="0"/>
                </a:rPr>
                <a:t>n</a:t>
              </a:r>
              <a:r>
                <a:rPr lang="en-US" altLang="zh-CN" sz="2800" b="1" baseline="-30000">
                  <a:latin typeface="Times New Roman" pitchFamily="18" charset="0"/>
                  <a:sym typeface="Symbol" pitchFamily="18" charset="2"/>
                </a:rPr>
                <a:t></a:t>
              </a:r>
              <a:r>
                <a:rPr lang="en-US" altLang="zh-CN" sz="2800" b="1" i="1" baseline="-30000">
                  <a:latin typeface="Times New Roman" pitchFamily="18" charset="0"/>
                </a:rPr>
                <a:t>n</a:t>
              </a:r>
              <a:r>
                <a:rPr lang="zh-CN" altLang="en-US" sz="2800" b="1">
                  <a:latin typeface="Times New Roman" pitchFamily="18" charset="0"/>
                </a:rPr>
                <a:t>为</a:t>
              </a:r>
              <a:r>
                <a:rPr lang="en-US" altLang="zh-CN" sz="2800" b="1" i="1">
                  <a:solidFill>
                    <a:srgbClr val="FF3300"/>
                  </a:solidFill>
                  <a:latin typeface="Times New Roman" pitchFamily="18" charset="0"/>
                </a:rPr>
                <a:t>D</a:t>
              </a:r>
              <a:r>
                <a:rPr lang="zh-CN" altLang="en-US" sz="2800" b="1">
                  <a:solidFill>
                    <a:srgbClr val="FF3300"/>
                  </a:solidFill>
                  <a:latin typeface="Times New Roman" pitchFamily="18" charset="0"/>
                </a:rPr>
                <a:t>的可达矩阵</a:t>
              </a:r>
              <a:r>
                <a:rPr lang="en-US" altLang="zh-CN" sz="2800" b="1">
                  <a:latin typeface="Times New Roman" pitchFamily="18" charset="0"/>
                </a:rPr>
                <a:t>, </a:t>
              </a:r>
              <a:r>
                <a:rPr lang="zh-CN" altLang="en-US" sz="2800" b="1">
                  <a:latin typeface="Times New Roman" pitchFamily="18" charset="0"/>
                </a:rPr>
                <a:t>记作</a:t>
              </a:r>
              <a:r>
                <a:rPr lang="en-US" altLang="zh-CN" sz="2800" b="1" i="1">
                  <a:latin typeface="Times New Roman" pitchFamily="18" charset="0"/>
                </a:rPr>
                <a:t>P</a:t>
              </a:r>
              <a:r>
                <a:rPr lang="en-US" altLang="zh-CN" sz="2800" b="1">
                  <a:latin typeface="Times New Roman" pitchFamily="18" charset="0"/>
                </a:rPr>
                <a:t>(</a:t>
              </a:r>
              <a:r>
                <a:rPr lang="en-US" altLang="zh-CN" sz="2800" b="1" i="1">
                  <a:latin typeface="Times New Roman" pitchFamily="18" charset="0"/>
                </a:rPr>
                <a:t>D</a:t>
              </a:r>
              <a:r>
                <a:rPr lang="en-US" altLang="zh-CN" sz="2800" b="1">
                  <a:latin typeface="Times New Roman" pitchFamily="18" charset="0"/>
                </a:rPr>
                <a:t>), </a:t>
              </a:r>
              <a:r>
                <a:rPr lang="zh-CN" altLang="en-US" sz="2800" b="1">
                  <a:latin typeface="Times New Roman" pitchFamily="18" charset="0"/>
                </a:rPr>
                <a:t>简记为</a:t>
              </a:r>
              <a:r>
                <a:rPr lang="en-US" altLang="zh-CN" sz="2800" b="1" i="1">
                  <a:latin typeface="Times New Roman" pitchFamily="18" charset="0"/>
                </a:rPr>
                <a:t>P</a:t>
              </a:r>
              <a:r>
                <a:rPr lang="en-US" altLang="zh-CN" sz="2800" b="1">
                  <a:latin typeface="Times New Roman" pitchFamily="18" charset="0"/>
                </a:rPr>
                <a:t>. </a:t>
              </a:r>
            </a:p>
            <a:p>
              <a:pPr algn="just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None/>
              </a:pPr>
              <a:endParaRPr lang="en-US" altLang="zh-CN" sz="2800" b="1">
                <a:latin typeface="Times New Roman" pitchFamily="18" charset="0"/>
              </a:endParaRPr>
            </a:p>
            <a:p>
              <a:pPr algn="just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None/>
              </a:pPr>
              <a:r>
                <a:rPr lang="zh-CN" altLang="en-US" sz="3200" b="1">
                  <a:solidFill>
                    <a:srgbClr val="3366CC"/>
                  </a:solidFill>
                  <a:latin typeface="Times New Roman" pitchFamily="18" charset="0"/>
                </a:rPr>
                <a:t>性质</a:t>
              </a:r>
              <a:r>
                <a:rPr lang="en-US" altLang="zh-CN" sz="3200" b="1">
                  <a:solidFill>
                    <a:srgbClr val="3366CC"/>
                  </a:solidFill>
                  <a:latin typeface="Times New Roman" pitchFamily="18" charset="0"/>
                </a:rPr>
                <a:t>:</a:t>
              </a:r>
            </a:p>
            <a:p>
              <a:pPr algn="just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None/>
              </a:pPr>
              <a:r>
                <a:rPr lang="en-US" altLang="zh-CN" sz="2800" b="1">
                  <a:latin typeface="Times New Roman" pitchFamily="18" charset="0"/>
                </a:rPr>
                <a:t>    </a:t>
              </a:r>
              <a:r>
                <a:rPr lang="en-US" altLang="zh-CN" sz="2800" b="1" i="1">
                  <a:latin typeface="Times New Roman" pitchFamily="18" charset="0"/>
                </a:rPr>
                <a:t>P</a:t>
              </a:r>
              <a:r>
                <a:rPr lang="en-US" altLang="zh-CN" sz="2800" b="1">
                  <a:latin typeface="Times New Roman" pitchFamily="18" charset="0"/>
                </a:rPr>
                <a:t>(</a:t>
              </a:r>
              <a:r>
                <a:rPr lang="en-US" altLang="zh-CN" sz="2800" b="1" i="1">
                  <a:latin typeface="Times New Roman" pitchFamily="18" charset="0"/>
                </a:rPr>
                <a:t>D</a:t>
              </a:r>
              <a:r>
                <a:rPr lang="en-US" altLang="zh-CN" sz="2800" b="1">
                  <a:latin typeface="Times New Roman" pitchFamily="18" charset="0"/>
                </a:rPr>
                <a:t>)</a:t>
              </a:r>
              <a:r>
                <a:rPr lang="zh-CN" altLang="en-US" sz="2800" b="1">
                  <a:latin typeface="Times New Roman" pitchFamily="18" charset="0"/>
                </a:rPr>
                <a:t>主对角线上的元素全为</a:t>
              </a:r>
              <a:r>
                <a:rPr lang="en-US" altLang="zh-CN" sz="2800" b="1">
                  <a:latin typeface="Times New Roman" pitchFamily="18" charset="0"/>
                </a:rPr>
                <a:t>1. </a:t>
              </a:r>
            </a:p>
            <a:p>
              <a:pPr algn="just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None/>
              </a:pPr>
              <a:r>
                <a:rPr lang="en-US" altLang="zh-CN" sz="2800" b="1" i="1">
                  <a:latin typeface="Times New Roman" pitchFamily="18" charset="0"/>
                </a:rPr>
                <a:t>    D</a:t>
              </a:r>
              <a:r>
                <a:rPr lang="zh-CN" altLang="en-US" sz="2800" b="1">
                  <a:latin typeface="Times New Roman" pitchFamily="18" charset="0"/>
                </a:rPr>
                <a:t>强连通当且仅当</a:t>
              </a:r>
              <a:r>
                <a:rPr lang="en-US" altLang="zh-CN" sz="2800" b="1" i="1">
                  <a:latin typeface="Times New Roman" pitchFamily="18" charset="0"/>
                </a:rPr>
                <a:t>P</a:t>
              </a:r>
              <a:r>
                <a:rPr lang="en-US" altLang="zh-CN" sz="2800" b="1">
                  <a:latin typeface="Times New Roman" pitchFamily="18" charset="0"/>
                </a:rPr>
                <a:t>(</a:t>
              </a:r>
              <a:r>
                <a:rPr lang="en-US" altLang="zh-CN" sz="2800" b="1" i="1">
                  <a:latin typeface="Times New Roman" pitchFamily="18" charset="0"/>
                </a:rPr>
                <a:t>D</a:t>
              </a:r>
              <a:r>
                <a:rPr lang="en-US" altLang="zh-CN" sz="2800" b="1">
                  <a:latin typeface="Times New Roman" pitchFamily="18" charset="0"/>
                </a:rPr>
                <a:t>)</a:t>
              </a:r>
              <a:r>
                <a:rPr lang="zh-CN" altLang="en-US" sz="2800" b="1">
                  <a:latin typeface="Times New Roman" pitchFamily="18" charset="0"/>
                </a:rPr>
                <a:t>的元素全为</a:t>
              </a:r>
              <a:r>
                <a:rPr lang="en-US" altLang="zh-CN" sz="2800" b="1">
                  <a:latin typeface="Times New Roman" pitchFamily="18" charset="0"/>
                </a:rPr>
                <a:t>1.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29950D1-1F43-496A-B537-AC144799701F}" type="slidenum">
              <a:rPr lang="en-US" altLang="zh-CN"/>
              <a:pPr>
                <a:defRPr/>
              </a:pPr>
              <a:t>25</a:t>
            </a:fld>
            <a:endParaRPr lang="en-US" altLang="zh-CN"/>
          </a:p>
        </p:txBody>
      </p:sp>
      <p:sp>
        <p:nvSpPr>
          <p:cNvPr id="171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b="1" smtClean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charset="-122"/>
              </a:rPr>
              <a:t>有向图的可达矩阵</a:t>
            </a:r>
            <a:r>
              <a:rPr lang="en-US" altLang="zh-CN" b="1" smtClean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charset="-122"/>
              </a:rPr>
              <a:t>(</a:t>
            </a:r>
            <a:r>
              <a:rPr lang="zh-CN" altLang="en-US" b="1" smtClean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charset="-122"/>
              </a:rPr>
              <a:t>续</a:t>
            </a:r>
            <a:r>
              <a:rPr lang="en-US" altLang="zh-CN" b="1" smtClean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charset="-122"/>
              </a:rPr>
              <a:t>)</a:t>
            </a:r>
          </a:p>
        </p:txBody>
      </p:sp>
      <p:sp>
        <p:nvSpPr>
          <p:cNvPr id="1126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3505200"/>
          </a:xfrm>
          <a:solidFill>
            <a:srgbClr val="CEF9FE"/>
          </a:solidFill>
          <a:ln w="28575">
            <a:solidFill>
              <a:srgbClr val="003399"/>
            </a:solidFill>
          </a:ln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zh-CN" altLang="en-US" b="1" smtClean="0">
                <a:solidFill>
                  <a:srgbClr val="3366CC"/>
                </a:solidFill>
                <a:latin typeface="Times New Roman" pitchFamily="18" charset="0"/>
              </a:rPr>
              <a:t>例 </a:t>
            </a:r>
            <a:r>
              <a:rPr lang="zh-CN" altLang="en-US" sz="2800" b="1" smtClean="0">
                <a:latin typeface="Times New Roman" pitchFamily="18" charset="0"/>
              </a:rPr>
              <a:t>右图所示的有向图</a:t>
            </a:r>
            <a:r>
              <a:rPr lang="en-US" altLang="zh-CN" sz="2800" b="1" i="1" smtClean="0">
                <a:latin typeface="Times New Roman" pitchFamily="18" charset="0"/>
              </a:rPr>
              <a:t>D</a:t>
            </a:r>
            <a:r>
              <a:rPr lang="zh-CN" altLang="en-US" sz="2800" b="1" smtClean="0">
                <a:latin typeface="Times New Roman" pitchFamily="18" charset="0"/>
              </a:rPr>
              <a:t>的可达矩阵为</a:t>
            </a:r>
          </a:p>
        </p:txBody>
      </p:sp>
      <p:sp>
        <p:nvSpPr>
          <p:cNvPr id="11270" name="Rectangle 4"/>
          <p:cNvSpPr>
            <a:spLocks noChangeArrowheads="1"/>
          </p:cNvSpPr>
          <p:nvPr/>
        </p:nvSpPr>
        <p:spPr bwMode="auto">
          <a:xfrm>
            <a:off x="4038600" y="30019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11266" name="Object 5"/>
          <p:cNvGraphicFramePr>
            <a:graphicFrameLocks noChangeAspect="1"/>
          </p:cNvGraphicFramePr>
          <p:nvPr/>
        </p:nvGraphicFramePr>
        <p:xfrm>
          <a:off x="1404938" y="2744788"/>
          <a:ext cx="2754312" cy="2162175"/>
        </p:xfrm>
        <a:graphic>
          <a:graphicData uri="http://schemas.openxmlformats.org/presentationml/2006/ole">
            <p:oleObj spid="_x0000_s11266" name="Equation" r:id="rId3" imgW="1168200" imgH="914400" progId="Equation.3">
              <p:embed/>
            </p:oleObj>
          </a:graphicData>
        </a:graphic>
      </p:graphicFrame>
      <p:pic>
        <p:nvPicPr>
          <p:cNvPr id="11271" name="Picture 7"/>
          <p:cNvPicPr>
            <a:picLocks noChangeAspect="1" noChangeArrowheads="1"/>
          </p:cNvPicPr>
          <p:nvPr/>
        </p:nvPicPr>
        <p:blipFill>
          <a:blip r:embed="rId4" cstate="print"/>
          <a:srcRect l="2682" r="8105"/>
          <a:stretch>
            <a:fillRect/>
          </a:stretch>
        </p:blipFill>
        <p:spPr bwMode="auto">
          <a:xfrm>
            <a:off x="5076825" y="2708275"/>
            <a:ext cx="2879725" cy="250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396DA0C-18B5-4A65-916B-DCE36076EC49}" type="slidenum">
              <a:rPr lang="en-US" altLang="zh-CN"/>
              <a:pPr>
                <a:defRPr/>
              </a:pPr>
              <a:t>3</a:t>
            </a:fld>
            <a:endParaRPr lang="en-US" altLang="zh-CN"/>
          </a:p>
        </p:txBody>
      </p:sp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88913"/>
            <a:ext cx="8229600" cy="990600"/>
          </a:xfrm>
        </p:spPr>
        <p:txBody>
          <a:bodyPr/>
          <a:lstStyle/>
          <a:p>
            <a:pPr>
              <a:defRPr/>
            </a:pPr>
            <a:r>
              <a:rPr lang="zh-CN" altLang="en-US" b="1" smtClean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charset="-122"/>
              </a:rPr>
              <a:t>通路与回路</a:t>
            </a:r>
            <a:r>
              <a:rPr lang="en-US" altLang="zh-CN" b="1" smtClean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charset="-122"/>
              </a:rPr>
              <a:t>(</a:t>
            </a:r>
            <a:r>
              <a:rPr lang="zh-CN" altLang="en-US" b="1" smtClean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charset="-122"/>
              </a:rPr>
              <a:t>续</a:t>
            </a:r>
            <a:r>
              <a:rPr lang="en-US" altLang="zh-CN" b="1" smtClean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charset="-122"/>
              </a:rPr>
              <a:t>)</a:t>
            </a:r>
          </a:p>
        </p:txBody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9738" y="1168400"/>
            <a:ext cx="8308975" cy="5545138"/>
          </a:xfrm>
        </p:spPr>
        <p:txBody>
          <a:bodyPr/>
          <a:lstStyle/>
          <a:p>
            <a:pPr algn="just">
              <a:buFont typeface="Wingdings" pitchFamily="2" charset="2"/>
              <a:buNone/>
              <a:defRPr/>
            </a:pPr>
            <a:r>
              <a:rPr lang="en-US" altLang="zh-CN" sz="3600" b="1" smtClean="0">
                <a:latin typeface="Times New Roman" pitchFamily="18" charset="0"/>
              </a:rPr>
              <a:t>(3) </a:t>
            </a:r>
            <a:r>
              <a:rPr lang="zh-CN" altLang="en-US" b="1" smtClean="0">
                <a:latin typeface="Times New Roman" pitchFamily="18" charset="0"/>
              </a:rPr>
              <a:t>若通路</a:t>
            </a:r>
            <a:r>
              <a:rPr lang="en-US" altLang="zh-CN" b="1" smtClean="0">
                <a:latin typeface="Times New Roman" pitchFamily="18" charset="0"/>
              </a:rPr>
              <a:t>(</a:t>
            </a:r>
            <a:r>
              <a:rPr lang="zh-CN" altLang="en-US" b="1" smtClean="0">
                <a:latin typeface="Times New Roman" pitchFamily="18" charset="0"/>
              </a:rPr>
              <a:t>回路</a:t>
            </a:r>
            <a:r>
              <a:rPr lang="en-US" altLang="zh-CN" b="1" smtClean="0">
                <a:latin typeface="Times New Roman" pitchFamily="18" charset="0"/>
              </a:rPr>
              <a:t>)</a:t>
            </a:r>
            <a:r>
              <a:rPr lang="zh-CN" altLang="en-US" b="1" smtClean="0">
                <a:latin typeface="Times New Roman" pitchFamily="18" charset="0"/>
              </a:rPr>
              <a:t>中所有边各异</a:t>
            </a:r>
            <a:r>
              <a:rPr lang="en-US" altLang="zh-CN" b="1" smtClean="0">
                <a:latin typeface="Times New Roman" pitchFamily="18" charset="0"/>
              </a:rPr>
              <a:t>, </a:t>
            </a:r>
            <a:r>
              <a:rPr lang="zh-CN" altLang="en-US" b="1" smtClean="0">
                <a:latin typeface="Times New Roman" pitchFamily="18" charset="0"/>
              </a:rPr>
              <a:t>则称为</a:t>
            </a:r>
            <a:r>
              <a:rPr lang="zh-CN" altLang="en-US" b="1" smtClean="0">
                <a:solidFill>
                  <a:srgbClr val="FF3300"/>
                </a:solidFill>
                <a:latin typeface="Times New Roman" pitchFamily="18" charset="0"/>
              </a:rPr>
              <a:t>简单通路</a:t>
            </a:r>
            <a:r>
              <a:rPr lang="zh-CN" altLang="en-US" b="1" smtClean="0">
                <a:latin typeface="Times New Roman" pitchFamily="18" charset="0"/>
              </a:rPr>
              <a:t>或一条迹</a:t>
            </a:r>
            <a:r>
              <a:rPr lang="en-US" altLang="zh-CN" b="1" smtClean="0">
                <a:solidFill>
                  <a:srgbClr val="FF3300"/>
                </a:solidFill>
                <a:latin typeface="Times New Roman" pitchFamily="18" charset="0"/>
              </a:rPr>
              <a:t>(</a:t>
            </a:r>
            <a:r>
              <a:rPr lang="zh-CN" altLang="en-US" b="1" smtClean="0">
                <a:solidFill>
                  <a:srgbClr val="FF3300"/>
                </a:solidFill>
                <a:latin typeface="Times New Roman" pitchFamily="18" charset="0"/>
              </a:rPr>
              <a:t>简单回路</a:t>
            </a:r>
            <a:r>
              <a:rPr lang="zh-CN" altLang="en-US" b="1" smtClean="0">
                <a:latin typeface="Times New Roman" pitchFamily="18" charset="0"/>
              </a:rPr>
              <a:t>或一条闭迹</a:t>
            </a:r>
            <a:r>
              <a:rPr lang="en-US" altLang="zh-CN" b="1" smtClean="0">
                <a:solidFill>
                  <a:srgbClr val="FF3300"/>
                </a:solidFill>
                <a:latin typeface="Times New Roman" pitchFamily="18" charset="0"/>
              </a:rPr>
              <a:t>)</a:t>
            </a:r>
            <a:r>
              <a:rPr lang="en-US" altLang="zh-CN" b="1" smtClean="0">
                <a:latin typeface="Times New Roman" pitchFamily="18" charset="0"/>
              </a:rPr>
              <a:t>, </a:t>
            </a:r>
            <a:r>
              <a:rPr lang="zh-CN" altLang="en-US" b="1" smtClean="0">
                <a:latin typeface="Times New Roman" pitchFamily="18" charset="0"/>
              </a:rPr>
              <a:t>否则称为</a:t>
            </a:r>
            <a:r>
              <a:rPr lang="zh-CN" altLang="en-US" b="1" smtClean="0">
                <a:solidFill>
                  <a:srgbClr val="FF3300"/>
                </a:solidFill>
                <a:latin typeface="Times New Roman" pitchFamily="18" charset="0"/>
              </a:rPr>
              <a:t>复杂通路</a:t>
            </a:r>
            <a:r>
              <a:rPr lang="en-US" altLang="zh-CN" b="1" smtClean="0">
                <a:solidFill>
                  <a:srgbClr val="FF3300"/>
                </a:solidFill>
                <a:latin typeface="Times New Roman" pitchFamily="18" charset="0"/>
              </a:rPr>
              <a:t>(</a:t>
            </a:r>
            <a:r>
              <a:rPr lang="zh-CN" altLang="en-US" b="1" smtClean="0">
                <a:solidFill>
                  <a:srgbClr val="FF3300"/>
                </a:solidFill>
                <a:latin typeface="Times New Roman" pitchFamily="18" charset="0"/>
              </a:rPr>
              <a:t>复杂回路</a:t>
            </a:r>
            <a:r>
              <a:rPr lang="en-US" altLang="zh-CN" b="1" smtClean="0">
                <a:solidFill>
                  <a:srgbClr val="FF3300"/>
                </a:solidFill>
                <a:latin typeface="Times New Roman" pitchFamily="18" charset="0"/>
              </a:rPr>
              <a:t>)</a:t>
            </a:r>
            <a:r>
              <a:rPr lang="en-US" altLang="zh-CN" b="1" smtClean="0">
                <a:latin typeface="Times New Roman" pitchFamily="18" charset="0"/>
              </a:rPr>
              <a:t>.</a:t>
            </a:r>
          </a:p>
          <a:p>
            <a:pPr algn="just">
              <a:buFont typeface="Wingdings" pitchFamily="2" charset="2"/>
              <a:buNone/>
              <a:defRPr/>
            </a:pPr>
            <a:r>
              <a:rPr lang="zh-CN" altLang="en-US" sz="3600" b="1" smtClean="0">
                <a:solidFill>
                  <a:srgbClr val="33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说明</a:t>
            </a:r>
            <a:r>
              <a:rPr lang="en-US" altLang="zh-CN" sz="3600" b="1" smtClean="0">
                <a:solidFill>
                  <a:srgbClr val="33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:</a:t>
            </a:r>
            <a:endParaRPr lang="en-US" altLang="zh-CN" sz="3600" b="1" baseline="-25000" smtClean="0">
              <a:solidFill>
                <a:srgbClr val="3366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>
              <a:defRPr/>
            </a:pPr>
            <a:r>
              <a:rPr lang="zh-CN" altLang="en-US" b="1" smtClean="0">
                <a:latin typeface="Times New Roman" pitchFamily="18" charset="0"/>
              </a:rPr>
              <a:t>在无向图中，环是长度为</a:t>
            </a:r>
            <a:r>
              <a:rPr lang="en-US" altLang="zh-CN" b="1" smtClean="0">
                <a:latin typeface="Times New Roman" pitchFamily="18" charset="0"/>
              </a:rPr>
              <a:t>1</a:t>
            </a:r>
            <a:r>
              <a:rPr lang="zh-CN" altLang="en-US" b="1" smtClean="0">
                <a:latin typeface="Times New Roman" pitchFamily="18" charset="0"/>
              </a:rPr>
              <a:t>的圈</a:t>
            </a:r>
            <a:r>
              <a:rPr lang="en-US" altLang="zh-CN" b="1" smtClean="0">
                <a:latin typeface="Times New Roman" pitchFamily="18" charset="0"/>
              </a:rPr>
              <a:t>, </a:t>
            </a:r>
            <a:r>
              <a:rPr lang="zh-CN" altLang="en-US" b="1" smtClean="0">
                <a:latin typeface="Times New Roman" pitchFamily="18" charset="0"/>
              </a:rPr>
              <a:t>两条平行边构成长度为</a:t>
            </a:r>
            <a:r>
              <a:rPr lang="en-US" altLang="zh-CN" b="1" smtClean="0">
                <a:latin typeface="Times New Roman" pitchFamily="18" charset="0"/>
              </a:rPr>
              <a:t>2</a:t>
            </a:r>
            <a:r>
              <a:rPr lang="zh-CN" altLang="en-US" b="1" smtClean="0">
                <a:latin typeface="Times New Roman" pitchFamily="18" charset="0"/>
              </a:rPr>
              <a:t>的圈</a:t>
            </a:r>
            <a:r>
              <a:rPr lang="en-US" altLang="zh-CN" b="1" smtClean="0">
                <a:latin typeface="Times New Roman" pitchFamily="18" charset="0"/>
              </a:rPr>
              <a:t>.</a:t>
            </a:r>
          </a:p>
          <a:p>
            <a:pPr>
              <a:defRPr/>
            </a:pPr>
            <a:r>
              <a:rPr lang="zh-CN" altLang="en-US" b="1" smtClean="0">
                <a:latin typeface="Times New Roman" pitchFamily="18" charset="0"/>
              </a:rPr>
              <a:t>在有向图中，环是长度为</a:t>
            </a:r>
            <a:r>
              <a:rPr lang="en-US" altLang="zh-CN" b="1" smtClean="0">
                <a:latin typeface="Times New Roman" pitchFamily="18" charset="0"/>
              </a:rPr>
              <a:t>1</a:t>
            </a:r>
            <a:r>
              <a:rPr lang="zh-CN" altLang="en-US" b="1" smtClean="0">
                <a:latin typeface="Times New Roman" pitchFamily="18" charset="0"/>
              </a:rPr>
              <a:t>的圈</a:t>
            </a:r>
            <a:r>
              <a:rPr lang="en-US" altLang="zh-CN" b="1" smtClean="0">
                <a:latin typeface="Times New Roman" pitchFamily="18" charset="0"/>
              </a:rPr>
              <a:t>, </a:t>
            </a:r>
            <a:r>
              <a:rPr lang="zh-CN" altLang="en-US" b="1" smtClean="0">
                <a:latin typeface="Times New Roman" pitchFamily="18" charset="0"/>
              </a:rPr>
              <a:t>两条方向相反边构成长度为</a:t>
            </a:r>
            <a:r>
              <a:rPr lang="en-US" altLang="zh-CN" b="1" smtClean="0">
                <a:latin typeface="Times New Roman" pitchFamily="18" charset="0"/>
              </a:rPr>
              <a:t>2</a:t>
            </a:r>
            <a:r>
              <a:rPr lang="zh-CN" altLang="en-US" b="1" smtClean="0">
                <a:latin typeface="Times New Roman" pitchFamily="18" charset="0"/>
              </a:rPr>
              <a:t>的圈</a:t>
            </a:r>
            <a:r>
              <a:rPr lang="en-US" altLang="zh-CN" b="1" smtClean="0">
                <a:latin typeface="Times New Roman" pitchFamily="18" charset="0"/>
              </a:rPr>
              <a:t>.</a:t>
            </a:r>
          </a:p>
          <a:p>
            <a:pPr>
              <a:defRPr/>
            </a:pPr>
            <a:r>
              <a:rPr lang="zh-CN" altLang="en-US" b="1" smtClean="0">
                <a:latin typeface="Times New Roman" pitchFamily="18" charset="0"/>
              </a:rPr>
              <a:t>初级通路</a:t>
            </a:r>
            <a:r>
              <a:rPr lang="en-US" altLang="zh-CN" b="1" smtClean="0">
                <a:latin typeface="Times New Roman" pitchFamily="18" charset="0"/>
              </a:rPr>
              <a:t>(</a:t>
            </a:r>
            <a:r>
              <a:rPr lang="zh-CN" altLang="en-US" b="1" smtClean="0">
                <a:latin typeface="Times New Roman" pitchFamily="18" charset="0"/>
              </a:rPr>
              <a:t>回路</a:t>
            </a:r>
            <a:r>
              <a:rPr lang="en-US" altLang="zh-CN" b="1" smtClean="0">
                <a:latin typeface="Times New Roman" pitchFamily="18" charset="0"/>
              </a:rPr>
              <a:t>)</a:t>
            </a:r>
            <a:r>
              <a:rPr lang="zh-CN" altLang="en-US" b="1" smtClean="0">
                <a:latin typeface="Times New Roman" pitchFamily="18" charset="0"/>
              </a:rPr>
              <a:t>是简单通路</a:t>
            </a:r>
            <a:r>
              <a:rPr lang="en-US" altLang="zh-CN" b="1" smtClean="0">
                <a:latin typeface="Times New Roman" pitchFamily="18" charset="0"/>
              </a:rPr>
              <a:t>(</a:t>
            </a:r>
            <a:r>
              <a:rPr lang="zh-CN" altLang="en-US" b="1" smtClean="0">
                <a:latin typeface="Times New Roman" pitchFamily="18" charset="0"/>
              </a:rPr>
              <a:t>回路</a:t>
            </a:r>
            <a:r>
              <a:rPr lang="en-US" altLang="zh-CN" b="1" smtClean="0">
                <a:latin typeface="Times New Roman" pitchFamily="18" charset="0"/>
              </a:rPr>
              <a:t>)</a:t>
            </a:r>
            <a:r>
              <a:rPr lang="zh-CN" altLang="en-US" b="1" smtClean="0">
                <a:latin typeface="Times New Roman" pitchFamily="18" charset="0"/>
              </a:rPr>
              <a:t>，反之不真。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A5DF748-1F75-497B-AED2-74424F80D06B}" type="slidenum">
              <a:rPr lang="en-US" altLang="zh-CN"/>
              <a:pPr>
                <a:defRPr/>
              </a:pPr>
              <a:t>4</a:t>
            </a:fld>
            <a:endParaRPr lang="en-US" altLang="zh-CN"/>
          </a:p>
        </p:txBody>
      </p:sp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229600" cy="990600"/>
          </a:xfrm>
        </p:spPr>
        <p:txBody>
          <a:bodyPr/>
          <a:lstStyle/>
          <a:p>
            <a:pPr>
              <a:defRPr/>
            </a:pPr>
            <a:r>
              <a:rPr lang="zh-CN" altLang="en-US" sz="4000" b="1" smtClean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charset="-122"/>
              </a:rPr>
              <a:t>通路与回路</a:t>
            </a:r>
            <a:r>
              <a:rPr lang="en-US" altLang="zh-CN" sz="4000" b="1" smtClean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charset="-122"/>
              </a:rPr>
              <a:t>(</a:t>
            </a:r>
            <a:r>
              <a:rPr lang="zh-CN" altLang="en-US" sz="4000" b="1" smtClean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charset="-122"/>
              </a:rPr>
              <a:t>续</a:t>
            </a:r>
            <a:r>
              <a:rPr lang="en-US" altLang="zh-CN" sz="4000" b="1" smtClean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charset="-122"/>
              </a:rPr>
              <a:t>)</a:t>
            </a:r>
            <a:r>
              <a:rPr lang="en-US" altLang="zh-CN" sz="4000" b="1" smtClean="0">
                <a:latin typeface="宋体" charset="-122"/>
              </a:rPr>
              <a:t> 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268413"/>
            <a:ext cx="8229600" cy="5113337"/>
          </a:xfrm>
          <a:noFill/>
          <a:ln w="28575">
            <a:solidFill>
              <a:schemeClr val="bg1"/>
            </a:solidFill>
          </a:ln>
        </p:spPr>
        <p:txBody>
          <a:bodyPr/>
          <a:lstStyle/>
          <a:p>
            <a:pPr marL="0" indent="0" algn="just">
              <a:buFont typeface="Wingdings" pitchFamily="2" charset="2"/>
              <a:buNone/>
            </a:pPr>
            <a:r>
              <a:rPr lang="zh-CN" altLang="en-US" b="1" smtClean="0">
                <a:solidFill>
                  <a:srgbClr val="FF3300"/>
                </a:solidFill>
                <a:latin typeface="Times New Roman" pitchFamily="18" charset="0"/>
              </a:rPr>
              <a:t>定理</a:t>
            </a:r>
            <a:r>
              <a:rPr lang="zh-CN" altLang="en-US" sz="2800" b="1" smtClean="0">
                <a:latin typeface="Times New Roman" pitchFamily="18" charset="0"/>
              </a:rPr>
              <a:t> 在</a:t>
            </a:r>
            <a:r>
              <a:rPr lang="en-US" altLang="zh-CN" sz="2800" b="1" i="1" smtClean="0">
                <a:latin typeface="Times New Roman" pitchFamily="18" charset="0"/>
              </a:rPr>
              <a:t>n</a:t>
            </a:r>
            <a:r>
              <a:rPr lang="zh-CN" altLang="en-US" sz="2800" b="1" smtClean="0">
                <a:latin typeface="Times New Roman" pitchFamily="18" charset="0"/>
              </a:rPr>
              <a:t>阶图</a:t>
            </a:r>
            <a:r>
              <a:rPr lang="en-US" altLang="zh-CN" sz="2800" b="1" i="1" smtClean="0">
                <a:latin typeface="Times New Roman" pitchFamily="18" charset="0"/>
              </a:rPr>
              <a:t>G</a:t>
            </a:r>
            <a:r>
              <a:rPr lang="zh-CN" altLang="en-US" sz="2800" b="1" smtClean="0">
                <a:latin typeface="Times New Roman" pitchFamily="18" charset="0"/>
              </a:rPr>
              <a:t>中，若从顶点</a:t>
            </a:r>
            <a:r>
              <a:rPr lang="en-US" altLang="zh-CN" sz="2800" b="1" i="1" smtClean="0">
                <a:latin typeface="Times New Roman" pitchFamily="18" charset="0"/>
              </a:rPr>
              <a:t>v</a:t>
            </a:r>
            <a:r>
              <a:rPr lang="en-US" altLang="zh-CN" sz="2800" b="1" i="1" baseline="-30000" smtClean="0">
                <a:latin typeface="Times New Roman" pitchFamily="18" charset="0"/>
              </a:rPr>
              <a:t>i</a:t>
            </a:r>
            <a:r>
              <a:rPr lang="zh-CN" altLang="en-US" sz="2800" b="1" smtClean="0">
                <a:latin typeface="Times New Roman" pitchFamily="18" charset="0"/>
              </a:rPr>
              <a:t>到</a:t>
            </a:r>
            <a:r>
              <a:rPr lang="en-US" altLang="zh-CN" sz="2800" b="1" i="1" smtClean="0">
                <a:latin typeface="Times New Roman" pitchFamily="18" charset="0"/>
              </a:rPr>
              <a:t>v</a:t>
            </a:r>
            <a:r>
              <a:rPr lang="en-US" altLang="zh-CN" sz="2800" b="1" i="1" baseline="-30000" smtClean="0">
                <a:latin typeface="Times New Roman" pitchFamily="18" charset="0"/>
              </a:rPr>
              <a:t>j</a:t>
            </a:r>
            <a:r>
              <a:rPr lang="zh-CN" altLang="en-US" sz="2800" b="1" smtClean="0">
                <a:latin typeface="Times New Roman" pitchFamily="18" charset="0"/>
              </a:rPr>
              <a:t>（</a:t>
            </a:r>
            <a:r>
              <a:rPr lang="en-US" altLang="zh-CN" sz="2800" b="1" i="1" smtClean="0">
                <a:latin typeface="Times New Roman" pitchFamily="18" charset="0"/>
              </a:rPr>
              <a:t>v</a:t>
            </a:r>
            <a:r>
              <a:rPr lang="en-US" altLang="zh-CN" sz="2800" b="1" i="1" baseline="-30000" smtClean="0">
                <a:latin typeface="Times New Roman" pitchFamily="18" charset="0"/>
              </a:rPr>
              <a:t>i</a:t>
            </a:r>
            <a:r>
              <a:rPr lang="en-US" altLang="zh-CN" sz="2800" b="1" smtClean="0">
                <a:latin typeface="Times New Roman" pitchFamily="18" charset="0"/>
                <a:sym typeface="Symbol" pitchFamily="18" charset="2"/>
              </a:rPr>
              <a:t></a:t>
            </a:r>
            <a:r>
              <a:rPr lang="en-US" altLang="zh-CN" sz="2800" b="1" i="1" smtClean="0">
                <a:latin typeface="Times New Roman" pitchFamily="18" charset="0"/>
              </a:rPr>
              <a:t>v</a:t>
            </a:r>
            <a:r>
              <a:rPr lang="en-US" altLang="zh-CN" sz="2800" b="1" i="1" baseline="-30000" smtClean="0">
                <a:latin typeface="Times New Roman" pitchFamily="18" charset="0"/>
              </a:rPr>
              <a:t>j</a:t>
            </a:r>
            <a:r>
              <a:rPr lang="zh-CN" altLang="en-US" sz="2800" b="1" smtClean="0">
                <a:latin typeface="Times New Roman" pitchFamily="18" charset="0"/>
              </a:rPr>
              <a:t>）存在通</a:t>
            </a:r>
          </a:p>
          <a:p>
            <a:pPr marL="0" indent="0" algn="just">
              <a:buFont typeface="Wingdings" pitchFamily="2" charset="2"/>
              <a:buNone/>
            </a:pPr>
            <a:r>
              <a:rPr lang="zh-CN" altLang="en-US" sz="2800" b="1" smtClean="0">
                <a:latin typeface="Times New Roman" pitchFamily="18" charset="0"/>
              </a:rPr>
              <a:t>路，则从</a:t>
            </a:r>
            <a:r>
              <a:rPr lang="en-US" altLang="zh-CN" sz="2800" b="1" i="1" smtClean="0">
                <a:latin typeface="Times New Roman" pitchFamily="18" charset="0"/>
              </a:rPr>
              <a:t>v</a:t>
            </a:r>
            <a:r>
              <a:rPr lang="en-US" altLang="zh-CN" sz="2800" b="1" i="1" baseline="-30000" smtClean="0">
                <a:latin typeface="Times New Roman" pitchFamily="18" charset="0"/>
              </a:rPr>
              <a:t>i</a:t>
            </a:r>
            <a:r>
              <a:rPr lang="zh-CN" altLang="en-US" sz="2800" b="1" smtClean="0">
                <a:latin typeface="Times New Roman" pitchFamily="18" charset="0"/>
              </a:rPr>
              <a:t>到</a:t>
            </a:r>
            <a:r>
              <a:rPr lang="en-US" altLang="zh-CN" sz="2800" b="1" i="1" smtClean="0">
                <a:latin typeface="Times New Roman" pitchFamily="18" charset="0"/>
              </a:rPr>
              <a:t>v</a:t>
            </a:r>
            <a:r>
              <a:rPr lang="en-US" altLang="zh-CN" sz="2800" b="1" i="1" baseline="-30000" smtClean="0">
                <a:latin typeface="Times New Roman" pitchFamily="18" charset="0"/>
              </a:rPr>
              <a:t>j</a:t>
            </a:r>
            <a:r>
              <a:rPr lang="zh-CN" altLang="en-US" sz="2800" b="1" smtClean="0">
                <a:latin typeface="Times New Roman" pitchFamily="18" charset="0"/>
              </a:rPr>
              <a:t>存在长度小于等于</a:t>
            </a:r>
            <a:r>
              <a:rPr lang="en-US" altLang="zh-CN" sz="2800" b="1" i="1" smtClean="0">
                <a:latin typeface="Times New Roman" pitchFamily="18" charset="0"/>
              </a:rPr>
              <a:t>n</a:t>
            </a:r>
            <a:r>
              <a:rPr lang="en-US" altLang="zh-CN" sz="2800" b="1" smtClean="0">
                <a:latin typeface="Times New Roman" pitchFamily="18" charset="0"/>
                <a:sym typeface="Symbol" pitchFamily="18" charset="2"/>
              </a:rPr>
              <a:t></a:t>
            </a:r>
            <a:r>
              <a:rPr lang="en-US" altLang="zh-CN" sz="2800" b="1" smtClean="0">
                <a:latin typeface="Times New Roman" pitchFamily="18" charset="0"/>
              </a:rPr>
              <a:t>1</a:t>
            </a:r>
            <a:r>
              <a:rPr lang="zh-CN" altLang="en-US" sz="2800" b="1" smtClean="0">
                <a:latin typeface="Times New Roman" pitchFamily="18" charset="0"/>
              </a:rPr>
              <a:t>的通路</a:t>
            </a:r>
            <a:r>
              <a:rPr lang="en-US" altLang="zh-CN" sz="2800" b="1" smtClean="0">
                <a:latin typeface="Times New Roman" pitchFamily="18" charset="0"/>
              </a:rPr>
              <a:t>.</a:t>
            </a:r>
          </a:p>
          <a:p>
            <a:pPr marL="0" indent="0">
              <a:buFont typeface="Wingdings" pitchFamily="2" charset="2"/>
              <a:buNone/>
            </a:pPr>
            <a:r>
              <a:rPr lang="zh-CN" altLang="en-US" b="1" smtClean="0">
                <a:solidFill>
                  <a:srgbClr val="FF3300"/>
                </a:solidFill>
                <a:latin typeface="Times New Roman" pitchFamily="18" charset="0"/>
              </a:rPr>
              <a:t>推论</a:t>
            </a:r>
            <a:r>
              <a:rPr lang="zh-CN" altLang="en-US" sz="2800" b="1" smtClean="0">
                <a:latin typeface="Times New Roman" pitchFamily="18" charset="0"/>
              </a:rPr>
              <a:t>  在</a:t>
            </a:r>
            <a:r>
              <a:rPr lang="en-US" altLang="zh-CN" sz="2800" b="1" i="1" smtClean="0">
                <a:latin typeface="Times New Roman" pitchFamily="18" charset="0"/>
              </a:rPr>
              <a:t>n</a:t>
            </a:r>
            <a:r>
              <a:rPr lang="zh-CN" altLang="en-US" sz="2800" b="1" smtClean="0">
                <a:latin typeface="Times New Roman" pitchFamily="18" charset="0"/>
              </a:rPr>
              <a:t>阶图</a:t>
            </a:r>
            <a:r>
              <a:rPr lang="en-US" altLang="zh-CN" sz="2800" b="1" i="1" smtClean="0">
                <a:latin typeface="Times New Roman" pitchFamily="18" charset="0"/>
              </a:rPr>
              <a:t>G</a:t>
            </a:r>
            <a:r>
              <a:rPr lang="zh-CN" altLang="en-US" sz="2800" b="1" smtClean="0">
                <a:latin typeface="Times New Roman" pitchFamily="18" charset="0"/>
              </a:rPr>
              <a:t>中，若从顶点</a:t>
            </a:r>
            <a:r>
              <a:rPr lang="en-US" altLang="zh-CN" sz="2800" b="1" i="1" smtClean="0">
                <a:latin typeface="Times New Roman" pitchFamily="18" charset="0"/>
              </a:rPr>
              <a:t>v</a:t>
            </a:r>
            <a:r>
              <a:rPr lang="en-US" altLang="zh-CN" sz="2800" b="1" i="1" baseline="-30000" smtClean="0">
                <a:latin typeface="Times New Roman" pitchFamily="18" charset="0"/>
              </a:rPr>
              <a:t>i</a:t>
            </a:r>
            <a:r>
              <a:rPr lang="zh-CN" altLang="en-US" sz="2800" b="1" smtClean="0">
                <a:latin typeface="Times New Roman" pitchFamily="18" charset="0"/>
              </a:rPr>
              <a:t>到</a:t>
            </a:r>
            <a:r>
              <a:rPr lang="en-US" altLang="zh-CN" sz="2800" b="1" i="1" smtClean="0">
                <a:latin typeface="Times New Roman" pitchFamily="18" charset="0"/>
              </a:rPr>
              <a:t>v</a:t>
            </a:r>
            <a:r>
              <a:rPr lang="en-US" altLang="zh-CN" sz="2800" b="1" i="1" baseline="-30000" smtClean="0">
                <a:latin typeface="Times New Roman" pitchFamily="18" charset="0"/>
              </a:rPr>
              <a:t>j</a:t>
            </a:r>
            <a:r>
              <a:rPr lang="zh-CN" altLang="en-US" sz="2800" b="1" smtClean="0">
                <a:latin typeface="Times New Roman" pitchFamily="18" charset="0"/>
              </a:rPr>
              <a:t>（</a:t>
            </a:r>
            <a:r>
              <a:rPr lang="en-US" altLang="zh-CN" sz="2800" b="1" i="1" smtClean="0">
                <a:latin typeface="Times New Roman" pitchFamily="18" charset="0"/>
              </a:rPr>
              <a:t>v</a:t>
            </a:r>
            <a:r>
              <a:rPr lang="en-US" altLang="zh-CN" sz="2800" b="1" i="1" baseline="-30000" smtClean="0">
                <a:latin typeface="Times New Roman" pitchFamily="18" charset="0"/>
              </a:rPr>
              <a:t>i</a:t>
            </a:r>
            <a:r>
              <a:rPr lang="en-US" altLang="zh-CN" sz="2800" b="1" smtClean="0">
                <a:latin typeface="Times New Roman" pitchFamily="18" charset="0"/>
                <a:sym typeface="Symbol" pitchFamily="18" charset="2"/>
              </a:rPr>
              <a:t></a:t>
            </a:r>
            <a:r>
              <a:rPr lang="en-US" altLang="zh-CN" sz="2800" b="1" i="1" smtClean="0">
                <a:latin typeface="Times New Roman" pitchFamily="18" charset="0"/>
              </a:rPr>
              <a:t>v</a:t>
            </a:r>
            <a:r>
              <a:rPr lang="en-US" altLang="zh-CN" sz="2800" b="1" i="1" baseline="-30000" smtClean="0">
                <a:latin typeface="Times New Roman" pitchFamily="18" charset="0"/>
              </a:rPr>
              <a:t>j</a:t>
            </a:r>
            <a:r>
              <a:rPr lang="zh-CN" altLang="en-US" sz="2800" b="1" smtClean="0">
                <a:latin typeface="Times New Roman" pitchFamily="18" charset="0"/>
              </a:rPr>
              <a:t>）存在通</a:t>
            </a:r>
          </a:p>
          <a:p>
            <a:pPr marL="0" indent="0">
              <a:buFont typeface="Wingdings" pitchFamily="2" charset="2"/>
              <a:buNone/>
            </a:pPr>
            <a:r>
              <a:rPr lang="zh-CN" altLang="en-US" sz="2800" b="1" smtClean="0">
                <a:latin typeface="Times New Roman" pitchFamily="18" charset="0"/>
              </a:rPr>
              <a:t>路，则从</a:t>
            </a:r>
            <a:r>
              <a:rPr lang="en-US" altLang="zh-CN" sz="2800" b="1" i="1" smtClean="0">
                <a:latin typeface="Times New Roman" pitchFamily="18" charset="0"/>
              </a:rPr>
              <a:t>v</a:t>
            </a:r>
            <a:r>
              <a:rPr lang="en-US" altLang="zh-CN" sz="2800" b="1" i="1" baseline="-30000" smtClean="0">
                <a:latin typeface="Times New Roman" pitchFamily="18" charset="0"/>
              </a:rPr>
              <a:t>i</a:t>
            </a:r>
            <a:r>
              <a:rPr lang="zh-CN" altLang="en-US" sz="2800" b="1" smtClean="0">
                <a:latin typeface="Times New Roman" pitchFamily="18" charset="0"/>
              </a:rPr>
              <a:t>到</a:t>
            </a:r>
            <a:r>
              <a:rPr lang="en-US" altLang="zh-CN" sz="2800" b="1" i="1" smtClean="0">
                <a:latin typeface="Times New Roman" pitchFamily="18" charset="0"/>
              </a:rPr>
              <a:t>v</a:t>
            </a:r>
            <a:r>
              <a:rPr lang="en-US" altLang="zh-CN" sz="2800" b="1" i="1" baseline="-30000" smtClean="0">
                <a:latin typeface="Times New Roman" pitchFamily="18" charset="0"/>
              </a:rPr>
              <a:t>j</a:t>
            </a:r>
            <a:r>
              <a:rPr lang="zh-CN" altLang="en-US" sz="2800" b="1" smtClean="0">
                <a:latin typeface="Times New Roman" pitchFamily="18" charset="0"/>
              </a:rPr>
              <a:t>存在长度小于等于</a:t>
            </a:r>
            <a:r>
              <a:rPr lang="en-US" altLang="zh-CN" sz="2800" b="1" i="1" smtClean="0">
                <a:latin typeface="Times New Roman" pitchFamily="18" charset="0"/>
              </a:rPr>
              <a:t>n</a:t>
            </a:r>
            <a:r>
              <a:rPr lang="en-US" altLang="zh-CN" sz="2800" b="1" smtClean="0">
                <a:latin typeface="Times New Roman" pitchFamily="18" charset="0"/>
                <a:sym typeface="Symbol" pitchFamily="18" charset="2"/>
              </a:rPr>
              <a:t></a:t>
            </a:r>
            <a:r>
              <a:rPr lang="en-US" altLang="zh-CN" sz="2800" b="1" smtClean="0">
                <a:latin typeface="Times New Roman" pitchFamily="18" charset="0"/>
              </a:rPr>
              <a:t>1</a:t>
            </a:r>
            <a:r>
              <a:rPr lang="zh-CN" altLang="en-US" sz="2800" b="1" smtClean="0">
                <a:latin typeface="Times New Roman" pitchFamily="18" charset="0"/>
              </a:rPr>
              <a:t>的初级通路</a:t>
            </a:r>
            <a:r>
              <a:rPr lang="en-US" altLang="zh-CN" sz="2800" b="1" smtClean="0">
                <a:latin typeface="Times New Roman" pitchFamily="18" charset="0"/>
              </a:rPr>
              <a:t>.</a:t>
            </a:r>
          </a:p>
          <a:p>
            <a:pPr marL="0" indent="0">
              <a:buFont typeface="Wingdings" pitchFamily="2" charset="2"/>
              <a:buNone/>
            </a:pPr>
            <a:endParaRPr lang="en-US" altLang="zh-CN" sz="2800" b="1" smtClean="0">
              <a:solidFill>
                <a:srgbClr val="FF3300"/>
              </a:solidFill>
              <a:latin typeface="Times New Roman" pitchFamily="18" charset="0"/>
            </a:endParaRPr>
          </a:p>
          <a:p>
            <a:pPr marL="0" indent="0">
              <a:buFont typeface="Wingdings" pitchFamily="2" charset="2"/>
              <a:buNone/>
            </a:pPr>
            <a:r>
              <a:rPr lang="zh-CN" altLang="en-US" b="1" smtClean="0">
                <a:solidFill>
                  <a:srgbClr val="FF3300"/>
                </a:solidFill>
                <a:latin typeface="Times New Roman" pitchFamily="18" charset="0"/>
              </a:rPr>
              <a:t>定理</a:t>
            </a:r>
            <a:r>
              <a:rPr lang="zh-CN" altLang="en-US" sz="2800" b="1" smtClean="0">
                <a:latin typeface="Times New Roman" pitchFamily="18" charset="0"/>
              </a:rPr>
              <a:t>  在一个</a:t>
            </a:r>
            <a:r>
              <a:rPr lang="en-US" altLang="zh-CN" sz="2800" b="1" i="1" smtClean="0">
                <a:latin typeface="Times New Roman" pitchFamily="18" charset="0"/>
              </a:rPr>
              <a:t>n</a:t>
            </a:r>
            <a:r>
              <a:rPr lang="zh-CN" altLang="en-US" sz="2800" b="1" smtClean="0">
                <a:latin typeface="Times New Roman" pitchFamily="18" charset="0"/>
              </a:rPr>
              <a:t>阶图</a:t>
            </a:r>
            <a:r>
              <a:rPr lang="en-US" altLang="zh-CN" sz="2800" b="1" i="1" smtClean="0">
                <a:latin typeface="Times New Roman" pitchFamily="18" charset="0"/>
              </a:rPr>
              <a:t>G</a:t>
            </a:r>
            <a:r>
              <a:rPr lang="zh-CN" altLang="en-US" sz="2800" b="1" smtClean="0">
                <a:latin typeface="Times New Roman" pitchFamily="18" charset="0"/>
              </a:rPr>
              <a:t>中，若存在</a:t>
            </a:r>
            <a:r>
              <a:rPr lang="en-US" altLang="zh-CN" sz="2800" b="1" i="1" smtClean="0">
                <a:latin typeface="Times New Roman" pitchFamily="18" charset="0"/>
              </a:rPr>
              <a:t>v</a:t>
            </a:r>
            <a:r>
              <a:rPr lang="en-US" altLang="zh-CN" sz="2800" b="1" i="1" baseline="-30000" smtClean="0">
                <a:latin typeface="Times New Roman" pitchFamily="18" charset="0"/>
              </a:rPr>
              <a:t>i</a:t>
            </a:r>
            <a:r>
              <a:rPr lang="zh-CN" altLang="en-US" sz="2800" b="1" smtClean="0">
                <a:latin typeface="Times New Roman" pitchFamily="18" charset="0"/>
              </a:rPr>
              <a:t>到自身的回路，则一定存在</a:t>
            </a:r>
            <a:r>
              <a:rPr lang="en-US" altLang="zh-CN" sz="2800" b="1" i="1" smtClean="0">
                <a:latin typeface="Times New Roman" pitchFamily="18" charset="0"/>
              </a:rPr>
              <a:t>v</a:t>
            </a:r>
            <a:r>
              <a:rPr lang="en-US" altLang="zh-CN" sz="2800" b="1" i="1" baseline="-30000" smtClean="0">
                <a:latin typeface="Times New Roman" pitchFamily="18" charset="0"/>
              </a:rPr>
              <a:t>i</a:t>
            </a:r>
            <a:r>
              <a:rPr lang="zh-CN" altLang="en-US" sz="2800" b="1" smtClean="0">
                <a:latin typeface="Times New Roman" pitchFamily="18" charset="0"/>
              </a:rPr>
              <a:t>到自身长度小于等于</a:t>
            </a:r>
            <a:r>
              <a:rPr lang="en-US" altLang="zh-CN" sz="2800" b="1" i="1" smtClean="0">
                <a:latin typeface="Times New Roman" pitchFamily="18" charset="0"/>
              </a:rPr>
              <a:t>n</a:t>
            </a:r>
            <a:r>
              <a:rPr lang="zh-CN" altLang="en-US" sz="2800" b="1" smtClean="0">
                <a:latin typeface="Times New Roman" pitchFamily="18" charset="0"/>
              </a:rPr>
              <a:t>的回路</a:t>
            </a:r>
            <a:r>
              <a:rPr lang="en-US" altLang="zh-CN" sz="2800" b="1" smtClean="0">
                <a:latin typeface="Times New Roman" pitchFamily="18" charset="0"/>
              </a:rPr>
              <a:t>.</a:t>
            </a:r>
          </a:p>
          <a:p>
            <a:pPr marL="0" indent="0">
              <a:buFont typeface="Wingdings" pitchFamily="2" charset="2"/>
              <a:buNone/>
            </a:pPr>
            <a:r>
              <a:rPr lang="zh-CN" altLang="en-US" b="1" smtClean="0">
                <a:solidFill>
                  <a:srgbClr val="FF3300"/>
                </a:solidFill>
                <a:latin typeface="Times New Roman" pitchFamily="18" charset="0"/>
              </a:rPr>
              <a:t>推论</a:t>
            </a:r>
            <a:r>
              <a:rPr lang="zh-CN" altLang="en-US" sz="2800" b="1" smtClean="0">
                <a:latin typeface="Times New Roman" pitchFamily="18" charset="0"/>
              </a:rPr>
              <a:t>  在一个</a:t>
            </a:r>
            <a:r>
              <a:rPr lang="en-US" altLang="zh-CN" sz="2800" b="1" i="1" smtClean="0">
                <a:latin typeface="Times New Roman" pitchFamily="18" charset="0"/>
              </a:rPr>
              <a:t>n</a:t>
            </a:r>
            <a:r>
              <a:rPr lang="zh-CN" altLang="en-US" sz="2800" b="1" smtClean="0">
                <a:latin typeface="Times New Roman" pitchFamily="18" charset="0"/>
              </a:rPr>
              <a:t>阶图</a:t>
            </a:r>
            <a:r>
              <a:rPr lang="en-US" altLang="zh-CN" sz="2800" b="1" i="1" smtClean="0">
                <a:latin typeface="Times New Roman" pitchFamily="18" charset="0"/>
              </a:rPr>
              <a:t>G</a:t>
            </a:r>
            <a:r>
              <a:rPr lang="zh-CN" altLang="en-US" sz="2800" b="1" smtClean="0">
                <a:latin typeface="Times New Roman" pitchFamily="18" charset="0"/>
              </a:rPr>
              <a:t>中，若存在</a:t>
            </a:r>
            <a:r>
              <a:rPr lang="en-US" altLang="zh-CN" sz="2800" b="1" i="1" smtClean="0">
                <a:latin typeface="Times New Roman" pitchFamily="18" charset="0"/>
              </a:rPr>
              <a:t>v</a:t>
            </a:r>
            <a:r>
              <a:rPr lang="en-US" altLang="zh-CN" sz="2800" b="1" i="1" baseline="-30000" smtClean="0">
                <a:latin typeface="Times New Roman" pitchFamily="18" charset="0"/>
              </a:rPr>
              <a:t>i</a:t>
            </a:r>
            <a:r>
              <a:rPr lang="zh-CN" altLang="en-US" sz="2800" b="1" smtClean="0">
                <a:latin typeface="Times New Roman" pitchFamily="18" charset="0"/>
              </a:rPr>
              <a:t>到自身的简单回</a:t>
            </a:r>
          </a:p>
          <a:p>
            <a:pPr marL="0" indent="0">
              <a:buFont typeface="Wingdings" pitchFamily="2" charset="2"/>
              <a:buNone/>
            </a:pPr>
            <a:r>
              <a:rPr lang="zh-CN" altLang="en-US" sz="2800" b="1" smtClean="0">
                <a:latin typeface="Times New Roman" pitchFamily="18" charset="0"/>
              </a:rPr>
              <a:t>路，则一定存在长度小于等于</a:t>
            </a:r>
            <a:r>
              <a:rPr lang="en-US" altLang="zh-CN" sz="2800" b="1" i="1" smtClean="0">
                <a:latin typeface="Times New Roman" pitchFamily="18" charset="0"/>
              </a:rPr>
              <a:t>n</a:t>
            </a:r>
            <a:r>
              <a:rPr lang="zh-CN" altLang="en-US" sz="2800" b="1" smtClean="0">
                <a:latin typeface="Times New Roman" pitchFamily="18" charset="0"/>
              </a:rPr>
              <a:t>的初级回路</a:t>
            </a:r>
            <a:r>
              <a:rPr lang="en-US" altLang="zh-CN" sz="2800" b="1" smtClean="0">
                <a:latin typeface="Times New Roman" pitchFamily="18" charset="0"/>
              </a:rPr>
              <a:t>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9D123AB-42E1-42F3-B2C1-B562CA807C5E}" type="slidenum">
              <a:rPr lang="en-US" altLang="zh-CN"/>
              <a:pPr>
                <a:defRPr/>
              </a:pPr>
              <a:t>5</a:t>
            </a:fld>
            <a:endParaRPr lang="en-US" altLang="zh-CN"/>
          </a:p>
        </p:txBody>
      </p:sp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03200"/>
            <a:ext cx="8229600" cy="1066800"/>
          </a:xfrm>
        </p:spPr>
        <p:txBody>
          <a:bodyPr/>
          <a:lstStyle/>
          <a:p>
            <a:pPr>
              <a:defRPr/>
            </a:pPr>
            <a:r>
              <a:rPr lang="zh-CN" altLang="en-US" sz="4000" b="1" smtClean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charset="-122"/>
              </a:rPr>
              <a:t>无向图的连通性</a:t>
            </a:r>
            <a:r>
              <a:rPr lang="zh-CN" altLang="en-US" sz="4000" b="1" smtClean="0">
                <a:latin typeface="宋体" charset="-122"/>
              </a:rPr>
              <a:t> 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196975"/>
            <a:ext cx="8229600" cy="5327650"/>
          </a:xfrm>
        </p:spPr>
        <p:txBody>
          <a:bodyPr/>
          <a:lstStyle/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800" b="1" smtClean="0">
                <a:latin typeface="Times New Roman" pitchFamily="18" charset="0"/>
              </a:rPr>
              <a:t>      </a:t>
            </a:r>
            <a:r>
              <a:rPr lang="zh-CN" altLang="en-US" sz="2800" b="1" smtClean="0">
                <a:latin typeface="Times New Roman" pitchFamily="18" charset="0"/>
              </a:rPr>
              <a:t>设无向图</a:t>
            </a:r>
            <a:r>
              <a:rPr lang="en-US" altLang="zh-CN" sz="2800" b="1" i="1" smtClean="0">
                <a:latin typeface="Times New Roman" pitchFamily="18" charset="0"/>
              </a:rPr>
              <a:t>G</a:t>
            </a:r>
            <a:r>
              <a:rPr lang="en-US" altLang="zh-CN" sz="2800" b="1" smtClean="0">
                <a:latin typeface="Times New Roman" pitchFamily="18" charset="0"/>
              </a:rPr>
              <a:t>=&lt;</a:t>
            </a:r>
            <a:r>
              <a:rPr lang="en-US" altLang="zh-CN" sz="2800" b="1" i="1" smtClean="0">
                <a:latin typeface="Times New Roman" pitchFamily="18" charset="0"/>
              </a:rPr>
              <a:t>V</a:t>
            </a:r>
            <a:r>
              <a:rPr lang="en-US" altLang="zh-CN" sz="2800" b="1" smtClean="0">
                <a:latin typeface="Times New Roman" pitchFamily="18" charset="0"/>
              </a:rPr>
              <a:t>,</a:t>
            </a:r>
            <a:r>
              <a:rPr lang="en-US" altLang="zh-CN" sz="2800" b="1" i="1" smtClean="0">
                <a:latin typeface="Times New Roman" pitchFamily="18" charset="0"/>
              </a:rPr>
              <a:t>E</a:t>
            </a:r>
            <a:r>
              <a:rPr lang="en-US" altLang="zh-CN" sz="2800" b="1" smtClean="0">
                <a:latin typeface="Times New Roman" pitchFamily="18" charset="0"/>
              </a:rPr>
              <a:t>&gt;,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800" b="1" i="1" smtClean="0">
                <a:solidFill>
                  <a:srgbClr val="FF3300"/>
                </a:solidFill>
                <a:latin typeface="Times New Roman" pitchFamily="18" charset="0"/>
                <a:sym typeface="Symbol" pitchFamily="18" charset="2"/>
              </a:rPr>
              <a:t>u</a:t>
            </a:r>
            <a:r>
              <a:rPr lang="zh-CN" altLang="en-US" sz="2800" b="1" smtClean="0">
                <a:solidFill>
                  <a:srgbClr val="FF3300"/>
                </a:solidFill>
                <a:latin typeface="Times New Roman" pitchFamily="18" charset="0"/>
                <a:sym typeface="Symbol" pitchFamily="18" charset="2"/>
              </a:rPr>
              <a:t>与</a:t>
            </a:r>
            <a:r>
              <a:rPr lang="en-US" altLang="zh-CN" sz="2800" b="1" i="1" smtClean="0">
                <a:solidFill>
                  <a:srgbClr val="FF3300"/>
                </a:solidFill>
                <a:latin typeface="Times New Roman" pitchFamily="18" charset="0"/>
              </a:rPr>
              <a:t>v</a:t>
            </a:r>
            <a:r>
              <a:rPr lang="zh-CN" altLang="en-US" sz="2800" b="1" smtClean="0">
                <a:solidFill>
                  <a:srgbClr val="FF3300"/>
                </a:solidFill>
                <a:latin typeface="Times New Roman" pitchFamily="18" charset="0"/>
              </a:rPr>
              <a:t>连通</a:t>
            </a:r>
            <a:r>
              <a:rPr lang="en-US" altLang="zh-CN" sz="2800" b="1" smtClean="0">
                <a:latin typeface="Times New Roman" pitchFamily="18" charset="0"/>
              </a:rPr>
              <a:t>: </a:t>
            </a:r>
            <a:r>
              <a:rPr lang="zh-CN" altLang="en-US" sz="2800" b="1" smtClean="0">
                <a:latin typeface="Times New Roman" pitchFamily="18" charset="0"/>
              </a:rPr>
              <a:t>若</a:t>
            </a:r>
            <a:r>
              <a:rPr lang="en-US" altLang="zh-CN" sz="2800" b="1" i="1" smtClean="0">
                <a:latin typeface="Times New Roman" pitchFamily="18" charset="0"/>
              </a:rPr>
              <a:t>u</a:t>
            </a:r>
            <a:r>
              <a:rPr lang="zh-CN" altLang="en-US" sz="2800" b="1" smtClean="0">
                <a:latin typeface="Times New Roman" pitchFamily="18" charset="0"/>
              </a:rPr>
              <a:t>与</a:t>
            </a:r>
            <a:r>
              <a:rPr lang="en-US" altLang="zh-CN" sz="2800" b="1" i="1" smtClean="0">
                <a:latin typeface="Times New Roman" pitchFamily="18" charset="0"/>
              </a:rPr>
              <a:t>v</a:t>
            </a:r>
            <a:r>
              <a:rPr lang="zh-CN" altLang="en-US" sz="2800" b="1" smtClean="0">
                <a:latin typeface="Times New Roman" pitchFamily="18" charset="0"/>
              </a:rPr>
              <a:t>之间有通路</a:t>
            </a:r>
            <a:r>
              <a:rPr lang="en-US" altLang="zh-CN" sz="2800" b="1" smtClean="0">
                <a:latin typeface="Times New Roman" pitchFamily="18" charset="0"/>
              </a:rPr>
              <a:t>. </a:t>
            </a:r>
            <a:r>
              <a:rPr lang="zh-CN" altLang="en-US" sz="2800" b="1" smtClean="0">
                <a:solidFill>
                  <a:srgbClr val="3366CC"/>
                </a:solidFill>
                <a:latin typeface="Times New Roman" pitchFamily="18" charset="0"/>
              </a:rPr>
              <a:t>规定</a:t>
            </a:r>
            <a:r>
              <a:rPr lang="en-US" altLang="zh-CN" sz="2800" b="1" i="1" smtClean="0">
                <a:solidFill>
                  <a:srgbClr val="3366CC"/>
                </a:solidFill>
                <a:latin typeface="Times New Roman" pitchFamily="18" charset="0"/>
              </a:rPr>
              <a:t>u</a:t>
            </a:r>
            <a:r>
              <a:rPr lang="zh-CN" altLang="en-US" sz="2800" b="1" smtClean="0">
                <a:solidFill>
                  <a:srgbClr val="3366CC"/>
                </a:solidFill>
                <a:latin typeface="Times New Roman" pitchFamily="18" charset="0"/>
              </a:rPr>
              <a:t>与自身总连通</a:t>
            </a:r>
            <a:r>
              <a:rPr lang="en-US" altLang="zh-CN" sz="2800" b="1" smtClean="0">
                <a:solidFill>
                  <a:srgbClr val="3366CC"/>
                </a:solidFill>
                <a:latin typeface="Times New Roman" pitchFamily="18" charset="0"/>
              </a:rPr>
              <a:t>.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2800" b="1" smtClean="0">
                <a:solidFill>
                  <a:srgbClr val="FF3300"/>
                </a:solidFill>
                <a:latin typeface="Times New Roman" pitchFamily="18" charset="0"/>
              </a:rPr>
              <a:t>连通关系 </a:t>
            </a:r>
            <a:r>
              <a:rPr lang="en-US" altLang="zh-CN" sz="2800" b="1" i="1" smtClean="0">
                <a:latin typeface="Times New Roman" pitchFamily="18" charset="0"/>
              </a:rPr>
              <a:t>R</a:t>
            </a:r>
            <a:r>
              <a:rPr lang="en-US" altLang="zh-CN" sz="2800" b="1" smtClean="0">
                <a:latin typeface="Times New Roman" pitchFamily="18" charset="0"/>
              </a:rPr>
              <a:t>={&lt;</a:t>
            </a:r>
            <a:r>
              <a:rPr lang="en-US" altLang="zh-CN" sz="2800" b="1" i="1" smtClean="0">
                <a:latin typeface="Times New Roman" pitchFamily="18" charset="0"/>
              </a:rPr>
              <a:t>u</a:t>
            </a:r>
            <a:r>
              <a:rPr lang="en-US" altLang="zh-CN" sz="2800" b="1" smtClean="0">
                <a:latin typeface="Times New Roman" pitchFamily="18" charset="0"/>
              </a:rPr>
              <a:t>,</a:t>
            </a:r>
            <a:r>
              <a:rPr lang="en-US" altLang="zh-CN" sz="2800" b="1" i="1" smtClean="0">
                <a:latin typeface="Times New Roman" pitchFamily="18" charset="0"/>
              </a:rPr>
              <a:t>v</a:t>
            </a:r>
            <a:r>
              <a:rPr lang="en-US" altLang="zh-CN" sz="2800" b="1" smtClean="0">
                <a:latin typeface="Times New Roman" pitchFamily="18" charset="0"/>
              </a:rPr>
              <a:t>&gt;| </a:t>
            </a:r>
            <a:r>
              <a:rPr lang="en-US" altLang="zh-CN" sz="2800" b="1" i="1" smtClean="0">
                <a:latin typeface="Times New Roman" pitchFamily="18" charset="0"/>
              </a:rPr>
              <a:t>u</a:t>
            </a:r>
            <a:r>
              <a:rPr lang="en-US" altLang="zh-CN" sz="2800" b="1" smtClean="0">
                <a:latin typeface="Times New Roman" pitchFamily="18" charset="0"/>
              </a:rPr>
              <a:t>,</a:t>
            </a:r>
            <a:r>
              <a:rPr lang="en-US" altLang="zh-CN" sz="2800" b="1" i="1" smtClean="0">
                <a:latin typeface="Times New Roman" pitchFamily="18" charset="0"/>
              </a:rPr>
              <a:t>v</a:t>
            </a:r>
            <a:r>
              <a:rPr lang="en-US" altLang="zh-CN" sz="2800" b="1" smtClean="0">
                <a:latin typeface="Times New Roman" pitchFamily="18" charset="0"/>
              </a:rPr>
              <a:t> </a:t>
            </a:r>
            <a:r>
              <a:rPr lang="en-US" altLang="zh-CN" sz="2800" b="1" smtClean="0">
                <a:latin typeface="Times New Roman" pitchFamily="18" charset="0"/>
                <a:sym typeface="Symbol" pitchFamily="18" charset="2"/>
              </a:rPr>
              <a:t></a:t>
            </a:r>
            <a:r>
              <a:rPr lang="en-US" altLang="zh-CN" sz="2800" b="1" i="1" smtClean="0">
                <a:latin typeface="Times New Roman" pitchFamily="18" charset="0"/>
              </a:rPr>
              <a:t>V</a:t>
            </a:r>
            <a:r>
              <a:rPr lang="zh-CN" altLang="en-US" sz="2800" b="1" smtClean="0">
                <a:latin typeface="Times New Roman" pitchFamily="18" charset="0"/>
              </a:rPr>
              <a:t>且</a:t>
            </a:r>
            <a:r>
              <a:rPr lang="en-US" altLang="zh-CN" sz="2800" b="1" i="1" smtClean="0">
                <a:latin typeface="Times New Roman" pitchFamily="18" charset="0"/>
              </a:rPr>
              <a:t>u</a:t>
            </a:r>
            <a:r>
              <a:rPr lang="en-US" altLang="zh-CN" sz="2800" b="1" smtClean="0">
                <a:latin typeface="Times New Roman" pitchFamily="18" charset="0"/>
                <a:sym typeface="Symbol" pitchFamily="18" charset="2"/>
              </a:rPr>
              <a:t></a:t>
            </a:r>
            <a:r>
              <a:rPr lang="en-US" altLang="zh-CN" sz="2800" b="1" i="1" smtClean="0">
                <a:latin typeface="Times New Roman" pitchFamily="18" charset="0"/>
              </a:rPr>
              <a:t>v</a:t>
            </a:r>
            <a:r>
              <a:rPr lang="en-US" altLang="zh-CN" sz="2800" b="1" smtClean="0">
                <a:latin typeface="Times New Roman" pitchFamily="18" charset="0"/>
              </a:rPr>
              <a:t>}</a:t>
            </a:r>
            <a:r>
              <a:rPr lang="zh-CN" altLang="en-US" sz="2800" b="1" smtClean="0">
                <a:latin typeface="Times New Roman" pitchFamily="18" charset="0"/>
              </a:rPr>
              <a:t>是</a:t>
            </a:r>
            <a:r>
              <a:rPr lang="en-US" altLang="zh-CN" sz="2800" b="1" i="1" smtClean="0">
                <a:latin typeface="Times New Roman" pitchFamily="18" charset="0"/>
              </a:rPr>
              <a:t>V</a:t>
            </a:r>
            <a:r>
              <a:rPr lang="zh-CN" altLang="en-US" sz="2800" b="1" smtClean="0">
                <a:latin typeface="Times New Roman" pitchFamily="18" charset="0"/>
              </a:rPr>
              <a:t>上的等价关系。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2800" b="1" smtClean="0">
                <a:solidFill>
                  <a:srgbClr val="FF3300"/>
                </a:solidFill>
                <a:latin typeface="Times New Roman" pitchFamily="18" charset="0"/>
              </a:rPr>
              <a:t>连通图</a:t>
            </a:r>
            <a:r>
              <a:rPr lang="en-US" altLang="zh-CN" sz="2800" b="1" smtClean="0">
                <a:latin typeface="Times New Roman" pitchFamily="18" charset="0"/>
              </a:rPr>
              <a:t>: </a:t>
            </a:r>
            <a:r>
              <a:rPr lang="zh-CN" altLang="en-US" sz="2800" b="1" smtClean="0">
                <a:latin typeface="Times New Roman" pitchFamily="18" charset="0"/>
              </a:rPr>
              <a:t>平凡图</a:t>
            </a:r>
            <a:r>
              <a:rPr lang="en-US" altLang="zh-CN" sz="2800" b="1" smtClean="0">
                <a:latin typeface="Times New Roman" pitchFamily="18" charset="0"/>
              </a:rPr>
              <a:t>, </a:t>
            </a:r>
            <a:r>
              <a:rPr lang="zh-CN" altLang="en-US" sz="2800" b="1" smtClean="0">
                <a:latin typeface="Times New Roman" pitchFamily="18" charset="0"/>
              </a:rPr>
              <a:t>或者任意两点都连通的图</a:t>
            </a:r>
            <a:r>
              <a:rPr lang="en-US" altLang="zh-CN" sz="2800" b="1" smtClean="0">
                <a:latin typeface="Times New Roman" pitchFamily="18" charset="0"/>
              </a:rPr>
              <a:t>.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2800" b="1" smtClean="0">
                <a:solidFill>
                  <a:srgbClr val="FF3300"/>
                </a:solidFill>
                <a:latin typeface="Times New Roman" pitchFamily="18" charset="0"/>
              </a:rPr>
              <a:t>连通分支</a:t>
            </a:r>
            <a:r>
              <a:rPr lang="en-US" altLang="zh-CN" sz="2800" b="1" smtClean="0">
                <a:latin typeface="Times New Roman" pitchFamily="18" charset="0"/>
              </a:rPr>
              <a:t>: </a:t>
            </a:r>
            <a:r>
              <a:rPr lang="en-US" altLang="zh-CN" sz="2800" b="1" i="1" smtClean="0">
                <a:latin typeface="Times New Roman" pitchFamily="18" charset="0"/>
              </a:rPr>
              <a:t>V</a:t>
            </a:r>
            <a:r>
              <a:rPr lang="zh-CN" altLang="en-US" sz="2800" b="1" smtClean="0">
                <a:latin typeface="Times New Roman" pitchFamily="18" charset="0"/>
              </a:rPr>
              <a:t>关于</a:t>
            </a:r>
            <a:r>
              <a:rPr lang="en-US" altLang="zh-CN" sz="2800" b="1" i="1" smtClean="0">
                <a:latin typeface="Times New Roman" pitchFamily="18" charset="0"/>
              </a:rPr>
              <a:t>R</a:t>
            </a:r>
            <a:r>
              <a:rPr lang="zh-CN" altLang="en-US" sz="2800" b="1" smtClean="0">
                <a:latin typeface="Times New Roman" pitchFamily="18" charset="0"/>
              </a:rPr>
              <a:t>的等价类的导出子图</a:t>
            </a:r>
            <a:r>
              <a:rPr lang="en-US" altLang="zh-CN" sz="2800" b="1" smtClean="0">
                <a:latin typeface="Times New Roman" pitchFamily="18" charset="0"/>
              </a:rPr>
              <a:t>.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800" b="1" smtClean="0">
                <a:latin typeface="Times New Roman" pitchFamily="18" charset="0"/>
              </a:rPr>
              <a:t>    </a:t>
            </a:r>
            <a:r>
              <a:rPr lang="zh-CN" altLang="en-US" sz="2800" b="1" smtClean="0">
                <a:latin typeface="Times New Roman" pitchFamily="18" charset="0"/>
              </a:rPr>
              <a:t>设</a:t>
            </a:r>
            <a:r>
              <a:rPr lang="en-US" altLang="zh-CN" sz="2800" b="1" i="1" smtClean="0">
                <a:latin typeface="Times New Roman" pitchFamily="18" charset="0"/>
              </a:rPr>
              <a:t>V</a:t>
            </a:r>
            <a:r>
              <a:rPr lang="en-US" altLang="zh-CN" sz="2800" b="1" smtClean="0">
                <a:latin typeface="Times New Roman" pitchFamily="18" charset="0"/>
              </a:rPr>
              <a:t>/</a:t>
            </a:r>
            <a:r>
              <a:rPr lang="en-US" altLang="zh-CN" sz="2800" b="1" i="1" smtClean="0">
                <a:latin typeface="Times New Roman" pitchFamily="18" charset="0"/>
              </a:rPr>
              <a:t>R</a:t>
            </a:r>
            <a:r>
              <a:rPr lang="en-US" altLang="zh-CN" sz="2800" b="1" smtClean="0">
                <a:latin typeface="Times New Roman" pitchFamily="18" charset="0"/>
              </a:rPr>
              <a:t>={</a:t>
            </a:r>
            <a:r>
              <a:rPr lang="en-US" altLang="zh-CN" sz="2800" b="1" i="1" smtClean="0">
                <a:latin typeface="Times New Roman" pitchFamily="18" charset="0"/>
              </a:rPr>
              <a:t>V</a:t>
            </a:r>
            <a:r>
              <a:rPr lang="en-US" altLang="zh-CN" sz="2800" b="1" baseline="-30000" smtClean="0">
                <a:latin typeface="Times New Roman" pitchFamily="18" charset="0"/>
              </a:rPr>
              <a:t>1</a:t>
            </a:r>
            <a:r>
              <a:rPr lang="en-US" altLang="zh-CN" sz="2800" b="1" smtClean="0">
                <a:latin typeface="Times New Roman" pitchFamily="18" charset="0"/>
              </a:rPr>
              <a:t>,</a:t>
            </a:r>
            <a:r>
              <a:rPr lang="en-US" altLang="zh-CN" sz="2800" b="1" i="1" smtClean="0">
                <a:latin typeface="Times New Roman" pitchFamily="18" charset="0"/>
              </a:rPr>
              <a:t>V</a:t>
            </a:r>
            <a:r>
              <a:rPr lang="en-US" altLang="zh-CN" sz="2800" b="1" baseline="-30000" smtClean="0">
                <a:latin typeface="Times New Roman" pitchFamily="18" charset="0"/>
              </a:rPr>
              <a:t>2</a:t>
            </a:r>
            <a:r>
              <a:rPr lang="en-US" altLang="zh-CN" sz="2800" b="1" smtClean="0">
                <a:latin typeface="Times New Roman" pitchFamily="18" charset="0"/>
              </a:rPr>
              <a:t>,…,</a:t>
            </a:r>
            <a:r>
              <a:rPr lang="en-US" altLang="zh-CN" sz="2800" b="1" i="1" smtClean="0">
                <a:latin typeface="Times New Roman" pitchFamily="18" charset="0"/>
              </a:rPr>
              <a:t>V</a:t>
            </a:r>
            <a:r>
              <a:rPr lang="en-US" altLang="zh-CN" sz="2800" b="1" i="1" baseline="-30000" smtClean="0">
                <a:latin typeface="Times New Roman" pitchFamily="18" charset="0"/>
              </a:rPr>
              <a:t>k</a:t>
            </a:r>
            <a:r>
              <a:rPr lang="en-US" altLang="zh-CN" sz="2800" b="1" smtClean="0">
                <a:latin typeface="Times New Roman" pitchFamily="18" charset="0"/>
              </a:rPr>
              <a:t>}, </a:t>
            </a:r>
            <a:r>
              <a:rPr lang="en-US" altLang="zh-CN" sz="2800" b="1" i="1" smtClean="0">
                <a:latin typeface="Times New Roman" pitchFamily="18" charset="0"/>
              </a:rPr>
              <a:t>G</a:t>
            </a:r>
            <a:r>
              <a:rPr lang="en-US" altLang="zh-CN" sz="2800" b="1" smtClean="0">
                <a:latin typeface="Times New Roman" pitchFamily="18" charset="0"/>
              </a:rPr>
              <a:t>[</a:t>
            </a:r>
            <a:r>
              <a:rPr lang="en-US" altLang="zh-CN" sz="2800" b="1" i="1" smtClean="0">
                <a:latin typeface="Times New Roman" pitchFamily="18" charset="0"/>
              </a:rPr>
              <a:t>V</a:t>
            </a:r>
            <a:r>
              <a:rPr lang="en-US" altLang="zh-CN" sz="2800" b="1" baseline="-30000" smtClean="0">
                <a:latin typeface="Times New Roman" pitchFamily="18" charset="0"/>
              </a:rPr>
              <a:t>1</a:t>
            </a:r>
            <a:r>
              <a:rPr lang="en-US" altLang="zh-CN" sz="2800" b="1" smtClean="0">
                <a:latin typeface="Times New Roman" pitchFamily="18" charset="0"/>
              </a:rPr>
              <a:t>], </a:t>
            </a:r>
            <a:r>
              <a:rPr lang="en-US" altLang="zh-CN" sz="2800" b="1" i="1" smtClean="0">
                <a:latin typeface="Times New Roman" pitchFamily="18" charset="0"/>
              </a:rPr>
              <a:t>G</a:t>
            </a:r>
            <a:r>
              <a:rPr lang="en-US" altLang="zh-CN" sz="2800" b="1" smtClean="0">
                <a:latin typeface="Times New Roman" pitchFamily="18" charset="0"/>
              </a:rPr>
              <a:t>[</a:t>
            </a:r>
            <a:r>
              <a:rPr lang="en-US" altLang="zh-CN" sz="2800" b="1" i="1" smtClean="0">
                <a:latin typeface="Times New Roman" pitchFamily="18" charset="0"/>
              </a:rPr>
              <a:t>V</a:t>
            </a:r>
            <a:r>
              <a:rPr lang="en-US" altLang="zh-CN" sz="2800" b="1" baseline="-30000" smtClean="0">
                <a:latin typeface="Times New Roman" pitchFamily="18" charset="0"/>
              </a:rPr>
              <a:t>2</a:t>
            </a:r>
            <a:r>
              <a:rPr lang="en-US" altLang="zh-CN" sz="2800" b="1" smtClean="0">
                <a:latin typeface="Times New Roman" pitchFamily="18" charset="0"/>
              </a:rPr>
              <a:t>], …,</a:t>
            </a:r>
            <a:r>
              <a:rPr lang="en-US" altLang="zh-CN" sz="2800" b="1" i="1" smtClean="0">
                <a:latin typeface="Times New Roman" pitchFamily="18" charset="0"/>
              </a:rPr>
              <a:t>G</a:t>
            </a:r>
            <a:r>
              <a:rPr lang="en-US" altLang="zh-CN" sz="2800" b="1" smtClean="0">
                <a:latin typeface="Times New Roman" pitchFamily="18" charset="0"/>
              </a:rPr>
              <a:t>[</a:t>
            </a:r>
            <a:r>
              <a:rPr lang="en-US" altLang="zh-CN" sz="2800" b="1" i="1" smtClean="0">
                <a:latin typeface="Times New Roman" pitchFamily="18" charset="0"/>
              </a:rPr>
              <a:t>V</a:t>
            </a:r>
            <a:r>
              <a:rPr lang="en-US" altLang="zh-CN" sz="2800" b="1" i="1" baseline="-30000" smtClean="0">
                <a:latin typeface="Times New Roman" pitchFamily="18" charset="0"/>
              </a:rPr>
              <a:t>k</a:t>
            </a:r>
            <a:r>
              <a:rPr lang="en-US" altLang="zh-CN" sz="2800" b="1" smtClean="0">
                <a:latin typeface="Times New Roman" pitchFamily="18" charset="0"/>
              </a:rPr>
              <a:t>]</a:t>
            </a:r>
            <a:r>
              <a:rPr lang="zh-CN" altLang="en-US" sz="2800" b="1" smtClean="0">
                <a:latin typeface="Times New Roman" pitchFamily="18" charset="0"/>
              </a:rPr>
              <a:t>是</a:t>
            </a:r>
            <a:r>
              <a:rPr lang="en-US" altLang="zh-CN" sz="2800" b="1" i="1" smtClean="0">
                <a:latin typeface="Times New Roman" pitchFamily="18" charset="0"/>
              </a:rPr>
              <a:t>G</a:t>
            </a:r>
            <a:r>
              <a:rPr lang="zh-CN" altLang="en-US" sz="2800" b="1" smtClean="0">
                <a:latin typeface="Times New Roman" pitchFamily="18" charset="0"/>
              </a:rPr>
              <a:t>的连通分支</a:t>
            </a:r>
            <a:r>
              <a:rPr lang="en-US" altLang="zh-CN" sz="2800" b="1" smtClean="0">
                <a:latin typeface="Times New Roman" pitchFamily="18" charset="0"/>
              </a:rPr>
              <a:t>, </a:t>
            </a:r>
            <a:r>
              <a:rPr lang="zh-CN" altLang="en-US" sz="2800" b="1" smtClean="0">
                <a:latin typeface="Times New Roman" pitchFamily="18" charset="0"/>
              </a:rPr>
              <a:t>其个数记作</a:t>
            </a:r>
            <a:r>
              <a:rPr lang="en-US" altLang="zh-CN" sz="2800" b="1" i="1" smtClean="0">
                <a:latin typeface="Times New Roman" pitchFamily="18" charset="0"/>
              </a:rPr>
              <a:t>p</a:t>
            </a:r>
            <a:r>
              <a:rPr lang="en-US" altLang="zh-CN" sz="2800" b="1" smtClean="0">
                <a:latin typeface="Times New Roman" pitchFamily="18" charset="0"/>
              </a:rPr>
              <a:t>(</a:t>
            </a:r>
            <a:r>
              <a:rPr lang="en-US" altLang="zh-CN" sz="2800" b="1" i="1" smtClean="0">
                <a:latin typeface="Times New Roman" pitchFamily="18" charset="0"/>
              </a:rPr>
              <a:t>G</a:t>
            </a:r>
            <a:r>
              <a:rPr lang="en-US" altLang="zh-CN" sz="2800" b="1" smtClean="0">
                <a:latin typeface="Times New Roman" pitchFamily="18" charset="0"/>
              </a:rPr>
              <a:t>)=</a:t>
            </a:r>
            <a:r>
              <a:rPr lang="en-US" altLang="zh-CN" sz="2800" b="1" i="1" smtClean="0">
                <a:latin typeface="Times New Roman" pitchFamily="18" charset="0"/>
              </a:rPr>
              <a:t>k.</a:t>
            </a:r>
            <a:endParaRPr lang="en-US" altLang="zh-CN" sz="2800" b="1" smtClean="0">
              <a:latin typeface="Times New Roman" pitchFamily="18" charset="0"/>
            </a:endParaRP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800" b="1" i="1" smtClean="0">
                <a:latin typeface="Times New Roman" pitchFamily="18" charset="0"/>
              </a:rPr>
              <a:t>     </a:t>
            </a:r>
            <a:r>
              <a:rPr lang="en-US" altLang="zh-CN" sz="2800" b="1" i="1" smtClean="0">
                <a:solidFill>
                  <a:srgbClr val="3366CC"/>
                </a:solidFill>
                <a:latin typeface="Times New Roman" pitchFamily="18" charset="0"/>
              </a:rPr>
              <a:t>G</a:t>
            </a:r>
            <a:r>
              <a:rPr lang="zh-CN" altLang="en-US" sz="2800" b="1" smtClean="0">
                <a:solidFill>
                  <a:srgbClr val="3366CC"/>
                </a:solidFill>
                <a:latin typeface="Times New Roman" pitchFamily="18" charset="0"/>
              </a:rPr>
              <a:t>是连通图</a:t>
            </a:r>
            <a:r>
              <a:rPr lang="zh-CN" altLang="en-US" sz="2800" b="1" smtClean="0">
                <a:solidFill>
                  <a:srgbClr val="3366CC"/>
                </a:solidFill>
                <a:sym typeface="Symbol" pitchFamily="18" charset="2"/>
              </a:rPr>
              <a:t></a:t>
            </a:r>
            <a:r>
              <a:rPr lang="zh-CN" altLang="en-US" sz="2800" b="1" smtClean="0">
                <a:solidFill>
                  <a:srgbClr val="3366CC"/>
                </a:solidFill>
                <a:latin typeface="Times New Roman" pitchFamily="18" charset="0"/>
              </a:rPr>
              <a:t> </a:t>
            </a:r>
            <a:r>
              <a:rPr lang="en-US" altLang="zh-CN" sz="2800" b="1" i="1" smtClean="0">
                <a:solidFill>
                  <a:srgbClr val="3366CC"/>
                </a:solidFill>
                <a:latin typeface="Times New Roman" pitchFamily="18" charset="0"/>
              </a:rPr>
              <a:t>p</a:t>
            </a:r>
            <a:r>
              <a:rPr lang="en-US" altLang="zh-CN" sz="2800" b="1" smtClean="0">
                <a:solidFill>
                  <a:srgbClr val="3366CC"/>
                </a:solidFill>
                <a:latin typeface="Times New Roman" pitchFamily="18" charset="0"/>
              </a:rPr>
              <a:t>(</a:t>
            </a:r>
            <a:r>
              <a:rPr lang="en-US" altLang="zh-CN" sz="2800" b="1" i="1" smtClean="0">
                <a:solidFill>
                  <a:srgbClr val="3366CC"/>
                </a:solidFill>
                <a:latin typeface="Times New Roman" pitchFamily="18" charset="0"/>
              </a:rPr>
              <a:t>G</a:t>
            </a:r>
            <a:r>
              <a:rPr lang="en-US" altLang="zh-CN" sz="2800" b="1" smtClean="0">
                <a:solidFill>
                  <a:srgbClr val="3366CC"/>
                </a:solidFill>
                <a:latin typeface="Times New Roman" pitchFamily="18" charset="0"/>
              </a:rPr>
              <a:t>)=1</a:t>
            </a:r>
            <a:r>
              <a:rPr lang="zh-CN" altLang="en-US" sz="2800" b="1" smtClean="0">
                <a:solidFill>
                  <a:srgbClr val="3366CC"/>
                </a:solidFill>
                <a:latin typeface="Times New Roman" pitchFamily="18" charset="0"/>
              </a:rPr>
              <a:t>；若</a:t>
            </a:r>
            <a:r>
              <a:rPr lang="en-US" altLang="zh-CN" sz="2800" b="1" i="1" smtClean="0">
                <a:solidFill>
                  <a:srgbClr val="3366CC"/>
                </a:solidFill>
                <a:latin typeface="Times New Roman" pitchFamily="18" charset="0"/>
              </a:rPr>
              <a:t>p</a:t>
            </a:r>
            <a:r>
              <a:rPr lang="en-US" altLang="zh-CN" sz="2800" b="1" smtClean="0">
                <a:solidFill>
                  <a:srgbClr val="3366CC"/>
                </a:solidFill>
                <a:latin typeface="Times New Roman" pitchFamily="18" charset="0"/>
              </a:rPr>
              <a:t>(</a:t>
            </a:r>
            <a:r>
              <a:rPr lang="en-US" altLang="zh-CN" sz="2800" b="1" i="1" smtClean="0">
                <a:solidFill>
                  <a:srgbClr val="3366CC"/>
                </a:solidFill>
                <a:latin typeface="Times New Roman" pitchFamily="18" charset="0"/>
              </a:rPr>
              <a:t>G</a:t>
            </a:r>
            <a:r>
              <a:rPr lang="en-US" altLang="zh-CN" sz="2800" b="1" smtClean="0">
                <a:solidFill>
                  <a:srgbClr val="3366CC"/>
                </a:solidFill>
                <a:latin typeface="Times New Roman" pitchFamily="18" charset="0"/>
              </a:rPr>
              <a:t>)≥2</a:t>
            </a:r>
            <a:r>
              <a:rPr lang="zh-CN" altLang="en-US" sz="2800" b="1" smtClean="0">
                <a:solidFill>
                  <a:srgbClr val="3366CC"/>
                </a:solidFill>
                <a:latin typeface="Times New Roman" pitchFamily="18" charset="0"/>
              </a:rPr>
              <a:t>，则</a:t>
            </a:r>
            <a:r>
              <a:rPr lang="en-US" altLang="zh-CN" sz="2800" b="1" i="1" smtClean="0">
                <a:solidFill>
                  <a:srgbClr val="3366CC"/>
                </a:solidFill>
                <a:latin typeface="Times New Roman" pitchFamily="18" charset="0"/>
              </a:rPr>
              <a:t>G</a:t>
            </a:r>
            <a:r>
              <a:rPr lang="zh-CN" altLang="en-US" sz="2800" b="1" smtClean="0">
                <a:solidFill>
                  <a:srgbClr val="3366CC"/>
                </a:solidFill>
                <a:latin typeface="Times New Roman" pitchFamily="18" charset="0"/>
              </a:rPr>
              <a:t>一定是非连通的。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1DD0BB8-F518-4A55-9CF8-957240D1CAA7}" type="slidenum">
              <a:rPr lang="en-US" altLang="zh-CN"/>
              <a:pPr>
                <a:defRPr/>
              </a:pPr>
              <a:t>6</a:t>
            </a:fld>
            <a:endParaRPr lang="en-US" altLang="zh-CN"/>
          </a:p>
        </p:txBody>
      </p:sp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39738" y="230188"/>
            <a:ext cx="8229600" cy="990600"/>
          </a:xfrm>
        </p:spPr>
        <p:txBody>
          <a:bodyPr/>
          <a:lstStyle/>
          <a:p>
            <a:pPr>
              <a:defRPr/>
            </a:pPr>
            <a:r>
              <a:rPr lang="zh-CN" altLang="en-US" b="1" smtClean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短程线与距离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557338"/>
            <a:ext cx="8229600" cy="4867275"/>
          </a:xfrm>
        </p:spPr>
        <p:txBody>
          <a:bodyPr/>
          <a:lstStyle/>
          <a:p>
            <a:pPr algn="just">
              <a:buFont typeface="Wingdings" pitchFamily="2" charset="2"/>
              <a:buNone/>
            </a:pPr>
            <a:r>
              <a:rPr lang="en-US" altLang="zh-CN" sz="2800" b="1" i="1" smtClean="0">
                <a:solidFill>
                  <a:srgbClr val="FF3300"/>
                </a:solidFill>
                <a:latin typeface="Times New Roman" pitchFamily="18" charset="0"/>
              </a:rPr>
              <a:t>u</a:t>
            </a:r>
            <a:r>
              <a:rPr lang="zh-CN" altLang="en-US" sz="2800" b="1" smtClean="0">
                <a:solidFill>
                  <a:srgbClr val="FF3300"/>
                </a:solidFill>
                <a:latin typeface="Times New Roman" pitchFamily="18" charset="0"/>
              </a:rPr>
              <a:t>与</a:t>
            </a:r>
            <a:r>
              <a:rPr lang="en-US" altLang="zh-CN" sz="2800" b="1" i="1" smtClean="0">
                <a:solidFill>
                  <a:srgbClr val="FF3300"/>
                </a:solidFill>
                <a:latin typeface="Times New Roman" pitchFamily="18" charset="0"/>
              </a:rPr>
              <a:t>v</a:t>
            </a:r>
            <a:r>
              <a:rPr lang="zh-CN" altLang="en-US" sz="2800" b="1" smtClean="0">
                <a:solidFill>
                  <a:srgbClr val="FF3300"/>
                </a:solidFill>
                <a:latin typeface="Times New Roman" pitchFamily="18" charset="0"/>
              </a:rPr>
              <a:t>之间的短程线</a:t>
            </a:r>
            <a:r>
              <a:rPr lang="en-US" altLang="zh-CN" sz="2800" b="1" smtClean="0">
                <a:latin typeface="Times New Roman" pitchFamily="18" charset="0"/>
              </a:rPr>
              <a:t>:</a:t>
            </a:r>
            <a:r>
              <a:rPr lang="zh-CN" altLang="en-US" sz="2800" b="1" smtClean="0">
                <a:solidFill>
                  <a:schemeClr val="tx2"/>
                </a:solidFill>
                <a:latin typeface="Times New Roman" pitchFamily="18" charset="0"/>
              </a:rPr>
              <a:t>顶点</a:t>
            </a:r>
            <a:r>
              <a:rPr lang="en-US" altLang="zh-CN" sz="2800" b="1" i="1" smtClean="0">
                <a:latin typeface="Times New Roman" pitchFamily="18" charset="0"/>
              </a:rPr>
              <a:t>u</a:t>
            </a:r>
            <a:r>
              <a:rPr lang="zh-CN" altLang="en-US" sz="2800" b="1" smtClean="0">
                <a:latin typeface="Times New Roman" pitchFamily="18" charset="0"/>
              </a:rPr>
              <a:t>与</a:t>
            </a:r>
            <a:r>
              <a:rPr lang="en-US" altLang="zh-CN" sz="2800" b="1" i="1" smtClean="0">
                <a:latin typeface="Times New Roman" pitchFamily="18" charset="0"/>
              </a:rPr>
              <a:t>v</a:t>
            </a:r>
            <a:r>
              <a:rPr lang="zh-CN" altLang="en-US" sz="2800" b="1" smtClean="0">
                <a:latin typeface="Times New Roman" pitchFamily="18" charset="0"/>
              </a:rPr>
              <a:t>之间长度最短的通路</a:t>
            </a:r>
          </a:p>
          <a:p>
            <a:pPr algn="just">
              <a:buFont typeface="Wingdings" pitchFamily="2" charset="2"/>
              <a:buNone/>
            </a:pPr>
            <a:r>
              <a:rPr lang="zh-CN" altLang="en-US" sz="2800" b="1" smtClean="0">
                <a:latin typeface="Times New Roman" pitchFamily="18" charset="0"/>
              </a:rPr>
              <a:t> </a:t>
            </a:r>
            <a:r>
              <a:rPr lang="en-US" altLang="zh-CN" sz="2800" b="1" smtClean="0">
                <a:latin typeface="Times New Roman" pitchFamily="18" charset="0"/>
              </a:rPr>
              <a:t>(</a:t>
            </a:r>
            <a:r>
              <a:rPr lang="en-US" altLang="zh-CN" sz="2800" b="1" i="1" smtClean="0">
                <a:latin typeface="Times New Roman" pitchFamily="18" charset="0"/>
              </a:rPr>
              <a:t>u</a:t>
            </a:r>
            <a:r>
              <a:rPr lang="zh-CN" altLang="en-US" sz="2800" b="1" smtClean="0">
                <a:latin typeface="Times New Roman" pitchFamily="18" charset="0"/>
              </a:rPr>
              <a:t>与</a:t>
            </a:r>
            <a:r>
              <a:rPr lang="en-US" altLang="zh-CN" sz="2800" b="1" i="1" smtClean="0">
                <a:latin typeface="Times New Roman" pitchFamily="18" charset="0"/>
              </a:rPr>
              <a:t>v</a:t>
            </a:r>
            <a:r>
              <a:rPr lang="zh-CN" altLang="en-US" sz="2800" b="1" smtClean="0">
                <a:latin typeface="Times New Roman" pitchFamily="18" charset="0"/>
              </a:rPr>
              <a:t>连通</a:t>
            </a:r>
            <a:r>
              <a:rPr lang="en-US" altLang="zh-CN" sz="2800" b="1" smtClean="0">
                <a:latin typeface="Times New Roman" pitchFamily="18" charset="0"/>
              </a:rPr>
              <a:t>)</a:t>
            </a:r>
          </a:p>
          <a:p>
            <a:pPr algn="just">
              <a:buFont typeface="Wingdings" pitchFamily="2" charset="2"/>
              <a:buNone/>
            </a:pPr>
            <a:r>
              <a:rPr lang="en-US" altLang="zh-CN" sz="2800" b="1" i="1" smtClean="0">
                <a:solidFill>
                  <a:srgbClr val="FF3300"/>
                </a:solidFill>
                <a:latin typeface="Times New Roman" pitchFamily="18" charset="0"/>
              </a:rPr>
              <a:t>u</a:t>
            </a:r>
            <a:r>
              <a:rPr lang="zh-CN" altLang="en-US" sz="2800" b="1" smtClean="0">
                <a:solidFill>
                  <a:srgbClr val="FF3300"/>
                </a:solidFill>
                <a:latin typeface="Times New Roman" pitchFamily="18" charset="0"/>
              </a:rPr>
              <a:t>与</a:t>
            </a:r>
            <a:r>
              <a:rPr lang="en-US" altLang="zh-CN" sz="2800" b="1" i="1" smtClean="0">
                <a:solidFill>
                  <a:srgbClr val="FF3300"/>
                </a:solidFill>
                <a:latin typeface="Times New Roman" pitchFamily="18" charset="0"/>
              </a:rPr>
              <a:t>v</a:t>
            </a:r>
            <a:r>
              <a:rPr lang="zh-CN" altLang="en-US" sz="2800" b="1" smtClean="0">
                <a:solidFill>
                  <a:srgbClr val="FF3300"/>
                </a:solidFill>
                <a:latin typeface="Times New Roman" pitchFamily="18" charset="0"/>
              </a:rPr>
              <a:t>之间的距离</a:t>
            </a:r>
            <a:r>
              <a:rPr lang="en-US" altLang="zh-CN" sz="2800" b="1" i="1" smtClean="0">
                <a:solidFill>
                  <a:srgbClr val="FF3300"/>
                </a:solidFill>
                <a:latin typeface="Times New Roman" pitchFamily="18" charset="0"/>
              </a:rPr>
              <a:t>d</a:t>
            </a:r>
            <a:r>
              <a:rPr lang="en-US" altLang="zh-CN" sz="2800" b="1" smtClean="0">
                <a:solidFill>
                  <a:srgbClr val="FF3300"/>
                </a:solidFill>
                <a:latin typeface="Times New Roman" pitchFamily="18" charset="0"/>
              </a:rPr>
              <a:t>(</a:t>
            </a:r>
            <a:r>
              <a:rPr lang="en-US" altLang="zh-CN" sz="2800" b="1" i="1" smtClean="0">
                <a:solidFill>
                  <a:srgbClr val="FF3300"/>
                </a:solidFill>
                <a:latin typeface="Times New Roman" pitchFamily="18" charset="0"/>
              </a:rPr>
              <a:t>u</a:t>
            </a:r>
            <a:r>
              <a:rPr lang="en-US" altLang="zh-CN" sz="2800" b="1" smtClean="0">
                <a:solidFill>
                  <a:srgbClr val="FF3300"/>
                </a:solidFill>
                <a:latin typeface="Times New Roman" pitchFamily="18" charset="0"/>
              </a:rPr>
              <a:t>,</a:t>
            </a:r>
            <a:r>
              <a:rPr lang="en-US" altLang="zh-CN" sz="2800" b="1" i="1" smtClean="0">
                <a:solidFill>
                  <a:srgbClr val="FF3300"/>
                </a:solidFill>
                <a:latin typeface="Times New Roman" pitchFamily="18" charset="0"/>
              </a:rPr>
              <a:t>v</a:t>
            </a:r>
            <a:r>
              <a:rPr lang="en-US" altLang="zh-CN" sz="2800" b="1" smtClean="0">
                <a:solidFill>
                  <a:srgbClr val="FF3300"/>
                </a:solidFill>
                <a:latin typeface="Times New Roman" pitchFamily="18" charset="0"/>
              </a:rPr>
              <a:t>)</a:t>
            </a:r>
            <a:r>
              <a:rPr lang="en-US" altLang="zh-CN" sz="2800" b="1" smtClean="0">
                <a:latin typeface="Times New Roman" pitchFamily="18" charset="0"/>
              </a:rPr>
              <a:t>: </a:t>
            </a:r>
            <a:r>
              <a:rPr lang="en-US" altLang="zh-CN" sz="2800" b="1" i="1" smtClean="0">
                <a:latin typeface="Times New Roman" pitchFamily="18" charset="0"/>
              </a:rPr>
              <a:t>u</a:t>
            </a:r>
            <a:r>
              <a:rPr lang="zh-CN" altLang="en-US" sz="2800" b="1" smtClean="0">
                <a:latin typeface="Times New Roman" pitchFamily="18" charset="0"/>
              </a:rPr>
              <a:t>与</a:t>
            </a:r>
            <a:r>
              <a:rPr lang="en-US" altLang="zh-CN" sz="2800" b="1" i="1" smtClean="0">
                <a:latin typeface="Times New Roman" pitchFamily="18" charset="0"/>
              </a:rPr>
              <a:t>v</a:t>
            </a:r>
            <a:r>
              <a:rPr lang="zh-CN" altLang="en-US" sz="2800" b="1" smtClean="0">
                <a:latin typeface="Times New Roman" pitchFamily="18" charset="0"/>
              </a:rPr>
              <a:t>之间短程线的长度</a:t>
            </a:r>
          </a:p>
          <a:p>
            <a:pPr algn="just">
              <a:buFont typeface="Wingdings" pitchFamily="2" charset="2"/>
              <a:buNone/>
            </a:pPr>
            <a:r>
              <a:rPr lang="zh-CN" altLang="en-US" sz="2800" b="1" smtClean="0">
                <a:latin typeface="Times New Roman" pitchFamily="18" charset="0"/>
              </a:rPr>
              <a:t>若</a:t>
            </a:r>
            <a:r>
              <a:rPr lang="en-US" altLang="zh-CN" sz="2800" b="1" i="1" smtClean="0">
                <a:latin typeface="Times New Roman" pitchFamily="18" charset="0"/>
              </a:rPr>
              <a:t>u</a:t>
            </a:r>
            <a:r>
              <a:rPr lang="zh-CN" altLang="en-US" sz="2800" b="1" smtClean="0">
                <a:latin typeface="Times New Roman" pitchFamily="18" charset="0"/>
              </a:rPr>
              <a:t>与</a:t>
            </a:r>
            <a:r>
              <a:rPr lang="en-US" altLang="zh-CN" sz="2800" b="1" i="1" smtClean="0">
                <a:latin typeface="Times New Roman" pitchFamily="18" charset="0"/>
              </a:rPr>
              <a:t>v</a:t>
            </a:r>
            <a:r>
              <a:rPr lang="zh-CN" altLang="en-US" sz="2800" b="1" smtClean="0">
                <a:latin typeface="Times New Roman" pitchFamily="18" charset="0"/>
              </a:rPr>
              <a:t>不连通</a:t>
            </a:r>
            <a:r>
              <a:rPr lang="en-US" altLang="zh-CN" sz="2800" b="1" smtClean="0">
                <a:latin typeface="Times New Roman" pitchFamily="18" charset="0"/>
              </a:rPr>
              <a:t>, </a:t>
            </a:r>
            <a:r>
              <a:rPr lang="zh-CN" altLang="en-US" sz="2800" b="1" smtClean="0">
                <a:latin typeface="Times New Roman" pitchFamily="18" charset="0"/>
              </a:rPr>
              <a:t>规定</a:t>
            </a:r>
            <a:r>
              <a:rPr lang="en-US" altLang="zh-CN" sz="2800" b="1" i="1" smtClean="0">
                <a:latin typeface="Times New Roman" pitchFamily="18" charset="0"/>
              </a:rPr>
              <a:t>d</a:t>
            </a:r>
            <a:r>
              <a:rPr lang="en-US" altLang="zh-CN" sz="2800" b="1" smtClean="0">
                <a:latin typeface="Times New Roman" pitchFamily="18" charset="0"/>
              </a:rPr>
              <a:t>(</a:t>
            </a:r>
            <a:r>
              <a:rPr lang="en-US" altLang="zh-CN" sz="2800" b="1" i="1" smtClean="0">
                <a:latin typeface="Times New Roman" pitchFamily="18" charset="0"/>
              </a:rPr>
              <a:t>u</a:t>
            </a:r>
            <a:r>
              <a:rPr lang="en-US" altLang="zh-CN" sz="2800" b="1" smtClean="0">
                <a:latin typeface="Times New Roman" pitchFamily="18" charset="0"/>
              </a:rPr>
              <a:t>,</a:t>
            </a:r>
            <a:r>
              <a:rPr lang="en-US" altLang="zh-CN" sz="2800" b="1" i="1" smtClean="0">
                <a:latin typeface="Times New Roman" pitchFamily="18" charset="0"/>
              </a:rPr>
              <a:t>v</a:t>
            </a:r>
            <a:r>
              <a:rPr lang="en-US" altLang="zh-CN" sz="2800" b="1" smtClean="0">
                <a:latin typeface="Times New Roman" pitchFamily="18" charset="0"/>
              </a:rPr>
              <a:t>)</a:t>
            </a:r>
            <a:r>
              <a:rPr lang="en-US" altLang="zh-CN" sz="2800" b="1" smtClean="0">
                <a:latin typeface="Times New Roman" pitchFamily="18" charset="0"/>
                <a:sym typeface="Symbol" pitchFamily="18" charset="2"/>
              </a:rPr>
              <a:t>=</a:t>
            </a:r>
            <a:r>
              <a:rPr lang="en-US" altLang="zh-CN" sz="2800" b="1" smtClean="0">
                <a:cs typeface="Times New Roman" pitchFamily="18" charset="0"/>
              </a:rPr>
              <a:t>∞.</a:t>
            </a:r>
            <a:endParaRPr lang="en-US" altLang="zh-CN" sz="2800" b="1" smtClean="0">
              <a:latin typeface="Times New Roman" pitchFamily="18" charset="0"/>
            </a:endParaRPr>
          </a:p>
          <a:p>
            <a:pPr algn="just">
              <a:buFont typeface="Wingdings" pitchFamily="2" charset="2"/>
              <a:buNone/>
            </a:pPr>
            <a:endParaRPr lang="en-US" altLang="zh-CN" sz="2800" b="1" smtClean="0">
              <a:latin typeface="Times New Roman" pitchFamily="18" charset="0"/>
            </a:endParaRPr>
          </a:p>
          <a:p>
            <a:pPr algn="just">
              <a:buFont typeface="Wingdings" pitchFamily="2" charset="2"/>
              <a:buNone/>
            </a:pPr>
            <a:r>
              <a:rPr lang="zh-CN" altLang="en-US" sz="2800" b="1" smtClean="0">
                <a:solidFill>
                  <a:srgbClr val="3366CC"/>
                </a:solidFill>
                <a:latin typeface="Times New Roman" pitchFamily="18" charset="0"/>
              </a:rPr>
              <a:t>性质：</a:t>
            </a:r>
          </a:p>
          <a:p>
            <a:pPr algn="just">
              <a:buFont typeface="Wingdings" pitchFamily="2" charset="2"/>
              <a:buNone/>
            </a:pPr>
            <a:r>
              <a:rPr lang="zh-CN" altLang="en-US" sz="2800" b="1" i="1" smtClean="0">
                <a:latin typeface="Times New Roman" pitchFamily="18" charset="0"/>
              </a:rPr>
              <a:t>    </a:t>
            </a:r>
            <a:r>
              <a:rPr lang="en-US" altLang="zh-CN" sz="2800" b="1" i="1" smtClean="0">
                <a:latin typeface="Times New Roman" pitchFamily="18" charset="0"/>
              </a:rPr>
              <a:t>d</a:t>
            </a:r>
            <a:r>
              <a:rPr lang="en-US" altLang="zh-CN" sz="2800" b="1" smtClean="0">
                <a:latin typeface="Times New Roman" pitchFamily="18" charset="0"/>
              </a:rPr>
              <a:t>(</a:t>
            </a:r>
            <a:r>
              <a:rPr lang="en-US" altLang="zh-CN" sz="2800" b="1" i="1" smtClean="0">
                <a:latin typeface="Times New Roman" pitchFamily="18" charset="0"/>
              </a:rPr>
              <a:t>u</a:t>
            </a:r>
            <a:r>
              <a:rPr lang="en-US" altLang="zh-CN" sz="2800" b="1" smtClean="0">
                <a:latin typeface="Times New Roman" pitchFamily="18" charset="0"/>
              </a:rPr>
              <a:t>,</a:t>
            </a:r>
            <a:r>
              <a:rPr lang="en-US" altLang="zh-CN" sz="2800" b="1" i="1" smtClean="0">
                <a:latin typeface="Times New Roman" pitchFamily="18" charset="0"/>
              </a:rPr>
              <a:t>v</a:t>
            </a:r>
            <a:r>
              <a:rPr lang="en-US" altLang="zh-CN" sz="2800" b="1" smtClean="0">
                <a:latin typeface="Times New Roman" pitchFamily="18" charset="0"/>
              </a:rPr>
              <a:t>)</a:t>
            </a:r>
            <a:r>
              <a:rPr lang="en-US" altLang="zh-CN" sz="2800" b="1" smtClean="0">
                <a:latin typeface="Times New Roman" pitchFamily="18" charset="0"/>
                <a:sym typeface="Symbol" pitchFamily="18" charset="2"/>
              </a:rPr>
              <a:t></a:t>
            </a:r>
            <a:r>
              <a:rPr lang="en-US" altLang="zh-CN" sz="2800" b="1" smtClean="0">
                <a:latin typeface="Times New Roman" pitchFamily="18" charset="0"/>
              </a:rPr>
              <a:t>0, </a:t>
            </a:r>
            <a:r>
              <a:rPr lang="zh-CN" altLang="en-US" sz="2800" b="1" smtClean="0">
                <a:latin typeface="Times New Roman" pitchFamily="18" charset="0"/>
              </a:rPr>
              <a:t>且</a:t>
            </a:r>
            <a:r>
              <a:rPr lang="en-US" altLang="zh-CN" sz="2800" b="1" i="1" smtClean="0">
                <a:latin typeface="Times New Roman" pitchFamily="18" charset="0"/>
              </a:rPr>
              <a:t>d</a:t>
            </a:r>
            <a:r>
              <a:rPr lang="en-US" altLang="zh-CN" sz="2800" b="1" smtClean="0">
                <a:latin typeface="Times New Roman" pitchFamily="18" charset="0"/>
              </a:rPr>
              <a:t>(</a:t>
            </a:r>
            <a:r>
              <a:rPr lang="en-US" altLang="zh-CN" sz="2800" b="1" i="1" smtClean="0">
                <a:latin typeface="Times New Roman" pitchFamily="18" charset="0"/>
              </a:rPr>
              <a:t>u</a:t>
            </a:r>
            <a:r>
              <a:rPr lang="en-US" altLang="zh-CN" sz="2800" b="1" smtClean="0">
                <a:latin typeface="Times New Roman" pitchFamily="18" charset="0"/>
              </a:rPr>
              <a:t>,</a:t>
            </a:r>
            <a:r>
              <a:rPr lang="en-US" altLang="zh-CN" sz="2800" b="1" i="1" smtClean="0">
                <a:latin typeface="Times New Roman" pitchFamily="18" charset="0"/>
              </a:rPr>
              <a:t>v</a:t>
            </a:r>
            <a:r>
              <a:rPr lang="en-US" altLang="zh-CN" sz="2800" b="1" smtClean="0">
                <a:latin typeface="Times New Roman" pitchFamily="18" charset="0"/>
              </a:rPr>
              <a:t>)</a:t>
            </a:r>
            <a:r>
              <a:rPr lang="en-US" altLang="zh-CN" sz="2800" b="1" smtClean="0">
                <a:latin typeface="Times New Roman" pitchFamily="18" charset="0"/>
                <a:sym typeface="Symbol" pitchFamily="18" charset="2"/>
              </a:rPr>
              <a:t>=</a:t>
            </a:r>
            <a:r>
              <a:rPr lang="en-US" altLang="zh-CN" sz="2800" b="1" smtClean="0">
                <a:latin typeface="Times New Roman" pitchFamily="18" charset="0"/>
              </a:rPr>
              <a:t>0 </a:t>
            </a:r>
            <a:r>
              <a:rPr lang="en-US" altLang="zh-CN" b="1" smtClean="0">
                <a:solidFill>
                  <a:srgbClr val="333300"/>
                </a:solidFill>
                <a:sym typeface="Symbol" pitchFamily="18" charset="2"/>
              </a:rPr>
              <a:t></a:t>
            </a:r>
            <a:r>
              <a:rPr lang="en-US" altLang="zh-CN" sz="2800" b="1" smtClean="0">
                <a:latin typeface="Times New Roman" pitchFamily="18" charset="0"/>
              </a:rPr>
              <a:t> </a:t>
            </a:r>
            <a:r>
              <a:rPr lang="en-US" altLang="zh-CN" sz="2800" b="1" i="1" smtClean="0">
                <a:latin typeface="Times New Roman" pitchFamily="18" charset="0"/>
              </a:rPr>
              <a:t>u=v</a:t>
            </a:r>
            <a:endParaRPr lang="en-US" altLang="zh-CN" sz="2800" b="1" smtClean="0">
              <a:latin typeface="Times New Roman" pitchFamily="18" charset="0"/>
            </a:endParaRPr>
          </a:p>
          <a:p>
            <a:pPr algn="just">
              <a:buFont typeface="Wingdings" pitchFamily="2" charset="2"/>
              <a:buNone/>
            </a:pPr>
            <a:r>
              <a:rPr lang="en-US" altLang="zh-CN" sz="2800" b="1" i="1" smtClean="0">
                <a:latin typeface="Times New Roman" pitchFamily="18" charset="0"/>
              </a:rPr>
              <a:t>    d</a:t>
            </a:r>
            <a:r>
              <a:rPr lang="en-US" altLang="zh-CN" sz="2800" b="1" smtClean="0">
                <a:latin typeface="Times New Roman" pitchFamily="18" charset="0"/>
              </a:rPr>
              <a:t>(</a:t>
            </a:r>
            <a:r>
              <a:rPr lang="en-US" altLang="zh-CN" sz="2800" b="1" i="1" smtClean="0">
                <a:latin typeface="Times New Roman" pitchFamily="18" charset="0"/>
              </a:rPr>
              <a:t>u</a:t>
            </a:r>
            <a:r>
              <a:rPr lang="en-US" altLang="zh-CN" sz="2800" b="1" smtClean="0">
                <a:latin typeface="Times New Roman" pitchFamily="18" charset="0"/>
              </a:rPr>
              <a:t>,</a:t>
            </a:r>
            <a:r>
              <a:rPr lang="en-US" altLang="zh-CN" sz="2800" b="1" i="1" smtClean="0">
                <a:latin typeface="Times New Roman" pitchFamily="18" charset="0"/>
              </a:rPr>
              <a:t>v</a:t>
            </a:r>
            <a:r>
              <a:rPr lang="en-US" altLang="zh-CN" sz="2800" b="1" smtClean="0">
                <a:latin typeface="Times New Roman" pitchFamily="18" charset="0"/>
              </a:rPr>
              <a:t>)=</a:t>
            </a:r>
            <a:r>
              <a:rPr lang="en-US" altLang="zh-CN" sz="2800" b="1" i="1" smtClean="0">
                <a:latin typeface="Times New Roman" pitchFamily="18" charset="0"/>
              </a:rPr>
              <a:t>d</a:t>
            </a:r>
            <a:r>
              <a:rPr lang="en-US" altLang="zh-CN" sz="2800" b="1" smtClean="0">
                <a:latin typeface="Times New Roman" pitchFamily="18" charset="0"/>
              </a:rPr>
              <a:t>(</a:t>
            </a:r>
            <a:r>
              <a:rPr lang="en-US" altLang="zh-CN" sz="2800" b="1" i="1" smtClean="0">
                <a:latin typeface="Times New Roman" pitchFamily="18" charset="0"/>
              </a:rPr>
              <a:t>v</a:t>
            </a:r>
            <a:r>
              <a:rPr lang="en-US" altLang="zh-CN" sz="2800" b="1" smtClean="0">
                <a:latin typeface="Times New Roman" pitchFamily="18" charset="0"/>
              </a:rPr>
              <a:t>,</a:t>
            </a:r>
            <a:r>
              <a:rPr lang="en-US" altLang="zh-CN" sz="2800" b="1" i="1" smtClean="0">
                <a:latin typeface="Times New Roman" pitchFamily="18" charset="0"/>
              </a:rPr>
              <a:t>u</a:t>
            </a:r>
            <a:r>
              <a:rPr lang="en-US" altLang="zh-CN" sz="2800" b="1" smtClean="0">
                <a:latin typeface="Times New Roman" pitchFamily="18" charset="0"/>
              </a:rPr>
              <a:t>)</a:t>
            </a:r>
            <a:r>
              <a:rPr lang="zh-CN" altLang="en-US" sz="2800" b="1" smtClean="0">
                <a:latin typeface="Times New Roman" pitchFamily="18" charset="0"/>
              </a:rPr>
              <a:t>（对称性）</a:t>
            </a:r>
          </a:p>
          <a:p>
            <a:pPr>
              <a:buFont typeface="Wingdings" pitchFamily="2" charset="2"/>
              <a:buNone/>
            </a:pPr>
            <a:r>
              <a:rPr lang="zh-CN" altLang="en-US" sz="2800" b="1" i="1" smtClean="0">
                <a:latin typeface="Times New Roman" pitchFamily="18" charset="0"/>
              </a:rPr>
              <a:t>    </a:t>
            </a:r>
            <a:r>
              <a:rPr lang="en-US" altLang="zh-CN" sz="2800" b="1" i="1" smtClean="0">
                <a:latin typeface="Times New Roman" pitchFamily="18" charset="0"/>
              </a:rPr>
              <a:t>d</a:t>
            </a:r>
            <a:r>
              <a:rPr lang="en-US" altLang="zh-CN" sz="2800" b="1" smtClean="0">
                <a:latin typeface="Times New Roman" pitchFamily="18" charset="0"/>
              </a:rPr>
              <a:t>(</a:t>
            </a:r>
            <a:r>
              <a:rPr lang="en-US" altLang="zh-CN" sz="2800" b="1" i="1" smtClean="0">
                <a:latin typeface="Times New Roman" pitchFamily="18" charset="0"/>
              </a:rPr>
              <a:t>u</a:t>
            </a:r>
            <a:r>
              <a:rPr lang="en-US" altLang="zh-CN" sz="2800" b="1" smtClean="0">
                <a:latin typeface="Times New Roman" pitchFamily="18" charset="0"/>
              </a:rPr>
              <a:t>,</a:t>
            </a:r>
            <a:r>
              <a:rPr lang="en-US" altLang="zh-CN" sz="2800" b="1" i="1" smtClean="0">
                <a:latin typeface="Times New Roman" pitchFamily="18" charset="0"/>
              </a:rPr>
              <a:t>v</a:t>
            </a:r>
            <a:r>
              <a:rPr lang="en-US" altLang="zh-CN" sz="2800" b="1" smtClean="0">
                <a:latin typeface="Times New Roman" pitchFamily="18" charset="0"/>
              </a:rPr>
              <a:t>)+</a:t>
            </a:r>
            <a:r>
              <a:rPr lang="en-US" altLang="zh-CN" sz="2800" b="1" i="1" smtClean="0">
                <a:latin typeface="Times New Roman" pitchFamily="18" charset="0"/>
              </a:rPr>
              <a:t>d</a:t>
            </a:r>
            <a:r>
              <a:rPr lang="en-US" altLang="zh-CN" sz="2800" b="1" smtClean="0">
                <a:latin typeface="Times New Roman" pitchFamily="18" charset="0"/>
              </a:rPr>
              <a:t>(</a:t>
            </a:r>
            <a:r>
              <a:rPr lang="en-US" altLang="zh-CN" sz="2800" b="1" i="1" smtClean="0">
                <a:latin typeface="Times New Roman" pitchFamily="18" charset="0"/>
              </a:rPr>
              <a:t>v</a:t>
            </a:r>
            <a:r>
              <a:rPr lang="en-US" altLang="zh-CN" sz="2800" b="1" smtClean="0">
                <a:latin typeface="Times New Roman" pitchFamily="18" charset="0"/>
              </a:rPr>
              <a:t>,</a:t>
            </a:r>
            <a:r>
              <a:rPr lang="en-US" altLang="zh-CN" sz="2800" b="1" i="1" smtClean="0">
                <a:latin typeface="Times New Roman" pitchFamily="18" charset="0"/>
              </a:rPr>
              <a:t>w</a:t>
            </a:r>
            <a:r>
              <a:rPr lang="en-US" altLang="zh-CN" sz="2800" b="1" smtClean="0">
                <a:latin typeface="Times New Roman" pitchFamily="18" charset="0"/>
              </a:rPr>
              <a:t>)</a:t>
            </a:r>
            <a:r>
              <a:rPr lang="en-US" altLang="zh-CN" sz="2800" b="1" smtClean="0">
                <a:latin typeface="Times New Roman" pitchFamily="18" charset="0"/>
                <a:sym typeface="Symbol" pitchFamily="18" charset="2"/>
              </a:rPr>
              <a:t></a:t>
            </a:r>
            <a:r>
              <a:rPr lang="en-US" altLang="zh-CN" sz="2800" b="1" i="1" smtClean="0">
                <a:latin typeface="Times New Roman" pitchFamily="18" charset="0"/>
              </a:rPr>
              <a:t>d</a:t>
            </a:r>
            <a:r>
              <a:rPr lang="en-US" altLang="zh-CN" sz="2800" b="1" smtClean="0">
                <a:latin typeface="Times New Roman" pitchFamily="18" charset="0"/>
              </a:rPr>
              <a:t>(</a:t>
            </a:r>
            <a:r>
              <a:rPr lang="en-US" altLang="zh-CN" sz="2800" b="1" i="1" smtClean="0">
                <a:latin typeface="Times New Roman" pitchFamily="18" charset="0"/>
              </a:rPr>
              <a:t>u</a:t>
            </a:r>
            <a:r>
              <a:rPr lang="en-US" altLang="zh-CN" sz="2800" b="1" smtClean="0">
                <a:latin typeface="Times New Roman" pitchFamily="18" charset="0"/>
              </a:rPr>
              <a:t>,</a:t>
            </a:r>
            <a:r>
              <a:rPr lang="en-US" altLang="zh-CN" sz="2800" b="1" i="1" smtClean="0">
                <a:latin typeface="Times New Roman" pitchFamily="18" charset="0"/>
              </a:rPr>
              <a:t>w</a:t>
            </a:r>
            <a:r>
              <a:rPr lang="en-US" altLang="zh-CN" sz="2800" b="1" smtClean="0">
                <a:latin typeface="Times New Roman" pitchFamily="18" charset="0"/>
              </a:rPr>
              <a:t>) </a:t>
            </a:r>
            <a:r>
              <a:rPr lang="zh-CN" altLang="en-US" sz="2800" b="1" smtClean="0">
                <a:latin typeface="Times New Roman" pitchFamily="18" charset="0"/>
              </a:rPr>
              <a:t>（三角不等式</a:t>
            </a:r>
            <a:r>
              <a:rPr lang="en-US" altLang="zh-CN" sz="2800" b="1" smtClean="0">
                <a:latin typeface="Times New Roman" pitchFamily="18" charset="0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BEBE263-C5CC-4769-BCA6-22BADE31894E}" type="slidenum">
              <a:rPr lang="en-US" altLang="zh-CN"/>
              <a:pPr>
                <a:defRPr/>
              </a:pPr>
              <a:t>7</a:t>
            </a:fld>
            <a:endParaRPr lang="en-US" altLang="zh-CN"/>
          </a:p>
        </p:txBody>
      </p:sp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229600" cy="990600"/>
          </a:xfrm>
        </p:spPr>
        <p:txBody>
          <a:bodyPr/>
          <a:lstStyle/>
          <a:p>
            <a:pPr>
              <a:defRPr/>
            </a:pPr>
            <a:r>
              <a:rPr lang="zh-CN" altLang="en-US" b="1" smtClean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charset="-122"/>
              </a:rPr>
              <a:t>点割集</a:t>
            </a:r>
            <a:r>
              <a:rPr lang="zh-CN" altLang="en-US" sz="4000" b="1" smtClean="0">
                <a:latin typeface="宋体" charset="-122"/>
              </a:rPr>
              <a:t> </a:t>
            </a:r>
          </a:p>
        </p:txBody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41438"/>
            <a:ext cx="8686800" cy="4830762"/>
          </a:xfrm>
        </p:spPr>
        <p:txBody>
          <a:bodyPr/>
          <a:lstStyle/>
          <a:p>
            <a:pPr algn="just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zh-CN" altLang="en-US" b="1" smtClean="0">
                <a:solidFill>
                  <a:srgbClr val="33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记</a:t>
            </a:r>
            <a:r>
              <a:rPr lang="zh-CN" altLang="en-US" sz="2800" b="1" smtClean="0">
                <a:solidFill>
                  <a:srgbClr val="33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zh-CN" altLang="en-US" sz="2800" b="1" smtClean="0">
                <a:latin typeface="Times New Roman" pitchFamily="18" charset="0"/>
              </a:rPr>
              <a:t> </a:t>
            </a:r>
            <a:r>
              <a:rPr lang="en-US" altLang="zh-CN" sz="2800" b="1" i="1" smtClean="0">
                <a:latin typeface="Times New Roman" pitchFamily="18" charset="0"/>
              </a:rPr>
              <a:t>G</a:t>
            </a:r>
            <a:r>
              <a:rPr lang="en-US" altLang="zh-CN" sz="2800" b="1" smtClean="0">
                <a:latin typeface="Times New Roman" pitchFamily="18" charset="0"/>
                <a:sym typeface="Symbol" pitchFamily="18" charset="2"/>
              </a:rPr>
              <a:t></a:t>
            </a:r>
            <a:r>
              <a:rPr lang="en-US" altLang="zh-CN" sz="2800" b="1" i="1" smtClean="0">
                <a:latin typeface="Times New Roman" pitchFamily="18" charset="0"/>
              </a:rPr>
              <a:t>v</a:t>
            </a:r>
            <a:r>
              <a:rPr lang="en-US" altLang="zh-CN" sz="2800" b="1" smtClean="0">
                <a:latin typeface="Times New Roman" pitchFamily="18" charset="0"/>
              </a:rPr>
              <a:t>: </a:t>
            </a:r>
            <a:r>
              <a:rPr lang="zh-CN" altLang="en-US" sz="2800" b="1" smtClean="0">
                <a:latin typeface="Times New Roman" pitchFamily="18" charset="0"/>
              </a:rPr>
              <a:t>从</a:t>
            </a:r>
            <a:r>
              <a:rPr lang="en-US" altLang="zh-CN" sz="2800" b="1" i="1" smtClean="0">
                <a:latin typeface="Times New Roman" pitchFamily="18" charset="0"/>
              </a:rPr>
              <a:t>G</a:t>
            </a:r>
            <a:r>
              <a:rPr lang="zh-CN" altLang="en-US" sz="2800" b="1" smtClean="0">
                <a:latin typeface="Times New Roman" pitchFamily="18" charset="0"/>
              </a:rPr>
              <a:t>中删除</a:t>
            </a:r>
            <a:r>
              <a:rPr lang="en-US" altLang="zh-CN" sz="2800" b="1" i="1" smtClean="0">
                <a:latin typeface="Times New Roman" pitchFamily="18" charset="0"/>
              </a:rPr>
              <a:t>v</a:t>
            </a:r>
            <a:r>
              <a:rPr lang="zh-CN" altLang="en-US" sz="2800" b="1" smtClean="0">
                <a:latin typeface="Times New Roman" pitchFamily="18" charset="0"/>
              </a:rPr>
              <a:t>及关联的边。</a:t>
            </a:r>
          </a:p>
          <a:p>
            <a:pPr algn="just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zh-CN" altLang="en-US" sz="2800" b="1" smtClean="0">
                <a:latin typeface="Times New Roman" pitchFamily="18" charset="0"/>
              </a:rPr>
              <a:t>      </a:t>
            </a:r>
            <a:r>
              <a:rPr lang="en-US" altLang="zh-CN" sz="2800" b="1" i="1" smtClean="0">
                <a:latin typeface="Times New Roman" pitchFamily="18" charset="0"/>
              </a:rPr>
              <a:t>G</a:t>
            </a:r>
            <a:r>
              <a:rPr lang="en-US" altLang="zh-CN" sz="2800" b="1" smtClean="0">
                <a:latin typeface="Times New Roman" pitchFamily="18" charset="0"/>
                <a:sym typeface="Symbol" pitchFamily="18" charset="2"/>
              </a:rPr>
              <a:t></a:t>
            </a:r>
            <a:r>
              <a:rPr lang="en-US" altLang="zh-CN" sz="2800" b="1" i="1" smtClean="0">
                <a:latin typeface="Times New Roman" pitchFamily="18" charset="0"/>
              </a:rPr>
              <a:t>V </a:t>
            </a:r>
            <a:r>
              <a:rPr lang="en-US" altLang="zh-CN" sz="2800" b="1" smtClean="0">
                <a:latin typeface="Times New Roman" pitchFamily="18" charset="0"/>
                <a:sym typeface="Symbol" pitchFamily="18" charset="2"/>
              </a:rPr>
              <a:t></a:t>
            </a:r>
            <a:r>
              <a:rPr lang="en-US" altLang="zh-CN" sz="2800" b="1" smtClean="0">
                <a:latin typeface="Times New Roman" pitchFamily="18" charset="0"/>
              </a:rPr>
              <a:t>: </a:t>
            </a:r>
            <a:r>
              <a:rPr lang="zh-CN" altLang="en-US" sz="2800" b="1" smtClean="0">
                <a:latin typeface="Times New Roman" pitchFamily="18" charset="0"/>
              </a:rPr>
              <a:t>从</a:t>
            </a:r>
            <a:r>
              <a:rPr lang="en-US" altLang="zh-CN" sz="2800" b="1" i="1" smtClean="0">
                <a:latin typeface="Times New Roman" pitchFamily="18" charset="0"/>
              </a:rPr>
              <a:t>G</a:t>
            </a:r>
            <a:r>
              <a:rPr lang="zh-CN" altLang="en-US" sz="2800" b="1" smtClean="0">
                <a:latin typeface="Times New Roman" pitchFamily="18" charset="0"/>
              </a:rPr>
              <a:t>中删除</a:t>
            </a:r>
            <a:r>
              <a:rPr lang="en-US" altLang="zh-CN" sz="2800" b="1" i="1" smtClean="0">
                <a:latin typeface="Times New Roman" pitchFamily="18" charset="0"/>
              </a:rPr>
              <a:t>V </a:t>
            </a:r>
            <a:r>
              <a:rPr lang="en-US" altLang="zh-CN" sz="2800" b="1" smtClean="0">
                <a:latin typeface="Times New Roman" pitchFamily="18" charset="0"/>
                <a:sym typeface="Symbol" pitchFamily="18" charset="2"/>
              </a:rPr>
              <a:t></a:t>
            </a:r>
            <a:r>
              <a:rPr lang="zh-CN" altLang="en-US" sz="2800" b="1" smtClean="0">
                <a:latin typeface="Times New Roman" pitchFamily="18" charset="0"/>
              </a:rPr>
              <a:t>中所有的顶点及关联的边。</a:t>
            </a:r>
          </a:p>
          <a:p>
            <a:pPr algn="just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zh-CN" altLang="en-US" sz="2800" b="1" smtClean="0">
                <a:latin typeface="Times New Roman" pitchFamily="18" charset="0"/>
              </a:rPr>
              <a:t>      </a:t>
            </a:r>
            <a:r>
              <a:rPr lang="en-US" altLang="zh-CN" sz="2800" b="1" i="1" smtClean="0">
                <a:latin typeface="Times New Roman" pitchFamily="18" charset="0"/>
              </a:rPr>
              <a:t>G</a:t>
            </a:r>
            <a:r>
              <a:rPr lang="en-US" altLang="zh-CN" sz="2800" b="1" smtClean="0">
                <a:latin typeface="Times New Roman" pitchFamily="18" charset="0"/>
                <a:sym typeface="Symbol" pitchFamily="18" charset="2"/>
              </a:rPr>
              <a:t></a:t>
            </a:r>
            <a:r>
              <a:rPr lang="en-US" altLang="zh-CN" sz="2800" b="1" i="1" smtClean="0">
                <a:latin typeface="Times New Roman" pitchFamily="18" charset="0"/>
              </a:rPr>
              <a:t>e</a:t>
            </a:r>
            <a:r>
              <a:rPr lang="en-US" altLang="zh-CN" sz="2800" b="1" smtClean="0">
                <a:latin typeface="Times New Roman" pitchFamily="18" charset="0"/>
              </a:rPr>
              <a:t> : </a:t>
            </a:r>
            <a:r>
              <a:rPr lang="zh-CN" altLang="en-US" sz="2800" b="1" smtClean="0">
                <a:latin typeface="Times New Roman" pitchFamily="18" charset="0"/>
              </a:rPr>
              <a:t>从</a:t>
            </a:r>
            <a:r>
              <a:rPr lang="en-US" altLang="zh-CN" sz="2800" b="1" i="1" smtClean="0">
                <a:latin typeface="Times New Roman" pitchFamily="18" charset="0"/>
              </a:rPr>
              <a:t>G</a:t>
            </a:r>
            <a:r>
              <a:rPr lang="zh-CN" altLang="en-US" sz="2800" b="1" smtClean="0">
                <a:latin typeface="Times New Roman" pitchFamily="18" charset="0"/>
              </a:rPr>
              <a:t>中删除</a:t>
            </a:r>
            <a:r>
              <a:rPr lang="en-US" altLang="zh-CN" sz="2800" b="1" i="1" smtClean="0">
                <a:latin typeface="Times New Roman" pitchFamily="18" charset="0"/>
              </a:rPr>
              <a:t>e</a:t>
            </a:r>
            <a:r>
              <a:rPr lang="zh-CN" altLang="en-US" sz="2800" b="1" i="1" smtClean="0">
                <a:latin typeface="Times New Roman" pitchFamily="18" charset="0"/>
              </a:rPr>
              <a:t>。</a:t>
            </a:r>
            <a:endParaRPr lang="zh-CN" altLang="en-US" sz="2800" b="1" smtClean="0">
              <a:latin typeface="Times New Roman" pitchFamily="18" charset="0"/>
            </a:endParaRPr>
          </a:p>
          <a:p>
            <a:pPr algn="just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zh-CN" altLang="en-US" sz="2800" b="1" smtClean="0">
                <a:latin typeface="Times New Roman" pitchFamily="18" charset="0"/>
              </a:rPr>
              <a:t>      </a:t>
            </a:r>
            <a:r>
              <a:rPr lang="en-US" altLang="zh-CN" sz="2800" b="1" i="1" smtClean="0">
                <a:latin typeface="Times New Roman" pitchFamily="18" charset="0"/>
              </a:rPr>
              <a:t>G</a:t>
            </a:r>
            <a:r>
              <a:rPr lang="en-US" altLang="zh-CN" sz="2800" b="1" smtClean="0">
                <a:latin typeface="Times New Roman" pitchFamily="18" charset="0"/>
                <a:sym typeface="Symbol" pitchFamily="18" charset="2"/>
              </a:rPr>
              <a:t></a:t>
            </a:r>
            <a:r>
              <a:rPr lang="en-US" altLang="zh-CN" sz="2800" b="1" i="1" smtClean="0">
                <a:latin typeface="Times New Roman" pitchFamily="18" charset="0"/>
              </a:rPr>
              <a:t>E </a:t>
            </a:r>
            <a:r>
              <a:rPr lang="en-US" altLang="zh-CN" sz="2800" b="1" smtClean="0">
                <a:latin typeface="Times New Roman" pitchFamily="18" charset="0"/>
                <a:sym typeface="Symbol" pitchFamily="18" charset="2"/>
              </a:rPr>
              <a:t></a:t>
            </a:r>
            <a:r>
              <a:rPr lang="en-US" altLang="zh-CN" sz="2800" b="1" smtClean="0">
                <a:latin typeface="Times New Roman" pitchFamily="18" charset="0"/>
              </a:rPr>
              <a:t>: </a:t>
            </a:r>
            <a:r>
              <a:rPr lang="zh-CN" altLang="en-US" sz="2800" b="1" smtClean="0">
                <a:latin typeface="Times New Roman" pitchFamily="18" charset="0"/>
              </a:rPr>
              <a:t>从</a:t>
            </a:r>
            <a:r>
              <a:rPr lang="en-US" altLang="zh-CN" sz="2800" b="1" i="1" smtClean="0">
                <a:latin typeface="Times New Roman" pitchFamily="18" charset="0"/>
              </a:rPr>
              <a:t>G</a:t>
            </a:r>
            <a:r>
              <a:rPr lang="zh-CN" altLang="en-US" sz="2800" b="1" smtClean="0">
                <a:latin typeface="Times New Roman" pitchFamily="18" charset="0"/>
              </a:rPr>
              <a:t>中删除</a:t>
            </a:r>
            <a:r>
              <a:rPr lang="en-US" altLang="zh-CN" sz="2800" b="1" i="1" smtClean="0">
                <a:latin typeface="Times New Roman" pitchFamily="18" charset="0"/>
              </a:rPr>
              <a:t>E </a:t>
            </a:r>
            <a:r>
              <a:rPr lang="en-US" altLang="zh-CN" sz="2800" b="1" smtClean="0">
                <a:latin typeface="Times New Roman" pitchFamily="18" charset="0"/>
                <a:sym typeface="Symbol" pitchFamily="18" charset="2"/>
              </a:rPr>
              <a:t></a:t>
            </a:r>
            <a:r>
              <a:rPr lang="zh-CN" altLang="en-US" sz="2800" b="1" smtClean="0">
                <a:latin typeface="Times New Roman" pitchFamily="18" charset="0"/>
              </a:rPr>
              <a:t>中所有边。</a:t>
            </a:r>
          </a:p>
          <a:p>
            <a:pPr algn="just">
              <a:lnSpc>
                <a:spcPct val="90000"/>
              </a:lnSpc>
              <a:buFont typeface="Wingdings" pitchFamily="2" charset="2"/>
              <a:buNone/>
              <a:defRPr/>
            </a:pPr>
            <a:endParaRPr lang="zh-CN" altLang="en-US" sz="2800" b="1" smtClean="0">
              <a:latin typeface="Times New Roman" pitchFamily="18" charset="0"/>
            </a:endParaRPr>
          </a:p>
          <a:p>
            <a:pPr algn="just">
              <a:lnSpc>
                <a:spcPct val="115000"/>
              </a:lnSpc>
              <a:buFont typeface="Wingdings" pitchFamily="2" charset="2"/>
              <a:buNone/>
              <a:defRPr/>
            </a:pPr>
            <a:r>
              <a:rPr lang="zh-CN" altLang="en-US" b="1" smtClean="0">
                <a:solidFill>
                  <a:srgbClr val="FF3300"/>
                </a:solidFill>
                <a:latin typeface="Times New Roman" pitchFamily="18" charset="0"/>
              </a:rPr>
              <a:t>定义</a:t>
            </a:r>
            <a:r>
              <a:rPr lang="zh-CN" altLang="en-US" sz="2800" b="1" smtClean="0">
                <a:latin typeface="Times New Roman" pitchFamily="18" charset="0"/>
              </a:rPr>
              <a:t> 设无向图</a:t>
            </a:r>
            <a:r>
              <a:rPr lang="en-US" altLang="zh-CN" sz="2800" b="1" i="1" smtClean="0">
                <a:latin typeface="Times New Roman" pitchFamily="18" charset="0"/>
              </a:rPr>
              <a:t>G</a:t>
            </a:r>
            <a:r>
              <a:rPr lang="en-US" altLang="zh-CN" sz="2800" b="1" smtClean="0">
                <a:latin typeface="Times New Roman" pitchFamily="18" charset="0"/>
              </a:rPr>
              <a:t>=&lt;</a:t>
            </a:r>
            <a:r>
              <a:rPr lang="en-US" altLang="zh-CN" sz="2800" b="1" i="1" smtClean="0">
                <a:latin typeface="Times New Roman" pitchFamily="18" charset="0"/>
              </a:rPr>
              <a:t>V</a:t>
            </a:r>
            <a:r>
              <a:rPr lang="en-US" altLang="zh-CN" sz="2800" b="1" smtClean="0">
                <a:latin typeface="Times New Roman" pitchFamily="18" charset="0"/>
              </a:rPr>
              <a:t>, </a:t>
            </a:r>
            <a:r>
              <a:rPr lang="en-US" altLang="zh-CN" sz="2800" b="1" i="1" smtClean="0">
                <a:latin typeface="Times New Roman" pitchFamily="18" charset="0"/>
              </a:rPr>
              <a:t>E</a:t>
            </a:r>
            <a:r>
              <a:rPr lang="en-US" altLang="zh-CN" sz="2800" b="1" smtClean="0">
                <a:latin typeface="Times New Roman" pitchFamily="18" charset="0"/>
              </a:rPr>
              <a:t>&gt;, </a:t>
            </a:r>
            <a:r>
              <a:rPr lang="zh-CN" altLang="en-US" sz="2800" b="1" smtClean="0">
                <a:latin typeface="Times New Roman" pitchFamily="18" charset="0"/>
              </a:rPr>
              <a:t>如果存在顶点子集</a:t>
            </a:r>
            <a:r>
              <a:rPr lang="en-US" altLang="zh-CN" sz="2800" b="1" i="1" smtClean="0">
                <a:latin typeface="Times New Roman" pitchFamily="18" charset="0"/>
              </a:rPr>
              <a:t>V </a:t>
            </a:r>
            <a:r>
              <a:rPr lang="en-US" altLang="zh-CN" sz="2800" b="1" smtClean="0">
                <a:latin typeface="Times New Roman" pitchFamily="18" charset="0"/>
                <a:sym typeface="Symbol" pitchFamily="18" charset="2"/>
              </a:rPr>
              <a:t></a:t>
            </a:r>
            <a:r>
              <a:rPr lang="en-US" altLang="zh-CN" sz="2800" b="1" i="1" smtClean="0">
                <a:latin typeface="Times New Roman" pitchFamily="18" charset="0"/>
              </a:rPr>
              <a:t>V, </a:t>
            </a:r>
          </a:p>
          <a:p>
            <a:pPr algn="just">
              <a:lnSpc>
                <a:spcPct val="115000"/>
              </a:lnSpc>
              <a:buFont typeface="Wingdings" pitchFamily="2" charset="2"/>
              <a:buNone/>
              <a:defRPr/>
            </a:pPr>
            <a:r>
              <a:rPr lang="en-US" altLang="zh-CN" sz="2800" b="1" smtClean="0">
                <a:latin typeface="Times New Roman" pitchFamily="18" charset="0"/>
              </a:rPr>
              <a:t>     </a:t>
            </a:r>
            <a:r>
              <a:rPr lang="zh-CN" altLang="en-US" sz="2800" b="1" smtClean="0">
                <a:latin typeface="Times New Roman" pitchFamily="18" charset="0"/>
              </a:rPr>
              <a:t>使</a:t>
            </a:r>
            <a:r>
              <a:rPr lang="en-US" altLang="zh-CN" sz="2800" b="1" i="1" smtClean="0">
                <a:latin typeface="Times New Roman" pitchFamily="18" charset="0"/>
              </a:rPr>
              <a:t>p</a:t>
            </a:r>
            <a:r>
              <a:rPr lang="en-US" altLang="zh-CN" sz="2800" b="1" smtClean="0">
                <a:latin typeface="Times New Roman" pitchFamily="18" charset="0"/>
              </a:rPr>
              <a:t>(</a:t>
            </a:r>
            <a:r>
              <a:rPr lang="en-US" altLang="zh-CN" sz="2800" b="1" i="1" smtClean="0">
                <a:latin typeface="Times New Roman" pitchFamily="18" charset="0"/>
              </a:rPr>
              <a:t>G</a:t>
            </a:r>
            <a:r>
              <a:rPr lang="en-US" altLang="zh-CN" sz="2800" b="1" smtClean="0">
                <a:latin typeface="Times New Roman" pitchFamily="18" charset="0"/>
                <a:sym typeface="Symbol" pitchFamily="18" charset="2"/>
              </a:rPr>
              <a:t></a:t>
            </a:r>
            <a:r>
              <a:rPr lang="en-US" altLang="zh-CN" sz="2800" b="1" i="1" smtClean="0">
                <a:latin typeface="Times New Roman" pitchFamily="18" charset="0"/>
              </a:rPr>
              <a:t>V </a:t>
            </a:r>
            <a:r>
              <a:rPr lang="en-US" altLang="zh-CN" sz="2800" b="1" smtClean="0">
                <a:latin typeface="Times New Roman" pitchFamily="18" charset="0"/>
                <a:sym typeface="Symbol" pitchFamily="18" charset="2"/>
              </a:rPr>
              <a:t></a:t>
            </a:r>
            <a:r>
              <a:rPr lang="en-US" altLang="zh-CN" sz="2800" b="1" smtClean="0">
                <a:latin typeface="Times New Roman" pitchFamily="18" charset="0"/>
              </a:rPr>
              <a:t>)&gt;</a:t>
            </a:r>
            <a:r>
              <a:rPr lang="en-US" altLang="zh-CN" sz="2800" b="1" i="1" smtClean="0">
                <a:latin typeface="Times New Roman" pitchFamily="18" charset="0"/>
              </a:rPr>
              <a:t>p</a:t>
            </a:r>
            <a:r>
              <a:rPr lang="en-US" altLang="zh-CN" sz="2800" b="1" smtClean="0">
                <a:latin typeface="Times New Roman" pitchFamily="18" charset="0"/>
              </a:rPr>
              <a:t>(</a:t>
            </a:r>
            <a:r>
              <a:rPr lang="en-US" altLang="zh-CN" sz="2800" b="1" i="1" smtClean="0">
                <a:latin typeface="Times New Roman" pitchFamily="18" charset="0"/>
              </a:rPr>
              <a:t>G</a:t>
            </a:r>
            <a:r>
              <a:rPr lang="en-US" altLang="zh-CN" sz="2800" b="1" smtClean="0">
                <a:latin typeface="Times New Roman" pitchFamily="18" charset="0"/>
              </a:rPr>
              <a:t>), </a:t>
            </a:r>
            <a:r>
              <a:rPr lang="zh-CN" altLang="en-US" sz="2800" b="1" smtClean="0">
                <a:latin typeface="Times New Roman" pitchFamily="18" charset="0"/>
              </a:rPr>
              <a:t>而且删除</a:t>
            </a:r>
            <a:r>
              <a:rPr lang="en-US" altLang="zh-CN" sz="2800" b="1" i="1" smtClean="0">
                <a:latin typeface="Times New Roman" pitchFamily="18" charset="0"/>
              </a:rPr>
              <a:t>V </a:t>
            </a:r>
            <a:r>
              <a:rPr lang="en-US" altLang="zh-CN" sz="2800" b="1" smtClean="0">
                <a:latin typeface="Times New Roman" pitchFamily="18" charset="0"/>
                <a:sym typeface="Symbol" pitchFamily="18" charset="2"/>
              </a:rPr>
              <a:t></a:t>
            </a:r>
            <a:r>
              <a:rPr lang="zh-CN" altLang="en-US" sz="2800" b="1" smtClean="0">
                <a:latin typeface="Times New Roman" pitchFamily="18" charset="0"/>
              </a:rPr>
              <a:t>的任何真子集</a:t>
            </a:r>
            <a:r>
              <a:rPr lang="en-US" altLang="zh-CN" sz="2800" b="1" i="1" smtClean="0">
                <a:latin typeface="Times New Roman" pitchFamily="18" charset="0"/>
                <a:sym typeface="Symbol" pitchFamily="18" charset="2"/>
              </a:rPr>
              <a:t>V </a:t>
            </a:r>
            <a:r>
              <a:rPr lang="en-US" altLang="zh-CN" sz="2800" b="1" smtClean="0">
                <a:cs typeface="Times New Roman" pitchFamily="18" charset="0"/>
                <a:sym typeface="Symbol" pitchFamily="18" charset="2"/>
              </a:rPr>
              <a:t></a:t>
            </a:r>
            <a:r>
              <a:rPr lang="zh-CN" altLang="en-US" sz="2800" b="1" smtClean="0">
                <a:latin typeface="Times New Roman" pitchFamily="18" charset="0"/>
              </a:rPr>
              <a:t>后</a:t>
            </a:r>
          </a:p>
          <a:p>
            <a:pPr algn="just">
              <a:lnSpc>
                <a:spcPct val="115000"/>
              </a:lnSpc>
              <a:buFont typeface="Wingdings" pitchFamily="2" charset="2"/>
              <a:buNone/>
              <a:defRPr/>
            </a:pPr>
            <a:r>
              <a:rPr lang="zh-CN" altLang="en-US" sz="2800" b="1" smtClean="0">
                <a:latin typeface="Times New Roman" pitchFamily="18" charset="0"/>
              </a:rPr>
              <a:t>  （</a:t>
            </a:r>
            <a:r>
              <a:rPr lang="zh-CN" altLang="en-US" sz="2800" b="1" smtClean="0">
                <a:sym typeface="Symbol" pitchFamily="18" charset="2"/>
              </a:rPr>
              <a:t> </a:t>
            </a:r>
            <a:r>
              <a:rPr lang="en-US" altLang="zh-CN" sz="2800" b="1" i="1" smtClean="0">
                <a:latin typeface="Times New Roman" pitchFamily="18" charset="0"/>
                <a:sym typeface="Symbol" pitchFamily="18" charset="2"/>
              </a:rPr>
              <a:t>V </a:t>
            </a:r>
            <a:r>
              <a:rPr lang="en-US" altLang="zh-CN" sz="2800" b="1" smtClean="0">
                <a:cs typeface="Times New Roman" pitchFamily="18" charset="0"/>
                <a:sym typeface="Symbol" pitchFamily="18" charset="2"/>
              </a:rPr>
              <a:t></a:t>
            </a:r>
            <a:r>
              <a:rPr lang="en-US" altLang="zh-CN" sz="2800" b="1" smtClean="0">
                <a:latin typeface="Times New Roman" pitchFamily="18" charset="0"/>
                <a:sym typeface="Symbol" pitchFamily="18" charset="2"/>
              </a:rPr>
              <a:t></a:t>
            </a:r>
            <a:r>
              <a:rPr lang="en-US" altLang="zh-CN" sz="2800" b="1" i="1" smtClean="0">
                <a:latin typeface="Times New Roman" pitchFamily="18" charset="0"/>
              </a:rPr>
              <a:t>V </a:t>
            </a:r>
            <a:r>
              <a:rPr lang="en-US" altLang="zh-CN" sz="2800" b="1" smtClean="0">
                <a:cs typeface="Times New Roman" pitchFamily="18" charset="0"/>
                <a:sym typeface="Symbol" pitchFamily="18" charset="2"/>
              </a:rPr>
              <a:t></a:t>
            </a:r>
            <a:r>
              <a:rPr lang="zh-CN" altLang="en-US" sz="2800" b="1" smtClean="0">
                <a:latin typeface="Times New Roman" pitchFamily="18" charset="0"/>
                <a:sym typeface="Symbol" pitchFamily="18" charset="2"/>
              </a:rPr>
              <a:t>），</a:t>
            </a:r>
            <a:r>
              <a:rPr lang="en-US" altLang="zh-CN" sz="2800" b="1" i="1" smtClean="0">
                <a:latin typeface="Times New Roman" pitchFamily="18" charset="0"/>
              </a:rPr>
              <a:t>p</a:t>
            </a:r>
            <a:r>
              <a:rPr lang="en-US" altLang="zh-CN" sz="2800" b="1" smtClean="0">
                <a:latin typeface="Times New Roman" pitchFamily="18" charset="0"/>
              </a:rPr>
              <a:t>(</a:t>
            </a:r>
            <a:r>
              <a:rPr lang="en-US" altLang="zh-CN" sz="2800" b="1" i="1" smtClean="0">
                <a:latin typeface="Times New Roman" pitchFamily="18" charset="0"/>
              </a:rPr>
              <a:t>G</a:t>
            </a:r>
            <a:r>
              <a:rPr lang="en-US" altLang="zh-CN" sz="2800" b="1" smtClean="0">
                <a:latin typeface="Times New Roman" pitchFamily="18" charset="0"/>
                <a:sym typeface="Symbol" pitchFamily="18" charset="2"/>
              </a:rPr>
              <a:t></a:t>
            </a:r>
            <a:r>
              <a:rPr lang="en-US" altLang="zh-CN" sz="2800" b="1" i="1" smtClean="0">
                <a:latin typeface="Times New Roman" pitchFamily="18" charset="0"/>
              </a:rPr>
              <a:t>V </a:t>
            </a:r>
            <a:r>
              <a:rPr lang="en-US" altLang="zh-CN" sz="2800" b="1" smtClean="0">
                <a:latin typeface="Times New Roman" pitchFamily="18" charset="0"/>
                <a:sym typeface="Symbol" pitchFamily="18" charset="2"/>
              </a:rPr>
              <a:t></a:t>
            </a:r>
            <a:r>
              <a:rPr lang="en-US" altLang="zh-CN" sz="2800" b="1" smtClean="0">
                <a:latin typeface="Times New Roman" pitchFamily="18" charset="0"/>
              </a:rPr>
              <a:t>)=</a:t>
            </a:r>
            <a:r>
              <a:rPr lang="en-US" altLang="zh-CN" sz="2800" b="1" i="1" smtClean="0">
                <a:latin typeface="Times New Roman" pitchFamily="18" charset="0"/>
              </a:rPr>
              <a:t>p</a:t>
            </a:r>
            <a:r>
              <a:rPr lang="en-US" altLang="zh-CN" sz="2800" b="1" smtClean="0">
                <a:latin typeface="Times New Roman" pitchFamily="18" charset="0"/>
              </a:rPr>
              <a:t>(</a:t>
            </a:r>
            <a:r>
              <a:rPr lang="en-US" altLang="zh-CN" sz="2800" b="1" i="1" smtClean="0">
                <a:latin typeface="Times New Roman" pitchFamily="18" charset="0"/>
              </a:rPr>
              <a:t>G</a:t>
            </a:r>
            <a:r>
              <a:rPr lang="en-US" altLang="zh-CN" sz="2800" b="1" smtClean="0">
                <a:latin typeface="Times New Roman" pitchFamily="18" charset="0"/>
              </a:rPr>
              <a:t>), </a:t>
            </a:r>
            <a:r>
              <a:rPr lang="zh-CN" altLang="en-US" sz="2800" b="1" smtClean="0">
                <a:latin typeface="Times New Roman" pitchFamily="18" charset="0"/>
              </a:rPr>
              <a:t>则称</a:t>
            </a:r>
            <a:r>
              <a:rPr lang="en-US" altLang="zh-CN" sz="2800" b="1" i="1" smtClean="0">
                <a:latin typeface="Times New Roman" pitchFamily="18" charset="0"/>
              </a:rPr>
              <a:t>V </a:t>
            </a:r>
            <a:r>
              <a:rPr lang="en-US" altLang="zh-CN" sz="2800" b="1" smtClean="0">
                <a:latin typeface="Times New Roman" pitchFamily="18" charset="0"/>
                <a:sym typeface="Symbol" pitchFamily="18" charset="2"/>
              </a:rPr>
              <a:t></a:t>
            </a:r>
            <a:r>
              <a:rPr lang="zh-CN" altLang="en-US" sz="2800" b="1" smtClean="0">
                <a:latin typeface="Times New Roman" pitchFamily="18" charset="0"/>
              </a:rPr>
              <a:t>为</a:t>
            </a:r>
            <a:r>
              <a:rPr lang="en-US" altLang="zh-CN" sz="2800" b="1" i="1" smtClean="0">
                <a:latin typeface="Times New Roman" pitchFamily="18" charset="0"/>
              </a:rPr>
              <a:t>G</a:t>
            </a:r>
            <a:r>
              <a:rPr lang="zh-CN" altLang="en-US" sz="2800" b="1" smtClean="0">
                <a:latin typeface="Times New Roman" pitchFamily="18" charset="0"/>
              </a:rPr>
              <a:t>的</a:t>
            </a:r>
            <a:r>
              <a:rPr lang="zh-CN" altLang="en-US" sz="2800" b="1" smtClean="0">
                <a:solidFill>
                  <a:srgbClr val="FF3300"/>
                </a:solidFill>
                <a:latin typeface="Times New Roman" pitchFamily="18" charset="0"/>
              </a:rPr>
              <a:t>点割集</a:t>
            </a:r>
            <a:r>
              <a:rPr lang="en-US" altLang="zh-CN" sz="2800" b="1" smtClean="0">
                <a:latin typeface="Times New Roman" pitchFamily="18" charset="0"/>
              </a:rPr>
              <a:t>. </a:t>
            </a:r>
            <a:r>
              <a:rPr lang="zh-CN" altLang="en-US" sz="2800" b="1" smtClean="0">
                <a:latin typeface="Times New Roman" pitchFamily="18" charset="0"/>
              </a:rPr>
              <a:t>若</a:t>
            </a:r>
            <a:r>
              <a:rPr lang="en-US" altLang="zh-CN" sz="2800" b="1" smtClean="0">
                <a:latin typeface="Times New Roman" pitchFamily="18" charset="0"/>
              </a:rPr>
              <a:t>{</a:t>
            </a:r>
            <a:r>
              <a:rPr lang="en-US" altLang="zh-CN" sz="2800" b="1" i="1" smtClean="0">
                <a:latin typeface="Times New Roman" pitchFamily="18" charset="0"/>
              </a:rPr>
              <a:t>v</a:t>
            </a:r>
            <a:r>
              <a:rPr lang="en-US" altLang="zh-CN" sz="2800" b="1" smtClean="0">
                <a:latin typeface="Times New Roman" pitchFamily="18" charset="0"/>
              </a:rPr>
              <a:t>}</a:t>
            </a:r>
            <a:r>
              <a:rPr lang="zh-CN" altLang="en-US" sz="2800" b="1" smtClean="0">
                <a:latin typeface="Times New Roman" pitchFamily="18" charset="0"/>
              </a:rPr>
              <a:t>为点割集</a:t>
            </a:r>
            <a:r>
              <a:rPr lang="en-US" altLang="zh-CN" sz="2800" b="1" smtClean="0">
                <a:latin typeface="Times New Roman" pitchFamily="18" charset="0"/>
              </a:rPr>
              <a:t>, </a:t>
            </a:r>
            <a:r>
              <a:rPr lang="zh-CN" altLang="en-US" sz="2800" b="1" smtClean="0">
                <a:latin typeface="Times New Roman" pitchFamily="18" charset="0"/>
              </a:rPr>
              <a:t>则称</a:t>
            </a:r>
            <a:r>
              <a:rPr lang="en-US" altLang="zh-CN" sz="2800" b="1" i="1" smtClean="0">
                <a:latin typeface="Times New Roman" pitchFamily="18" charset="0"/>
              </a:rPr>
              <a:t>v</a:t>
            </a:r>
            <a:r>
              <a:rPr lang="zh-CN" altLang="en-US" sz="2800" b="1" smtClean="0">
                <a:latin typeface="Times New Roman" pitchFamily="18" charset="0"/>
              </a:rPr>
              <a:t>为</a:t>
            </a:r>
            <a:r>
              <a:rPr lang="zh-CN" altLang="en-US" sz="2800" b="1" smtClean="0">
                <a:solidFill>
                  <a:srgbClr val="FF3300"/>
                </a:solidFill>
                <a:latin typeface="Times New Roman" pitchFamily="18" charset="0"/>
              </a:rPr>
              <a:t>割点</a:t>
            </a:r>
            <a:r>
              <a:rPr lang="en-US" altLang="zh-CN" sz="2800" b="1" smtClean="0">
                <a:latin typeface="Times New Roman" pitchFamily="18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E354ACF-FA8E-419D-92A5-2F6461289935}" type="slidenum">
              <a:rPr lang="en-US" altLang="zh-CN"/>
              <a:pPr>
                <a:defRPr/>
              </a:pPr>
              <a:t>8</a:t>
            </a:fld>
            <a:endParaRPr lang="en-US" altLang="zh-CN"/>
          </a:p>
        </p:txBody>
      </p:sp>
      <p:sp>
        <p:nvSpPr>
          <p:cNvPr id="148482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0"/>
            <a:ext cx="8002588" cy="1039813"/>
          </a:xfrm>
        </p:spPr>
        <p:txBody>
          <a:bodyPr/>
          <a:lstStyle/>
          <a:p>
            <a:pPr>
              <a:defRPr/>
            </a:pPr>
            <a:r>
              <a:rPr lang="zh-CN" altLang="en-US" b="1" smtClean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charset="-122"/>
              </a:rPr>
              <a:t>点割集</a:t>
            </a:r>
            <a:r>
              <a:rPr lang="en-US" altLang="zh-CN" b="1" smtClean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charset="-122"/>
              </a:rPr>
              <a:t>(</a:t>
            </a:r>
            <a:r>
              <a:rPr lang="zh-CN" altLang="en-US" b="1" smtClean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charset="-122"/>
              </a:rPr>
              <a:t>续</a:t>
            </a:r>
            <a:r>
              <a:rPr lang="en-US" altLang="zh-CN" b="1" smtClean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charset="-122"/>
              </a:rPr>
              <a:t>)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229600" cy="11430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zh-CN" altLang="en-US" b="1" smtClean="0">
                <a:solidFill>
                  <a:srgbClr val="3366CC"/>
                </a:solidFill>
                <a:latin typeface="Times New Roman" pitchFamily="18" charset="0"/>
              </a:rPr>
              <a:t>例</a:t>
            </a:r>
            <a:r>
              <a:rPr lang="zh-CN" altLang="en-US" sz="2800" b="1" smtClean="0">
                <a:solidFill>
                  <a:srgbClr val="003399"/>
                </a:solidFill>
                <a:latin typeface="Times New Roman" pitchFamily="18" charset="0"/>
              </a:rPr>
              <a:t>  </a:t>
            </a:r>
            <a:r>
              <a:rPr lang="en-US" altLang="zh-CN" sz="2800" b="1" smtClean="0">
                <a:solidFill>
                  <a:srgbClr val="003399"/>
                </a:solidFill>
                <a:latin typeface="Times New Roman" pitchFamily="18" charset="0"/>
              </a:rPr>
              <a:t>{</a:t>
            </a:r>
            <a:r>
              <a:rPr lang="en-US" altLang="zh-CN" sz="2800" b="1" i="1" smtClean="0">
                <a:solidFill>
                  <a:srgbClr val="003399"/>
                </a:solidFill>
                <a:latin typeface="Times New Roman" pitchFamily="18" charset="0"/>
              </a:rPr>
              <a:t>v</a:t>
            </a:r>
            <a:r>
              <a:rPr lang="en-US" altLang="zh-CN" sz="2800" b="1" baseline="-30000" smtClean="0">
                <a:solidFill>
                  <a:srgbClr val="003399"/>
                </a:solidFill>
                <a:latin typeface="Times New Roman" pitchFamily="18" charset="0"/>
              </a:rPr>
              <a:t>1</a:t>
            </a:r>
            <a:r>
              <a:rPr lang="en-US" altLang="zh-CN" sz="2800" b="1" smtClean="0">
                <a:solidFill>
                  <a:srgbClr val="003399"/>
                </a:solidFill>
                <a:latin typeface="Times New Roman" pitchFamily="18" charset="0"/>
              </a:rPr>
              <a:t>,</a:t>
            </a:r>
            <a:r>
              <a:rPr lang="en-US" altLang="zh-CN" sz="2800" b="1" i="1" smtClean="0">
                <a:solidFill>
                  <a:srgbClr val="003399"/>
                </a:solidFill>
                <a:latin typeface="Times New Roman" pitchFamily="18" charset="0"/>
              </a:rPr>
              <a:t>v</a:t>
            </a:r>
            <a:r>
              <a:rPr lang="en-US" altLang="zh-CN" sz="2800" b="1" baseline="-30000" smtClean="0">
                <a:solidFill>
                  <a:srgbClr val="003399"/>
                </a:solidFill>
                <a:latin typeface="Times New Roman" pitchFamily="18" charset="0"/>
              </a:rPr>
              <a:t>4</a:t>
            </a:r>
            <a:r>
              <a:rPr lang="en-US" altLang="zh-CN" sz="2800" b="1" smtClean="0">
                <a:solidFill>
                  <a:srgbClr val="003399"/>
                </a:solidFill>
                <a:latin typeface="Times New Roman" pitchFamily="18" charset="0"/>
              </a:rPr>
              <a:t>}, {</a:t>
            </a:r>
            <a:r>
              <a:rPr lang="en-US" altLang="zh-CN" sz="2800" b="1" i="1" smtClean="0">
                <a:solidFill>
                  <a:srgbClr val="003399"/>
                </a:solidFill>
                <a:latin typeface="Times New Roman" pitchFamily="18" charset="0"/>
              </a:rPr>
              <a:t>v</a:t>
            </a:r>
            <a:r>
              <a:rPr lang="en-US" altLang="zh-CN" sz="2800" b="1" baseline="-30000" smtClean="0">
                <a:solidFill>
                  <a:srgbClr val="003399"/>
                </a:solidFill>
                <a:latin typeface="Times New Roman" pitchFamily="18" charset="0"/>
              </a:rPr>
              <a:t>6</a:t>
            </a:r>
            <a:r>
              <a:rPr lang="en-US" altLang="zh-CN" sz="2800" b="1" smtClean="0">
                <a:solidFill>
                  <a:srgbClr val="003399"/>
                </a:solidFill>
                <a:latin typeface="Times New Roman" pitchFamily="18" charset="0"/>
              </a:rPr>
              <a:t>}</a:t>
            </a:r>
            <a:r>
              <a:rPr lang="zh-CN" altLang="en-US" sz="2800" b="1" smtClean="0">
                <a:solidFill>
                  <a:srgbClr val="003399"/>
                </a:solidFill>
                <a:latin typeface="Times New Roman" pitchFamily="18" charset="0"/>
              </a:rPr>
              <a:t>是点割集</a:t>
            </a:r>
            <a:r>
              <a:rPr lang="en-US" altLang="zh-CN" sz="2800" b="1" smtClean="0">
                <a:solidFill>
                  <a:srgbClr val="003399"/>
                </a:solidFill>
                <a:latin typeface="Times New Roman" pitchFamily="18" charset="0"/>
              </a:rPr>
              <a:t>, </a:t>
            </a:r>
            <a:r>
              <a:rPr lang="en-US" altLang="zh-CN" sz="2800" b="1" i="1" smtClean="0">
                <a:solidFill>
                  <a:srgbClr val="003399"/>
                </a:solidFill>
                <a:latin typeface="Times New Roman" pitchFamily="18" charset="0"/>
              </a:rPr>
              <a:t>v</a:t>
            </a:r>
            <a:r>
              <a:rPr lang="en-US" altLang="zh-CN" sz="2800" b="1" baseline="-30000" smtClean="0">
                <a:solidFill>
                  <a:srgbClr val="003399"/>
                </a:solidFill>
                <a:latin typeface="Times New Roman" pitchFamily="18" charset="0"/>
              </a:rPr>
              <a:t>6</a:t>
            </a:r>
            <a:r>
              <a:rPr lang="zh-CN" altLang="en-US" sz="2800" b="1" smtClean="0">
                <a:solidFill>
                  <a:srgbClr val="003399"/>
                </a:solidFill>
                <a:latin typeface="Times New Roman" pitchFamily="18" charset="0"/>
              </a:rPr>
              <a:t>是割点</a:t>
            </a:r>
            <a:r>
              <a:rPr lang="en-US" altLang="zh-CN" sz="2800" b="1" smtClean="0">
                <a:solidFill>
                  <a:srgbClr val="003399"/>
                </a:solidFill>
                <a:latin typeface="Times New Roman" pitchFamily="18" charset="0"/>
              </a:rPr>
              <a:t>.  </a:t>
            </a:r>
          </a:p>
          <a:p>
            <a:pPr>
              <a:buFont typeface="Wingdings" pitchFamily="2" charset="2"/>
              <a:buNone/>
            </a:pPr>
            <a:r>
              <a:rPr lang="en-US" altLang="zh-CN" sz="2800" b="1" smtClean="0">
                <a:solidFill>
                  <a:srgbClr val="003399"/>
                </a:solidFill>
                <a:latin typeface="Times New Roman" pitchFamily="18" charset="0"/>
              </a:rPr>
              <a:t>      {</a:t>
            </a:r>
            <a:r>
              <a:rPr lang="en-US" altLang="zh-CN" sz="2800" b="1" i="1" smtClean="0">
                <a:solidFill>
                  <a:srgbClr val="003399"/>
                </a:solidFill>
                <a:latin typeface="Times New Roman" pitchFamily="18" charset="0"/>
              </a:rPr>
              <a:t>v</a:t>
            </a:r>
            <a:r>
              <a:rPr lang="en-US" altLang="zh-CN" sz="2800" b="1" baseline="-30000" smtClean="0">
                <a:solidFill>
                  <a:srgbClr val="003399"/>
                </a:solidFill>
                <a:latin typeface="Times New Roman" pitchFamily="18" charset="0"/>
              </a:rPr>
              <a:t>2</a:t>
            </a:r>
            <a:r>
              <a:rPr lang="en-US" altLang="zh-CN" sz="2800" b="1" smtClean="0">
                <a:solidFill>
                  <a:srgbClr val="003399"/>
                </a:solidFill>
                <a:latin typeface="Times New Roman" pitchFamily="18" charset="0"/>
              </a:rPr>
              <a:t>,</a:t>
            </a:r>
            <a:r>
              <a:rPr lang="en-US" altLang="zh-CN" sz="2800" b="1" i="1" smtClean="0">
                <a:solidFill>
                  <a:srgbClr val="003399"/>
                </a:solidFill>
                <a:latin typeface="Times New Roman" pitchFamily="18" charset="0"/>
              </a:rPr>
              <a:t>v</a:t>
            </a:r>
            <a:r>
              <a:rPr lang="en-US" altLang="zh-CN" sz="2800" b="1" baseline="-30000" smtClean="0">
                <a:solidFill>
                  <a:srgbClr val="003399"/>
                </a:solidFill>
                <a:latin typeface="Times New Roman" pitchFamily="18" charset="0"/>
              </a:rPr>
              <a:t>5</a:t>
            </a:r>
            <a:r>
              <a:rPr lang="en-US" altLang="zh-CN" sz="2800" b="1" smtClean="0">
                <a:solidFill>
                  <a:srgbClr val="003399"/>
                </a:solidFill>
                <a:latin typeface="Times New Roman" pitchFamily="18" charset="0"/>
              </a:rPr>
              <a:t>}</a:t>
            </a:r>
            <a:r>
              <a:rPr lang="zh-CN" altLang="en-US" sz="2800" b="1" smtClean="0">
                <a:solidFill>
                  <a:srgbClr val="003399"/>
                </a:solidFill>
                <a:latin typeface="Times New Roman" pitchFamily="18" charset="0"/>
              </a:rPr>
              <a:t>是点割集吗？ </a:t>
            </a:r>
          </a:p>
        </p:txBody>
      </p:sp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3589338" y="29448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pic>
        <p:nvPicPr>
          <p:cNvPr id="26630" name="Picture 6" descr="14-7"/>
          <p:cNvPicPr>
            <a:picLocks noChangeAspect="1" noChangeArrowheads="1"/>
          </p:cNvPicPr>
          <p:nvPr/>
        </p:nvPicPr>
        <p:blipFill>
          <a:blip r:embed="rId3" cstate="print"/>
          <a:srcRect b="35701"/>
          <a:stretch>
            <a:fillRect/>
          </a:stretch>
        </p:blipFill>
        <p:spPr bwMode="auto">
          <a:xfrm>
            <a:off x="1476375" y="3213100"/>
            <a:ext cx="5610225" cy="272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EF3B558-0437-4B73-A0DD-79634964FB22}" type="slidenum">
              <a:rPr lang="en-US" altLang="zh-CN"/>
              <a:pPr>
                <a:defRPr/>
              </a:pPr>
              <a:t>9</a:t>
            </a:fld>
            <a:endParaRPr lang="en-US" altLang="zh-CN"/>
          </a:p>
        </p:txBody>
      </p:sp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29600" cy="990600"/>
          </a:xfrm>
        </p:spPr>
        <p:txBody>
          <a:bodyPr/>
          <a:lstStyle/>
          <a:p>
            <a:pPr>
              <a:defRPr/>
            </a:pPr>
            <a:r>
              <a:rPr lang="zh-CN" altLang="en-US" b="1" smtClean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charset="-122"/>
              </a:rPr>
              <a:t>边割集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125538"/>
            <a:ext cx="8229600" cy="4822825"/>
          </a:xfrm>
        </p:spPr>
        <p:txBody>
          <a:bodyPr/>
          <a:lstStyle/>
          <a:p>
            <a:pPr algn="just">
              <a:lnSpc>
                <a:spcPct val="115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zh-CN" altLang="en-US" b="1" smtClean="0">
                <a:solidFill>
                  <a:srgbClr val="FF3300"/>
                </a:solidFill>
                <a:latin typeface="Times New Roman" pitchFamily="18" charset="0"/>
              </a:rPr>
              <a:t>定义</a:t>
            </a:r>
            <a:r>
              <a:rPr lang="zh-CN" altLang="en-US" b="1" smtClean="0">
                <a:latin typeface="Times New Roman" pitchFamily="18" charset="0"/>
              </a:rPr>
              <a:t> </a:t>
            </a:r>
            <a:r>
              <a:rPr lang="zh-CN" altLang="en-US" sz="2800" b="1" smtClean="0">
                <a:latin typeface="Times New Roman" pitchFamily="18" charset="0"/>
              </a:rPr>
              <a:t>设无向图</a:t>
            </a:r>
            <a:r>
              <a:rPr lang="en-US" altLang="zh-CN" sz="2800" b="1" i="1" smtClean="0">
                <a:latin typeface="Times New Roman" pitchFamily="18" charset="0"/>
              </a:rPr>
              <a:t>G </a:t>
            </a:r>
            <a:r>
              <a:rPr lang="en-US" altLang="zh-CN" sz="2800" b="1" smtClean="0">
                <a:latin typeface="Times New Roman" pitchFamily="18" charset="0"/>
              </a:rPr>
              <a:t>= &lt;</a:t>
            </a:r>
            <a:r>
              <a:rPr lang="en-US" altLang="zh-CN" sz="2800" b="1" i="1" smtClean="0">
                <a:latin typeface="Times New Roman" pitchFamily="18" charset="0"/>
              </a:rPr>
              <a:t>V</a:t>
            </a:r>
            <a:r>
              <a:rPr lang="en-US" altLang="zh-CN" sz="2800" b="1" smtClean="0">
                <a:latin typeface="Times New Roman" pitchFamily="18" charset="0"/>
              </a:rPr>
              <a:t>,</a:t>
            </a:r>
            <a:r>
              <a:rPr lang="en-US" altLang="zh-CN" sz="2800" b="1" i="1" smtClean="0">
                <a:latin typeface="Times New Roman" pitchFamily="18" charset="0"/>
              </a:rPr>
              <a:t>E</a:t>
            </a:r>
            <a:r>
              <a:rPr lang="en-US" altLang="zh-CN" sz="2800" b="1" smtClean="0">
                <a:latin typeface="Times New Roman" pitchFamily="18" charset="0"/>
              </a:rPr>
              <a:t>&gt;, </a:t>
            </a:r>
            <a:r>
              <a:rPr lang="en-US" altLang="zh-CN" sz="2800" b="1" i="1" smtClean="0">
                <a:latin typeface="Times New Roman" pitchFamily="18" charset="0"/>
              </a:rPr>
              <a:t>E</a:t>
            </a:r>
            <a:r>
              <a:rPr lang="en-US" altLang="zh-CN" sz="2800" b="1" smtClean="0">
                <a:latin typeface="Times New Roman" pitchFamily="18" charset="0"/>
                <a:sym typeface="Symbol" pitchFamily="18" charset="2"/>
              </a:rPr>
              <a:t></a:t>
            </a:r>
            <a:r>
              <a:rPr lang="en-US" altLang="zh-CN" sz="2800" b="1" i="1" smtClean="0">
                <a:latin typeface="Times New Roman" pitchFamily="18" charset="0"/>
              </a:rPr>
              <a:t>E, </a:t>
            </a:r>
            <a:r>
              <a:rPr lang="zh-CN" altLang="en-US" sz="2800" b="1" smtClean="0">
                <a:latin typeface="Times New Roman" pitchFamily="18" charset="0"/>
              </a:rPr>
              <a:t>若</a:t>
            </a:r>
            <a:r>
              <a:rPr lang="en-US" altLang="zh-CN" sz="2800" b="1" i="1" smtClean="0">
                <a:latin typeface="Times New Roman" pitchFamily="18" charset="0"/>
              </a:rPr>
              <a:t>p</a:t>
            </a:r>
            <a:r>
              <a:rPr lang="en-US" altLang="zh-CN" sz="2800" b="1" smtClean="0">
                <a:latin typeface="Times New Roman" pitchFamily="18" charset="0"/>
              </a:rPr>
              <a:t>(</a:t>
            </a:r>
            <a:r>
              <a:rPr lang="en-US" altLang="zh-CN" sz="2800" b="1" i="1" smtClean="0">
                <a:latin typeface="Times New Roman" pitchFamily="18" charset="0"/>
              </a:rPr>
              <a:t>G</a:t>
            </a:r>
            <a:r>
              <a:rPr lang="en-US" altLang="zh-CN" sz="2800" b="1" smtClean="0">
                <a:latin typeface="Times New Roman" pitchFamily="18" charset="0"/>
                <a:sym typeface="Symbol" pitchFamily="18" charset="2"/>
              </a:rPr>
              <a:t></a:t>
            </a:r>
            <a:r>
              <a:rPr lang="en-US" altLang="zh-CN" sz="2800" b="1" i="1" smtClean="0">
                <a:latin typeface="Times New Roman" pitchFamily="18" charset="0"/>
              </a:rPr>
              <a:t>E</a:t>
            </a:r>
            <a:r>
              <a:rPr lang="en-US" altLang="zh-CN" sz="2800" b="1" smtClean="0">
                <a:latin typeface="Times New Roman" pitchFamily="18" charset="0"/>
                <a:sym typeface="Symbol" pitchFamily="18" charset="2"/>
              </a:rPr>
              <a:t></a:t>
            </a:r>
            <a:r>
              <a:rPr lang="en-US" altLang="zh-CN" sz="2800" b="1" smtClean="0">
                <a:latin typeface="Times New Roman" pitchFamily="18" charset="0"/>
              </a:rPr>
              <a:t>)&gt;</a:t>
            </a:r>
            <a:r>
              <a:rPr lang="en-US" altLang="zh-CN" sz="2800" b="1" i="1" smtClean="0">
                <a:latin typeface="Times New Roman" pitchFamily="18" charset="0"/>
              </a:rPr>
              <a:t>p</a:t>
            </a:r>
            <a:r>
              <a:rPr lang="en-US" altLang="zh-CN" sz="2800" b="1" smtClean="0">
                <a:latin typeface="Times New Roman" pitchFamily="18" charset="0"/>
              </a:rPr>
              <a:t>(</a:t>
            </a:r>
            <a:r>
              <a:rPr lang="en-US" altLang="zh-CN" sz="2800" b="1" i="1" smtClean="0">
                <a:latin typeface="Times New Roman" pitchFamily="18" charset="0"/>
              </a:rPr>
              <a:t>G</a:t>
            </a:r>
            <a:r>
              <a:rPr lang="en-US" altLang="zh-CN" sz="2800" b="1" smtClean="0">
                <a:latin typeface="Times New Roman" pitchFamily="18" charset="0"/>
              </a:rPr>
              <a:t>) </a:t>
            </a:r>
            <a:r>
              <a:rPr lang="zh-CN" altLang="en-US" sz="2800" b="1" smtClean="0">
                <a:latin typeface="Times New Roman" pitchFamily="18" charset="0"/>
              </a:rPr>
              <a:t>且</a:t>
            </a:r>
            <a:r>
              <a:rPr lang="zh-CN" altLang="en-US" sz="2800" b="1" smtClean="0">
                <a:sym typeface="Symbol" pitchFamily="18" charset="2"/>
              </a:rPr>
              <a:t></a:t>
            </a:r>
            <a:r>
              <a:rPr lang="en-US" altLang="zh-CN" sz="2800" b="1" i="1" smtClean="0">
                <a:latin typeface="Times New Roman" pitchFamily="18" charset="0"/>
                <a:sym typeface="Symbol" pitchFamily="18" charset="2"/>
              </a:rPr>
              <a:t>E</a:t>
            </a:r>
            <a:r>
              <a:rPr lang="en-US" altLang="zh-CN" sz="2800" b="1" smtClean="0">
                <a:cs typeface="Times New Roman" pitchFamily="18" charset="0"/>
                <a:sym typeface="Symbol" pitchFamily="18" charset="2"/>
              </a:rPr>
              <a:t></a:t>
            </a:r>
            <a:r>
              <a:rPr lang="en-US" altLang="zh-CN" sz="2800" b="1" smtClean="0">
                <a:latin typeface="Times New Roman" pitchFamily="18" charset="0"/>
                <a:sym typeface="Symbol" pitchFamily="18" charset="2"/>
              </a:rPr>
              <a:t></a:t>
            </a:r>
            <a:r>
              <a:rPr lang="en-US" altLang="zh-CN" sz="2800" b="1" i="1" smtClean="0">
                <a:latin typeface="Times New Roman" pitchFamily="18" charset="0"/>
              </a:rPr>
              <a:t>E</a:t>
            </a:r>
            <a:r>
              <a:rPr lang="en-US" altLang="zh-CN" sz="2800" b="1" smtClean="0">
                <a:cs typeface="Times New Roman" pitchFamily="18" charset="0"/>
                <a:sym typeface="Symbol" pitchFamily="18" charset="2"/>
              </a:rPr>
              <a:t></a:t>
            </a:r>
            <a:r>
              <a:rPr lang="en-US" altLang="zh-CN" sz="2800" b="1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, </a:t>
            </a:r>
            <a:r>
              <a:rPr lang="en-US" altLang="zh-CN" sz="2800" b="1" i="1" smtClean="0">
                <a:latin typeface="Times New Roman" pitchFamily="18" charset="0"/>
              </a:rPr>
              <a:t>p</a:t>
            </a:r>
            <a:r>
              <a:rPr lang="en-US" altLang="zh-CN" sz="2800" b="1" smtClean="0">
                <a:latin typeface="Times New Roman" pitchFamily="18" charset="0"/>
              </a:rPr>
              <a:t>(</a:t>
            </a:r>
            <a:r>
              <a:rPr lang="en-US" altLang="zh-CN" sz="2800" b="1" i="1" smtClean="0">
                <a:latin typeface="Times New Roman" pitchFamily="18" charset="0"/>
              </a:rPr>
              <a:t>G</a:t>
            </a:r>
            <a:r>
              <a:rPr lang="en-US" altLang="zh-CN" sz="2800" b="1" smtClean="0">
                <a:latin typeface="Times New Roman" pitchFamily="18" charset="0"/>
                <a:sym typeface="Symbol" pitchFamily="18" charset="2"/>
              </a:rPr>
              <a:t></a:t>
            </a:r>
            <a:r>
              <a:rPr lang="en-US" altLang="zh-CN" sz="2800" b="1" i="1" smtClean="0">
                <a:latin typeface="Times New Roman" pitchFamily="18" charset="0"/>
              </a:rPr>
              <a:t>E</a:t>
            </a:r>
            <a:r>
              <a:rPr lang="en-US" altLang="zh-CN" sz="2800" b="1" smtClean="0">
                <a:latin typeface="Times New Roman" pitchFamily="18" charset="0"/>
                <a:sym typeface="Symbol" pitchFamily="18" charset="2"/>
              </a:rPr>
              <a:t></a:t>
            </a:r>
            <a:r>
              <a:rPr lang="en-US" altLang="zh-CN" sz="2800" b="1" smtClean="0">
                <a:latin typeface="Times New Roman" pitchFamily="18" charset="0"/>
              </a:rPr>
              <a:t>)=</a:t>
            </a:r>
            <a:r>
              <a:rPr lang="en-US" altLang="zh-CN" sz="2800" b="1" i="1" smtClean="0">
                <a:latin typeface="Times New Roman" pitchFamily="18" charset="0"/>
              </a:rPr>
              <a:t>p</a:t>
            </a:r>
            <a:r>
              <a:rPr lang="en-US" altLang="zh-CN" sz="2800" b="1" smtClean="0">
                <a:latin typeface="Times New Roman" pitchFamily="18" charset="0"/>
              </a:rPr>
              <a:t>(</a:t>
            </a:r>
            <a:r>
              <a:rPr lang="en-US" altLang="zh-CN" sz="2800" b="1" i="1" smtClean="0">
                <a:latin typeface="Times New Roman" pitchFamily="18" charset="0"/>
              </a:rPr>
              <a:t>G</a:t>
            </a:r>
            <a:r>
              <a:rPr lang="en-US" altLang="zh-CN" sz="2800" b="1" smtClean="0">
                <a:latin typeface="Times New Roman" pitchFamily="18" charset="0"/>
              </a:rPr>
              <a:t>), </a:t>
            </a:r>
            <a:r>
              <a:rPr lang="zh-CN" altLang="en-US" sz="2800" b="1" smtClean="0">
                <a:latin typeface="Times New Roman" pitchFamily="18" charset="0"/>
              </a:rPr>
              <a:t>则称</a:t>
            </a:r>
            <a:r>
              <a:rPr lang="en-US" altLang="zh-CN" sz="2800" b="1" i="1" smtClean="0">
                <a:latin typeface="Times New Roman" pitchFamily="18" charset="0"/>
              </a:rPr>
              <a:t>E</a:t>
            </a:r>
            <a:r>
              <a:rPr lang="en-US" altLang="zh-CN" sz="2800" b="1" smtClean="0">
                <a:latin typeface="Times New Roman" pitchFamily="18" charset="0"/>
                <a:sym typeface="Symbol" pitchFamily="18" charset="2"/>
              </a:rPr>
              <a:t></a:t>
            </a:r>
            <a:r>
              <a:rPr lang="zh-CN" altLang="en-US" sz="2800" b="1" smtClean="0">
                <a:latin typeface="Times New Roman" pitchFamily="18" charset="0"/>
              </a:rPr>
              <a:t>为</a:t>
            </a:r>
            <a:r>
              <a:rPr lang="en-US" altLang="zh-CN" sz="2800" b="1" i="1" smtClean="0">
                <a:latin typeface="Times New Roman" pitchFamily="18" charset="0"/>
              </a:rPr>
              <a:t>G</a:t>
            </a:r>
            <a:r>
              <a:rPr lang="zh-CN" altLang="en-US" sz="2800" b="1" smtClean="0">
                <a:latin typeface="Times New Roman" pitchFamily="18" charset="0"/>
              </a:rPr>
              <a:t>的</a:t>
            </a:r>
            <a:r>
              <a:rPr lang="zh-CN" altLang="en-US" sz="2800" b="1" smtClean="0">
                <a:solidFill>
                  <a:srgbClr val="FF3300"/>
                </a:solidFill>
                <a:latin typeface="Times New Roman" pitchFamily="18" charset="0"/>
              </a:rPr>
              <a:t>边割集</a:t>
            </a:r>
            <a:r>
              <a:rPr lang="en-US" altLang="zh-CN" sz="2800" b="1" smtClean="0">
                <a:latin typeface="Times New Roman" pitchFamily="18" charset="0"/>
              </a:rPr>
              <a:t>. </a:t>
            </a:r>
            <a:r>
              <a:rPr lang="zh-CN" altLang="en-US" sz="2800" b="1" smtClean="0">
                <a:latin typeface="Times New Roman" pitchFamily="18" charset="0"/>
              </a:rPr>
              <a:t>若</a:t>
            </a:r>
          </a:p>
          <a:p>
            <a:pPr algn="just">
              <a:lnSpc>
                <a:spcPct val="115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800" b="1" smtClean="0">
                <a:latin typeface="Times New Roman" pitchFamily="18" charset="0"/>
              </a:rPr>
              <a:t>   </a:t>
            </a:r>
            <a:r>
              <a:rPr lang="en-US" altLang="zh-CN" sz="2800" b="1" smtClean="0">
                <a:latin typeface="Times New Roman" pitchFamily="18" charset="0"/>
              </a:rPr>
              <a:t>{</a:t>
            </a:r>
            <a:r>
              <a:rPr lang="en-US" altLang="zh-CN" sz="2800" b="1" i="1" smtClean="0">
                <a:latin typeface="Times New Roman" pitchFamily="18" charset="0"/>
              </a:rPr>
              <a:t>e</a:t>
            </a:r>
            <a:r>
              <a:rPr lang="en-US" altLang="zh-CN" sz="2800" b="1" smtClean="0">
                <a:latin typeface="Times New Roman" pitchFamily="18" charset="0"/>
              </a:rPr>
              <a:t>}</a:t>
            </a:r>
            <a:r>
              <a:rPr lang="zh-CN" altLang="en-US" sz="2800" b="1" smtClean="0">
                <a:latin typeface="Times New Roman" pitchFamily="18" charset="0"/>
              </a:rPr>
              <a:t>为边割集</a:t>
            </a:r>
            <a:r>
              <a:rPr lang="en-US" altLang="zh-CN" sz="2800" b="1" smtClean="0">
                <a:latin typeface="Times New Roman" pitchFamily="18" charset="0"/>
              </a:rPr>
              <a:t>, </a:t>
            </a:r>
            <a:r>
              <a:rPr lang="zh-CN" altLang="en-US" sz="2800" b="1" smtClean="0">
                <a:latin typeface="Times New Roman" pitchFamily="18" charset="0"/>
              </a:rPr>
              <a:t>则称</a:t>
            </a:r>
            <a:r>
              <a:rPr lang="en-US" altLang="zh-CN" sz="2800" b="1" i="1" smtClean="0">
                <a:latin typeface="Times New Roman" pitchFamily="18" charset="0"/>
              </a:rPr>
              <a:t>e</a:t>
            </a:r>
            <a:r>
              <a:rPr lang="zh-CN" altLang="en-US" sz="2800" b="1" smtClean="0">
                <a:latin typeface="Times New Roman" pitchFamily="18" charset="0"/>
              </a:rPr>
              <a:t>为</a:t>
            </a:r>
            <a:r>
              <a:rPr lang="zh-CN" altLang="en-US" sz="2800" b="1" smtClean="0">
                <a:solidFill>
                  <a:srgbClr val="FF3300"/>
                </a:solidFill>
                <a:latin typeface="Times New Roman" pitchFamily="18" charset="0"/>
              </a:rPr>
              <a:t>割边</a:t>
            </a:r>
            <a:r>
              <a:rPr lang="zh-CN" altLang="en-US" sz="2800" b="1" smtClean="0">
                <a:latin typeface="Times New Roman" pitchFamily="18" charset="0"/>
              </a:rPr>
              <a:t>或</a:t>
            </a:r>
            <a:r>
              <a:rPr lang="zh-CN" altLang="en-US" sz="2800" b="1" smtClean="0">
                <a:solidFill>
                  <a:srgbClr val="FF3300"/>
                </a:solidFill>
                <a:latin typeface="Times New Roman" pitchFamily="18" charset="0"/>
              </a:rPr>
              <a:t>桥</a:t>
            </a:r>
            <a:r>
              <a:rPr lang="en-US" altLang="zh-CN" sz="2800" b="1" smtClean="0">
                <a:latin typeface="Times New Roman" pitchFamily="18" charset="0"/>
              </a:rPr>
              <a:t>.</a:t>
            </a:r>
          </a:p>
          <a:p>
            <a:pPr algn="just">
              <a:lnSpc>
                <a:spcPct val="125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800" b="1" smtClean="0">
                <a:solidFill>
                  <a:srgbClr val="3366CC"/>
                </a:solidFill>
                <a:latin typeface="Times New Roman" pitchFamily="18" charset="0"/>
              </a:rPr>
              <a:t>例：</a:t>
            </a:r>
            <a:r>
              <a:rPr lang="zh-CN" altLang="en-US" sz="2800" b="1" smtClean="0">
                <a:solidFill>
                  <a:schemeClr val="bg2"/>
                </a:solidFill>
                <a:latin typeface="Times New Roman" pitchFamily="18" charset="0"/>
              </a:rPr>
              <a:t>图中，</a:t>
            </a:r>
            <a:r>
              <a:rPr lang="en-US" altLang="zh-CN" sz="2800" b="1" smtClean="0">
                <a:solidFill>
                  <a:schemeClr val="bg2"/>
                </a:solidFill>
                <a:latin typeface="Times New Roman" pitchFamily="18" charset="0"/>
              </a:rPr>
              <a:t>{</a:t>
            </a:r>
            <a:r>
              <a:rPr lang="en-US" altLang="zh-CN" sz="2800" b="1" i="1" smtClean="0">
                <a:solidFill>
                  <a:schemeClr val="bg2"/>
                </a:solidFill>
                <a:latin typeface="Times New Roman" pitchFamily="18" charset="0"/>
              </a:rPr>
              <a:t>e</a:t>
            </a:r>
            <a:r>
              <a:rPr lang="en-US" altLang="zh-CN" sz="2800" b="1" baseline="-30000" smtClean="0">
                <a:solidFill>
                  <a:schemeClr val="bg2"/>
                </a:solidFill>
                <a:latin typeface="Times New Roman" pitchFamily="18" charset="0"/>
              </a:rPr>
              <a:t>1</a:t>
            </a:r>
            <a:r>
              <a:rPr lang="en-US" altLang="zh-CN" sz="2800" b="1" smtClean="0">
                <a:solidFill>
                  <a:schemeClr val="bg2"/>
                </a:solidFill>
                <a:latin typeface="Times New Roman" pitchFamily="18" charset="0"/>
              </a:rPr>
              <a:t>,</a:t>
            </a:r>
            <a:r>
              <a:rPr lang="en-US" altLang="zh-CN" sz="2800" b="1" i="1" smtClean="0">
                <a:solidFill>
                  <a:schemeClr val="bg2"/>
                </a:solidFill>
                <a:latin typeface="Times New Roman" pitchFamily="18" charset="0"/>
              </a:rPr>
              <a:t>e</a:t>
            </a:r>
            <a:r>
              <a:rPr lang="en-US" altLang="zh-CN" sz="2800" b="1" baseline="-30000" smtClean="0">
                <a:solidFill>
                  <a:schemeClr val="bg2"/>
                </a:solidFill>
                <a:latin typeface="Times New Roman" pitchFamily="18" charset="0"/>
              </a:rPr>
              <a:t>2</a:t>
            </a:r>
            <a:r>
              <a:rPr lang="en-US" altLang="zh-CN" sz="2800" b="1" smtClean="0">
                <a:solidFill>
                  <a:schemeClr val="bg2"/>
                </a:solidFill>
                <a:latin typeface="Times New Roman" pitchFamily="18" charset="0"/>
              </a:rPr>
              <a:t>}</a:t>
            </a:r>
            <a:r>
              <a:rPr lang="zh-CN" altLang="en-US" sz="2800" b="1" smtClean="0">
                <a:solidFill>
                  <a:schemeClr val="bg2"/>
                </a:solidFill>
                <a:latin typeface="Times New Roman" pitchFamily="18" charset="0"/>
              </a:rPr>
              <a:t>，</a:t>
            </a:r>
            <a:r>
              <a:rPr lang="en-US" altLang="zh-CN" sz="2800" b="1" smtClean="0">
                <a:solidFill>
                  <a:schemeClr val="bg2"/>
                </a:solidFill>
                <a:latin typeface="Times New Roman" pitchFamily="18" charset="0"/>
              </a:rPr>
              <a:t>{</a:t>
            </a:r>
            <a:r>
              <a:rPr lang="en-US" altLang="zh-CN" sz="2800" b="1" i="1" smtClean="0">
                <a:solidFill>
                  <a:schemeClr val="bg2"/>
                </a:solidFill>
                <a:latin typeface="Times New Roman" pitchFamily="18" charset="0"/>
              </a:rPr>
              <a:t>e</a:t>
            </a:r>
            <a:r>
              <a:rPr lang="en-US" altLang="zh-CN" sz="2800" b="1" baseline="-30000" smtClean="0">
                <a:solidFill>
                  <a:schemeClr val="bg2"/>
                </a:solidFill>
                <a:latin typeface="Times New Roman" pitchFamily="18" charset="0"/>
              </a:rPr>
              <a:t>1</a:t>
            </a:r>
            <a:r>
              <a:rPr lang="en-US" altLang="zh-CN" sz="2800" b="1" smtClean="0">
                <a:solidFill>
                  <a:schemeClr val="bg2"/>
                </a:solidFill>
                <a:latin typeface="Times New Roman" pitchFamily="18" charset="0"/>
              </a:rPr>
              <a:t>,</a:t>
            </a:r>
            <a:r>
              <a:rPr lang="en-US" altLang="zh-CN" sz="2800" b="1" i="1" smtClean="0">
                <a:solidFill>
                  <a:schemeClr val="bg2"/>
                </a:solidFill>
                <a:latin typeface="Times New Roman" pitchFamily="18" charset="0"/>
              </a:rPr>
              <a:t>e</a:t>
            </a:r>
            <a:r>
              <a:rPr lang="en-US" altLang="zh-CN" sz="2800" b="1" baseline="-30000" smtClean="0">
                <a:solidFill>
                  <a:schemeClr val="bg2"/>
                </a:solidFill>
                <a:latin typeface="Times New Roman" pitchFamily="18" charset="0"/>
              </a:rPr>
              <a:t>3</a:t>
            </a:r>
            <a:r>
              <a:rPr lang="en-US" altLang="zh-CN" sz="2800" b="1" smtClean="0">
                <a:solidFill>
                  <a:schemeClr val="bg2"/>
                </a:solidFill>
                <a:latin typeface="Times New Roman" pitchFamily="18" charset="0"/>
              </a:rPr>
              <a:t>,</a:t>
            </a:r>
            <a:r>
              <a:rPr lang="en-US" altLang="zh-CN" sz="2800" b="1" i="1" smtClean="0">
                <a:solidFill>
                  <a:schemeClr val="bg2"/>
                </a:solidFill>
                <a:latin typeface="Times New Roman" pitchFamily="18" charset="0"/>
              </a:rPr>
              <a:t>e</a:t>
            </a:r>
            <a:r>
              <a:rPr lang="en-US" altLang="zh-CN" sz="2800" b="1" baseline="-30000" smtClean="0">
                <a:solidFill>
                  <a:schemeClr val="bg2"/>
                </a:solidFill>
                <a:latin typeface="Times New Roman" pitchFamily="18" charset="0"/>
              </a:rPr>
              <a:t>5</a:t>
            </a:r>
            <a:r>
              <a:rPr lang="en-US" altLang="zh-CN" sz="2800" b="1" smtClean="0">
                <a:solidFill>
                  <a:schemeClr val="bg2"/>
                </a:solidFill>
                <a:latin typeface="Times New Roman" pitchFamily="18" charset="0"/>
              </a:rPr>
              <a:t>,</a:t>
            </a:r>
            <a:r>
              <a:rPr lang="en-US" altLang="zh-CN" sz="2800" b="1" i="1" smtClean="0">
                <a:solidFill>
                  <a:schemeClr val="bg2"/>
                </a:solidFill>
                <a:latin typeface="Times New Roman" pitchFamily="18" charset="0"/>
              </a:rPr>
              <a:t>e</a:t>
            </a:r>
            <a:r>
              <a:rPr lang="en-US" altLang="zh-CN" sz="2800" b="1" baseline="-30000" smtClean="0">
                <a:solidFill>
                  <a:schemeClr val="bg2"/>
                </a:solidFill>
                <a:latin typeface="Times New Roman" pitchFamily="18" charset="0"/>
              </a:rPr>
              <a:t>6</a:t>
            </a:r>
            <a:r>
              <a:rPr lang="en-US" altLang="zh-CN" sz="2800" b="1" smtClean="0">
                <a:solidFill>
                  <a:schemeClr val="bg2"/>
                </a:solidFill>
                <a:latin typeface="Times New Roman" pitchFamily="18" charset="0"/>
              </a:rPr>
              <a:t>}</a:t>
            </a:r>
            <a:r>
              <a:rPr lang="zh-CN" altLang="en-US" sz="2800" b="1" smtClean="0">
                <a:solidFill>
                  <a:schemeClr val="bg2"/>
                </a:solidFill>
                <a:latin typeface="Times New Roman" pitchFamily="18" charset="0"/>
              </a:rPr>
              <a:t>，</a:t>
            </a:r>
            <a:r>
              <a:rPr lang="en-US" altLang="zh-CN" sz="2800" b="1" smtClean="0">
                <a:solidFill>
                  <a:schemeClr val="bg2"/>
                </a:solidFill>
                <a:latin typeface="Times New Roman" pitchFamily="18" charset="0"/>
              </a:rPr>
              <a:t>{</a:t>
            </a:r>
            <a:r>
              <a:rPr lang="en-US" altLang="zh-CN" sz="2800" b="1" i="1" smtClean="0">
                <a:solidFill>
                  <a:schemeClr val="bg2"/>
                </a:solidFill>
                <a:latin typeface="Times New Roman" pitchFamily="18" charset="0"/>
              </a:rPr>
              <a:t>e</a:t>
            </a:r>
            <a:r>
              <a:rPr lang="en-US" altLang="zh-CN" sz="2800" b="1" baseline="-30000" smtClean="0">
                <a:solidFill>
                  <a:schemeClr val="bg2"/>
                </a:solidFill>
                <a:latin typeface="Times New Roman" pitchFamily="18" charset="0"/>
              </a:rPr>
              <a:t>8</a:t>
            </a:r>
            <a:r>
              <a:rPr lang="en-US" altLang="zh-CN" sz="2800" b="1" smtClean="0">
                <a:solidFill>
                  <a:schemeClr val="bg2"/>
                </a:solidFill>
                <a:latin typeface="Times New Roman" pitchFamily="18" charset="0"/>
              </a:rPr>
              <a:t>}</a:t>
            </a:r>
            <a:r>
              <a:rPr lang="zh-CN" altLang="en-US" sz="2800" b="1" smtClean="0">
                <a:solidFill>
                  <a:schemeClr val="bg2"/>
                </a:solidFill>
                <a:latin typeface="Times New Roman" pitchFamily="18" charset="0"/>
              </a:rPr>
              <a:t>等是边割集，</a:t>
            </a:r>
          </a:p>
          <a:p>
            <a:pPr algn="just">
              <a:lnSpc>
                <a:spcPct val="125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800" b="1" i="1" smtClean="0">
                <a:solidFill>
                  <a:schemeClr val="bg2"/>
                </a:solidFill>
                <a:latin typeface="Times New Roman" pitchFamily="18" charset="0"/>
              </a:rPr>
              <a:t>       </a:t>
            </a:r>
            <a:r>
              <a:rPr lang="en-US" altLang="zh-CN" sz="2800" b="1" i="1" smtClean="0">
                <a:solidFill>
                  <a:schemeClr val="bg2"/>
                </a:solidFill>
                <a:latin typeface="Times New Roman" pitchFamily="18" charset="0"/>
              </a:rPr>
              <a:t>e</a:t>
            </a:r>
            <a:r>
              <a:rPr lang="en-US" altLang="zh-CN" sz="2800" b="1" baseline="-30000" smtClean="0">
                <a:solidFill>
                  <a:schemeClr val="bg2"/>
                </a:solidFill>
                <a:latin typeface="Times New Roman" pitchFamily="18" charset="0"/>
              </a:rPr>
              <a:t>8</a:t>
            </a:r>
            <a:r>
              <a:rPr lang="zh-CN" altLang="en-US" sz="2800" b="1" smtClean="0">
                <a:solidFill>
                  <a:schemeClr val="bg2"/>
                </a:solidFill>
                <a:latin typeface="Times New Roman" pitchFamily="18" charset="0"/>
              </a:rPr>
              <a:t>是桥，</a:t>
            </a:r>
            <a:r>
              <a:rPr lang="en-US" altLang="zh-CN" sz="2800" b="1" smtClean="0">
                <a:solidFill>
                  <a:schemeClr val="bg2"/>
                </a:solidFill>
                <a:latin typeface="Times New Roman" pitchFamily="18" charset="0"/>
              </a:rPr>
              <a:t>{</a:t>
            </a:r>
            <a:r>
              <a:rPr lang="en-US" altLang="zh-CN" sz="2800" b="1" i="1" smtClean="0">
                <a:solidFill>
                  <a:schemeClr val="bg2"/>
                </a:solidFill>
                <a:latin typeface="Times New Roman" pitchFamily="18" charset="0"/>
              </a:rPr>
              <a:t>e</a:t>
            </a:r>
            <a:r>
              <a:rPr lang="en-US" altLang="zh-CN" sz="2800" b="1" baseline="-30000" smtClean="0">
                <a:solidFill>
                  <a:schemeClr val="bg2"/>
                </a:solidFill>
                <a:latin typeface="Times New Roman" pitchFamily="18" charset="0"/>
              </a:rPr>
              <a:t>7</a:t>
            </a:r>
            <a:r>
              <a:rPr lang="en-US" altLang="zh-CN" sz="2800" b="1" smtClean="0">
                <a:solidFill>
                  <a:schemeClr val="bg2"/>
                </a:solidFill>
                <a:latin typeface="Times New Roman" pitchFamily="18" charset="0"/>
              </a:rPr>
              <a:t>,</a:t>
            </a:r>
            <a:r>
              <a:rPr lang="en-US" altLang="zh-CN" sz="2800" b="1" i="1" smtClean="0">
                <a:solidFill>
                  <a:schemeClr val="bg2"/>
                </a:solidFill>
                <a:latin typeface="Times New Roman" pitchFamily="18" charset="0"/>
              </a:rPr>
              <a:t>e</a:t>
            </a:r>
            <a:r>
              <a:rPr lang="en-US" altLang="zh-CN" sz="2800" b="1" baseline="-30000" smtClean="0">
                <a:solidFill>
                  <a:schemeClr val="bg2"/>
                </a:solidFill>
                <a:latin typeface="Times New Roman" pitchFamily="18" charset="0"/>
              </a:rPr>
              <a:t>9</a:t>
            </a:r>
            <a:r>
              <a:rPr lang="en-US" altLang="zh-CN" sz="2800" b="1" smtClean="0">
                <a:solidFill>
                  <a:schemeClr val="bg2"/>
                </a:solidFill>
                <a:latin typeface="Times New Roman" pitchFamily="18" charset="0"/>
              </a:rPr>
              <a:t>,</a:t>
            </a:r>
            <a:r>
              <a:rPr lang="en-US" altLang="zh-CN" sz="2800" b="1" i="1" smtClean="0">
                <a:solidFill>
                  <a:schemeClr val="bg2"/>
                </a:solidFill>
                <a:latin typeface="Times New Roman" pitchFamily="18" charset="0"/>
              </a:rPr>
              <a:t>e</a:t>
            </a:r>
            <a:r>
              <a:rPr lang="en-US" altLang="zh-CN" sz="2800" b="1" baseline="-30000" smtClean="0">
                <a:solidFill>
                  <a:schemeClr val="bg2"/>
                </a:solidFill>
                <a:latin typeface="Times New Roman" pitchFamily="18" charset="0"/>
              </a:rPr>
              <a:t>5</a:t>
            </a:r>
            <a:r>
              <a:rPr lang="en-US" altLang="zh-CN" sz="2800" b="1" smtClean="0">
                <a:solidFill>
                  <a:schemeClr val="bg2"/>
                </a:solidFill>
                <a:latin typeface="Times New Roman" pitchFamily="18" charset="0"/>
              </a:rPr>
              <a:t>,</a:t>
            </a:r>
            <a:r>
              <a:rPr lang="en-US" altLang="zh-CN" sz="2800" b="1" i="1" smtClean="0">
                <a:solidFill>
                  <a:schemeClr val="bg2"/>
                </a:solidFill>
                <a:latin typeface="Times New Roman" pitchFamily="18" charset="0"/>
              </a:rPr>
              <a:t>e</a:t>
            </a:r>
            <a:r>
              <a:rPr lang="en-US" altLang="zh-CN" sz="2800" b="1" baseline="-30000" smtClean="0">
                <a:solidFill>
                  <a:schemeClr val="bg2"/>
                </a:solidFill>
                <a:latin typeface="Times New Roman" pitchFamily="18" charset="0"/>
              </a:rPr>
              <a:t>6</a:t>
            </a:r>
            <a:r>
              <a:rPr lang="en-US" altLang="zh-CN" sz="2800" b="1" smtClean="0">
                <a:solidFill>
                  <a:schemeClr val="bg2"/>
                </a:solidFill>
                <a:latin typeface="Times New Roman" pitchFamily="18" charset="0"/>
              </a:rPr>
              <a:t>}</a:t>
            </a:r>
            <a:r>
              <a:rPr lang="zh-CN" altLang="en-US" sz="2800" b="1" smtClean="0">
                <a:solidFill>
                  <a:schemeClr val="bg2"/>
                </a:solidFill>
                <a:latin typeface="Times New Roman" pitchFamily="18" charset="0"/>
              </a:rPr>
              <a:t>是边割集吗？</a:t>
            </a:r>
          </a:p>
        </p:txBody>
      </p:sp>
      <p:pic>
        <p:nvPicPr>
          <p:cNvPr id="27653" name="Picture 4" descr="14-7"/>
          <p:cNvPicPr>
            <a:picLocks noChangeAspect="1" noChangeArrowheads="1"/>
          </p:cNvPicPr>
          <p:nvPr/>
        </p:nvPicPr>
        <p:blipFill>
          <a:blip r:embed="rId3" cstate="print"/>
          <a:srcRect b="35701"/>
          <a:stretch>
            <a:fillRect/>
          </a:stretch>
        </p:blipFill>
        <p:spPr bwMode="auto">
          <a:xfrm>
            <a:off x="1792288" y="3978275"/>
            <a:ext cx="5610225" cy="272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Pixel">
  <a:themeElements>
    <a:clrScheme name="1_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1_Pixel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Pixel">
  <a:themeElements>
    <a:clrScheme name="2_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2_Pixel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2284</TotalTime>
  <Words>1832</Words>
  <Application>Microsoft Office PowerPoint</Application>
  <PresentationFormat>全屏显示(4:3)</PresentationFormat>
  <Paragraphs>211</Paragraphs>
  <Slides>25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25</vt:i4>
      </vt:variant>
    </vt:vector>
  </HeadingPairs>
  <TitlesOfParts>
    <vt:vector size="35" baseType="lpstr">
      <vt:lpstr>Arial</vt:lpstr>
      <vt:lpstr>宋体</vt:lpstr>
      <vt:lpstr>Wingdings</vt:lpstr>
      <vt:lpstr>Arial Black</vt:lpstr>
      <vt:lpstr>Times New Roman</vt:lpstr>
      <vt:lpstr>Symbol</vt:lpstr>
      <vt:lpstr>1_Pixel</vt:lpstr>
      <vt:lpstr>2_Pixel</vt:lpstr>
      <vt:lpstr>Microsoft 公式 3.0</vt:lpstr>
      <vt:lpstr>MathType 5.0 Equation</vt:lpstr>
      <vt:lpstr>5.2 通路、回路与图的连通性 </vt:lpstr>
      <vt:lpstr>通路与回路 </vt:lpstr>
      <vt:lpstr>通路与回路(续)</vt:lpstr>
      <vt:lpstr>通路与回路(续) </vt:lpstr>
      <vt:lpstr>无向图的连通性 </vt:lpstr>
      <vt:lpstr>短程线与距离</vt:lpstr>
      <vt:lpstr>点割集 </vt:lpstr>
      <vt:lpstr>点割集(续)</vt:lpstr>
      <vt:lpstr>边割集</vt:lpstr>
      <vt:lpstr>边割集(续)</vt:lpstr>
      <vt:lpstr>有向图的连通性 </vt:lpstr>
      <vt:lpstr>有向图的连通性(续) </vt:lpstr>
      <vt:lpstr>有向图的短程线与距离</vt:lpstr>
      <vt:lpstr>5.3 图的矩阵表示 </vt:lpstr>
      <vt:lpstr>无向图的关联矩阵</vt:lpstr>
      <vt:lpstr>幻灯片 16</vt:lpstr>
      <vt:lpstr>有向图的关联矩阵</vt:lpstr>
      <vt:lpstr>幻灯片 18</vt:lpstr>
      <vt:lpstr>有向图的邻接矩阵</vt:lpstr>
      <vt:lpstr>幻灯片 20</vt:lpstr>
      <vt:lpstr>D中的通路及回路数</vt:lpstr>
      <vt:lpstr>D中的通路及回路数(续)</vt:lpstr>
      <vt:lpstr>例(续)</vt:lpstr>
      <vt:lpstr>有向图的可达矩阵</vt:lpstr>
      <vt:lpstr>有向图的可达矩阵(续)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集合论</dc:title>
  <dc:creator>Qu Wan Ling</dc:creator>
  <cp:lastModifiedBy>Caisd</cp:lastModifiedBy>
  <cp:revision>73</cp:revision>
  <cp:lastPrinted>1601-01-01T00:00:00Z</cp:lastPrinted>
  <dcterms:created xsi:type="dcterms:W3CDTF">2004-11-29T12:10:45Z</dcterms:created>
  <dcterms:modified xsi:type="dcterms:W3CDTF">2014-05-14T08:18:11Z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5</vt:i4>
  </property>
</Properties>
</file>