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  <p:sldMasterId id="2147483782" r:id="rId2"/>
  </p:sldMasterIdLst>
  <p:notesMasterIdLst>
    <p:notesMasterId r:id="rId21"/>
  </p:notesMasterIdLst>
  <p:sldIdLst>
    <p:sldId id="257" r:id="rId3"/>
    <p:sldId id="258" r:id="rId4"/>
    <p:sldId id="259" r:id="rId5"/>
    <p:sldId id="261" r:id="rId6"/>
    <p:sldId id="262" r:id="rId7"/>
    <p:sldId id="268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A20000"/>
    <a:srgbClr val="FF9900"/>
    <a:srgbClr val="E2AC00"/>
    <a:srgbClr val="E1F7EB"/>
    <a:srgbClr val="D9F1FF"/>
    <a:srgbClr val="E5ECFF"/>
    <a:srgbClr val="FF3300"/>
    <a:srgbClr val="99FF33"/>
    <a:srgbClr val="EEFCD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0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4C09547-DF90-4BBA-9448-7C3A6BE203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440B92-759A-4741-B9D1-D882C8EB62E6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r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E84AEE-81B0-4E4B-AE08-52E91F6B3715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ED6BF-9DDF-4D9F-A6CB-846D2458473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D5AA9-D966-419A-8901-324C402683A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6063" y="0"/>
            <a:ext cx="2090737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0"/>
            <a:ext cx="6119813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14CCE6-33B0-44CB-8470-C1F775E040B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775F7-1DDA-4233-B0AC-530B0DC8BB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C6EEC-4B7D-4923-AD89-93242A5032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C53FA-9C6C-42BF-B0D0-BDD9F75FC9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E125A-4BDE-4C4C-934A-03B85A2160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490BD-5070-4470-AF6B-E27EDFF45A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3A98E-CA9A-4806-9101-87056F1425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72045-D1F3-49EE-B33A-B300944BBB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BCCE3-A81A-4DE1-B397-BF674647B7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340EB-643E-4386-81BD-B22BFF860D0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77AE3-DF36-495B-992D-D12CE3DD1C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1080B-3FBB-40D6-88C6-4696D49FD2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47172-8EF0-42C0-96B4-CEFD8C93BC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1313" y="1600200"/>
            <a:ext cx="2078037" cy="45259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8171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E48ADB-1D51-4261-9D7C-7E1F93E077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A05B3-3B2C-4D2D-B6AE-A3B3627ED00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437DB-44BB-4F49-BECF-B55FB29D509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CA2B3-376C-440F-BB19-FC9CE41091F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EE93D-8125-4421-9EC7-725867BA973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44FF7-EAFA-4731-A509-44DED8ED207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80481-E6BB-4C59-B5AC-694EB09179E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4BB32-B87D-455B-9109-520A8AD4B60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109AD1A-0C66-4CB7-89C4-5F65AC27C1F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24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0"/>
            <a:ext cx="8002588" cy="110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50000">
              <a:srgbClr val="EE8E00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420938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1FC3B1A-12E3-4DC5-B0D7-59559C0047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136582" cy="1100138"/>
          </a:xfrm>
        </p:spPr>
        <p:txBody>
          <a:bodyPr/>
          <a:lstStyle/>
          <a:p>
            <a:pPr eaLnBrk="1" hangingPunct="1"/>
            <a:r>
              <a:rPr lang="en-US" altLang="zh-CN" sz="4800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5.4</a:t>
            </a:r>
            <a:r>
              <a:rPr lang="en-US" altLang="zh-CN" sz="4800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4800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最短路径</a:t>
            </a:r>
            <a:r>
              <a:rPr lang="en-US" altLang="zh-CN" sz="4800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CN" altLang="en-US" sz="4800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关键路径与着色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337661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 dirty="0" smtClean="0"/>
              <a:t>带权图</a:t>
            </a:r>
            <a:endParaRPr lang="zh-CN" altLang="en-US" b="1" dirty="0" smtClean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b="1" dirty="0" smtClean="0">
                <a:latin typeface="Times New Roman" pitchFamily="18" charset="0"/>
              </a:rPr>
              <a:t>最短路径与</a:t>
            </a:r>
            <a:r>
              <a:rPr lang="en-US" altLang="zh-CN" b="1" dirty="0" err="1" smtClean="0">
                <a:latin typeface="Times New Roman" pitchFamily="18" charset="0"/>
              </a:rPr>
              <a:t>Dijkstra</a:t>
            </a:r>
            <a:r>
              <a:rPr lang="zh-CN" altLang="en-US" b="1" dirty="0" smtClean="0">
                <a:latin typeface="Times New Roman" pitchFamily="18" charset="0"/>
              </a:rPr>
              <a:t>标号法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dirty="0" smtClean="0">
                <a:latin typeface="Times New Roman" pitchFamily="18" charset="0"/>
              </a:rPr>
              <a:t>项目网络图与关键路径</a:t>
            </a:r>
            <a:endParaRPr lang="en-US" altLang="zh-CN" b="1" dirty="0" smtClean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b="1" dirty="0" smtClean="0">
                <a:latin typeface="Times New Roman" pitchFamily="18" charset="0"/>
                <a:hlinkClick r:id="rId2" action="ppaction://hlinksldjump"/>
              </a:rPr>
              <a:t>着色问题</a:t>
            </a:r>
            <a:endParaRPr lang="zh-CN" altLang="en-US" b="1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b="1" dirty="0" smtClean="0"/>
          </a:p>
        </p:txBody>
      </p:sp>
      <p:sp>
        <p:nvSpPr>
          <p:cNvPr id="307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DAD79E3-45BF-43C9-B0AC-CC5A92D06E80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0"/>
            <a:ext cx="8229600" cy="1114425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A20000"/>
                </a:solidFill>
                <a:latin typeface="Times New Roman" pitchFamily="18" charset="0"/>
              </a:rPr>
              <a:t>例</a:t>
            </a:r>
            <a:r>
              <a:rPr lang="en-US" altLang="zh-CN" b="1" dirty="0" smtClean="0">
                <a:solidFill>
                  <a:srgbClr val="A20000"/>
                </a:solidFill>
                <a:latin typeface="Times New Roman" pitchFamily="18" charset="0"/>
              </a:rPr>
              <a:t>(</a:t>
            </a:r>
            <a:r>
              <a:rPr lang="zh-CN" altLang="en-US" b="1" dirty="0" smtClean="0">
                <a:solidFill>
                  <a:srgbClr val="A20000"/>
                </a:solidFill>
                <a:latin typeface="Times New Roman" pitchFamily="18" charset="0"/>
              </a:rPr>
              <a:t>续</a:t>
            </a:r>
            <a:r>
              <a:rPr lang="en-US" altLang="zh-CN" b="1" dirty="0" smtClean="0">
                <a:solidFill>
                  <a:srgbClr val="A2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1229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A316680-CF31-45C8-8139-343536BEB4D6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323850" y="1698625"/>
            <a:ext cx="8569325" cy="465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latin typeface="Times New Roman" pitchFamily="18" charset="0"/>
              </a:rPr>
              <a:t>事项的最晚完成时间</a:t>
            </a:r>
          </a:p>
          <a:p>
            <a:pPr>
              <a:spcBef>
                <a:spcPct val="20000"/>
              </a:spcBef>
            </a:pPr>
            <a:r>
              <a:rPr lang="zh-CN" altLang="en-US" sz="2800" b="1" i="1">
                <a:latin typeface="Times New Roman" pitchFamily="18" charset="0"/>
              </a:rPr>
              <a:t>   </a:t>
            </a:r>
            <a:r>
              <a:rPr lang="en-US" altLang="zh-CN" sz="2800" b="1" i="1">
                <a:latin typeface="Times New Roman" pitchFamily="18" charset="0"/>
              </a:rPr>
              <a:t>TL</a:t>
            </a:r>
            <a:r>
              <a:rPr lang="en-US" altLang="zh-CN" sz="2800" b="1">
                <a:latin typeface="Times New Roman" pitchFamily="18" charset="0"/>
              </a:rPr>
              <a:t>(8)=12</a:t>
            </a:r>
          </a:p>
          <a:p>
            <a:pPr>
              <a:spcBef>
                <a:spcPct val="20000"/>
              </a:spcBef>
            </a:pPr>
            <a:r>
              <a:rPr lang="en-US" altLang="zh-CN" sz="2800" b="1" i="1">
                <a:latin typeface="Times New Roman" pitchFamily="18" charset="0"/>
              </a:rPr>
              <a:t>   TL</a:t>
            </a:r>
            <a:r>
              <a:rPr lang="en-US" altLang="zh-CN" sz="2800" b="1">
                <a:latin typeface="Times New Roman" pitchFamily="18" charset="0"/>
              </a:rPr>
              <a:t>(7)=min{12-6}=6</a:t>
            </a:r>
          </a:p>
          <a:p>
            <a:pPr>
              <a:spcBef>
                <a:spcPct val="20000"/>
              </a:spcBef>
            </a:pPr>
            <a:r>
              <a:rPr lang="en-US" altLang="zh-CN" sz="2800" b="1" i="1">
                <a:latin typeface="Times New Roman" pitchFamily="18" charset="0"/>
              </a:rPr>
              <a:t>   TL</a:t>
            </a:r>
            <a:r>
              <a:rPr lang="en-US" altLang="zh-CN" sz="2800" b="1">
                <a:latin typeface="Times New Roman" pitchFamily="18" charset="0"/>
              </a:rPr>
              <a:t>(6)=min{12-1}=11</a:t>
            </a:r>
          </a:p>
          <a:p>
            <a:pPr>
              <a:spcBef>
                <a:spcPct val="20000"/>
              </a:spcBef>
            </a:pPr>
            <a:r>
              <a:rPr lang="en-US" altLang="zh-CN" sz="2800" b="1" i="1">
                <a:latin typeface="Times New Roman" pitchFamily="18" charset="0"/>
              </a:rPr>
              <a:t>   TL</a:t>
            </a:r>
            <a:r>
              <a:rPr lang="en-US" altLang="zh-CN" sz="2800" b="1">
                <a:latin typeface="Times New Roman" pitchFamily="18" charset="0"/>
              </a:rPr>
              <a:t>(5)=min{11-1}=10</a:t>
            </a:r>
          </a:p>
          <a:p>
            <a:pPr>
              <a:spcBef>
                <a:spcPct val="20000"/>
              </a:spcBef>
            </a:pPr>
            <a:r>
              <a:rPr lang="en-US" altLang="zh-CN" sz="2800" b="1" i="1">
                <a:latin typeface="Times New Roman" pitchFamily="18" charset="0"/>
              </a:rPr>
              <a:t>   TL</a:t>
            </a:r>
            <a:r>
              <a:rPr lang="en-US" altLang="zh-CN" sz="2800" b="1">
                <a:latin typeface="Times New Roman" pitchFamily="18" charset="0"/>
              </a:rPr>
              <a:t>(4)=min{10-4}=6</a:t>
            </a:r>
          </a:p>
          <a:p>
            <a:pPr>
              <a:spcBef>
                <a:spcPct val="20000"/>
              </a:spcBef>
            </a:pPr>
            <a:r>
              <a:rPr lang="en-US" altLang="zh-CN" sz="2800" b="1" i="1">
                <a:latin typeface="Times New Roman" pitchFamily="18" charset="0"/>
              </a:rPr>
              <a:t>   TL</a:t>
            </a:r>
            <a:r>
              <a:rPr lang="en-US" altLang="zh-CN" sz="2800" b="1">
                <a:latin typeface="Times New Roman" pitchFamily="18" charset="0"/>
              </a:rPr>
              <a:t>(3)=min{6-2,11-4,6-4}=2</a:t>
            </a:r>
          </a:p>
          <a:p>
            <a:pPr>
              <a:spcBef>
                <a:spcPct val="20000"/>
              </a:spcBef>
            </a:pPr>
            <a:r>
              <a:rPr lang="en-US" altLang="zh-CN" sz="2800" b="1" i="1">
                <a:latin typeface="Times New Roman" pitchFamily="18" charset="0"/>
              </a:rPr>
              <a:t>   TL</a:t>
            </a:r>
            <a:r>
              <a:rPr lang="en-US" altLang="zh-CN" sz="2800" b="1">
                <a:latin typeface="Times New Roman" pitchFamily="18" charset="0"/>
              </a:rPr>
              <a:t>(2)=min{2-0,10-3,6-4}=2</a:t>
            </a:r>
          </a:p>
          <a:p>
            <a:pPr>
              <a:spcBef>
                <a:spcPct val="20000"/>
              </a:spcBef>
            </a:pPr>
            <a:r>
              <a:rPr lang="en-US" altLang="zh-CN" sz="2800" b="1" i="1">
                <a:latin typeface="Times New Roman" pitchFamily="18" charset="0"/>
              </a:rPr>
              <a:t>   TL</a:t>
            </a:r>
            <a:r>
              <a:rPr lang="en-US" altLang="zh-CN" sz="2800" b="1">
                <a:latin typeface="Times New Roman" pitchFamily="18" charset="0"/>
              </a:rPr>
              <a:t>(1)=min{2-1,2-2,6-3}=0</a:t>
            </a:r>
            <a:endParaRPr lang="en-US" altLang="zh-CN" sz="2800">
              <a:latin typeface="Times New Roman" pitchFamily="18" charset="0"/>
            </a:endParaRPr>
          </a:p>
        </p:txBody>
      </p:sp>
      <p:pic>
        <p:nvPicPr>
          <p:cNvPr id="12293" name="Picture 7" descr="图7-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3" y="1989138"/>
            <a:ext cx="3959225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14425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A20000"/>
                </a:solidFill>
                <a:latin typeface="Times New Roman" pitchFamily="18" charset="0"/>
              </a:rPr>
              <a:t>例</a:t>
            </a:r>
            <a:r>
              <a:rPr lang="en-US" altLang="zh-CN" b="1" dirty="0" smtClean="0">
                <a:solidFill>
                  <a:srgbClr val="A20000"/>
                </a:solidFill>
                <a:latin typeface="Times New Roman" pitchFamily="18" charset="0"/>
              </a:rPr>
              <a:t>(</a:t>
            </a:r>
            <a:r>
              <a:rPr lang="zh-CN" altLang="en-US" b="1" dirty="0" smtClean="0">
                <a:solidFill>
                  <a:srgbClr val="A20000"/>
                </a:solidFill>
                <a:latin typeface="Times New Roman" pitchFamily="18" charset="0"/>
              </a:rPr>
              <a:t>续</a:t>
            </a:r>
            <a:r>
              <a:rPr lang="en-US" altLang="zh-CN" b="1" dirty="0" smtClean="0">
                <a:solidFill>
                  <a:srgbClr val="A2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1331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769E15D-10CF-42DB-B58F-3E30E5ED0CE7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538163" y="1857375"/>
            <a:ext cx="8248650" cy="362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endParaRPr lang="en-US" altLang="zh-CN" sz="2800" b="1">
              <a:latin typeface="Times New Roman" pitchFamily="18" charset="0"/>
            </a:endParaRPr>
          </a:p>
          <a:p>
            <a:pPr>
              <a:spcBef>
                <a:spcPct val="20000"/>
              </a:spcBef>
            </a:pPr>
            <a:endParaRPr lang="en-US" altLang="zh-CN" sz="2800" b="1">
              <a:latin typeface="Times New Roman" pitchFamily="18" charset="0"/>
            </a:endParaRPr>
          </a:p>
          <a:p>
            <a:pPr>
              <a:spcBef>
                <a:spcPct val="20000"/>
              </a:spcBef>
            </a:pPr>
            <a:endParaRPr lang="en-US" altLang="zh-CN" sz="2800" b="1">
              <a:latin typeface="Times New Roman" pitchFamily="18" charset="0"/>
            </a:endParaRPr>
          </a:p>
          <a:p>
            <a:pPr>
              <a:spcBef>
                <a:spcPct val="20000"/>
              </a:spcBef>
            </a:pPr>
            <a:endParaRPr lang="en-US" altLang="zh-CN" sz="2800" b="1">
              <a:latin typeface="Times New Roman" pitchFamily="18" charset="0"/>
            </a:endParaRPr>
          </a:p>
          <a:p>
            <a:pPr>
              <a:spcBef>
                <a:spcPct val="20000"/>
              </a:spcBef>
            </a:pPr>
            <a:endParaRPr lang="en-US" altLang="zh-CN" sz="2800" b="1">
              <a:latin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zh-CN" altLang="en-US" sz="2800" b="1">
                <a:latin typeface="Times New Roman" pitchFamily="18" charset="0"/>
              </a:rPr>
              <a:t>总工期</a:t>
            </a:r>
            <a:r>
              <a:rPr lang="en-US" altLang="zh-CN" sz="2800" b="1">
                <a:latin typeface="Times New Roman" pitchFamily="18" charset="0"/>
              </a:rPr>
              <a:t>:12</a:t>
            </a:r>
            <a:r>
              <a:rPr lang="zh-CN" altLang="en-US" sz="2800" b="1">
                <a:latin typeface="Times New Roman" pitchFamily="18" charset="0"/>
              </a:rPr>
              <a:t>天   </a:t>
            </a:r>
            <a:endParaRPr lang="en-US" altLang="zh-CN" sz="2800" b="1">
              <a:latin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zh-CN" altLang="en-US" sz="2800" b="1">
                <a:latin typeface="Times New Roman" pitchFamily="18" charset="0"/>
              </a:rPr>
              <a:t>关键路径</a:t>
            </a:r>
            <a:r>
              <a:rPr lang="en-US" altLang="zh-CN" sz="2800" b="1">
                <a:latin typeface="Times New Roman" pitchFamily="18" charset="0"/>
              </a:rPr>
              <a:t>: </a:t>
            </a:r>
            <a:r>
              <a:rPr lang="en-US" altLang="zh-CN" sz="2800" b="1" i="1">
                <a:latin typeface="Times New Roman" pitchFamily="18" charset="0"/>
              </a:rPr>
              <a:t> v</a:t>
            </a:r>
            <a:r>
              <a:rPr lang="en-US" altLang="zh-CN" sz="2800" b="1" baseline="-25000">
                <a:latin typeface="Times New Roman" pitchFamily="18" charset="0"/>
              </a:rPr>
              <a:t>1</a:t>
            </a:r>
            <a:r>
              <a:rPr lang="en-US" altLang="zh-CN" sz="2800" b="1" i="1">
                <a:latin typeface="Times New Roman" pitchFamily="18" charset="0"/>
              </a:rPr>
              <a:t>v</a:t>
            </a:r>
            <a:r>
              <a:rPr lang="en-US" altLang="zh-CN" sz="2800" b="1" baseline="-25000">
                <a:latin typeface="Times New Roman" pitchFamily="18" charset="0"/>
              </a:rPr>
              <a:t>3</a:t>
            </a:r>
            <a:r>
              <a:rPr lang="en-US" altLang="zh-CN" sz="2800" b="1" i="1">
                <a:latin typeface="Times New Roman" pitchFamily="18" charset="0"/>
              </a:rPr>
              <a:t>v</a:t>
            </a:r>
            <a:r>
              <a:rPr lang="en-US" altLang="zh-CN" sz="2800" b="1" baseline="-25000">
                <a:latin typeface="Times New Roman" pitchFamily="18" charset="0"/>
              </a:rPr>
              <a:t>7</a:t>
            </a:r>
            <a:r>
              <a:rPr lang="en-US" altLang="zh-CN" sz="2800" b="1" i="1">
                <a:latin typeface="Times New Roman" pitchFamily="18" charset="0"/>
              </a:rPr>
              <a:t>v</a:t>
            </a:r>
            <a:r>
              <a:rPr lang="en-US" altLang="zh-CN" sz="2800" b="1" baseline="-25000">
                <a:latin typeface="Times New Roman" pitchFamily="18" charset="0"/>
              </a:rPr>
              <a:t>8            </a:t>
            </a:r>
            <a:r>
              <a:rPr lang="zh-CN" altLang="en-US" sz="2800" b="1">
                <a:latin typeface="Times New Roman" pitchFamily="18" charset="0"/>
              </a:rPr>
              <a:t>关键活动</a:t>
            </a:r>
            <a:r>
              <a:rPr lang="en-US" altLang="zh-CN" sz="2800" b="1">
                <a:latin typeface="Times New Roman" pitchFamily="18" charset="0"/>
              </a:rPr>
              <a:t>: B,F,J</a:t>
            </a:r>
            <a:endParaRPr lang="en-US" altLang="zh-CN" sz="2800" b="1" baseline="-25000">
              <a:latin typeface="Times New Roman" pitchFamily="18" charset="0"/>
            </a:endParaRPr>
          </a:p>
        </p:txBody>
      </p:sp>
      <p:grpSp>
        <p:nvGrpSpPr>
          <p:cNvPr id="2" name="组合 24"/>
          <p:cNvGrpSpPr/>
          <p:nvPr/>
        </p:nvGrpSpPr>
        <p:grpSpPr>
          <a:xfrm>
            <a:off x="857224" y="2094832"/>
            <a:ext cx="7429552" cy="2242783"/>
            <a:chOff x="1071538" y="2500306"/>
            <a:chExt cx="7429552" cy="2242783"/>
          </a:xfrm>
          <a:noFill/>
        </p:grpSpPr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1071538" y="2520892"/>
              <a:ext cx="7429552" cy="219399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</a:t>
              </a:r>
              <a:r>
                <a:rPr lang="zh-CN" alt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活动       </a:t>
              </a:r>
              <a:r>
                <a:rPr lang="en-US" altLang="zh-CN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A    B    C    D    E    F    G    H     I    J    K    L</a:t>
              </a:r>
            </a:p>
            <a:p>
              <a:pPr algn="just">
                <a:defRPr/>
              </a:pPr>
              <a:r>
                <a:rPr lang="en-US" altLang="zh-CN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   ES</a:t>
              </a:r>
              <a:r>
                <a:rPr lang="en-US" altLang="zh-CN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     0    0     0     1     1    2     2     2     4    6     8    9    </a:t>
              </a:r>
            </a:p>
            <a:p>
              <a:pPr algn="just">
                <a:defRPr/>
              </a:pPr>
              <a:r>
                <a:rPr lang="en-US" altLang="zh-CN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   EF</a:t>
              </a:r>
              <a:r>
                <a:rPr lang="en-US" altLang="zh-CN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     1    2     3    5     4    6     6     4      8   12   9   10 </a:t>
              </a:r>
            </a:p>
            <a:p>
              <a:pPr algn="just">
                <a:defRPr/>
              </a:pPr>
              <a:r>
                <a:rPr lang="en-US" altLang="zh-CN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   LS         </a:t>
              </a:r>
              <a:r>
                <a:rPr lang="en-US" altLang="zh-CN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1    0     3    2     7    2     7    4       6    6  10   11</a:t>
              </a:r>
            </a:p>
            <a:p>
              <a:pPr algn="just">
                <a:defRPr/>
              </a:pPr>
              <a:r>
                <a:rPr lang="en-US" altLang="zh-CN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   LF       </a:t>
              </a:r>
              <a:r>
                <a:rPr lang="en-US" altLang="zh-CN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2    2     6    6    10    6    11   6     10  12  11   12</a:t>
              </a:r>
            </a:p>
            <a:p>
              <a:pPr algn="just">
                <a:defRPr/>
              </a:pPr>
              <a:r>
                <a:rPr lang="en-US" altLang="zh-CN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   SL         </a:t>
              </a:r>
              <a:r>
                <a:rPr lang="en-US" altLang="zh-CN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1    0     3    1     6    0     5     2      2    0    2     2</a:t>
              </a:r>
              <a:endParaRPr lang="zh-CN" altLang="zh-CN" sz="2400" b="1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3319" name="AutoShape 7"/>
            <p:cNvCxnSpPr>
              <a:cxnSpLocks noChangeShapeType="1"/>
            </p:cNvCxnSpPr>
            <p:nvPr/>
          </p:nvCxnSpPr>
          <p:spPr bwMode="auto">
            <a:xfrm flipV="1">
              <a:off x="1142976" y="2500306"/>
              <a:ext cx="7286676" cy="2820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3323" name="AutoShape 11"/>
            <p:cNvCxnSpPr>
              <a:cxnSpLocks noChangeShapeType="1"/>
            </p:cNvCxnSpPr>
            <p:nvPr/>
          </p:nvCxnSpPr>
          <p:spPr bwMode="auto">
            <a:xfrm rot="5400000">
              <a:off x="923025" y="3605718"/>
              <a:ext cx="2186376" cy="31961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8" name="AutoShape 7"/>
            <p:cNvCxnSpPr>
              <a:cxnSpLocks noChangeShapeType="1"/>
            </p:cNvCxnSpPr>
            <p:nvPr/>
          </p:nvCxnSpPr>
          <p:spPr bwMode="auto">
            <a:xfrm flipV="1">
              <a:off x="1142976" y="2928934"/>
              <a:ext cx="7286676" cy="2820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" name="AutoShape 7"/>
            <p:cNvCxnSpPr>
              <a:cxnSpLocks noChangeShapeType="1"/>
            </p:cNvCxnSpPr>
            <p:nvPr/>
          </p:nvCxnSpPr>
          <p:spPr bwMode="auto">
            <a:xfrm flipV="1">
              <a:off x="1142976" y="4714884"/>
              <a:ext cx="7286676" cy="2820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14425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A20000"/>
                </a:solidFill>
              </a:rPr>
              <a:t>着色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457200" y="1571625"/>
            <a:ext cx="8229600" cy="26622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sz="2800" b="1" smtClean="0">
                <a:latin typeface="Times New Roman" pitchFamily="18" charset="0"/>
                <a:cs typeface="Times New Roman" pitchFamily="18" charset="0"/>
              </a:rPr>
              <a:t>设无向图</a:t>
            </a:r>
            <a:r>
              <a:rPr lang="en-US" altLang="zh-CN" sz="2800" b="1" i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sz="2800" b="1" smtClean="0">
                <a:latin typeface="Times New Roman" pitchFamily="18" charset="0"/>
                <a:cs typeface="Times New Roman" pitchFamily="18" charset="0"/>
              </a:rPr>
              <a:t>无环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sz="2800" b="1" smtClean="0"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altLang="zh-CN" sz="2800" b="1" i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sz="2800" b="1" smtClean="0">
                <a:latin typeface="Times New Roman" pitchFamily="18" charset="0"/>
                <a:cs typeface="Times New Roman" pitchFamily="18" charset="0"/>
              </a:rPr>
              <a:t>的每个顶点涂一种颜色，</a:t>
            </a:r>
            <a:endParaRPr lang="en-US" altLang="zh-CN" sz="2800" b="1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sz="2800" b="1" smtClean="0">
                <a:latin typeface="Times New Roman" pitchFamily="18" charset="0"/>
                <a:cs typeface="Times New Roman" pitchFamily="18" charset="0"/>
              </a:rPr>
              <a:t>使相邻的顶点涂不同的颜色，称为图</a:t>
            </a:r>
            <a:r>
              <a:rPr lang="en-US" altLang="zh-CN" sz="2800" b="1" i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sz="2800" b="1" smtClean="0">
                <a:latin typeface="Times New Roman" pitchFamily="18" charset="0"/>
                <a:cs typeface="Times New Roman" pitchFamily="18" charset="0"/>
              </a:rPr>
              <a:t>的一种</a:t>
            </a:r>
            <a:r>
              <a:rPr lang="zh-CN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点着</a:t>
            </a:r>
            <a:endParaRPr lang="en-US" altLang="zh-CN" sz="2800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色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sz="2800" b="1" smtClean="0">
                <a:latin typeface="Times New Roman" pitchFamily="18" charset="0"/>
                <a:cs typeface="Times New Roman" pitchFamily="18" charset="0"/>
              </a:rPr>
              <a:t>简称</a:t>
            </a:r>
            <a:r>
              <a:rPr lang="zh-CN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着色</a:t>
            </a:r>
            <a:r>
              <a:rPr lang="zh-CN" sz="2800" b="1" smtClean="0">
                <a:latin typeface="Times New Roman" pitchFamily="18" charset="0"/>
                <a:cs typeface="Times New Roman" pitchFamily="18" charset="0"/>
              </a:rPr>
              <a:t>．若能用</a:t>
            </a:r>
            <a:r>
              <a:rPr lang="en-US" altLang="zh-CN" sz="2800" b="1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sz="2800" b="1" smtClean="0">
                <a:latin typeface="Times New Roman" pitchFamily="18" charset="0"/>
                <a:cs typeface="Times New Roman" pitchFamily="18" charset="0"/>
              </a:rPr>
              <a:t>种颜色给</a:t>
            </a:r>
            <a:r>
              <a:rPr lang="en-US" altLang="zh-CN" sz="2800" b="1" i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sz="2800" b="1" smtClean="0">
                <a:latin typeface="Times New Roman" pitchFamily="18" charset="0"/>
                <a:cs typeface="Times New Roman" pitchFamily="18" charset="0"/>
              </a:rPr>
              <a:t>的顶点着色， 则</a:t>
            </a:r>
            <a:endParaRPr lang="en-US" altLang="zh-CN" sz="2800" b="1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sz="2800" b="1" smtClean="0">
                <a:latin typeface="Times New Roman" pitchFamily="18" charset="0"/>
                <a:cs typeface="Times New Roman" pitchFamily="18" charset="0"/>
              </a:rPr>
              <a:t>称</a:t>
            </a:r>
            <a:r>
              <a:rPr lang="en-US" altLang="zh-CN" sz="2800" b="1" i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sz="2800" b="1" smtClean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800" b="1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可着色</a:t>
            </a:r>
            <a:r>
              <a:rPr lang="zh-CN" sz="2800" b="1" smtClean="0">
                <a:latin typeface="Times New Roman" pitchFamily="18" charset="0"/>
                <a:cs typeface="Times New Roman" pitchFamily="18" charset="0"/>
              </a:rPr>
              <a:t>的．</a:t>
            </a:r>
          </a:p>
          <a:p>
            <a:pPr>
              <a:buFont typeface="Wingdings" pitchFamily="2" charset="2"/>
              <a:buNone/>
            </a:pPr>
            <a:r>
              <a:rPr lang="zh-CN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图的着色问题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sz="2800" b="1" smtClean="0">
                <a:latin typeface="Times New Roman" pitchFamily="18" charset="0"/>
                <a:cs typeface="Times New Roman" pitchFamily="18" charset="0"/>
              </a:rPr>
              <a:t>用尽可能少的颜色给图着色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4EAEB76-1549-4C85-B6BA-2892436D5201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4341" name="TextBox 5"/>
          <p:cNvSpPr txBox="1">
            <a:spLocks noChangeArrowheads="1"/>
          </p:cNvSpPr>
          <p:nvPr/>
        </p:nvSpPr>
        <p:spPr bwMode="auto">
          <a:xfrm>
            <a:off x="428625" y="4500563"/>
            <a:ext cx="8286750" cy="18161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例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endParaRPr lang="en-US" altLang="zh-CN" sz="2800" b="1"/>
          </a:p>
          <a:p>
            <a:endParaRPr lang="en-US" altLang="zh-CN" sz="2800" b="1"/>
          </a:p>
          <a:p>
            <a:endParaRPr lang="zh-CN" altLang="en-US" sz="2800" b="1"/>
          </a:p>
        </p:txBody>
      </p:sp>
      <p:grpSp>
        <p:nvGrpSpPr>
          <p:cNvPr id="14342" name="组合 115"/>
          <p:cNvGrpSpPr>
            <a:grpSpLocks/>
          </p:cNvGrpSpPr>
          <p:nvPr/>
        </p:nvGrpSpPr>
        <p:grpSpPr bwMode="auto">
          <a:xfrm>
            <a:off x="1285875" y="4533900"/>
            <a:ext cx="6786563" cy="1681163"/>
            <a:chOff x="1285852" y="4533911"/>
            <a:chExt cx="6786610" cy="1681171"/>
          </a:xfrm>
        </p:grpSpPr>
        <p:sp>
          <p:nvSpPr>
            <p:cNvPr id="14343" name="Text Box 47"/>
            <p:cNvSpPr txBox="1">
              <a:spLocks noChangeArrowheads="1"/>
            </p:cNvSpPr>
            <p:nvPr/>
          </p:nvSpPr>
          <p:spPr bwMode="auto">
            <a:xfrm>
              <a:off x="2286000" y="4533911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4344" name="组合 121"/>
            <p:cNvGrpSpPr>
              <a:grpSpLocks/>
            </p:cNvGrpSpPr>
            <p:nvPr/>
          </p:nvGrpSpPr>
          <p:grpSpPr bwMode="auto">
            <a:xfrm>
              <a:off x="1571625" y="4786313"/>
              <a:ext cx="6184900" cy="1096962"/>
              <a:chOff x="2102220" y="4904548"/>
              <a:chExt cx="3974061" cy="640518"/>
            </a:xfrm>
          </p:grpSpPr>
          <p:sp>
            <p:nvSpPr>
              <p:cNvPr id="14376" name="Oval 7"/>
              <p:cNvSpPr>
                <a:spLocks noChangeArrowheads="1"/>
              </p:cNvSpPr>
              <p:nvPr/>
            </p:nvSpPr>
            <p:spPr bwMode="auto">
              <a:xfrm>
                <a:off x="2264180" y="4906454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" name="Oval 8"/>
              <p:cNvSpPr>
                <a:spLocks noChangeArrowheads="1"/>
              </p:cNvSpPr>
              <p:nvPr/>
            </p:nvSpPr>
            <p:spPr bwMode="auto">
              <a:xfrm>
                <a:off x="2542371" y="4904548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4378" name="AutoShape 10"/>
              <p:cNvCxnSpPr>
                <a:cxnSpLocks noChangeShapeType="1"/>
              </p:cNvCxnSpPr>
              <p:nvPr/>
            </p:nvCxnSpPr>
            <p:spPr bwMode="auto">
              <a:xfrm>
                <a:off x="2309275" y="4929330"/>
                <a:ext cx="233096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4379" name="Oval 11"/>
              <p:cNvSpPr>
                <a:spLocks noChangeArrowheads="1"/>
              </p:cNvSpPr>
              <p:nvPr/>
            </p:nvSpPr>
            <p:spPr bwMode="auto">
              <a:xfrm>
                <a:off x="2258464" y="5489782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4380" name="AutoShape 13"/>
              <p:cNvCxnSpPr>
                <a:cxnSpLocks noChangeShapeType="1"/>
              </p:cNvCxnSpPr>
              <p:nvPr/>
            </p:nvCxnSpPr>
            <p:spPr bwMode="auto">
              <a:xfrm flipV="1">
                <a:off x="2133977" y="4938861"/>
                <a:ext cx="130203" cy="12581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4381" name="Oval 15"/>
              <p:cNvSpPr>
                <a:spLocks noChangeArrowheads="1"/>
              </p:cNvSpPr>
              <p:nvPr/>
            </p:nvSpPr>
            <p:spPr bwMode="auto">
              <a:xfrm>
                <a:off x="2713858" y="5323934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4382" name="AutoShape 16"/>
              <p:cNvCxnSpPr>
                <a:cxnSpLocks noChangeShapeType="1"/>
              </p:cNvCxnSpPr>
              <p:nvPr/>
            </p:nvCxnSpPr>
            <p:spPr bwMode="auto">
              <a:xfrm>
                <a:off x="2731007" y="5102803"/>
                <a:ext cx="5081" cy="22303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4383" name="Oval 17"/>
              <p:cNvSpPr>
                <a:spLocks noChangeArrowheads="1"/>
              </p:cNvSpPr>
              <p:nvPr/>
            </p:nvSpPr>
            <p:spPr bwMode="auto">
              <a:xfrm>
                <a:off x="2102220" y="5058958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4" name="Oval 18"/>
              <p:cNvSpPr>
                <a:spLocks noChangeArrowheads="1"/>
              </p:cNvSpPr>
              <p:nvPr/>
            </p:nvSpPr>
            <p:spPr bwMode="auto">
              <a:xfrm>
                <a:off x="2706237" y="5057052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5" name="Oval 19"/>
              <p:cNvSpPr>
                <a:spLocks noChangeArrowheads="1"/>
              </p:cNvSpPr>
              <p:nvPr/>
            </p:nvSpPr>
            <p:spPr bwMode="auto">
              <a:xfrm>
                <a:off x="2107936" y="5322028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6" name="Oval 20"/>
              <p:cNvSpPr>
                <a:spLocks noChangeArrowheads="1"/>
              </p:cNvSpPr>
              <p:nvPr/>
            </p:nvSpPr>
            <p:spPr bwMode="auto">
              <a:xfrm>
                <a:off x="2540465" y="5482157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4387" name="AutoShape 21"/>
              <p:cNvCxnSpPr>
                <a:cxnSpLocks noChangeShapeType="1"/>
              </p:cNvCxnSpPr>
              <p:nvPr/>
            </p:nvCxnSpPr>
            <p:spPr bwMode="auto">
              <a:xfrm>
                <a:off x="2578574" y="4948393"/>
                <a:ext cx="127663" cy="11628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388" name="AutoShape 23"/>
              <p:cNvCxnSpPr>
                <a:cxnSpLocks noChangeShapeType="1"/>
              </p:cNvCxnSpPr>
              <p:nvPr/>
            </p:nvCxnSpPr>
            <p:spPr bwMode="auto">
              <a:xfrm flipV="1">
                <a:off x="2577939" y="5365873"/>
                <a:ext cx="130203" cy="12581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389" name="AutoShape 24"/>
              <p:cNvCxnSpPr>
                <a:cxnSpLocks noChangeShapeType="1"/>
              </p:cNvCxnSpPr>
              <p:nvPr/>
            </p:nvCxnSpPr>
            <p:spPr bwMode="auto">
              <a:xfrm>
                <a:off x="2307370" y="5505033"/>
                <a:ext cx="233096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390" name="AutoShape 25"/>
              <p:cNvCxnSpPr>
                <a:cxnSpLocks noChangeShapeType="1"/>
              </p:cNvCxnSpPr>
              <p:nvPr/>
            </p:nvCxnSpPr>
            <p:spPr bwMode="auto">
              <a:xfrm>
                <a:off x="2123179" y="5106616"/>
                <a:ext cx="5081" cy="22303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391" name="AutoShape 26"/>
              <p:cNvCxnSpPr>
                <a:cxnSpLocks noChangeShapeType="1"/>
              </p:cNvCxnSpPr>
              <p:nvPr/>
            </p:nvCxnSpPr>
            <p:spPr bwMode="auto">
              <a:xfrm>
                <a:off x="2136517" y="5365873"/>
                <a:ext cx="127663" cy="13153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4392" name="Oval 27"/>
              <p:cNvSpPr>
                <a:spLocks noChangeArrowheads="1"/>
              </p:cNvSpPr>
              <p:nvPr/>
            </p:nvSpPr>
            <p:spPr bwMode="auto">
              <a:xfrm>
                <a:off x="3439821" y="4910267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3" name="Oval 28"/>
              <p:cNvSpPr>
                <a:spLocks noChangeArrowheads="1"/>
              </p:cNvSpPr>
              <p:nvPr/>
            </p:nvSpPr>
            <p:spPr bwMode="auto">
              <a:xfrm>
                <a:off x="3416956" y="5493595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4394" name="AutoShape 29"/>
              <p:cNvCxnSpPr>
                <a:cxnSpLocks noChangeShapeType="1"/>
              </p:cNvCxnSpPr>
              <p:nvPr/>
            </p:nvCxnSpPr>
            <p:spPr bwMode="auto">
              <a:xfrm flipV="1">
                <a:off x="3235307" y="4952205"/>
                <a:ext cx="204515" cy="11628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4395" name="Oval 30"/>
              <p:cNvSpPr>
                <a:spLocks noChangeArrowheads="1"/>
              </p:cNvSpPr>
              <p:nvPr/>
            </p:nvSpPr>
            <p:spPr bwMode="auto">
              <a:xfrm>
                <a:off x="3815188" y="5230525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4396" name="AutoShape 31"/>
              <p:cNvCxnSpPr>
                <a:cxnSpLocks noChangeShapeType="1"/>
              </p:cNvCxnSpPr>
              <p:nvPr/>
            </p:nvCxnSpPr>
            <p:spPr bwMode="auto">
              <a:xfrm flipH="1">
                <a:off x="3704674" y="5278183"/>
                <a:ext cx="127663" cy="17919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4397" name="Oval 32"/>
              <p:cNvSpPr>
                <a:spLocks noChangeArrowheads="1"/>
              </p:cNvSpPr>
              <p:nvPr/>
            </p:nvSpPr>
            <p:spPr bwMode="auto">
              <a:xfrm>
                <a:off x="3203550" y="5062771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8" name="Oval 33"/>
              <p:cNvSpPr>
                <a:spLocks noChangeArrowheads="1"/>
              </p:cNvSpPr>
              <p:nvPr/>
            </p:nvSpPr>
            <p:spPr bwMode="auto">
              <a:xfrm>
                <a:off x="3738972" y="4986519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9" name="Oval 34"/>
              <p:cNvSpPr>
                <a:spLocks noChangeArrowheads="1"/>
              </p:cNvSpPr>
              <p:nvPr/>
            </p:nvSpPr>
            <p:spPr bwMode="auto">
              <a:xfrm>
                <a:off x="3209266" y="5325840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00" name="Oval 35"/>
              <p:cNvSpPr>
                <a:spLocks noChangeArrowheads="1"/>
              </p:cNvSpPr>
              <p:nvPr/>
            </p:nvSpPr>
            <p:spPr bwMode="auto">
              <a:xfrm>
                <a:off x="3664660" y="5457375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4401" name="AutoShape 36"/>
              <p:cNvCxnSpPr>
                <a:cxnSpLocks noChangeShapeType="1"/>
              </p:cNvCxnSpPr>
              <p:nvPr/>
            </p:nvCxnSpPr>
            <p:spPr bwMode="auto">
              <a:xfrm>
                <a:off x="3484916" y="4938861"/>
                <a:ext cx="254055" cy="590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402" name="AutoShape 37"/>
              <p:cNvCxnSpPr>
                <a:cxnSpLocks noChangeShapeType="1"/>
              </p:cNvCxnSpPr>
              <p:nvPr/>
            </p:nvCxnSpPr>
            <p:spPr bwMode="auto">
              <a:xfrm flipH="1" flipV="1">
                <a:off x="3772634" y="5034176"/>
                <a:ext cx="62879" cy="19634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403" name="AutoShape 38"/>
              <p:cNvCxnSpPr>
                <a:cxnSpLocks noChangeShapeType="1"/>
              </p:cNvCxnSpPr>
              <p:nvPr/>
            </p:nvCxnSpPr>
            <p:spPr bwMode="auto">
              <a:xfrm flipV="1">
                <a:off x="3456970" y="5482157"/>
                <a:ext cx="201974" cy="362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404" name="AutoShape 39"/>
              <p:cNvCxnSpPr>
                <a:cxnSpLocks noChangeShapeType="1"/>
              </p:cNvCxnSpPr>
              <p:nvPr/>
            </p:nvCxnSpPr>
            <p:spPr bwMode="auto">
              <a:xfrm>
                <a:off x="3224510" y="5110428"/>
                <a:ext cx="5081" cy="22303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405" name="AutoShape 40"/>
              <p:cNvCxnSpPr>
                <a:cxnSpLocks noChangeShapeType="1"/>
              </p:cNvCxnSpPr>
              <p:nvPr/>
            </p:nvCxnSpPr>
            <p:spPr bwMode="auto">
              <a:xfrm>
                <a:off x="3237847" y="5369685"/>
                <a:ext cx="179109" cy="13916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4406" name="Oval 55"/>
              <p:cNvSpPr>
                <a:spLocks noChangeArrowheads="1"/>
              </p:cNvSpPr>
              <p:nvPr/>
            </p:nvSpPr>
            <p:spPr bwMode="auto">
              <a:xfrm>
                <a:off x="4480178" y="4910267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07" name="Oval 56"/>
              <p:cNvSpPr>
                <a:spLocks noChangeArrowheads="1"/>
              </p:cNvSpPr>
              <p:nvPr/>
            </p:nvSpPr>
            <p:spPr bwMode="auto">
              <a:xfrm>
                <a:off x="4758369" y="4908360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4408" name="AutoShape 57"/>
              <p:cNvCxnSpPr>
                <a:cxnSpLocks noChangeShapeType="1"/>
              </p:cNvCxnSpPr>
              <p:nvPr/>
            </p:nvCxnSpPr>
            <p:spPr bwMode="auto">
              <a:xfrm>
                <a:off x="4525273" y="4933142"/>
                <a:ext cx="233096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4409" name="Oval 58"/>
              <p:cNvSpPr>
                <a:spLocks noChangeArrowheads="1"/>
              </p:cNvSpPr>
              <p:nvPr/>
            </p:nvSpPr>
            <p:spPr bwMode="auto">
              <a:xfrm>
                <a:off x="4474462" y="5493595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4410" name="AutoShape 60"/>
              <p:cNvCxnSpPr>
                <a:cxnSpLocks noChangeShapeType="1"/>
              </p:cNvCxnSpPr>
              <p:nvPr/>
            </p:nvCxnSpPr>
            <p:spPr bwMode="auto">
              <a:xfrm flipV="1">
                <a:off x="4349975" y="4942674"/>
                <a:ext cx="130203" cy="12581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4411" name="Oval 62"/>
              <p:cNvSpPr>
                <a:spLocks noChangeArrowheads="1"/>
              </p:cNvSpPr>
              <p:nvPr/>
            </p:nvSpPr>
            <p:spPr bwMode="auto">
              <a:xfrm>
                <a:off x="4929856" y="5327747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4412" name="AutoShape 63"/>
              <p:cNvCxnSpPr>
                <a:cxnSpLocks noChangeShapeType="1"/>
              </p:cNvCxnSpPr>
              <p:nvPr/>
            </p:nvCxnSpPr>
            <p:spPr bwMode="auto">
              <a:xfrm>
                <a:off x="4947005" y="5106616"/>
                <a:ext cx="5081" cy="22303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4413" name="Oval 64"/>
              <p:cNvSpPr>
                <a:spLocks noChangeArrowheads="1"/>
              </p:cNvSpPr>
              <p:nvPr/>
            </p:nvSpPr>
            <p:spPr bwMode="auto">
              <a:xfrm>
                <a:off x="4318218" y="5062771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4" name="Oval 65"/>
              <p:cNvSpPr>
                <a:spLocks noChangeArrowheads="1"/>
              </p:cNvSpPr>
              <p:nvPr/>
            </p:nvSpPr>
            <p:spPr bwMode="auto">
              <a:xfrm>
                <a:off x="4922235" y="5060865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5" name="Oval 66"/>
              <p:cNvSpPr>
                <a:spLocks noChangeArrowheads="1"/>
              </p:cNvSpPr>
              <p:nvPr/>
            </p:nvSpPr>
            <p:spPr bwMode="auto">
              <a:xfrm>
                <a:off x="4323934" y="5325840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6" name="Oval 67"/>
              <p:cNvSpPr>
                <a:spLocks noChangeArrowheads="1"/>
              </p:cNvSpPr>
              <p:nvPr/>
            </p:nvSpPr>
            <p:spPr bwMode="auto">
              <a:xfrm>
                <a:off x="4756463" y="5485970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4417" name="AutoShape 68"/>
              <p:cNvCxnSpPr>
                <a:cxnSpLocks noChangeShapeType="1"/>
              </p:cNvCxnSpPr>
              <p:nvPr/>
            </p:nvCxnSpPr>
            <p:spPr bwMode="auto">
              <a:xfrm>
                <a:off x="4794572" y="4952205"/>
                <a:ext cx="127663" cy="11628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418" name="AutoShape 70"/>
              <p:cNvCxnSpPr>
                <a:cxnSpLocks noChangeShapeType="1"/>
              </p:cNvCxnSpPr>
              <p:nvPr/>
            </p:nvCxnSpPr>
            <p:spPr bwMode="auto">
              <a:xfrm flipV="1">
                <a:off x="4793937" y="5369685"/>
                <a:ext cx="130203" cy="12581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419" name="AutoShape 71"/>
              <p:cNvCxnSpPr>
                <a:cxnSpLocks noChangeShapeType="1"/>
              </p:cNvCxnSpPr>
              <p:nvPr/>
            </p:nvCxnSpPr>
            <p:spPr bwMode="auto">
              <a:xfrm>
                <a:off x="4523368" y="5508845"/>
                <a:ext cx="233096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420" name="AutoShape 72"/>
              <p:cNvCxnSpPr>
                <a:cxnSpLocks noChangeShapeType="1"/>
              </p:cNvCxnSpPr>
              <p:nvPr/>
            </p:nvCxnSpPr>
            <p:spPr bwMode="auto">
              <a:xfrm>
                <a:off x="4339178" y="5110428"/>
                <a:ext cx="5081" cy="22303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421" name="AutoShape 73"/>
              <p:cNvCxnSpPr>
                <a:cxnSpLocks noChangeShapeType="1"/>
              </p:cNvCxnSpPr>
              <p:nvPr/>
            </p:nvCxnSpPr>
            <p:spPr bwMode="auto">
              <a:xfrm>
                <a:off x="4352515" y="5369685"/>
                <a:ext cx="127663" cy="13153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4422" name="Oval 74"/>
              <p:cNvSpPr>
                <a:spLocks noChangeArrowheads="1"/>
              </p:cNvSpPr>
              <p:nvPr/>
            </p:nvSpPr>
            <p:spPr bwMode="auto">
              <a:xfrm>
                <a:off x="5655820" y="4914079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23" name="Oval 75"/>
              <p:cNvSpPr>
                <a:spLocks noChangeArrowheads="1"/>
              </p:cNvSpPr>
              <p:nvPr/>
            </p:nvSpPr>
            <p:spPr bwMode="auto">
              <a:xfrm>
                <a:off x="5632955" y="5497408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4424" name="AutoShape 76"/>
              <p:cNvCxnSpPr>
                <a:cxnSpLocks noChangeShapeType="1"/>
              </p:cNvCxnSpPr>
              <p:nvPr/>
            </p:nvCxnSpPr>
            <p:spPr bwMode="auto">
              <a:xfrm flipV="1">
                <a:off x="5451305" y="4956018"/>
                <a:ext cx="204515" cy="11628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4425" name="Oval 77"/>
              <p:cNvSpPr>
                <a:spLocks noChangeArrowheads="1"/>
              </p:cNvSpPr>
              <p:nvPr/>
            </p:nvSpPr>
            <p:spPr bwMode="auto">
              <a:xfrm>
                <a:off x="6031186" y="5234338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4426" name="AutoShape 78"/>
              <p:cNvCxnSpPr>
                <a:cxnSpLocks noChangeShapeType="1"/>
              </p:cNvCxnSpPr>
              <p:nvPr/>
            </p:nvCxnSpPr>
            <p:spPr bwMode="auto">
              <a:xfrm flipH="1">
                <a:off x="5920672" y="5281996"/>
                <a:ext cx="127663" cy="17919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4427" name="Oval 79"/>
              <p:cNvSpPr>
                <a:spLocks noChangeArrowheads="1"/>
              </p:cNvSpPr>
              <p:nvPr/>
            </p:nvSpPr>
            <p:spPr bwMode="auto">
              <a:xfrm>
                <a:off x="5419548" y="5066583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28" name="Oval 80"/>
              <p:cNvSpPr>
                <a:spLocks noChangeArrowheads="1"/>
              </p:cNvSpPr>
              <p:nvPr/>
            </p:nvSpPr>
            <p:spPr bwMode="auto">
              <a:xfrm>
                <a:off x="5954970" y="4990331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29" name="Oval 81"/>
              <p:cNvSpPr>
                <a:spLocks noChangeArrowheads="1"/>
              </p:cNvSpPr>
              <p:nvPr/>
            </p:nvSpPr>
            <p:spPr bwMode="auto">
              <a:xfrm>
                <a:off x="5425264" y="5329653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30" name="Oval 82"/>
              <p:cNvSpPr>
                <a:spLocks noChangeArrowheads="1"/>
              </p:cNvSpPr>
              <p:nvPr/>
            </p:nvSpPr>
            <p:spPr bwMode="auto">
              <a:xfrm>
                <a:off x="5880659" y="5461188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4431" name="AutoShape 83"/>
              <p:cNvCxnSpPr>
                <a:cxnSpLocks noChangeShapeType="1"/>
              </p:cNvCxnSpPr>
              <p:nvPr/>
            </p:nvCxnSpPr>
            <p:spPr bwMode="auto">
              <a:xfrm>
                <a:off x="5700914" y="4942674"/>
                <a:ext cx="254055" cy="590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432" name="AutoShape 84"/>
              <p:cNvCxnSpPr>
                <a:cxnSpLocks noChangeShapeType="1"/>
              </p:cNvCxnSpPr>
              <p:nvPr/>
            </p:nvCxnSpPr>
            <p:spPr bwMode="auto">
              <a:xfrm flipH="1" flipV="1">
                <a:off x="5988632" y="5037989"/>
                <a:ext cx="62879" cy="19634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433" name="AutoShape 85"/>
              <p:cNvCxnSpPr>
                <a:cxnSpLocks noChangeShapeType="1"/>
              </p:cNvCxnSpPr>
              <p:nvPr/>
            </p:nvCxnSpPr>
            <p:spPr bwMode="auto">
              <a:xfrm flipV="1">
                <a:off x="5672968" y="5485970"/>
                <a:ext cx="201974" cy="362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434" name="AutoShape 86"/>
              <p:cNvCxnSpPr>
                <a:cxnSpLocks noChangeShapeType="1"/>
              </p:cNvCxnSpPr>
              <p:nvPr/>
            </p:nvCxnSpPr>
            <p:spPr bwMode="auto">
              <a:xfrm>
                <a:off x="5440508" y="5114241"/>
                <a:ext cx="5081" cy="22303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435" name="AutoShape 87"/>
              <p:cNvCxnSpPr>
                <a:cxnSpLocks noChangeShapeType="1"/>
              </p:cNvCxnSpPr>
              <p:nvPr/>
            </p:nvCxnSpPr>
            <p:spPr bwMode="auto">
              <a:xfrm>
                <a:off x="5453845" y="5373498"/>
                <a:ext cx="179109" cy="13916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4436" name="Oval 102"/>
              <p:cNvSpPr>
                <a:spLocks noChangeArrowheads="1"/>
              </p:cNvSpPr>
              <p:nvPr/>
            </p:nvSpPr>
            <p:spPr bwMode="auto">
              <a:xfrm>
                <a:off x="4626895" y="5182868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37" name="Oval 103"/>
              <p:cNvSpPr>
                <a:spLocks noChangeArrowheads="1"/>
              </p:cNvSpPr>
              <p:nvPr/>
            </p:nvSpPr>
            <p:spPr bwMode="auto">
              <a:xfrm>
                <a:off x="5712982" y="5188587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4438" name="AutoShape 104"/>
              <p:cNvCxnSpPr>
                <a:cxnSpLocks noChangeShapeType="1"/>
              </p:cNvCxnSpPr>
              <p:nvPr/>
            </p:nvCxnSpPr>
            <p:spPr bwMode="auto">
              <a:xfrm>
                <a:off x="4502408" y="4940767"/>
                <a:ext cx="124487" cy="24781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439" name="AutoShape 105"/>
              <p:cNvCxnSpPr>
                <a:cxnSpLocks noChangeShapeType="1"/>
              </p:cNvCxnSpPr>
              <p:nvPr/>
            </p:nvCxnSpPr>
            <p:spPr bwMode="auto">
              <a:xfrm>
                <a:off x="4349975" y="5091365"/>
                <a:ext cx="276920" cy="10103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440" name="AutoShape 106"/>
              <p:cNvCxnSpPr>
                <a:cxnSpLocks noChangeShapeType="1"/>
              </p:cNvCxnSpPr>
              <p:nvPr/>
            </p:nvCxnSpPr>
            <p:spPr bwMode="auto">
              <a:xfrm flipV="1">
                <a:off x="4369029" y="5207650"/>
                <a:ext cx="257866" cy="12962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441" name="AutoShape 107"/>
              <p:cNvCxnSpPr>
                <a:cxnSpLocks noChangeShapeType="1"/>
              </p:cNvCxnSpPr>
              <p:nvPr/>
            </p:nvCxnSpPr>
            <p:spPr bwMode="auto">
              <a:xfrm flipV="1">
                <a:off x="4502408" y="5230525"/>
                <a:ext cx="124487" cy="2706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442" name="AutoShape 108"/>
              <p:cNvCxnSpPr>
                <a:cxnSpLocks noChangeShapeType="1"/>
              </p:cNvCxnSpPr>
              <p:nvPr/>
            </p:nvCxnSpPr>
            <p:spPr bwMode="auto">
              <a:xfrm flipH="1" flipV="1">
                <a:off x="4654841" y="5230525"/>
                <a:ext cx="121947" cy="26497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443" name="AutoShape 109"/>
              <p:cNvCxnSpPr>
                <a:cxnSpLocks noChangeShapeType="1"/>
              </p:cNvCxnSpPr>
              <p:nvPr/>
            </p:nvCxnSpPr>
            <p:spPr bwMode="auto">
              <a:xfrm>
                <a:off x="4671990" y="5219088"/>
                <a:ext cx="257866" cy="11819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444" name="AutoShape 110"/>
              <p:cNvCxnSpPr>
                <a:cxnSpLocks noChangeShapeType="1"/>
              </p:cNvCxnSpPr>
              <p:nvPr/>
            </p:nvCxnSpPr>
            <p:spPr bwMode="auto">
              <a:xfrm flipV="1">
                <a:off x="4671990" y="5091365"/>
                <a:ext cx="257866" cy="10675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445" name="AutoShape 111"/>
              <p:cNvCxnSpPr>
                <a:cxnSpLocks noChangeShapeType="1"/>
              </p:cNvCxnSpPr>
              <p:nvPr/>
            </p:nvCxnSpPr>
            <p:spPr bwMode="auto">
              <a:xfrm flipH="1">
                <a:off x="4654841" y="4956018"/>
                <a:ext cx="103528" cy="24781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446" name="AutoShape 112"/>
              <p:cNvCxnSpPr>
                <a:cxnSpLocks noChangeShapeType="1"/>
              </p:cNvCxnSpPr>
              <p:nvPr/>
            </p:nvCxnSpPr>
            <p:spPr bwMode="auto">
              <a:xfrm>
                <a:off x="5678049" y="4961737"/>
                <a:ext cx="59703" cy="24210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447" name="AutoShape 113"/>
              <p:cNvCxnSpPr>
                <a:cxnSpLocks noChangeShapeType="1"/>
              </p:cNvCxnSpPr>
              <p:nvPr/>
            </p:nvCxnSpPr>
            <p:spPr bwMode="auto">
              <a:xfrm>
                <a:off x="5453845" y="5102803"/>
                <a:ext cx="259136" cy="10103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448" name="AutoShape 114"/>
              <p:cNvCxnSpPr>
                <a:cxnSpLocks noChangeShapeType="1"/>
              </p:cNvCxnSpPr>
              <p:nvPr/>
            </p:nvCxnSpPr>
            <p:spPr bwMode="auto">
              <a:xfrm flipV="1">
                <a:off x="5458927" y="5201931"/>
                <a:ext cx="267393" cy="14678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449" name="AutoShape 115"/>
              <p:cNvCxnSpPr>
                <a:cxnSpLocks noChangeShapeType="1"/>
              </p:cNvCxnSpPr>
              <p:nvPr/>
            </p:nvCxnSpPr>
            <p:spPr bwMode="auto">
              <a:xfrm flipV="1">
                <a:off x="5655820" y="5219088"/>
                <a:ext cx="81933" cy="27641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450" name="AutoShape 116"/>
              <p:cNvCxnSpPr>
                <a:cxnSpLocks noChangeShapeType="1"/>
              </p:cNvCxnSpPr>
              <p:nvPr/>
            </p:nvCxnSpPr>
            <p:spPr bwMode="auto">
              <a:xfrm flipH="1" flipV="1">
                <a:off x="5737752" y="5219088"/>
                <a:ext cx="142906" cy="24210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451" name="AutoShape 117"/>
              <p:cNvCxnSpPr>
                <a:cxnSpLocks noChangeShapeType="1"/>
              </p:cNvCxnSpPr>
              <p:nvPr/>
            </p:nvCxnSpPr>
            <p:spPr bwMode="auto">
              <a:xfrm flipH="1">
                <a:off x="5758077" y="5034176"/>
                <a:ext cx="196893" cy="1696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452" name="AutoShape 118"/>
              <p:cNvCxnSpPr>
                <a:cxnSpLocks noChangeShapeType="1"/>
              </p:cNvCxnSpPr>
              <p:nvPr/>
            </p:nvCxnSpPr>
            <p:spPr bwMode="auto">
              <a:xfrm flipH="1" flipV="1">
                <a:off x="5762523" y="5219088"/>
                <a:ext cx="268664" cy="362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14345" name="Text Box 47"/>
            <p:cNvSpPr txBox="1">
              <a:spLocks noChangeArrowheads="1"/>
            </p:cNvSpPr>
            <p:nvPr/>
          </p:nvSpPr>
          <p:spPr bwMode="auto">
            <a:xfrm>
              <a:off x="2571738" y="4891101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46" name="Text Box 47"/>
            <p:cNvSpPr txBox="1">
              <a:spLocks noChangeArrowheads="1"/>
            </p:cNvSpPr>
            <p:nvPr/>
          </p:nvSpPr>
          <p:spPr bwMode="auto">
            <a:xfrm>
              <a:off x="2571738" y="5391167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47" name="Text Box 47"/>
            <p:cNvSpPr txBox="1">
              <a:spLocks noChangeArrowheads="1"/>
            </p:cNvSpPr>
            <p:nvPr/>
          </p:nvSpPr>
          <p:spPr bwMode="auto">
            <a:xfrm>
              <a:off x="1714482" y="5819795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48" name="Text Box 47"/>
            <p:cNvSpPr txBox="1">
              <a:spLocks noChangeArrowheads="1"/>
            </p:cNvSpPr>
            <p:nvPr/>
          </p:nvSpPr>
          <p:spPr bwMode="auto">
            <a:xfrm>
              <a:off x="1285852" y="4891101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49" name="Text Box 47"/>
            <p:cNvSpPr txBox="1">
              <a:spLocks noChangeArrowheads="1"/>
            </p:cNvSpPr>
            <p:nvPr/>
          </p:nvSpPr>
          <p:spPr bwMode="auto">
            <a:xfrm>
              <a:off x="2143108" y="5819795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50" name="Text Box 47"/>
            <p:cNvSpPr txBox="1">
              <a:spLocks noChangeArrowheads="1"/>
            </p:cNvSpPr>
            <p:nvPr/>
          </p:nvSpPr>
          <p:spPr bwMode="auto">
            <a:xfrm>
              <a:off x="1357290" y="5391167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51" name="Text Box 47"/>
            <p:cNvSpPr txBox="1">
              <a:spLocks noChangeArrowheads="1"/>
            </p:cNvSpPr>
            <p:nvPr/>
          </p:nvSpPr>
          <p:spPr bwMode="auto">
            <a:xfrm>
              <a:off x="1571604" y="4533911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52" name="Text Box 47"/>
            <p:cNvSpPr txBox="1">
              <a:spLocks noChangeArrowheads="1"/>
            </p:cNvSpPr>
            <p:nvPr/>
          </p:nvSpPr>
          <p:spPr bwMode="auto">
            <a:xfrm>
              <a:off x="3357556" y="4572008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53" name="Text Box 47"/>
            <p:cNvSpPr txBox="1">
              <a:spLocks noChangeArrowheads="1"/>
            </p:cNvSpPr>
            <p:nvPr/>
          </p:nvSpPr>
          <p:spPr bwMode="auto">
            <a:xfrm>
              <a:off x="4286250" y="5176853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54" name="Text Box 47"/>
            <p:cNvSpPr txBox="1">
              <a:spLocks noChangeArrowheads="1"/>
            </p:cNvSpPr>
            <p:nvPr/>
          </p:nvSpPr>
          <p:spPr bwMode="auto">
            <a:xfrm>
              <a:off x="3428992" y="5819795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55" name="Text Box 47"/>
            <p:cNvSpPr txBox="1">
              <a:spLocks noChangeArrowheads="1"/>
            </p:cNvSpPr>
            <p:nvPr/>
          </p:nvSpPr>
          <p:spPr bwMode="auto">
            <a:xfrm>
              <a:off x="4143372" y="4724408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56" name="Text Box 47"/>
            <p:cNvSpPr txBox="1">
              <a:spLocks noChangeArrowheads="1"/>
            </p:cNvSpPr>
            <p:nvPr/>
          </p:nvSpPr>
          <p:spPr bwMode="auto">
            <a:xfrm>
              <a:off x="3929058" y="5748357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57" name="Text Box 47"/>
            <p:cNvSpPr txBox="1">
              <a:spLocks noChangeArrowheads="1"/>
            </p:cNvSpPr>
            <p:nvPr/>
          </p:nvSpPr>
          <p:spPr bwMode="auto">
            <a:xfrm>
              <a:off x="3071802" y="5462605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58" name="Text Box 47"/>
            <p:cNvSpPr txBox="1">
              <a:spLocks noChangeArrowheads="1"/>
            </p:cNvSpPr>
            <p:nvPr/>
          </p:nvSpPr>
          <p:spPr bwMode="auto">
            <a:xfrm>
              <a:off x="3000364" y="4876808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59" name="Text Box 47"/>
            <p:cNvSpPr txBox="1">
              <a:spLocks noChangeArrowheads="1"/>
            </p:cNvSpPr>
            <p:nvPr/>
          </p:nvSpPr>
          <p:spPr bwMode="auto">
            <a:xfrm>
              <a:off x="5786448" y="4572008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60" name="Text Box 47"/>
            <p:cNvSpPr txBox="1">
              <a:spLocks noChangeArrowheads="1"/>
            </p:cNvSpPr>
            <p:nvPr/>
          </p:nvSpPr>
          <p:spPr bwMode="auto">
            <a:xfrm>
              <a:off x="6000760" y="5462605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61" name="Text Box 47"/>
            <p:cNvSpPr txBox="1">
              <a:spLocks noChangeArrowheads="1"/>
            </p:cNvSpPr>
            <p:nvPr/>
          </p:nvSpPr>
          <p:spPr bwMode="auto">
            <a:xfrm>
              <a:off x="5143506" y="5819795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62" name="Text Box 47"/>
            <p:cNvSpPr txBox="1">
              <a:spLocks noChangeArrowheads="1"/>
            </p:cNvSpPr>
            <p:nvPr/>
          </p:nvSpPr>
          <p:spPr bwMode="auto">
            <a:xfrm>
              <a:off x="4714878" y="4876808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63" name="Text Box 47"/>
            <p:cNvSpPr txBox="1">
              <a:spLocks noChangeArrowheads="1"/>
            </p:cNvSpPr>
            <p:nvPr/>
          </p:nvSpPr>
          <p:spPr bwMode="auto">
            <a:xfrm>
              <a:off x="5000628" y="4533911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64" name="Text Box 47"/>
            <p:cNvSpPr txBox="1">
              <a:spLocks noChangeArrowheads="1"/>
            </p:cNvSpPr>
            <p:nvPr/>
          </p:nvSpPr>
          <p:spPr bwMode="auto">
            <a:xfrm>
              <a:off x="6000762" y="4891101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65" name="Text Box 47"/>
            <p:cNvSpPr txBox="1">
              <a:spLocks noChangeArrowheads="1"/>
            </p:cNvSpPr>
            <p:nvPr/>
          </p:nvSpPr>
          <p:spPr bwMode="auto">
            <a:xfrm>
              <a:off x="5643572" y="5819795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66" name="Text Box 47"/>
            <p:cNvSpPr txBox="1">
              <a:spLocks noChangeArrowheads="1"/>
            </p:cNvSpPr>
            <p:nvPr/>
          </p:nvSpPr>
          <p:spPr bwMode="auto">
            <a:xfrm>
              <a:off x="4786314" y="5319729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67" name="Text Box 47"/>
            <p:cNvSpPr txBox="1">
              <a:spLocks noChangeArrowheads="1"/>
            </p:cNvSpPr>
            <p:nvPr/>
          </p:nvSpPr>
          <p:spPr bwMode="auto">
            <a:xfrm>
              <a:off x="5357818" y="5319729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68" name="Text Box 47"/>
            <p:cNvSpPr txBox="1">
              <a:spLocks noChangeArrowheads="1"/>
            </p:cNvSpPr>
            <p:nvPr/>
          </p:nvSpPr>
          <p:spPr bwMode="auto">
            <a:xfrm>
              <a:off x="6858018" y="4572008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69" name="Text Box 47"/>
            <p:cNvSpPr txBox="1">
              <a:spLocks noChangeArrowheads="1"/>
            </p:cNvSpPr>
            <p:nvPr/>
          </p:nvSpPr>
          <p:spPr bwMode="auto">
            <a:xfrm>
              <a:off x="7715274" y="5176853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70" name="Text Box 47"/>
            <p:cNvSpPr txBox="1">
              <a:spLocks noChangeArrowheads="1"/>
            </p:cNvSpPr>
            <p:nvPr/>
          </p:nvSpPr>
          <p:spPr bwMode="auto">
            <a:xfrm>
              <a:off x="6929454" y="5819795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71" name="Text Box 47"/>
            <p:cNvSpPr txBox="1">
              <a:spLocks noChangeArrowheads="1"/>
            </p:cNvSpPr>
            <p:nvPr/>
          </p:nvSpPr>
          <p:spPr bwMode="auto">
            <a:xfrm>
              <a:off x="7572398" y="4724408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72" name="Text Box 47"/>
            <p:cNvSpPr txBox="1">
              <a:spLocks noChangeArrowheads="1"/>
            </p:cNvSpPr>
            <p:nvPr/>
          </p:nvSpPr>
          <p:spPr bwMode="auto">
            <a:xfrm>
              <a:off x="7429520" y="5676919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73" name="Text Box 47"/>
            <p:cNvSpPr txBox="1">
              <a:spLocks noChangeArrowheads="1"/>
            </p:cNvSpPr>
            <p:nvPr/>
          </p:nvSpPr>
          <p:spPr bwMode="auto">
            <a:xfrm>
              <a:off x="6500826" y="5391167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74" name="Text Box 47"/>
            <p:cNvSpPr txBox="1">
              <a:spLocks noChangeArrowheads="1"/>
            </p:cNvSpPr>
            <p:nvPr/>
          </p:nvSpPr>
          <p:spPr bwMode="auto">
            <a:xfrm>
              <a:off x="6500828" y="4876808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75" name="Text Box 47"/>
            <p:cNvSpPr txBox="1">
              <a:spLocks noChangeArrowheads="1"/>
            </p:cNvSpPr>
            <p:nvPr/>
          </p:nvSpPr>
          <p:spPr bwMode="auto">
            <a:xfrm>
              <a:off x="7143768" y="5248291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328738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例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504056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b="1" dirty="0" smtClean="0"/>
              <a:t>例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A80DBE-EFAD-4CD2-B5CA-393B0AD86415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323528" y="2420888"/>
            <a:ext cx="8604448" cy="2664296"/>
            <a:chOff x="1285875" y="2814638"/>
            <a:chExt cx="7143750" cy="1757362"/>
          </a:xfrm>
        </p:grpSpPr>
        <p:grpSp>
          <p:nvGrpSpPr>
            <p:cNvPr id="15365" name="组合 73"/>
            <p:cNvGrpSpPr>
              <a:grpSpLocks/>
            </p:cNvGrpSpPr>
            <p:nvPr/>
          </p:nvGrpSpPr>
          <p:grpSpPr bwMode="auto">
            <a:xfrm>
              <a:off x="1571625" y="3097213"/>
              <a:ext cx="6446838" cy="1174750"/>
              <a:chOff x="2197100" y="2825750"/>
              <a:chExt cx="3452813" cy="571500"/>
            </a:xfrm>
          </p:grpSpPr>
          <p:sp>
            <p:nvSpPr>
              <p:cNvPr id="15396" name="Oval 8"/>
              <p:cNvSpPr>
                <a:spLocks noChangeArrowheads="1"/>
              </p:cNvSpPr>
              <p:nvPr/>
            </p:nvSpPr>
            <p:spPr bwMode="auto">
              <a:xfrm>
                <a:off x="2197100" y="2825750"/>
                <a:ext cx="45081" cy="476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7" name="Oval 9"/>
              <p:cNvSpPr>
                <a:spLocks noChangeArrowheads="1"/>
              </p:cNvSpPr>
              <p:nvPr/>
            </p:nvSpPr>
            <p:spPr bwMode="auto">
              <a:xfrm>
                <a:off x="2829502" y="2829560"/>
                <a:ext cx="45081" cy="476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5398" name="AutoShape 10"/>
              <p:cNvCxnSpPr>
                <a:cxnSpLocks noChangeShapeType="1"/>
              </p:cNvCxnSpPr>
              <p:nvPr/>
            </p:nvCxnSpPr>
            <p:spPr bwMode="auto">
              <a:xfrm>
                <a:off x="2234562" y="2854325"/>
                <a:ext cx="593036" cy="63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5399" name="Oval 11"/>
              <p:cNvSpPr>
                <a:spLocks noChangeArrowheads="1"/>
              </p:cNvSpPr>
              <p:nvPr/>
            </p:nvSpPr>
            <p:spPr bwMode="auto">
              <a:xfrm>
                <a:off x="2202814" y="3345815"/>
                <a:ext cx="45081" cy="476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5400" name="AutoShape 12"/>
              <p:cNvCxnSpPr>
                <a:cxnSpLocks noChangeShapeType="1"/>
              </p:cNvCxnSpPr>
              <p:nvPr/>
            </p:nvCxnSpPr>
            <p:spPr bwMode="auto">
              <a:xfrm>
                <a:off x="2234562" y="2860040"/>
                <a:ext cx="141592" cy="12573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5401" name="Oval 13"/>
              <p:cNvSpPr>
                <a:spLocks noChangeArrowheads="1"/>
              </p:cNvSpPr>
              <p:nvPr/>
            </p:nvSpPr>
            <p:spPr bwMode="auto">
              <a:xfrm>
                <a:off x="2835216" y="3340100"/>
                <a:ext cx="45081" cy="476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5402" name="AutoShape 14"/>
              <p:cNvCxnSpPr>
                <a:cxnSpLocks noChangeShapeType="1"/>
              </p:cNvCxnSpPr>
              <p:nvPr/>
            </p:nvCxnSpPr>
            <p:spPr bwMode="auto">
              <a:xfrm>
                <a:off x="2848550" y="2871470"/>
                <a:ext cx="1905" cy="46101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5403" name="Oval 15"/>
              <p:cNvSpPr>
                <a:spLocks noChangeArrowheads="1"/>
              </p:cNvSpPr>
              <p:nvPr/>
            </p:nvSpPr>
            <p:spPr bwMode="auto">
              <a:xfrm>
                <a:off x="2372344" y="2978150"/>
                <a:ext cx="45081" cy="476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4" name="Oval 16"/>
              <p:cNvSpPr>
                <a:spLocks noChangeArrowheads="1"/>
              </p:cNvSpPr>
              <p:nvPr/>
            </p:nvSpPr>
            <p:spPr bwMode="auto">
              <a:xfrm>
                <a:off x="2661877" y="2976245"/>
                <a:ext cx="45081" cy="476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5405" name="AutoShape 17"/>
              <p:cNvCxnSpPr>
                <a:cxnSpLocks noChangeShapeType="1"/>
              </p:cNvCxnSpPr>
              <p:nvPr/>
            </p:nvCxnSpPr>
            <p:spPr bwMode="auto">
              <a:xfrm flipV="1">
                <a:off x="2417425" y="2995930"/>
                <a:ext cx="250167" cy="127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5406" name="Oval 18"/>
              <p:cNvSpPr>
                <a:spLocks noChangeArrowheads="1"/>
              </p:cNvSpPr>
              <p:nvPr/>
            </p:nvSpPr>
            <p:spPr bwMode="auto">
              <a:xfrm>
                <a:off x="2372344" y="3206750"/>
                <a:ext cx="45081" cy="476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7" name="Oval 19"/>
              <p:cNvSpPr>
                <a:spLocks noChangeArrowheads="1"/>
              </p:cNvSpPr>
              <p:nvPr/>
            </p:nvSpPr>
            <p:spPr bwMode="auto">
              <a:xfrm>
                <a:off x="2667592" y="3212465"/>
                <a:ext cx="45081" cy="476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5408" name="AutoShape 20"/>
              <p:cNvCxnSpPr>
                <a:cxnSpLocks noChangeShapeType="1"/>
              </p:cNvCxnSpPr>
              <p:nvPr/>
            </p:nvCxnSpPr>
            <p:spPr bwMode="auto">
              <a:xfrm>
                <a:off x="2687910" y="3023870"/>
                <a:ext cx="0" cy="1885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5409" name="AutoShape 21"/>
              <p:cNvCxnSpPr>
                <a:cxnSpLocks noChangeShapeType="1"/>
              </p:cNvCxnSpPr>
              <p:nvPr/>
            </p:nvCxnSpPr>
            <p:spPr bwMode="auto">
              <a:xfrm flipV="1">
                <a:off x="2701244" y="2869565"/>
                <a:ext cx="133973" cy="11620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5410" name="AutoShape 22"/>
              <p:cNvCxnSpPr>
                <a:cxnSpLocks noChangeShapeType="1"/>
              </p:cNvCxnSpPr>
              <p:nvPr/>
            </p:nvCxnSpPr>
            <p:spPr bwMode="auto">
              <a:xfrm>
                <a:off x="2394567" y="3021965"/>
                <a:ext cx="0" cy="1885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5411" name="AutoShape 23"/>
              <p:cNvCxnSpPr>
                <a:cxnSpLocks noChangeShapeType="1"/>
              </p:cNvCxnSpPr>
              <p:nvPr/>
            </p:nvCxnSpPr>
            <p:spPr bwMode="auto">
              <a:xfrm flipV="1">
                <a:off x="2409805" y="3234055"/>
                <a:ext cx="250167" cy="127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5412" name="AutoShape 24"/>
              <p:cNvCxnSpPr>
                <a:cxnSpLocks noChangeShapeType="1"/>
              </p:cNvCxnSpPr>
              <p:nvPr/>
            </p:nvCxnSpPr>
            <p:spPr bwMode="auto">
              <a:xfrm>
                <a:off x="2255515" y="3366770"/>
                <a:ext cx="593036" cy="63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5413" name="AutoShape 25"/>
              <p:cNvCxnSpPr>
                <a:cxnSpLocks noChangeShapeType="1"/>
              </p:cNvCxnSpPr>
              <p:nvPr/>
            </p:nvCxnSpPr>
            <p:spPr bwMode="auto">
              <a:xfrm>
                <a:off x="2218053" y="2875280"/>
                <a:ext cx="1905" cy="47053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5414" name="AutoShape 26"/>
              <p:cNvCxnSpPr>
                <a:cxnSpLocks noChangeShapeType="1"/>
              </p:cNvCxnSpPr>
              <p:nvPr/>
            </p:nvCxnSpPr>
            <p:spPr bwMode="auto">
              <a:xfrm flipV="1">
                <a:off x="2242181" y="3239135"/>
                <a:ext cx="133973" cy="11620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5415" name="AutoShape 27"/>
              <p:cNvCxnSpPr>
                <a:cxnSpLocks noChangeShapeType="1"/>
              </p:cNvCxnSpPr>
              <p:nvPr/>
            </p:nvCxnSpPr>
            <p:spPr bwMode="auto">
              <a:xfrm>
                <a:off x="2701244" y="3235325"/>
                <a:ext cx="130163" cy="10858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5416" name="Oval 29"/>
              <p:cNvSpPr>
                <a:spLocks noChangeArrowheads="1"/>
              </p:cNvSpPr>
              <p:nvPr/>
            </p:nvSpPr>
            <p:spPr bwMode="auto">
              <a:xfrm>
                <a:off x="3640957" y="3023870"/>
                <a:ext cx="45081" cy="476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17" name="Oval 30"/>
              <p:cNvSpPr>
                <a:spLocks noChangeArrowheads="1"/>
              </p:cNvSpPr>
              <p:nvPr/>
            </p:nvSpPr>
            <p:spPr bwMode="auto">
              <a:xfrm>
                <a:off x="4273359" y="3027680"/>
                <a:ext cx="45081" cy="476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5418" name="AutoShape 31"/>
              <p:cNvCxnSpPr>
                <a:cxnSpLocks noChangeShapeType="1"/>
              </p:cNvCxnSpPr>
              <p:nvPr/>
            </p:nvCxnSpPr>
            <p:spPr bwMode="auto">
              <a:xfrm>
                <a:off x="4002239" y="2871470"/>
                <a:ext cx="273025" cy="1600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5419" name="Oval 32"/>
              <p:cNvSpPr>
                <a:spLocks noChangeArrowheads="1"/>
              </p:cNvSpPr>
              <p:nvPr/>
            </p:nvSpPr>
            <p:spPr bwMode="auto">
              <a:xfrm>
                <a:off x="3772390" y="3349625"/>
                <a:ext cx="45081" cy="476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5420" name="AutoShape 33"/>
              <p:cNvCxnSpPr>
                <a:cxnSpLocks noChangeShapeType="1"/>
              </p:cNvCxnSpPr>
              <p:nvPr/>
            </p:nvCxnSpPr>
            <p:spPr bwMode="auto">
              <a:xfrm>
                <a:off x="3678419" y="3054350"/>
                <a:ext cx="141592" cy="3238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5421" name="Oval 34"/>
              <p:cNvSpPr>
                <a:spLocks noChangeArrowheads="1"/>
              </p:cNvSpPr>
              <p:nvPr/>
            </p:nvSpPr>
            <p:spPr bwMode="auto">
              <a:xfrm>
                <a:off x="4141926" y="3343910"/>
                <a:ext cx="45081" cy="476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5422" name="AutoShape 35"/>
              <p:cNvCxnSpPr>
                <a:cxnSpLocks noChangeShapeType="1"/>
              </p:cNvCxnSpPr>
              <p:nvPr/>
            </p:nvCxnSpPr>
            <p:spPr bwMode="auto">
              <a:xfrm flipH="1">
                <a:off x="4182563" y="3067685"/>
                <a:ext cx="97781" cy="27813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5423" name="Oval 36"/>
              <p:cNvSpPr>
                <a:spLocks noChangeArrowheads="1"/>
              </p:cNvSpPr>
              <p:nvPr/>
            </p:nvSpPr>
            <p:spPr bwMode="auto">
              <a:xfrm>
                <a:off x="3816201" y="3073400"/>
                <a:ext cx="45081" cy="476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4" name="Oval 37"/>
              <p:cNvSpPr>
                <a:spLocks noChangeArrowheads="1"/>
              </p:cNvSpPr>
              <p:nvPr/>
            </p:nvSpPr>
            <p:spPr bwMode="auto">
              <a:xfrm>
                <a:off x="4100020" y="3077210"/>
                <a:ext cx="45081" cy="476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5425" name="AutoShape 38"/>
              <p:cNvCxnSpPr>
                <a:cxnSpLocks noChangeShapeType="1"/>
              </p:cNvCxnSpPr>
              <p:nvPr/>
            </p:nvCxnSpPr>
            <p:spPr bwMode="auto">
              <a:xfrm flipV="1">
                <a:off x="3909538" y="3018155"/>
                <a:ext cx="61589" cy="1885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5426" name="Oval 39"/>
              <p:cNvSpPr>
                <a:spLocks noChangeArrowheads="1"/>
              </p:cNvSpPr>
              <p:nvPr/>
            </p:nvSpPr>
            <p:spPr bwMode="auto">
              <a:xfrm>
                <a:off x="3884775" y="3210560"/>
                <a:ext cx="45081" cy="476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7" name="Oval 40"/>
              <p:cNvSpPr>
                <a:spLocks noChangeArrowheads="1"/>
              </p:cNvSpPr>
              <p:nvPr/>
            </p:nvSpPr>
            <p:spPr bwMode="auto">
              <a:xfrm>
                <a:off x="4037161" y="3216275"/>
                <a:ext cx="45081" cy="476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5428" name="AutoShape 41"/>
              <p:cNvCxnSpPr>
                <a:cxnSpLocks noChangeShapeType="1"/>
              </p:cNvCxnSpPr>
              <p:nvPr/>
            </p:nvCxnSpPr>
            <p:spPr bwMode="auto">
              <a:xfrm>
                <a:off x="3847313" y="3111500"/>
                <a:ext cx="199372" cy="10477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5429" name="AutoShape 42"/>
              <p:cNvCxnSpPr>
                <a:cxnSpLocks noChangeShapeType="1"/>
              </p:cNvCxnSpPr>
              <p:nvPr/>
            </p:nvCxnSpPr>
            <p:spPr bwMode="auto">
              <a:xfrm flipV="1">
                <a:off x="4133672" y="3054350"/>
                <a:ext cx="139687" cy="3810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5430" name="AutoShape 43"/>
              <p:cNvCxnSpPr>
                <a:cxnSpLocks noChangeShapeType="1"/>
              </p:cNvCxnSpPr>
              <p:nvPr/>
            </p:nvCxnSpPr>
            <p:spPr bwMode="auto">
              <a:xfrm>
                <a:off x="3981286" y="2871470"/>
                <a:ext cx="0" cy="10858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5431" name="AutoShape 44"/>
              <p:cNvCxnSpPr>
                <a:cxnSpLocks noChangeShapeType="1"/>
              </p:cNvCxnSpPr>
              <p:nvPr/>
            </p:nvCxnSpPr>
            <p:spPr bwMode="auto">
              <a:xfrm flipV="1">
                <a:off x="3922237" y="3111500"/>
                <a:ext cx="187943" cy="1104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5432" name="AutoShape 45"/>
              <p:cNvCxnSpPr>
                <a:cxnSpLocks noChangeShapeType="1"/>
              </p:cNvCxnSpPr>
              <p:nvPr/>
            </p:nvCxnSpPr>
            <p:spPr bwMode="auto">
              <a:xfrm>
                <a:off x="3813662" y="3370580"/>
                <a:ext cx="32509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5433" name="AutoShape 46"/>
              <p:cNvCxnSpPr>
                <a:cxnSpLocks noChangeShapeType="1"/>
              </p:cNvCxnSpPr>
              <p:nvPr/>
            </p:nvCxnSpPr>
            <p:spPr bwMode="auto">
              <a:xfrm>
                <a:off x="3671435" y="3067685"/>
                <a:ext cx="100956" cy="28765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5434" name="AutoShape 47"/>
              <p:cNvCxnSpPr>
                <a:cxnSpLocks noChangeShapeType="1"/>
              </p:cNvCxnSpPr>
              <p:nvPr/>
            </p:nvCxnSpPr>
            <p:spPr bwMode="auto">
              <a:xfrm flipV="1">
                <a:off x="3813662" y="3242945"/>
                <a:ext cx="80638" cy="10287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5435" name="AutoShape 48"/>
              <p:cNvCxnSpPr>
                <a:cxnSpLocks noChangeShapeType="1"/>
              </p:cNvCxnSpPr>
              <p:nvPr/>
            </p:nvCxnSpPr>
            <p:spPr bwMode="auto">
              <a:xfrm>
                <a:off x="4076527" y="3250565"/>
                <a:ext cx="71748" cy="9906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5436" name="Oval 49"/>
              <p:cNvSpPr>
                <a:spLocks noChangeArrowheads="1"/>
              </p:cNvSpPr>
              <p:nvPr/>
            </p:nvSpPr>
            <p:spPr bwMode="auto">
              <a:xfrm>
                <a:off x="3964778" y="2827655"/>
                <a:ext cx="45081" cy="476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7" name="Oval 50"/>
              <p:cNvSpPr>
                <a:spLocks noChangeArrowheads="1"/>
              </p:cNvSpPr>
              <p:nvPr/>
            </p:nvSpPr>
            <p:spPr bwMode="auto">
              <a:xfrm>
                <a:off x="3957158" y="2980055"/>
                <a:ext cx="45081" cy="476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5438" name="AutoShape 51"/>
              <p:cNvCxnSpPr>
                <a:cxnSpLocks noChangeShapeType="1"/>
              </p:cNvCxnSpPr>
              <p:nvPr/>
            </p:nvCxnSpPr>
            <p:spPr bwMode="auto">
              <a:xfrm flipH="1">
                <a:off x="3671435" y="2865755"/>
                <a:ext cx="298423" cy="16573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5439" name="AutoShape 52"/>
              <p:cNvCxnSpPr>
                <a:cxnSpLocks noChangeShapeType="1"/>
              </p:cNvCxnSpPr>
              <p:nvPr/>
            </p:nvCxnSpPr>
            <p:spPr bwMode="auto">
              <a:xfrm>
                <a:off x="3851758" y="3100070"/>
                <a:ext cx="248262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5440" name="AutoShape 53"/>
              <p:cNvCxnSpPr>
                <a:cxnSpLocks noChangeShapeType="1"/>
              </p:cNvCxnSpPr>
              <p:nvPr/>
            </p:nvCxnSpPr>
            <p:spPr bwMode="auto">
              <a:xfrm>
                <a:off x="3993985" y="3023870"/>
                <a:ext cx="52700" cy="1885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5441" name="Oval 55"/>
              <p:cNvSpPr>
                <a:spLocks noChangeArrowheads="1"/>
              </p:cNvSpPr>
              <p:nvPr/>
            </p:nvSpPr>
            <p:spPr bwMode="auto">
              <a:xfrm>
                <a:off x="5281012" y="2829560"/>
                <a:ext cx="45081" cy="476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5442" name="AutoShape 56"/>
              <p:cNvCxnSpPr>
                <a:cxnSpLocks noChangeShapeType="1"/>
              </p:cNvCxnSpPr>
              <p:nvPr/>
            </p:nvCxnSpPr>
            <p:spPr bwMode="auto">
              <a:xfrm flipV="1">
                <a:off x="5232756" y="2880995"/>
                <a:ext cx="62224" cy="24003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5443" name="Oval 57"/>
              <p:cNvSpPr>
                <a:spLocks noChangeArrowheads="1"/>
              </p:cNvSpPr>
              <p:nvPr/>
            </p:nvSpPr>
            <p:spPr bwMode="auto">
              <a:xfrm>
                <a:off x="4972430" y="3349625"/>
                <a:ext cx="45081" cy="476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44" name="Oval 58"/>
              <p:cNvSpPr>
                <a:spLocks noChangeArrowheads="1"/>
              </p:cNvSpPr>
              <p:nvPr/>
            </p:nvSpPr>
            <p:spPr bwMode="auto">
              <a:xfrm>
                <a:off x="5604832" y="3343910"/>
                <a:ext cx="45081" cy="476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5445" name="AutoShape 59"/>
              <p:cNvCxnSpPr>
                <a:cxnSpLocks noChangeShapeType="1"/>
              </p:cNvCxnSpPr>
              <p:nvPr/>
            </p:nvCxnSpPr>
            <p:spPr bwMode="auto">
              <a:xfrm>
                <a:off x="5322283" y="2871470"/>
                <a:ext cx="311121" cy="4724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5446" name="Oval 60"/>
              <p:cNvSpPr>
                <a:spLocks noChangeArrowheads="1"/>
              </p:cNvSpPr>
              <p:nvPr/>
            </p:nvSpPr>
            <p:spPr bwMode="auto">
              <a:xfrm>
                <a:off x="5199104" y="3124835"/>
                <a:ext cx="45081" cy="476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47" name="Oval 61"/>
              <p:cNvSpPr>
                <a:spLocks noChangeArrowheads="1"/>
              </p:cNvSpPr>
              <p:nvPr/>
            </p:nvSpPr>
            <p:spPr bwMode="auto">
              <a:xfrm>
                <a:off x="5374348" y="3128645"/>
                <a:ext cx="45081" cy="476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5448" name="AutoShape 62"/>
              <p:cNvCxnSpPr>
                <a:cxnSpLocks noChangeShapeType="1"/>
              </p:cNvCxnSpPr>
              <p:nvPr/>
            </p:nvCxnSpPr>
            <p:spPr bwMode="auto">
              <a:xfrm>
                <a:off x="5232756" y="3164840"/>
                <a:ext cx="48256" cy="2476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5449" name="Oval 63"/>
              <p:cNvSpPr>
                <a:spLocks noChangeArrowheads="1"/>
              </p:cNvSpPr>
              <p:nvPr/>
            </p:nvSpPr>
            <p:spPr bwMode="auto">
              <a:xfrm>
                <a:off x="5284822" y="3250565"/>
                <a:ext cx="45081" cy="476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50" name="Oval 64"/>
              <p:cNvSpPr>
                <a:spLocks noChangeArrowheads="1"/>
              </p:cNvSpPr>
              <p:nvPr/>
            </p:nvSpPr>
            <p:spPr bwMode="auto">
              <a:xfrm>
                <a:off x="5277202" y="3176270"/>
                <a:ext cx="45081" cy="476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5451" name="AutoShape 65"/>
              <p:cNvCxnSpPr>
                <a:cxnSpLocks noChangeShapeType="1"/>
              </p:cNvCxnSpPr>
              <p:nvPr/>
            </p:nvCxnSpPr>
            <p:spPr bwMode="auto">
              <a:xfrm flipH="1">
                <a:off x="5326093" y="3170555"/>
                <a:ext cx="57145" cy="1905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5452" name="AutoShape 66"/>
              <p:cNvCxnSpPr>
                <a:cxnSpLocks noChangeShapeType="1"/>
              </p:cNvCxnSpPr>
              <p:nvPr/>
            </p:nvCxnSpPr>
            <p:spPr bwMode="auto">
              <a:xfrm>
                <a:off x="5300695" y="3210560"/>
                <a:ext cx="1270" cy="438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5453" name="AutoShape 67"/>
              <p:cNvCxnSpPr>
                <a:cxnSpLocks noChangeShapeType="1"/>
              </p:cNvCxnSpPr>
              <p:nvPr/>
            </p:nvCxnSpPr>
            <p:spPr bwMode="auto">
              <a:xfrm>
                <a:off x="5025130" y="3370580"/>
                <a:ext cx="593036" cy="63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5454" name="AutoShape 68"/>
              <p:cNvCxnSpPr>
                <a:cxnSpLocks noChangeShapeType="1"/>
              </p:cNvCxnSpPr>
              <p:nvPr/>
            </p:nvCxnSpPr>
            <p:spPr bwMode="auto">
              <a:xfrm flipH="1">
                <a:off x="5001003" y="2865755"/>
                <a:ext cx="283819" cy="48387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5455" name="AutoShape 69"/>
              <p:cNvCxnSpPr>
                <a:cxnSpLocks noChangeShapeType="1"/>
              </p:cNvCxnSpPr>
              <p:nvPr/>
            </p:nvCxnSpPr>
            <p:spPr bwMode="auto">
              <a:xfrm flipV="1">
                <a:off x="5006082" y="3172460"/>
                <a:ext cx="193022" cy="1866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5456" name="AutoShape 70"/>
              <p:cNvCxnSpPr>
                <a:cxnSpLocks noChangeShapeType="1"/>
              </p:cNvCxnSpPr>
              <p:nvPr/>
            </p:nvCxnSpPr>
            <p:spPr bwMode="auto">
              <a:xfrm>
                <a:off x="5322283" y="3275330"/>
                <a:ext cx="278739" cy="838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5457" name="AutoShape 71"/>
              <p:cNvCxnSpPr>
                <a:cxnSpLocks noChangeShapeType="1"/>
              </p:cNvCxnSpPr>
              <p:nvPr/>
            </p:nvCxnSpPr>
            <p:spPr bwMode="auto">
              <a:xfrm flipV="1">
                <a:off x="5001003" y="3284855"/>
                <a:ext cx="281914" cy="819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5458" name="AutoShape 72"/>
              <p:cNvCxnSpPr>
                <a:cxnSpLocks noChangeShapeType="1"/>
              </p:cNvCxnSpPr>
              <p:nvPr/>
            </p:nvCxnSpPr>
            <p:spPr bwMode="auto">
              <a:xfrm>
                <a:off x="5411810" y="3164840"/>
                <a:ext cx="196832" cy="18288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5459" name="AutoShape 73"/>
              <p:cNvCxnSpPr>
                <a:cxnSpLocks noChangeShapeType="1"/>
              </p:cNvCxnSpPr>
              <p:nvPr/>
            </p:nvCxnSpPr>
            <p:spPr bwMode="auto">
              <a:xfrm flipH="1" flipV="1">
                <a:off x="5300695" y="2873375"/>
                <a:ext cx="84447" cy="2628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grpSp>
          <p:nvGrpSpPr>
            <p:cNvPr id="3" name="组合 78"/>
            <p:cNvGrpSpPr>
              <a:grpSpLocks/>
            </p:cNvGrpSpPr>
            <p:nvPr/>
          </p:nvGrpSpPr>
          <p:grpSpPr bwMode="auto">
            <a:xfrm>
              <a:off x="1285875" y="2943225"/>
              <a:ext cx="1928813" cy="1585913"/>
              <a:chOff x="1285852" y="2028758"/>
              <a:chExt cx="1928826" cy="1586038"/>
            </a:xfrm>
          </p:grpSpPr>
          <p:sp>
            <p:nvSpPr>
              <p:cNvPr id="15392" name="TextBox 74"/>
              <p:cNvSpPr txBox="1">
                <a:spLocks noChangeArrowheads="1"/>
              </p:cNvSpPr>
              <p:nvPr/>
            </p:nvSpPr>
            <p:spPr bwMode="auto">
              <a:xfrm>
                <a:off x="1285852" y="2028758"/>
                <a:ext cx="42862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sz="20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93" name="TextBox 75"/>
              <p:cNvSpPr txBox="1">
                <a:spLocks noChangeArrowheads="1"/>
              </p:cNvSpPr>
              <p:nvPr/>
            </p:nvSpPr>
            <p:spPr bwMode="auto">
              <a:xfrm>
                <a:off x="2786050" y="3214686"/>
                <a:ext cx="42862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sz="20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94" name="TextBox 76"/>
              <p:cNvSpPr txBox="1">
                <a:spLocks noChangeArrowheads="1"/>
              </p:cNvSpPr>
              <p:nvPr/>
            </p:nvSpPr>
            <p:spPr bwMode="auto">
              <a:xfrm>
                <a:off x="2786050" y="2071678"/>
                <a:ext cx="42862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sz="2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95" name="TextBox 77"/>
              <p:cNvSpPr txBox="1">
                <a:spLocks noChangeArrowheads="1"/>
              </p:cNvSpPr>
              <p:nvPr/>
            </p:nvSpPr>
            <p:spPr bwMode="auto">
              <a:xfrm>
                <a:off x="1285852" y="3143248"/>
                <a:ext cx="42862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sz="20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" name="组合 83"/>
            <p:cNvGrpSpPr>
              <a:grpSpLocks/>
            </p:cNvGrpSpPr>
            <p:nvPr/>
          </p:nvGrpSpPr>
          <p:grpSpPr bwMode="auto">
            <a:xfrm>
              <a:off x="1643063" y="3357563"/>
              <a:ext cx="1285875" cy="828675"/>
              <a:chOff x="1643042" y="2357430"/>
              <a:chExt cx="1285884" cy="828738"/>
            </a:xfrm>
          </p:grpSpPr>
          <p:sp>
            <p:nvSpPr>
              <p:cNvPr id="15388" name="TextBox 79"/>
              <p:cNvSpPr txBox="1">
                <a:spLocks noChangeArrowheads="1"/>
              </p:cNvSpPr>
              <p:nvPr/>
            </p:nvSpPr>
            <p:spPr bwMode="auto">
              <a:xfrm>
                <a:off x="2500298" y="2714620"/>
                <a:ext cx="42862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sz="20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89" name="TextBox 80"/>
              <p:cNvSpPr txBox="1">
                <a:spLocks noChangeArrowheads="1"/>
              </p:cNvSpPr>
              <p:nvPr/>
            </p:nvSpPr>
            <p:spPr bwMode="auto">
              <a:xfrm>
                <a:off x="1643042" y="2357430"/>
                <a:ext cx="42862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sz="20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90" name="TextBox 81"/>
              <p:cNvSpPr txBox="1">
                <a:spLocks noChangeArrowheads="1"/>
              </p:cNvSpPr>
              <p:nvPr/>
            </p:nvSpPr>
            <p:spPr bwMode="auto">
              <a:xfrm>
                <a:off x="2500298" y="2357430"/>
                <a:ext cx="42862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sz="2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91" name="TextBox 82"/>
              <p:cNvSpPr txBox="1">
                <a:spLocks noChangeArrowheads="1"/>
              </p:cNvSpPr>
              <p:nvPr/>
            </p:nvSpPr>
            <p:spPr bwMode="auto">
              <a:xfrm>
                <a:off x="1643042" y="2786058"/>
                <a:ext cx="42862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sz="20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" name="组合 94"/>
            <p:cNvGrpSpPr>
              <a:grpSpLocks/>
            </p:cNvGrpSpPr>
            <p:nvPr/>
          </p:nvGrpSpPr>
          <p:grpSpPr bwMode="auto">
            <a:xfrm>
              <a:off x="4071938" y="2814638"/>
              <a:ext cx="1857375" cy="1757362"/>
              <a:chOff x="4071934" y="1928802"/>
              <a:chExt cx="1857388" cy="1757432"/>
            </a:xfrm>
          </p:grpSpPr>
          <p:sp>
            <p:nvSpPr>
              <p:cNvPr id="15383" name="TextBox 84"/>
              <p:cNvSpPr txBox="1">
                <a:spLocks noChangeArrowheads="1"/>
              </p:cNvSpPr>
              <p:nvPr/>
            </p:nvSpPr>
            <p:spPr bwMode="auto">
              <a:xfrm>
                <a:off x="4572000" y="1928802"/>
                <a:ext cx="42862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sz="20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84" name="TextBox 85"/>
              <p:cNvSpPr txBox="1">
                <a:spLocks noChangeArrowheads="1"/>
              </p:cNvSpPr>
              <p:nvPr/>
            </p:nvSpPr>
            <p:spPr bwMode="auto">
              <a:xfrm>
                <a:off x="5500694" y="2457386"/>
                <a:ext cx="42862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sz="20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85" name="TextBox 86"/>
              <p:cNvSpPr txBox="1">
                <a:spLocks noChangeArrowheads="1"/>
              </p:cNvSpPr>
              <p:nvPr/>
            </p:nvSpPr>
            <p:spPr bwMode="auto">
              <a:xfrm>
                <a:off x="5143504" y="3286124"/>
                <a:ext cx="42862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sz="20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86" name="TextBox 87"/>
              <p:cNvSpPr txBox="1">
                <a:spLocks noChangeArrowheads="1"/>
              </p:cNvSpPr>
              <p:nvPr/>
            </p:nvSpPr>
            <p:spPr bwMode="auto">
              <a:xfrm>
                <a:off x="4286248" y="3214686"/>
                <a:ext cx="42862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sz="20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87" name="TextBox 88"/>
              <p:cNvSpPr txBox="1">
                <a:spLocks noChangeArrowheads="1"/>
              </p:cNvSpPr>
              <p:nvPr/>
            </p:nvSpPr>
            <p:spPr bwMode="auto">
              <a:xfrm>
                <a:off x="4071934" y="2600262"/>
                <a:ext cx="42862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zh-CN" altLang="en-US" sz="20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4857750" y="3200400"/>
              <a:ext cx="4286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5143500" y="3586163"/>
              <a:ext cx="4286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4786313" y="3771900"/>
              <a:ext cx="4286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4500563" y="3700463"/>
              <a:ext cx="4286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572000" y="3300413"/>
              <a:ext cx="4286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" name="组合 102"/>
            <p:cNvGrpSpPr>
              <a:grpSpLocks/>
            </p:cNvGrpSpPr>
            <p:nvPr/>
          </p:nvGrpSpPr>
          <p:grpSpPr bwMode="auto">
            <a:xfrm>
              <a:off x="6429375" y="2914650"/>
              <a:ext cx="2000250" cy="1500188"/>
              <a:chOff x="6429388" y="2000240"/>
              <a:chExt cx="2000264" cy="1500198"/>
            </a:xfrm>
          </p:grpSpPr>
          <p:sp>
            <p:nvSpPr>
              <p:cNvPr id="15380" name="TextBox 95"/>
              <p:cNvSpPr txBox="1">
                <a:spLocks noChangeArrowheads="1"/>
              </p:cNvSpPr>
              <p:nvPr/>
            </p:nvSpPr>
            <p:spPr bwMode="auto">
              <a:xfrm>
                <a:off x="7072330" y="2000240"/>
                <a:ext cx="42862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sz="20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81" name="TextBox 96"/>
              <p:cNvSpPr txBox="1">
                <a:spLocks noChangeArrowheads="1"/>
              </p:cNvSpPr>
              <p:nvPr/>
            </p:nvSpPr>
            <p:spPr bwMode="auto">
              <a:xfrm>
                <a:off x="8001024" y="3071810"/>
                <a:ext cx="42862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sz="20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82" name="TextBox 97"/>
              <p:cNvSpPr txBox="1">
                <a:spLocks noChangeArrowheads="1"/>
              </p:cNvSpPr>
              <p:nvPr/>
            </p:nvSpPr>
            <p:spPr bwMode="auto">
              <a:xfrm>
                <a:off x="6429388" y="3100328"/>
                <a:ext cx="42862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zh-CN" altLang="en-US" sz="20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" name="组合 103"/>
            <p:cNvGrpSpPr>
              <a:grpSpLocks/>
            </p:cNvGrpSpPr>
            <p:nvPr/>
          </p:nvGrpSpPr>
          <p:grpSpPr bwMode="auto">
            <a:xfrm>
              <a:off x="6929438" y="3486150"/>
              <a:ext cx="1071562" cy="928688"/>
              <a:chOff x="6929454" y="2571744"/>
              <a:chExt cx="1071570" cy="928694"/>
            </a:xfrm>
          </p:grpSpPr>
          <p:sp>
            <p:nvSpPr>
              <p:cNvPr id="15377" name="TextBox 98"/>
              <p:cNvSpPr txBox="1">
                <a:spLocks noChangeArrowheads="1"/>
              </p:cNvSpPr>
              <p:nvPr/>
            </p:nvSpPr>
            <p:spPr bwMode="auto">
              <a:xfrm>
                <a:off x="6929454" y="2571744"/>
                <a:ext cx="42862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sz="20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78" name="TextBox 99"/>
              <p:cNvSpPr txBox="1">
                <a:spLocks noChangeArrowheads="1"/>
              </p:cNvSpPr>
              <p:nvPr/>
            </p:nvSpPr>
            <p:spPr bwMode="auto">
              <a:xfrm>
                <a:off x="7572396" y="2600262"/>
                <a:ext cx="42862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zh-CN" altLang="en-US" sz="20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79" name="TextBox 100"/>
              <p:cNvSpPr txBox="1">
                <a:spLocks noChangeArrowheads="1"/>
              </p:cNvSpPr>
              <p:nvPr/>
            </p:nvSpPr>
            <p:spPr bwMode="auto">
              <a:xfrm>
                <a:off x="7215206" y="3100328"/>
                <a:ext cx="42862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sz="20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7215188" y="3514725"/>
              <a:ext cx="4286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042988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3366CC"/>
                </a:solidFill>
              </a:rPr>
              <a:t>应用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r>
              <a:rPr lang="zh-CN" sz="2800" b="1" smtClean="0"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en-US" altLang="zh-CN" sz="2800" b="1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sz="2800" b="1" smtClean="0">
                <a:latin typeface="Times New Roman" pitchFamily="18" charset="0"/>
                <a:cs typeface="Times New Roman" pitchFamily="18" charset="0"/>
              </a:rPr>
              <a:t>项工作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sz="2800" b="1" smtClean="0">
                <a:latin typeface="Times New Roman" pitchFamily="18" charset="0"/>
                <a:cs typeface="Times New Roman" pitchFamily="18" charset="0"/>
              </a:rPr>
              <a:t>每项工作需要一天的时间完成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sz="2800" b="1" smtClean="0">
                <a:latin typeface="Times New Roman" pitchFamily="18" charset="0"/>
                <a:cs typeface="Times New Roman" pitchFamily="18" charset="0"/>
              </a:rPr>
              <a:t>有些工作由于需要相同的人员或设备不能同时进行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sz="2800" b="1" smtClean="0">
                <a:latin typeface="Times New Roman" pitchFamily="18" charset="0"/>
                <a:cs typeface="Times New Roman" pitchFamily="18" charset="0"/>
              </a:rPr>
              <a:t>问至少需要几天才能完成所有的工作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? </a:t>
            </a:r>
            <a:endParaRPr lang="zh-CN" altLang="zh-CN" sz="2800" b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sz="2800" b="1" smtClean="0">
                <a:latin typeface="Times New Roman" pitchFamily="18" charset="0"/>
                <a:cs typeface="Times New Roman" pitchFamily="18" charset="0"/>
              </a:rPr>
              <a:t>计算机有</a:t>
            </a:r>
            <a:r>
              <a:rPr lang="en-US" altLang="zh-CN" sz="2800" b="1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sz="2800" b="1" smtClean="0">
                <a:latin typeface="Times New Roman" pitchFamily="18" charset="0"/>
                <a:cs typeface="Times New Roman" pitchFamily="18" charset="0"/>
              </a:rPr>
              <a:t>个寄存器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sz="2800" b="1" smtClean="0">
                <a:latin typeface="Times New Roman" pitchFamily="18" charset="0"/>
                <a:cs typeface="Times New Roman" pitchFamily="18" charset="0"/>
              </a:rPr>
              <a:t>现正在编译一个程序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sz="2800" b="1" smtClean="0">
                <a:latin typeface="Times New Roman" pitchFamily="18" charset="0"/>
                <a:cs typeface="Times New Roman" pitchFamily="18" charset="0"/>
              </a:rPr>
              <a:t>要给每一个变量分配一个寄存器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sz="2800" b="1" smtClean="0">
                <a:latin typeface="Times New Roman" pitchFamily="18" charset="0"/>
                <a:cs typeface="Times New Roman" pitchFamily="18" charset="0"/>
              </a:rPr>
              <a:t>如果两个变量要在同一时刻使用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sz="2800" b="1" smtClean="0">
                <a:latin typeface="Times New Roman" pitchFamily="18" charset="0"/>
                <a:cs typeface="Times New Roman" pitchFamily="18" charset="0"/>
              </a:rPr>
              <a:t>则不能把它们分配给同一个寄存器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800" b="1" smtClean="0">
                <a:latin typeface="Times New Roman" pitchFamily="18" charset="0"/>
                <a:cs typeface="Times New Roman" pitchFamily="18" charset="0"/>
              </a:rPr>
              <a:t>如何给变量分配寄存器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? </a:t>
            </a:r>
            <a:endParaRPr lang="zh-CN" altLang="zh-CN" sz="2800" b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sz="2800" b="1" smtClean="0">
                <a:latin typeface="Times New Roman" pitchFamily="18" charset="0"/>
                <a:cs typeface="Times New Roman" pitchFamily="18" charset="0"/>
              </a:rPr>
              <a:t>无线交换设备的波长分配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sz="2800" b="1" smtClean="0"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en-US" altLang="zh-CN" sz="2800" b="1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sz="2800" b="1" smtClean="0">
                <a:latin typeface="Times New Roman" pitchFamily="18" charset="0"/>
                <a:cs typeface="Times New Roman" pitchFamily="18" charset="0"/>
              </a:rPr>
              <a:t>台设备和</a:t>
            </a:r>
            <a:r>
              <a:rPr lang="en-US" altLang="zh-CN" sz="2800" b="1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sz="2800" b="1" smtClean="0">
                <a:latin typeface="Times New Roman" pitchFamily="18" charset="0"/>
                <a:cs typeface="Times New Roman" pitchFamily="18" charset="0"/>
              </a:rPr>
              <a:t>个发射波长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sz="2800" b="1" smtClean="0">
                <a:latin typeface="Times New Roman" pitchFamily="18" charset="0"/>
                <a:cs typeface="Times New Roman" pitchFamily="18" charset="0"/>
              </a:rPr>
              <a:t>要给每一台设备分配一个波长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sz="2800" b="1" smtClean="0">
                <a:latin typeface="Times New Roman" pitchFamily="18" charset="0"/>
                <a:cs typeface="Times New Roman" pitchFamily="18" charset="0"/>
              </a:rPr>
              <a:t>如果两台设备靠得太近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sz="2800" b="1" smtClean="0">
                <a:latin typeface="Times New Roman" pitchFamily="18" charset="0"/>
                <a:cs typeface="Times New Roman" pitchFamily="18" charset="0"/>
              </a:rPr>
              <a:t>则不能给它们分配相同的波长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sz="2800" b="1" smtClean="0">
                <a:latin typeface="Times New Roman" pitchFamily="18" charset="0"/>
                <a:cs typeface="Times New Roman" pitchFamily="18" charset="0"/>
              </a:rPr>
              <a:t>以防止干扰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2800" b="1" smtClean="0">
                <a:latin typeface="Times New Roman" pitchFamily="18" charset="0"/>
                <a:cs typeface="Times New Roman" pitchFamily="18" charset="0"/>
              </a:rPr>
              <a:t>如何分配波长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zh-CN" altLang="en-US" sz="2800" b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05B2098-3796-48CE-AE74-37D00B43F256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97155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例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57200" y="1500188"/>
            <a:ext cx="8229600" cy="49291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sz="2400" b="1" dirty="0" smtClean="0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zh-CN" sz="2400" b="1" dirty="0" smtClean="0">
                <a:latin typeface="Times New Roman" pitchFamily="18" charset="0"/>
                <a:cs typeface="Times New Roman" pitchFamily="18" charset="0"/>
              </a:rPr>
              <a:t>学生会下设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sz="2400" b="1" dirty="0" smtClean="0">
                <a:latin typeface="Times New Roman" pitchFamily="18" charset="0"/>
                <a:cs typeface="Times New Roman" pitchFamily="18" charset="0"/>
              </a:rPr>
              <a:t>个委员会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sz="2400" b="1" dirty="0" smtClean="0">
                <a:latin typeface="Times New Roman" pitchFamily="18" charset="0"/>
                <a:cs typeface="Times New Roman" pitchFamily="18" charset="0"/>
              </a:rPr>
              <a:t>第一委员会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={</a:t>
            </a:r>
            <a:r>
              <a:rPr lang="zh-CN" sz="2400" b="1" dirty="0" smtClean="0">
                <a:latin typeface="Times New Roman" pitchFamily="18" charset="0"/>
                <a:cs typeface="Times New Roman" pitchFamily="18" charset="0"/>
              </a:rPr>
              <a:t>张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sz="2400" b="1" dirty="0" smtClean="0">
                <a:latin typeface="Times New Roman" pitchFamily="18" charset="0"/>
                <a:cs typeface="Times New Roman" pitchFamily="18" charset="0"/>
              </a:rPr>
              <a:t>李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sz="2400" b="1" dirty="0" smtClean="0">
                <a:latin typeface="Times New Roman" pitchFamily="18" charset="0"/>
                <a:cs typeface="Times New Roman" pitchFamily="18" charset="0"/>
              </a:rPr>
              <a:t>王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}, </a:t>
            </a:r>
            <a:r>
              <a:rPr lang="zh-CN" sz="2400" b="1" dirty="0" smtClean="0">
                <a:latin typeface="Times New Roman" pitchFamily="18" charset="0"/>
                <a:cs typeface="Times New Roman" pitchFamily="18" charset="0"/>
              </a:rPr>
              <a:t>第二委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sz="2400" b="1" dirty="0" smtClean="0">
                <a:latin typeface="Times New Roman" pitchFamily="18" charset="0"/>
                <a:cs typeface="Times New Roman" pitchFamily="18" charset="0"/>
              </a:rPr>
              <a:t>员会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={</a:t>
            </a:r>
            <a:r>
              <a:rPr lang="zh-CN" sz="2400" b="1" dirty="0" smtClean="0">
                <a:latin typeface="Times New Roman" pitchFamily="18" charset="0"/>
                <a:cs typeface="Times New Roman" pitchFamily="18" charset="0"/>
              </a:rPr>
              <a:t>李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sz="2400" b="1" dirty="0" smtClean="0">
                <a:latin typeface="Times New Roman" pitchFamily="18" charset="0"/>
                <a:cs typeface="Times New Roman" pitchFamily="18" charset="0"/>
              </a:rPr>
              <a:t>赵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sz="2400" b="1" dirty="0" smtClean="0">
                <a:latin typeface="Times New Roman" pitchFamily="18" charset="0"/>
                <a:cs typeface="Times New Roman" pitchFamily="18" charset="0"/>
              </a:rPr>
              <a:t>刘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}, </a:t>
            </a:r>
            <a:r>
              <a:rPr lang="zh-CN" sz="2400" b="1" dirty="0" smtClean="0">
                <a:latin typeface="Times New Roman" pitchFamily="18" charset="0"/>
                <a:cs typeface="Times New Roman" pitchFamily="18" charset="0"/>
              </a:rPr>
              <a:t>第三委员会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={</a:t>
            </a:r>
            <a:r>
              <a:rPr lang="zh-CN" sz="2400" b="1" dirty="0" smtClean="0">
                <a:latin typeface="Times New Roman" pitchFamily="18" charset="0"/>
                <a:cs typeface="Times New Roman" pitchFamily="18" charset="0"/>
              </a:rPr>
              <a:t>张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sz="2400" b="1" dirty="0" smtClean="0">
                <a:latin typeface="Times New Roman" pitchFamily="18" charset="0"/>
                <a:cs typeface="Times New Roman" pitchFamily="18" charset="0"/>
              </a:rPr>
              <a:t>刘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sz="2400" b="1" dirty="0" smtClean="0">
                <a:latin typeface="Times New Roman" pitchFamily="18" charset="0"/>
                <a:cs typeface="Times New Roman" pitchFamily="18" charset="0"/>
              </a:rPr>
              <a:t>王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}, </a:t>
            </a:r>
            <a:r>
              <a:rPr lang="zh-CN" sz="2400" b="1" dirty="0" smtClean="0">
                <a:latin typeface="Times New Roman" pitchFamily="18" charset="0"/>
                <a:cs typeface="Times New Roman" pitchFamily="18" charset="0"/>
              </a:rPr>
              <a:t>第四委员会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={</a:t>
            </a:r>
            <a:r>
              <a:rPr lang="zh-CN" sz="2400" b="1" dirty="0" smtClean="0">
                <a:latin typeface="Times New Roman" pitchFamily="18" charset="0"/>
                <a:cs typeface="Times New Roman" pitchFamily="18" charset="0"/>
              </a:rPr>
              <a:t>赵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>
              <a:buFont typeface="Wingdings" pitchFamily="2" charset="2"/>
              <a:buNone/>
            </a:pPr>
            <a:r>
              <a:rPr lang="zh-CN" sz="2400" b="1" dirty="0" smtClean="0">
                <a:latin typeface="Times New Roman" pitchFamily="18" charset="0"/>
                <a:cs typeface="Times New Roman" pitchFamily="18" charset="0"/>
              </a:rPr>
              <a:t>刘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sz="2400" b="1" dirty="0" smtClean="0">
                <a:latin typeface="Times New Roman" pitchFamily="18" charset="0"/>
                <a:cs typeface="Times New Roman" pitchFamily="18" charset="0"/>
              </a:rPr>
              <a:t>孙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}, </a:t>
            </a:r>
            <a:r>
              <a:rPr lang="zh-CN" sz="2400" b="1" dirty="0" smtClean="0">
                <a:latin typeface="Times New Roman" pitchFamily="18" charset="0"/>
                <a:cs typeface="Times New Roman" pitchFamily="18" charset="0"/>
              </a:rPr>
              <a:t>第五委员会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={</a:t>
            </a:r>
            <a:r>
              <a:rPr lang="zh-CN" sz="2400" b="1" dirty="0" smtClean="0">
                <a:latin typeface="Times New Roman" pitchFamily="18" charset="0"/>
                <a:cs typeface="Times New Roman" pitchFamily="18" charset="0"/>
              </a:rPr>
              <a:t>张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sz="2400" b="1" dirty="0" smtClean="0">
                <a:latin typeface="Times New Roman" pitchFamily="18" charset="0"/>
                <a:cs typeface="Times New Roman" pitchFamily="18" charset="0"/>
              </a:rPr>
              <a:t>王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}, </a:t>
            </a:r>
            <a:r>
              <a:rPr lang="zh-CN" sz="2400" b="1" dirty="0" smtClean="0">
                <a:latin typeface="Times New Roman" pitchFamily="18" charset="0"/>
                <a:cs typeface="Times New Roman" pitchFamily="18" charset="0"/>
              </a:rPr>
              <a:t>第六委员会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={</a:t>
            </a:r>
            <a:r>
              <a:rPr lang="zh-CN" sz="2400" b="1" dirty="0" smtClean="0">
                <a:latin typeface="Times New Roman" pitchFamily="18" charset="0"/>
                <a:cs typeface="Times New Roman" pitchFamily="18" charset="0"/>
              </a:rPr>
              <a:t>李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sz="2400" b="1" dirty="0" smtClean="0">
                <a:latin typeface="Times New Roman" pitchFamily="18" charset="0"/>
                <a:cs typeface="Times New Roman" pitchFamily="18" charset="0"/>
              </a:rPr>
              <a:t>刘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sz="2400" b="1" dirty="0" smtClean="0">
                <a:latin typeface="Times New Roman" pitchFamily="18" charset="0"/>
                <a:cs typeface="Times New Roman" pitchFamily="18" charset="0"/>
              </a:rPr>
              <a:t>王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}. </a:t>
            </a:r>
            <a:r>
              <a:rPr lang="zh-CN" sz="2400" b="1" dirty="0" smtClean="0">
                <a:latin typeface="Times New Roman" pitchFamily="18" charset="0"/>
                <a:cs typeface="Times New Roman" pitchFamily="18" charset="0"/>
              </a:rPr>
              <a:t>每个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sz="2400" b="1" dirty="0" smtClean="0">
                <a:latin typeface="Times New Roman" pitchFamily="18" charset="0"/>
                <a:cs typeface="Times New Roman" pitchFamily="18" charset="0"/>
              </a:rPr>
              <a:t>月每个委员会都要开一次会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sz="2400" b="1" dirty="0" smtClean="0">
                <a:latin typeface="Times New Roman" pitchFamily="18" charset="0"/>
                <a:cs typeface="Times New Roman" pitchFamily="18" charset="0"/>
              </a:rPr>
              <a:t>为了确保每个人都能参加他所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sz="2400" b="1" dirty="0" smtClean="0">
                <a:latin typeface="Times New Roman" pitchFamily="18" charset="0"/>
                <a:cs typeface="Times New Roman" pitchFamily="18" charset="0"/>
              </a:rPr>
              <a:t>在的委员会会议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sz="2400" b="1" dirty="0" smtClean="0">
                <a:latin typeface="Times New Roman" pitchFamily="18" charset="0"/>
                <a:cs typeface="Times New Roman" pitchFamily="18" charset="0"/>
              </a:rPr>
              <a:t>这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sz="2400" b="1" dirty="0" smtClean="0">
                <a:latin typeface="Times New Roman" pitchFamily="18" charset="0"/>
                <a:cs typeface="Times New Roman" pitchFamily="18" charset="0"/>
              </a:rPr>
              <a:t>个会议至少要安排在几个不同时间段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zh-CN" alt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B752412-6591-4229-B1C5-1B9F81ADEE64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smtClean="0">
              <a:ea typeface="宋体" charset="-122"/>
            </a:endParaRPr>
          </a:p>
        </p:txBody>
      </p:sp>
      <p:grpSp>
        <p:nvGrpSpPr>
          <p:cNvPr id="2" name="组合 43"/>
          <p:cNvGrpSpPr/>
          <p:nvPr/>
        </p:nvGrpSpPr>
        <p:grpSpPr>
          <a:xfrm>
            <a:off x="1214414" y="3714752"/>
            <a:ext cx="3000396" cy="2500330"/>
            <a:chOff x="4643438" y="3714752"/>
            <a:chExt cx="3000396" cy="2500330"/>
          </a:xfrm>
          <a:noFill/>
        </p:grpSpPr>
        <p:sp>
          <p:nvSpPr>
            <p:cNvPr id="17437" name="Text Box 29"/>
            <p:cNvSpPr txBox="1">
              <a:spLocks noChangeArrowheads="1"/>
            </p:cNvSpPr>
            <p:nvPr/>
          </p:nvSpPr>
          <p:spPr bwMode="auto">
            <a:xfrm>
              <a:off x="7215206" y="4139636"/>
              <a:ext cx="428628" cy="50381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v</a:t>
              </a:r>
              <a:r>
                <a:rPr lang="en-US" altLang="zh-CN" sz="2000" b="1" baseline="-25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6</a:t>
              </a:r>
              <a:endParaRPr lang="zh-CN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grpSp>
          <p:nvGrpSpPr>
            <p:cNvPr id="3" name="组合 37"/>
            <p:cNvGrpSpPr/>
            <p:nvPr/>
          </p:nvGrpSpPr>
          <p:grpSpPr>
            <a:xfrm>
              <a:off x="4999722" y="3849108"/>
              <a:ext cx="2286922" cy="2223098"/>
              <a:chOff x="3285211" y="4420613"/>
              <a:chExt cx="1206086" cy="1258154"/>
            </a:xfrm>
            <a:grpFill/>
          </p:grpSpPr>
          <p:sp>
            <p:nvSpPr>
              <p:cNvPr id="17415" name="Oval 7"/>
              <p:cNvSpPr>
                <a:spLocks noChangeArrowheads="1"/>
              </p:cNvSpPr>
              <p:nvPr/>
            </p:nvSpPr>
            <p:spPr bwMode="auto">
              <a:xfrm>
                <a:off x="3757737" y="4420613"/>
                <a:ext cx="184819" cy="168304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7416" name="Oval 8"/>
              <p:cNvSpPr>
                <a:spLocks noChangeArrowheads="1"/>
              </p:cNvSpPr>
              <p:nvPr/>
            </p:nvSpPr>
            <p:spPr bwMode="auto">
              <a:xfrm>
                <a:off x="3285211" y="4771194"/>
                <a:ext cx="184819" cy="168304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7417" name="Oval 9"/>
              <p:cNvSpPr>
                <a:spLocks noChangeArrowheads="1"/>
              </p:cNvSpPr>
              <p:nvPr/>
            </p:nvSpPr>
            <p:spPr bwMode="auto">
              <a:xfrm>
                <a:off x="3346182" y="5251337"/>
                <a:ext cx="184819" cy="168304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7418" name="Oval 10"/>
              <p:cNvSpPr>
                <a:spLocks noChangeArrowheads="1"/>
              </p:cNvSpPr>
              <p:nvPr/>
            </p:nvSpPr>
            <p:spPr bwMode="auto">
              <a:xfrm>
                <a:off x="3856816" y="5510463"/>
                <a:ext cx="184819" cy="168304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7419" name="Oval 11"/>
              <p:cNvSpPr>
                <a:spLocks noChangeArrowheads="1"/>
              </p:cNvSpPr>
              <p:nvPr/>
            </p:nvSpPr>
            <p:spPr bwMode="auto">
              <a:xfrm>
                <a:off x="4298857" y="4710223"/>
                <a:ext cx="184819" cy="168304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7420" name="Oval 12"/>
              <p:cNvSpPr>
                <a:spLocks noChangeArrowheads="1"/>
              </p:cNvSpPr>
              <p:nvPr/>
            </p:nvSpPr>
            <p:spPr bwMode="auto">
              <a:xfrm>
                <a:off x="4306478" y="5213231"/>
                <a:ext cx="184819" cy="168304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cxnSp>
            <p:nvCxnSpPr>
              <p:cNvPr id="17421" name="AutoShape 13"/>
              <p:cNvCxnSpPr>
                <a:cxnSpLocks noChangeShapeType="1"/>
              </p:cNvCxnSpPr>
              <p:nvPr/>
            </p:nvCxnSpPr>
            <p:spPr bwMode="auto">
              <a:xfrm flipH="1">
                <a:off x="3414139" y="4550810"/>
                <a:ext cx="343598" cy="220383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22" name="AutoShape 14"/>
              <p:cNvCxnSpPr>
                <a:cxnSpLocks noChangeShapeType="1"/>
              </p:cNvCxnSpPr>
              <p:nvPr/>
            </p:nvCxnSpPr>
            <p:spPr bwMode="auto">
              <a:xfrm flipH="1">
                <a:off x="3470030" y="4588917"/>
                <a:ext cx="332166" cy="66242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23" name="AutoShape 15"/>
              <p:cNvCxnSpPr>
                <a:cxnSpLocks noChangeShapeType="1"/>
              </p:cNvCxnSpPr>
              <p:nvPr/>
            </p:nvCxnSpPr>
            <p:spPr bwMode="auto">
              <a:xfrm>
                <a:off x="3884126" y="4588917"/>
                <a:ext cx="444582" cy="66242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24" name="AutoShape 16"/>
              <p:cNvCxnSpPr>
                <a:cxnSpLocks noChangeShapeType="1"/>
              </p:cNvCxnSpPr>
              <p:nvPr/>
            </p:nvCxnSpPr>
            <p:spPr bwMode="auto">
              <a:xfrm>
                <a:off x="3942557" y="4550810"/>
                <a:ext cx="363922" cy="220383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25" name="AutoShape 17"/>
              <p:cNvCxnSpPr>
                <a:cxnSpLocks noChangeShapeType="1"/>
              </p:cNvCxnSpPr>
              <p:nvPr/>
            </p:nvCxnSpPr>
            <p:spPr bwMode="auto">
              <a:xfrm>
                <a:off x="3384924" y="4939498"/>
                <a:ext cx="29215" cy="311839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26" name="AutoShape 18"/>
              <p:cNvCxnSpPr>
                <a:cxnSpLocks noChangeShapeType="1"/>
              </p:cNvCxnSpPr>
              <p:nvPr/>
            </p:nvCxnSpPr>
            <p:spPr bwMode="auto">
              <a:xfrm flipV="1">
                <a:off x="3470030" y="4821367"/>
                <a:ext cx="836449" cy="14608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27" name="AutoShape 19"/>
              <p:cNvCxnSpPr>
                <a:cxnSpLocks noChangeShapeType="1"/>
              </p:cNvCxnSpPr>
              <p:nvPr/>
            </p:nvCxnSpPr>
            <p:spPr bwMode="auto">
              <a:xfrm>
                <a:off x="3431923" y="4916634"/>
                <a:ext cx="452203" cy="593829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28" name="AutoShape 20"/>
              <p:cNvCxnSpPr>
                <a:cxnSpLocks noChangeShapeType="1"/>
              </p:cNvCxnSpPr>
              <p:nvPr/>
            </p:nvCxnSpPr>
            <p:spPr bwMode="auto">
              <a:xfrm>
                <a:off x="3518934" y="5381535"/>
                <a:ext cx="337882" cy="183547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29" name="AutoShape 21"/>
              <p:cNvCxnSpPr>
                <a:cxnSpLocks noChangeShapeType="1"/>
              </p:cNvCxnSpPr>
              <p:nvPr/>
            </p:nvCxnSpPr>
            <p:spPr bwMode="auto">
              <a:xfrm flipV="1">
                <a:off x="3524014" y="4835975"/>
                <a:ext cx="804693" cy="46109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30" name="AutoShape 22"/>
              <p:cNvCxnSpPr>
                <a:cxnSpLocks noChangeShapeType="1"/>
              </p:cNvCxnSpPr>
              <p:nvPr/>
            </p:nvCxnSpPr>
            <p:spPr bwMode="auto">
              <a:xfrm flipV="1">
                <a:off x="3531001" y="5297065"/>
                <a:ext cx="767856" cy="8447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31" name="AutoShape 23"/>
              <p:cNvCxnSpPr>
                <a:cxnSpLocks noChangeShapeType="1"/>
              </p:cNvCxnSpPr>
              <p:nvPr/>
            </p:nvCxnSpPr>
            <p:spPr bwMode="auto">
              <a:xfrm flipH="1">
                <a:off x="4014325" y="4878527"/>
                <a:ext cx="351220" cy="631935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45" name="AutoShape 37"/>
              <p:cNvCxnSpPr>
                <a:cxnSpLocks noChangeShapeType="1"/>
              </p:cNvCxnSpPr>
              <p:nvPr/>
            </p:nvCxnSpPr>
            <p:spPr bwMode="auto">
              <a:xfrm>
                <a:off x="4402381" y="4880433"/>
                <a:ext cx="10797" cy="332798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39" name="Text Box 29"/>
            <p:cNvSpPr txBox="1">
              <a:spLocks noChangeArrowheads="1"/>
            </p:cNvSpPr>
            <p:nvPr/>
          </p:nvSpPr>
          <p:spPr bwMode="auto">
            <a:xfrm>
              <a:off x="7143768" y="5354082"/>
              <a:ext cx="428628" cy="50381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v</a:t>
              </a:r>
              <a:r>
                <a:rPr lang="en-US" altLang="zh-CN" sz="2000" b="1" baseline="-25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5</a:t>
              </a:r>
              <a:endParaRPr lang="zh-CN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0" name="Text Box 29"/>
            <p:cNvSpPr txBox="1">
              <a:spLocks noChangeArrowheads="1"/>
            </p:cNvSpPr>
            <p:nvPr/>
          </p:nvSpPr>
          <p:spPr bwMode="auto">
            <a:xfrm>
              <a:off x="6429388" y="5711272"/>
              <a:ext cx="428628" cy="50381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v</a:t>
              </a:r>
              <a:r>
                <a:rPr lang="en-US" altLang="zh-CN" sz="2000" b="1" baseline="-25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endParaRPr lang="zh-CN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1" name="Text Box 29"/>
            <p:cNvSpPr txBox="1">
              <a:spLocks noChangeArrowheads="1"/>
            </p:cNvSpPr>
            <p:nvPr/>
          </p:nvSpPr>
          <p:spPr bwMode="auto">
            <a:xfrm>
              <a:off x="4786314" y="5354082"/>
              <a:ext cx="428628" cy="50381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v</a:t>
              </a:r>
              <a:r>
                <a:rPr lang="en-US" altLang="zh-CN" sz="2000" b="1" baseline="-25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endParaRPr lang="zh-CN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2" name="Text Box 29"/>
            <p:cNvSpPr txBox="1">
              <a:spLocks noChangeArrowheads="1"/>
            </p:cNvSpPr>
            <p:nvPr/>
          </p:nvSpPr>
          <p:spPr bwMode="auto">
            <a:xfrm>
              <a:off x="4643438" y="4496826"/>
              <a:ext cx="428628" cy="50381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v</a:t>
              </a:r>
              <a:r>
                <a:rPr lang="en-US" altLang="zh-CN" sz="2000" b="1" baseline="-25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lang="zh-CN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3" name="Text Box 29"/>
            <p:cNvSpPr txBox="1">
              <a:spLocks noChangeArrowheads="1"/>
            </p:cNvSpPr>
            <p:nvPr/>
          </p:nvSpPr>
          <p:spPr bwMode="auto">
            <a:xfrm>
              <a:off x="5572132" y="3714752"/>
              <a:ext cx="428628" cy="50381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v</a:t>
              </a:r>
              <a:r>
                <a:rPr lang="en-US" altLang="zh-CN" sz="2000" b="1" baseline="-25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zh-CN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45" name="Text Box 30"/>
          <p:cNvSpPr txBox="1">
            <a:spLocks noChangeArrowheads="1"/>
          </p:cNvSpPr>
          <p:nvPr/>
        </p:nvSpPr>
        <p:spPr bwMode="auto">
          <a:xfrm>
            <a:off x="2500313" y="3786188"/>
            <a:ext cx="42862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zh-CN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 Box 30"/>
          <p:cNvSpPr txBox="1">
            <a:spLocks noChangeArrowheads="1"/>
          </p:cNvSpPr>
          <p:nvPr/>
        </p:nvSpPr>
        <p:spPr bwMode="auto">
          <a:xfrm>
            <a:off x="1571625" y="4416425"/>
            <a:ext cx="42862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zh-CN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 Box 30"/>
          <p:cNvSpPr txBox="1">
            <a:spLocks noChangeArrowheads="1"/>
          </p:cNvSpPr>
          <p:nvPr/>
        </p:nvSpPr>
        <p:spPr bwMode="auto">
          <a:xfrm>
            <a:off x="1714500" y="5273675"/>
            <a:ext cx="42862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zh-CN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 Box 30"/>
          <p:cNvSpPr txBox="1">
            <a:spLocks noChangeArrowheads="1"/>
          </p:cNvSpPr>
          <p:nvPr/>
        </p:nvSpPr>
        <p:spPr bwMode="auto">
          <a:xfrm>
            <a:off x="3500438" y="4286250"/>
            <a:ext cx="42862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zh-CN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 Box 30"/>
          <p:cNvSpPr txBox="1">
            <a:spLocks noChangeArrowheads="1"/>
          </p:cNvSpPr>
          <p:nvPr/>
        </p:nvSpPr>
        <p:spPr bwMode="auto">
          <a:xfrm>
            <a:off x="2643188" y="5715000"/>
            <a:ext cx="42862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zh-CN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 Box 30"/>
          <p:cNvSpPr txBox="1">
            <a:spLocks noChangeArrowheads="1"/>
          </p:cNvSpPr>
          <p:nvPr/>
        </p:nvSpPr>
        <p:spPr bwMode="auto">
          <a:xfrm>
            <a:off x="3571875" y="5202238"/>
            <a:ext cx="42862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zh-CN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 Box 30"/>
          <p:cNvSpPr txBox="1">
            <a:spLocks noChangeArrowheads="1"/>
          </p:cNvSpPr>
          <p:nvPr/>
        </p:nvSpPr>
        <p:spPr bwMode="auto">
          <a:xfrm>
            <a:off x="5072063" y="4000500"/>
            <a:ext cx="27146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至少要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4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个时段</a:t>
            </a:r>
            <a:endParaRPr lang="en-US" altLang="zh-CN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just">
              <a:defRPr/>
            </a:pP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第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时段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一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四</a:t>
            </a:r>
            <a:endParaRPr lang="en-US" altLang="zh-CN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just">
              <a:defRPr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时段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二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五</a:t>
            </a:r>
            <a:endParaRPr lang="en-US" altLang="zh-CN" sz="2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just">
              <a:defRPr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时段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三</a:t>
            </a:r>
            <a:endParaRPr lang="en-US" altLang="zh-CN" sz="2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just">
              <a:defRPr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时段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六</a:t>
            </a:r>
            <a:endParaRPr lang="zh-CN" altLang="zh-CN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996952"/>
            <a:ext cx="5573039" cy="3672408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3384376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      </a:t>
            </a:r>
            <a:r>
              <a:rPr lang="zh-CN" altLang="en-US" sz="2400" b="1" dirty="0" smtClean="0"/>
              <a:t>计算机系某学期开设了</a:t>
            </a:r>
            <a:r>
              <a:rPr lang="en-US" altLang="zh-CN" sz="2400" b="1" dirty="0" smtClean="0"/>
              <a:t>6</a:t>
            </a:r>
            <a:r>
              <a:rPr lang="zh-CN" altLang="en-US" sz="2400" b="1" dirty="0" smtClean="0"/>
              <a:t>门选修课程：数据仓库与数据挖掘，机器学习导论，语音处理与压缩编码，数字媒体动画设计技术，智能信息处理，入侵检测技术，分别用</a:t>
            </a:r>
            <a:r>
              <a:rPr lang="en-US" altLang="zh-CN" sz="2400" b="1" dirty="0" err="1" smtClean="0"/>
              <a:t>a,b,c,d,e,f</a:t>
            </a:r>
            <a:r>
              <a:rPr lang="zh-CN" altLang="en-US" sz="2400" b="1" dirty="0" smtClean="0"/>
              <a:t>表示，以每门功课为一个顶点，当且仅当两门功课被同一个学生选修时，在相应两个顶点之间连一条边，学生选修情况如图所示：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zh-CN" altLang="en-US" sz="2400" b="1" dirty="0" smtClean="0"/>
              <a:t>试问：期末需要最少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zh-CN" altLang="en-US" sz="2400" b="1" dirty="0" smtClean="0"/>
              <a:t>安排几场考试？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C340EB-643E-4386-81BD-B22BFF860D0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方案：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459864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zh-CN" altLang="en-US" b="1" dirty="0" smtClean="0"/>
              <a:t>方案一：</a:t>
            </a:r>
            <a:endParaRPr lang="en-US" altLang="zh-CN" b="1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1" dirty="0" smtClean="0"/>
              <a:t>    a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涂颜色</a:t>
            </a:r>
            <a:r>
              <a:rPr lang="en-US" altLang="zh-CN" b="1" dirty="0" smtClean="0"/>
              <a:t>1</a:t>
            </a:r>
            <a:r>
              <a:rPr lang="zh-CN" altLang="en-US" b="1" i="1" dirty="0" smtClean="0"/>
              <a:t>，</a:t>
            </a:r>
            <a:r>
              <a:rPr lang="en-US" altLang="zh-CN" b="1" dirty="0" smtClean="0"/>
              <a:t>b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f</a:t>
            </a:r>
            <a:r>
              <a:rPr lang="zh-CN" altLang="en-US" b="1" dirty="0" smtClean="0"/>
              <a:t>涂颜色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d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e</a:t>
            </a:r>
            <a:r>
              <a:rPr lang="zh-CN" altLang="en-US" b="1" dirty="0" smtClean="0"/>
              <a:t>涂颜色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，故安排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场考试。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b="1" dirty="0" smtClean="0"/>
              <a:t>     第一场：数据仓库与数据挖掘，智能信息处理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b="1" dirty="0" smtClean="0"/>
              <a:t>     第二场：机器学习，数字媒体动画设计技术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b="1" dirty="0" smtClean="0"/>
              <a:t>     第三场：入侵检测技术，语言处理与压缩编码。</a:t>
            </a:r>
          </a:p>
          <a:p>
            <a:pPr>
              <a:buNone/>
            </a:pPr>
            <a:r>
              <a:rPr lang="en-US" altLang="zh-CN" b="1" dirty="0" smtClean="0"/>
              <a:t> 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C340EB-643E-4386-81BD-B22BFF860D0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方案：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9864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zh-CN" altLang="en-US" b="1" dirty="0" smtClean="0"/>
              <a:t>方案二：</a:t>
            </a:r>
            <a:endParaRPr lang="en-US" altLang="zh-CN" b="1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b="1" dirty="0" smtClean="0"/>
              <a:t>    a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f</a:t>
            </a:r>
            <a:r>
              <a:rPr lang="zh-CN" altLang="en-US" b="1" dirty="0" smtClean="0"/>
              <a:t>涂颜色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b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d</a:t>
            </a:r>
            <a:r>
              <a:rPr lang="zh-CN" altLang="en-US" b="1" dirty="0" smtClean="0"/>
              <a:t>涂颜色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e</a:t>
            </a:r>
            <a:r>
              <a:rPr lang="zh-CN" altLang="en-US" b="1" dirty="0" smtClean="0"/>
              <a:t>涂颜色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，故安排三场考试：</a:t>
            </a:r>
          </a:p>
          <a:p>
            <a:pPr marL="0" indent="806450">
              <a:lnSpc>
                <a:spcPct val="80000"/>
              </a:lnSpc>
              <a:buFontTx/>
              <a:buNone/>
            </a:pPr>
            <a:r>
              <a:rPr lang="zh-CN" altLang="en-US" b="1" dirty="0" smtClean="0"/>
              <a:t>第一场：数据仓库与数据挖掘，数字媒体动画设计</a:t>
            </a:r>
            <a:endParaRPr lang="en-US" altLang="zh-CN" b="1" dirty="0" smtClean="0"/>
          </a:p>
          <a:p>
            <a:pPr marL="0" indent="806450">
              <a:lnSpc>
                <a:spcPct val="80000"/>
              </a:lnSpc>
              <a:buFontTx/>
              <a:buNone/>
            </a:pPr>
            <a:r>
              <a:rPr lang="zh-CN" altLang="en-US" b="1" dirty="0" smtClean="0"/>
              <a:t>第二场：机器学习，入侵检测技术</a:t>
            </a:r>
          </a:p>
          <a:p>
            <a:pPr marL="0" indent="806450">
              <a:lnSpc>
                <a:spcPct val="80000"/>
              </a:lnSpc>
              <a:buFontTx/>
              <a:buNone/>
            </a:pPr>
            <a:r>
              <a:rPr lang="zh-CN" altLang="en-US" b="1" dirty="0" smtClean="0"/>
              <a:t>第三场：智能信息处理，语音处理与压缩编码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b="1" dirty="0" smtClean="0"/>
              <a:t>     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C340EB-643E-4386-81BD-B22BFF860D0F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229600" cy="1042988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A20000"/>
                </a:solidFill>
              </a:rPr>
              <a:t>最短路径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84313"/>
            <a:ext cx="8229600" cy="29448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FF3300"/>
                </a:solidFill>
              </a:rPr>
              <a:t>带权图</a:t>
            </a:r>
            <a:r>
              <a:rPr lang="en-US" altLang="zh-CN" sz="2800" b="1" i="1" dirty="0" smtClean="0">
                <a:latin typeface="Times New Roman" pitchFamily="18" charset="0"/>
              </a:rPr>
              <a:t>G</a:t>
            </a:r>
            <a:r>
              <a:rPr lang="en-US" altLang="zh-CN" sz="2800" b="1" dirty="0" smtClean="0">
                <a:latin typeface="Times New Roman" pitchFamily="18" charset="0"/>
              </a:rPr>
              <a:t>=&lt;</a:t>
            </a:r>
            <a:r>
              <a:rPr lang="en-US" altLang="zh-CN" sz="2800" b="1" i="1" dirty="0" err="1" smtClean="0">
                <a:latin typeface="Times New Roman" pitchFamily="18" charset="0"/>
              </a:rPr>
              <a:t>V</a:t>
            </a:r>
            <a:r>
              <a:rPr lang="en-US" altLang="zh-CN" sz="2800" b="1" dirty="0" err="1" smtClean="0">
                <a:latin typeface="Times New Roman" pitchFamily="18" charset="0"/>
              </a:rPr>
              <a:t>,</a:t>
            </a:r>
            <a:r>
              <a:rPr lang="en-US" altLang="zh-CN" sz="2800" b="1" i="1" dirty="0" err="1" smtClean="0">
                <a:latin typeface="Times New Roman" pitchFamily="18" charset="0"/>
              </a:rPr>
              <a:t>E</a:t>
            </a:r>
            <a:r>
              <a:rPr lang="en-US" altLang="zh-CN" sz="2800" b="1" dirty="0" err="1" smtClean="0">
                <a:latin typeface="Times New Roman" pitchFamily="18" charset="0"/>
              </a:rPr>
              <a:t>,</a:t>
            </a:r>
            <a:r>
              <a:rPr lang="en-US" altLang="zh-CN" sz="2800" b="1" i="1" dirty="0" err="1" smtClean="0">
                <a:latin typeface="Times New Roman" pitchFamily="18" charset="0"/>
              </a:rPr>
              <a:t>w</a:t>
            </a:r>
            <a:r>
              <a:rPr lang="en-US" altLang="zh-CN" sz="2800" b="1" dirty="0" smtClean="0">
                <a:latin typeface="Times New Roman" pitchFamily="18" charset="0"/>
              </a:rPr>
              <a:t>&gt;, </a:t>
            </a:r>
            <a:r>
              <a:rPr lang="zh-CN" altLang="en-US" sz="2800" b="1" dirty="0" smtClean="0">
                <a:latin typeface="Times New Roman" pitchFamily="18" charset="0"/>
              </a:rPr>
              <a:t>其中</a:t>
            </a:r>
            <a:r>
              <a:rPr lang="en-US" altLang="zh-CN" sz="2800" b="1" i="1" dirty="0" smtClean="0">
                <a:latin typeface="Times New Roman" pitchFamily="18" charset="0"/>
              </a:rPr>
              <a:t>w</a:t>
            </a:r>
            <a:r>
              <a:rPr lang="en-US" altLang="zh-CN" sz="2800" b="1" dirty="0" smtClean="0">
                <a:latin typeface="Times New Roman" pitchFamily="18" charset="0"/>
              </a:rPr>
              <a:t>:</a:t>
            </a:r>
            <a:r>
              <a:rPr lang="en-US" altLang="zh-CN" sz="2800" b="1" i="1" dirty="0" smtClean="0">
                <a:latin typeface="Times New Roman" pitchFamily="18" charset="0"/>
              </a:rPr>
              <a:t>E</a:t>
            </a:r>
            <a:r>
              <a:rPr lang="en-US" altLang="zh-CN" sz="2800" b="1" dirty="0" smtClean="0">
                <a:latin typeface="Times New Roman" pitchFamily="18" charset="0"/>
                <a:sym typeface="Symbol" pitchFamily="18" charset="2"/>
              </a:rPr>
              <a:t>R.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 dirty="0" err="1" smtClean="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800" b="1" dirty="0" err="1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b="1" i="1" dirty="0" err="1" smtClean="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800" b="1" dirty="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sz="2800" b="1" i="1" dirty="0" smtClean="0">
                <a:latin typeface="Times New Roman" pitchFamily="18" charset="0"/>
                <a:sym typeface="Symbol" pitchFamily="18" charset="2"/>
              </a:rPr>
              <a:t>w</a:t>
            </a:r>
            <a:r>
              <a:rPr lang="en-US" altLang="zh-CN" sz="2800" b="1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800" b="1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sym typeface="Symbol" pitchFamily="18" charset="2"/>
              </a:rPr>
              <a:t>称作</a:t>
            </a:r>
            <a:r>
              <a:rPr lang="en-US" altLang="zh-CN" sz="2800" b="1" i="1" dirty="0" smtClean="0">
                <a:latin typeface="Times New Roman" pitchFamily="18" charset="0"/>
                <a:sym typeface="Symbol" pitchFamily="18" charset="2"/>
              </a:rPr>
              <a:t>e</a:t>
            </a:r>
            <a:r>
              <a:rPr lang="zh-CN" altLang="en-US" sz="2800" b="1" dirty="0" smtClean="0">
                <a:latin typeface="Times New Roman" pitchFamily="18" charset="0"/>
                <a:sym typeface="Symbol" pitchFamily="18" charset="2"/>
              </a:rPr>
              <a:t>的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权</a:t>
            </a:r>
            <a:r>
              <a:rPr lang="en-US" altLang="zh-CN" sz="2800" b="1" dirty="0" smtClean="0">
                <a:latin typeface="Times New Roman" pitchFamily="18" charset="0"/>
                <a:sym typeface="Symbol" pitchFamily="18" charset="2"/>
              </a:rPr>
              <a:t>. </a:t>
            </a:r>
            <a:r>
              <a:rPr lang="en-US" altLang="zh-CN" sz="2800" b="1" i="1" dirty="0" smtClean="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800" b="1" dirty="0" smtClean="0">
                <a:latin typeface="Times New Roman" pitchFamily="18" charset="0"/>
                <a:sym typeface="Symbol" pitchFamily="18" charset="2"/>
              </a:rPr>
              <a:t>=(</a:t>
            </a:r>
            <a:r>
              <a:rPr lang="en-US" altLang="zh-CN" sz="2800" b="1" i="1" dirty="0" err="1" smtClean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2800" b="1" i="1" baseline="-25000" dirty="0" err="1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800" b="1" dirty="0" err="1" smtClean="0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2800" b="1" i="1" dirty="0" err="1" smtClean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2800" b="1" i="1" baseline="-25000" dirty="0" err="1" smtClean="0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CN" sz="2800" b="1" dirty="0" smtClean="0">
                <a:latin typeface="Times New Roman" pitchFamily="18" charset="0"/>
                <a:sym typeface="Symbol" pitchFamily="18" charset="2"/>
              </a:rPr>
              <a:t>), </a:t>
            </a:r>
            <a:r>
              <a:rPr lang="zh-CN" altLang="en-US" sz="2800" b="1" dirty="0" smtClean="0">
                <a:latin typeface="Times New Roman" pitchFamily="18" charset="0"/>
                <a:sym typeface="Symbol" pitchFamily="18" charset="2"/>
              </a:rPr>
              <a:t>记</a:t>
            </a:r>
            <a:r>
              <a:rPr lang="en-US" altLang="zh-CN" sz="2800" b="1" i="1" dirty="0" smtClean="0">
                <a:latin typeface="Times New Roman" pitchFamily="18" charset="0"/>
                <a:sym typeface="Symbol" pitchFamily="18" charset="2"/>
              </a:rPr>
              <a:t>w</a:t>
            </a:r>
            <a:r>
              <a:rPr lang="en-US" altLang="zh-CN" sz="2800" b="1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800" b="1" dirty="0" smtClean="0">
                <a:latin typeface="Times New Roman" pitchFamily="18" charset="0"/>
                <a:sym typeface="Symbol" pitchFamily="18" charset="2"/>
              </a:rPr>
              <a:t>)=</a:t>
            </a:r>
            <a:r>
              <a:rPr lang="en-US" altLang="zh-CN" sz="2800" b="1" i="1" dirty="0" err="1" smtClean="0">
                <a:latin typeface="Times New Roman" pitchFamily="18" charset="0"/>
                <a:sym typeface="Symbol" pitchFamily="18" charset="2"/>
              </a:rPr>
              <a:t>w</a:t>
            </a:r>
            <a:r>
              <a:rPr lang="en-US" altLang="zh-CN" sz="2800" b="1" i="1" baseline="-25000" dirty="0" err="1" smtClean="0">
                <a:latin typeface="Times New Roman" pitchFamily="18" charset="0"/>
                <a:sym typeface="Symbol" pitchFamily="18" charset="2"/>
              </a:rPr>
              <a:t>ij</a:t>
            </a:r>
            <a:r>
              <a:rPr lang="en-US" altLang="zh-CN" sz="2800" b="1" i="1" baseline="-250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sym typeface="Symbol" pitchFamily="18" charset="2"/>
              </a:rPr>
              <a:t>. </a:t>
            </a:r>
            <a:r>
              <a:rPr lang="zh-CN" altLang="en-US" sz="2800" b="1" dirty="0" smtClean="0">
                <a:latin typeface="Times New Roman" pitchFamily="18" charset="0"/>
                <a:sym typeface="Symbol" pitchFamily="18" charset="2"/>
              </a:rPr>
              <a:t>若</a:t>
            </a:r>
            <a:r>
              <a:rPr lang="en-US" altLang="zh-CN" sz="2800" b="1" i="1" dirty="0" err="1" smtClean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2800" b="1" i="1" baseline="-25000" dirty="0" err="1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800" b="1" dirty="0" err="1" smtClean="0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2800" b="1" i="1" dirty="0" err="1" smtClean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2800" b="1" i="1" baseline="-25000" dirty="0" err="1" smtClean="0">
                <a:latin typeface="Times New Roman" pitchFamily="18" charset="0"/>
                <a:sym typeface="Symbol" pitchFamily="18" charset="2"/>
              </a:rPr>
              <a:t>j</a:t>
            </a:r>
            <a:r>
              <a:rPr lang="zh-CN" altLang="en-US" sz="2800" b="1" dirty="0" smtClean="0">
                <a:latin typeface="Times New Roman" pitchFamily="18" charset="0"/>
                <a:sym typeface="Symbol" pitchFamily="18" charset="2"/>
              </a:rPr>
              <a:t>不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latin typeface="Times New Roman" pitchFamily="18" charset="0"/>
                <a:sym typeface="Symbol" pitchFamily="18" charset="2"/>
              </a:rPr>
              <a:t>相邻</a:t>
            </a:r>
            <a:r>
              <a:rPr lang="en-US" altLang="zh-CN" sz="2800" b="1" dirty="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sz="2800" b="1" dirty="0" smtClean="0">
                <a:latin typeface="Times New Roman" pitchFamily="18" charset="0"/>
                <a:sym typeface="Symbol" pitchFamily="18" charset="2"/>
              </a:rPr>
              <a:t>记</a:t>
            </a:r>
            <a:r>
              <a:rPr lang="en-US" altLang="zh-CN" sz="2800" b="1" i="1" dirty="0" err="1" smtClean="0">
                <a:latin typeface="Times New Roman" pitchFamily="18" charset="0"/>
                <a:sym typeface="Symbol" pitchFamily="18" charset="2"/>
              </a:rPr>
              <a:t>w</a:t>
            </a:r>
            <a:r>
              <a:rPr lang="en-US" altLang="zh-CN" sz="2800" b="1" i="1" baseline="-25000" dirty="0" err="1" smtClean="0">
                <a:latin typeface="Times New Roman" pitchFamily="18" charset="0"/>
                <a:sym typeface="Symbol" pitchFamily="18" charset="2"/>
              </a:rPr>
              <a:t>ij</a:t>
            </a:r>
            <a:r>
              <a:rPr lang="en-US" altLang="zh-CN" sz="2800" b="1" dirty="0" smtClean="0">
                <a:latin typeface="Times New Roman" pitchFamily="18" charset="0"/>
                <a:sym typeface="Symbol" pitchFamily="18" charset="2"/>
              </a:rPr>
              <a:t> =. </a:t>
            </a:r>
          </a:p>
          <a:p>
            <a:pPr eaLnBrk="1" hangingPunct="1">
              <a:spcBef>
                <a:spcPct val="80000"/>
              </a:spcBef>
              <a:buFont typeface="Wingdings" pitchFamily="2" charset="2"/>
              <a:buNone/>
            </a:pPr>
            <a:r>
              <a:rPr lang="zh-CN" altLang="en-US" sz="2800" b="1" dirty="0" smtClean="0">
                <a:latin typeface="Times New Roman" pitchFamily="18" charset="0"/>
              </a:rPr>
              <a:t>通路</a:t>
            </a:r>
            <a:r>
              <a:rPr lang="en-US" altLang="zh-CN" sz="2800" b="1" i="1" dirty="0" smtClean="0">
                <a:latin typeface="Times New Roman" pitchFamily="18" charset="0"/>
              </a:rPr>
              <a:t>L</a:t>
            </a:r>
            <a:r>
              <a:rPr lang="zh-CN" altLang="en-US" sz="2800" b="1" dirty="0" smtClean="0">
                <a:latin typeface="Times New Roman" pitchFamily="18" charset="0"/>
              </a:rPr>
              <a:t>的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</a:rPr>
              <a:t>权</a:t>
            </a:r>
            <a:r>
              <a:rPr lang="en-US" altLang="zh-CN" sz="2800" b="1" dirty="0" smtClean="0">
                <a:latin typeface="Times New Roman" pitchFamily="18" charset="0"/>
              </a:rPr>
              <a:t>: </a:t>
            </a:r>
            <a:r>
              <a:rPr lang="en-US" altLang="zh-CN" sz="2800" b="1" i="1" dirty="0" smtClean="0">
                <a:latin typeface="Times New Roman" pitchFamily="18" charset="0"/>
              </a:rPr>
              <a:t>L</a:t>
            </a:r>
            <a:r>
              <a:rPr lang="zh-CN" altLang="en-US" sz="2800" b="1" dirty="0" smtClean="0">
                <a:latin typeface="Times New Roman" pitchFamily="18" charset="0"/>
              </a:rPr>
              <a:t>的所有边的权之和</a:t>
            </a:r>
            <a:r>
              <a:rPr lang="en-US" altLang="zh-CN" sz="2800" b="1" dirty="0" smtClean="0">
                <a:latin typeface="Times New Roman" pitchFamily="18" charset="0"/>
              </a:rPr>
              <a:t>, </a:t>
            </a:r>
            <a:r>
              <a:rPr lang="zh-CN" altLang="en-US" sz="2800" b="1" dirty="0" smtClean="0">
                <a:latin typeface="Times New Roman" pitchFamily="18" charset="0"/>
              </a:rPr>
              <a:t>记作</a:t>
            </a:r>
            <a:r>
              <a:rPr lang="en-US" altLang="zh-CN" sz="2800" b="1" i="1" dirty="0" smtClean="0">
                <a:latin typeface="Times New Roman" pitchFamily="18" charset="0"/>
              </a:rPr>
              <a:t>w</a:t>
            </a:r>
            <a:r>
              <a:rPr lang="en-US" altLang="zh-CN" sz="2800" b="1" dirty="0" smtClean="0">
                <a:latin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</a:rPr>
              <a:t>L</a:t>
            </a:r>
            <a:r>
              <a:rPr lang="en-US" altLang="zh-CN" sz="2800" b="1" dirty="0" smtClean="0">
                <a:latin typeface="Times New Roman" pitchFamily="18" charset="0"/>
              </a:rPr>
              <a:t>).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i="1" dirty="0" smtClean="0">
                <a:latin typeface="Times New Roman" pitchFamily="18" charset="0"/>
              </a:rPr>
              <a:t>u</a:t>
            </a:r>
            <a:r>
              <a:rPr lang="zh-CN" altLang="en-US" sz="2800" b="1" dirty="0" smtClean="0">
                <a:latin typeface="Times New Roman" pitchFamily="18" charset="0"/>
              </a:rPr>
              <a:t>和</a:t>
            </a:r>
            <a:r>
              <a:rPr lang="en-US" altLang="zh-CN" sz="2800" b="1" i="1" dirty="0" smtClean="0">
                <a:latin typeface="Times New Roman" pitchFamily="18" charset="0"/>
              </a:rPr>
              <a:t>v</a:t>
            </a:r>
            <a:r>
              <a:rPr lang="zh-CN" altLang="en-US" sz="2800" b="1" dirty="0" smtClean="0">
                <a:latin typeface="Times New Roman" pitchFamily="18" charset="0"/>
              </a:rPr>
              <a:t>之间的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</a:rPr>
              <a:t>最短路径</a:t>
            </a:r>
            <a:r>
              <a:rPr lang="en-US" altLang="zh-CN" sz="2800" b="1" dirty="0" smtClean="0">
                <a:latin typeface="Times New Roman" pitchFamily="18" charset="0"/>
              </a:rPr>
              <a:t>: </a:t>
            </a:r>
            <a:r>
              <a:rPr lang="en-US" altLang="zh-CN" sz="2800" b="1" i="1" dirty="0" smtClean="0">
                <a:latin typeface="Times New Roman" pitchFamily="18" charset="0"/>
              </a:rPr>
              <a:t>u</a:t>
            </a:r>
            <a:r>
              <a:rPr lang="zh-CN" altLang="en-US" sz="2800" b="1" dirty="0" smtClean="0">
                <a:latin typeface="Times New Roman" pitchFamily="18" charset="0"/>
              </a:rPr>
              <a:t>和</a:t>
            </a:r>
            <a:r>
              <a:rPr lang="en-US" altLang="zh-CN" sz="2800" b="1" i="1" dirty="0" smtClean="0">
                <a:latin typeface="Times New Roman" pitchFamily="18" charset="0"/>
              </a:rPr>
              <a:t>v</a:t>
            </a:r>
            <a:r>
              <a:rPr lang="zh-CN" altLang="en-US" sz="2800" b="1" dirty="0" smtClean="0">
                <a:latin typeface="Times New Roman" pitchFamily="18" charset="0"/>
              </a:rPr>
              <a:t>之间权最小的通路</a:t>
            </a:r>
            <a:r>
              <a:rPr lang="en-US" altLang="zh-CN" sz="2800" b="1" dirty="0" smtClean="0">
                <a:latin typeface="Times New Roman" pitchFamily="18" charset="0"/>
              </a:rPr>
              <a:t>.</a:t>
            </a:r>
          </a:p>
        </p:txBody>
      </p:sp>
      <p:sp>
        <p:nvSpPr>
          <p:cNvPr id="409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DA87011-24B7-42F9-94D7-651D427A024F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95288" y="4572000"/>
            <a:ext cx="8208962" cy="181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</a:rPr>
              <a:t>例</a:t>
            </a:r>
            <a:r>
              <a:rPr lang="en-US" altLang="zh-CN" sz="2800" b="1">
                <a:latin typeface="Times New Roman" pitchFamily="18" charset="0"/>
              </a:rPr>
              <a:t>  </a:t>
            </a:r>
            <a:r>
              <a:rPr lang="en-US" altLang="zh-CN" sz="2800" b="1" i="1">
                <a:latin typeface="Times New Roman" pitchFamily="18" charset="0"/>
              </a:rPr>
              <a:t>L</a:t>
            </a:r>
            <a:r>
              <a:rPr lang="en-US" altLang="zh-CN" sz="2800" b="1" baseline="-25000">
                <a:latin typeface="Times New Roman" pitchFamily="18" charset="0"/>
              </a:rPr>
              <a:t>1</a:t>
            </a:r>
            <a:r>
              <a:rPr lang="en-US" altLang="zh-CN" sz="2800" b="1">
                <a:latin typeface="Times New Roman" pitchFamily="18" charset="0"/>
              </a:rPr>
              <a:t>=</a:t>
            </a:r>
            <a:r>
              <a:rPr lang="en-US" altLang="zh-CN" sz="2800" b="1" i="1">
                <a:latin typeface="Times New Roman" pitchFamily="18" charset="0"/>
              </a:rPr>
              <a:t>v</a:t>
            </a:r>
            <a:r>
              <a:rPr lang="en-US" altLang="zh-CN" sz="2800" b="1" baseline="-25000">
                <a:latin typeface="Times New Roman" pitchFamily="18" charset="0"/>
              </a:rPr>
              <a:t>0</a:t>
            </a:r>
            <a:r>
              <a:rPr lang="en-US" altLang="zh-CN" sz="2800" b="1" i="1">
                <a:latin typeface="Times New Roman" pitchFamily="18" charset="0"/>
              </a:rPr>
              <a:t>v</a:t>
            </a:r>
            <a:r>
              <a:rPr lang="en-US" altLang="zh-CN" sz="2800" b="1" baseline="-25000">
                <a:latin typeface="Times New Roman" pitchFamily="18" charset="0"/>
              </a:rPr>
              <a:t>1</a:t>
            </a:r>
            <a:r>
              <a:rPr lang="en-US" altLang="zh-CN" sz="2800" b="1" i="1">
                <a:latin typeface="Times New Roman" pitchFamily="18" charset="0"/>
              </a:rPr>
              <a:t>v</a:t>
            </a:r>
            <a:r>
              <a:rPr lang="en-US" altLang="zh-CN" sz="2800" b="1" baseline="-25000">
                <a:latin typeface="Times New Roman" pitchFamily="18" charset="0"/>
              </a:rPr>
              <a:t>3</a:t>
            </a:r>
            <a:r>
              <a:rPr lang="en-US" altLang="zh-CN" sz="2800" b="1" i="1">
                <a:latin typeface="Times New Roman" pitchFamily="18" charset="0"/>
              </a:rPr>
              <a:t>v</a:t>
            </a:r>
            <a:r>
              <a:rPr lang="en-US" altLang="zh-CN" sz="2800" b="1" baseline="-25000">
                <a:latin typeface="Times New Roman" pitchFamily="18" charset="0"/>
              </a:rPr>
              <a:t>5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en-US" altLang="zh-CN" sz="2800" b="1" i="1">
                <a:latin typeface="Times New Roman" pitchFamily="18" charset="0"/>
              </a:rPr>
              <a:t>w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L</a:t>
            </a:r>
            <a:r>
              <a:rPr lang="en-US" altLang="zh-CN" sz="2800" b="1" baseline="-25000">
                <a:latin typeface="Times New Roman" pitchFamily="18" charset="0"/>
              </a:rPr>
              <a:t>1</a:t>
            </a:r>
            <a:r>
              <a:rPr lang="en-US" altLang="zh-CN" sz="2800" b="1">
                <a:latin typeface="Times New Roman" pitchFamily="18" charset="0"/>
              </a:rPr>
              <a:t>)=10,</a:t>
            </a:r>
          </a:p>
          <a:p>
            <a:pPr>
              <a:spcBef>
                <a:spcPct val="50000"/>
              </a:spcBef>
            </a:pPr>
            <a:r>
              <a:rPr lang="en-US" altLang="zh-CN" sz="2800" b="1" i="1">
                <a:latin typeface="Times New Roman" pitchFamily="18" charset="0"/>
              </a:rPr>
              <a:t>      L</a:t>
            </a:r>
            <a:r>
              <a:rPr lang="en-US" altLang="zh-CN" sz="2800" b="1" baseline="-25000">
                <a:latin typeface="Times New Roman" pitchFamily="18" charset="0"/>
              </a:rPr>
              <a:t>2</a:t>
            </a:r>
            <a:r>
              <a:rPr lang="en-US" altLang="zh-CN" sz="2800" b="1">
                <a:latin typeface="Times New Roman" pitchFamily="18" charset="0"/>
              </a:rPr>
              <a:t>=</a:t>
            </a:r>
            <a:r>
              <a:rPr lang="en-US" altLang="zh-CN" sz="2800" b="1" i="1">
                <a:latin typeface="Times New Roman" pitchFamily="18" charset="0"/>
              </a:rPr>
              <a:t>v</a:t>
            </a:r>
            <a:r>
              <a:rPr lang="en-US" altLang="zh-CN" sz="2800" b="1" baseline="-25000">
                <a:latin typeface="Times New Roman" pitchFamily="18" charset="0"/>
              </a:rPr>
              <a:t>0</a:t>
            </a:r>
            <a:r>
              <a:rPr lang="en-US" altLang="zh-CN" sz="2800" b="1" i="1">
                <a:latin typeface="Times New Roman" pitchFamily="18" charset="0"/>
              </a:rPr>
              <a:t>v</a:t>
            </a:r>
            <a:r>
              <a:rPr lang="en-US" altLang="zh-CN" sz="2800" b="1" baseline="-25000">
                <a:latin typeface="Times New Roman" pitchFamily="18" charset="0"/>
              </a:rPr>
              <a:t>1</a:t>
            </a:r>
            <a:r>
              <a:rPr lang="en-US" altLang="zh-CN" sz="2800" b="1" i="1">
                <a:latin typeface="Times New Roman" pitchFamily="18" charset="0"/>
              </a:rPr>
              <a:t>v</a:t>
            </a:r>
            <a:r>
              <a:rPr lang="en-US" altLang="zh-CN" sz="2800" b="1" baseline="-25000">
                <a:latin typeface="Times New Roman" pitchFamily="18" charset="0"/>
              </a:rPr>
              <a:t>4</a:t>
            </a:r>
            <a:r>
              <a:rPr lang="en-US" altLang="zh-CN" sz="2800" b="1" i="1">
                <a:latin typeface="Times New Roman" pitchFamily="18" charset="0"/>
              </a:rPr>
              <a:t>v</a:t>
            </a:r>
            <a:r>
              <a:rPr lang="en-US" altLang="zh-CN" sz="2800" b="1" baseline="-25000">
                <a:latin typeface="Times New Roman" pitchFamily="18" charset="0"/>
              </a:rPr>
              <a:t>5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en-US" altLang="zh-CN" sz="2800" b="1" i="1">
                <a:latin typeface="Times New Roman" pitchFamily="18" charset="0"/>
              </a:rPr>
              <a:t>w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L</a:t>
            </a:r>
            <a:r>
              <a:rPr lang="en-US" altLang="zh-CN" sz="2800" b="1" baseline="-25000">
                <a:latin typeface="Times New Roman" pitchFamily="18" charset="0"/>
              </a:rPr>
              <a:t>2</a:t>
            </a:r>
            <a:r>
              <a:rPr lang="en-US" altLang="zh-CN" sz="2800" b="1">
                <a:latin typeface="Times New Roman" pitchFamily="18" charset="0"/>
              </a:rPr>
              <a:t>)=12,</a:t>
            </a:r>
          </a:p>
          <a:p>
            <a:pPr>
              <a:spcBef>
                <a:spcPct val="50000"/>
              </a:spcBef>
            </a:pPr>
            <a:r>
              <a:rPr lang="en-US" altLang="zh-CN" sz="2800" b="1" i="1">
                <a:latin typeface="Times New Roman" pitchFamily="18" charset="0"/>
              </a:rPr>
              <a:t>      L</a:t>
            </a:r>
            <a:r>
              <a:rPr lang="en-US" altLang="zh-CN" sz="2800" b="1" baseline="-25000">
                <a:latin typeface="Times New Roman" pitchFamily="18" charset="0"/>
              </a:rPr>
              <a:t>3</a:t>
            </a:r>
            <a:r>
              <a:rPr lang="en-US" altLang="zh-CN" sz="2800" b="1">
                <a:latin typeface="Times New Roman" pitchFamily="18" charset="0"/>
              </a:rPr>
              <a:t>=</a:t>
            </a:r>
            <a:r>
              <a:rPr lang="en-US" altLang="zh-CN" sz="2800" b="1" i="1">
                <a:latin typeface="Times New Roman" pitchFamily="18" charset="0"/>
              </a:rPr>
              <a:t>v</a:t>
            </a:r>
            <a:r>
              <a:rPr lang="en-US" altLang="zh-CN" sz="2800" b="1" baseline="-25000">
                <a:latin typeface="Times New Roman" pitchFamily="18" charset="0"/>
              </a:rPr>
              <a:t>0</a:t>
            </a:r>
            <a:r>
              <a:rPr lang="en-US" altLang="zh-CN" sz="2800" b="1" i="1">
                <a:latin typeface="Times New Roman" pitchFamily="18" charset="0"/>
              </a:rPr>
              <a:t>v</a:t>
            </a:r>
            <a:r>
              <a:rPr lang="en-US" altLang="zh-CN" sz="2800" b="1" baseline="-25000">
                <a:latin typeface="Times New Roman" pitchFamily="18" charset="0"/>
              </a:rPr>
              <a:t>2</a:t>
            </a:r>
            <a:r>
              <a:rPr lang="en-US" altLang="zh-CN" sz="2800" b="1" i="1">
                <a:latin typeface="Times New Roman" pitchFamily="18" charset="0"/>
              </a:rPr>
              <a:t>v</a:t>
            </a:r>
            <a:r>
              <a:rPr lang="en-US" altLang="zh-CN" sz="2800" b="1" baseline="-25000">
                <a:latin typeface="Times New Roman" pitchFamily="18" charset="0"/>
              </a:rPr>
              <a:t>4</a:t>
            </a:r>
            <a:r>
              <a:rPr lang="en-US" altLang="zh-CN" sz="2800" b="1" i="1">
                <a:latin typeface="Times New Roman" pitchFamily="18" charset="0"/>
              </a:rPr>
              <a:t>v</a:t>
            </a:r>
            <a:r>
              <a:rPr lang="en-US" altLang="zh-CN" sz="2800" b="1" baseline="-25000">
                <a:latin typeface="Times New Roman" pitchFamily="18" charset="0"/>
              </a:rPr>
              <a:t>5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en-US" altLang="zh-CN" sz="2800" b="1" i="1">
                <a:latin typeface="Times New Roman" pitchFamily="18" charset="0"/>
              </a:rPr>
              <a:t>w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L</a:t>
            </a:r>
            <a:r>
              <a:rPr lang="en-US" altLang="zh-CN" sz="2800" b="1" baseline="-25000">
                <a:latin typeface="Times New Roman" pitchFamily="18" charset="0"/>
              </a:rPr>
              <a:t>3</a:t>
            </a:r>
            <a:r>
              <a:rPr lang="en-US" altLang="zh-CN" sz="2800" b="1">
                <a:latin typeface="Times New Roman" pitchFamily="18" charset="0"/>
              </a:rPr>
              <a:t>)=11.</a:t>
            </a:r>
            <a:endParaRPr lang="en-US" altLang="zh-CN" sz="2800">
              <a:latin typeface="Times New Roman" pitchFamily="18" charset="0"/>
            </a:endParaRPr>
          </a:p>
        </p:txBody>
      </p:sp>
      <p:pic>
        <p:nvPicPr>
          <p:cNvPr id="4102" name="Picture 6" descr="图7-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9063" y="4678363"/>
            <a:ext cx="3016250" cy="160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7155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A20000"/>
                </a:solidFill>
                <a:latin typeface="Times New Roman" pitchFamily="18" charset="0"/>
              </a:rPr>
              <a:t>标号法</a:t>
            </a:r>
            <a:r>
              <a:rPr lang="en-US" altLang="zh-CN" b="1" dirty="0" smtClean="0">
                <a:solidFill>
                  <a:srgbClr val="A20000"/>
                </a:solidFill>
                <a:latin typeface="Times New Roman" pitchFamily="18" charset="0"/>
              </a:rPr>
              <a:t>(</a:t>
            </a:r>
            <a:r>
              <a:rPr lang="en-US" altLang="zh-CN" b="1" dirty="0" err="1" smtClean="0">
                <a:solidFill>
                  <a:srgbClr val="A20000"/>
                </a:solidFill>
                <a:latin typeface="Times New Roman" pitchFamily="18" charset="0"/>
              </a:rPr>
              <a:t>E.W.Dijkstra</a:t>
            </a:r>
            <a:r>
              <a:rPr lang="en-US" altLang="zh-CN" b="1" dirty="0" smtClean="0">
                <a:solidFill>
                  <a:srgbClr val="A20000"/>
                </a:solidFill>
                <a:latin typeface="Times New Roman" pitchFamily="18" charset="0"/>
              </a:rPr>
              <a:t>, 1959)</a:t>
            </a:r>
          </a:p>
        </p:txBody>
      </p:sp>
      <p:sp>
        <p:nvSpPr>
          <p:cNvPr id="5122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93BF17D-9E44-4900-A9B0-5BD9D52AEEF6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42345" name="Text Box 9"/>
          <p:cNvSpPr txBox="1">
            <a:spLocks noChangeArrowheads="1"/>
          </p:cNvSpPr>
          <p:nvPr/>
        </p:nvSpPr>
        <p:spPr bwMode="auto">
          <a:xfrm>
            <a:off x="323850" y="1428750"/>
            <a:ext cx="8640763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设带权图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G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=&lt;</a:t>
            </a:r>
            <a:r>
              <a:rPr lang="en-US" altLang="zh-CN" sz="2800" b="1" i="1" dirty="0" err="1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</a:rPr>
              <a:t>,</a:t>
            </a:r>
            <a:r>
              <a:rPr lang="en-US" altLang="zh-CN" sz="2800" b="1" i="1" dirty="0" err="1">
                <a:latin typeface="Times New Roman" pitchFamily="18" charset="0"/>
                <a:ea typeface="宋体" pitchFamily="2" charset="-122"/>
              </a:rPr>
              <a:t>E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</a:rPr>
              <a:t>,</a:t>
            </a:r>
            <a:r>
              <a:rPr lang="en-US" altLang="zh-CN" sz="2800" b="1" i="1" dirty="0" err="1">
                <a:latin typeface="Times New Roman" pitchFamily="18" charset="0"/>
                <a:ea typeface="宋体" pitchFamily="2" charset="-122"/>
              </a:rPr>
              <a:t>w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&gt;,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其中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sz="2800" b="1" i="1" dirty="0" err="1">
                <a:latin typeface="Times New Roman" pitchFamily="18" charset="0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800" b="1" i="1" dirty="0" err="1">
                <a:latin typeface="Times New Roman" pitchFamily="18" charset="0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w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)0.</a:t>
            </a:r>
          </a:p>
          <a:p>
            <a:pPr>
              <a:defRPr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设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={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800" b="1" baseline="-25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800" b="1" baseline="-25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,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2800" b="1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zh-CN" sz="2800" b="1" i="1" baseline="-250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}, 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求</a:t>
            </a:r>
            <a:r>
              <a:rPr lang="en-US" altLang="zh-CN" sz="2800" b="1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zh-CN" sz="2800" b="1" baseline="-250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1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到其余各顶点的最短路径</a:t>
            </a:r>
            <a:endParaRPr lang="en-US" altLang="zh-CN" sz="2800" b="1" dirty="0">
              <a:latin typeface="Times New Roman" pitchFamily="18" charset="0"/>
              <a:ea typeface="+mn-ea"/>
              <a:cs typeface="Times New Roman" pitchFamily="18" charset="0"/>
              <a:sym typeface="Symbol" pitchFamily="18" charset="2"/>
            </a:endParaRPr>
          </a:p>
          <a:p>
            <a:pPr>
              <a:defRPr/>
            </a:pP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1.  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令 </a:t>
            </a:r>
            <a:r>
              <a:rPr lang="en-US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en-US" sz="28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</a:t>
            </a: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0, </a:t>
            </a:r>
            <a:r>
              <a:rPr lang="en-US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lang="en-US" sz="28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</a:t>
            </a:r>
            <a:r>
              <a:rPr lang="en-US" sz="2800" b="1" i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</a:t>
            </a: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sz="28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en-US" sz="2800" b="1" i="1" baseline="-25000" dirty="0" err="1">
                <a:latin typeface="Times New Roman" pitchFamily="18" charset="0"/>
                <a:ea typeface="+mn-ea"/>
                <a:cs typeface="Times New Roman" pitchFamily="18" charset="0"/>
              </a:rPr>
              <a:t>j</a:t>
            </a: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</a:t>
            </a: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+</a:t>
            </a: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</a:t>
            </a: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sz="28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lang="en-US" sz="2800" b="1" i="1" baseline="-25000" dirty="0" err="1">
                <a:latin typeface="Times New Roman" pitchFamily="18" charset="0"/>
                <a:ea typeface="+mn-ea"/>
                <a:cs typeface="Times New Roman" pitchFamily="18" charset="0"/>
              </a:rPr>
              <a:t>j</a:t>
            </a: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</a:t>
            </a:r>
            <a:r>
              <a:rPr lang="en-US" sz="2800" b="1" i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</a:t>
            </a: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,  </a:t>
            </a:r>
            <a:r>
              <a:rPr lang="en-US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j</a:t>
            </a: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=2,3,</a:t>
            </a: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</a:t>
            </a: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defRPr/>
            </a:pPr>
            <a:r>
              <a:rPr lang="en-US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     P</a:t>
            </a: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={</a:t>
            </a:r>
            <a:r>
              <a:rPr lang="en-US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sz="28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},</a:t>
            </a:r>
            <a:r>
              <a:rPr lang="en-US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 T</a:t>
            </a: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=</a:t>
            </a:r>
            <a:r>
              <a:rPr lang="en-US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-{</a:t>
            </a:r>
            <a:r>
              <a:rPr lang="en-US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sz="28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}, </a:t>
            </a:r>
            <a:r>
              <a:rPr lang="en-US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</a:t>
            </a: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1, </a:t>
            </a:r>
            <a:r>
              <a:rPr lang="en-US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</a:t>
            </a: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1.              / </a:t>
            </a:r>
            <a:r>
              <a:rPr lang="en-US" sz="2800" b="1" i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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表示空</a:t>
            </a:r>
          </a:p>
          <a:p>
            <a:pPr marL="514350" indent="-514350">
              <a:defRPr/>
            </a:pP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2.  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对所有的</a:t>
            </a:r>
            <a:r>
              <a:rPr lang="en-US" sz="28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sz="2800" b="1" i="1" baseline="-25000" dirty="0" err="1">
                <a:latin typeface="Times New Roman" pitchFamily="18" charset="0"/>
                <a:ea typeface="+mn-ea"/>
                <a:cs typeface="Times New Roman" pitchFamily="18" charset="0"/>
              </a:rPr>
              <a:t>j</a:t>
            </a:r>
            <a:r>
              <a:rPr lang="en-US" sz="2800" b="1" dirty="0" err="1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</a:t>
            </a:r>
            <a:r>
              <a:rPr lang="en-US" sz="28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且</a:t>
            </a: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sz="28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sz="2800" b="1" i="1" baseline="-25000" dirty="0" err="1"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sz="2800" b="1" dirty="0" err="1"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sz="28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sz="2800" b="1" i="1" baseline="-25000" dirty="0" err="1">
                <a:latin typeface="Times New Roman" pitchFamily="18" charset="0"/>
                <a:ea typeface="+mn-ea"/>
                <a:cs typeface="Times New Roman" pitchFamily="18" charset="0"/>
              </a:rPr>
              <a:t>j</a:t>
            </a: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</a:t>
            </a:r>
            <a:r>
              <a:rPr lang="en-US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E</a:t>
            </a: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514350" indent="-514350">
              <a:defRPr/>
            </a:pPr>
            <a:r>
              <a:rPr lang="en-US" sz="2800" b="1" i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       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令</a:t>
            </a:r>
            <a:r>
              <a:rPr lang="en-US" sz="28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en-US" sz="2800" b="1" dirty="0" err="1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</a:t>
            </a:r>
            <a:r>
              <a:rPr lang="en-US" sz="2800" b="1" dirty="0" err="1">
                <a:latin typeface="Times New Roman" pitchFamily="18" charset="0"/>
                <a:ea typeface="+mn-ea"/>
                <a:cs typeface="Times New Roman" pitchFamily="18" charset="0"/>
              </a:rPr>
              <a:t>min</a:t>
            </a: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{</a:t>
            </a:r>
            <a:r>
              <a:rPr lang="en-US" sz="28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en-US" sz="2800" b="1" i="1" baseline="-25000" dirty="0" err="1">
                <a:latin typeface="Times New Roman" pitchFamily="18" charset="0"/>
                <a:ea typeface="+mn-ea"/>
                <a:cs typeface="Times New Roman" pitchFamily="18" charset="0"/>
              </a:rPr>
              <a:t>j</a:t>
            </a: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sz="28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en-US" sz="2800" b="1" i="1" baseline="-25000" dirty="0" err="1"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sz="2800" b="1" dirty="0" err="1">
                <a:latin typeface="Times New Roman" pitchFamily="18" charset="0"/>
                <a:ea typeface="+mn-ea"/>
                <a:cs typeface="Times New Roman" pitchFamily="18" charset="0"/>
              </a:rPr>
              <a:t>+</a:t>
            </a:r>
            <a:r>
              <a:rPr lang="en-US" sz="28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r>
              <a:rPr lang="en-US" sz="2800" b="1" i="1" baseline="-25000" dirty="0" err="1">
                <a:latin typeface="Times New Roman" pitchFamily="18" charset="0"/>
                <a:ea typeface="+mn-ea"/>
                <a:cs typeface="Times New Roman" pitchFamily="18" charset="0"/>
              </a:rPr>
              <a:t>kj</a:t>
            </a: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},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defRPr/>
            </a:pP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若</a:t>
            </a:r>
            <a:r>
              <a:rPr lang="en-US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=</a:t>
            </a:r>
            <a:r>
              <a:rPr lang="en-US" sz="28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en-US" sz="2800" b="1" i="1" baseline="-25000" dirty="0" err="1"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sz="2800" b="1" dirty="0" err="1">
                <a:latin typeface="Times New Roman" pitchFamily="18" charset="0"/>
                <a:ea typeface="+mn-ea"/>
                <a:cs typeface="Times New Roman" pitchFamily="18" charset="0"/>
              </a:rPr>
              <a:t>+</a:t>
            </a:r>
            <a:r>
              <a:rPr lang="en-US" sz="28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r>
              <a:rPr lang="en-US" sz="2800" b="1" i="1" baseline="-25000" dirty="0" err="1">
                <a:latin typeface="Times New Roman" pitchFamily="18" charset="0"/>
                <a:ea typeface="+mn-ea"/>
                <a:cs typeface="Times New Roman" pitchFamily="18" charset="0"/>
              </a:rPr>
              <a:t>kj</a:t>
            </a: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则令</a:t>
            </a:r>
            <a:r>
              <a:rPr lang="en-US" sz="28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en-US" sz="2800" b="1" i="1" baseline="-25000" dirty="0" err="1">
                <a:latin typeface="Times New Roman" pitchFamily="18" charset="0"/>
                <a:ea typeface="+mn-ea"/>
                <a:cs typeface="Times New Roman" pitchFamily="18" charset="0"/>
              </a:rPr>
              <a:t>j</a:t>
            </a:r>
            <a:r>
              <a:rPr lang="en-US" sz="2800" b="1" dirty="0" err="1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</a:t>
            </a:r>
            <a:r>
              <a:rPr lang="en-US" sz="28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sz="28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lang="en-US" sz="2800" b="1" i="1" baseline="-25000" dirty="0" err="1">
                <a:latin typeface="Times New Roman" pitchFamily="18" charset="0"/>
                <a:ea typeface="+mn-ea"/>
                <a:cs typeface="Times New Roman" pitchFamily="18" charset="0"/>
              </a:rPr>
              <a:t>j</a:t>
            </a:r>
            <a:r>
              <a:rPr lang="en-US" sz="2800" b="1" dirty="0" err="1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</a:t>
            </a:r>
            <a:r>
              <a:rPr lang="en-US" sz="28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sz="2800" b="1" i="1" baseline="-25000" dirty="0" err="1"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defRPr/>
            </a:pP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3.  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求</a:t>
            </a:r>
            <a:r>
              <a:rPr lang="en-US" sz="28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en-US" sz="2800" b="1" i="1" baseline="-25000" dirty="0" err="1"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=min{</a:t>
            </a:r>
            <a:r>
              <a:rPr lang="en-US" sz="28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en-US" sz="2800" b="1" i="1" baseline="-25000" dirty="0" err="1">
                <a:latin typeface="Times New Roman" pitchFamily="18" charset="0"/>
                <a:ea typeface="+mn-ea"/>
                <a:cs typeface="Times New Roman" pitchFamily="18" charset="0"/>
              </a:rPr>
              <a:t>j</a:t>
            </a: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| </a:t>
            </a:r>
            <a:r>
              <a:rPr lang="en-US" sz="28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sz="2800" b="1" i="1" baseline="-25000" dirty="0" err="1">
                <a:latin typeface="Times New Roman" pitchFamily="18" charset="0"/>
                <a:ea typeface="+mn-ea"/>
                <a:cs typeface="Times New Roman" pitchFamily="18" charset="0"/>
              </a:rPr>
              <a:t>j</a:t>
            </a:r>
            <a:r>
              <a:rPr lang="en-US" sz="2800" b="1" dirty="0" err="1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</a:t>
            </a:r>
            <a:r>
              <a:rPr lang="en-US" sz="28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sz="2800" b="1" i="1" baseline="-25000" dirty="0" err="1"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}. 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defRPr/>
            </a:pP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令</a:t>
            </a:r>
            <a:r>
              <a:rPr lang="en-US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</a:t>
            </a:r>
            <a:r>
              <a:rPr lang="en-US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</a:t>
            </a: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{</a:t>
            </a:r>
            <a:r>
              <a:rPr lang="en-US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sz="2800" b="1" i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}, </a:t>
            </a:r>
            <a:r>
              <a:rPr lang="en-US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</a:t>
            </a:r>
            <a:r>
              <a:rPr lang="en-US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-{</a:t>
            </a:r>
            <a:r>
              <a:rPr lang="en-US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sz="2800" b="1" i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}, </a:t>
            </a:r>
            <a:r>
              <a:rPr lang="en-US" sz="28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sz="2800" b="1" dirty="0" err="1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</a:t>
            </a:r>
            <a:r>
              <a:rPr lang="en-US" sz="28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defRPr/>
            </a:pP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4.  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令</a:t>
            </a:r>
            <a:r>
              <a:rPr lang="en-US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</a:t>
            </a:r>
            <a:r>
              <a:rPr lang="en-US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+1,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defRPr/>
            </a:pP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若</a:t>
            </a:r>
            <a:r>
              <a:rPr lang="en-US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&lt;</a:t>
            </a:r>
            <a:r>
              <a:rPr lang="en-US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则转</a:t>
            </a: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2.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00113"/>
          </a:xfrm>
        </p:spPr>
        <p:txBody>
          <a:bodyPr/>
          <a:lstStyle/>
          <a:p>
            <a:pPr eaLnBrk="1" hangingPunct="1"/>
            <a:r>
              <a:rPr lang="en-US" altLang="zh-CN" b="1" dirty="0" err="1" smtClean="0">
                <a:solidFill>
                  <a:srgbClr val="A20000"/>
                </a:solidFill>
                <a:latin typeface="Times New Roman" pitchFamily="18" charset="0"/>
              </a:rPr>
              <a:t>Dijkstra</a:t>
            </a:r>
            <a:r>
              <a:rPr lang="zh-CN" altLang="en-US" b="1" dirty="0" smtClean="0">
                <a:solidFill>
                  <a:srgbClr val="A20000"/>
                </a:solidFill>
                <a:latin typeface="Times New Roman" pitchFamily="18" charset="0"/>
              </a:rPr>
              <a:t>标号法实例</a:t>
            </a:r>
            <a:endParaRPr lang="en-US" altLang="zh-CN" b="1" dirty="0" smtClean="0">
              <a:solidFill>
                <a:srgbClr val="A20000"/>
              </a:solidFill>
              <a:latin typeface="Times New Roman" pitchFamily="18" charset="0"/>
            </a:endParaRPr>
          </a:p>
        </p:txBody>
      </p:sp>
      <p:sp>
        <p:nvSpPr>
          <p:cNvPr id="614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AD51C79-EE47-446E-9B54-9F9973439910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66725" y="1357313"/>
            <a:ext cx="8248650" cy="506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5000"/>
              </a:lnSpc>
              <a:spcBef>
                <a:spcPct val="10000"/>
              </a:spcBef>
            </a:pPr>
            <a:r>
              <a:rPr lang="zh-CN" altLang="en-US" sz="2800" b="1">
                <a:latin typeface="Times New Roman" pitchFamily="18" charset="0"/>
              </a:rPr>
              <a:t>例</a:t>
            </a:r>
            <a:r>
              <a:rPr lang="en-US" altLang="zh-CN" sz="2800" b="1">
                <a:latin typeface="Times New Roman" pitchFamily="18" charset="0"/>
              </a:rPr>
              <a:t> </a:t>
            </a:r>
            <a:r>
              <a:rPr lang="zh-CN" altLang="en-US" sz="2800" b="1">
                <a:latin typeface="Times New Roman" pitchFamily="18" charset="0"/>
              </a:rPr>
              <a:t>求</a:t>
            </a:r>
            <a:r>
              <a:rPr lang="en-US" altLang="zh-CN" sz="2800" b="1" i="1">
                <a:latin typeface="Times New Roman" pitchFamily="18" charset="0"/>
              </a:rPr>
              <a:t>v</a:t>
            </a:r>
            <a:r>
              <a:rPr lang="en-US" altLang="zh-CN" sz="2800" b="1" baseline="-25000">
                <a:latin typeface="Times New Roman" pitchFamily="18" charset="0"/>
              </a:rPr>
              <a:t>0</a:t>
            </a:r>
            <a:r>
              <a:rPr lang="zh-CN" altLang="en-US" sz="2800" b="1">
                <a:latin typeface="Times New Roman" pitchFamily="18" charset="0"/>
              </a:rPr>
              <a:t>到</a:t>
            </a:r>
            <a:r>
              <a:rPr lang="en-US" altLang="zh-CN" sz="2800" b="1" i="1">
                <a:latin typeface="Times New Roman" pitchFamily="18" charset="0"/>
              </a:rPr>
              <a:t>v</a:t>
            </a:r>
            <a:r>
              <a:rPr lang="en-US" altLang="zh-CN" sz="2800" b="1" baseline="-25000">
                <a:latin typeface="Times New Roman" pitchFamily="18" charset="0"/>
              </a:rPr>
              <a:t>5</a:t>
            </a:r>
            <a:r>
              <a:rPr lang="zh-CN" altLang="en-US" sz="2800" b="1">
                <a:latin typeface="Times New Roman" pitchFamily="18" charset="0"/>
              </a:rPr>
              <a:t>的最短路径</a:t>
            </a:r>
            <a:endParaRPr lang="en-US" altLang="zh-CN" sz="2800" b="1">
              <a:latin typeface="Times New Roman" pitchFamily="18" charset="0"/>
            </a:endParaRPr>
          </a:p>
          <a:p>
            <a:pPr>
              <a:lnSpc>
                <a:spcPct val="145000"/>
              </a:lnSpc>
              <a:spcBef>
                <a:spcPct val="10000"/>
              </a:spcBef>
            </a:pPr>
            <a:endParaRPr lang="en-US" altLang="zh-CN" sz="2800" b="1">
              <a:latin typeface="Times New Roman" pitchFamily="18" charset="0"/>
            </a:endParaRPr>
          </a:p>
          <a:p>
            <a:pPr>
              <a:lnSpc>
                <a:spcPct val="145000"/>
              </a:lnSpc>
              <a:spcBef>
                <a:spcPct val="10000"/>
              </a:spcBef>
            </a:pPr>
            <a:endParaRPr lang="zh-CN" altLang="en-US" sz="2800" b="1">
              <a:latin typeface="Times New Roman" pitchFamily="18" charset="0"/>
            </a:endParaRPr>
          </a:p>
          <a:p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     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 1     (0,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)*    (+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     (+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     (+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     (+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     (+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 2                      (1,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)*      (4,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      (+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     (+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     (+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 3                                       (3,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)*      (8,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        (6,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      (+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 4                                                        (8,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       (4,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)*     (+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 5                                                        (7,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)*                     (10,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  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 6                                                                                          (9,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)*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i="1">
                <a:latin typeface="Times New Roman" pitchFamily="18" charset="0"/>
              </a:rPr>
              <a:t>v</a:t>
            </a:r>
            <a:r>
              <a:rPr lang="en-US" altLang="zh-CN" sz="2400" b="1" baseline="-25000">
                <a:latin typeface="Times New Roman" pitchFamily="18" charset="0"/>
              </a:rPr>
              <a:t>0</a:t>
            </a:r>
            <a:r>
              <a:rPr lang="zh-CN" altLang="en-US" sz="2400" b="1">
                <a:latin typeface="Times New Roman" pitchFamily="18" charset="0"/>
              </a:rPr>
              <a:t>到</a:t>
            </a:r>
            <a:r>
              <a:rPr lang="en-US" altLang="zh-CN" sz="2400" b="1" i="1">
                <a:latin typeface="Times New Roman" pitchFamily="18" charset="0"/>
              </a:rPr>
              <a:t>v</a:t>
            </a:r>
            <a:r>
              <a:rPr lang="en-US" altLang="zh-CN" sz="2400" b="1" baseline="-25000">
                <a:latin typeface="Times New Roman" pitchFamily="18" charset="0"/>
              </a:rPr>
              <a:t>5</a:t>
            </a:r>
            <a:r>
              <a:rPr lang="zh-CN" altLang="en-US" sz="2400" b="1">
                <a:latin typeface="Times New Roman" pitchFamily="18" charset="0"/>
              </a:rPr>
              <a:t>的最短路径</a:t>
            </a:r>
            <a:r>
              <a:rPr lang="en-US" altLang="zh-CN" sz="2400" b="1">
                <a:latin typeface="Times New Roman" pitchFamily="18" charset="0"/>
              </a:rPr>
              <a:t>:</a:t>
            </a:r>
            <a:r>
              <a:rPr lang="en-US" altLang="zh-CN" sz="2800" b="1" i="1">
                <a:latin typeface="Times New Roman" pitchFamily="18" charset="0"/>
              </a:rPr>
              <a:t> v</a:t>
            </a:r>
            <a:r>
              <a:rPr lang="en-US" altLang="zh-CN" sz="2800" b="1" baseline="-25000">
                <a:latin typeface="Times New Roman" pitchFamily="18" charset="0"/>
              </a:rPr>
              <a:t>0</a:t>
            </a:r>
            <a:r>
              <a:rPr lang="en-US" altLang="zh-CN" sz="2800" b="1" i="1">
                <a:latin typeface="Times New Roman" pitchFamily="18" charset="0"/>
              </a:rPr>
              <a:t>v</a:t>
            </a:r>
            <a:r>
              <a:rPr lang="en-US" altLang="zh-CN" sz="2800" b="1" baseline="-25000">
                <a:latin typeface="Times New Roman" pitchFamily="18" charset="0"/>
              </a:rPr>
              <a:t>1</a:t>
            </a:r>
            <a:r>
              <a:rPr lang="en-US" altLang="zh-CN" sz="2800" b="1" i="1">
                <a:latin typeface="Times New Roman" pitchFamily="18" charset="0"/>
              </a:rPr>
              <a:t>v</a:t>
            </a:r>
            <a:r>
              <a:rPr lang="en-US" altLang="zh-CN" sz="2800" b="1" baseline="-25000">
                <a:latin typeface="Times New Roman" pitchFamily="18" charset="0"/>
              </a:rPr>
              <a:t>2</a:t>
            </a:r>
            <a:r>
              <a:rPr lang="en-US" altLang="zh-CN" sz="2800" b="1" i="1">
                <a:latin typeface="Times New Roman" pitchFamily="18" charset="0"/>
              </a:rPr>
              <a:t>v</a:t>
            </a:r>
            <a:r>
              <a:rPr lang="en-US" altLang="zh-CN" sz="2800" b="1" baseline="-25000">
                <a:latin typeface="Times New Roman" pitchFamily="18" charset="0"/>
              </a:rPr>
              <a:t>4</a:t>
            </a:r>
            <a:r>
              <a:rPr lang="en-US" altLang="zh-CN" sz="2800" b="1" i="1">
                <a:latin typeface="Times New Roman" pitchFamily="18" charset="0"/>
              </a:rPr>
              <a:t>v</a:t>
            </a:r>
            <a:r>
              <a:rPr lang="en-US" altLang="zh-CN" sz="2800" b="1" baseline="-25000">
                <a:latin typeface="Times New Roman" pitchFamily="18" charset="0"/>
              </a:rPr>
              <a:t>3</a:t>
            </a:r>
            <a:r>
              <a:rPr lang="en-US" altLang="zh-CN" sz="2800" b="1" i="1">
                <a:latin typeface="Times New Roman" pitchFamily="18" charset="0"/>
              </a:rPr>
              <a:t>v</a:t>
            </a:r>
            <a:r>
              <a:rPr lang="en-US" altLang="zh-CN" sz="2800" b="1" baseline="-25000">
                <a:latin typeface="Times New Roman" pitchFamily="18" charset="0"/>
              </a:rPr>
              <a:t>5 </a:t>
            </a:r>
            <a:r>
              <a:rPr lang="en-US" altLang="zh-CN" sz="2800" b="1" i="1">
                <a:latin typeface="Times New Roman" pitchFamily="18" charset="0"/>
              </a:rPr>
              <a:t>,     d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v</a:t>
            </a:r>
            <a:r>
              <a:rPr lang="en-US" altLang="zh-CN" sz="2800" b="1" baseline="-25000">
                <a:latin typeface="Times New Roman" pitchFamily="18" charset="0"/>
              </a:rPr>
              <a:t>0</a:t>
            </a:r>
            <a:r>
              <a:rPr lang="en-US" altLang="zh-CN" sz="2800" b="1" i="1">
                <a:latin typeface="Times New Roman" pitchFamily="18" charset="0"/>
              </a:rPr>
              <a:t>,v</a:t>
            </a:r>
            <a:r>
              <a:rPr lang="en-US" altLang="zh-CN" sz="2800" b="1" baseline="-25000">
                <a:latin typeface="Times New Roman" pitchFamily="18" charset="0"/>
              </a:rPr>
              <a:t>5</a:t>
            </a:r>
            <a:r>
              <a:rPr lang="en-US" altLang="zh-CN" sz="2800" b="1">
                <a:latin typeface="Times New Roman" pitchFamily="18" charset="0"/>
              </a:rPr>
              <a:t>)=9</a:t>
            </a:r>
          </a:p>
        </p:txBody>
      </p:sp>
      <p:grpSp>
        <p:nvGrpSpPr>
          <p:cNvPr id="6149" name="组合 26"/>
          <p:cNvGrpSpPr>
            <a:grpSpLocks/>
          </p:cNvGrpSpPr>
          <p:nvPr/>
        </p:nvGrpSpPr>
        <p:grpSpPr bwMode="auto">
          <a:xfrm>
            <a:off x="500063" y="3286125"/>
            <a:ext cx="8143875" cy="2644775"/>
            <a:chOff x="500034" y="2928934"/>
            <a:chExt cx="8143932" cy="2644000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500034" y="2928934"/>
              <a:ext cx="814393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500034" y="3355847"/>
              <a:ext cx="814393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00034" y="5569760"/>
              <a:ext cx="814393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5400000">
              <a:off x="-820379" y="4250934"/>
              <a:ext cx="26424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5400000">
              <a:off x="-321900" y="4249347"/>
              <a:ext cx="2642413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5400000">
              <a:off x="7321965" y="4249347"/>
              <a:ext cx="2642413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50" name="Picture 23" descr="D:\离散数学(范素珍)\tp\7T13.t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38638" y="1285875"/>
            <a:ext cx="4233862" cy="206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229600" cy="1100138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A20000"/>
                </a:solidFill>
                <a:latin typeface="Times New Roman" pitchFamily="18" charset="0"/>
              </a:rPr>
              <a:t>项目网络图</a:t>
            </a:r>
            <a:endParaRPr lang="en-US" altLang="zh-CN" b="1" dirty="0" smtClean="0">
              <a:solidFill>
                <a:srgbClr val="A20000"/>
              </a:solidFill>
              <a:latin typeface="Times New Roman" pitchFamily="18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28750"/>
            <a:ext cx="8507413" cy="5087938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sz="2800" b="1" dirty="0" smtClean="0">
                <a:solidFill>
                  <a:srgbClr val="FF0000"/>
                </a:solidFill>
              </a:rPr>
              <a:t>项目网络图</a:t>
            </a:r>
            <a:r>
              <a:rPr lang="en-US" altLang="zh-CN" sz="2800" b="1" dirty="0" smtClean="0"/>
              <a:t>: </a:t>
            </a:r>
            <a:r>
              <a:rPr lang="zh-CN" altLang="en-US" sz="2800" b="1" dirty="0" smtClean="0"/>
              <a:t>表示</a:t>
            </a:r>
            <a:r>
              <a:rPr lang="zh-CN" sz="2800" b="1" dirty="0" smtClean="0"/>
              <a:t>项目</a:t>
            </a:r>
            <a:r>
              <a:rPr lang="zh-CN" altLang="en-US" sz="2800" b="1" dirty="0" smtClean="0"/>
              <a:t>的活动之间</a:t>
            </a:r>
            <a:r>
              <a:rPr lang="zh-CN" sz="2800" b="1" dirty="0" smtClean="0"/>
              <a:t>前后顺序一致</a:t>
            </a:r>
            <a:r>
              <a:rPr lang="zh-CN" altLang="en-US" sz="2800" b="1" dirty="0" smtClean="0"/>
              <a:t>的</a:t>
            </a:r>
            <a:r>
              <a:rPr lang="zh-CN" sz="2800" b="1" dirty="0" smtClean="0"/>
              <a:t>带</a:t>
            </a:r>
            <a:endParaRPr lang="en-US" altLang="zh-CN" sz="2800" b="1" dirty="0" smtClean="0"/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sz="2800" b="1" dirty="0" smtClean="0"/>
              <a:t>权有向图</a:t>
            </a:r>
            <a:r>
              <a:rPr lang="en-US" altLang="zh-CN" sz="2800" b="1" dirty="0" smtClean="0"/>
              <a:t>.</a:t>
            </a:r>
            <a:r>
              <a:rPr lang="en-US" sz="2800" b="1" dirty="0" smtClean="0"/>
              <a:t> </a:t>
            </a:r>
            <a:r>
              <a:rPr lang="zh-CN" sz="2800" b="1" dirty="0" smtClean="0"/>
              <a:t>边表示活动</a:t>
            </a:r>
            <a:r>
              <a:rPr lang="en-US" sz="2800" b="1" dirty="0" smtClean="0"/>
              <a:t>, </a:t>
            </a:r>
            <a:r>
              <a:rPr lang="zh-CN" sz="2800" b="1" dirty="0" smtClean="0"/>
              <a:t>边的权是活动的完成时间</a:t>
            </a:r>
            <a:r>
              <a:rPr lang="en-US" sz="2800" b="1" dirty="0" smtClean="0"/>
              <a:t>,</a:t>
            </a:r>
            <a:r>
              <a:rPr lang="zh-CN" sz="2800" b="1" dirty="0" smtClean="0"/>
              <a:t>顶</a:t>
            </a:r>
            <a:endParaRPr lang="en-US" altLang="zh-CN" sz="2800" b="1" dirty="0" smtClean="0"/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sz="2800" b="1" dirty="0" smtClean="0"/>
              <a:t>点表</a:t>
            </a:r>
            <a:r>
              <a:rPr lang="zh-CN" sz="2800" b="1" dirty="0" smtClean="0">
                <a:latin typeface="Times New Roman" pitchFamily="18" charset="0"/>
                <a:cs typeface="Times New Roman" pitchFamily="18" charset="0"/>
              </a:rPr>
              <a:t>示事项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sz="2800" b="1" dirty="0" smtClean="0">
                <a:latin typeface="Times New Roman" pitchFamily="18" charset="0"/>
                <a:cs typeface="Times New Roman" pitchFamily="18" charset="0"/>
              </a:rPr>
              <a:t>项目的开始和结束、活动的开始和结束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Font typeface="Wingdings" pitchFamily="2" charset="2"/>
              <a:buNone/>
              <a:defRPr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要求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zh-CN" sz="2800" b="1" dirty="0" smtClean="0">
                <a:latin typeface="Times New Roman" pitchFamily="18" charset="0"/>
                <a:cs typeface="Times New Roman" pitchFamily="18" charset="0"/>
              </a:rPr>
              <a:t>有一个始点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sz="2800" b="1" dirty="0" smtClean="0">
                <a:latin typeface="Times New Roman" pitchFamily="18" charset="0"/>
                <a:cs typeface="Times New Roman" pitchFamily="18" charset="0"/>
              </a:rPr>
              <a:t>入度为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0)</a:t>
            </a:r>
            <a:r>
              <a:rPr lang="zh-CN" sz="2800" b="1" dirty="0" smtClean="0">
                <a:latin typeface="Times New Roman" pitchFamily="18" charset="0"/>
                <a:cs typeface="Times New Roman" pitchFamily="18" charset="0"/>
              </a:rPr>
              <a:t>和一个终点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sz="2800" b="1" dirty="0" smtClean="0">
                <a:latin typeface="Times New Roman" pitchFamily="18" charset="0"/>
                <a:cs typeface="Times New Roman" pitchFamily="18" charset="0"/>
              </a:rPr>
              <a:t>出度为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0).</a:t>
            </a:r>
            <a:endParaRPr 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(2) </a:t>
            </a:r>
            <a:r>
              <a:rPr lang="zh-CN" sz="2800" b="1" dirty="0" smtClean="0">
                <a:latin typeface="Times New Roman" pitchFamily="18" charset="0"/>
                <a:cs typeface="Times New Roman" pitchFamily="18" charset="0"/>
              </a:rPr>
              <a:t>任意两点之间只能有一条边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  <a:defRPr/>
            </a:pPr>
            <a:endParaRPr 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(3) </a:t>
            </a:r>
            <a:r>
              <a:rPr lang="zh-CN" sz="2800" b="1" dirty="0" smtClean="0">
                <a:latin typeface="Times New Roman" pitchFamily="18" charset="0"/>
                <a:cs typeface="Times New Roman" pitchFamily="18" charset="0"/>
              </a:rPr>
              <a:t>没有回路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(4) </a:t>
            </a:r>
            <a:r>
              <a:rPr lang="zh-CN" sz="2800" b="1" dirty="0" smtClean="0">
                <a:latin typeface="Times New Roman" pitchFamily="18" charset="0"/>
                <a:cs typeface="Times New Roman" pitchFamily="18" charset="0"/>
              </a:rPr>
              <a:t>每一条边始点的编号小于终点的编号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0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3D6E9D4-7EA7-4CBD-B8BB-26A30DD8C47E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  <p:grpSp>
        <p:nvGrpSpPr>
          <p:cNvPr id="7173" name="组合 74"/>
          <p:cNvGrpSpPr>
            <a:grpSpLocks/>
          </p:cNvGrpSpPr>
          <p:nvPr/>
        </p:nvGrpSpPr>
        <p:grpSpPr bwMode="auto">
          <a:xfrm>
            <a:off x="1857375" y="4286250"/>
            <a:ext cx="6572250" cy="1214438"/>
            <a:chOff x="1857356" y="4429132"/>
            <a:chExt cx="6572296" cy="1214446"/>
          </a:xfrm>
        </p:grpSpPr>
        <p:grpSp>
          <p:nvGrpSpPr>
            <p:cNvPr id="7174" name="组合 68"/>
            <p:cNvGrpSpPr>
              <a:grpSpLocks/>
            </p:cNvGrpSpPr>
            <p:nvPr/>
          </p:nvGrpSpPr>
          <p:grpSpPr bwMode="auto">
            <a:xfrm>
              <a:off x="1857356" y="4575887"/>
              <a:ext cx="1854191" cy="781939"/>
              <a:chOff x="2643174" y="4075821"/>
              <a:chExt cx="1854191" cy="781939"/>
            </a:xfrm>
          </p:grpSpPr>
          <p:sp>
            <p:nvSpPr>
              <p:cNvPr id="7191" name="Arc 29"/>
              <p:cNvSpPr>
                <a:spLocks/>
              </p:cNvSpPr>
              <p:nvPr/>
            </p:nvSpPr>
            <p:spPr bwMode="auto">
              <a:xfrm rot="-2985139">
                <a:off x="2836317" y="4075821"/>
                <a:ext cx="612159" cy="781939"/>
              </a:xfrm>
              <a:custGeom>
                <a:avLst/>
                <a:gdLst>
                  <a:gd name="T0" fmla="*/ 0 w 20869"/>
                  <a:gd name="T1" fmla="*/ 0 h 21600"/>
                  <a:gd name="T2" fmla="*/ 2147483647 w 20869"/>
                  <a:gd name="T3" fmla="*/ 2147483647 h 21600"/>
                  <a:gd name="T4" fmla="*/ 0 w 20869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0869"/>
                  <a:gd name="T10" fmla="*/ 0 h 21600"/>
                  <a:gd name="T11" fmla="*/ 20869 w 2086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869" h="21600" fill="none" extrusionOk="0">
                    <a:moveTo>
                      <a:pt x="-1" y="0"/>
                    </a:moveTo>
                    <a:cubicBezTo>
                      <a:pt x="9784" y="0"/>
                      <a:pt x="18346" y="6576"/>
                      <a:pt x="20869" y="16029"/>
                    </a:cubicBezTo>
                  </a:path>
                  <a:path w="20869" h="21600" stroke="0" extrusionOk="0">
                    <a:moveTo>
                      <a:pt x="-1" y="0"/>
                    </a:moveTo>
                    <a:cubicBezTo>
                      <a:pt x="9784" y="0"/>
                      <a:pt x="18346" y="6576"/>
                      <a:pt x="20869" y="16029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2" name="Arc 30"/>
              <p:cNvSpPr>
                <a:spLocks/>
              </p:cNvSpPr>
              <p:nvPr/>
            </p:nvSpPr>
            <p:spPr bwMode="auto">
              <a:xfrm rot="8357494">
                <a:off x="2752671" y="4075821"/>
                <a:ext cx="612159" cy="781939"/>
              </a:xfrm>
              <a:custGeom>
                <a:avLst/>
                <a:gdLst>
                  <a:gd name="T0" fmla="*/ 0 w 20869"/>
                  <a:gd name="T1" fmla="*/ 0 h 21600"/>
                  <a:gd name="T2" fmla="*/ 2147483647 w 20869"/>
                  <a:gd name="T3" fmla="*/ 2147483647 h 21600"/>
                  <a:gd name="T4" fmla="*/ 0 w 20869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0869"/>
                  <a:gd name="T10" fmla="*/ 0 h 21600"/>
                  <a:gd name="T11" fmla="*/ 20869 w 2086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869" h="21600" fill="none" extrusionOk="0">
                    <a:moveTo>
                      <a:pt x="-1" y="0"/>
                    </a:moveTo>
                    <a:cubicBezTo>
                      <a:pt x="9784" y="0"/>
                      <a:pt x="18346" y="6576"/>
                      <a:pt x="20869" y="16029"/>
                    </a:cubicBezTo>
                  </a:path>
                  <a:path w="20869" h="21600" stroke="0" extrusionOk="0">
                    <a:moveTo>
                      <a:pt x="-1" y="0"/>
                    </a:moveTo>
                    <a:cubicBezTo>
                      <a:pt x="9784" y="0"/>
                      <a:pt x="18346" y="6576"/>
                      <a:pt x="20869" y="16029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193" name="组合 67"/>
              <p:cNvGrpSpPr>
                <a:grpSpLocks/>
              </p:cNvGrpSpPr>
              <p:nvPr/>
            </p:nvGrpSpPr>
            <p:grpSpPr bwMode="auto">
              <a:xfrm>
                <a:off x="2643174" y="4355498"/>
                <a:ext cx="1854191" cy="255617"/>
                <a:chOff x="2646370" y="4355498"/>
                <a:chExt cx="1854191" cy="255617"/>
              </a:xfrm>
            </p:grpSpPr>
            <p:sp>
              <p:nvSpPr>
                <p:cNvPr id="7194" name="Oval 22"/>
                <p:cNvSpPr>
                  <a:spLocks noChangeArrowheads="1"/>
                </p:cNvSpPr>
                <p:nvPr/>
              </p:nvSpPr>
              <p:spPr bwMode="auto">
                <a:xfrm>
                  <a:off x="2646370" y="4375241"/>
                  <a:ext cx="153532" cy="15401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95" name="Oval 23"/>
                <p:cNvSpPr>
                  <a:spLocks noChangeArrowheads="1"/>
                </p:cNvSpPr>
                <p:nvPr/>
              </p:nvSpPr>
              <p:spPr bwMode="auto">
                <a:xfrm>
                  <a:off x="3496700" y="4375241"/>
                  <a:ext cx="153532" cy="15401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96" name="Oval 24"/>
                <p:cNvSpPr>
                  <a:spLocks noChangeArrowheads="1"/>
                </p:cNvSpPr>
                <p:nvPr/>
              </p:nvSpPr>
              <p:spPr bwMode="auto">
                <a:xfrm>
                  <a:off x="4347029" y="4388166"/>
                  <a:ext cx="153532" cy="15401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cxnSp>
              <p:nvCxnSpPr>
                <p:cNvPr id="7197" name="AutoShape 28"/>
                <p:cNvCxnSpPr>
                  <a:cxnSpLocks noChangeShapeType="1"/>
                </p:cNvCxnSpPr>
                <p:nvPr/>
              </p:nvCxnSpPr>
              <p:spPr bwMode="auto">
                <a:xfrm>
                  <a:off x="3650231" y="4464638"/>
                  <a:ext cx="696798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198" name="AutoShape 31"/>
                <p:cNvCxnSpPr>
                  <a:cxnSpLocks noChangeShapeType="1"/>
                  <a:stCxn id="7191" idx="1"/>
                </p:cNvCxnSpPr>
                <p:nvPr/>
              </p:nvCxnSpPr>
              <p:spPr bwMode="auto">
                <a:xfrm rot="16200000" flipH="1">
                  <a:off x="3487232" y="4352926"/>
                  <a:ext cx="30516" cy="3566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199" name="AutoShape 32"/>
                <p:cNvCxnSpPr>
                  <a:cxnSpLocks noChangeShapeType="1"/>
                </p:cNvCxnSpPr>
                <p:nvPr/>
              </p:nvCxnSpPr>
              <p:spPr bwMode="auto">
                <a:xfrm flipV="1">
                  <a:off x="3436665" y="4541107"/>
                  <a:ext cx="130896" cy="70008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</p:grpSp>
        </p:grpSp>
        <p:grpSp>
          <p:nvGrpSpPr>
            <p:cNvPr id="7175" name="组合 63"/>
            <p:cNvGrpSpPr>
              <a:grpSpLocks/>
            </p:cNvGrpSpPr>
            <p:nvPr/>
          </p:nvGrpSpPr>
          <p:grpSpPr bwMode="auto">
            <a:xfrm>
              <a:off x="5089930" y="4660315"/>
              <a:ext cx="2053838" cy="840387"/>
              <a:chOff x="4589864" y="4231687"/>
              <a:chExt cx="1196582" cy="411759"/>
            </a:xfrm>
          </p:grpSpPr>
          <p:sp>
            <p:nvSpPr>
              <p:cNvPr id="7183" name="Oval 25"/>
              <p:cNvSpPr>
                <a:spLocks noChangeArrowheads="1"/>
              </p:cNvSpPr>
              <p:nvPr/>
            </p:nvSpPr>
            <p:spPr bwMode="auto">
              <a:xfrm>
                <a:off x="4589864" y="4231687"/>
                <a:ext cx="99080" cy="8775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4" name="Oval 26"/>
              <p:cNvSpPr>
                <a:spLocks noChangeArrowheads="1"/>
              </p:cNvSpPr>
              <p:nvPr/>
            </p:nvSpPr>
            <p:spPr bwMode="auto">
              <a:xfrm>
                <a:off x="5138615" y="4231687"/>
                <a:ext cx="99080" cy="8775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5" name="Oval 27"/>
              <p:cNvSpPr>
                <a:spLocks noChangeArrowheads="1"/>
              </p:cNvSpPr>
              <p:nvPr/>
            </p:nvSpPr>
            <p:spPr bwMode="auto">
              <a:xfrm>
                <a:off x="5687366" y="4239051"/>
                <a:ext cx="99080" cy="8775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6" name="Oval 33"/>
              <p:cNvSpPr>
                <a:spLocks noChangeArrowheads="1"/>
              </p:cNvSpPr>
              <p:nvPr/>
            </p:nvSpPr>
            <p:spPr bwMode="auto">
              <a:xfrm>
                <a:off x="5138615" y="4555694"/>
                <a:ext cx="99080" cy="8775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7187" name="AutoShape 34"/>
              <p:cNvCxnSpPr>
                <a:cxnSpLocks noChangeShapeType="1"/>
              </p:cNvCxnSpPr>
              <p:nvPr/>
            </p:nvCxnSpPr>
            <p:spPr bwMode="auto">
              <a:xfrm>
                <a:off x="4688944" y="4282621"/>
                <a:ext cx="449671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188" name="AutoShape 35"/>
              <p:cNvCxnSpPr>
                <a:cxnSpLocks noChangeShapeType="1"/>
              </p:cNvCxnSpPr>
              <p:nvPr/>
            </p:nvCxnSpPr>
            <p:spPr bwMode="auto">
              <a:xfrm>
                <a:off x="5230073" y="4282621"/>
                <a:ext cx="449671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189" name="AutoShape 36"/>
              <p:cNvCxnSpPr>
                <a:cxnSpLocks noChangeShapeType="1"/>
              </p:cNvCxnSpPr>
              <p:nvPr/>
            </p:nvCxnSpPr>
            <p:spPr bwMode="auto">
              <a:xfrm>
                <a:off x="4688944" y="4319439"/>
                <a:ext cx="449671" cy="23625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190" name="AutoShape 37"/>
              <p:cNvCxnSpPr>
                <a:cxnSpLocks noChangeShapeType="1"/>
              </p:cNvCxnSpPr>
              <p:nvPr/>
            </p:nvCxnSpPr>
            <p:spPr bwMode="auto">
              <a:xfrm flipV="1">
                <a:off x="5186885" y="4326803"/>
                <a:ext cx="0" cy="22889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</p:cxnSp>
        </p:grpSp>
        <p:sp>
          <p:nvSpPr>
            <p:cNvPr id="7176" name="Text Box 38"/>
            <p:cNvSpPr txBox="1">
              <a:spLocks noChangeArrowheads="1"/>
            </p:cNvSpPr>
            <p:nvPr/>
          </p:nvSpPr>
          <p:spPr bwMode="auto">
            <a:xfrm>
              <a:off x="2143108" y="4429132"/>
              <a:ext cx="357190" cy="412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</a:rPr>
                <a:t>A</a:t>
              </a:r>
              <a:endParaRPr lang="zh-CN" altLang="zh-CN" sz="2000" b="1"/>
            </a:p>
          </p:txBody>
        </p:sp>
        <p:sp>
          <p:nvSpPr>
            <p:cNvPr id="7177" name="Text Box 45"/>
            <p:cNvSpPr txBox="1">
              <a:spLocks noChangeArrowheads="1"/>
            </p:cNvSpPr>
            <p:nvPr/>
          </p:nvSpPr>
          <p:spPr bwMode="auto">
            <a:xfrm>
              <a:off x="6736898" y="5159888"/>
              <a:ext cx="1692754" cy="48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2000" b="1">
                  <a:latin typeface="Times New Roman" pitchFamily="18" charset="0"/>
                </a:rPr>
                <a:t>引入虚活动</a:t>
              </a:r>
              <a:endParaRPr lang="zh-CN" altLang="zh-CN" sz="2000" b="1"/>
            </a:p>
          </p:txBody>
        </p:sp>
        <p:sp>
          <p:nvSpPr>
            <p:cNvPr id="7178" name="Text Box 38"/>
            <p:cNvSpPr txBox="1">
              <a:spLocks noChangeArrowheads="1"/>
            </p:cNvSpPr>
            <p:nvPr/>
          </p:nvSpPr>
          <p:spPr bwMode="auto">
            <a:xfrm>
              <a:off x="5500694" y="4429132"/>
              <a:ext cx="357190" cy="412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</a:rPr>
                <a:t>A</a:t>
              </a:r>
              <a:endParaRPr lang="zh-CN" altLang="zh-CN" sz="2000" b="1"/>
            </a:p>
          </p:txBody>
        </p:sp>
        <p:sp>
          <p:nvSpPr>
            <p:cNvPr id="7179" name="Text Box 38"/>
            <p:cNvSpPr txBox="1">
              <a:spLocks noChangeArrowheads="1"/>
            </p:cNvSpPr>
            <p:nvPr/>
          </p:nvSpPr>
          <p:spPr bwMode="auto">
            <a:xfrm>
              <a:off x="2143108" y="5159888"/>
              <a:ext cx="357190" cy="412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</a:rPr>
                <a:t>B</a:t>
              </a:r>
              <a:endParaRPr lang="zh-CN" altLang="zh-CN" sz="2000" b="1"/>
            </a:p>
          </p:txBody>
        </p:sp>
        <p:sp>
          <p:nvSpPr>
            <p:cNvPr id="7180" name="Text Box 38"/>
            <p:cNvSpPr txBox="1">
              <a:spLocks noChangeArrowheads="1"/>
            </p:cNvSpPr>
            <p:nvPr/>
          </p:nvSpPr>
          <p:spPr bwMode="auto">
            <a:xfrm>
              <a:off x="5214942" y="4929198"/>
              <a:ext cx="357190" cy="412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</a:rPr>
                <a:t>B</a:t>
              </a:r>
              <a:endParaRPr lang="zh-CN" altLang="zh-CN" sz="2000" b="1"/>
            </a:p>
          </p:txBody>
        </p:sp>
        <p:sp>
          <p:nvSpPr>
            <p:cNvPr id="7181" name="Text Box 38"/>
            <p:cNvSpPr txBox="1">
              <a:spLocks noChangeArrowheads="1"/>
            </p:cNvSpPr>
            <p:nvPr/>
          </p:nvSpPr>
          <p:spPr bwMode="auto">
            <a:xfrm>
              <a:off x="3000364" y="4643446"/>
              <a:ext cx="357190" cy="412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</a:rPr>
                <a:t>C</a:t>
              </a:r>
              <a:endParaRPr lang="zh-CN" altLang="zh-CN" sz="2000" b="1"/>
            </a:p>
          </p:txBody>
        </p:sp>
        <p:sp>
          <p:nvSpPr>
            <p:cNvPr id="7182" name="Text Box 38"/>
            <p:cNvSpPr txBox="1">
              <a:spLocks noChangeArrowheads="1"/>
            </p:cNvSpPr>
            <p:nvPr/>
          </p:nvSpPr>
          <p:spPr bwMode="auto">
            <a:xfrm>
              <a:off x="6286512" y="4429132"/>
              <a:ext cx="357190" cy="412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</a:rPr>
                <a:t>C</a:t>
              </a:r>
              <a:endParaRPr lang="zh-CN" altLang="zh-CN" sz="20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A20000"/>
                </a:solidFill>
              </a:rPr>
              <a:t>例</a:t>
            </a:r>
          </a:p>
        </p:txBody>
      </p:sp>
      <p:sp>
        <p:nvSpPr>
          <p:cNvPr id="819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582DCC3-FED5-49DB-8A68-ABF08BFFE74D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  <p:grpSp>
        <p:nvGrpSpPr>
          <p:cNvPr id="8196" name="组合 18"/>
          <p:cNvGrpSpPr>
            <a:grpSpLocks/>
          </p:cNvGrpSpPr>
          <p:nvPr/>
        </p:nvGrpSpPr>
        <p:grpSpPr bwMode="auto">
          <a:xfrm>
            <a:off x="857250" y="2355850"/>
            <a:ext cx="7572375" cy="1001713"/>
            <a:chOff x="571472" y="2714620"/>
            <a:chExt cx="7572428" cy="1001720"/>
          </a:xfrm>
        </p:grpSpPr>
        <p:sp>
          <p:nvSpPr>
            <p:cNvPr id="28676" name="Text Box 4"/>
            <p:cNvSpPr txBox="1">
              <a:spLocks noChangeArrowheads="1"/>
            </p:cNvSpPr>
            <p:nvPr/>
          </p:nvSpPr>
          <p:spPr bwMode="auto">
            <a:xfrm>
              <a:off x="603222" y="2735258"/>
              <a:ext cx="7540678" cy="979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</a:t>
              </a:r>
              <a:r>
                <a:rPr lang="zh-CN" altLang="en-US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活动          </a:t>
              </a:r>
              <a:r>
                <a:rPr lang="en-US" altLang="zh-CN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A    B    C     D     E     F     G     H       I      J       K      L</a:t>
              </a:r>
            </a:p>
            <a:p>
              <a:pPr algn="just">
                <a:defRPr/>
              </a:pPr>
              <a:r>
                <a:rPr lang="zh-CN" altLang="en-US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紧前活动      </a:t>
              </a:r>
              <a:r>
                <a:rPr lang="zh-CN" altLang="en-US" sz="2000" b="1" dirty="0"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rPr>
                <a:t></a:t>
              </a:r>
              <a:r>
                <a:rPr lang="zh-CN" altLang="en-US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 </a:t>
              </a:r>
              <a:r>
                <a:rPr lang="zh-CN" altLang="en-US" sz="2000" b="1" dirty="0"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rPr>
                <a:t></a:t>
              </a:r>
              <a:r>
                <a:rPr lang="zh-CN" altLang="en-US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</a:t>
              </a:r>
              <a:r>
                <a:rPr lang="zh-CN" altLang="en-US" sz="2000" b="1" dirty="0"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rPr>
                <a:t></a:t>
              </a:r>
              <a:r>
                <a:rPr lang="zh-CN" altLang="en-US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 </a:t>
              </a:r>
              <a:r>
                <a:rPr lang="en-US" altLang="zh-CN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A      </a:t>
              </a:r>
              <a:r>
                <a:rPr lang="en-US" altLang="zh-CN" sz="2000" b="1" dirty="0" err="1">
                  <a:latin typeface="Times New Roman" pitchFamily="18" charset="0"/>
                  <a:ea typeface="+mn-ea"/>
                  <a:cs typeface="Times New Roman" pitchFamily="18" charset="0"/>
                </a:rPr>
                <a:t>A</a:t>
              </a:r>
              <a:r>
                <a:rPr lang="en-US" altLang="zh-CN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A,B  </a:t>
              </a:r>
              <a:r>
                <a:rPr lang="en-US" altLang="zh-CN" sz="2000" b="1" dirty="0" err="1">
                  <a:latin typeface="Times New Roman" pitchFamily="18" charset="0"/>
                  <a:ea typeface="+mn-ea"/>
                  <a:cs typeface="Times New Roman" pitchFamily="18" charset="0"/>
                </a:rPr>
                <a:t>A,B</a:t>
              </a:r>
              <a:r>
                <a:rPr lang="en-US" altLang="zh-CN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</a:t>
              </a:r>
              <a:r>
                <a:rPr lang="en-US" altLang="zh-CN" sz="2000" b="1" dirty="0" err="1">
                  <a:latin typeface="Times New Roman" pitchFamily="18" charset="0"/>
                  <a:ea typeface="+mn-ea"/>
                  <a:cs typeface="Times New Roman" pitchFamily="18" charset="0"/>
                </a:rPr>
                <a:t>A,B</a:t>
              </a:r>
              <a:r>
                <a:rPr lang="en-US" altLang="zh-CN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C,H  D,F   E,I   G,K</a:t>
              </a:r>
            </a:p>
            <a:p>
              <a:pPr algn="just">
                <a:defRPr/>
              </a:pPr>
              <a:r>
                <a:rPr lang="zh-CN" altLang="en-US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时间</a:t>
              </a:r>
              <a:r>
                <a:rPr lang="en-US" altLang="zh-CN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(</a:t>
              </a:r>
              <a:r>
                <a:rPr lang="zh-CN" altLang="en-US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天</a:t>
              </a:r>
              <a:r>
                <a:rPr lang="en-US" altLang="zh-CN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)        1     2    3     4       3     4      4      2       4      6        1       1</a:t>
              </a:r>
              <a:endParaRPr lang="zh-CN" altLang="zh-CN" sz="2000" b="1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8252" name="AutoShape 8"/>
            <p:cNvCxnSpPr>
              <a:cxnSpLocks noChangeShapeType="1"/>
            </p:cNvCxnSpPr>
            <p:nvPr/>
          </p:nvCxnSpPr>
          <p:spPr bwMode="auto">
            <a:xfrm>
              <a:off x="571472" y="3714752"/>
              <a:ext cx="750099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253" name="AutoShape 9"/>
            <p:cNvCxnSpPr>
              <a:cxnSpLocks noChangeShapeType="1"/>
            </p:cNvCxnSpPr>
            <p:nvPr/>
          </p:nvCxnSpPr>
          <p:spPr bwMode="auto">
            <a:xfrm rot="5400000">
              <a:off x="1361101" y="3210875"/>
              <a:ext cx="1000132" cy="76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254" name="AutoShape 8"/>
            <p:cNvCxnSpPr>
              <a:cxnSpLocks noChangeShapeType="1"/>
            </p:cNvCxnSpPr>
            <p:nvPr/>
          </p:nvCxnSpPr>
          <p:spPr bwMode="auto">
            <a:xfrm>
              <a:off x="571472" y="2714620"/>
              <a:ext cx="750099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8197" name="组合 113"/>
          <p:cNvGrpSpPr>
            <a:grpSpLocks/>
          </p:cNvGrpSpPr>
          <p:nvPr/>
        </p:nvGrpSpPr>
        <p:grpSpPr bwMode="auto">
          <a:xfrm>
            <a:off x="2286000" y="3714750"/>
            <a:ext cx="4643438" cy="2357438"/>
            <a:chOff x="2285984" y="3714752"/>
            <a:chExt cx="4643470" cy="2357454"/>
          </a:xfrm>
        </p:grpSpPr>
        <p:cxnSp>
          <p:nvCxnSpPr>
            <p:cNvPr id="8198" name="AutoShape 20"/>
            <p:cNvCxnSpPr>
              <a:cxnSpLocks noChangeShapeType="1"/>
            </p:cNvCxnSpPr>
            <p:nvPr/>
          </p:nvCxnSpPr>
          <p:spPr bwMode="auto">
            <a:xfrm flipV="1">
              <a:off x="2485970" y="4219902"/>
              <a:ext cx="715498" cy="69371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8199" name="AutoShape 21"/>
            <p:cNvCxnSpPr>
              <a:cxnSpLocks noChangeShapeType="1"/>
              <a:stCxn id="8212" idx="6"/>
            </p:cNvCxnSpPr>
            <p:nvPr/>
          </p:nvCxnSpPr>
          <p:spPr bwMode="auto">
            <a:xfrm>
              <a:off x="2571736" y="4987928"/>
              <a:ext cx="571504" cy="127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8200" name="AutoShape 22"/>
            <p:cNvCxnSpPr>
              <a:cxnSpLocks noChangeShapeType="1"/>
            </p:cNvCxnSpPr>
            <p:nvPr/>
          </p:nvCxnSpPr>
          <p:spPr bwMode="auto">
            <a:xfrm>
              <a:off x="2485970" y="5117797"/>
              <a:ext cx="729368" cy="69371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8201" name="AutoShape 23"/>
            <p:cNvCxnSpPr>
              <a:cxnSpLocks noChangeShapeType="1"/>
              <a:stCxn id="8213" idx="4"/>
              <a:endCxn id="8214" idx="0"/>
            </p:cNvCxnSpPr>
            <p:nvPr/>
          </p:nvCxnSpPr>
          <p:spPr bwMode="auto">
            <a:xfrm rot="5400000">
              <a:off x="2980492" y="4559299"/>
              <a:ext cx="596921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8202" name="AutoShape 24"/>
            <p:cNvCxnSpPr>
              <a:cxnSpLocks noChangeShapeType="1"/>
            </p:cNvCxnSpPr>
            <p:nvPr/>
          </p:nvCxnSpPr>
          <p:spPr bwMode="auto">
            <a:xfrm>
              <a:off x="3311276" y="5133016"/>
              <a:ext cx="0" cy="6632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8203" name="AutoShape 25"/>
            <p:cNvCxnSpPr>
              <a:cxnSpLocks noChangeShapeType="1"/>
            </p:cNvCxnSpPr>
            <p:nvPr/>
          </p:nvCxnSpPr>
          <p:spPr bwMode="auto">
            <a:xfrm>
              <a:off x="3401437" y="4108298"/>
              <a:ext cx="2407724" cy="291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8204" name="AutoShape 26"/>
            <p:cNvCxnSpPr>
              <a:cxnSpLocks noChangeShapeType="1"/>
            </p:cNvCxnSpPr>
            <p:nvPr/>
          </p:nvCxnSpPr>
          <p:spPr bwMode="auto">
            <a:xfrm>
              <a:off x="3401437" y="4219902"/>
              <a:ext cx="1839025" cy="15916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8205" name="AutoShape 27"/>
            <p:cNvCxnSpPr>
              <a:cxnSpLocks noChangeShapeType="1"/>
              <a:stCxn id="8214" idx="6"/>
            </p:cNvCxnSpPr>
            <p:nvPr/>
          </p:nvCxnSpPr>
          <p:spPr bwMode="auto">
            <a:xfrm flipV="1">
              <a:off x="3414664" y="4219905"/>
              <a:ext cx="2394496" cy="7680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8206" name="AutoShape 28"/>
            <p:cNvCxnSpPr>
              <a:cxnSpLocks noChangeShapeType="1"/>
              <a:endCxn id="8217" idx="2"/>
            </p:cNvCxnSpPr>
            <p:nvPr/>
          </p:nvCxnSpPr>
          <p:spPr bwMode="auto">
            <a:xfrm flipV="1">
              <a:off x="3443048" y="5013345"/>
              <a:ext cx="1700456" cy="156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8207" name="AutoShape 29"/>
            <p:cNvCxnSpPr>
              <a:cxnSpLocks noChangeShapeType="1"/>
            </p:cNvCxnSpPr>
            <p:nvPr/>
          </p:nvCxnSpPr>
          <p:spPr bwMode="auto">
            <a:xfrm>
              <a:off x="3443048" y="5905359"/>
              <a:ext cx="1797413" cy="291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8208" name="AutoShape 30"/>
            <p:cNvCxnSpPr>
              <a:cxnSpLocks noChangeShapeType="1"/>
            </p:cNvCxnSpPr>
            <p:nvPr/>
          </p:nvCxnSpPr>
          <p:spPr bwMode="auto">
            <a:xfrm flipV="1">
              <a:off x="5315594" y="5133016"/>
              <a:ext cx="0" cy="6784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8209" name="AutoShape 31"/>
            <p:cNvCxnSpPr>
              <a:cxnSpLocks noChangeShapeType="1"/>
            </p:cNvCxnSpPr>
            <p:nvPr/>
          </p:nvCxnSpPr>
          <p:spPr bwMode="auto">
            <a:xfrm>
              <a:off x="6009129" y="4219902"/>
              <a:ext cx="660015" cy="69371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8210" name="AutoShape 32"/>
            <p:cNvCxnSpPr>
              <a:cxnSpLocks noChangeShapeType="1"/>
            </p:cNvCxnSpPr>
            <p:nvPr/>
          </p:nvCxnSpPr>
          <p:spPr bwMode="auto">
            <a:xfrm>
              <a:off x="5398818" y="5029022"/>
              <a:ext cx="12703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8211" name="Text Box 48"/>
            <p:cNvSpPr txBox="1">
              <a:spLocks noChangeArrowheads="1"/>
            </p:cNvSpPr>
            <p:nvPr/>
          </p:nvSpPr>
          <p:spPr bwMode="auto">
            <a:xfrm>
              <a:off x="3143243" y="5719781"/>
              <a:ext cx="428625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12" name="Oval 12"/>
            <p:cNvSpPr>
              <a:spLocks noChangeArrowheads="1"/>
            </p:cNvSpPr>
            <p:nvPr/>
          </p:nvSpPr>
          <p:spPr bwMode="auto">
            <a:xfrm>
              <a:off x="2300312" y="4857760"/>
              <a:ext cx="271424" cy="26033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3" name="Oval 12"/>
            <p:cNvSpPr>
              <a:spLocks noChangeArrowheads="1"/>
            </p:cNvSpPr>
            <p:nvPr/>
          </p:nvSpPr>
          <p:spPr bwMode="auto">
            <a:xfrm>
              <a:off x="3143240" y="4000504"/>
              <a:ext cx="271424" cy="26033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4" name="Oval 12"/>
            <p:cNvSpPr>
              <a:spLocks noChangeArrowheads="1"/>
            </p:cNvSpPr>
            <p:nvPr/>
          </p:nvSpPr>
          <p:spPr bwMode="auto">
            <a:xfrm>
              <a:off x="3143240" y="4857760"/>
              <a:ext cx="271424" cy="26033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5" name="Oval 12"/>
            <p:cNvSpPr>
              <a:spLocks noChangeArrowheads="1"/>
            </p:cNvSpPr>
            <p:nvPr/>
          </p:nvSpPr>
          <p:spPr bwMode="auto">
            <a:xfrm>
              <a:off x="3143240" y="5786454"/>
              <a:ext cx="271424" cy="26033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6" name="Oval 12"/>
            <p:cNvSpPr>
              <a:spLocks noChangeArrowheads="1"/>
            </p:cNvSpPr>
            <p:nvPr/>
          </p:nvSpPr>
          <p:spPr bwMode="auto">
            <a:xfrm>
              <a:off x="5214942" y="5786454"/>
              <a:ext cx="271424" cy="26033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7" name="Oval 12"/>
            <p:cNvSpPr>
              <a:spLocks noChangeArrowheads="1"/>
            </p:cNvSpPr>
            <p:nvPr/>
          </p:nvSpPr>
          <p:spPr bwMode="auto">
            <a:xfrm>
              <a:off x="5143504" y="4883177"/>
              <a:ext cx="271424" cy="26033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8" name="Oval 12"/>
            <p:cNvSpPr>
              <a:spLocks noChangeArrowheads="1"/>
            </p:cNvSpPr>
            <p:nvPr/>
          </p:nvSpPr>
          <p:spPr bwMode="auto">
            <a:xfrm>
              <a:off x="5786446" y="4000504"/>
              <a:ext cx="271424" cy="26033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9" name="Oval 12"/>
            <p:cNvSpPr>
              <a:spLocks noChangeArrowheads="1"/>
            </p:cNvSpPr>
            <p:nvPr/>
          </p:nvSpPr>
          <p:spPr bwMode="auto">
            <a:xfrm>
              <a:off x="6643702" y="4857760"/>
              <a:ext cx="271424" cy="26033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0" name="Text Box 48"/>
            <p:cNvSpPr txBox="1">
              <a:spLocks noChangeArrowheads="1"/>
            </p:cNvSpPr>
            <p:nvPr/>
          </p:nvSpPr>
          <p:spPr bwMode="auto">
            <a:xfrm>
              <a:off x="2285984" y="4786322"/>
              <a:ext cx="428625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21" name="Text Box 48"/>
            <p:cNvSpPr txBox="1">
              <a:spLocks noChangeArrowheads="1"/>
            </p:cNvSpPr>
            <p:nvPr/>
          </p:nvSpPr>
          <p:spPr bwMode="auto">
            <a:xfrm>
              <a:off x="3143240" y="3943355"/>
              <a:ext cx="347663" cy="342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22" name="Text Box 48"/>
            <p:cNvSpPr txBox="1">
              <a:spLocks noChangeArrowheads="1"/>
            </p:cNvSpPr>
            <p:nvPr/>
          </p:nvSpPr>
          <p:spPr bwMode="auto">
            <a:xfrm>
              <a:off x="3143240" y="4786322"/>
              <a:ext cx="347663" cy="342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23" name="Text Box 48"/>
            <p:cNvSpPr txBox="1">
              <a:spLocks noChangeArrowheads="1"/>
            </p:cNvSpPr>
            <p:nvPr/>
          </p:nvSpPr>
          <p:spPr bwMode="auto">
            <a:xfrm>
              <a:off x="5224469" y="5715016"/>
              <a:ext cx="276225" cy="342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24" name="Text Box 48"/>
            <p:cNvSpPr txBox="1">
              <a:spLocks noChangeArrowheads="1"/>
            </p:cNvSpPr>
            <p:nvPr/>
          </p:nvSpPr>
          <p:spPr bwMode="auto">
            <a:xfrm>
              <a:off x="5143504" y="4786322"/>
              <a:ext cx="276225" cy="342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6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25" name="Text Box 48"/>
            <p:cNvSpPr txBox="1">
              <a:spLocks noChangeArrowheads="1"/>
            </p:cNvSpPr>
            <p:nvPr/>
          </p:nvSpPr>
          <p:spPr bwMode="auto">
            <a:xfrm>
              <a:off x="5795973" y="3943355"/>
              <a:ext cx="276225" cy="342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7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26" name="Text Box 48"/>
            <p:cNvSpPr txBox="1">
              <a:spLocks noChangeArrowheads="1"/>
            </p:cNvSpPr>
            <p:nvPr/>
          </p:nvSpPr>
          <p:spPr bwMode="auto">
            <a:xfrm>
              <a:off x="6653229" y="4786322"/>
              <a:ext cx="276225" cy="342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8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27" name="Text Box 48"/>
            <p:cNvSpPr txBox="1">
              <a:spLocks noChangeArrowheads="1"/>
            </p:cNvSpPr>
            <p:nvPr/>
          </p:nvSpPr>
          <p:spPr bwMode="auto">
            <a:xfrm>
              <a:off x="2438387" y="4357694"/>
              <a:ext cx="276225" cy="342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28" name="Text Box 48"/>
            <p:cNvSpPr txBox="1">
              <a:spLocks noChangeArrowheads="1"/>
            </p:cNvSpPr>
            <p:nvPr/>
          </p:nvSpPr>
          <p:spPr bwMode="auto">
            <a:xfrm>
              <a:off x="2581263" y="4657735"/>
              <a:ext cx="276225" cy="342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29" name="Text Box 48"/>
            <p:cNvSpPr txBox="1">
              <a:spLocks noChangeArrowheads="1"/>
            </p:cNvSpPr>
            <p:nvPr/>
          </p:nvSpPr>
          <p:spPr bwMode="auto">
            <a:xfrm>
              <a:off x="2366949" y="5157801"/>
              <a:ext cx="276225" cy="342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30" name="Text Box 48"/>
            <p:cNvSpPr txBox="1">
              <a:spLocks noChangeArrowheads="1"/>
            </p:cNvSpPr>
            <p:nvPr/>
          </p:nvSpPr>
          <p:spPr bwMode="auto">
            <a:xfrm>
              <a:off x="4000496" y="3714752"/>
              <a:ext cx="276225" cy="342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31" name="Text Box 48"/>
            <p:cNvSpPr txBox="1">
              <a:spLocks noChangeArrowheads="1"/>
            </p:cNvSpPr>
            <p:nvPr/>
          </p:nvSpPr>
          <p:spPr bwMode="auto">
            <a:xfrm>
              <a:off x="3652833" y="4157669"/>
              <a:ext cx="276225" cy="342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32" name="Text Box 48"/>
            <p:cNvSpPr txBox="1">
              <a:spLocks noChangeArrowheads="1"/>
            </p:cNvSpPr>
            <p:nvPr/>
          </p:nvSpPr>
          <p:spPr bwMode="auto">
            <a:xfrm>
              <a:off x="4438651" y="4214818"/>
              <a:ext cx="276225" cy="342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33" name="Text Box 48"/>
            <p:cNvSpPr txBox="1">
              <a:spLocks noChangeArrowheads="1"/>
            </p:cNvSpPr>
            <p:nvPr/>
          </p:nvSpPr>
          <p:spPr bwMode="auto">
            <a:xfrm>
              <a:off x="4438651" y="4643446"/>
              <a:ext cx="276225" cy="342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G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34" name="Text Box 48"/>
            <p:cNvSpPr txBox="1">
              <a:spLocks noChangeArrowheads="1"/>
            </p:cNvSpPr>
            <p:nvPr/>
          </p:nvSpPr>
          <p:spPr bwMode="auto">
            <a:xfrm>
              <a:off x="3286116" y="5072074"/>
              <a:ext cx="276225" cy="342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H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35" name="Text Box 48"/>
            <p:cNvSpPr txBox="1">
              <a:spLocks noChangeArrowheads="1"/>
            </p:cNvSpPr>
            <p:nvPr/>
          </p:nvSpPr>
          <p:spPr bwMode="auto">
            <a:xfrm>
              <a:off x="3795709" y="5500702"/>
              <a:ext cx="276225" cy="342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36" name="Text Box 48"/>
            <p:cNvSpPr txBox="1">
              <a:spLocks noChangeArrowheads="1"/>
            </p:cNvSpPr>
            <p:nvPr/>
          </p:nvSpPr>
          <p:spPr bwMode="auto">
            <a:xfrm>
              <a:off x="6224601" y="4157669"/>
              <a:ext cx="276225" cy="342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J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37" name="Text Box 48"/>
            <p:cNvSpPr txBox="1">
              <a:spLocks noChangeArrowheads="1"/>
            </p:cNvSpPr>
            <p:nvPr/>
          </p:nvSpPr>
          <p:spPr bwMode="auto">
            <a:xfrm>
              <a:off x="5286380" y="5143512"/>
              <a:ext cx="276225" cy="342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K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38" name="Text Box 48"/>
            <p:cNvSpPr txBox="1">
              <a:spLocks noChangeArrowheads="1"/>
            </p:cNvSpPr>
            <p:nvPr/>
          </p:nvSpPr>
          <p:spPr bwMode="auto">
            <a:xfrm>
              <a:off x="5581659" y="4643446"/>
              <a:ext cx="276225" cy="342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L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39" name="Text Box 48"/>
            <p:cNvSpPr txBox="1">
              <a:spLocks noChangeArrowheads="1"/>
            </p:cNvSpPr>
            <p:nvPr/>
          </p:nvSpPr>
          <p:spPr bwMode="auto">
            <a:xfrm>
              <a:off x="2724139" y="4157669"/>
              <a:ext cx="276225" cy="342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40" name="Text Box 48"/>
            <p:cNvSpPr txBox="1">
              <a:spLocks noChangeArrowheads="1"/>
            </p:cNvSpPr>
            <p:nvPr/>
          </p:nvSpPr>
          <p:spPr bwMode="auto">
            <a:xfrm>
              <a:off x="2867015" y="4643446"/>
              <a:ext cx="276225" cy="342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41" name="Text Box 48"/>
            <p:cNvSpPr txBox="1">
              <a:spLocks noChangeArrowheads="1"/>
            </p:cNvSpPr>
            <p:nvPr/>
          </p:nvSpPr>
          <p:spPr bwMode="auto">
            <a:xfrm>
              <a:off x="2571736" y="5357826"/>
              <a:ext cx="276225" cy="342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42" name="Text Box 48"/>
            <p:cNvSpPr txBox="1">
              <a:spLocks noChangeArrowheads="1"/>
            </p:cNvSpPr>
            <p:nvPr/>
          </p:nvSpPr>
          <p:spPr bwMode="auto">
            <a:xfrm>
              <a:off x="4357686" y="3714752"/>
              <a:ext cx="276225" cy="342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43" name="Text Box 48"/>
            <p:cNvSpPr txBox="1">
              <a:spLocks noChangeArrowheads="1"/>
            </p:cNvSpPr>
            <p:nvPr/>
          </p:nvSpPr>
          <p:spPr bwMode="auto">
            <a:xfrm>
              <a:off x="3867147" y="4371983"/>
              <a:ext cx="276225" cy="342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44" name="Text Box 48"/>
            <p:cNvSpPr txBox="1">
              <a:spLocks noChangeArrowheads="1"/>
            </p:cNvSpPr>
            <p:nvPr/>
          </p:nvSpPr>
          <p:spPr bwMode="auto">
            <a:xfrm>
              <a:off x="4714876" y="4143380"/>
              <a:ext cx="276225" cy="342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45" name="Text Box 48"/>
            <p:cNvSpPr txBox="1">
              <a:spLocks noChangeArrowheads="1"/>
            </p:cNvSpPr>
            <p:nvPr/>
          </p:nvSpPr>
          <p:spPr bwMode="auto">
            <a:xfrm>
              <a:off x="4795841" y="4643446"/>
              <a:ext cx="276225" cy="342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46" name="Text Box 48"/>
            <p:cNvSpPr txBox="1">
              <a:spLocks noChangeArrowheads="1"/>
            </p:cNvSpPr>
            <p:nvPr/>
          </p:nvSpPr>
          <p:spPr bwMode="auto">
            <a:xfrm>
              <a:off x="3286116" y="5357826"/>
              <a:ext cx="276225" cy="342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47" name="Text Box 48"/>
            <p:cNvSpPr txBox="1">
              <a:spLocks noChangeArrowheads="1"/>
            </p:cNvSpPr>
            <p:nvPr/>
          </p:nvSpPr>
          <p:spPr bwMode="auto">
            <a:xfrm>
              <a:off x="4143372" y="5500702"/>
              <a:ext cx="276225" cy="342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48" name="Text Box 48"/>
            <p:cNvSpPr txBox="1">
              <a:spLocks noChangeArrowheads="1"/>
            </p:cNvSpPr>
            <p:nvPr/>
          </p:nvSpPr>
          <p:spPr bwMode="auto">
            <a:xfrm>
              <a:off x="6429388" y="4371983"/>
              <a:ext cx="276225" cy="342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6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49" name="Text Box 48"/>
            <p:cNvSpPr txBox="1">
              <a:spLocks noChangeArrowheads="1"/>
            </p:cNvSpPr>
            <p:nvPr/>
          </p:nvSpPr>
          <p:spPr bwMode="auto">
            <a:xfrm>
              <a:off x="5286380" y="5357826"/>
              <a:ext cx="276225" cy="342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50" name="Text Box 48"/>
            <p:cNvSpPr txBox="1">
              <a:spLocks noChangeArrowheads="1"/>
            </p:cNvSpPr>
            <p:nvPr/>
          </p:nvSpPr>
          <p:spPr bwMode="auto">
            <a:xfrm>
              <a:off x="5867411" y="4643446"/>
              <a:ext cx="276225" cy="342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zh-CN" sz="20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A20000"/>
                </a:solidFill>
              </a:rPr>
              <a:t>关键路径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229600" cy="48974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b="1" dirty="0" smtClean="0">
                <a:solidFill>
                  <a:srgbClr val="FF3300"/>
                </a:solidFill>
                <a:latin typeface="Times New Roman" pitchFamily="18" charset="0"/>
              </a:rPr>
              <a:t>关键路径</a:t>
            </a:r>
            <a:r>
              <a:rPr lang="en-US" altLang="zh-CN" sz="2400" b="1" dirty="0" smtClean="0">
                <a:latin typeface="Times New Roman" pitchFamily="18" charset="0"/>
              </a:rPr>
              <a:t>: </a:t>
            </a:r>
            <a:r>
              <a:rPr lang="zh-CN" altLang="en-US" sz="2400" b="1" dirty="0" smtClean="0">
                <a:latin typeface="Times New Roman" pitchFamily="18" charset="0"/>
              </a:rPr>
              <a:t>项目网络图中从始点到终点的最长路径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关键活动</a:t>
            </a:r>
            <a:r>
              <a:rPr lang="en-US" altLang="zh-CN" sz="2400" b="1" dirty="0" smtClean="0">
                <a:latin typeface="Times New Roman" pitchFamily="18" charset="0"/>
              </a:rPr>
              <a:t>: </a:t>
            </a:r>
            <a:r>
              <a:rPr lang="zh-CN" altLang="en-US" sz="2400" b="1" dirty="0" smtClean="0">
                <a:latin typeface="Times New Roman" pitchFamily="18" charset="0"/>
              </a:rPr>
              <a:t>关键路径上的活动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b="1" dirty="0" smtClean="0">
                <a:latin typeface="Times New Roman" pitchFamily="18" charset="0"/>
              </a:rPr>
              <a:t>设</a:t>
            </a:r>
            <a:r>
              <a:rPr lang="en-US" altLang="zh-CN" sz="2400" b="1" i="1" dirty="0" smtClean="0">
                <a:latin typeface="Times New Roman" pitchFamily="18" charset="0"/>
              </a:rPr>
              <a:t>D</a:t>
            </a:r>
            <a:r>
              <a:rPr lang="en-US" altLang="zh-CN" sz="2400" b="1" dirty="0" smtClean="0">
                <a:latin typeface="Times New Roman" pitchFamily="18" charset="0"/>
              </a:rPr>
              <a:t>=&lt;</a:t>
            </a:r>
            <a:r>
              <a:rPr lang="en-US" altLang="zh-CN" sz="2400" b="1" i="1" dirty="0" smtClean="0"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latin typeface="Times New Roman" pitchFamily="18" charset="0"/>
              </a:rPr>
              <a:t>,</a:t>
            </a:r>
            <a:r>
              <a:rPr lang="en-US" altLang="zh-CN" sz="2400" b="1" i="1" dirty="0" smtClean="0">
                <a:latin typeface="Times New Roman" pitchFamily="18" charset="0"/>
              </a:rPr>
              <a:t>E</a:t>
            </a:r>
            <a:r>
              <a:rPr lang="en-US" altLang="zh-CN" sz="2400" b="1" dirty="0" smtClean="0">
                <a:latin typeface="Times New Roman" pitchFamily="18" charset="0"/>
              </a:rPr>
              <a:t>,</a:t>
            </a:r>
            <a:r>
              <a:rPr lang="en-US" altLang="zh-CN" sz="2400" b="1" i="1" dirty="0" smtClean="0">
                <a:latin typeface="Times New Roman" pitchFamily="18" charset="0"/>
              </a:rPr>
              <a:t>W</a:t>
            </a:r>
            <a:r>
              <a:rPr lang="en-US" altLang="zh-CN" sz="2400" b="1" dirty="0" smtClean="0">
                <a:latin typeface="Times New Roman" pitchFamily="18" charset="0"/>
              </a:rPr>
              <a:t>&gt;, </a:t>
            </a:r>
            <a:r>
              <a:rPr lang="en-US" altLang="zh-CN" sz="2400" b="1" i="1" dirty="0" smtClean="0"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latin typeface="Times New Roman" pitchFamily="18" charset="0"/>
              </a:rPr>
              <a:t>={1,2,</a:t>
            </a:r>
            <a:r>
              <a:rPr lang="en-US" altLang="zh-CN" sz="2400" b="1" dirty="0" smtClean="0">
                <a:latin typeface="Times New Roman" pitchFamily="18" charset="0"/>
                <a:sym typeface="Symbol"/>
              </a:rPr>
              <a:t>,</a:t>
            </a:r>
            <a:r>
              <a:rPr lang="en-US" altLang="zh-CN" sz="2400" b="1" i="1" dirty="0" smtClean="0">
                <a:latin typeface="Times New Roman" pitchFamily="18" charset="0"/>
                <a:sym typeface="Symbol"/>
              </a:rPr>
              <a:t>n</a:t>
            </a:r>
            <a:r>
              <a:rPr lang="en-US" altLang="zh-CN" sz="2400" b="1" dirty="0" smtClean="0">
                <a:latin typeface="Times New Roman" pitchFamily="18" charset="0"/>
                <a:sym typeface="Symbol"/>
              </a:rPr>
              <a:t>}, 1</a:t>
            </a:r>
            <a:r>
              <a:rPr lang="zh-CN" altLang="en-US" sz="2400" b="1" dirty="0" smtClean="0">
                <a:latin typeface="Times New Roman" pitchFamily="18" charset="0"/>
                <a:sym typeface="Symbol"/>
              </a:rPr>
              <a:t>是始点</a:t>
            </a:r>
            <a:r>
              <a:rPr lang="en-US" altLang="zh-CN" sz="2400" b="1" dirty="0" smtClean="0">
                <a:latin typeface="Times New Roman" pitchFamily="18" charset="0"/>
                <a:sym typeface="Symbol"/>
              </a:rPr>
              <a:t>, </a:t>
            </a:r>
            <a:r>
              <a:rPr lang="en-US" altLang="zh-CN" sz="2400" b="1" i="1" dirty="0" smtClean="0">
                <a:latin typeface="Times New Roman" pitchFamily="18" charset="0"/>
                <a:sym typeface="Symbol"/>
              </a:rPr>
              <a:t>n</a:t>
            </a:r>
            <a:r>
              <a:rPr lang="zh-CN" altLang="en-US" sz="2400" b="1" dirty="0" smtClean="0">
                <a:latin typeface="Times New Roman" pitchFamily="18" charset="0"/>
                <a:sym typeface="Symbol"/>
              </a:rPr>
              <a:t>是终点</a:t>
            </a:r>
            <a:r>
              <a:rPr lang="en-US" altLang="zh-CN" sz="2400" b="1" dirty="0" smtClean="0">
                <a:latin typeface="Times New Roman" pitchFamily="18" charset="0"/>
                <a:sym typeface="Symbol"/>
              </a:rPr>
              <a:t>.</a:t>
            </a:r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b="1" dirty="0" smtClean="0">
                <a:latin typeface="Times New Roman" pitchFamily="18" charset="0"/>
              </a:rPr>
              <a:t>(1)</a:t>
            </a:r>
            <a:r>
              <a:rPr lang="zh-CN" altLang="en-US" sz="2400" b="1" dirty="0" smtClean="0">
                <a:solidFill>
                  <a:srgbClr val="FF3300"/>
                </a:solidFill>
                <a:latin typeface="Times New Roman" pitchFamily="18" charset="0"/>
              </a:rPr>
              <a:t>事项</a:t>
            </a:r>
            <a:r>
              <a:rPr lang="en-US" altLang="zh-CN" sz="2400" b="1" i="1" dirty="0" err="1" smtClean="0">
                <a:solidFill>
                  <a:srgbClr val="FF3300"/>
                </a:solidFill>
                <a:latin typeface="Times New Roman" pitchFamily="18" charset="0"/>
              </a:rPr>
              <a:t>i</a:t>
            </a:r>
            <a:r>
              <a:rPr lang="zh-CN" altLang="en-US" sz="2400" b="1" dirty="0" smtClean="0">
                <a:solidFill>
                  <a:srgbClr val="FF3300"/>
                </a:solidFill>
                <a:latin typeface="Times New Roman" pitchFamily="18" charset="0"/>
              </a:rPr>
              <a:t>的最早完成时间</a:t>
            </a:r>
            <a:r>
              <a:rPr lang="en-US" altLang="zh-CN" sz="2400" b="1" i="1" dirty="0" smtClean="0">
                <a:solidFill>
                  <a:srgbClr val="FF3300"/>
                </a:solidFill>
                <a:latin typeface="Times New Roman" pitchFamily="18" charset="0"/>
              </a:rPr>
              <a:t>ES</a:t>
            </a:r>
            <a:r>
              <a:rPr lang="en-US" altLang="zh-CN" sz="2400" b="1" dirty="0" smtClean="0">
                <a:solidFill>
                  <a:srgbClr val="FF33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FF3300"/>
                </a:solidFill>
                <a:latin typeface="Times New Roman" pitchFamily="18" charset="0"/>
              </a:rPr>
              <a:t>v</a:t>
            </a:r>
            <a:r>
              <a:rPr lang="en-US" altLang="zh-CN" sz="2400" b="1" i="1" baseline="-25000" dirty="0" smtClean="0">
                <a:solidFill>
                  <a:srgbClr val="FF3300"/>
                </a:solidFill>
                <a:latin typeface="Times New Roman" pitchFamily="18" charset="0"/>
              </a:rPr>
              <a:t>i</a:t>
            </a:r>
            <a:r>
              <a:rPr lang="en-US" altLang="zh-CN" sz="2400" b="1" dirty="0" smtClean="0">
                <a:solidFill>
                  <a:srgbClr val="FF3300"/>
                </a:solidFill>
                <a:latin typeface="Times New Roman" pitchFamily="18" charset="0"/>
              </a:rPr>
              <a:t>)</a:t>
            </a:r>
            <a:r>
              <a:rPr lang="en-US" altLang="zh-CN" sz="2400" b="1" dirty="0" smtClean="0">
                <a:latin typeface="Times New Roman" pitchFamily="18" charset="0"/>
              </a:rPr>
              <a:t>: </a:t>
            </a:r>
            <a:r>
              <a:rPr lang="en-US" altLang="zh-CN" sz="2400" b="1" i="1" dirty="0" err="1" smtClean="0">
                <a:latin typeface="Times New Roman" pitchFamily="18" charset="0"/>
              </a:rPr>
              <a:t>i</a:t>
            </a:r>
            <a:r>
              <a:rPr lang="zh-CN" altLang="en-US" sz="2400" b="1" dirty="0" smtClean="0">
                <a:latin typeface="Times New Roman" pitchFamily="18" charset="0"/>
              </a:rPr>
              <a:t>最早可能开始的时间</a:t>
            </a:r>
            <a:r>
              <a:rPr lang="en-US" altLang="zh-CN" sz="2400" b="1" dirty="0" smtClean="0">
                <a:latin typeface="Times New Roman" pitchFamily="18" charset="0"/>
              </a:rPr>
              <a:t>,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b="1" dirty="0" smtClean="0">
                <a:latin typeface="Times New Roman" pitchFamily="18" charset="0"/>
              </a:rPr>
              <a:t>即从始点到</a:t>
            </a:r>
            <a:r>
              <a:rPr lang="en-US" altLang="zh-CN" sz="2400" b="1" i="1" dirty="0" err="1" smtClean="0">
                <a:latin typeface="Times New Roman" pitchFamily="18" charset="0"/>
              </a:rPr>
              <a:t>i</a:t>
            </a:r>
            <a:r>
              <a:rPr lang="zh-CN" altLang="en-US" sz="2400" b="1" dirty="0" smtClean="0">
                <a:latin typeface="Times New Roman" pitchFamily="18" charset="0"/>
              </a:rPr>
              <a:t>的最长路径的长度</a:t>
            </a:r>
            <a:r>
              <a:rPr lang="en-US" altLang="zh-CN" sz="2400" b="1" dirty="0" smtClean="0">
                <a:latin typeface="Times New Roman" pitchFamily="18" charset="0"/>
              </a:rPr>
              <a:t>.</a:t>
            </a:r>
            <a:endParaRPr lang="en-US" altLang="zh-CN" sz="2400" b="1" baseline="-250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b="1" i="1" dirty="0" smtClean="0">
                <a:latin typeface="Times New Roman" pitchFamily="18" charset="0"/>
              </a:rPr>
              <a:t>     </a:t>
            </a:r>
            <a:r>
              <a:rPr lang="en-US" altLang="zh-CN" sz="2400" b="1" i="1" dirty="0" smtClean="0">
                <a:latin typeface="Times New Roman" pitchFamily="18" charset="0"/>
              </a:rPr>
              <a:t>ES</a:t>
            </a:r>
            <a:r>
              <a:rPr lang="en-US" altLang="zh-CN" sz="2400" b="1" dirty="0" smtClean="0">
                <a:latin typeface="Times New Roman" pitchFamily="18" charset="0"/>
              </a:rPr>
              <a:t>(1)=0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b="1" i="1" dirty="0" smtClean="0">
                <a:latin typeface="Times New Roman" pitchFamily="18" charset="0"/>
              </a:rPr>
              <a:t>     ES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en-US" altLang="zh-CN" sz="2400" b="1" i="1" dirty="0" err="1" smtClean="0">
                <a:latin typeface="Times New Roman" pitchFamily="18" charset="0"/>
              </a:rPr>
              <a:t>i</a:t>
            </a:r>
            <a:r>
              <a:rPr lang="en-US" altLang="zh-CN" sz="2400" b="1" dirty="0" smtClean="0">
                <a:latin typeface="Times New Roman" pitchFamily="18" charset="0"/>
              </a:rPr>
              <a:t>)=max{</a:t>
            </a:r>
            <a:r>
              <a:rPr lang="en-US" altLang="zh-CN" sz="2400" b="1" i="1" dirty="0" smtClean="0">
                <a:latin typeface="Times New Roman" pitchFamily="18" charset="0"/>
              </a:rPr>
              <a:t>ES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</a:rPr>
              <a:t>j</a:t>
            </a:r>
            <a:r>
              <a:rPr lang="en-US" altLang="zh-CN" sz="2400" b="1" dirty="0" smtClean="0">
                <a:latin typeface="Times New Roman" pitchFamily="18" charset="0"/>
              </a:rPr>
              <a:t>)+</a:t>
            </a:r>
            <a:r>
              <a:rPr lang="en-US" altLang="zh-CN" sz="2400" b="1" i="1" dirty="0" err="1" smtClean="0">
                <a:latin typeface="Times New Roman" pitchFamily="18" charset="0"/>
              </a:rPr>
              <a:t>w</a:t>
            </a:r>
            <a:r>
              <a:rPr lang="en-US" altLang="zh-CN" sz="2400" b="1" i="1" baseline="-25000" dirty="0" err="1" smtClean="0">
                <a:latin typeface="Times New Roman" pitchFamily="18" charset="0"/>
              </a:rPr>
              <a:t>ji</a:t>
            </a:r>
            <a:r>
              <a:rPr lang="en-US" altLang="zh-CN" sz="2400" b="1" dirty="0" smtClean="0">
                <a:latin typeface="Times New Roman" pitchFamily="18" charset="0"/>
              </a:rPr>
              <a:t>|&lt;</a:t>
            </a:r>
            <a:r>
              <a:rPr lang="en-US" altLang="zh-CN" sz="2400" b="1" i="1" dirty="0" err="1" smtClean="0">
                <a:latin typeface="Times New Roman" pitchFamily="18" charset="0"/>
              </a:rPr>
              <a:t>j</a:t>
            </a:r>
            <a:r>
              <a:rPr lang="en-US" altLang="zh-CN" sz="2400" b="1" dirty="0" err="1" smtClean="0">
                <a:latin typeface="Times New Roman" pitchFamily="18" charset="0"/>
              </a:rPr>
              <a:t>,</a:t>
            </a:r>
            <a:r>
              <a:rPr lang="en-US" altLang="zh-CN" sz="2400" b="1" i="1" dirty="0" err="1" smtClean="0">
                <a:latin typeface="Times New Roman" pitchFamily="18" charset="0"/>
              </a:rPr>
              <a:t>i</a:t>
            </a:r>
            <a:r>
              <a:rPr lang="en-US" altLang="zh-CN" sz="2400" b="1" dirty="0" smtClean="0">
                <a:latin typeface="Times New Roman" pitchFamily="18" charset="0"/>
              </a:rPr>
              <a:t>&gt;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},    </a:t>
            </a:r>
            <a:r>
              <a:rPr lang="en-US" altLang="zh-CN" sz="2400" b="1" i="1" dirty="0" err="1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=2,3,,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n</a:t>
            </a:r>
            <a:endParaRPr lang="en-US" altLang="en-US" sz="2400" b="1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b="1" dirty="0" smtClean="0">
                <a:latin typeface="Times New Roman" pitchFamily="18" charset="0"/>
              </a:rPr>
              <a:t>(2)</a:t>
            </a:r>
            <a:r>
              <a:rPr lang="zh-CN" altLang="en-US" sz="2400" b="1" dirty="0" smtClean="0">
                <a:solidFill>
                  <a:srgbClr val="FF3300"/>
                </a:solidFill>
                <a:latin typeface="Times New Roman" pitchFamily="18" charset="0"/>
              </a:rPr>
              <a:t>事项</a:t>
            </a:r>
            <a:r>
              <a:rPr lang="en-US" altLang="zh-CN" sz="2400" b="1" i="1" dirty="0" err="1" smtClean="0">
                <a:solidFill>
                  <a:srgbClr val="FF3300"/>
                </a:solidFill>
                <a:latin typeface="Times New Roman" pitchFamily="18" charset="0"/>
              </a:rPr>
              <a:t>i</a:t>
            </a:r>
            <a:r>
              <a:rPr lang="zh-CN" altLang="en-US" sz="2400" b="1" dirty="0" smtClean="0">
                <a:solidFill>
                  <a:srgbClr val="FF3300"/>
                </a:solidFill>
                <a:latin typeface="Times New Roman" pitchFamily="18" charset="0"/>
              </a:rPr>
              <a:t>的最晚完成时间</a:t>
            </a:r>
            <a:r>
              <a:rPr lang="en-US" altLang="zh-CN" sz="2400" b="1" i="1" dirty="0" smtClean="0">
                <a:solidFill>
                  <a:srgbClr val="FF3300"/>
                </a:solidFill>
                <a:latin typeface="Times New Roman" pitchFamily="18" charset="0"/>
              </a:rPr>
              <a:t>LF</a:t>
            </a:r>
            <a:r>
              <a:rPr lang="en-US" altLang="zh-CN" sz="2400" b="1" dirty="0" smtClean="0">
                <a:solidFill>
                  <a:srgbClr val="FF33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err="1" smtClean="0">
                <a:solidFill>
                  <a:srgbClr val="FF3300"/>
                </a:solidFill>
                <a:latin typeface="Times New Roman" pitchFamily="18" charset="0"/>
              </a:rPr>
              <a:t>i</a:t>
            </a:r>
            <a:r>
              <a:rPr lang="en-US" altLang="zh-CN" sz="2400" b="1" dirty="0" smtClean="0">
                <a:solidFill>
                  <a:srgbClr val="FF3300"/>
                </a:solidFill>
                <a:latin typeface="Times New Roman" pitchFamily="18" charset="0"/>
              </a:rPr>
              <a:t>)</a:t>
            </a:r>
            <a:r>
              <a:rPr lang="en-US" altLang="zh-CN" sz="2400" b="1" dirty="0" smtClean="0">
                <a:latin typeface="Times New Roman" pitchFamily="18" charset="0"/>
              </a:rPr>
              <a:t>: </a:t>
            </a:r>
            <a:r>
              <a:rPr lang="zh-CN" sz="2400" b="1" dirty="0" smtClean="0">
                <a:latin typeface="+mn-ea"/>
              </a:rPr>
              <a:t>在不影响项目工期的条</a:t>
            </a:r>
            <a:endParaRPr lang="en-US" altLang="zh-CN" sz="2400" b="1" dirty="0" smtClean="0">
              <a:latin typeface="+mn-ea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sz="2400" b="1" dirty="0" smtClean="0">
                <a:latin typeface="+mn-ea"/>
              </a:rPr>
              <a:t>件下</a:t>
            </a:r>
            <a:r>
              <a:rPr lang="en-US" altLang="zh-CN" sz="2400" b="1" dirty="0" smtClean="0">
                <a:latin typeface="+mn-ea"/>
              </a:rPr>
              <a:t>,</a:t>
            </a:r>
            <a:r>
              <a:rPr lang="zh-CN" sz="2400" b="1" dirty="0" smtClean="0">
                <a:latin typeface="+mn-ea"/>
              </a:rPr>
              <a:t>事项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sz="2400" b="1" dirty="0" smtClean="0">
                <a:latin typeface="+mn-ea"/>
              </a:rPr>
              <a:t>最晚必须完成的时间</a:t>
            </a:r>
            <a:r>
              <a:rPr lang="en-US" sz="2400" b="1" dirty="0" smtClean="0">
                <a:latin typeface="+mn-ea"/>
              </a:rPr>
              <a:t>.</a:t>
            </a:r>
            <a:endParaRPr lang="en-US" altLang="zh-CN" sz="2400" b="1" dirty="0" smtClean="0">
              <a:latin typeface="+mn-ea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b="1" i="1" dirty="0" smtClean="0">
                <a:latin typeface="Times New Roman" pitchFamily="18" charset="0"/>
              </a:rPr>
              <a:t>     LF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</a:rPr>
              <a:t>n</a:t>
            </a:r>
            <a:r>
              <a:rPr lang="en-US" altLang="zh-CN" sz="2400" b="1" dirty="0" smtClean="0">
                <a:latin typeface="Times New Roman" pitchFamily="18" charset="0"/>
              </a:rPr>
              <a:t>)=</a:t>
            </a:r>
            <a:r>
              <a:rPr lang="en-US" altLang="zh-CN" sz="2400" b="1" i="1" dirty="0" smtClean="0">
                <a:latin typeface="Times New Roman" pitchFamily="18" charset="0"/>
              </a:rPr>
              <a:t>ES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</a:rPr>
              <a:t>n</a:t>
            </a:r>
            <a:r>
              <a:rPr lang="en-US" altLang="zh-CN" sz="2400" b="1" dirty="0" smtClean="0">
                <a:latin typeface="Times New Roman" pitchFamily="18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b="1" i="1" dirty="0" smtClean="0">
                <a:latin typeface="Times New Roman" pitchFamily="18" charset="0"/>
              </a:rPr>
              <a:t>     LF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en-US" altLang="zh-CN" sz="2400" b="1" i="1" dirty="0" err="1" smtClean="0">
                <a:latin typeface="Times New Roman" pitchFamily="18" charset="0"/>
              </a:rPr>
              <a:t>i</a:t>
            </a:r>
            <a:r>
              <a:rPr lang="en-US" altLang="zh-CN" sz="2400" b="1" dirty="0" smtClean="0">
                <a:latin typeface="Times New Roman" pitchFamily="18" charset="0"/>
              </a:rPr>
              <a:t>)=min{</a:t>
            </a:r>
            <a:r>
              <a:rPr lang="en-US" altLang="zh-CN" sz="2400" b="1" i="1" dirty="0" smtClean="0">
                <a:latin typeface="Times New Roman" pitchFamily="18" charset="0"/>
              </a:rPr>
              <a:t>LF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</a:rPr>
              <a:t>j</a:t>
            </a:r>
            <a:r>
              <a:rPr lang="en-US" altLang="zh-CN" sz="2400" b="1" dirty="0" smtClean="0">
                <a:latin typeface="Times New Roman" pitchFamily="18" charset="0"/>
              </a:rPr>
              <a:t>)-</a:t>
            </a:r>
            <a:r>
              <a:rPr lang="en-US" altLang="zh-CN" sz="2400" b="1" i="1" dirty="0" err="1" smtClean="0">
                <a:latin typeface="Times New Roman" pitchFamily="18" charset="0"/>
              </a:rPr>
              <a:t>w</a:t>
            </a:r>
            <a:r>
              <a:rPr lang="en-US" altLang="zh-CN" sz="2400" b="1" i="1" baseline="-25000" dirty="0" err="1" smtClean="0">
                <a:latin typeface="Times New Roman" pitchFamily="18" charset="0"/>
              </a:rPr>
              <a:t>ij</a:t>
            </a:r>
            <a:r>
              <a:rPr lang="en-US" altLang="zh-CN" sz="2400" b="1" dirty="0" smtClean="0">
                <a:latin typeface="Times New Roman" pitchFamily="18" charset="0"/>
              </a:rPr>
              <a:t>|&lt;</a:t>
            </a:r>
            <a:r>
              <a:rPr lang="en-US" altLang="zh-CN" sz="2400" b="1" i="1" dirty="0" err="1" smtClean="0">
                <a:latin typeface="Times New Roman" pitchFamily="18" charset="0"/>
              </a:rPr>
              <a:t>i</a:t>
            </a:r>
            <a:r>
              <a:rPr lang="en-US" altLang="zh-CN" sz="2400" b="1" dirty="0" err="1" smtClean="0">
                <a:latin typeface="Times New Roman" pitchFamily="18" charset="0"/>
              </a:rPr>
              <a:t>,</a:t>
            </a:r>
            <a:r>
              <a:rPr lang="en-US" altLang="zh-CN" sz="2400" b="1" i="1" dirty="0" err="1" smtClean="0">
                <a:latin typeface="Times New Roman" pitchFamily="18" charset="0"/>
              </a:rPr>
              <a:t>j</a:t>
            </a:r>
            <a:r>
              <a:rPr lang="en-US" altLang="zh-CN" sz="2400" b="1" dirty="0" smtClean="0">
                <a:latin typeface="Times New Roman" pitchFamily="18" charset="0"/>
              </a:rPr>
              <a:t>&gt;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},     </a:t>
            </a:r>
            <a:r>
              <a:rPr lang="en-US" altLang="zh-CN" sz="2400" b="1" i="1" dirty="0" err="1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-1,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-2,,1</a:t>
            </a:r>
            <a:endParaRPr lang="en-US" altLang="zh-CN" sz="2400" b="1" i="1" dirty="0" smtClean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921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E3FA7F2-F703-4108-A374-35396806B2F7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A20000"/>
                </a:solidFill>
                <a:latin typeface="Times New Roman" pitchFamily="18" charset="0"/>
              </a:rPr>
              <a:t>关键路径</a:t>
            </a:r>
            <a:r>
              <a:rPr lang="en-US" altLang="zh-CN" b="1" dirty="0" smtClean="0">
                <a:solidFill>
                  <a:srgbClr val="A20000"/>
                </a:solidFill>
                <a:latin typeface="Times New Roman" pitchFamily="18" charset="0"/>
              </a:rPr>
              <a:t>(</a:t>
            </a:r>
            <a:r>
              <a:rPr lang="zh-CN" altLang="en-US" b="1" dirty="0" smtClean="0">
                <a:solidFill>
                  <a:srgbClr val="A20000"/>
                </a:solidFill>
                <a:latin typeface="Times New Roman" pitchFamily="18" charset="0"/>
              </a:rPr>
              <a:t>续</a:t>
            </a:r>
            <a:r>
              <a:rPr lang="en-US" altLang="zh-CN" b="1" dirty="0" smtClean="0">
                <a:solidFill>
                  <a:srgbClr val="A2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4500"/>
            <a:ext cx="8229600" cy="457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(3) </a:t>
            </a:r>
            <a:r>
              <a:rPr lang="zh-CN" sz="24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活动</a:t>
            </a:r>
            <a:r>
              <a:rPr lang="en-US" altLang="zh-CN" sz="24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400" b="1" i="1" dirty="0" err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 err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CN" sz="24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的最早开始时间</a:t>
            </a:r>
            <a:r>
              <a:rPr lang="en-US" altLang="zh-CN" sz="2400" b="1" i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altLang="zh-CN" sz="24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err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 err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: &lt;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CN" sz="2400" b="1" dirty="0" smtClean="0">
                <a:latin typeface="Times New Roman" pitchFamily="18" charset="0"/>
                <a:cs typeface="Times New Roman" pitchFamily="18" charset="0"/>
              </a:rPr>
              <a:t>最早可能开始时间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(4) </a:t>
            </a:r>
            <a:r>
              <a:rPr lang="zh-CN" sz="24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活动</a:t>
            </a:r>
            <a:r>
              <a:rPr lang="en-US" altLang="zh-CN" sz="24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400" b="1" i="1" dirty="0" err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 err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CN" sz="24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的最早完成时间</a:t>
            </a:r>
            <a:r>
              <a:rPr lang="en-US" altLang="zh-CN" sz="2400" b="1" i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EF</a:t>
            </a:r>
            <a:r>
              <a:rPr lang="en-US" altLang="zh-CN" sz="24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err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 err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: &lt;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CN" sz="2400" b="1" dirty="0" smtClean="0">
                <a:latin typeface="Times New Roman" pitchFamily="18" charset="0"/>
                <a:cs typeface="Times New Roman" pitchFamily="18" charset="0"/>
              </a:rPr>
              <a:t>最早可能完成时间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(5) </a:t>
            </a:r>
            <a:r>
              <a:rPr lang="zh-CN" sz="24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活动</a:t>
            </a:r>
            <a:r>
              <a:rPr lang="en-US" altLang="zh-CN" sz="24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400" b="1" i="1" dirty="0" err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 err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CN" sz="24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的最晚开始时间</a:t>
            </a:r>
            <a:r>
              <a:rPr lang="en-US" altLang="zh-CN" sz="2400" b="1" i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altLang="zh-CN" sz="24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err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 err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sz="2400" b="1" dirty="0" smtClean="0">
                <a:latin typeface="Times New Roman" pitchFamily="18" charset="0"/>
                <a:cs typeface="Times New Roman" pitchFamily="18" charset="0"/>
              </a:rPr>
              <a:t>在不影响项目工期的条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sz="2400" b="1" dirty="0" smtClean="0">
                <a:latin typeface="Times New Roman" pitchFamily="18" charset="0"/>
                <a:cs typeface="Times New Roman" pitchFamily="18" charset="0"/>
              </a:rPr>
              <a:t>件下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, &lt;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CN" sz="2400" b="1" dirty="0" smtClean="0">
                <a:latin typeface="Times New Roman" pitchFamily="18" charset="0"/>
                <a:cs typeface="Times New Roman" pitchFamily="18" charset="0"/>
              </a:rPr>
              <a:t>最晚必须开始的时间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(6) </a:t>
            </a:r>
            <a:r>
              <a:rPr lang="zh-CN" sz="24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活动</a:t>
            </a:r>
            <a:r>
              <a:rPr lang="en-US" altLang="zh-CN" sz="24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400" b="1" i="1" dirty="0" err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 err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CN" sz="24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的最晚完成时间</a:t>
            </a:r>
            <a:r>
              <a:rPr lang="en-US" altLang="zh-CN" sz="2400" b="1" i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altLang="zh-CN" sz="24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err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 err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sz="2400" b="1" dirty="0" smtClean="0">
                <a:latin typeface="Times New Roman" pitchFamily="18" charset="0"/>
                <a:cs typeface="Times New Roman" pitchFamily="18" charset="0"/>
              </a:rPr>
              <a:t>在不影响项目工期的条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sz="2400" b="1" dirty="0" smtClean="0">
                <a:latin typeface="Times New Roman" pitchFamily="18" charset="0"/>
                <a:cs typeface="Times New Roman" pitchFamily="18" charset="0"/>
              </a:rPr>
              <a:t>件下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, &lt;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CN" sz="2400" b="1" dirty="0" smtClean="0">
                <a:latin typeface="Times New Roman" pitchFamily="18" charset="0"/>
                <a:cs typeface="Times New Roman" pitchFamily="18" charset="0"/>
              </a:rPr>
              <a:t>最晚必须完成的时间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(7) </a:t>
            </a:r>
            <a:r>
              <a:rPr lang="zh-CN" sz="24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活动</a:t>
            </a:r>
            <a:r>
              <a:rPr lang="en-US" altLang="zh-CN" sz="24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400" b="1" i="1" dirty="0" err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 err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CN" sz="24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的缓冲时间</a:t>
            </a:r>
            <a:r>
              <a:rPr lang="en-US" altLang="zh-CN" sz="2400" b="1" i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SL</a:t>
            </a:r>
            <a:r>
              <a:rPr lang="en-US" altLang="zh-CN" sz="24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err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 err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SL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 LS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)-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LF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)-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EF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sz="2400" b="1" dirty="0" smtClean="0">
                <a:latin typeface="Times New Roman" pitchFamily="18" charset="0"/>
                <a:cs typeface="Times New Roman" pitchFamily="18" charset="0"/>
              </a:rPr>
              <a:t>显然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,    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 ES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),   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EF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 ES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b="1" i="1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endParaRPr lang="zh-CN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LF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LF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),   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LF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)-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b="1" i="1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zh-CN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07D1823-1464-45C5-8908-9FF0F5708D13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8229600" cy="1114425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A20000"/>
                </a:solidFill>
                <a:latin typeface="Times New Roman" pitchFamily="18" charset="0"/>
              </a:rPr>
              <a:t>例</a:t>
            </a:r>
            <a:r>
              <a:rPr lang="en-US" altLang="zh-CN" b="1" dirty="0" smtClean="0">
                <a:solidFill>
                  <a:srgbClr val="A20000"/>
                </a:solidFill>
                <a:latin typeface="Times New Roman" pitchFamily="18" charset="0"/>
              </a:rPr>
              <a:t>(</a:t>
            </a:r>
            <a:r>
              <a:rPr lang="zh-CN" altLang="en-US" b="1" dirty="0" smtClean="0">
                <a:solidFill>
                  <a:srgbClr val="A20000"/>
                </a:solidFill>
                <a:latin typeface="Times New Roman" pitchFamily="18" charset="0"/>
              </a:rPr>
              <a:t>续</a:t>
            </a:r>
            <a:r>
              <a:rPr lang="en-US" altLang="zh-CN" b="1" dirty="0" smtClean="0">
                <a:solidFill>
                  <a:srgbClr val="A2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1126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02D2DF8-E710-4F0E-90D5-BD790E77A505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323850" y="1714500"/>
            <a:ext cx="8351838" cy="465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latin typeface="Times New Roman" pitchFamily="18" charset="0"/>
              </a:rPr>
              <a:t>事项的最早开始时间</a:t>
            </a:r>
            <a:endParaRPr lang="en-US" altLang="zh-CN" sz="2800" b="1">
              <a:latin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zh-CN" altLang="en-US" sz="2800" b="1">
                <a:latin typeface="Times New Roman" pitchFamily="18" charset="0"/>
              </a:rPr>
              <a:t>     </a:t>
            </a:r>
            <a:r>
              <a:rPr lang="en-US" altLang="zh-CN" sz="2800" b="1" i="1">
                <a:latin typeface="Times New Roman" pitchFamily="18" charset="0"/>
              </a:rPr>
              <a:t>TE</a:t>
            </a:r>
            <a:r>
              <a:rPr lang="en-US" altLang="zh-CN" sz="2800" b="1">
                <a:latin typeface="Times New Roman" pitchFamily="18" charset="0"/>
              </a:rPr>
              <a:t>(1)=0</a:t>
            </a:r>
          </a:p>
          <a:p>
            <a:pPr>
              <a:spcBef>
                <a:spcPct val="20000"/>
              </a:spcBef>
            </a:pPr>
            <a:r>
              <a:rPr lang="en-US" altLang="zh-CN" sz="2800" b="1" i="1">
                <a:latin typeface="Times New Roman" pitchFamily="18" charset="0"/>
              </a:rPr>
              <a:t>     TE</a:t>
            </a:r>
            <a:r>
              <a:rPr lang="en-US" altLang="zh-CN" sz="2800" b="1">
                <a:latin typeface="Times New Roman" pitchFamily="18" charset="0"/>
              </a:rPr>
              <a:t>(2)=max{0+1}=1</a:t>
            </a:r>
          </a:p>
          <a:p>
            <a:pPr>
              <a:spcBef>
                <a:spcPct val="20000"/>
              </a:spcBef>
            </a:pPr>
            <a:r>
              <a:rPr lang="en-US" altLang="zh-CN" sz="2800" b="1" i="1">
                <a:latin typeface="Times New Roman" pitchFamily="18" charset="0"/>
              </a:rPr>
              <a:t>     TE</a:t>
            </a:r>
            <a:r>
              <a:rPr lang="en-US" altLang="zh-CN" sz="2800" b="1">
                <a:latin typeface="Times New Roman" pitchFamily="18" charset="0"/>
              </a:rPr>
              <a:t>(3)=max{0+2,1+0}=2</a:t>
            </a:r>
          </a:p>
          <a:p>
            <a:pPr>
              <a:spcBef>
                <a:spcPct val="20000"/>
              </a:spcBef>
            </a:pPr>
            <a:r>
              <a:rPr lang="en-US" altLang="zh-CN" sz="2800" b="1" i="1">
                <a:latin typeface="Times New Roman" pitchFamily="18" charset="0"/>
              </a:rPr>
              <a:t>     TE</a:t>
            </a:r>
            <a:r>
              <a:rPr lang="en-US" altLang="zh-CN" sz="2800" b="1">
                <a:latin typeface="Times New Roman" pitchFamily="18" charset="0"/>
              </a:rPr>
              <a:t>(4)=max{0+3,2+2}=4</a:t>
            </a:r>
          </a:p>
          <a:p>
            <a:pPr>
              <a:spcBef>
                <a:spcPct val="20000"/>
              </a:spcBef>
            </a:pPr>
            <a:r>
              <a:rPr lang="en-US" altLang="zh-CN" sz="2800" b="1" i="1">
                <a:latin typeface="Times New Roman" pitchFamily="18" charset="0"/>
              </a:rPr>
              <a:t>     TE</a:t>
            </a:r>
            <a:r>
              <a:rPr lang="en-US" altLang="zh-CN" sz="2800" b="1">
                <a:latin typeface="Times New Roman" pitchFamily="18" charset="0"/>
              </a:rPr>
              <a:t>(5)=max{1+3,4+4}=8</a:t>
            </a:r>
          </a:p>
          <a:p>
            <a:pPr>
              <a:spcBef>
                <a:spcPct val="20000"/>
              </a:spcBef>
            </a:pPr>
            <a:r>
              <a:rPr lang="en-US" altLang="zh-CN" sz="2800" b="1" i="1">
                <a:latin typeface="Times New Roman" pitchFamily="18" charset="0"/>
              </a:rPr>
              <a:t>     TE</a:t>
            </a:r>
            <a:r>
              <a:rPr lang="en-US" altLang="zh-CN" sz="2800" b="1">
                <a:latin typeface="Times New Roman" pitchFamily="18" charset="0"/>
              </a:rPr>
              <a:t>(6)=max{2+4,8+1}=9</a:t>
            </a:r>
          </a:p>
          <a:p>
            <a:pPr>
              <a:spcBef>
                <a:spcPct val="20000"/>
              </a:spcBef>
            </a:pPr>
            <a:r>
              <a:rPr lang="en-US" altLang="zh-CN" sz="2800" b="1" i="1">
                <a:latin typeface="Times New Roman" pitchFamily="18" charset="0"/>
              </a:rPr>
              <a:t>     TE</a:t>
            </a:r>
            <a:r>
              <a:rPr lang="en-US" altLang="zh-CN" sz="2800" b="1">
                <a:latin typeface="Times New Roman" pitchFamily="18" charset="0"/>
              </a:rPr>
              <a:t>(7)=max{1+4,2+4}=6</a:t>
            </a:r>
          </a:p>
          <a:p>
            <a:pPr>
              <a:spcBef>
                <a:spcPct val="20000"/>
              </a:spcBef>
            </a:pPr>
            <a:r>
              <a:rPr lang="en-US" altLang="zh-CN" sz="2800" b="1" i="1">
                <a:latin typeface="Times New Roman" pitchFamily="18" charset="0"/>
              </a:rPr>
              <a:t>     TE</a:t>
            </a:r>
            <a:r>
              <a:rPr lang="en-US" altLang="zh-CN" sz="2800" b="1">
                <a:latin typeface="Times New Roman" pitchFamily="18" charset="0"/>
              </a:rPr>
              <a:t>(8)=max{9+1,6+6}=12</a:t>
            </a:r>
          </a:p>
        </p:txBody>
      </p:sp>
      <p:pic>
        <p:nvPicPr>
          <p:cNvPr id="11268" name="Picture 7" descr="图7-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1916113"/>
            <a:ext cx="3960812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离散数学主题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ixel">
  <a:themeElements>
    <a:clrScheme name="2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离散数学主题</Template>
  <TotalTime>1080</TotalTime>
  <Words>1815</Words>
  <Application>Microsoft Office PowerPoint</Application>
  <PresentationFormat>全屏显示(4:3)</PresentationFormat>
  <Paragraphs>282</Paragraphs>
  <Slides>18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离散数学主题</vt:lpstr>
      <vt:lpstr>2_Pixel</vt:lpstr>
      <vt:lpstr>5.4 最短路径,关键路径与着色</vt:lpstr>
      <vt:lpstr>最短路径</vt:lpstr>
      <vt:lpstr>标号法(E.W.Dijkstra, 1959)</vt:lpstr>
      <vt:lpstr>Dijkstra标号法实例</vt:lpstr>
      <vt:lpstr>项目网络图</vt:lpstr>
      <vt:lpstr>例</vt:lpstr>
      <vt:lpstr>关键路径</vt:lpstr>
      <vt:lpstr>关键路径(续)</vt:lpstr>
      <vt:lpstr>例(续)</vt:lpstr>
      <vt:lpstr>例(续)</vt:lpstr>
      <vt:lpstr>例(续)</vt:lpstr>
      <vt:lpstr>着色</vt:lpstr>
      <vt:lpstr>例</vt:lpstr>
      <vt:lpstr>应用</vt:lpstr>
      <vt:lpstr>例</vt:lpstr>
      <vt:lpstr>课堂练习</vt:lpstr>
      <vt:lpstr>方案：</vt:lpstr>
      <vt:lpstr>方案：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集合论</dc:title>
  <dc:creator>Qu Wan Ling</dc:creator>
  <cp:lastModifiedBy>Caisd</cp:lastModifiedBy>
  <cp:revision>85</cp:revision>
  <cp:lastPrinted>1601-01-01T00:00:00Z</cp:lastPrinted>
  <dcterms:created xsi:type="dcterms:W3CDTF">2004-11-29T12:10:45Z</dcterms:created>
  <dcterms:modified xsi:type="dcterms:W3CDTF">2014-05-26T08:36:58Z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