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86" r:id="rId4"/>
    <p:sldId id="269" r:id="rId5"/>
    <p:sldId id="288" r:id="rId6"/>
    <p:sldId id="289" r:id="rId7"/>
    <p:sldId id="284" r:id="rId8"/>
    <p:sldId id="265" r:id="rId9"/>
    <p:sldId id="266" r:id="rId10"/>
    <p:sldId id="285" r:id="rId11"/>
    <p:sldId id="281" r:id="rId12"/>
    <p:sldId id="263" r:id="rId13"/>
    <p:sldId id="287" r:id="rId14"/>
    <p:sldId id="28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82" autoAdjust="0"/>
  </p:normalViewPr>
  <p:slideViewPr>
    <p:cSldViewPr snapToGrid="0" showGuides="1">
      <p:cViewPr varScale="1">
        <p:scale>
          <a:sx n="98" d="100"/>
          <a:sy n="98" d="100"/>
        </p:scale>
        <p:origin x="3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2019/7/29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2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20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92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00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62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70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75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93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24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A022-389E-4DE4-829F-785F6C182B46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40D-7DB7-4D10-81EA-955AF4A10769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36A2-FD84-4DA9-8E1F-73BBA92DE04D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79C-9253-44F8-994C-5655F0718593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DB-3835-4BF3-80D6-645E762BD523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0E58-1ADB-4C99-BFC1-276561F5CD8A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3884-6219-4436-8716-6E27AA4CC451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E59-627D-4F08-84B4-A50F9914B1C5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2C9E-F92B-49B9-A667-E4C621A099A7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8CDD-7750-4AA4-9571-6C6F0F2D95D9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014-0A2A-47C2-8530-F4036F570BFF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A4F9-A8AB-42A7-B37C-096A47B0C1DE}" type="datetime1">
              <a:rPr lang="zh-CN" altLang="en-US" smtClean="0"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1.jpg"/><Relationship Id="rId4" Type="http://schemas.openxmlformats.org/officeDocument/2006/relationships/tags" Target="../tags/tag20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.jpg"/><Relationship Id="rId4" Type="http://schemas.openxmlformats.org/officeDocument/2006/relationships/tags" Target="../tags/tag26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Kinec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chbang.com/posts/2936-get-to-know-how-it-works-kinect" TargetMode="External"/><Relationship Id="rId5" Type="http://schemas.openxmlformats.org/officeDocument/2006/relationships/hyperlink" Target="https://www.techbang.com/posts/7058-microsoft-not-only-play-the-game-appeared-kinect-for-windows" TargetMode="External"/><Relationship Id="rId4" Type="http://schemas.openxmlformats.org/officeDocument/2006/relationships/hyperlink" Target="https://www.ithome.com.tw/news/12895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image" Target="../media/image1.jpg"/><Relationship Id="rId4" Type="http://schemas.openxmlformats.org/officeDocument/2006/relationships/tags" Target="../tags/tag13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3061813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KINECT </a:t>
            </a: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94943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pc="300" dirty="0" smtClean="0">
                <a:solidFill>
                  <a:schemeClr val="accent1"/>
                </a:solidFill>
                <a:cs typeface="+mn-ea"/>
                <a:sym typeface="+mn-lt"/>
              </a:rPr>
              <a:t>-------------------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490" y="4524356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cs typeface="+mn-ea"/>
                <a:sym typeface="+mn-lt"/>
              </a:rPr>
              <a:t>碩一  李怡靜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9490" y="4976164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201</a:t>
            </a:r>
            <a:r>
              <a:rPr lang="en-US" altLang="zh-TW" sz="1600" dirty="0" smtClean="0">
                <a:cs typeface="+mn-ea"/>
                <a:sym typeface="+mn-lt"/>
              </a:rPr>
              <a:t>9</a:t>
            </a:r>
            <a:r>
              <a:rPr lang="zh-CN" altLang="en-US" sz="1600" dirty="0" smtClean="0">
                <a:cs typeface="+mn-ea"/>
                <a:sym typeface="+mn-lt"/>
              </a:rPr>
              <a:t>年</a:t>
            </a:r>
            <a:r>
              <a:rPr lang="en-US" altLang="zh-TW" sz="1600" dirty="0" smtClean="0">
                <a:cs typeface="+mn-ea"/>
                <a:sym typeface="+mn-lt"/>
              </a:rPr>
              <a:t>07</a:t>
            </a:r>
            <a:r>
              <a:rPr lang="zh-CN" altLang="en-US" sz="1600" dirty="0" smtClean="0">
                <a:cs typeface="+mn-ea"/>
                <a:sym typeface="+mn-lt"/>
              </a:rPr>
              <a:t>月</a:t>
            </a:r>
            <a:r>
              <a:rPr lang="en-US" altLang="zh-TW" sz="1600" dirty="0" smtClean="0">
                <a:cs typeface="+mn-ea"/>
                <a:sym typeface="+mn-lt"/>
              </a:rPr>
              <a:t>30</a:t>
            </a:r>
            <a:r>
              <a:rPr lang="zh-CN" altLang="en-US" sz="1600" dirty="0" smtClean="0">
                <a:cs typeface="+mn-ea"/>
                <a:sym typeface="+mn-lt"/>
              </a:rPr>
              <a:t>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939593" y="215007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TW" altLang="en-US" sz="54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應用</a:t>
            </a:r>
            <a:endParaRPr lang="zh-CN" altLang="en-US" sz="54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39593" y="3169644"/>
            <a:ext cx="2084194" cy="53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application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10</a:t>
            </a:fld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370452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應用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CN" sz="1400" spc="600" dirty="0" smtClean="0">
                  <a:cs typeface="+mn-ea"/>
                  <a:sym typeface="+mn-lt"/>
                </a:rPr>
                <a:t>application</a:t>
              </a:r>
              <a:endParaRPr lang="en-US" altLang="zh-CN" sz="1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415680" y="1113130"/>
            <a:ext cx="8066949" cy="5744870"/>
            <a:chOff x="1908604" y="1113130"/>
            <a:chExt cx="8066949" cy="5744870"/>
          </a:xfrm>
        </p:grpSpPr>
        <p:sp>
          <p:nvSpPr>
            <p:cNvPr id="34" name="TextBox 19"/>
            <p:cNvSpPr txBox="1"/>
            <p:nvPr/>
          </p:nvSpPr>
          <p:spPr>
            <a:xfrm>
              <a:off x="8155081" y="3840770"/>
              <a:ext cx="1432591" cy="354970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altLang="zh-CN" sz="2000" b="1" dirty="0" err="1">
                  <a:solidFill>
                    <a:schemeClr val="accent3"/>
                  </a:solidFill>
                  <a:cs typeface="+mn-ea"/>
                  <a:sym typeface="+mn-lt"/>
                </a:rPr>
                <a:t>Ocuvera</a:t>
              </a:r>
              <a:endParaRPr lang="zh-CN" altLang="en-US" sz="20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1908604" y="1113130"/>
              <a:ext cx="8066949" cy="5744870"/>
              <a:chOff x="1908604" y="1113130"/>
              <a:chExt cx="8066949" cy="5744870"/>
            </a:xfrm>
          </p:grpSpPr>
          <p:grpSp>
            <p:nvGrpSpPr>
              <p:cNvPr id="5" name="1476676e-707b-40de-ba53-d8466446a121"/>
              <p:cNvGrpSpPr>
                <a:grpSpLocks noChangeAspect="1"/>
              </p:cNvGrpSpPr>
              <p:nvPr/>
            </p:nvGrpSpPr>
            <p:grpSpPr>
              <a:xfrm>
                <a:off x="1908604" y="1113130"/>
                <a:ext cx="8066949" cy="5744870"/>
                <a:chOff x="2713092" y="1180388"/>
                <a:chExt cx="8066949" cy="5744870"/>
              </a:xfrm>
            </p:grpSpPr>
            <p:sp>
              <p:nvSpPr>
                <p:cNvPr id="6" name="Freeform: Shape 5"/>
                <p:cNvSpPr>
                  <a:spLocks/>
                </p:cNvSpPr>
                <p:nvPr/>
              </p:nvSpPr>
              <p:spPr bwMode="auto">
                <a:xfrm>
                  <a:off x="5130810" y="4134720"/>
                  <a:ext cx="1817891" cy="2790538"/>
                </a:xfrm>
                <a:custGeom>
                  <a:avLst/>
                  <a:gdLst>
                    <a:gd name="T0" fmla="*/ 258 w 725"/>
                    <a:gd name="T1" fmla="*/ 1251 h 1251"/>
                    <a:gd name="T2" fmla="*/ 285 w 725"/>
                    <a:gd name="T3" fmla="*/ 700 h 1251"/>
                    <a:gd name="T4" fmla="*/ 0 w 725"/>
                    <a:gd name="T5" fmla="*/ 315 h 1251"/>
                    <a:gd name="T6" fmla="*/ 46 w 725"/>
                    <a:gd name="T7" fmla="*/ 273 h 1251"/>
                    <a:gd name="T8" fmla="*/ 314 w 725"/>
                    <a:gd name="T9" fmla="*/ 578 h 1251"/>
                    <a:gd name="T10" fmla="*/ 344 w 725"/>
                    <a:gd name="T11" fmla="*/ 0 h 1251"/>
                    <a:gd name="T12" fmla="*/ 412 w 725"/>
                    <a:gd name="T13" fmla="*/ 0 h 1251"/>
                    <a:gd name="T14" fmla="*/ 440 w 725"/>
                    <a:gd name="T15" fmla="*/ 377 h 1251"/>
                    <a:gd name="T16" fmla="*/ 675 w 725"/>
                    <a:gd name="T17" fmla="*/ 126 h 1251"/>
                    <a:gd name="T18" fmla="*/ 725 w 725"/>
                    <a:gd name="T19" fmla="*/ 193 h 1251"/>
                    <a:gd name="T20" fmla="*/ 478 w 725"/>
                    <a:gd name="T21" fmla="*/ 490 h 1251"/>
                    <a:gd name="T22" fmla="*/ 461 w 725"/>
                    <a:gd name="T23" fmla="*/ 788 h 1251"/>
                    <a:gd name="T24" fmla="*/ 507 w 725"/>
                    <a:gd name="T25" fmla="*/ 1245 h 1251"/>
                    <a:gd name="T26" fmla="*/ 258 w 725"/>
                    <a:gd name="T27" fmla="*/ 1251 h 1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5" h="1251">
                      <a:moveTo>
                        <a:pt x="258" y="1251"/>
                      </a:moveTo>
                      <a:cubicBezTo>
                        <a:pt x="258" y="1251"/>
                        <a:pt x="323" y="826"/>
                        <a:pt x="285" y="700"/>
                      </a:cubicBezTo>
                      <a:cubicBezTo>
                        <a:pt x="0" y="315"/>
                        <a:pt x="0" y="315"/>
                        <a:pt x="0" y="315"/>
                      </a:cubicBezTo>
                      <a:cubicBezTo>
                        <a:pt x="46" y="273"/>
                        <a:pt x="46" y="273"/>
                        <a:pt x="46" y="273"/>
                      </a:cubicBezTo>
                      <a:cubicBezTo>
                        <a:pt x="314" y="578"/>
                        <a:pt x="314" y="578"/>
                        <a:pt x="314" y="578"/>
                      </a:cubicBezTo>
                      <a:cubicBezTo>
                        <a:pt x="344" y="0"/>
                        <a:pt x="344" y="0"/>
                        <a:pt x="344" y="0"/>
                      </a:cubicBezTo>
                      <a:cubicBezTo>
                        <a:pt x="412" y="0"/>
                        <a:pt x="412" y="0"/>
                        <a:pt x="412" y="0"/>
                      </a:cubicBezTo>
                      <a:cubicBezTo>
                        <a:pt x="440" y="377"/>
                        <a:pt x="440" y="377"/>
                        <a:pt x="440" y="377"/>
                      </a:cubicBezTo>
                      <a:cubicBezTo>
                        <a:pt x="675" y="126"/>
                        <a:pt x="675" y="126"/>
                        <a:pt x="675" y="126"/>
                      </a:cubicBezTo>
                      <a:cubicBezTo>
                        <a:pt x="725" y="193"/>
                        <a:pt x="725" y="193"/>
                        <a:pt x="725" y="193"/>
                      </a:cubicBezTo>
                      <a:cubicBezTo>
                        <a:pt x="478" y="490"/>
                        <a:pt x="478" y="490"/>
                        <a:pt x="478" y="490"/>
                      </a:cubicBezTo>
                      <a:cubicBezTo>
                        <a:pt x="478" y="490"/>
                        <a:pt x="436" y="490"/>
                        <a:pt x="461" y="788"/>
                      </a:cubicBezTo>
                      <a:cubicBezTo>
                        <a:pt x="486" y="1085"/>
                        <a:pt x="507" y="1245"/>
                        <a:pt x="507" y="1245"/>
                      </a:cubicBezTo>
                      <a:cubicBezTo>
                        <a:pt x="258" y="1251"/>
                        <a:pt x="258" y="1251"/>
                        <a:pt x="258" y="1251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" name="Oval 16"/>
                <p:cNvSpPr>
                  <a:spLocks/>
                </p:cNvSpPr>
                <p:nvPr/>
              </p:nvSpPr>
              <p:spPr bwMode="auto">
                <a:xfrm>
                  <a:off x="4569131" y="1180388"/>
                  <a:ext cx="3082086" cy="308208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Oval 17"/>
                <p:cNvSpPr>
                  <a:spLocks/>
                </p:cNvSpPr>
                <p:nvPr/>
              </p:nvSpPr>
              <p:spPr bwMode="auto">
                <a:xfrm>
                  <a:off x="4806779" y="1420487"/>
                  <a:ext cx="2601888" cy="260433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Oval 14"/>
                <p:cNvSpPr>
                  <a:spLocks/>
                </p:cNvSpPr>
                <p:nvPr/>
              </p:nvSpPr>
              <p:spPr bwMode="auto">
                <a:xfrm>
                  <a:off x="6590370" y="3248178"/>
                  <a:ext cx="1788492" cy="1790943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Oval 15"/>
                <p:cNvSpPr>
                  <a:spLocks/>
                </p:cNvSpPr>
                <p:nvPr/>
              </p:nvSpPr>
              <p:spPr bwMode="auto">
                <a:xfrm>
                  <a:off x="6788820" y="3444177"/>
                  <a:ext cx="1394045" cy="139649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Oval 8"/>
                <p:cNvSpPr>
                  <a:spLocks/>
                </p:cNvSpPr>
                <p:nvPr/>
              </p:nvSpPr>
              <p:spPr bwMode="auto">
                <a:xfrm>
                  <a:off x="3387725" y="3506557"/>
                  <a:ext cx="1994168" cy="198988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Oval 9"/>
                <p:cNvSpPr>
                  <a:spLocks/>
                </p:cNvSpPr>
                <p:nvPr/>
              </p:nvSpPr>
              <p:spPr bwMode="auto">
                <a:xfrm>
                  <a:off x="3569596" y="3688429"/>
                  <a:ext cx="1630425" cy="16282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Rectangle 10"/>
                <p:cNvSpPr/>
                <p:nvPr/>
              </p:nvSpPr>
              <p:spPr>
                <a:xfrm>
                  <a:off x="3569596" y="4255129"/>
                  <a:ext cx="1603829" cy="631283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algn="ctr"/>
                  <a:r>
                    <a:rPr lang="zh-TW" altLang="en-US" sz="1600" b="1" dirty="0" smtClean="0">
                      <a:solidFill>
                        <a:schemeClr val="bg1"/>
                      </a:solidFill>
                      <a:cs typeface="+mn-ea"/>
                      <a:sym typeface="+mn-lt"/>
                    </a:rPr>
                    <a:t>娛樂</a:t>
                  </a:r>
                  <a:endParaRPr lang="en-US" altLang="zh-CN" sz="1600" b="1" dirty="0" smtClean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  <a:p>
                  <a:pPr algn="ctr"/>
                  <a:r>
                    <a:rPr lang="en-US" altLang="zh-CN" sz="1600" b="1" dirty="0" smtClean="0">
                      <a:solidFill>
                        <a:schemeClr val="bg1"/>
                      </a:solidFill>
                      <a:cs typeface="+mn-ea"/>
                      <a:sym typeface="+mn-lt"/>
                    </a:rPr>
                    <a:t>entertainment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Rectangle 11"/>
                <p:cNvSpPr/>
                <p:nvPr/>
              </p:nvSpPr>
              <p:spPr>
                <a:xfrm>
                  <a:off x="5049506" y="1978228"/>
                  <a:ext cx="2092426" cy="1444239"/>
                </a:xfrm>
                <a:prstGeom prst="rect">
                  <a:avLst/>
                </a:prstGeom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TW" altLang="en-US" dirty="0">
                      <a:solidFill>
                        <a:schemeClr val="bg1"/>
                      </a:solidFill>
                    </a:rPr>
                    <a:t>無人</a:t>
                  </a:r>
                  <a:r>
                    <a:rPr lang="zh-TW" altLang="en-US" dirty="0" smtClean="0">
                      <a:solidFill>
                        <a:schemeClr val="bg1"/>
                      </a:solidFill>
                    </a:rPr>
                    <a:t>商店</a:t>
                  </a:r>
                  <a:endParaRPr lang="en-US" altLang="zh-TW" dirty="0" smtClean="0">
                    <a:solidFill>
                      <a:schemeClr val="bg1"/>
                    </a:solidFill>
                  </a:endParaRPr>
                </a:p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TW" dirty="0">
                      <a:solidFill>
                        <a:schemeClr val="bg1"/>
                      </a:solidFill>
                    </a:rPr>
                    <a:t>unmanned store</a:t>
                  </a:r>
                  <a:endPara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Rectangle 12"/>
                <p:cNvSpPr/>
                <p:nvPr/>
              </p:nvSpPr>
              <p:spPr>
                <a:xfrm>
                  <a:off x="6691428" y="3825199"/>
                  <a:ext cx="1586376" cy="650413"/>
                </a:xfrm>
                <a:prstGeom prst="rect">
                  <a:avLst/>
                </a:prstGeom>
              </p:spPr>
              <p:txBody>
                <a:bodyPr wrap="square" anchor="ctr" anchorCtr="1">
                  <a:noAutofit/>
                </a:bodyPr>
                <a:lstStyle/>
                <a:p>
                  <a:pPr algn="ctr"/>
                  <a:r>
                    <a:rPr lang="zh-TW" altLang="en-US" b="1" dirty="0" smtClean="0">
                      <a:solidFill>
                        <a:schemeClr val="bg1"/>
                      </a:solidFill>
                      <a:cs typeface="+mn-ea"/>
                      <a:sym typeface="+mn-lt"/>
                    </a:rPr>
                    <a:t>照護</a:t>
                  </a:r>
                  <a:endParaRPr lang="en-US" altLang="zh-TW" b="1" dirty="0" smtClean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  <a:p>
                  <a:pPr algn="ctr"/>
                  <a:r>
                    <a:rPr lang="en-US" altLang="zh-CN" b="1" dirty="0" smtClean="0">
                      <a:solidFill>
                        <a:schemeClr val="bg1"/>
                      </a:solidFill>
                      <a:cs typeface="+mn-ea"/>
                      <a:sym typeface="+mn-lt"/>
                    </a:rPr>
                    <a:t>Care</a:t>
                  </a:r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TextBox 19"/>
                <p:cNvSpPr txBox="1"/>
                <p:nvPr/>
              </p:nvSpPr>
              <p:spPr>
                <a:xfrm>
                  <a:off x="2915848" y="1482016"/>
                  <a:ext cx="1432591" cy="354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altLang="zh-CN" sz="2000" b="1" dirty="0" smtClean="0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AVA </a:t>
                  </a:r>
                  <a:r>
                    <a:rPr lang="en-US" altLang="zh-CN" sz="2000" b="1" dirty="0" err="1" smtClean="0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Retai</a:t>
                  </a:r>
                  <a:endParaRPr lang="zh-CN" altLang="en-US" sz="2000" b="1" dirty="0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Rectangle 1"/>
                <p:cNvSpPr/>
                <p:nvPr/>
              </p:nvSpPr>
              <p:spPr>
                <a:xfrm>
                  <a:off x="2713092" y="1848607"/>
                  <a:ext cx="1871762" cy="1229831"/>
                </a:xfrm>
                <a:prstGeom prst="rect">
                  <a:avLst/>
                </a:prstGeom>
              </p:spPr>
              <p:txBody>
                <a:bodyPr wrap="square" anchor="t" anchorCtr="1">
                  <a:no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TW" sz="1400" dirty="0" smtClean="0">
                      <a:cs typeface="+mn-ea"/>
                      <a:sym typeface="+mn-lt"/>
                    </a:rPr>
                    <a:t>AVA </a:t>
                  </a:r>
                  <a:r>
                    <a:rPr lang="en-US" altLang="zh-TW" sz="1400" dirty="0" err="1" smtClean="0">
                      <a:cs typeface="+mn-ea"/>
                      <a:sym typeface="+mn-lt"/>
                    </a:rPr>
                    <a:t>Retai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 </a:t>
                  </a:r>
                  <a:r>
                    <a:rPr lang="en-US" altLang="zh-TW" sz="1400" dirty="0" smtClean="0">
                      <a:cs typeface="+mn-ea"/>
                      <a:sym typeface="+mn-lt"/>
                    </a:rPr>
                    <a:t>l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將</a:t>
                  </a:r>
                  <a:r>
                    <a:rPr lang="en-US" altLang="zh-TW" sz="1400" dirty="0" smtClean="0">
                      <a:cs typeface="+mn-ea"/>
                      <a:sym typeface="+mn-lt"/>
                    </a:rPr>
                    <a:t>Kinect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用於監控消費者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從貨架取物後是否完成自動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結帳。</a:t>
                  </a:r>
                  <a:endParaRPr lang="zh-CN" altLang="en-US" sz="1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Rectangle 30"/>
                <p:cNvSpPr/>
                <p:nvPr/>
              </p:nvSpPr>
              <p:spPr>
                <a:xfrm>
                  <a:off x="8476254" y="4240312"/>
                  <a:ext cx="2303787" cy="1180171"/>
                </a:xfrm>
                <a:prstGeom prst="rect">
                  <a:avLst/>
                </a:prstGeom>
              </p:spPr>
              <p:txBody>
                <a:bodyPr wrap="square" anchor="t" anchorCtr="1">
                  <a:no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TW" altLang="en-US" sz="1400" dirty="0" smtClean="0">
                      <a:cs typeface="+mn-ea"/>
                      <a:sym typeface="+mn-lt"/>
                    </a:rPr>
                    <a:t>以</a:t>
                  </a:r>
                  <a:r>
                    <a:rPr lang="en-US" altLang="zh-TW" sz="1400" dirty="0" smtClean="0">
                      <a:cs typeface="+mn-ea"/>
                      <a:sym typeface="+mn-lt"/>
                    </a:rPr>
                    <a:t>AI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預測醫院中長者離床及跌倒時間，以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Azure Kinect DK 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提前或在跌倒時通知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醫護人員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。</a:t>
                  </a:r>
                  <a:endParaRPr lang="zh-CN" altLang="en-US" sz="1400" dirty="0">
                    <a:cs typeface="+mn-ea"/>
                    <a:sym typeface="+mn-lt"/>
                  </a:endParaRPr>
                </a:p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endParaRPr lang="zh-CN" altLang="en-US" sz="14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" name="Oval 8"/>
              <p:cNvSpPr>
                <a:spLocks/>
              </p:cNvSpPr>
              <p:nvPr/>
            </p:nvSpPr>
            <p:spPr bwMode="auto">
              <a:xfrm>
                <a:off x="4485308" y="3356186"/>
                <a:ext cx="1519609" cy="151634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val 9"/>
              <p:cNvSpPr>
                <a:spLocks/>
              </p:cNvSpPr>
              <p:nvPr/>
            </p:nvSpPr>
            <p:spPr bwMode="auto">
              <a:xfrm>
                <a:off x="4623898" y="3474502"/>
                <a:ext cx="1242427" cy="124079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Rectangle 10"/>
              <p:cNvSpPr/>
              <p:nvPr/>
            </p:nvSpPr>
            <p:spPr>
              <a:xfrm>
                <a:off x="4457668" y="3797754"/>
                <a:ext cx="1603829" cy="63128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zh-TW" altLang="en-US" sz="16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企業</a:t>
                </a:r>
                <a:endParaRPr lang="en-US" altLang="zh-TW" sz="1600" b="1" dirty="0" smtClean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enterprise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1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b="1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4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5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6876046" y="2033067"/>
            <a:ext cx="4116459" cy="1671860"/>
            <a:chOff x="6876046" y="2033067"/>
            <a:chExt cx="4116459" cy="1671860"/>
          </a:xfrm>
        </p:grpSpPr>
        <p:sp>
          <p:nvSpPr>
            <p:cNvPr id="23" name="PA_MH_Title"/>
            <p:cNvSpPr txBox="1"/>
            <p:nvPr>
              <p:custDataLst>
                <p:tags r:id="rId6"/>
              </p:custDataLst>
            </p:nvPr>
          </p:nvSpPr>
          <p:spPr>
            <a:xfrm>
              <a:off x="6876046" y="2033067"/>
              <a:ext cx="4116459" cy="128672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TW" altLang="en-US" sz="5400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參考資料</a:t>
              </a:r>
              <a:endParaRPr lang="zh-CN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" name="MH_Title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90514" y="3168670"/>
              <a:ext cx="1943762" cy="53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>
              <a:defPPr>
                <a:defRPr lang="zh-CN"/>
              </a:defPPr>
              <a:lvl1pPr>
                <a:defRPr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latin typeface="+mn-lt"/>
                  <a:ea typeface="+mn-ea"/>
                  <a:cs typeface="+mn-ea"/>
                  <a:sym typeface="+mn-lt"/>
                </a:rPr>
                <a:t>Reference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12</a:t>
            </a:fld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6167867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參考資料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CN" sz="1400" dirty="0" smtClean="0">
                  <a:cs typeface="+mn-ea"/>
                  <a:sym typeface="+mn-lt"/>
                </a:rPr>
                <a:t>Reference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985148" y="1744258"/>
            <a:ext cx="10249592" cy="461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維基百科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zh.wikipedia.org/wiki/Kinect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Kinect</a:t>
            </a:r>
            <a:r>
              <a:rPr lang="zh-TW" altLang="en-US" dirty="0"/>
              <a:t>加入</a:t>
            </a:r>
            <a:r>
              <a:rPr lang="en-US" altLang="zh-TW" dirty="0"/>
              <a:t>Azure AI</a:t>
            </a:r>
            <a:r>
              <a:rPr lang="zh-TW" altLang="en-US" dirty="0"/>
              <a:t>能力復活，只打企業市場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    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www.ithome.com.tw/news/128958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不只玩遊戲，微軟 </a:t>
            </a:r>
            <a:r>
              <a:rPr lang="en-US" altLang="zh-TW" dirty="0"/>
              <a:t>Kinect for Windows </a:t>
            </a:r>
            <a:r>
              <a:rPr lang="zh-TW" altLang="en-US" dirty="0"/>
              <a:t>推出 </a:t>
            </a:r>
            <a:r>
              <a:rPr lang="en-US" altLang="zh-TW" dirty="0"/>
              <a:t>PC </a:t>
            </a:r>
            <a:r>
              <a:rPr lang="zh-TW" altLang="en-US" dirty="0"/>
              <a:t>的多種</a:t>
            </a:r>
            <a:r>
              <a:rPr lang="zh-TW" altLang="en-US" dirty="0" smtClean="0"/>
              <a:t>應用</a:t>
            </a:r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www.techbang.com/posts/7058-microsoft-not-only-play-the-game-appeared-kinect-for-windows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身體就是控制器，微軟</a:t>
            </a:r>
            <a:r>
              <a:rPr lang="en-US" altLang="zh-TW" dirty="0"/>
              <a:t>Kinect</a:t>
            </a:r>
            <a:r>
              <a:rPr lang="zh-TW" altLang="en-US" dirty="0"/>
              <a:t>是怎麼做到的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　 </a:t>
            </a: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www.techbang.com/posts/2936-get-to-know-how-it-works-kinect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46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 smtClean="0">
                <a:cs typeface="+mn-ea"/>
                <a:sym typeface="+mn-lt"/>
              </a:rPr>
              <a:t>感謝聆聽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pc="300" dirty="0" smtClean="0">
                <a:solidFill>
                  <a:schemeClr val="accent1"/>
                </a:solidFill>
                <a:cs typeface="+mn-ea"/>
                <a:sym typeface="+mn-lt"/>
              </a:rPr>
              <a:t>Thanks for listening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9490" y="4065344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201</a:t>
            </a:r>
            <a:r>
              <a:rPr lang="en-US" altLang="zh-TW" sz="1600" dirty="0" smtClean="0">
                <a:cs typeface="+mn-ea"/>
                <a:sym typeface="+mn-lt"/>
              </a:rPr>
              <a:t>9</a:t>
            </a:r>
            <a:r>
              <a:rPr lang="zh-CN" altLang="en-US" sz="1600" dirty="0" smtClean="0">
                <a:cs typeface="+mn-ea"/>
                <a:sym typeface="+mn-lt"/>
              </a:rPr>
              <a:t>年</a:t>
            </a:r>
            <a:r>
              <a:rPr lang="en-US" altLang="zh-TW" sz="1600" dirty="0" smtClean="0">
                <a:cs typeface="+mn-ea"/>
                <a:sym typeface="+mn-lt"/>
              </a:rPr>
              <a:t>07</a:t>
            </a:r>
            <a:r>
              <a:rPr lang="zh-CN" altLang="en-US" sz="1600" dirty="0" smtClean="0">
                <a:cs typeface="+mn-ea"/>
                <a:sym typeface="+mn-lt"/>
              </a:rPr>
              <a:t>月</a:t>
            </a:r>
            <a:r>
              <a:rPr lang="en-US" altLang="zh-TW" sz="1600" dirty="0" smtClean="0">
                <a:cs typeface="+mn-ea"/>
                <a:sym typeface="+mn-lt"/>
              </a:rPr>
              <a:t>30</a:t>
            </a:r>
            <a:r>
              <a:rPr lang="zh-CN" altLang="en-US" sz="1600" dirty="0" smtClean="0">
                <a:cs typeface="+mn-ea"/>
                <a:sym typeface="+mn-lt"/>
              </a:rPr>
              <a:t>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3" y="3169126"/>
            <a:ext cx="1433205" cy="989079"/>
            <a:chOff x="5069886" y="293530"/>
            <a:chExt cx="2086446" cy="1439895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7" cy="112014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目錄</a:t>
              </a:r>
              <a:endParaRPr lang="zh-CN" altLang="en-US" sz="4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104104" y="1285365"/>
              <a:ext cx="2052228" cy="44806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6" name="Group 283"/>
          <p:cNvGrpSpPr/>
          <p:nvPr/>
        </p:nvGrpSpPr>
        <p:grpSpPr>
          <a:xfrm>
            <a:off x="1515074" y="1436197"/>
            <a:ext cx="5390745" cy="4027579"/>
            <a:chOff x="6792409" y="1600178"/>
            <a:chExt cx="4430099" cy="3309853"/>
          </a:xfrm>
        </p:grpSpPr>
        <p:sp>
          <p:nvSpPr>
            <p:cNvPr id="9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0" name="Group 287"/>
            <p:cNvGrpSpPr/>
            <p:nvPr/>
          </p:nvGrpSpPr>
          <p:grpSpPr>
            <a:xfrm>
              <a:off x="7259934" y="4316240"/>
              <a:ext cx="3962574" cy="563232"/>
              <a:chOff x="6444107" y="1469392"/>
              <a:chExt cx="4232109" cy="563232"/>
            </a:xfrm>
          </p:grpSpPr>
          <p:sp>
            <p:nvSpPr>
              <p:cNvPr id="23" name="TextBox 30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800" b="1" spc="600" dirty="0" smtClean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參考資料</a:t>
                </a:r>
                <a:endParaRPr lang="zh-CN" altLang="en-US" sz="28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TextBox 301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Reference</a:t>
                </a:r>
                <a:endPara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2" name="Group 289"/>
            <p:cNvGrpSpPr/>
            <p:nvPr/>
          </p:nvGrpSpPr>
          <p:grpSpPr>
            <a:xfrm>
              <a:off x="7259934" y="3437664"/>
              <a:ext cx="3962574" cy="563232"/>
              <a:chOff x="6444107" y="1469392"/>
              <a:chExt cx="4232109" cy="563232"/>
            </a:xfrm>
          </p:grpSpPr>
          <p:sp>
            <p:nvSpPr>
              <p:cNvPr id="21" name="TextBox 29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800" b="1" spc="600" dirty="0" smtClean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應用</a:t>
                </a:r>
                <a:endParaRPr lang="zh-CN" altLang="en-US" sz="28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TextBox 299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cs typeface="+mn-ea"/>
                    <a:sym typeface="+mn-lt"/>
                  </a:rPr>
                  <a:t>application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3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4" name="Group 291"/>
            <p:cNvGrpSpPr/>
            <p:nvPr/>
          </p:nvGrpSpPr>
          <p:grpSpPr>
            <a:xfrm>
              <a:off x="7259934" y="2559088"/>
              <a:ext cx="3962574" cy="563232"/>
              <a:chOff x="6444107" y="1469392"/>
              <a:chExt cx="4232109" cy="563232"/>
            </a:xfrm>
          </p:grpSpPr>
          <p:sp>
            <p:nvSpPr>
              <p:cNvPr id="19" name="TextBox 29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800" b="1" spc="600" dirty="0" smtClean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歷史</a:t>
                </a:r>
                <a:endParaRPr lang="zh-CN" altLang="en-US" sz="2800" b="1" spc="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TextBox 297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history</a:t>
                </a:r>
                <a:endPara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16" name="Group 293"/>
            <p:cNvGrpSpPr/>
            <p:nvPr/>
          </p:nvGrpSpPr>
          <p:grpSpPr>
            <a:xfrm>
              <a:off x="7259934" y="1600178"/>
              <a:ext cx="3962574" cy="643566"/>
              <a:chOff x="6444107" y="1389058"/>
              <a:chExt cx="4232109" cy="643566"/>
            </a:xfrm>
          </p:grpSpPr>
          <p:sp>
            <p:nvSpPr>
              <p:cNvPr id="17" name="TextBox 294"/>
              <p:cNvSpPr txBox="1"/>
              <p:nvPr/>
            </p:nvSpPr>
            <p:spPr>
              <a:xfrm>
                <a:off x="6444107" y="1389058"/>
                <a:ext cx="4232109" cy="32319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800" b="1" spc="600" dirty="0" smtClean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簡介</a:t>
                </a:r>
                <a:endParaRPr lang="zh-CN" altLang="en-US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TextBox 295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Introduction</a:t>
                </a:r>
                <a:endPara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4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5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6876046" y="2150071"/>
            <a:ext cx="4116459" cy="1617763"/>
            <a:chOff x="6876046" y="2150071"/>
            <a:chExt cx="4116459" cy="1617763"/>
          </a:xfrm>
        </p:grpSpPr>
        <p:sp>
          <p:nvSpPr>
            <p:cNvPr id="23" name="PA_MH_Title"/>
            <p:cNvSpPr txBox="1"/>
            <p:nvPr>
              <p:custDataLst>
                <p:tags r:id="rId6"/>
              </p:custDataLst>
            </p:nvPr>
          </p:nvSpPr>
          <p:spPr>
            <a:xfrm>
              <a:off x="6876046" y="2150071"/>
              <a:ext cx="4116459" cy="128672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TW" altLang="en-US" sz="5400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簡介</a:t>
              </a:r>
              <a:endParaRPr lang="zh-CN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876046" y="3306169"/>
              <a:ext cx="1589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Introduction</a:t>
              </a:r>
              <a:endParaRPr lang="zh-CN" altLang="en-US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3</a:t>
            </a:fld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簡介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Introduction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67380" y="1611416"/>
            <a:ext cx="11524620" cy="4291634"/>
            <a:chOff x="1002523" y="1572505"/>
            <a:chExt cx="11524620" cy="4291634"/>
          </a:xfrm>
        </p:grpSpPr>
        <p:grpSp>
          <p:nvGrpSpPr>
            <p:cNvPr id="6" name="群組 5"/>
            <p:cNvGrpSpPr/>
            <p:nvPr/>
          </p:nvGrpSpPr>
          <p:grpSpPr>
            <a:xfrm>
              <a:off x="1002523" y="1572505"/>
              <a:ext cx="11524620" cy="4291634"/>
              <a:chOff x="662295" y="1634353"/>
              <a:chExt cx="11524620" cy="4291634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662295" y="1634353"/>
                <a:ext cx="11524620" cy="4291634"/>
                <a:chOff x="662295" y="1634353"/>
                <a:chExt cx="11524620" cy="4291634"/>
              </a:xfrm>
            </p:grpSpPr>
            <p:grpSp>
              <p:nvGrpSpPr>
                <p:cNvPr id="2" name="群組 1"/>
                <p:cNvGrpSpPr/>
                <p:nvPr/>
              </p:nvGrpSpPr>
              <p:grpSpPr>
                <a:xfrm>
                  <a:off x="662295" y="1634353"/>
                  <a:ext cx="11524620" cy="4291634"/>
                  <a:chOff x="662295" y="1634353"/>
                  <a:chExt cx="11524620" cy="4291634"/>
                </a:xfrm>
              </p:grpSpPr>
              <p:pic>
                <p:nvPicPr>
                  <p:cNvPr id="3" name="圖片 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42435" y="1634353"/>
                    <a:ext cx="5044480" cy="2079144"/>
                  </a:xfrm>
                  <a:prstGeom prst="rect">
                    <a:avLst/>
                  </a:prstGeom>
                </p:spPr>
              </p:pic>
              <p:grpSp>
                <p:nvGrpSpPr>
                  <p:cNvPr id="5" name="3f211933-deb8-46ce-a5d4-7b2905eb9377">
                    <a:extLst>
                      <a:ext uri="{FF2B5EF4-FFF2-40B4-BE49-F238E27FC236}">
                        <a16:creationId xmlns:a16="http://schemas.microsoft.com/office/drawing/2014/main" id="{78B5EE8E-509B-40DB-ABFC-B485916358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2295" y="1634353"/>
                    <a:ext cx="10548891" cy="4291634"/>
                    <a:chOff x="662295" y="1634353"/>
                    <a:chExt cx="10548891" cy="4291634"/>
                  </a:xfrm>
                </p:grpSpPr>
                <p:sp>
                  <p:nvSpPr>
                    <p:cNvPr id="7" name="任意多边形: 形状 21"/>
                    <p:cNvSpPr/>
                    <p:nvPr/>
                  </p:nvSpPr>
                  <p:spPr>
                    <a:xfrm flipH="1">
                      <a:off x="6039914" y="1634353"/>
                      <a:ext cx="1560772" cy="2073851"/>
                    </a:xfrm>
                    <a:custGeom>
                      <a:avLst/>
                      <a:gdLst>
                        <a:gd name="connsiteX0" fmla="*/ 0 w 21600"/>
                        <a:gd name="connsiteY0" fmla="*/ 7 h 21607"/>
                        <a:gd name="connsiteX1" fmla="*/ 11937 w 21600"/>
                        <a:gd name="connsiteY1" fmla="*/ 21607 h 21607"/>
                        <a:gd name="connsiteX2" fmla="*/ 21600 w 21600"/>
                        <a:gd name="connsiteY2" fmla="*/ 10558 h 21607"/>
                        <a:gd name="connsiteX3" fmla="*/ 11937 w 21600"/>
                        <a:gd name="connsiteY3" fmla="*/ 0 h 21607"/>
                        <a:gd name="connsiteX4" fmla="*/ 0 w 21600"/>
                        <a:gd name="connsiteY4" fmla="*/ 7 h 216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600" h="21607" extrusionOk="0">
                          <a:moveTo>
                            <a:pt x="0" y="7"/>
                          </a:moveTo>
                          <a:lnTo>
                            <a:pt x="11937" y="21607"/>
                          </a:lnTo>
                          <a:lnTo>
                            <a:pt x="21600" y="10558"/>
                          </a:lnTo>
                          <a:lnTo>
                            <a:pt x="11937" y="0"/>
                          </a:lnTo>
                          <a:lnTo>
                            <a:pt x="0" y="7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alpha val="70000"/>
                      </a:schemeClr>
                    </a:solidFill>
                    <a:ln w="25400" cap="flat">
                      <a:noFill/>
                      <a:miter lim="400000"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8" name="任意多边形: 形状 22"/>
                    <p:cNvSpPr/>
                    <p:nvPr/>
                  </p:nvSpPr>
                  <p:spPr>
                    <a:xfrm rot="10800000">
                      <a:off x="6022188" y="1637953"/>
                      <a:ext cx="1558618" cy="2070251"/>
                    </a:xfrm>
                    <a:custGeom>
                      <a:avLst/>
                      <a:gdLst>
                        <a:gd name="connsiteX0" fmla="*/ 0 w 21563"/>
                        <a:gd name="connsiteY0" fmla="*/ 0 h 21492"/>
                        <a:gd name="connsiteX1" fmla="*/ 11774 w 21563"/>
                        <a:gd name="connsiteY1" fmla="*/ 21492 h 21492"/>
                        <a:gd name="connsiteX2" fmla="*/ 21563 w 21563"/>
                        <a:gd name="connsiteY2" fmla="*/ 11065 h 21492"/>
                        <a:gd name="connsiteX3" fmla="*/ 11835 w 21563"/>
                        <a:gd name="connsiteY3" fmla="*/ 58 h 21492"/>
                        <a:gd name="connsiteX4" fmla="*/ 0 w 21563"/>
                        <a:gd name="connsiteY4" fmla="*/ 0 h 21492"/>
                        <a:gd name="connsiteX0" fmla="*/ 0 w 21563"/>
                        <a:gd name="connsiteY0" fmla="*/ 29 h 21521"/>
                        <a:gd name="connsiteX1" fmla="*/ 11774 w 21563"/>
                        <a:gd name="connsiteY1" fmla="*/ 21521 h 21521"/>
                        <a:gd name="connsiteX2" fmla="*/ 21563 w 21563"/>
                        <a:gd name="connsiteY2" fmla="*/ 11094 h 21521"/>
                        <a:gd name="connsiteX3" fmla="*/ 11798 w 21563"/>
                        <a:gd name="connsiteY3" fmla="*/ 0 h 21521"/>
                        <a:gd name="connsiteX4" fmla="*/ 0 w 21563"/>
                        <a:gd name="connsiteY4" fmla="*/ 29 h 21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563" h="21521" extrusionOk="0">
                          <a:moveTo>
                            <a:pt x="0" y="29"/>
                          </a:moveTo>
                          <a:lnTo>
                            <a:pt x="11774" y="21521"/>
                          </a:lnTo>
                          <a:lnTo>
                            <a:pt x="21563" y="11094"/>
                          </a:lnTo>
                          <a:lnTo>
                            <a:pt x="11798" y="0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alpha val="70000"/>
                      </a:schemeClr>
                    </a:solidFill>
                    <a:ln w="25400" cap="flat">
                      <a:noFill/>
                      <a:miter lim="400000"/>
                    </a:ln>
                    <a:effectLst/>
                  </p:spPr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 flipH="1">
                      <a:off x="6285577" y="2436433"/>
                      <a:ext cx="661073" cy="614340"/>
                    </a:xfrm>
                    <a:prstGeom prst="rect">
                      <a:avLst/>
                    </a:prstGeom>
                    <a:ln w="12700">
                      <a:miter lim="400000"/>
                    </a:ln>
                    <a:extLst>
                      <a:ext uri="{C572A759-6A51-4108-AA02-DFA0A04FC94B}">
                        <ma14:wrappingTextBoxFlag xmlns="" xmlns:lc="http://schemas.openxmlformats.org/drawingml/2006/lockedCanvas" xmlns:p14="http://schemas.microsoft.com/office/powerpoint/2010/main" xmlns:ma14="http://schemas.microsoft.com/office/mac/drawingml/2011/main" xmlns:a16="http://schemas.microsoft.com/office/drawing/2014/main" xmlns:a14="http://schemas.microsoft.com/office/drawing/2010/main" val="1"/>
                      </a:ext>
                    </a:extLst>
                  </p:spPr>
                  <p:txBody>
                    <a:bodyPr wrap="none" lIns="25400" tIns="25400" rIns="25400" bIns="25400" anchor="ctr">
                      <a:normAutofit/>
                    </a:bodyPr>
                    <a:lstStyle/>
                    <a:p>
                      <a:pPr lvl="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sz="1600" dirty="0">
                          <a:solidFill>
                            <a:schemeClr val="bg1">
                              <a:lumMod val="100000"/>
                            </a:schemeClr>
                          </a:solidFill>
                          <a:cs typeface="+mn-ea"/>
                          <a:sym typeface="+mn-lt"/>
                        </a:rPr>
                        <a:t>KINECT </a:t>
                      </a:r>
                    </a:p>
                  </p:txBody>
                </p:sp>
                <p:grpSp>
                  <p:nvGrpSpPr>
                    <p:cNvPr id="13" name="组合 12">
                      <a:extLst>
                        <a:ext uri="{FF2B5EF4-FFF2-40B4-BE49-F238E27FC236}">
                          <a16:creationId xmlns:a16="http://schemas.microsoft.com/office/drawing/2014/main" id="{A64420F2-0724-458F-B80A-BE34D83737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16114" y="4193290"/>
                      <a:ext cx="4595072" cy="1732697"/>
                      <a:chOff x="326635" y="1966538"/>
                      <a:chExt cx="2780164" cy="3547568"/>
                    </a:xfrm>
                  </p:grpSpPr>
                  <p:sp>
                    <p:nvSpPr>
                      <p:cNvPr id="36" name="矩形 35">
                        <a:extLst>
                          <a:ext uri="{FF2B5EF4-FFF2-40B4-BE49-F238E27FC236}">
                            <a16:creationId xmlns:a16="http://schemas.microsoft.com/office/drawing/2014/main" id="{B3029659-4B31-4190-9F15-390D9417E3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6635" y="1966538"/>
                        <a:ext cx="2780164" cy="669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anchor="ctr">
                        <a:noAutofit/>
                      </a:bodyPr>
                      <a:lstStyle/>
                      <a:p>
                        <a:pPr lvl="0" fontAlgn="base">
                          <a:lnSpc>
                            <a:spcPct val="11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tabLst>
                            <a:tab pos="228594" algn="l"/>
                          </a:tabLst>
                          <a:defRPr/>
                        </a:pPr>
                        <a:r>
                          <a:rPr lang="en-US" altLang="zh-TW" sz="2800" b="1" dirty="0">
                            <a:cs typeface="+mn-ea"/>
                            <a:sym typeface="+mn-lt"/>
                          </a:rPr>
                          <a:t>KINECT</a:t>
                        </a:r>
                        <a:r>
                          <a:rPr lang="zh-TW" altLang="en-US" sz="2800" b="1" dirty="0" smtClean="0">
                            <a:cs typeface="+mn-ea"/>
                            <a:sym typeface="+mn-lt"/>
                          </a:rPr>
                          <a:t>名稱</a:t>
                        </a:r>
                        <a:r>
                          <a:rPr lang="zh-TW" altLang="en-US" sz="2800" b="1" dirty="0" smtClean="0">
                            <a:cs typeface="+mn-ea"/>
                            <a:sym typeface="+mn-lt"/>
                          </a:rPr>
                          <a:t>由來 </a:t>
                        </a:r>
                        <a:r>
                          <a:rPr lang="en-US" altLang="zh-TW" sz="2000" b="1" dirty="0" smtClean="0">
                            <a:cs typeface="+mn-ea"/>
                            <a:sym typeface="+mn-lt"/>
                          </a:rPr>
                          <a:t>Origin </a:t>
                        </a:r>
                        <a:r>
                          <a:rPr lang="en-US" altLang="zh-TW" sz="2000" b="1" dirty="0">
                            <a:cs typeface="+mn-ea"/>
                            <a:sym typeface="+mn-lt"/>
                          </a:rPr>
                          <a:t>of name</a:t>
                        </a:r>
                        <a:endParaRPr lang="zh-CN" altLang="en-US" sz="2800" b="1" dirty="0"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" name="矩形: 剪去顶角 26">
                        <a:extLst>
                          <a:ext uri="{FF2B5EF4-FFF2-40B4-BE49-F238E27FC236}">
                            <a16:creationId xmlns:a16="http://schemas.microsoft.com/office/drawing/2014/main" id="{69924278-BD3B-4ED9-AA7A-161884701D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424" y="2989792"/>
                        <a:ext cx="2729375" cy="2524314"/>
                      </a:xfrm>
                      <a:prstGeom prst="snip2SameRect">
                        <a:avLst>
                          <a:gd name="adj1" fmla="val 0"/>
                          <a:gd name="adj2" fmla="val 0"/>
                        </a:avLst>
                      </a:prstGeom>
                      <a:ln>
                        <a:noFill/>
                      </a:ln>
                    </p:spPr>
                    <p:txBody>
                      <a:bodyPr wrap="square" anchor="t">
                        <a:normAutofit/>
                      </a:bodyPr>
                      <a:lstStyle/>
                      <a:p>
                        <a:pPr marL="285750" indent="-285750" defTabSz="914378">
                          <a:lnSpc>
                            <a:spcPct val="120000"/>
                          </a:lnSpc>
                          <a:spcBef>
                            <a:spcPct val="0"/>
                          </a:spcBef>
                          <a:buFont typeface="Arial" panose="020B0604020202020204" pitchFamily="34" charset="0"/>
                          <a:buChar char="•"/>
                          <a:defRPr/>
                        </a:pPr>
                        <a:r>
                          <a:rPr lang="en-US" altLang="zh-CN" dirty="0">
                            <a:cs typeface="+mn-ea"/>
                            <a:sym typeface="+mn-lt"/>
                          </a:rPr>
                          <a:t>kinetics</a:t>
                        </a:r>
                        <a:r>
                          <a:rPr lang="zh-CN" altLang="en-US" dirty="0">
                            <a:cs typeface="+mn-ea"/>
                            <a:sym typeface="+mn-lt"/>
                          </a:rPr>
                          <a:t>（動力學</a:t>
                        </a:r>
                        <a:r>
                          <a:rPr lang="zh-CN" altLang="en-US" dirty="0" smtClean="0">
                            <a:cs typeface="+mn-ea"/>
                            <a:sym typeface="+mn-lt"/>
                          </a:rPr>
                          <a:t>）</a:t>
                        </a:r>
                        <a:r>
                          <a:rPr lang="en-US" altLang="zh-TW" dirty="0">
                            <a:cs typeface="+mn-ea"/>
                            <a:sym typeface="+mn-lt"/>
                          </a:rPr>
                          <a:t>+</a:t>
                        </a:r>
                        <a:r>
                          <a:rPr lang="zh-CN" altLang="en-US" dirty="0" smtClean="0">
                            <a:cs typeface="+mn-ea"/>
                            <a:sym typeface="+mn-lt"/>
                          </a:rPr>
                          <a:t> </a:t>
                        </a:r>
                        <a:r>
                          <a:rPr lang="en-US" altLang="zh-CN" dirty="0">
                            <a:cs typeface="+mn-ea"/>
                            <a:sym typeface="+mn-lt"/>
                          </a:rPr>
                          <a:t>connection</a:t>
                        </a:r>
                        <a:r>
                          <a:rPr lang="zh-CN" altLang="en-US" dirty="0">
                            <a:cs typeface="+mn-ea"/>
                            <a:sym typeface="+mn-lt"/>
                          </a:rPr>
                          <a:t>（連接</a:t>
                        </a:r>
                        <a:r>
                          <a:rPr lang="zh-CN" altLang="en-US" dirty="0" smtClean="0">
                            <a:cs typeface="+mn-ea"/>
                            <a:sym typeface="+mn-lt"/>
                          </a:rPr>
                          <a:t>）</a:t>
                        </a:r>
                        <a:endParaRPr lang="en-US" altLang="zh-CN" dirty="0" smtClean="0">
                          <a:cs typeface="+mn-ea"/>
                          <a:sym typeface="+mn-lt"/>
                        </a:endParaRPr>
                      </a:p>
                      <a:p>
                        <a:pPr marL="285750" indent="-285750" defTabSz="914378">
                          <a:lnSpc>
                            <a:spcPct val="120000"/>
                          </a:lnSpc>
                          <a:spcBef>
                            <a:spcPct val="0"/>
                          </a:spcBef>
                          <a:buFont typeface="Arial" panose="020B0604020202020204" pitchFamily="34" charset="0"/>
                          <a:buChar char="•"/>
                          <a:defRPr/>
                        </a:pPr>
                        <a:r>
                          <a:rPr lang="zh-CN" altLang="en-US" dirty="0" smtClean="0">
                            <a:cs typeface="+mn-ea"/>
                            <a:sym typeface="+mn-lt"/>
                          </a:rPr>
                          <a:t>讀音</a:t>
                        </a:r>
                        <a:r>
                          <a:rPr lang="zh-CN" altLang="en-US" dirty="0">
                            <a:cs typeface="+mn-ea"/>
                            <a:sym typeface="+mn-lt"/>
                          </a:rPr>
                          <a:t>為 </a:t>
                        </a:r>
                        <a:r>
                          <a:rPr lang="en-US" altLang="zh-CN" dirty="0" err="1">
                            <a:cs typeface="+mn-ea"/>
                            <a:sym typeface="+mn-lt"/>
                          </a:rPr>
                          <a:t>ki-nect</a:t>
                        </a:r>
                        <a:r>
                          <a:rPr lang="zh-CN" altLang="en-US" dirty="0">
                            <a:cs typeface="+mn-ea"/>
                            <a:sym typeface="+mn-lt"/>
                          </a:rPr>
                          <a:t>（</a:t>
                        </a:r>
                        <a:r>
                          <a:rPr lang="en-US" altLang="zh-CN" dirty="0">
                            <a:cs typeface="+mn-ea"/>
                            <a:sym typeface="+mn-lt"/>
                          </a:rPr>
                          <a:t>/</a:t>
                        </a:r>
                        <a:r>
                          <a:rPr lang="en-US" altLang="zh-CN" dirty="0" err="1">
                            <a:cs typeface="+mn-ea"/>
                            <a:sym typeface="+mn-lt"/>
                          </a:rPr>
                          <a:t>kɪn'ɛkt</a:t>
                        </a:r>
                        <a:r>
                          <a:rPr lang="en-US" altLang="zh-CN" dirty="0">
                            <a:cs typeface="+mn-ea"/>
                            <a:sym typeface="+mn-lt"/>
                          </a:rPr>
                          <a:t>/</a:t>
                        </a:r>
                        <a:r>
                          <a:rPr lang="zh-CN" altLang="en-US" dirty="0">
                            <a:cs typeface="+mn-ea"/>
                            <a:sym typeface="+mn-lt"/>
                          </a:rPr>
                          <a:t>）</a:t>
                        </a:r>
                      </a:p>
                    </p:txBody>
                  </p:sp>
                </p:grpSp>
                <p:sp>
                  <p:nvSpPr>
                    <p:cNvPr id="14" name="文本框 28">
                      <a:extLst>
                        <a:ext uri="{FF2B5EF4-FFF2-40B4-BE49-F238E27FC236}">
                          <a16:creationId xmlns:a16="http://schemas.microsoft.com/office/drawing/2014/main" id="{F9874DA1-529B-4C8B-A6AB-EBF71F2530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730" y="2132856"/>
                      <a:ext cx="954107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normAutofit/>
                    </a:bodyPr>
                    <a:lstStyle/>
                    <a:p>
                      <a:r>
                        <a:rPr lang="en-US" altLang="zh-CN" sz="5400" b="1" dirty="0">
                          <a:solidFill>
                            <a:schemeClr val="accent1"/>
                          </a:solidFill>
                          <a:cs typeface="+mn-ea"/>
                          <a:sym typeface="+mn-lt"/>
                        </a:rPr>
                        <a:t>01</a:t>
                      </a:r>
                    </a:p>
                  </p:txBody>
                </p: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C24F54ED-3263-4F37-B0B8-F9DC3BDAA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578" y="3050774"/>
                      <a:ext cx="1485047" cy="585120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2000" dirty="0" smtClean="0">
                          <a:solidFill>
                            <a:schemeClr val="accent1"/>
                          </a:solidFill>
                          <a:cs typeface="+mn-ea"/>
                          <a:sym typeface="+mn-lt"/>
                        </a:rPr>
                        <a:t>開發商</a:t>
                      </a:r>
                      <a:endParaRPr lang="en-US" altLang="zh-TW" sz="2000" dirty="0" smtClean="0">
                        <a:solidFill>
                          <a:schemeClr val="accent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400" dirty="0">
                          <a:solidFill>
                            <a:schemeClr val="accent1"/>
                          </a:solidFill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34" name="矩形: 圆角 33">
                      <a:extLst>
                        <a:ext uri="{FF2B5EF4-FFF2-40B4-BE49-F238E27FC236}">
                          <a16:creationId xmlns:a16="http://schemas.microsoft.com/office/drawing/2014/main" id="{957FFE9E-ACD4-49D5-9E7C-6D6F5F5E7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581" y="3677277"/>
                      <a:ext cx="371560" cy="371560"/>
                    </a:xfrm>
                    <a:prstGeom prst="roundRect">
                      <a:avLst>
                        <a:gd name="adj" fmla="val 14132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" name="文本框 35">
                      <a:extLst>
                        <a:ext uri="{FF2B5EF4-FFF2-40B4-BE49-F238E27FC236}">
                          <a16:creationId xmlns:a16="http://schemas.microsoft.com/office/drawing/2014/main" id="{F1344574-4FD2-4B72-A9E5-805554BB4A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7310" y="2132856"/>
                      <a:ext cx="954107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normAutofit/>
                    </a:bodyPr>
                    <a:lstStyle/>
                    <a:p>
                      <a:r>
                        <a:rPr lang="en-US" altLang="zh-CN" sz="5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cs typeface="+mn-ea"/>
                          <a:sym typeface="+mn-lt"/>
                        </a:rPr>
                        <a:t>02</a:t>
                      </a:r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4D644E47-FCD5-44E1-80F1-1E098551E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8474" y="3050773"/>
                      <a:ext cx="1485046" cy="626513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000" dirty="0" smtClean="0">
                          <a:cs typeface="+mn-ea"/>
                          <a:sym typeface="+mn-lt"/>
                        </a:rPr>
                        <a:t>平臺</a:t>
                      </a:r>
                      <a:endParaRPr lang="en-US" altLang="zh-CN" sz="2000" dirty="0" smtClean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TW" sz="1400" dirty="0" smtClean="0">
                          <a:cs typeface="+mn-ea"/>
                          <a:sym typeface="+mn-lt"/>
                        </a:rPr>
                        <a:t>P</a:t>
                      </a:r>
                      <a:r>
                        <a:rPr lang="en-US" altLang="zh-CN" sz="1400" dirty="0" smtClean="0">
                          <a:cs typeface="+mn-ea"/>
                          <a:sym typeface="+mn-lt"/>
                        </a:rPr>
                        <a:t>latform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grpSp>
                  <p:nvGrpSpPr>
                    <p:cNvPr id="19" name="组合 18"/>
                    <p:cNvGrpSpPr/>
                    <p:nvPr/>
                  </p:nvGrpSpPr>
                  <p:grpSpPr>
                    <a:xfrm>
                      <a:off x="2581164" y="3677287"/>
                      <a:ext cx="371561" cy="371561"/>
                      <a:chOff x="2581164" y="3432222"/>
                      <a:chExt cx="371561" cy="371561"/>
                    </a:xfrm>
                  </p:grpSpPr>
                  <p:sp>
                    <p:nvSpPr>
                      <p:cNvPr id="32" name="矩形: 圆角 40">
                        <a:extLst>
                          <a:ext uri="{FF2B5EF4-FFF2-40B4-BE49-F238E27FC236}">
                            <a16:creationId xmlns:a16="http://schemas.microsoft.com/office/drawing/2014/main" id="{FC01D513-F13C-4D3E-8383-E186C9BD6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81164" y="3432222"/>
                        <a:ext cx="371561" cy="371561"/>
                      </a:xfrm>
                      <a:prstGeom prst="roundRect">
                        <a:avLst>
                          <a:gd name="adj" fmla="val 14132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" name="任意多边形: 形状 41">
                        <a:extLst>
                          <a:ext uri="{FF2B5EF4-FFF2-40B4-BE49-F238E27FC236}">
                            <a16:creationId xmlns:a16="http://schemas.microsoft.com/office/drawing/2014/main" id="{B188FC26-A530-458D-A167-B9C5104245A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66324" y="3522041"/>
                        <a:ext cx="201242" cy="191923"/>
                      </a:xfrm>
                      <a:custGeom>
                        <a:avLst/>
                        <a:gdLst>
                          <a:gd name="connsiteX0" fmla="*/ 315778 w 607639"/>
                          <a:gd name="connsiteY0" fmla="*/ 173080 h 579502"/>
                          <a:gd name="connsiteX1" fmla="*/ 315778 w 607639"/>
                          <a:gd name="connsiteY1" fmla="*/ 266058 h 579502"/>
                          <a:gd name="connsiteX2" fmla="*/ 303493 w 607639"/>
                          <a:gd name="connsiteY2" fmla="*/ 278325 h 579502"/>
                          <a:gd name="connsiteX3" fmla="*/ 210375 w 607639"/>
                          <a:gd name="connsiteY3" fmla="*/ 278325 h 579502"/>
                          <a:gd name="connsiteX4" fmla="*/ 303493 w 607639"/>
                          <a:gd name="connsiteY4" fmla="*/ 359925 h 579502"/>
                          <a:gd name="connsiteX5" fmla="*/ 397500 w 607639"/>
                          <a:gd name="connsiteY5" fmla="*/ 266058 h 579502"/>
                          <a:gd name="connsiteX6" fmla="*/ 315778 w 607639"/>
                          <a:gd name="connsiteY6" fmla="*/ 173080 h 579502"/>
                          <a:gd name="connsiteX7" fmla="*/ 249814 w 607639"/>
                          <a:gd name="connsiteY7" fmla="*/ 160816 h 579502"/>
                          <a:gd name="connsiteX8" fmla="*/ 198110 w 607639"/>
                          <a:gd name="connsiteY8" fmla="*/ 212449 h 579502"/>
                          <a:gd name="connsiteX9" fmla="*/ 249814 w 607639"/>
                          <a:gd name="connsiteY9" fmla="*/ 212449 h 579502"/>
                          <a:gd name="connsiteX10" fmla="*/ 303493 w 607639"/>
                          <a:gd name="connsiteY10" fmla="*/ 147835 h 579502"/>
                          <a:gd name="connsiteX11" fmla="*/ 421981 w 607639"/>
                          <a:gd name="connsiteY11" fmla="*/ 266058 h 579502"/>
                          <a:gd name="connsiteX12" fmla="*/ 303493 w 607639"/>
                          <a:gd name="connsiteY12" fmla="*/ 384370 h 579502"/>
                          <a:gd name="connsiteX13" fmla="*/ 185093 w 607639"/>
                          <a:gd name="connsiteY13" fmla="*/ 266058 h 579502"/>
                          <a:gd name="connsiteX14" fmla="*/ 197289 w 607639"/>
                          <a:gd name="connsiteY14" fmla="*/ 253880 h 579502"/>
                          <a:gd name="connsiteX15" fmla="*/ 291297 w 607639"/>
                          <a:gd name="connsiteY15" fmla="*/ 253880 h 579502"/>
                          <a:gd name="connsiteX16" fmla="*/ 291297 w 607639"/>
                          <a:gd name="connsiteY16" fmla="*/ 160013 h 579502"/>
                          <a:gd name="connsiteX17" fmla="*/ 303493 w 607639"/>
                          <a:gd name="connsiteY17" fmla="*/ 147835 h 579502"/>
                          <a:gd name="connsiteX18" fmla="*/ 262095 w 607639"/>
                          <a:gd name="connsiteY18" fmla="*/ 135133 h 579502"/>
                          <a:gd name="connsiteX19" fmla="*/ 274287 w 607639"/>
                          <a:gd name="connsiteY19" fmla="*/ 147397 h 579502"/>
                          <a:gd name="connsiteX20" fmla="*/ 274287 w 607639"/>
                          <a:gd name="connsiteY20" fmla="*/ 224713 h 579502"/>
                          <a:gd name="connsiteX21" fmla="*/ 262095 w 607639"/>
                          <a:gd name="connsiteY21" fmla="*/ 236888 h 579502"/>
                          <a:gd name="connsiteX22" fmla="*/ 184672 w 607639"/>
                          <a:gd name="connsiteY22" fmla="*/ 236888 h 579502"/>
                          <a:gd name="connsiteX23" fmla="*/ 172391 w 607639"/>
                          <a:gd name="connsiteY23" fmla="*/ 224713 h 579502"/>
                          <a:gd name="connsiteX24" fmla="*/ 262095 w 607639"/>
                          <a:gd name="connsiteY24" fmla="*/ 135133 h 579502"/>
                          <a:gd name="connsiteX25" fmla="*/ 58120 w 607639"/>
                          <a:gd name="connsiteY25" fmla="*/ 108514 h 579502"/>
                          <a:gd name="connsiteX26" fmla="*/ 58120 w 607639"/>
                          <a:gd name="connsiteY26" fmla="*/ 413970 h 579502"/>
                          <a:gd name="connsiteX27" fmla="*/ 549430 w 607639"/>
                          <a:gd name="connsiteY27" fmla="*/ 413970 h 579502"/>
                          <a:gd name="connsiteX28" fmla="*/ 549430 w 607639"/>
                          <a:gd name="connsiteY28" fmla="*/ 108514 h 579502"/>
                          <a:gd name="connsiteX29" fmla="*/ 27236 w 607639"/>
                          <a:gd name="connsiteY29" fmla="*/ 56079 h 579502"/>
                          <a:gd name="connsiteX30" fmla="*/ 27236 w 607639"/>
                          <a:gd name="connsiteY30" fmla="*/ 81319 h 579502"/>
                          <a:gd name="connsiteX31" fmla="*/ 580403 w 607639"/>
                          <a:gd name="connsiteY31" fmla="*/ 81319 h 579502"/>
                          <a:gd name="connsiteX32" fmla="*/ 580403 w 607639"/>
                          <a:gd name="connsiteY32" fmla="*/ 56079 h 579502"/>
                          <a:gd name="connsiteX33" fmla="*/ 303775 w 607639"/>
                          <a:gd name="connsiteY33" fmla="*/ 0 h 579502"/>
                          <a:gd name="connsiteX34" fmla="*/ 317393 w 607639"/>
                          <a:gd name="connsiteY34" fmla="*/ 13597 h 579502"/>
                          <a:gd name="connsiteX35" fmla="*/ 317393 w 607639"/>
                          <a:gd name="connsiteY35" fmla="*/ 28884 h 579502"/>
                          <a:gd name="connsiteX36" fmla="*/ 580403 w 607639"/>
                          <a:gd name="connsiteY36" fmla="*/ 28884 h 579502"/>
                          <a:gd name="connsiteX37" fmla="*/ 607639 w 607639"/>
                          <a:gd name="connsiteY37" fmla="*/ 56079 h 579502"/>
                          <a:gd name="connsiteX38" fmla="*/ 607639 w 607639"/>
                          <a:gd name="connsiteY38" fmla="*/ 81319 h 579502"/>
                          <a:gd name="connsiteX39" fmla="*/ 580403 w 607639"/>
                          <a:gd name="connsiteY39" fmla="*/ 108514 h 579502"/>
                          <a:gd name="connsiteX40" fmla="*/ 576665 w 607639"/>
                          <a:gd name="connsiteY40" fmla="*/ 108514 h 579502"/>
                          <a:gd name="connsiteX41" fmla="*/ 576665 w 607639"/>
                          <a:gd name="connsiteY41" fmla="*/ 413970 h 579502"/>
                          <a:gd name="connsiteX42" fmla="*/ 549430 w 607639"/>
                          <a:gd name="connsiteY42" fmla="*/ 441165 h 579502"/>
                          <a:gd name="connsiteX43" fmla="*/ 317393 w 607639"/>
                          <a:gd name="connsiteY43" fmla="*/ 441165 h 579502"/>
                          <a:gd name="connsiteX44" fmla="*/ 317393 w 607639"/>
                          <a:gd name="connsiteY44" fmla="*/ 481069 h 579502"/>
                          <a:gd name="connsiteX45" fmla="*/ 418236 w 607639"/>
                          <a:gd name="connsiteY45" fmla="*/ 554923 h 579502"/>
                          <a:gd name="connsiteX46" fmla="*/ 421173 w 607639"/>
                          <a:gd name="connsiteY46" fmla="*/ 573942 h 579502"/>
                          <a:gd name="connsiteX47" fmla="*/ 410225 w 607639"/>
                          <a:gd name="connsiteY47" fmla="*/ 579452 h 579502"/>
                          <a:gd name="connsiteX48" fmla="*/ 402215 w 607639"/>
                          <a:gd name="connsiteY48" fmla="*/ 576874 h 579502"/>
                          <a:gd name="connsiteX49" fmla="*/ 317393 w 607639"/>
                          <a:gd name="connsiteY49" fmla="*/ 514752 h 579502"/>
                          <a:gd name="connsiteX50" fmla="*/ 317393 w 607639"/>
                          <a:gd name="connsiteY50" fmla="*/ 565854 h 579502"/>
                          <a:gd name="connsiteX51" fmla="*/ 303775 w 607639"/>
                          <a:gd name="connsiteY51" fmla="*/ 579452 h 579502"/>
                          <a:gd name="connsiteX52" fmla="*/ 290157 w 607639"/>
                          <a:gd name="connsiteY52" fmla="*/ 565854 h 579502"/>
                          <a:gd name="connsiteX53" fmla="*/ 290157 w 607639"/>
                          <a:gd name="connsiteY53" fmla="*/ 514752 h 579502"/>
                          <a:gd name="connsiteX54" fmla="*/ 205424 w 607639"/>
                          <a:gd name="connsiteY54" fmla="*/ 576874 h 579502"/>
                          <a:gd name="connsiteX55" fmla="*/ 186377 w 607639"/>
                          <a:gd name="connsiteY55" fmla="*/ 573942 h 579502"/>
                          <a:gd name="connsiteX56" fmla="*/ 189314 w 607639"/>
                          <a:gd name="connsiteY56" fmla="*/ 554923 h 579502"/>
                          <a:gd name="connsiteX57" fmla="*/ 290157 w 607639"/>
                          <a:gd name="connsiteY57" fmla="*/ 481069 h 579502"/>
                          <a:gd name="connsiteX58" fmla="*/ 290157 w 607639"/>
                          <a:gd name="connsiteY58" fmla="*/ 441165 h 579502"/>
                          <a:gd name="connsiteX59" fmla="*/ 58120 w 607639"/>
                          <a:gd name="connsiteY59" fmla="*/ 441165 h 579502"/>
                          <a:gd name="connsiteX60" fmla="*/ 30885 w 607639"/>
                          <a:gd name="connsiteY60" fmla="*/ 413970 h 579502"/>
                          <a:gd name="connsiteX61" fmla="*/ 30885 w 607639"/>
                          <a:gd name="connsiteY61" fmla="*/ 108514 h 579502"/>
                          <a:gd name="connsiteX62" fmla="*/ 27236 w 607639"/>
                          <a:gd name="connsiteY62" fmla="*/ 108514 h 579502"/>
                          <a:gd name="connsiteX63" fmla="*/ 0 w 607639"/>
                          <a:gd name="connsiteY63" fmla="*/ 81319 h 579502"/>
                          <a:gd name="connsiteX64" fmla="*/ 0 w 607639"/>
                          <a:gd name="connsiteY64" fmla="*/ 56079 h 579502"/>
                          <a:gd name="connsiteX65" fmla="*/ 27236 w 607639"/>
                          <a:gd name="connsiteY65" fmla="*/ 28884 h 579502"/>
                          <a:gd name="connsiteX66" fmla="*/ 290157 w 607639"/>
                          <a:gd name="connsiteY66" fmla="*/ 28884 h 579502"/>
                          <a:gd name="connsiteX67" fmla="*/ 290157 w 607639"/>
                          <a:gd name="connsiteY67" fmla="*/ 13597 h 579502"/>
                          <a:gd name="connsiteX68" fmla="*/ 303775 w 607639"/>
                          <a:gd name="connsiteY68" fmla="*/ 0 h 5795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</a:cxnLst>
                        <a:rect l="l" t="t" r="r" b="b"/>
                        <a:pathLst>
                          <a:path w="607639" h="579502">
                            <a:moveTo>
                              <a:pt x="315778" y="173080"/>
                            </a:moveTo>
                            <a:lnTo>
                              <a:pt x="315778" y="266058"/>
                            </a:lnTo>
                            <a:cubicBezTo>
                              <a:pt x="315778" y="272814"/>
                              <a:pt x="310258" y="278325"/>
                              <a:pt x="303493" y="278325"/>
                            </a:cubicBezTo>
                            <a:lnTo>
                              <a:pt x="210375" y="278325"/>
                            </a:lnTo>
                            <a:cubicBezTo>
                              <a:pt x="216429" y="324281"/>
                              <a:pt x="255866" y="359925"/>
                              <a:pt x="303493" y="359925"/>
                            </a:cubicBezTo>
                            <a:cubicBezTo>
                              <a:pt x="355303" y="359925"/>
                              <a:pt x="397500" y="317792"/>
                              <a:pt x="397500" y="266058"/>
                            </a:cubicBezTo>
                            <a:cubicBezTo>
                              <a:pt x="397500" y="218502"/>
                              <a:pt x="361802" y="179124"/>
                              <a:pt x="315778" y="173080"/>
                            </a:cubicBezTo>
                            <a:close/>
                            <a:moveTo>
                              <a:pt x="249814" y="160816"/>
                            </a:moveTo>
                            <a:cubicBezTo>
                              <a:pt x="223740" y="165793"/>
                              <a:pt x="203093" y="186410"/>
                              <a:pt x="198110" y="212449"/>
                            </a:cubicBezTo>
                            <a:lnTo>
                              <a:pt x="249814" y="212449"/>
                            </a:lnTo>
                            <a:close/>
                            <a:moveTo>
                              <a:pt x="303493" y="147835"/>
                            </a:moveTo>
                            <a:cubicBezTo>
                              <a:pt x="368835" y="147835"/>
                              <a:pt x="421981" y="200902"/>
                              <a:pt x="421981" y="266058"/>
                            </a:cubicBezTo>
                            <a:cubicBezTo>
                              <a:pt x="421981" y="331303"/>
                              <a:pt x="368835" y="384370"/>
                              <a:pt x="303493" y="384370"/>
                            </a:cubicBezTo>
                            <a:cubicBezTo>
                              <a:pt x="238239" y="384370"/>
                              <a:pt x="185093" y="331303"/>
                              <a:pt x="185093" y="266058"/>
                            </a:cubicBezTo>
                            <a:cubicBezTo>
                              <a:pt x="185093" y="259303"/>
                              <a:pt x="190523" y="253880"/>
                              <a:pt x="197289" y="253880"/>
                            </a:cubicBezTo>
                            <a:lnTo>
                              <a:pt x="291297" y="253880"/>
                            </a:lnTo>
                            <a:lnTo>
                              <a:pt x="291297" y="160013"/>
                            </a:lnTo>
                            <a:cubicBezTo>
                              <a:pt x="291297" y="153257"/>
                              <a:pt x="296727" y="147835"/>
                              <a:pt x="303493" y="147835"/>
                            </a:cubicBezTo>
                            <a:close/>
                            <a:moveTo>
                              <a:pt x="262095" y="135133"/>
                            </a:moveTo>
                            <a:cubicBezTo>
                              <a:pt x="268859" y="135133"/>
                              <a:pt x="274287" y="140643"/>
                              <a:pt x="274287" y="147397"/>
                            </a:cubicBezTo>
                            <a:lnTo>
                              <a:pt x="274287" y="224713"/>
                            </a:lnTo>
                            <a:cubicBezTo>
                              <a:pt x="274287" y="231467"/>
                              <a:pt x="268859" y="236888"/>
                              <a:pt x="262095" y="236888"/>
                            </a:cubicBezTo>
                            <a:lnTo>
                              <a:pt x="184672" y="236888"/>
                            </a:lnTo>
                            <a:cubicBezTo>
                              <a:pt x="177909" y="236888"/>
                              <a:pt x="172391" y="231467"/>
                              <a:pt x="172391" y="224713"/>
                            </a:cubicBezTo>
                            <a:cubicBezTo>
                              <a:pt x="172391" y="175302"/>
                              <a:pt x="212616" y="135133"/>
                              <a:pt x="262095" y="135133"/>
                            </a:cubicBezTo>
                            <a:close/>
                            <a:moveTo>
                              <a:pt x="58120" y="108514"/>
                            </a:moveTo>
                            <a:lnTo>
                              <a:pt x="58120" y="413970"/>
                            </a:lnTo>
                            <a:lnTo>
                              <a:pt x="549430" y="413970"/>
                            </a:lnTo>
                            <a:lnTo>
                              <a:pt x="549430" y="108514"/>
                            </a:lnTo>
                            <a:close/>
                            <a:moveTo>
                              <a:pt x="27236" y="56079"/>
                            </a:moveTo>
                            <a:lnTo>
                              <a:pt x="27236" y="81319"/>
                            </a:lnTo>
                            <a:lnTo>
                              <a:pt x="580403" y="81319"/>
                            </a:lnTo>
                            <a:lnTo>
                              <a:pt x="580403" y="56079"/>
                            </a:lnTo>
                            <a:close/>
                            <a:moveTo>
                              <a:pt x="303775" y="0"/>
                            </a:moveTo>
                            <a:cubicBezTo>
                              <a:pt x="311341" y="0"/>
                              <a:pt x="317393" y="6132"/>
                              <a:pt x="317393" y="13597"/>
                            </a:cubicBezTo>
                            <a:lnTo>
                              <a:pt x="317393" y="28884"/>
                            </a:lnTo>
                            <a:lnTo>
                              <a:pt x="580403" y="28884"/>
                            </a:lnTo>
                            <a:cubicBezTo>
                              <a:pt x="595356" y="28884"/>
                              <a:pt x="607639" y="41148"/>
                              <a:pt x="607639" y="56079"/>
                            </a:cubicBezTo>
                            <a:lnTo>
                              <a:pt x="607639" y="81319"/>
                            </a:lnTo>
                            <a:cubicBezTo>
                              <a:pt x="607639" y="96338"/>
                              <a:pt x="595356" y="108514"/>
                              <a:pt x="580403" y="108514"/>
                            </a:cubicBezTo>
                            <a:lnTo>
                              <a:pt x="576665" y="108514"/>
                            </a:lnTo>
                            <a:lnTo>
                              <a:pt x="576665" y="413970"/>
                            </a:lnTo>
                            <a:cubicBezTo>
                              <a:pt x="576665" y="428990"/>
                              <a:pt x="564472" y="441165"/>
                              <a:pt x="549430" y="441165"/>
                            </a:cubicBezTo>
                            <a:lnTo>
                              <a:pt x="317393" y="441165"/>
                            </a:lnTo>
                            <a:lnTo>
                              <a:pt x="317393" y="481069"/>
                            </a:lnTo>
                            <a:lnTo>
                              <a:pt x="418236" y="554923"/>
                            </a:lnTo>
                            <a:cubicBezTo>
                              <a:pt x="424377" y="559366"/>
                              <a:pt x="425623" y="567898"/>
                              <a:pt x="421173" y="573942"/>
                            </a:cubicBezTo>
                            <a:cubicBezTo>
                              <a:pt x="418503" y="577585"/>
                              <a:pt x="414409" y="579452"/>
                              <a:pt x="410225" y="579452"/>
                            </a:cubicBezTo>
                            <a:cubicBezTo>
                              <a:pt x="407466" y="579452"/>
                              <a:pt x="404618" y="578652"/>
                              <a:pt x="402215" y="576874"/>
                            </a:cubicBezTo>
                            <a:lnTo>
                              <a:pt x="317393" y="514752"/>
                            </a:lnTo>
                            <a:lnTo>
                              <a:pt x="317393" y="565854"/>
                            </a:lnTo>
                            <a:cubicBezTo>
                              <a:pt x="317393" y="573408"/>
                              <a:pt x="311341" y="579452"/>
                              <a:pt x="303775" y="579452"/>
                            </a:cubicBezTo>
                            <a:cubicBezTo>
                              <a:pt x="296299" y="579452"/>
                              <a:pt x="290157" y="573408"/>
                              <a:pt x="290157" y="565854"/>
                            </a:cubicBezTo>
                            <a:lnTo>
                              <a:pt x="290157" y="514752"/>
                            </a:lnTo>
                            <a:lnTo>
                              <a:pt x="205424" y="576874"/>
                            </a:lnTo>
                            <a:cubicBezTo>
                              <a:pt x="199372" y="581318"/>
                              <a:pt x="190827" y="579985"/>
                              <a:pt x="186377" y="573942"/>
                            </a:cubicBezTo>
                            <a:cubicBezTo>
                              <a:pt x="181927" y="567898"/>
                              <a:pt x="183262" y="559366"/>
                              <a:pt x="189314" y="554923"/>
                            </a:cubicBezTo>
                            <a:lnTo>
                              <a:pt x="290157" y="481069"/>
                            </a:lnTo>
                            <a:lnTo>
                              <a:pt x="290157" y="441165"/>
                            </a:lnTo>
                            <a:lnTo>
                              <a:pt x="58120" y="441165"/>
                            </a:lnTo>
                            <a:cubicBezTo>
                              <a:pt x="43167" y="441165"/>
                              <a:pt x="30885" y="428990"/>
                              <a:pt x="30885" y="413970"/>
                            </a:cubicBezTo>
                            <a:lnTo>
                              <a:pt x="30885" y="108514"/>
                            </a:lnTo>
                            <a:lnTo>
                              <a:pt x="27236" y="108514"/>
                            </a:lnTo>
                            <a:cubicBezTo>
                              <a:pt x="12194" y="108514"/>
                              <a:pt x="0" y="96338"/>
                              <a:pt x="0" y="81319"/>
                            </a:cubicBezTo>
                            <a:lnTo>
                              <a:pt x="0" y="56079"/>
                            </a:lnTo>
                            <a:cubicBezTo>
                              <a:pt x="0" y="41148"/>
                              <a:pt x="12194" y="28884"/>
                              <a:pt x="27236" y="28884"/>
                            </a:cubicBezTo>
                            <a:lnTo>
                              <a:pt x="290157" y="28884"/>
                            </a:lnTo>
                            <a:lnTo>
                              <a:pt x="290157" y="13597"/>
                            </a:lnTo>
                            <a:cubicBezTo>
                              <a:pt x="290157" y="6132"/>
                              <a:pt x="296299" y="0"/>
                              <a:pt x="30377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>
                          <a:cs typeface="+mn-ea"/>
                          <a:sym typeface="+mn-lt"/>
                        </a:endParaRPr>
                      </a:p>
                    </p:txBody>
                  </p:sp>
                </p:grpSp>
                <p:sp>
                  <p:nvSpPr>
                    <p:cNvPr id="20" name="文本框 42">
                      <a:extLst>
                        <a:ext uri="{FF2B5EF4-FFF2-40B4-BE49-F238E27FC236}">
                          <a16:creationId xmlns:a16="http://schemas.microsoft.com/office/drawing/2014/main" id="{DE35F038-A899-4CA1-A14D-515560021B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6890" y="2132856"/>
                      <a:ext cx="954107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normAutofit/>
                    </a:bodyPr>
                    <a:lstStyle/>
                    <a:p>
                      <a:r>
                        <a:rPr lang="en-US" altLang="zh-CN" sz="5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cs typeface="+mn-ea"/>
                          <a:sym typeface="+mn-lt"/>
                        </a:rPr>
                        <a:t>03</a:t>
                      </a:r>
                    </a:p>
                  </p:txBody>
                </p: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662295" y="2256710"/>
                      <a:ext cx="3519160" cy="1783398"/>
                      <a:chOff x="697730" y="2365682"/>
                      <a:chExt cx="3519160" cy="2972490"/>
                    </a:xfrm>
                  </p:grpSpPr>
                  <p:cxnSp>
                    <p:nvCxnSpPr>
                      <p:cNvPr id="29" name="直接连接符 28">
                        <a:extLst>
                          <a:ext uri="{FF2B5EF4-FFF2-40B4-BE49-F238E27FC236}">
                            <a16:creationId xmlns:a16="http://schemas.microsoft.com/office/drawing/2014/main" id="{99421390-5589-4C5B-A595-CFD0A33051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7730" y="2365682"/>
                        <a:ext cx="0" cy="2972490"/>
                      </a:xfrm>
                      <a:prstGeom prst="line">
                        <a:avLst/>
                      </a:prstGeom>
                      <a:ln cap="rnd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接连接符 29">
                        <a:extLst>
                          <a:ext uri="{FF2B5EF4-FFF2-40B4-BE49-F238E27FC236}">
                            <a16:creationId xmlns:a16="http://schemas.microsoft.com/office/drawing/2014/main" id="{DACC06CB-C292-491D-B39D-C05B0BE0F7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57310" y="2365682"/>
                        <a:ext cx="0" cy="2972490"/>
                      </a:xfrm>
                      <a:prstGeom prst="line">
                        <a:avLst/>
                      </a:prstGeom>
                      <a:ln cap="rnd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接连接符 30">
                        <a:extLst>
                          <a:ext uri="{FF2B5EF4-FFF2-40B4-BE49-F238E27FC236}">
                            <a16:creationId xmlns:a16="http://schemas.microsoft.com/office/drawing/2014/main" id="{BAF55A00-5AFA-4935-823D-377278FC76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16890" y="2365682"/>
                        <a:ext cx="0" cy="2972490"/>
                      </a:xfrm>
                      <a:prstGeom prst="line">
                        <a:avLst/>
                      </a:prstGeom>
                      <a:ln cap="rnd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59E60D7F-F943-4C2E-938C-136CC1AB1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8054" y="3050774"/>
                      <a:ext cx="1485046" cy="585120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2000" dirty="0" smtClean="0">
                          <a:cs typeface="+mn-ea"/>
                          <a:sym typeface="+mn-lt"/>
                        </a:rPr>
                        <a:t>發售地</a:t>
                      </a:r>
                      <a:endParaRPr lang="en-US" altLang="zh-TW" sz="2000" dirty="0" smtClean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400" dirty="0">
                          <a:cs typeface="+mn-ea"/>
                          <a:sym typeface="+mn-lt"/>
                        </a:rPr>
                        <a:t>Place of sale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" name="矩形: 圆角 47">
                      <a:extLst>
                        <a:ext uri="{FF2B5EF4-FFF2-40B4-BE49-F238E27FC236}">
                          <a16:creationId xmlns:a16="http://schemas.microsoft.com/office/drawing/2014/main" id="{C2A96C81-A005-452D-B081-674AFF5C3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0743" y="3677287"/>
                      <a:ext cx="371561" cy="371561"/>
                    </a:xfrm>
                    <a:prstGeom prst="roundRect">
                      <a:avLst>
                        <a:gd name="adj" fmla="val 14132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C24F54ED-3263-4F37-B0B8-F9DC3BDAA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578" y="4228173"/>
                      <a:ext cx="1485047" cy="211750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rmAutofit fontScale="92500" lnSpcReduction="20000"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1600" dirty="0">
                          <a:cs typeface="+mn-ea"/>
                          <a:sym typeface="+mn-lt"/>
                        </a:rPr>
                        <a:t>微軟</a:t>
                      </a:r>
                      <a:endParaRPr lang="zh-CN" altLang="en-US" sz="16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4D644E47-FCD5-44E1-80F1-1E098551E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8474" y="4228172"/>
                      <a:ext cx="1395381" cy="834279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rm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500" dirty="0">
                          <a:cs typeface="+mn-ea"/>
                          <a:sym typeface="+mn-lt"/>
                        </a:rPr>
                        <a:t>Xbox </a:t>
                      </a:r>
                      <a:r>
                        <a:rPr lang="en-US" altLang="zh-CN" sz="1500" dirty="0" smtClean="0">
                          <a:cs typeface="+mn-ea"/>
                          <a:sym typeface="+mn-lt"/>
                        </a:rPr>
                        <a:t>360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500" dirty="0" smtClean="0">
                          <a:cs typeface="+mn-ea"/>
                          <a:sym typeface="+mn-lt"/>
                        </a:rPr>
                        <a:t>Xbox One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500" dirty="0" smtClean="0">
                          <a:cs typeface="+mn-ea"/>
                          <a:sym typeface="+mn-lt"/>
                        </a:rPr>
                        <a:t>Windows</a:t>
                      </a:r>
                      <a:endParaRPr lang="en-US" altLang="zh-CN" sz="15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59E60D7F-F943-4C2E-938C-136CC1AB1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8054" y="4228172"/>
                      <a:ext cx="1485046" cy="1532548"/>
                    </a:xfrm>
                    <a:prstGeom prst="rect">
                      <a:avLst/>
                    </a:prstGeom>
                  </p:spPr>
                  <p:txBody>
                    <a:bodyPr wrap="none" lIns="144000" tIns="0" rIns="144000" bIns="0">
                      <a:norm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TW" sz="1500" dirty="0" smtClean="0">
                          <a:cs typeface="+mn-ea"/>
                          <a:sym typeface="+mn-lt"/>
                        </a:rPr>
                        <a:t>2010.11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美國</a:t>
                      </a:r>
                      <a:r>
                        <a:rPr lang="zh-TW" altLang="en-US" sz="1500" dirty="0"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CN" sz="1500" dirty="0" smtClean="0">
                          <a:cs typeface="+mn-ea"/>
                          <a:sym typeface="+mn-lt"/>
                        </a:rPr>
                        <a:t>USA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）</a:t>
                      </a:r>
                      <a:endParaRPr lang="en-US" altLang="zh-TW" sz="1500" dirty="0" smtClean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1500" dirty="0" smtClean="0">
                          <a:cs typeface="+mn-ea"/>
                          <a:sym typeface="+mn-lt"/>
                        </a:rPr>
                        <a:t>歐盟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TW" sz="1500" dirty="0" smtClean="0">
                          <a:cs typeface="+mn-ea"/>
                          <a:sym typeface="+mn-lt"/>
                        </a:rPr>
                        <a:t>EU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）</a:t>
                      </a:r>
                      <a:endParaRPr lang="en-US" altLang="zh-TW" sz="1500" dirty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台灣（</a:t>
                      </a:r>
                      <a:r>
                        <a:rPr lang="en-US" altLang="zh-TW" sz="1500" dirty="0" smtClean="0">
                          <a:cs typeface="+mn-ea"/>
                          <a:sym typeface="+mn-lt"/>
                        </a:rPr>
                        <a:t>Taiwan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）</a:t>
                      </a:r>
                      <a:endParaRPr lang="en-US" altLang="zh-TW" sz="1500" dirty="0" smtClean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日本（</a:t>
                      </a:r>
                      <a:r>
                        <a:rPr lang="en-US" altLang="zh-TW" sz="1500" dirty="0" smtClean="0">
                          <a:cs typeface="+mn-ea"/>
                          <a:sym typeface="+mn-lt"/>
                        </a:rPr>
                        <a:t>Japan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）</a:t>
                      </a:r>
                      <a:endParaRPr lang="en-US" altLang="zh-TW" sz="1500" dirty="0" smtClean="0"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韓國（</a:t>
                      </a:r>
                      <a:r>
                        <a:rPr lang="en-US" altLang="zh-TW" sz="1500" dirty="0" smtClean="0">
                          <a:cs typeface="+mn-ea"/>
                          <a:sym typeface="+mn-lt"/>
                        </a:rPr>
                        <a:t>Korea</a:t>
                      </a:r>
                      <a:r>
                        <a:rPr lang="zh-TW" altLang="en-US" sz="1500" dirty="0" smtClean="0">
                          <a:cs typeface="+mn-ea"/>
                          <a:sym typeface="+mn-lt"/>
                        </a:rPr>
                        <a:t>）</a:t>
                      </a:r>
                      <a:endParaRPr lang="en-US" altLang="zh-TW" sz="1500" dirty="0" smtClean="0">
                        <a:cs typeface="+mn-ea"/>
                        <a:sym typeface="+mn-lt"/>
                      </a:endParaRPr>
                    </a:p>
                  </p:txBody>
                </p:sp>
              </p:grpSp>
            </p:grp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24F54ED-3263-4F37-B0B8-F9DC3BDAA3FC}"/>
                    </a:ext>
                  </a:extLst>
                </p:cNvPr>
                <p:cNvSpPr/>
                <p:nvPr/>
              </p:nvSpPr>
              <p:spPr>
                <a:xfrm>
                  <a:off x="697730" y="4481316"/>
                  <a:ext cx="1485047" cy="211750"/>
                </a:xfrm>
                <a:prstGeom prst="rect">
                  <a:avLst/>
                </a:prstGeom>
              </p:spPr>
              <p:txBody>
                <a:bodyPr wrap="none" lIns="144000" tIns="0" rIns="144000" bIns="0">
                  <a:normAutofit fontScale="92500" lnSpcReduction="20000"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en-US" altLang="zh-TW" sz="1600" dirty="0">
                      <a:cs typeface="+mn-ea"/>
                      <a:sym typeface="+mn-lt"/>
                    </a:rPr>
                    <a:t>Microsoft</a:t>
                  </a:r>
                </a:p>
                <a:p>
                  <a:pPr>
                    <a:lnSpc>
                      <a:spcPct val="110000"/>
                    </a:lnSpc>
                  </a:pP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0" name="任意多边形: 形状 38"/>
              <p:cNvSpPr/>
              <p:nvPr/>
            </p:nvSpPr>
            <p:spPr>
              <a:xfrm>
                <a:off x="4417451" y="3743654"/>
                <a:ext cx="218144" cy="22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0" h="21387" extrusionOk="0">
                    <a:moveTo>
                      <a:pt x="15651" y="10439"/>
                    </a:moveTo>
                    <a:cubicBezTo>
                      <a:pt x="14876" y="10985"/>
                      <a:pt x="13809" y="10794"/>
                      <a:pt x="13267" y="10015"/>
                    </a:cubicBezTo>
                    <a:cubicBezTo>
                      <a:pt x="12724" y="9235"/>
                      <a:pt x="12913" y="8160"/>
                      <a:pt x="13688" y="7614"/>
                    </a:cubicBezTo>
                    <a:cubicBezTo>
                      <a:pt x="14302" y="7180"/>
                      <a:pt x="15100" y="7212"/>
                      <a:pt x="15674" y="7633"/>
                    </a:cubicBezTo>
                    <a:cubicBezTo>
                      <a:pt x="15386" y="7808"/>
                      <a:pt x="15187" y="7909"/>
                      <a:pt x="15149" y="7927"/>
                    </a:cubicBezTo>
                    <a:cubicBezTo>
                      <a:pt x="14829" y="8080"/>
                      <a:pt x="14692" y="8465"/>
                      <a:pt x="14842" y="8787"/>
                    </a:cubicBezTo>
                    <a:cubicBezTo>
                      <a:pt x="14952" y="9021"/>
                      <a:pt x="15183" y="9159"/>
                      <a:pt x="15425" y="9159"/>
                    </a:cubicBezTo>
                    <a:cubicBezTo>
                      <a:pt x="15515" y="9159"/>
                      <a:pt x="15608" y="9138"/>
                      <a:pt x="15698" y="9096"/>
                    </a:cubicBezTo>
                    <a:cubicBezTo>
                      <a:pt x="15903" y="8999"/>
                      <a:pt x="16125" y="8881"/>
                      <a:pt x="16356" y="8743"/>
                    </a:cubicBezTo>
                    <a:cubicBezTo>
                      <a:pt x="16460" y="9377"/>
                      <a:pt x="16209" y="10045"/>
                      <a:pt x="15651" y="10439"/>
                    </a:cubicBezTo>
                    <a:close/>
                    <a:moveTo>
                      <a:pt x="20298" y="434"/>
                    </a:moveTo>
                    <a:cubicBezTo>
                      <a:pt x="20181" y="97"/>
                      <a:pt x="19814" y="-81"/>
                      <a:pt x="19481" y="36"/>
                    </a:cubicBezTo>
                    <a:cubicBezTo>
                      <a:pt x="19146" y="153"/>
                      <a:pt x="18970" y="523"/>
                      <a:pt x="19086" y="859"/>
                    </a:cubicBezTo>
                    <a:cubicBezTo>
                      <a:pt x="20075" y="3715"/>
                      <a:pt x="18112" y="5846"/>
                      <a:pt x="16617" y="6988"/>
                    </a:cubicBezTo>
                    <a:lnTo>
                      <a:pt x="16012" y="6118"/>
                    </a:lnTo>
                    <a:cubicBezTo>
                      <a:pt x="15810" y="5827"/>
                      <a:pt x="15355" y="5583"/>
                      <a:pt x="15003" y="5578"/>
                    </a:cubicBezTo>
                    <a:lnTo>
                      <a:pt x="11612" y="5594"/>
                    </a:lnTo>
                    <a:cubicBezTo>
                      <a:pt x="11260" y="5588"/>
                      <a:pt x="10735" y="5751"/>
                      <a:pt x="10445" y="5955"/>
                    </a:cubicBezTo>
                    <a:lnTo>
                      <a:pt x="457" y="13000"/>
                    </a:lnTo>
                    <a:cubicBezTo>
                      <a:pt x="-27" y="13341"/>
                      <a:pt x="-145" y="14013"/>
                      <a:pt x="194" y="14500"/>
                    </a:cubicBezTo>
                    <a:lnTo>
                      <a:pt x="4734" y="21032"/>
                    </a:lnTo>
                    <a:cubicBezTo>
                      <a:pt x="5073" y="21519"/>
                      <a:pt x="5618" y="21461"/>
                      <a:pt x="6101" y="21120"/>
                    </a:cubicBezTo>
                    <a:lnTo>
                      <a:pt x="16090" y="14075"/>
                    </a:lnTo>
                    <a:cubicBezTo>
                      <a:pt x="16378" y="13870"/>
                      <a:pt x="16709" y="13429"/>
                      <a:pt x="16826" y="13093"/>
                    </a:cubicBezTo>
                    <a:lnTo>
                      <a:pt x="17888" y="9729"/>
                    </a:lnTo>
                    <a:cubicBezTo>
                      <a:pt x="18003" y="9393"/>
                      <a:pt x="17932" y="8880"/>
                      <a:pt x="17730" y="8589"/>
                    </a:cubicBezTo>
                    <a:lnTo>
                      <a:pt x="17361" y="8058"/>
                    </a:lnTo>
                    <a:cubicBezTo>
                      <a:pt x="19371" y="6513"/>
                      <a:pt x="21455" y="3778"/>
                      <a:pt x="20298" y="4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9" name="Freeform: Shape 19"/>
            <p:cNvSpPr>
              <a:spLocks/>
            </p:cNvSpPr>
            <p:nvPr/>
          </p:nvSpPr>
          <p:spPr bwMode="auto">
            <a:xfrm>
              <a:off x="1235872" y="3681806"/>
              <a:ext cx="252564" cy="25256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8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簡介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Introduction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87426" y="1837840"/>
            <a:ext cx="10809270" cy="3694180"/>
            <a:chOff x="587426" y="1837840"/>
            <a:chExt cx="10809270" cy="3694180"/>
          </a:xfrm>
        </p:grpSpPr>
        <p:grpSp>
          <p:nvGrpSpPr>
            <p:cNvPr id="5" name="群組 4"/>
            <p:cNvGrpSpPr/>
            <p:nvPr/>
          </p:nvGrpSpPr>
          <p:grpSpPr>
            <a:xfrm>
              <a:off x="1018040" y="1837840"/>
              <a:ext cx="10378656" cy="3694180"/>
              <a:chOff x="1018040" y="1837840"/>
              <a:chExt cx="10378656" cy="3694180"/>
            </a:xfrm>
          </p:grpSpPr>
          <p:grpSp>
            <p:nvGrpSpPr>
              <p:cNvPr id="31" name="6b564a0d-3b08-4179-9c66-37c34f9873af">
                <a:extLst>
                  <a:ext uri="{FF2B5EF4-FFF2-40B4-BE49-F238E27FC236}">
                    <a16:creationId xmlns:a16="http://schemas.microsoft.com/office/drawing/2014/main" id="{DC3142E5-6247-4D32-9E59-1957F9F7E58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8040" y="1837840"/>
                <a:ext cx="10378656" cy="3694180"/>
                <a:chOff x="976478" y="1555207"/>
                <a:chExt cx="10378656" cy="3694180"/>
              </a:xfrm>
            </p:grpSpPr>
            <p:grpSp>
              <p:nvGrpSpPr>
                <p:cNvPr id="32" name="组合 36"/>
                <p:cNvGrpSpPr>
                  <a:grpSpLocks noChangeAspect="1"/>
                </p:cNvGrpSpPr>
                <p:nvPr/>
              </p:nvGrpSpPr>
              <p:grpSpPr>
                <a:xfrm>
                  <a:off x="976478" y="1555207"/>
                  <a:ext cx="3762673" cy="3694180"/>
                  <a:chOff x="3575720" y="954596"/>
                  <a:chExt cx="5040560" cy="4948808"/>
                </a:xfrm>
              </p:grpSpPr>
              <p:sp useBgFill="1">
                <p:nvSpPr>
                  <p:cNvPr id="79" name="矩形 78"/>
                  <p:cNvSpPr/>
                  <p:nvPr/>
                </p:nvSpPr>
                <p:spPr>
                  <a:xfrm>
                    <a:off x="3575720" y="954596"/>
                    <a:ext cx="2448272" cy="2404492"/>
                  </a:xfrm>
                  <a:prstGeom prst="rect">
                    <a:avLst/>
                  </a:prstGeom>
                  <a:ln w="12700" cap="flat" cmpd="sng" algn="ctr">
                    <a:noFill/>
                    <a:prstDash val="solid"/>
                    <a:miter lim="800000"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flat" cmpd="sng" algn="ctr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 lim="800000"/>
                      </a14:hiddenLine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 useBgFill="1">
                <p:nvSpPr>
                  <p:cNvPr id="80" name="矩形 79"/>
                  <p:cNvSpPr/>
                  <p:nvPr/>
                </p:nvSpPr>
                <p:spPr>
                  <a:xfrm>
                    <a:off x="6168008" y="954596"/>
                    <a:ext cx="2448272" cy="2404492"/>
                  </a:xfrm>
                  <a:prstGeom prst="rect">
                    <a:avLst/>
                  </a:prstGeom>
                  <a:ln w="12700" cap="flat" cmpd="sng" algn="ctr">
                    <a:noFill/>
                    <a:prstDash val="solid"/>
                    <a:miter lim="800000"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flat" cmpd="sng" algn="ctr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 lim="800000"/>
                      </a14:hiddenLine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 useBgFill="1">
                <p:nvSpPr>
                  <p:cNvPr id="81" name="矩形 80"/>
                  <p:cNvSpPr/>
                  <p:nvPr/>
                </p:nvSpPr>
                <p:spPr>
                  <a:xfrm>
                    <a:off x="3575720" y="3498912"/>
                    <a:ext cx="2448272" cy="2404492"/>
                  </a:xfrm>
                  <a:prstGeom prst="rect">
                    <a:avLst/>
                  </a:prstGeom>
                  <a:ln w="12700" cap="flat" cmpd="sng" algn="ctr">
                    <a:noFill/>
                    <a:prstDash val="solid"/>
                    <a:miter lim="800000"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flat" cmpd="sng" algn="ctr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 lim="800000"/>
                      </a14:hiddenLine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 useBgFill="1">
                <p:nvSpPr>
                  <p:cNvPr id="82" name="矩形 81"/>
                  <p:cNvSpPr/>
                  <p:nvPr/>
                </p:nvSpPr>
                <p:spPr>
                  <a:xfrm>
                    <a:off x="6168008" y="3498912"/>
                    <a:ext cx="2448272" cy="2404492"/>
                  </a:xfrm>
                  <a:prstGeom prst="rect">
                    <a:avLst/>
                  </a:prstGeom>
                  <a:ln w="12700" cap="flat" cmpd="sng" algn="ctr">
                    <a:noFill/>
                    <a:prstDash val="solid"/>
                    <a:miter lim="800000"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flat" cmpd="sng" algn="ctr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 lim="800000"/>
                      </a14:hiddenLine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1" name="组合 37"/>
                <p:cNvGrpSpPr/>
                <p:nvPr/>
              </p:nvGrpSpPr>
              <p:grpSpPr>
                <a:xfrm>
                  <a:off x="6499748" y="2175272"/>
                  <a:ext cx="4855386" cy="2935443"/>
                  <a:chOff x="1351176" y="2499308"/>
                  <a:chExt cx="4855386" cy="2935443"/>
                </a:xfrm>
              </p:grpSpPr>
              <p:grpSp>
                <p:nvGrpSpPr>
                  <p:cNvPr id="62" name="组合 38"/>
                  <p:cNvGrpSpPr/>
                  <p:nvPr/>
                </p:nvGrpSpPr>
                <p:grpSpPr>
                  <a:xfrm>
                    <a:off x="1351176" y="2499308"/>
                    <a:ext cx="2039578" cy="1400270"/>
                    <a:chOff x="1351176" y="2499308"/>
                    <a:chExt cx="2039578" cy="1400270"/>
                  </a:xfrm>
                </p:grpSpPr>
                <p:sp>
                  <p:nvSpPr>
                    <p:cNvPr id="77" name="文本框 49"/>
                    <p:cNvSpPr txBox="1"/>
                    <p:nvPr/>
                  </p:nvSpPr>
                  <p:spPr>
                    <a:xfrm>
                      <a:off x="1371496" y="2918845"/>
                      <a:ext cx="2019258" cy="980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a:t>辨識玩家身分</a:t>
                      </a:r>
                      <a:r>
                        <a:rPr lang="zh-TW" altLang="en-US" sz="1400" dirty="0" smtClean="0">
                          <a:cs typeface="+mn-ea"/>
                          <a:sym typeface="+mn-lt"/>
                        </a:rPr>
                        <a:t>（人</a:t>
                      </a:r>
                      <a:r>
                        <a:rPr lang="zh-TW" altLang="en-US" sz="1400" dirty="0">
                          <a:cs typeface="+mn-ea"/>
                          <a:sym typeface="+mn-lt"/>
                        </a:rPr>
                        <a:t>臉辨識和身體特徵）、以及辨識基本的臉部表情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78" name="矩形 77"/>
                    <p:cNvSpPr/>
                    <p:nvPr/>
                  </p:nvSpPr>
                  <p:spPr>
                    <a:xfrm>
                      <a:off x="1351176" y="2499308"/>
                      <a:ext cx="1697631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en-US" altLang="zh-CN" sz="2000" b="1" dirty="0">
                          <a:cs typeface="+mn-ea"/>
                          <a:sym typeface="+mn-lt"/>
                        </a:rPr>
                        <a:t>RGB</a:t>
                      </a:r>
                      <a:r>
                        <a:rPr lang="zh-CN" altLang="en-US" sz="2000" b="1" dirty="0">
                          <a:cs typeface="+mn-ea"/>
                          <a:sym typeface="+mn-lt"/>
                        </a:rPr>
                        <a:t>彩色攝影機</a:t>
                      </a:r>
                      <a:endParaRPr lang="zh-CN" altLang="en-US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grpSp>
                <p:nvGrpSpPr>
                  <p:cNvPr id="63" name="组合 39"/>
                  <p:cNvGrpSpPr/>
                  <p:nvPr/>
                </p:nvGrpSpPr>
                <p:grpSpPr>
                  <a:xfrm>
                    <a:off x="4166984" y="2499308"/>
                    <a:ext cx="2039578" cy="1400270"/>
                    <a:chOff x="4166984" y="2499308"/>
                    <a:chExt cx="2039578" cy="1400270"/>
                  </a:xfrm>
                </p:grpSpPr>
                <p:sp>
                  <p:nvSpPr>
                    <p:cNvPr id="72" name="文本框 44"/>
                    <p:cNvSpPr txBox="1"/>
                    <p:nvPr/>
                  </p:nvSpPr>
                  <p:spPr>
                    <a:xfrm>
                      <a:off x="4187304" y="2918845"/>
                      <a:ext cx="2019258" cy="980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a:t>紅外線</a:t>
                      </a:r>
                      <a:r>
                        <a:rPr lang="zh-TW" altLang="en-US" sz="1400" dirty="0">
                          <a:cs typeface="+mn-ea"/>
                          <a:sym typeface="+mn-lt"/>
                        </a:rPr>
                        <a:t>發射器和紅外線</a:t>
                      </a:r>
                      <a:r>
                        <a:rPr lang="en-US" altLang="zh-TW" sz="1400" dirty="0">
                          <a:cs typeface="+mn-ea"/>
                          <a:sym typeface="+mn-lt"/>
                        </a:rPr>
                        <a:t>CMOS</a:t>
                      </a:r>
                      <a:r>
                        <a:rPr lang="zh-TW" altLang="en-US" sz="1400" dirty="0">
                          <a:cs typeface="+mn-ea"/>
                          <a:sym typeface="+mn-lt"/>
                        </a:rPr>
                        <a:t>攝影機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>
                    <a:xfrm>
                      <a:off x="4166984" y="2499308"/>
                      <a:ext cx="1697631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en-US" altLang="zh-CN" sz="2000" b="1" dirty="0">
                          <a:cs typeface="+mn-ea"/>
                          <a:sym typeface="+mn-lt"/>
                        </a:rPr>
                        <a:t>3D</a:t>
                      </a:r>
                      <a:r>
                        <a:rPr lang="zh-CN" altLang="en-US" sz="2000" b="1" dirty="0">
                          <a:cs typeface="+mn-ea"/>
                          <a:sym typeface="+mn-lt"/>
                        </a:rPr>
                        <a:t>深度感應器</a:t>
                      </a:r>
                      <a:endParaRPr lang="zh-CN" altLang="en-US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grpSp>
                <p:nvGrpSpPr>
                  <p:cNvPr id="64" name="组合 40"/>
                  <p:cNvGrpSpPr/>
                  <p:nvPr/>
                </p:nvGrpSpPr>
                <p:grpSpPr>
                  <a:xfrm>
                    <a:off x="1351176" y="4034481"/>
                    <a:ext cx="2039578" cy="1400270"/>
                    <a:chOff x="1351176" y="4034481"/>
                    <a:chExt cx="2039578" cy="1400270"/>
                  </a:xfrm>
                </p:grpSpPr>
                <p:sp>
                  <p:nvSpPr>
                    <p:cNvPr id="70" name="文本框 42"/>
                    <p:cNvSpPr txBox="1"/>
                    <p:nvPr/>
                  </p:nvSpPr>
                  <p:spPr>
                    <a:xfrm>
                      <a:off x="1371496" y="4454018"/>
                      <a:ext cx="2019258" cy="980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1400" dirty="0">
                          <a:cs typeface="+mn-ea"/>
                          <a:sym typeface="+mn-lt"/>
                        </a:rPr>
                        <a:t>藉由多組麥克風同時收音，比對後消除掉雜音</a:t>
                      </a:r>
                      <a:r>
                        <a:rPr lang="zh-TW" altLang="en-US" sz="1400" dirty="0" smtClean="0">
                          <a:cs typeface="+mn-ea"/>
                          <a:sym typeface="+mn-lt"/>
                        </a:rPr>
                        <a:t>，提供</a:t>
                      </a:r>
                      <a:r>
                        <a:rPr lang="zh-TW" altLang="en-US" sz="1400" dirty="0">
                          <a:cs typeface="+mn-ea"/>
                          <a:sym typeface="+mn-lt"/>
                        </a:rPr>
                        <a:t>了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a:t>降噪</a:t>
                      </a:r>
                      <a:r>
                        <a:rPr lang="zh-TW" altLang="en-US" sz="1400" dirty="0"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>
                    <a:xfrm>
                      <a:off x="1351176" y="4034481"/>
                      <a:ext cx="1697631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zh-TW" altLang="en-US" sz="2000" b="1" dirty="0">
                          <a:cs typeface="+mn-ea"/>
                          <a:sym typeface="+mn-lt"/>
                        </a:rPr>
                        <a:t>陣列式麥克風</a:t>
                      </a:r>
                      <a:endParaRPr lang="zh-CN" altLang="en-US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grpSp>
                <p:nvGrpSpPr>
                  <p:cNvPr id="65" name="组合 41"/>
                  <p:cNvGrpSpPr/>
                  <p:nvPr/>
                </p:nvGrpSpPr>
                <p:grpSpPr>
                  <a:xfrm>
                    <a:off x="4166984" y="4034481"/>
                    <a:ext cx="2039578" cy="1400270"/>
                    <a:chOff x="4166984" y="4034481"/>
                    <a:chExt cx="2039578" cy="1400270"/>
                  </a:xfrm>
                </p:grpSpPr>
                <p:sp>
                  <p:nvSpPr>
                    <p:cNvPr id="67" name="文本框 39"/>
                    <p:cNvSpPr txBox="1"/>
                    <p:nvPr/>
                  </p:nvSpPr>
                  <p:spPr>
                    <a:xfrm>
                      <a:off x="4187304" y="4454018"/>
                      <a:ext cx="2019258" cy="980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1400" dirty="0">
                          <a:cs typeface="+mn-ea"/>
                          <a:sym typeface="+mn-lt"/>
                        </a:rPr>
                        <a:t>隨著對焦物體移動跟著轉動，可左右旋轉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a:t>27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a:t>度</a:t>
                      </a:r>
                      <a:endParaRPr lang="zh-CN" altLang="en-US" sz="1400" dirty="0">
                        <a:solidFill>
                          <a:srgbClr val="FF0000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4166984" y="4034481"/>
                      <a:ext cx="1697631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zh-CN" altLang="en-US" sz="2000" b="1" dirty="0" smtClean="0">
                          <a:cs typeface="+mn-ea"/>
                          <a:sym typeface="+mn-lt"/>
                        </a:rPr>
                        <a:t>底座</a:t>
                      </a:r>
                      <a:r>
                        <a:rPr lang="zh-CN" altLang="en-US" sz="2000" b="1" dirty="0">
                          <a:cs typeface="+mn-ea"/>
                          <a:sym typeface="+mn-lt"/>
                        </a:rPr>
                        <a:t>馬達</a:t>
                      </a:r>
                      <a:endParaRPr lang="zh-CN" altLang="en-US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</p:grpSp>
          </p:grpSp>
          <p:pic>
            <p:nvPicPr>
              <p:cNvPr id="1026" name="Picture 2" descr="ãéº¥åé¢¨iconãçåçæå°çµæ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9849" y="3958926"/>
                <a:ext cx="246148" cy="4207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ç¸éåç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66429" l="10000" r="92308">
                            <a14:foregroundMark x1="50769" y1="36786" x2="50769" y2="36786"/>
                            <a14:foregroundMark x1="50769" y1="28214" x2="50769" y2="28214"/>
                            <a14:foregroundMark x1="54231" y1="41429" x2="54231" y2="41429"/>
                            <a14:foregroundMark x1="59615" y1="45357" x2="59615" y2="45357"/>
                            <a14:foregroundMark x1="66154" y1="49286" x2="66154" y2="49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78" t="11305" r="19689" b="34569"/>
              <a:stretch/>
            </p:blipFill>
            <p:spPr bwMode="auto">
              <a:xfrm>
                <a:off x="8773094" y="2383286"/>
                <a:ext cx="412137" cy="418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6" name="Freeform: Shape 81"/>
              <p:cNvSpPr>
                <a:spLocks/>
              </p:cNvSpPr>
              <p:nvPr/>
            </p:nvSpPr>
            <p:spPr bwMode="auto">
              <a:xfrm>
                <a:off x="8963324" y="3976973"/>
                <a:ext cx="221907" cy="402719"/>
              </a:xfrm>
              <a:custGeom>
                <a:avLst/>
                <a:gdLst>
                  <a:gd name="T0" fmla="*/ 19780573 w 21600"/>
                  <a:gd name="T1" fmla="*/ 191199061 h 21600"/>
                  <a:gd name="T2" fmla="*/ 25382283 w 21600"/>
                  <a:gd name="T3" fmla="*/ 96676410 h 21600"/>
                  <a:gd name="T4" fmla="*/ 25387355 w 21600"/>
                  <a:gd name="T5" fmla="*/ 96648741 h 21600"/>
                  <a:gd name="T6" fmla="*/ 25382283 w 21600"/>
                  <a:gd name="T7" fmla="*/ 96648741 h 21600"/>
                  <a:gd name="T8" fmla="*/ 25387355 w 21600"/>
                  <a:gd name="T9" fmla="*/ 96554089 h 21600"/>
                  <a:gd name="T10" fmla="*/ 10594318 w 21600"/>
                  <a:gd name="T11" fmla="*/ 96622250 h 21600"/>
                  <a:gd name="T12" fmla="*/ 16003842 w 21600"/>
                  <a:gd name="T13" fmla="*/ 0 h 21600"/>
                  <a:gd name="T14" fmla="*/ 7705606 w 21600"/>
                  <a:gd name="T15" fmla="*/ 0 h 21600"/>
                  <a:gd name="T16" fmla="*/ 6346 w 21600"/>
                  <a:gd name="T17" fmla="*/ 130381521 h 21600"/>
                  <a:gd name="T18" fmla="*/ 0 w 21600"/>
                  <a:gd name="T19" fmla="*/ 130409308 h 21600"/>
                  <a:gd name="T20" fmla="*/ 5066 w 21600"/>
                  <a:gd name="T21" fmla="*/ 130409308 h 21600"/>
                  <a:gd name="T22" fmla="*/ 0 w 21600"/>
                  <a:gd name="T23" fmla="*/ 130517735 h 21600"/>
                  <a:gd name="T24" fmla="*/ 14793037 w 21600"/>
                  <a:gd name="T25" fmla="*/ 130436966 h 21600"/>
                  <a:gd name="T26" fmla="*/ 11261231 w 21600"/>
                  <a:gd name="T27" fmla="*/ 191212836 h 21600"/>
                  <a:gd name="T28" fmla="*/ 4331826 w 21600"/>
                  <a:gd name="T29" fmla="*/ 191212836 h 21600"/>
                  <a:gd name="T30" fmla="*/ 10776413 w 21600"/>
                  <a:gd name="T31" fmla="*/ 294279076 h 21600"/>
                  <a:gd name="T32" fmla="*/ 27129407 w 21600"/>
                  <a:gd name="T33" fmla="*/ 191212836 h 21600"/>
                  <a:gd name="T34" fmla="*/ 19780573 w 21600"/>
                  <a:gd name="T35" fmla="*/ 191212836 h 21600"/>
                  <a:gd name="T36" fmla="*/ 19780573 w 21600"/>
                  <a:gd name="T37" fmla="*/ 191199061 h 21600"/>
                  <a:gd name="T38" fmla="*/ 19780573 w 21600"/>
                  <a:gd name="T39" fmla="*/ 191199061 h 216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1600" h="21600">
                    <a:moveTo>
                      <a:pt x="15749" y="14034"/>
                    </a:moveTo>
                    <a:lnTo>
                      <a:pt x="20209" y="7096"/>
                    </a:lnTo>
                    <a:lnTo>
                      <a:pt x="20213" y="7094"/>
                    </a:lnTo>
                    <a:lnTo>
                      <a:pt x="20209" y="7094"/>
                    </a:lnTo>
                    <a:lnTo>
                      <a:pt x="20213" y="7087"/>
                    </a:lnTo>
                    <a:lnTo>
                      <a:pt x="8435" y="7092"/>
                    </a:lnTo>
                    <a:cubicBezTo>
                      <a:pt x="8491" y="6986"/>
                      <a:pt x="11303" y="2726"/>
                      <a:pt x="12742" y="0"/>
                    </a:cubicBezTo>
                    <a:lnTo>
                      <a:pt x="6135" y="0"/>
                    </a:lnTo>
                    <a:lnTo>
                      <a:pt x="5" y="9570"/>
                    </a:lnTo>
                    <a:lnTo>
                      <a:pt x="0" y="9572"/>
                    </a:lnTo>
                    <a:lnTo>
                      <a:pt x="4" y="9572"/>
                    </a:lnTo>
                    <a:lnTo>
                      <a:pt x="0" y="9580"/>
                    </a:lnTo>
                    <a:lnTo>
                      <a:pt x="11778" y="9574"/>
                    </a:lnTo>
                    <a:cubicBezTo>
                      <a:pt x="11738" y="9650"/>
                      <a:pt x="10302" y="11811"/>
                      <a:pt x="8966" y="14035"/>
                    </a:cubicBezTo>
                    <a:lnTo>
                      <a:pt x="3449" y="14035"/>
                    </a:lnTo>
                    <a:lnTo>
                      <a:pt x="8580" y="21600"/>
                    </a:lnTo>
                    <a:lnTo>
                      <a:pt x="21600" y="14035"/>
                    </a:lnTo>
                    <a:lnTo>
                      <a:pt x="15749" y="14035"/>
                    </a:lnTo>
                    <a:lnTo>
                      <a:pt x="15749" y="14034"/>
                    </a:lnTo>
                    <a:close/>
                    <a:moveTo>
                      <a:pt x="15749" y="14034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09"/>
              <p:cNvSpPr>
                <a:spLocks/>
              </p:cNvSpPr>
              <p:nvPr/>
            </p:nvSpPr>
            <p:spPr bwMode="auto">
              <a:xfrm>
                <a:off x="5933289" y="2445086"/>
                <a:ext cx="440445" cy="320596"/>
              </a:xfrm>
              <a:custGeom>
                <a:avLst/>
                <a:gdLst>
                  <a:gd name="T0" fmla="*/ 284074652 w 21600"/>
                  <a:gd name="T1" fmla="*/ 9591959 h 21600"/>
                  <a:gd name="T2" fmla="*/ 130722003 w 21600"/>
                  <a:gd name="T3" fmla="*/ 9591959 h 21600"/>
                  <a:gd name="T4" fmla="*/ 130613565 w 21600"/>
                  <a:gd name="T5" fmla="*/ 9477184 h 21600"/>
                  <a:gd name="T6" fmla="*/ 120845572 w 21600"/>
                  <a:gd name="T7" fmla="*/ 3495796 h 21600"/>
                  <a:gd name="T8" fmla="*/ 106076264 w 21600"/>
                  <a:gd name="T9" fmla="*/ 0 h 21600"/>
                  <a:gd name="T10" fmla="*/ 62397606 w 21600"/>
                  <a:gd name="T11" fmla="*/ 0 h 21600"/>
                  <a:gd name="T12" fmla="*/ 47629465 w 21600"/>
                  <a:gd name="T13" fmla="*/ 3495796 h 21600"/>
                  <a:gd name="T14" fmla="*/ 37875355 w 21600"/>
                  <a:gd name="T15" fmla="*/ 9477184 h 21600"/>
                  <a:gd name="T16" fmla="*/ 37751749 w 21600"/>
                  <a:gd name="T17" fmla="*/ 9591959 h 21600"/>
                  <a:gd name="T18" fmla="*/ 10204304 w 21600"/>
                  <a:gd name="T19" fmla="*/ 9591959 h 21600"/>
                  <a:gd name="T20" fmla="*/ 0 w 21600"/>
                  <a:gd name="T21" fmla="*/ 13504517 h 21600"/>
                  <a:gd name="T22" fmla="*/ 0 w 21600"/>
                  <a:gd name="T23" fmla="*/ 78701562 h 21600"/>
                  <a:gd name="T24" fmla="*/ 10204304 w 21600"/>
                  <a:gd name="T25" fmla="*/ 82610220 h 21600"/>
                  <a:gd name="T26" fmla="*/ 284074652 w 21600"/>
                  <a:gd name="T27" fmla="*/ 82610220 h 21600"/>
                  <a:gd name="T28" fmla="*/ 294279076 w 21600"/>
                  <a:gd name="T29" fmla="*/ 78701562 h 21600"/>
                  <a:gd name="T30" fmla="*/ 294279076 w 21600"/>
                  <a:gd name="T31" fmla="*/ 13504517 h 21600"/>
                  <a:gd name="T32" fmla="*/ 284074652 w 21600"/>
                  <a:gd name="T33" fmla="*/ 9591959 h 21600"/>
                  <a:gd name="T34" fmla="*/ 43284027 w 21600"/>
                  <a:gd name="T35" fmla="*/ 76204222 h 21600"/>
                  <a:gd name="T36" fmla="*/ 8255980 w 21600"/>
                  <a:gd name="T37" fmla="*/ 76204222 h 21600"/>
                  <a:gd name="T38" fmla="*/ 8255980 w 21600"/>
                  <a:gd name="T39" fmla="*/ 16108848 h 21600"/>
                  <a:gd name="T40" fmla="*/ 43284027 w 21600"/>
                  <a:gd name="T41" fmla="*/ 16108848 h 21600"/>
                  <a:gd name="T42" fmla="*/ 43284027 w 21600"/>
                  <a:gd name="T43" fmla="*/ 76204222 h 21600"/>
                  <a:gd name="T44" fmla="*/ 146771280 w 21600"/>
                  <a:gd name="T45" fmla="*/ 70237863 h 21600"/>
                  <a:gd name="T46" fmla="*/ 83951256 w 21600"/>
                  <a:gd name="T47" fmla="*/ 46154616 h 21600"/>
                  <a:gd name="T48" fmla="*/ 146771280 w 21600"/>
                  <a:gd name="T49" fmla="*/ 22075207 h 21600"/>
                  <a:gd name="T50" fmla="*/ 209578696 w 21600"/>
                  <a:gd name="T51" fmla="*/ 46154616 h 21600"/>
                  <a:gd name="T52" fmla="*/ 146771280 w 21600"/>
                  <a:gd name="T53" fmla="*/ 70237863 h 21600"/>
                  <a:gd name="T54" fmla="*/ 266281437 w 21600"/>
                  <a:gd name="T55" fmla="*/ 35713491 h 21600"/>
                  <a:gd name="T56" fmla="*/ 229592674 w 21600"/>
                  <a:gd name="T57" fmla="*/ 35713491 h 21600"/>
                  <a:gd name="T58" fmla="*/ 229592674 w 21600"/>
                  <a:gd name="T59" fmla="*/ 21650651 h 21600"/>
                  <a:gd name="T60" fmla="*/ 266281437 w 21600"/>
                  <a:gd name="T61" fmla="*/ 21650651 h 21600"/>
                  <a:gd name="T62" fmla="*/ 266281437 w 21600"/>
                  <a:gd name="T63" fmla="*/ 35713491 h 21600"/>
                  <a:gd name="T64" fmla="*/ 266281437 w 21600"/>
                  <a:gd name="T65" fmla="*/ 35713491 h 216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1600" h="21600">
                    <a:moveTo>
                      <a:pt x="20851" y="2508"/>
                    </a:moveTo>
                    <a:lnTo>
                      <a:pt x="9595" y="2508"/>
                    </a:lnTo>
                    <a:cubicBezTo>
                      <a:pt x="9592" y="2498"/>
                      <a:pt x="9590" y="2487"/>
                      <a:pt x="9587" y="2478"/>
                    </a:cubicBezTo>
                    <a:lnTo>
                      <a:pt x="8870" y="914"/>
                    </a:lnTo>
                    <a:cubicBezTo>
                      <a:pt x="8686" y="411"/>
                      <a:pt x="8199" y="0"/>
                      <a:pt x="7786" y="0"/>
                    </a:cubicBezTo>
                    <a:lnTo>
                      <a:pt x="4580" y="0"/>
                    </a:lnTo>
                    <a:cubicBezTo>
                      <a:pt x="4168" y="0"/>
                      <a:pt x="3680" y="412"/>
                      <a:pt x="3496" y="914"/>
                    </a:cubicBezTo>
                    <a:lnTo>
                      <a:pt x="2780" y="2478"/>
                    </a:lnTo>
                    <a:cubicBezTo>
                      <a:pt x="2776" y="2487"/>
                      <a:pt x="2775" y="2498"/>
                      <a:pt x="2771" y="2508"/>
                    </a:cubicBezTo>
                    <a:lnTo>
                      <a:pt x="749" y="2508"/>
                    </a:lnTo>
                    <a:cubicBezTo>
                      <a:pt x="337" y="2508"/>
                      <a:pt x="0" y="2968"/>
                      <a:pt x="0" y="3531"/>
                    </a:cubicBezTo>
                    <a:lnTo>
                      <a:pt x="0" y="20578"/>
                    </a:lnTo>
                    <a:cubicBezTo>
                      <a:pt x="0" y="21140"/>
                      <a:pt x="337" y="21600"/>
                      <a:pt x="749" y="21600"/>
                    </a:cubicBezTo>
                    <a:lnTo>
                      <a:pt x="20851" y="21600"/>
                    </a:lnTo>
                    <a:cubicBezTo>
                      <a:pt x="21263" y="21600"/>
                      <a:pt x="21600" y="21140"/>
                      <a:pt x="21600" y="20578"/>
                    </a:cubicBezTo>
                    <a:lnTo>
                      <a:pt x="21600" y="3531"/>
                    </a:lnTo>
                    <a:cubicBezTo>
                      <a:pt x="21600" y="2968"/>
                      <a:pt x="21263" y="2508"/>
                      <a:pt x="20851" y="2508"/>
                    </a:cubicBezTo>
                    <a:close/>
                    <a:moveTo>
                      <a:pt x="3177" y="19925"/>
                    </a:moveTo>
                    <a:lnTo>
                      <a:pt x="606" y="19925"/>
                    </a:lnTo>
                    <a:lnTo>
                      <a:pt x="606" y="4212"/>
                    </a:lnTo>
                    <a:lnTo>
                      <a:pt x="3177" y="4212"/>
                    </a:lnTo>
                    <a:lnTo>
                      <a:pt x="3177" y="19925"/>
                    </a:lnTo>
                    <a:close/>
                    <a:moveTo>
                      <a:pt x="10773" y="18365"/>
                    </a:moveTo>
                    <a:cubicBezTo>
                      <a:pt x="8226" y="18365"/>
                      <a:pt x="6162" y="15546"/>
                      <a:pt x="6162" y="12068"/>
                    </a:cubicBezTo>
                    <a:cubicBezTo>
                      <a:pt x="6162" y="8591"/>
                      <a:pt x="8226" y="5772"/>
                      <a:pt x="10773" y="5772"/>
                    </a:cubicBezTo>
                    <a:cubicBezTo>
                      <a:pt x="13319" y="5772"/>
                      <a:pt x="15383" y="8591"/>
                      <a:pt x="15383" y="12068"/>
                    </a:cubicBezTo>
                    <a:cubicBezTo>
                      <a:pt x="15383" y="15546"/>
                      <a:pt x="13319" y="18365"/>
                      <a:pt x="10773" y="18365"/>
                    </a:cubicBezTo>
                    <a:close/>
                    <a:moveTo>
                      <a:pt x="19545" y="9338"/>
                    </a:moveTo>
                    <a:lnTo>
                      <a:pt x="16852" y="9338"/>
                    </a:lnTo>
                    <a:lnTo>
                      <a:pt x="16852" y="5661"/>
                    </a:lnTo>
                    <a:lnTo>
                      <a:pt x="19545" y="5661"/>
                    </a:lnTo>
                    <a:lnTo>
                      <a:pt x="19545" y="9338"/>
                    </a:lnTo>
                    <a:close/>
                    <a:moveTo>
                      <a:pt x="19545" y="933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426" y="2406407"/>
              <a:ext cx="4835707" cy="2903536"/>
            </a:xfrm>
            <a:prstGeom prst="rect">
              <a:avLst/>
            </a:prstGeom>
          </p:spPr>
        </p:pic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2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33" y="914400"/>
            <a:ext cx="6797506" cy="5849833"/>
          </a:xfrm>
          <a:prstGeom prst="rect">
            <a:avLst/>
          </a:prstGeom>
        </p:spPr>
      </p:pic>
      <p:grpSp>
        <p:nvGrpSpPr>
          <p:cNvPr id="3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4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簡介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Introduction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7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876046" y="215007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歷史</a:t>
            </a:r>
            <a:endParaRPr lang="zh-CN" altLang="en-US" sz="54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39593" y="3248110"/>
            <a:ext cx="2026005" cy="45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history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7</a:t>
            </a:fld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9626024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歷史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pc="600" dirty="0" smtClean="0">
                  <a:cs typeface="+mn-ea"/>
                  <a:sym typeface="+mn-lt"/>
                </a:rPr>
                <a:t>history</a:t>
              </a:r>
              <a:endParaRPr lang="zh-CN" altLang="en-US" sz="1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186569" y="458518"/>
            <a:ext cx="11728569" cy="6014777"/>
            <a:chOff x="278009" y="491768"/>
            <a:chExt cx="11728569" cy="6014777"/>
          </a:xfrm>
        </p:grpSpPr>
        <p:sp>
          <p:nvSpPr>
            <p:cNvPr id="53" name="矩形 52"/>
            <p:cNvSpPr/>
            <p:nvPr/>
          </p:nvSpPr>
          <p:spPr>
            <a:xfrm>
              <a:off x="6951598" y="4254303"/>
              <a:ext cx="161108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dirty="0"/>
                <a:t>Xbox One</a:t>
              </a:r>
              <a:endParaRPr lang="en-US" altLang="zh-TW" sz="1400" dirty="0" smtClean="0">
                <a:solidFill>
                  <a:srgbClr val="222222"/>
                </a:solidFill>
                <a:latin typeface="Arial" panose="020B0604020202020204" pitchFamily="34" charset="0"/>
              </a:endParaRPr>
            </a:p>
            <a:p>
              <a:r>
                <a:rPr lang="zh-TW" altLang="en-US" sz="1400" dirty="0" smtClean="0">
                  <a:solidFill>
                    <a:srgbClr val="222222"/>
                  </a:solidFill>
                  <a:latin typeface="Arial" panose="020B0604020202020204" pitchFamily="34" charset="0"/>
                </a:rPr>
                <a:t>同時</a:t>
              </a:r>
              <a:r>
                <a:rPr lang="zh-TW" altLang="en-US" sz="1400" dirty="0">
                  <a:solidFill>
                    <a:srgbClr val="222222"/>
                  </a:solidFill>
                  <a:latin typeface="Arial" panose="020B0604020202020204" pitchFamily="34" charset="0"/>
                </a:rPr>
                <a:t>跟蹤六人的運動、偵測手勢</a:t>
              </a:r>
              <a:endParaRPr lang="zh-TW" altLang="en-US" sz="1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683372" y="3746344"/>
              <a:ext cx="1855295" cy="323779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2000" b="1" dirty="0" smtClean="0">
                  <a:solidFill>
                    <a:schemeClr val="accent2"/>
                  </a:solidFill>
                  <a:cs typeface="+mn-ea"/>
                  <a:sym typeface="+mn-lt"/>
                </a:rPr>
                <a:t>201</a:t>
              </a:r>
              <a:r>
                <a:rPr lang="en-US" altLang="zh-TW" sz="2000" b="1" dirty="0" smtClean="0">
                  <a:solidFill>
                    <a:schemeClr val="accent2"/>
                  </a:solidFill>
                  <a:cs typeface="+mn-ea"/>
                  <a:sym typeface="+mn-lt"/>
                </a:rPr>
                <a:t>3.06</a:t>
              </a: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grpSp>
          <p:nvGrpSpPr>
            <p:cNvPr id="103" name="群組 102"/>
            <p:cNvGrpSpPr/>
            <p:nvPr/>
          </p:nvGrpSpPr>
          <p:grpSpPr>
            <a:xfrm>
              <a:off x="278009" y="491768"/>
              <a:ext cx="11728569" cy="6014777"/>
              <a:chOff x="278009" y="491768"/>
              <a:chExt cx="11728569" cy="6014777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278009" y="491768"/>
                <a:ext cx="11728569" cy="6014777"/>
                <a:chOff x="643769" y="275636"/>
                <a:chExt cx="11728569" cy="6014777"/>
              </a:xfrm>
            </p:grpSpPr>
            <p:grpSp>
              <p:nvGrpSpPr>
                <p:cNvPr id="7" name="群組 6"/>
                <p:cNvGrpSpPr/>
                <p:nvPr/>
              </p:nvGrpSpPr>
              <p:grpSpPr>
                <a:xfrm>
                  <a:off x="643769" y="914401"/>
                  <a:ext cx="11728569" cy="5376012"/>
                  <a:chOff x="643769" y="914401"/>
                  <a:chExt cx="11728569" cy="5376012"/>
                </a:xfrm>
              </p:grpSpPr>
              <p:grpSp>
                <p:nvGrpSpPr>
                  <p:cNvPr id="6" name="群組 5"/>
                  <p:cNvGrpSpPr/>
                  <p:nvPr/>
                </p:nvGrpSpPr>
                <p:grpSpPr>
                  <a:xfrm>
                    <a:off x="643769" y="914401"/>
                    <a:ext cx="11728569" cy="5376012"/>
                    <a:chOff x="643769" y="914401"/>
                    <a:chExt cx="11728569" cy="5376012"/>
                  </a:xfrm>
                </p:grpSpPr>
                <p:grpSp>
                  <p:nvGrpSpPr>
                    <p:cNvPr id="5" name="群組 4"/>
                    <p:cNvGrpSpPr/>
                    <p:nvPr/>
                  </p:nvGrpSpPr>
                  <p:grpSpPr>
                    <a:xfrm>
                      <a:off x="643769" y="914401"/>
                      <a:ext cx="11728569" cy="5376012"/>
                      <a:chOff x="909777" y="789711"/>
                      <a:chExt cx="11728569" cy="5376012"/>
                    </a:xfrm>
                  </p:grpSpPr>
                  <p:cxnSp>
                    <p:nvCxnSpPr>
                      <p:cNvPr id="48" name="直接连接符 15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8257222" y="2871877"/>
                        <a:ext cx="1418498" cy="1005505"/>
                      </a:xfrm>
                      <a:prstGeom prst="line">
                        <a:avLst/>
                      </a:prstGeom>
                      <a:ln w="190500" cap="rnd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PA_00e6aa4c-33c1-4c4c-8d0d-59f2d3a7bcb8">
                        <a:extLst>
                          <a:ext uri="{FF2B5EF4-FFF2-40B4-BE49-F238E27FC236}">
                            <a16:creationId xmlns:a16="http://schemas.microsoft.com/office/drawing/2014/main" id="{04E0AD60-20B8-455A-B6E4-9A3D9D7105EF}"/>
                          </a:ext>
                        </a:extLst>
                      </p:cNvPr>
                      <p:cNvGrpSpPr>
                        <a:grpSpLocks noChangeAspect="1"/>
                      </p:cNvGrpSpPr>
                      <p:nvPr>
                        <p:custDataLst>
                          <p:tags r:id="rId2"/>
                        </p:custDataLst>
                      </p:nvPr>
                    </p:nvGrpSpPr>
                    <p:grpSpPr>
                      <a:xfrm>
                        <a:off x="909777" y="789711"/>
                        <a:ext cx="11728569" cy="5376012"/>
                        <a:chOff x="1450932" y="1129044"/>
                        <a:chExt cx="11098104" cy="5087027"/>
                      </a:xfrm>
                    </p:grpSpPr>
                    <p:cxnSp>
                      <p:nvCxnSpPr>
                        <p:cNvPr id="13" name="直接连接符 12"/>
                        <p:cNvCxnSpPr>
                          <a:cxnSpLocks/>
                        </p:cNvCxnSpPr>
                        <p:nvPr/>
                      </p:nvCxnSpPr>
                      <p:spPr>
                        <a:xfrm rot="18900000">
                          <a:off x="3778822" y="4448489"/>
                          <a:ext cx="1296144" cy="0"/>
                        </a:xfrm>
                        <a:prstGeom prst="line">
                          <a:avLst/>
                        </a:prstGeom>
                        <a:ln w="190500" cap="rnd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直接连接符 13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890458" y="3982484"/>
                          <a:ext cx="1296144" cy="0"/>
                        </a:xfrm>
                        <a:prstGeom prst="line">
                          <a:avLst/>
                        </a:prstGeom>
                        <a:ln w="190500" cap="rnd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" name="直接连接符 14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096370" y="3061260"/>
                          <a:ext cx="1296144" cy="0"/>
                        </a:xfrm>
                        <a:prstGeom prst="line">
                          <a:avLst/>
                        </a:prstGeom>
                        <a:ln w="190500" cap="rnd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" name="直接连接符 15"/>
                        <p:cNvCxnSpPr>
                          <a:cxnSpLocks/>
                        </p:cNvCxnSpPr>
                        <p:nvPr/>
                      </p:nvCxnSpPr>
                      <p:spPr>
                        <a:xfrm rot="18900000">
                          <a:off x="5990042" y="3524227"/>
                          <a:ext cx="1296144" cy="0"/>
                        </a:xfrm>
                        <a:prstGeom prst="line">
                          <a:avLst/>
                        </a:prstGeom>
                        <a:ln w="190500" cap="rnd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直接连接符 16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9827862" y="1129044"/>
                          <a:ext cx="1373269" cy="2921695"/>
                        </a:xfrm>
                        <a:prstGeom prst="line">
                          <a:avLst/>
                        </a:prstGeom>
                        <a:ln w="190500" cap="rnd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round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8" name="组合 17"/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4545909" y="3732585"/>
                          <a:ext cx="653802" cy="653803"/>
                          <a:chOff x="5688734" y="2325465"/>
                          <a:chExt cx="648072" cy="648072"/>
                        </a:xfrm>
                      </p:grpSpPr>
                      <p:sp>
                        <p:nvSpPr>
                          <p:cNvPr id="46" name="椭圆 45"/>
                          <p:cNvSpPr/>
                          <p:nvPr/>
                        </p:nvSpPr>
                        <p:spPr>
                          <a:xfrm>
                            <a:off x="5688734" y="2325465"/>
                            <a:ext cx="648072" cy="648072"/>
                          </a:xfrm>
                          <a:prstGeom prst="ellipse">
                            <a:avLst/>
                          </a:prstGeom>
                          <a:solidFill>
                            <a:schemeClr val="accent5"/>
                          </a:solidFill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47" name="任意多边形: 形状 1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822625" y="2466356"/>
                            <a:ext cx="380293" cy="366291"/>
                          </a:xfrm>
                          <a:custGeom>
                            <a:avLst/>
                            <a:gdLst>
                              <a:gd name="connsiteX0" fmla="*/ 297615 w 597921"/>
                              <a:gd name="connsiteY0" fmla="*/ 96957 h 598324"/>
                              <a:gd name="connsiteX1" fmla="*/ 323434 w 597921"/>
                              <a:gd name="connsiteY1" fmla="*/ 122740 h 598324"/>
                              <a:gd name="connsiteX2" fmla="*/ 323434 w 597921"/>
                              <a:gd name="connsiteY2" fmla="*/ 289852 h 598324"/>
                              <a:gd name="connsiteX3" fmla="*/ 462572 w 597921"/>
                              <a:gd name="connsiteY3" fmla="*/ 289852 h 598324"/>
                              <a:gd name="connsiteX4" fmla="*/ 487913 w 597921"/>
                              <a:gd name="connsiteY4" fmla="*/ 315157 h 598324"/>
                              <a:gd name="connsiteX5" fmla="*/ 462572 w 597921"/>
                              <a:gd name="connsiteY5" fmla="*/ 340463 h 598324"/>
                              <a:gd name="connsiteX6" fmla="*/ 297615 w 597921"/>
                              <a:gd name="connsiteY6" fmla="*/ 340463 h 598324"/>
                              <a:gd name="connsiteX7" fmla="*/ 272274 w 597921"/>
                              <a:gd name="connsiteY7" fmla="*/ 315157 h 598324"/>
                              <a:gd name="connsiteX8" fmla="*/ 272274 w 597921"/>
                              <a:gd name="connsiteY8" fmla="*/ 122740 h 598324"/>
                              <a:gd name="connsiteX9" fmla="*/ 297615 w 597921"/>
                              <a:gd name="connsiteY9" fmla="*/ 96957 h 598324"/>
                              <a:gd name="connsiteX10" fmla="*/ 298127 w 597921"/>
                              <a:gd name="connsiteY10" fmla="*/ 0 h 598324"/>
                              <a:gd name="connsiteX11" fmla="*/ 597921 w 597921"/>
                              <a:gd name="connsiteY11" fmla="*/ 299401 h 598324"/>
                              <a:gd name="connsiteX12" fmla="*/ 298127 w 597921"/>
                              <a:gd name="connsiteY12" fmla="*/ 598324 h 598324"/>
                              <a:gd name="connsiteX13" fmla="*/ 35150 w 597921"/>
                              <a:gd name="connsiteY13" fmla="*/ 442177 h 598324"/>
                              <a:gd name="connsiteX14" fmla="*/ 34194 w 597921"/>
                              <a:gd name="connsiteY14" fmla="*/ 432149 h 598324"/>
                              <a:gd name="connsiteX15" fmla="*/ 40410 w 597921"/>
                              <a:gd name="connsiteY15" fmla="*/ 424509 h 598324"/>
                              <a:gd name="connsiteX16" fmla="*/ 74836 w 597921"/>
                              <a:gd name="connsiteY16" fmla="*/ 407796 h 598324"/>
                              <a:gd name="connsiteX17" fmla="*/ 91571 w 597921"/>
                              <a:gd name="connsiteY17" fmla="*/ 413049 h 598324"/>
                              <a:gd name="connsiteX18" fmla="*/ 298127 w 597921"/>
                              <a:gd name="connsiteY18" fmla="*/ 534815 h 598324"/>
                              <a:gd name="connsiteX19" fmla="*/ 534328 w 597921"/>
                              <a:gd name="connsiteY19" fmla="*/ 299401 h 598324"/>
                              <a:gd name="connsiteX20" fmla="*/ 298127 w 597921"/>
                              <a:gd name="connsiteY20" fmla="*/ 63509 h 598324"/>
                              <a:gd name="connsiteX21" fmla="*/ 145123 w 597921"/>
                              <a:gd name="connsiteY21" fmla="*/ 120333 h 598324"/>
                              <a:gd name="connsiteX22" fmla="*/ 200587 w 597921"/>
                              <a:gd name="connsiteY22" fmla="*/ 142299 h 598324"/>
                              <a:gd name="connsiteX23" fmla="*/ 208237 w 597921"/>
                              <a:gd name="connsiteY23" fmla="*/ 152327 h 598324"/>
                              <a:gd name="connsiteX24" fmla="*/ 203456 w 597921"/>
                              <a:gd name="connsiteY24" fmla="*/ 164265 h 598324"/>
                              <a:gd name="connsiteX25" fmla="*/ 48060 w 597921"/>
                              <a:gd name="connsiteY25" fmla="*/ 285553 h 598324"/>
                              <a:gd name="connsiteX26" fmla="*/ 35150 w 597921"/>
                              <a:gd name="connsiteY26" fmla="*/ 287463 h 598324"/>
                              <a:gd name="connsiteX27" fmla="*/ 27500 w 597921"/>
                              <a:gd name="connsiteY27" fmla="*/ 277435 h 598324"/>
                              <a:gd name="connsiteX28" fmla="*/ 246 w 597921"/>
                              <a:gd name="connsiteY28" fmla="*/ 82132 h 598324"/>
                              <a:gd name="connsiteX29" fmla="*/ 4550 w 597921"/>
                              <a:gd name="connsiteY29" fmla="*/ 70194 h 598324"/>
                              <a:gd name="connsiteX30" fmla="*/ 17459 w 597921"/>
                              <a:gd name="connsiteY30" fmla="*/ 68762 h 598324"/>
                              <a:gd name="connsiteX31" fmla="*/ 80574 w 597921"/>
                              <a:gd name="connsiteY31" fmla="*/ 94070 h 598324"/>
                              <a:gd name="connsiteX32" fmla="*/ 298127 w 597921"/>
                              <a:gd name="connsiteY32" fmla="*/ 0 h 59832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</a:cxnLst>
                            <a:rect l="l" t="t" r="r" b="b"/>
                            <a:pathLst>
                              <a:path w="597921" h="598324">
                                <a:moveTo>
                                  <a:pt x="297615" y="96957"/>
                                </a:moveTo>
                                <a:cubicBezTo>
                                  <a:pt x="311959" y="96957"/>
                                  <a:pt x="323434" y="108416"/>
                                  <a:pt x="323434" y="122740"/>
                                </a:cubicBezTo>
                                <a:lnTo>
                                  <a:pt x="323434" y="289852"/>
                                </a:lnTo>
                                <a:lnTo>
                                  <a:pt x="462572" y="289852"/>
                                </a:lnTo>
                                <a:cubicBezTo>
                                  <a:pt x="476438" y="289852"/>
                                  <a:pt x="487913" y="301311"/>
                                  <a:pt x="487913" y="315157"/>
                                </a:cubicBezTo>
                                <a:cubicBezTo>
                                  <a:pt x="487913" y="329004"/>
                                  <a:pt x="476438" y="340463"/>
                                  <a:pt x="462572" y="340463"/>
                                </a:cubicBezTo>
                                <a:lnTo>
                                  <a:pt x="297615" y="340463"/>
                                </a:lnTo>
                                <a:cubicBezTo>
                                  <a:pt x="283749" y="340463"/>
                                  <a:pt x="272274" y="329004"/>
                                  <a:pt x="272274" y="315157"/>
                                </a:cubicBezTo>
                                <a:lnTo>
                                  <a:pt x="272274" y="122740"/>
                                </a:lnTo>
                                <a:cubicBezTo>
                                  <a:pt x="272274" y="108416"/>
                                  <a:pt x="283749" y="96957"/>
                                  <a:pt x="297615" y="96957"/>
                                </a:cubicBezTo>
                                <a:close/>
                                <a:moveTo>
                                  <a:pt x="298127" y="0"/>
                                </a:moveTo>
                                <a:cubicBezTo>
                                  <a:pt x="463564" y="0"/>
                                  <a:pt x="597921" y="134181"/>
                                  <a:pt x="597921" y="299401"/>
                                </a:cubicBezTo>
                                <a:cubicBezTo>
                                  <a:pt x="597921" y="464143"/>
                                  <a:pt x="463564" y="598324"/>
                                  <a:pt x="298127" y="598324"/>
                                </a:cubicBezTo>
                                <a:cubicBezTo>
                                  <a:pt x="188155" y="598324"/>
                                  <a:pt x="87268" y="538635"/>
                                  <a:pt x="35150" y="442177"/>
                                </a:cubicBezTo>
                                <a:cubicBezTo>
                                  <a:pt x="33238" y="438835"/>
                                  <a:pt x="32760" y="435492"/>
                                  <a:pt x="34194" y="432149"/>
                                </a:cubicBezTo>
                                <a:cubicBezTo>
                                  <a:pt x="35150" y="428807"/>
                                  <a:pt x="37541" y="425942"/>
                                  <a:pt x="40410" y="424509"/>
                                </a:cubicBezTo>
                                <a:lnTo>
                                  <a:pt x="74836" y="407796"/>
                                </a:lnTo>
                                <a:cubicBezTo>
                                  <a:pt x="81052" y="404931"/>
                                  <a:pt x="88702" y="407319"/>
                                  <a:pt x="91571" y="413049"/>
                                </a:cubicBezTo>
                                <a:cubicBezTo>
                                  <a:pt x="133169" y="488018"/>
                                  <a:pt x="212540" y="534815"/>
                                  <a:pt x="298127" y="534815"/>
                                </a:cubicBezTo>
                                <a:cubicBezTo>
                                  <a:pt x="428181" y="534815"/>
                                  <a:pt x="534328" y="429284"/>
                                  <a:pt x="534328" y="299401"/>
                                </a:cubicBezTo>
                                <a:cubicBezTo>
                                  <a:pt x="534328" y="169517"/>
                                  <a:pt x="428181" y="63509"/>
                                  <a:pt x="298127" y="63509"/>
                                </a:cubicBezTo>
                                <a:cubicBezTo>
                                  <a:pt x="242185" y="63509"/>
                                  <a:pt x="187677" y="83565"/>
                                  <a:pt x="145123" y="120333"/>
                                </a:cubicBezTo>
                                <a:lnTo>
                                  <a:pt x="200587" y="142299"/>
                                </a:lnTo>
                                <a:cubicBezTo>
                                  <a:pt x="204890" y="144209"/>
                                  <a:pt x="207759" y="148029"/>
                                  <a:pt x="208237" y="152327"/>
                                </a:cubicBezTo>
                                <a:cubicBezTo>
                                  <a:pt x="208715" y="157102"/>
                                  <a:pt x="207281" y="161399"/>
                                  <a:pt x="203456" y="164265"/>
                                </a:cubicBezTo>
                                <a:lnTo>
                                  <a:pt x="48060" y="285553"/>
                                </a:lnTo>
                                <a:cubicBezTo>
                                  <a:pt x="44235" y="288418"/>
                                  <a:pt x="39454" y="289373"/>
                                  <a:pt x="35150" y="287463"/>
                                </a:cubicBezTo>
                                <a:cubicBezTo>
                                  <a:pt x="31325" y="285553"/>
                                  <a:pt x="27978" y="281733"/>
                                  <a:pt x="27500" y="277435"/>
                                </a:cubicBezTo>
                                <a:lnTo>
                                  <a:pt x="246" y="82132"/>
                                </a:lnTo>
                                <a:cubicBezTo>
                                  <a:pt x="-710" y="77835"/>
                                  <a:pt x="1203" y="73060"/>
                                  <a:pt x="4550" y="70194"/>
                                </a:cubicBezTo>
                                <a:cubicBezTo>
                                  <a:pt x="8375" y="67807"/>
                                  <a:pt x="13156" y="66852"/>
                                  <a:pt x="17459" y="68762"/>
                                </a:cubicBezTo>
                                <a:lnTo>
                                  <a:pt x="80574" y="94070"/>
                                </a:lnTo>
                                <a:cubicBezTo>
                                  <a:pt x="137472" y="33426"/>
                                  <a:pt x="214931" y="0"/>
                                  <a:pt x="298127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  <p:sp>
                      <p:nvSpPr>
                        <p:cNvPr id="44" name="椭圆 43"/>
                        <p:cNvSpPr/>
                        <p:nvPr/>
                      </p:nvSpPr>
                      <p:spPr>
                        <a:xfrm>
                          <a:off x="6861795" y="2697788"/>
                          <a:ext cx="653802" cy="653803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/>
                          <a:endParaRPr>
                            <a:cs typeface="+mn-ea"/>
                            <a:sym typeface="+mn-lt"/>
                          </a:endParaRPr>
                        </a:p>
                      </p:txBody>
                    </p:sp>
                    <p:sp>
                      <p:nvSpPr>
                        <p:cNvPr id="42" name="椭圆 41"/>
                        <p:cNvSpPr/>
                        <p:nvPr/>
                      </p:nvSpPr>
                      <p:spPr>
                        <a:xfrm>
                          <a:off x="9503985" y="3687444"/>
                          <a:ext cx="653802" cy="653803"/>
                        </a:xfrm>
                        <a:prstGeom prst="ellipse">
                          <a:avLst/>
                        </a:prstGeom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/>
                          <a:endParaRPr>
                            <a:cs typeface="+mn-ea"/>
                            <a:sym typeface="+mn-lt"/>
                          </a:endParaRPr>
                        </a:p>
                      </p:txBody>
                    </p:sp>
                    <p:grpSp>
                      <p:nvGrpSpPr>
                        <p:cNvPr id="21" name="组合 20"/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655322" y="4579844"/>
                          <a:ext cx="653802" cy="653803"/>
                          <a:chOff x="3909160" y="2249137"/>
                          <a:chExt cx="648072" cy="648072"/>
                        </a:xfrm>
                      </p:grpSpPr>
                      <p:sp>
                        <p:nvSpPr>
                          <p:cNvPr id="40" name="椭圆 39"/>
                          <p:cNvSpPr/>
                          <p:nvPr/>
                        </p:nvSpPr>
                        <p:spPr>
                          <a:xfrm>
                            <a:off x="3909160" y="2249137"/>
                            <a:ext cx="648072" cy="648072"/>
                          </a:xfrm>
                          <a:prstGeom prst="ellipse">
                            <a:avLst/>
                          </a:prstGeom>
                          <a:solidFill>
                            <a:schemeClr val="accent6"/>
                          </a:solidFill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41" name="任意多边形: 形状 2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043050" y="2390028"/>
                            <a:ext cx="380293" cy="366291"/>
                          </a:xfrm>
                          <a:custGeom>
                            <a:avLst/>
                            <a:gdLst>
                              <a:gd name="T0" fmla="*/ 3413 w 6827"/>
                              <a:gd name="T1" fmla="*/ 0 h 5912"/>
                              <a:gd name="T2" fmla="*/ 0 w 6827"/>
                              <a:gd name="T3" fmla="*/ 5912 h 5912"/>
                              <a:gd name="T4" fmla="*/ 6827 w 6827"/>
                              <a:gd name="T5" fmla="*/ 5912 h 5912"/>
                              <a:gd name="T6" fmla="*/ 3413 w 6827"/>
                              <a:gd name="T7" fmla="*/ 0 h 5912"/>
                              <a:gd name="T8" fmla="*/ 3413 w 6827"/>
                              <a:gd name="T9" fmla="*/ 972 h 5912"/>
                              <a:gd name="T10" fmla="*/ 4489 w 6827"/>
                              <a:gd name="T11" fmla="*/ 2835 h 5912"/>
                              <a:gd name="T12" fmla="*/ 2338 w 6827"/>
                              <a:gd name="T13" fmla="*/ 2835 h 5912"/>
                              <a:gd name="T14" fmla="*/ 3413 w 6827"/>
                              <a:gd name="T15" fmla="*/ 972 h 5912"/>
                              <a:gd name="T16" fmla="*/ 842 w 6827"/>
                              <a:gd name="T17" fmla="*/ 5426 h 5912"/>
                              <a:gd name="T18" fmla="*/ 1917 w 6827"/>
                              <a:gd name="T19" fmla="*/ 3564 h 5912"/>
                              <a:gd name="T20" fmla="*/ 2993 w 6827"/>
                              <a:gd name="T21" fmla="*/ 5426 h 5912"/>
                              <a:gd name="T22" fmla="*/ 842 w 6827"/>
                              <a:gd name="T23" fmla="*/ 5426 h 5912"/>
                              <a:gd name="T24" fmla="*/ 2338 w 6827"/>
                              <a:gd name="T25" fmla="*/ 3321 h 5912"/>
                              <a:gd name="T26" fmla="*/ 4489 w 6827"/>
                              <a:gd name="T27" fmla="*/ 3321 h 5912"/>
                              <a:gd name="T28" fmla="*/ 3413 w 6827"/>
                              <a:gd name="T29" fmla="*/ 5183 h 5912"/>
                              <a:gd name="T30" fmla="*/ 2338 w 6827"/>
                              <a:gd name="T31" fmla="*/ 3321 h 5912"/>
                              <a:gd name="T32" fmla="*/ 4910 w 6827"/>
                              <a:gd name="T33" fmla="*/ 3564 h 5912"/>
                              <a:gd name="T34" fmla="*/ 5985 w 6827"/>
                              <a:gd name="T35" fmla="*/ 5426 h 5912"/>
                              <a:gd name="T36" fmla="*/ 3834 w 6827"/>
                              <a:gd name="T37" fmla="*/ 5426 h 5912"/>
                              <a:gd name="T38" fmla="*/ 4910 w 6827"/>
                              <a:gd name="T39" fmla="*/ 3564 h 591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</a:cxnLst>
                            <a:rect l="0" t="0" r="r" b="b"/>
                            <a:pathLst>
                              <a:path w="6827" h="5912">
                                <a:moveTo>
                                  <a:pt x="3413" y="0"/>
                                </a:moveTo>
                                <a:lnTo>
                                  <a:pt x="0" y="5912"/>
                                </a:lnTo>
                                <a:lnTo>
                                  <a:pt x="6827" y="5912"/>
                                </a:lnTo>
                                <a:lnTo>
                                  <a:pt x="3413" y="0"/>
                                </a:lnTo>
                                <a:close/>
                                <a:moveTo>
                                  <a:pt x="3413" y="972"/>
                                </a:moveTo>
                                <a:lnTo>
                                  <a:pt x="4489" y="2835"/>
                                </a:lnTo>
                                <a:lnTo>
                                  <a:pt x="2338" y="2835"/>
                                </a:lnTo>
                                <a:lnTo>
                                  <a:pt x="3413" y="972"/>
                                </a:lnTo>
                                <a:close/>
                                <a:moveTo>
                                  <a:pt x="842" y="5426"/>
                                </a:moveTo>
                                <a:lnTo>
                                  <a:pt x="1917" y="3564"/>
                                </a:lnTo>
                                <a:lnTo>
                                  <a:pt x="2993" y="5426"/>
                                </a:lnTo>
                                <a:lnTo>
                                  <a:pt x="842" y="5426"/>
                                </a:lnTo>
                                <a:close/>
                                <a:moveTo>
                                  <a:pt x="2338" y="3321"/>
                                </a:moveTo>
                                <a:lnTo>
                                  <a:pt x="4489" y="3321"/>
                                </a:lnTo>
                                <a:lnTo>
                                  <a:pt x="3413" y="5183"/>
                                </a:lnTo>
                                <a:lnTo>
                                  <a:pt x="2338" y="3321"/>
                                </a:lnTo>
                                <a:close/>
                                <a:moveTo>
                                  <a:pt x="4910" y="3564"/>
                                </a:moveTo>
                                <a:lnTo>
                                  <a:pt x="5985" y="5426"/>
                                </a:lnTo>
                                <a:lnTo>
                                  <a:pt x="3834" y="5426"/>
                                </a:lnTo>
                                <a:lnTo>
                                  <a:pt x="4910" y="356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/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" name="组合 21"/>
                        <p:cNvGrpSpPr/>
                        <p:nvPr/>
                      </p:nvGrpSpPr>
                      <p:grpSpPr>
                        <a:xfrm>
                          <a:off x="1450932" y="4426656"/>
                          <a:ext cx="3412291" cy="1789415"/>
                          <a:chOff x="778279" y="1900753"/>
                          <a:chExt cx="4726153" cy="1789415"/>
                        </a:xfrm>
                      </p:grpSpPr>
                      <p:sp>
                        <p:nvSpPr>
                          <p:cNvPr id="38" name="文本框 26"/>
                          <p:cNvSpPr txBox="1"/>
                          <p:nvPr/>
                        </p:nvSpPr>
                        <p:spPr>
                          <a:xfrm>
                            <a:off x="1340808" y="2409350"/>
                            <a:ext cx="4163624" cy="12808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anchor="ctr">
                            <a:noAutofit/>
                          </a:bodyPr>
                          <a:lstStyle/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CN" altLang="en-US" sz="1400" dirty="0">
                                <a:cs typeface="+mn-ea"/>
                                <a:sym typeface="+mn-lt"/>
                              </a:rPr>
                              <a:t>誕生計畫</a:t>
                            </a:r>
                            <a:endParaRPr lang="en-US" altLang="zh-CN" sz="1400" dirty="0">
                              <a:cs typeface="+mn-ea"/>
                              <a:sym typeface="+mn-lt"/>
                            </a:endParaRPr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     「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Project </a:t>
                            </a: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Natal</a:t>
                            </a:r>
                            <a:r>
                              <a:rPr lang="zh-CN" altLang="en-US" sz="1400" dirty="0" smtClean="0">
                                <a:cs typeface="+mn-ea"/>
                                <a:sym typeface="+mn-lt"/>
                              </a:rPr>
                              <a:t>」</a:t>
                            </a:r>
                            <a:endParaRPr lang="en-US" altLang="zh-CN" sz="1400" dirty="0" smtClean="0">
                              <a:cs typeface="+mn-ea"/>
                              <a:sym typeface="+mn-lt"/>
                            </a:endParaRPr>
                          </a:p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捕捉</a:t>
                            </a: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2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位使用者</a:t>
                            </a:r>
                            <a:r>
                              <a:rPr lang="zh-TW" altLang="en-US" sz="1400" dirty="0">
                                <a:cs typeface="+mn-ea"/>
                                <a:sym typeface="+mn-lt"/>
                              </a:rPr>
                              <a:t>的肢體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動作</a:t>
                            </a:r>
                            <a:endParaRPr lang="en-US" altLang="zh-TW" sz="1400" dirty="0" smtClean="0">
                              <a:cs typeface="+mn-ea"/>
                              <a:sym typeface="+mn-lt"/>
                            </a:endParaRPr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TW" sz="1400" dirty="0">
                                <a:cs typeface="+mn-ea"/>
                                <a:sym typeface="+mn-lt"/>
                              </a:rPr>
                              <a:t>      </a:t>
                            </a: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Catch 2 users </a:t>
                            </a:r>
                            <a:r>
                              <a:rPr lang="en-US" altLang="zh-TW" sz="1400" dirty="0">
                                <a:cs typeface="+mn-ea"/>
                                <a:sym typeface="+mn-lt"/>
                              </a:rPr>
                              <a:t>body </a:t>
                            </a: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movements </a:t>
                            </a:r>
                          </a:p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TW" altLang="en-US" sz="1400" dirty="0"/>
                              <a:t>臉部</a:t>
                            </a:r>
                            <a:r>
                              <a:rPr lang="zh-TW" altLang="en-US" sz="1400" dirty="0" smtClean="0"/>
                              <a:t>辨識</a:t>
                            </a:r>
                            <a:endParaRPr lang="en-US" altLang="zh-TW" sz="1400" dirty="0" smtClean="0"/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zh-TW" altLang="en-US" sz="1400" dirty="0" smtClean="0"/>
                              <a:t>　  </a:t>
                            </a:r>
                            <a:r>
                              <a:rPr lang="en-US" altLang="zh-TW" sz="1400" dirty="0" smtClean="0"/>
                              <a:t>Facial </a:t>
                            </a:r>
                            <a:r>
                              <a:rPr lang="en-US" altLang="zh-TW" sz="1400" dirty="0"/>
                              <a:t>recognition</a:t>
                            </a:r>
                            <a:endParaRPr lang="zh-CN" altLang="en-US" sz="1400" dirty="0"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39" name="矩形 38"/>
                          <p:cNvSpPr/>
                          <p:nvPr/>
                        </p:nvSpPr>
                        <p:spPr>
                          <a:xfrm>
                            <a:off x="778279" y="1900753"/>
                            <a:ext cx="2751849" cy="30637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lIns="0" tIns="0" rIns="0" bIns="0" anchor="ctr">
                            <a:normAutofit/>
                          </a:bodyPr>
                          <a:lstStyle/>
                          <a:p>
                            <a:pPr lvl="0" algn="ctr" defTabSz="914378"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CN" sz="2000" b="1" dirty="0">
                                <a:solidFill>
                                  <a:schemeClr val="accent6">
                                    <a:lumMod val="90000"/>
                                  </a:schemeClr>
                                </a:solidFill>
                                <a:cs typeface="+mn-ea"/>
                                <a:sym typeface="+mn-lt"/>
                              </a:rPr>
                              <a:t>2009.06.01</a:t>
                            </a:r>
                          </a:p>
                        </p:txBody>
                      </p:sp>
                    </p:grpSp>
                    <p:grpSp>
                      <p:nvGrpSpPr>
                        <p:cNvPr id="23" name="组合 22"/>
                        <p:cNvGrpSpPr/>
                        <p:nvPr/>
                      </p:nvGrpSpPr>
                      <p:grpSpPr>
                        <a:xfrm>
                          <a:off x="10145343" y="4043277"/>
                          <a:ext cx="2403693" cy="1473242"/>
                          <a:chOff x="1866094" y="3184704"/>
                          <a:chExt cx="3288629" cy="1473242"/>
                        </a:xfrm>
                      </p:grpSpPr>
                      <p:sp>
                        <p:nvSpPr>
                          <p:cNvPr id="36" name="文本框 29"/>
                          <p:cNvSpPr txBox="1"/>
                          <p:nvPr/>
                        </p:nvSpPr>
                        <p:spPr>
                          <a:xfrm>
                            <a:off x="1866094" y="3568084"/>
                            <a:ext cx="3288629" cy="108986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anchor="ctr">
                            <a:noAutofit/>
                          </a:bodyPr>
                          <a:lstStyle/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2016.08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 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Xbox </a:t>
                            </a: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One 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S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 </a:t>
                            </a: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and 2017.06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 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Xbox </a:t>
                            </a: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One 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X cancel connect port</a:t>
                            </a:r>
                            <a:endParaRPr lang="en-US" altLang="zh-TW" sz="1400" dirty="0" smtClean="0">
                              <a:cs typeface="+mn-ea"/>
                              <a:sym typeface="+mn-lt"/>
                            </a:endParaRPr>
                          </a:p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CN" altLang="en-US" sz="1400" dirty="0" smtClean="0">
                                <a:cs typeface="+mn-ea"/>
                                <a:sym typeface="+mn-lt"/>
                              </a:rPr>
                              <a:t>停產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　</a:t>
                            </a:r>
                            <a:endParaRPr lang="en-US" altLang="zh-TW" sz="1400" dirty="0" smtClean="0">
                              <a:cs typeface="+mn-ea"/>
                              <a:sym typeface="+mn-lt"/>
                            </a:endParaRPr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zh-TW" altLang="en-US" sz="1400" dirty="0">
                                <a:cs typeface="+mn-ea"/>
                                <a:sym typeface="+mn-lt"/>
                              </a:rPr>
                              <a:t>　 </a:t>
                            </a:r>
                            <a:r>
                              <a:rPr lang="zh-TW" altLang="en-US" sz="1400" dirty="0" smtClean="0">
                                <a:cs typeface="+mn-ea"/>
                                <a:sym typeface="+mn-lt"/>
                              </a:rPr>
                              <a:t> </a:t>
                            </a:r>
                            <a:r>
                              <a:rPr lang="en-US" altLang="zh-TW" sz="1400" dirty="0" smtClean="0">
                                <a:cs typeface="+mn-ea"/>
                                <a:sym typeface="+mn-lt"/>
                              </a:rPr>
                              <a:t>stop </a:t>
                            </a:r>
                            <a:r>
                              <a:rPr lang="en-US" altLang="zh-TW" sz="1400" dirty="0">
                                <a:cs typeface="+mn-ea"/>
                                <a:sym typeface="+mn-lt"/>
                              </a:rPr>
                              <a:t>production</a:t>
                            </a:r>
                            <a:endParaRPr lang="zh-CN" altLang="en-US" sz="1400" dirty="0"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37" name="矩形 36"/>
                          <p:cNvSpPr/>
                          <p:nvPr/>
                        </p:nvSpPr>
                        <p:spPr>
                          <a:xfrm>
                            <a:off x="1866095" y="3184704"/>
                            <a:ext cx="3288628" cy="30637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lIns="0" tIns="0" rIns="0" bIns="0" anchor="ctr">
                            <a:normAutofit/>
                          </a:bodyPr>
                          <a:lstStyle/>
                          <a:p>
                            <a:pPr lvl="0" algn="ctr" defTabSz="914378"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CN" sz="2000" b="1" dirty="0">
                                <a:solidFill>
                                  <a:schemeClr val="accent1"/>
                                </a:solidFill>
                                <a:cs typeface="+mn-ea"/>
                                <a:sym typeface="+mn-lt"/>
                              </a:rPr>
                              <a:t>2017</a:t>
                            </a:r>
                            <a:r>
                              <a:rPr lang="zh-CN" altLang="en-US" sz="2000" b="1" dirty="0">
                                <a:solidFill>
                                  <a:schemeClr val="accent1"/>
                                </a:solidFill>
                                <a:cs typeface="+mn-ea"/>
                                <a:sym typeface="+mn-lt"/>
                              </a:rPr>
                              <a:t>年</a:t>
                            </a:r>
                            <a:endParaRPr lang="zh-CN" altLang="en-US" sz="2000" b="1" dirty="0">
                              <a:solidFill>
                                <a:schemeClr val="accent1"/>
                              </a:solidFill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组合 23"/>
                        <p:cNvGrpSpPr/>
                        <p:nvPr/>
                      </p:nvGrpSpPr>
                      <p:grpSpPr>
                        <a:xfrm>
                          <a:off x="5767515" y="1698764"/>
                          <a:ext cx="2374396" cy="861010"/>
                          <a:chOff x="124989" y="1860857"/>
                          <a:chExt cx="3288629" cy="861010"/>
                        </a:xfrm>
                      </p:grpSpPr>
                      <p:sp>
                        <p:nvSpPr>
                          <p:cNvPr id="34" name="文本框 32"/>
                          <p:cNvSpPr txBox="1"/>
                          <p:nvPr/>
                        </p:nvSpPr>
                        <p:spPr>
                          <a:xfrm>
                            <a:off x="124989" y="2244236"/>
                            <a:ext cx="3288629" cy="4776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anchor="ctr">
                            <a:noAutofit/>
                          </a:bodyPr>
                          <a:lstStyle/>
                          <a:p>
                            <a:pPr marL="285750" indent="-285750" algn="ctr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Kinect for </a:t>
                            </a:r>
                            <a:r>
                              <a:rPr lang="en-US" altLang="zh-CN" sz="1400" dirty="0" smtClean="0">
                                <a:cs typeface="+mn-ea"/>
                                <a:sym typeface="+mn-lt"/>
                              </a:rPr>
                              <a:t>Windows</a:t>
                            </a:r>
                          </a:p>
                          <a:p>
                            <a:pPr marL="285750" indent="-285750" algn="ctr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Kinect for education</a:t>
                            </a:r>
                            <a:endParaRPr lang="zh-CN" altLang="en-US" sz="1400" dirty="0"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35" name="矩形 34"/>
                          <p:cNvSpPr/>
                          <p:nvPr/>
                        </p:nvSpPr>
                        <p:spPr>
                          <a:xfrm>
                            <a:off x="124989" y="1860857"/>
                            <a:ext cx="3288629" cy="30637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lIns="0" tIns="0" rIns="0" bIns="0" anchor="ctr">
                            <a:normAutofit/>
                          </a:bodyPr>
                          <a:lstStyle/>
                          <a:p>
                            <a:pPr lvl="0" algn="ctr" defTabSz="914378"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CN" sz="2000" b="1" dirty="0" smtClean="0">
                                <a:solidFill>
                                  <a:schemeClr val="accent2"/>
                                </a:solidFill>
                                <a:cs typeface="+mn-ea"/>
                                <a:sym typeface="+mn-lt"/>
                              </a:rPr>
                              <a:t>2012</a:t>
                            </a:r>
                            <a:r>
                              <a:rPr lang="en-US" altLang="zh-TW" sz="2000" b="1" dirty="0" smtClean="0">
                                <a:solidFill>
                                  <a:schemeClr val="accent2"/>
                                </a:solidFill>
                                <a:cs typeface="+mn-ea"/>
                                <a:sym typeface="+mn-lt"/>
                              </a:rPr>
                              <a:t>.0</a:t>
                            </a:r>
                            <a:r>
                              <a:rPr lang="en-US" altLang="zh-CN" sz="2000" b="1" dirty="0" smtClean="0">
                                <a:solidFill>
                                  <a:schemeClr val="accent2"/>
                                </a:solidFill>
                                <a:cs typeface="+mn-ea"/>
                                <a:sym typeface="+mn-lt"/>
                              </a:rPr>
                              <a:t>2</a:t>
                            </a:r>
                            <a:r>
                              <a:rPr lang="en-US" altLang="zh-TW" sz="2000" b="1" dirty="0" smtClean="0">
                                <a:solidFill>
                                  <a:schemeClr val="accent2"/>
                                </a:solidFill>
                                <a:cs typeface="+mn-ea"/>
                                <a:sym typeface="+mn-lt"/>
                              </a:rPr>
                              <a:t>.0</a:t>
                            </a:r>
                            <a:r>
                              <a:rPr lang="en-US" altLang="zh-CN" sz="2000" b="1" dirty="0" smtClean="0">
                                <a:solidFill>
                                  <a:schemeClr val="accent2"/>
                                </a:solidFill>
                                <a:cs typeface="+mn-ea"/>
                                <a:sym typeface="+mn-lt"/>
                              </a:rPr>
                              <a:t>1</a:t>
                            </a:r>
                            <a:endParaRPr lang="zh-CN" altLang="en-US" sz="2000" b="1" dirty="0">
                              <a:solidFill>
                                <a:schemeClr val="accent2"/>
                              </a:solidFill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" name="组合 24"/>
                        <p:cNvGrpSpPr/>
                        <p:nvPr/>
                      </p:nvGrpSpPr>
                      <p:grpSpPr>
                        <a:xfrm>
                          <a:off x="5254806" y="4395447"/>
                          <a:ext cx="1846756" cy="742745"/>
                          <a:chOff x="605609" y="1948473"/>
                          <a:chExt cx="2557827" cy="742745"/>
                        </a:xfrm>
                      </p:grpSpPr>
                      <p:sp>
                        <p:nvSpPr>
                          <p:cNvPr id="32" name="文本框 35"/>
                          <p:cNvSpPr txBox="1"/>
                          <p:nvPr/>
                        </p:nvSpPr>
                        <p:spPr>
                          <a:xfrm>
                            <a:off x="605609" y="2213587"/>
                            <a:ext cx="2550636" cy="4776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anchor="ctr">
                            <a:noAutofit/>
                          </a:bodyPr>
                          <a:lstStyle/>
                          <a:p>
                            <a:pPr marL="285750" indent="-285750" algn="ctr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CN" altLang="en-US" sz="1400" dirty="0">
                                <a:cs typeface="+mn-ea"/>
                                <a:sym typeface="+mn-lt"/>
                              </a:rPr>
                              <a:t>發布</a:t>
                            </a:r>
                            <a:r>
                              <a:rPr lang="en-US" altLang="zh-CN" sz="1400" dirty="0">
                                <a:cs typeface="+mn-ea"/>
                                <a:sym typeface="+mn-lt"/>
                              </a:rPr>
                              <a:t>Kinect SDK</a:t>
                            </a:r>
                            <a:endParaRPr lang="zh-CN" altLang="en-US" sz="1400" dirty="0"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33" name="矩形 32"/>
                          <p:cNvSpPr/>
                          <p:nvPr/>
                        </p:nvSpPr>
                        <p:spPr>
                          <a:xfrm>
                            <a:off x="828892" y="1948473"/>
                            <a:ext cx="2334544" cy="30637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lIns="0" tIns="0" rIns="0" bIns="0" anchor="ctr">
                            <a:normAutofit/>
                          </a:bodyPr>
                          <a:lstStyle/>
                          <a:p>
                            <a:pPr lvl="0" algn="ctr" defTabSz="914378"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CN" sz="2000" b="1" dirty="0" smtClean="0">
                                <a:solidFill>
                                  <a:schemeClr val="accent4"/>
                                </a:solidFill>
                                <a:cs typeface="+mn-ea"/>
                                <a:sym typeface="+mn-lt"/>
                              </a:rPr>
                              <a:t>2011</a:t>
                            </a:r>
                            <a:r>
                              <a:rPr lang="zh-CN" altLang="en-US" sz="2000" b="1" dirty="0" smtClean="0">
                                <a:solidFill>
                                  <a:schemeClr val="accent4"/>
                                </a:solidFill>
                                <a:cs typeface="+mn-ea"/>
                                <a:sym typeface="+mn-lt"/>
                              </a:rPr>
                              <a:t>年</a:t>
                            </a:r>
                            <a:endParaRPr lang="zh-CN" altLang="en-US" sz="2000" b="1" dirty="0">
                              <a:solidFill>
                                <a:schemeClr val="accent4"/>
                              </a:solidFill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6" name="组合 25"/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904959" y="3584025"/>
                          <a:ext cx="653802" cy="653803"/>
                          <a:chOff x="5720816" y="2178207"/>
                          <a:chExt cx="648072" cy="648072"/>
                        </a:xfrm>
                      </p:grpSpPr>
                      <p:sp>
                        <p:nvSpPr>
                          <p:cNvPr id="30" name="椭圆 29"/>
                          <p:cNvSpPr/>
                          <p:nvPr/>
                        </p:nvSpPr>
                        <p:spPr>
                          <a:xfrm>
                            <a:off x="5720816" y="2178207"/>
                            <a:ext cx="648072" cy="648072"/>
                          </a:xfrm>
                          <a:prstGeom prst="ellipse">
                            <a:avLst/>
                          </a:prstGeom>
                          <a:solidFill>
                            <a:schemeClr val="accent4"/>
                          </a:solidFill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31" name="任意多边形: 形状 4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854706" y="2319097"/>
                            <a:ext cx="380293" cy="366291"/>
                          </a:xfrm>
                          <a:custGeom>
                            <a:avLst/>
                            <a:gdLst>
                              <a:gd name="connsiteX0" fmla="*/ 297615 w 597921"/>
                              <a:gd name="connsiteY0" fmla="*/ 96957 h 598324"/>
                              <a:gd name="connsiteX1" fmla="*/ 323434 w 597921"/>
                              <a:gd name="connsiteY1" fmla="*/ 122740 h 598324"/>
                              <a:gd name="connsiteX2" fmla="*/ 323434 w 597921"/>
                              <a:gd name="connsiteY2" fmla="*/ 289852 h 598324"/>
                              <a:gd name="connsiteX3" fmla="*/ 462572 w 597921"/>
                              <a:gd name="connsiteY3" fmla="*/ 289852 h 598324"/>
                              <a:gd name="connsiteX4" fmla="*/ 487913 w 597921"/>
                              <a:gd name="connsiteY4" fmla="*/ 315157 h 598324"/>
                              <a:gd name="connsiteX5" fmla="*/ 462572 w 597921"/>
                              <a:gd name="connsiteY5" fmla="*/ 340463 h 598324"/>
                              <a:gd name="connsiteX6" fmla="*/ 297615 w 597921"/>
                              <a:gd name="connsiteY6" fmla="*/ 340463 h 598324"/>
                              <a:gd name="connsiteX7" fmla="*/ 272274 w 597921"/>
                              <a:gd name="connsiteY7" fmla="*/ 315157 h 598324"/>
                              <a:gd name="connsiteX8" fmla="*/ 272274 w 597921"/>
                              <a:gd name="connsiteY8" fmla="*/ 122740 h 598324"/>
                              <a:gd name="connsiteX9" fmla="*/ 297615 w 597921"/>
                              <a:gd name="connsiteY9" fmla="*/ 96957 h 598324"/>
                              <a:gd name="connsiteX10" fmla="*/ 298127 w 597921"/>
                              <a:gd name="connsiteY10" fmla="*/ 0 h 598324"/>
                              <a:gd name="connsiteX11" fmla="*/ 597921 w 597921"/>
                              <a:gd name="connsiteY11" fmla="*/ 299401 h 598324"/>
                              <a:gd name="connsiteX12" fmla="*/ 298127 w 597921"/>
                              <a:gd name="connsiteY12" fmla="*/ 598324 h 598324"/>
                              <a:gd name="connsiteX13" fmla="*/ 35150 w 597921"/>
                              <a:gd name="connsiteY13" fmla="*/ 442177 h 598324"/>
                              <a:gd name="connsiteX14" fmla="*/ 34194 w 597921"/>
                              <a:gd name="connsiteY14" fmla="*/ 432149 h 598324"/>
                              <a:gd name="connsiteX15" fmla="*/ 40410 w 597921"/>
                              <a:gd name="connsiteY15" fmla="*/ 424509 h 598324"/>
                              <a:gd name="connsiteX16" fmla="*/ 74836 w 597921"/>
                              <a:gd name="connsiteY16" fmla="*/ 407796 h 598324"/>
                              <a:gd name="connsiteX17" fmla="*/ 91571 w 597921"/>
                              <a:gd name="connsiteY17" fmla="*/ 413049 h 598324"/>
                              <a:gd name="connsiteX18" fmla="*/ 298127 w 597921"/>
                              <a:gd name="connsiteY18" fmla="*/ 534815 h 598324"/>
                              <a:gd name="connsiteX19" fmla="*/ 534328 w 597921"/>
                              <a:gd name="connsiteY19" fmla="*/ 299401 h 598324"/>
                              <a:gd name="connsiteX20" fmla="*/ 298127 w 597921"/>
                              <a:gd name="connsiteY20" fmla="*/ 63509 h 598324"/>
                              <a:gd name="connsiteX21" fmla="*/ 145123 w 597921"/>
                              <a:gd name="connsiteY21" fmla="*/ 120333 h 598324"/>
                              <a:gd name="connsiteX22" fmla="*/ 200587 w 597921"/>
                              <a:gd name="connsiteY22" fmla="*/ 142299 h 598324"/>
                              <a:gd name="connsiteX23" fmla="*/ 208237 w 597921"/>
                              <a:gd name="connsiteY23" fmla="*/ 152327 h 598324"/>
                              <a:gd name="connsiteX24" fmla="*/ 203456 w 597921"/>
                              <a:gd name="connsiteY24" fmla="*/ 164265 h 598324"/>
                              <a:gd name="connsiteX25" fmla="*/ 48060 w 597921"/>
                              <a:gd name="connsiteY25" fmla="*/ 285553 h 598324"/>
                              <a:gd name="connsiteX26" fmla="*/ 35150 w 597921"/>
                              <a:gd name="connsiteY26" fmla="*/ 287463 h 598324"/>
                              <a:gd name="connsiteX27" fmla="*/ 27500 w 597921"/>
                              <a:gd name="connsiteY27" fmla="*/ 277435 h 598324"/>
                              <a:gd name="connsiteX28" fmla="*/ 246 w 597921"/>
                              <a:gd name="connsiteY28" fmla="*/ 82132 h 598324"/>
                              <a:gd name="connsiteX29" fmla="*/ 4550 w 597921"/>
                              <a:gd name="connsiteY29" fmla="*/ 70194 h 598324"/>
                              <a:gd name="connsiteX30" fmla="*/ 17459 w 597921"/>
                              <a:gd name="connsiteY30" fmla="*/ 68762 h 598324"/>
                              <a:gd name="connsiteX31" fmla="*/ 80574 w 597921"/>
                              <a:gd name="connsiteY31" fmla="*/ 94070 h 598324"/>
                              <a:gd name="connsiteX32" fmla="*/ 298127 w 597921"/>
                              <a:gd name="connsiteY32" fmla="*/ 0 h 59832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</a:cxnLst>
                            <a:rect l="l" t="t" r="r" b="b"/>
                            <a:pathLst>
                              <a:path w="597921" h="598324">
                                <a:moveTo>
                                  <a:pt x="297615" y="96957"/>
                                </a:moveTo>
                                <a:cubicBezTo>
                                  <a:pt x="311959" y="96957"/>
                                  <a:pt x="323434" y="108416"/>
                                  <a:pt x="323434" y="122740"/>
                                </a:cubicBezTo>
                                <a:lnTo>
                                  <a:pt x="323434" y="289852"/>
                                </a:lnTo>
                                <a:lnTo>
                                  <a:pt x="462572" y="289852"/>
                                </a:lnTo>
                                <a:cubicBezTo>
                                  <a:pt x="476438" y="289852"/>
                                  <a:pt x="487913" y="301311"/>
                                  <a:pt x="487913" y="315157"/>
                                </a:cubicBezTo>
                                <a:cubicBezTo>
                                  <a:pt x="487913" y="329004"/>
                                  <a:pt x="476438" y="340463"/>
                                  <a:pt x="462572" y="340463"/>
                                </a:cubicBezTo>
                                <a:lnTo>
                                  <a:pt x="297615" y="340463"/>
                                </a:lnTo>
                                <a:cubicBezTo>
                                  <a:pt x="283749" y="340463"/>
                                  <a:pt x="272274" y="329004"/>
                                  <a:pt x="272274" y="315157"/>
                                </a:cubicBezTo>
                                <a:lnTo>
                                  <a:pt x="272274" y="122740"/>
                                </a:lnTo>
                                <a:cubicBezTo>
                                  <a:pt x="272274" y="108416"/>
                                  <a:pt x="283749" y="96957"/>
                                  <a:pt x="297615" y="96957"/>
                                </a:cubicBezTo>
                                <a:close/>
                                <a:moveTo>
                                  <a:pt x="298127" y="0"/>
                                </a:moveTo>
                                <a:cubicBezTo>
                                  <a:pt x="463564" y="0"/>
                                  <a:pt x="597921" y="134181"/>
                                  <a:pt x="597921" y="299401"/>
                                </a:cubicBezTo>
                                <a:cubicBezTo>
                                  <a:pt x="597921" y="464143"/>
                                  <a:pt x="463564" y="598324"/>
                                  <a:pt x="298127" y="598324"/>
                                </a:cubicBezTo>
                                <a:cubicBezTo>
                                  <a:pt x="188155" y="598324"/>
                                  <a:pt x="87268" y="538635"/>
                                  <a:pt x="35150" y="442177"/>
                                </a:cubicBezTo>
                                <a:cubicBezTo>
                                  <a:pt x="33238" y="438835"/>
                                  <a:pt x="32760" y="435492"/>
                                  <a:pt x="34194" y="432149"/>
                                </a:cubicBezTo>
                                <a:cubicBezTo>
                                  <a:pt x="35150" y="428807"/>
                                  <a:pt x="37541" y="425942"/>
                                  <a:pt x="40410" y="424509"/>
                                </a:cubicBezTo>
                                <a:lnTo>
                                  <a:pt x="74836" y="407796"/>
                                </a:lnTo>
                                <a:cubicBezTo>
                                  <a:pt x="81052" y="404931"/>
                                  <a:pt x="88702" y="407319"/>
                                  <a:pt x="91571" y="413049"/>
                                </a:cubicBezTo>
                                <a:cubicBezTo>
                                  <a:pt x="133169" y="488018"/>
                                  <a:pt x="212540" y="534815"/>
                                  <a:pt x="298127" y="534815"/>
                                </a:cubicBezTo>
                                <a:cubicBezTo>
                                  <a:pt x="428181" y="534815"/>
                                  <a:pt x="534328" y="429284"/>
                                  <a:pt x="534328" y="299401"/>
                                </a:cubicBezTo>
                                <a:cubicBezTo>
                                  <a:pt x="534328" y="169517"/>
                                  <a:pt x="428181" y="63509"/>
                                  <a:pt x="298127" y="63509"/>
                                </a:cubicBezTo>
                                <a:cubicBezTo>
                                  <a:pt x="242185" y="63509"/>
                                  <a:pt x="187677" y="83565"/>
                                  <a:pt x="145123" y="120333"/>
                                </a:cubicBezTo>
                                <a:lnTo>
                                  <a:pt x="200587" y="142299"/>
                                </a:lnTo>
                                <a:cubicBezTo>
                                  <a:pt x="204890" y="144209"/>
                                  <a:pt x="207759" y="148029"/>
                                  <a:pt x="208237" y="152327"/>
                                </a:cubicBezTo>
                                <a:cubicBezTo>
                                  <a:pt x="208715" y="157102"/>
                                  <a:pt x="207281" y="161399"/>
                                  <a:pt x="203456" y="164265"/>
                                </a:cubicBezTo>
                                <a:lnTo>
                                  <a:pt x="48060" y="285553"/>
                                </a:lnTo>
                                <a:cubicBezTo>
                                  <a:pt x="44235" y="288418"/>
                                  <a:pt x="39454" y="289373"/>
                                  <a:pt x="35150" y="287463"/>
                                </a:cubicBezTo>
                                <a:cubicBezTo>
                                  <a:pt x="31325" y="285553"/>
                                  <a:pt x="27978" y="281733"/>
                                  <a:pt x="27500" y="277435"/>
                                </a:cubicBezTo>
                                <a:lnTo>
                                  <a:pt x="246" y="82132"/>
                                </a:lnTo>
                                <a:cubicBezTo>
                                  <a:pt x="-710" y="77835"/>
                                  <a:pt x="1203" y="73060"/>
                                  <a:pt x="4550" y="70194"/>
                                </a:cubicBezTo>
                                <a:cubicBezTo>
                                  <a:pt x="8375" y="67807"/>
                                  <a:pt x="13156" y="66852"/>
                                  <a:pt x="17459" y="68762"/>
                                </a:cubicBezTo>
                                <a:lnTo>
                                  <a:pt x="80574" y="94070"/>
                                </a:lnTo>
                                <a:cubicBezTo>
                                  <a:pt x="137472" y="33426"/>
                                  <a:pt x="214931" y="0"/>
                                  <a:pt x="298127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" name="组合 26"/>
                        <p:cNvGrpSpPr/>
                        <p:nvPr/>
                      </p:nvGrpSpPr>
                      <p:grpSpPr>
                        <a:xfrm>
                          <a:off x="3360152" y="2264953"/>
                          <a:ext cx="2399181" cy="1645974"/>
                          <a:chOff x="-181053" y="1519495"/>
                          <a:chExt cx="3322959" cy="1645974"/>
                        </a:xfrm>
                      </p:grpSpPr>
                      <p:sp>
                        <p:nvSpPr>
                          <p:cNvPr id="28" name="文本框 47"/>
                          <p:cNvSpPr txBox="1"/>
                          <p:nvPr/>
                        </p:nvSpPr>
                        <p:spPr>
                          <a:xfrm>
                            <a:off x="-146723" y="1901012"/>
                            <a:ext cx="3288629" cy="12644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anchor="ctr">
                            <a:noAutofit/>
                          </a:bodyPr>
                          <a:lstStyle/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TW" altLang="en-US" sz="1400" dirty="0"/>
                              <a:t>正式名稱為「</a:t>
                            </a:r>
                            <a:r>
                              <a:rPr lang="en-US" altLang="zh-TW" sz="1400" dirty="0"/>
                              <a:t>Kinect</a:t>
                            </a:r>
                            <a:r>
                              <a:rPr lang="zh-TW" altLang="en-US" sz="1400" dirty="0" smtClean="0"/>
                              <a:t>」</a:t>
                            </a:r>
                            <a:endParaRPr lang="en-US" altLang="zh-TW" sz="1400" dirty="0" smtClean="0"/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TW" sz="1400" dirty="0"/>
                              <a:t>     </a:t>
                            </a:r>
                            <a:r>
                              <a:rPr lang="en-US" altLang="zh-TW" sz="1400" dirty="0" smtClean="0"/>
                              <a:t>Official name “Kinect”</a:t>
                            </a:r>
                          </a:p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zh-TW" altLang="en-US" sz="1400" dirty="0"/>
                              <a:t>美國</a:t>
                            </a:r>
                            <a:r>
                              <a:rPr lang="zh-TW" altLang="en-US" sz="1400" dirty="0" smtClean="0"/>
                              <a:t>上市</a:t>
                            </a:r>
                            <a:endParaRPr lang="en-US" altLang="zh-TW" sz="1400" dirty="0" smtClean="0"/>
                          </a:p>
                          <a:p>
                            <a:pPr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TW" sz="1400" dirty="0"/>
                              <a:t> </a:t>
                            </a:r>
                            <a:r>
                              <a:rPr lang="en-US" altLang="zh-TW" sz="1400" dirty="0" smtClean="0"/>
                              <a:t>     hit the </a:t>
                            </a:r>
                            <a:r>
                              <a:rPr lang="en-US" altLang="zh-TW" sz="1400" dirty="0"/>
                              <a:t>USA </a:t>
                            </a:r>
                            <a:r>
                              <a:rPr lang="en-US" altLang="zh-TW" sz="1400" dirty="0" smtClean="0"/>
                              <a:t>market</a:t>
                            </a:r>
                          </a:p>
                          <a:p>
                            <a:pPr marL="285750" indent="-285750" defTabSz="914378">
                              <a:lnSpc>
                                <a:spcPct val="120000"/>
                              </a:lnSpc>
                              <a:spcBef>
                                <a:spcPct val="0"/>
                              </a:spcBef>
                              <a:buFont typeface="Arial" panose="020B0604020202020204" pitchFamily="34" charset="0"/>
                              <a:buChar char="•"/>
                              <a:defRPr/>
                            </a:pPr>
                            <a:r>
                              <a:rPr lang="en-US" altLang="zh-TW" sz="1400" dirty="0" smtClean="0"/>
                              <a:t>$149</a:t>
                            </a:r>
                            <a:endParaRPr lang="zh-CN" altLang="en-US" sz="1100" dirty="0">
                              <a:cs typeface="+mn-ea"/>
                              <a:sym typeface="+mn-lt"/>
                            </a:endParaRPr>
                          </a:p>
                        </p:txBody>
                      </p:sp>
                      <p:sp>
                        <p:nvSpPr>
                          <p:cNvPr id="29" name="矩形 28"/>
                          <p:cNvSpPr/>
                          <p:nvPr/>
                        </p:nvSpPr>
                        <p:spPr>
                          <a:xfrm>
                            <a:off x="-181053" y="1519495"/>
                            <a:ext cx="2590428" cy="30637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lIns="0" tIns="0" rIns="0" bIns="0" anchor="ctr">
                            <a:normAutofit/>
                          </a:bodyPr>
                          <a:lstStyle/>
                          <a:p>
                            <a:pPr lvl="0" algn="ctr" defTabSz="914378">
                              <a:spcBef>
                                <a:spcPct val="0"/>
                              </a:spcBef>
                              <a:defRPr/>
                            </a:pPr>
                            <a:r>
                              <a:rPr lang="en-US" altLang="zh-CN" sz="2000" b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cs typeface="+mn-ea"/>
                                <a:sym typeface="+mn-lt"/>
                              </a:rPr>
                              <a:t>2010</a:t>
                            </a:r>
                            <a:r>
                              <a:rPr lang="zh-CN" altLang="en-US" sz="2000" b="1" dirty="0">
                                <a:solidFill>
                                  <a:schemeClr val="accent4"/>
                                </a:solidFill>
                                <a:cs typeface="+mn-ea"/>
                                <a:sym typeface="+mn-lt"/>
                              </a:rPr>
                              <a:t>年</a:t>
                            </a:r>
                            <a:endParaRPr lang="zh-CN" altLang="en-US" sz="20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+mn-ea"/>
                              <a:sym typeface="+mn-lt"/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52" name="任意多边形: 形状 45"/>
                    <p:cNvSpPr>
                      <a:spLocks/>
                    </p:cNvSpPr>
                    <p:nvPr/>
                  </p:nvSpPr>
                  <p:spPr bwMode="auto">
                    <a:xfrm>
                      <a:off x="6512045" y="2722474"/>
                      <a:ext cx="405450" cy="390522"/>
                    </a:xfrm>
                    <a:custGeom>
                      <a:avLst/>
                      <a:gdLst>
                        <a:gd name="connsiteX0" fmla="*/ 297615 w 597921"/>
                        <a:gd name="connsiteY0" fmla="*/ 96957 h 598324"/>
                        <a:gd name="connsiteX1" fmla="*/ 323434 w 597921"/>
                        <a:gd name="connsiteY1" fmla="*/ 122740 h 598324"/>
                        <a:gd name="connsiteX2" fmla="*/ 323434 w 597921"/>
                        <a:gd name="connsiteY2" fmla="*/ 289852 h 598324"/>
                        <a:gd name="connsiteX3" fmla="*/ 462572 w 597921"/>
                        <a:gd name="connsiteY3" fmla="*/ 289852 h 598324"/>
                        <a:gd name="connsiteX4" fmla="*/ 487913 w 597921"/>
                        <a:gd name="connsiteY4" fmla="*/ 315157 h 598324"/>
                        <a:gd name="connsiteX5" fmla="*/ 462572 w 597921"/>
                        <a:gd name="connsiteY5" fmla="*/ 340463 h 598324"/>
                        <a:gd name="connsiteX6" fmla="*/ 297615 w 597921"/>
                        <a:gd name="connsiteY6" fmla="*/ 340463 h 598324"/>
                        <a:gd name="connsiteX7" fmla="*/ 272274 w 597921"/>
                        <a:gd name="connsiteY7" fmla="*/ 315157 h 598324"/>
                        <a:gd name="connsiteX8" fmla="*/ 272274 w 597921"/>
                        <a:gd name="connsiteY8" fmla="*/ 122740 h 598324"/>
                        <a:gd name="connsiteX9" fmla="*/ 297615 w 597921"/>
                        <a:gd name="connsiteY9" fmla="*/ 96957 h 598324"/>
                        <a:gd name="connsiteX10" fmla="*/ 298127 w 597921"/>
                        <a:gd name="connsiteY10" fmla="*/ 0 h 598324"/>
                        <a:gd name="connsiteX11" fmla="*/ 597921 w 597921"/>
                        <a:gd name="connsiteY11" fmla="*/ 299401 h 598324"/>
                        <a:gd name="connsiteX12" fmla="*/ 298127 w 597921"/>
                        <a:gd name="connsiteY12" fmla="*/ 598324 h 598324"/>
                        <a:gd name="connsiteX13" fmla="*/ 35150 w 597921"/>
                        <a:gd name="connsiteY13" fmla="*/ 442177 h 598324"/>
                        <a:gd name="connsiteX14" fmla="*/ 34194 w 597921"/>
                        <a:gd name="connsiteY14" fmla="*/ 432149 h 598324"/>
                        <a:gd name="connsiteX15" fmla="*/ 40410 w 597921"/>
                        <a:gd name="connsiteY15" fmla="*/ 424509 h 598324"/>
                        <a:gd name="connsiteX16" fmla="*/ 74836 w 597921"/>
                        <a:gd name="connsiteY16" fmla="*/ 407796 h 598324"/>
                        <a:gd name="connsiteX17" fmla="*/ 91571 w 597921"/>
                        <a:gd name="connsiteY17" fmla="*/ 413049 h 598324"/>
                        <a:gd name="connsiteX18" fmla="*/ 298127 w 597921"/>
                        <a:gd name="connsiteY18" fmla="*/ 534815 h 598324"/>
                        <a:gd name="connsiteX19" fmla="*/ 534328 w 597921"/>
                        <a:gd name="connsiteY19" fmla="*/ 299401 h 598324"/>
                        <a:gd name="connsiteX20" fmla="*/ 298127 w 597921"/>
                        <a:gd name="connsiteY20" fmla="*/ 63509 h 598324"/>
                        <a:gd name="connsiteX21" fmla="*/ 145123 w 597921"/>
                        <a:gd name="connsiteY21" fmla="*/ 120333 h 598324"/>
                        <a:gd name="connsiteX22" fmla="*/ 200587 w 597921"/>
                        <a:gd name="connsiteY22" fmla="*/ 142299 h 598324"/>
                        <a:gd name="connsiteX23" fmla="*/ 208237 w 597921"/>
                        <a:gd name="connsiteY23" fmla="*/ 152327 h 598324"/>
                        <a:gd name="connsiteX24" fmla="*/ 203456 w 597921"/>
                        <a:gd name="connsiteY24" fmla="*/ 164265 h 598324"/>
                        <a:gd name="connsiteX25" fmla="*/ 48060 w 597921"/>
                        <a:gd name="connsiteY25" fmla="*/ 285553 h 598324"/>
                        <a:gd name="connsiteX26" fmla="*/ 35150 w 597921"/>
                        <a:gd name="connsiteY26" fmla="*/ 287463 h 598324"/>
                        <a:gd name="connsiteX27" fmla="*/ 27500 w 597921"/>
                        <a:gd name="connsiteY27" fmla="*/ 277435 h 598324"/>
                        <a:gd name="connsiteX28" fmla="*/ 246 w 597921"/>
                        <a:gd name="connsiteY28" fmla="*/ 82132 h 598324"/>
                        <a:gd name="connsiteX29" fmla="*/ 4550 w 597921"/>
                        <a:gd name="connsiteY29" fmla="*/ 70194 h 598324"/>
                        <a:gd name="connsiteX30" fmla="*/ 17459 w 597921"/>
                        <a:gd name="connsiteY30" fmla="*/ 68762 h 598324"/>
                        <a:gd name="connsiteX31" fmla="*/ 80574 w 597921"/>
                        <a:gd name="connsiteY31" fmla="*/ 94070 h 598324"/>
                        <a:gd name="connsiteX32" fmla="*/ 298127 w 597921"/>
                        <a:gd name="connsiteY32" fmla="*/ 0 h 5983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</a:cxnLst>
                      <a:rect l="l" t="t" r="r" b="b"/>
                      <a:pathLst>
                        <a:path w="597921" h="598324">
                          <a:moveTo>
                            <a:pt x="297615" y="96957"/>
                          </a:moveTo>
                          <a:cubicBezTo>
                            <a:pt x="311959" y="96957"/>
                            <a:pt x="323434" y="108416"/>
                            <a:pt x="323434" y="122740"/>
                          </a:cubicBezTo>
                          <a:lnTo>
                            <a:pt x="323434" y="289852"/>
                          </a:lnTo>
                          <a:lnTo>
                            <a:pt x="462572" y="289852"/>
                          </a:lnTo>
                          <a:cubicBezTo>
                            <a:pt x="476438" y="289852"/>
                            <a:pt x="487913" y="301311"/>
                            <a:pt x="487913" y="315157"/>
                          </a:cubicBezTo>
                          <a:cubicBezTo>
                            <a:pt x="487913" y="329004"/>
                            <a:pt x="476438" y="340463"/>
                            <a:pt x="462572" y="340463"/>
                          </a:cubicBezTo>
                          <a:lnTo>
                            <a:pt x="297615" y="340463"/>
                          </a:lnTo>
                          <a:cubicBezTo>
                            <a:pt x="283749" y="340463"/>
                            <a:pt x="272274" y="329004"/>
                            <a:pt x="272274" y="315157"/>
                          </a:cubicBezTo>
                          <a:lnTo>
                            <a:pt x="272274" y="122740"/>
                          </a:lnTo>
                          <a:cubicBezTo>
                            <a:pt x="272274" y="108416"/>
                            <a:pt x="283749" y="96957"/>
                            <a:pt x="297615" y="96957"/>
                          </a:cubicBezTo>
                          <a:close/>
                          <a:moveTo>
                            <a:pt x="298127" y="0"/>
                          </a:moveTo>
                          <a:cubicBezTo>
                            <a:pt x="463564" y="0"/>
                            <a:pt x="597921" y="134181"/>
                            <a:pt x="597921" y="299401"/>
                          </a:cubicBezTo>
                          <a:cubicBezTo>
                            <a:pt x="597921" y="464143"/>
                            <a:pt x="463564" y="598324"/>
                            <a:pt x="298127" y="598324"/>
                          </a:cubicBezTo>
                          <a:cubicBezTo>
                            <a:pt x="188155" y="598324"/>
                            <a:pt x="87268" y="538635"/>
                            <a:pt x="35150" y="442177"/>
                          </a:cubicBezTo>
                          <a:cubicBezTo>
                            <a:pt x="33238" y="438835"/>
                            <a:pt x="32760" y="435492"/>
                            <a:pt x="34194" y="432149"/>
                          </a:cubicBezTo>
                          <a:cubicBezTo>
                            <a:pt x="35150" y="428807"/>
                            <a:pt x="37541" y="425942"/>
                            <a:pt x="40410" y="424509"/>
                          </a:cubicBezTo>
                          <a:lnTo>
                            <a:pt x="74836" y="407796"/>
                          </a:lnTo>
                          <a:cubicBezTo>
                            <a:pt x="81052" y="404931"/>
                            <a:pt x="88702" y="407319"/>
                            <a:pt x="91571" y="413049"/>
                          </a:cubicBezTo>
                          <a:cubicBezTo>
                            <a:pt x="133169" y="488018"/>
                            <a:pt x="212540" y="534815"/>
                            <a:pt x="298127" y="534815"/>
                          </a:cubicBezTo>
                          <a:cubicBezTo>
                            <a:pt x="428181" y="534815"/>
                            <a:pt x="534328" y="429284"/>
                            <a:pt x="534328" y="299401"/>
                          </a:cubicBezTo>
                          <a:cubicBezTo>
                            <a:pt x="534328" y="169517"/>
                            <a:pt x="428181" y="63509"/>
                            <a:pt x="298127" y="63509"/>
                          </a:cubicBezTo>
                          <a:cubicBezTo>
                            <a:pt x="242185" y="63509"/>
                            <a:pt x="187677" y="83565"/>
                            <a:pt x="145123" y="120333"/>
                          </a:cubicBezTo>
                          <a:lnTo>
                            <a:pt x="200587" y="142299"/>
                          </a:lnTo>
                          <a:cubicBezTo>
                            <a:pt x="204890" y="144209"/>
                            <a:pt x="207759" y="148029"/>
                            <a:pt x="208237" y="152327"/>
                          </a:cubicBezTo>
                          <a:cubicBezTo>
                            <a:pt x="208715" y="157102"/>
                            <a:pt x="207281" y="161399"/>
                            <a:pt x="203456" y="164265"/>
                          </a:cubicBezTo>
                          <a:lnTo>
                            <a:pt x="48060" y="285553"/>
                          </a:lnTo>
                          <a:cubicBezTo>
                            <a:pt x="44235" y="288418"/>
                            <a:pt x="39454" y="289373"/>
                            <a:pt x="35150" y="287463"/>
                          </a:cubicBezTo>
                          <a:cubicBezTo>
                            <a:pt x="31325" y="285553"/>
                            <a:pt x="27978" y="281733"/>
                            <a:pt x="27500" y="277435"/>
                          </a:cubicBezTo>
                          <a:lnTo>
                            <a:pt x="246" y="82132"/>
                          </a:lnTo>
                          <a:cubicBezTo>
                            <a:pt x="-710" y="77835"/>
                            <a:pt x="1203" y="73060"/>
                            <a:pt x="4550" y="70194"/>
                          </a:cubicBezTo>
                          <a:cubicBezTo>
                            <a:pt x="8375" y="67807"/>
                            <a:pt x="13156" y="66852"/>
                            <a:pt x="17459" y="68762"/>
                          </a:cubicBezTo>
                          <a:lnTo>
                            <a:pt x="80574" y="94070"/>
                          </a:lnTo>
                          <a:cubicBezTo>
                            <a:pt x="137472" y="33426"/>
                            <a:pt x="214931" y="0"/>
                            <a:pt x="298127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51" name="椭圆 41"/>
                  <p:cNvSpPr/>
                  <p:nvPr/>
                </p:nvSpPr>
                <p:spPr>
                  <a:xfrm>
                    <a:off x="9697829" y="2190365"/>
                    <a:ext cx="690943" cy="69094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49" name="文本框 29"/>
                <p:cNvSpPr txBox="1"/>
                <p:nvPr/>
              </p:nvSpPr>
              <p:spPr>
                <a:xfrm>
                  <a:off x="9543900" y="666080"/>
                  <a:ext cx="2540243" cy="1205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TW" altLang="en-US" sz="1400" dirty="0">
                      <a:cs typeface="+mn-ea"/>
                      <a:sym typeface="+mn-lt"/>
                    </a:rPr>
                    <a:t>世界通訊大會（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MWC</a:t>
                  </a:r>
                  <a:r>
                    <a:rPr lang="zh-TW" altLang="en-US" sz="1400" dirty="0" smtClean="0">
                      <a:cs typeface="+mn-ea"/>
                      <a:sym typeface="+mn-lt"/>
                    </a:rPr>
                    <a:t>）微軟發表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整合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AI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及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Azure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雲端服務的企業用攝影機 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Azure Kinect Developer Kit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（</a:t>
                  </a:r>
                  <a:r>
                    <a:rPr lang="en-US" altLang="zh-TW" sz="1400" dirty="0">
                      <a:cs typeface="+mn-ea"/>
                      <a:sym typeface="+mn-lt"/>
                    </a:rPr>
                    <a:t>Azure Kinect DK</a:t>
                  </a:r>
                  <a:r>
                    <a:rPr lang="zh-TW" altLang="en-US" sz="1400" dirty="0">
                      <a:cs typeface="+mn-ea"/>
                      <a:sym typeface="+mn-lt"/>
                    </a:rPr>
                    <a:t>）</a:t>
                  </a:r>
                  <a:endParaRPr lang="zh-CN" altLang="en-US" sz="1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9440724" y="275636"/>
                  <a:ext cx="2540243" cy="323779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 smtClean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201</a:t>
                  </a:r>
                  <a:r>
                    <a:rPr lang="en-US" altLang="zh-TW" sz="2000" b="1" dirty="0" smtClean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9</a:t>
                  </a:r>
                  <a:r>
                    <a:rPr lang="zh-CN" altLang="en-US" sz="2000" b="1" dirty="0" smtClean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年</a:t>
                  </a:r>
                  <a:endParaRPr lang="zh-CN" altLang="en-US" sz="20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4" name="椭圆 41"/>
              <p:cNvSpPr/>
              <p:nvPr/>
            </p:nvSpPr>
            <p:spPr>
              <a:xfrm>
                <a:off x="7355326" y="2775137"/>
                <a:ext cx="690943" cy="690944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任意多边形: 形状 45"/>
              <p:cNvSpPr>
                <a:spLocks/>
              </p:cNvSpPr>
              <p:nvPr/>
            </p:nvSpPr>
            <p:spPr bwMode="auto">
              <a:xfrm>
                <a:off x="7504597" y="2917987"/>
                <a:ext cx="405450" cy="390522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1" name="任意多边形: 形状 45"/>
            <p:cNvSpPr>
              <a:spLocks/>
            </p:cNvSpPr>
            <p:nvPr/>
          </p:nvSpPr>
          <p:spPr bwMode="auto">
            <a:xfrm>
              <a:off x="8947954" y="4000836"/>
              <a:ext cx="405450" cy="390522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任意多边形: 形状 45"/>
            <p:cNvSpPr>
              <a:spLocks/>
            </p:cNvSpPr>
            <p:nvPr/>
          </p:nvSpPr>
          <p:spPr bwMode="auto">
            <a:xfrm>
              <a:off x="9479486" y="2572298"/>
              <a:ext cx="405450" cy="390522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05" name="投影片編號版面配置區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5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775720" y="1437714"/>
            <a:ext cx="10132385" cy="4535610"/>
            <a:chOff x="775720" y="1437714"/>
            <a:chExt cx="10132385" cy="4535610"/>
          </a:xfrm>
        </p:grpSpPr>
        <p:sp>
          <p:nvSpPr>
            <p:cNvPr id="29" name="椭圆 16">
              <a:extLst>
                <a:ext uri="{FF2B5EF4-FFF2-40B4-BE49-F238E27FC236}">
                  <a16:creationId xmlns:a16="http://schemas.microsoft.com/office/drawing/2014/main" id="{3D78D615-6649-4C8E-99F1-429E782EE725}"/>
                </a:ext>
              </a:extLst>
            </p:cNvPr>
            <p:cNvSpPr/>
            <p:nvPr/>
          </p:nvSpPr>
          <p:spPr>
            <a:xfrm>
              <a:off x="2371802" y="2809309"/>
              <a:ext cx="1526713" cy="1526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>
              <a:spLocks/>
            </p:cNvSpPr>
            <p:nvPr/>
          </p:nvSpPr>
          <p:spPr bwMode="auto">
            <a:xfrm>
              <a:off x="2545715" y="3040397"/>
              <a:ext cx="1082092" cy="1107736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775720" y="1437714"/>
              <a:ext cx="10132385" cy="4535610"/>
              <a:chOff x="775720" y="1437714"/>
              <a:chExt cx="10132385" cy="4535610"/>
            </a:xfrm>
          </p:grpSpPr>
          <p:grpSp>
            <p:nvGrpSpPr>
              <p:cNvPr id="5" name="88216c01-8cbc-4591-9b0f-de391bfde3cb">
                <a:extLst>
                  <a:ext uri="{FF2B5EF4-FFF2-40B4-BE49-F238E27FC236}">
                    <a16:creationId xmlns:a16="http://schemas.microsoft.com/office/drawing/2014/main" id="{5A1CD7A8-E342-42C3-90BA-2B1F827231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5720" y="1437714"/>
                <a:ext cx="10132385" cy="4535610"/>
                <a:chOff x="767408" y="1412776"/>
                <a:chExt cx="10132383" cy="4535609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767408" y="1412776"/>
                  <a:ext cx="4828920" cy="4535609"/>
                  <a:chOff x="6581" y="980439"/>
                  <a:chExt cx="6013003" cy="5647772"/>
                </a:xfrm>
              </p:grpSpPr>
              <p:sp>
                <p:nvSpPr>
                  <p:cNvPr id="14" name="弧形 13">
                    <a:extLst>
                      <a:ext uri="{FF2B5EF4-FFF2-40B4-BE49-F238E27FC236}">
                        <a16:creationId xmlns:a16="http://schemas.microsoft.com/office/drawing/2014/main" id="{C1C1B0CA-E6B4-449D-9574-6BE27B760B68}"/>
                      </a:ext>
                    </a:extLst>
                  </p:cNvPr>
                  <p:cNvSpPr/>
                  <p:nvPr/>
                </p:nvSpPr>
                <p:spPr>
                  <a:xfrm>
                    <a:off x="1092572" y="2066431"/>
                    <a:ext cx="3475787" cy="3475788"/>
                  </a:xfrm>
                  <a:prstGeom prst="arc">
                    <a:avLst>
                      <a:gd name="adj1" fmla="val 21244691"/>
                      <a:gd name="adj2" fmla="val 15268458"/>
                    </a:avLst>
                  </a:prstGeom>
                  <a:ln w="73025" cap="rnd">
                    <a:solidFill>
                      <a:schemeClr val="accent1">
                        <a:shade val="50000"/>
                        <a:alpha val="2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弧形 15">
                    <a:extLst>
                      <a:ext uri="{FF2B5EF4-FFF2-40B4-BE49-F238E27FC236}">
                        <a16:creationId xmlns:a16="http://schemas.microsoft.com/office/drawing/2014/main" id="{CE5547E1-5978-41BD-8319-B1412A1DE094}"/>
                      </a:ext>
                    </a:extLst>
                  </p:cNvPr>
                  <p:cNvSpPr/>
                  <p:nvPr/>
                </p:nvSpPr>
                <p:spPr>
                  <a:xfrm>
                    <a:off x="632483" y="1606343"/>
                    <a:ext cx="4395965" cy="4395964"/>
                  </a:xfrm>
                  <a:prstGeom prst="arc">
                    <a:avLst>
                      <a:gd name="adj1" fmla="val 11926710"/>
                      <a:gd name="adj2" fmla="val 1730256"/>
                    </a:avLst>
                  </a:prstGeom>
                  <a:ln w="73025" cap="rnd">
                    <a:solidFill>
                      <a:schemeClr val="accent1">
                        <a:shade val="50000"/>
                        <a:alpha val="2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3D78D615-6649-4C8E-99F1-429E782EE725}"/>
                      </a:ext>
                    </a:extLst>
                  </p:cNvPr>
                  <p:cNvSpPr/>
                  <p:nvPr/>
                </p:nvSpPr>
                <p:spPr>
                  <a:xfrm>
                    <a:off x="4036201" y="1987192"/>
                    <a:ext cx="695337" cy="695337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3D78D615-6649-4C8E-99F1-429E782EE725}"/>
                      </a:ext>
                    </a:extLst>
                  </p:cNvPr>
                  <p:cNvSpPr/>
                  <p:nvPr/>
                </p:nvSpPr>
                <p:spPr>
                  <a:xfrm>
                    <a:off x="1131146" y="4589431"/>
                    <a:ext cx="695337" cy="695337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弧形 20">
                    <a:extLst>
                      <a:ext uri="{FF2B5EF4-FFF2-40B4-BE49-F238E27FC236}">
                        <a16:creationId xmlns:a16="http://schemas.microsoft.com/office/drawing/2014/main" id="{CE5547E1-5978-41BD-8319-B1412A1DE0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80" y="980440"/>
                    <a:ext cx="5647772" cy="5647770"/>
                  </a:xfrm>
                  <a:prstGeom prst="arc">
                    <a:avLst>
                      <a:gd name="adj1" fmla="val 11926710"/>
                      <a:gd name="adj2" fmla="val 1730256"/>
                    </a:avLst>
                  </a:prstGeom>
                  <a:ln w="73025" cap="rnd">
                    <a:solidFill>
                      <a:schemeClr val="accent1">
                        <a:shade val="50000"/>
                        <a:alpha val="2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3D78D615-6649-4C8E-99F1-429E782EE725}"/>
                      </a:ext>
                    </a:extLst>
                  </p:cNvPr>
                  <p:cNvSpPr/>
                  <p:nvPr/>
                </p:nvSpPr>
                <p:spPr>
                  <a:xfrm>
                    <a:off x="5324247" y="3456656"/>
                    <a:ext cx="695337" cy="6953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6664817" y="2993907"/>
                  <a:ext cx="4234974" cy="1875588"/>
                  <a:chOff x="1660885" y="1815039"/>
                  <a:chExt cx="2945875" cy="1875588"/>
                </a:xfrm>
              </p:grpSpPr>
              <p:sp>
                <p:nvSpPr>
                  <p:cNvPr id="8" name="文本框 16"/>
                  <p:cNvSpPr txBox="1"/>
                  <p:nvPr/>
                </p:nvSpPr>
                <p:spPr>
                  <a:xfrm>
                    <a:off x="1660885" y="1815039"/>
                    <a:ext cx="2945875" cy="78484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normAutofit/>
                  </a:bodyPr>
                  <a:lstStyle/>
                  <a:p>
                    <a:pPr defTabSz="914378">
                      <a:lnSpc>
                        <a:spcPct val="120000"/>
                      </a:lnSpc>
                      <a:spcBef>
                        <a:spcPct val="0"/>
                      </a:spcBef>
                      <a:defRPr/>
                    </a:pPr>
                    <a:r>
                      <a:rPr lang="zh-TW" altLang="en-US" sz="2400" dirty="0" smtClean="0">
                        <a:cs typeface="+mn-ea"/>
                        <a:sym typeface="+mn-lt"/>
                      </a:rPr>
                      <a:t>銷售成績 </a:t>
                    </a:r>
                    <a:r>
                      <a:rPr lang="en-US" altLang="zh-TW" dirty="0"/>
                      <a:t>Sales results</a:t>
                    </a:r>
                    <a:endParaRPr lang="zh-CN" altLang="en-US" sz="2400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" name="文本框 18"/>
                  <p:cNvSpPr txBox="1"/>
                  <p:nvPr/>
                </p:nvSpPr>
                <p:spPr>
                  <a:xfrm>
                    <a:off x="1660885" y="2394724"/>
                    <a:ext cx="2857882" cy="129590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normAutofit/>
                  </a:bodyPr>
                  <a:lstStyle/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zh-TW" altLang="en-US" dirty="0"/>
                      <a:t>銷售前</a:t>
                    </a:r>
                    <a:r>
                      <a:rPr lang="en-US" altLang="zh-TW" dirty="0"/>
                      <a:t>60</a:t>
                    </a:r>
                    <a:r>
                      <a:rPr lang="zh-TW" altLang="en-US" dirty="0"/>
                      <a:t>天內，賣出八百萬</a:t>
                    </a:r>
                    <a:r>
                      <a:rPr lang="zh-TW" altLang="en-US" dirty="0" smtClean="0"/>
                      <a:t>部</a:t>
                    </a:r>
                    <a:r>
                      <a:rPr lang="zh-TW" altLang="en-US" dirty="0"/>
                      <a:t>。</a:t>
                    </a:r>
                    <a:endParaRPr lang="en-US" altLang="zh-TW" dirty="0" smtClean="0"/>
                  </a:p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zh-TW" altLang="en-US" dirty="0"/>
                      <a:t>在</a:t>
                    </a:r>
                    <a:r>
                      <a:rPr lang="en-US" altLang="zh-TW" dirty="0"/>
                      <a:t>2011</a:t>
                    </a:r>
                    <a:r>
                      <a:rPr lang="zh-TW" altLang="en-US" dirty="0"/>
                      <a:t>年</a:t>
                    </a:r>
                    <a:r>
                      <a:rPr lang="en-US" altLang="zh-TW" dirty="0"/>
                      <a:t>3</a:t>
                    </a:r>
                    <a:r>
                      <a:rPr lang="zh-TW" altLang="en-US" dirty="0" smtClean="0"/>
                      <a:t>月，</a:t>
                    </a:r>
                    <a:r>
                      <a:rPr lang="zh-TW" altLang="en-US" dirty="0"/>
                      <a:t>出貨一千萬</a:t>
                    </a:r>
                    <a:r>
                      <a:rPr lang="zh-TW" altLang="en-US" dirty="0" smtClean="0"/>
                      <a:t>部</a:t>
                    </a:r>
                    <a:r>
                      <a:rPr lang="zh-TW" altLang="en-US" dirty="0"/>
                      <a:t>。</a:t>
                    </a:r>
                    <a:endParaRPr lang="en-US" altLang="zh-TW" dirty="0" smtClean="0"/>
                  </a:p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zh-TW" altLang="en-US" dirty="0" smtClean="0"/>
                      <a:t>世界</a:t>
                    </a:r>
                    <a:r>
                      <a:rPr lang="zh-TW" altLang="en-US" dirty="0"/>
                      <a:t>銷售最快的消費性電子產品。</a:t>
                    </a:r>
                    <a:endParaRPr lang="zh-CN" altLang="en-US" sz="1400" dirty="0"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27" name="任意多边形: 形状 41"/>
              <p:cNvSpPr/>
              <p:nvPr/>
            </p:nvSpPr>
            <p:spPr>
              <a:xfrm>
                <a:off x="5180786" y="3572196"/>
                <a:ext cx="290349" cy="243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41"/>
              <p:cNvSpPr/>
              <p:nvPr/>
            </p:nvSpPr>
            <p:spPr>
              <a:xfrm>
                <a:off x="4148842" y="2403597"/>
                <a:ext cx="290349" cy="243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41"/>
              <p:cNvSpPr/>
              <p:nvPr/>
            </p:nvSpPr>
            <p:spPr>
              <a:xfrm>
                <a:off x="1812865" y="4493402"/>
                <a:ext cx="290349" cy="243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33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spc="600" dirty="0" smtClean="0">
                  <a:cs typeface="+mn-ea"/>
                  <a:sym typeface="+mn-lt"/>
                </a:rPr>
                <a:t>歷史</a:t>
              </a:r>
              <a:endParaRPr lang="en-US" altLang="zh-TW" sz="2400" spc="6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pc="600" dirty="0" smtClean="0">
                  <a:cs typeface="+mn-ea"/>
                  <a:sym typeface="+mn-lt"/>
                </a:rPr>
                <a:t>history</a:t>
              </a:r>
              <a:endParaRPr lang="zh-CN" altLang="en-US" sz="1400" spc="600" dirty="0">
                <a:cs typeface="+mn-ea"/>
                <a:sym typeface="+mn-lt"/>
              </a:endParaRPr>
            </a:p>
          </p:txBody>
        </p:sp>
        <p:sp>
          <p:nvSpPr>
            <p:cNvPr id="34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9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479</Words>
  <Application>Microsoft Office PowerPoint</Application>
  <PresentationFormat>寬螢幕</PresentationFormat>
  <Paragraphs>164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等线</vt:lpstr>
      <vt:lpstr>锐字工房云字库细圆GBK</vt:lpstr>
      <vt:lpstr>微软雅黑 Light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51</cp:revision>
  <dcterms:created xsi:type="dcterms:W3CDTF">2017-07-24T17:10:39Z</dcterms:created>
  <dcterms:modified xsi:type="dcterms:W3CDTF">2019-07-29T16:24:06Z</dcterms:modified>
</cp:coreProperties>
</file>