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6" r:id="rId3"/>
    <p:sldId id="260" r:id="rId4"/>
    <p:sldId id="290" r:id="rId5"/>
    <p:sldId id="272" r:id="rId6"/>
    <p:sldId id="291" r:id="rId7"/>
    <p:sldId id="265" r:id="rId8"/>
    <p:sldId id="262" r:id="rId9"/>
    <p:sldId id="268" r:id="rId10"/>
    <p:sldId id="298" r:id="rId11"/>
    <p:sldId id="299" r:id="rId12"/>
    <p:sldId id="267" r:id="rId13"/>
    <p:sldId id="264" r:id="rId14"/>
    <p:sldId id="296" r:id="rId15"/>
    <p:sldId id="258" r:id="rId16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AD"/>
    <a:srgbClr val="A6A6A6"/>
    <a:srgbClr val="FFFFFF"/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76970" autoAdjust="0"/>
  </p:normalViewPr>
  <p:slideViewPr>
    <p:cSldViewPr snapToGrid="0" showGuides="1">
      <p:cViewPr varScale="1">
        <p:scale>
          <a:sx n="67" d="100"/>
          <a:sy n="67" d="100"/>
        </p:scale>
        <p:origin x="797" y="82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09CAD-9D6A-4B06-B532-C9C3E574E6F5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4BE4-82B3-4B9F-917D-D59309EACA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3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2019/8/5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.news.yahoo.com/%E9%90%B5%E7%94%B2%E9%9B%84%E5%BF%83%E5%A6%82%E4%BD%95%E6%AD%A2%E7%97%9B%E6%A9%9F%E5%99%A8%E4%BA%BA%E5%95%86%E7%94%A8%E7%9A%84%E6%B1%82%E7%94%9F%E6%AC%B2-071403232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https://tw.news.yahoo.com/%E9%90%B5%E7%94%B2%E9%9B%84%E5%BF%83%E5%A6%82%E4%BD%95%E6%AD%A2%E7%97%9B%E6%A9%9F%E5%99%A8%E4%BA%BA%E5%95%86%E7%94%A8%E7%9A%84%E6%B1%82%E7%94%9F%E6%AC%B2-071403232.html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Knightscope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提供了機器人保安服務，可以在停車場和商場巡邏，價格約為每小時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美元，比人工便宜。不過，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Knightscope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的輪式設計無法上樓梯，所以才出現了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年機器人掉進噴泉的悲劇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機器人舞蹈登上春晚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2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21787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629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瑞典本地人的失業率大約百分之四，外來移民失業率則高達百分之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，調查發現，瑞典超過七成的求職者，感覺自己在應徵的時候，因為包括種族、年紀、性別、性向、長相、身材、健康等各種各樣的原因，而受到歧視。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6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97349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734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9144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一年一度的利瓦運動節為期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天，昨天在阿布達比南部的利瓦沙漠展開，參賽者必須在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公里的沙漠中競速，競賽項目包含賽車、單車、馬、獵鷹及駱駝。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12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87947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170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53868" y="2780623"/>
            <a:ext cx="7135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TW" altLang="en-US" sz="44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機器人應用</a:t>
            </a:r>
            <a:endParaRPr lang="zh-CN" altLang="en-US" sz="44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3770" y="3494405"/>
            <a:ext cx="511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Robot application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953770" y="4135893"/>
            <a:ext cx="3113883" cy="546316"/>
            <a:chOff x="1045209" y="4297973"/>
            <a:chExt cx="3113883" cy="546316"/>
          </a:xfrm>
        </p:grpSpPr>
        <p:sp>
          <p:nvSpPr>
            <p:cNvPr id="11" name="圆角矩形 10"/>
            <p:cNvSpPr/>
            <p:nvPr/>
          </p:nvSpPr>
          <p:spPr>
            <a:xfrm>
              <a:off x="1045209" y="4297973"/>
              <a:ext cx="3016837" cy="54631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71613" y="4401854"/>
              <a:ext cx="2987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碩一   李怡靜    </a:t>
              </a:r>
              <a:r>
                <a:rPr lang="en-US" altLang="zh-TW" sz="16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2019.08.06</a:t>
              </a:r>
              <a:endParaRPr lang="zh-CN" altLang="en-US" sz="16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5275904" y="1152869"/>
            <a:ext cx="5878830" cy="4024948"/>
            <a:chOff x="5374646" y="1233121"/>
            <a:chExt cx="5878830" cy="4024948"/>
          </a:xfrm>
        </p:grpSpPr>
        <p:grpSp>
          <p:nvGrpSpPr>
            <p:cNvPr id="16" name="群組 15"/>
            <p:cNvGrpSpPr/>
            <p:nvPr/>
          </p:nvGrpSpPr>
          <p:grpSpPr>
            <a:xfrm>
              <a:off x="5374646" y="1233121"/>
              <a:ext cx="5878830" cy="4024948"/>
              <a:chOff x="5374646" y="1233121"/>
              <a:chExt cx="5878830" cy="4024948"/>
            </a:xfrm>
          </p:grpSpPr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05786" y="2044978"/>
                <a:ext cx="5151172" cy="2981932"/>
              </a:xfrm>
              <a:prstGeom prst="rect">
                <a:avLst/>
              </a:prstGeom>
            </p:spPr>
          </p:pic>
          <p:grpSp>
            <p:nvGrpSpPr>
              <p:cNvPr id="3073" name="组合 19"/>
              <p:cNvGrpSpPr/>
              <p:nvPr/>
            </p:nvGrpSpPr>
            <p:grpSpPr>
              <a:xfrm>
                <a:off x="5374646" y="1233121"/>
                <a:ext cx="5878830" cy="4024948"/>
                <a:chOff x="9688" y="2090"/>
                <a:chExt cx="9258" cy="6338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17877" y="2943"/>
                  <a:ext cx="1069" cy="1110"/>
                </a:xfrm>
                <a:prstGeom prst="ellipse">
                  <a:avLst/>
                </a:prstGeom>
                <a:solidFill>
                  <a:schemeClr val="accent6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6705" y="2090"/>
                  <a:ext cx="1707" cy="1707"/>
                </a:xfrm>
                <a:prstGeom prst="ellipse">
                  <a:avLst/>
                </a:prstGeom>
                <a:solidFill>
                  <a:srgbClr val="FFC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0675" y="6884"/>
                  <a:ext cx="1113" cy="1113"/>
                </a:xfrm>
                <a:prstGeom prst="ellipse">
                  <a:avLst/>
                </a:prstGeom>
                <a:solidFill>
                  <a:schemeClr val="accent4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0391" y="6644"/>
                  <a:ext cx="728" cy="728"/>
                </a:xfrm>
                <a:prstGeom prst="ellipse">
                  <a:avLst/>
                </a:prstGeom>
                <a:solidFill>
                  <a:schemeClr val="accent2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9688" y="7700"/>
                  <a:ext cx="728" cy="728"/>
                </a:xfrm>
                <a:prstGeom prst="ellipse">
                  <a:avLst/>
                </a:prstGeom>
                <a:solidFill>
                  <a:schemeClr val="accent6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en-US" strike="noStrike" noProof="1"/>
                </a:p>
              </p:txBody>
            </p:sp>
          </p:grpSp>
        </p:grpSp>
        <p:cxnSp>
          <p:nvCxnSpPr>
            <p:cNvPr id="27" name="直線接點 26"/>
            <p:cNvCxnSpPr/>
            <p:nvPr/>
          </p:nvCxnSpPr>
          <p:spPr>
            <a:xfrm flipV="1">
              <a:off x="9405626" y="2059098"/>
              <a:ext cx="1367969" cy="3009351"/>
            </a:xfrm>
            <a:prstGeom prst="line">
              <a:avLst/>
            </a:prstGeom>
            <a:ln w="28575">
              <a:solidFill>
                <a:srgbClr val="FFFFFF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5605786" y="2044978"/>
              <a:ext cx="1102360" cy="299605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endCxn id="14" idx="0"/>
            </p:cNvCxnSpPr>
            <p:nvPr/>
          </p:nvCxnSpPr>
          <p:spPr>
            <a:xfrm flipV="1">
              <a:off x="6708146" y="2044978"/>
              <a:ext cx="1473226" cy="300311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8120362" y="2003439"/>
              <a:ext cx="1285264" cy="303759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2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92" y="1854257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26" y="2046030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42" y="2219318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167448" y="5334260"/>
            <a:ext cx="202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1980-1990</a:t>
            </a:r>
            <a:endParaRPr lang="zh-TW" altLang="en-US" sz="2800" dirty="0"/>
          </a:p>
        </p:txBody>
      </p:sp>
      <p:pic>
        <p:nvPicPr>
          <p:cNvPr id="5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59" y="2541270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18" y="2541270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49" y="2860417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7" y="2146675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16" y="3106921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953" y="3070600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éå¹£Qç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44" y="1103643"/>
            <a:ext cx="4607703" cy="462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上箭號 3"/>
          <p:cNvSpPr/>
          <p:nvPr/>
        </p:nvSpPr>
        <p:spPr>
          <a:xfrm>
            <a:off x="9529472" y="1958333"/>
            <a:ext cx="1440180" cy="2488949"/>
          </a:xfrm>
          <a:prstGeom prst="upArrow">
            <a:avLst>
              <a:gd name="adj1" fmla="val 38889"/>
              <a:gd name="adj2" fmla="val 809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椭圆 4"/>
          <p:cNvSpPr/>
          <p:nvPr/>
        </p:nvSpPr>
        <p:spPr>
          <a:xfrm>
            <a:off x="-11430" y="387363"/>
            <a:ext cx="677863" cy="704850"/>
          </a:xfrm>
          <a:prstGeom prst="ellipse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7" name="Oval 58"/>
          <p:cNvSpPr/>
          <p:nvPr/>
        </p:nvSpPr>
        <p:spPr>
          <a:xfrm>
            <a:off x="-557530" y="-233350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64235" y="360680"/>
            <a:ext cx="3869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賽駱駝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/Camel race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1074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6572" y="1383030"/>
            <a:ext cx="57853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不少駱駝飼主開始從各地找身形輕盈的兒童騎士，有的年紀僅兩、三歲，經常有兒童騎士自兩公尺高的駱駝背上墜落重傷。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買賣、交換和綁架兒童騎士</a:t>
            </a:r>
            <a:r>
              <a:rPr lang="zh-TW" altLang="en-US" sz="20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的事件頻傳，甚至經常傳出肢體傷害與虐待的指控。</a:t>
            </a:r>
            <a:endParaRPr lang="en-US" altLang="zh-TW" sz="20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903053" y="1383030"/>
            <a:ext cx="4573519" cy="4978941"/>
            <a:chOff x="641887" y="466726"/>
            <a:chExt cx="5219895" cy="5682615"/>
          </a:xfrm>
        </p:grpSpPr>
        <p:pic>
          <p:nvPicPr>
            <p:cNvPr id="2054" name="Picture 6" descr="ãå£äººå¡éãçåçæå°çµæ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87" y="466726"/>
              <a:ext cx="5219895" cy="5682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橢圓 2"/>
            <p:cNvSpPr/>
            <p:nvPr/>
          </p:nvSpPr>
          <p:spPr>
            <a:xfrm>
              <a:off x="4640580" y="4550093"/>
              <a:ext cx="1051560" cy="652462"/>
            </a:xfrm>
            <a:prstGeom prst="ellipse">
              <a:avLst/>
            </a:prstGeom>
            <a:solidFill>
              <a:srgbClr val="F4F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50" name="Picture 2" descr="ãå°æåQç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7556" y1="70667" x2="27556" y2="70667"/>
                        <a14:backgroundMark x1="29778" y1="72444" x2="29778" y2="72444"/>
                        <a14:backgroundMark x1="32889" y1="71556" x2="32889" y2="7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70" t="11013" r="12483" b="20335"/>
          <a:stretch/>
        </p:blipFill>
        <p:spPr bwMode="auto">
          <a:xfrm>
            <a:off x="8378519" y="4757738"/>
            <a:ext cx="1017270" cy="106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ç¸éåç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91" b="90435" l="2451" r="95425">
                        <a14:foregroundMark x1="82190" y1="17391" x2="82190" y2="17391"/>
                        <a14:foregroundMark x1="86111" y1="15826" x2="86111" y2="15826"/>
                        <a14:foregroundMark x1="84641" y1="13391" x2="84641" y2="13391"/>
                        <a14:foregroundMark x1="78922" y1="11304" x2="78922" y2="11304"/>
                        <a14:foregroundMark x1="76144" y1="12522" x2="76144" y2="12522"/>
                        <a14:foregroundMark x1="75490" y1="17043" x2="75490" y2="17043"/>
                        <a14:foregroundMark x1="75980" y1="21913" x2="75980" y2="21913"/>
                        <a14:foregroundMark x1="79085" y1="23304" x2="79085" y2="23304"/>
                        <a14:foregroundMark x1="82353" y1="22957" x2="82353" y2="22957"/>
                        <a14:foregroundMark x1="86275" y1="20000" x2="86275" y2="20000"/>
                        <a14:foregroundMark x1="85131" y1="83826" x2="85131" y2="83826"/>
                        <a14:foregroundMark x1="82190" y1="81739" x2="82190" y2="81739"/>
                        <a14:foregroundMark x1="79739" y1="82087" x2="79739" y2="82087"/>
                        <a14:foregroundMark x1="79248" y1="85391" x2="79248" y2="85391"/>
                        <a14:foregroundMark x1="71569" y1="84174" x2="71569" y2="84174"/>
                        <a14:foregroundMark x1="61275" y1="85739" x2="61275" y2="85739"/>
                        <a14:foregroundMark x1="48529" y1="85391" x2="48529" y2="85391"/>
                        <a14:foregroundMark x1="81046" y1="18609" x2="81046" y2="18609"/>
                        <a14:foregroundMark x1="10784" y1="85565" x2="10784" y2="85565"/>
                        <a14:foregroundMark x1="21242" y1="84870" x2="21242" y2="84870"/>
                        <a14:foregroundMark x1="35131" y1="84522" x2="35131" y2="84522"/>
                        <a14:foregroundMark x1="40523" y1="84348" x2="41503" y2="84348"/>
                        <a14:foregroundMark x1="49020" y1="83652" x2="49020" y2="83652"/>
                        <a14:foregroundMark x1="52941" y1="87304" x2="52941" y2="87304"/>
                        <a14:foregroundMark x1="42157" y1="88522" x2="42157" y2="88522"/>
                        <a14:foregroundMark x1="58333" y1="86261" x2="58333" y2="86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28" y="4222209"/>
            <a:ext cx="2277451" cy="21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椭圆 4"/>
          <p:cNvSpPr/>
          <p:nvPr/>
        </p:nvSpPr>
        <p:spPr>
          <a:xfrm>
            <a:off x="-11430" y="387363"/>
            <a:ext cx="677863" cy="704850"/>
          </a:xfrm>
          <a:prstGeom prst="ellipse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" name="Oval 58"/>
          <p:cNvSpPr/>
          <p:nvPr/>
        </p:nvSpPr>
        <p:spPr>
          <a:xfrm>
            <a:off x="-557530" y="-233350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864235" y="360680"/>
            <a:ext cx="3869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賽駱駝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/Camel 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race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8912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 0.00162 L -0.08972 -0.06945 C -0.10625 -0.08542 -0.13112 -0.09445 -0.1569 -0.09445 C -0.1862 -0.09445 -0.20964 -0.08542 -0.22618 -0.06945 L -0.30495 0.00162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t="20076"/>
          <a:stretch/>
        </p:blipFill>
        <p:spPr>
          <a:xfrm>
            <a:off x="742947" y="1154430"/>
            <a:ext cx="10835641" cy="53693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64235" y="360680"/>
            <a:ext cx="3869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賽駱駝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/Camel 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race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42947" y="3621937"/>
            <a:ext cx="10835641" cy="2638425"/>
            <a:chOff x="742948" y="2950866"/>
            <a:chExt cx="10835641" cy="2638425"/>
          </a:xfrm>
        </p:grpSpPr>
        <p:sp>
          <p:nvSpPr>
            <p:cNvPr id="6" name="矩形 5"/>
            <p:cNvSpPr/>
            <p:nvPr/>
          </p:nvSpPr>
          <p:spPr>
            <a:xfrm>
              <a:off x="742948" y="2950866"/>
              <a:ext cx="10835641" cy="2638425"/>
            </a:xfrm>
            <a:prstGeom prst="rect">
              <a:avLst/>
            </a:prstGeom>
            <a:solidFill>
              <a:schemeClr val="bg2">
                <a:lumMod val="50000"/>
                <a:alpha val="6705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7" name="TextBox 23"/>
            <p:cNvSpPr txBox="1"/>
            <p:nvPr/>
          </p:nvSpPr>
          <p:spPr>
            <a:xfrm>
              <a:off x="989965" y="3013861"/>
              <a:ext cx="104286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2005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，</a:t>
              </a:r>
              <a:r>
                <a:rPr lang="zh-TW" altLang="en-US" sz="20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禁止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由孩童操控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。</a:t>
              </a:r>
              <a:endParaRPr lang="en-US" altLang="zh-TW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2003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，第一個機器人騎士出現，重達十三公斤，操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控效果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不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佳。</a:t>
              </a:r>
              <a:endParaRPr lang="en-US" altLang="zh-TW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2015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，新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款的機器人只有兩公斤重，上頭還裝了播音裝置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，訓練師透過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遠端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遙控駱駝。</a:t>
              </a:r>
              <a:endParaRPr lang="en-US" altLang="zh-TW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高級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絲綢服飾的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配件買賣。</a:t>
              </a:r>
              <a:endParaRPr lang="en-US" altLang="zh-TW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6"/>
          <p:cNvGrpSpPr/>
          <p:nvPr/>
        </p:nvGrpSpPr>
        <p:grpSpPr>
          <a:xfrm>
            <a:off x="6348413" y="1755775"/>
            <a:ext cx="4440237" cy="3779838"/>
            <a:chOff x="1480" y="2580"/>
            <a:chExt cx="6993" cy="5953"/>
          </a:xfrm>
        </p:grpSpPr>
        <p:grpSp>
          <p:nvGrpSpPr>
            <p:cNvPr id="17412" name="组合 3"/>
            <p:cNvGrpSpPr/>
            <p:nvPr/>
          </p:nvGrpSpPr>
          <p:grpSpPr>
            <a:xfrm>
              <a:off x="2339" y="2892"/>
              <a:ext cx="5641" cy="5641"/>
              <a:chOff x="7597226" y="2609850"/>
              <a:chExt cx="3581950" cy="3581950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3" cstate="email"/>
              <a:srcRect/>
              <a:stretch>
                <a:fillRect/>
              </a:stretch>
            </p:blipFill>
            <p:spPr>
              <a:xfrm>
                <a:off x="7677869" y="2685677"/>
                <a:ext cx="3366000" cy="3366000"/>
              </a:xfrm>
              <a:prstGeom prst="ellipse">
                <a:avLst/>
              </a:prstGeom>
              <a:ln w="225425">
                <a:solidFill>
                  <a:schemeClr val="bg1">
                    <a:lumMod val="95000"/>
                  </a:schemeClr>
                </a:solidFill>
              </a:ln>
            </p:spPr>
          </p:pic>
          <p:sp>
            <p:nvSpPr>
              <p:cNvPr id="2" name="椭圆 1"/>
              <p:cNvSpPr/>
              <p:nvPr/>
            </p:nvSpPr>
            <p:spPr>
              <a:xfrm>
                <a:off x="7597226" y="2609850"/>
                <a:ext cx="3581950" cy="3581950"/>
              </a:xfrm>
              <a:prstGeom prst="ellipse">
                <a:avLst/>
              </a:prstGeom>
              <a:noFill/>
              <a:ln w="952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5" name="椭圆 4"/>
            <p:cNvSpPr/>
            <p:nvPr/>
          </p:nvSpPr>
          <p:spPr>
            <a:xfrm>
              <a:off x="7404" y="3558"/>
              <a:ext cx="1069" cy="1110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9" name="Oval 58"/>
            <p:cNvSpPr/>
            <p:nvPr/>
          </p:nvSpPr>
          <p:spPr>
            <a:xfrm>
              <a:off x="6544" y="2580"/>
              <a:ext cx="1707" cy="170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1" name="Oval 60"/>
            <p:cNvSpPr/>
            <p:nvPr/>
          </p:nvSpPr>
          <p:spPr>
            <a:xfrm>
              <a:off x="2466" y="6654"/>
              <a:ext cx="1113" cy="1113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3" name="Oval 62"/>
            <p:cNvSpPr/>
            <p:nvPr/>
          </p:nvSpPr>
          <p:spPr>
            <a:xfrm>
              <a:off x="2183" y="6415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4" name="Oval 63"/>
            <p:cNvSpPr/>
            <p:nvPr/>
          </p:nvSpPr>
          <p:spPr>
            <a:xfrm>
              <a:off x="1480" y="7470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</p:grpSp>
      <p:sp>
        <p:nvSpPr>
          <p:cNvPr id="6" name="椭圆 5"/>
          <p:cNvSpPr/>
          <p:nvPr/>
        </p:nvSpPr>
        <p:spPr>
          <a:xfrm>
            <a:off x="6991350" y="1998345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169035" y="3872865"/>
            <a:ext cx="48634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4000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References</a:t>
            </a:r>
            <a:endParaRPr lang="zh-CN" altLang="en-US" sz="4000" strike="noStrike" noProof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7421" name="文本框 5"/>
          <p:cNvSpPr txBox="1"/>
          <p:nvPr/>
        </p:nvSpPr>
        <p:spPr>
          <a:xfrm>
            <a:off x="1158875" y="305752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zh-TW" altLang="en-US" sz="4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TW" altLang="en-US" sz="4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參考資料</a:t>
            </a:r>
            <a:endParaRPr lang="zh-CN" altLang="en-US" sz="4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42703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參考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資料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References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737363" y="2011993"/>
            <a:ext cx="1082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https://www.managertoday.com.tw/articles/view/57459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53166" y="1365761"/>
            <a:ext cx="12254174" cy="565909"/>
            <a:chOff x="841375" y="2251075"/>
            <a:chExt cx="5067691" cy="399593"/>
          </a:xfrm>
        </p:grpSpPr>
        <p:sp>
          <p:nvSpPr>
            <p:cNvPr id="3" name="矩形 2"/>
            <p:cNvSpPr/>
            <p:nvPr/>
          </p:nvSpPr>
          <p:spPr>
            <a:xfrm>
              <a:off x="841375" y="2251075"/>
              <a:ext cx="4432500" cy="3683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400" strike="noStrike" noProof="1"/>
            </a:p>
          </p:txBody>
        </p:sp>
        <p:sp>
          <p:nvSpPr>
            <p:cNvPr id="19" name="TextBox 24"/>
            <p:cNvSpPr txBox="1"/>
            <p:nvPr/>
          </p:nvSpPr>
          <p:spPr>
            <a:xfrm>
              <a:off x="873225" y="2281336"/>
              <a:ext cx="5035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3.2 </a:t>
              </a:r>
              <a:r>
                <a:rPr lang="zh-TW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秒就找到合適候選人！下次找工作，你的面試官可能不是人了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extBox 23"/>
          <p:cNvSpPr txBox="1"/>
          <p:nvPr/>
        </p:nvSpPr>
        <p:spPr>
          <a:xfrm>
            <a:off x="690917" y="3238188"/>
            <a:ext cx="1082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https://betweengos.com/robots-are-taking-over-company-job-interviews/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37363" y="2615969"/>
            <a:ext cx="10685762" cy="613514"/>
            <a:chOff x="841375" y="3790315"/>
            <a:chExt cx="1555115" cy="418513"/>
          </a:xfrm>
        </p:grpSpPr>
        <p:sp>
          <p:nvSpPr>
            <p:cNvPr id="2" name="矩形 1"/>
            <p:cNvSpPr/>
            <p:nvPr/>
          </p:nvSpPr>
          <p:spPr>
            <a:xfrm>
              <a:off x="841375" y="3790315"/>
              <a:ext cx="1555115" cy="36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/>
              <a:endParaRPr lang="zh-CN" altLang="en-US" sz="2400" strike="noStrike" noProof="1"/>
            </a:p>
          </p:txBody>
        </p:sp>
        <p:sp>
          <p:nvSpPr>
            <p:cNvPr id="6" name="TextBox 24"/>
            <p:cNvSpPr txBox="1"/>
            <p:nvPr/>
          </p:nvSpPr>
          <p:spPr>
            <a:xfrm>
              <a:off x="864364" y="3839496"/>
              <a:ext cx="581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未來已來！機器人將取代</a:t>
              </a:r>
              <a:r>
                <a:rPr lang="en-US" altLang="zh-TW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HR</a:t>
              </a:r>
              <a:r>
                <a:rPr lang="zh-TW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進行面試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TextBox 23"/>
          <p:cNvSpPr txBox="1"/>
          <p:nvPr/>
        </p:nvSpPr>
        <p:spPr>
          <a:xfrm>
            <a:off x="690918" y="4287921"/>
            <a:ext cx="1082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http://news.pchome.com.tw/magazine/print/cl/betterlife/11289/144103680070313099006.htm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753166" y="3699853"/>
            <a:ext cx="12254174" cy="582767"/>
            <a:chOff x="841375" y="2251075"/>
            <a:chExt cx="5067691" cy="399593"/>
          </a:xfrm>
        </p:grpSpPr>
        <p:sp>
          <p:nvSpPr>
            <p:cNvPr id="24" name="矩形 23"/>
            <p:cNvSpPr/>
            <p:nvPr/>
          </p:nvSpPr>
          <p:spPr>
            <a:xfrm>
              <a:off x="841375" y="2251075"/>
              <a:ext cx="4432500" cy="3683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400" strike="noStrike" noProof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3225" y="2281336"/>
              <a:ext cx="5035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紐約時報新視界 ─ 阿拉伯世界的全民運動：賽駱駝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6" name="TextBox 23"/>
          <p:cNvSpPr txBox="1"/>
          <p:nvPr/>
        </p:nvSpPr>
        <p:spPr>
          <a:xfrm>
            <a:off x="737362" y="5587633"/>
            <a:ext cx="1082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https://news.ltn.com.tw/news/world/breakingnews/1937049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737363" y="4879970"/>
            <a:ext cx="10685762" cy="665617"/>
            <a:chOff x="841375" y="3790315"/>
            <a:chExt cx="1555115" cy="418513"/>
          </a:xfrm>
        </p:grpSpPr>
        <p:sp>
          <p:nvSpPr>
            <p:cNvPr id="28" name="矩形 27"/>
            <p:cNvSpPr/>
            <p:nvPr/>
          </p:nvSpPr>
          <p:spPr>
            <a:xfrm>
              <a:off x="841375" y="3790315"/>
              <a:ext cx="1555115" cy="36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/>
              <a:endParaRPr lang="zh-CN" altLang="en-US" sz="2400" strike="noStrike" noProof="1"/>
            </a:p>
          </p:txBody>
        </p:sp>
        <p:sp>
          <p:nvSpPr>
            <p:cNvPr id="29" name="TextBox 24"/>
            <p:cNvSpPr txBox="1"/>
            <p:nvPr/>
          </p:nvSpPr>
          <p:spPr>
            <a:xfrm>
              <a:off x="864364" y="3839496"/>
              <a:ext cx="708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中東「賽駱駝」大賽超高科技 訓練師遠端遙控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142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19"/>
          <p:cNvGrpSpPr/>
          <p:nvPr/>
        </p:nvGrpSpPr>
        <p:grpSpPr>
          <a:xfrm>
            <a:off x="6159183" y="1286510"/>
            <a:ext cx="5680075" cy="4024313"/>
            <a:chOff x="9689" y="2091"/>
            <a:chExt cx="8945" cy="6337"/>
          </a:xfrm>
        </p:grpSpPr>
        <p:grpSp>
          <p:nvGrpSpPr>
            <p:cNvPr id="30" name="组合 29"/>
            <p:cNvGrpSpPr/>
            <p:nvPr/>
          </p:nvGrpSpPr>
          <p:grpSpPr>
            <a:xfrm>
              <a:off x="10346" y="3462"/>
              <a:ext cx="7746" cy="4458"/>
              <a:chOff x="8758" y="4599"/>
              <a:chExt cx="8356" cy="2584"/>
            </a:xfrm>
            <a:blipFill rotWithShape="1">
              <a:blip r:embed="rId2"/>
              <a:stretch>
                <a:fillRect/>
              </a:stretch>
            </a:blipFill>
          </p:grpSpPr>
          <p:sp>
            <p:nvSpPr>
              <p:cNvPr id="31" name="流程图: 摘录 30"/>
              <p:cNvSpPr/>
              <p:nvPr/>
            </p:nvSpPr>
            <p:spPr>
              <a:xfrm>
                <a:off x="11164" y="4601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2" name="流程图: 合并 31"/>
              <p:cNvSpPr/>
              <p:nvPr/>
            </p:nvSpPr>
            <p:spPr>
              <a:xfrm>
                <a:off x="12336" y="4600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3" name="流程图: 摘录 32"/>
              <p:cNvSpPr/>
              <p:nvPr/>
            </p:nvSpPr>
            <p:spPr>
              <a:xfrm>
                <a:off x="13603" y="4601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4" name="流程图: 合并 33"/>
              <p:cNvSpPr/>
              <p:nvPr/>
            </p:nvSpPr>
            <p:spPr>
              <a:xfrm>
                <a:off x="14775" y="4600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5" name="流程图: 摘录 34"/>
              <p:cNvSpPr/>
              <p:nvPr/>
            </p:nvSpPr>
            <p:spPr>
              <a:xfrm>
                <a:off x="8758" y="4600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6" name="流程图: 合并 35"/>
              <p:cNvSpPr/>
              <p:nvPr/>
            </p:nvSpPr>
            <p:spPr>
              <a:xfrm>
                <a:off x="9930" y="4599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37" name="椭圆 36"/>
            <p:cNvSpPr/>
            <p:nvPr/>
          </p:nvSpPr>
          <p:spPr>
            <a:xfrm>
              <a:off x="17566" y="3069"/>
              <a:ext cx="1069" cy="1110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9" name="Oval 58"/>
            <p:cNvSpPr/>
            <p:nvPr/>
          </p:nvSpPr>
          <p:spPr>
            <a:xfrm>
              <a:off x="16705" y="2090"/>
              <a:ext cx="1707" cy="170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40" name="Oval 60"/>
            <p:cNvSpPr/>
            <p:nvPr/>
          </p:nvSpPr>
          <p:spPr>
            <a:xfrm>
              <a:off x="10675" y="6884"/>
              <a:ext cx="1113" cy="1113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41" name="Oval 62"/>
            <p:cNvSpPr/>
            <p:nvPr/>
          </p:nvSpPr>
          <p:spPr>
            <a:xfrm>
              <a:off x="10391" y="6644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42" name="Oval 63"/>
            <p:cNvSpPr/>
            <p:nvPr/>
          </p:nvSpPr>
          <p:spPr>
            <a:xfrm>
              <a:off x="9688" y="7700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913228" y="2780623"/>
            <a:ext cx="7135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sz="4400" strike="noStrike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謝謝聆聽</a:t>
            </a:r>
            <a:endParaRPr lang="zh-CN" sz="4400" strike="noStrike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53770" y="3494405"/>
            <a:ext cx="51111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Thanks for listening</a:t>
            </a:r>
            <a:endParaRPr lang="zh-CN" altLang="en-US" sz="3200" strike="noStrike" noProof="1">
              <a:solidFill>
                <a:schemeClr val="tx2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953770" y="4135893"/>
            <a:ext cx="3113883" cy="546316"/>
            <a:chOff x="1045209" y="4297973"/>
            <a:chExt cx="3113883" cy="546316"/>
          </a:xfrm>
        </p:grpSpPr>
        <p:sp>
          <p:nvSpPr>
            <p:cNvPr id="20" name="圆角矩形 10"/>
            <p:cNvSpPr/>
            <p:nvPr/>
          </p:nvSpPr>
          <p:spPr>
            <a:xfrm>
              <a:off x="1045209" y="4297973"/>
              <a:ext cx="3016837" cy="54631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37"/>
            <p:cNvSpPr txBox="1"/>
            <p:nvPr/>
          </p:nvSpPr>
          <p:spPr>
            <a:xfrm>
              <a:off x="1171613" y="4401854"/>
              <a:ext cx="2987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碩一   李怡靜    </a:t>
              </a:r>
              <a:r>
                <a:rPr lang="en-US" altLang="zh-TW" sz="16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2019.08.06</a:t>
              </a:r>
              <a:endParaRPr lang="zh-CN" altLang="en-US" sz="16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八边形 7"/>
          <p:cNvSpPr/>
          <p:nvPr/>
        </p:nvSpPr>
        <p:spPr>
          <a:xfrm>
            <a:off x="2411353" y="2181313"/>
            <a:ext cx="2149588" cy="2149588"/>
          </a:xfrm>
          <a:prstGeom prst="octagon">
            <a:avLst>
              <a:gd name="adj" fmla="val 48547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八边形 25"/>
          <p:cNvSpPr/>
          <p:nvPr/>
        </p:nvSpPr>
        <p:spPr>
          <a:xfrm>
            <a:off x="5191742" y="2188933"/>
            <a:ext cx="2149588" cy="2149588"/>
          </a:xfrm>
          <a:prstGeom prst="octagon">
            <a:avLst>
              <a:gd name="adj" fmla="val 4854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八边形 32"/>
          <p:cNvSpPr/>
          <p:nvPr/>
        </p:nvSpPr>
        <p:spPr>
          <a:xfrm>
            <a:off x="7819731" y="2188933"/>
            <a:ext cx="2149588" cy="2149588"/>
          </a:xfrm>
          <a:prstGeom prst="octagon">
            <a:avLst>
              <a:gd name="adj" fmla="val 48547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八边形 4"/>
          <p:cNvSpPr/>
          <p:nvPr/>
        </p:nvSpPr>
        <p:spPr>
          <a:xfrm>
            <a:off x="2254984" y="2169248"/>
            <a:ext cx="2149588" cy="2149588"/>
          </a:xfrm>
          <a:prstGeom prst="octagon">
            <a:avLst>
              <a:gd name="adj" fmla="val 485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八边形 24"/>
          <p:cNvSpPr/>
          <p:nvPr/>
        </p:nvSpPr>
        <p:spPr>
          <a:xfrm>
            <a:off x="5035373" y="2188933"/>
            <a:ext cx="2149588" cy="2149588"/>
          </a:xfrm>
          <a:prstGeom prst="octagon">
            <a:avLst>
              <a:gd name="adj" fmla="val 4854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八边形 31"/>
          <p:cNvSpPr/>
          <p:nvPr/>
        </p:nvSpPr>
        <p:spPr>
          <a:xfrm>
            <a:off x="7663362" y="2188933"/>
            <a:ext cx="2149588" cy="2149588"/>
          </a:xfrm>
          <a:prstGeom prst="octagon">
            <a:avLst>
              <a:gd name="adj" fmla="val 485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1970" y="4625175"/>
            <a:ext cx="3014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TW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面試機器人</a:t>
            </a:r>
            <a:endParaRPr lang="en-US" altLang="zh-TW" sz="2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2800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ea typeface="微软雅黑" panose="020B0503020204020204" charset="-122"/>
                <a:sym typeface="+mn-ea"/>
              </a:rPr>
              <a:t>Interview </a:t>
            </a:r>
            <a:r>
              <a:rPr lang="en-US" altLang="zh-CN" sz="2800" noProof="1" smtClean="0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ea typeface="微软雅黑" panose="020B0503020204020204" charset="-122"/>
                <a:sym typeface="+mn-ea"/>
              </a:rPr>
              <a:t>robot</a:t>
            </a:r>
            <a:endParaRPr lang="zh-CN" altLang="en-US" sz="2800" noProof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8085" y="4522470"/>
            <a:ext cx="222313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TW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賽駱駝</a:t>
            </a:r>
            <a:endParaRPr lang="en-US" altLang="zh-TW" sz="2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Camel race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63362" y="4684266"/>
            <a:ext cx="2223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TW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參考資料</a:t>
            </a:r>
            <a:endParaRPr lang="en-US" altLang="zh-TW" sz="2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2800" noProof="1" smtClean="0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ea typeface="微软雅黑" panose="020B0503020204020204" charset="-122"/>
                <a:sym typeface="+mn-ea"/>
              </a:rPr>
              <a:t>References</a:t>
            </a:r>
            <a:endParaRPr lang="zh-CN" altLang="en-US" sz="2800" noProof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635" y="445770"/>
            <a:ext cx="2789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/content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919730" y="3029585"/>
            <a:ext cx="821055" cy="545465"/>
            <a:chOff x="2493" y="4070"/>
            <a:chExt cx="515" cy="344"/>
          </a:xfrm>
        </p:grpSpPr>
        <p:sp>
          <p:nvSpPr>
            <p:cNvPr id="407" name="Freeform 60"/>
            <p:cNvSpPr/>
            <p:nvPr/>
          </p:nvSpPr>
          <p:spPr bwMode="auto">
            <a:xfrm>
              <a:off x="2510" y="4070"/>
              <a:ext cx="480" cy="200"/>
            </a:xfrm>
            <a:custGeom>
              <a:avLst/>
              <a:gdLst>
                <a:gd name="T0" fmla="*/ 67 w 134"/>
                <a:gd name="T1" fmla="*/ 56 h 56"/>
                <a:gd name="T2" fmla="*/ 134 w 134"/>
                <a:gd name="T3" fmla="*/ 0 h 56"/>
                <a:gd name="T4" fmla="*/ 133 w 134"/>
                <a:gd name="T5" fmla="*/ 0 h 56"/>
                <a:gd name="T6" fmla="*/ 1 w 134"/>
                <a:gd name="T7" fmla="*/ 0 h 56"/>
                <a:gd name="T8" fmla="*/ 0 w 134"/>
                <a:gd name="T9" fmla="*/ 0 h 56"/>
                <a:gd name="T10" fmla="*/ 67 w 134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56">
                  <a:moveTo>
                    <a:pt x="67" y="56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0"/>
                    <a:pt x="133" y="0"/>
                    <a:pt x="13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67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8" name="Freeform 61"/>
            <p:cNvSpPr/>
            <p:nvPr/>
          </p:nvSpPr>
          <p:spPr bwMode="auto">
            <a:xfrm>
              <a:off x="2838" y="4083"/>
              <a:ext cx="170" cy="312"/>
            </a:xfrm>
            <a:custGeom>
              <a:avLst/>
              <a:gdLst>
                <a:gd name="T0" fmla="*/ 48 w 48"/>
                <a:gd name="T1" fmla="*/ 2 h 87"/>
                <a:gd name="T2" fmla="*/ 48 w 48"/>
                <a:gd name="T3" fmla="*/ 0 h 87"/>
                <a:gd name="T4" fmla="*/ 0 w 48"/>
                <a:gd name="T5" fmla="*/ 40 h 87"/>
                <a:gd name="T6" fmla="*/ 48 w 48"/>
                <a:gd name="T7" fmla="*/ 87 h 87"/>
                <a:gd name="T8" fmla="*/ 48 w 48"/>
                <a:gd name="T9" fmla="*/ 86 h 87"/>
                <a:gd name="T10" fmla="*/ 48 w 48"/>
                <a:gd name="T11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87">
                  <a:moveTo>
                    <a:pt x="48" y="2"/>
                  </a:moveTo>
                  <a:cubicBezTo>
                    <a:pt x="48" y="1"/>
                    <a:pt x="48" y="1"/>
                    <a:pt x="48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6"/>
                  </a:cubicBezTo>
                  <a:lnTo>
                    <a:pt x="48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9" name="Freeform 62"/>
            <p:cNvSpPr/>
            <p:nvPr/>
          </p:nvSpPr>
          <p:spPr bwMode="auto">
            <a:xfrm>
              <a:off x="2493" y="4083"/>
              <a:ext cx="170" cy="312"/>
            </a:xfrm>
            <a:custGeom>
              <a:avLst/>
              <a:gdLst>
                <a:gd name="T0" fmla="*/ 0 w 48"/>
                <a:gd name="T1" fmla="*/ 0 h 87"/>
                <a:gd name="T2" fmla="*/ 0 w 48"/>
                <a:gd name="T3" fmla="*/ 2 h 87"/>
                <a:gd name="T4" fmla="*/ 0 w 48"/>
                <a:gd name="T5" fmla="*/ 86 h 87"/>
                <a:gd name="T6" fmla="*/ 0 w 48"/>
                <a:gd name="T7" fmla="*/ 87 h 87"/>
                <a:gd name="T8" fmla="*/ 48 w 48"/>
                <a:gd name="T9" fmla="*/ 40 h 87"/>
                <a:gd name="T10" fmla="*/ 0 w 48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8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48" y="40"/>
                    <a:pt x="48" y="40"/>
                    <a:pt x="48" y="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0" name="Freeform 63"/>
            <p:cNvSpPr/>
            <p:nvPr/>
          </p:nvSpPr>
          <p:spPr bwMode="auto">
            <a:xfrm>
              <a:off x="2510" y="4240"/>
              <a:ext cx="480" cy="175"/>
            </a:xfrm>
            <a:custGeom>
              <a:avLst/>
              <a:gdLst>
                <a:gd name="T0" fmla="*/ 86 w 134"/>
                <a:gd name="T1" fmla="*/ 0 h 48"/>
                <a:gd name="T2" fmla="*/ 69 w 134"/>
                <a:gd name="T3" fmla="*/ 14 h 48"/>
                <a:gd name="T4" fmla="*/ 67 w 134"/>
                <a:gd name="T5" fmla="*/ 15 h 48"/>
                <a:gd name="T6" fmla="*/ 65 w 134"/>
                <a:gd name="T7" fmla="*/ 14 h 48"/>
                <a:gd name="T8" fmla="*/ 48 w 134"/>
                <a:gd name="T9" fmla="*/ 0 h 48"/>
                <a:gd name="T10" fmla="*/ 0 w 134"/>
                <a:gd name="T11" fmla="*/ 48 h 48"/>
                <a:gd name="T12" fmla="*/ 1 w 134"/>
                <a:gd name="T13" fmla="*/ 48 h 48"/>
                <a:gd name="T14" fmla="*/ 133 w 134"/>
                <a:gd name="T15" fmla="*/ 48 h 48"/>
                <a:gd name="T16" fmla="*/ 134 w 134"/>
                <a:gd name="T17" fmla="*/ 48 h 48"/>
                <a:gd name="T18" fmla="*/ 86 w 134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48">
                  <a:moveTo>
                    <a:pt x="86" y="0"/>
                  </a:moveTo>
                  <a:cubicBezTo>
                    <a:pt x="69" y="14"/>
                    <a:pt x="69" y="14"/>
                    <a:pt x="69" y="14"/>
                  </a:cubicBezTo>
                  <a:cubicBezTo>
                    <a:pt x="68" y="15"/>
                    <a:pt x="68" y="15"/>
                    <a:pt x="67" y="15"/>
                  </a:cubicBezTo>
                  <a:cubicBezTo>
                    <a:pt x="66" y="15"/>
                    <a:pt x="66" y="15"/>
                    <a:pt x="65" y="1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1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4" y="48"/>
                    <a:pt x="134" y="48"/>
                    <a:pt x="134" y="4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13730" y="2955925"/>
            <a:ext cx="792480" cy="619125"/>
            <a:chOff x="7480" y="4990"/>
            <a:chExt cx="512" cy="384"/>
          </a:xfrm>
        </p:grpSpPr>
        <p:sp>
          <p:nvSpPr>
            <p:cNvPr id="432" name="Oval 85"/>
            <p:cNvSpPr>
              <a:spLocks noChangeArrowheads="1"/>
            </p:cNvSpPr>
            <p:nvPr/>
          </p:nvSpPr>
          <p:spPr bwMode="auto">
            <a:xfrm>
              <a:off x="7693" y="5140"/>
              <a:ext cx="130" cy="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3" name="Freeform 86"/>
            <p:cNvSpPr>
              <a:spLocks noEditPoints="1"/>
            </p:cNvSpPr>
            <p:nvPr/>
          </p:nvSpPr>
          <p:spPr bwMode="auto">
            <a:xfrm>
              <a:off x="7480" y="4990"/>
              <a:ext cx="513" cy="385"/>
            </a:xfrm>
            <a:custGeom>
              <a:avLst/>
              <a:gdLst>
                <a:gd name="T0" fmla="*/ 132 w 144"/>
                <a:gd name="T1" fmla="*/ 12 h 108"/>
                <a:gd name="T2" fmla="*/ 60 w 144"/>
                <a:gd name="T3" fmla="*/ 12 h 108"/>
                <a:gd name="T4" fmla="*/ 48 w 144"/>
                <a:gd name="T5" fmla="*/ 0 h 108"/>
                <a:gd name="T6" fmla="*/ 36 w 144"/>
                <a:gd name="T7" fmla="*/ 0 h 108"/>
                <a:gd name="T8" fmla="*/ 24 w 144"/>
                <a:gd name="T9" fmla="*/ 12 h 108"/>
                <a:gd name="T10" fmla="*/ 12 w 144"/>
                <a:gd name="T11" fmla="*/ 12 h 108"/>
                <a:gd name="T12" fmla="*/ 0 w 144"/>
                <a:gd name="T13" fmla="*/ 24 h 108"/>
                <a:gd name="T14" fmla="*/ 12 w 144"/>
                <a:gd name="T15" fmla="*/ 24 h 108"/>
                <a:gd name="T16" fmla="*/ 24 w 144"/>
                <a:gd name="T17" fmla="*/ 36 h 108"/>
                <a:gd name="T18" fmla="*/ 24 w 144"/>
                <a:gd name="T19" fmla="*/ 84 h 108"/>
                <a:gd name="T20" fmla="*/ 12 w 144"/>
                <a:gd name="T21" fmla="*/ 96 h 108"/>
                <a:gd name="T22" fmla="*/ 0 w 144"/>
                <a:gd name="T23" fmla="*/ 96 h 108"/>
                <a:gd name="T24" fmla="*/ 12 w 144"/>
                <a:gd name="T25" fmla="*/ 108 h 108"/>
                <a:gd name="T26" fmla="*/ 132 w 144"/>
                <a:gd name="T27" fmla="*/ 108 h 108"/>
                <a:gd name="T28" fmla="*/ 144 w 144"/>
                <a:gd name="T29" fmla="*/ 96 h 108"/>
                <a:gd name="T30" fmla="*/ 144 w 144"/>
                <a:gd name="T31" fmla="*/ 24 h 108"/>
                <a:gd name="T32" fmla="*/ 132 w 144"/>
                <a:gd name="T33" fmla="*/ 12 h 108"/>
                <a:gd name="T34" fmla="*/ 78 w 144"/>
                <a:gd name="T35" fmla="*/ 90 h 108"/>
                <a:gd name="T36" fmla="*/ 48 w 144"/>
                <a:gd name="T37" fmla="*/ 60 h 108"/>
                <a:gd name="T38" fmla="*/ 78 w 144"/>
                <a:gd name="T39" fmla="*/ 30 h 108"/>
                <a:gd name="T40" fmla="*/ 108 w 144"/>
                <a:gd name="T41" fmla="*/ 60 h 108"/>
                <a:gd name="T42" fmla="*/ 78 w 144"/>
                <a:gd name="T43" fmla="*/ 90 h 108"/>
                <a:gd name="T44" fmla="*/ 123 w 144"/>
                <a:gd name="T45" fmla="*/ 48 h 108"/>
                <a:gd name="T46" fmla="*/ 114 w 144"/>
                <a:gd name="T47" fmla="*/ 39 h 108"/>
                <a:gd name="T48" fmla="*/ 123 w 144"/>
                <a:gd name="T49" fmla="*/ 30 h 108"/>
                <a:gd name="T50" fmla="*/ 132 w 144"/>
                <a:gd name="T51" fmla="*/ 39 h 108"/>
                <a:gd name="T52" fmla="*/ 123 w 144"/>
                <a:gd name="T53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08">
                  <a:moveTo>
                    <a:pt x="132" y="12"/>
                  </a:moveTo>
                  <a:cubicBezTo>
                    <a:pt x="60" y="12"/>
                    <a:pt x="60" y="12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" y="12"/>
                    <a:pt x="0" y="17"/>
                    <a:pt x="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29"/>
                    <a:pt x="24" y="36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1"/>
                    <a:pt x="19" y="96"/>
                    <a:pt x="12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3"/>
                    <a:pt x="5" y="108"/>
                    <a:pt x="12" y="108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9" y="108"/>
                    <a:pt x="144" y="103"/>
                    <a:pt x="144" y="9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17"/>
                    <a:pt x="139" y="12"/>
                    <a:pt x="132" y="12"/>
                  </a:cubicBezTo>
                  <a:moveTo>
                    <a:pt x="78" y="90"/>
                  </a:moveTo>
                  <a:cubicBezTo>
                    <a:pt x="61" y="90"/>
                    <a:pt x="48" y="77"/>
                    <a:pt x="48" y="60"/>
                  </a:cubicBezTo>
                  <a:cubicBezTo>
                    <a:pt x="48" y="43"/>
                    <a:pt x="61" y="30"/>
                    <a:pt x="78" y="30"/>
                  </a:cubicBezTo>
                  <a:cubicBezTo>
                    <a:pt x="95" y="30"/>
                    <a:pt x="108" y="43"/>
                    <a:pt x="108" y="60"/>
                  </a:cubicBezTo>
                  <a:cubicBezTo>
                    <a:pt x="108" y="77"/>
                    <a:pt x="95" y="90"/>
                    <a:pt x="78" y="90"/>
                  </a:cubicBezTo>
                  <a:moveTo>
                    <a:pt x="123" y="48"/>
                  </a:moveTo>
                  <a:cubicBezTo>
                    <a:pt x="118" y="48"/>
                    <a:pt x="114" y="44"/>
                    <a:pt x="114" y="39"/>
                  </a:cubicBezTo>
                  <a:cubicBezTo>
                    <a:pt x="114" y="34"/>
                    <a:pt x="118" y="30"/>
                    <a:pt x="123" y="30"/>
                  </a:cubicBezTo>
                  <a:cubicBezTo>
                    <a:pt x="128" y="30"/>
                    <a:pt x="132" y="34"/>
                    <a:pt x="132" y="39"/>
                  </a:cubicBezTo>
                  <a:cubicBezTo>
                    <a:pt x="132" y="44"/>
                    <a:pt x="128" y="48"/>
                    <a:pt x="123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4" name="Rectangle 87"/>
            <p:cNvSpPr>
              <a:spLocks noChangeArrowheads="1"/>
            </p:cNvSpPr>
            <p:nvPr/>
          </p:nvSpPr>
          <p:spPr bwMode="auto">
            <a:xfrm>
              <a:off x="7888" y="5095"/>
              <a:ext cx="65" cy="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5" name="Rectangle 88"/>
            <p:cNvSpPr>
              <a:spLocks noChangeArrowheads="1"/>
            </p:cNvSpPr>
            <p:nvPr/>
          </p:nvSpPr>
          <p:spPr bwMode="auto">
            <a:xfrm>
              <a:off x="7888" y="5095"/>
              <a:ext cx="65" cy="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6" name="Oval 89"/>
            <p:cNvSpPr>
              <a:spLocks noChangeArrowheads="1"/>
            </p:cNvSpPr>
            <p:nvPr/>
          </p:nvSpPr>
          <p:spPr bwMode="auto">
            <a:xfrm>
              <a:off x="7888" y="5095"/>
              <a:ext cx="65" cy="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7" name="Freeform 90"/>
            <p:cNvSpPr/>
            <p:nvPr/>
          </p:nvSpPr>
          <p:spPr bwMode="auto">
            <a:xfrm>
              <a:off x="7480" y="5075"/>
              <a:ext cx="0" cy="258"/>
            </a:xfrm>
            <a:custGeom>
              <a:avLst/>
              <a:gdLst>
                <a:gd name="T0" fmla="*/ 64 h 64"/>
                <a:gd name="T1" fmla="*/ 64 h 64"/>
                <a:gd name="T2" fmla="*/ 0 h 64"/>
                <a:gd name="T3" fmla="*/ 64 h 6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4">
                  <a:moveTo>
                    <a:pt x="0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8" name="Rectangle 91"/>
            <p:cNvSpPr>
              <a:spLocks noChangeArrowheads="1"/>
            </p:cNvSpPr>
            <p:nvPr/>
          </p:nvSpPr>
          <p:spPr bwMode="auto">
            <a:xfrm>
              <a:off x="7480" y="5075"/>
              <a:ext cx="85" cy="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9" name="Rectangle 92"/>
            <p:cNvSpPr>
              <a:spLocks noChangeArrowheads="1"/>
            </p:cNvSpPr>
            <p:nvPr/>
          </p:nvSpPr>
          <p:spPr bwMode="auto">
            <a:xfrm>
              <a:off x="7480" y="5075"/>
              <a:ext cx="85" cy="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0" name="Freeform 93"/>
            <p:cNvSpPr/>
            <p:nvPr/>
          </p:nvSpPr>
          <p:spPr bwMode="auto">
            <a:xfrm>
              <a:off x="7480" y="5075"/>
              <a:ext cx="85" cy="258"/>
            </a:xfrm>
            <a:custGeom>
              <a:avLst/>
              <a:gdLst>
                <a:gd name="T0" fmla="*/ 12 w 24"/>
                <a:gd name="T1" fmla="*/ 0 h 72"/>
                <a:gd name="T2" fmla="*/ 0 w 24"/>
                <a:gd name="T3" fmla="*/ 0 h 72"/>
                <a:gd name="T4" fmla="*/ 0 w 24"/>
                <a:gd name="T5" fmla="*/ 0 h 72"/>
                <a:gd name="T6" fmla="*/ 0 w 24"/>
                <a:gd name="T7" fmla="*/ 72 h 72"/>
                <a:gd name="T8" fmla="*/ 12 w 24"/>
                <a:gd name="T9" fmla="*/ 72 h 72"/>
                <a:gd name="T10" fmla="*/ 24 w 24"/>
                <a:gd name="T11" fmla="*/ 60 h 72"/>
                <a:gd name="T12" fmla="*/ 24 w 24"/>
                <a:gd name="T13" fmla="*/ 12 h 72"/>
                <a:gd name="T14" fmla="*/ 12 w 24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72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9" y="72"/>
                    <a:pt x="24" y="67"/>
                    <a:pt x="24" y="6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409305" y="2972435"/>
            <a:ext cx="687705" cy="603885"/>
            <a:chOff x="9495" y="4983"/>
            <a:chExt cx="558" cy="426"/>
          </a:xfrm>
        </p:grpSpPr>
        <p:sp>
          <p:nvSpPr>
            <p:cNvPr id="455" name="Freeform 108"/>
            <p:cNvSpPr/>
            <p:nvPr/>
          </p:nvSpPr>
          <p:spPr bwMode="auto">
            <a:xfrm>
              <a:off x="9945" y="5065"/>
              <a:ext cx="108" cy="345"/>
            </a:xfrm>
            <a:custGeom>
              <a:avLst/>
              <a:gdLst>
                <a:gd name="T0" fmla="*/ 24 w 30"/>
                <a:gd name="T1" fmla="*/ 0 h 96"/>
                <a:gd name="T2" fmla="*/ 0 w 30"/>
                <a:gd name="T3" fmla="*/ 0 h 96"/>
                <a:gd name="T4" fmla="*/ 0 w 30"/>
                <a:gd name="T5" fmla="*/ 96 h 96"/>
                <a:gd name="T6" fmla="*/ 24 w 30"/>
                <a:gd name="T7" fmla="*/ 96 h 96"/>
                <a:gd name="T8" fmla="*/ 30 w 30"/>
                <a:gd name="T9" fmla="*/ 90 h 96"/>
                <a:gd name="T10" fmla="*/ 30 w 30"/>
                <a:gd name="T11" fmla="*/ 6 h 96"/>
                <a:gd name="T12" fmla="*/ 24 w 30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96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7" y="96"/>
                    <a:pt x="30" y="93"/>
                    <a:pt x="30" y="9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6" name="Freeform 109"/>
            <p:cNvSpPr>
              <a:spLocks noEditPoints="1"/>
            </p:cNvSpPr>
            <p:nvPr/>
          </p:nvSpPr>
          <p:spPr bwMode="auto">
            <a:xfrm>
              <a:off x="9600" y="4983"/>
              <a:ext cx="323" cy="427"/>
            </a:xfrm>
            <a:custGeom>
              <a:avLst/>
              <a:gdLst>
                <a:gd name="T0" fmla="*/ 84 w 90"/>
                <a:gd name="T1" fmla="*/ 24 h 120"/>
                <a:gd name="T2" fmla="*/ 84 w 90"/>
                <a:gd name="T3" fmla="*/ 24 h 120"/>
                <a:gd name="T4" fmla="*/ 84 w 90"/>
                <a:gd name="T5" fmla="*/ 23 h 120"/>
                <a:gd name="T6" fmla="*/ 84 w 90"/>
                <a:gd name="T7" fmla="*/ 18 h 120"/>
                <a:gd name="T8" fmla="*/ 66 w 90"/>
                <a:gd name="T9" fmla="*/ 0 h 120"/>
                <a:gd name="T10" fmla="*/ 30 w 90"/>
                <a:gd name="T11" fmla="*/ 0 h 120"/>
                <a:gd name="T12" fmla="*/ 12 w 90"/>
                <a:gd name="T13" fmla="*/ 18 h 120"/>
                <a:gd name="T14" fmla="*/ 12 w 90"/>
                <a:gd name="T15" fmla="*/ 24 h 120"/>
                <a:gd name="T16" fmla="*/ 0 w 90"/>
                <a:gd name="T17" fmla="*/ 24 h 120"/>
                <a:gd name="T18" fmla="*/ 0 w 90"/>
                <a:gd name="T19" fmla="*/ 120 h 120"/>
                <a:gd name="T20" fmla="*/ 90 w 90"/>
                <a:gd name="T21" fmla="*/ 120 h 120"/>
                <a:gd name="T22" fmla="*/ 90 w 90"/>
                <a:gd name="T23" fmla="*/ 24 h 120"/>
                <a:gd name="T24" fmla="*/ 84 w 90"/>
                <a:gd name="T25" fmla="*/ 24 h 120"/>
                <a:gd name="T26" fmla="*/ 72 w 90"/>
                <a:gd name="T27" fmla="*/ 24 h 120"/>
                <a:gd name="T28" fmla="*/ 72 w 90"/>
                <a:gd name="T29" fmla="*/ 24 h 120"/>
                <a:gd name="T30" fmla="*/ 24 w 90"/>
                <a:gd name="T31" fmla="*/ 24 h 120"/>
                <a:gd name="T32" fmla="*/ 24 w 90"/>
                <a:gd name="T33" fmla="*/ 18 h 120"/>
                <a:gd name="T34" fmla="*/ 30 w 90"/>
                <a:gd name="T35" fmla="*/ 12 h 120"/>
                <a:gd name="T36" fmla="*/ 66 w 90"/>
                <a:gd name="T37" fmla="*/ 12 h 120"/>
                <a:gd name="T38" fmla="*/ 72 w 90"/>
                <a:gd name="T39" fmla="*/ 18 h 120"/>
                <a:gd name="T40" fmla="*/ 72 w 90"/>
                <a:gd name="T41" fmla="*/ 2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20">
                  <a:moveTo>
                    <a:pt x="84" y="24"/>
                  </a:moveTo>
                  <a:cubicBezTo>
                    <a:pt x="84" y="24"/>
                    <a:pt x="84" y="24"/>
                    <a:pt x="84" y="24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6"/>
                    <a:pt x="75" y="0"/>
                    <a:pt x="6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8" y="0"/>
                    <a:pt x="12" y="9"/>
                    <a:pt x="12" y="1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24"/>
                    <a:pt x="90" y="24"/>
                    <a:pt x="90" y="24"/>
                  </a:cubicBezTo>
                  <a:lnTo>
                    <a:pt x="84" y="24"/>
                  </a:lnTo>
                  <a:close/>
                  <a:moveTo>
                    <a:pt x="7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2"/>
                    <a:pt x="3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2"/>
                    <a:pt x="72" y="12"/>
                    <a:pt x="72" y="18"/>
                  </a:cubicBezTo>
                  <a:lnTo>
                    <a:pt x="72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7" name="Freeform 110"/>
            <p:cNvSpPr/>
            <p:nvPr/>
          </p:nvSpPr>
          <p:spPr bwMode="auto">
            <a:xfrm>
              <a:off x="9495" y="5065"/>
              <a:ext cx="85" cy="345"/>
            </a:xfrm>
            <a:custGeom>
              <a:avLst/>
              <a:gdLst>
                <a:gd name="T0" fmla="*/ 24 w 24"/>
                <a:gd name="T1" fmla="*/ 0 h 96"/>
                <a:gd name="T2" fmla="*/ 6 w 24"/>
                <a:gd name="T3" fmla="*/ 0 h 96"/>
                <a:gd name="T4" fmla="*/ 0 w 24"/>
                <a:gd name="T5" fmla="*/ 6 h 96"/>
                <a:gd name="T6" fmla="*/ 0 w 24"/>
                <a:gd name="T7" fmla="*/ 90 h 96"/>
                <a:gd name="T8" fmla="*/ 6 w 24"/>
                <a:gd name="T9" fmla="*/ 96 h 96"/>
                <a:gd name="T10" fmla="*/ 24 w 24"/>
                <a:gd name="T11" fmla="*/ 96 h 96"/>
                <a:gd name="T12" fmla="*/ 24 w 24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6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cubicBezTo>
                    <a:pt x="24" y="96"/>
                    <a:pt x="24" y="96"/>
                    <a:pt x="24" y="9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1720"/>
            <a:ext cx="7792504" cy="4546712"/>
          </a:xfrm>
          <a:prstGeom prst="rect">
            <a:avLst/>
          </a:prstGeom>
        </p:spPr>
      </p:pic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11309351" y="6015831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9" name="Oval 58"/>
          <p:cNvSpPr/>
          <p:nvPr/>
        </p:nvSpPr>
        <p:spPr>
          <a:xfrm>
            <a:off x="10763251" y="5395118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1" name="Oval 60"/>
          <p:cNvSpPr/>
          <p:nvPr/>
        </p:nvSpPr>
        <p:spPr>
          <a:xfrm>
            <a:off x="810895" y="378183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3" name="Oval 62"/>
          <p:cNvSpPr/>
          <p:nvPr/>
        </p:nvSpPr>
        <p:spPr>
          <a:xfrm>
            <a:off x="631508" y="225783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4" name="Oval 63"/>
          <p:cNvSpPr/>
          <p:nvPr/>
        </p:nvSpPr>
        <p:spPr>
          <a:xfrm>
            <a:off x="185420" y="895708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581140" y="3618964"/>
            <a:ext cx="48634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3200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Interview robot</a:t>
            </a:r>
            <a:endParaRPr lang="zh-CN" altLang="en-US" sz="3200" strike="noStrike" noProof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132" name="文本框 5"/>
          <p:cNvSpPr txBox="1"/>
          <p:nvPr/>
        </p:nvSpPr>
        <p:spPr>
          <a:xfrm>
            <a:off x="5816600" y="2889250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TW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面試機器人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3"/>
          <p:cNvSpPr txBox="1"/>
          <p:nvPr/>
        </p:nvSpPr>
        <p:spPr>
          <a:xfrm>
            <a:off x="5453697" y="1485887"/>
            <a:ext cx="59829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瑞典科技公司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Furhat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Robotics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專為招聘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設計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人的頭部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height  41 cm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weight 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35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kg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頭部內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置</a:t>
            </a:r>
            <a:r>
              <a:rPr lang="zh-TW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顯示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螢幕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可切換不同</a:t>
            </a:r>
            <a:r>
              <a:rPr lang="zh-TW" altLang="en-US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形象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根據說話的內容同步對應的</a:t>
            </a:r>
            <a:r>
              <a:rPr lang="zh-TW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嘴</a:t>
            </a:r>
            <a:r>
              <a:rPr lang="zh-TW" altLang="en-US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型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，並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通過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攝像頭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和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麥克風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與求職者進行互動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，可識別 </a:t>
            </a:r>
            <a:r>
              <a:rPr lang="en-US" altLang="zh-TW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30 </a:t>
            </a:r>
            <a:r>
              <a:rPr lang="zh-TW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多種語言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基於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系統驅動，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可模仿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人類微妙的臉部表情，降低交流延遲，分析求職者的行為，適當時給予回應，不會讓求職者感到奇怪。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29175" y="945455"/>
            <a:ext cx="997585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</a:p>
        </p:txBody>
      </p:sp>
      <p:sp>
        <p:nvSpPr>
          <p:cNvPr id="23" name="矩形 22"/>
          <p:cNvSpPr/>
          <p:nvPr/>
        </p:nvSpPr>
        <p:spPr>
          <a:xfrm>
            <a:off x="11118549" y="5757671"/>
            <a:ext cx="98836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</a:p>
        </p:txBody>
      </p:sp>
      <p:sp>
        <p:nvSpPr>
          <p:cNvPr id="25" name="矩形 24"/>
          <p:cNvSpPr/>
          <p:nvPr/>
        </p:nvSpPr>
        <p:spPr>
          <a:xfrm>
            <a:off x="864234" y="360680"/>
            <a:ext cx="4210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面試機器人－</a:t>
            </a:r>
            <a:r>
              <a:rPr lang="en-US" altLang="zh-TW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Tengai</a:t>
            </a:r>
            <a:endParaRPr lang="zh-TW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102102" y="5757671"/>
            <a:ext cx="1459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Tengai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9" y="1607374"/>
            <a:ext cx="3479971" cy="3982297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 descr="C:\Users\zengfuqiang\Desktop\timgJZWP07MM.jpgtimgJZWP07M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0" y="2198370"/>
            <a:ext cx="4139897" cy="2359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矩形 29"/>
          <p:cNvSpPr/>
          <p:nvPr/>
        </p:nvSpPr>
        <p:spPr>
          <a:xfrm>
            <a:off x="4139895" y="2180907"/>
            <a:ext cx="7655863" cy="2393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面試機器人</a:t>
            </a:r>
            <a:endParaRPr 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5106035" y="3161030"/>
            <a:ext cx="46856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你以前被機器人面試過嗎？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4139895" y="2342981"/>
            <a:ext cx="5691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面試時 </a:t>
            </a:r>
            <a:r>
              <a:rPr lang="en-US" altLang="zh-TW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Tengai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跟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求職者說的第一句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話：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1" name="Freeform 383"/>
          <p:cNvSpPr/>
          <p:nvPr/>
        </p:nvSpPr>
        <p:spPr bwMode="auto">
          <a:xfrm>
            <a:off x="10757838" y="3710706"/>
            <a:ext cx="831215" cy="749935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15938" y="2375586"/>
            <a:ext cx="4836064" cy="60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30720" y="-9525"/>
            <a:ext cx="5161280" cy="68573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08963" y="171751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目的</a:t>
            </a:r>
          </a:p>
        </p:txBody>
      </p:sp>
      <p:sp>
        <p:nvSpPr>
          <p:cNvPr id="51" name="TextBox 23"/>
          <p:cNvSpPr txBox="1"/>
          <p:nvPr/>
        </p:nvSpPr>
        <p:spPr>
          <a:xfrm>
            <a:off x="1015938" y="2582299"/>
            <a:ext cx="5565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減少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傳統時間限制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招募過程更有效率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排除人為隱性偏見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33" name="Freeform 186"/>
          <p:cNvSpPr/>
          <p:nvPr/>
        </p:nvSpPr>
        <p:spPr bwMode="auto">
          <a:xfrm>
            <a:off x="1015938" y="1947049"/>
            <a:ext cx="219710" cy="281940"/>
          </a:xfrm>
          <a:custGeom>
            <a:avLst/>
            <a:gdLst>
              <a:gd name="T0" fmla="*/ 84 w 84"/>
              <a:gd name="T1" fmla="*/ 24 h 156"/>
              <a:gd name="T2" fmla="*/ 84 w 84"/>
              <a:gd name="T3" fmla="*/ 114 h 156"/>
              <a:gd name="T4" fmla="*/ 42 w 84"/>
              <a:gd name="T5" fmla="*/ 156 h 156"/>
              <a:gd name="T6" fmla="*/ 0 w 84"/>
              <a:gd name="T7" fmla="*/ 114 h 156"/>
              <a:gd name="T8" fmla="*/ 0 w 84"/>
              <a:gd name="T9" fmla="*/ 30 h 156"/>
              <a:gd name="T10" fmla="*/ 4 w 84"/>
              <a:gd name="T11" fmla="*/ 15 h 156"/>
              <a:gd name="T12" fmla="*/ 30 w 84"/>
              <a:gd name="T13" fmla="*/ 0 h 156"/>
              <a:gd name="T14" fmla="*/ 56 w 84"/>
              <a:gd name="T15" fmla="*/ 15 h 156"/>
              <a:gd name="T16" fmla="*/ 60 w 84"/>
              <a:gd name="T17" fmla="*/ 30 h 156"/>
              <a:gd name="T18" fmla="*/ 60 w 84"/>
              <a:gd name="T19" fmla="*/ 108 h 156"/>
              <a:gd name="T20" fmla="*/ 42 w 84"/>
              <a:gd name="T21" fmla="*/ 126 h 156"/>
              <a:gd name="T22" fmla="*/ 24 w 84"/>
              <a:gd name="T23" fmla="*/ 108 h 156"/>
              <a:gd name="T24" fmla="*/ 24 w 84"/>
              <a:gd name="T25" fmla="*/ 54 h 156"/>
              <a:gd name="T26" fmla="*/ 30 w 84"/>
              <a:gd name="T27" fmla="*/ 48 h 156"/>
              <a:gd name="T28" fmla="*/ 36 w 84"/>
              <a:gd name="T29" fmla="*/ 54 h 156"/>
              <a:gd name="T30" fmla="*/ 36 w 84"/>
              <a:gd name="T31" fmla="*/ 108 h 156"/>
              <a:gd name="T32" fmla="*/ 42 w 84"/>
              <a:gd name="T33" fmla="*/ 114 h 156"/>
              <a:gd name="T34" fmla="*/ 48 w 84"/>
              <a:gd name="T35" fmla="*/ 108 h 156"/>
              <a:gd name="T36" fmla="*/ 48 w 84"/>
              <a:gd name="T37" fmla="*/ 30 h 156"/>
              <a:gd name="T38" fmla="*/ 30 w 84"/>
              <a:gd name="T39" fmla="*/ 12 h 156"/>
              <a:gd name="T40" fmla="*/ 14 w 84"/>
              <a:gd name="T41" fmla="*/ 21 h 156"/>
              <a:gd name="T42" fmla="*/ 12 w 84"/>
              <a:gd name="T43" fmla="*/ 30 h 156"/>
              <a:gd name="T44" fmla="*/ 12 w 84"/>
              <a:gd name="T45" fmla="*/ 114 h 156"/>
              <a:gd name="T46" fmla="*/ 42 w 84"/>
              <a:gd name="T47" fmla="*/ 144 h 156"/>
              <a:gd name="T48" fmla="*/ 72 w 84"/>
              <a:gd name="T49" fmla="*/ 114 h 156"/>
              <a:gd name="T50" fmla="*/ 72 w 84"/>
              <a:gd name="T51" fmla="*/ 24 h 156"/>
              <a:gd name="T52" fmla="*/ 78 w 84"/>
              <a:gd name="T53" fmla="*/ 18 h 156"/>
              <a:gd name="T54" fmla="*/ 84 w 84"/>
              <a:gd name="T55" fmla="*/ 2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4" h="156">
                <a:moveTo>
                  <a:pt x="84" y="24"/>
                </a:moveTo>
                <a:cubicBezTo>
                  <a:pt x="84" y="114"/>
                  <a:pt x="84" y="114"/>
                  <a:pt x="84" y="114"/>
                </a:cubicBezTo>
                <a:cubicBezTo>
                  <a:pt x="84" y="129"/>
                  <a:pt x="75" y="156"/>
                  <a:pt x="42" y="156"/>
                </a:cubicBezTo>
                <a:cubicBezTo>
                  <a:pt x="9" y="156"/>
                  <a:pt x="0" y="129"/>
                  <a:pt x="0" y="1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2"/>
                  <a:pt x="4" y="15"/>
                </a:cubicBezTo>
                <a:cubicBezTo>
                  <a:pt x="9" y="5"/>
                  <a:pt x="18" y="0"/>
                  <a:pt x="30" y="0"/>
                </a:cubicBezTo>
                <a:cubicBezTo>
                  <a:pt x="42" y="0"/>
                  <a:pt x="51" y="5"/>
                  <a:pt x="56" y="15"/>
                </a:cubicBezTo>
                <a:cubicBezTo>
                  <a:pt x="60" y="22"/>
                  <a:pt x="60" y="29"/>
                  <a:pt x="60" y="3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5"/>
                  <a:pt x="55" y="126"/>
                  <a:pt x="42" y="126"/>
                </a:cubicBezTo>
                <a:cubicBezTo>
                  <a:pt x="29" y="126"/>
                  <a:pt x="24" y="115"/>
                  <a:pt x="24" y="108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1"/>
                  <a:pt x="27" y="48"/>
                  <a:pt x="30" y="48"/>
                </a:cubicBezTo>
                <a:cubicBezTo>
                  <a:pt x="33" y="48"/>
                  <a:pt x="36" y="51"/>
                  <a:pt x="36" y="54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11"/>
                  <a:pt x="37" y="114"/>
                  <a:pt x="42" y="114"/>
                </a:cubicBezTo>
                <a:cubicBezTo>
                  <a:pt x="47" y="114"/>
                  <a:pt x="48" y="111"/>
                  <a:pt x="48" y="108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27"/>
                  <a:pt x="47" y="12"/>
                  <a:pt x="30" y="12"/>
                </a:cubicBezTo>
                <a:cubicBezTo>
                  <a:pt x="22" y="12"/>
                  <a:pt x="17" y="15"/>
                  <a:pt x="14" y="21"/>
                </a:cubicBezTo>
                <a:cubicBezTo>
                  <a:pt x="12" y="25"/>
                  <a:pt x="12" y="30"/>
                  <a:pt x="12" y="30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2" y="117"/>
                  <a:pt x="13" y="144"/>
                  <a:pt x="42" y="144"/>
                </a:cubicBezTo>
                <a:cubicBezTo>
                  <a:pt x="72" y="144"/>
                  <a:pt x="72" y="115"/>
                  <a:pt x="72" y="114"/>
                </a:cubicBezTo>
                <a:cubicBezTo>
                  <a:pt x="72" y="24"/>
                  <a:pt x="72" y="24"/>
                  <a:pt x="72" y="24"/>
                </a:cubicBezTo>
                <a:cubicBezTo>
                  <a:pt x="72" y="21"/>
                  <a:pt x="75" y="18"/>
                  <a:pt x="78" y="18"/>
                </a:cubicBezTo>
                <a:cubicBezTo>
                  <a:pt x="81" y="18"/>
                  <a:pt x="84" y="21"/>
                  <a:pt x="84" y="24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4235" y="36068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面試機器人</a:t>
            </a:r>
            <a:endParaRPr 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775460" y="1531688"/>
            <a:ext cx="3836670" cy="4709092"/>
          </a:xfrm>
          <a:prstGeom prst="round2Diag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对角圆角矩形 4"/>
          <p:cNvSpPr/>
          <p:nvPr/>
        </p:nvSpPr>
        <p:spPr>
          <a:xfrm>
            <a:off x="6600190" y="1531688"/>
            <a:ext cx="3961130" cy="4709092"/>
          </a:xfrm>
          <a:prstGeom prst="round2Diag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" name="TextBox 23"/>
          <p:cNvSpPr txBox="1"/>
          <p:nvPr/>
        </p:nvSpPr>
        <p:spPr>
          <a:xfrm>
            <a:off x="1916683" y="1952308"/>
            <a:ext cx="37123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過於制式化</a:t>
            </a:r>
            <a:endParaRPr lang="zh-TW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易受編程</a:t>
            </a:r>
            <a:r>
              <a:rPr lang="zh-TW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影響</a:t>
            </a:r>
            <a:endParaRPr lang="en-US" altLang="zh-TW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報導指出，亞馬遜在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2015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年退出人工智能招聘系統，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因為透過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編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程機器人確認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亞馬遜主要高階主管皆為男性員工，之後給予女性較低的分數，引發極大爭議。</a:t>
            </a: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92" name="Freeform 145"/>
          <p:cNvSpPr/>
          <p:nvPr/>
        </p:nvSpPr>
        <p:spPr bwMode="auto">
          <a:xfrm>
            <a:off x="5271644" y="1327468"/>
            <a:ext cx="565785" cy="476250"/>
          </a:xfrm>
          <a:custGeom>
            <a:avLst/>
            <a:gdLst>
              <a:gd name="T0" fmla="*/ 108 w 179"/>
              <a:gd name="T1" fmla="*/ 0 h 150"/>
              <a:gd name="T2" fmla="*/ 132 w 179"/>
              <a:gd name="T3" fmla="*/ 36 h 150"/>
              <a:gd name="T4" fmla="*/ 135 w 179"/>
              <a:gd name="T5" fmla="*/ 34 h 150"/>
              <a:gd name="T6" fmla="*/ 173 w 179"/>
              <a:gd name="T7" fmla="*/ 33 h 150"/>
              <a:gd name="T8" fmla="*/ 142 w 179"/>
              <a:gd name="T9" fmla="*/ 58 h 150"/>
              <a:gd name="T10" fmla="*/ 161 w 179"/>
              <a:gd name="T11" fmla="*/ 97 h 150"/>
              <a:gd name="T12" fmla="*/ 127 w 179"/>
              <a:gd name="T13" fmla="*/ 116 h 150"/>
              <a:gd name="T14" fmla="*/ 124 w 179"/>
              <a:gd name="T15" fmla="*/ 113 h 150"/>
              <a:gd name="T16" fmla="*/ 90 w 179"/>
              <a:gd name="T17" fmla="*/ 96 h 150"/>
              <a:gd name="T18" fmla="*/ 107 w 179"/>
              <a:gd name="T19" fmla="*/ 130 h 150"/>
              <a:gd name="T20" fmla="*/ 74 w 179"/>
              <a:gd name="T21" fmla="*/ 150 h 150"/>
              <a:gd name="T22" fmla="*/ 51 w 179"/>
              <a:gd name="T23" fmla="*/ 113 h 150"/>
              <a:gd name="T24" fmla="*/ 47 w 179"/>
              <a:gd name="T25" fmla="*/ 115 h 150"/>
              <a:gd name="T26" fmla="*/ 8 w 179"/>
              <a:gd name="T27" fmla="*/ 119 h 150"/>
              <a:gd name="T28" fmla="*/ 36 w 179"/>
              <a:gd name="T29" fmla="*/ 94 h 150"/>
              <a:gd name="T30" fmla="*/ 38 w 179"/>
              <a:gd name="T31" fmla="*/ 92 h 150"/>
              <a:gd name="T32" fmla="*/ 18 w 179"/>
              <a:gd name="T33" fmla="*/ 53 h 150"/>
              <a:gd name="T34" fmla="*/ 53 w 179"/>
              <a:gd name="T35" fmla="*/ 33 h 150"/>
              <a:gd name="T36" fmla="*/ 72 w 179"/>
              <a:gd name="T37" fmla="*/ 65 h 150"/>
              <a:gd name="T38" fmla="*/ 90 w 179"/>
              <a:gd name="T39" fmla="*/ 31 h 150"/>
              <a:gd name="T40" fmla="*/ 74 w 179"/>
              <a:gd name="T41" fmla="*/ 24 h 150"/>
              <a:gd name="T42" fmla="*/ 75 w 179"/>
              <a:gd name="T43" fmla="*/ 19 h 150"/>
              <a:gd name="T44" fmla="*/ 108 w 179"/>
              <a:gd name="T4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9" h="150">
                <a:moveTo>
                  <a:pt x="108" y="0"/>
                </a:moveTo>
                <a:cubicBezTo>
                  <a:pt x="114" y="11"/>
                  <a:pt x="124" y="33"/>
                  <a:pt x="132" y="36"/>
                </a:cubicBezTo>
                <a:cubicBezTo>
                  <a:pt x="133" y="36"/>
                  <a:pt x="134" y="35"/>
                  <a:pt x="135" y="34"/>
                </a:cubicBezTo>
                <a:cubicBezTo>
                  <a:pt x="137" y="14"/>
                  <a:pt x="168" y="6"/>
                  <a:pt x="173" y="33"/>
                </a:cubicBezTo>
                <a:cubicBezTo>
                  <a:pt x="179" y="61"/>
                  <a:pt x="154" y="50"/>
                  <a:pt x="142" y="58"/>
                </a:cubicBezTo>
                <a:cubicBezTo>
                  <a:pt x="148" y="71"/>
                  <a:pt x="155" y="84"/>
                  <a:pt x="161" y="97"/>
                </a:cubicBezTo>
                <a:cubicBezTo>
                  <a:pt x="152" y="102"/>
                  <a:pt x="137" y="114"/>
                  <a:pt x="127" y="116"/>
                </a:cubicBezTo>
                <a:cubicBezTo>
                  <a:pt x="125" y="116"/>
                  <a:pt x="125" y="114"/>
                  <a:pt x="124" y="113"/>
                </a:cubicBezTo>
                <a:cubicBezTo>
                  <a:pt x="128" y="90"/>
                  <a:pt x="112" y="72"/>
                  <a:pt x="90" y="96"/>
                </a:cubicBezTo>
                <a:cubicBezTo>
                  <a:pt x="72" y="115"/>
                  <a:pt x="109" y="125"/>
                  <a:pt x="107" y="130"/>
                </a:cubicBezTo>
                <a:cubicBezTo>
                  <a:pt x="96" y="137"/>
                  <a:pt x="85" y="143"/>
                  <a:pt x="74" y="150"/>
                </a:cubicBezTo>
                <a:cubicBezTo>
                  <a:pt x="66" y="138"/>
                  <a:pt x="59" y="125"/>
                  <a:pt x="51" y="113"/>
                </a:cubicBezTo>
                <a:cubicBezTo>
                  <a:pt x="50" y="114"/>
                  <a:pt x="48" y="115"/>
                  <a:pt x="47" y="115"/>
                </a:cubicBezTo>
                <a:cubicBezTo>
                  <a:pt x="42" y="132"/>
                  <a:pt x="18" y="149"/>
                  <a:pt x="8" y="119"/>
                </a:cubicBezTo>
                <a:cubicBezTo>
                  <a:pt x="0" y="94"/>
                  <a:pt x="22" y="96"/>
                  <a:pt x="36" y="94"/>
                </a:cubicBezTo>
                <a:cubicBezTo>
                  <a:pt x="37" y="93"/>
                  <a:pt x="38" y="93"/>
                  <a:pt x="38" y="92"/>
                </a:cubicBezTo>
                <a:cubicBezTo>
                  <a:pt x="32" y="79"/>
                  <a:pt x="24" y="66"/>
                  <a:pt x="18" y="53"/>
                </a:cubicBezTo>
                <a:cubicBezTo>
                  <a:pt x="29" y="47"/>
                  <a:pt x="41" y="40"/>
                  <a:pt x="53" y="33"/>
                </a:cubicBezTo>
                <a:cubicBezTo>
                  <a:pt x="62" y="42"/>
                  <a:pt x="48" y="65"/>
                  <a:pt x="72" y="65"/>
                </a:cubicBezTo>
                <a:cubicBezTo>
                  <a:pt x="87" y="64"/>
                  <a:pt x="100" y="45"/>
                  <a:pt x="90" y="31"/>
                </a:cubicBezTo>
                <a:cubicBezTo>
                  <a:pt x="84" y="28"/>
                  <a:pt x="76" y="28"/>
                  <a:pt x="74" y="24"/>
                </a:cubicBezTo>
                <a:cubicBezTo>
                  <a:pt x="72" y="19"/>
                  <a:pt x="74" y="21"/>
                  <a:pt x="75" y="19"/>
                </a:cubicBezTo>
                <a:cubicBezTo>
                  <a:pt x="86" y="13"/>
                  <a:pt x="97" y="6"/>
                  <a:pt x="108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11" name="Freeform 64"/>
          <p:cNvSpPr>
            <a:spLocks noEditPoints="1"/>
          </p:cNvSpPr>
          <p:nvPr/>
        </p:nvSpPr>
        <p:spPr bwMode="auto">
          <a:xfrm>
            <a:off x="10270612" y="1389146"/>
            <a:ext cx="527685" cy="521970"/>
          </a:xfrm>
          <a:custGeom>
            <a:avLst/>
            <a:gdLst>
              <a:gd name="T0" fmla="*/ 123 w 131"/>
              <a:gd name="T1" fmla="*/ 72 h 131"/>
              <a:gd name="T2" fmla="*/ 51 w 131"/>
              <a:gd name="T3" fmla="*/ 0 h 131"/>
              <a:gd name="T4" fmla="*/ 0 w 131"/>
              <a:gd name="T5" fmla="*/ 0 h 131"/>
              <a:gd name="T6" fmla="*/ 0 w 131"/>
              <a:gd name="T7" fmla="*/ 51 h 131"/>
              <a:gd name="T8" fmla="*/ 72 w 131"/>
              <a:gd name="T9" fmla="*/ 123 h 131"/>
              <a:gd name="T10" fmla="*/ 89 w 131"/>
              <a:gd name="T11" fmla="*/ 123 h 131"/>
              <a:gd name="T12" fmla="*/ 123 w 131"/>
              <a:gd name="T13" fmla="*/ 89 h 131"/>
              <a:gd name="T14" fmla="*/ 123 w 131"/>
              <a:gd name="T15" fmla="*/ 72 h 131"/>
              <a:gd name="T16" fmla="*/ 34 w 131"/>
              <a:gd name="T17" fmla="*/ 34 h 131"/>
              <a:gd name="T18" fmla="*/ 17 w 131"/>
              <a:gd name="T19" fmla="*/ 34 h 131"/>
              <a:gd name="T20" fmla="*/ 17 w 131"/>
              <a:gd name="T21" fmla="*/ 17 h 131"/>
              <a:gd name="T22" fmla="*/ 34 w 131"/>
              <a:gd name="T23" fmla="*/ 17 h 131"/>
              <a:gd name="T24" fmla="*/ 34 w 131"/>
              <a:gd name="T25" fmla="*/ 3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123" y="72"/>
                </a:moveTo>
                <a:cubicBezTo>
                  <a:pt x="114" y="63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3"/>
                  <a:pt x="80" y="131"/>
                  <a:pt x="89" y="123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3" y="89"/>
                  <a:pt x="131" y="80"/>
                  <a:pt x="123" y="72"/>
                </a:cubicBezTo>
                <a:moveTo>
                  <a:pt x="34" y="34"/>
                </a:moveTo>
                <a:cubicBezTo>
                  <a:pt x="29" y="38"/>
                  <a:pt x="21" y="38"/>
                  <a:pt x="17" y="34"/>
                </a:cubicBezTo>
                <a:cubicBezTo>
                  <a:pt x="12" y="29"/>
                  <a:pt x="12" y="21"/>
                  <a:pt x="17" y="17"/>
                </a:cubicBezTo>
                <a:cubicBezTo>
                  <a:pt x="21" y="12"/>
                  <a:pt x="29" y="12"/>
                  <a:pt x="34" y="17"/>
                </a:cubicBezTo>
                <a:cubicBezTo>
                  <a:pt x="38" y="21"/>
                  <a:pt x="38" y="29"/>
                  <a:pt x="34" y="3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6848980" y="1911116"/>
            <a:ext cx="3712340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心理學博士 </a:t>
            </a:r>
            <a:r>
              <a:rPr lang="en-US" altLang="zh-TW" sz="2000" dirty="0" err="1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Lindelöw</a:t>
            </a:r>
            <a:r>
              <a:rPr lang="en-US" altLang="zh-TW" sz="20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指出</a:t>
            </a:r>
            <a:r>
              <a:rPr lang="zh-TW" altLang="en-US" sz="20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招聘也是一個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雙向選擇</a:t>
            </a:r>
            <a:r>
              <a:rPr lang="zh-TW" altLang="en-US" sz="20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的過程，應聘者也會想通過面試官了解工作環境是否理想，是否有志同道合的同事，機器人能回答好這些問題嗎？</a:t>
            </a:r>
            <a:endParaRPr lang="en-US" altLang="zh-TW" sz="20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4235" y="360680"/>
            <a:ext cx="35429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面試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機器人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TW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隱憂</a:t>
            </a:r>
            <a:endParaRPr lang="zh-CN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" y="1910576"/>
            <a:ext cx="5324634" cy="3522345"/>
          </a:xfrm>
          <a:prstGeom prst="rect">
            <a:avLst/>
          </a:prstGeom>
        </p:spPr>
      </p:pic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5865813" y="1881823"/>
            <a:ext cx="677863" cy="70485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9" name="Oval 58"/>
          <p:cNvSpPr/>
          <p:nvPr/>
        </p:nvSpPr>
        <p:spPr>
          <a:xfrm>
            <a:off x="5319713" y="1261110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1" name="Oval 60"/>
          <p:cNvSpPr/>
          <p:nvPr/>
        </p:nvSpPr>
        <p:spPr>
          <a:xfrm>
            <a:off x="673417" y="5026025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3" name="Oval 62"/>
          <p:cNvSpPr/>
          <p:nvPr/>
        </p:nvSpPr>
        <p:spPr>
          <a:xfrm>
            <a:off x="494030" y="4873625"/>
            <a:ext cx="461963" cy="461963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4" name="Oval 63"/>
          <p:cNvSpPr/>
          <p:nvPr/>
        </p:nvSpPr>
        <p:spPr>
          <a:xfrm>
            <a:off x="47942" y="5543550"/>
            <a:ext cx="461963" cy="461963"/>
          </a:xfrm>
          <a:prstGeom prst="ellipse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507924" y="3718164"/>
            <a:ext cx="418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3200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Camel race</a:t>
            </a:r>
            <a:endParaRPr lang="zh-CN" altLang="en-US" sz="3200" strike="noStrike" noProof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180" name="文本框 5"/>
          <p:cNvSpPr txBox="1"/>
          <p:nvPr/>
        </p:nvSpPr>
        <p:spPr>
          <a:xfrm>
            <a:off x="6701791" y="2963863"/>
            <a:ext cx="459105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TW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賽駱駝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3869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賽駱駝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/Camel 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race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6629718" y="1417955"/>
            <a:ext cx="1112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2392858" y="5852160"/>
            <a:ext cx="826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中東阿拉伯聯合大公國首都</a:t>
            </a:r>
            <a:r>
              <a:rPr lang="zh-TW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阿布達比 </a:t>
            </a:r>
            <a:r>
              <a:rPr lang="en-US" altLang="zh-TW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Abu </a:t>
            </a:r>
            <a:r>
              <a:rPr lang="en-US" altLang="zh-TW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Dhabi</a:t>
            </a:r>
            <a:endParaRPr lang="zh-TW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382831" y="1188720"/>
            <a:ext cx="8623878" cy="4663440"/>
            <a:chOff x="182563" y="2298556"/>
            <a:chExt cx="5673725" cy="3068118"/>
          </a:xfrm>
        </p:grpSpPr>
        <p:pic>
          <p:nvPicPr>
            <p:cNvPr id="19472" name="图片 3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3015" b="17353"/>
            <a:stretch/>
          </p:blipFill>
          <p:spPr>
            <a:xfrm>
              <a:off x="182563" y="2298556"/>
              <a:ext cx="5673725" cy="306811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Freeform 17"/>
            <p:cNvSpPr>
              <a:spLocks noEditPoints="1"/>
            </p:cNvSpPr>
            <p:nvPr/>
          </p:nvSpPr>
          <p:spPr bwMode="auto">
            <a:xfrm>
              <a:off x="3560167" y="3399631"/>
              <a:ext cx="361315" cy="574675"/>
            </a:xfrm>
            <a:custGeom>
              <a:avLst/>
              <a:gdLst>
                <a:gd name="T0" fmla="*/ 96 w 96"/>
                <a:gd name="T1" fmla="*/ 48 h 156"/>
                <a:gd name="T2" fmla="*/ 48 w 96"/>
                <a:gd name="T3" fmla="*/ 0 h 156"/>
                <a:gd name="T4" fmla="*/ 0 w 96"/>
                <a:gd name="T5" fmla="*/ 48 h 156"/>
                <a:gd name="T6" fmla="*/ 6 w 96"/>
                <a:gd name="T7" fmla="*/ 72 h 156"/>
                <a:gd name="T8" fmla="*/ 6 w 96"/>
                <a:gd name="T9" fmla="*/ 72 h 156"/>
                <a:gd name="T10" fmla="*/ 48 w 96"/>
                <a:gd name="T11" fmla="*/ 156 h 156"/>
                <a:gd name="T12" fmla="*/ 90 w 96"/>
                <a:gd name="T13" fmla="*/ 72 h 156"/>
                <a:gd name="T14" fmla="*/ 90 w 96"/>
                <a:gd name="T15" fmla="*/ 72 h 156"/>
                <a:gd name="T16" fmla="*/ 96 w 96"/>
                <a:gd name="T17" fmla="*/ 48 h 156"/>
                <a:gd name="T18" fmla="*/ 48 w 96"/>
                <a:gd name="T19" fmla="*/ 72 h 156"/>
                <a:gd name="T20" fmla="*/ 24 w 96"/>
                <a:gd name="T21" fmla="*/ 48 h 156"/>
                <a:gd name="T22" fmla="*/ 48 w 96"/>
                <a:gd name="T23" fmla="*/ 24 h 156"/>
                <a:gd name="T24" fmla="*/ 72 w 96"/>
                <a:gd name="T25" fmla="*/ 48 h 156"/>
                <a:gd name="T26" fmla="*/ 48 w 96"/>
                <a:gd name="T27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56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57"/>
                    <a:pt x="2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4" y="65"/>
                    <a:pt x="96" y="57"/>
                    <a:pt x="96" y="48"/>
                  </a:cubicBezTo>
                  <a:moveTo>
                    <a:pt x="48" y="72"/>
                  </a:moveTo>
                  <a:cubicBezTo>
                    <a:pt x="35" y="72"/>
                    <a:pt x="24" y="61"/>
                    <a:pt x="24" y="48"/>
                  </a:cubicBezTo>
                  <a:cubicBezTo>
                    <a:pt x="24" y="35"/>
                    <a:pt x="35" y="24"/>
                    <a:pt x="48" y="24"/>
                  </a:cubicBezTo>
                  <a:cubicBezTo>
                    <a:pt x="61" y="24"/>
                    <a:pt x="72" y="35"/>
                    <a:pt x="72" y="48"/>
                  </a:cubicBezTo>
                  <a:cubicBezTo>
                    <a:pt x="72" y="61"/>
                    <a:pt x="61" y="72"/>
                    <a:pt x="48" y="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658</Words>
  <Application>Microsoft Office PowerPoint</Application>
  <PresentationFormat>寬螢幕</PresentationFormat>
  <Paragraphs>77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微软雅黑</vt:lpstr>
      <vt:lpstr>宋体</vt:lpstr>
      <vt:lpstr>新細明體</vt:lpstr>
      <vt:lpstr>Arial</vt:lpstr>
      <vt:lpstr>Calibri</vt:lpstr>
      <vt:lpstr>Century Gothic</vt:lpstr>
      <vt:lpstr>更多作品请在稻壳儿搜索艺随风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</cp:lastModifiedBy>
  <cp:revision>97</cp:revision>
  <dcterms:created xsi:type="dcterms:W3CDTF">2017-03-07T08:54:00Z</dcterms:created>
  <dcterms:modified xsi:type="dcterms:W3CDTF">2019-08-05T04:48:02Z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