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7654" r:id="rId4"/>
    <p:sldId id="7656" r:id="rId5"/>
    <p:sldId id="7655" r:id="rId6"/>
    <p:sldId id="7657" r:id="rId7"/>
    <p:sldId id="7658" r:id="rId8"/>
    <p:sldId id="7660" r:id="rId9"/>
    <p:sldId id="7659" r:id="rId10"/>
    <p:sldId id="7661" r:id="rId11"/>
    <p:sldId id="7662" r:id="rId12"/>
    <p:sldId id="7647" r:id="rId13"/>
    <p:sldId id="1176" r:id="rId14"/>
    <p:sldId id="588" r:id="rId15"/>
    <p:sldId id="596" r:id="rId16"/>
    <p:sldId id="7651" r:id="rId17"/>
    <p:sldId id="7652" r:id="rId18"/>
    <p:sldId id="7653" r:id="rId19"/>
    <p:sldId id="7614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E6E6E8"/>
    <a:srgbClr val="E6E9E6"/>
    <a:srgbClr val="C1C7CB"/>
    <a:srgbClr val="AFB4B8"/>
    <a:srgbClr val="E0E8EB"/>
    <a:srgbClr val="085799"/>
    <a:srgbClr val="06447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877" autoAdjust="0"/>
  </p:normalViewPr>
  <p:slideViewPr>
    <p:cSldViewPr snapToGrid="0">
      <p:cViewPr varScale="1">
        <p:scale>
          <a:sx n="65" d="100"/>
          <a:sy n="65" d="100"/>
        </p:scale>
        <p:origin x="13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78DBA-14DA-4A5E-B05D-85F7A5B73E75}" type="datetimeFigureOut">
              <a:rPr lang="zh-CN" altLang="en-US" smtClean="0"/>
              <a:t>2019/7/26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7293F-7C25-4187-86A1-538228AE741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94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724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27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2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742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＊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是什麼：１．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和數據的橋樑２．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動繪製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並且填充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數據</a:t>
            </a:r>
            <a:endParaRPr lang="zh-TW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41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65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75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41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971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15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9C757D-1C5F-448F-990B-E0F784EB5F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5277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7A77BB-AC7F-41B9-8C9F-E944098E6F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42" t="-234" r="36" b="234"/>
          <a:stretch/>
        </p:blipFill>
        <p:spPr>
          <a:xfrm>
            <a:off x="6096000" y="-16042"/>
            <a:ext cx="6096000" cy="68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0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F7627-F74A-47BE-BAE1-D8A89DD0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2B532-C66E-498C-A527-3A0B3CF30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8237A-EF21-4242-8036-230107F9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2019/7/26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C6DA8-33D3-4EC0-9983-7683F0B8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94C42-A668-4A7A-A018-D561413D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23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6432A7-937E-4813-BCF6-E1D9CBDDD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BD1448-4F5E-43E6-A4E4-9E37C9C6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18F-CD8A-4865-B3DB-7E72EF90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2019/7/26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BF520-00D6-4663-9AF2-086F3E99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3F123-FBA7-4FBB-89C0-B02EB94D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38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83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61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6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4F77B-5371-4712-9E6E-B28F658B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2D405-27D5-4DB1-B0EA-7EF278439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1177F-E428-4E89-8308-8CF4F67E3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20DAA3-94FD-4478-B7C4-57B288D7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2019/7/26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87003C-C7B5-46F3-9F2A-56C45744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65218-AB98-4294-8634-1D84D18D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33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399A7-0386-462A-91A5-F27BE146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95918-53E7-4905-A5B5-5AF1EC91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74F41-BA04-4252-B7C2-BE1EDFA25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3BE004-636B-4787-97E1-47634D757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DE8A64-B84E-4E9B-BB14-372CF6C14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D0AA18-12D5-4E19-BD79-94B3F410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2019/7/26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421872-D37A-4754-B38F-3E303E91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6DEA1-5D4C-49D9-A978-C3552B43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75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45626-E9FA-40C3-B712-2640060E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03DA49-AEF3-469B-A041-74D314FA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2019/7/26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23F08C-C7BB-4AE3-82A5-6C9AAAC4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2680A-E899-43D8-A79A-EBEF3A70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9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03AD8E-DBAA-4E06-A116-006CBC5A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2019/7/26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E0A4AF-9CF9-4843-BA28-D6E249E5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7B34C-8711-487A-8C79-849154E4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94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5CC3B-8433-43EA-A36D-C169A999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388EA-232D-4F29-AC6E-F2EBE405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85399F-87BF-41EE-A617-8467EA275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02F6E-7734-4244-9AB4-016A2F23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2019/7/26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38A41-7B0B-492F-AFA7-E4CDBDBF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6D5B5-17CD-4981-B8A3-97F5D2DE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60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9BA48-6FF7-466D-B72D-25E1AE8E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C0DBB5-D0D4-40E0-A0D3-7FEE34518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571F67-ECAE-498B-94B7-79CF23C1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B2C0F-02D3-4F5E-AB90-8EE07C11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2019/7/26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D987E-E735-4E00-B706-9A3C83E1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F3D15-9119-43F3-933F-B3C5AA80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00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bg1"/>
            </a:gs>
            <a:gs pos="100000">
              <a:srgbClr val="E6E6E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5D9B5F-CE5F-41AA-89FD-551FA898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82CC29-FD05-4CED-A525-0C19865A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D5F05-8904-4031-A68E-645822F9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4EAC-7851-419C-9561-47E833F0B301}" type="datetimeFigureOut">
              <a:rPr lang="zh-CN" altLang="en-US" smtClean="0"/>
              <a:t>2019/7/26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3DD37-8CB0-4E7F-8647-CACE7AC73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B2A78-CDF0-438D-BC20-8B3F95371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2F448-B8DC-4A2F-B7FC-F8D8A2D5D2F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82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374650" ty="127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30E889F-82AD-4468-8FB5-DB6E71953424}"/>
              </a:ext>
            </a:extLst>
          </p:cNvPr>
          <p:cNvCxnSpPr>
            <a:cxnSpLocks/>
          </p:cNvCxnSpPr>
          <p:nvPr/>
        </p:nvCxnSpPr>
        <p:spPr>
          <a:xfrm flipH="1">
            <a:off x="9473456" y="1066691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374B8BA-E1A5-4F96-A711-A1301B6872D2}"/>
              </a:ext>
            </a:extLst>
          </p:cNvPr>
          <p:cNvCxnSpPr>
            <a:cxnSpLocks/>
          </p:cNvCxnSpPr>
          <p:nvPr/>
        </p:nvCxnSpPr>
        <p:spPr>
          <a:xfrm flipH="1">
            <a:off x="8632850" y="1261096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0E81229-FADF-487D-929C-4ED20521D106}"/>
              </a:ext>
            </a:extLst>
          </p:cNvPr>
          <p:cNvCxnSpPr>
            <a:cxnSpLocks/>
          </p:cNvCxnSpPr>
          <p:nvPr/>
        </p:nvCxnSpPr>
        <p:spPr>
          <a:xfrm flipH="1">
            <a:off x="2910545" y="5347172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0C234BB-6BAA-41DF-A988-4ED207C73FA7}"/>
              </a:ext>
            </a:extLst>
          </p:cNvPr>
          <p:cNvCxnSpPr>
            <a:cxnSpLocks/>
          </p:cNvCxnSpPr>
          <p:nvPr/>
        </p:nvCxnSpPr>
        <p:spPr>
          <a:xfrm flipH="1">
            <a:off x="2069939" y="5541577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658A09-94DD-4D42-A1E6-877B1B733197}"/>
              </a:ext>
            </a:extLst>
          </p:cNvPr>
          <p:cNvGrpSpPr/>
          <p:nvPr/>
        </p:nvGrpSpPr>
        <p:grpSpPr>
          <a:xfrm>
            <a:off x="5178458" y="1364474"/>
            <a:ext cx="1835083" cy="645459"/>
            <a:chOff x="5178000" y="1248360"/>
            <a:chExt cx="1835083" cy="645459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4393DC5-7F50-4EA2-8054-6E651B261BDF}"/>
                </a:ext>
              </a:extLst>
            </p:cNvPr>
            <p:cNvCxnSpPr/>
            <p:nvPr/>
          </p:nvCxnSpPr>
          <p:spPr>
            <a:xfrm>
              <a:off x="5178000" y="1267408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320CBD2-A6F5-45DE-BF56-9DBE0A074F23}"/>
                </a:ext>
              </a:extLst>
            </p:cNvPr>
            <p:cNvCxnSpPr/>
            <p:nvPr/>
          </p:nvCxnSpPr>
          <p:spPr>
            <a:xfrm>
              <a:off x="5178000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0CBFE0D-445F-4C61-B017-E84CBA945535}"/>
                </a:ext>
              </a:extLst>
            </p:cNvPr>
            <p:cNvCxnSpPr/>
            <p:nvPr/>
          </p:nvCxnSpPr>
          <p:spPr>
            <a:xfrm>
              <a:off x="7013083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B22691D-A916-41EF-B5E9-68B2F5D43576}"/>
              </a:ext>
            </a:extLst>
          </p:cNvPr>
          <p:cNvCxnSpPr/>
          <p:nvPr/>
        </p:nvCxnSpPr>
        <p:spPr>
          <a:xfrm>
            <a:off x="6096458" y="4079263"/>
            <a:ext cx="0" cy="660400"/>
          </a:xfrm>
          <a:prstGeom prst="line">
            <a:avLst/>
          </a:prstGeom>
          <a:ln w="63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7E46458-47DE-485F-BEFC-0BF30283F2E3}"/>
              </a:ext>
            </a:extLst>
          </p:cNvPr>
          <p:cNvGrpSpPr/>
          <p:nvPr/>
        </p:nvGrpSpPr>
        <p:grpSpPr>
          <a:xfrm>
            <a:off x="2910545" y="1936237"/>
            <a:ext cx="6349559" cy="1656534"/>
            <a:chOff x="2910087" y="1820123"/>
            <a:chExt cx="6349559" cy="1656534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73B07BA-70B6-441F-98EB-6D0148A08C53}"/>
                </a:ext>
              </a:extLst>
            </p:cNvPr>
            <p:cNvSpPr txBox="1"/>
            <p:nvPr/>
          </p:nvSpPr>
          <p:spPr>
            <a:xfrm>
              <a:off x="3271907" y="1820123"/>
              <a:ext cx="56472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600" b="1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  <a:sym typeface="FZHei-B01S" panose="02010601030101010101" pitchFamily="2" charset="-122"/>
                </a:rPr>
                <a:t>HCI</a:t>
              </a:r>
              <a:r>
                <a:rPr lang="zh-TW" altLang="en-US" sz="6600" b="1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  <a:sym typeface="FZHei-B01S" panose="02010601030101010101" pitchFamily="2" charset="-122"/>
                </a:rPr>
                <a:t>暑假訓練</a:t>
              </a:r>
              <a:endParaRPr lang="zh-CN" altLang="en-US" sz="66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06C9309-DA9A-4E52-B9D6-A88C4EF798D2}"/>
                </a:ext>
              </a:extLst>
            </p:cNvPr>
            <p:cNvSpPr txBox="1"/>
            <p:nvPr/>
          </p:nvSpPr>
          <p:spPr>
            <a:xfrm>
              <a:off x="2910087" y="2830326"/>
              <a:ext cx="63495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 err="1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  <a:sym typeface="FZHei-B01S" panose="02010601030101010101" pitchFamily="2" charset="-122"/>
                </a:rPr>
                <a:t>Andriod</a:t>
              </a:r>
              <a:r>
                <a:rPr lang="en-US" altLang="zh-CN" sz="3600" b="1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  <a:sym typeface="FZHei-B01S" panose="02010601030101010101" pitchFamily="2" charset="-122"/>
                </a:rPr>
                <a:t> studio HW3</a:t>
              </a:r>
              <a:endParaRPr lang="zh-CN" altLang="en-US" sz="36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232BAD4-3E3D-4B01-9EA0-34C1CAA212B7}"/>
              </a:ext>
            </a:extLst>
          </p:cNvPr>
          <p:cNvGrpSpPr/>
          <p:nvPr/>
        </p:nvGrpSpPr>
        <p:grpSpPr>
          <a:xfrm>
            <a:off x="5178458" y="3696226"/>
            <a:ext cx="1835083" cy="1634379"/>
            <a:chOff x="5178000" y="3580112"/>
            <a:chExt cx="1835083" cy="1634379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6905B06-9247-47FC-8F86-DFC336F3E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3083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ABEDD52-1F0E-4582-A1D5-4034B77F7F4E}"/>
                </a:ext>
              </a:extLst>
            </p:cNvPr>
            <p:cNvCxnSpPr/>
            <p:nvPr/>
          </p:nvCxnSpPr>
          <p:spPr>
            <a:xfrm>
              <a:off x="5178000" y="5193853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2A2E27C-1B12-4DFF-98E8-0259CC258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000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5450D6CC-F654-4CA4-BF8A-DEE1B3D8999E}"/>
              </a:ext>
            </a:extLst>
          </p:cNvPr>
          <p:cNvSpPr txBox="1"/>
          <p:nvPr/>
        </p:nvSpPr>
        <p:spPr>
          <a:xfrm>
            <a:off x="5268675" y="3704313"/>
            <a:ext cx="165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碩</a:t>
            </a:r>
            <a:r>
              <a:rPr lang="zh-TW" altLang="en-US" sz="16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一   李怡靜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FZHei-B01S" panose="02010601030101010101" pitchFamily="2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8E5D509-E508-4364-886D-8C3B6D5CD86A}"/>
              </a:ext>
            </a:extLst>
          </p:cNvPr>
          <p:cNvSpPr/>
          <p:nvPr/>
        </p:nvSpPr>
        <p:spPr>
          <a:xfrm rot="9600000">
            <a:off x="4045782" y="4504896"/>
            <a:ext cx="4101352" cy="774786"/>
          </a:xfrm>
          <a:prstGeom prst="ellipse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0881E12-60F7-4FFC-9C1D-17F9A247F4A4}"/>
              </a:ext>
            </a:extLst>
          </p:cNvPr>
          <p:cNvSpPr txBox="1"/>
          <p:nvPr/>
        </p:nvSpPr>
        <p:spPr>
          <a:xfrm>
            <a:off x="5267325" y="4812456"/>
            <a:ext cx="1657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2019.07.26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34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80" y="0"/>
            <a:ext cx="5244437" cy="6800850"/>
          </a:xfrm>
          <a:prstGeom prst="rect">
            <a:avLst/>
          </a:prstGeom>
        </p:spPr>
      </p:pic>
      <p:sp>
        <p:nvSpPr>
          <p:cNvPr id="3" name="矩形 1">
            <a:extLst>
              <a:ext uri="{FF2B5EF4-FFF2-40B4-BE49-F238E27FC236}">
                <a16:creationId xmlns:a16="http://schemas.microsoft.com/office/drawing/2014/main" id="{40280004-6E01-4AC0-9C8F-E75BAB53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Example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67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95" y="890955"/>
            <a:ext cx="2696920" cy="556846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758" y="1257665"/>
            <a:ext cx="7576253" cy="2200641"/>
          </a:xfrm>
          <a:prstGeom prst="rect">
            <a:avLst/>
          </a:prstGeom>
        </p:spPr>
      </p:pic>
      <p:cxnSp>
        <p:nvCxnSpPr>
          <p:cNvPr id="4" name="直線單箭頭接點 3"/>
          <p:cNvCxnSpPr>
            <a:stCxn id="5" idx="3"/>
          </p:cNvCxnSpPr>
          <p:nvPr/>
        </p:nvCxnSpPr>
        <p:spPr>
          <a:xfrm flipV="1">
            <a:off x="3763415" y="2094722"/>
            <a:ext cx="1160277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094860" y="1558212"/>
            <a:ext cx="2668555" cy="107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40280004-6E01-4AC0-9C8F-E75BAB53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8" name="文本框 10">
            <a:extLst>
              <a:ext uri="{FF2B5EF4-FFF2-40B4-BE49-F238E27FC236}">
                <a16:creationId xmlns:a16="http://schemas.microsoft.com/office/drawing/2014/main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Example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85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0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</a:t>
            </a:r>
            <a:r>
              <a:rPr lang="en-US" altLang="zh-CN" sz="1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3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74993" y="3088951"/>
            <a:ext cx="6236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MyAdapter</a:t>
            </a:r>
            <a:r>
              <a:rPr kumimoji="1" lang="zh-TW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 </a:t>
            </a:r>
            <a:r>
              <a:rPr kumimoji="1" lang="en-US" altLang="zh-TW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View</a:t>
            </a:r>
            <a:endParaRPr kumimoji="1"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5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0">
            <a:extLst>
              <a:ext uri="{FF2B5EF4-FFF2-40B4-BE49-F238E27FC236}">
                <a16:creationId xmlns:a16="http://schemas.microsoft.com/office/drawing/2014/main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kumimoji="1"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MyAdapter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 View</a:t>
            </a:r>
          </a:p>
        </p:txBody>
      </p:sp>
      <p:sp>
        <p:nvSpPr>
          <p:cNvPr id="32" name="矩形 1">
            <a:extLst>
              <a:ext uri="{FF2B5EF4-FFF2-40B4-BE49-F238E27FC236}">
                <a16:creationId xmlns:a16="http://schemas.microsoft.com/office/drawing/2014/main" id="{40280004-6E01-4AC0-9C8F-E75BAB53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628" y="826351"/>
            <a:ext cx="2848346" cy="5825547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2052734" y="2593909"/>
            <a:ext cx="9181123" cy="1772577"/>
            <a:chOff x="2052734" y="2593909"/>
            <a:chExt cx="9181123" cy="1772577"/>
          </a:xfrm>
        </p:grpSpPr>
        <p:grpSp>
          <p:nvGrpSpPr>
            <p:cNvPr id="10" name="群組 9"/>
            <p:cNvGrpSpPr/>
            <p:nvPr/>
          </p:nvGrpSpPr>
          <p:grpSpPr>
            <a:xfrm>
              <a:off x="4721289" y="2593909"/>
              <a:ext cx="6512568" cy="1772577"/>
              <a:chOff x="4273420" y="2894703"/>
              <a:chExt cx="6512568" cy="1772577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6503" y="2894703"/>
                <a:ext cx="4519485" cy="1772577"/>
              </a:xfrm>
              <a:prstGeom prst="rect">
                <a:avLst/>
              </a:prstGeom>
            </p:spPr>
          </p:pic>
          <p:cxnSp>
            <p:nvCxnSpPr>
              <p:cNvPr id="5" name="直線單箭頭接點 4"/>
              <p:cNvCxnSpPr>
                <a:stCxn id="11" idx="3"/>
                <a:endCxn id="3" idx="1"/>
              </p:cNvCxnSpPr>
              <p:nvPr/>
            </p:nvCxnSpPr>
            <p:spPr>
              <a:xfrm>
                <a:off x="4273420" y="3767117"/>
                <a:ext cx="1993083" cy="13875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2052734" y="2929812"/>
              <a:ext cx="2668555" cy="107302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76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/>
          <p:cNvSpPr/>
          <p:nvPr/>
        </p:nvSpPr>
        <p:spPr>
          <a:xfrm>
            <a:off x="4583583" y="2347265"/>
            <a:ext cx="1359320" cy="1359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6249097" y="2347265"/>
            <a:ext cx="1359320" cy="1359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4583583" y="3838350"/>
            <a:ext cx="1359320" cy="1359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6249097" y="3838350"/>
            <a:ext cx="1359320" cy="1359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1990846" y="2749245"/>
            <a:ext cx="228654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400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LinearLayout</a:t>
            </a:r>
            <a:r>
              <a:rPr lang="en-US" altLang="zh-TW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</a:t>
            </a:r>
          </a:p>
          <a:p>
            <a:pPr algn="ctr"/>
            <a:r>
              <a:rPr lang="en-US" altLang="zh-TW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(Horizontal)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1990846" y="4217121"/>
            <a:ext cx="228654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400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LinearLayout</a:t>
            </a:r>
            <a:r>
              <a:rPr lang="en-US" altLang="zh-TW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</a:t>
            </a:r>
            <a:endParaRPr lang="en-US" altLang="zh-TW" sz="24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algn="ctr"/>
            <a:r>
              <a:rPr lang="en-US" altLang="zh-TW" sz="24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(Vertical)</a:t>
            </a:r>
            <a:endParaRPr lang="en-US" altLang="zh-TW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7968993" y="2842259"/>
            <a:ext cx="24490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ImageView</a:t>
            </a:r>
            <a:endParaRPr 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7968994" y="4355648"/>
            <a:ext cx="24490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TextView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1" name="矩形 1">
            <a:extLst>
              <a:ext uri="{FF2B5EF4-FFF2-40B4-BE49-F238E27FC236}">
                <a16:creationId xmlns:a16="http://schemas.microsoft.com/office/drawing/2014/main" id="{B9CD87B7-4055-4D5E-A47E-DAB65832E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 rot="5400000">
            <a:off x="4896213" y="2733827"/>
            <a:ext cx="734060" cy="586196"/>
            <a:chOff x="4896213" y="2670758"/>
            <a:chExt cx="734060" cy="586196"/>
          </a:xfrm>
        </p:grpSpPr>
        <p:sp>
          <p:nvSpPr>
            <p:cNvPr id="2" name="矩形 1"/>
            <p:cNvSpPr/>
            <p:nvPr/>
          </p:nvSpPr>
          <p:spPr>
            <a:xfrm>
              <a:off x="4896213" y="2670758"/>
              <a:ext cx="734060" cy="19380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896213" y="2846256"/>
              <a:ext cx="734060" cy="19380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896213" y="3063148"/>
              <a:ext cx="734060" cy="19380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4896213" y="4217149"/>
            <a:ext cx="734060" cy="586196"/>
            <a:chOff x="4896213" y="2670758"/>
            <a:chExt cx="734060" cy="586196"/>
          </a:xfrm>
        </p:grpSpPr>
        <p:sp>
          <p:nvSpPr>
            <p:cNvPr id="48" name="矩形 47"/>
            <p:cNvSpPr/>
            <p:nvPr/>
          </p:nvSpPr>
          <p:spPr>
            <a:xfrm>
              <a:off x="4896213" y="2670758"/>
              <a:ext cx="734060" cy="19380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896213" y="2846256"/>
              <a:ext cx="734060" cy="19380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896213" y="3063148"/>
              <a:ext cx="734060" cy="19380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26" name="Picture 2" descr="ãimage iconãçåçæå°çµæ"/>
          <p:cNvPicPr>
            <a:picLocks noChangeAspect="1" noChangeArrowheads="1"/>
          </p:cNvPicPr>
          <p:nvPr/>
        </p:nvPicPr>
        <p:blipFill>
          <a:blip r:embed="rId3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47" y="2594144"/>
            <a:ext cx="898878" cy="89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573245" y="4217149"/>
            <a:ext cx="734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</a:rPr>
              <a:t>AB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文本框 10">
            <a:extLst>
              <a:ext uri="{FF2B5EF4-FFF2-40B4-BE49-F238E27FC236}">
                <a16:creationId xmlns:a16="http://schemas.microsoft.com/office/drawing/2014/main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kumimoji="1"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MyAdapter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36078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85" y="1308420"/>
            <a:ext cx="4131016" cy="4465963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525" y="220663"/>
            <a:ext cx="3167956" cy="6479226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993785" y="1458410"/>
            <a:ext cx="8705801" cy="1134319"/>
            <a:chOff x="993785" y="1458410"/>
            <a:chExt cx="8705801" cy="1134319"/>
          </a:xfrm>
        </p:grpSpPr>
        <p:sp>
          <p:nvSpPr>
            <p:cNvPr id="4" name="矩形 3"/>
            <p:cNvSpPr/>
            <p:nvPr/>
          </p:nvSpPr>
          <p:spPr>
            <a:xfrm>
              <a:off x="6759616" y="1458410"/>
              <a:ext cx="2939970" cy="113431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V="1">
              <a:off x="993785" y="2233914"/>
              <a:ext cx="5676740" cy="231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10">
            <a:extLst>
              <a:ext uri="{FF2B5EF4-FFF2-40B4-BE49-F238E27FC236}">
                <a16:creationId xmlns:a16="http://schemas.microsoft.com/office/drawing/2014/main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kumimoji="1"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MyAdapter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336537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85" y="1308420"/>
            <a:ext cx="4131016" cy="446596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525" y="220663"/>
            <a:ext cx="3167956" cy="6479226"/>
          </a:xfrm>
          <a:prstGeom prst="rect">
            <a:avLst/>
          </a:prstGeom>
        </p:spPr>
      </p:pic>
      <p:sp>
        <p:nvSpPr>
          <p:cNvPr id="8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982210" y="2604304"/>
            <a:ext cx="8730703" cy="1134319"/>
            <a:chOff x="993785" y="2604304"/>
            <a:chExt cx="8730703" cy="1134319"/>
          </a:xfrm>
        </p:grpSpPr>
        <p:grpSp>
          <p:nvGrpSpPr>
            <p:cNvPr id="4" name="群組 3"/>
            <p:cNvGrpSpPr/>
            <p:nvPr/>
          </p:nvGrpSpPr>
          <p:grpSpPr>
            <a:xfrm>
              <a:off x="993785" y="2604304"/>
              <a:ext cx="8730703" cy="1134319"/>
              <a:chOff x="993785" y="2129742"/>
              <a:chExt cx="8730703" cy="1134319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784518" y="2129742"/>
                <a:ext cx="2939970" cy="113431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單箭頭接點 5"/>
              <p:cNvCxnSpPr/>
              <p:nvPr/>
            </p:nvCxnSpPr>
            <p:spPr>
              <a:xfrm flipV="1">
                <a:off x="993785" y="2233914"/>
                <a:ext cx="5676740" cy="2314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接點 9"/>
            <p:cNvCxnSpPr/>
            <p:nvPr/>
          </p:nvCxnSpPr>
          <p:spPr>
            <a:xfrm>
              <a:off x="7824486" y="2604304"/>
              <a:ext cx="11575" cy="113431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0">
            <a:extLst>
              <a:ext uri="{FF2B5EF4-FFF2-40B4-BE49-F238E27FC236}">
                <a16:creationId xmlns:a16="http://schemas.microsoft.com/office/drawing/2014/main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kumimoji="1"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MyAdapter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305324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85" y="1308420"/>
            <a:ext cx="4131016" cy="446596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525" y="220663"/>
            <a:ext cx="3167956" cy="6479226"/>
          </a:xfrm>
          <a:prstGeom prst="rect">
            <a:avLst/>
          </a:prstGeom>
        </p:spPr>
      </p:pic>
      <p:sp>
        <p:nvSpPr>
          <p:cNvPr id="8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993785" y="2621665"/>
            <a:ext cx="6842276" cy="1105383"/>
            <a:chOff x="993785" y="2621665"/>
            <a:chExt cx="6842276" cy="1105383"/>
          </a:xfrm>
        </p:grpSpPr>
        <p:grpSp>
          <p:nvGrpSpPr>
            <p:cNvPr id="4" name="群組 3"/>
            <p:cNvGrpSpPr/>
            <p:nvPr/>
          </p:nvGrpSpPr>
          <p:grpSpPr>
            <a:xfrm>
              <a:off x="993785" y="2621665"/>
              <a:ext cx="6842276" cy="1105383"/>
              <a:chOff x="993785" y="1695690"/>
              <a:chExt cx="6842276" cy="1105383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784518" y="1695690"/>
                <a:ext cx="1051543" cy="1105383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單箭頭接點 5"/>
              <p:cNvCxnSpPr/>
              <p:nvPr/>
            </p:nvCxnSpPr>
            <p:spPr>
              <a:xfrm flipV="1">
                <a:off x="993785" y="2176039"/>
                <a:ext cx="5676740" cy="2314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線接點 11"/>
            <p:cNvCxnSpPr/>
            <p:nvPr/>
          </p:nvCxnSpPr>
          <p:spPr>
            <a:xfrm>
              <a:off x="6784518" y="3379251"/>
              <a:ext cx="105154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kumimoji="1"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MyAdapter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137919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85" y="1308420"/>
            <a:ext cx="4131016" cy="446596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525" y="220663"/>
            <a:ext cx="3167956" cy="6479226"/>
          </a:xfrm>
          <a:prstGeom prst="rect">
            <a:avLst/>
          </a:prstGeom>
        </p:spPr>
      </p:pic>
      <p:sp>
        <p:nvSpPr>
          <p:cNvPr id="8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074808" y="3732835"/>
            <a:ext cx="8636350" cy="1221130"/>
            <a:chOff x="1074808" y="3732835"/>
            <a:chExt cx="8636350" cy="1221130"/>
          </a:xfrm>
        </p:grpSpPr>
        <p:grpSp>
          <p:nvGrpSpPr>
            <p:cNvPr id="13" name="群組 12"/>
            <p:cNvGrpSpPr/>
            <p:nvPr/>
          </p:nvGrpSpPr>
          <p:grpSpPr>
            <a:xfrm>
              <a:off x="1074808" y="3732835"/>
              <a:ext cx="8636350" cy="1221130"/>
              <a:chOff x="993785" y="2436470"/>
              <a:chExt cx="8636350" cy="1221130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993785" y="2436470"/>
                <a:ext cx="8636350" cy="1221130"/>
                <a:chOff x="993785" y="1510495"/>
                <a:chExt cx="8636350" cy="1221130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7846534" y="1510495"/>
                  <a:ext cx="1783601" cy="1221130"/>
                </a:xfrm>
                <a:prstGeom prst="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" name="直線單箭頭接點 5"/>
                <p:cNvCxnSpPr/>
                <p:nvPr/>
              </p:nvCxnSpPr>
              <p:spPr>
                <a:xfrm flipV="1">
                  <a:off x="993785" y="2176039"/>
                  <a:ext cx="5676740" cy="23149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直線接點 11"/>
              <p:cNvCxnSpPr/>
              <p:nvPr/>
            </p:nvCxnSpPr>
            <p:spPr>
              <a:xfrm>
                <a:off x="7895930" y="2974137"/>
                <a:ext cx="169352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線接點 13"/>
            <p:cNvCxnSpPr/>
            <p:nvPr/>
          </p:nvCxnSpPr>
          <p:spPr>
            <a:xfrm>
              <a:off x="7978879" y="4573372"/>
              <a:ext cx="169352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0">
            <a:extLst>
              <a:ext uri="{FF2B5EF4-FFF2-40B4-BE49-F238E27FC236}">
                <a16:creationId xmlns:a16="http://schemas.microsoft.com/office/drawing/2014/main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kumimoji="1"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MyAdapter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187462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30E889F-82AD-4468-8FB5-DB6E71953424}"/>
              </a:ext>
            </a:extLst>
          </p:cNvPr>
          <p:cNvCxnSpPr>
            <a:cxnSpLocks/>
          </p:cNvCxnSpPr>
          <p:nvPr/>
        </p:nvCxnSpPr>
        <p:spPr>
          <a:xfrm flipH="1">
            <a:off x="9473456" y="1066691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374B8BA-E1A5-4F96-A711-A1301B6872D2}"/>
              </a:ext>
            </a:extLst>
          </p:cNvPr>
          <p:cNvCxnSpPr>
            <a:cxnSpLocks/>
          </p:cNvCxnSpPr>
          <p:nvPr/>
        </p:nvCxnSpPr>
        <p:spPr>
          <a:xfrm flipH="1">
            <a:off x="8632850" y="1261096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0E81229-FADF-487D-929C-4ED20521D106}"/>
              </a:ext>
            </a:extLst>
          </p:cNvPr>
          <p:cNvCxnSpPr>
            <a:cxnSpLocks/>
          </p:cNvCxnSpPr>
          <p:nvPr/>
        </p:nvCxnSpPr>
        <p:spPr>
          <a:xfrm flipH="1">
            <a:off x="2910545" y="5347172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0C234BB-6BAA-41DF-A988-4ED207C73FA7}"/>
              </a:ext>
            </a:extLst>
          </p:cNvPr>
          <p:cNvCxnSpPr>
            <a:cxnSpLocks/>
          </p:cNvCxnSpPr>
          <p:nvPr/>
        </p:nvCxnSpPr>
        <p:spPr>
          <a:xfrm flipH="1">
            <a:off x="2069939" y="5541577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658A09-94DD-4D42-A1E6-877B1B733197}"/>
              </a:ext>
            </a:extLst>
          </p:cNvPr>
          <p:cNvGrpSpPr/>
          <p:nvPr/>
        </p:nvGrpSpPr>
        <p:grpSpPr>
          <a:xfrm>
            <a:off x="5178458" y="1364474"/>
            <a:ext cx="1835083" cy="645459"/>
            <a:chOff x="5178000" y="1248360"/>
            <a:chExt cx="1835083" cy="645459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4393DC5-7F50-4EA2-8054-6E651B261BDF}"/>
                </a:ext>
              </a:extLst>
            </p:cNvPr>
            <p:cNvCxnSpPr/>
            <p:nvPr/>
          </p:nvCxnSpPr>
          <p:spPr>
            <a:xfrm>
              <a:off x="5178000" y="1267408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320CBD2-A6F5-45DE-BF56-9DBE0A074F23}"/>
                </a:ext>
              </a:extLst>
            </p:cNvPr>
            <p:cNvCxnSpPr/>
            <p:nvPr/>
          </p:nvCxnSpPr>
          <p:spPr>
            <a:xfrm>
              <a:off x="5178000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0CBFE0D-445F-4C61-B017-E84CBA945535}"/>
                </a:ext>
              </a:extLst>
            </p:cNvPr>
            <p:cNvCxnSpPr/>
            <p:nvPr/>
          </p:nvCxnSpPr>
          <p:spPr>
            <a:xfrm>
              <a:off x="7013083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B22691D-A916-41EF-B5E9-68B2F5D43576}"/>
              </a:ext>
            </a:extLst>
          </p:cNvPr>
          <p:cNvCxnSpPr/>
          <p:nvPr/>
        </p:nvCxnSpPr>
        <p:spPr>
          <a:xfrm>
            <a:off x="6096458" y="4079263"/>
            <a:ext cx="0" cy="660400"/>
          </a:xfrm>
          <a:prstGeom prst="line">
            <a:avLst/>
          </a:prstGeom>
          <a:ln w="63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06C9309-DA9A-4E52-B9D6-A88C4EF798D2}"/>
              </a:ext>
            </a:extLst>
          </p:cNvPr>
          <p:cNvSpPr txBox="1"/>
          <p:nvPr/>
        </p:nvSpPr>
        <p:spPr>
          <a:xfrm>
            <a:off x="2921219" y="2861455"/>
            <a:ext cx="6349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Thanks for listening</a:t>
            </a:r>
            <a:endParaRPr lang="zh-CN" altLang="en-US" sz="44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FZHei-B01S" panose="02010601030101010101" pitchFamily="2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232BAD4-3E3D-4B01-9EA0-34C1CAA212B7}"/>
              </a:ext>
            </a:extLst>
          </p:cNvPr>
          <p:cNvGrpSpPr/>
          <p:nvPr/>
        </p:nvGrpSpPr>
        <p:grpSpPr>
          <a:xfrm>
            <a:off x="5178458" y="3696226"/>
            <a:ext cx="1835083" cy="1634379"/>
            <a:chOff x="5178000" y="3580112"/>
            <a:chExt cx="1835083" cy="1634379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6905B06-9247-47FC-8F86-DFC336F3E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3083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ABEDD52-1F0E-4582-A1D5-4034B77F7F4E}"/>
                </a:ext>
              </a:extLst>
            </p:cNvPr>
            <p:cNvCxnSpPr/>
            <p:nvPr/>
          </p:nvCxnSpPr>
          <p:spPr>
            <a:xfrm>
              <a:off x="5178000" y="5193853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2A2E27C-1B12-4DFF-98E8-0259CC258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000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椭圆 54">
            <a:extLst>
              <a:ext uri="{FF2B5EF4-FFF2-40B4-BE49-F238E27FC236}">
                <a16:creationId xmlns:a16="http://schemas.microsoft.com/office/drawing/2014/main" id="{88E5D509-E508-4364-886D-8C3B6D5CD86A}"/>
              </a:ext>
            </a:extLst>
          </p:cNvPr>
          <p:cNvSpPr/>
          <p:nvPr/>
        </p:nvSpPr>
        <p:spPr>
          <a:xfrm rot="9600000">
            <a:off x="4045782" y="4504896"/>
            <a:ext cx="4101352" cy="774786"/>
          </a:xfrm>
          <a:prstGeom prst="ellipse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文本框 53">
            <a:extLst>
              <a:ext uri="{FF2B5EF4-FFF2-40B4-BE49-F238E27FC236}">
                <a16:creationId xmlns:a16="http://schemas.microsoft.com/office/drawing/2014/main" id="{5450D6CC-F654-4CA4-BF8A-DEE1B3D8999E}"/>
              </a:ext>
            </a:extLst>
          </p:cNvPr>
          <p:cNvSpPr txBox="1"/>
          <p:nvPr/>
        </p:nvSpPr>
        <p:spPr>
          <a:xfrm>
            <a:off x="5268675" y="3704313"/>
            <a:ext cx="165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碩</a:t>
            </a:r>
            <a:r>
              <a:rPr lang="zh-TW" altLang="en-US" sz="16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一   李怡靜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FZHei-B01S" panose="02010601030101010101" pitchFamily="2" charset="-122"/>
            </a:endParaRPr>
          </a:p>
        </p:txBody>
      </p:sp>
      <p:sp>
        <p:nvSpPr>
          <p:cNvPr id="22" name="文本框 55">
            <a:extLst>
              <a:ext uri="{FF2B5EF4-FFF2-40B4-BE49-F238E27FC236}">
                <a16:creationId xmlns:a16="http://schemas.microsoft.com/office/drawing/2014/main" id="{40881E12-60F7-4FFC-9C1D-17F9A247F4A4}"/>
              </a:ext>
            </a:extLst>
          </p:cNvPr>
          <p:cNvSpPr txBox="1"/>
          <p:nvPr/>
        </p:nvSpPr>
        <p:spPr>
          <a:xfrm>
            <a:off x="5267325" y="4812456"/>
            <a:ext cx="1657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2019.07.26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45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17C4C34-FF54-4740-BD9D-EA91850DE209}"/>
              </a:ext>
            </a:extLst>
          </p:cNvPr>
          <p:cNvGrpSpPr/>
          <p:nvPr/>
        </p:nvGrpSpPr>
        <p:grpSpPr>
          <a:xfrm>
            <a:off x="5862865" y="1572420"/>
            <a:ext cx="3390900" cy="827881"/>
            <a:chOff x="6591300" y="1650829"/>
            <a:chExt cx="3390900" cy="827881"/>
          </a:xfrm>
        </p:grpSpPr>
        <p:sp>
          <p:nvSpPr>
            <p:cNvPr id="3" name="菱形 2">
              <a:extLst>
                <a:ext uri="{FF2B5EF4-FFF2-40B4-BE49-F238E27FC236}">
                  <a16:creationId xmlns:a16="http://schemas.microsoft.com/office/drawing/2014/main" id="{CC2AC891-CF77-4576-BF9E-58002D224353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1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1F89E15-D6BD-4440-A3F2-45089C2149F9}"/>
                </a:ext>
              </a:extLst>
            </p:cNvPr>
            <p:cNvSpPr txBox="1"/>
            <p:nvPr/>
          </p:nvSpPr>
          <p:spPr>
            <a:xfrm>
              <a:off x="7590631" y="1803159"/>
              <a:ext cx="2391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kumimoji="1" lang="en-US" altLang="zh-TW" sz="28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Baes</a:t>
              </a:r>
              <a:r>
                <a:rPr kumimoji="1" lang="en-US" altLang="zh-CN" sz="28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Adapter</a:t>
              </a:r>
              <a:endParaRPr kumimoji="1"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8" name="菱形 7">
            <a:extLst>
              <a:ext uri="{FF2B5EF4-FFF2-40B4-BE49-F238E27FC236}">
                <a16:creationId xmlns:a16="http://schemas.microsoft.com/office/drawing/2014/main" id="{AC367E3A-FFFE-4749-8D19-2317BC1ED9EC}"/>
              </a:ext>
            </a:extLst>
          </p:cNvPr>
          <p:cNvSpPr/>
          <p:nvPr/>
        </p:nvSpPr>
        <p:spPr>
          <a:xfrm>
            <a:off x="5862865" y="2721904"/>
            <a:ext cx="827881" cy="8278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2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2C97C78-00E7-4B8A-8D49-F746877AC85F}"/>
              </a:ext>
            </a:extLst>
          </p:cNvPr>
          <p:cNvGrpSpPr/>
          <p:nvPr/>
        </p:nvGrpSpPr>
        <p:grpSpPr>
          <a:xfrm>
            <a:off x="5862865" y="3871389"/>
            <a:ext cx="5461627" cy="827881"/>
            <a:chOff x="6591300" y="1650829"/>
            <a:chExt cx="5461627" cy="827881"/>
          </a:xfrm>
        </p:grpSpPr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1A52B230-FF25-4022-BDC9-B684375010EE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3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F989260-5F95-461C-9197-EF6E9266C468}"/>
                </a:ext>
              </a:extLst>
            </p:cNvPr>
            <p:cNvSpPr txBox="1"/>
            <p:nvPr/>
          </p:nvSpPr>
          <p:spPr>
            <a:xfrm>
              <a:off x="7590631" y="1803159"/>
              <a:ext cx="4462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kumimoji="1" lang="en-US" altLang="zh-CN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MyAdapter</a:t>
              </a:r>
              <a:r>
                <a:rPr kumimoji="1"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 View</a:t>
              </a:r>
              <a:endParaRPr kumimoji="1"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FBC53B0-BA17-41DE-9D88-415B2B4A02CD}"/>
              </a:ext>
            </a:extLst>
          </p:cNvPr>
          <p:cNvGrpSpPr/>
          <p:nvPr/>
        </p:nvGrpSpPr>
        <p:grpSpPr>
          <a:xfrm>
            <a:off x="5862865" y="5020873"/>
            <a:ext cx="3390900" cy="827881"/>
            <a:chOff x="6591300" y="1650829"/>
            <a:chExt cx="3390900" cy="827881"/>
          </a:xfrm>
        </p:grpSpPr>
        <p:sp>
          <p:nvSpPr>
            <p:cNvPr id="18" name="菱形 17">
              <a:extLst>
                <a:ext uri="{FF2B5EF4-FFF2-40B4-BE49-F238E27FC236}">
                  <a16:creationId xmlns:a16="http://schemas.microsoft.com/office/drawing/2014/main" id="{09DC9B01-1FCC-4877-913D-FD1DF3083800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4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BEBBD24-8CC7-4FDF-8645-C7324614E561}"/>
                </a:ext>
              </a:extLst>
            </p:cNvPr>
            <p:cNvSpPr txBox="1"/>
            <p:nvPr/>
          </p:nvSpPr>
          <p:spPr>
            <a:xfrm>
              <a:off x="7590631" y="1803159"/>
              <a:ext cx="2391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kumimoji="1" lang="en-US" altLang="zh-TW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0000</a:t>
              </a:r>
              <a:endParaRPr kumimoji="1"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9D505EE5-A18F-4FD7-A812-A17426DB2DA8}"/>
              </a:ext>
            </a:extLst>
          </p:cNvPr>
          <p:cNvSpPr txBox="1"/>
          <p:nvPr/>
        </p:nvSpPr>
        <p:spPr>
          <a:xfrm>
            <a:off x="1514703" y="1501634"/>
            <a:ext cx="3356061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>
              <a:defRPr/>
            </a:pPr>
            <a:r>
              <a:rPr lang="en-US" altLang="zh-CN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CONTENTS</a:t>
            </a:r>
            <a:endParaRPr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文本框 4">
            <a:extLst>
              <a:ext uri="{FF2B5EF4-FFF2-40B4-BE49-F238E27FC236}">
                <a16:creationId xmlns:a16="http://schemas.microsoft.com/office/drawing/2014/main" id="{B1F89E15-D6BD-4440-A3F2-45089C2149F9}"/>
              </a:ext>
            </a:extLst>
          </p:cNvPr>
          <p:cNvSpPr txBox="1"/>
          <p:nvPr/>
        </p:nvSpPr>
        <p:spPr>
          <a:xfrm>
            <a:off x="6862195" y="2900099"/>
            <a:ext cx="414577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Example</a:t>
            </a:r>
            <a:endParaRPr kumimoji="1"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0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01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74993" y="3088951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My </a:t>
            </a:r>
            <a:r>
              <a:rPr kumimoji="1"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Adapter</a:t>
            </a:r>
            <a:endParaRPr kumimoji="1"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48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090246" y="1381826"/>
            <a:ext cx="10785826" cy="2419124"/>
            <a:chOff x="3660058" y="1847839"/>
            <a:chExt cx="5526555" cy="1285185"/>
          </a:xfrm>
        </p:grpSpPr>
        <p:sp>
          <p:nvSpPr>
            <p:cNvPr id="13" name="矩形 12"/>
            <p:cNvSpPr/>
            <p:nvPr/>
          </p:nvSpPr>
          <p:spPr>
            <a:xfrm>
              <a:off x="3660058" y="2013421"/>
              <a:ext cx="1546534" cy="9540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438464" y="1847839"/>
              <a:ext cx="3748149" cy="128518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342900" indent="-342900">
                <a:lnSpc>
                  <a:spcPct val="120000"/>
                </a:lnSpc>
                <a:buClr>
                  <a:srgbClr val="E24848"/>
                </a:buClr>
                <a:buFont typeface="Wingdings" panose="05000000000000000000" pitchFamily="2" charset="2"/>
                <a:buChar char="u"/>
                <a:defRPr/>
              </a:pPr>
              <a:r>
                <a:rPr lang="en-US" altLang="zh-CN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An Adapter object acts as a bridge between an AdapterView and the underlying data for </a:t>
              </a:r>
              <a:r>
                <a:rPr lang="en-US" altLang="zh-CN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that </a:t>
              </a:r>
              <a:r>
                <a:rPr lang="en-US" altLang="zh-CN" noProof="1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view.</a:t>
              </a:r>
            </a:p>
            <a:p>
              <a:pPr>
                <a:lnSpc>
                  <a:spcPct val="120000"/>
                </a:lnSpc>
                <a:buClr>
                  <a:srgbClr val="E24848"/>
                </a:buClr>
                <a:defRPr/>
              </a:pPr>
              <a:r>
                <a:rPr lang="zh-TW" altLang="en-US" noProof="1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  →　</a:t>
              </a:r>
              <a:r>
                <a:rPr lang="en-US" altLang="zh-TW" noProof="1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view</a:t>
              </a:r>
              <a:r>
                <a:rPr lang="zh-TW" altLang="en-US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和數據</a:t>
              </a:r>
              <a:r>
                <a:rPr lang="zh-TW" altLang="en-US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的</a:t>
              </a:r>
              <a:r>
                <a:rPr lang="zh-TW" altLang="en-US" noProof="1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橋樑</a:t>
              </a:r>
              <a:endParaRPr lang="en-US" altLang="zh-TW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>
                <a:lnSpc>
                  <a:spcPct val="120000"/>
                </a:lnSpc>
                <a:buClr>
                  <a:srgbClr val="E24848"/>
                </a:buClr>
                <a:defRPr/>
              </a:pPr>
              <a:endParaRPr lang="en-US" altLang="zh-TW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 marL="285750" indent="-285750">
                <a:lnSpc>
                  <a:spcPct val="120000"/>
                </a:lnSpc>
                <a:buClr>
                  <a:srgbClr val="E24848"/>
                </a:buClr>
                <a:buFont typeface="Wingdings" panose="05000000000000000000" pitchFamily="2" charset="2"/>
                <a:buChar char="u"/>
                <a:defRPr/>
              </a:pPr>
              <a:r>
                <a:rPr lang="en-US" altLang="zh-CN" noProof="1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he </a:t>
              </a:r>
              <a:r>
                <a:rPr lang="en-US" altLang="zh-CN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Adapter is also responsible for making a View for each item in the data </a:t>
              </a:r>
              <a:r>
                <a:rPr lang="en-US" altLang="zh-CN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set</a:t>
              </a:r>
              <a:r>
                <a:rPr lang="en-US" altLang="zh-CN" noProof="1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.</a:t>
              </a:r>
            </a:p>
            <a:p>
              <a:pPr>
                <a:lnSpc>
                  <a:spcPct val="120000"/>
                </a:lnSpc>
                <a:buClr>
                  <a:srgbClr val="E24848"/>
                </a:buClr>
                <a:defRPr/>
              </a:pPr>
              <a:r>
                <a:rPr lang="zh-TW" altLang="en-US" noProof="1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   </a:t>
              </a:r>
              <a:r>
                <a:rPr lang="zh-TW" altLang="en-US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→</a:t>
              </a:r>
              <a:r>
                <a:rPr lang="zh-TW" altLang="en-US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　</a:t>
              </a:r>
              <a:r>
                <a:rPr lang="zh-TW" altLang="en-US" noProof="1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負責</a:t>
              </a:r>
              <a:r>
                <a:rPr lang="zh-TW" altLang="en-US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建立每一個</a:t>
              </a:r>
              <a:r>
                <a:rPr lang="en-US" altLang="zh-TW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view</a:t>
              </a:r>
              <a:r>
                <a:rPr lang="zh-TW" altLang="en-US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並且</a:t>
              </a:r>
              <a:r>
                <a:rPr lang="zh-TW" altLang="en-US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填充</a:t>
              </a:r>
              <a:r>
                <a:rPr lang="zh-TW" altLang="en-US" noProof="1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數據</a:t>
              </a:r>
              <a:endParaRPr lang="zh-TW" altLang="en-US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684540" y="2389624"/>
              <a:ext cx="1497568" cy="275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2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Adapter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90247" y="4361520"/>
            <a:ext cx="6523521" cy="1796647"/>
            <a:chOff x="5342092" y="2000712"/>
            <a:chExt cx="3463979" cy="954017"/>
          </a:xfrm>
        </p:grpSpPr>
        <p:sp>
          <p:nvSpPr>
            <p:cNvPr id="17" name="矩形 16"/>
            <p:cNvSpPr/>
            <p:nvPr/>
          </p:nvSpPr>
          <p:spPr>
            <a:xfrm>
              <a:off x="5342092" y="2000712"/>
              <a:ext cx="1602698" cy="9540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185082" y="2384743"/>
              <a:ext cx="1620989" cy="22852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342900" indent="-342900">
                <a:lnSpc>
                  <a:spcPct val="120000"/>
                </a:lnSpc>
                <a:buClr>
                  <a:srgbClr val="E24848"/>
                </a:buClr>
                <a:buFont typeface="Wingdings" panose="05000000000000000000" pitchFamily="2" charset="2"/>
                <a:buChar char="u"/>
                <a:defRPr/>
              </a:pPr>
              <a:r>
                <a:rPr lang="zh-CN" altLang="en-US" sz="2000" noProof="1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最基礎的</a:t>
              </a:r>
              <a:r>
                <a:rPr lang="en-US" altLang="zh-CN" sz="2000" noProof="1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Adapter</a:t>
              </a:r>
              <a:endParaRPr lang="zh-CN" altLang="en-US" sz="20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88455" y="2337545"/>
              <a:ext cx="1497568" cy="275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200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BaseAdapter</a:t>
              </a:r>
            </a:p>
          </p:txBody>
        </p:sp>
      </p:grpSp>
      <p:sp>
        <p:nvSpPr>
          <p:cNvPr id="32" name="矩形 1">
            <a:extLst>
              <a:ext uri="{FF2B5EF4-FFF2-40B4-BE49-F238E27FC236}">
                <a16:creationId xmlns:a16="http://schemas.microsoft.com/office/drawing/2014/main" id="{40280004-6E01-4AC0-9C8F-E75BAB53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3" name="文本框 10">
            <a:extLst>
              <a:ext uri="{FF2B5EF4-FFF2-40B4-BE49-F238E27FC236}">
                <a16:creationId xmlns:a16="http://schemas.microsoft.com/office/drawing/2014/main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kumimoji="1" lang="en-US" altLang="zh-TW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Baes</a:t>
            </a:r>
            <a:r>
              <a:rPr kumimoji="1"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Adapter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28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0">
            <a:extLst>
              <a:ext uri="{FF2B5EF4-FFF2-40B4-BE49-F238E27FC236}">
                <a16:creationId xmlns:a16="http://schemas.microsoft.com/office/drawing/2014/main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kumimoji="1" lang="en-US" altLang="zh-TW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Baes</a:t>
            </a:r>
            <a:r>
              <a:rPr kumimoji="1"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Adapter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40280004-6E01-4AC0-9C8F-E75BAB53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20" y="1169350"/>
            <a:ext cx="8947533" cy="54776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8628" y="1333474"/>
            <a:ext cx="5695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2F2F2F"/>
                </a:solidFill>
                <a:latin typeface="-apple-system"/>
              </a:rPr>
              <a:t>新建一個</a:t>
            </a:r>
            <a:r>
              <a:rPr lang="en-US" altLang="zh-TW" dirty="0" smtClean="0">
                <a:solidFill>
                  <a:srgbClr val="2F2F2F"/>
                </a:solidFill>
                <a:latin typeface="-apple-system"/>
              </a:rPr>
              <a:t>java</a:t>
            </a:r>
            <a:r>
              <a:rPr lang="zh-TW" altLang="en-US" dirty="0">
                <a:solidFill>
                  <a:srgbClr val="2F2F2F"/>
                </a:solidFill>
                <a:latin typeface="-apple-system"/>
              </a:rPr>
              <a:t>文件</a:t>
            </a:r>
            <a:r>
              <a:rPr lang="en-US" altLang="zh-TW" dirty="0" err="1" smtClean="0">
                <a:solidFill>
                  <a:srgbClr val="2F2F2F"/>
                </a:solidFill>
                <a:latin typeface="-apple-system"/>
              </a:rPr>
              <a:t>MyBaseAdapter</a:t>
            </a:r>
            <a:r>
              <a:rPr lang="zh-TW" altLang="en-US" dirty="0" smtClean="0">
                <a:solidFill>
                  <a:srgbClr val="2F2F2F"/>
                </a:solidFill>
                <a:latin typeface="-apple-system"/>
              </a:rPr>
              <a:t>，繼承</a:t>
            </a:r>
            <a:r>
              <a:rPr lang="en-US" altLang="zh-TW" dirty="0" err="1" smtClean="0">
                <a:solidFill>
                  <a:srgbClr val="2F2F2F"/>
                </a:solidFill>
                <a:latin typeface="-apple-system"/>
              </a:rPr>
              <a:t>BaseAdapter</a:t>
            </a:r>
            <a:endParaRPr lang="zh-TW" altLang="en-US" dirty="0"/>
          </a:p>
        </p:txBody>
      </p:sp>
      <p:sp>
        <p:nvSpPr>
          <p:cNvPr id="7" name="左大括弧 6"/>
          <p:cNvSpPr/>
          <p:nvPr/>
        </p:nvSpPr>
        <p:spPr>
          <a:xfrm>
            <a:off x="351692" y="1866929"/>
            <a:ext cx="257908" cy="4182179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209588" y="2005296"/>
            <a:ext cx="62122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 </a:t>
            </a:r>
            <a:r>
              <a:rPr lang="zh-TW" altLang="en-US" dirty="0" smtClean="0"/>
              <a:t>取得</a:t>
            </a:r>
            <a:r>
              <a:rPr lang="zh-TW" altLang="en-US" dirty="0"/>
              <a:t>項目(Item)的數量。通常</a:t>
            </a:r>
            <a:r>
              <a:rPr lang="zh-TW" altLang="en-US" dirty="0" smtClean="0"/>
              <a:t>數量為傳</a:t>
            </a:r>
            <a:r>
              <a:rPr lang="zh-TW" altLang="en-US" dirty="0"/>
              <a:t>入的陣列</a:t>
            </a:r>
            <a:r>
              <a:rPr lang="zh-TW" altLang="en-US" dirty="0" smtClean="0"/>
              <a:t>或集合大小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98418" y="2985684"/>
            <a:ext cx="6096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zh-TW" altLang="en-US" dirty="0" smtClean="0"/>
              <a:t>取得在p</a:t>
            </a:r>
            <a:r>
              <a:rPr lang="zh-TW" altLang="en-US" dirty="0"/>
              <a:t>osition位置上的項目(Item)。position通常是資料在陣列或是集合上的</a:t>
            </a:r>
            <a:r>
              <a:rPr lang="zh-TW" altLang="en-US" dirty="0" smtClean="0"/>
              <a:t>位置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98418" y="4325993"/>
            <a:ext cx="37982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 smtClean="0"/>
              <a:t>取得p</a:t>
            </a:r>
            <a:r>
              <a:rPr lang="zh-TW" altLang="en-US" dirty="0"/>
              <a:t>osition位置上項目(Item)的I</a:t>
            </a:r>
            <a:r>
              <a:rPr lang="zh-TW" altLang="en-US" dirty="0" smtClean="0"/>
              <a:t>D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00694" y="5828707"/>
            <a:ext cx="6096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zh-TW" altLang="en-US" dirty="0"/>
              <a:t>通常會設定與回傳convertView作為顯示在這個position位置的項目(Item)的View。</a:t>
            </a:r>
          </a:p>
        </p:txBody>
      </p:sp>
    </p:spTree>
    <p:extLst>
      <p:ext uri="{BB962C8B-B14F-4D97-AF65-F5344CB8AC3E}">
        <p14:creationId xmlns:p14="http://schemas.microsoft.com/office/powerpoint/2010/main" val="103068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2941" y="3543900"/>
            <a:ext cx="9777046" cy="2708434"/>
          </a:xfrm>
          <a:prstGeom prst="rect">
            <a:avLst/>
          </a:prstGeom>
          <a:solidFill>
            <a:srgbClr val="92D050">
              <a:alpha val="47843"/>
            </a:srgbClr>
          </a:solidFill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2F2F2F"/>
                </a:solidFill>
                <a:latin typeface="-apple-system"/>
              </a:rPr>
              <a:t>先從</a:t>
            </a:r>
            <a:r>
              <a:rPr lang="en-US" altLang="zh-CN" sz="3200" dirty="0" err="1" smtClean="0">
                <a:solidFill>
                  <a:srgbClr val="2F2F2F"/>
                </a:solidFill>
                <a:latin typeface="-apple-system"/>
              </a:rPr>
              <a:t>getCount</a:t>
            </a:r>
            <a:r>
              <a:rPr lang="zh-CN" altLang="en-US" sz="3200" dirty="0" smtClean="0">
                <a:solidFill>
                  <a:srgbClr val="2F2F2F"/>
                </a:solidFill>
                <a:latin typeface="-apple-system"/>
              </a:rPr>
              <a:t>裡確定數量，然後迴圈執行</a:t>
            </a:r>
            <a:r>
              <a:rPr lang="en-US" altLang="zh-CN" sz="3200" dirty="0" err="1" smtClean="0">
                <a:solidFill>
                  <a:srgbClr val="2F2F2F"/>
                </a:solidFill>
                <a:latin typeface="-apple-system"/>
              </a:rPr>
              <a:t>getView</a:t>
            </a:r>
            <a:r>
              <a:rPr lang="zh-CN" altLang="en-US" sz="3200" dirty="0" smtClean="0">
                <a:solidFill>
                  <a:srgbClr val="2F2F2F"/>
                </a:solidFill>
                <a:latin typeface="-apple-system"/>
              </a:rPr>
              <a:t>方法將條目一個一個繪製出來，所以必須重寫的是</a:t>
            </a:r>
            <a:r>
              <a:rPr lang="en-US" altLang="zh-CN" sz="3200" dirty="0" err="1" smtClean="0">
                <a:solidFill>
                  <a:srgbClr val="2F2F2F"/>
                </a:solidFill>
                <a:latin typeface="-apple-system"/>
              </a:rPr>
              <a:t>getCount</a:t>
            </a:r>
            <a:r>
              <a:rPr lang="zh-CN" altLang="en-US" sz="3200" dirty="0" smtClean="0">
                <a:solidFill>
                  <a:srgbClr val="2F2F2F"/>
                </a:solidFill>
                <a:latin typeface="-apple-system"/>
              </a:rPr>
              <a:t>和</a:t>
            </a:r>
            <a:r>
              <a:rPr lang="en-US" altLang="zh-CN" sz="3200" dirty="0" err="1" smtClean="0">
                <a:solidFill>
                  <a:srgbClr val="2F2F2F"/>
                </a:solidFill>
                <a:latin typeface="-apple-system"/>
              </a:rPr>
              <a:t>getView</a:t>
            </a:r>
            <a:r>
              <a:rPr lang="zh-CN" altLang="en-US" sz="3200" dirty="0" smtClean="0">
                <a:solidFill>
                  <a:srgbClr val="2F2F2F"/>
                </a:solidFill>
                <a:latin typeface="-apple-system"/>
              </a:rPr>
              <a:t>方法。</a:t>
            </a:r>
            <a:endParaRPr lang="en-US" altLang="zh-CN" sz="3200" dirty="0" smtClean="0">
              <a:solidFill>
                <a:srgbClr val="2F2F2F"/>
              </a:solidFill>
              <a:latin typeface="-apple-system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zh-CN" sz="3200" dirty="0" err="1" smtClean="0">
                <a:solidFill>
                  <a:srgbClr val="2F2F2F"/>
                </a:solidFill>
                <a:latin typeface="-apple-system"/>
              </a:rPr>
              <a:t>getItem</a:t>
            </a:r>
            <a:r>
              <a:rPr lang="zh-CN" altLang="en-US" sz="3200" dirty="0" smtClean="0">
                <a:solidFill>
                  <a:srgbClr val="2F2F2F"/>
                </a:solidFill>
                <a:latin typeface="-apple-system"/>
              </a:rPr>
              <a:t>和</a:t>
            </a:r>
            <a:r>
              <a:rPr lang="en-US" altLang="zh-CN" sz="3200" dirty="0" err="1" smtClean="0">
                <a:solidFill>
                  <a:srgbClr val="2F2F2F"/>
                </a:solidFill>
                <a:latin typeface="-apple-system"/>
              </a:rPr>
              <a:t>getItemId</a:t>
            </a:r>
            <a:r>
              <a:rPr lang="zh-CN" altLang="en-US" sz="3200" dirty="0" smtClean="0">
                <a:solidFill>
                  <a:srgbClr val="2F2F2F"/>
                </a:solidFill>
                <a:latin typeface="-apple-system"/>
              </a:rPr>
              <a:t>是調用某些函數才會觸發的方法，如果不需要使用可以暫時不修改。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441085" y="1328284"/>
            <a:ext cx="79690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FF0000"/>
                </a:solidFill>
                <a:latin typeface="-apple-system"/>
              </a:rPr>
              <a:t>getCount</a:t>
            </a:r>
            <a:r>
              <a:rPr lang="en-US" altLang="zh-TW" sz="2400" dirty="0">
                <a:solidFill>
                  <a:srgbClr val="2F2F2F"/>
                </a:solidFill>
                <a:latin typeface="-apple-system"/>
              </a:rPr>
              <a:t> : </a:t>
            </a:r>
            <a:r>
              <a:rPr lang="zh-TW" altLang="en-US" sz="2400" dirty="0" smtClean="0">
                <a:solidFill>
                  <a:srgbClr val="2F2F2F"/>
                </a:solidFill>
                <a:latin typeface="-apple-system"/>
              </a:rPr>
              <a:t>要綁定的條目的數目</a:t>
            </a:r>
            <a:endParaRPr lang="en-US" altLang="zh-TW" sz="2400" dirty="0" smtClean="0">
              <a:solidFill>
                <a:srgbClr val="2F2F2F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2F2F2F"/>
                </a:solidFill>
                <a:latin typeface="-apple-system"/>
              </a:rPr>
              <a:t>getItem</a:t>
            </a:r>
            <a:r>
              <a:rPr lang="en-US" altLang="zh-TW" sz="2400" dirty="0" smtClean="0">
                <a:solidFill>
                  <a:srgbClr val="2F2F2F"/>
                </a:solidFill>
                <a:latin typeface="-apple-system"/>
              </a:rPr>
              <a:t> </a:t>
            </a:r>
            <a:r>
              <a:rPr lang="en-US" altLang="zh-TW" sz="2400" dirty="0">
                <a:solidFill>
                  <a:srgbClr val="2F2F2F"/>
                </a:solidFill>
                <a:latin typeface="-apple-system"/>
              </a:rPr>
              <a:t>: </a:t>
            </a:r>
            <a:r>
              <a:rPr lang="zh-TW" altLang="en-US" sz="2400" dirty="0" smtClean="0">
                <a:solidFill>
                  <a:srgbClr val="2F2F2F"/>
                </a:solidFill>
                <a:latin typeface="-apple-system"/>
              </a:rPr>
              <a:t>根據一個索引（位置）獲得該位置的物件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2F2F2F"/>
                </a:solidFill>
                <a:latin typeface="-apple-system"/>
              </a:rPr>
              <a:t>getItemId</a:t>
            </a:r>
            <a:r>
              <a:rPr lang="en-US" altLang="zh-TW" sz="2400" dirty="0" smtClean="0">
                <a:solidFill>
                  <a:srgbClr val="2F2F2F"/>
                </a:solidFill>
                <a:latin typeface="-apple-system"/>
              </a:rPr>
              <a:t> </a:t>
            </a:r>
            <a:r>
              <a:rPr lang="en-US" altLang="zh-TW" sz="2400" dirty="0">
                <a:solidFill>
                  <a:srgbClr val="2F2F2F"/>
                </a:solidFill>
                <a:latin typeface="-apple-system"/>
              </a:rPr>
              <a:t>: </a:t>
            </a:r>
            <a:r>
              <a:rPr lang="zh-TW" altLang="en-US" sz="2400" dirty="0" smtClean="0">
                <a:solidFill>
                  <a:srgbClr val="2F2F2F"/>
                </a:solidFill>
                <a:latin typeface="-apple-system"/>
              </a:rPr>
              <a:t>獲取條目的</a:t>
            </a:r>
            <a:r>
              <a:rPr lang="en-US" altLang="zh-TW" sz="2400" dirty="0" smtClean="0">
                <a:solidFill>
                  <a:srgbClr val="2F2F2F"/>
                </a:solidFill>
                <a:latin typeface="-apple-system"/>
              </a:rPr>
              <a:t>id</a:t>
            </a:r>
            <a:endParaRPr lang="en-US" altLang="zh-TW" sz="2400" dirty="0">
              <a:solidFill>
                <a:srgbClr val="2F2F2F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FF0000"/>
                </a:solidFill>
                <a:latin typeface="-apple-system"/>
              </a:rPr>
              <a:t>getView</a:t>
            </a:r>
            <a:r>
              <a:rPr lang="en-US" altLang="zh-TW" sz="2400" dirty="0">
                <a:solidFill>
                  <a:srgbClr val="2F2F2F"/>
                </a:solidFill>
                <a:latin typeface="-apple-system"/>
              </a:rPr>
              <a:t> : </a:t>
            </a:r>
            <a:r>
              <a:rPr lang="zh-TW" altLang="en-US" sz="2400" dirty="0" smtClean="0">
                <a:solidFill>
                  <a:srgbClr val="2F2F2F"/>
                </a:solidFill>
                <a:latin typeface="-apple-system"/>
              </a:rPr>
              <a:t>獲取該條目要顯示的介面</a:t>
            </a:r>
            <a:endParaRPr lang="zh-TW" altLang="en-US" sz="2400" b="0" i="0" dirty="0">
              <a:solidFill>
                <a:srgbClr val="2F2F2F"/>
              </a:solidFill>
              <a:effectLst/>
              <a:latin typeface="-apple-system"/>
            </a:endParaRP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40280004-6E01-4AC0-9C8F-E75BAB53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kumimoji="1" lang="en-US" altLang="zh-TW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Baes</a:t>
            </a:r>
            <a:r>
              <a:rPr kumimoji="1"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Adapter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1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34" y="2186720"/>
            <a:ext cx="7834535" cy="94334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17" y="3565280"/>
            <a:ext cx="5325108" cy="877765"/>
          </a:xfrm>
          <a:prstGeom prst="rect">
            <a:avLst/>
          </a:prstGeom>
        </p:spPr>
      </p:pic>
      <p:sp>
        <p:nvSpPr>
          <p:cNvPr id="4" name="矩形 1">
            <a:extLst>
              <a:ext uri="{FF2B5EF4-FFF2-40B4-BE49-F238E27FC236}">
                <a16:creationId xmlns:a16="http://schemas.microsoft.com/office/drawing/2014/main" id="{40280004-6E01-4AC0-9C8F-E75BAB53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kumimoji="1" lang="en-US" altLang="zh-TW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Baes</a:t>
            </a:r>
            <a:r>
              <a:rPr kumimoji="1"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Adapter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80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0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</a:t>
            </a:r>
            <a:r>
              <a:rPr lang="en-US" altLang="zh-CN" sz="1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3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74993" y="3088951"/>
            <a:ext cx="6236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Example</a:t>
            </a:r>
            <a:endParaRPr kumimoji="1"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684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32" y="682328"/>
            <a:ext cx="8609867" cy="5814303"/>
          </a:xfrm>
          <a:prstGeom prst="rect">
            <a:avLst/>
          </a:prstGeom>
        </p:spPr>
      </p:pic>
      <p:sp>
        <p:nvSpPr>
          <p:cNvPr id="4" name="矩形 1">
            <a:extLst>
              <a:ext uri="{FF2B5EF4-FFF2-40B4-BE49-F238E27FC236}">
                <a16:creationId xmlns:a16="http://schemas.microsoft.com/office/drawing/2014/main" id="{40280004-6E01-4AC0-9C8F-E75BAB53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20663"/>
            <a:ext cx="264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Example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cxnSp>
        <p:nvCxnSpPr>
          <p:cNvPr id="7" name="直線接點 6"/>
          <p:cNvCxnSpPr/>
          <p:nvPr/>
        </p:nvCxnSpPr>
        <p:spPr>
          <a:xfrm flipV="1">
            <a:off x="6846277" y="5662246"/>
            <a:ext cx="3352800" cy="117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355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-1228-40"/>
</p:tagLst>
</file>

<file path=ppt/theme/theme1.xml><?xml version="1.0" encoding="utf-8"?>
<a:theme xmlns:a="http://schemas.openxmlformats.org/drawingml/2006/main" name="AAAAAAAAAAAAAAAAAAA">
  <a:themeElements>
    <a:clrScheme name="自定义 119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9"/>
      </a:accent1>
      <a:accent2>
        <a:srgbClr val="3F3F3F"/>
      </a:accent2>
      <a:accent3>
        <a:srgbClr val="595959"/>
      </a:accent3>
      <a:accent4>
        <a:srgbClr val="3F3F3F"/>
      </a:accent4>
      <a:accent5>
        <a:srgbClr val="595959"/>
      </a:accent5>
      <a:accent6>
        <a:srgbClr val="3F3F3F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334</Words>
  <Application>Microsoft Office PowerPoint</Application>
  <PresentationFormat>寬螢幕</PresentationFormat>
  <Paragraphs>72</Paragraphs>
  <Slides>19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1" baseType="lpstr">
      <vt:lpstr>-apple-system</vt:lpstr>
      <vt:lpstr>等线</vt:lpstr>
      <vt:lpstr>等线 Light</vt:lpstr>
      <vt:lpstr>FZHei-B01S</vt:lpstr>
      <vt:lpstr>微软雅黑</vt:lpstr>
      <vt:lpstr>宋体</vt:lpstr>
      <vt:lpstr>新細明體</vt:lpstr>
      <vt:lpstr>Arial</vt:lpstr>
      <vt:lpstr>Calibri</vt:lpstr>
      <vt:lpstr>Segoe UI</vt:lpstr>
      <vt:lpstr>Wingdings</vt:lpstr>
      <vt:lpstr>AAAAAAAAAAAAAAAAAAA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5-1228-40</dc:title>
  <dc:creator>Administrator</dc:creator>
  <cp:lastModifiedBy>USER</cp:lastModifiedBy>
  <cp:revision>43</cp:revision>
  <dcterms:created xsi:type="dcterms:W3CDTF">2018-04-25T02:39:48Z</dcterms:created>
  <dcterms:modified xsi:type="dcterms:W3CDTF">2019-07-26T15:56:36Z</dcterms:modified>
</cp:coreProperties>
</file>