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5" r:id="rId7"/>
    <p:sldId id="269" r:id="rId8"/>
    <p:sldId id="266" r:id="rId9"/>
    <p:sldId id="261" r:id="rId10"/>
    <p:sldId id="268" r:id="rId11"/>
    <p:sldId id="262" r:id="rId12"/>
    <p:sldId id="263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Job Industry Category</a:t>
            </a:r>
            <a:endParaRPr/>
          </a:p>
        </p:txBody>
      </p:sp>
      <p:sp>
        <p:nvSpPr>
          <p:cNvPr id="151" name="Shape 100"/>
          <p:cNvSpPr/>
          <p:nvPr/>
        </p:nvSpPr>
        <p:spPr>
          <a:xfrm>
            <a:off x="205025" y="1785932"/>
            <a:ext cx="4134600" cy="3529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The maximum number of customer is present in Financial Service and Manufacturing. 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The rest Industries is still same.</a:t>
            </a:r>
          </a:p>
          <a:p>
            <a:pPr>
              <a:buFont typeface="Wingdings" pitchFamily="2" charset="2"/>
              <a:buChar char="q"/>
            </a:pPr>
            <a:endParaRPr lang="en-IN" dirty="0" smtClean="0">
              <a:solidFill>
                <a:schemeClr val="tx1"/>
              </a:solidFill>
            </a:endParaRPr>
          </a:p>
          <a:p>
            <a:r>
              <a:rPr lang="en-IN" sz="2000" b="1" dirty="0" smtClean="0">
                <a:solidFill>
                  <a:schemeClr val="tx1"/>
                </a:solidFill>
              </a:rPr>
              <a:t>Wealth Segment</a:t>
            </a:r>
          </a:p>
          <a:p>
            <a:pPr>
              <a:buFont typeface="Wingdings" pitchFamily="2" charset="2"/>
              <a:buChar char="q"/>
            </a:pPr>
            <a:r>
              <a:rPr lang="en-IN" sz="1600" dirty="0" smtClean="0">
                <a:solidFill>
                  <a:srgbClr val="0070C0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The maximum number of high net worth is present in Manufacturing.</a:t>
            </a:r>
          </a:p>
          <a:p>
            <a:pPr>
              <a:buFont typeface="Wingdings" pitchFamily="2" charset="2"/>
              <a:buChar char="q"/>
            </a:pPr>
            <a:r>
              <a:rPr lang="en-IN" sz="1600" dirty="0" smtClean="0">
                <a:solidFill>
                  <a:srgbClr val="0070C0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So, the company should aim on the people present in Manufacturing and Financial Service jobs.</a:t>
            </a:r>
            <a:endParaRPr lang="en-IN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q"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153" name="Place any supporting images, graphs, data or extra text here."/>
          <p:cNvSpPr/>
          <p:nvPr/>
        </p:nvSpPr>
        <p:spPr>
          <a:xfrm>
            <a:off x="4969973" y="3197658"/>
            <a:ext cx="3800704" cy="5834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r>
              <a:t>Place any supporting images, graphs, data or extra text here.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9" name="Picture 8" descr="Jo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857238"/>
            <a:ext cx="4228485" cy="2214578"/>
          </a:xfrm>
          <a:prstGeom prst="rect">
            <a:avLst/>
          </a:prstGeom>
        </p:spPr>
      </p:pic>
      <p:pic>
        <p:nvPicPr>
          <p:cNvPr id="11" name="Picture 10" descr="hgg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71816"/>
            <a:ext cx="4357686" cy="207168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Customers Analysis</a:t>
            </a:r>
            <a:endParaRPr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257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dirty="0" smtClean="0"/>
              <a:t>Number of cars own by each gender</a:t>
            </a: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dirty="0" smtClean="0"/>
              <a:t>Number of cars Owned by Age </a:t>
            </a: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dirty="0" smtClean="0"/>
              <a:t>Past 3 Years Bike </a:t>
            </a:r>
            <a:r>
              <a:rPr lang="en-IN" dirty="0" smtClean="0"/>
              <a:t>Purchases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 Number of cars own an each </a:t>
            </a:r>
            <a:r>
              <a:rPr lang="en-IN" dirty="0" smtClean="0"/>
              <a:t>state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 Model Development </a:t>
            </a: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Job Industry Category</a:t>
            </a:r>
          </a:p>
          <a:p>
            <a:pPr>
              <a:buFont typeface="Wingdings" pitchFamily="2" charset="2"/>
              <a:buChar char="v"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endParaRPr lang="en-IN" dirty="0" smtClean="0"/>
          </a:p>
          <a:p>
            <a:endParaRPr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Number of cars own by each gender</a:t>
            </a:r>
            <a:endParaRPr lang="en-IN" dirty="0" smtClean="0"/>
          </a:p>
        </p:txBody>
      </p:sp>
      <p:sp>
        <p:nvSpPr>
          <p:cNvPr id="133" name="Shape 82"/>
          <p:cNvSpPr/>
          <p:nvPr/>
        </p:nvSpPr>
        <p:spPr>
          <a:xfrm>
            <a:off x="205024" y="1785932"/>
            <a:ext cx="4867041" cy="3423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itchFamily="2" charset="2"/>
              <a:buChar char="q"/>
            </a:pPr>
            <a:r>
              <a:rPr smtClean="0">
                <a:solidFill>
                  <a:srgbClr val="0070C0"/>
                </a:solidFill>
              </a:rPr>
              <a:t>.</a:t>
            </a:r>
            <a:r>
              <a:rPr lang="en-IN" sz="1400" dirty="0" smtClean="0">
                <a:solidFill>
                  <a:schemeClr val="tx1"/>
                </a:solidFill>
              </a:rPr>
              <a:t>Here 0 = Female and 1 = Male. From the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 </a:t>
            </a:r>
            <a:r>
              <a:rPr lang="en-IN" sz="1400" dirty="0" smtClean="0">
                <a:solidFill>
                  <a:schemeClr val="tx1"/>
                </a:solidFill>
              </a:rPr>
              <a:t>first graph we can see that number of female  is more than male in the dataset</a:t>
            </a:r>
            <a:r>
              <a:rPr lang="en-IN" sz="1400" dirty="0" smtClean="0">
                <a:solidFill>
                  <a:schemeClr val="tx1"/>
                </a:solidFill>
              </a:rPr>
              <a:t>. Number of male is 480 and number of female is 520.</a:t>
            </a:r>
            <a:endParaRPr lang="en-IN" sz="14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IN" sz="140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sz="1400" dirty="0" smtClean="0">
                <a:solidFill>
                  <a:srgbClr val="0070C0"/>
                </a:solidFill>
              </a:rPr>
              <a:t> </a:t>
            </a:r>
            <a:r>
              <a:rPr lang="en-IN" sz="1400" dirty="0" smtClean="0">
                <a:solidFill>
                  <a:schemeClr val="tx1"/>
                </a:solidFill>
              </a:rPr>
              <a:t>Next graph is all about car owned by male and     female</a:t>
            </a:r>
          </a:p>
          <a:p>
            <a:pPr>
              <a:buFont typeface="Wingdings" pitchFamily="2" charset="2"/>
              <a:buChar char="q"/>
            </a:pPr>
            <a:endParaRPr lang="en-IN" sz="140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sz="1400" dirty="0" smtClean="0">
                <a:solidFill>
                  <a:srgbClr val="0070C0"/>
                </a:solidFill>
              </a:rPr>
              <a:t> </a:t>
            </a:r>
            <a:r>
              <a:rPr lang="en-IN" sz="1400" dirty="0" smtClean="0">
                <a:solidFill>
                  <a:schemeClr val="tx1"/>
                </a:solidFill>
              </a:rPr>
              <a:t>So, we can see that female owns car than male. Number    of car owned by Female</a:t>
            </a:r>
            <a:r>
              <a:rPr lang="en-IN" sz="1400" dirty="0" smtClean="0">
                <a:solidFill>
                  <a:srgbClr val="0070C0"/>
                </a:solidFill>
              </a:rPr>
              <a:t> </a:t>
            </a:r>
            <a:r>
              <a:rPr lang="en-IN" sz="1400" dirty="0" smtClean="0">
                <a:solidFill>
                  <a:schemeClr val="tx1"/>
                </a:solidFill>
              </a:rPr>
              <a:t>= 270 and Number of cars owned by Male = 250.</a:t>
            </a:r>
          </a:p>
          <a:p>
            <a:pPr>
              <a:buFont typeface="Wingdings" pitchFamily="2" charset="2"/>
              <a:buChar char="q"/>
            </a:pPr>
            <a:endParaRPr lang="en-IN" sz="14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sz="1400" dirty="0" smtClean="0">
                <a:solidFill>
                  <a:srgbClr val="0070C0"/>
                </a:solidFill>
              </a:rPr>
              <a:t> </a:t>
            </a:r>
            <a:r>
              <a:rPr lang="en-IN" sz="1400" dirty="0" smtClean="0">
                <a:solidFill>
                  <a:schemeClr val="tx1"/>
                </a:solidFill>
              </a:rPr>
              <a:t>So, we should focus on advertisement on Female than Male.</a:t>
            </a:r>
            <a:endParaRPr lang="en-IN" dirty="0" smtClean="0">
              <a:solidFill>
                <a:srgbClr val="0070C0"/>
              </a:solidFill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Gender 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98" y="928676"/>
            <a:ext cx="2428892" cy="2000264"/>
          </a:xfrm>
          <a:prstGeom prst="rect">
            <a:avLst/>
          </a:prstGeom>
        </p:spPr>
      </p:pic>
      <p:pic>
        <p:nvPicPr>
          <p:cNvPr id="11" name="Picture 10" descr="Gender Vs Won C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502" y="3000378"/>
            <a:ext cx="2530731" cy="18573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 smtClean="0"/>
              <a:t>Data Exploration</a:t>
            </a:r>
            <a:endParaRPr lang="en-IN"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Number of cars Owned by Age </a:t>
            </a:r>
            <a:endParaRPr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itchFamily="2" charset="2"/>
              <a:buChar char="q"/>
            </a:pPr>
            <a:r>
              <a:rPr smtClean="0">
                <a:solidFill>
                  <a:srgbClr val="00B0F0"/>
                </a:solidFill>
              </a:rPr>
              <a:t>.</a:t>
            </a:r>
            <a:r>
              <a:rPr lang="en-IN" dirty="0" smtClean="0">
                <a:solidFill>
                  <a:schemeClr val="tx1"/>
                </a:solidFill>
              </a:rPr>
              <a:t>The first graph is Age Distribution.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The Second graph is between Owns car and Age.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The maximum number of car bought between the  age 42-48</a:t>
            </a:r>
            <a:endParaRPr lang="en-IN" dirty="0" smtClean="0">
              <a:solidFill>
                <a:srgbClr val="00B0F0"/>
              </a:solidFill>
            </a:endParaRPr>
          </a:p>
          <a:p>
            <a:endParaRPr>
              <a:solidFill>
                <a:srgbClr val="00B0F0"/>
              </a:solidFill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ge Distribut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0" y="1000114"/>
            <a:ext cx="3714776" cy="1785950"/>
          </a:xfrm>
          <a:prstGeom prst="rect">
            <a:avLst/>
          </a:prstGeom>
        </p:spPr>
      </p:pic>
      <p:pic>
        <p:nvPicPr>
          <p:cNvPr id="11" name="Picture 10" descr="Age vs owns c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2857502"/>
            <a:ext cx="3786214" cy="228599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 smtClean="0"/>
              <a:t>Data Exploration</a:t>
            </a:r>
            <a:endParaRPr lang="en-IN"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 </a:t>
            </a:r>
            <a:r>
              <a:rPr lang="en-IN" dirty="0" smtClean="0"/>
              <a:t>Past 3 Years Bike Purchases</a:t>
            </a:r>
            <a:endParaRPr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042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itchFamily="2" charset="2"/>
              <a:buChar char="q"/>
            </a:pPr>
            <a:r>
              <a:rPr smtClean="0">
                <a:solidFill>
                  <a:srgbClr val="00B0F0"/>
                </a:solidFill>
              </a:rPr>
              <a:t>.</a:t>
            </a:r>
            <a:r>
              <a:rPr lang="en-IN" dirty="0" smtClean="0">
                <a:solidFill>
                  <a:schemeClr val="tx1"/>
                </a:solidFill>
              </a:rPr>
              <a:t>The graph is showing gender </a:t>
            </a:r>
            <a:r>
              <a:rPr lang="en-IN" dirty="0" err="1" smtClean="0">
                <a:solidFill>
                  <a:schemeClr val="tx1"/>
                </a:solidFill>
              </a:rPr>
              <a:t>vs</a:t>
            </a:r>
            <a:r>
              <a:rPr lang="en-IN" dirty="0" smtClean="0">
                <a:solidFill>
                  <a:schemeClr val="tx1"/>
                </a:solidFill>
              </a:rPr>
              <a:t> bike purchases in 3 years.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Here 0 = Female , 1 = Male and 2 = Unknown gender has purchases maximum number of bikes in last 3 years.</a:t>
            </a:r>
          </a:p>
          <a:p>
            <a:endParaRPr>
              <a:solidFill>
                <a:srgbClr val="00B0F0"/>
              </a:solidFill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9" name="Picture 8" descr="gender VS Past 3 yea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1857370"/>
            <a:ext cx="3834413" cy="271464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 smtClean="0"/>
              <a:t>Data Exploration</a:t>
            </a:r>
            <a:endParaRPr lang="en-IN"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62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 </a:t>
            </a:r>
            <a:r>
              <a:rPr lang="en-IN" dirty="0" smtClean="0"/>
              <a:t> Number of cars own an each state</a:t>
            </a:r>
          </a:p>
          <a:p>
            <a:endParaRPr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042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itchFamily="2" charset="2"/>
              <a:buChar char="q"/>
            </a:pPr>
            <a:r>
              <a:rPr smtClean="0">
                <a:solidFill>
                  <a:srgbClr val="00B0F0"/>
                </a:solidFill>
              </a:rPr>
              <a:t>.</a:t>
            </a:r>
            <a:r>
              <a:rPr lang="en-IN" dirty="0" smtClean="0">
                <a:solidFill>
                  <a:schemeClr val="tx1"/>
                </a:solidFill>
              </a:rPr>
              <a:t>The graph is showing the State Distribution on the basis of owning car.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Here maximum number of cars is owned by QLD and minimum number of cars in owned by NSW.</a:t>
            </a:r>
          </a:p>
          <a:p>
            <a:endParaRPr>
              <a:solidFill>
                <a:srgbClr val="00B0F0"/>
              </a:solidFill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" name="Picture 7" descr="State VS Wons 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1142990"/>
            <a:ext cx="4155475" cy="35004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 smtClean="0"/>
              <a:t>Model Development </a:t>
            </a:r>
            <a:endParaRPr lang="en-IN"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/>
          </a:p>
        </p:txBody>
      </p:sp>
      <p:sp>
        <p:nvSpPr>
          <p:cNvPr id="142" name="Shape 91"/>
          <p:cNvSpPr/>
          <p:nvPr/>
        </p:nvSpPr>
        <p:spPr>
          <a:xfrm>
            <a:off x="205025" y="1571618"/>
            <a:ext cx="4134600" cy="2839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itchFamily="2" charset="2"/>
              <a:buChar char="q"/>
            </a:pPr>
            <a:r>
              <a:rPr smtClean="0">
                <a:solidFill>
                  <a:srgbClr val="00B0F0"/>
                </a:solidFill>
              </a:rPr>
              <a:t>.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We took Owns car as  an dependent variable.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By splitting the data set into training and testing model and by using Decision Tree classification we achieved accuracy of 98%.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The second picture showing prediction value of the data set</a:t>
            </a:r>
            <a:endParaRPr lang="en-IN" dirty="0" smtClean="0">
              <a:solidFill>
                <a:srgbClr val="0070C0"/>
              </a:solidFill>
            </a:endParaRPr>
          </a:p>
          <a:p>
            <a:endParaRPr>
              <a:solidFill>
                <a:srgbClr val="00B0F0"/>
              </a:solidFill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Screenshot (12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2" y="1071552"/>
            <a:ext cx="4310863" cy="1781424"/>
          </a:xfrm>
          <a:prstGeom prst="rect">
            <a:avLst/>
          </a:prstGeom>
        </p:spPr>
      </p:pic>
      <p:pic>
        <p:nvPicPr>
          <p:cNvPr id="12" name="Picture 11" descr="Screenshot (12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3000379"/>
            <a:ext cx="4357719" cy="157163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Job Industry Category</a:t>
            </a:r>
            <a:endParaRPr/>
          </a:p>
        </p:txBody>
      </p:sp>
      <p:sp>
        <p:nvSpPr>
          <p:cNvPr id="151" name="Shape 100"/>
          <p:cNvSpPr/>
          <p:nvPr/>
        </p:nvSpPr>
        <p:spPr>
          <a:xfrm>
            <a:off x="205025" y="1785932"/>
            <a:ext cx="4134600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Here most of the car is owned by job category of “Financial Service</a:t>
            </a:r>
            <a:r>
              <a:rPr lang="en-IN" dirty="0" smtClean="0">
                <a:solidFill>
                  <a:schemeClr val="tx1"/>
                </a:solidFill>
              </a:rPr>
              <a:t>”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The minimum car owned by job category of “Telecommunication”.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So, we should focus on advertisement on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job category of </a:t>
            </a:r>
            <a:r>
              <a:rPr lang="en-IN" dirty="0" smtClean="0">
                <a:solidFill>
                  <a:schemeClr val="tx1"/>
                </a:solidFill>
              </a:rPr>
              <a:t>“</a:t>
            </a:r>
            <a:r>
              <a:rPr lang="en-IN" dirty="0" smtClean="0">
                <a:solidFill>
                  <a:schemeClr val="tx1"/>
                </a:solidFill>
              </a:rPr>
              <a:t>Telecommunication”. 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53" name="Place any supporting images, graphs, data or extra text here."/>
          <p:cNvSpPr/>
          <p:nvPr/>
        </p:nvSpPr>
        <p:spPr>
          <a:xfrm>
            <a:off x="4969973" y="3197658"/>
            <a:ext cx="3800704" cy="5834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r>
              <a:t>Place any supporting images, graphs, data or extra text here.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Job VS 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2" y="1357304"/>
            <a:ext cx="4500530" cy="32147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882</Words>
  <PresentationFormat>On-screen Show (16:9)</PresentationFormat>
  <Paragraphs>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Joydip Basu Biswas</dc:creator>
  <cp:lastModifiedBy>user</cp:lastModifiedBy>
  <cp:revision>19</cp:revision>
  <dcterms:modified xsi:type="dcterms:W3CDTF">2020-06-16T19:20:49Z</dcterms:modified>
</cp:coreProperties>
</file>