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89" r:id="rId5"/>
    <p:sldId id="286" r:id="rId6"/>
    <p:sldId id="280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5" r:id="rId19"/>
    <p:sldId id="306" r:id="rId20"/>
    <p:sldId id="301" r:id="rId21"/>
    <p:sldId id="302" r:id="rId22"/>
    <p:sldId id="303" r:id="rId23"/>
    <p:sldId id="304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70"/>
  </p:normalViewPr>
  <p:slideViewPr>
    <p:cSldViewPr snapToGrid="0">
      <p:cViewPr>
        <p:scale>
          <a:sx n="86" d="100"/>
          <a:sy n="86" d="100"/>
        </p:scale>
        <p:origin x="562" y="-28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28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7/2/2025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suraj520/dairy-goods-sales-datase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s://github.com/Joydip20/Dairy-Goods-Sales-Analysis-Using-SQL" TargetMode="External"/><Relationship Id="rId7" Type="http://schemas.openxmlformats.org/officeDocument/2006/relationships/image" Target="../media/image3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10" Type="http://schemas.openxmlformats.org/officeDocument/2006/relationships/image" Target="../media/image42.jp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767524"/>
            <a:ext cx="12290323" cy="2128049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📊 Dairy Goods Sales Analysis Using SQL</a:t>
            </a:r>
            <a:br>
              <a:rPr lang="en-US" sz="5400" dirty="0"/>
            </a:br>
            <a:br>
              <a:rPr lang="en-US" sz="27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2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 Data-Driven Case Study on Sales, Inventory, and Customer Behavior</a:t>
            </a:r>
            <a:br>
              <a:rPr lang="en-US" sz="8000" dirty="0"/>
            </a:b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069" y="3106995"/>
            <a:ext cx="9330813" cy="2930012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IN" sz="2400" dirty="0"/>
              <a:t>Author: Joydip Karmakar | Data Analyst 🔗 </a:t>
            </a:r>
          </a:p>
          <a:p>
            <a:r>
              <a:rPr lang="en-IN" sz="2400" dirty="0"/>
              <a:t>Dataset: </a:t>
            </a:r>
            <a:r>
              <a:rPr lang="en-IN" sz="2400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- Dairy Goods Sales</a:t>
            </a:r>
            <a:endParaRPr lang="en-IN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IN" sz="2400" dirty="0"/>
              <a:t>🛠 Tools Used: SQL Only 🗂️ Rows: ~1500+ | Columns: 20+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2763872" y="1371572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3E0F1-A34C-B731-0609-256409018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94C89-5358-11AD-13FA-12A91A3A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09C921-4230-9106-79BD-2D38541CAA33}"/>
              </a:ext>
            </a:extLst>
          </p:cNvPr>
          <p:cNvSpPr/>
          <p:nvPr/>
        </p:nvSpPr>
        <p:spPr>
          <a:xfrm>
            <a:off x="6096000" y="-1"/>
            <a:ext cx="6096000" cy="69246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accent3">
                    <a:lumMod val="25000"/>
                    <a:lumOff val="7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252A-A14B-B19F-D66B-504D68FA35EB}"/>
              </a:ext>
            </a:extLst>
          </p:cNvPr>
          <p:cNvSpPr txBox="1"/>
          <p:nvPr/>
        </p:nvSpPr>
        <p:spPr>
          <a:xfrm>
            <a:off x="6096000" y="409575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What is the average sales per customer?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0AC26-249C-B72E-BCFB-D6C7600EBE98}"/>
              </a:ext>
            </a:extLst>
          </p:cNvPr>
          <p:cNvSpPr txBox="1"/>
          <p:nvPr/>
        </p:nvSpPr>
        <p:spPr>
          <a:xfrm>
            <a:off x="0" y="1799822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Bahnschrift SemiBold" panose="020B0502040204020203" pitchFamily="34" charset="0"/>
              </a:rPr>
              <a:t>SQL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FF846-3B9D-70C2-3891-9230B7D8790A}"/>
              </a:ext>
            </a:extLst>
          </p:cNvPr>
          <p:cNvSpPr txBox="1"/>
          <p:nvPr/>
        </p:nvSpPr>
        <p:spPr>
          <a:xfrm>
            <a:off x="6096000" y="1270635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2C702-5B18-8FE3-5A1E-CA038EFCB31D}"/>
              </a:ext>
            </a:extLst>
          </p:cNvPr>
          <p:cNvSpPr txBox="1"/>
          <p:nvPr/>
        </p:nvSpPr>
        <p:spPr>
          <a:xfrm>
            <a:off x="6095999" y="3836401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5C7EE-8BAF-8D29-9B3C-EA17BC5C974F}"/>
              </a:ext>
            </a:extLst>
          </p:cNvPr>
          <p:cNvSpPr txBox="1"/>
          <p:nvPr/>
        </p:nvSpPr>
        <p:spPr>
          <a:xfrm>
            <a:off x="1633536" y="409575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Arial Black" panose="020B0A04020102020204" pitchFamily="34" charset="0"/>
              </a:rPr>
              <a:t>Question 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CEE4F-1ED3-471F-21A0-6F42656C21D8}"/>
              </a:ext>
            </a:extLst>
          </p:cNvPr>
          <p:cNvSpPr txBox="1"/>
          <p:nvPr/>
        </p:nvSpPr>
        <p:spPr>
          <a:xfrm>
            <a:off x="6653211" y="5045482"/>
            <a:ext cx="4981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🧾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Avg. Sales per Customer: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₹3.91 lakhs (Approx.) across all unique customer locations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C02BD7-AED2-E975-FBD8-1C7A0F35D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73" y="3316069"/>
            <a:ext cx="5886450" cy="5916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690B91-1917-84FF-C30E-4D5FD9293B1F}"/>
              </a:ext>
            </a:extLst>
          </p:cNvPr>
          <p:cNvSpPr txBox="1"/>
          <p:nvPr/>
        </p:nvSpPr>
        <p:spPr>
          <a:xfrm>
            <a:off x="-1" y="40243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u="sng" dirty="0">
                <a:latin typeface="Algerian" panose="04020705040A02060702" pitchFamily="82" charset="0"/>
              </a:rPr>
              <a:t>Customer Behaviour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B14A6-195A-F896-06FF-639D43CFB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2866" y="1849579"/>
            <a:ext cx="3422264" cy="1187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193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1C28B-F69B-5FB5-18A4-6D6523004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851C96-73F6-D1F1-5496-21C4ADDB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D2338C-15DB-6444-241C-980C07331983}"/>
              </a:ext>
            </a:extLst>
          </p:cNvPr>
          <p:cNvSpPr/>
          <p:nvPr/>
        </p:nvSpPr>
        <p:spPr>
          <a:xfrm>
            <a:off x="6096000" y="-1"/>
            <a:ext cx="6096000" cy="69246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accent3">
                    <a:lumMod val="25000"/>
                    <a:lumOff val="7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E8CCE-E6DF-F664-44E4-81359DAF6393}"/>
              </a:ext>
            </a:extLst>
          </p:cNvPr>
          <p:cNvSpPr txBox="1"/>
          <p:nvPr/>
        </p:nvSpPr>
        <p:spPr>
          <a:xfrm>
            <a:off x="6096000" y="409575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Which customers made the highest total purchases?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3EB5C-9F5B-BF7D-5C94-076D1D72508C}"/>
              </a:ext>
            </a:extLst>
          </p:cNvPr>
          <p:cNvSpPr txBox="1"/>
          <p:nvPr/>
        </p:nvSpPr>
        <p:spPr>
          <a:xfrm>
            <a:off x="0" y="1799822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Bahnschrift SemiBold" panose="020B0502040204020203" pitchFamily="34" charset="0"/>
              </a:rPr>
              <a:t>SQL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60466-F206-3B0B-FEE6-7D2017BB92E8}"/>
              </a:ext>
            </a:extLst>
          </p:cNvPr>
          <p:cNvSpPr txBox="1"/>
          <p:nvPr/>
        </p:nvSpPr>
        <p:spPr>
          <a:xfrm>
            <a:off x="6096000" y="1270635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4E76F5-0540-5A47-9D78-2C4915FC2120}"/>
              </a:ext>
            </a:extLst>
          </p:cNvPr>
          <p:cNvSpPr txBox="1"/>
          <p:nvPr/>
        </p:nvSpPr>
        <p:spPr>
          <a:xfrm>
            <a:off x="6095999" y="4245977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4F2CB-D387-0024-D4A9-8C4645888B2B}"/>
              </a:ext>
            </a:extLst>
          </p:cNvPr>
          <p:cNvSpPr txBox="1"/>
          <p:nvPr/>
        </p:nvSpPr>
        <p:spPr>
          <a:xfrm>
            <a:off x="1633536" y="409575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Arial Black" panose="020B0A04020102020204" pitchFamily="34" charset="0"/>
              </a:rPr>
              <a:t>Question 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02C58E-19F1-9304-BD64-BEB9C82CD9B7}"/>
              </a:ext>
            </a:extLst>
          </p:cNvPr>
          <p:cNvSpPr txBox="1"/>
          <p:nvPr/>
        </p:nvSpPr>
        <p:spPr>
          <a:xfrm>
            <a:off x="6653211" y="5045482"/>
            <a:ext cx="4981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🏅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Customers: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Based on total revenue, certain locations dominate (e.g., Chandigarh, Delhi)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E81C2C-DCDE-C090-6389-143155CEC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236" y="2886819"/>
            <a:ext cx="5713524" cy="21586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65296B-5096-4E2F-B329-36B9D9BCF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0238" y="1613839"/>
            <a:ext cx="4937164" cy="2596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41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0D748-4633-5720-87A0-9CEF5B495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FAA39D-6278-86F9-C75A-1E771E61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61CBB-DB2C-A428-F160-6AC5BB9DC701}"/>
              </a:ext>
            </a:extLst>
          </p:cNvPr>
          <p:cNvSpPr/>
          <p:nvPr/>
        </p:nvSpPr>
        <p:spPr>
          <a:xfrm>
            <a:off x="6096000" y="-1"/>
            <a:ext cx="6096000" cy="69246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accent3">
                    <a:lumMod val="25000"/>
                    <a:lumOff val="7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E6932-FEBC-0944-2680-463350306461}"/>
              </a:ext>
            </a:extLst>
          </p:cNvPr>
          <p:cNvSpPr txBox="1"/>
          <p:nvPr/>
        </p:nvSpPr>
        <p:spPr>
          <a:xfrm>
            <a:off x="6096000" y="409575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What is the repeat purchase rate of customers?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645DE-AFF0-CDDB-066C-B9D5A09DA12C}"/>
              </a:ext>
            </a:extLst>
          </p:cNvPr>
          <p:cNvSpPr txBox="1"/>
          <p:nvPr/>
        </p:nvSpPr>
        <p:spPr>
          <a:xfrm>
            <a:off x="0" y="1215988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Bahnschrift SemiBold" panose="020B0502040204020203" pitchFamily="34" charset="0"/>
              </a:rPr>
              <a:t>SQL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D49874-997D-0B15-F634-BFF75E08103D}"/>
              </a:ext>
            </a:extLst>
          </p:cNvPr>
          <p:cNvSpPr txBox="1"/>
          <p:nvPr/>
        </p:nvSpPr>
        <p:spPr>
          <a:xfrm>
            <a:off x="6096000" y="1270635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7A95D-3D9A-A8BF-A4C1-9B5E0F59EC0D}"/>
              </a:ext>
            </a:extLst>
          </p:cNvPr>
          <p:cNvSpPr txBox="1"/>
          <p:nvPr/>
        </p:nvSpPr>
        <p:spPr>
          <a:xfrm>
            <a:off x="6095999" y="3836401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21F9F6-48C8-5D04-245D-EC6C1988F8CF}"/>
              </a:ext>
            </a:extLst>
          </p:cNvPr>
          <p:cNvSpPr txBox="1"/>
          <p:nvPr/>
        </p:nvSpPr>
        <p:spPr>
          <a:xfrm>
            <a:off x="1633536" y="409575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Arial Black" panose="020B0A04020102020204" pitchFamily="34" charset="0"/>
              </a:rPr>
              <a:t>Question 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E6085F-5A2C-4EA1-FEAD-F763DC75B66A}"/>
              </a:ext>
            </a:extLst>
          </p:cNvPr>
          <p:cNvSpPr txBox="1"/>
          <p:nvPr/>
        </p:nvSpPr>
        <p:spPr>
          <a:xfrm>
            <a:off x="6653212" y="4555047"/>
            <a:ext cx="4981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🔁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Repeat Purchase Rate: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100% of customers returned to buy again (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Inaccurate due to the Proxy “Customer ID = Customer Location”)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146EF7-FBE3-BFAD-C889-E0E85E6CC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065" y="2996016"/>
            <a:ext cx="5615759" cy="22963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E0167B1-B166-2C86-A679-B0E0889B0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7998" y="2064758"/>
            <a:ext cx="4667499" cy="1320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576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D794E-5CE0-0119-10F1-9D83185F8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43DE28-C13A-0572-76D1-28B0C86C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1234AB-15D4-A7DF-B945-C70B5DD3A038}"/>
              </a:ext>
            </a:extLst>
          </p:cNvPr>
          <p:cNvSpPr/>
          <p:nvPr/>
        </p:nvSpPr>
        <p:spPr>
          <a:xfrm>
            <a:off x="6096000" y="-1"/>
            <a:ext cx="6096000" cy="69246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accent3">
                    <a:lumMod val="25000"/>
                    <a:lumOff val="7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5A018-1EFD-3FE2-9BA4-86B373294897}"/>
              </a:ext>
            </a:extLst>
          </p:cNvPr>
          <p:cNvSpPr txBox="1"/>
          <p:nvPr/>
        </p:nvSpPr>
        <p:spPr>
          <a:xfrm>
            <a:off x="6096000" y="409575"/>
            <a:ext cx="609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How many new versus returning customers do we have each month?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5BD82-B065-56DE-3C79-5F564394FCAE}"/>
              </a:ext>
            </a:extLst>
          </p:cNvPr>
          <p:cNvSpPr txBox="1"/>
          <p:nvPr/>
        </p:nvSpPr>
        <p:spPr>
          <a:xfrm>
            <a:off x="0" y="902017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Bahnschrift SemiBold" panose="020B0502040204020203" pitchFamily="34" charset="0"/>
              </a:rPr>
              <a:t>SQL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F138E-B2A7-F3ED-44B0-0A4A7F4D6831}"/>
              </a:ext>
            </a:extLst>
          </p:cNvPr>
          <p:cNvSpPr txBox="1"/>
          <p:nvPr/>
        </p:nvSpPr>
        <p:spPr>
          <a:xfrm>
            <a:off x="6096000" y="1270635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AD30E-933A-35C8-F627-6A2BC456B5A6}"/>
              </a:ext>
            </a:extLst>
          </p:cNvPr>
          <p:cNvSpPr txBox="1"/>
          <p:nvPr/>
        </p:nvSpPr>
        <p:spPr>
          <a:xfrm>
            <a:off x="6095999" y="4737705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6F07DA-FCD8-A1D8-8F1F-53F7CB9875FD}"/>
              </a:ext>
            </a:extLst>
          </p:cNvPr>
          <p:cNvSpPr txBox="1"/>
          <p:nvPr/>
        </p:nvSpPr>
        <p:spPr>
          <a:xfrm>
            <a:off x="1633536" y="409575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Arial Black" panose="020B0A04020102020204" pitchFamily="34" charset="0"/>
              </a:rPr>
              <a:t>Question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1F0367-F8B4-24D7-8856-2CEA6FF1A61F}"/>
              </a:ext>
            </a:extLst>
          </p:cNvPr>
          <p:cNvSpPr txBox="1"/>
          <p:nvPr/>
        </p:nvSpPr>
        <p:spPr>
          <a:xfrm>
            <a:off x="6653211" y="5045482"/>
            <a:ext cx="4981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👥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New vs Returning Customers: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Around 30–50% of buyers each month are repeat customers (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Inaccurate due to the Proxy “Customer ID = Customer Location”)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95D8A0-978F-4DAE-BCBC-C5F2DCAF8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955" y="1319235"/>
            <a:ext cx="5464990" cy="5220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DA7E9F1-4BD1-6920-FE6B-6BCD40AB4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2722" y="1612980"/>
            <a:ext cx="4823654" cy="3090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46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CCD05-A1D9-A034-1A0B-7799E5A3A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4B0E29-E884-29D1-C548-B0D277D1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F00FD-1B47-DC23-6033-18BD452266D5}"/>
              </a:ext>
            </a:extLst>
          </p:cNvPr>
          <p:cNvSpPr/>
          <p:nvPr/>
        </p:nvSpPr>
        <p:spPr>
          <a:xfrm>
            <a:off x="6096000" y="-1"/>
            <a:ext cx="6096000" cy="69246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accent3">
                    <a:lumMod val="25000"/>
                    <a:lumOff val="7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E9C02-CF9B-C5B3-C21C-D1DA3B8765F9}"/>
              </a:ext>
            </a:extLst>
          </p:cNvPr>
          <p:cNvSpPr txBox="1"/>
          <p:nvPr/>
        </p:nvSpPr>
        <p:spPr>
          <a:xfrm>
            <a:off x="6096000" y="409575"/>
            <a:ext cx="609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What are the top 3 most frequently purchased product combinations? 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3B9F5-2C4C-3B7F-BC45-5D8BAA851AEA}"/>
              </a:ext>
            </a:extLst>
          </p:cNvPr>
          <p:cNvSpPr txBox="1"/>
          <p:nvPr/>
        </p:nvSpPr>
        <p:spPr>
          <a:xfrm>
            <a:off x="0" y="1232132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Bahnschrift SemiBold" panose="020B0502040204020203" pitchFamily="34" charset="0"/>
              </a:rPr>
              <a:t>SQL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09246-55BC-650B-606A-C27436B822A3}"/>
              </a:ext>
            </a:extLst>
          </p:cNvPr>
          <p:cNvSpPr txBox="1"/>
          <p:nvPr/>
        </p:nvSpPr>
        <p:spPr>
          <a:xfrm>
            <a:off x="6096000" y="1270635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6916B-28A3-8B4B-EBD2-523D12DA278C}"/>
              </a:ext>
            </a:extLst>
          </p:cNvPr>
          <p:cNvSpPr txBox="1"/>
          <p:nvPr/>
        </p:nvSpPr>
        <p:spPr>
          <a:xfrm>
            <a:off x="6095999" y="3836401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6351B-B1D5-745B-D97E-025FB032DF62}"/>
              </a:ext>
            </a:extLst>
          </p:cNvPr>
          <p:cNvSpPr txBox="1"/>
          <p:nvPr/>
        </p:nvSpPr>
        <p:spPr>
          <a:xfrm>
            <a:off x="1633536" y="409575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Arial Black" panose="020B0A04020102020204" pitchFamily="34" charset="0"/>
              </a:rPr>
              <a:t>Question 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67C4B4-1016-4E0F-5EF7-E15F1BBCAC7A}"/>
              </a:ext>
            </a:extLst>
          </p:cNvPr>
          <p:cNvSpPr txBox="1"/>
          <p:nvPr/>
        </p:nvSpPr>
        <p:spPr>
          <a:xfrm>
            <a:off x="6653211" y="4666684"/>
            <a:ext cx="4981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🔗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3 Product Combos: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Paneer + Yogurt, Buttermilk + Paneer, Buttermilk + Ice Cream</a:t>
            </a: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71BC43-10C4-A7D0-8477-828C7F43E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350" y="2012903"/>
            <a:ext cx="5370638" cy="4527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A8B450-6205-3D7E-6303-8B13C9DE2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3599" y="1822978"/>
            <a:ext cx="3620798" cy="1490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7222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FD03D-E2AD-E577-52A9-11C0EBA5C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6CB75E-1751-BD24-C446-6B6B09FE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06BFB6-5736-EA95-8457-F9B2C8222D9F}"/>
              </a:ext>
            </a:extLst>
          </p:cNvPr>
          <p:cNvSpPr/>
          <p:nvPr/>
        </p:nvSpPr>
        <p:spPr>
          <a:xfrm>
            <a:off x="6096000" y="-1"/>
            <a:ext cx="6096000" cy="69246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accent3">
                    <a:lumMod val="25000"/>
                    <a:lumOff val="7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B5CBB-B9F5-50F5-E5CB-227C8445947D}"/>
              </a:ext>
            </a:extLst>
          </p:cNvPr>
          <p:cNvSpPr txBox="1"/>
          <p:nvPr/>
        </p:nvSpPr>
        <p:spPr>
          <a:xfrm>
            <a:off x="6096000" y="409575"/>
            <a:ext cx="609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Which day of the week has the highest number of transactions? 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BB958-0EB0-E877-3805-8C716AFF507E}"/>
              </a:ext>
            </a:extLst>
          </p:cNvPr>
          <p:cNvSpPr txBox="1"/>
          <p:nvPr/>
        </p:nvSpPr>
        <p:spPr>
          <a:xfrm>
            <a:off x="0" y="1799822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Bahnschrift SemiBold" panose="020B0502040204020203" pitchFamily="34" charset="0"/>
              </a:rPr>
              <a:t>SQL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105E6-B413-C3B0-3CF0-FC872A10B734}"/>
              </a:ext>
            </a:extLst>
          </p:cNvPr>
          <p:cNvSpPr txBox="1"/>
          <p:nvPr/>
        </p:nvSpPr>
        <p:spPr>
          <a:xfrm>
            <a:off x="6096000" y="1270635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D84A4-62FF-6242-AEC0-2B418ECA1692}"/>
              </a:ext>
            </a:extLst>
          </p:cNvPr>
          <p:cNvSpPr txBox="1"/>
          <p:nvPr/>
        </p:nvSpPr>
        <p:spPr>
          <a:xfrm>
            <a:off x="6095999" y="3836401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7FF1AE-1198-9136-CEE9-B6CCE5DB71CE}"/>
              </a:ext>
            </a:extLst>
          </p:cNvPr>
          <p:cNvSpPr txBox="1"/>
          <p:nvPr/>
        </p:nvSpPr>
        <p:spPr>
          <a:xfrm>
            <a:off x="1633536" y="409575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Arial Black" panose="020B0A04020102020204" pitchFamily="34" charset="0"/>
              </a:rPr>
              <a:t>Question 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A1611-52D8-FD77-CB0A-14027693B403}"/>
              </a:ext>
            </a:extLst>
          </p:cNvPr>
          <p:cNvSpPr txBox="1"/>
          <p:nvPr/>
        </p:nvSpPr>
        <p:spPr>
          <a:xfrm>
            <a:off x="6653211" y="5045482"/>
            <a:ext cx="498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📆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Day for Transactions: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Sunday</a:t>
            </a: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AD8364-4D94-2CC7-DCFA-4F4E50ADA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361" y="2542674"/>
            <a:ext cx="5852573" cy="25874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C6C365-9EA6-392A-854A-FB53E7E701FB}"/>
              </a:ext>
            </a:extLst>
          </p:cNvPr>
          <p:cNvSpPr txBox="1"/>
          <p:nvPr/>
        </p:nvSpPr>
        <p:spPr>
          <a:xfrm>
            <a:off x="-1" y="40243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u="sng" dirty="0">
                <a:latin typeface="Algerian" panose="04020705040A02060702" pitchFamily="82" charset="0"/>
              </a:rPr>
              <a:t>Time &amp; Trend Analysis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5EFA5-C42D-2DD9-42B3-F2E1FAB83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1182" y="1855598"/>
            <a:ext cx="4545631" cy="1195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7872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A5EF4-71F0-BAD9-B40E-01B1ADC85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27E46-E43E-08F9-D6CC-22BE6645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42BF7-95CC-E180-FFA0-487C790FD853}"/>
              </a:ext>
            </a:extLst>
          </p:cNvPr>
          <p:cNvSpPr/>
          <p:nvPr/>
        </p:nvSpPr>
        <p:spPr>
          <a:xfrm>
            <a:off x="6096000" y="-1"/>
            <a:ext cx="6096000" cy="69246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accent3">
                    <a:lumMod val="25000"/>
                    <a:lumOff val="7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00911-9666-9A4F-5A9C-6C9F5AB604B7}"/>
              </a:ext>
            </a:extLst>
          </p:cNvPr>
          <p:cNvSpPr txBox="1"/>
          <p:nvPr/>
        </p:nvSpPr>
        <p:spPr>
          <a:xfrm>
            <a:off x="6096000" y="409575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What is the average basket size across all orders?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E17CE-4912-A4AC-21F1-70CECF5EE3F4}"/>
              </a:ext>
            </a:extLst>
          </p:cNvPr>
          <p:cNvSpPr txBox="1"/>
          <p:nvPr/>
        </p:nvSpPr>
        <p:spPr>
          <a:xfrm>
            <a:off x="0" y="1799822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Bahnschrift SemiBold" panose="020B0502040204020203" pitchFamily="34" charset="0"/>
              </a:rPr>
              <a:t>SQL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CADD-6253-8170-B3C9-E7F03ED156B0}"/>
              </a:ext>
            </a:extLst>
          </p:cNvPr>
          <p:cNvSpPr txBox="1"/>
          <p:nvPr/>
        </p:nvSpPr>
        <p:spPr>
          <a:xfrm>
            <a:off x="6096000" y="1270635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97728-606F-F442-8944-BA8107206565}"/>
              </a:ext>
            </a:extLst>
          </p:cNvPr>
          <p:cNvSpPr txBox="1"/>
          <p:nvPr/>
        </p:nvSpPr>
        <p:spPr>
          <a:xfrm>
            <a:off x="6095999" y="3836401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F3D2A-2650-2A4B-7191-395B31E05FBD}"/>
              </a:ext>
            </a:extLst>
          </p:cNvPr>
          <p:cNvSpPr txBox="1"/>
          <p:nvPr/>
        </p:nvSpPr>
        <p:spPr>
          <a:xfrm>
            <a:off x="1633536" y="409575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Arial Black" panose="020B0A04020102020204" pitchFamily="34" charset="0"/>
              </a:rPr>
              <a:t>Question 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E1BD25-72C2-BA1B-4F9D-025EF2BBC74C}"/>
              </a:ext>
            </a:extLst>
          </p:cNvPr>
          <p:cNvSpPr txBox="1"/>
          <p:nvPr/>
        </p:nvSpPr>
        <p:spPr>
          <a:xfrm>
            <a:off x="6653211" y="5045482"/>
            <a:ext cx="4981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🛒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Average Basket Size: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1.1 items per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6B0FA6-FF4B-D59B-DDC7-542000B72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875" y="3091557"/>
            <a:ext cx="5686245" cy="1489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BB649D-D543-7274-30E9-5778D6BC6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4057" y="1812518"/>
            <a:ext cx="3959881" cy="1393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0909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3C138-C0E9-FA25-6956-23E565A91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0F06BC-335B-210C-3B0C-3A7A5E9F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792212-B29E-91E8-D1A1-823BD772FFE1}"/>
              </a:ext>
            </a:extLst>
          </p:cNvPr>
          <p:cNvSpPr/>
          <p:nvPr/>
        </p:nvSpPr>
        <p:spPr>
          <a:xfrm>
            <a:off x="6096000" y="-1"/>
            <a:ext cx="6096000" cy="69246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accent3">
                    <a:lumMod val="25000"/>
                    <a:lumOff val="7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C28B5-1939-8F77-5996-308BD90CD180}"/>
              </a:ext>
            </a:extLst>
          </p:cNvPr>
          <p:cNvSpPr txBox="1"/>
          <p:nvPr/>
        </p:nvSpPr>
        <p:spPr>
          <a:xfrm>
            <a:off x="6096000" y="409575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Which products have the highest profit margins?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3C0AE-B0CE-05BC-0D50-5510CD453C81}"/>
              </a:ext>
            </a:extLst>
          </p:cNvPr>
          <p:cNvSpPr txBox="1"/>
          <p:nvPr/>
        </p:nvSpPr>
        <p:spPr>
          <a:xfrm>
            <a:off x="0" y="1799822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Bahnschrift SemiBold" panose="020B0502040204020203" pitchFamily="34" charset="0"/>
              </a:rPr>
              <a:t>SQL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59914-7746-365E-DD94-A447C875FDF0}"/>
              </a:ext>
            </a:extLst>
          </p:cNvPr>
          <p:cNvSpPr txBox="1"/>
          <p:nvPr/>
        </p:nvSpPr>
        <p:spPr>
          <a:xfrm>
            <a:off x="6096000" y="1270635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345B6-D530-C932-32B1-385DB124FB8C}"/>
              </a:ext>
            </a:extLst>
          </p:cNvPr>
          <p:cNvSpPr txBox="1"/>
          <p:nvPr/>
        </p:nvSpPr>
        <p:spPr>
          <a:xfrm>
            <a:off x="6095999" y="3836401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4C74C-8711-9581-7B84-6127AFE1BFD0}"/>
              </a:ext>
            </a:extLst>
          </p:cNvPr>
          <p:cNvSpPr txBox="1"/>
          <p:nvPr/>
        </p:nvSpPr>
        <p:spPr>
          <a:xfrm>
            <a:off x="1633536" y="409575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Arial Black" panose="020B0A04020102020204" pitchFamily="34" charset="0"/>
              </a:rPr>
              <a:t>Question 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E59D9-023F-8467-B542-E061530742B1}"/>
              </a:ext>
            </a:extLst>
          </p:cNvPr>
          <p:cNvSpPr txBox="1"/>
          <p:nvPr/>
        </p:nvSpPr>
        <p:spPr>
          <a:xfrm>
            <a:off x="6653211" y="5045482"/>
            <a:ext cx="4981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💸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Highest Profit Margin Products: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Curd, Butter (based on total revenue)</a:t>
            </a:r>
          </a:p>
          <a:p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668270-7474-F77F-2FEA-072068A02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757" y="2914431"/>
            <a:ext cx="5596481" cy="21517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D37665-9CE6-9314-AE65-B11BDFFF9DC2}"/>
              </a:ext>
            </a:extLst>
          </p:cNvPr>
          <p:cNvSpPr txBox="1"/>
          <p:nvPr/>
        </p:nvSpPr>
        <p:spPr>
          <a:xfrm>
            <a:off x="-1" y="40243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Product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235DD-9D57-ECBF-1C46-EB04FC717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8454" y="1717768"/>
            <a:ext cx="3771087" cy="1589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4237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39CA5-5A3A-95C2-B980-F391C0B46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C42FF-EBA7-95A4-9242-68EF8C66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F77E9-0A18-E890-1B9D-43EC414460D0}"/>
              </a:ext>
            </a:extLst>
          </p:cNvPr>
          <p:cNvSpPr/>
          <p:nvPr/>
        </p:nvSpPr>
        <p:spPr>
          <a:xfrm>
            <a:off x="6096000" y="-1"/>
            <a:ext cx="6096000" cy="69246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accent3">
                    <a:lumMod val="25000"/>
                    <a:lumOff val="7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2162F-777D-EE2F-D3E7-E8556F8068CD}"/>
              </a:ext>
            </a:extLst>
          </p:cNvPr>
          <p:cNvSpPr txBox="1"/>
          <p:nvPr/>
        </p:nvSpPr>
        <p:spPr>
          <a:xfrm>
            <a:off x="6096000" y="409575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Which locations have the highest total revenue? 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08EB3-14CA-8AB5-876F-8CA48D276AB8}"/>
              </a:ext>
            </a:extLst>
          </p:cNvPr>
          <p:cNvSpPr txBox="1"/>
          <p:nvPr/>
        </p:nvSpPr>
        <p:spPr>
          <a:xfrm>
            <a:off x="0" y="1799822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Bahnschrift SemiBold" panose="020B0502040204020203" pitchFamily="34" charset="0"/>
              </a:rPr>
              <a:t>SQL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D2D6E-1E9B-4494-7CF9-C83AB273D7F2}"/>
              </a:ext>
            </a:extLst>
          </p:cNvPr>
          <p:cNvSpPr txBox="1"/>
          <p:nvPr/>
        </p:nvSpPr>
        <p:spPr>
          <a:xfrm>
            <a:off x="6096000" y="1270635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BBE1B-9CB3-EF6F-5AB7-145801B8FA89}"/>
              </a:ext>
            </a:extLst>
          </p:cNvPr>
          <p:cNvSpPr txBox="1"/>
          <p:nvPr/>
        </p:nvSpPr>
        <p:spPr>
          <a:xfrm>
            <a:off x="6095999" y="3836401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24B921-D51C-D540-FBD6-B8B68A48F847}"/>
              </a:ext>
            </a:extLst>
          </p:cNvPr>
          <p:cNvSpPr txBox="1"/>
          <p:nvPr/>
        </p:nvSpPr>
        <p:spPr>
          <a:xfrm>
            <a:off x="1633536" y="409575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Arial Black" panose="020B0A04020102020204" pitchFamily="34" charset="0"/>
              </a:rPr>
              <a:t>Question 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20B1D-2931-5A62-BBE3-A47B90A30AF6}"/>
              </a:ext>
            </a:extLst>
          </p:cNvPr>
          <p:cNvSpPr txBox="1"/>
          <p:nvPr/>
        </p:nvSpPr>
        <p:spPr>
          <a:xfrm>
            <a:off x="6653211" y="5045482"/>
            <a:ext cx="4981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🚛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Locations by Revenue: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Chandigarh, Delhi, Bihar lead overall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6065F7-3801-4613-DD08-B8E2EC5EC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768" y="2893215"/>
            <a:ext cx="5754459" cy="21941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277233-7924-9C80-87C5-6F92A0E22A29}"/>
              </a:ext>
            </a:extLst>
          </p:cNvPr>
          <p:cNvSpPr txBox="1"/>
          <p:nvPr/>
        </p:nvSpPr>
        <p:spPr>
          <a:xfrm>
            <a:off x="-1" y="40243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u="sng" dirty="0">
                <a:latin typeface="Algerian" panose="04020705040A02060702" pitchFamily="82" charset="0"/>
              </a:rPr>
              <a:t>Inventory &amp; Operational Metrics </a:t>
            </a:r>
            <a:endParaRPr lang="en-IN" sz="2000" u="sng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D3A620-5739-941B-D08B-65C9B69E5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8994" y="1766367"/>
            <a:ext cx="4590007" cy="1695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4889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CEDD0-A497-AB67-AAAC-B3B34295F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D71F82-335A-0F5D-E96C-1397C78C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F659F-3CE5-B677-EFBD-DD6501565EB6}"/>
              </a:ext>
            </a:extLst>
          </p:cNvPr>
          <p:cNvSpPr/>
          <p:nvPr/>
        </p:nvSpPr>
        <p:spPr>
          <a:xfrm>
            <a:off x="6096000" y="-1"/>
            <a:ext cx="6096000" cy="69246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accent3">
                    <a:lumMod val="25000"/>
                    <a:lumOff val="7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A37AC-044F-D8BE-2222-932969FB096E}"/>
              </a:ext>
            </a:extLst>
          </p:cNvPr>
          <p:cNvSpPr txBox="1"/>
          <p:nvPr/>
        </p:nvSpPr>
        <p:spPr>
          <a:xfrm>
            <a:off x="6096000" y="409575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Which products have the highest stock turnover rate? 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993054-AFAC-7131-698C-AE73B0A28FA6}"/>
              </a:ext>
            </a:extLst>
          </p:cNvPr>
          <p:cNvSpPr txBox="1"/>
          <p:nvPr/>
        </p:nvSpPr>
        <p:spPr>
          <a:xfrm>
            <a:off x="0" y="1424523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Bahnschrift SemiBold" panose="020B0502040204020203" pitchFamily="34" charset="0"/>
              </a:rPr>
              <a:t>SQL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23107-E100-F544-4AA2-FE1CEB3498EC}"/>
              </a:ext>
            </a:extLst>
          </p:cNvPr>
          <p:cNvSpPr txBox="1"/>
          <p:nvPr/>
        </p:nvSpPr>
        <p:spPr>
          <a:xfrm>
            <a:off x="6096000" y="1270635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0EED2-9C4E-0613-3D08-728C9B2D11AC}"/>
              </a:ext>
            </a:extLst>
          </p:cNvPr>
          <p:cNvSpPr txBox="1"/>
          <p:nvPr/>
        </p:nvSpPr>
        <p:spPr>
          <a:xfrm>
            <a:off x="6095999" y="3836401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915B01-C150-FEA5-D886-359AD81AEDFA}"/>
              </a:ext>
            </a:extLst>
          </p:cNvPr>
          <p:cNvSpPr txBox="1"/>
          <p:nvPr/>
        </p:nvSpPr>
        <p:spPr>
          <a:xfrm>
            <a:off x="1633536" y="409575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Arial Black" panose="020B0A04020102020204" pitchFamily="34" charset="0"/>
              </a:rPr>
              <a:t>Question 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81DCF8-FCDD-1A21-E99B-548A5A0BE2F7}"/>
              </a:ext>
            </a:extLst>
          </p:cNvPr>
          <p:cNvSpPr txBox="1"/>
          <p:nvPr/>
        </p:nvSpPr>
        <p:spPr>
          <a:xfrm>
            <a:off x="6653211" y="5045482"/>
            <a:ext cx="4981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🔄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Highest Stock Turnover: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Paneer, Milk, Lassi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1A0290-8891-F3D9-A115-BDAC35CD9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495" y="2246265"/>
            <a:ext cx="5763006" cy="3795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7B6609-E4E0-08A7-C40E-C8D0CF208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2567" y="1680211"/>
            <a:ext cx="4456277" cy="1870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55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275" y="1529925"/>
            <a:ext cx="5165558" cy="833856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25000"/>
                    <a:lumOff val="75000"/>
                  </a:schemeClr>
                </a:solidFill>
              </a:rPr>
              <a:t>Project 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5791042" y="2278470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5502275" y="2363781"/>
            <a:ext cx="6689725" cy="285628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🌟 </a:t>
            </a:r>
            <a:r>
              <a:rPr lang="en-US" sz="1800" b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Goal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To extract business insights from a real-world dairy sales dataset using 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only SQL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US" sz="18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📌 </a:t>
            </a:r>
            <a:r>
              <a:rPr lang="en-US" sz="1800" b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Focus Areas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Product Performance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Customer Behavior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Inventory Optimization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Time-Based Trends</a:t>
            </a:r>
          </a:p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💡 All insights were derived directly from SQL queries — no Python, Excel, or BI tools used.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3AD97-C1D3-8C15-E627-F56ABF7A8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D79F88-A6D9-DAA3-E137-19C57AD1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6972D-7721-8E1E-1CD6-71ADE69392AB}"/>
              </a:ext>
            </a:extLst>
          </p:cNvPr>
          <p:cNvSpPr/>
          <p:nvPr/>
        </p:nvSpPr>
        <p:spPr>
          <a:xfrm>
            <a:off x="0" y="-1"/>
            <a:ext cx="12192000" cy="69246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accent3">
                    <a:lumMod val="25000"/>
                    <a:lumOff val="7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A88B62-EA3C-6601-0D3D-A6EE5A402043}"/>
              </a:ext>
            </a:extLst>
          </p:cNvPr>
          <p:cNvSpPr txBox="1"/>
          <p:nvPr/>
        </p:nvSpPr>
        <p:spPr>
          <a:xfrm>
            <a:off x="3047997" y="409574"/>
            <a:ext cx="609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>
                <a:solidFill>
                  <a:schemeClr val="tx2">
                    <a:lumMod val="25000"/>
                    <a:lumOff val="75000"/>
                  </a:schemeClr>
                </a:solidFill>
                <a:latin typeface="Algerian" panose="04020705040A02060702" pitchFamily="82" charset="0"/>
              </a:rPr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8428B-1394-9921-3D3E-4898B1B18F36}"/>
              </a:ext>
            </a:extLst>
          </p:cNvPr>
          <p:cNvSpPr txBox="1"/>
          <p:nvPr/>
        </p:nvSpPr>
        <p:spPr>
          <a:xfrm>
            <a:off x="1329550" y="1962861"/>
            <a:ext cx="9532891" cy="293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✅ Focus inventory on high-turnover products (e.g., Milk, Yogurt)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🛆 Bundle popular pairs (Milk + Butter, Paneer + Yogurt)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🔄 Encourage repeat purchases through loyalty offers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⚠️ Reduce overstocking of slow-moving products</a:t>
            </a:r>
          </a:p>
        </p:txBody>
      </p:sp>
    </p:spTree>
    <p:extLst>
      <p:ext uri="{BB962C8B-B14F-4D97-AF65-F5344CB8AC3E}">
        <p14:creationId xmlns:p14="http://schemas.microsoft.com/office/powerpoint/2010/main" val="2765089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Joydip Karmakar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>
                <a:solidFill>
                  <a:schemeClr val="bg2">
                    <a:lumMod val="40000"/>
                    <a:lumOff val="60000"/>
                    <a:alpha val="75000"/>
                  </a:schemeClr>
                </a:solidFill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2500" b="1" i="1" spc="70" dirty="0">
              <a:solidFill>
                <a:schemeClr val="bg2">
                  <a:lumMod val="40000"/>
                  <a:lumOff val="6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45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Open to collaborations and feedbacks.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Graphic 7" descr="Person icon">
            <a:extLst>
              <a:ext uri="{FF2B5EF4-FFF2-40B4-BE49-F238E27FC236}">
                <a16:creationId xmlns:a16="http://schemas.microsoft.com/office/drawing/2014/main" id="{AC7339AD-1A2B-4702-8C29-5CFB6D1BB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9" name="Graphic 8" descr="Employee badge with solid fill">
            <a:extLst>
              <a:ext uri="{FF2B5EF4-FFF2-40B4-BE49-F238E27FC236}">
                <a16:creationId xmlns:a16="http://schemas.microsoft.com/office/drawing/2014/main" id="{DE19364B-D5B6-43E8-B6E4-DC0094FA3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0" name="Graphic 9" descr="Briefcase with solid fill">
            <a:extLst>
              <a:ext uri="{FF2B5EF4-FFF2-40B4-BE49-F238E27FC236}">
                <a16:creationId xmlns:a16="http://schemas.microsoft.com/office/drawing/2014/main" id="{7821267F-71E4-4DA4-8BC7-EB0916220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pic>
        <p:nvPicPr>
          <p:cNvPr id="12" name="Picture 11" descr="Stopwatch with time motion blur">
            <a:extLst>
              <a:ext uri="{FF2B5EF4-FFF2-40B4-BE49-F238E27FC236}">
                <a16:creationId xmlns:a16="http://schemas.microsoft.com/office/drawing/2014/main" id="{EE21CEF5-AE21-21D5-30A5-80C27909D4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-17462"/>
            <a:ext cx="4572000" cy="687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63" y="183451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Dataset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859454" y="1250150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0" name="Straight Connector 9" descr="Line">
            <a:extLst>
              <a:ext uri="{FF2B5EF4-FFF2-40B4-BE49-F238E27FC236}">
                <a16:creationId xmlns:a16="http://schemas.microsoft.com/office/drawing/2014/main" id="{4C3F4FC5-0C01-4592-9483-D476EA2BDF93}"/>
              </a:ext>
            </a:extLst>
          </p:cNvPr>
          <p:cNvCxnSpPr>
            <a:cxnSpLocks/>
          </p:cNvCxnSpPr>
          <p:nvPr/>
        </p:nvCxnSpPr>
        <p:spPr>
          <a:xfrm>
            <a:off x="6096000" y="4124378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0199D-DDAE-4D88-9F00-88EB8E080218}"/>
              </a:ext>
            </a:extLst>
          </p:cNvPr>
          <p:cNvSpPr/>
          <p:nvPr/>
        </p:nvSpPr>
        <p:spPr>
          <a:xfrm>
            <a:off x="1341169" y="2105024"/>
            <a:ext cx="9354787" cy="3817607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endParaRPr lang="en-US" sz="3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CE2870F-3167-CBDA-5885-8F53735C0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607" y="2668863"/>
            <a:ext cx="9277349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🗂️ Columns Covered: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Product 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Quantity Sold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Revenue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Customer Location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Production Date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Expiration Date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Quantity in Stock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etc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🕒 Time Period: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Covers various products and orders with production/sales timelines.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💡 Note: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Each row represents a sale or product batch entry. No direct Order ID —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Date + Customer Location used to simulate one.</a:t>
            </a:r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8A6B8-5349-F8F2-8CB4-8F52FEBA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6D7716-0F77-BF45-0F92-63BBDB775B1F}"/>
              </a:ext>
            </a:extLst>
          </p:cNvPr>
          <p:cNvSpPr/>
          <p:nvPr/>
        </p:nvSpPr>
        <p:spPr>
          <a:xfrm>
            <a:off x="6096000" y="-1"/>
            <a:ext cx="6096000" cy="69246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accent3">
                    <a:lumMod val="25000"/>
                    <a:lumOff val="7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0020A-E4CF-526F-5F35-2326C0B4D75E}"/>
              </a:ext>
            </a:extLst>
          </p:cNvPr>
          <p:cNvSpPr txBox="1"/>
          <p:nvPr/>
        </p:nvSpPr>
        <p:spPr>
          <a:xfrm>
            <a:off x="6096000" y="409575"/>
            <a:ext cx="609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Which dairy product have generated the highest total sales? 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65B66-44CD-4A9D-D9AF-293EFA48D803}"/>
              </a:ext>
            </a:extLst>
          </p:cNvPr>
          <p:cNvSpPr txBox="1"/>
          <p:nvPr/>
        </p:nvSpPr>
        <p:spPr>
          <a:xfrm>
            <a:off x="-1" y="40243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u="sng" dirty="0">
                <a:latin typeface="Algerian" panose="04020705040A02060702" pitchFamily="82" charset="0"/>
              </a:rPr>
              <a:t>Sales Performance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964AF-4317-98BA-F197-84854D9C0773}"/>
              </a:ext>
            </a:extLst>
          </p:cNvPr>
          <p:cNvSpPr txBox="1"/>
          <p:nvPr/>
        </p:nvSpPr>
        <p:spPr>
          <a:xfrm>
            <a:off x="0" y="1799822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Bahnschrift SemiBold" panose="020B0502040204020203" pitchFamily="34" charset="0"/>
              </a:rPr>
              <a:t>SQL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E57900-32DC-C0C6-7B0D-1C5883BD2206}"/>
              </a:ext>
            </a:extLst>
          </p:cNvPr>
          <p:cNvSpPr txBox="1"/>
          <p:nvPr/>
        </p:nvSpPr>
        <p:spPr>
          <a:xfrm>
            <a:off x="6096000" y="1270635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83A8E0-5084-EAE6-015A-F6752810E368}"/>
              </a:ext>
            </a:extLst>
          </p:cNvPr>
          <p:cNvSpPr txBox="1"/>
          <p:nvPr/>
        </p:nvSpPr>
        <p:spPr>
          <a:xfrm>
            <a:off x="6095999" y="3836401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A96D5-A545-ECD1-DCAB-FE8916A5CC24}"/>
              </a:ext>
            </a:extLst>
          </p:cNvPr>
          <p:cNvSpPr txBox="1"/>
          <p:nvPr/>
        </p:nvSpPr>
        <p:spPr>
          <a:xfrm>
            <a:off x="1676400" y="561975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Arial Black" panose="020B0A04020102020204" pitchFamily="34" charset="0"/>
              </a:rPr>
              <a:t>Question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67C14-5A3F-3A0F-C666-62EA7B017631}"/>
              </a:ext>
            </a:extLst>
          </p:cNvPr>
          <p:cNvSpPr txBox="1"/>
          <p:nvPr/>
        </p:nvSpPr>
        <p:spPr>
          <a:xfrm>
            <a:off x="6586312" y="4569142"/>
            <a:ext cx="523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💰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Highest Sales Generating Products: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Curd lead in total sales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8747D3-58E9-55C6-E66B-5A1BAC8F5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127" y="2662124"/>
            <a:ext cx="4791744" cy="16004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095DBC-6427-F87D-EEE0-057497F84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747" y="1839653"/>
            <a:ext cx="5536501" cy="646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42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7B994-53FA-BD47-EF59-24CAF4EE1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B5C4C-CB9C-51B8-66C5-90ADDB51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E9778A-5B82-59D1-604C-930E1FB1D4D5}"/>
              </a:ext>
            </a:extLst>
          </p:cNvPr>
          <p:cNvSpPr/>
          <p:nvPr/>
        </p:nvSpPr>
        <p:spPr>
          <a:xfrm>
            <a:off x="6096000" y="-1"/>
            <a:ext cx="6096000" cy="69246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accent3">
                    <a:lumMod val="25000"/>
                    <a:lumOff val="7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944E1-9294-1784-B9ED-D4C9DD79365A}"/>
              </a:ext>
            </a:extLst>
          </p:cNvPr>
          <p:cNvSpPr txBox="1"/>
          <p:nvPr/>
        </p:nvSpPr>
        <p:spPr>
          <a:xfrm>
            <a:off x="6096000" y="409575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What are the top 5 best-selling products by quantity?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85176-E099-E5D8-E9BC-3400551517A7}"/>
              </a:ext>
            </a:extLst>
          </p:cNvPr>
          <p:cNvSpPr txBox="1"/>
          <p:nvPr/>
        </p:nvSpPr>
        <p:spPr>
          <a:xfrm>
            <a:off x="0" y="1799822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Bahnschrift SemiBold" panose="020B0502040204020203" pitchFamily="34" charset="0"/>
              </a:rPr>
              <a:t>SQL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3C92B-EFA7-526B-E91D-2230813C74FF}"/>
              </a:ext>
            </a:extLst>
          </p:cNvPr>
          <p:cNvSpPr txBox="1"/>
          <p:nvPr/>
        </p:nvSpPr>
        <p:spPr>
          <a:xfrm>
            <a:off x="6096000" y="1270635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84775-E0AD-B343-661E-1FB856253896}"/>
              </a:ext>
            </a:extLst>
          </p:cNvPr>
          <p:cNvSpPr txBox="1"/>
          <p:nvPr/>
        </p:nvSpPr>
        <p:spPr>
          <a:xfrm>
            <a:off x="6095999" y="3836401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B0F10-41ED-6055-02C2-BF4F4FAF9D1E}"/>
              </a:ext>
            </a:extLst>
          </p:cNvPr>
          <p:cNvSpPr txBox="1"/>
          <p:nvPr/>
        </p:nvSpPr>
        <p:spPr>
          <a:xfrm>
            <a:off x="1633536" y="409575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Arial Black" panose="020B0A04020102020204" pitchFamily="34" charset="0"/>
              </a:rPr>
              <a:t>Question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2CC17-8CB2-96A5-5492-AA6DAFCBA63D}"/>
              </a:ext>
            </a:extLst>
          </p:cNvPr>
          <p:cNvSpPr txBox="1"/>
          <p:nvPr/>
        </p:nvSpPr>
        <p:spPr>
          <a:xfrm>
            <a:off x="6653211" y="5045482"/>
            <a:ext cx="4981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🥇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Selling Products by Quantity: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Curd, Lassi, Paneer, Yogurt, Buttermilk</a:t>
            </a:r>
          </a:p>
          <a:p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128F5A8-B7E5-92E9-D823-71843E60A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127" y="2737795"/>
            <a:ext cx="4791744" cy="1449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4751FA-EDB2-27CC-8953-3AEE65DD0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0767" y="1689780"/>
            <a:ext cx="5026461" cy="1695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168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AEFE6-7545-E918-C407-2E66FB478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9D6C5-3190-C541-F0B9-49FB4A90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1144D2-7BA5-F9D7-6AF4-045DB7A5E7A5}"/>
              </a:ext>
            </a:extLst>
          </p:cNvPr>
          <p:cNvSpPr/>
          <p:nvPr/>
        </p:nvSpPr>
        <p:spPr>
          <a:xfrm>
            <a:off x="6096000" y="-1"/>
            <a:ext cx="6096000" cy="69246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accent3">
                    <a:lumMod val="25000"/>
                    <a:lumOff val="7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016BD-DF8E-895C-8260-995FE97BA659}"/>
              </a:ext>
            </a:extLst>
          </p:cNvPr>
          <p:cNvSpPr txBox="1"/>
          <p:nvPr/>
        </p:nvSpPr>
        <p:spPr>
          <a:xfrm>
            <a:off x="6096000" y="409575"/>
            <a:ext cx="609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What is the total monthly revenue trend over the past year? 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5C9B5-96B1-1750-E579-E4575896A87B}"/>
              </a:ext>
            </a:extLst>
          </p:cNvPr>
          <p:cNvSpPr txBox="1"/>
          <p:nvPr/>
        </p:nvSpPr>
        <p:spPr>
          <a:xfrm>
            <a:off x="0" y="1799822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Bahnschrift SemiBold" panose="020B0502040204020203" pitchFamily="34" charset="0"/>
              </a:rPr>
              <a:t>SQL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66ED9-2578-6C99-07BF-08CECDC6518A}"/>
              </a:ext>
            </a:extLst>
          </p:cNvPr>
          <p:cNvSpPr txBox="1"/>
          <p:nvPr/>
        </p:nvSpPr>
        <p:spPr>
          <a:xfrm>
            <a:off x="6096000" y="1270635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489A0-1685-39AA-87A5-EC331729D634}"/>
              </a:ext>
            </a:extLst>
          </p:cNvPr>
          <p:cNvSpPr txBox="1"/>
          <p:nvPr/>
        </p:nvSpPr>
        <p:spPr>
          <a:xfrm>
            <a:off x="6095999" y="4144177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3CEBC-4BD5-5D3D-A305-1B6F9E5C8BE3}"/>
              </a:ext>
            </a:extLst>
          </p:cNvPr>
          <p:cNvSpPr txBox="1"/>
          <p:nvPr/>
        </p:nvSpPr>
        <p:spPr>
          <a:xfrm>
            <a:off x="1633536" y="409575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Arial Black" panose="020B0A04020102020204" pitchFamily="34" charset="0"/>
              </a:rPr>
              <a:t>Question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797CCC-3DD6-0C50-BBF3-A33616734215}"/>
              </a:ext>
            </a:extLst>
          </p:cNvPr>
          <p:cNvSpPr txBox="1"/>
          <p:nvPr/>
        </p:nvSpPr>
        <p:spPr>
          <a:xfrm>
            <a:off x="6653211" y="5045482"/>
            <a:ext cx="498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Monthly Revenue Trend: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Peaks in January and February, with steady growth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23C2A9-79D4-DB5B-A9DF-C5E0C92E6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046" y="2995272"/>
            <a:ext cx="5233903" cy="22978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947289-E59A-E3B3-0D44-914CC6347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7034" y="1663963"/>
            <a:ext cx="5113928" cy="230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60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BF27B-8020-8B84-1306-D95E36823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465C0A-2D0C-5764-628C-A1552D40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F1F80D-A485-7C7F-CFA9-1C7DB0EE103A}"/>
              </a:ext>
            </a:extLst>
          </p:cNvPr>
          <p:cNvSpPr/>
          <p:nvPr/>
        </p:nvSpPr>
        <p:spPr>
          <a:xfrm>
            <a:off x="6096000" y="-1"/>
            <a:ext cx="6096000" cy="69246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accent3">
                    <a:lumMod val="25000"/>
                    <a:lumOff val="7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B3B0A-6CDB-9ADB-0764-BC6F91B30B11}"/>
              </a:ext>
            </a:extLst>
          </p:cNvPr>
          <p:cNvSpPr txBox="1"/>
          <p:nvPr/>
        </p:nvSpPr>
        <p:spPr>
          <a:xfrm>
            <a:off x="6096000" y="409575"/>
            <a:ext cx="609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Which product categories contribute the most to overall revenue?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55FBD8-CCC2-44FD-0650-4F9837E77E4F}"/>
              </a:ext>
            </a:extLst>
          </p:cNvPr>
          <p:cNvSpPr txBox="1"/>
          <p:nvPr/>
        </p:nvSpPr>
        <p:spPr>
          <a:xfrm>
            <a:off x="0" y="1799822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Bahnschrift SemiBold" panose="020B0502040204020203" pitchFamily="34" charset="0"/>
              </a:rPr>
              <a:t>SQL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F1E7E-FAA8-CFF9-78A5-E729B931237F}"/>
              </a:ext>
            </a:extLst>
          </p:cNvPr>
          <p:cNvSpPr txBox="1"/>
          <p:nvPr/>
        </p:nvSpPr>
        <p:spPr>
          <a:xfrm>
            <a:off x="6096000" y="1270635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04277-9578-8D95-956D-44A710CB7258}"/>
              </a:ext>
            </a:extLst>
          </p:cNvPr>
          <p:cNvSpPr txBox="1"/>
          <p:nvPr/>
        </p:nvSpPr>
        <p:spPr>
          <a:xfrm>
            <a:off x="6095999" y="4285394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421A9-C231-B7B0-AD87-340C2567DE48}"/>
              </a:ext>
            </a:extLst>
          </p:cNvPr>
          <p:cNvSpPr txBox="1"/>
          <p:nvPr/>
        </p:nvSpPr>
        <p:spPr>
          <a:xfrm>
            <a:off x="1633536" y="409575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Arial Black" panose="020B0A04020102020204" pitchFamily="34" charset="0"/>
              </a:rPr>
              <a:t>Question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A74AA6-9458-A1E3-83FB-69579BDD076A}"/>
              </a:ext>
            </a:extLst>
          </p:cNvPr>
          <p:cNvSpPr txBox="1"/>
          <p:nvPr/>
        </p:nvSpPr>
        <p:spPr>
          <a:xfrm>
            <a:off x="6653211" y="5045482"/>
            <a:ext cx="4981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💰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Revenue Generating Products: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Curd and Butter lead in total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C87085-5FD3-FCBD-FB94-306BA96B7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851" y="2956192"/>
            <a:ext cx="5379059" cy="1760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E60D9C-0EFA-A0ED-4B46-663846BB6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4773" y="1614530"/>
            <a:ext cx="5478449" cy="2683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989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C612B-F258-A8CE-A3B6-BFA475345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891F0E-162B-E40F-5A7F-48500992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5626A2-5B59-B5D8-65E2-6318A4328144}"/>
              </a:ext>
            </a:extLst>
          </p:cNvPr>
          <p:cNvSpPr/>
          <p:nvPr/>
        </p:nvSpPr>
        <p:spPr>
          <a:xfrm>
            <a:off x="6096000" y="-1"/>
            <a:ext cx="6096000" cy="69246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accent3">
                    <a:lumMod val="25000"/>
                    <a:lumOff val="7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98BA3-946A-474D-4104-B358F5919AEE}"/>
              </a:ext>
            </a:extLst>
          </p:cNvPr>
          <p:cNvSpPr txBox="1"/>
          <p:nvPr/>
        </p:nvSpPr>
        <p:spPr>
          <a:xfrm>
            <a:off x="6096000" y="409575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What is the average purchase value per order? 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4B8107-380A-E52D-F828-223474AEF6DE}"/>
              </a:ext>
            </a:extLst>
          </p:cNvPr>
          <p:cNvSpPr txBox="1"/>
          <p:nvPr/>
        </p:nvSpPr>
        <p:spPr>
          <a:xfrm>
            <a:off x="0" y="1799822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Bahnschrift SemiBold" panose="020B0502040204020203" pitchFamily="34" charset="0"/>
              </a:rPr>
              <a:t>SQL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2FD12-5EE7-1995-B9E1-39C3EC500D7E}"/>
              </a:ext>
            </a:extLst>
          </p:cNvPr>
          <p:cNvSpPr txBox="1"/>
          <p:nvPr/>
        </p:nvSpPr>
        <p:spPr>
          <a:xfrm>
            <a:off x="6096000" y="1270635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D993D-0345-B3EC-08C0-3D3B43E63101}"/>
              </a:ext>
            </a:extLst>
          </p:cNvPr>
          <p:cNvSpPr txBox="1"/>
          <p:nvPr/>
        </p:nvSpPr>
        <p:spPr>
          <a:xfrm>
            <a:off x="6095999" y="3836401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A437A5-6E0E-CBF6-9375-2BC4E3A9A527}"/>
              </a:ext>
            </a:extLst>
          </p:cNvPr>
          <p:cNvSpPr txBox="1"/>
          <p:nvPr/>
        </p:nvSpPr>
        <p:spPr>
          <a:xfrm>
            <a:off x="1633536" y="409575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Arial Black" panose="020B0A04020102020204" pitchFamily="34" charset="0"/>
              </a:rPr>
              <a:t>Question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414ED3-0947-57F4-534C-B567A6257FA0}"/>
              </a:ext>
            </a:extLst>
          </p:cNvPr>
          <p:cNvSpPr txBox="1"/>
          <p:nvPr/>
        </p:nvSpPr>
        <p:spPr>
          <a:xfrm>
            <a:off x="6653211" y="5045482"/>
            <a:ext cx="498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🧺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Avg. Purchase Value per Order: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₹13.58 Thousands (approx.)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DBDF10-4B5E-3B98-E3DB-95AA3EAAE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322" y="3054241"/>
            <a:ext cx="5815351" cy="8161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4B59BA-1A20-CCA3-3775-01060EB44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4555" y="1812518"/>
            <a:ext cx="3978885" cy="1393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254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21619-FF7D-38A9-9FD3-009B602DB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7BFD6B-43D8-F93F-E98E-6A371EA7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FDA81A-2F9B-547A-C653-6E1881B98C76}"/>
              </a:ext>
            </a:extLst>
          </p:cNvPr>
          <p:cNvSpPr/>
          <p:nvPr/>
        </p:nvSpPr>
        <p:spPr>
          <a:xfrm>
            <a:off x="6096000" y="-1"/>
            <a:ext cx="6096000" cy="69246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accent3">
                    <a:lumMod val="25000"/>
                    <a:lumOff val="7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DAC25-CE01-2201-D13B-FD0791E0FF8D}"/>
              </a:ext>
            </a:extLst>
          </p:cNvPr>
          <p:cNvSpPr txBox="1"/>
          <p:nvPr/>
        </p:nvSpPr>
        <p:spPr>
          <a:xfrm>
            <a:off x="6096000" y="409575"/>
            <a:ext cx="609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Are there any sudden drops in sales for specific products or time periods?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23B90-457E-7AD8-1C0F-9EBFAE4E466E}"/>
              </a:ext>
            </a:extLst>
          </p:cNvPr>
          <p:cNvSpPr txBox="1"/>
          <p:nvPr/>
        </p:nvSpPr>
        <p:spPr>
          <a:xfrm>
            <a:off x="0" y="1799822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Bahnschrift SemiBold" panose="020B0502040204020203" pitchFamily="34" charset="0"/>
              </a:rPr>
              <a:t>SQL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C4889-42B7-AF0A-2398-87B39063D58B}"/>
              </a:ext>
            </a:extLst>
          </p:cNvPr>
          <p:cNvSpPr txBox="1"/>
          <p:nvPr/>
        </p:nvSpPr>
        <p:spPr>
          <a:xfrm>
            <a:off x="6096000" y="1270635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7C1F4-AAFF-9D36-18EA-AC31FBE6F4C8}"/>
              </a:ext>
            </a:extLst>
          </p:cNvPr>
          <p:cNvSpPr txBox="1"/>
          <p:nvPr/>
        </p:nvSpPr>
        <p:spPr>
          <a:xfrm>
            <a:off x="6095999" y="3836401"/>
            <a:ext cx="1523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F72E8-66DF-6D1B-7103-59D51D07371B}"/>
              </a:ext>
            </a:extLst>
          </p:cNvPr>
          <p:cNvSpPr txBox="1"/>
          <p:nvPr/>
        </p:nvSpPr>
        <p:spPr>
          <a:xfrm>
            <a:off x="1633536" y="409575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Arial Black" panose="020B0A04020102020204" pitchFamily="34" charset="0"/>
              </a:rPr>
              <a:t>Question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0AEFC-096A-32DA-E44F-D0129DB447B2}"/>
              </a:ext>
            </a:extLst>
          </p:cNvPr>
          <p:cNvSpPr txBox="1"/>
          <p:nvPr/>
        </p:nvSpPr>
        <p:spPr>
          <a:xfrm>
            <a:off x="6653211" y="5045482"/>
            <a:ext cx="4981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⚠️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Sales Drop Identified: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May showed a minor dip across multiple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November showed a major dip in Yogurt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D05EBD-75D1-197F-951E-7DA1837F1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232" y="2654351"/>
            <a:ext cx="5443532" cy="26718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FC087A-14BB-D173-5B8A-9E79A3ED7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4223" y="1799822"/>
            <a:ext cx="5271545" cy="1695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853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201</TotalTime>
  <Words>780</Words>
  <Application>Microsoft Office PowerPoint</Application>
  <PresentationFormat>Widescreen</PresentationFormat>
  <Paragraphs>155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Algerian</vt:lpstr>
      <vt:lpstr>Arial</vt:lpstr>
      <vt:lpstr>Arial </vt:lpstr>
      <vt:lpstr>Arial Black</vt:lpstr>
      <vt:lpstr>Arial Rounded MT Bold</vt:lpstr>
      <vt:lpstr>Bahnschrift SemiBold</vt:lpstr>
      <vt:lpstr>Calibri</vt:lpstr>
      <vt:lpstr>Gill Sans MT</vt:lpstr>
      <vt:lpstr>Office Theme</vt:lpstr>
      <vt:lpstr>📊 Dairy Goods Sales Analysis Using SQL  A Data-Driven Case Study on Sales, Inventory, and Customer Behavior </vt:lpstr>
      <vt:lpstr>Project Objective</vt:lpstr>
      <vt:lpstr>Dataset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Joydip Karmakar</dc:creator>
  <cp:lastModifiedBy>Joydip Karmakar</cp:lastModifiedBy>
  <cp:revision>1</cp:revision>
  <dcterms:created xsi:type="dcterms:W3CDTF">2025-07-02T16:02:51Z</dcterms:created>
  <dcterms:modified xsi:type="dcterms:W3CDTF">2025-07-02T19:24:33Z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