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7.xml" ContentType="application/vnd.openxmlformats-officedocument.presentationml.tags+xml"/>
  <Override PartName="/ppt/notesSlides/notesSlide17.xml" ContentType="application/vnd.openxmlformats-officedocument.presentationml.notesSlide+xml"/>
  <Override PartName="/ppt/tags/tag8.xml" ContentType="application/vnd.openxmlformats-officedocument.presentationml.tags+xml"/>
  <Override PartName="/ppt/notesSlides/notesSlide18.xml" ContentType="application/vnd.openxmlformats-officedocument.presentationml.notesSlide+xml"/>
  <Override PartName="/ppt/tags/tag9.xml" ContentType="application/vnd.openxmlformats-officedocument.presentationml.tags+xml"/>
  <Override PartName="/ppt/notesSlides/notesSlide19.xml" ContentType="application/vnd.openxmlformats-officedocument.presentationml.notesSlide+xml"/>
  <Override PartName="/ppt/tags/tag10.xml" ContentType="application/vnd.openxmlformats-officedocument.presentationml.tags+xml"/>
  <Override PartName="/ppt/notesSlides/notesSlide20.xml" ContentType="application/vnd.openxmlformats-officedocument.presentationml.notesSlide+xml"/>
  <Override PartName="/ppt/tags/tag11.xml" ContentType="application/vnd.openxmlformats-officedocument.presentationml.tags+xml"/>
  <Override PartName="/ppt/notesSlides/notesSlide21.xml" ContentType="application/vnd.openxmlformats-officedocument.presentationml.notesSlide+xml"/>
  <Override PartName="/ppt/tags/tag12.xml" ContentType="application/vnd.openxmlformats-officedocument.presentationml.tags+xml"/>
  <Override PartName="/ppt/notesSlides/notesSlide22.xml" ContentType="application/vnd.openxmlformats-officedocument.presentationml.notesSlide+xml"/>
  <Override PartName="/ppt/tags/tag13.xml" ContentType="application/vnd.openxmlformats-officedocument.presentationml.tags+xml"/>
  <Override PartName="/ppt/notesSlides/notesSlide23.xml" ContentType="application/vnd.openxmlformats-officedocument.presentationml.notesSlide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6.xml" ContentType="application/vnd.openxmlformats-officedocument.presentationml.tags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8.xml" ContentType="application/vnd.openxmlformats-officedocument.presentationml.tags+xml"/>
  <Override PartName="/ppt/notesSlides/notesSlide32.xml" ContentType="application/vnd.openxmlformats-officedocument.presentationml.notesSlide+xml"/>
  <Override PartName="/ppt/tags/tag19.xml" ContentType="application/vnd.openxmlformats-officedocument.presentationml.tags+xml"/>
  <Override PartName="/ppt/notesSlides/notesSlide33.xml" ContentType="application/vnd.openxmlformats-officedocument.presentationml.notesSlide+xml"/>
  <Override PartName="/ppt/tags/tag20.xml" ContentType="application/vnd.openxmlformats-officedocument.presentationml.tags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1.xml" ContentType="application/vnd.openxmlformats-officedocument.presentationml.tags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2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23.xml" ContentType="application/vnd.openxmlformats-officedocument.presentationml.tags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tags/tag24.xml" ContentType="application/vnd.openxmlformats-officedocument.presentationml.tags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57"/>
  </p:notesMasterIdLst>
  <p:handoutMasterIdLst>
    <p:handoutMasterId r:id="rId58"/>
  </p:handoutMasterIdLst>
  <p:sldIdLst>
    <p:sldId id="389" r:id="rId2"/>
    <p:sldId id="347" r:id="rId3"/>
    <p:sldId id="355" r:id="rId4"/>
    <p:sldId id="348" r:id="rId5"/>
    <p:sldId id="259" r:id="rId6"/>
    <p:sldId id="260" r:id="rId7"/>
    <p:sldId id="261" r:id="rId8"/>
    <p:sldId id="262" r:id="rId9"/>
    <p:sldId id="263" r:id="rId10"/>
    <p:sldId id="317" r:id="rId11"/>
    <p:sldId id="318" r:id="rId12"/>
    <p:sldId id="353" r:id="rId13"/>
    <p:sldId id="346" r:id="rId14"/>
    <p:sldId id="266" r:id="rId15"/>
    <p:sldId id="329" r:id="rId16"/>
    <p:sldId id="360" r:id="rId17"/>
    <p:sldId id="365" r:id="rId18"/>
    <p:sldId id="361" r:id="rId19"/>
    <p:sldId id="362" r:id="rId20"/>
    <p:sldId id="363" r:id="rId21"/>
    <p:sldId id="364" r:id="rId22"/>
    <p:sldId id="391" r:id="rId23"/>
    <p:sldId id="366" r:id="rId24"/>
    <p:sldId id="331" r:id="rId25"/>
    <p:sldId id="359" r:id="rId26"/>
    <p:sldId id="367" r:id="rId27"/>
    <p:sldId id="368" r:id="rId28"/>
    <p:sldId id="357" r:id="rId29"/>
    <p:sldId id="358" r:id="rId30"/>
    <p:sldId id="333" r:id="rId31"/>
    <p:sldId id="334" r:id="rId32"/>
    <p:sldId id="335" r:id="rId33"/>
    <p:sldId id="336" r:id="rId34"/>
    <p:sldId id="269" r:id="rId35"/>
    <p:sldId id="370" r:id="rId36"/>
    <p:sldId id="369" r:id="rId37"/>
    <p:sldId id="390" r:id="rId38"/>
    <p:sldId id="373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92" r:id="rId54"/>
    <p:sldId id="393" r:id="rId55"/>
    <p:sldId id="394" r:id="rId56"/>
  </p:sldIdLst>
  <p:sldSz cx="9906000" cy="6858000" type="A4"/>
  <p:notesSz cx="6642100" cy="9779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0099"/>
    <a:srgbClr val="0033CC"/>
    <a:srgbClr val="FF0000"/>
    <a:srgbClr val="FF9933"/>
    <a:srgbClr val="006699"/>
    <a:srgbClr val="00808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79" autoAdjust="0"/>
    <p:restoredTop sz="90929"/>
  </p:normalViewPr>
  <p:slideViewPr>
    <p:cSldViewPr>
      <p:cViewPr varScale="1">
        <p:scale>
          <a:sx n="67" d="100"/>
          <a:sy n="67" d="100"/>
        </p:scale>
        <p:origin x="-1014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58" d="100"/>
        <a:sy n="15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09519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5025"/>
            <a:ext cx="4870450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44550" y="852488"/>
            <a:ext cx="4953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4571155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rotWithShape="1">
          <a:gsLst>
            <a:gs pos="0">
              <a:schemeClr val="bg1">
                <a:lumMod val="85000"/>
              </a:schemeClr>
            </a:gs>
            <a:gs pos="40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UWEE master slide_v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" y="30559"/>
            <a:ext cx="990256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752601"/>
            <a:ext cx="84201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508375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088211"/>
            <a:ext cx="3296816" cy="365125"/>
          </a:xfrm>
        </p:spPr>
        <p:txBody>
          <a:bodyPr/>
          <a:lstStyle>
            <a:lvl1pPr>
              <a:defRPr dirty="0" smtClean="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dirty="0" smtClean="0"/>
              <a:t>© 2011 Daniel Kirschen and the University of Washington</a:t>
            </a:r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4231" y="5943601"/>
            <a:ext cx="3136900" cy="365125"/>
          </a:xfrm>
        </p:spPr>
        <p:txBody>
          <a:bodyPr/>
          <a:lstStyle>
            <a:lvl1pPr>
              <a:defRPr dirty="0" smtClean="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>
            <a:lvl1pPr>
              <a:defRPr smtClean="0">
                <a:solidFill>
                  <a:srgbClr val="000000"/>
                </a:solidFill>
              </a:defRPr>
            </a:lvl1pPr>
          </a:lstStyle>
          <a:p>
            <a:fld id="{F3218893-90CC-CB43-B1FB-DFAE7236904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37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2011 Daniel Kirschen and the University of Washington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850E3-909E-094C-A50A-A1581F51125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18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533401"/>
            <a:ext cx="222885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533401"/>
            <a:ext cx="6521450" cy="5410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2011 Daniel Kirschen and the University of Washington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64293F-B98A-5542-99DF-FB61C51319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30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339" y="44625"/>
            <a:ext cx="8915400" cy="7921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0759" y="1052736"/>
            <a:ext cx="4375150" cy="50405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031009" y="1052736"/>
            <a:ext cx="4375150" cy="5040560"/>
          </a:xfrm>
        </p:spPr>
        <p:txBody>
          <a:bodyPr/>
          <a:lstStyle/>
          <a:p>
            <a:pPr lvl="0"/>
            <a:r>
              <a:rPr lang="en-US" noProof="0" smtClean="0"/>
              <a:t>Click icon to add clip art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550" y="6613526"/>
            <a:ext cx="4044950" cy="24447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© 2011 Daniel Kirschen and the University of Washington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12050" y="6669360"/>
            <a:ext cx="2311400" cy="152400"/>
          </a:xfrm>
        </p:spPr>
        <p:txBody>
          <a:bodyPr/>
          <a:lstStyle>
            <a:lvl1pPr>
              <a:defRPr/>
            </a:lvl1pPr>
          </a:lstStyle>
          <a:p>
            <a:fld id="{639AC34B-CE12-1047-B068-C856BD023BB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507340" y="764704"/>
            <a:ext cx="8891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348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89154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447800"/>
            <a:ext cx="43815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41900" y="1447800"/>
            <a:ext cx="43815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41900" y="3862388"/>
            <a:ext cx="43815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421005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2011 Daniel Kirschen and the University of Washington</a:t>
            </a:r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512050" y="6629400"/>
            <a:ext cx="2311400" cy="228600"/>
          </a:xfrm>
        </p:spPr>
        <p:txBody>
          <a:bodyPr/>
          <a:lstStyle>
            <a:lvl1pPr>
              <a:defRPr/>
            </a:lvl1pPr>
          </a:lstStyle>
          <a:p>
            <a:fld id="{038ED190-289F-C244-AFDF-A6BA2668B74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603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89154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447800"/>
            <a:ext cx="8915400" cy="46783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660976"/>
            <a:ext cx="4210050" cy="152400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dirty="0" smtClean="0"/>
              <a:t>© 2011 Daniel Kirschen and the University of Washington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12050" y="6629400"/>
            <a:ext cx="2311400" cy="228600"/>
          </a:xfrm>
        </p:spPr>
        <p:txBody>
          <a:bodyPr/>
          <a:lstStyle>
            <a:lvl1pPr>
              <a:defRPr/>
            </a:lvl1pPr>
          </a:lstStyle>
          <a:p>
            <a:fld id="{294B4936-3F19-5D4C-AFB3-C8691EFA4FD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89154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447800"/>
            <a:ext cx="43815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1900" y="1447800"/>
            <a:ext cx="43815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4210050" cy="152400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dirty="0" smtClean="0"/>
              <a:t>© 2011 Daniel Kirschen and the University of Washington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12050" y="6629400"/>
            <a:ext cx="2311400" cy="228600"/>
          </a:xfrm>
        </p:spPr>
        <p:txBody>
          <a:bodyPr/>
          <a:lstStyle>
            <a:lvl1pPr>
              <a:defRPr/>
            </a:lvl1pPr>
          </a:lstStyle>
          <a:p>
            <a:fld id="{F1292466-6A0E-2D4B-B77D-5F90D0F3061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907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89154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47800"/>
            <a:ext cx="8915400" cy="22621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862388"/>
            <a:ext cx="8915400" cy="2263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29400"/>
            <a:ext cx="4210050" cy="152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 2011 Daniel Kirschen and the University of Washington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12050" y="6629400"/>
            <a:ext cx="2311400" cy="228600"/>
          </a:xfrm>
        </p:spPr>
        <p:txBody>
          <a:bodyPr/>
          <a:lstStyle>
            <a:lvl1pPr>
              <a:defRPr/>
            </a:lvl1pPr>
          </a:lstStyle>
          <a:p>
            <a:fld id="{CE4FEF67-C07C-F048-A76D-77F766F0D8D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881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8915400" cy="7921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508000" y="1447800"/>
            <a:ext cx="4381500" cy="46783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1900" y="1447800"/>
            <a:ext cx="4381500" cy="4678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660976"/>
            <a:ext cx="4210050" cy="152400"/>
          </a:xfrm>
        </p:spPr>
        <p:txBody>
          <a:bodyPr/>
          <a:lstStyle>
            <a:lvl1pPr>
              <a:defRPr/>
            </a:lvl1pPr>
          </a:lstStyle>
          <a:p>
            <a:pPr algn="l"/>
            <a:r>
              <a:rPr lang="en-US" dirty="0" smtClean="0"/>
              <a:t>© 2011 Daniel Kirschen and the University of Washington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12050" y="6629400"/>
            <a:ext cx="2311400" cy="228600"/>
          </a:xfrm>
        </p:spPr>
        <p:txBody>
          <a:bodyPr/>
          <a:lstStyle>
            <a:lvl1pPr>
              <a:defRPr/>
            </a:lvl1pPr>
          </a:lstStyle>
          <a:p>
            <a:fld id="{904FE248-9AB6-BF4E-83BA-E545E9D1382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56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06680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12776"/>
            <a:ext cx="8915400" cy="49685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" y="6590679"/>
            <a:ext cx="3236648" cy="365125"/>
          </a:xfrm>
        </p:spPr>
        <p:txBody>
          <a:bodyPr/>
          <a:lstStyle>
            <a:lvl1pPr>
              <a:defRPr sz="1000" dirty="0" smtClean="0"/>
            </a:lvl1pPr>
          </a:lstStyle>
          <a:p>
            <a:pPr algn="l"/>
            <a:r>
              <a:rPr lang="en-US" dirty="0" smtClean="0"/>
              <a:t>© 2011 Daniel Kirschen and the University of Washington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56765" y="6592267"/>
            <a:ext cx="2311400" cy="365125"/>
          </a:xfrm>
        </p:spPr>
        <p:txBody>
          <a:bodyPr/>
          <a:lstStyle>
            <a:lvl1pPr>
              <a:defRPr sz="1000" smtClean="0"/>
            </a:lvl1pPr>
          </a:lstStyle>
          <a:p>
            <a:fld id="{01EBB450-54EB-754A-B101-3E86ED60F337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507340" y="1125538"/>
            <a:ext cx="8891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62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6" descr="UWEE master slide_v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" y="1"/>
            <a:ext cx="990256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072830"/>
            <a:ext cx="8420100" cy="1500187"/>
          </a:xfrm>
        </p:spPr>
        <p:txBody>
          <a:bodyPr anchor="b"/>
          <a:lstStyle>
            <a:lvl1pPr marL="0" indent="0">
              <a:buNone/>
              <a:defRPr sz="4800">
                <a:solidFill>
                  <a:srgbClr val="000000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264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066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92267"/>
            <a:ext cx="3159258" cy="365125"/>
          </a:xfrm>
        </p:spPr>
        <p:txBody>
          <a:bodyPr/>
          <a:lstStyle>
            <a:lvl1pPr>
              <a:defRPr sz="1000" dirty="0" smtClean="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 smtClean="0"/>
              <a:t>© 2011 Daniel Kirschen and the University of Washington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604919" y="6592267"/>
            <a:ext cx="2311400" cy="365125"/>
          </a:xfrm>
        </p:spPr>
        <p:txBody>
          <a:bodyPr/>
          <a:lstStyle>
            <a:lvl1pPr>
              <a:defRPr sz="1000" smtClean="0">
                <a:solidFill>
                  <a:schemeClr val="tx1"/>
                </a:solidFill>
              </a:defRPr>
            </a:lvl1pPr>
          </a:lstStyle>
          <a:p>
            <a:fld id="{53373042-4EDF-6445-8FE1-194742DF5756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507340" y="1125538"/>
            <a:ext cx="8891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65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268760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1988841"/>
            <a:ext cx="4376870" cy="4137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268760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1988841"/>
            <a:ext cx="4378590" cy="41373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algn="l"/>
            <a:r>
              <a:rPr lang="en-US" dirty="0" smtClean="0"/>
              <a:t>© 2011 Daniel Kirschen and the University of Washington</a:t>
            </a:r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471C6-EF44-4746-8D01-6C32C0350D29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507340" y="1052736"/>
            <a:ext cx="8891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7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16632"/>
            <a:ext cx="8915400" cy="1066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69075"/>
            <a:ext cx="3944888" cy="365125"/>
          </a:xfrm>
        </p:spPr>
        <p:txBody>
          <a:bodyPr/>
          <a:lstStyle>
            <a:lvl1pPr>
              <a:defRPr sz="1000"/>
            </a:lvl1pPr>
          </a:lstStyle>
          <a:p>
            <a:pPr algn="l"/>
            <a:r>
              <a:rPr lang="en-US" dirty="0" smtClean="0"/>
              <a:t>© 2011 Daniel Kirschen and the University of Washington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4155" y="6592268"/>
            <a:ext cx="2311400" cy="365125"/>
          </a:xfrm>
        </p:spPr>
        <p:txBody>
          <a:bodyPr/>
          <a:lstStyle>
            <a:lvl1pPr>
              <a:defRPr sz="1000"/>
            </a:lvl1pPr>
          </a:lstStyle>
          <a:p>
            <a:fld id="{2676E028-6145-C548-B429-6CB998CE35EF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507340" y="1125538"/>
            <a:ext cx="889132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4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-39555" y="6592268"/>
            <a:ext cx="3768419" cy="365125"/>
          </a:xfrm>
        </p:spPr>
        <p:txBody>
          <a:bodyPr/>
          <a:lstStyle>
            <a:lvl1pPr>
              <a:defRPr sz="1000"/>
            </a:lvl1pPr>
          </a:lstStyle>
          <a:p>
            <a:pPr algn="l"/>
            <a:r>
              <a:rPr lang="en-US" dirty="0" smtClean="0"/>
              <a:t>© 2011 Daniel Kirschen and the University of Washington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34155" y="6592268"/>
            <a:ext cx="2311400" cy="365125"/>
          </a:xfrm>
        </p:spPr>
        <p:txBody>
          <a:bodyPr/>
          <a:lstStyle>
            <a:lvl1pPr>
              <a:defRPr sz="1000"/>
            </a:lvl1pPr>
          </a:lstStyle>
          <a:p>
            <a:fld id="{2044E4C0-430B-FC46-9C2F-8D04CF70D93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31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3259006" cy="10668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533401"/>
            <a:ext cx="5537729" cy="5410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676401"/>
            <a:ext cx="3259006" cy="426720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2011 Daniel Kirschen and the University of Washington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EC8529-2F07-4843-A0F7-EAA9C733FDC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14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6482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39592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214938"/>
            <a:ext cx="5943600" cy="7286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 2011 Daniel Kirschen and the University of Washington</a:t>
            </a: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3935A7-43DB-C841-80F7-4F2C3094B7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39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8002" y="6592268"/>
            <a:ext cx="331481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tx1"/>
                </a:solidFill>
                <a:latin typeface="Calibri" charset="0"/>
                <a:cs typeface="+mn-cs"/>
              </a:defRPr>
            </a:lvl1pPr>
          </a:lstStyle>
          <a:p>
            <a:pPr algn="l"/>
            <a:r>
              <a:rPr lang="en-US" dirty="0" smtClean="0"/>
              <a:t>© 2011 Daniel Kirschen and the University of Washington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4000" y="6592268"/>
            <a:ext cx="331481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tx1"/>
                </a:solidFill>
                <a:latin typeface="Calibri" charset="0"/>
                <a:cs typeface="+mn-cs"/>
              </a:defRPr>
            </a:lvl1pPr>
          </a:lstStyle>
          <a:p>
            <a:fld id="{3269EA8B-735A-5A44-B7C1-908AFF2FA0D7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4274" name="Title Placeholder 1"/>
          <p:cNvSpPr>
            <a:spLocks noGrp="1"/>
          </p:cNvSpPr>
          <p:nvPr>
            <p:ph type="title"/>
          </p:nvPr>
        </p:nvSpPr>
        <p:spPr bwMode="auto">
          <a:xfrm>
            <a:off x="495300" y="57944"/>
            <a:ext cx="8915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42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95300" y="1676400"/>
            <a:ext cx="8915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74231" y="6096001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  <a:latin typeface="Calibri" charset="0"/>
                <a:cs typeface="+mn-cs"/>
              </a:defRPr>
            </a:lvl1pPr>
          </a:lstStyle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9.e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emf"/><Relationship Id="rId4" Type="http://schemas.openxmlformats.org/officeDocument/2006/relationships/notesSlide" Target="../notesSlides/notesSlide12.xml"/><Relationship Id="rId9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8.bin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0.bin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emf"/><Relationship Id="rId2" Type="http://schemas.openxmlformats.org/officeDocument/2006/relationships/tags" Target="../tags/tag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png"/><Relationship Id="rId4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5.bin"/><Relationship Id="rId2" Type="http://schemas.openxmlformats.org/officeDocument/2006/relationships/tags" Target="../tags/tag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18.bin"/><Relationship Id="rId2" Type="http://schemas.openxmlformats.org/officeDocument/2006/relationships/tags" Target="../tags/tag18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Microsoft_Word_97_-_2003_Document1.doc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BB450-54EB-754A-B101-3E86ED60F33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88504" y="2780928"/>
            <a:ext cx="8915400" cy="1066800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ctr"/>
            <a:r>
              <a:rPr lang="en-GB" dirty="0"/>
              <a:t>Unit Commitment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704528" y="6093296"/>
            <a:ext cx="87129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4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Matching the combinations to the load</a:t>
            </a:r>
          </a:p>
        </p:txBody>
      </p:sp>
      <p:sp>
        <p:nvSpPr>
          <p:cNvPr id="2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6B133-C1F6-7F43-A2EC-BAF36E1F0133}" type="slidenum">
              <a:rPr lang="en-GB"/>
              <a:pPr/>
              <a:t>10</a:t>
            </a:fld>
            <a:endParaRPr lang="en-GB"/>
          </a:p>
        </p:txBody>
      </p:sp>
      <p:grpSp>
        <p:nvGrpSpPr>
          <p:cNvPr id="70689" name="Group 33"/>
          <p:cNvGrpSpPr>
            <a:grpSpLocks/>
          </p:cNvGrpSpPr>
          <p:nvPr/>
        </p:nvGrpSpPr>
        <p:grpSpPr bwMode="auto">
          <a:xfrm>
            <a:off x="1496616" y="1772816"/>
            <a:ext cx="6912768" cy="4392488"/>
            <a:chOff x="1950" y="1584"/>
            <a:chExt cx="2622" cy="1934"/>
          </a:xfrm>
        </p:grpSpPr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2737" y="1927"/>
              <a:ext cx="295" cy="26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2230" y="2189"/>
              <a:ext cx="1553" cy="42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63" name="Rectangle 7"/>
            <p:cNvSpPr>
              <a:spLocks noChangeArrowheads="1"/>
            </p:cNvSpPr>
            <p:nvPr/>
          </p:nvSpPr>
          <p:spPr bwMode="auto">
            <a:xfrm>
              <a:off x="1972" y="2612"/>
              <a:ext cx="2120" cy="725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0666" name="Group 10"/>
            <p:cNvGrpSpPr>
              <a:grpSpLocks/>
            </p:cNvGrpSpPr>
            <p:nvPr/>
          </p:nvGrpSpPr>
          <p:grpSpPr bwMode="auto">
            <a:xfrm>
              <a:off x="1965" y="1630"/>
              <a:ext cx="2120" cy="1722"/>
              <a:chOff x="2343" y="1320"/>
              <a:chExt cx="2297" cy="1722"/>
            </a:xfrm>
          </p:grpSpPr>
          <p:sp>
            <p:nvSpPr>
              <p:cNvPr id="70664" name="Line 8"/>
              <p:cNvSpPr>
                <a:spLocks noChangeShapeType="1"/>
              </p:cNvSpPr>
              <p:nvPr/>
            </p:nvSpPr>
            <p:spPr bwMode="auto">
              <a:xfrm flipV="1">
                <a:off x="2343" y="1320"/>
                <a:ext cx="1" cy="172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65" name="Line 9"/>
              <p:cNvSpPr>
                <a:spLocks noChangeShapeType="1"/>
              </p:cNvSpPr>
              <p:nvPr/>
            </p:nvSpPr>
            <p:spPr bwMode="auto">
              <a:xfrm>
                <a:off x="2343" y="3041"/>
                <a:ext cx="2297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667" name="Rectangle 11"/>
            <p:cNvSpPr>
              <a:spLocks noChangeArrowheads="1"/>
            </p:cNvSpPr>
            <p:nvPr/>
          </p:nvSpPr>
          <p:spPr bwMode="auto">
            <a:xfrm>
              <a:off x="2045" y="1584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800">
                  <a:solidFill>
                    <a:srgbClr val="000066"/>
                  </a:solidFill>
                </a:rPr>
                <a:t>Load</a:t>
              </a:r>
            </a:p>
          </p:txBody>
        </p:sp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4277" y="3256"/>
              <a:ext cx="2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800">
                  <a:solidFill>
                    <a:srgbClr val="000066"/>
                  </a:solidFill>
                </a:rPr>
                <a:t>Time</a:t>
              </a:r>
            </a:p>
          </p:txBody>
        </p:sp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2987" y="3376"/>
              <a:ext cx="11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400">
                  <a:solidFill>
                    <a:srgbClr val="000066"/>
                  </a:solidFill>
                </a:rPr>
                <a:t>12</a:t>
              </a:r>
              <a:endParaRPr lang="en-GB" sz="2800">
                <a:solidFill>
                  <a:srgbClr val="000066"/>
                </a:solidFill>
              </a:endParaRPr>
            </a:p>
          </p:txBody>
        </p:sp>
        <p:sp>
          <p:nvSpPr>
            <p:cNvPr id="70670" name="Rectangle 14"/>
            <p:cNvSpPr>
              <a:spLocks noChangeArrowheads="1"/>
            </p:cNvSpPr>
            <p:nvPr/>
          </p:nvSpPr>
          <p:spPr bwMode="auto">
            <a:xfrm>
              <a:off x="2480" y="3384"/>
              <a:ext cx="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400">
                  <a:solidFill>
                    <a:srgbClr val="000066"/>
                  </a:solidFill>
                </a:rPr>
                <a:t>6</a:t>
              </a:r>
              <a:endParaRPr lang="en-GB" sz="2800">
                <a:solidFill>
                  <a:srgbClr val="000066"/>
                </a:solidFill>
              </a:endParaRPr>
            </a:p>
          </p:txBody>
        </p:sp>
        <p:sp>
          <p:nvSpPr>
            <p:cNvPr id="70671" name="Rectangle 15"/>
            <p:cNvSpPr>
              <a:spLocks noChangeArrowheads="1"/>
            </p:cNvSpPr>
            <p:nvPr/>
          </p:nvSpPr>
          <p:spPr bwMode="auto">
            <a:xfrm>
              <a:off x="1950" y="3376"/>
              <a:ext cx="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400">
                  <a:solidFill>
                    <a:srgbClr val="000066"/>
                  </a:solidFill>
                </a:rPr>
                <a:t>0</a:t>
              </a:r>
              <a:endParaRPr lang="en-GB" sz="2800">
                <a:solidFill>
                  <a:srgbClr val="000066"/>
                </a:solidFill>
              </a:endParaRPr>
            </a:p>
          </p:txBody>
        </p:sp>
        <p:sp>
          <p:nvSpPr>
            <p:cNvPr id="70672" name="Rectangle 16"/>
            <p:cNvSpPr>
              <a:spLocks noChangeArrowheads="1"/>
            </p:cNvSpPr>
            <p:nvPr/>
          </p:nvSpPr>
          <p:spPr bwMode="auto">
            <a:xfrm>
              <a:off x="3518" y="3384"/>
              <a:ext cx="11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400">
                  <a:solidFill>
                    <a:srgbClr val="000066"/>
                  </a:solidFill>
                </a:rPr>
                <a:t>18</a:t>
              </a:r>
              <a:endParaRPr lang="en-GB" sz="2800">
                <a:solidFill>
                  <a:srgbClr val="000066"/>
                </a:solidFill>
              </a:endParaRPr>
            </a:p>
          </p:txBody>
        </p:sp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4026" y="3376"/>
              <a:ext cx="11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400">
                  <a:solidFill>
                    <a:srgbClr val="000066"/>
                  </a:solidFill>
                </a:rPr>
                <a:t>24</a:t>
              </a:r>
              <a:endParaRPr lang="en-GB" sz="2800">
                <a:solidFill>
                  <a:srgbClr val="000066"/>
                </a:solidFill>
              </a:endParaRPr>
            </a:p>
          </p:txBody>
        </p:sp>
        <p:sp>
          <p:nvSpPr>
            <p:cNvPr id="70676" name="Freeform 20"/>
            <p:cNvSpPr>
              <a:spLocks/>
            </p:cNvSpPr>
            <p:nvPr/>
          </p:nvSpPr>
          <p:spPr bwMode="auto">
            <a:xfrm>
              <a:off x="1965" y="2078"/>
              <a:ext cx="2120" cy="685"/>
            </a:xfrm>
            <a:custGeom>
              <a:avLst/>
              <a:gdLst>
                <a:gd name="T0" fmla="*/ 0 w 2297"/>
                <a:gd name="T1" fmla="*/ 685 h 685"/>
                <a:gd name="T2" fmla="*/ 287 w 2297"/>
                <a:gd name="T3" fmla="*/ 685 h 685"/>
                <a:gd name="T4" fmla="*/ 287 w 2297"/>
                <a:gd name="T5" fmla="*/ 685 h 685"/>
                <a:gd name="T6" fmla="*/ 287 w 2297"/>
                <a:gd name="T7" fmla="*/ 446 h 685"/>
                <a:gd name="T8" fmla="*/ 287 w 2297"/>
                <a:gd name="T9" fmla="*/ 446 h 685"/>
                <a:gd name="T10" fmla="*/ 574 w 2297"/>
                <a:gd name="T11" fmla="*/ 446 h 685"/>
                <a:gd name="T12" fmla="*/ 574 w 2297"/>
                <a:gd name="T13" fmla="*/ 446 h 685"/>
                <a:gd name="T14" fmla="*/ 574 w 2297"/>
                <a:gd name="T15" fmla="*/ 255 h 685"/>
                <a:gd name="T16" fmla="*/ 574 w 2297"/>
                <a:gd name="T17" fmla="*/ 255 h 685"/>
                <a:gd name="T18" fmla="*/ 853 w 2297"/>
                <a:gd name="T19" fmla="*/ 255 h 685"/>
                <a:gd name="T20" fmla="*/ 853 w 2297"/>
                <a:gd name="T21" fmla="*/ 255 h 685"/>
                <a:gd name="T22" fmla="*/ 853 w 2297"/>
                <a:gd name="T23" fmla="*/ 0 h 685"/>
                <a:gd name="T24" fmla="*/ 853 w 2297"/>
                <a:gd name="T25" fmla="*/ 0 h 685"/>
                <a:gd name="T26" fmla="*/ 1148 w 2297"/>
                <a:gd name="T27" fmla="*/ 0 h 685"/>
                <a:gd name="T28" fmla="*/ 1148 w 2297"/>
                <a:gd name="T29" fmla="*/ 0 h 685"/>
                <a:gd name="T30" fmla="*/ 1148 w 2297"/>
                <a:gd name="T31" fmla="*/ 111 h 685"/>
                <a:gd name="T32" fmla="*/ 1148 w 2297"/>
                <a:gd name="T33" fmla="*/ 111 h 685"/>
                <a:gd name="T34" fmla="*/ 1436 w 2297"/>
                <a:gd name="T35" fmla="*/ 111 h 685"/>
                <a:gd name="T36" fmla="*/ 1436 w 2297"/>
                <a:gd name="T37" fmla="*/ 111 h 685"/>
                <a:gd name="T38" fmla="*/ 1436 w 2297"/>
                <a:gd name="T39" fmla="*/ 199 h 685"/>
                <a:gd name="T40" fmla="*/ 1436 w 2297"/>
                <a:gd name="T41" fmla="*/ 199 h 685"/>
                <a:gd name="T42" fmla="*/ 1715 w 2297"/>
                <a:gd name="T43" fmla="*/ 199 h 685"/>
                <a:gd name="T44" fmla="*/ 1715 w 2297"/>
                <a:gd name="T45" fmla="*/ 199 h 685"/>
                <a:gd name="T46" fmla="*/ 1715 w 2297"/>
                <a:gd name="T47" fmla="*/ 358 h 685"/>
                <a:gd name="T48" fmla="*/ 1715 w 2297"/>
                <a:gd name="T49" fmla="*/ 358 h 685"/>
                <a:gd name="T50" fmla="*/ 1970 w 2297"/>
                <a:gd name="T51" fmla="*/ 358 h 685"/>
                <a:gd name="T52" fmla="*/ 1970 w 2297"/>
                <a:gd name="T53" fmla="*/ 358 h 685"/>
                <a:gd name="T54" fmla="*/ 1970 w 2297"/>
                <a:gd name="T55" fmla="*/ 677 h 685"/>
                <a:gd name="T56" fmla="*/ 1970 w 2297"/>
                <a:gd name="T57" fmla="*/ 677 h 685"/>
                <a:gd name="T58" fmla="*/ 2297 w 2297"/>
                <a:gd name="T59" fmla="*/ 677 h 685"/>
                <a:gd name="T60" fmla="*/ 2297 w 2297"/>
                <a:gd name="T61" fmla="*/ 67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7" h="685">
                  <a:moveTo>
                    <a:pt x="0" y="685"/>
                  </a:moveTo>
                  <a:lnTo>
                    <a:pt x="287" y="685"/>
                  </a:lnTo>
                  <a:lnTo>
                    <a:pt x="287" y="685"/>
                  </a:lnTo>
                  <a:lnTo>
                    <a:pt x="287" y="446"/>
                  </a:lnTo>
                  <a:lnTo>
                    <a:pt x="287" y="446"/>
                  </a:lnTo>
                  <a:lnTo>
                    <a:pt x="574" y="446"/>
                  </a:lnTo>
                  <a:lnTo>
                    <a:pt x="574" y="446"/>
                  </a:lnTo>
                  <a:lnTo>
                    <a:pt x="574" y="255"/>
                  </a:lnTo>
                  <a:lnTo>
                    <a:pt x="574" y="255"/>
                  </a:lnTo>
                  <a:lnTo>
                    <a:pt x="853" y="255"/>
                  </a:lnTo>
                  <a:lnTo>
                    <a:pt x="853" y="255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1148" y="0"/>
                  </a:lnTo>
                  <a:lnTo>
                    <a:pt x="1148" y="0"/>
                  </a:lnTo>
                  <a:lnTo>
                    <a:pt x="1148" y="111"/>
                  </a:lnTo>
                  <a:lnTo>
                    <a:pt x="1148" y="111"/>
                  </a:lnTo>
                  <a:lnTo>
                    <a:pt x="1436" y="111"/>
                  </a:lnTo>
                  <a:lnTo>
                    <a:pt x="1436" y="111"/>
                  </a:lnTo>
                  <a:lnTo>
                    <a:pt x="1436" y="199"/>
                  </a:lnTo>
                  <a:lnTo>
                    <a:pt x="1436" y="199"/>
                  </a:lnTo>
                  <a:lnTo>
                    <a:pt x="1715" y="199"/>
                  </a:lnTo>
                  <a:lnTo>
                    <a:pt x="1715" y="199"/>
                  </a:lnTo>
                  <a:lnTo>
                    <a:pt x="1715" y="358"/>
                  </a:lnTo>
                  <a:lnTo>
                    <a:pt x="1715" y="358"/>
                  </a:lnTo>
                  <a:lnTo>
                    <a:pt x="1970" y="358"/>
                  </a:lnTo>
                  <a:lnTo>
                    <a:pt x="1970" y="358"/>
                  </a:lnTo>
                  <a:lnTo>
                    <a:pt x="1970" y="677"/>
                  </a:lnTo>
                  <a:lnTo>
                    <a:pt x="1970" y="677"/>
                  </a:lnTo>
                  <a:lnTo>
                    <a:pt x="2297" y="677"/>
                  </a:lnTo>
                  <a:lnTo>
                    <a:pt x="2297" y="67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Freeform 21"/>
            <p:cNvSpPr>
              <a:spLocks/>
            </p:cNvSpPr>
            <p:nvPr/>
          </p:nvSpPr>
          <p:spPr bwMode="auto">
            <a:xfrm>
              <a:off x="1957" y="2070"/>
              <a:ext cx="2121" cy="685"/>
            </a:xfrm>
            <a:custGeom>
              <a:avLst/>
              <a:gdLst>
                <a:gd name="T0" fmla="*/ 0 w 2297"/>
                <a:gd name="T1" fmla="*/ 685 h 685"/>
                <a:gd name="T2" fmla="*/ 287 w 2297"/>
                <a:gd name="T3" fmla="*/ 685 h 685"/>
                <a:gd name="T4" fmla="*/ 287 w 2297"/>
                <a:gd name="T5" fmla="*/ 446 h 685"/>
                <a:gd name="T6" fmla="*/ 574 w 2297"/>
                <a:gd name="T7" fmla="*/ 446 h 685"/>
                <a:gd name="T8" fmla="*/ 574 w 2297"/>
                <a:gd name="T9" fmla="*/ 255 h 685"/>
                <a:gd name="T10" fmla="*/ 853 w 2297"/>
                <a:gd name="T11" fmla="*/ 255 h 685"/>
                <a:gd name="T12" fmla="*/ 853 w 2297"/>
                <a:gd name="T13" fmla="*/ 0 h 685"/>
                <a:gd name="T14" fmla="*/ 1148 w 2297"/>
                <a:gd name="T15" fmla="*/ 0 h 685"/>
                <a:gd name="T16" fmla="*/ 1148 w 2297"/>
                <a:gd name="T17" fmla="*/ 112 h 685"/>
                <a:gd name="T18" fmla="*/ 1436 w 2297"/>
                <a:gd name="T19" fmla="*/ 112 h 685"/>
                <a:gd name="T20" fmla="*/ 1436 w 2297"/>
                <a:gd name="T21" fmla="*/ 199 h 685"/>
                <a:gd name="T22" fmla="*/ 1715 w 2297"/>
                <a:gd name="T23" fmla="*/ 199 h 685"/>
                <a:gd name="T24" fmla="*/ 1715 w 2297"/>
                <a:gd name="T25" fmla="*/ 358 h 685"/>
                <a:gd name="T26" fmla="*/ 1970 w 2297"/>
                <a:gd name="T27" fmla="*/ 358 h 685"/>
                <a:gd name="T28" fmla="*/ 1970 w 2297"/>
                <a:gd name="T29" fmla="*/ 677 h 685"/>
                <a:gd name="T30" fmla="*/ 2297 w 2297"/>
                <a:gd name="T31" fmla="*/ 67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7" h="685">
                  <a:moveTo>
                    <a:pt x="0" y="685"/>
                  </a:moveTo>
                  <a:lnTo>
                    <a:pt x="287" y="685"/>
                  </a:lnTo>
                  <a:lnTo>
                    <a:pt x="287" y="446"/>
                  </a:lnTo>
                  <a:lnTo>
                    <a:pt x="574" y="446"/>
                  </a:lnTo>
                  <a:lnTo>
                    <a:pt x="574" y="255"/>
                  </a:lnTo>
                  <a:lnTo>
                    <a:pt x="853" y="255"/>
                  </a:lnTo>
                  <a:lnTo>
                    <a:pt x="853" y="0"/>
                  </a:lnTo>
                  <a:lnTo>
                    <a:pt x="1148" y="0"/>
                  </a:lnTo>
                  <a:lnTo>
                    <a:pt x="1148" y="112"/>
                  </a:lnTo>
                  <a:lnTo>
                    <a:pt x="1436" y="112"/>
                  </a:lnTo>
                  <a:lnTo>
                    <a:pt x="1436" y="199"/>
                  </a:lnTo>
                  <a:lnTo>
                    <a:pt x="1715" y="199"/>
                  </a:lnTo>
                  <a:lnTo>
                    <a:pt x="1715" y="358"/>
                  </a:lnTo>
                  <a:lnTo>
                    <a:pt x="1970" y="358"/>
                  </a:lnTo>
                  <a:lnTo>
                    <a:pt x="1970" y="677"/>
                  </a:lnTo>
                  <a:lnTo>
                    <a:pt x="2297" y="677"/>
                  </a:lnTo>
                </a:path>
              </a:pathLst>
            </a:custGeom>
            <a:noFill/>
            <a:ln w="25400">
              <a:solidFill>
                <a:srgbClr val="A5002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682" name="Rectangle 26"/>
            <p:cNvSpPr>
              <a:spLocks noChangeArrowheads="1"/>
            </p:cNvSpPr>
            <p:nvPr/>
          </p:nvSpPr>
          <p:spPr bwMode="auto">
            <a:xfrm>
              <a:off x="2815" y="2723"/>
              <a:ext cx="3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800">
                  <a:solidFill>
                    <a:srgbClr val="000066"/>
                  </a:solidFill>
                </a:rPr>
                <a:t>Unit 1</a:t>
              </a:r>
            </a:p>
          </p:txBody>
        </p:sp>
        <p:sp>
          <p:nvSpPr>
            <p:cNvPr id="70683" name="Rectangle 27"/>
            <p:cNvSpPr>
              <a:spLocks noChangeArrowheads="1"/>
            </p:cNvSpPr>
            <p:nvPr/>
          </p:nvSpPr>
          <p:spPr bwMode="auto">
            <a:xfrm>
              <a:off x="2815" y="2372"/>
              <a:ext cx="3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800">
                  <a:solidFill>
                    <a:srgbClr val="000066"/>
                  </a:solidFill>
                </a:rPr>
                <a:t>Unit 2</a:t>
              </a:r>
            </a:p>
          </p:txBody>
        </p:sp>
        <p:sp>
          <p:nvSpPr>
            <p:cNvPr id="70684" name="Rectangle 28"/>
            <p:cNvSpPr>
              <a:spLocks noChangeArrowheads="1"/>
            </p:cNvSpPr>
            <p:nvPr/>
          </p:nvSpPr>
          <p:spPr bwMode="auto">
            <a:xfrm>
              <a:off x="2959" y="1695"/>
              <a:ext cx="34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800">
                  <a:solidFill>
                    <a:srgbClr val="000066"/>
                  </a:solidFill>
                </a:rPr>
                <a:t>Unit 3</a:t>
              </a:r>
            </a:p>
          </p:txBody>
        </p:sp>
        <p:grpSp>
          <p:nvGrpSpPr>
            <p:cNvPr id="70687" name="Group 31"/>
            <p:cNvGrpSpPr>
              <a:grpSpLocks/>
            </p:cNvGrpSpPr>
            <p:nvPr/>
          </p:nvGrpSpPr>
          <p:grpSpPr bwMode="auto">
            <a:xfrm>
              <a:off x="2878" y="1791"/>
              <a:ext cx="213" cy="207"/>
              <a:chOff x="3332" y="1511"/>
              <a:chExt cx="231" cy="207"/>
            </a:xfrm>
          </p:grpSpPr>
          <p:sp>
            <p:nvSpPr>
              <p:cNvPr id="70685" name="Freeform 29"/>
              <p:cNvSpPr>
                <a:spLocks/>
              </p:cNvSpPr>
              <p:nvPr/>
            </p:nvSpPr>
            <p:spPr bwMode="auto">
              <a:xfrm>
                <a:off x="3332" y="1623"/>
                <a:ext cx="96" cy="95"/>
              </a:xfrm>
              <a:custGeom>
                <a:avLst/>
                <a:gdLst>
                  <a:gd name="T0" fmla="*/ 0 w 96"/>
                  <a:gd name="T1" fmla="*/ 95 h 95"/>
                  <a:gd name="T2" fmla="*/ 64 w 96"/>
                  <a:gd name="T3" fmla="*/ 0 h 95"/>
                  <a:gd name="T4" fmla="*/ 80 w 96"/>
                  <a:gd name="T5" fmla="*/ 24 h 95"/>
                  <a:gd name="T6" fmla="*/ 96 w 96"/>
                  <a:gd name="T7" fmla="*/ 39 h 95"/>
                  <a:gd name="T8" fmla="*/ 0 w 96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5">
                    <a:moveTo>
                      <a:pt x="0" y="95"/>
                    </a:moveTo>
                    <a:lnTo>
                      <a:pt x="64" y="0"/>
                    </a:lnTo>
                    <a:lnTo>
                      <a:pt x="80" y="24"/>
                    </a:lnTo>
                    <a:lnTo>
                      <a:pt x="96" y="39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2"/>
              </a:solidFill>
              <a:ln w="1270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686" name="Line 30"/>
              <p:cNvSpPr>
                <a:spLocks noChangeShapeType="1"/>
              </p:cNvSpPr>
              <p:nvPr/>
            </p:nvSpPr>
            <p:spPr bwMode="auto">
              <a:xfrm flipH="1">
                <a:off x="3412" y="1511"/>
                <a:ext cx="151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65"/>
    </mc:Choice>
    <mc:Fallback xmlns="">
      <p:transition xmlns:p14="http://schemas.microsoft.com/office/powerpoint/2010/main" spd="slow" advTm="37865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Issues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Must consider </a:t>
            </a:r>
            <a:r>
              <a:rPr lang="en-GB" dirty="0" smtClean="0"/>
              <a:t>constraints</a:t>
            </a:r>
            <a:endParaRPr lang="en-GB" dirty="0"/>
          </a:p>
          <a:p>
            <a:pPr lvl="1"/>
            <a:r>
              <a:rPr lang="en-GB" dirty="0"/>
              <a:t>Unit constraints</a:t>
            </a:r>
          </a:p>
          <a:p>
            <a:pPr lvl="1"/>
            <a:r>
              <a:rPr lang="en-GB" dirty="0"/>
              <a:t>System constraints</a:t>
            </a:r>
            <a:endParaRPr lang="en-GB" sz="2500" dirty="0"/>
          </a:p>
          <a:p>
            <a:r>
              <a:rPr lang="en-GB" dirty="0"/>
              <a:t>Some constraints create a link </a:t>
            </a:r>
            <a:r>
              <a:rPr lang="en-GB" dirty="0" smtClean="0"/>
              <a:t>between </a:t>
            </a:r>
            <a:r>
              <a:rPr lang="en-GB" dirty="0"/>
              <a:t>periods</a:t>
            </a:r>
          </a:p>
          <a:p>
            <a:r>
              <a:rPr lang="en-GB" dirty="0" smtClean="0"/>
              <a:t>Start-up costs</a:t>
            </a:r>
          </a:p>
          <a:p>
            <a:pPr lvl="1"/>
            <a:r>
              <a:rPr lang="en-GB" dirty="0" smtClean="0"/>
              <a:t>Cost incurred when we start a generating unit</a:t>
            </a:r>
          </a:p>
          <a:p>
            <a:pPr lvl="1"/>
            <a:r>
              <a:rPr lang="en-GB" dirty="0" smtClean="0"/>
              <a:t>Different units have different start-up costs</a:t>
            </a:r>
            <a:endParaRPr lang="en-GB" dirty="0"/>
          </a:p>
          <a:p>
            <a:r>
              <a:rPr lang="en-GB" dirty="0"/>
              <a:t>Curse of dimensionality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CD956D3-8DCD-DF4A-B6B2-D1C39FA7900F}" type="slidenum">
              <a:rPr lang="en-GB"/>
              <a:pPr/>
              <a:t>11</a:t>
            </a:fld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949"/>
    </mc:Choice>
    <mc:Fallback xmlns="">
      <p:transition xmlns:p14="http://schemas.microsoft.com/office/powerpoint/2010/main" spd="slow" advTm="999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Unit Constraints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Constraints that affect each unit individually:</a:t>
            </a:r>
          </a:p>
          <a:p>
            <a:pPr marL="766763" lvl="1" indent="-260350"/>
            <a:r>
              <a:rPr lang="en-GB" sz="2900"/>
              <a:t>Maximum generating capacity</a:t>
            </a:r>
          </a:p>
          <a:p>
            <a:pPr marL="766763" lvl="1" indent="-260350"/>
            <a:r>
              <a:rPr lang="en-GB" sz="2900"/>
              <a:t>Minimum stable generation</a:t>
            </a:r>
          </a:p>
          <a:p>
            <a:pPr marL="766763" lvl="1" indent="-260350"/>
            <a:r>
              <a:rPr lang="en-GB" sz="2900"/>
              <a:t>Minimum </a:t>
            </a:r>
            <a:r>
              <a:rPr lang="ja-JP" altLang="en-GB" sz="2900">
                <a:latin typeface="Arial"/>
              </a:rPr>
              <a:t>“</a:t>
            </a:r>
            <a:r>
              <a:rPr lang="en-GB" sz="2900"/>
              <a:t>up time</a:t>
            </a:r>
            <a:r>
              <a:rPr lang="ja-JP" altLang="en-GB" sz="2900">
                <a:latin typeface="Arial"/>
              </a:rPr>
              <a:t>”</a:t>
            </a:r>
            <a:endParaRPr lang="en-GB" sz="2900"/>
          </a:p>
          <a:p>
            <a:pPr marL="766763" lvl="1" indent="-260350"/>
            <a:r>
              <a:rPr lang="en-GB" sz="2900"/>
              <a:t>Minimum </a:t>
            </a:r>
            <a:r>
              <a:rPr lang="ja-JP" altLang="en-GB" sz="2900">
                <a:latin typeface="Arial"/>
              </a:rPr>
              <a:t>“</a:t>
            </a:r>
            <a:r>
              <a:rPr lang="en-GB" sz="2900"/>
              <a:t>down time</a:t>
            </a:r>
            <a:r>
              <a:rPr lang="ja-JP" altLang="en-GB" sz="2900">
                <a:latin typeface="Arial"/>
              </a:rPr>
              <a:t>”</a:t>
            </a:r>
            <a:endParaRPr lang="en-GB" sz="2900"/>
          </a:p>
          <a:p>
            <a:pPr marL="766763" lvl="1" indent="-260350"/>
            <a:r>
              <a:rPr lang="en-GB" sz="2900"/>
              <a:t>Ramp rate </a:t>
            </a:r>
            <a:endParaRPr lang="en-GB" sz="200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8AD071-DC53-6843-BF91-5C9040706031}" type="slidenum">
              <a:rPr lang="en-GB"/>
              <a:pPr/>
              <a:t>12</a:t>
            </a:fld>
            <a:endParaRPr lang="en-GB"/>
          </a:p>
        </p:txBody>
      </p:sp>
      <p:graphicFrame>
        <p:nvGraphicFramePr>
          <p:cNvPr id="124932" name="Object 4"/>
          <p:cNvGraphicFramePr>
            <a:graphicFrameLocks noGrp="1" noChangeAspect="1"/>
          </p:cNvGraphicFramePr>
          <p:nvPr>
            <p:ph type="clipArt" sz="half" idx="4294967295"/>
          </p:nvPr>
        </p:nvGraphicFramePr>
        <p:xfrm>
          <a:off x="5532438" y="2220913"/>
          <a:ext cx="4373562" cy="27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4" r:id="rId4" imgW="5588000" imgH="3454400" progId="MS_ClipArt_Gallery">
                  <p:embed/>
                </p:oleObj>
              </mc:Choice>
              <mc:Fallback>
                <p:oleObj r:id="rId4" imgW="5588000" imgH="3454400" progId="MS_ClipArt_Gallery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2438" y="2220913"/>
                        <a:ext cx="4373562" cy="270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097"/>
    </mc:Choice>
    <mc:Fallback xmlns="">
      <p:transition xmlns:p14="http://schemas.microsoft.com/office/powerpoint/2010/main" spd="slow" advTm="3109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Notations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17157-42AB-7140-8813-B557360A5A7A}" type="slidenum">
              <a:rPr lang="en-GB"/>
              <a:pPr/>
              <a:t>13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270000" y="1615480"/>
            <a:ext cx="4934763" cy="461665"/>
            <a:chOff x="1270000" y="1615480"/>
            <a:chExt cx="4934763" cy="461665"/>
          </a:xfrm>
        </p:grpSpPr>
        <p:graphicFrame>
          <p:nvGraphicFramePr>
            <p:cNvPr id="113667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6049010"/>
                </p:ext>
              </p:extLst>
            </p:nvPr>
          </p:nvGraphicFramePr>
          <p:xfrm>
            <a:off x="1270000" y="1687562"/>
            <a:ext cx="800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89" name="Equation" r:id="rId5" imgW="800100" imgH="317500" progId="Equation.DSMT4">
                    <p:embed/>
                  </p:oleObj>
                </mc:Choice>
                <mc:Fallback>
                  <p:oleObj name="Equation" r:id="rId5" imgW="800100" imgH="3175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000" y="1687562"/>
                          <a:ext cx="8001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68" name="Text Box 4"/>
            <p:cNvSpPr txBox="1">
              <a:spLocks noChangeArrowheads="1"/>
            </p:cNvSpPr>
            <p:nvPr/>
          </p:nvSpPr>
          <p:spPr bwMode="auto">
            <a:xfrm>
              <a:off x="2583259" y="1615480"/>
              <a:ext cx="362150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GB" dirty="0" smtClean="0"/>
                <a:t>Status </a:t>
              </a:r>
              <a:r>
                <a:rPr lang="en-GB" dirty="0"/>
                <a:t>of unit </a:t>
              </a:r>
              <a:r>
                <a:rPr lang="en-GB" i="1" dirty="0" err="1"/>
                <a:t>i</a:t>
              </a:r>
              <a:r>
                <a:rPr lang="en-GB" dirty="0"/>
                <a:t> at period </a:t>
              </a:r>
              <a:r>
                <a:rPr lang="en-GB" i="1" dirty="0"/>
                <a:t>t</a:t>
              </a:r>
              <a:endParaRPr lang="en-GB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70000" y="3979912"/>
            <a:ext cx="7139384" cy="457200"/>
            <a:chOff x="1270000" y="3979912"/>
            <a:chExt cx="7139384" cy="457200"/>
          </a:xfrm>
        </p:grpSpPr>
        <p:graphicFrame>
          <p:nvGraphicFramePr>
            <p:cNvPr id="113675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8644360"/>
                </p:ext>
              </p:extLst>
            </p:nvPr>
          </p:nvGraphicFramePr>
          <p:xfrm>
            <a:off x="1270000" y="4049762"/>
            <a:ext cx="8001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90" name="Equation" r:id="rId7" imgW="800100" imgH="317500" progId="Equation.DSMT4">
                    <p:embed/>
                  </p:oleObj>
                </mc:Choice>
                <mc:Fallback>
                  <p:oleObj name="Equation" r:id="rId7" imgW="800100" imgH="3175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0000" y="4049762"/>
                          <a:ext cx="8001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2583259" y="3979912"/>
              <a:ext cx="58261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GB" dirty="0" smtClean="0"/>
                <a:t>Power </a:t>
              </a:r>
              <a:r>
                <a:rPr lang="en-GB" dirty="0"/>
                <a:t>produced by unit </a:t>
              </a:r>
              <a:r>
                <a:rPr lang="en-GB" i="1" dirty="0" err="1"/>
                <a:t>i</a:t>
              </a:r>
              <a:r>
                <a:rPr lang="en-GB" dirty="0"/>
                <a:t> during period </a:t>
              </a:r>
              <a:r>
                <a:rPr lang="en-GB" i="1" dirty="0"/>
                <a:t>t</a:t>
              </a:r>
              <a:endParaRPr lang="en-GB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76350" y="2405112"/>
            <a:ext cx="5117252" cy="457200"/>
            <a:chOff x="1276350" y="2405112"/>
            <a:chExt cx="5117252" cy="457200"/>
          </a:xfrm>
        </p:grpSpPr>
        <p:sp>
          <p:nvSpPr>
            <p:cNvPr id="113670" name="Text Box 6"/>
            <p:cNvSpPr txBox="1">
              <a:spLocks noChangeArrowheads="1"/>
            </p:cNvSpPr>
            <p:nvPr/>
          </p:nvSpPr>
          <p:spPr bwMode="auto">
            <a:xfrm>
              <a:off x="2583259" y="2405112"/>
              <a:ext cx="381034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GB" dirty="0" smtClean="0"/>
                <a:t>Unit </a:t>
              </a:r>
              <a:r>
                <a:rPr lang="en-GB" i="1" dirty="0" err="1"/>
                <a:t>i</a:t>
              </a:r>
              <a:r>
                <a:rPr lang="en-GB" i="1" dirty="0"/>
                <a:t> </a:t>
              </a:r>
              <a:r>
                <a:rPr lang="en-GB" dirty="0"/>
                <a:t>is on during period </a:t>
              </a:r>
              <a:r>
                <a:rPr lang="en-GB" i="1" dirty="0"/>
                <a:t>t</a:t>
              </a:r>
              <a:endParaRPr lang="en-GB" dirty="0"/>
            </a:p>
          </p:txBody>
        </p:sp>
        <p:graphicFrame>
          <p:nvGraphicFramePr>
            <p:cNvPr id="1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905868"/>
                </p:ext>
              </p:extLst>
            </p:nvPr>
          </p:nvGraphicFramePr>
          <p:xfrm>
            <a:off x="1276350" y="2474962"/>
            <a:ext cx="1206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91" name="Equation" r:id="rId9" imgW="1206500" imgH="317500" progId="Equation.DSMT4">
                    <p:embed/>
                  </p:oleObj>
                </mc:Choice>
                <mc:Fallback>
                  <p:oleObj name="Equation" r:id="rId9" imgW="1206500" imgH="317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350" y="2474962"/>
                          <a:ext cx="12065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276350" y="3192512"/>
            <a:ext cx="5116909" cy="457200"/>
            <a:chOff x="1276350" y="3192512"/>
            <a:chExt cx="5116909" cy="457200"/>
          </a:xfrm>
        </p:grpSpPr>
        <p:sp>
          <p:nvSpPr>
            <p:cNvPr id="113674" name="Text Box 10"/>
            <p:cNvSpPr txBox="1">
              <a:spLocks noChangeArrowheads="1"/>
            </p:cNvSpPr>
            <p:nvPr/>
          </p:nvSpPr>
          <p:spPr bwMode="auto">
            <a:xfrm>
              <a:off x="2583259" y="3192512"/>
              <a:ext cx="3810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GB" dirty="0" smtClean="0"/>
                <a:t>Unit </a:t>
              </a:r>
              <a:r>
                <a:rPr lang="en-GB" i="1" dirty="0" err="1"/>
                <a:t>i</a:t>
              </a:r>
              <a:r>
                <a:rPr lang="en-GB" i="1" dirty="0"/>
                <a:t> </a:t>
              </a:r>
              <a:r>
                <a:rPr lang="en-GB" dirty="0"/>
                <a:t>is off during period </a:t>
              </a:r>
              <a:r>
                <a:rPr lang="en-GB" i="1" dirty="0"/>
                <a:t>t</a:t>
              </a:r>
              <a:endParaRPr lang="en-GB" dirty="0"/>
            </a:p>
          </p:txBody>
        </p:sp>
        <p:graphicFrame>
          <p:nvGraphicFramePr>
            <p:cNvPr id="1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24342393"/>
                </p:ext>
              </p:extLst>
            </p:nvPr>
          </p:nvGraphicFramePr>
          <p:xfrm>
            <a:off x="1276350" y="3262362"/>
            <a:ext cx="12573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992" name="Equation" r:id="rId11" imgW="1257300" imgH="317500" progId="Equation.DSMT4">
                    <p:embed/>
                  </p:oleObj>
                </mc:Choice>
                <mc:Fallback>
                  <p:oleObj name="Equation" r:id="rId11" imgW="1257300" imgH="3175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350" y="3262362"/>
                          <a:ext cx="12573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19"/>
    </mc:Choice>
    <mc:Fallback xmlns="">
      <p:transition xmlns:p14="http://schemas.microsoft.com/office/powerpoint/2010/main" spd="slow" advTm="559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 dirty="0" smtClean="0"/>
              <a:t>Minimum up- and down-time</a:t>
            </a:r>
            <a:endParaRPr lang="en-GB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GB" dirty="0"/>
              <a:t>Minimum up time</a:t>
            </a:r>
          </a:p>
          <a:p>
            <a:pPr lvl="1"/>
            <a:r>
              <a:rPr lang="en-GB" dirty="0"/>
              <a:t> Once a unit is running it may not be shut down immediately: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Minimum down time</a:t>
            </a:r>
          </a:p>
          <a:p>
            <a:pPr lvl="1"/>
            <a:r>
              <a:rPr lang="en-GB" dirty="0"/>
              <a:t>Once a unit is shut down, it may not be started  immediately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9D8F1D-FB99-794F-B5BA-AD936217B789}" type="slidenum">
              <a:rPr lang="en-GB"/>
              <a:pPr/>
              <a:t>14</a:t>
            </a:fld>
            <a:endParaRPr lang="en-GB"/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293988"/>
              </p:ext>
            </p:extLst>
          </p:nvPr>
        </p:nvGraphicFramePr>
        <p:xfrm>
          <a:off x="1901825" y="3282950"/>
          <a:ext cx="5549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0" name="Equation" r:id="rId5" imgW="5549900" imgH="406400" progId="Equation.DSMT4">
                  <p:embed/>
                </p:oleObj>
              </mc:Choice>
              <mc:Fallback>
                <p:oleObj name="Equation" r:id="rId5" imgW="5549900" imgH="406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5" y="3282950"/>
                        <a:ext cx="5549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164491"/>
              </p:ext>
            </p:extLst>
          </p:nvPr>
        </p:nvGraphicFramePr>
        <p:xfrm>
          <a:off x="1643063" y="5492750"/>
          <a:ext cx="607218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1" name="Equation" r:id="rId7" imgW="6070600" imgH="406400" progId="Equation.DSMT4">
                  <p:embed/>
                </p:oleObj>
              </mc:Choice>
              <mc:Fallback>
                <p:oleObj name="Equation" r:id="rId7" imgW="60706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5492750"/>
                        <a:ext cx="6072187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advTm="1309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Ramp rates</a:t>
            </a:r>
            <a:endParaRPr lang="en-GB" dirty="0"/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Maximum ramp rates</a:t>
            </a:r>
          </a:p>
          <a:p>
            <a:pPr lvl="1"/>
            <a:r>
              <a:rPr lang="en-GB" sz="2400" dirty="0"/>
              <a:t>To avoid damaging the turbine, the electrical output of a unit cannot change by more than a certain amount over a period of time: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87876C-36A7-AD4F-8BF2-CDE7E52739B1}" type="slidenum">
              <a:rPr lang="en-GB"/>
              <a:pPr/>
              <a:t>15</a:t>
            </a:fld>
            <a:endParaRPr lang="en-GB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4106472"/>
              </p:ext>
            </p:extLst>
          </p:nvPr>
        </p:nvGraphicFramePr>
        <p:xfrm>
          <a:off x="4576763" y="3848100"/>
          <a:ext cx="3517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6" name="Equation" r:id="rId5" imgW="3517900" imgH="419100" progId="Equation.DSMT4">
                  <p:embed/>
                </p:oleObj>
              </mc:Choice>
              <mc:Fallback>
                <p:oleObj name="Equation" r:id="rId5" imgW="3517900" imgH="419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6763" y="3848100"/>
                        <a:ext cx="3517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38867"/>
              </p:ext>
            </p:extLst>
          </p:nvPr>
        </p:nvGraphicFramePr>
        <p:xfrm>
          <a:off x="4622800" y="5302250"/>
          <a:ext cx="3644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7" name="Equation" r:id="rId7" imgW="3644900" imgH="406400" progId="Equation.DSMT4">
                  <p:embed/>
                </p:oleObj>
              </mc:Choice>
              <mc:Fallback>
                <p:oleObj name="Equation" r:id="rId7" imgW="3644900" imgH="406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5302250"/>
                        <a:ext cx="3644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1236663" y="3200400"/>
            <a:ext cx="4808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dirty="0"/>
              <a:t>Maximum ramp up rate constraint:</a:t>
            </a: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1236663" y="4572000"/>
            <a:ext cx="519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dirty="0"/>
              <a:t>Maximum ramp down rate constraint:</a:t>
            </a:r>
          </a:p>
        </p:txBody>
      </p:sp>
      <p:sp>
        <p:nvSpPr>
          <p:cNvPr id="94216" name="AutoShape 8"/>
          <p:cNvSpPr>
            <a:spLocks noChangeArrowheads="1"/>
          </p:cNvSpPr>
          <p:nvPr/>
        </p:nvSpPr>
        <p:spPr bwMode="auto">
          <a:xfrm>
            <a:off x="2641600" y="3905250"/>
            <a:ext cx="14859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217" name="AutoShape 9"/>
          <p:cNvSpPr>
            <a:spLocks noChangeArrowheads="1"/>
          </p:cNvSpPr>
          <p:nvPr/>
        </p:nvSpPr>
        <p:spPr bwMode="auto">
          <a:xfrm>
            <a:off x="2641600" y="5353050"/>
            <a:ext cx="1485900" cy="304800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808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582"/>
    </mc:Choice>
    <mc:Fallback xmlns="">
      <p:transition xmlns:p14="http://schemas.microsoft.com/office/powerpoint/2010/main" spd="slow" advTm="595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/>
      <p:bldP spid="94215" grpId="0"/>
      <p:bldP spid="94216" grpId="0" animBg="1"/>
      <p:bldP spid="942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System Constraints</a:t>
            </a:r>
          </a:p>
        </p:txBody>
      </p:sp>
      <p:sp>
        <p:nvSpPr>
          <p:cNvPr id="13210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Constraints that affect more than one unit</a:t>
            </a:r>
          </a:p>
          <a:p>
            <a:pPr lvl="1"/>
            <a:r>
              <a:rPr lang="en-GB" dirty="0"/>
              <a:t>Load/generation balance</a:t>
            </a:r>
          </a:p>
          <a:p>
            <a:pPr lvl="1"/>
            <a:r>
              <a:rPr lang="en-GB" dirty="0"/>
              <a:t>Reserve generation capacity</a:t>
            </a:r>
          </a:p>
          <a:p>
            <a:pPr lvl="1"/>
            <a:r>
              <a:rPr lang="en-GB" dirty="0"/>
              <a:t>Emission constraints</a:t>
            </a:r>
          </a:p>
          <a:p>
            <a:pPr lvl="1"/>
            <a:r>
              <a:rPr lang="en-GB" dirty="0"/>
              <a:t>Network constraints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755637-CC92-D64E-90E0-73449D38A1F4}" type="slidenum">
              <a:rPr lang="en-GB"/>
              <a:pPr/>
              <a:t>16</a:t>
            </a:fld>
            <a:endParaRPr lang="en-GB"/>
          </a:p>
        </p:txBody>
      </p:sp>
    </p:spTree>
  </p:cSld>
  <p:clrMapOvr>
    <a:masterClrMapping/>
  </p:clrMapOvr>
  <p:transition advTm="21975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116632"/>
            <a:ext cx="9282236" cy="1066800"/>
          </a:xfrm>
        </p:spPr>
        <p:txBody>
          <a:bodyPr>
            <a:normAutofit/>
          </a:bodyPr>
          <a:lstStyle/>
          <a:p>
            <a:r>
              <a:rPr lang="en-GB" dirty="0" smtClean="0"/>
              <a:t>Load/Generation </a:t>
            </a:r>
            <a:r>
              <a:rPr lang="en-GB" dirty="0"/>
              <a:t>B</a:t>
            </a:r>
            <a:r>
              <a:rPr lang="en-GB" dirty="0" smtClean="0"/>
              <a:t>alance </a:t>
            </a:r>
            <a:r>
              <a:rPr lang="en-GB" dirty="0"/>
              <a:t>C</a:t>
            </a:r>
            <a:r>
              <a:rPr lang="en-GB" dirty="0" smtClean="0"/>
              <a:t>onstraint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D49F7-56C0-DD4E-8E29-B7D2E7B10870}" type="slidenum">
              <a:rPr lang="en-GB"/>
              <a:pPr/>
              <a:t>17</a:t>
            </a:fld>
            <a:endParaRPr lang="en-GB"/>
          </a:p>
        </p:txBody>
      </p:sp>
      <p:graphicFrame>
        <p:nvGraphicFramePr>
          <p:cNvPr id="1372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450080"/>
              </p:ext>
            </p:extLst>
          </p:nvPr>
        </p:nvGraphicFramePr>
        <p:xfrm>
          <a:off x="1640632" y="2276872"/>
          <a:ext cx="409892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01" name="Equation" r:id="rId4" imgW="3073400" imgH="1206500" progId="Equation.DSMT4">
                  <p:embed/>
                </p:oleObj>
              </mc:Choice>
              <mc:Fallback>
                <p:oleObj name="Equation" r:id="rId4" imgW="3073400" imgH="1206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0632" y="2276872"/>
                        <a:ext cx="4098925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3700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Reserve Capacity Constraint</a:t>
            </a:r>
            <a:endParaRPr lang="en-GB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Unanticipated loss of a generating unit or an interconnection causes unacceptable frequency drop if not </a:t>
            </a:r>
            <a:r>
              <a:rPr lang="en-GB" sz="2400" dirty="0" smtClean="0"/>
              <a:t>corrected rapidly</a:t>
            </a:r>
            <a:endParaRPr lang="en-GB" sz="2400" dirty="0"/>
          </a:p>
          <a:p>
            <a:r>
              <a:rPr lang="en-GB" sz="2400" dirty="0"/>
              <a:t>Need to increase production from other units to keep frequency drop within acceptable limits</a:t>
            </a:r>
          </a:p>
          <a:p>
            <a:r>
              <a:rPr lang="en-GB" sz="2400" dirty="0"/>
              <a:t>Rapid increase in production only possible if committed units are not all operating at their maximum capacity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A7A1AF-55D3-B249-BD54-0CF4D1F49489}" type="slidenum">
              <a:rPr lang="en-GB"/>
              <a:pPr/>
              <a:t>18</a:t>
            </a:fld>
            <a:endParaRPr lang="en-GB"/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111846"/>
              </p:ext>
            </p:extLst>
          </p:nvPr>
        </p:nvGraphicFramePr>
        <p:xfrm>
          <a:off x="2170113" y="4022725"/>
          <a:ext cx="5568950" cy="223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6" name="Equation" r:id="rId5" imgW="4279900" imgH="1714500" progId="Equation.DSMT4">
                  <p:embed/>
                </p:oleObj>
              </mc:Choice>
              <mc:Fallback>
                <p:oleObj name="Equation" r:id="rId5" imgW="4279900" imgH="171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4022725"/>
                        <a:ext cx="5568950" cy="223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546"/>
    </mc:Choice>
    <mc:Fallback xmlns="">
      <p:transition xmlns:p14="http://schemas.microsoft.com/office/powerpoint/2010/main" spd="slow" advTm="1125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much reserve?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Protect the system against </a:t>
            </a:r>
            <a:r>
              <a:rPr lang="ja-JP" altLang="en-GB" dirty="0">
                <a:latin typeface="Arial"/>
              </a:rPr>
              <a:t>“</a:t>
            </a:r>
            <a:r>
              <a:rPr lang="en-GB" dirty="0"/>
              <a:t>credible outages</a:t>
            </a:r>
            <a:r>
              <a:rPr lang="ja-JP" altLang="en-GB" dirty="0">
                <a:latin typeface="Arial"/>
              </a:rPr>
              <a:t>”</a:t>
            </a:r>
            <a:r>
              <a:rPr lang="en-GB" dirty="0"/>
              <a:t> </a:t>
            </a:r>
          </a:p>
          <a:p>
            <a:r>
              <a:rPr lang="en-GB" dirty="0"/>
              <a:t>Deterministic criteria:</a:t>
            </a:r>
          </a:p>
          <a:p>
            <a:pPr lvl="1"/>
            <a:r>
              <a:rPr lang="en-GB" dirty="0"/>
              <a:t>Capacity of largest unit or interconnection</a:t>
            </a:r>
          </a:p>
          <a:p>
            <a:pPr lvl="1"/>
            <a:r>
              <a:rPr lang="en-GB" dirty="0"/>
              <a:t>Percentage of peak load</a:t>
            </a:r>
          </a:p>
          <a:p>
            <a:r>
              <a:rPr lang="en-GB" dirty="0"/>
              <a:t>Probabilistic criteria:</a:t>
            </a:r>
          </a:p>
          <a:p>
            <a:pPr lvl="1"/>
            <a:r>
              <a:rPr lang="en-GB" dirty="0"/>
              <a:t>Takes into account the number and size of the committed units as well as their outage rate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E84FE5-4E8F-2C43-B443-9F922C3A4BAA}" type="slidenum">
              <a:rPr lang="en-GB"/>
              <a:pPr/>
              <a:t>19</a:t>
            </a:fld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731"/>
    </mc:Choice>
    <mc:Fallback xmlns="">
      <p:transition xmlns:p14="http://schemas.microsoft.com/office/powerpoint/2010/main" spd="slow" advTm="88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 dirty="0"/>
              <a:t>Economic </a:t>
            </a:r>
            <a:r>
              <a:rPr lang="en-GB" dirty="0" smtClean="0"/>
              <a:t>Dispatch: Problem Definition</a:t>
            </a:r>
            <a:endParaRPr lang="en-GB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GB" dirty="0"/>
              <a:t>Given load</a:t>
            </a:r>
          </a:p>
          <a:p>
            <a:r>
              <a:rPr lang="en-GB" dirty="0"/>
              <a:t>Given set of units on-line</a:t>
            </a:r>
          </a:p>
          <a:p>
            <a:r>
              <a:rPr lang="en-GB" dirty="0"/>
              <a:t>How much should each unit generate to meet this load at minimum cost?</a:t>
            </a:r>
            <a:endParaRPr lang="en-GB" sz="2400" dirty="0"/>
          </a:p>
        </p:txBody>
      </p:sp>
      <p:sp>
        <p:nvSpPr>
          <p:cNvPr id="2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E6CCEF-CE4D-1449-B669-696D7A54072A}" type="slidenum">
              <a:rPr lang="en-GB"/>
              <a:pPr/>
              <a:t>2</a:t>
            </a:fld>
            <a:endParaRPr lang="en-GB"/>
          </a:p>
        </p:txBody>
      </p:sp>
      <p:grpSp>
        <p:nvGrpSpPr>
          <p:cNvPr id="114716" name="Group 28"/>
          <p:cNvGrpSpPr>
            <a:grpSpLocks/>
          </p:cNvGrpSpPr>
          <p:nvPr/>
        </p:nvGrpSpPr>
        <p:grpSpPr bwMode="auto">
          <a:xfrm>
            <a:off x="4430713" y="4518025"/>
            <a:ext cx="3989387" cy="1120775"/>
            <a:chOff x="1720" y="912"/>
            <a:chExt cx="2320" cy="706"/>
          </a:xfrm>
        </p:grpSpPr>
        <p:sp>
          <p:nvSpPr>
            <p:cNvPr id="114717" name="Line 29"/>
            <p:cNvSpPr>
              <a:spLocks noChangeShapeType="1"/>
            </p:cNvSpPr>
            <p:nvPr/>
          </p:nvSpPr>
          <p:spPr bwMode="auto">
            <a:xfrm>
              <a:off x="1720" y="912"/>
              <a:ext cx="2320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8" name="Oval 30"/>
            <p:cNvSpPr>
              <a:spLocks noChangeArrowheads="1"/>
            </p:cNvSpPr>
            <p:nvPr/>
          </p:nvSpPr>
          <p:spPr bwMode="auto">
            <a:xfrm>
              <a:off x="2016" y="1380"/>
              <a:ext cx="231" cy="230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19" name="Oval 31"/>
            <p:cNvSpPr>
              <a:spLocks noChangeArrowheads="1"/>
            </p:cNvSpPr>
            <p:nvPr/>
          </p:nvSpPr>
          <p:spPr bwMode="auto">
            <a:xfrm>
              <a:off x="2008" y="1372"/>
              <a:ext cx="247" cy="246"/>
            </a:xfrm>
            <a:prstGeom prst="ellipse">
              <a:avLst/>
            </a:prstGeom>
            <a:solidFill>
              <a:srgbClr val="008080"/>
            </a:solidFill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0" name="Line 32"/>
            <p:cNvSpPr>
              <a:spLocks noChangeShapeType="1"/>
            </p:cNvSpPr>
            <p:nvPr/>
          </p:nvSpPr>
          <p:spPr bwMode="auto">
            <a:xfrm>
              <a:off x="2131" y="920"/>
              <a:ext cx="1" cy="45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1" name="Rectangle 33"/>
            <p:cNvSpPr>
              <a:spLocks noChangeArrowheads="1"/>
            </p:cNvSpPr>
            <p:nvPr/>
          </p:nvSpPr>
          <p:spPr bwMode="auto">
            <a:xfrm>
              <a:off x="2088" y="1428"/>
              <a:ext cx="92" cy="16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600">
                  <a:solidFill>
                    <a:schemeClr val="bg1"/>
                  </a:solidFill>
                  <a:latin typeface="Geneva" charset="0"/>
                </a:rPr>
                <a:t>A</a:t>
              </a:r>
              <a:endParaRPr lang="en-GB" sz="320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4722" name="Rectangle 34"/>
            <p:cNvSpPr>
              <a:spLocks noChangeArrowheads="1"/>
            </p:cNvSpPr>
            <p:nvPr/>
          </p:nvSpPr>
          <p:spPr bwMode="auto">
            <a:xfrm>
              <a:off x="2080" y="1126"/>
              <a:ext cx="103" cy="104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3" name="Rectangle 35"/>
            <p:cNvSpPr>
              <a:spLocks noChangeArrowheads="1"/>
            </p:cNvSpPr>
            <p:nvPr/>
          </p:nvSpPr>
          <p:spPr bwMode="auto">
            <a:xfrm>
              <a:off x="2072" y="1118"/>
              <a:ext cx="119" cy="119"/>
            </a:xfrm>
            <a:prstGeom prst="rect">
              <a:avLst/>
            </a:prstGeom>
            <a:solidFill>
              <a:srgbClr val="008080"/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4" name="Oval 36"/>
            <p:cNvSpPr>
              <a:spLocks noChangeArrowheads="1"/>
            </p:cNvSpPr>
            <p:nvPr/>
          </p:nvSpPr>
          <p:spPr bwMode="auto">
            <a:xfrm>
              <a:off x="2598" y="1380"/>
              <a:ext cx="231" cy="230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5" name="Oval 37"/>
            <p:cNvSpPr>
              <a:spLocks noChangeArrowheads="1"/>
            </p:cNvSpPr>
            <p:nvPr/>
          </p:nvSpPr>
          <p:spPr bwMode="auto">
            <a:xfrm>
              <a:off x="2590" y="1372"/>
              <a:ext cx="247" cy="246"/>
            </a:xfrm>
            <a:prstGeom prst="ellipse">
              <a:avLst/>
            </a:prstGeom>
            <a:solidFill>
              <a:srgbClr val="008080"/>
            </a:solidFill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6" name="Line 38"/>
            <p:cNvSpPr>
              <a:spLocks noChangeShapeType="1"/>
            </p:cNvSpPr>
            <p:nvPr/>
          </p:nvSpPr>
          <p:spPr bwMode="auto">
            <a:xfrm>
              <a:off x="2713" y="920"/>
              <a:ext cx="1" cy="45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7" name="Rectangle 39"/>
            <p:cNvSpPr>
              <a:spLocks noChangeArrowheads="1"/>
            </p:cNvSpPr>
            <p:nvPr/>
          </p:nvSpPr>
          <p:spPr bwMode="auto">
            <a:xfrm>
              <a:off x="2670" y="1428"/>
              <a:ext cx="80" cy="16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600">
                  <a:solidFill>
                    <a:schemeClr val="bg1"/>
                  </a:solidFill>
                  <a:latin typeface="Geneva" charset="0"/>
                </a:rPr>
                <a:t>B</a:t>
              </a:r>
              <a:endParaRPr lang="en-GB" sz="320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4728" name="Rectangle 40"/>
            <p:cNvSpPr>
              <a:spLocks noChangeArrowheads="1"/>
            </p:cNvSpPr>
            <p:nvPr/>
          </p:nvSpPr>
          <p:spPr bwMode="auto">
            <a:xfrm>
              <a:off x="2662" y="1126"/>
              <a:ext cx="103" cy="104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9" name="Rectangle 41"/>
            <p:cNvSpPr>
              <a:spLocks noChangeArrowheads="1"/>
            </p:cNvSpPr>
            <p:nvPr/>
          </p:nvSpPr>
          <p:spPr bwMode="auto">
            <a:xfrm>
              <a:off x="2654" y="1118"/>
              <a:ext cx="119" cy="119"/>
            </a:xfrm>
            <a:prstGeom prst="rect">
              <a:avLst/>
            </a:prstGeom>
            <a:solidFill>
              <a:srgbClr val="008080"/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0" name="Oval 42"/>
            <p:cNvSpPr>
              <a:spLocks noChangeArrowheads="1"/>
            </p:cNvSpPr>
            <p:nvPr/>
          </p:nvSpPr>
          <p:spPr bwMode="auto">
            <a:xfrm>
              <a:off x="3198" y="1380"/>
              <a:ext cx="231" cy="230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1" name="Oval 43"/>
            <p:cNvSpPr>
              <a:spLocks noChangeArrowheads="1"/>
            </p:cNvSpPr>
            <p:nvPr/>
          </p:nvSpPr>
          <p:spPr bwMode="auto">
            <a:xfrm>
              <a:off x="3191" y="1372"/>
              <a:ext cx="247" cy="246"/>
            </a:xfrm>
            <a:prstGeom prst="ellipse">
              <a:avLst/>
            </a:prstGeom>
            <a:solidFill>
              <a:srgbClr val="008080"/>
            </a:solidFill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2" name="Line 44"/>
            <p:cNvSpPr>
              <a:spLocks noChangeShapeType="1"/>
            </p:cNvSpPr>
            <p:nvPr/>
          </p:nvSpPr>
          <p:spPr bwMode="auto">
            <a:xfrm>
              <a:off x="3313" y="920"/>
              <a:ext cx="1" cy="45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3" name="Rectangle 45"/>
            <p:cNvSpPr>
              <a:spLocks noChangeArrowheads="1"/>
            </p:cNvSpPr>
            <p:nvPr/>
          </p:nvSpPr>
          <p:spPr bwMode="auto">
            <a:xfrm>
              <a:off x="3270" y="1428"/>
              <a:ext cx="82" cy="160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600">
                  <a:solidFill>
                    <a:schemeClr val="bg1"/>
                  </a:solidFill>
                  <a:latin typeface="Geneva" charset="0"/>
                </a:rPr>
                <a:t>C</a:t>
              </a:r>
              <a:endParaRPr lang="en-GB" sz="320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4734" name="Rectangle 46"/>
            <p:cNvSpPr>
              <a:spLocks noChangeArrowheads="1"/>
            </p:cNvSpPr>
            <p:nvPr/>
          </p:nvSpPr>
          <p:spPr bwMode="auto">
            <a:xfrm>
              <a:off x="3263" y="1126"/>
              <a:ext cx="103" cy="104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5" name="Rectangle 47"/>
            <p:cNvSpPr>
              <a:spLocks noChangeArrowheads="1"/>
            </p:cNvSpPr>
            <p:nvPr/>
          </p:nvSpPr>
          <p:spPr bwMode="auto">
            <a:xfrm>
              <a:off x="3255" y="1118"/>
              <a:ext cx="119" cy="119"/>
            </a:xfrm>
            <a:prstGeom prst="rect">
              <a:avLst/>
            </a:prstGeom>
            <a:solidFill>
              <a:srgbClr val="008080"/>
            </a:solidFill>
            <a:ln w="25400">
              <a:solidFill>
                <a:srgbClr val="00808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6" name="Rectangle 48"/>
            <p:cNvSpPr>
              <a:spLocks noChangeArrowheads="1"/>
            </p:cNvSpPr>
            <p:nvPr/>
          </p:nvSpPr>
          <p:spPr bwMode="auto">
            <a:xfrm>
              <a:off x="3804" y="1364"/>
              <a:ext cx="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600" b="1">
                  <a:latin typeface="Geneva" charset="0"/>
                </a:rPr>
                <a:t>L</a:t>
              </a:r>
              <a:endParaRPr lang="en-GB">
                <a:latin typeface="Times New Roman" charset="0"/>
              </a:endParaRPr>
            </a:p>
          </p:txBody>
        </p:sp>
        <p:grpSp>
          <p:nvGrpSpPr>
            <p:cNvPr id="114737" name="Group 49"/>
            <p:cNvGrpSpPr>
              <a:grpSpLocks/>
            </p:cNvGrpSpPr>
            <p:nvPr/>
          </p:nvGrpSpPr>
          <p:grpSpPr bwMode="auto">
            <a:xfrm>
              <a:off x="3761" y="936"/>
              <a:ext cx="160" cy="373"/>
              <a:chOff x="5121" y="3046"/>
              <a:chExt cx="160" cy="373"/>
            </a:xfrm>
          </p:grpSpPr>
          <p:sp>
            <p:nvSpPr>
              <p:cNvPr id="114738" name="Freeform 50"/>
              <p:cNvSpPr>
                <a:spLocks/>
              </p:cNvSpPr>
              <p:nvPr/>
            </p:nvSpPr>
            <p:spPr bwMode="auto">
              <a:xfrm>
                <a:off x="5121" y="3260"/>
                <a:ext cx="160" cy="159"/>
              </a:xfrm>
              <a:custGeom>
                <a:avLst/>
                <a:gdLst>
                  <a:gd name="T0" fmla="*/ 80 w 160"/>
                  <a:gd name="T1" fmla="*/ 159 h 159"/>
                  <a:gd name="T2" fmla="*/ 0 w 160"/>
                  <a:gd name="T3" fmla="*/ 0 h 159"/>
                  <a:gd name="T4" fmla="*/ 80 w 160"/>
                  <a:gd name="T5" fmla="*/ 0 h 159"/>
                  <a:gd name="T6" fmla="*/ 160 w 160"/>
                  <a:gd name="T7" fmla="*/ 0 h 159"/>
                  <a:gd name="T8" fmla="*/ 80 w 160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159">
                    <a:moveTo>
                      <a:pt x="80" y="159"/>
                    </a:moveTo>
                    <a:lnTo>
                      <a:pt x="0" y="0"/>
                    </a:lnTo>
                    <a:lnTo>
                      <a:pt x="80" y="0"/>
                    </a:lnTo>
                    <a:lnTo>
                      <a:pt x="160" y="0"/>
                    </a:lnTo>
                    <a:lnTo>
                      <a:pt x="80" y="159"/>
                    </a:lnTo>
                    <a:close/>
                  </a:path>
                </a:pathLst>
              </a:custGeom>
              <a:solidFill>
                <a:srgbClr val="0066CC"/>
              </a:solidFill>
              <a:ln w="28575" cmpd="sng">
                <a:solidFill>
                  <a:srgbClr val="3333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739" name="Line 51"/>
              <p:cNvSpPr>
                <a:spLocks noChangeShapeType="1"/>
              </p:cNvSpPr>
              <p:nvPr/>
            </p:nvSpPr>
            <p:spPr bwMode="auto">
              <a:xfrm>
                <a:off x="5193" y="3046"/>
                <a:ext cx="1" cy="206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advTm="28255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Types of Reserve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Spinning reserve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Primary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Quick response for a short time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Secondary 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Slower response for a longer time</a:t>
            </a:r>
          </a:p>
          <a:p>
            <a:pPr>
              <a:lnSpc>
                <a:spcPct val="90000"/>
              </a:lnSpc>
            </a:pPr>
            <a:r>
              <a:rPr lang="en-GB" dirty="0"/>
              <a:t>Tertiary reserve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dirty="0"/>
              <a:t>Replace primary and secondary reserve to protect against another outage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Provided by units that can start quickly (e.g. </a:t>
            </a:r>
            <a:r>
              <a:rPr lang="en-GB" dirty="0" smtClean="0"/>
              <a:t>open cycle gas </a:t>
            </a:r>
            <a:r>
              <a:rPr lang="en-GB" dirty="0"/>
              <a:t>turbines)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Also called scheduled or off-line reserve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8AC77B-720C-C343-A36A-ADADAEBF527D}" type="slidenum">
              <a:rPr lang="en-GB"/>
              <a:pPr/>
              <a:t>20</a:t>
            </a:fld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131"/>
    </mc:Choice>
    <mc:Fallback xmlns="">
      <p:transition xmlns:p14="http://schemas.microsoft.com/office/powerpoint/2010/main" spd="slow" advTm="98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Cost of Reserve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Reserve has a cost even when it is not called</a:t>
            </a:r>
          </a:p>
          <a:p>
            <a:r>
              <a:rPr lang="en-GB" dirty="0"/>
              <a:t>More units scheduled than required</a:t>
            </a:r>
          </a:p>
          <a:p>
            <a:pPr lvl="1"/>
            <a:r>
              <a:rPr lang="en-GB" dirty="0"/>
              <a:t>Units not operated at their maximum efficiency</a:t>
            </a:r>
          </a:p>
          <a:p>
            <a:pPr lvl="1"/>
            <a:r>
              <a:rPr lang="en-GB" dirty="0"/>
              <a:t>Extra start up costs</a:t>
            </a:r>
          </a:p>
          <a:p>
            <a:r>
              <a:rPr lang="en-GB" dirty="0"/>
              <a:t>Must build units capable of rapid response</a:t>
            </a:r>
          </a:p>
          <a:p>
            <a:r>
              <a:rPr lang="en-GB" dirty="0"/>
              <a:t>Cost of reserve proportionally larger in small systems</a:t>
            </a:r>
          </a:p>
          <a:p>
            <a:pPr lvl="2"/>
            <a:r>
              <a:rPr lang="en-GB" dirty="0"/>
              <a:t>Important driver for the creation of interconnections between systems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58E1DD-941E-A848-948C-86B89863326A}" type="slidenum">
              <a:rPr lang="en-GB"/>
              <a:pPr/>
              <a:t>21</a:t>
            </a:fld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72"/>
    </mc:Choice>
    <mc:Fallback xmlns="">
      <p:transition xmlns:p14="http://schemas.microsoft.com/office/powerpoint/2010/main" spd="slow" advTm="76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752" y="21183"/>
            <a:ext cx="8915400" cy="10668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BB450-54EB-754A-B101-3E86ED60F337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1268760"/>
            <a:ext cx="6143625" cy="2239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848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27" y="3724101"/>
            <a:ext cx="672465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368" y="5085184"/>
            <a:ext cx="1218965" cy="12150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5368" y="3789040"/>
            <a:ext cx="1008112" cy="120032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r>
              <a:rPr lang="en-US" baseline="30000" dirty="0" smtClean="0"/>
              <a:t>th</a:t>
            </a:r>
            <a:r>
              <a:rPr lang="en-US" dirty="0" smtClean="0"/>
              <a:t> Unit 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Environmental constraints</a:t>
            </a:r>
            <a:endParaRPr lang="en-GB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 smtClean="0"/>
              <a:t>Scheduling of generating units may be affected by environmental constraints</a:t>
            </a:r>
          </a:p>
          <a:p>
            <a:r>
              <a:rPr lang="en-GB" sz="2800" dirty="0" smtClean="0"/>
              <a:t>Constraints on pollutants such SO</a:t>
            </a:r>
            <a:r>
              <a:rPr lang="en-GB" sz="2800" baseline="-25000" dirty="0" smtClean="0"/>
              <a:t>2</a:t>
            </a:r>
            <a:r>
              <a:rPr lang="en-GB" sz="2800" dirty="0"/>
              <a:t>, </a:t>
            </a:r>
            <a:r>
              <a:rPr lang="en-GB" sz="2800" dirty="0" err="1"/>
              <a:t>NO</a:t>
            </a:r>
            <a:r>
              <a:rPr lang="en-GB" sz="2800" baseline="-25000" dirty="0" err="1"/>
              <a:t>x</a:t>
            </a:r>
            <a:endParaRPr lang="en-GB" dirty="0"/>
          </a:p>
          <a:p>
            <a:pPr lvl="1"/>
            <a:r>
              <a:rPr lang="en-GB" sz="2400" dirty="0"/>
              <a:t>Various forms:</a:t>
            </a:r>
          </a:p>
          <a:p>
            <a:pPr lvl="2"/>
            <a:r>
              <a:rPr lang="en-GB" dirty="0"/>
              <a:t>Limit on each plant at each hour</a:t>
            </a:r>
          </a:p>
          <a:p>
            <a:pPr lvl="2"/>
            <a:r>
              <a:rPr lang="en-GB" dirty="0"/>
              <a:t>Limit on plant over a year</a:t>
            </a:r>
          </a:p>
          <a:p>
            <a:pPr lvl="2"/>
            <a:r>
              <a:rPr lang="en-GB" dirty="0"/>
              <a:t>Limit on a group of plants over a </a:t>
            </a:r>
            <a:r>
              <a:rPr lang="en-GB" dirty="0" smtClean="0"/>
              <a:t>year</a:t>
            </a:r>
            <a:endParaRPr lang="en-GB" sz="2400" dirty="0" smtClean="0"/>
          </a:p>
          <a:p>
            <a:r>
              <a:rPr lang="en-GB" sz="2800" dirty="0" smtClean="0"/>
              <a:t>Constraints on hydro generation</a:t>
            </a:r>
          </a:p>
          <a:p>
            <a:pPr lvl="1"/>
            <a:r>
              <a:rPr lang="en-GB" sz="2400" dirty="0" smtClean="0"/>
              <a:t>Protection of wildlife</a:t>
            </a:r>
          </a:p>
          <a:p>
            <a:pPr lvl="1"/>
            <a:r>
              <a:rPr lang="en-GB" sz="2400" dirty="0" smtClean="0"/>
              <a:t>Navigation, recreation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E6C894-6A1C-FD44-9D3B-C3312319148F}" type="slidenum">
              <a:rPr lang="en-GB"/>
              <a:pPr/>
              <a:t>23</a:t>
            </a:fld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69"/>
    </mc:Choice>
    <mc:Fallback xmlns="">
      <p:transition xmlns:p14="http://schemas.microsoft.com/office/powerpoint/2010/main" spd="slow" advTm="542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Network Constraints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Transmission network may have an effect on the commitment of units</a:t>
            </a:r>
          </a:p>
          <a:p>
            <a:pPr lvl="1"/>
            <a:r>
              <a:rPr lang="en-GB" dirty="0"/>
              <a:t>Some units must run to provide voltage support</a:t>
            </a:r>
          </a:p>
          <a:p>
            <a:pPr lvl="1"/>
            <a:r>
              <a:rPr lang="en-GB" dirty="0"/>
              <a:t>The output of some units may be limited because their output would exceed the transmission capacity of the network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EC7581-D0D2-6641-8B62-CC790E272FB3}" type="slidenum">
              <a:rPr lang="en-GB"/>
              <a:pPr/>
              <a:t>24</a:t>
            </a:fld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055688" y="4261122"/>
            <a:ext cx="7480300" cy="2408238"/>
            <a:chOff x="1055688" y="4261122"/>
            <a:chExt cx="7480300" cy="2408238"/>
          </a:xfrm>
        </p:grpSpPr>
        <p:sp>
          <p:nvSpPr>
            <p:cNvPr id="96261" name="Line 5"/>
            <p:cNvSpPr>
              <a:spLocks noChangeShapeType="1"/>
            </p:cNvSpPr>
            <p:nvPr/>
          </p:nvSpPr>
          <p:spPr bwMode="auto">
            <a:xfrm>
              <a:off x="2211388" y="4748485"/>
              <a:ext cx="0" cy="10572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2" name="Line 6"/>
            <p:cNvSpPr>
              <a:spLocks noChangeShapeType="1"/>
            </p:cNvSpPr>
            <p:nvPr/>
          </p:nvSpPr>
          <p:spPr bwMode="auto">
            <a:xfrm>
              <a:off x="7070725" y="4748485"/>
              <a:ext cx="0" cy="10572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3" name="Line 7"/>
            <p:cNvSpPr>
              <a:spLocks noChangeShapeType="1"/>
            </p:cNvSpPr>
            <p:nvPr/>
          </p:nvSpPr>
          <p:spPr bwMode="auto">
            <a:xfrm>
              <a:off x="2211388" y="4870722"/>
              <a:ext cx="4859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4" name="Oval 8"/>
            <p:cNvSpPr>
              <a:spLocks noChangeArrowheads="1"/>
            </p:cNvSpPr>
            <p:nvPr/>
          </p:nvSpPr>
          <p:spPr bwMode="auto">
            <a:xfrm>
              <a:off x="1257300" y="5308872"/>
              <a:ext cx="476250" cy="439738"/>
            </a:xfrm>
            <a:prstGeom prst="ellipse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 charset="0"/>
              </a:endParaRPr>
            </a:p>
          </p:txBody>
        </p:sp>
        <p:sp>
          <p:nvSpPr>
            <p:cNvPr id="96265" name="Line 9"/>
            <p:cNvSpPr>
              <a:spLocks noChangeShapeType="1"/>
            </p:cNvSpPr>
            <p:nvPr/>
          </p:nvSpPr>
          <p:spPr bwMode="auto">
            <a:xfrm>
              <a:off x="1733550" y="5529535"/>
              <a:ext cx="4778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6" name="Oval 10"/>
            <p:cNvSpPr>
              <a:spLocks noChangeArrowheads="1"/>
            </p:cNvSpPr>
            <p:nvPr/>
          </p:nvSpPr>
          <p:spPr bwMode="auto">
            <a:xfrm>
              <a:off x="7594600" y="4858022"/>
              <a:ext cx="476250" cy="439738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 charset="0"/>
              </a:endParaRPr>
            </a:p>
          </p:txBody>
        </p:sp>
        <p:sp>
          <p:nvSpPr>
            <p:cNvPr id="96267" name="Line 11"/>
            <p:cNvSpPr>
              <a:spLocks noChangeShapeType="1"/>
            </p:cNvSpPr>
            <p:nvPr/>
          </p:nvSpPr>
          <p:spPr bwMode="auto">
            <a:xfrm>
              <a:off x="7116763" y="5073922"/>
              <a:ext cx="4778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8" name="Freeform 12"/>
            <p:cNvSpPr>
              <a:spLocks/>
            </p:cNvSpPr>
            <p:nvPr/>
          </p:nvSpPr>
          <p:spPr bwMode="auto">
            <a:xfrm>
              <a:off x="7099300" y="5556522"/>
              <a:ext cx="495300" cy="457200"/>
            </a:xfrm>
            <a:custGeom>
              <a:avLst/>
              <a:gdLst>
                <a:gd name="T0" fmla="*/ 0 w 288"/>
                <a:gd name="T1" fmla="*/ 0 h 288"/>
                <a:gd name="T2" fmla="*/ 288 w 288"/>
                <a:gd name="T3" fmla="*/ 0 h 288"/>
                <a:gd name="T4" fmla="*/ 288 w 288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8" h="288">
                  <a:moveTo>
                    <a:pt x="0" y="0"/>
                  </a:moveTo>
                  <a:lnTo>
                    <a:pt x="288" y="0"/>
                  </a:lnTo>
                  <a:lnTo>
                    <a:pt x="288" y="288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69" name="Text Box 13"/>
            <p:cNvSpPr txBox="1">
              <a:spLocks noChangeArrowheads="1"/>
            </p:cNvSpPr>
            <p:nvPr/>
          </p:nvSpPr>
          <p:spPr bwMode="auto">
            <a:xfrm>
              <a:off x="1055688" y="6028010"/>
              <a:ext cx="2649537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sz="1800" dirty="0">
                  <a:latin typeface="Arial" charset="0"/>
                </a:rPr>
                <a:t>Cheap generators</a:t>
              </a:r>
            </a:p>
            <a:p>
              <a:pPr algn="l"/>
              <a:r>
                <a:rPr lang="en-GB" sz="1800" dirty="0">
                  <a:latin typeface="Arial" charset="0"/>
                </a:rPr>
                <a:t>May be </a:t>
              </a:r>
              <a:r>
                <a:rPr lang="ja-JP" altLang="en-GB" sz="1800" dirty="0">
                  <a:latin typeface="Arial"/>
                </a:rPr>
                <a:t>“</a:t>
              </a:r>
              <a:r>
                <a:rPr lang="en-GB" sz="1800" dirty="0">
                  <a:latin typeface="Arial" charset="0"/>
                </a:rPr>
                <a:t>constrained off</a:t>
              </a:r>
              <a:r>
                <a:rPr lang="ja-JP" altLang="en-GB" sz="1800" dirty="0">
                  <a:latin typeface="Arial"/>
                </a:rPr>
                <a:t>”</a:t>
              </a:r>
              <a:endParaRPr lang="en-GB" sz="1400" dirty="0">
                <a:latin typeface="Arial" charset="0"/>
              </a:endParaRPr>
            </a:p>
          </p:txBody>
        </p:sp>
        <p:sp>
          <p:nvSpPr>
            <p:cNvPr id="96270" name="Text Box 14"/>
            <p:cNvSpPr txBox="1">
              <a:spLocks noChangeArrowheads="1"/>
            </p:cNvSpPr>
            <p:nvPr/>
          </p:nvSpPr>
          <p:spPr bwMode="auto">
            <a:xfrm>
              <a:off x="5695950" y="6028010"/>
              <a:ext cx="2840038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sz="1800">
                  <a:latin typeface="Arial" charset="0"/>
                </a:rPr>
                <a:t>More expensive generator</a:t>
              </a:r>
            </a:p>
            <a:p>
              <a:pPr algn="l"/>
              <a:r>
                <a:rPr lang="en-GB" sz="1800">
                  <a:latin typeface="Arial" charset="0"/>
                </a:rPr>
                <a:t>May be </a:t>
              </a:r>
              <a:r>
                <a:rPr lang="ja-JP" altLang="en-GB" sz="1800">
                  <a:latin typeface="Arial"/>
                </a:rPr>
                <a:t>“</a:t>
              </a:r>
              <a:r>
                <a:rPr lang="en-GB" sz="1800">
                  <a:latin typeface="Arial" charset="0"/>
                </a:rPr>
                <a:t>constrained on</a:t>
              </a:r>
              <a:r>
                <a:rPr lang="ja-JP" altLang="en-GB" sz="1800">
                  <a:latin typeface="Arial"/>
                </a:rPr>
                <a:t>”</a:t>
              </a:r>
              <a:endParaRPr lang="en-GB" sz="1800">
                <a:latin typeface="Arial" charset="0"/>
              </a:endParaRPr>
            </a:p>
          </p:txBody>
        </p:sp>
        <p:sp>
          <p:nvSpPr>
            <p:cNvPr id="96271" name="Text Box 15"/>
            <p:cNvSpPr txBox="1">
              <a:spLocks noChangeArrowheads="1"/>
            </p:cNvSpPr>
            <p:nvPr/>
          </p:nvSpPr>
          <p:spPr bwMode="auto">
            <a:xfrm>
              <a:off x="2035175" y="4286522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GB"/>
                <a:t>A</a:t>
              </a:r>
            </a:p>
          </p:txBody>
        </p:sp>
        <p:sp>
          <p:nvSpPr>
            <p:cNvPr id="96272" name="Text Box 16"/>
            <p:cNvSpPr txBox="1">
              <a:spLocks noChangeArrowheads="1"/>
            </p:cNvSpPr>
            <p:nvPr/>
          </p:nvSpPr>
          <p:spPr bwMode="auto">
            <a:xfrm>
              <a:off x="6878638" y="4261122"/>
              <a:ext cx="387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GB"/>
                <a:t>B</a:t>
              </a:r>
            </a:p>
          </p:txBody>
        </p:sp>
        <p:sp>
          <p:nvSpPr>
            <p:cNvPr id="96273" name="Oval 17"/>
            <p:cNvSpPr>
              <a:spLocks noChangeArrowheads="1"/>
            </p:cNvSpPr>
            <p:nvPr/>
          </p:nvSpPr>
          <p:spPr bwMode="auto">
            <a:xfrm>
              <a:off x="1265238" y="4705622"/>
              <a:ext cx="476250" cy="439738"/>
            </a:xfrm>
            <a:prstGeom prst="ellipse">
              <a:avLst/>
            </a:prstGeom>
            <a:solidFill>
              <a:srgbClr val="FF7C8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00">
                <a:latin typeface="Arial" charset="0"/>
              </a:endParaRPr>
            </a:p>
          </p:txBody>
        </p:sp>
        <p:sp>
          <p:nvSpPr>
            <p:cNvPr id="96274" name="Line 18"/>
            <p:cNvSpPr>
              <a:spLocks noChangeShapeType="1"/>
            </p:cNvSpPr>
            <p:nvPr/>
          </p:nvSpPr>
          <p:spPr bwMode="auto">
            <a:xfrm>
              <a:off x="1741488" y="4926285"/>
              <a:ext cx="4794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5" name="Line 19"/>
            <p:cNvSpPr>
              <a:spLocks noChangeShapeType="1"/>
            </p:cNvSpPr>
            <p:nvPr/>
          </p:nvSpPr>
          <p:spPr bwMode="auto">
            <a:xfrm>
              <a:off x="2225675" y="5251722"/>
              <a:ext cx="4857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6" name="Line 20"/>
            <p:cNvSpPr>
              <a:spLocks noChangeShapeType="1"/>
            </p:cNvSpPr>
            <p:nvPr/>
          </p:nvSpPr>
          <p:spPr bwMode="auto">
            <a:xfrm>
              <a:off x="2239963" y="5632722"/>
              <a:ext cx="48577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7" name="Rectangle 21"/>
            <p:cNvSpPr>
              <a:spLocks noChangeArrowheads="1"/>
            </p:cNvSpPr>
            <p:nvPr/>
          </p:nvSpPr>
          <p:spPr bwMode="auto">
            <a:xfrm>
              <a:off x="2476500" y="5556522"/>
              <a:ext cx="165100" cy="152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5002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Rectangle 22"/>
            <p:cNvSpPr>
              <a:spLocks noChangeArrowheads="1"/>
            </p:cNvSpPr>
            <p:nvPr/>
          </p:nvSpPr>
          <p:spPr bwMode="auto">
            <a:xfrm>
              <a:off x="6686550" y="5556522"/>
              <a:ext cx="165100" cy="1524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A50021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9" name="Rectangle 23"/>
            <p:cNvSpPr>
              <a:spLocks noChangeArrowheads="1"/>
            </p:cNvSpPr>
            <p:nvPr/>
          </p:nvSpPr>
          <p:spPr bwMode="auto">
            <a:xfrm>
              <a:off x="2476500" y="5175522"/>
              <a:ext cx="165100" cy="152400"/>
            </a:xfrm>
            <a:prstGeom prst="rect">
              <a:avLst/>
            </a:prstGeom>
            <a:solidFill>
              <a:srgbClr val="00B400"/>
            </a:solidFill>
            <a:ln w="19050">
              <a:solidFill>
                <a:schemeClr val="folHlink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0" name="Rectangle 24"/>
            <p:cNvSpPr>
              <a:spLocks noChangeArrowheads="1"/>
            </p:cNvSpPr>
            <p:nvPr/>
          </p:nvSpPr>
          <p:spPr bwMode="auto">
            <a:xfrm>
              <a:off x="6686550" y="5175522"/>
              <a:ext cx="165100" cy="152400"/>
            </a:xfrm>
            <a:prstGeom prst="rect">
              <a:avLst/>
            </a:prstGeom>
            <a:solidFill>
              <a:srgbClr val="00B400"/>
            </a:solidFill>
            <a:ln w="19050">
              <a:solidFill>
                <a:schemeClr val="folHlink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1" name="Rectangle 25"/>
            <p:cNvSpPr>
              <a:spLocks noChangeArrowheads="1"/>
            </p:cNvSpPr>
            <p:nvPr/>
          </p:nvSpPr>
          <p:spPr bwMode="auto">
            <a:xfrm>
              <a:off x="2476500" y="4794522"/>
              <a:ext cx="165100" cy="152400"/>
            </a:xfrm>
            <a:prstGeom prst="rect">
              <a:avLst/>
            </a:prstGeom>
            <a:solidFill>
              <a:srgbClr val="00B400"/>
            </a:solidFill>
            <a:ln w="19050">
              <a:solidFill>
                <a:schemeClr val="folHlink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2" name="Rectangle 26"/>
            <p:cNvSpPr>
              <a:spLocks noChangeArrowheads="1"/>
            </p:cNvSpPr>
            <p:nvPr/>
          </p:nvSpPr>
          <p:spPr bwMode="auto">
            <a:xfrm>
              <a:off x="6686550" y="4794522"/>
              <a:ext cx="165100" cy="152400"/>
            </a:xfrm>
            <a:prstGeom prst="rect">
              <a:avLst/>
            </a:prstGeom>
            <a:solidFill>
              <a:srgbClr val="00B400"/>
            </a:solidFill>
            <a:ln w="19050">
              <a:solidFill>
                <a:schemeClr val="folHlink"/>
              </a:solidFill>
              <a:miter lim="800000"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261"/>
    </mc:Choice>
    <mc:Fallback xmlns="">
      <p:transition xmlns:p14="http://schemas.microsoft.com/office/powerpoint/2010/main" spd="slow" advTm="832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/>
              <a:t>Start-up 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07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noFill/>
              <a:ln/>
              <a:extLs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7" tIns="44450" rIns="90487" bIns="44450"/>
              <a:lstStyle/>
              <a:p>
                <a:r>
                  <a:rPr lang="en-GB" sz="2800" dirty="0" smtClean="0"/>
                  <a:t>Thermal units must be </a:t>
                </a:r>
                <a:r>
                  <a:rPr lang="ja-JP" altLang="en-GB" sz="2800" dirty="0">
                    <a:latin typeface="Arial"/>
                  </a:rPr>
                  <a:t>“</a:t>
                </a:r>
                <a:r>
                  <a:rPr lang="en-GB" sz="2800" dirty="0"/>
                  <a:t>warmed up</a:t>
                </a:r>
                <a:r>
                  <a:rPr lang="ja-JP" altLang="en-GB" sz="2800" dirty="0">
                    <a:latin typeface="Arial"/>
                  </a:rPr>
                  <a:t>”</a:t>
                </a:r>
                <a:r>
                  <a:rPr lang="en-GB" sz="2800" dirty="0"/>
                  <a:t> before they can be brought on-line</a:t>
                </a:r>
              </a:p>
              <a:p>
                <a:r>
                  <a:rPr lang="en-GB" sz="2800" dirty="0"/>
                  <a:t>Warming up a unit costs </a:t>
                </a:r>
                <a:r>
                  <a:rPr lang="en-GB" sz="2800" dirty="0" smtClean="0"/>
                  <a:t>money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𝐶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𝐹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∝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/>
                          </m:sSup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r>
                  <a:rPr lang="en-GB" sz="2800" dirty="0"/>
                  <a:t>Start-up cost depends on time unit has been off</a:t>
                </a:r>
                <a:endParaRPr lang="en-GB" sz="2800" i="1" dirty="0"/>
              </a:p>
            </p:txBody>
          </p:sp>
        </mc:Choice>
        <mc:Fallback xmlns="">
          <p:sp>
            <p:nvSpPr>
              <p:cNvPr id="1310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5"/>
                <a:stretch>
                  <a:fillRect l="-1162" t="-1718"/>
                </a:stretch>
              </a:blipFill>
              <a:ln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00F29F-F978-4440-B2E3-6224F59E243C}" type="slidenum">
              <a:rPr lang="en-GB"/>
              <a:pPr/>
              <a:t>25</a:t>
            </a:fld>
            <a:endParaRPr lang="en-GB"/>
          </a:p>
        </p:txBody>
      </p:sp>
      <p:grpSp>
        <p:nvGrpSpPr>
          <p:cNvPr id="131084" name="Group 12"/>
          <p:cNvGrpSpPr>
            <a:grpSpLocks/>
          </p:cNvGrpSpPr>
          <p:nvPr/>
        </p:nvGrpSpPr>
        <p:grpSpPr bwMode="auto">
          <a:xfrm>
            <a:off x="1352600" y="3933056"/>
            <a:ext cx="6619707" cy="2695093"/>
            <a:chOff x="84" y="2160"/>
            <a:chExt cx="4446" cy="1946"/>
          </a:xfrm>
        </p:grpSpPr>
        <p:graphicFrame>
          <p:nvGraphicFramePr>
            <p:cNvPr id="131076" name="Object 4"/>
            <p:cNvGraphicFramePr>
              <a:graphicFrameLocks noChangeAspect="1"/>
            </p:cNvGraphicFramePr>
            <p:nvPr/>
          </p:nvGraphicFramePr>
          <p:xfrm>
            <a:off x="864" y="2160"/>
            <a:ext cx="208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68" name="Equation" r:id="rId6" imgW="3302000" imgH="711200" progId="Equation.DSMT4">
                    <p:embed/>
                  </p:oleObj>
                </mc:Choice>
                <mc:Fallback>
                  <p:oleObj name="Equation" r:id="rId6" imgW="3302000" imgH="711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60"/>
                          <a:ext cx="2080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77" name="Line 5"/>
            <p:cNvSpPr>
              <a:spLocks noChangeShapeType="1"/>
            </p:cNvSpPr>
            <p:nvPr/>
          </p:nvSpPr>
          <p:spPr bwMode="auto">
            <a:xfrm>
              <a:off x="720" y="2448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78" name="Line 6"/>
            <p:cNvSpPr>
              <a:spLocks noChangeShapeType="1"/>
            </p:cNvSpPr>
            <p:nvPr/>
          </p:nvSpPr>
          <p:spPr bwMode="auto">
            <a:xfrm rot="5400000">
              <a:off x="2400" y="2352"/>
              <a:ext cx="0" cy="3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79" name="Text Box 7"/>
            <p:cNvSpPr txBox="1">
              <a:spLocks noChangeArrowheads="1"/>
            </p:cNvSpPr>
            <p:nvPr/>
          </p:nvSpPr>
          <p:spPr bwMode="auto">
            <a:xfrm>
              <a:off x="4111" y="3818"/>
              <a:ext cx="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GB" i="1" dirty="0" err="1">
                  <a:latin typeface="Times New Roman" charset="0"/>
                </a:rPr>
                <a:t>t</a:t>
              </a:r>
              <a:r>
                <a:rPr lang="en-GB" i="1" baseline="-25000" dirty="0" err="1">
                  <a:latin typeface="Times New Roman" charset="0"/>
                </a:rPr>
                <a:t>i</a:t>
              </a:r>
              <a:r>
                <a:rPr lang="en-GB" i="1" baseline="30000" dirty="0" err="1">
                  <a:latin typeface="Times New Roman" charset="0"/>
                </a:rPr>
                <a:t>OFF</a:t>
              </a:r>
              <a:endParaRPr lang="en-GB" i="1" dirty="0">
                <a:latin typeface="Times New Roman" charset="0"/>
              </a:endParaRPr>
            </a:p>
          </p:txBody>
        </p:sp>
        <p:sp>
          <p:nvSpPr>
            <p:cNvPr id="131080" name="Line 8"/>
            <p:cNvSpPr>
              <a:spLocks noChangeShapeType="1"/>
            </p:cNvSpPr>
            <p:nvPr/>
          </p:nvSpPr>
          <p:spPr bwMode="auto">
            <a:xfrm>
              <a:off x="720" y="2832"/>
              <a:ext cx="3312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1" name="Arc 9"/>
            <p:cNvSpPr>
              <a:spLocks/>
            </p:cNvSpPr>
            <p:nvPr/>
          </p:nvSpPr>
          <p:spPr bwMode="auto">
            <a:xfrm flipH="1">
              <a:off x="722" y="2871"/>
              <a:ext cx="3062" cy="59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2262"/>
                <a:gd name="T2" fmla="*/ 21589 w 21600"/>
                <a:gd name="T3" fmla="*/ 22262 h 22262"/>
                <a:gd name="T4" fmla="*/ 0 w 21600"/>
                <a:gd name="T5" fmla="*/ 21600 h 22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262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0"/>
                    <a:pt x="21596" y="22041"/>
                    <a:pt x="21589" y="22262"/>
                  </a:cubicBezTo>
                </a:path>
                <a:path w="21600" h="22262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820"/>
                    <a:pt x="21596" y="22041"/>
                    <a:pt x="21589" y="2226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A5002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82" name="Text Box 10"/>
            <p:cNvSpPr txBox="1">
              <a:spLocks noChangeArrowheads="1"/>
            </p:cNvSpPr>
            <p:nvPr/>
          </p:nvSpPr>
          <p:spPr bwMode="auto">
            <a:xfrm>
              <a:off x="409" y="3310"/>
              <a:ext cx="2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GB" i="1" dirty="0" smtClean="0">
                  <a:sym typeface="Symbol" charset="0"/>
                </a:rPr>
                <a:t>α</a:t>
              </a:r>
              <a:r>
                <a:rPr lang="en-GB" i="1" baseline="-25000" dirty="0" err="1" smtClean="0">
                  <a:sym typeface="Symbol" charset="0"/>
                </a:rPr>
                <a:t>i</a:t>
              </a:r>
              <a:endParaRPr lang="en-GB" dirty="0"/>
            </a:p>
          </p:txBody>
        </p:sp>
        <p:sp>
          <p:nvSpPr>
            <p:cNvPr id="131083" name="Text Box 11"/>
            <p:cNvSpPr txBox="1">
              <a:spLocks noChangeArrowheads="1"/>
            </p:cNvSpPr>
            <p:nvPr/>
          </p:nvSpPr>
          <p:spPr bwMode="auto">
            <a:xfrm>
              <a:off x="84" y="2689"/>
              <a:ext cx="6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A5002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GB" i="1" dirty="0" smtClean="0">
                  <a:sym typeface="Symbol" charset="0"/>
                </a:rPr>
                <a:t>α</a:t>
              </a:r>
              <a:r>
                <a:rPr lang="en-GB" i="1" baseline="-25000" dirty="0" err="1" smtClean="0">
                  <a:sym typeface="Symbol" charset="0"/>
                </a:rPr>
                <a:t>i</a:t>
              </a:r>
              <a:r>
                <a:rPr lang="en-GB" i="1" dirty="0" smtClean="0">
                  <a:sym typeface="Symbol" charset="0"/>
                </a:rPr>
                <a:t> </a:t>
              </a:r>
              <a:r>
                <a:rPr lang="en-GB" i="1" dirty="0">
                  <a:sym typeface="Symbol" charset="0"/>
                </a:rPr>
                <a:t>+ </a:t>
              </a:r>
              <a:r>
                <a:rPr lang="en-GB" i="1" dirty="0" smtClean="0">
                  <a:sym typeface="Symbol" charset="0"/>
                </a:rPr>
                <a:t>β</a:t>
              </a:r>
              <a:r>
                <a:rPr lang="en-GB" i="1" baseline="-25000" dirty="0" err="1" smtClean="0">
                  <a:sym typeface="Symbol" charset="0"/>
                </a:rPr>
                <a:t>i</a:t>
              </a:r>
              <a:endParaRPr lang="en-GB" i="1" baseline="-25000" dirty="0">
                <a:sym typeface="Symbol" charset="0"/>
              </a:endParaRPr>
            </a:p>
          </p:txBody>
        </p:sp>
      </p:grpSp>
    </p:spTree>
    <p:custDataLst>
      <p:tags r:id="rId2"/>
    </p:custDataLst>
  </p:cSld>
  <p:clrMapOvr>
    <a:masterClrMapping/>
  </p:clrMapOvr>
  <p:transition advTm="1226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/>
              <a:t>Start-up Costs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Need to </a:t>
            </a:r>
            <a:r>
              <a:rPr lang="ja-JP" altLang="en-GB" dirty="0">
                <a:latin typeface="Arial"/>
              </a:rPr>
              <a:t>“</a:t>
            </a:r>
            <a:r>
              <a:rPr lang="en-GB" dirty="0"/>
              <a:t>balance</a:t>
            </a:r>
            <a:r>
              <a:rPr lang="ja-JP" altLang="en-GB" dirty="0">
                <a:latin typeface="Arial"/>
              </a:rPr>
              <a:t>”</a:t>
            </a:r>
            <a:r>
              <a:rPr lang="en-GB" dirty="0"/>
              <a:t> start-up costs and running costs</a:t>
            </a:r>
          </a:p>
          <a:p>
            <a:pPr>
              <a:lnSpc>
                <a:spcPct val="90000"/>
              </a:lnSpc>
            </a:pPr>
            <a:r>
              <a:rPr lang="en-GB" dirty="0"/>
              <a:t>Example: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Diesel generator: low start-up cost, high running cost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Coal plant: high start-up cost, low running cost</a:t>
            </a:r>
          </a:p>
          <a:p>
            <a:pPr>
              <a:lnSpc>
                <a:spcPct val="90000"/>
              </a:lnSpc>
            </a:pPr>
            <a:r>
              <a:rPr lang="en-GB" dirty="0"/>
              <a:t>Issues: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How long should a unit run to </a:t>
            </a:r>
            <a:r>
              <a:rPr lang="ja-JP" altLang="en-GB" dirty="0">
                <a:latin typeface="Arial"/>
              </a:rPr>
              <a:t>“</a:t>
            </a:r>
            <a:r>
              <a:rPr lang="en-GB" dirty="0"/>
              <a:t>recover</a:t>
            </a:r>
            <a:r>
              <a:rPr lang="ja-JP" altLang="en-GB" dirty="0">
                <a:latin typeface="Arial"/>
              </a:rPr>
              <a:t>”</a:t>
            </a:r>
            <a:r>
              <a:rPr lang="en-GB" dirty="0"/>
              <a:t> its start-up cost?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Start-up one more large unit or a diesel generator to cover the peak?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Shutdown one more unit at night or run several units part-loaded?</a:t>
            </a:r>
            <a:endParaRPr lang="en-GB" sz="2800" i="1" baseline="-25000" dirty="0">
              <a:latin typeface="Helvetica" charset="0"/>
              <a:sym typeface="Symbo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87F6008-8A42-2E41-A1AF-FE66E833FDA1}" type="slidenum">
              <a:rPr lang="en-GB"/>
              <a:pPr/>
              <a:t>26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 advTm="9361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Some constraints link periods together</a:t>
            </a:r>
          </a:p>
          <a:p>
            <a:r>
              <a:rPr lang="en-GB" dirty="0" smtClean="0"/>
              <a:t>Minimizing </a:t>
            </a:r>
            <a:r>
              <a:rPr lang="en-GB" dirty="0"/>
              <a:t>the total cost (start-up + running) must be done over the whole period of study</a:t>
            </a:r>
          </a:p>
          <a:p>
            <a:endParaRPr lang="en-GB" dirty="0"/>
          </a:p>
          <a:p>
            <a:r>
              <a:rPr lang="en-GB" dirty="0"/>
              <a:t>Generation scheduling or unit commitment is a more general problem than economic dispatch</a:t>
            </a:r>
          </a:p>
          <a:p>
            <a:r>
              <a:rPr lang="en-GB" dirty="0"/>
              <a:t>Economic dispatch is a sub-problem of generation scheduling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82CC7-5234-8E40-843F-0E100C3276C3}" type="slidenum">
              <a:rPr lang="en-GB"/>
              <a:pPr/>
              <a:t>27</a:t>
            </a:fld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028"/>
    </mc:Choice>
    <mc:Fallback xmlns="">
      <p:transition xmlns:p14="http://schemas.microsoft.com/office/powerpoint/2010/main" spd="slow" advTm="490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/>
              <a:t>Flexible Plants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GB" dirty="0"/>
              <a:t>Power output can be adjusted (within limits)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Coal-fired</a:t>
            </a:r>
          </a:p>
          <a:p>
            <a:pPr lvl="1"/>
            <a:r>
              <a:rPr lang="en-GB" dirty="0"/>
              <a:t>Oil-fired</a:t>
            </a:r>
          </a:p>
          <a:p>
            <a:pPr lvl="1"/>
            <a:r>
              <a:rPr lang="en-GB" dirty="0"/>
              <a:t>Open cycle gas turbines</a:t>
            </a:r>
          </a:p>
          <a:p>
            <a:pPr lvl="1"/>
            <a:r>
              <a:rPr lang="en-GB" dirty="0"/>
              <a:t>Combined cycle gas turbines</a:t>
            </a:r>
          </a:p>
          <a:p>
            <a:pPr lvl="1"/>
            <a:r>
              <a:rPr lang="en-GB" dirty="0"/>
              <a:t>Hydro plants with storage</a:t>
            </a:r>
          </a:p>
          <a:p>
            <a:r>
              <a:rPr lang="en-GB" dirty="0"/>
              <a:t>Status and power output can be </a:t>
            </a:r>
            <a:r>
              <a:rPr lang="en-GB" dirty="0" smtClean="0"/>
              <a:t>optimized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E2C796-23C0-014B-AEC3-0FC6881717DE}" type="slidenum">
              <a:rPr lang="en-GB"/>
              <a:pPr/>
              <a:t>28</a:t>
            </a:fld>
            <a:endParaRPr lang="en-GB"/>
          </a:p>
        </p:txBody>
      </p:sp>
      <p:sp>
        <p:nvSpPr>
          <p:cNvPr id="129028" name="AutoShape 4"/>
          <p:cNvSpPr>
            <a:spLocks/>
          </p:cNvSpPr>
          <p:nvPr/>
        </p:nvSpPr>
        <p:spPr bwMode="auto">
          <a:xfrm>
            <a:off x="5695950" y="2438400"/>
            <a:ext cx="330200" cy="2209800"/>
          </a:xfrm>
          <a:prstGeom prst="rightBrace">
            <a:avLst>
              <a:gd name="adj1" fmla="val 55769"/>
              <a:gd name="adj2" fmla="val 50000"/>
            </a:avLst>
          </a:prstGeom>
          <a:noFill/>
          <a:ln w="19050">
            <a:solidFill>
              <a:srgbClr val="A50021"/>
            </a:solidFill>
            <a:round/>
            <a:headEnd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6140450" y="3276600"/>
            <a:ext cx="203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A5002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GB"/>
              <a:t>Thermal units</a:t>
            </a:r>
          </a:p>
        </p:txBody>
      </p:sp>
    </p:spTree>
  </p:cSld>
  <p:clrMapOvr>
    <a:masterClrMapping/>
  </p:clrMapOvr>
  <p:transition advTm="3498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Inflexible Plants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Power output cannot be adjusted for technical or commercial reasons</a:t>
            </a:r>
          </a:p>
          <a:p>
            <a:r>
              <a:rPr lang="en-GB" dirty="0"/>
              <a:t>Examples:</a:t>
            </a:r>
          </a:p>
          <a:p>
            <a:pPr lvl="1"/>
            <a:r>
              <a:rPr lang="en-GB" dirty="0"/>
              <a:t>Nuclear</a:t>
            </a:r>
          </a:p>
          <a:p>
            <a:pPr lvl="1"/>
            <a:r>
              <a:rPr lang="en-GB" dirty="0"/>
              <a:t>Run-of-the-river hydro</a:t>
            </a:r>
          </a:p>
          <a:p>
            <a:pPr lvl="1"/>
            <a:r>
              <a:rPr lang="en-GB" dirty="0"/>
              <a:t>Renewables (wind, solar,…)</a:t>
            </a:r>
          </a:p>
          <a:p>
            <a:pPr lvl="1"/>
            <a:r>
              <a:rPr lang="en-GB" dirty="0"/>
              <a:t>Combined heat and power (CHP, cogeneration)</a:t>
            </a:r>
          </a:p>
          <a:p>
            <a:r>
              <a:rPr lang="en-GB" dirty="0"/>
              <a:t>Output treated as given when </a:t>
            </a:r>
            <a:r>
              <a:rPr lang="en-GB" dirty="0" smtClean="0"/>
              <a:t>optimizing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0643CB-62AE-DA4A-8E15-F2D79AC6F14B}" type="slidenum">
              <a:rPr lang="en-GB"/>
              <a:pPr/>
              <a:t>29</a:t>
            </a:fld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038"/>
    </mc:Choice>
    <mc:Fallback xmlns="">
      <p:transition xmlns:p14="http://schemas.microsoft.com/office/powerpoint/2010/main" spd="slow" advTm="71038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summer and winter loads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06FC0-026B-6249-AED8-6EF71C0A5862}" type="slidenum">
              <a:rPr lang="en-GB"/>
              <a:pPr/>
              <a:t>3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14" y="1484784"/>
            <a:ext cx="9191290" cy="4751762"/>
          </a:xfrm>
          <a:prstGeom prst="rect">
            <a:avLst/>
          </a:prstGeom>
        </p:spPr>
      </p:pic>
    </p:spTree>
  </p:cSld>
  <p:clrMapOvr>
    <a:masterClrMapping/>
  </p:clrMapOvr>
  <p:transition advClick="0" advTm="98594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Solving the Unit Commitment Problem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Decision variables: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Status of each unit at each period: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GB" dirty="0"/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Output of each unit at each period:</a:t>
            </a:r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endParaRPr lang="en-GB" dirty="0"/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sz="2800" dirty="0"/>
              <a:t>Combination of integer and continuous variables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680038-B841-6B44-BF6C-4744DBE19EF1}" type="slidenum">
              <a:rPr lang="en-GB"/>
              <a:pPr/>
              <a:t>30</a:t>
            </a:fld>
            <a:endParaRPr lang="en-GB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196113"/>
              </p:ext>
            </p:extLst>
          </p:nvPr>
        </p:nvGraphicFramePr>
        <p:xfrm>
          <a:off x="1909763" y="2708920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1" name="Equation" r:id="rId5" imgW="2476500" imgH="393700" progId="Equation.DSMT4">
                  <p:embed/>
                </p:oleObj>
              </mc:Choice>
              <mc:Fallback>
                <p:oleObj name="Equation" r:id="rId5" imgW="24765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2708920"/>
                        <a:ext cx="247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515142"/>
              </p:ext>
            </p:extLst>
          </p:nvPr>
        </p:nvGraphicFramePr>
        <p:xfrm>
          <a:off x="1926580" y="4149725"/>
          <a:ext cx="374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502" name="Equation" r:id="rId7" imgW="3746500" imgH="520700" progId="Equation.DSMT4">
                  <p:embed/>
                </p:oleObj>
              </mc:Choice>
              <mc:Fallback>
                <p:oleObj name="Equation" r:id="rId7" imgW="3746500" imgH="520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6580" y="4149725"/>
                        <a:ext cx="3746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82"/>
    </mc:Choice>
    <mc:Fallback xmlns="">
      <p:transition xmlns:p14="http://schemas.microsoft.com/office/powerpoint/2010/main" spd="slow" advTm="581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many combinations are there?</a:t>
            </a:r>
          </a:p>
        </p:txBody>
      </p:sp>
      <p:sp>
        <p:nvSpPr>
          <p:cNvPr id="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1E19-E36B-4E40-8383-740D403B8A32}" type="slidenum">
              <a:rPr lang="en-GB"/>
              <a:pPr/>
              <a:t>31</a:t>
            </a:fld>
            <a:endParaRPr lang="en-GB"/>
          </a:p>
        </p:txBody>
      </p:sp>
      <p:sp>
        <p:nvSpPr>
          <p:cNvPr id="99426" name="Rectangle 98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76936" y="1762125"/>
            <a:ext cx="5529064" cy="4048125"/>
          </a:xfrm>
        </p:spPr>
        <p:txBody>
          <a:bodyPr/>
          <a:lstStyle/>
          <a:p>
            <a:r>
              <a:rPr lang="en-GB" sz="2800" dirty="0"/>
              <a:t>Examples</a:t>
            </a:r>
          </a:p>
          <a:p>
            <a:pPr lvl="1"/>
            <a:r>
              <a:rPr lang="en-GB" dirty="0"/>
              <a:t>3 units: 8 possible states</a:t>
            </a:r>
          </a:p>
          <a:p>
            <a:pPr lvl="1"/>
            <a:r>
              <a:rPr lang="en-GB" dirty="0"/>
              <a:t>N units: 2</a:t>
            </a:r>
            <a:r>
              <a:rPr lang="en-GB" baseline="30000" dirty="0"/>
              <a:t>N</a:t>
            </a:r>
            <a:r>
              <a:rPr lang="en-GB" dirty="0"/>
              <a:t> possible states</a:t>
            </a:r>
          </a:p>
        </p:txBody>
      </p:sp>
      <p:sp>
        <p:nvSpPr>
          <p:cNvPr id="99340" name="Rectangle 12"/>
          <p:cNvSpPr>
            <a:spLocks noChangeArrowheads="1"/>
          </p:cNvSpPr>
          <p:nvPr/>
        </p:nvSpPr>
        <p:spPr bwMode="auto">
          <a:xfrm>
            <a:off x="3008313" y="1971675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sz="1600" b="1">
                <a:latin typeface="Arial" charset="0"/>
              </a:rPr>
              <a:t>111</a:t>
            </a:r>
          </a:p>
        </p:txBody>
      </p:sp>
      <p:sp>
        <p:nvSpPr>
          <p:cNvPr id="99341" name="Rectangle 13"/>
          <p:cNvSpPr>
            <a:spLocks noChangeArrowheads="1"/>
          </p:cNvSpPr>
          <p:nvPr/>
        </p:nvSpPr>
        <p:spPr bwMode="auto">
          <a:xfrm>
            <a:off x="3008313" y="2430463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sz="1600" b="1">
                <a:latin typeface="Arial" charset="0"/>
              </a:rPr>
              <a:t>110</a:t>
            </a:r>
          </a:p>
        </p:txBody>
      </p:sp>
      <p:sp>
        <p:nvSpPr>
          <p:cNvPr id="99342" name="Rectangle 14"/>
          <p:cNvSpPr>
            <a:spLocks noChangeArrowheads="1"/>
          </p:cNvSpPr>
          <p:nvPr/>
        </p:nvSpPr>
        <p:spPr bwMode="auto">
          <a:xfrm>
            <a:off x="3008313" y="2889250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sz="1600" b="1">
                <a:latin typeface="Arial" charset="0"/>
              </a:rPr>
              <a:t>101</a:t>
            </a:r>
          </a:p>
        </p:txBody>
      </p:sp>
      <p:sp>
        <p:nvSpPr>
          <p:cNvPr id="99343" name="Rectangle 15"/>
          <p:cNvSpPr>
            <a:spLocks noChangeArrowheads="1"/>
          </p:cNvSpPr>
          <p:nvPr/>
        </p:nvSpPr>
        <p:spPr bwMode="auto">
          <a:xfrm>
            <a:off x="3008313" y="3349625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6699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sz="1600" b="1">
                <a:latin typeface="Arial" charset="0"/>
              </a:rPr>
              <a:t>100</a:t>
            </a:r>
          </a:p>
        </p:txBody>
      </p:sp>
      <p:sp>
        <p:nvSpPr>
          <p:cNvPr id="99344" name="Rectangle 16"/>
          <p:cNvSpPr>
            <a:spLocks noChangeArrowheads="1"/>
          </p:cNvSpPr>
          <p:nvPr/>
        </p:nvSpPr>
        <p:spPr bwMode="auto">
          <a:xfrm>
            <a:off x="3008313" y="3808413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sz="1600" b="1">
                <a:latin typeface="Arial" charset="0"/>
              </a:rPr>
              <a:t>011</a:t>
            </a:r>
          </a:p>
        </p:txBody>
      </p:sp>
      <p:sp>
        <p:nvSpPr>
          <p:cNvPr id="99345" name="Rectangle 17"/>
          <p:cNvSpPr>
            <a:spLocks noChangeArrowheads="1"/>
          </p:cNvSpPr>
          <p:nvPr/>
        </p:nvSpPr>
        <p:spPr bwMode="auto">
          <a:xfrm>
            <a:off x="3008313" y="4268788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sz="1600" b="1">
                <a:latin typeface="Arial" charset="0"/>
              </a:rPr>
              <a:t>010</a:t>
            </a:r>
          </a:p>
        </p:txBody>
      </p:sp>
      <p:sp>
        <p:nvSpPr>
          <p:cNvPr id="99346" name="Rectangle 18"/>
          <p:cNvSpPr>
            <a:spLocks noChangeArrowheads="1"/>
          </p:cNvSpPr>
          <p:nvPr/>
        </p:nvSpPr>
        <p:spPr bwMode="auto">
          <a:xfrm>
            <a:off x="3008313" y="4727575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sz="1600" b="1">
                <a:latin typeface="Arial" charset="0"/>
              </a:rPr>
              <a:t>001</a:t>
            </a:r>
          </a:p>
        </p:txBody>
      </p:sp>
      <p:sp>
        <p:nvSpPr>
          <p:cNvPr id="99347" name="Rectangle 19"/>
          <p:cNvSpPr>
            <a:spLocks noChangeArrowheads="1"/>
          </p:cNvSpPr>
          <p:nvPr/>
        </p:nvSpPr>
        <p:spPr bwMode="auto">
          <a:xfrm>
            <a:off x="3008313" y="5187950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/>
            <a:r>
              <a:rPr lang="en-GB" sz="1600" b="1">
                <a:latin typeface="Arial" charset="0"/>
              </a:rPr>
              <a:t>000</a:t>
            </a:r>
          </a:p>
        </p:txBody>
      </p:sp>
      <p:grpSp>
        <p:nvGrpSpPr>
          <p:cNvPr id="99415" name="Group 87"/>
          <p:cNvGrpSpPr>
            <a:grpSpLocks/>
          </p:cNvGrpSpPr>
          <p:nvPr/>
        </p:nvGrpSpPr>
        <p:grpSpPr bwMode="auto">
          <a:xfrm>
            <a:off x="2146300" y="1979613"/>
            <a:ext cx="242888" cy="3430587"/>
            <a:chOff x="2282" y="1728"/>
            <a:chExt cx="152" cy="2161"/>
          </a:xfrm>
        </p:grpSpPr>
        <p:sp>
          <p:nvSpPr>
            <p:cNvPr id="99416" name="Oval 88"/>
            <p:cNvSpPr>
              <a:spLocks noChangeArrowheads="1"/>
            </p:cNvSpPr>
            <p:nvPr/>
          </p:nvSpPr>
          <p:spPr bwMode="auto">
            <a:xfrm>
              <a:off x="2282" y="2589"/>
              <a:ext cx="152" cy="152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17" name="Oval 89"/>
            <p:cNvSpPr>
              <a:spLocks noChangeArrowheads="1"/>
            </p:cNvSpPr>
            <p:nvPr/>
          </p:nvSpPr>
          <p:spPr bwMode="auto">
            <a:xfrm>
              <a:off x="2282" y="2876"/>
              <a:ext cx="152" cy="152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18" name="Oval 90"/>
            <p:cNvSpPr>
              <a:spLocks noChangeArrowheads="1"/>
            </p:cNvSpPr>
            <p:nvPr/>
          </p:nvSpPr>
          <p:spPr bwMode="auto">
            <a:xfrm>
              <a:off x="2282" y="3450"/>
              <a:ext cx="152" cy="152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19" name="Oval 91"/>
            <p:cNvSpPr>
              <a:spLocks noChangeArrowheads="1"/>
            </p:cNvSpPr>
            <p:nvPr/>
          </p:nvSpPr>
          <p:spPr bwMode="auto">
            <a:xfrm>
              <a:off x="2282" y="3163"/>
              <a:ext cx="152" cy="152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20" name="Oval 92"/>
            <p:cNvSpPr>
              <a:spLocks noChangeArrowheads="1"/>
            </p:cNvSpPr>
            <p:nvPr/>
          </p:nvSpPr>
          <p:spPr bwMode="auto">
            <a:xfrm>
              <a:off x="2282" y="3737"/>
              <a:ext cx="152" cy="152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21" name="Oval 93"/>
            <p:cNvSpPr>
              <a:spLocks noChangeArrowheads="1"/>
            </p:cNvSpPr>
            <p:nvPr/>
          </p:nvSpPr>
          <p:spPr bwMode="auto">
            <a:xfrm>
              <a:off x="2282" y="1728"/>
              <a:ext cx="152" cy="151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22" name="Oval 94"/>
            <p:cNvSpPr>
              <a:spLocks noChangeArrowheads="1"/>
            </p:cNvSpPr>
            <p:nvPr/>
          </p:nvSpPr>
          <p:spPr bwMode="auto">
            <a:xfrm>
              <a:off x="2282" y="2015"/>
              <a:ext cx="152" cy="151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423" name="Oval 95"/>
            <p:cNvSpPr>
              <a:spLocks noChangeArrowheads="1"/>
            </p:cNvSpPr>
            <p:nvPr/>
          </p:nvSpPr>
          <p:spPr bwMode="auto">
            <a:xfrm>
              <a:off x="2282" y="2302"/>
              <a:ext cx="152" cy="151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56"/>
    </mc:Choice>
    <mc:Fallback xmlns="">
      <p:transition xmlns:p14="http://schemas.microsoft.com/office/powerpoint/2010/main" spd="slow" advTm="52956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many solutions are there anyway?</a:t>
            </a:r>
          </a:p>
        </p:txBody>
      </p:sp>
      <p:sp>
        <p:nvSpPr>
          <p:cNvPr id="7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699AA-A85E-AE46-AA7C-CBB4772A94E6}" type="slidenum">
              <a:rPr lang="en-GB"/>
              <a:pPr/>
              <a:t>32</a:t>
            </a:fld>
            <a:endParaRPr lang="en-GB"/>
          </a:p>
        </p:txBody>
      </p:sp>
      <p:sp>
        <p:nvSpPr>
          <p:cNvPr id="100450" name="Oval 98"/>
          <p:cNvSpPr>
            <a:spLocks noChangeArrowheads="1"/>
          </p:cNvSpPr>
          <p:nvPr/>
        </p:nvSpPr>
        <p:spPr bwMode="auto">
          <a:xfrm>
            <a:off x="1073150" y="3348038"/>
            <a:ext cx="242888" cy="2413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51" name="Oval 99"/>
          <p:cNvSpPr>
            <a:spLocks noChangeArrowheads="1"/>
          </p:cNvSpPr>
          <p:nvPr/>
        </p:nvSpPr>
        <p:spPr bwMode="auto">
          <a:xfrm>
            <a:off x="1073150" y="3803650"/>
            <a:ext cx="242888" cy="2413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52" name="Oval 100"/>
          <p:cNvSpPr>
            <a:spLocks noChangeArrowheads="1"/>
          </p:cNvSpPr>
          <p:nvPr/>
        </p:nvSpPr>
        <p:spPr bwMode="auto">
          <a:xfrm>
            <a:off x="1073150" y="4714875"/>
            <a:ext cx="242888" cy="2413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53" name="Oval 101"/>
          <p:cNvSpPr>
            <a:spLocks noChangeArrowheads="1"/>
          </p:cNvSpPr>
          <p:nvPr/>
        </p:nvSpPr>
        <p:spPr bwMode="auto">
          <a:xfrm>
            <a:off x="1073150" y="4259263"/>
            <a:ext cx="242888" cy="2413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54" name="Oval 102"/>
          <p:cNvSpPr>
            <a:spLocks noChangeArrowheads="1"/>
          </p:cNvSpPr>
          <p:nvPr/>
        </p:nvSpPr>
        <p:spPr bwMode="auto">
          <a:xfrm>
            <a:off x="1073150" y="5170488"/>
            <a:ext cx="242888" cy="2413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55" name="Oval 103"/>
          <p:cNvSpPr>
            <a:spLocks noChangeArrowheads="1"/>
          </p:cNvSpPr>
          <p:nvPr/>
        </p:nvSpPr>
        <p:spPr bwMode="auto">
          <a:xfrm>
            <a:off x="1073150" y="1981200"/>
            <a:ext cx="242888" cy="239713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56" name="Oval 104"/>
          <p:cNvSpPr>
            <a:spLocks noChangeArrowheads="1"/>
          </p:cNvSpPr>
          <p:nvPr/>
        </p:nvSpPr>
        <p:spPr bwMode="auto">
          <a:xfrm>
            <a:off x="1073150" y="2436813"/>
            <a:ext cx="242888" cy="239712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457" name="Oval 105"/>
          <p:cNvSpPr>
            <a:spLocks noChangeArrowheads="1"/>
          </p:cNvSpPr>
          <p:nvPr/>
        </p:nvSpPr>
        <p:spPr bwMode="auto">
          <a:xfrm>
            <a:off x="1073150" y="2892425"/>
            <a:ext cx="242888" cy="239713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0458" name="Group 106"/>
          <p:cNvGrpSpPr>
            <a:grpSpLocks/>
          </p:cNvGrpSpPr>
          <p:nvPr/>
        </p:nvGrpSpPr>
        <p:grpSpPr bwMode="auto">
          <a:xfrm>
            <a:off x="1733550" y="1981200"/>
            <a:ext cx="242888" cy="3430588"/>
            <a:chOff x="2282" y="1728"/>
            <a:chExt cx="152" cy="2161"/>
          </a:xfrm>
        </p:grpSpPr>
        <p:sp>
          <p:nvSpPr>
            <p:cNvPr id="100459" name="Oval 107"/>
            <p:cNvSpPr>
              <a:spLocks noChangeArrowheads="1"/>
            </p:cNvSpPr>
            <p:nvPr/>
          </p:nvSpPr>
          <p:spPr bwMode="auto">
            <a:xfrm>
              <a:off x="2282" y="2589"/>
              <a:ext cx="152" cy="152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0" name="Oval 108"/>
            <p:cNvSpPr>
              <a:spLocks noChangeArrowheads="1"/>
            </p:cNvSpPr>
            <p:nvPr/>
          </p:nvSpPr>
          <p:spPr bwMode="auto">
            <a:xfrm>
              <a:off x="2282" y="2876"/>
              <a:ext cx="152" cy="152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1" name="Oval 109"/>
            <p:cNvSpPr>
              <a:spLocks noChangeArrowheads="1"/>
            </p:cNvSpPr>
            <p:nvPr/>
          </p:nvSpPr>
          <p:spPr bwMode="auto">
            <a:xfrm>
              <a:off x="2282" y="3450"/>
              <a:ext cx="152" cy="152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2" name="Oval 110"/>
            <p:cNvSpPr>
              <a:spLocks noChangeArrowheads="1"/>
            </p:cNvSpPr>
            <p:nvPr/>
          </p:nvSpPr>
          <p:spPr bwMode="auto">
            <a:xfrm>
              <a:off x="2282" y="3163"/>
              <a:ext cx="152" cy="152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3" name="Oval 111"/>
            <p:cNvSpPr>
              <a:spLocks noChangeArrowheads="1"/>
            </p:cNvSpPr>
            <p:nvPr/>
          </p:nvSpPr>
          <p:spPr bwMode="auto">
            <a:xfrm>
              <a:off x="2282" y="3737"/>
              <a:ext cx="152" cy="152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4" name="Oval 112"/>
            <p:cNvSpPr>
              <a:spLocks noChangeArrowheads="1"/>
            </p:cNvSpPr>
            <p:nvPr/>
          </p:nvSpPr>
          <p:spPr bwMode="auto">
            <a:xfrm>
              <a:off x="2282" y="1728"/>
              <a:ext cx="152" cy="151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5" name="Oval 113"/>
            <p:cNvSpPr>
              <a:spLocks noChangeArrowheads="1"/>
            </p:cNvSpPr>
            <p:nvPr/>
          </p:nvSpPr>
          <p:spPr bwMode="auto">
            <a:xfrm>
              <a:off x="2282" y="2015"/>
              <a:ext cx="152" cy="151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6" name="Oval 114"/>
            <p:cNvSpPr>
              <a:spLocks noChangeArrowheads="1"/>
            </p:cNvSpPr>
            <p:nvPr/>
          </p:nvSpPr>
          <p:spPr bwMode="auto">
            <a:xfrm>
              <a:off x="2282" y="2302"/>
              <a:ext cx="152" cy="151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467" name="Group 115"/>
          <p:cNvGrpSpPr>
            <a:grpSpLocks/>
          </p:cNvGrpSpPr>
          <p:nvPr/>
        </p:nvGrpSpPr>
        <p:grpSpPr bwMode="auto">
          <a:xfrm>
            <a:off x="2393950" y="1981200"/>
            <a:ext cx="242888" cy="3430588"/>
            <a:chOff x="2282" y="1728"/>
            <a:chExt cx="152" cy="2161"/>
          </a:xfrm>
        </p:grpSpPr>
        <p:sp>
          <p:nvSpPr>
            <p:cNvPr id="100468" name="Oval 116"/>
            <p:cNvSpPr>
              <a:spLocks noChangeArrowheads="1"/>
            </p:cNvSpPr>
            <p:nvPr/>
          </p:nvSpPr>
          <p:spPr bwMode="auto">
            <a:xfrm>
              <a:off x="2282" y="2589"/>
              <a:ext cx="152" cy="15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69" name="Oval 117"/>
            <p:cNvSpPr>
              <a:spLocks noChangeArrowheads="1"/>
            </p:cNvSpPr>
            <p:nvPr/>
          </p:nvSpPr>
          <p:spPr bwMode="auto">
            <a:xfrm>
              <a:off x="2282" y="2876"/>
              <a:ext cx="152" cy="15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0" name="Oval 118"/>
            <p:cNvSpPr>
              <a:spLocks noChangeArrowheads="1"/>
            </p:cNvSpPr>
            <p:nvPr/>
          </p:nvSpPr>
          <p:spPr bwMode="auto">
            <a:xfrm>
              <a:off x="2282" y="3450"/>
              <a:ext cx="152" cy="15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1" name="Oval 119"/>
            <p:cNvSpPr>
              <a:spLocks noChangeArrowheads="1"/>
            </p:cNvSpPr>
            <p:nvPr/>
          </p:nvSpPr>
          <p:spPr bwMode="auto">
            <a:xfrm>
              <a:off x="2282" y="3163"/>
              <a:ext cx="152" cy="15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2" name="Oval 120"/>
            <p:cNvSpPr>
              <a:spLocks noChangeArrowheads="1"/>
            </p:cNvSpPr>
            <p:nvPr/>
          </p:nvSpPr>
          <p:spPr bwMode="auto">
            <a:xfrm>
              <a:off x="2282" y="3737"/>
              <a:ext cx="152" cy="15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3" name="Oval 121"/>
            <p:cNvSpPr>
              <a:spLocks noChangeArrowheads="1"/>
            </p:cNvSpPr>
            <p:nvPr/>
          </p:nvSpPr>
          <p:spPr bwMode="auto">
            <a:xfrm>
              <a:off x="2282" y="1728"/>
              <a:ext cx="152" cy="15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4" name="Oval 122"/>
            <p:cNvSpPr>
              <a:spLocks noChangeArrowheads="1"/>
            </p:cNvSpPr>
            <p:nvPr/>
          </p:nvSpPr>
          <p:spPr bwMode="auto">
            <a:xfrm>
              <a:off x="2282" y="2015"/>
              <a:ext cx="152" cy="15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5" name="Oval 123"/>
            <p:cNvSpPr>
              <a:spLocks noChangeArrowheads="1"/>
            </p:cNvSpPr>
            <p:nvPr/>
          </p:nvSpPr>
          <p:spPr bwMode="auto">
            <a:xfrm>
              <a:off x="2282" y="2302"/>
              <a:ext cx="152" cy="15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476" name="Group 124"/>
          <p:cNvGrpSpPr>
            <a:grpSpLocks/>
          </p:cNvGrpSpPr>
          <p:nvPr/>
        </p:nvGrpSpPr>
        <p:grpSpPr bwMode="auto">
          <a:xfrm>
            <a:off x="3054350" y="1981200"/>
            <a:ext cx="242888" cy="3430588"/>
            <a:chOff x="2282" y="1728"/>
            <a:chExt cx="152" cy="2161"/>
          </a:xfrm>
        </p:grpSpPr>
        <p:sp>
          <p:nvSpPr>
            <p:cNvPr id="100477" name="Oval 125"/>
            <p:cNvSpPr>
              <a:spLocks noChangeArrowheads="1"/>
            </p:cNvSpPr>
            <p:nvPr/>
          </p:nvSpPr>
          <p:spPr bwMode="auto">
            <a:xfrm>
              <a:off x="2282" y="2589"/>
              <a:ext cx="152" cy="1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8" name="Oval 126"/>
            <p:cNvSpPr>
              <a:spLocks noChangeArrowheads="1"/>
            </p:cNvSpPr>
            <p:nvPr/>
          </p:nvSpPr>
          <p:spPr bwMode="auto">
            <a:xfrm>
              <a:off x="2282" y="2876"/>
              <a:ext cx="152" cy="1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79" name="Oval 127"/>
            <p:cNvSpPr>
              <a:spLocks noChangeArrowheads="1"/>
            </p:cNvSpPr>
            <p:nvPr/>
          </p:nvSpPr>
          <p:spPr bwMode="auto">
            <a:xfrm>
              <a:off x="2282" y="3450"/>
              <a:ext cx="152" cy="1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0" name="Oval 128"/>
            <p:cNvSpPr>
              <a:spLocks noChangeArrowheads="1"/>
            </p:cNvSpPr>
            <p:nvPr/>
          </p:nvSpPr>
          <p:spPr bwMode="auto">
            <a:xfrm>
              <a:off x="2282" y="3163"/>
              <a:ext cx="152" cy="1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1" name="Oval 129"/>
            <p:cNvSpPr>
              <a:spLocks noChangeArrowheads="1"/>
            </p:cNvSpPr>
            <p:nvPr/>
          </p:nvSpPr>
          <p:spPr bwMode="auto">
            <a:xfrm>
              <a:off x="2282" y="3737"/>
              <a:ext cx="152" cy="1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2" name="Oval 130"/>
            <p:cNvSpPr>
              <a:spLocks noChangeArrowheads="1"/>
            </p:cNvSpPr>
            <p:nvPr/>
          </p:nvSpPr>
          <p:spPr bwMode="auto">
            <a:xfrm>
              <a:off x="2282" y="1728"/>
              <a:ext cx="152" cy="151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3" name="Oval 131"/>
            <p:cNvSpPr>
              <a:spLocks noChangeArrowheads="1"/>
            </p:cNvSpPr>
            <p:nvPr/>
          </p:nvSpPr>
          <p:spPr bwMode="auto">
            <a:xfrm>
              <a:off x="2282" y="2015"/>
              <a:ext cx="152" cy="151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4" name="Oval 132"/>
            <p:cNvSpPr>
              <a:spLocks noChangeArrowheads="1"/>
            </p:cNvSpPr>
            <p:nvPr/>
          </p:nvSpPr>
          <p:spPr bwMode="auto">
            <a:xfrm>
              <a:off x="2282" y="2302"/>
              <a:ext cx="152" cy="151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485" name="Group 133"/>
          <p:cNvGrpSpPr>
            <a:grpSpLocks/>
          </p:cNvGrpSpPr>
          <p:nvPr/>
        </p:nvGrpSpPr>
        <p:grpSpPr bwMode="auto">
          <a:xfrm>
            <a:off x="3714750" y="1981200"/>
            <a:ext cx="242888" cy="3430588"/>
            <a:chOff x="2282" y="1728"/>
            <a:chExt cx="152" cy="2161"/>
          </a:xfrm>
        </p:grpSpPr>
        <p:sp>
          <p:nvSpPr>
            <p:cNvPr id="100486" name="Oval 134"/>
            <p:cNvSpPr>
              <a:spLocks noChangeArrowheads="1"/>
            </p:cNvSpPr>
            <p:nvPr/>
          </p:nvSpPr>
          <p:spPr bwMode="auto">
            <a:xfrm>
              <a:off x="2282" y="2589"/>
              <a:ext cx="152" cy="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7" name="Oval 135"/>
            <p:cNvSpPr>
              <a:spLocks noChangeArrowheads="1"/>
            </p:cNvSpPr>
            <p:nvPr/>
          </p:nvSpPr>
          <p:spPr bwMode="auto">
            <a:xfrm>
              <a:off x="2282" y="2876"/>
              <a:ext cx="152" cy="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8" name="Oval 136"/>
            <p:cNvSpPr>
              <a:spLocks noChangeArrowheads="1"/>
            </p:cNvSpPr>
            <p:nvPr/>
          </p:nvSpPr>
          <p:spPr bwMode="auto">
            <a:xfrm>
              <a:off x="2282" y="3450"/>
              <a:ext cx="152" cy="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89" name="Oval 137"/>
            <p:cNvSpPr>
              <a:spLocks noChangeArrowheads="1"/>
            </p:cNvSpPr>
            <p:nvPr/>
          </p:nvSpPr>
          <p:spPr bwMode="auto">
            <a:xfrm>
              <a:off x="2282" y="3163"/>
              <a:ext cx="152" cy="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0" name="Oval 138"/>
            <p:cNvSpPr>
              <a:spLocks noChangeArrowheads="1"/>
            </p:cNvSpPr>
            <p:nvPr/>
          </p:nvSpPr>
          <p:spPr bwMode="auto">
            <a:xfrm>
              <a:off x="2282" y="3737"/>
              <a:ext cx="152" cy="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1" name="Oval 139"/>
            <p:cNvSpPr>
              <a:spLocks noChangeArrowheads="1"/>
            </p:cNvSpPr>
            <p:nvPr/>
          </p:nvSpPr>
          <p:spPr bwMode="auto">
            <a:xfrm>
              <a:off x="2282" y="1728"/>
              <a:ext cx="152" cy="1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2" name="Oval 140"/>
            <p:cNvSpPr>
              <a:spLocks noChangeArrowheads="1"/>
            </p:cNvSpPr>
            <p:nvPr/>
          </p:nvSpPr>
          <p:spPr bwMode="auto">
            <a:xfrm>
              <a:off x="2282" y="2015"/>
              <a:ext cx="152" cy="1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3" name="Oval 141"/>
            <p:cNvSpPr>
              <a:spLocks noChangeArrowheads="1"/>
            </p:cNvSpPr>
            <p:nvPr/>
          </p:nvSpPr>
          <p:spPr bwMode="auto">
            <a:xfrm>
              <a:off x="2282" y="2302"/>
              <a:ext cx="152" cy="1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0494" name="Group 142"/>
          <p:cNvGrpSpPr>
            <a:grpSpLocks/>
          </p:cNvGrpSpPr>
          <p:nvPr/>
        </p:nvGrpSpPr>
        <p:grpSpPr bwMode="auto">
          <a:xfrm>
            <a:off x="4375150" y="1981200"/>
            <a:ext cx="242888" cy="3430588"/>
            <a:chOff x="2282" y="1728"/>
            <a:chExt cx="152" cy="2161"/>
          </a:xfrm>
        </p:grpSpPr>
        <p:sp>
          <p:nvSpPr>
            <p:cNvPr id="100495" name="Oval 143"/>
            <p:cNvSpPr>
              <a:spLocks noChangeArrowheads="1"/>
            </p:cNvSpPr>
            <p:nvPr/>
          </p:nvSpPr>
          <p:spPr bwMode="auto">
            <a:xfrm>
              <a:off x="2282" y="2589"/>
              <a:ext cx="152" cy="15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6" name="Oval 144"/>
            <p:cNvSpPr>
              <a:spLocks noChangeArrowheads="1"/>
            </p:cNvSpPr>
            <p:nvPr/>
          </p:nvSpPr>
          <p:spPr bwMode="auto">
            <a:xfrm>
              <a:off x="2282" y="2876"/>
              <a:ext cx="152" cy="15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7" name="Oval 145"/>
            <p:cNvSpPr>
              <a:spLocks noChangeArrowheads="1"/>
            </p:cNvSpPr>
            <p:nvPr/>
          </p:nvSpPr>
          <p:spPr bwMode="auto">
            <a:xfrm>
              <a:off x="2282" y="3450"/>
              <a:ext cx="152" cy="15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8" name="Oval 146"/>
            <p:cNvSpPr>
              <a:spLocks noChangeArrowheads="1"/>
            </p:cNvSpPr>
            <p:nvPr/>
          </p:nvSpPr>
          <p:spPr bwMode="auto">
            <a:xfrm>
              <a:off x="2282" y="3163"/>
              <a:ext cx="152" cy="15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499" name="Oval 147"/>
            <p:cNvSpPr>
              <a:spLocks noChangeArrowheads="1"/>
            </p:cNvSpPr>
            <p:nvPr/>
          </p:nvSpPr>
          <p:spPr bwMode="auto">
            <a:xfrm>
              <a:off x="2282" y="3737"/>
              <a:ext cx="152" cy="15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0" name="Oval 148"/>
            <p:cNvSpPr>
              <a:spLocks noChangeArrowheads="1"/>
            </p:cNvSpPr>
            <p:nvPr/>
          </p:nvSpPr>
          <p:spPr bwMode="auto">
            <a:xfrm>
              <a:off x="2282" y="1728"/>
              <a:ext cx="152" cy="151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1" name="Oval 149"/>
            <p:cNvSpPr>
              <a:spLocks noChangeArrowheads="1"/>
            </p:cNvSpPr>
            <p:nvPr/>
          </p:nvSpPr>
          <p:spPr bwMode="auto">
            <a:xfrm>
              <a:off x="2282" y="2015"/>
              <a:ext cx="152" cy="151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502" name="Oval 150"/>
            <p:cNvSpPr>
              <a:spLocks noChangeArrowheads="1"/>
            </p:cNvSpPr>
            <p:nvPr/>
          </p:nvSpPr>
          <p:spPr bwMode="auto">
            <a:xfrm>
              <a:off x="2282" y="2302"/>
              <a:ext cx="152" cy="151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503" name="Text Box 151"/>
          <p:cNvSpPr txBox="1">
            <a:spLocks noChangeArrowheads="1"/>
          </p:cNvSpPr>
          <p:nvPr/>
        </p:nvSpPr>
        <p:spPr bwMode="auto">
          <a:xfrm>
            <a:off x="1073150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1</a:t>
            </a:r>
            <a:endParaRPr lang="en-GB"/>
          </a:p>
        </p:txBody>
      </p:sp>
      <p:sp>
        <p:nvSpPr>
          <p:cNvPr id="100504" name="Text Box 152"/>
          <p:cNvSpPr txBox="1">
            <a:spLocks noChangeArrowheads="1"/>
          </p:cNvSpPr>
          <p:nvPr/>
        </p:nvSpPr>
        <p:spPr bwMode="auto">
          <a:xfrm>
            <a:off x="1716088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2</a:t>
            </a:r>
            <a:endParaRPr lang="en-GB"/>
          </a:p>
        </p:txBody>
      </p:sp>
      <p:sp>
        <p:nvSpPr>
          <p:cNvPr id="100505" name="Text Box 153"/>
          <p:cNvSpPr txBox="1">
            <a:spLocks noChangeArrowheads="1"/>
          </p:cNvSpPr>
          <p:nvPr/>
        </p:nvSpPr>
        <p:spPr bwMode="auto">
          <a:xfrm>
            <a:off x="2359025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3</a:t>
            </a:r>
            <a:endParaRPr lang="en-GB"/>
          </a:p>
        </p:txBody>
      </p:sp>
      <p:sp>
        <p:nvSpPr>
          <p:cNvPr id="100506" name="Text Box 154"/>
          <p:cNvSpPr txBox="1">
            <a:spLocks noChangeArrowheads="1"/>
          </p:cNvSpPr>
          <p:nvPr/>
        </p:nvSpPr>
        <p:spPr bwMode="auto">
          <a:xfrm>
            <a:off x="3005138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4</a:t>
            </a:r>
            <a:endParaRPr lang="en-GB"/>
          </a:p>
        </p:txBody>
      </p:sp>
      <p:sp>
        <p:nvSpPr>
          <p:cNvPr id="100507" name="Text Box 155"/>
          <p:cNvSpPr txBox="1">
            <a:spLocks noChangeArrowheads="1"/>
          </p:cNvSpPr>
          <p:nvPr/>
        </p:nvSpPr>
        <p:spPr bwMode="auto">
          <a:xfrm>
            <a:off x="3648075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5</a:t>
            </a:r>
            <a:endParaRPr lang="en-GB"/>
          </a:p>
        </p:txBody>
      </p:sp>
      <p:sp>
        <p:nvSpPr>
          <p:cNvPr id="100508" name="Text Box 156"/>
          <p:cNvSpPr txBox="1">
            <a:spLocks noChangeArrowheads="1"/>
          </p:cNvSpPr>
          <p:nvPr/>
        </p:nvSpPr>
        <p:spPr bwMode="auto">
          <a:xfrm>
            <a:off x="4292600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6</a:t>
            </a:r>
            <a:endParaRPr lang="en-GB"/>
          </a:p>
        </p:txBody>
      </p:sp>
      <p:sp>
        <p:nvSpPr>
          <p:cNvPr id="100509" name="Text Box 157"/>
          <p:cNvSpPr txBox="1">
            <a:spLocks noChangeArrowheads="1"/>
          </p:cNvSpPr>
          <p:nvPr/>
        </p:nvSpPr>
        <p:spPr bwMode="auto">
          <a:xfrm>
            <a:off x="412750" y="5562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T=</a:t>
            </a:r>
            <a:endParaRPr lang="en-GB"/>
          </a:p>
        </p:txBody>
      </p:sp>
      <p:sp>
        <p:nvSpPr>
          <p:cNvPr id="100510" name="Rectangle 158"/>
          <p:cNvSpPr>
            <a:spLocks noChangeArrowheads="1"/>
          </p:cNvSpPr>
          <p:nvPr/>
        </p:nvSpPr>
        <p:spPr bwMode="auto">
          <a:xfrm>
            <a:off x="5076825" y="1752600"/>
            <a:ext cx="4416425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4847" tIns="42424" rIns="84847" bIns="42424"/>
          <a:lstStyle/>
          <a:p>
            <a:pPr marL="457200" indent="-457200" algn="l">
              <a:buFont typeface="Arial"/>
              <a:buChar char="•"/>
            </a:pPr>
            <a:r>
              <a:rPr lang="en-GB" sz="2800" dirty="0" smtClean="0">
                <a:latin typeface="+mn-lt"/>
              </a:rPr>
              <a:t>Optimization </a:t>
            </a:r>
            <a:r>
              <a:rPr lang="en-GB" sz="2800" dirty="0">
                <a:latin typeface="+mn-lt"/>
              </a:rPr>
              <a:t>over a time horizon divided into intervals</a:t>
            </a:r>
          </a:p>
          <a:p>
            <a:pPr marL="457200" indent="-457200" algn="l">
              <a:buFont typeface="Arial"/>
              <a:buChar char="•"/>
            </a:pPr>
            <a:r>
              <a:rPr lang="en-GB" sz="2800" dirty="0">
                <a:latin typeface="+mn-lt"/>
              </a:rPr>
              <a:t>A solution is a path linking one combination at each interval</a:t>
            </a:r>
          </a:p>
          <a:p>
            <a:pPr marL="457200" indent="-457200" algn="l">
              <a:buFont typeface="Arial"/>
              <a:buChar char="•"/>
            </a:pPr>
            <a:r>
              <a:rPr lang="en-GB" sz="2800" dirty="0">
                <a:latin typeface="+mn-lt"/>
              </a:rPr>
              <a:t>How many such paths are there?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12750" y="3013075"/>
            <a:ext cx="3962400" cy="825500"/>
            <a:chOff x="412750" y="3013075"/>
            <a:chExt cx="3962400" cy="825500"/>
          </a:xfrm>
        </p:grpSpPr>
        <p:cxnSp>
          <p:nvCxnSpPr>
            <p:cNvPr id="100513" name="AutoShape 161"/>
            <p:cNvCxnSpPr>
              <a:cxnSpLocks noChangeShapeType="1"/>
              <a:stCxn id="100457" idx="5"/>
              <a:endCxn id="100459" idx="1"/>
            </p:cNvCxnSpPr>
            <p:nvPr/>
          </p:nvCxnSpPr>
          <p:spPr bwMode="auto">
            <a:xfrm>
              <a:off x="1281113" y="3097213"/>
              <a:ext cx="487362" cy="2857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514" name="AutoShape 162"/>
            <p:cNvCxnSpPr>
              <a:cxnSpLocks noChangeShapeType="1"/>
              <a:stCxn id="100459" idx="6"/>
              <a:endCxn id="100468" idx="2"/>
            </p:cNvCxnSpPr>
            <p:nvPr/>
          </p:nvCxnSpPr>
          <p:spPr bwMode="auto">
            <a:xfrm>
              <a:off x="1976438" y="3468688"/>
              <a:ext cx="4175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515" name="AutoShape 163"/>
            <p:cNvCxnSpPr>
              <a:cxnSpLocks noChangeShapeType="1"/>
              <a:stCxn id="100468" idx="5"/>
              <a:endCxn id="100478" idx="1"/>
            </p:cNvCxnSpPr>
            <p:nvPr/>
          </p:nvCxnSpPr>
          <p:spPr bwMode="auto">
            <a:xfrm>
              <a:off x="2601913" y="3554413"/>
              <a:ext cx="487362" cy="2841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516" name="AutoShape 164"/>
            <p:cNvCxnSpPr>
              <a:cxnSpLocks noChangeShapeType="1"/>
              <a:stCxn id="100478" idx="7"/>
              <a:endCxn id="100493" idx="3"/>
            </p:cNvCxnSpPr>
            <p:nvPr/>
          </p:nvCxnSpPr>
          <p:spPr bwMode="auto">
            <a:xfrm flipV="1">
              <a:off x="3262313" y="3097213"/>
              <a:ext cx="487362" cy="74136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00517" name="AutoShape 165"/>
            <p:cNvCxnSpPr>
              <a:cxnSpLocks noChangeShapeType="1"/>
              <a:stCxn id="100493" idx="6"/>
              <a:endCxn id="100502" idx="2"/>
            </p:cNvCxnSpPr>
            <p:nvPr/>
          </p:nvCxnSpPr>
          <p:spPr bwMode="auto">
            <a:xfrm>
              <a:off x="3957638" y="3013075"/>
              <a:ext cx="41751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0518" name="Oval 166"/>
            <p:cNvSpPr>
              <a:spLocks noChangeArrowheads="1"/>
            </p:cNvSpPr>
            <p:nvPr/>
          </p:nvSpPr>
          <p:spPr bwMode="auto">
            <a:xfrm>
              <a:off x="412750" y="3352800"/>
              <a:ext cx="242888" cy="241300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0519" name="AutoShape 167"/>
            <p:cNvCxnSpPr>
              <a:cxnSpLocks noChangeShapeType="1"/>
              <a:stCxn id="100518" idx="7"/>
              <a:endCxn id="100457" idx="3"/>
            </p:cNvCxnSpPr>
            <p:nvPr/>
          </p:nvCxnSpPr>
          <p:spPr bwMode="auto">
            <a:xfrm flipV="1">
              <a:off x="620713" y="3097213"/>
              <a:ext cx="487362" cy="2905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970"/>
    </mc:Choice>
    <mc:Fallback xmlns="">
      <p:transition xmlns:p14="http://schemas.microsoft.com/office/powerpoint/2010/main" spd="slow" advTm="379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many solutions are there anyway?</a:t>
            </a:r>
          </a:p>
        </p:txBody>
      </p:sp>
      <p:sp>
        <p:nvSpPr>
          <p:cNvPr id="7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B429-21E3-7C4F-B40E-379A202AA53C}" type="slidenum">
              <a:rPr lang="en-GB"/>
              <a:pPr/>
              <a:t>33</a:t>
            </a:fld>
            <a:endParaRPr lang="en-GB"/>
          </a:p>
        </p:txBody>
      </p:sp>
      <p:sp>
        <p:nvSpPr>
          <p:cNvPr id="102403" name="Oval 3"/>
          <p:cNvSpPr>
            <a:spLocks noChangeArrowheads="1"/>
          </p:cNvSpPr>
          <p:nvPr/>
        </p:nvSpPr>
        <p:spPr bwMode="auto">
          <a:xfrm>
            <a:off x="1073150" y="3348038"/>
            <a:ext cx="242888" cy="2413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4" name="Oval 4"/>
          <p:cNvSpPr>
            <a:spLocks noChangeArrowheads="1"/>
          </p:cNvSpPr>
          <p:nvPr/>
        </p:nvSpPr>
        <p:spPr bwMode="auto">
          <a:xfrm>
            <a:off x="1073150" y="3803650"/>
            <a:ext cx="242888" cy="2413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5" name="Oval 5"/>
          <p:cNvSpPr>
            <a:spLocks noChangeArrowheads="1"/>
          </p:cNvSpPr>
          <p:nvPr/>
        </p:nvSpPr>
        <p:spPr bwMode="auto">
          <a:xfrm>
            <a:off x="1073150" y="4714875"/>
            <a:ext cx="242888" cy="2413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6" name="Oval 6"/>
          <p:cNvSpPr>
            <a:spLocks noChangeArrowheads="1"/>
          </p:cNvSpPr>
          <p:nvPr/>
        </p:nvSpPr>
        <p:spPr bwMode="auto">
          <a:xfrm>
            <a:off x="1073150" y="4259263"/>
            <a:ext cx="242888" cy="2413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7" name="Oval 7"/>
          <p:cNvSpPr>
            <a:spLocks noChangeArrowheads="1"/>
          </p:cNvSpPr>
          <p:nvPr/>
        </p:nvSpPr>
        <p:spPr bwMode="auto">
          <a:xfrm>
            <a:off x="1073150" y="5170488"/>
            <a:ext cx="242888" cy="2413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8" name="Oval 8"/>
          <p:cNvSpPr>
            <a:spLocks noChangeArrowheads="1"/>
          </p:cNvSpPr>
          <p:nvPr/>
        </p:nvSpPr>
        <p:spPr bwMode="auto">
          <a:xfrm>
            <a:off x="1073150" y="1981200"/>
            <a:ext cx="242888" cy="239713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09" name="Oval 9"/>
          <p:cNvSpPr>
            <a:spLocks noChangeArrowheads="1"/>
          </p:cNvSpPr>
          <p:nvPr/>
        </p:nvSpPr>
        <p:spPr bwMode="auto">
          <a:xfrm>
            <a:off x="1073150" y="2436813"/>
            <a:ext cx="242888" cy="239712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10" name="Oval 10"/>
          <p:cNvSpPr>
            <a:spLocks noChangeArrowheads="1"/>
          </p:cNvSpPr>
          <p:nvPr/>
        </p:nvSpPr>
        <p:spPr bwMode="auto">
          <a:xfrm>
            <a:off x="1073150" y="2892425"/>
            <a:ext cx="242888" cy="239713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2411" name="Group 11"/>
          <p:cNvGrpSpPr>
            <a:grpSpLocks/>
          </p:cNvGrpSpPr>
          <p:nvPr/>
        </p:nvGrpSpPr>
        <p:grpSpPr bwMode="auto">
          <a:xfrm>
            <a:off x="1733550" y="1981200"/>
            <a:ext cx="242888" cy="3430588"/>
            <a:chOff x="2282" y="1728"/>
            <a:chExt cx="152" cy="2161"/>
          </a:xfrm>
        </p:grpSpPr>
        <p:sp>
          <p:nvSpPr>
            <p:cNvPr id="102412" name="Oval 12"/>
            <p:cNvSpPr>
              <a:spLocks noChangeArrowheads="1"/>
            </p:cNvSpPr>
            <p:nvPr/>
          </p:nvSpPr>
          <p:spPr bwMode="auto">
            <a:xfrm>
              <a:off x="2282" y="2589"/>
              <a:ext cx="152" cy="152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3" name="Oval 13"/>
            <p:cNvSpPr>
              <a:spLocks noChangeArrowheads="1"/>
            </p:cNvSpPr>
            <p:nvPr/>
          </p:nvSpPr>
          <p:spPr bwMode="auto">
            <a:xfrm>
              <a:off x="2282" y="2876"/>
              <a:ext cx="152" cy="152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4" name="Oval 14"/>
            <p:cNvSpPr>
              <a:spLocks noChangeArrowheads="1"/>
            </p:cNvSpPr>
            <p:nvPr/>
          </p:nvSpPr>
          <p:spPr bwMode="auto">
            <a:xfrm>
              <a:off x="2282" y="3450"/>
              <a:ext cx="152" cy="152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5" name="Oval 15"/>
            <p:cNvSpPr>
              <a:spLocks noChangeArrowheads="1"/>
            </p:cNvSpPr>
            <p:nvPr/>
          </p:nvSpPr>
          <p:spPr bwMode="auto">
            <a:xfrm>
              <a:off x="2282" y="3163"/>
              <a:ext cx="152" cy="152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6" name="Oval 16"/>
            <p:cNvSpPr>
              <a:spLocks noChangeArrowheads="1"/>
            </p:cNvSpPr>
            <p:nvPr/>
          </p:nvSpPr>
          <p:spPr bwMode="auto">
            <a:xfrm>
              <a:off x="2282" y="3737"/>
              <a:ext cx="152" cy="152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7" name="Oval 17"/>
            <p:cNvSpPr>
              <a:spLocks noChangeArrowheads="1"/>
            </p:cNvSpPr>
            <p:nvPr/>
          </p:nvSpPr>
          <p:spPr bwMode="auto">
            <a:xfrm>
              <a:off x="2282" y="1728"/>
              <a:ext cx="152" cy="151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8" name="Oval 18"/>
            <p:cNvSpPr>
              <a:spLocks noChangeArrowheads="1"/>
            </p:cNvSpPr>
            <p:nvPr/>
          </p:nvSpPr>
          <p:spPr bwMode="auto">
            <a:xfrm>
              <a:off x="2282" y="2015"/>
              <a:ext cx="152" cy="151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19" name="Oval 19"/>
            <p:cNvSpPr>
              <a:spLocks noChangeArrowheads="1"/>
            </p:cNvSpPr>
            <p:nvPr/>
          </p:nvSpPr>
          <p:spPr bwMode="auto">
            <a:xfrm>
              <a:off x="2282" y="2302"/>
              <a:ext cx="152" cy="151"/>
            </a:xfrm>
            <a:prstGeom prst="ellipse">
              <a:avLst/>
            </a:prstGeom>
            <a:solidFill>
              <a:srgbClr val="00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20" name="Group 20"/>
          <p:cNvGrpSpPr>
            <a:grpSpLocks/>
          </p:cNvGrpSpPr>
          <p:nvPr/>
        </p:nvGrpSpPr>
        <p:grpSpPr bwMode="auto">
          <a:xfrm>
            <a:off x="2393950" y="1981200"/>
            <a:ext cx="242888" cy="3430588"/>
            <a:chOff x="2282" y="1728"/>
            <a:chExt cx="152" cy="2161"/>
          </a:xfrm>
        </p:grpSpPr>
        <p:sp>
          <p:nvSpPr>
            <p:cNvPr id="102421" name="Oval 21"/>
            <p:cNvSpPr>
              <a:spLocks noChangeArrowheads="1"/>
            </p:cNvSpPr>
            <p:nvPr/>
          </p:nvSpPr>
          <p:spPr bwMode="auto">
            <a:xfrm>
              <a:off x="2282" y="2589"/>
              <a:ext cx="152" cy="15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2" name="Oval 22"/>
            <p:cNvSpPr>
              <a:spLocks noChangeArrowheads="1"/>
            </p:cNvSpPr>
            <p:nvPr/>
          </p:nvSpPr>
          <p:spPr bwMode="auto">
            <a:xfrm>
              <a:off x="2282" y="2876"/>
              <a:ext cx="152" cy="15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3" name="Oval 23"/>
            <p:cNvSpPr>
              <a:spLocks noChangeArrowheads="1"/>
            </p:cNvSpPr>
            <p:nvPr/>
          </p:nvSpPr>
          <p:spPr bwMode="auto">
            <a:xfrm>
              <a:off x="2282" y="3450"/>
              <a:ext cx="152" cy="15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4" name="Oval 24"/>
            <p:cNvSpPr>
              <a:spLocks noChangeArrowheads="1"/>
            </p:cNvSpPr>
            <p:nvPr/>
          </p:nvSpPr>
          <p:spPr bwMode="auto">
            <a:xfrm>
              <a:off x="2282" y="3163"/>
              <a:ext cx="152" cy="15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5" name="Oval 25"/>
            <p:cNvSpPr>
              <a:spLocks noChangeArrowheads="1"/>
            </p:cNvSpPr>
            <p:nvPr/>
          </p:nvSpPr>
          <p:spPr bwMode="auto">
            <a:xfrm>
              <a:off x="2282" y="3737"/>
              <a:ext cx="152" cy="152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6" name="Oval 26"/>
            <p:cNvSpPr>
              <a:spLocks noChangeArrowheads="1"/>
            </p:cNvSpPr>
            <p:nvPr/>
          </p:nvSpPr>
          <p:spPr bwMode="auto">
            <a:xfrm>
              <a:off x="2282" y="1728"/>
              <a:ext cx="152" cy="15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Oval 27"/>
            <p:cNvSpPr>
              <a:spLocks noChangeArrowheads="1"/>
            </p:cNvSpPr>
            <p:nvPr/>
          </p:nvSpPr>
          <p:spPr bwMode="auto">
            <a:xfrm>
              <a:off x="2282" y="2015"/>
              <a:ext cx="152" cy="15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8" name="Oval 28"/>
            <p:cNvSpPr>
              <a:spLocks noChangeArrowheads="1"/>
            </p:cNvSpPr>
            <p:nvPr/>
          </p:nvSpPr>
          <p:spPr bwMode="auto">
            <a:xfrm>
              <a:off x="2282" y="2302"/>
              <a:ext cx="152" cy="151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29" name="Group 29"/>
          <p:cNvGrpSpPr>
            <a:grpSpLocks/>
          </p:cNvGrpSpPr>
          <p:nvPr/>
        </p:nvGrpSpPr>
        <p:grpSpPr bwMode="auto">
          <a:xfrm>
            <a:off x="3054350" y="1981200"/>
            <a:ext cx="242888" cy="3430588"/>
            <a:chOff x="2282" y="1728"/>
            <a:chExt cx="152" cy="2161"/>
          </a:xfrm>
        </p:grpSpPr>
        <p:sp>
          <p:nvSpPr>
            <p:cNvPr id="102430" name="Oval 30"/>
            <p:cNvSpPr>
              <a:spLocks noChangeArrowheads="1"/>
            </p:cNvSpPr>
            <p:nvPr/>
          </p:nvSpPr>
          <p:spPr bwMode="auto">
            <a:xfrm>
              <a:off x="2282" y="2589"/>
              <a:ext cx="152" cy="1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1" name="Oval 31"/>
            <p:cNvSpPr>
              <a:spLocks noChangeArrowheads="1"/>
            </p:cNvSpPr>
            <p:nvPr/>
          </p:nvSpPr>
          <p:spPr bwMode="auto">
            <a:xfrm>
              <a:off x="2282" y="2876"/>
              <a:ext cx="152" cy="1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2" name="Oval 32"/>
            <p:cNvSpPr>
              <a:spLocks noChangeArrowheads="1"/>
            </p:cNvSpPr>
            <p:nvPr/>
          </p:nvSpPr>
          <p:spPr bwMode="auto">
            <a:xfrm>
              <a:off x="2282" y="3450"/>
              <a:ext cx="152" cy="1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3" name="Oval 33"/>
            <p:cNvSpPr>
              <a:spLocks noChangeArrowheads="1"/>
            </p:cNvSpPr>
            <p:nvPr/>
          </p:nvSpPr>
          <p:spPr bwMode="auto">
            <a:xfrm>
              <a:off x="2282" y="3163"/>
              <a:ext cx="152" cy="1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4" name="Oval 34"/>
            <p:cNvSpPr>
              <a:spLocks noChangeArrowheads="1"/>
            </p:cNvSpPr>
            <p:nvPr/>
          </p:nvSpPr>
          <p:spPr bwMode="auto">
            <a:xfrm>
              <a:off x="2282" y="3737"/>
              <a:ext cx="152" cy="152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5" name="Oval 35"/>
            <p:cNvSpPr>
              <a:spLocks noChangeArrowheads="1"/>
            </p:cNvSpPr>
            <p:nvPr/>
          </p:nvSpPr>
          <p:spPr bwMode="auto">
            <a:xfrm>
              <a:off x="2282" y="1728"/>
              <a:ext cx="152" cy="151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6" name="Oval 36"/>
            <p:cNvSpPr>
              <a:spLocks noChangeArrowheads="1"/>
            </p:cNvSpPr>
            <p:nvPr/>
          </p:nvSpPr>
          <p:spPr bwMode="auto">
            <a:xfrm>
              <a:off x="2282" y="2015"/>
              <a:ext cx="152" cy="151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7" name="Oval 37"/>
            <p:cNvSpPr>
              <a:spLocks noChangeArrowheads="1"/>
            </p:cNvSpPr>
            <p:nvPr/>
          </p:nvSpPr>
          <p:spPr bwMode="auto">
            <a:xfrm>
              <a:off x="2282" y="2302"/>
              <a:ext cx="152" cy="151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38" name="Group 38"/>
          <p:cNvGrpSpPr>
            <a:grpSpLocks/>
          </p:cNvGrpSpPr>
          <p:nvPr/>
        </p:nvGrpSpPr>
        <p:grpSpPr bwMode="auto">
          <a:xfrm>
            <a:off x="3714750" y="1981200"/>
            <a:ext cx="242888" cy="3430588"/>
            <a:chOff x="2282" y="1728"/>
            <a:chExt cx="152" cy="2161"/>
          </a:xfrm>
        </p:grpSpPr>
        <p:sp>
          <p:nvSpPr>
            <p:cNvPr id="102439" name="Oval 39"/>
            <p:cNvSpPr>
              <a:spLocks noChangeArrowheads="1"/>
            </p:cNvSpPr>
            <p:nvPr/>
          </p:nvSpPr>
          <p:spPr bwMode="auto">
            <a:xfrm>
              <a:off x="2282" y="2589"/>
              <a:ext cx="152" cy="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0" name="Oval 40"/>
            <p:cNvSpPr>
              <a:spLocks noChangeArrowheads="1"/>
            </p:cNvSpPr>
            <p:nvPr/>
          </p:nvSpPr>
          <p:spPr bwMode="auto">
            <a:xfrm>
              <a:off x="2282" y="2876"/>
              <a:ext cx="152" cy="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1" name="Oval 41"/>
            <p:cNvSpPr>
              <a:spLocks noChangeArrowheads="1"/>
            </p:cNvSpPr>
            <p:nvPr/>
          </p:nvSpPr>
          <p:spPr bwMode="auto">
            <a:xfrm>
              <a:off x="2282" y="3450"/>
              <a:ext cx="152" cy="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2" name="Oval 42"/>
            <p:cNvSpPr>
              <a:spLocks noChangeArrowheads="1"/>
            </p:cNvSpPr>
            <p:nvPr/>
          </p:nvSpPr>
          <p:spPr bwMode="auto">
            <a:xfrm>
              <a:off x="2282" y="3163"/>
              <a:ext cx="152" cy="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3" name="Oval 43"/>
            <p:cNvSpPr>
              <a:spLocks noChangeArrowheads="1"/>
            </p:cNvSpPr>
            <p:nvPr/>
          </p:nvSpPr>
          <p:spPr bwMode="auto">
            <a:xfrm>
              <a:off x="2282" y="3737"/>
              <a:ext cx="152" cy="15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4" name="Oval 44"/>
            <p:cNvSpPr>
              <a:spLocks noChangeArrowheads="1"/>
            </p:cNvSpPr>
            <p:nvPr/>
          </p:nvSpPr>
          <p:spPr bwMode="auto">
            <a:xfrm>
              <a:off x="2282" y="1728"/>
              <a:ext cx="152" cy="1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5" name="Oval 45"/>
            <p:cNvSpPr>
              <a:spLocks noChangeArrowheads="1"/>
            </p:cNvSpPr>
            <p:nvPr/>
          </p:nvSpPr>
          <p:spPr bwMode="auto">
            <a:xfrm>
              <a:off x="2282" y="2015"/>
              <a:ext cx="152" cy="1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6" name="Oval 46"/>
            <p:cNvSpPr>
              <a:spLocks noChangeArrowheads="1"/>
            </p:cNvSpPr>
            <p:nvPr/>
          </p:nvSpPr>
          <p:spPr bwMode="auto">
            <a:xfrm>
              <a:off x="2282" y="2302"/>
              <a:ext cx="152" cy="15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447" name="Group 47"/>
          <p:cNvGrpSpPr>
            <a:grpSpLocks/>
          </p:cNvGrpSpPr>
          <p:nvPr/>
        </p:nvGrpSpPr>
        <p:grpSpPr bwMode="auto">
          <a:xfrm>
            <a:off x="4375150" y="1981200"/>
            <a:ext cx="242888" cy="3430588"/>
            <a:chOff x="2282" y="1728"/>
            <a:chExt cx="152" cy="2161"/>
          </a:xfrm>
        </p:grpSpPr>
        <p:sp>
          <p:nvSpPr>
            <p:cNvPr id="102448" name="Oval 48"/>
            <p:cNvSpPr>
              <a:spLocks noChangeArrowheads="1"/>
            </p:cNvSpPr>
            <p:nvPr/>
          </p:nvSpPr>
          <p:spPr bwMode="auto">
            <a:xfrm>
              <a:off x="2282" y="2589"/>
              <a:ext cx="152" cy="15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9" name="Oval 49"/>
            <p:cNvSpPr>
              <a:spLocks noChangeArrowheads="1"/>
            </p:cNvSpPr>
            <p:nvPr/>
          </p:nvSpPr>
          <p:spPr bwMode="auto">
            <a:xfrm>
              <a:off x="2282" y="2876"/>
              <a:ext cx="152" cy="15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0" name="Oval 50"/>
            <p:cNvSpPr>
              <a:spLocks noChangeArrowheads="1"/>
            </p:cNvSpPr>
            <p:nvPr/>
          </p:nvSpPr>
          <p:spPr bwMode="auto">
            <a:xfrm>
              <a:off x="2282" y="3450"/>
              <a:ext cx="152" cy="15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1" name="Oval 51"/>
            <p:cNvSpPr>
              <a:spLocks noChangeArrowheads="1"/>
            </p:cNvSpPr>
            <p:nvPr/>
          </p:nvSpPr>
          <p:spPr bwMode="auto">
            <a:xfrm>
              <a:off x="2282" y="3163"/>
              <a:ext cx="152" cy="15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2" name="Oval 52"/>
            <p:cNvSpPr>
              <a:spLocks noChangeArrowheads="1"/>
            </p:cNvSpPr>
            <p:nvPr/>
          </p:nvSpPr>
          <p:spPr bwMode="auto">
            <a:xfrm>
              <a:off x="2282" y="3737"/>
              <a:ext cx="152" cy="152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3" name="Oval 53"/>
            <p:cNvSpPr>
              <a:spLocks noChangeArrowheads="1"/>
            </p:cNvSpPr>
            <p:nvPr/>
          </p:nvSpPr>
          <p:spPr bwMode="auto">
            <a:xfrm>
              <a:off x="2282" y="1728"/>
              <a:ext cx="152" cy="151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4" name="Oval 54"/>
            <p:cNvSpPr>
              <a:spLocks noChangeArrowheads="1"/>
            </p:cNvSpPr>
            <p:nvPr/>
          </p:nvSpPr>
          <p:spPr bwMode="auto">
            <a:xfrm>
              <a:off x="2282" y="2015"/>
              <a:ext cx="152" cy="151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55" name="Oval 55"/>
            <p:cNvSpPr>
              <a:spLocks noChangeArrowheads="1"/>
            </p:cNvSpPr>
            <p:nvPr/>
          </p:nvSpPr>
          <p:spPr bwMode="auto">
            <a:xfrm>
              <a:off x="2282" y="2302"/>
              <a:ext cx="152" cy="151"/>
            </a:xfrm>
            <a:prstGeom prst="ellipse">
              <a:avLst/>
            </a:prstGeom>
            <a:solidFill>
              <a:srgbClr val="33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56" name="Text Box 56"/>
          <p:cNvSpPr txBox="1">
            <a:spLocks noChangeArrowheads="1"/>
          </p:cNvSpPr>
          <p:nvPr/>
        </p:nvSpPr>
        <p:spPr bwMode="auto">
          <a:xfrm>
            <a:off x="1073150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1</a:t>
            </a:r>
            <a:endParaRPr lang="en-GB"/>
          </a:p>
        </p:txBody>
      </p:sp>
      <p:sp>
        <p:nvSpPr>
          <p:cNvPr id="102457" name="Text Box 57"/>
          <p:cNvSpPr txBox="1">
            <a:spLocks noChangeArrowheads="1"/>
          </p:cNvSpPr>
          <p:nvPr/>
        </p:nvSpPr>
        <p:spPr bwMode="auto">
          <a:xfrm>
            <a:off x="1716088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2</a:t>
            </a:r>
            <a:endParaRPr lang="en-GB"/>
          </a:p>
        </p:txBody>
      </p:sp>
      <p:sp>
        <p:nvSpPr>
          <p:cNvPr id="102458" name="Text Box 58"/>
          <p:cNvSpPr txBox="1">
            <a:spLocks noChangeArrowheads="1"/>
          </p:cNvSpPr>
          <p:nvPr/>
        </p:nvSpPr>
        <p:spPr bwMode="auto">
          <a:xfrm>
            <a:off x="2359025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3</a:t>
            </a:r>
            <a:endParaRPr lang="en-GB"/>
          </a:p>
        </p:txBody>
      </p:sp>
      <p:sp>
        <p:nvSpPr>
          <p:cNvPr id="102459" name="Text Box 59"/>
          <p:cNvSpPr txBox="1">
            <a:spLocks noChangeArrowheads="1"/>
          </p:cNvSpPr>
          <p:nvPr/>
        </p:nvSpPr>
        <p:spPr bwMode="auto">
          <a:xfrm>
            <a:off x="3005138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4</a:t>
            </a:r>
            <a:endParaRPr lang="en-GB"/>
          </a:p>
        </p:txBody>
      </p:sp>
      <p:sp>
        <p:nvSpPr>
          <p:cNvPr id="102460" name="Text Box 60"/>
          <p:cNvSpPr txBox="1">
            <a:spLocks noChangeArrowheads="1"/>
          </p:cNvSpPr>
          <p:nvPr/>
        </p:nvSpPr>
        <p:spPr bwMode="auto">
          <a:xfrm>
            <a:off x="3648075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5</a:t>
            </a:r>
            <a:endParaRPr lang="en-GB"/>
          </a:p>
        </p:txBody>
      </p:sp>
      <p:sp>
        <p:nvSpPr>
          <p:cNvPr id="102461" name="Text Box 61"/>
          <p:cNvSpPr txBox="1">
            <a:spLocks noChangeArrowheads="1"/>
          </p:cNvSpPr>
          <p:nvPr/>
        </p:nvSpPr>
        <p:spPr bwMode="auto">
          <a:xfrm>
            <a:off x="4292600" y="55626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6</a:t>
            </a:r>
            <a:endParaRPr lang="en-GB"/>
          </a:p>
        </p:txBody>
      </p:sp>
      <p:sp>
        <p:nvSpPr>
          <p:cNvPr id="102462" name="Text Box 62"/>
          <p:cNvSpPr txBox="1">
            <a:spLocks noChangeArrowheads="1"/>
          </p:cNvSpPr>
          <p:nvPr/>
        </p:nvSpPr>
        <p:spPr bwMode="auto">
          <a:xfrm>
            <a:off x="412750" y="5562600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/>
              <a:t>T=</a:t>
            </a:r>
            <a:endParaRPr lang="en-GB"/>
          </a:p>
        </p:txBody>
      </p:sp>
      <p:sp>
        <p:nvSpPr>
          <p:cNvPr id="102463" name="Rectangle 63"/>
          <p:cNvSpPr>
            <a:spLocks noChangeArrowheads="1"/>
          </p:cNvSpPr>
          <p:nvPr/>
        </p:nvSpPr>
        <p:spPr bwMode="auto">
          <a:xfrm>
            <a:off x="5076825" y="1752600"/>
            <a:ext cx="441642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4847" tIns="42424" rIns="84847" bIns="42424"/>
          <a:lstStyle/>
          <a:p>
            <a:pPr algn="l"/>
            <a:r>
              <a:rPr lang="en-GB" sz="2800" dirty="0" smtClean="0">
                <a:latin typeface="+mn-lt"/>
              </a:rPr>
              <a:t>Optimization </a:t>
            </a:r>
            <a:r>
              <a:rPr lang="en-GB" sz="2800" dirty="0">
                <a:latin typeface="+mn-lt"/>
              </a:rPr>
              <a:t>over a time horizon divided into intervals</a:t>
            </a:r>
          </a:p>
          <a:p>
            <a:pPr algn="l"/>
            <a:r>
              <a:rPr lang="en-GB" sz="2800" dirty="0">
                <a:latin typeface="+mn-lt"/>
              </a:rPr>
              <a:t>A solution is a path linking one combination at each interval</a:t>
            </a:r>
          </a:p>
          <a:p>
            <a:pPr algn="l"/>
            <a:r>
              <a:rPr lang="en-GB" sz="2800" dirty="0">
                <a:latin typeface="+mn-lt"/>
              </a:rPr>
              <a:t>How many such path are there? </a:t>
            </a:r>
          </a:p>
          <a:p>
            <a:pPr algn="l"/>
            <a:r>
              <a:rPr lang="en-GB" sz="2800" dirty="0">
                <a:latin typeface="+mn-lt"/>
              </a:rPr>
              <a:t>Answer:</a:t>
            </a:r>
            <a:br>
              <a:rPr lang="en-GB" sz="2800" dirty="0">
                <a:latin typeface="+mn-lt"/>
              </a:rPr>
            </a:br>
            <a:r>
              <a:rPr lang="en-GB" dirty="0">
                <a:latin typeface="Times" charset="0"/>
              </a:rPr>
              <a:t/>
            </a:r>
            <a:br>
              <a:rPr lang="en-GB" dirty="0">
                <a:latin typeface="Times" charset="0"/>
              </a:rPr>
            </a:br>
            <a:endParaRPr lang="en-GB" dirty="0">
              <a:latin typeface="Times" charset="0"/>
            </a:endParaRPr>
          </a:p>
        </p:txBody>
      </p:sp>
      <p:cxnSp>
        <p:nvCxnSpPr>
          <p:cNvPr id="102464" name="AutoShape 64"/>
          <p:cNvCxnSpPr>
            <a:cxnSpLocks noChangeShapeType="1"/>
            <a:stCxn id="102410" idx="5"/>
            <a:endCxn id="102412" idx="1"/>
          </p:cNvCxnSpPr>
          <p:nvPr/>
        </p:nvCxnSpPr>
        <p:spPr bwMode="auto">
          <a:xfrm>
            <a:off x="1281113" y="3097213"/>
            <a:ext cx="487362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465" name="AutoShape 65"/>
          <p:cNvCxnSpPr>
            <a:cxnSpLocks noChangeShapeType="1"/>
            <a:stCxn id="102412" idx="6"/>
            <a:endCxn id="102421" idx="2"/>
          </p:cNvCxnSpPr>
          <p:nvPr/>
        </p:nvCxnSpPr>
        <p:spPr bwMode="auto">
          <a:xfrm>
            <a:off x="1976438" y="3468688"/>
            <a:ext cx="4175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466" name="AutoShape 66"/>
          <p:cNvCxnSpPr>
            <a:cxnSpLocks noChangeShapeType="1"/>
            <a:stCxn id="102421" idx="5"/>
            <a:endCxn id="102431" idx="1"/>
          </p:cNvCxnSpPr>
          <p:nvPr/>
        </p:nvCxnSpPr>
        <p:spPr bwMode="auto">
          <a:xfrm>
            <a:off x="2601913" y="3554413"/>
            <a:ext cx="487362" cy="2841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467" name="AutoShape 67"/>
          <p:cNvCxnSpPr>
            <a:cxnSpLocks noChangeShapeType="1"/>
            <a:stCxn id="102431" idx="7"/>
            <a:endCxn id="102446" idx="3"/>
          </p:cNvCxnSpPr>
          <p:nvPr/>
        </p:nvCxnSpPr>
        <p:spPr bwMode="auto">
          <a:xfrm flipV="1">
            <a:off x="3262313" y="3097213"/>
            <a:ext cx="487362" cy="7413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468" name="AutoShape 68"/>
          <p:cNvCxnSpPr>
            <a:cxnSpLocks noChangeShapeType="1"/>
            <a:stCxn id="102446" idx="6"/>
            <a:endCxn id="102455" idx="2"/>
          </p:cNvCxnSpPr>
          <p:nvPr/>
        </p:nvCxnSpPr>
        <p:spPr bwMode="auto">
          <a:xfrm>
            <a:off x="3957638" y="3013075"/>
            <a:ext cx="4175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2469" name="Oval 69"/>
          <p:cNvSpPr>
            <a:spLocks noChangeArrowheads="1"/>
          </p:cNvSpPr>
          <p:nvPr/>
        </p:nvSpPr>
        <p:spPr bwMode="auto">
          <a:xfrm>
            <a:off x="412750" y="3352800"/>
            <a:ext cx="242888" cy="241300"/>
          </a:xfrm>
          <a:prstGeom prst="ellipse">
            <a:avLst/>
          </a:prstGeom>
          <a:solidFill>
            <a:srgbClr val="CC33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2470" name="AutoShape 70"/>
          <p:cNvCxnSpPr>
            <a:cxnSpLocks noChangeShapeType="1"/>
            <a:stCxn id="102469" idx="7"/>
            <a:endCxn id="102410" idx="3"/>
          </p:cNvCxnSpPr>
          <p:nvPr/>
        </p:nvCxnSpPr>
        <p:spPr bwMode="auto">
          <a:xfrm flipV="1">
            <a:off x="620713" y="3097213"/>
            <a:ext cx="487362" cy="2905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02471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771642"/>
              </p:ext>
            </p:extLst>
          </p:nvPr>
        </p:nvGraphicFramePr>
        <p:xfrm>
          <a:off x="6441256" y="4797152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0" name="Equation" r:id="rId4" imgW="2616200" imgH="457200" progId="Equation.DSMT36">
                  <p:embed/>
                </p:oleObj>
              </mc:Choice>
              <mc:Fallback>
                <p:oleObj name="Equation" r:id="rId4" imgW="2616200" imgH="457200" progId="Equation.DSMT36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1256" y="4797152"/>
                        <a:ext cx="261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2473" name="AutoShape 73"/>
          <p:cNvCxnSpPr>
            <a:cxnSpLocks noChangeShapeType="1"/>
            <a:stCxn id="102469" idx="5"/>
            <a:endCxn id="102406" idx="1"/>
          </p:cNvCxnSpPr>
          <p:nvPr/>
        </p:nvCxnSpPr>
        <p:spPr bwMode="auto">
          <a:xfrm>
            <a:off x="620713" y="3559175"/>
            <a:ext cx="487362" cy="7350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474" name="AutoShape 74"/>
          <p:cNvCxnSpPr>
            <a:cxnSpLocks noChangeShapeType="1"/>
            <a:stCxn id="102406" idx="7"/>
            <a:endCxn id="102418" idx="3"/>
          </p:cNvCxnSpPr>
          <p:nvPr/>
        </p:nvCxnSpPr>
        <p:spPr bwMode="auto">
          <a:xfrm flipV="1">
            <a:off x="1281113" y="2641600"/>
            <a:ext cx="487362" cy="1652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475" name="AutoShape 75"/>
          <p:cNvCxnSpPr>
            <a:cxnSpLocks noChangeShapeType="1"/>
            <a:stCxn id="102418" idx="5"/>
            <a:endCxn id="102423" idx="1"/>
          </p:cNvCxnSpPr>
          <p:nvPr/>
        </p:nvCxnSpPr>
        <p:spPr bwMode="auto">
          <a:xfrm>
            <a:off x="1941513" y="2641600"/>
            <a:ext cx="487362" cy="21082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476" name="AutoShape 76"/>
          <p:cNvCxnSpPr>
            <a:cxnSpLocks noChangeShapeType="1"/>
            <a:stCxn id="102423" idx="7"/>
            <a:endCxn id="102431" idx="3"/>
          </p:cNvCxnSpPr>
          <p:nvPr/>
        </p:nvCxnSpPr>
        <p:spPr bwMode="auto">
          <a:xfrm flipV="1">
            <a:off x="2601913" y="4010025"/>
            <a:ext cx="487362" cy="739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477" name="AutoShape 77"/>
          <p:cNvCxnSpPr>
            <a:cxnSpLocks noChangeShapeType="1"/>
            <a:stCxn id="102431" idx="5"/>
            <a:endCxn id="102442" idx="1"/>
          </p:cNvCxnSpPr>
          <p:nvPr/>
        </p:nvCxnSpPr>
        <p:spPr bwMode="auto">
          <a:xfrm>
            <a:off x="3262313" y="4010025"/>
            <a:ext cx="487362" cy="2841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2478" name="AutoShape 78"/>
          <p:cNvCxnSpPr>
            <a:cxnSpLocks noChangeShapeType="1"/>
            <a:stCxn id="102442" idx="7"/>
            <a:endCxn id="102448" idx="3"/>
          </p:cNvCxnSpPr>
          <p:nvPr/>
        </p:nvCxnSpPr>
        <p:spPr bwMode="auto">
          <a:xfrm flipV="1">
            <a:off x="3922713" y="3554413"/>
            <a:ext cx="487362" cy="7397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21"/>
    </mc:Choice>
    <mc:Fallback xmlns="">
      <p:transition xmlns:p14="http://schemas.microsoft.com/office/powerpoint/2010/main" spd="slow" advTm="35321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/>
              <a:t>The Curse of Dimensionality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GB" dirty="0"/>
              <a:t>Example: 5 units, 24 hours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Processing 10</a:t>
            </a:r>
            <a:r>
              <a:rPr lang="en-GB" baseline="30000" dirty="0"/>
              <a:t>9 </a:t>
            </a:r>
            <a:r>
              <a:rPr lang="en-GB" dirty="0"/>
              <a:t>combinations/second, this would take 1.9 10</a:t>
            </a:r>
            <a:r>
              <a:rPr lang="en-GB" baseline="30000" dirty="0"/>
              <a:t>19 </a:t>
            </a:r>
            <a:r>
              <a:rPr lang="en-GB" dirty="0"/>
              <a:t>years to solve</a:t>
            </a:r>
          </a:p>
          <a:p>
            <a:r>
              <a:rPr lang="en-GB" dirty="0"/>
              <a:t>There are </a:t>
            </a:r>
            <a:r>
              <a:rPr lang="en-GB" dirty="0" smtClean="0"/>
              <a:t>100’s of units </a:t>
            </a:r>
            <a:r>
              <a:rPr lang="en-GB" dirty="0"/>
              <a:t>in </a:t>
            </a:r>
            <a:r>
              <a:rPr lang="en-GB" dirty="0" smtClean="0"/>
              <a:t>large power systems.</a:t>
            </a:r>
            <a:r>
              <a:rPr lang="en-GB" dirty="0"/>
              <a:t>..</a:t>
            </a:r>
          </a:p>
          <a:p>
            <a:r>
              <a:rPr lang="en-GB" dirty="0"/>
              <a:t>Many of these combinations do not satisfy the constraints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F6B95C-22AC-2645-BA3A-7C2DFAE4EAC2}" type="slidenum">
              <a:rPr lang="en-GB"/>
              <a:pPr/>
              <a:t>34</a:t>
            </a:fld>
            <a:endParaRPr lang="en-GB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205665"/>
              </p:ext>
            </p:extLst>
          </p:nvPr>
        </p:nvGraphicFramePr>
        <p:xfrm>
          <a:off x="920552" y="2209800"/>
          <a:ext cx="7332948" cy="931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2" name="Equation" r:id="rId5" imgW="2400300" imgH="304800" progId="Equation.DSMT4">
                  <p:embed/>
                </p:oleObj>
              </mc:Choice>
              <mc:Fallback>
                <p:oleObj name="Equation" r:id="rId5" imgW="24003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552" y="2209800"/>
                        <a:ext cx="7332948" cy="931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7970838" y="533400"/>
          <a:ext cx="1109662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3" r:id="rId7" imgW="1109472" imgH="1944624" progId="MS_ClipArt_Gallery">
                  <p:embed/>
                </p:oleObj>
              </mc:Choice>
              <mc:Fallback>
                <p:oleObj r:id="rId7" imgW="1109472" imgH="1944624" progId="MS_ClipArt_Gallery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0838" y="533400"/>
                        <a:ext cx="1109662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</p:cSld>
  <p:clrMapOvr>
    <a:masterClrMapping/>
  </p:clrMapOvr>
  <p:transition advTm="670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10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/>
              <a:t>How do you Beat the Curse?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algn="ctr">
              <a:buFontTx/>
              <a:buNone/>
            </a:pPr>
            <a:r>
              <a:rPr lang="en-GB" sz="3200" b="1" dirty="0"/>
              <a:t>Brute force approach won</a:t>
            </a:r>
            <a:r>
              <a:rPr lang="ja-JP" altLang="en-GB" sz="3200" b="1" dirty="0">
                <a:latin typeface="Arial"/>
              </a:rPr>
              <a:t>’</a:t>
            </a:r>
            <a:r>
              <a:rPr lang="en-GB" sz="3200" b="1" dirty="0"/>
              <a:t>t work!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  <a:p>
            <a:r>
              <a:rPr lang="en-GB" dirty="0"/>
              <a:t>Need to be smart</a:t>
            </a:r>
          </a:p>
          <a:p>
            <a:r>
              <a:rPr lang="en-GB" dirty="0"/>
              <a:t>Try only a small subset of all combinations</a:t>
            </a:r>
          </a:p>
          <a:p>
            <a:r>
              <a:rPr lang="en-GB" dirty="0"/>
              <a:t>Can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t guarantee optimality of the solution</a:t>
            </a:r>
          </a:p>
          <a:p>
            <a:r>
              <a:rPr lang="en-GB" dirty="0"/>
              <a:t>Try to get as close as possible within a reasonable amount of time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647178E-5304-E043-AD3D-F01A227F13FC}" type="slidenum">
              <a:rPr lang="en-GB"/>
              <a:pPr/>
              <a:t>35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 advTm="367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Main Solution Techniques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Characteristics of a good technique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Solution close to the optimum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Reasonable computing time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Ability to model constraints </a:t>
            </a:r>
            <a:endParaRPr lang="en-GB" dirty="0" smtClean="0"/>
          </a:p>
          <a:p>
            <a:pPr lvl="1"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sz="2800" dirty="0"/>
              <a:t>Priority list / heuristic approach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Dynamic programming</a:t>
            </a:r>
          </a:p>
          <a:p>
            <a:pPr>
              <a:lnSpc>
                <a:spcPct val="90000"/>
              </a:lnSpc>
            </a:pPr>
            <a:r>
              <a:rPr lang="en-GB" sz="2800" dirty="0" err="1"/>
              <a:t>Lagrangian</a:t>
            </a:r>
            <a:r>
              <a:rPr lang="en-GB" sz="2800" dirty="0"/>
              <a:t> </a:t>
            </a:r>
            <a:r>
              <a:rPr lang="en-GB" sz="2800" dirty="0" smtClean="0"/>
              <a:t>relaxation</a:t>
            </a:r>
            <a:endParaRPr lang="en-GB" sz="2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CD560B8-1B30-6048-BE2C-DAAEDFDDFE1A}" type="slidenum">
              <a:rPr lang="en-GB"/>
              <a:pPr/>
              <a:t>36</a:t>
            </a:fld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98"/>
    </mc:Choice>
    <mc:Fallback xmlns="">
      <p:transition xmlns:p14="http://schemas.microsoft.com/office/powerpoint/2010/main" spd="slow" advTm="657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544" y="2996952"/>
            <a:ext cx="8915400" cy="1066800"/>
          </a:xfrm>
        </p:spPr>
        <p:txBody>
          <a:bodyPr/>
          <a:lstStyle/>
          <a:p>
            <a:r>
              <a:rPr lang="en-GB" dirty="0"/>
              <a:t>A Simple Unit Commitment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BB450-54EB-754A-B101-3E86ED60F337}" type="slidenum">
              <a:rPr lang="en-GB" smtClean="0"/>
              <a:pPr/>
              <a:t>37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704528" y="6093296"/>
            <a:ext cx="871296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4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Unit Data</a:t>
            </a:r>
          </a:p>
        </p:txBody>
      </p:sp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D8413-3FE6-5040-8300-5764F0387D89}" type="slidenum">
              <a:rPr lang="en-GB"/>
              <a:pPr/>
              <a:t>38</a:t>
            </a:fld>
            <a:endParaRPr lang="en-GB"/>
          </a:p>
        </p:txBody>
      </p:sp>
      <p:graphicFrame>
        <p:nvGraphicFramePr>
          <p:cNvPr id="14643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85365"/>
              </p:ext>
            </p:extLst>
          </p:nvPr>
        </p:nvGraphicFramePr>
        <p:xfrm>
          <a:off x="701675" y="1752600"/>
          <a:ext cx="8502650" cy="4038600"/>
        </p:xfrm>
        <a:graphic>
          <a:graphicData uri="http://schemas.openxmlformats.org/drawingml/2006/table">
            <a:tbl>
              <a:tblPr/>
              <a:tblGrid>
                <a:gridCol w="825500"/>
                <a:gridCol w="825500"/>
                <a:gridCol w="825500"/>
                <a:gridCol w="825500"/>
                <a:gridCol w="825500"/>
                <a:gridCol w="1155700"/>
                <a:gridCol w="1155700"/>
                <a:gridCol w="1073150"/>
                <a:gridCol w="990600"/>
              </a:tblGrid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Unit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</a:t>
                      </a:r>
                      <a:r>
                        <a:rPr kumimoji="0" lang="en-GB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min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(MW)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</a:t>
                      </a:r>
                      <a:r>
                        <a:rPr kumimoji="0" lang="en-GB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max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(MW)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Min up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(h)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Min down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(h)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No-load cost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($)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Marginal cost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($/</a:t>
                      </a: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MWh)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Start-up cost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($)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Initial status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1,000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OFF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90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OFF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86"/>
    </mc:Choice>
    <mc:Fallback xmlns="">
      <p:transition xmlns:p14="http://schemas.microsoft.com/office/powerpoint/2010/main" spd="slow" advTm="60186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Demand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D3F1A-DBFA-A041-824C-4DFD5539B49B}" type="slidenum">
              <a:rPr lang="en-GB"/>
              <a:pPr/>
              <a:t>39</a:t>
            </a:fld>
            <a:endParaRPr lang="en-GB"/>
          </a:p>
        </p:txBody>
      </p:sp>
      <p:graphicFrame>
        <p:nvGraphicFramePr>
          <p:cNvPr id="147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682494"/>
              </p:ext>
            </p:extLst>
          </p:nvPr>
        </p:nvGraphicFramePr>
        <p:xfrm>
          <a:off x="1576388" y="1350963"/>
          <a:ext cx="6089650" cy="405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42" name="Chart" r:id="rId4" imgW="6096000" imgH="4064000" progId="MSGraph.Chart.8">
                  <p:embed followColorScheme="full"/>
                </p:oleObj>
              </mc:Choice>
              <mc:Fallback>
                <p:oleObj name="Chart" r:id="rId4" imgW="6096000" imgH="4064000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350963"/>
                        <a:ext cx="6089650" cy="4059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849313" y="5859463"/>
            <a:ext cx="66627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GB">
                <a:latin typeface="Arial" charset="0"/>
              </a:rPr>
              <a:t>Reserve requirements are not considered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16"/>
    </mc:Choice>
    <mc:Fallback xmlns="">
      <p:transition xmlns:p14="http://schemas.microsoft.com/office/powerpoint/2010/main" spd="slow" advTm="20416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/>
              <a:t>Unit Commitment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GB" dirty="0"/>
              <a:t>Given load profile </a:t>
            </a:r>
            <a:br>
              <a:rPr lang="en-GB" dirty="0"/>
            </a:br>
            <a:r>
              <a:rPr lang="en-GB" dirty="0"/>
              <a:t>(e.g. values of the load for each hour of a day)</a:t>
            </a:r>
          </a:p>
          <a:p>
            <a:r>
              <a:rPr lang="en-GB" dirty="0"/>
              <a:t>Given set of units available</a:t>
            </a:r>
          </a:p>
          <a:p>
            <a:r>
              <a:rPr lang="en-GB" dirty="0"/>
              <a:t>When should each unit be started, stopped and how much should it generate to meet the load at minimum cost</a:t>
            </a:r>
            <a:r>
              <a:rPr lang="en-GB" dirty="0" smtClean="0"/>
              <a:t>?</a:t>
            </a:r>
          </a:p>
        </p:txBody>
      </p:sp>
      <p:sp>
        <p:nvSpPr>
          <p:cNvPr id="2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EAC4B82-C7E0-4F47-8FB4-79AB6B14C5F5}" type="slidenum">
              <a:rPr lang="en-GB"/>
              <a:pPr/>
              <a:t>4</a:t>
            </a:fld>
            <a:endParaRPr lang="en-GB"/>
          </a:p>
        </p:txBody>
      </p:sp>
      <p:grpSp>
        <p:nvGrpSpPr>
          <p:cNvPr id="115739" name="Group 27"/>
          <p:cNvGrpSpPr>
            <a:grpSpLocks/>
          </p:cNvGrpSpPr>
          <p:nvPr/>
        </p:nvGrpSpPr>
        <p:grpSpPr bwMode="auto">
          <a:xfrm>
            <a:off x="4736976" y="4725144"/>
            <a:ext cx="4386262" cy="1123950"/>
            <a:chOff x="2936" y="3158"/>
            <a:chExt cx="2551" cy="708"/>
          </a:xfrm>
        </p:grpSpPr>
        <p:sp>
          <p:nvSpPr>
            <p:cNvPr id="115716" name="Line 4"/>
            <p:cNvSpPr>
              <a:spLocks noChangeShapeType="1"/>
            </p:cNvSpPr>
            <p:nvPr/>
          </p:nvSpPr>
          <p:spPr bwMode="auto">
            <a:xfrm>
              <a:off x="2936" y="3158"/>
              <a:ext cx="2320" cy="1"/>
            </a:xfrm>
            <a:prstGeom prst="line">
              <a:avLst/>
            </a:prstGeom>
            <a:noFill/>
            <a:ln w="57150">
              <a:solidFill>
                <a:srgbClr val="00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5717" name="Group 5"/>
            <p:cNvGrpSpPr>
              <a:grpSpLocks/>
            </p:cNvGrpSpPr>
            <p:nvPr/>
          </p:nvGrpSpPr>
          <p:grpSpPr bwMode="auto">
            <a:xfrm>
              <a:off x="5033" y="3182"/>
              <a:ext cx="159" cy="373"/>
              <a:chOff x="5033" y="3182"/>
              <a:chExt cx="159" cy="373"/>
            </a:xfrm>
          </p:grpSpPr>
          <p:sp>
            <p:nvSpPr>
              <p:cNvPr id="115718" name="Freeform 6"/>
              <p:cNvSpPr>
                <a:spLocks/>
              </p:cNvSpPr>
              <p:nvPr/>
            </p:nvSpPr>
            <p:spPr bwMode="auto">
              <a:xfrm>
                <a:off x="5033" y="3396"/>
                <a:ext cx="159" cy="159"/>
              </a:xfrm>
              <a:custGeom>
                <a:avLst/>
                <a:gdLst>
                  <a:gd name="T0" fmla="*/ 80 w 159"/>
                  <a:gd name="T1" fmla="*/ 159 h 159"/>
                  <a:gd name="T2" fmla="*/ 0 w 159"/>
                  <a:gd name="T3" fmla="*/ 0 h 159"/>
                  <a:gd name="T4" fmla="*/ 80 w 159"/>
                  <a:gd name="T5" fmla="*/ 0 h 159"/>
                  <a:gd name="T6" fmla="*/ 159 w 159"/>
                  <a:gd name="T7" fmla="*/ 0 h 159"/>
                  <a:gd name="T8" fmla="*/ 80 w 159"/>
                  <a:gd name="T9" fmla="*/ 159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9" h="159">
                    <a:moveTo>
                      <a:pt x="80" y="159"/>
                    </a:moveTo>
                    <a:lnTo>
                      <a:pt x="0" y="0"/>
                    </a:lnTo>
                    <a:lnTo>
                      <a:pt x="80" y="0"/>
                    </a:lnTo>
                    <a:lnTo>
                      <a:pt x="159" y="0"/>
                    </a:lnTo>
                    <a:lnTo>
                      <a:pt x="80" y="159"/>
                    </a:lnTo>
                    <a:close/>
                  </a:path>
                </a:pathLst>
              </a:custGeom>
              <a:solidFill>
                <a:srgbClr val="003399"/>
              </a:solidFill>
              <a:ln w="28575" cmpd="sng">
                <a:solidFill>
                  <a:srgbClr val="003399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719" name="Line 7"/>
              <p:cNvSpPr>
                <a:spLocks noChangeShapeType="1"/>
              </p:cNvSpPr>
              <p:nvPr/>
            </p:nvSpPr>
            <p:spPr bwMode="auto">
              <a:xfrm>
                <a:off x="5105" y="3182"/>
                <a:ext cx="1" cy="206"/>
              </a:xfrm>
              <a:prstGeom prst="line">
                <a:avLst/>
              </a:prstGeom>
              <a:noFill/>
              <a:ln w="28575">
                <a:solidFill>
                  <a:srgbClr val="0033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5720" name="Oval 8"/>
            <p:cNvSpPr>
              <a:spLocks noChangeArrowheads="1"/>
            </p:cNvSpPr>
            <p:nvPr/>
          </p:nvSpPr>
          <p:spPr bwMode="auto">
            <a:xfrm>
              <a:off x="3255" y="3628"/>
              <a:ext cx="231" cy="230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1" name="Oval 9"/>
            <p:cNvSpPr>
              <a:spLocks noChangeArrowheads="1"/>
            </p:cNvSpPr>
            <p:nvPr/>
          </p:nvSpPr>
          <p:spPr bwMode="auto">
            <a:xfrm>
              <a:off x="3247" y="3620"/>
              <a:ext cx="247" cy="246"/>
            </a:xfrm>
            <a:prstGeom prst="ellipse">
              <a:avLst/>
            </a:prstGeom>
            <a:solidFill>
              <a:srgbClr val="008080"/>
            </a:solidFill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3370" y="3168"/>
              <a:ext cx="1" cy="45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3" name="Rectangle 11"/>
            <p:cNvSpPr>
              <a:spLocks noChangeArrowheads="1"/>
            </p:cNvSpPr>
            <p:nvPr/>
          </p:nvSpPr>
          <p:spPr bwMode="auto">
            <a:xfrm>
              <a:off x="3312" y="3654"/>
              <a:ext cx="109" cy="179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800" b="1">
                  <a:solidFill>
                    <a:schemeClr val="bg1"/>
                  </a:solidFill>
                </a:rPr>
                <a:t>G</a:t>
              </a:r>
              <a:endParaRPr lang="en-GB" sz="3600">
                <a:solidFill>
                  <a:schemeClr val="bg1"/>
                </a:solidFill>
              </a:endParaRPr>
            </a:p>
          </p:txBody>
        </p:sp>
        <p:sp>
          <p:nvSpPr>
            <p:cNvPr id="115724" name="Rectangle 12"/>
            <p:cNvSpPr>
              <a:spLocks noChangeArrowheads="1"/>
            </p:cNvSpPr>
            <p:nvPr/>
          </p:nvSpPr>
          <p:spPr bwMode="auto">
            <a:xfrm>
              <a:off x="3319" y="3372"/>
              <a:ext cx="103" cy="104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5" name="Oval 13"/>
            <p:cNvSpPr>
              <a:spLocks noChangeArrowheads="1"/>
            </p:cNvSpPr>
            <p:nvPr/>
          </p:nvSpPr>
          <p:spPr bwMode="auto">
            <a:xfrm>
              <a:off x="3837" y="3628"/>
              <a:ext cx="231" cy="230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6" name="Oval 14"/>
            <p:cNvSpPr>
              <a:spLocks noChangeArrowheads="1"/>
            </p:cNvSpPr>
            <p:nvPr/>
          </p:nvSpPr>
          <p:spPr bwMode="auto">
            <a:xfrm>
              <a:off x="3829" y="3620"/>
              <a:ext cx="247" cy="246"/>
            </a:xfrm>
            <a:prstGeom prst="ellipse">
              <a:avLst/>
            </a:prstGeom>
            <a:solidFill>
              <a:srgbClr val="008080"/>
            </a:solidFill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27" name="Line 15"/>
            <p:cNvSpPr>
              <a:spLocks noChangeShapeType="1"/>
            </p:cNvSpPr>
            <p:nvPr/>
          </p:nvSpPr>
          <p:spPr bwMode="auto">
            <a:xfrm>
              <a:off x="3952" y="3166"/>
              <a:ext cx="1" cy="45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28" name="Rectangle 16"/>
            <p:cNvSpPr>
              <a:spLocks noChangeArrowheads="1"/>
            </p:cNvSpPr>
            <p:nvPr/>
          </p:nvSpPr>
          <p:spPr bwMode="auto">
            <a:xfrm>
              <a:off x="3894" y="3654"/>
              <a:ext cx="109" cy="179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800" b="1">
                  <a:solidFill>
                    <a:schemeClr val="bg1"/>
                  </a:solidFill>
                </a:rPr>
                <a:t>G</a:t>
              </a:r>
              <a:endParaRPr lang="en-GB" sz="3600">
                <a:solidFill>
                  <a:schemeClr val="bg1"/>
                </a:solidFill>
              </a:endParaRPr>
            </a:p>
          </p:txBody>
        </p:sp>
        <p:sp>
          <p:nvSpPr>
            <p:cNvPr id="115729" name="Rectangle 17"/>
            <p:cNvSpPr>
              <a:spLocks noChangeArrowheads="1"/>
            </p:cNvSpPr>
            <p:nvPr/>
          </p:nvSpPr>
          <p:spPr bwMode="auto">
            <a:xfrm>
              <a:off x="3901" y="3372"/>
              <a:ext cx="103" cy="104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0" name="Oval 18"/>
            <p:cNvSpPr>
              <a:spLocks noChangeArrowheads="1"/>
            </p:cNvSpPr>
            <p:nvPr/>
          </p:nvSpPr>
          <p:spPr bwMode="auto">
            <a:xfrm>
              <a:off x="4419" y="3628"/>
              <a:ext cx="231" cy="230"/>
            </a:xfrm>
            <a:prstGeom prst="ellipse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1" name="Oval 19"/>
            <p:cNvSpPr>
              <a:spLocks noChangeArrowheads="1"/>
            </p:cNvSpPr>
            <p:nvPr/>
          </p:nvSpPr>
          <p:spPr bwMode="auto">
            <a:xfrm>
              <a:off x="4411" y="3620"/>
              <a:ext cx="247" cy="246"/>
            </a:xfrm>
            <a:prstGeom prst="ellipse">
              <a:avLst/>
            </a:prstGeom>
            <a:solidFill>
              <a:srgbClr val="008080"/>
            </a:solidFill>
            <a:ln w="254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732" name="Line 20"/>
            <p:cNvSpPr>
              <a:spLocks noChangeShapeType="1"/>
            </p:cNvSpPr>
            <p:nvPr/>
          </p:nvSpPr>
          <p:spPr bwMode="auto">
            <a:xfrm>
              <a:off x="4534" y="3166"/>
              <a:ext cx="1" cy="452"/>
            </a:xfrm>
            <a:prstGeom prst="line">
              <a:avLst/>
            </a:prstGeom>
            <a:noFill/>
            <a:ln w="28575">
              <a:solidFill>
                <a:srgbClr val="0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3" name="Rectangle 21"/>
            <p:cNvSpPr>
              <a:spLocks noChangeArrowheads="1"/>
            </p:cNvSpPr>
            <p:nvPr/>
          </p:nvSpPr>
          <p:spPr bwMode="auto">
            <a:xfrm>
              <a:off x="4476" y="3654"/>
              <a:ext cx="109" cy="179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8080"/>
              </a:solidFill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800" b="1">
                  <a:solidFill>
                    <a:schemeClr val="bg1"/>
                  </a:solidFill>
                </a:rPr>
                <a:t>G</a:t>
              </a:r>
              <a:endParaRPr lang="en-GB" sz="3600">
                <a:solidFill>
                  <a:schemeClr val="bg1"/>
                </a:solidFill>
              </a:endParaRPr>
            </a:p>
          </p:txBody>
        </p:sp>
        <p:sp>
          <p:nvSpPr>
            <p:cNvPr id="115734" name="Rectangle 22"/>
            <p:cNvSpPr>
              <a:spLocks noChangeArrowheads="1"/>
            </p:cNvSpPr>
            <p:nvPr/>
          </p:nvSpPr>
          <p:spPr bwMode="auto">
            <a:xfrm>
              <a:off x="4483" y="3372"/>
              <a:ext cx="103" cy="104"/>
            </a:xfrm>
            <a:prstGeom prst="rect">
              <a:avLst/>
            </a:prstGeom>
            <a:solidFill>
              <a:srgbClr val="FF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735" name="Rectangle 23"/>
            <p:cNvSpPr>
              <a:spLocks noChangeArrowheads="1"/>
            </p:cNvSpPr>
            <p:nvPr/>
          </p:nvSpPr>
          <p:spPr bwMode="auto">
            <a:xfrm>
              <a:off x="4818" y="3595"/>
              <a:ext cx="6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600" b="1">
                  <a:latin typeface="Geneva" charset="0"/>
                </a:rPr>
                <a:t>Load Profile</a:t>
              </a:r>
              <a:endParaRPr lang="en-GB">
                <a:latin typeface="Times" charset="0"/>
              </a:endParaRPr>
            </a:p>
          </p:txBody>
        </p:sp>
        <p:sp>
          <p:nvSpPr>
            <p:cNvPr id="115736" name="Rectangle 24"/>
            <p:cNvSpPr>
              <a:spLocks noChangeArrowheads="1"/>
            </p:cNvSpPr>
            <p:nvPr/>
          </p:nvSpPr>
          <p:spPr bwMode="auto">
            <a:xfrm>
              <a:off x="3478" y="3365"/>
              <a:ext cx="6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600" b="1">
                  <a:latin typeface="Geneva" charset="0"/>
                </a:rPr>
                <a:t>?</a:t>
              </a:r>
              <a:endParaRPr lang="en-GB" sz="3200">
                <a:latin typeface="Times" charset="0"/>
              </a:endParaRPr>
            </a:p>
          </p:txBody>
        </p:sp>
        <p:sp>
          <p:nvSpPr>
            <p:cNvPr id="115737" name="Rectangle 25"/>
            <p:cNvSpPr>
              <a:spLocks noChangeArrowheads="1"/>
            </p:cNvSpPr>
            <p:nvPr/>
          </p:nvSpPr>
          <p:spPr bwMode="auto">
            <a:xfrm>
              <a:off x="4060" y="3365"/>
              <a:ext cx="67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600" b="1">
                  <a:latin typeface="Geneva" charset="0"/>
                </a:rPr>
                <a:t>?</a:t>
              </a:r>
              <a:endParaRPr lang="en-GB" sz="3200">
                <a:latin typeface="Times" charset="0"/>
              </a:endParaRPr>
            </a:p>
          </p:txBody>
        </p:sp>
        <p:sp>
          <p:nvSpPr>
            <p:cNvPr id="115738" name="Rectangle 26"/>
            <p:cNvSpPr>
              <a:spLocks noChangeArrowheads="1"/>
            </p:cNvSpPr>
            <p:nvPr/>
          </p:nvSpPr>
          <p:spPr bwMode="auto">
            <a:xfrm>
              <a:off x="4642" y="3360"/>
              <a:ext cx="1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GB" sz="1600" b="1">
                  <a:latin typeface="Geneva" charset="0"/>
                </a:rPr>
                <a:t>?</a:t>
              </a:r>
              <a:endParaRPr lang="en-GB" sz="3200">
                <a:latin typeface="Times" charset="0"/>
              </a:endParaRPr>
            </a:p>
          </p:txBody>
        </p:sp>
      </p:grpSp>
    </p:spTree>
  </p:cSld>
  <p:clrMapOvr>
    <a:masterClrMapping/>
  </p:clrMapOvr>
  <p:transition advTm="54509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Feasible Unit Combinations (states)</a:t>
            </a:r>
          </a:p>
        </p:txBody>
      </p:sp>
      <p:sp>
        <p:nvSpPr>
          <p:cNvPr id="1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C13FF-D449-2A40-9E64-836CC1286362}" type="slidenum">
              <a:rPr lang="en-GB"/>
              <a:pPr/>
              <a:t>40</a:t>
            </a:fld>
            <a:endParaRPr lang="en-GB"/>
          </a:p>
        </p:txBody>
      </p:sp>
      <p:graphicFrame>
        <p:nvGraphicFramePr>
          <p:cNvPr id="148483" name="Group 3"/>
          <p:cNvGraphicFramePr>
            <a:graphicFrameLocks noGrp="1"/>
          </p:cNvGraphicFramePr>
          <p:nvPr/>
        </p:nvGraphicFramePr>
        <p:xfrm>
          <a:off x="330200" y="1219200"/>
          <a:ext cx="3384550" cy="5181602"/>
        </p:xfrm>
        <a:graphic>
          <a:graphicData uri="http://schemas.openxmlformats.org/drawingml/2006/table">
            <a:tbl>
              <a:tblPr/>
              <a:tblGrid>
                <a:gridCol w="593725"/>
                <a:gridCol w="593725"/>
                <a:gridCol w="593725"/>
                <a:gridCol w="831850"/>
                <a:gridCol w="771525"/>
              </a:tblGrid>
              <a:tr h="5207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Combinations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</a:t>
                      </a:r>
                      <a:r>
                        <a:rPr kumimoji="0" lang="en-GB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min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</a:t>
                      </a:r>
                      <a:r>
                        <a:rPr kumimoji="0" lang="en-GB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max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160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8670" name="Group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417293"/>
              </p:ext>
            </p:extLst>
          </p:nvPr>
        </p:nvGraphicFramePr>
        <p:xfrm>
          <a:off x="4044950" y="1196752"/>
          <a:ext cx="5365750" cy="5181602"/>
        </p:xfrm>
        <a:graphic>
          <a:graphicData uri="http://schemas.openxmlformats.org/drawingml/2006/table">
            <a:tbl>
              <a:tblPr/>
              <a:tblGrid>
                <a:gridCol w="495300"/>
                <a:gridCol w="1651000"/>
                <a:gridCol w="1568450"/>
                <a:gridCol w="165100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118100" y="3895725"/>
            <a:ext cx="330200" cy="817563"/>
            <a:chOff x="5118100" y="3895725"/>
            <a:chExt cx="330200" cy="817563"/>
          </a:xfrm>
        </p:grpSpPr>
        <p:sp>
          <p:nvSpPr>
            <p:cNvPr id="148610" name="Oval 130"/>
            <p:cNvSpPr>
              <a:spLocks noChangeArrowheads="1"/>
            </p:cNvSpPr>
            <p:nvPr/>
          </p:nvSpPr>
          <p:spPr bwMode="auto">
            <a:xfrm>
              <a:off x="5118100" y="3895725"/>
              <a:ext cx="330200" cy="304800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11" name="Oval 131"/>
            <p:cNvSpPr>
              <a:spLocks noChangeArrowheads="1"/>
            </p:cNvSpPr>
            <p:nvPr/>
          </p:nvSpPr>
          <p:spPr bwMode="auto">
            <a:xfrm>
              <a:off x="5118100" y="4408488"/>
              <a:ext cx="330200" cy="304800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769100" y="2362200"/>
            <a:ext cx="330200" cy="1327150"/>
            <a:chOff x="6769100" y="2362200"/>
            <a:chExt cx="330200" cy="1327150"/>
          </a:xfrm>
        </p:grpSpPr>
        <p:sp>
          <p:nvSpPr>
            <p:cNvPr id="148612" name="Oval 132"/>
            <p:cNvSpPr>
              <a:spLocks noChangeArrowheads="1"/>
            </p:cNvSpPr>
            <p:nvPr/>
          </p:nvSpPr>
          <p:spPr bwMode="auto">
            <a:xfrm>
              <a:off x="6769100" y="2873375"/>
              <a:ext cx="330200" cy="304800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13" name="Oval 133"/>
            <p:cNvSpPr>
              <a:spLocks noChangeArrowheads="1"/>
            </p:cNvSpPr>
            <p:nvPr/>
          </p:nvSpPr>
          <p:spPr bwMode="auto">
            <a:xfrm>
              <a:off x="6769100" y="3384550"/>
              <a:ext cx="330200" cy="304800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14" name="Oval 134"/>
            <p:cNvSpPr>
              <a:spLocks noChangeArrowheads="1"/>
            </p:cNvSpPr>
            <p:nvPr/>
          </p:nvSpPr>
          <p:spPr bwMode="auto">
            <a:xfrm>
              <a:off x="6769100" y="2362200"/>
              <a:ext cx="330200" cy="304800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407400" y="2873375"/>
            <a:ext cx="330200" cy="1327150"/>
            <a:chOff x="8407400" y="2873375"/>
            <a:chExt cx="330200" cy="1327150"/>
          </a:xfrm>
        </p:grpSpPr>
        <p:sp>
          <p:nvSpPr>
            <p:cNvPr id="148615" name="Oval 135"/>
            <p:cNvSpPr>
              <a:spLocks noChangeArrowheads="1"/>
            </p:cNvSpPr>
            <p:nvPr/>
          </p:nvSpPr>
          <p:spPr bwMode="auto">
            <a:xfrm>
              <a:off x="8407400" y="3384550"/>
              <a:ext cx="330200" cy="304800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16" name="Oval 136"/>
            <p:cNvSpPr>
              <a:spLocks noChangeArrowheads="1"/>
            </p:cNvSpPr>
            <p:nvPr/>
          </p:nvSpPr>
          <p:spPr bwMode="auto">
            <a:xfrm>
              <a:off x="8407400" y="3895725"/>
              <a:ext cx="330200" cy="304800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17" name="Oval 137"/>
            <p:cNvSpPr>
              <a:spLocks noChangeArrowheads="1"/>
            </p:cNvSpPr>
            <p:nvPr/>
          </p:nvSpPr>
          <p:spPr bwMode="auto">
            <a:xfrm>
              <a:off x="8407400" y="2873375"/>
              <a:ext cx="330200" cy="304800"/>
            </a:xfrm>
            <a:prstGeom prst="ellipse">
              <a:avLst/>
            </a:prstGeom>
            <a:solidFill>
              <a:srgbClr val="0000FF"/>
            </a:solidFill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18100" y="4919663"/>
            <a:ext cx="330200" cy="1328737"/>
            <a:chOff x="5118100" y="4919663"/>
            <a:chExt cx="330200" cy="1328737"/>
          </a:xfrm>
        </p:grpSpPr>
        <p:sp>
          <p:nvSpPr>
            <p:cNvPr id="148618" name="Oval 138"/>
            <p:cNvSpPr>
              <a:spLocks noChangeArrowheads="1"/>
            </p:cNvSpPr>
            <p:nvPr/>
          </p:nvSpPr>
          <p:spPr bwMode="auto">
            <a:xfrm>
              <a:off x="5118100" y="5430838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19" name="Oval 139"/>
            <p:cNvSpPr>
              <a:spLocks noChangeArrowheads="1"/>
            </p:cNvSpPr>
            <p:nvPr/>
          </p:nvSpPr>
          <p:spPr bwMode="auto">
            <a:xfrm>
              <a:off x="5118100" y="5943600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20" name="Oval 140"/>
            <p:cNvSpPr>
              <a:spLocks noChangeArrowheads="1"/>
            </p:cNvSpPr>
            <p:nvPr/>
          </p:nvSpPr>
          <p:spPr bwMode="auto">
            <a:xfrm>
              <a:off x="5118100" y="4919663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769100" y="3895725"/>
            <a:ext cx="330200" cy="2352675"/>
            <a:chOff x="6769100" y="3895725"/>
            <a:chExt cx="330200" cy="2352675"/>
          </a:xfrm>
        </p:grpSpPr>
        <p:sp>
          <p:nvSpPr>
            <p:cNvPr id="148621" name="Oval 141"/>
            <p:cNvSpPr>
              <a:spLocks noChangeArrowheads="1"/>
            </p:cNvSpPr>
            <p:nvPr/>
          </p:nvSpPr>
          <p:spPr bwMode="auto">
            <a:xfrm>
              <a:off x="6769100" y="5430838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22" name="Oval 142"/>
            <p:cNvSpPr>
              <a:spLocks noChangeArrowheads="1"/>
            </p:cNvSpPr>
            <p:nvPr/>
          </p:nvSpPr>
          <p:spPr bwMode="auto">
            <a:xfrm>
              <a:off x="6769100" y="5943600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23" name="Oval 143"/>
            <p:cNvSpPr>
              <a:spLocks noChangeArrowheads="1"/>
            </p:cNvSpPr>
            <p:nvPr/>
          </p:nvSpPr>
          <p:spPr bwMode="auto">
            <a:xfrm>
              <a:off x="6769100" y="4919663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27" name="Oval 147"/>
            <p:cNvSpPr>
              <a:spLocks noChangeArrowheads="1"/>
            </p:cNvSpPr>
            <p:nvPr/>
          </p:nvSpPr>
          <p:spPr bwMode="auto">
            <a:xfrm>
              <a:off x="6769100" y="4408488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29" name="Oval 149"/>
            <p:cNvSpPr>
              <a:spLocks noChangeArrowheads="1"/>
            </p:cNvSpPr>
            <p:nvPr/>
          </p:nvSpPr>
          <p:spPr bwMode="auto">
            <a:xfrm>
              <a:off x="6769100" y="3895725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07400" y="2362200"/>
            <a:ext cx="330200" cy="3886200"/>
            <a:chOff x="8407400" y="2362200"/>
            <a:chExt cx="330200" cy="3886200"/>
          </a:xfrm>
        </p:grpSpPr>
        <p:sp>
          <p:nvSpPr>
            <p:cNvPr id="148624" name="Oval 144"/>
            <p:cNvSpPr>
              <a:spLocks noChangeArrowheads="1"/>
            </p:cNvSpPr>
            <p:nvPr/>
          </p:nvSpPr>
          <p:spPr bwMode="auto">
            <a:xfrm>
              <a:off x="8407400" y="5430838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25" name="Oval 145"/>
            <p:cNvSpPr>
              <a:spLocks noChangeArrowheads="1"/>
            </p:cNvSpPr>
            <p:nvPr/>
          </p:nvSpPr>
          <p:spPr bwMode="auto">
            <a:xfrm>
              <a:off x="8407400" y="5943600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26" name="Oval 146"/>
            <p:cNvSpPr>
              <a:spLocks noChangeArrowheads="1"/>
            </p:cNvSpPr>
            <p:nvPr/>
          </p:nvSpPr>
          <p:spPr bwMode="auto">
            <a:xfrm>
              <a:off x="8407400" y="4919663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28" name="Oval 148"/>
            <p:cNvSpPr>
              <a:spLocks noChangeArrowheads="1"/>
            </p:cNvSpPr>
            <p:nvPr/>
          </p:nvSpPr>
          <p:spPr bwMode="auto">
            <a:xfrm>
              <a:off x="8407400" y="4408488"/>
              <a:ext cx="330200" cy="304800"/>
            </a:xfrm>
            <a:prstGeom prst="ellipse">
              <a:avLst/>
            </a:prstGeom>
            <a:noFill/>
            <a:ln w="19050">
              <a:solidFill>
                <a:srgbClr val="FF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30" name="Oval 150"/>
            <p:cNvSpPr>
              <a:spLocks noChangeArrowheads="1"/>
            </p:cNvSpPr>
            <p:nvPr/>
          </p:nvSpPr>
          <p:spPr bwMode="auto">
            <a:xfrm>
              <a:off x="8407400" y="2362200"/>
              <a:ext cx="330200" cy="304800"/>
            </a:xfrm>
            <a:prstGeom prst="ellipse">
              <a:avLst/>
            </a:prstGeom>
            <a:noFill/>
            <a:ln w="19050">
              <a:solidFill>
                <a:srgbClr val="80004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118100" y="2362200"/>
            <a:ext cx="330200" cy="1327150"/>
            <a:chOff x="5118100" y="2362200"/>
            <a:chExt cx="330200" cy="1327150"/>
          </a:xfrm>
        </p:grpSpPr>
        <p:sp>
          <p:nvSpPr>
            <p:cNvPr id="148631" name="Oval 151"/>
            <p:cNvSpPr>
              <a:spLocks noChangeArrowheads="1"/>
            </p:cNvSpPr>
            <p:nvPr/>
          </p:nvSpPr>
          <p:spPr bwMode="auto">
            <a:xfrm>
              <a:off x="5118100" y="3384550"/>
              <a:ext cx="330200" cy="3048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32" name="Oval 152"/>
            <p:cNvSpPr>
              <a:spLocks noChangeArrowheads="1"/>
            </p:cNvSpPr>
            <p:nvPr/>
          </p:nvSpPr>
          <p:spPr bwMode="auto">
            <a:xfrm>
              <a:off x="5118100" y="2873375"/>
              <a:ext cx="330200" cy="3048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633" name="Oval 153"/>
            <p:cNvSpPr>
              <a:spLocks noChangeArrowheads="1"/>
            </p:cNvSpPr>
            <p:nvPr/>
          </p:nvSpPr>
          <p:spPr bwMode="auto">
            <a:xfrm>
              <a:off x="5118100" y="2362200"/>
              <a:ext cx="330200" cy="304800"/>
            </a:xfrm>
            <a:prstGeom prst="ellips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769"/>
    </mc:Choice>
    <mc:Fallback xmlns="">
      <p:transition xmlns:p14="http://schemas.microsoft.com/office/powerpoint/2010/main" spd="slow" advTm="1547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16632"/>
            <a:ext cx="9210228" cy="1066800"/>
          </a:xfrm>
        </p:spPr>
        <p:txBody>
          <a:bodyPr>
            <a:normAutofit fontScale="90000"/>
          </a:bodyPr>
          <a:lstStyle/>
          <a:p>
            <a:r>
              <a:rPr lang="en-GB" dirty="0"/>
              <a:t>Transitions between feasible combinations</a:t>
            </a:r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5FB3-ED36-F343-A799-899BA13B2B32}" type="slidenum">
              <a:rPr lang="en-GB"/>
              <a:pPr/>
              <a:t>41</a:t>
            </a:fld>
            <a:endParaRPr lang="en-GB"/>
          </a:p>
        </p:txBody>
      </p:sp>
      <p:graphicFrame>
        <p:nvGraphicFramePr>
          <p:cNvPr id="149507" name="Group 3"/>
          <p:cNvGraphicFramePr>
            <a:graphicFrameLocks noGrp="1"/>
          </p:cNvGraphicFramePr>
          <p:nvPr/>
        </p:nvGraphicFramePr>
        <p:xfrm>
          <a:off x="330200" y="1219200"/>
          <a:ext cx="1155700" cy="3644901"/>
        </p:xfrm>
        <a:graphic>
          <a:graphicData uri="http://schemas.openxmlformats.org/drawingml/2006/table">
            <a:tbl>
              <a:tblPr/>
              <a:tblGrid>
                <a:gridCol w="385763"/>
                <a:gridCol w="384175"/>
                <a:gridCol w="385762"/>
              </a:tblGrid>
              <a:tr h="5207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9667" name="Group 163"/>
          <p:cNvGraphicFramePr>
            <a:graphicFrameLocks noGrp="1"/>
          </p:cNvGraphicFramePr>
          <p:nvPr/>
        </p:nvGraphicFramePr>
        <p:xfrm>
          <a:off x="4044950" y="1219200"/>
          <a:ext cx="5365750" cy="5181602"/>
        </p:xfrm>
        <a:graphic>
          <a:graphicData uri="http://schemas.openxmlformats.org/drawingml/2006/table">
            <a:tbl>
              <a:tblPr/>
              <a:tblGrid>
                <a:gridCol w="495300"/>
                <a:gridCol w="1651000"/>
                <a:gridCol w="1568450"/>
                <a:gridCol w="165100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9604" name="Oval 100"/>
          <p:cNvSpPr>
            <a:spLocks noChangeArrowheads="1"/>
          </p:cNvSpPr>
          <p:nvPr/>
        </p:nvSpPr>
        <p:spPr bwMode="auto">
          <a:xfrm>
            <a:off x="5137150" y="3903663"/>
            <a:ext cx="330200" cy="3048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05" name="Oval 101"/>
          <p:cNvSpPr>
            <a:spLocks noChangeArrowheads="1"/>
          </p:cNvSpPr>
          <p:nvPr/>
        </p:nvSpPr>
        <p:spPr bwMode="auto">
          <a:xfrm>
            <a:off x="5137150" y="4416425"/>
            <a:ext cx="330200" cy="3048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06" name="Oval 102"/>
          <p:cNvSpPr>
            <a:spLocks noChangeArrowheads="1"/>
          </p:cNvSpPr>
          <p:nvPr/>
        </p:nvSpPr>
        <p:spPr bwMode="auto">
          <a:xfrm>
            <a:off x="6788150" y="2873375"/>
            <a:ext cx="330200" cy="3048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07" name="Oval 103"/>
          <p:cNvSpPr>
            <a:spLocks noChangeArrowheads="1"/>
          </p:cNvSpPr>
          <p:nvPr/>
        </p:nvSpPr>
        <p:spPr bwMode="auto">
          <a:xfrm>
            <a:off x="6788150" y="3392488"/>
            <a:ext cx="330200" cy="3048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08" name="Oval 104"/>
          <p:cNvSpPr>
            <a:spLocks noChangeArrowheads="1"/>
          </p:cNvSpPr>
          <p:nvPr/>
        </p:nvSpPr>
        <p:spPr bwMode="auto">
          <a:xfrm>
            <a:off x="6788150" y="2362200"/>
            <a:ext cx="330200" cy="3048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09" name="Oval 105"/>
          <p:cNvSpPr>
            <a:spLocks noChangeArrowheads="1"/>
          </p:cNvSpPr>
          <p:nvPr/>
        </p:nvSpPr>
        <p:spPr bwMode="auto">
          <a:xfrm>
            <a:off x="8426450" y="3384550"/>
            <a:ext cx="330200" cy="3048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10" name="Oval 106"/>
          <p:cNvSpPr>
            <a:spLocks noChangeArrowheads="1"/>
          </p:cNvSpPr>
          <p:nvPr/>
        </p:nvSpPr>
        <p:spPr bwMode="auto">
          <a:xfrm>
            <a:off x="8407400" y="3886200"/>
            <a:ext cx="330200" cy="3048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11" name="Oval 107"/>
          <p:cNvSpPr>
            <a:spLocks noChangeArrowheads="1"/>
          </p:cNvSpPr>
          <p:nvPr/>
        </p:nvSpPr>
        <p:spPr bwMode="auto">
          <a:xfrm>
            <a:off x="8426450" y="2873375"/>
            <a:ext cx="330200" cy="3048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12" name="Oval 108"/>
          <p:cNvSpPr>
            <a:spLocks noChangeArrowheads="1"/>
          </p:cNvSpPr>
          <p:nvPr/>
        </p:nvSpPr>
        <p:spPr bwMode="auto">
          <a:xfrm>
            <a:off x="3879850" y="3897313"/>
            <a:ext cx="330200" cy="304800"/>
          </a:xfrm>
          <a:prstGeom prst="ellipse">
            <a:avLst/>
          </a:prstGeom>
          <a:solidFill>
            <a:srgbClr val="FF0080"/>
          </a:solidFill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9613" name="Text Box 109"/>
          <p:cNvSpPr txBox="1">
            <a:spLocks noChangeArrowheads="1"/>
          </p:cNvSpPr>
          <p:nvPr/>
        </p:nvSpPr>
        <p:spPr bwMode="auto">
          <a:xfrm>
            <a:off x="2393950" y="3824288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>
                <a:latin typeface="Arial" charset="0"/>
              </a:rPr>
              <a:t>Initial State</a:t>
            </a:r>
            <a:endParaRPr lang="en-GB">
              <a:latin typeface="Times" charset="0"/>
            </a:endParaRPr>
          </a:p>
        </p:txBody>
      </p:sp>
      <p:cxnSp>
        <p:nvCxnSpPr>
          <p:cNvPr id="149614" name="AutoShape 110"/>
          <p:cNvCxnSpPr>
            <a:cxnSpLocks noChangeShapeType="1"/>
            <a:stCxn id="149612" idx="6"/>
            <a:endCxn id="149604" idx="2"/>
          </p:cNvCxnSpPr>
          <p:nvPr/>
        </p:nvCxnSpPr>
        <p:spPr bwMode="auto">
          <a:xfrm>
            <a:off x="4219575" y="4049713"/>
            <a:ext cx="89852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15" name="AutoShape 111"/>
          <p:cNvCxnSpPr>
            <a:cxnSpLocks noChangeShapeType="1"/>
            <a:stCxn id="149612" idx="6"/>
            <a:endCxn id="149605" idx="2"/>
          </p:cNvCxnSpPr>
          <p:nvPr/>
        </p:nvCxnSpPr>
        <p:spPr bwMode="auto">
          <a:xfrm>
            <a:off x="4219575" y="4049713"/>
            <a:ext cx="898525" cy="5191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16" name="AutoShape 112"/>
          <p:cNvCxnSpPr>
            <a:cxnSpLocks noChangeShapeType="1"/>
            <a:stCxn id="149604" idx="6"/>
            <a:endCxn id="149608" idx="2"/>
          </p:cNvCxnSpPr>
          <p:nvPr/>
        </p:nvCxnSpPr>
        <p:spPr bwMode="auto">
          <a:xfrm flipV="1">
            <a:off x="5486400" y="2514600"/>
            <a:ext cx="1282700" cy="1541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17" name="AutoShape 113"/>
          <p:cNvCxnSpPr>
            <a:cxnSpLocks noChangeShapeType="1"/>
            <a:stCxn id="149604" idx="6"/>
            <a:endCxn id="149606" idx="2"/>
          </p:cNvCxnSpPr>
          <p:nvPr/>
        </p:nvCxnSpPr>
        <p:spPr bwMode="auto">
          <a:xfrm flipV="1">
            <a:off x="5486400" y="3025775"/>
            <a:ext cx="1282700" cy="1030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18" name="AutoShape 114"/>
          <p:cNvCxnSpPr>
            <a:cxnSpLocks noChangeShapeType="1"/>
            <a:stCxn id="149604" idx="6"/>
            <a:endCxn id="149607" idx="2"/>
          </p:cNvCxnSpPr>
          <p:nvPr/>
        </p:nvCxnSpPr>
        <p:spPr bwMode="auto">
          <a:xfrm flipV="1">
            <a:off x="5486400" y="3544888"/>
            <a:ext cx="1282700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19" name="AutoShape 115"/>
          <p:cNvCxnSpPr>
            <a:cxnSpLocks noChangeShapeType="1"/>
          </p:cNvCxnSpPr>
          <p:nvPr/>
        </p:nvCxnSpPr>
        <p:spPr bwMode="auto">
          <a:xfrm flipV="1">
            <a:off x="5486400" y="3038475"/>
            <a:ext cx="1219200" cy="153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20" name="AutoShape 116"/>
          <p:cNvCxnSpPr>
            <a:cxnSpLocks noChangeShapeType="1"/>
          </p:cNvCxnSpPr>
          <p:nvPr/>
        </p:nvCxnSpPr>
        <p:spPr bwMode="auto">
          <a:xfrm flipV="1">
            <a:off x="5486400" y="3549650"/>
            <a:ext cx="1219200" cy="1022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21" name="AutoShape 117"/>
          <p:cNvCxnSpPr>
            <a:cxnSpLocks noChangeShapeType="1"/>
            <a:stCxn id="149605" idx="6"/>
            <a:endCxn id="149608" idx="2"/>
          </p:cNvCxnSpPr>
          <p:nvPr/>
        </p:nvCxnSpPr>
        <p:spPr bwMode="auto">
          <a:xfrm flipV="1">
            <a:off x="5486400" y="2514600"/>
            <a:ext cx="1282700" cy="2054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22" name="AutoShape 118"/>
          <p:cNvCxnSpPr>
            <a:cxnSpLocks noChangeShapeType="1"/>
            <a:stCxn id="149608" idx="6"/>
            <a:endCxn id="149611" idx="2"/>
          </p:cNvCxnSpPr>
          <p:nvPr/>
        </p:nvCxnSpPr>
        <p:spPr bwMode="auto">
          <a:xfrm>
            <a:off x="7137400" y="2514600"/>
            <a:ext cx="1270000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23" name="AutoShape 119"/>
          <p:cNvCxnSpPr>
            <a:cxnSpLocks noChangeShapeType="1"/>
            <a:stCxn id="149608" idx="6"/>
            <a:endCxn id="149609" idx="2"/>
          </p:cNvCxnSpPr>
          <p:nvPr/>
        </p:nvCxnSpPr>
        <p:spPr bwMode="auto">
          <a:xfrm>
            <a:off x="7137400" y="2514600"/>
            <a:ext cx="1270000" cy="1022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24" name="AutoShape 120"/>
          <p:cNvCxnSpPr>
            <a:cxnSpLocks noChangeShapeType="1"/>
            <a:endCxn id="149610" idx="2"/>
          </p:cNvCxnSpPr>
          <p:nvPr/>
        </p:nvCxnSpPr>
        <p:spPr bwMode="auto">
          <a:xfrm>
            <a:off x="7180263" y="2505075"/>
            <a:ext cx="1208087" cy="153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25" name="AutoShape 121"/>
          <p:cNvCxnSpPr>
            <a:cxnSpLocks noChangeShapeType="1"/>
          </p:cNvCxnSpPr>
          <p:nvPr/>
        </p:nvCxnSpPr>
        <p:spPr bwMode="auto">
          <a:xfrm>
            <a:off x="7173913" y="3038475"/>
            <a:ext cx="1208087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26" name="AutoShape 122"/>
          <p:cNvCxnSpPr>
            <a:cxnSpLocks noChangeShapeType="1"/>
          </p:cNvCxnSpPr>
          <p:nvPr/>
        </p:nvCxnSpPr>
        <p:spPr bwMode="auto">
          <a:xfrm>
            <a:off x="7173913" y="3038475"/>
            <a:ext cx="1208087" cy="1022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27" name="AutoShape 123"/>
          <p:cNvCxnSpPr>
            <a:cxnSpLocks noChangeShapeType="1"/>
            <a:endCxn id="149611" idx="2"/>
          </p:cNvCxnSpPr>
          <p:nvPr/>
        </p:nvCxnSpPr>
        <p:spPr bwMode="auto">
          <a:xfrm flipV="1">
            <a:off x="7199313" y="3025775"/>
            <a:ext cx="1208087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28" name="AutoShape 124"/>
          <p:cNvCxnSpPr>
            <a:cxnSpLocks noChangeShapeType="1"/>
          </p:cNvCxnSpPr>
          <p:nvPr/>
        </p:nvCxnSpPr>
        <p:spPr bwMode="auto">
          <a:xfrm>
            <a:off x="7173913" y="3562350"/>
            <a:ext cx="1208087" cy="511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29" name="AutoShape 125"/>
          <p:cNvCxnSpPr>
            <a:cxnSpLocks noChangeShapeType="1"/>
            <a:endCxn id="149611" idx="2"/>
          </p:cNvCxnSpPr>
          <p:nvPr/>
        </p:nvCxnSpPr>
        <p:spPr bwMode="auto">
          <a:xfrm flipV="1">
            <a:off x="7199313" y="3025775"/>
            <a:ext cx="1208087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9630" name="AutoShape 126"/>
          <p:cNvCxnSpPr>
            <a:cxnSpLocks noChangeShapeType="1"/>
          </p:cNvCxnSpPr>
          <p:nvPr/>
        </p:nvCxnSpPr>
        <p:spPr bwMode="auto">
          <a:xfrm flipV="1">
            <a:off x="7173913" y="3549650"/>
            <a:ext cx="1208087" cy="12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08"/>
    </mc:Choice>
    <mc:Fallback xmlns="">
      <p:transition xmlns:p14="http://schemas.microsoft.com/office/powerpoint/2010/main" spd="slow" advTm="37808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Infeasible transitions: Minimum down time of unit A</a:t>
            </a:r>
          </a:p>
        </p:txBody>
      </p:sp>
      <p:sp>
        <p:nvSpPr>
          <p:cNvPr id="1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96744-5643-F54B-892A-F4E2708BE2F4}" type="slidenum">
              <a:rPr lang="en-GB"/>
              <a:pPr/>
              <a:t>42</a:t>
            </a:fld>
            <a:endParaRPr lang="en-GB"/>
          </a:p>
        </p:txBody>
      </p:sp>
      <p:graphicFrame>
        <p:nvGraphicFramePr>
          <p:cNvPr id="150531" name="Group 3"/>
          <p:cNvGraphicFramePr>
            <a:graphicFrameLocks noGrp="1"/>
          </p:cNvGraphicFramePr>
          <p:nvPr/>
        </p:nvGraphicFramePr>
        <p:xfrm>
          <a:off x="330200" y="1219200"/>
          <a:ext cx="1155700" cy="3644901"/>
        </p:xfrm>
        <a:graphic>
          <a:graphicData uri="http://schemas.openxmlformats.org/drawingml/2006/table">
            <a:tbl>
              <a:tblPr/>
              <a:tblGrid>
                <a:gridCol w="385763"/>
                <a:gridCol w="384175"/>
                <a:gridCol w="385762"/>
              </a:tblGrid>
              <a:tr h="5207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0716" name="Group 188"/>
          <p:cNvGraphicFramePr>
            <a:graphicFrameLocks noGrp="1"/>
          </p:cNvGraphicFramePr>
          <p:nvPr/>
        </p:nvGraphicFramePr>
        <p:xfrm>
          <a:off x="4044950" y="1219200"/>
          <a:ext cx="5365750" cy="5181602"/>
        </p:xfrm>
        <a:graphic>
          <a:graphicData uri="http://schemas.openxmlformats.org/drawingml/2006/table">
            <a:tbl>
              <a:tblPr/>
              <a:tblGrid>
                <a:gridCol w="495300"/>
                <a:gridCol w="1651000"/>
                <a:gridCol w="1568450"/>
                <a:gridCol w="165100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628" name="Oval 100"/>
          <p:cNvSpPr>
            <a:spLocks noChangeArrowheads="1"/>
          </p:cNvSpPr>
          <p:nvPr/>
        </p:nvSpPr>
        <p:spPr bwMode="auto">
          <a:xfrm>
            <a:off x="5118100" y="389572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29" name="Oval 101"/>
          <p:cNvSpPr>
            <a:spLocks noChangeArrowheads="1"/>
          </p:cNvSpPr>
          <p:nvPr/>
        </p:nvSpPr>
        <p:spPr bwMode="auto">
          <a:xfrm>
            <a:off x="5118100" y="4408488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0" name="Oval 102"/>
          <p:cNvSpPr>
            <a:spLocks noChangeArrowheads="1"/>
          </p:cNvSpPr>
          <p:nvPr/>
        </p:nvSpPr>
        <p:spPr bwMode="auto">
          <a:xfrm>
            <a:off x="6769100" y="287337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1" name="Oval 103"/>
          <p:cNvSpPr>
            <a:spLocks noChangeArrowheads="1"/>
          </p:cNvSpPr>
          <p:nvPr/>
        </p:nvSpPr>
        <p:spPr bwMode="auto">
          <a:xfrm>
            <a:off x="6769100" y="338455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2" name="Oval 104"/>
          <p:cNvSpPr>
            <a:spLocks noChangeArrowheads="1"/>
          </p:cNvSpPr>
          <p:nvPr/>
        </p:nvSpPr>
        <p:spPr bwMode="auto">
          <a:xfrm>
            <a:off x="6769100" y="23622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3" name="Oval 105"/>
          <p:cNvSpPr>
            <a:spLocks noChangeArrowheads="1"/>
          </p:cNvSpPr>
          <p:nvPr/>
        </p:nvSpPr>
        <p:spPr bwMode="auto">
          <a:xfrm>
            <a:off x="8407400" y="338455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4" name="Oval 106"/>
          <p:cNvSpPr>
            <a:spLocks noChangeArrowheads="1"/>
          </p:cNvSpPr>
          <p:nvPr/>
        </p:nvSpPr>
        <p:spPr bwMode="auto">
          <a:xfrm>
            <a:off x="8407400" y="389572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5" name="Oval 107"/>
          <p:cNvSpPr>
            <a:spLocks noChangeArrowheads="1"/>
          </p:cNvSpPr>
          <p:nvPr/>
        </p:nvSpPr>
        <p:spPr bwMode="auto">
          <a:xfrm>
            <a:off x="8407400" y="287337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6" name="Oval 108"/>
          <p:cNvSpPr>
            <a:spLocks noChangeArrowheads="1"/>
          </p:cNvSpPr>
          <p:nvPr/>
        </p:nvSpPr>
        <p:spPr bwMode="auto">
          <a:xfrm>
            <a:off x="3879850" y="3897313"/>
            <a:ext cx="330200" cy="304800"/>
          </a:xfrm>
          <a:prstGeom prst="ellipse">
            <a:avLst/>
          </a:prstGeom>
          <a:solidFill>
            <a:srgbClr val="FF0080"/>
          </a:solidFill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637" name="Text Box 109"/>
          <p:cNvSpPr txBox="1">
            <a:spLocks noChangeArrowheads="1"/>
          </p:cNvSpPr>
          <p:nvPr/>
        </p:nvSpPr>
        <p:spPr bwMode="auto">
          <a:xfrm>
            <a:off x="2393950" y="3824288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>
                <a:latin typeface="Arial" charset="0"/>
              </a:rPr>
              <a:t>Initial State</a:t>
            </a:r>
            <a:endParaRPr lang="en-GB">
              <a:latin typeface="Times" charset="0"/>
            </a:endParaRPr>
          </a:p>
        </p:txBody>
      </p:sp>
      <p:cxnSp>
        <p:nvCxnSpPr>
          <p:cNvPr id="150638" name="AutoShape 110"/>
          <p:cNvCxnSpPr>
            <a:cxnSpLocks noChangeShapeType="1"/>
            <a:stCxn id="150636" idx="6"/>
            <a:endCxn id="150628" idx="2"/>
          </p:cNvCxnSpPr>
          <p:nvPr/>
        </p:nvCxnSpPr>
        <p:spPr bwMode="auto">
          <a:xfrm flipV="1">
            <a:off x="4219575" y="4048125"/>
            <a:ext cx="898525" cy="1588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39" name="AutoShape 111"/>
          <p:cNvCxnSpPr>
            <a:cxnSpLocks noChangeShapeType="1"/>
            <a:stCxn id="150636" idx="6"/>
            <a:endCxn id="150629" idx="2"/>
          </p:cNvCxnSpPr>
          <p:nvPr/>
        </p:nvCxnSpPr>
        <p:spPr bwMode="auto">
          <a:xfrm>
            <a:off x="4219575" y="4049713"/>
            <a:ext cx="898525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40" name="AutoShape 112"/>
          <p:cNvCxnSpPr>
            <a:cxnSpLocks noChangeShapeType="1"/>
            <a:stCxn id="150628" idx="6"/>
            <a:endCxn id="150632" idx="2"/>
          </p:cNvCxnSpPr>
          <p:nvPr/>
        </p:nvCxnSpPr>
        <p:spPr bwMode="auto">
          <a:xfrm flipV="1">
            <a:off x="5448300" y="2514600"/>
            <a:ext cx="1320800" cy="153352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41" name="AutoShape 113"/>
          <p:cNvCxnSpPr>
            <a:cxnSpLocks noChangeShapeType="1"/>
            <a:stCxn id="150628" idx="6"/>
            <a:endCxn id="150630" idx="2"/>
          </p:cNvCxnSpPr>
          <p:nvPr/>
        </p:nvCxnSpPr>
        <p:spPr bwMode="auto">
          <a:xfrm flipV="1">
            <a:off x="5448300" y="3025775"/>
            <a:ext cx="1320800" cy="102235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42" name="AutoShape 114"/>
          <p:cNvCxnSpPr>
            <a:cxnSpLocks noChangeShapeType="1"/>
            <a:stCxn id="150628" idx="6"/>
            <a:endCxn id="150631" idx="2"/>
          </p:cNvCxnSpPr>
          <p:nvPr/>
        </p:nvCxnSpPr>
        <p:spPr bwMode="auto">
          <a:xfrm flipV="1">
            <a:off x="5448300" y="3536950"/>
            <a:ext cx="1320800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43" name="AutoShape 115"/>
          <p:cNvCxnSpPr>
            <a:cxnSpLocks noChangeShapeType="1"/>
          </p:cNvCxnSpPr>
          <p:nvPr/>
        </p:nvCxnSpPr>
        <p:spPr bwMode="auto">
          <a:xfrm flipV="1">
            <a:off x="5486400" y="3038475"/>
            <a:ext cx="1219200" cy="1533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44" name="AutoShape 116"/>
          <p:cNvCxnSpPr>
            <a:cxnSpLocks noChangeShapeType="1"/>
          </p:cNvCxnSpPr>
          <p:nvPr/>
        </p:nvCxnSpPr>
        <p:spPr bwMode="auto">
          <a:xfrm flipV="1">
            <a:off x="5486400" y="3549650"/>
            <a:ext cx="1219200" cy="10223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45" name="AutoShape 117"/>
          <p:cNvCxnSpPr>
            <a:cxnSpLocks noChangeShapeType="1"/>
          </p:cNvCxnSpPr>
          <p:nvPr/>
        </p:nvCxnSpPr>
        <p:spPr bwMode="auto">
          <a:xfrm flipV="1">
            <a:off x="5448300" y="2514600"/>
            <a:ext cx="1320800" cy="2046288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46" name="AutoShape 118"/>
          <p:cNvCxnSpPr>
            <a:cxnSpLocks noChangeShapeType="1"/>
            <a:stCxn id="150632" idx="6"/>
            <a:endCxn id="150635" idx="2"/>
          </p:cNvCxnSpPr>
          <p:nvPr/>
        </p:nvCxnSpPr>
        <p:spPr bwMode="auto">
          <a:xfrm>
            <a:off x="7099300" y="2514600"/>
            <a:ext cx="1308100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47" name="AutoShape 119"/>
          <p:cNvCxnSpPr>
            <a:cxnSpLocks noChangeShapeType="1"/>
            <a:stCxn id="150632" idx="6"/>
            <a:endCxn id="150633" idx="2"/>
          </p:cNvCxnSpPr>
          <p:nvPr/>
        </p:nvCxnSpPr>
        <p:spPr bwMode="auto">
          <a:xfrm>
            <a:off x="7099300" y="2514600"/>
            <a:ext cx="1308100" cy="102235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48" name="AutoShape 120"/>
          <p:cNvCxnSpPr>
            <a:cxnSpLocks noChangeShapeType="1"/>
            <a:endCxn id="150634" idx="2"/>
          </p:cNvCxnSpPr>
          <p:nvPr/>
        </p:nvCxnSpPr>
        <p:spPr bwMode="auto">
          <a:xfrm>
            <a:off x="7199313" y="2514600"/>
            <a:ext cx="1208087" cy="153352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49" name="AutoShape 121"/>
          <p:cNvCxnSpPr>
            <a:cxnSpLocks noChangeShapeType="1"/>
          </p:cNvCxnSpPr>
          <p:nvPr/>
        </p:nvCxnSpPr>
        <p:spPr bwMode="auto">
          <a:xfrm>
            <a:off x="7162800" y="3038475"/>
            <a:ext cx="1208088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50" name="AutoShape 122"/>
          <p:cNvCxnSpPr>
            <a:cxnSpLocks noChangeShapeType="1"/>
          </p:cNvCxnSpPr>
          <p:nvPr/>
        </p:nvCxnSpPr>
        <p:spPr bwMode="auto">
          <a:xfrm>
            <a:off x="7162800" y="3048000"/>
            <a:ext cx="1208088" cy="102235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51" name="AutoShape 123"/>
          <p:cNvCxnSpPr>
            <a:cxnSpLocks noChangeShapeType="1"/>
            <a:endCxn id="150635" idx="2"/>
          </p:cNvCxnSpPr>
          <p:nvPr/>
        </p:nvCxnSpPr>
        <p:spPr bwMode="auto">
          <a:xfrm flipV="1">
            <a:off x="7199313" y="3025775"/>
            <a:ext cx="1208087" cy="127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52" name="AutoShape 124"/>
          <p:cNvCxnSpPr>
            <a:cxnSpLocks noChangeShapeType="1"/>
          </p:cNvCxnSpPr>
          <p:nvPr/>
        </p:nvCxnSpPr>
        <p:spPr bwMode="auto">
          <a:xfrm>
            <a:off x="7162800" y="3571875"/>
            <a:ext cx="1208088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53" name="AutoShape 125"/>
          <p:cNvCxnSpPr>
            <a:cxnSpLocks noChangeShapeType="1"/>
            <a:endCxn id="150635" idx="2"/>
          </p:cNvCxnSpPr>
          <p:nvPr/>
        </p:nvCxnSpPr>
        <p:spPr bwMode="auto">
          <a:xfrm flipV="1">
            <a:off x="7199313" y="3025775"/>
            <a:ext cx="1208087" cy="5365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0654" name="AutoShape 126"/>
          <p:cNvCxnSpPr>
            <a:cxnSpLocks noChangeShapeType="1"/>
          </p:cNvCxnSpPr>
          <p:nvPr/>
        </p:nvCxnSpPr>
        <p:spPr bwMode="auto">
          <a:xfrm flipV="1">
            <a:off x="7162800" y="3549650"/>
            <a:ext cx="1208088" cy="127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50655" name="Group 127"/>
          <p:cNvGraphicFramePr>
            <a:graphicFrameLocks noGrp="1"/>
          </p:cNvGraphicFramePr>
          <p:nvPr/>
        </p:nvGraphicFramePr>
        <p:xfrm>
          <a:off x="1981200" y="4521200"/>
          <a:ext cx="1898650" cy="2108200"/>
        </p:xfrm>
        <a:graphic>
          <a:graphicData uri="http://schemas.openxmlformats.org/drawingml/2006/table">
            <a:tbl>
              <a:tblPr/>
              <a:tblGrid>
                <a:gridCol w="633413"/>
                <a:gridCol w="631825"/>
                <a:gridCol w="633412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</a:t>
                      </a:r>
                      <a:r>
                        <a:rPr kumimoji="0" lang="en-GB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</a:t>
                      </a:r>
                      <a:r>
                        <a:rPr kumimoji="0" lang="en-GB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679" name="Oval 151"/>
          <p:cNvSpPr>
            <a:spLocks noChangeArrowheads="1"/>
          </p:cNvSpPr>
          <p:nvPr/>
        </p:nvSpPr>
        <p:spPr bwMode="auto">
          <a:xfrm>
            <a:off x="2689225" y="5062538"/>
            <a:ext cx="495300" cy="457200"/>
          </a:xfrm>
          <a:prstGeom prst="ellipse">
            <a:avLst/>
          </a:prstGeom>
          <a:noFill/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638"/>
    </mc:Choice>
    <mc:Fallback xmlns="">
      <p:transition xmlns:p14="http://schemas.microsoft.com/office/powerpoint/2010/main" spd="slow" advTm="107638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Infeasible transitions: Minimum up time of unit B</a:t>
            </a:r>
          </a:p>
        </p:txBody>
      </p:sp>
      <p:sp>
        <p:nvSpPr>
          <p:cNvPr id="1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53A6A-1C91-C342-B497-AC42857B6C98}" type="slidenum">
              <a:rPr lang="en-GB"/>
              <a:pPr/>
              <a:t>43</a:t>
            </a:fld>
            <a:endParaRPr lang="en-GB"/>
          </a:p>
        </p:txBody>
      </p:sp>
      <p:graphicFrame>
        <p:nvGraphicFramePr>
          <p:cNvPr id="151555" name="Group 3"/>
          <p:cNvGraphicFramePr>
            <a:graphicFrameLocks noGrp="1"/>
          </p:cNvGraphicFramePr>
          <p:nvPr/>
        </p:nvGraphicFramePr>
        <p:xfrm>
          <a:off x="330200" y="1219200"/>
          <a:ext cx="1155700" cy="3644901"/>
        </p:xfrm>
        <a:graphic>
          <a:graphicData uri="http://schemas.openxmlformats.org/drawingml/2006/table">
            <a:tbl>
              <a:tblPr/>
              <a:tblGrid>
                <a:gridCol w="385763"/>
                <a:gridCol w="384175"/>
                <a:gridCol w="385762"/>
              </a:tblGrid>
              <a:tr h="5207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1738" name="Group 186"/>
          <p:cNvGraphicFramePr>
            <a:graphicFrameLocks noGrp="1"/>
          </p:cNvGraphicFramePr>
          <p:nvPr/>
        </p:nvGraphicFramePr>
        <p:xfrm>
          <a:off x="4044950" y="1219200"/>
          <a:ext cx="5365750" cy="5448302"/>
        </p:xfrm>
        <a:graphic>
          <a:graphicData uri="http://schemas.openxmlformats.org/drawingml/2006/table">
            <a:tbl>
              <a:tblPr/>
              <a:tblGrid>
                <a:gridCol w="495300"/>
                <a:gridCol w="1651000"/>
                <a:gridCol w="1568450"/>
                <a:gridCol w="165100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652" name="Oval 100"/>
          <p:cNvSpPr>
            <a:spLocks noChangeArrowheads="1"/>
          </p:cNvSpPr>
          <p:nvPr/>
        </p:nvSpPr>
        <p:spPr bwMode="auto">
          <a:xfrm>
            <a:off x="5118100" y="389572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653" name="Oval 101"/>
          <p:cNvSpPr>
            <a:spLocks noChangeArrowheads="1"/>
          </p:cNvSpPr>
          <p:nvPr/>
        </p:nvSpPr>
        <p:spPr bwMode="auto">
          <a:xfrm>
            <a:off x="5118100" y="4408488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654" name="Oval 102"/>
          <p:cNvSpPr>
            <a:spLocks noChangeArrowheads="1"/>
          </p:cNvSpPr>
          <p:nvPr/>
        </p:nvSpPr>
        <p:spPr bwMode="auto">
          <a:xfrm>
            <a:off x="6769100" y="287337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655" name="Oval 103"/>
          <p:cNvSpPr>
            <a:spLocks noChangeArrowheads="1"/>
          </p:cNvSpPr>
          <p:nvPr/>
        </p:nvSpPr>
        <p:spPr bwMode="auto">
          <a:xfrm>
            <a:off x="6769100" y="338455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656" name="Oval 104"/>
          <p:cNvSpPr>
            <a:spLocks noChangeArrowheads="1"/>
          </p:cNvSpPr>
          <p:nvPr/>
        </p:nvSpPr>
        <p:spPr bwMode="auto">
          <a:xfrm>
            <a:off x="6769100" y="23622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657" name="Oval 105"/>
          <p:cNvSpPr>
            <a:spLocks noChangeArrowheads="1"/>
          </p:cNvSpPr>
          <p:nvPr/>
        </p:nvSpPr>
        <p:spPr bwMode="auto">
          <a:xfrm>
            <a:off x="8407400" y="338455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658" name="Oval 106"/>
          <p:cNvSpPr>
            <a:spLocks noChangeArrowheads="1"/>
          </p:cNvSpPr>
          <p:nvPr/>
        </p:nvSpPr>
        <p:spPr bwMode="auto">
          <a:xfrm>
            <a:off x="8407400" y="389572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659" name="Oval 107"/>
          <p:cNvSpPr>
            <a:spLocks noChangeArrowheads="1"/>
          </p:cNvSpPr>
          <p:nvPr/>
        </p:nvSpPr>
        <p:spPr bwMode="auto">
          <a:xfrm>
            <a:off x="8407400" y="287337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660" name="Oval 108"/>
          <p:cNvSpPr>
            <a:spLocks noChangeArrowheads="1"/>
          </p:cNvSpPr>
          <p:nvPr/>
        </p:nvSpPr>
        <p:spPr bwMode="auto">
          <a:xfrm>
            <a:off x="3879850" y="3897313"/>
            <a:ext cx="330200" cy="304800"/>
          </a:xfrm>
          <a:prstGeom prst="ellipse">
            <a:avLst/>
          </a:prstGeom>
          <a:solidFill>
            <a:srgbClr val="FF0080"/>
          </a:solidFill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661" name="Text Box 109"/>
          <p:cNvSpPr txBox="1">
            <a:spLocks noChangeArrowheads="1"/>
          </p:cNvSpPr>
          <p:nvPr/>
        </p:nvSpPr>
        <p:spPr bwMode="auto">
          <a:xfrm>
            <a:off x="2393950" y="3824288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>
                <a:latin typeface="Arial" charset="0"/>
              </a:rPr>
              <a:t>Initial State</a:t>
            </a:r>
            <a:endParaRPr lang="en-GB">
              <a:latin typeface="Times" charset="0"/>
            </a:endParaRPr>
          </a:p>
        </p:txBody>
      </p:sp>
      <p:cxnSp>
        <p:nvCxnSpPr>
          <p:cNvPr id="151662" name="AutoShape 110"/>
          <p:cNvCxnSpPr>
            <a:cxnSpLocks noChangeShapeType="1"/>
            <a:stCxn id="151660" idx="6"/>
            <a:endCxn id="151652" idx="2"/>
          </p:cNvCxnSpPr>
          <p:nvPr/>
        </p:nvCxnSpPr>
        <p:spPr bwMode="auto">
          <a:xfrm flipV="1">
            <a:off x="4219575" y="4048125"/>
            <a:ext cx="898525" cy="1588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63" name="AutoShape 111"/>
          <p:cNvCxnSpPr>
            <a:cxnSpLocks noChangeShapeType="1"/>
            <a:stCxn id="151660" idx="6"/>
            <a:endCxn id="151653" idx="2"/>
          </p:cNvCxnSpPr>
          <p:nvPr/>
        </p:nvCxnSpPr>
        <p:spPr bwMode="auto">
          <a:xfrm>
            <a:off x="4219575" y="4049713"/>
            <a:ext cx="898525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64" name="AutoShape 112"/>
          <p:cNvCxnSpPr>
            <a:cxnSpLocks noChangeShapeType="1"/>
            <a:stCxn id="151652" idx="6"/>
            <a:endCxn id="151656" idx="2"/>
          </p:cNvCxnSpPr>
          <p:nvPr/>
        </p:nvCxnSpPr>
        <p:spPr bwMode="auto">
          <a:xfrm flipV="1">
            <a:off x="5448300" y="2514600"/>
            <a:ext cx="1320800" cy="153352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65" name="AutoShape 113"/>
          <p:cNvCxnSpPr>
            <a:cxnSpLocks noChangeShapeType="1"/>
            <a:stCxn id="151652" idx="6"/>
            <a:endCxn id="151654" idx="2"/>
          </p:cNvCxnSpPr>
          <p:nvPr/>
        </p:nvCxnSpPr>
        <p:spPr bwMode="auto">
          <a:xfrm flipV="1">
            <a:off x="5448300" y="3025775"/>
            <a:ext cx="1320800" cy="102235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66" name="AutoShape 114"/>
          <p:cNvCxnSpPr>
            <a:cxnSpLocks noChangeShapeType="1"/>
            <a:stCxn id="151652" idx="6"/>
            <a:endCxn id="151655" idx="2"/>
          </p:cNvCxnSpPr>
          <p:nvPr/>
        </p:nvCxnSpPr>
        <p:spPr bwMode="auto">
          <a:xfrm flipV="1">
            <a:off x="5448300" y="3536950"/>
            <a:ext cx="1320800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67" name="AutoShape 115"/>
          <p:cNvCxnSpPr>
            <a:cxnSpLocks noChangeShapeType="1"/>
            <a:stCxn id="151656" idx="6"/>
            <a:endCxn id="151659" idx="2"/>
          </p:cNvCxnSpPr>
          <p:nvPr/>
        </p:nvCxnSpPr>
        <p:spPr bwMode="auto">
          <a:xfrm>
            <a:off x="7099300" y="2514600"/>
            <a:ext cx="1308100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68" name="AutoShape 116"/>
          <p:cNvCxnSpPr>
            <a:cxnSpLocks noChangeShapeType="1"/>
            <a:stCxn id="151656" idx="6"/>
            <a:endCxn id="151657" idx="2"/>
          </p:cNvCxnSpPr>
          <p:nvPr/>
        </p:nvCxnSpPr>
        <p:spPr bwMode="auto">
          <a:xfrm>
            <a:off x="7099300" y="2514600"/>
            <a:ext cx="1308100" cy="10223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69" name="AutoShape 117"/>
          <p:cNvCxnSpPr>
            <a:cxnSpLocks noChangeShapeType="1"/>
            <a:stCxn id="151656" idx="6"/>
            <a:endCxn id="151658" idx="2"/>
          </p:cNvCxnSpPr>
          <p:nvPr/>
        </p:nvCxnSpPr>
        <p:spPr bwMode="auto">
          <a:xfrm>
            <a:off x="7099300" y="2514600"/>
            <a:ext cx="1308100" cy="1533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70" name="AutoShape 118"/>
          <p:cNvCxnSpPr>
            <a:cxnSpLocks noChangeShapeType="1"/>
            <a:stCxn id="151654" idx="6"/>
            <a:endCxn id="151657" idx="2"/>
          </p:cNvCxnSpPr>
          <p:nvPr/>
        </p:nvCxnSpPr>
        <p:spPr bwMode="auto">
          <a:xfrm>
            <a:off x="7099300" y="3025775"/>
            <a:ext cx="13081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71" name="AutoShape 119"/>
          <p:cNvCxnSpPr>
            <a:cxnSpLocks noChangeShapeType="1"/>
            <a:endCxn id="151658" idx="2"/>
          </p:cNvCxnSpPr>
          <p:nvPr/>
        </p:nvCxnSpPr>
        <p:spPr bwMode="auto">
          <a:xfrm>
            <a:off x="7097713" y="3038475"/>
            <a:ext cx="1309687" cy="10096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72" name="AutoShape 120"/>
          <p:cNvCxnSpPr>
            <a:cxnSpLocks noChangeShapeType="1"/>
            <a:stCxn id="151654" idx="6"/>
            <a:endCxn id="151659" idx="2"/>
          </p:cNvCxnSpPr>
          <p:nvPr/>
        </p:nvCxnSpPr>
        <p:spPr bwMode="auto">
          <a:xfrm>
            <a:off x="7099300" y="3025775"/>
            <a:ext cx="130810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73" name="AutoShape 121"/>
          <p:cNvCxnSpPr>
            <a:cxnSpLocks noChangeShapeType="1"/>
            <a:endCxn id="151658" idx="2"/>
          </p:cNvCxnSpPr>
          <p:nvPr/>
        </p:nvCxnSpPr>
        <p:spPr bwMode="auto">
          <a:xfrm>
            <a:off x="7086600" y="3505200"/>
            <a:ext cx="1320800" cy="54292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74" name="AutoShape 122"/>
          <p:cNvCxnSpPr>
            <a:cxnSpLocks noChangeShapeType="1"/>
            <a:endCxn id="151659" idx="2"/>
          </p:cNvCxnSpPr>
          <p:nvPr/>
        </p:nvCxnSpPr>
        <p:spPr bwMode="auto">
          <a:xfrm flipV="1">
            <a:off x="7199313" y="3025775"/>
            <a:ext cx="1208087" cy="5365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1675" name="AutoShape 123"/>
          <p:cNvCxnSpPr>
            <a:cxnSpLocks noChangeShapeType="1"/>
            <a:stCxn id="151655" idx="6"/>
          </p:cNvCxnSpPr>
          <p:nvPr/>
        </p:nvCxnSpPr>
        <p:spPr bwMode="auto">
          <a:xfrm>
            <a:off x="7099300" y="3536950"/>
            <a:ext cx="1347788" cy="4445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151676" name="Group 124"/>
          <p:cNvGraphicFramePr>
            <a:graphicFrameLocks noGrp="1"/>
          </p:cNvGraphicFramePr>
          <p:nvPr/>
        </p:nvGraphicFramePr>
        <p:xfrm>
          <a:off x="1981200" y="4521200"/>
          <a:ext cx="1898650" cy="2108200"/>
        </p:xfrm>
        <a:graphic>
          <a:graphicData uri="http://schemas.openxmlformats.org/drawingml/2006/table">
            <a:tbl>
              <a:tblPr/>
              <a:tblGrid>
                <a:gridCol w="633413"/>
                <a:gridCol w="631825"/>
                <a:gridCol w="633412"/>
              </a:tblGrid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</a:t>
                      </a:r>
                      <a:r>
                        <a:rPr kumimoji="0" lang="en-GB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D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T</a:t>
                      </a:r>
                      <a:r>
                        <a:rPr kumimoji="0" lang="en-GB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1700" name="Oval 148"/>
          <p:cNvSpPr>
            <a:spLocks noChangeArrowheads="1"/>
          </p:cNvSpPr>
          <p:nvPr/>
        </p:nvSpPr>
        <p:spPr bwMode="auto">
          <a:xfrm>
            <a:off x="3314700" y="5607050"/>
            <a:ext cx="495300" cy="457200"/>
          </a:xfrm>
          <a:prstGeom prst="ellipse">
            <a:avLst/>
          </a:prstGeom>
          <a:noFill/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116"/>
    </mc:Choice>
    <mc:Fallback xmlns="">
      <p:transition xmlns:p14="http://schemas.microsoft.com/office/powerpoint/2010/main" spd="slow" advTm="68116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Feasible transitions</a:t>
            </a:r>
          </a:p>
        </p:txBody>
      </p:sp>
      <p:sp>
        <p:nvSpPr>
          <p:cNvPr id="1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70188-D16F-014A-AD42-34E7AB5C67A5}" type="slidenum">
              <a:rPr lang="en-GB"/>
              <a:pPr/>
              <a:t>44</a:t>
            </a:fld>
            <a:endParaRPr lang="en-GB"/>
          </a:p>
        </p:txBody>
      </p:sp>
      <p:graphicFrame>
        <p:nvGraphicFramePr>
          <p:cNvPr id="152579" name="Group 3"/>
          <p:cNvGraphicFramePr>
            <a:graphicFrameLocks noGrp="1"/>
          </p:cNvGraphicFramePr>
          <p:nvPr/>
        </p:nvGraphicFramePr>
        <p:xfrm>
          <a:off x="330200" y="1219200"/>
          <a:ext cx="1155700" cy="3644901"/>
        </p:xfrm>
        <a:graphic>
          <a:graphicData uri="http://schemas.openxmlformats.org/drawingml/2006/table">
            <a:tbl>
              <a:tblPr/>
              <a:tblGrid>
                <a:gridCol w="385763"/>
                <a:gridCol w="384175"/>
                <a:gridCol w="385762"/>
              </a:tblGrid>
              <a:tr h="520700"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769" name="Group 193"/>
          <p:cNvGraphicFramePr>
            <a:graphicFrameLocks noGrp="1"/>
          </p:cNvGraphicFramePr>
          <p:nvPr/>
        </p:nvGraphicFramePr>
        <p:xfrm>
          <a:off x="4044950" y="1219200"/>
          <a:ext cx="5365750" cy="5181602"/>
        </p:xfrm>
        <a:graphic>
          <a:graphicData uri="http://schemas.openxmlformats.org/drawingml/2006/table">
            <a:tbl>
              <a:tblPr/>
              <a:tblGrid>
                <a:gridCol w="495300"/>
                <a:gridCol w="1651000"/>
                <a:gridCol w="1568450"/>
                <a:gridCol w="1651000"/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22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6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2676" name="Oval 100"/>
          <p:cNvSpPr>
            <a:spLocks noChangeArrowheads="1"/>
          </p:cNvSpPr>
          <p:nvPr/>
        </p:nvSpPr>
        <p:spPr bwMode="auto">
          <a:xfrm>
            <a:off x="5118100" y="389572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Times" charset="0"/>
            </a:endParaRPr>
          </a:p>
        </p:txBody>
      </p:sp>
      <p:sp>
        <p:nvSpPr>
          <p:cNvPr id="152677" name="Oval 101"/>
          <p:cNvSpPr>
            <a:spLocks noChangeArrowheads="1"/>
          </p:cNvSpPr>
          <p:nvPr/>
        </p:nvSpPr>
        <p:spPr bwMode="auto">
          <a:xfrm>
            <a:off x="5118100" y="4408488"/>
            <a:ext cx="330200" cy="304800"/>
          </a:xfrm>
          <a:prstGeom prst="ellipse">
            <a:avLst/>
          </a:prstGeom>
          <a:noFill/>
          <a:ln w="19050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78" name="Oval 102"/>
          <p:cNvSpPr>
            <a:spLocks noChangeArrowheads="1"/>
          </p:cNvSpPr>
          <p:nvPr/>
        </p:nvSpPr>
        <p:spPr bwMode="auto">
          <a:xfrm>
            <a:off x="6769100" y="287337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79" name="Oval 103"/>
          <p:cNvSpPr>
            <a:spLocks noChangeArrowheads="1"/>
          </p:cNvSpPr>
          <p:nvPr/>
        </p:nvSpPr>
        <p:spPr bwMode="auto">
          <a:xfrm>
            <a:off x="6769100" y="338455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80" name="Oval 104"/>
          <p:cNvSpPr>
            <a:spLocks noChangeArrowheads="1"/>
          </p:cNvSpPr>
          <p:nvPr/>
        </p:nvSpPr>
        <p:spPr bwMode="auto">
          <a:xfrm>
            <a:off x="6769100" y="23622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81" name="Oval 105"/>
          <p:cNvSpPr>
            <a:spLocks noChangeArrowheads="1"/>
          </p:cNvSpPr>
          <p:nvPr/>
        </p:nvSpPr>
        <p:spPr bwMode="auto">
          <a:xfrm>
            <a:off x="8407400" y="338455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82" name="Oval 106"/>
          <p:cNvSpPr>
            <a:spLocks noChangeArrowheads="1"/>
          </p:cNvSpPr>
          <p:nvPr/>
        </p:nvSpPr>
        <p:spPr bwMode="auto">
          <a:xfrm>
            <a:off x="8407400" y="389572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83" name="Oval 107"/>
          <p:cNvSpPr>
            <a:spLocks noChangeArrowheads="1"/>
          </p:cNvSpPr>
          <p:nvPr/>
        </p:nvSpPr>
        <p:spPr bwMode="auto">
          <a:xfrm>
            <a:off x="8407400" y="2873375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84" name="Oval 108"/>
          <p:cNvSpPr>
            <a:spLocks noChangeArrowheads="1"/>
          </p:cNvSpPr>
          <p:nvPr/>
        </p:nvSpPr>
        <p:spPr bwMode="auto">
          <a:xfrm>
            <a:off x="3879850" y="3897313"/>
            <a:ext cx="330200" cy="304800"/>
          </a:xfrm>
          <a:prstGeom prst="ellipse">
            <a:avLst/>
          </a:prstGeom>
          <a:solidFill>
            <a:srgbClr val="FF0080"/>
          </a:solidFill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685" name="Text Box 109"/>
          <p:cNvSpPr txBox="1">
            <a:spLocks noChangeArrowheads="1"/>
          </p:cNvSpPr>
          <p:nvPr/>
        </p:nvSpPr>
        <p:spPr bwMode="auto">
          <a:xfrm>
            <a:off x="2393950" y="3824288"/>
            <a:ext cx="1314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>
                <a:latin typeface="Arial" charset="0"/>
              </a:rPr>
              <a:t>Initial State</a:t>
            </a:r>
            <a:endParaRPr lang="en-GB">
              <a:latin typeface="Times" charset="0"/>
            </a:endParaRPr>
          </a:p>
        </p:txBody>
      </p:sp>
      <p:cxnSp>
        <p:nvCxnSpPr>
          <p:cNvPr id="152686" name="AutoShape 110"/>
          <p:cNvCxnSpPr>
            <a:cxnSpLocks noChangeShapeType="1"/>
            <a:stCxn id="152684" idx="6"/>
            <a:endCxn id="152676" idx="2"/>
          </p:cNvCxnSpPr>
          <p:nvPr/>
        </p:nvCxnSpPr>
        <p:spPr bwMode="auto">
          <a:xfrm flipV="1">
            <a:off x="4219575" y="4048125"/>
            <a:ext cx="898525" cy="1588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687" name="AutoShape 111"/>
          <p:cNvCxnSpPr>
            <a:cxnSpLocks noChangeShapeType="1"/>
            <a:stCxn id="152684" idx="6"/>
            <a:endCxn id="152677" idx="2"/>
          </p:cNvCxnSpPr>
          <p:nvPr/>
        </p:nvCxnSpPr>
        <p:spPr bwMode="auto">
          <a:xfrm>
            <a:off x="4219575" y="4049713"/>
            <a:ext cx="889000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688" name="AutoShape 112"/>
          <p:cNvCxnSpPr>
            <a:cxnSpLocks noChangeShapeType="1"/>
            <a:stCxn id="152676" idx="6"/>
            <a:endCxn id="152680" idx="2"/>
          </p:cNvCxnSpPr>
          <p:nvPr/>
        </p:nvCxnSpPr>
        <p:spPr bwMode="auto">
          <a:xfrm flipV="1">
            <a:off x="5448300" y="2514600"/>
            <a:ext cx="1320800" cy="153352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689" name="AutoShape 113"/>
          <p:cNvCxnSpPr>
            <a:cxnSpLocks noChangeShapeType="1"/>
            <a:stCxn id="152676" idx="6"/>
            <a:endCxn id="152678" idx="2"/>
          </p:cNvCxnSpPr>
          <p:nvPr/>
        </p:nvCxnSpPr>
        <p:spPr bwMode="auto">
          <a:xfrm flipV="1">
            <a:off x="5448300" y="3025775"/>
            <a:ext cx="1320800" cy="102235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690" name="AutoShape 114"/>
          <p:cNvCxnSpPr>
            <a:cxnSpLocks noChangeShapeType="1"/>
            <a:stCxn id="152676" idx="6"/>
            <a:endCxn id="152679" idx="2"/>
          </p:cNvCxnSpPr>
          <p:nvPr/>
        </p:nvCxnSpPr>
        <p:spPr bwMode="auto">
          <a:xfrm flipV="1">
            <a:off x="5448300" y="3536950"/>
            <a:ext cx="1320800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691" name="AutoShape 115"/>
          <p:cNvCxnSpPr>
            <a:cxnSpLocks noChangeShapeType="1"/>
            <a:stCxn id="152680" idx="6"/>
            <a:endCxn id="152683" idx="2"/>
          </p:cNvCxnSpPr>
          <p:nvPr/>
        </p:nvCxnSpPr>
        <p:spPr bwMode="auto">
          <a:xfrm>
            <a:off x="7099300" y="2514600"/>
            <a:ext cx="1308100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692" name="AutoShape 116"/>
          <p:cNvCxnSpPr>
            <a:cxnSpLocks noChangeShapeType="1"/>
            <a:endCxn id="152683" idx="2"/>
          </p:cNvCxnSpPr>
          <p:nvPr/>
        </p:nvCxnSpPr>
        <p:spPr bwMode="auto">
          <a:xfrm flipV="1">
            <a:off x="7199313" y="3025775"/>
            <a:ext cx="1208087" cy="127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693" name="AutoShape 117"/>
          <p:cNvCxnSpPr>
            <a:cxnSpLocks noChangeShapeType="1"/>
          </p:cNvCxnSpPr>
          <p:nvPr/>
        </p:nvCxnSpPr>
        <p:spPr bwMode="auto">
          <a:xfrm>
            <a:off x="7173913" y="3562350"/>
            <a:ext cx="1208087" cy="5111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694" name="AutoShape 118"/>
          <p:cNvCxnSpPr>
            <a:cxnSpLocks noChangeShapeType="1"/>
            <a:endCxn id="152683" idx="2"/>
          </p:cNvCxnSpPr>
          <p:nvPr/>
        </p:nvCxnSpPr>
        <p:spPr bwMode="auto">
          <a:xfrm flipV="1">
            <a:off x="7199313" y="3025775"/>
            <a:ext cx="1208087" cy="536575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2695" name="AutoShape 119"/>
          <p:cNvCxnSpPr>
            <a:cxnSpLocks noChangeShapeType="1"/>
            <a:stCxn id="152679" idx="6"/>
            <a:endCxn id="152681" idx="2"/>
          </p:cNvCxnSpPr>
          <p:nvPr/>
        </p:nvCxnSpPr>
        <p:spPr bwMode="auto">
          <a:xfrm>
            <a:off x="7099300" y="3536950"/>
            <a:ext cx="130810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57"/>
    </mc:Choice>
    <mc:Fallback xmlns="">
      <p:transition xmlns:p14="http://schemas.microsoft.com/office/powerpoint/2010/main" spd="slow" advTm="19857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Operating costs</a:t>
            </a:r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1B4D8-0BF9-6247-B313-9199CD386066}" type="slidenum">
              <a:rPr lang="en-GB"/>
              <a:pPr/>
              <a:t>45</a:t>
            </a:fld>
            <a:endParaRPr lang="en-GB"/>
          </a:p>
        </p:txBody>
      </p:sp>
      <p:graphicFrame>
        <p:nvGraphicFramePr>
          <p:cNvPr id="153603" name="Group 3"/>
          <p:cNvGraphicFramePr>
            <a:graphicFrameLocks noGrp="1"/>
          </p:cNvGraphicFramePr>
          <p:nvPr/>
        </p:nvGraphicFramePr>
        <p:xfrm>
          <a:off x="330200" y="1828800"/>
          <a:ext cx="1155700" cy="3292476"/>
        </p:xfrm>
        <a:graphic>
          <a:graphicData uri="http://schemas.openxmlformats.org/drawingml/2006/table">
            <a:tbl>
              <a:tblPr/>
              <a:tblGrid>
                <a:gridCol w="385763"/>
                <a:gridCol w="384175"/>
                <a:gridCol w="385762"/>
              </a:tblGrid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3625" name="Oval 25"/>
          <p:cNvSpPr>
            <a:spLocks noChangeArrowheads="1"/>
          </p:cNvSpPr>
          <p:nvPr/>
        </p:nvSpPr>
        <p:spPr bwMode="auto">
          <a:xfrm>
            <a:off x="3714750" y="4646613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1</a:t>
            </a:r>
            <a:endParaRPr lang="en-GB">
              <a:latin typeface="Times" charset="0"/>
            </a:endParaRPr>
          </a:p>
        </p:txBody>
      </p:sp>
      <p:sp>
        <p:nvSpPr>
          <p:cNvPr id="153626" name="Oval 26"/>
          <p:cNvSpPr>
            <a:spLocks noChangeArrowheads="1"/>
          </p:cNvSpPr>
          <p:nvPr/>
        </p:nvSpPr>
        <p:spPr bwMode="auto">
          <a:xfrm>
            <a:off x="6026150" y="20574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4</a:t>
            </a:r>
            <a:endParaRPr lang="en-GB">
              <a:latin typeface="Times" charset="0"/>
            </a:endParaRPr>
          </a:p>
        </p:txBody>
      </p:sp>
      <p:sp>
        <p:nvSpPr>
          <p:cNvPr id="153627" name="Oval 27"/>
          <p:cNvSpPr>
            <a:spLocks noChangeArrowheads="1"/>
          </p:cNvSpPr>
          <p:nvPr/>
        </p:nvSpPr>
        <p:spPr bwMode="auto">
          <a:xfrm>
            <a:off x="2476500" y="4648200"/>
            <a:ext cx="330200" cy="304800"/>
          </a:xfrm>
          <a:prstGeom prst="ellipse">
            <a:avLst/>
          </a:prstGeom>
          <a:solidFill>
            <a:srgbClr val="FF0080"/>
          </a:solidFill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3628" name="AutoShape 28"/>
          <p:cNvCxnSpPr>
            <a:cxnSpLocks noChangeShapeType="1"/>
            <a:stCxn id="153627" idx="6"/>
            <a:endCxn id="153625" idx="2"/>
          </p:cNvCxnSpPr>
          <p:nvPr/>
        </p:nvCxnSpPr>
        <p:spPr bwMode="auto">
          <a:xfrm flipV="1">
            <a:off x="2816225" y="4799013"/>
            <a:ext cx="898525" cy="1587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29" name="AutoShape 29"/>
          <p:cNvCxnSpPr>
            <a:cxnSpLocks noChangeShapeType="1"/>
            <a:stCxn id="153625" idx="6"/>
            <a:endCxn id="153626" idx="2"/>
          </p:cNvCxnSpPr>
          <p:nvPr/>
        </p:nvCxnSpPr>
        <p:spPr bwMode="auto">
          <a:xfrm flipV="1">
            <a:off x="4044950" y="2209800"/>
            <a:ext cx="1981200" cy="25892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30" name="AutoShape 30"/>
          <p:cNvCxnSpPr>
            <a:cxnSpLocks noChangeShapeType="1"/>
            <a:stCxn id="153625" idx="6"/>
            <a:endCxn id="153637" idx="2"/>
          </p:cNvCxnSpPr>
          <p:nvPr/>
        </p:nvCxnSpPr>
        <p:spPr bwMode="auto">
          <a:xfrm flipV="1">
            <a:off x="4044950" y="3124200"/>
            <a:ext cx="1981200" cy="16748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31" name="AutoShape 31"/>
          <p:cNvCxnSpPr>
            <a:cxnSpLocks noChangeShapeType="1"/>
            <a:stCxn id="153625" idx="6"/>
            <a:endCxn id="153638" idx="2"/>
          </p:cNvCxnSpPr>
          <p:nvPr/>
        </p:nvCxnSpPr>
        <p:spPr bwMode="auto">
          <a:xfrm flipV="1">
            <a:off x="4044950" y="4343400"/>
            <a:ext cx="1981200" cy="4556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32" name="AutoShape 32"/>
          <p:cNvCxnSpPr>
            <a:cxnSpLocks noChangeShapeType="1"/>
            <a:stCxn id="153626" idx="6"/>
            <a:endCxn id="153641" idx="2"/>
          </p:cNvCxnSpPr>
          <p:nvPr/>
        </p:nvCxnSpPr>
        <p:spPr bwMode="auto">
          <a:xfrm>
            <a:off x="6356350" y="2209800"/>
            <a:ext cx="2076450" cy="9144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33" name="AutoShape 33"/>
          <p:cNvCxnSpPr>
            <a:cxnSpLocks noChangeShapeType="1"/>
            <a:stCxn id="153637" idx="6"/>
            <a:endCxn id="153641" idx="2"/>
          </p:cNvCxnSpPr>
          <p:nvPr/>
        </p:nvCxnSpPr>
        <p:spPr bwMode="auto">
          <a:xfrm>
            <a:off x="6356350" y="3124200"/>
            <a:ext cx="207645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34" name="AutoShape 34"/>
          <p:cNvCxnSpPr>
            <a:cxnSpLocks noChangeShapeType="1"/>
            <a:stCxn id="153638" idx="6"/>
            <a:endCxn id="153639" idx="2"/>
          </p:cNvCxnSpPr>
          <p:nvPr/>
        </p:nvCxnSpPr>
        <p:spPr bwMode="auto">
          <a:xfrm>
            <a:off x="6356350" y="4343400"/>
            <a:ext cx="2076450" cy="8382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35" name="AutoShape 35"/>
          <p:cNvCxnSpPr>
            <a:cxnSpLocks noChangeShapeType="1"/>
            <a:stCxn id="153638" idx="6"/>
            <a:endCxn id="153641" idx="2"/>
          </p:cNvCxnSpPr>
          <p:nvPr/>
        </p:nvCxnSpPr>
        <p:spPr bwMode="auto">
          <a:xfrm flipV="1">
            <a:off x="6356350" y="3124200"/>
            <a:ext cx="2076450" cy="12192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636" name="AutoShape 36"/>
          <p:cNvCxnSpPr>
            <a:cxnSpLocks noChangeShapeType="1"/>
            <a:stCxn id="153638" idx="6"/>
            <a:endCxn id="153640" idx="2"/>
          </p:cNvCxnSpPr>
          <p:nvPr/>
        </p:nvCxnSpPr>
        <p:spPr bwMode="auto">
          <a:xfrm>
            <a:off x="6356350" y="4343400"/>
            <a:ext cx="207645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3637" name="Oval 37"/>
          <p:cNvSpPr>
            <a:spLocks noChangeArrowheads="1"/>
          </p:cNvSpPr>
          <p:nvPr/>
        </p:nvSpPr>
        <p:spPr bwMode="auto">
          <a:xfrm>
            <a:off x="6026150" y="29718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3</a:t>
            </a:r>
            <a:endParaRPr lang="en-GB">
              <a:latin typeface="Times" charset="0"/>
            </a:endParaRPr>
          </a:p>
        </p:txBody>
      </p:sp>
      <p:sp>
        <p:nvSpPr>
          <p:cNvPr id="153638" name="Oval 38"/>
          <p:cNvSpPr>
            <a:spLocks noChangeArrowheads="1"/>
          </p:cNvSpPr>
          <p:nvPr/>
        </p:nvSpPr>
        <p:spPr bwMode="auto">
          <a:xfrm>
            <a:off x="6026150" y="4191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2</a:t>
            </a:r>
            <a:endParaRPr lang="en-GB">
              <a:latin typeface="Times" charset="0"/>
            </a:endParaRPr>
          </a:p>
        </p:txBody>
      </p:sp>
      <p:sp>
        <p:nvSpPr>
          <p:cNvPr id="153639" name="Oval 39"/>
          <p:cNvSpPr>
            <a:spLocks noChangeArrowheads="1"/>
          </p:cNvSpPr>
          <p:nvPr/>
        </p:nvSpPr>
        <p:spPr bwMode="auto">
          <a:xfrm>
            <a:off x="8432800" y="50292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5</a:t>
            </a:r>
            <a:endParaRPr lang="en-GB">
              <a:latin typeface="Times" charset="0"/>
            </a:endParaRPr>
          </a:p>
        </p:txBody>
      </p:sp>
      <p:sp>
        <p:nvSpPr>
          <p:cNvPr id="153640" name="Oval 40"/>
          <p:cNvSpPr>
            <a:spLocks noChangeArrowheads="1"/>
          </p:cNvSpPr>
          <p:nvPr/>
        </p:nvSpPr>
        <p:spPr bwMode="auto">
          <a:xfrm>
            <a:off x="8432800" y="4191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6</a:t>
            </a:r>
            <a:endParaRPr lang="en-GB">
              <a:latin typeface="Times" charset="0"/>
            </a:endParaRPr>
          </a:p>
        </p:txBody>
      </p:sp>
      <p:sp>
        <p:nvSpPr>
          <p:cNvPr id="153641" name="Oval 41"/>
          <p:cNvSpPr>
            <a:spLocks noChangeArrowheads="1"/>
          </p:cNvSpPr>
          <p:nvPr/>
        </p:nvSpPr>
        <p:spPr bwMode="auto">
          <a:xfrm>
            <a:off x="8432800" y="29718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7</a:t>
            </a:r>
            <a:endParaRPr lang="en-GB">
              <a:latin typeface="Time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70"/>
    </mc:Choice>
    <mc:Fallback xmlns="">
      <p:transition xmlns:p14="http://schemas.microsoft.com/office/powerpoint/2010/main" spd="slow" advTm="2107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Economic dispatch</a:t>
            </a:r>
          </a:p>
        </p:txBody>
      </p:sp>
      <p:sp>
        <p:nvSpPr>
          <p:cNvPr id="1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4453B-630B-D047-BE31-6318678397B1}" type="slidenum">
              <a:rPr lang="en-GB"/>
              <a:pPr/>
              <a:t>46</a:t>
            </a:fld>
            <a:endParaRPr lang="en-GB"/>
          </a:p>
        </p:txBody>
      </p:sp>
      <p:graphicFrame>
        <p:nvGraphicFramePr>
          <p:cNvPr id="15462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723466"/>
              </p:ext>
            </p:extLst>
          </p:nvPr>
        </p:nvGraphicFramePr>
        <p:xfrm>
          <a:off x="1876498" y="1268760"/>
          <a:ext cx="6315970" cy="3657600"/>
        </p:xfrm>
        <a:graphic>
          <a:graphicData uri="http://schemas.openxmlformats.org/drawingml/2006/table">
            <a:tbl>
              <a:tblPr/>
              <a:tblGrid>
                <a:gridCol w="1052156"/>
                <a:gridCol w="1053674"/>
                <a:gridCol w="1052155"/>
                <a:gridCol w="1052156"/>
                <a:gridCol w="1053674"/>
                <a:gridCol w="1052155"/>
              </a:tblGrid>
              <a:tr h="453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State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Load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</a:t>
                      </a:r>
                      <a:r>
                        <a:rPr kumimoji="0" lang="en-GB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</a:t>
                      </a:r>
                      <a:r>
                        <a:rPr kumimoji="0" lang="en-GB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</a:t>
                      </a:r>
                      <a:r>
                        <a:rPr kumimoji="0" lang="en-GB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Cost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3500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3200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190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9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724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79758"/>
              </p:ext>
            </p:extLst>
          </p:nvPr>
        </p:nvGraphicFramePr>
        <p:xfrm>
          <a:off x="1443558" y="5013176"/>
          <a:ext cx="7181850" cy="1737360"/>
        </p:xfrm>
        <a:graphic>
          <a:graphicData uri="http://schemas.openxmlformats.org/drawingml/2006/table">
            <a:tbl>
              <a:tblPr/>
              <a:tblGrid>
                <a:gridCol w="1238250"/>
                <a:gridCol w="1238250"/>
                <a:gridCol w="1238250"/>
                <a:gridCol w="1733550"/>
                <a:gridCol w="17335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Unit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</a:t>
                      </a:r>
                      <a:r>
                        <a:rPr kumimoji="0" lang="en-GB" sz="18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min</a:t>
                      </a:r>
                      <a:endParaRPr kumimoji="0" lang="en-GB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P</a:t>
                      </a:r>
                      <a:r>
                        <a:rPr kumimoji="0" lang="en-GB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max</a:t>
                      </a:r>
                      <a:endParaRPr kumimoji="0" lang="en-GB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No-load cost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Marginal cost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50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20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068"/>
    </mc:Choice>
    <mc:Fallback xmlns="">
      <p:transition xmlns:p14="http://schemas.microsoft.com/office/powerpoint/2010/main" spd="slow" advTm="810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Operating costs</a:t>
            </a:r>
          </a:p>
        </p:txBody>
      </p:sp>
      <p:sp>
        <p:nvSpPr>
          <p:cNvPr id="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B0E1F-0E13-084B-9DAF-723FC6497EE4}" type="slidenum">
              <a:rPr lang="en-GB"/>
              <a:pPr/>
              <a:t>47</a:t>
            </a:fld>
            <a:endParaRPr lang="en-GB"/>
          </a:p>
        </p:txBody>
      </p:sp>
      <p:graphicFrame>
        <p:nvGraphicFramePr>
          <p:cNvPr id="15565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94519"/>
              </p:ext>
            </p:extLst>
          </p:nvPr>
        </p:nvGraphicFramePr>
        <p:xfrm>
          <a:off x="330200" y="1524000"/>
          <a:ext cx="1155700" cy="3292476"/>
        </p:xfrm>
        <a:graphic>
          <a:graphicData uri="http://schemas.openxmlformats.org/drawingml/2006/table">
            <a:tbl>
              <a:tblPr/>
              <a:tblGrid>
                <a:gridCol w="385763"/>
                <a:gridCol w="384175"/>
                <a:gridCol w="385762"/>
              </a:tblGrid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5673" name="Oval 25"/>
          <p:cNvSpPr>
            <a:spLocks noChangeArrowheads="1"/>
          </p:cNvSpPr>
          <p:nvPr/>
        </p:nvSpPr>
        <p:spPr bwMode="auto">
          <a:xfrm>
            <a:off x="3714750" y="4341813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1</a:t>
            </a:r>
            <a:endParaRPr lang="en-GB">
              <a:latin typeface="Times" charset="0"/>
            </a:endParaRPr>
          </a:p>
        </p:txBody>
      </p:sp>
      <p:sp>
        <p:nvSpPr>
          <p:cNvPr id="155674" name="Oval 26"/>
          <p:cNvSpPr>
            <a:spLocks noChangeArrowheads="1"/>
          </p:cNvSpPr>
          <p:nvPr/>
        </p:nvSpPr>
        <p:spPr bwMode="auto">
          <a:xfrm>
            <a:off x="6026150" y="17526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4</a:t>
            </a:r>
            <a:endParaRPr lang="en-GB">
              <a:latin typeface="Times" charset="0"/>
            </a:endParaRPr>
          </a:p>
        </p:txBody>
      </p:sp>
      <p:sp>
        <p:nvSpPr>
          <p:cNvPr id="155675" name="Oval 27"/>
          <p:cNvSpPr>
            <a:spLocks noChangeArrowheads="1"/>
          </p:cNvSpPr>
          <p:nvPr/>
        </p:nvSpPr>
        <p:spPr bwMode="auto">
          <a:xfrm>
            <a:off x="2476500" y="4343400"/>
            <a:ext cx="330200" cy="304800"/>
          </a:xfrm>
          <a:prstGeom prst="ellipse">
            <a:avLst/>
          </a:prstGeom>
          <a:solidFill>
            <a:srgbClr val="FF0080"/>
          </a:solidFill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5676" name="AutoShape 28"/>
          <p:cNvCxnSpPr>
            <a:cxnSpLocks noChangeShapeType="1"/>
            <a:stCxn id="155675" idx="6"/>
            <a:endCxn id="155673" idx="2"/>
          </p:cNvCxnSpPr>
          <p:nvPr/>
        </p:nvCxnSpPr>
        <p:spPr bwMode="auto">
          <a:xfrm flipV="1">
            <a:off x="2816225" y="4494213"/>
            <a:ext cx="898525" cy="1587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677" name="AutoShape 29"/>
          <p:cNvCxnSpPr>
            <a:cxnSpLocks noChangeShapeType="1"/>
            <a:stCxn id="155673" idx="6"/>
            <a:endCxn id="155674" idx="2"/>
          </p:cNvCxnSpPr>
          <p:nvPr/>
        </p:nvCxnSpPr>
        <p:spPr bwMode="auto">
          <a:xfrm flipV="1">
            <a:off x="4044950" y="1905000"/>
            <a:ext cx="1981200" cy="25892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678" name="AutoShape 30"/>
          <p:cNvCxnSpPr>
            <a:cxnSpLocks noChangeShapeType="1"/>
            <a:stCxn id="155673" idx="6"/>
            <a:endCxn id="155685" idx="2"/>
          </p:cNvCxnSpPr>
          <p:nvPr/>
        </p:nvCxnSpPr>
        <p:spPr bwMode="auto">
          <a:xfrm flipV="1">
            <a:off x="4044950" y="2819400"/>
            <a:ext cx="1981200" cy="16748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679" name="AutoShape 31"/>
          <p:cNvCxnSpPr>
            <a:cxnSpLocks noChangeShapeType="1"/>
            <a:stCxn id="155673" idx="6"/>
            <a:endCxn id="155686" idx="2"/>
          </p:cNvCxnSpPr>
          <p:nvPr/>
        </p:nvCxnSpPr>
        <p:spPr bwMode="auto">
          <a:xfrm flipV="1">
            <a:off x="4044950" y="3581400"/>
            <a:ext cx="1981200" cy="9128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680" name="AutoShape 32"/>
          <p:cNvCxnSpPr>
            <a:cxnSpLocks noChangeShapeType="1"/>
            <a:stCxn id="155674" idx="6"/>
            <a:endCxn id="155689" idx="2"/>
          </p:cNvCxnSpPr>
          <p:nvPr/>
        </p:nvCxnSpPr>
        <p:spPr bwMode="auto">
          <a:xfrm>
            <a:off x="6356350" y="1905000"/>
            <a:ext cx="2076450" cy="9144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681" name="AutoShape 33"/>
          <p:cNvCxnSpPr>
            <a:cxnSpLocks noChangeShapeType="1"/>
            <a:stCxn id="155685" idx="6"/>
            <a:endCxn id="155689" idx="2"/>
          </p:cNvCxnSpPr>
          <p:nvPr/>
        </p:nvCxnSpPr>
        <p:spPr bwMode="auto">
          <a:xfrm>
            <a:off x="6356350" y="2819400"/>
            <a:ext cx="207645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682" name="AutoShape 34"/>
          <p:cNvCxnSpPr>
            <a:cxnSpLocks noChangeShapeType="1"/>
            <a:stCxn id="155686" idx="6"/>
            <a:endCxn id="155687" idx="2"/>
          </p:cNvCxnSpPr>
          <p:nvPr/>
        </p:nvCxnSpPr>
        <p:spPr bwMode="auto">
          <a:xfrm>
            <a:off x="6356350" y="3581400"/>
            <a:ext cx="2076450" cy="9144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683" name="AutoShape 35"/>
          <p:cNvCxnSpPr>
            <a:cxnSpLocks noChangeShapeType="1"/>
            <a:stCxn id="155686" idx="6"/>
            <a:endCxn id="155689" idx="2"/>
          </p:cNvCxnSpPr>
          <p:nvPr/>
        </p:nvCxnSpPr>
        <p:spPr bwMode="auto">
          <a:xfrm flipV="1">
            <a:off x="6356350" y="2819400"/>
            <a:ext cx="2076450" cy="7620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5684" name="AutoShape 36"/>
          <p:cNvCxnSpPr>
            <a:cxnSpLocks noChangeShapeType="1"/>
            <a:stCxn id="155686" idx="6"/>
            <a:endCxn id="155688" idx="2"/>
          </p:cNvCxnSpPr>
          <p:nvPr/>
        </p:nvCxnSpPr>
        <p:spPr bwMode="auto">
          <a:xfrm>
            <a:off x="6356350" y="3581400"/>
            <a:ext cx="207645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5685" name="Oval 37"/>
          <p:cNvSpPr>
            <a:spLocks noChangeArrowheads="1"/>
          </p:cNvSpPr>
          <p:nvPr/>
        </p:nvSpPr>
        <p:spPr bwMode="auto">
          <a:xfrm>
            <a:off x="6026150" y="2667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3</a:t>
            </a:r>
            <a:endParaRPr lang="en-GB">
              <a:latin typeface="Times" charset="0"/>
            </a:endParaRPr>
          </a:p>
        </p:txBody>
      </p:sp>
      <p:sp>
        <p:nvSpPr>
          <p:cNvPr id="155686" name="Oval 38"/>
          <p:cNvSpPr>
            <a:spLocks noChangeArrowheads="1"/>
          </p:cNvSpPr>
          <p:nvPr/>
        </p:nvSpPr>
        <p:spPr bwMode="auto">
          <a:xfrm>
            <a:off x="6026150" y="3429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2</a:t>
            </a:r>
            <a:endParaRPr lang="en-GB">
              <a:latin typeface="Times" charset="0"/>
            </a:endParaRPr>
          </a:p>
        </p:txBody>
      </p:sp>
      <p:sp>
        <p:nvSpPr>
          <p:cNvPr id="155687" name="Oval 39"/>
          <p:cNvSpPr>
            <a:spLocks noChangeArrowheads="1"/>
          </p:cNvSpPr>
          <p:nvPr/>
        </p:nvSpPr>
        <p:spPr bwMode="auto">
          <a:xfrm>
            <a:off x="8432800" y="43434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5</a:t>
            </a:r>
            <a:endParaRPr lang="en-GB">
              <a:latin typeface="Times" charset="0"/>
            </a:endParaRPr>
          </a:p>
        </p:txBody>
      </p:sp>
      <p:sp>
        <p:nvSpPr>
          <p:cNvPr id="155688" name="Oval 40"/>
          <p:cNvSpPr>
            <a:spLocks noChangeArrowheads="1"/>
          </p:cNvSpPr>
          <p:nvPr/>
        </p:nvSpPr>
        <p:spPr bwMode="auto">
          <a:xfrm>
            <a:off x="8432800" y="3429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6</a:t>
            </a:r>
            <a:endParaRPr lang="en-GB">
              <a:latin typeface="Times" charset="0"/>
            </a:endParaRPr>
          </a:p>
        </p:txBody>
      </p:sp>
      <p:sp>
        <p:nvSpPr>
          <p:cNvPr id="155689" name="Oval 41"/>
          <p:cNvSpPr>
            <a:spLocks noChangeArrowheads="1"/>
          </p:cNvSpPr>
          <p:nvPr/>
        </p:nvSpPr>
        <p:spPr bwMode="auto">
          <a:xfrm>
            <a:off x="8432800" y="2667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7</a:t>
            </a:r>
            <a:endParaRPr lang="en-GB">
              <a:latin typeface="Times" charset="0"/>
            </a:endParaRPr>
          </a:p>
        </p:txBody>
      </p:sp>
      <p:sp>
        <p:nvSpPr>
          <p:cNvPr id="155690" name="Text Box 42"/>
          <p:cNvSpPr txBox="1">
            <a:spLocks noChangeArrowheads="1"/>
          </p:cNvSpPr>
          <p:nvPr/>
        </p:nvSpPr>
        <p:spPr bwMode="auto">
          <a:xfrm>
            <a:off x="3503613" y="45720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$1500</a:t>
            </a:r>
            <a:endParaRPr lang="en-GB" dirty="0">
              <a:latin typeface="Times" charset="0"/>
            </a:endParaRPr>
          </a:p>
        </p:txBody>
      </p:sp>
      <p:sp>
        <p:nvSpPr>
          <p:cNvPr id="155691" name="Text Box 43"/>
          <p:cNvSpPr txBox="1">
            <a:spLocks noChangeArrowheads="1"/>
          </p:cNvSpPr>
          <p:nvPr/>
        </p:nvSpPr>
        <p:spPr bwMode="auto">
          <a:xfrm>
            <a:off x="5762625" y="37338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$3500</a:t>
            </a:r>
            <a:endParaRPr lang="en-GB" dirty="0">
              <a:latin typeface="Times" charset="0"/>
            </a:endParaRPr>
          </a:p>
        </p:txBody>
      </p:sp>
      <p:sp>
        <p:nvSpPr>
          <p:cNvPr id="155692" name="Text Box 44"/>
          <p:cNvSpPr txBox="1">
            <a:spLocks noChangeArrowheads="1"/>
          </p:cNvSpPr>
          <p:nvPr/>
        </p:nvSpPr>
        <p:spPr bwMode="auto">
          <a:xfrm>
            <a:off x="5762625" y="28956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$3100</a:t>
            </a:r>
            <a:endParaRPr lang="en-GB" dirty="0">
              <a:latin typeface="Times" charset="0"/>
            </a:endParaRPr>
          </a:p>
        </p:txBody>
      </p:sp>
      <p:sp>
        <p:nvSpPr>
          <p:cNvPr id="155693" name="Text Box 45"/>
          <p:cNvSpPr txBox="1">
            <a:spLocks noChangeArrowheads="1"/>
          </p:cNvSpPr>
          <p:nvPr/>
        </p:nvSpPr>
        <p:spPr bwMode="auto">
          <a:xfrm>
            <a:off x="5762625" y="19954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$3200</a:t>
            </a:r>
            <a:endParaRPr lang="en-GB" dirty="0">
              <a:latin typeface="Times" charset="0"/>
            </a:endParaRPr>
          </a:p>
        </p:txBody>
      </p:sp>
      <p:sp>
        <p:nvSpPr>
          <p:cNvPr id="155694" name="Text Box 46"/>
          <p:cNvSpPr txBox="1">
            <a:spLocks noChangeArrowheads="1"/>
          </p:cNvSpPr>
          <p:nvPr/>
        </p:nvSpPr>
        <p:spPr bwMode="auto">
          <a:xfrm>
            <a:off x="8145463" y="460375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$2000</a:t>
            </a:r>
            <a:endParaRPr lang="en-GB" dirty="0">
              <a:latin typeface="Times" charset="0"/>
            </a:endParaRPr>
          </a:p>
        </p:txBody>
      </p:sp>
      <p:sp>
        <p:nvSpPr>
          <p:cNvPr id="155695" name="Text Box 47"/>
          <p:cNvSpPr txBox="1">
            <a:spLocks noChangeArrowheads="1"/>
          </p:cNvSpPr>
          <p:nvPr/>
        </p:nvSpPr>
        <p:spPr bwMode="auto">
          <a:xfrm>
            <a:off x="8145463" y="367982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$2100</a:t>
            </a:r>
            <a:endParaRPr lang="en-GB" dirty="0">
              <a:latin typeface="Times" charset="0"/>
            </a:endParaRPr>
          </a:p>
        </p:txBody>
      </p:sp>
      <p:sp>
        <p:nvSpPr>
          <p:cNvPr id="155696" name="Text Box 48"/>
          <p:cNvSpPr txBox="1">
            <a:spLocks noChangeArrowheads="1"/>
          </p:cNvSpPr>
          <p:nvPr/>
        </p:nvSpPr>
        <p:spPr bwMode="auto">
          <a:xfrm>
            <a:off x="8145463" y="291782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$2100</a:t>
            </a:r>
            <a:endParaRPr lang="en-GB" dirty="0">
              <a:latin typeface="Time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22"/>
    </mc:Choice>
    <mc:Fallback xmlns="">
      <p:transition xmlns:p14="http://schemas.microsoft.com/office/powerpoint/2010/main" spd="slow" advTm="16622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Start-up costs</a:t>
            </a:r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21FE-634F-3B48-A7E7-DC97BE21769E}" type="slidenum">
              <a:rPr lang="en-GB"/>
              <a:pPr/>
              <a:t>48</a:t>
            </a:fld>
            <a:endParaRPr lang="en-GB"/>
          </a:p>
        </p:txBody>
      </p:sp>
      <p:graphicFrame>
        <p:nvGraphicFramePr>
          <p:cNvPr id="156675" name="Group 3"/>
          <p:cNvGraphicFramePr>
            <a:graphicFrameLocks noGrp="1"/>
          </p:cNvGraphicFramePr>
          <p:nvPr/>
        </p:nvGraphicFramePr>
        <p:xfrm>
          <a:off x="330200" y="1524000"/>
          <a:ext cx="1155700" cy="3292476"/>
        </p:xfrm>
        <a:graphic>
          <a:graphicData uri="http://schemas.openxmlformats.org/drawingml/2006/table">
            <a:tbl>
              <a:tblPr/>
              <a:tblGrid>
                <a:gridCol w="385763"/>
                <a:gridCol w="384175"/>
                <a:gridCol w="385762"/>
              </a:tblGrid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697" name="Oval 25"/>
          <p:cNvSpPr>
            <a:spLocks noChangeArrowheads="1"/>
          </p:cNvSpPr>
          <p:nvPr/>
        </p:nvSpPr>
        <p:spPr bwMode="auto">
          <a:xfrm>
            <a:off x="3714750" y="4341813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1</a:t>
            </a:r>
            <a:endParaRPr lang="en-GB">
              <a:latin typeface="Times" charset="0"/>
            </a:endParaRPr>
          </a:p>
        </p:txBody>
      </p:sp>
      <p:sp>
        <p:nvSpPr>
          <p:cNvPr id="156698" name="Oval 26"/>
          <p:cNvSpPr>
            <a:spLocks noChangeArrowheads="1"/>
          </p:cNvSpPr>
          <p:nvPr/>
        </p:nvSpPr>
        <p:spPr bwMode="auto">
          <a:xfrm>
            <a:off x="6026150" y="17526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4</a:t>
            </a:r>
            <a:endParaRPr lang="en-GB">
              <a:latin typeface="Times" charset="0"/>
            </a:endParaRPr>
          </a:p>
        </p:txBody>
      </p:sp>
      <p:sp>
        <p:nvSpPr>
          <p:cNvPr id="156699" name="Oval 27"/>
          <p:cNvSpPr>
            <a:spLocks noChangeArrowheads="1"/>
          </p:cNvSpPr>
          <p:nvPr/>
        </p:nvSpPr>
        <p:spPr bwMode="auto">
          <a:xfrm>
            <a:off x="2476500" y="4343400"/>
            <a:ext cx="330200" cy="304800"/>
          </a:xfrm>
          <a:prstGeom prst="ellipse">
            <a:avLst/>
          </a:prstGeom>
          <a:solidFill>
            <a:srgbClr val="FF0080"/>
          </a:solidFill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6700" name="AutoShape 28"/>
          <p:cNvCxnSpPr>
            <a:cxnSpLocks noChangeShapeType="1"/>
            <a:stCxn id="156699" idx="6"/>
            <a:endCxn id="156697" idx="2"/>
          </p:cNvCxnSpPr>
          <p:nvPr/>
        </p:nvCxnSpPr>
        <p:spPr bwMode="auto">
          <a:xfrm flipV="1">
            <a:off x="2816225" y="4494213"/>
            <a:ext cx="898525" cy="1587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701" name="AutoShape 29"/>
          <p:cNvCxnSpPr>
            <a:cxnSpLocks noChangeShapeType="1"/>
            <a:stCxn id="156697" idx="6"/>
            <a:endCxn id="156698" idx="2"/>
          </p:cNvCxnSpPr>
          <p:nvPr/>
        </p:nvCxnSpPr>
        <p:spPr bwMode="auto">
          <a:xfrm flipV="1">
            <a:off x="4044950" y="1905000"/>
            <a:ext cx="1981200" cy="25892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702" name="AutoShape 30"/>
          <p:cNvCxnSpPr>
            <a:cxnSpLocks noChangeShapeType="1"/>
            <a:stCxn id="156697" idx="6"/>
            <a:endCxn id="156709" idx="2"/>
          </p:cNvCxnSpPr>
          <p:nvPr/>
        </p:nvCxnSpPr>
        <p:spPr bwMode="auto">
          <a:xfrm flipV="1">
            <a:off x="4044950" y="2819400"/>
            <a:ext cx="1981200" cy="16748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703" name="AutoShape 31"/>
          <p:cNvCxnSpPr>
            <a:cxnSpLocks noChangeShapeType="1"/>
            <a:stCxn id="156697" idx="6"/>
            <a:endCxn id="156710" idx="2"/>
          </p:cNvCxnSpPr>
          <p:nvPr/>
        </p:nvCxnSpPr>
        <p:spPr bwMode="auto">
          <a:xfrm flipV="1">
            <a:off x="4044950" y="3581400"/>
            <a:ext cx="1981200" cy="9128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704" name="AutoShape 32"/>
          <p:cNvCxnSpPr>
            <a:cxnSpLocks noChangeShapeType="1"/>
            <a:stCxn id="156698" idx="6"/>
            <a:endCxn id="156713" idx="2"/>
          </p:cNvCxnSpPr>
          <p:nvPr/>
        </p:nvCxnSpPr>
        <p:spPr bwMode="auto">
          <a:xfrm>
            <a:off x="6356350" y="1905000"/>
            <a:ext cx="2076450" cy="9144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705" name="AutoShape 33"/>
          <p:cNvCxnSpPr>
            <a:cxnSpLocks noChangeShapeType="1"/>
            <a:stCxn id="156709" idx="6"/>
            <a:endCxn id="156713" idx="2"/>
          </p:cNvCxnSpPr>
          <p:nvPr/>
        </p:nvCxnSpPr>
        <p:spPr bwMode="auto">
          <a:xfrm>
            <a:off x="6356350" y="2819400"/>
            <a:ext cx="207645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706" name="AutoShape 34"/>
          <p:cNvCxnSpPr>
            <a:cxnSpLocks noChangeShapeType="1"/>
            <a:stCxn id="156710" idx="6"/>
            <a:endCxn id="156711" idx="2"/>
          </p:cNvCxnSpPr>
          <p:nvPr/>
        </p:nvCxnSpPr>
        <p:spPr bwMode="auto">
          <a:xfrm>
            <a:off x="6356350" y="3581400"/>
            <a:ext cx="2076450" cy="9144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707" name="AutoShape 35"/>
          <p:cNvCxnSpPr>
            <a:cxnSpLocks noChangeShapeType="1"/>
            <a:stCxn id="156710" idx="6"/>
            <a:endCxn id="156713" idx="2"/>
          </p:cNvCxnSpPr>
          <p:nvPr/>
        </p:nvCxnSpPr>
        <p:spPr bwMode="auto">
          <a:xfrm flipV="1">
            <a:off x="6356350" y="2819400"/>
            <a:ext cx="2076450" cy="7620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6708" name="AutoShape 36"/>
          <p:cNvCxnSpPr>
            <a:cxnSpLocks noChangeShapeType="1"/>
            <a:stCxn id="156710" idx="6"/>
            <a:endCxn id="156712" idx="2"/>
          </p:cNvCxnSpPr>
          <p:nvPr/>
        </p:nvCxnSpPr>
        <p:spPr bwMode="auto">
          <a:xfrm>
            <a:off x="6356350" y="3581400"/>
            <a:ext cx="207645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6709" name="Oval 37"/>
          <p:cNvSpPr>
            <a:spLocks noChangeArrowheads="1"/>
          </p:cNvSpPr>
          <p:nvPr/>
        </p:nvSpPr>
        <p:spPr bwMode="auto">
          <a:xfrm>
            <a:off x="6026150" y="2667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3</a:t>
            </a:r>
            <a:endParaRPr lang="en-GB">
              <a:latin typeface="Times" charset="0"/>
            </a:endParaRPr>
          </a:p>
        </p:txBody>
      </p:sp>
      <p:sp>
        <p:nvSpPr>
          <p:cNvPr id="156710" name="Oval 38"/>
          <p:cNvSpPr>
            <a:spLocks noChangeArrowheads="1"/>
          </p:cNvSpPr>
          <p:nvPr/>
        </p:nvSpPr>
        <p:spPr bwMode="auto">
          <a:xfrm>
            <a:off x="6026150" y="3429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2</a:t>
            </a:r>
            <a:endParaRPr lang="en-GB">
              <a:latin typeface="Times" charset="0"/>
            </a:endParaRPr>
          </a:p>
        </p:txBody>
      </p:sp>
      <p:sp>
        <p:nvSpPr>
          <p:cNvPr id="156711" name="Oval 39"/>
          <p:cNvSpPr>
            <a:spLocks noChangeArrowheads="1"/>
          </p:cNvSpPr>
          <p:nvPr/>
        </p:nvSpPr>
        <p:spPr bwMode="auto">
          <a:xfrm>
            <a:off x="8432800" y="43434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5</a:t>
            </a:r>
            <a:endParaRPr lang="en-GB">
              <a:latin typeface="Times" charset="0"/>
            </a:endParaRPr>
          </a:p>
        </p:txBody>
      </p:sp>
      <p:sp>
        <p:nvSpPr>
          <p:cNvPr id="156712" name="Oval 40"/>
          <p:cNvSpPr>
            <a:spLocks noChangeArrowheads="1"/>
          </p:cNvSpPr>
          <p:nvPr/>
        </p:nvSpPr>
        <p:spPr bwMode="auto">
          <a:xfrm>
            <a:off x="8432800" y="3429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6</a:t>
            </a:r>
            <a:endParaRPr lang="en-GB">
              <a:latin typeface="Times" charset="0"/>
            </a:endParaRPr>
          </a:p>
        </p:txBody>
      </p:sp>
      <p:sp>
        <p:nvSpPr>
          <p:cNvPr id="156713" name="Oval 41"/>
          <p:cNvSpPr>
            <a:spLocks noChangeArrowheads="1"/>
          </p:cNvSpPr>
          <p:nvPr/>
        </p:nvSpPr>
        <p:spPr bwMode="auto">
          <a:xfrm>
            <a:off x="8432800" y="2667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7</a:t>
            </a:r>
            <a:endParaRPr lang="en-GB">
              <a:latin typeface="Times" charset="0"/>
            </a:endParaRPr>
          </a:p>
        </p:txBody>
      </p:sp>
      <p:sp>
        <p:nvSpPr>
          <p:cNvPr id="156714" name="Text Box 42"/>
          <p:cNvSpPr txBox="1">
            <a:spLocks noChangeArrowheads="1"/>
          </p:cNvSpPr>
          <p:nvPr/>
        </p:nvSpPr>
        <p:spPr bwMode="auto">
          <a:xfrm>
            <a:off x="3503613" y="45720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$1500</a:t>
            </a:r>
            <a:endParaRPr lang="en-GB" dirty="0">
              <a:latin typeface="Times" charset="0"/>
            </a:endParaRPr>
          </a:p>
        </p:txBody>
      </p:sp>
      <p:sp>
        <p:nvSpPr>
          <p:cNvPr id="156715" name="Text Box 43"/>
          <p:cNvSpPr txBox="1">
            <a:spLocks noChangeArrowheads="1"/>
          </p:cNvSpPr>
          <p:nvPr/>
        </p:nvSpPr>
        <p:spPr bwMode="auto">
          <a:xfrm>
            <a:off x="5762625" y="37338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$3500</a:t>
            </a:r>
            <a:endParaRPr lang="en-GB" dirty="0">
              <a:latin typeface="Times" charset="0"/>
            </a:endParaRPr>
          </a:p>
        </p:txBody>
      </p:sp>
      <p:sp>
        <p:nvSpPr>
          <p:cNvPr id="156716" name="Text Box 44"/>
          <p:cNvSpPr txBox="1">
            <a:spLocks noChangeArrowheads="1"/>
          </p:cNvSpPr>
          <p:nvPr/>
        </p:nvSpPr>
        <p:spPr bwMode="auto">
          <a:xfrm>
            <a:off x="5762625" y="28956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$3100</a:t>
            </a:r>
            <a:endParaRPr lang="en-GB" dirty="0">
              <a:latin typeface="Times" charset="0"/>
            </a:endParaRPr>
          </a:p>
        </p:txBody>
      </p:sp>
      <p:sp>
        <p:nvSpPr>
          <p:cNvPr id="156717" name="Text Box 45"/>
          <p:cNvSpPr txBox="1">
            <a:spLocks noChangeArrowheads="1"/>
          </p:cNvSpPr>
          <p:nvPr/>
        </p:nvSpPr>
        <p:spPr bwMode="auto">
          <a:xfrm>
            <a:off x="5762625" y="19954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$3200</a:t>
            </a:r>
            <a:endParaRPr lang="en-GB" dirty="0">
              <a:latin typeface="Times" charset="0"/>
            </a:endParaRPr>
          </a:p>
        </p:txBody>
      </p:sp>
      <p:sp>
        <p:nvSpPr>
          <p:cNvPr id="156718" name="Text Box 46"/>
          <p:cNvSpPr txBox="1">
            <a:spLocks noChangeArrowheads="1"/>
          </p:cNvSpPr>
          <p:nvPr/>
        </p:nvSpPr>
        <p:spPr bwMode="auto">
          <a:xfrm>
            <a:off x="8145463" y="460375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$2000</a:t>
            </a:r>
            <a:endParaRPr lang="en-GB" dirty="0">
              <a:latin typeface="Times" charset="0"/>
            </a:endParaRPr>
          </a:p>
        </p:txBody>
      </p:sp>
      <p:sp>
        <p:nvSpPr>
          <p:cNvPr id="156719" name="Text Box 47"/>
          <p:cNvSpPr txBox="1">
            <a:spLocks noChangeArrowheads="1"/>
          </p:cNvSpPr>
          <p:nvPr/>
        </p:nvSpPr>
        <p:spPr bwMode="auto">
          <a:xfrm>
            <a:off x="8145463" y="367982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$2100</a:t>
            </a:r>
            <a:endParaRPr lang="en-GB" dirty="0">
              <a:latin typeface="Times" charset="0"/>
            </a:endParaRPr>
          </a:p>
        </p:txBody>
      </p:sp>
      <p:sp>
        <p:nvSpPr>
          <p:cNvPr id="156720" name="Text Box 48"/>
          <p:cNvSpPr txBox="1">
            <a:spLocks noChangeArrowheads="1"/>
          </p:cNvSpPr>
          <p:nvPr/>
        </p:nvSpPr>
        <p:spPr bwMode="auto">
          <a:xfrm>
            <a:off x="8145463" y="291782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$2100</a:t>
            </a:r>
            <a:endParaRPr lang="en-GB" dirty="0">
              <a:latin typeface="Times" charset="0"/>
            </a:endParaRPr>
          </a:p>
        </p:txBody>
      </p:sp>
      <p:graphicFrame>
        <p:nvGraphicFramePr>
          <p:cNvPr id="15674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71352"/>
              </p:ext>
            </p:extLst>
          </p:nvPr>
        </p:nvGraphicFramePr>
        <p:xfrm>
          <a:off x="4880992" y="4797152"/>
          <a:ext cx="2971800" cy="1828800"/>
        </p:xfrm>
        <a:graphic>
          <a:graphicData uri="http://schemas.openxmlformats.org/drawingml/2006/table">
            <a:tbl>
              <a:tblPr/>
              <a:tblGrid>
                <a:gridCol w="1238250"/>
                <a:gridCol w="1733550"/>
              </a:tblGrid>
              <a:tr h="355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Unit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Start-up cost</a:t>
                      </a:r>
                      <a:endParaRPr kumimoji="0" lang="en-GB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B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600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6738" name="Text Box 66"/>
          <p:cNvSpPr txBox="1">
            <a:spLocks noChangeArrowheads="1"/>
          </p:cNvSpPr>
          <p:nvPr/>
        </p:nvSpPr>
        <p:spPr bwMode="auto">
          <a:xfrm>
            <a:off x="3054350" y="4343400"/>
            <a:ext cx="293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6739" name="Text Box 67"/>
          <p:cNvSpPr txBox="1">
            <a:spLocks noChangeArrowheads="1"/>
          </p:cNvSpPr>
          <p:nvPr/>
        </p:nvSpPr>
        <p:spPr bwMode="auto">
          <a:xfrm>
            <a:off x="7321550" y="3962400"/>
            <a:ext cx="293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6740" name="Text Box 68"/>
          <p:cNvSpPr txBox="1">
            <a:spLocks noChangeArrowheads="1"/>
          </p:cNvSpPr>
          <p:nvPr/>
        </p:nvSpPr>
        <p:spPr bwMode="auto">
          <a:xfrm>
            <a:off x="7321550" y="3440113"/>
            <a:ext cx="293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6741" name="Text Box 69"/>
          <p:cNvSpPr txBox="1">
            <a:spLocks noChangeArrowheads="1"/>
          </p:cNvSpPr>
          <p:nvPr/>
        </p:nvSpPr>
        <p:spPr bwMode="auto">
          <a:xfrm>
            <a:off x="7264400" y="2674938"/>
            <a:ext cx="293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6742" name="Text Box 70"/>
          <p:cNvSpPr txBox="1">
            <a:spLocks noChangeArrowheads="1"/>
          </p:cNvSpPr>
          <p:nvPr/>
        </p:nvSpPr>
        <p:spPr bwMode="auto">
          <a:xfrm>
            <a:off x="7321550" y="2239963"/>
            <a:ext cx="293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6743" name="Text Box 71"/>
          <p:cNvSpPr txBox="1">
            <a:spLocks noChangeArrowheads="1"/>
          </p:cNvSpPr>
          <p:nvPr/>
        </p:nvSpPr>
        <p:spPr bwMode="auto">
          <a:xfrm>
            <a:off x="7185025" y="3048000"/>
            <a:ext cx="5498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$600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6744" name="Text Box 72"/>
          <p:cNvSpPr txBox="1">
            <a:spLocks noChangeArrowheads="1"/>
          </p:cNvSpPr>
          <p:nvPr/>
        </p:nvSpPr>
        <p:spPr bwMode="auto">
          <a:xfrm>
            <a:off x="5035550" y="3840163"/>
            <a:ext cx="5498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$100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6745" name="Text Box 73"/>
          <p:cNvSpPr txBox="1">
            <a:spLocks noChangeArrowheads="1"/>
          </p:cNvSpPr>
          <p:nvPr/>
        </p:nvSpPr>
        <p:spPr bwMode="auto">
          <a:xfrm>
            <a:off x="5035550" y="3214688"/>
            <a:ext cx="5498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$600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6746" name="Text Box 74"/>
          <p:cNvSpPr txBox="1">
            <a:spLocks noChangeArrowheads="1"/>
          </p:cNvSpPr>
          <p:nvPr/>
        </p:nvSpPr>
        <p:spPr bwMode="auto">
          <a:xfrm>
            <a:off x="5035550" y="2681288"/>
            <a:ext cx="5498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$700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27"/>
    </mc:Choice>
    <mc:Fallback xmlns="">
      <p:transition xmlns:p14="http://schemas.microsoft.com/office/powerpoint/2010/main" spd="slow" advTm="38427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Accumulated costs</a:t>
            </a:r>
          </a:p>
        </p:txBody>
      </p:sp>
      <p:sp>
        <p:nvSpPr>
          <p:cNvPr id="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EAE09-98D6-AB40-B269-95B28BC6AC59}" type="slidenum">
              <a:rPr lang="en-GB"/>
              <a:pPr/>
              <a:t>49</a:t>
            </a:fld>
            <a:endParaRPr lang="en-GB"/>
          </a:p>
        </p:txBody>
      </p:sp>
      <p:graphicFrame>
        <p:nvGraphicFramePr>
          <p:cNvPr id="157699" name="Group 3"/>
          <p:cNvGraphicFramePr>
            <a:graphicFrameLocks noGrp="1"/>
          </p:cNvGraphicFramePr>
          <p:nvPr/>
        </p:nvGraphicFramePr>
        <p:xfrm>
          <a:off x="330200" y="1524000"/>
          <a:ext cx="1155700" cy="3292476"/>
        </p:xfrm>
        <a:graphic>
          <a:graphicData uri="http://schemas.openxmlformats.org/drawingml/2006/table">
            <a:tbl>
              <a:tblPr/>
              <a:tblGrid>
                <a:gridCol w="385763"/>
                <a:gridCol w="384175"/>
                <a:gridCol w="385762"/>
              </a:tblGrid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7721" name="Oval 25"/>
          <p:cNvSpPr>
            <a:spLocks noChangeArrowheads="1"/>
          </p:cNvSpPr>
          <p:nvPr/>
        </p:nvSpPr>
        <p:spPr bwMode="auto">
          <a:xfrm>
            <a:off x="3714750" y="4341813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1</a:t>
            </a:r>
            <a:endParaRPr lang="en-GB">
              <a:latin typeface="Times" charset="0"/>
            </a:endParaRPr>
          </a:p>
        </p:txBody>
      </p:sp>
      <p:sp>
        <p:nvSpPr>
          <p:cNvPr id="157722" name="Oval 26"/>
          <p:cNvSpPr>
            <a:spLocks noChangeArrowheads="1"/>
          </p:cNvSpPr>
          <p:nvPr/>
        </p:nvSpPr>
        <p:spPr bwMode="auto">
          <a:xfrm>
            <a:off x="6026150" y="17526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4</a:t>
            </a:r>
            <a:endParaRPr lang="en-GB">
              <a:latin typeface="Times" charset="0"/>
            </a:endParaRPr>
          </a:p>
        </p:txBody>
      </p:sp>
      <p:sp>
        <p:nvSpPr>
          <p:cNvPr id="157723" name="Oval 27"/>
          <p:cNvSpPr>
            <a:spLocks noChangeArrowheads="1"/>
          </p:cNvSpPr>
          <p:nvPr/>
        </p:nvSpPr>
        <p:spPr bwMode="auto">
          <a:xfrm>
            <a:off x="2476500" y="4343400"/>
            <a:ext cx="330200" cy="304800"/>
          </a:xfrm>
          <a:prstGeom prst="ellipse">
            <a:avLst/>
          </a:prstGeom>
          <a:solidFill>
            <a:srgbClr val="FF0080"/>
          </a:solidFill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7724" name="AutoShape 28"/>
          <p:cNvCxnSpPr>
            <a:cxnSpLocks noChangeShapeType="1"/>
            <a:stCxn id="157723" idx="6"/>
            <a:endCxn id="157721" idx="2"/>
          </p:cNvCxnSpPr>
          <p:nvPr/>
        </p:nvCxnSpPr>
        <p:spPr bwMode="auto">
          <a:xfrm flipV="1">
            <a:off x="2816225" y="4494213"/>
            <a:ext cx="898525" cy="1587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725" name="AutoShape 29"/>
          <p:cNvCxnSpPr>
            <a:cxnSpLocks noChangeShapeType="1"/>
            <a:stCxn id="157721" idx="6"/>
            <a:endCxn id="157722" idx="2"/>
          </p:cNvCxnSpPr>
          <p:nvPr/>
        </p:nvCxnSpPr>
        <p:spPr bwMode="auto">
          <a:xfrm flipV="1">
            <a:off x="4044950" y="1905000"/>
            <a:ext cx="1981200" cy="25892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726" name="AutoShape 30"/>
          <p:cNvCxnSpPr>
            <a:cxnSpLocks noChangeShapeType="1"/>
            <a:stCxn id="157721" idx="6"/>
            <a:endCxn id="157733" idx="2"/>
          </p:cNvCxnSpPr>
          <p:nvPr/>
        </p:nvCxnSpPr>
        <p:spPr bwMode="auto">
          <a:xfrm flipV="1">
            <a:off x="4044950" y="2819400"/>
            <a:ext cx="1981200" cy="16748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727" name="AutoShape 31"/>
          <p:cNvCxnSpPr>
            <a:cxnSpLocks noChangeShapeType="1"/>
            <a:stCxn id="157721" idx="6"/>
            <a:endCxn id="157734" idx="2"/>
          </p:cNvCxnSpPr>
          <p:nvPr/>
        </p:nvCxnSpPr>
        <p:spPr bwMode="auto">
          <a:xfrm flipV="1">
            <a:off x="4044950" y="3581400"/>
            <a:ext cx="1981200" cy="9128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728" name="AutoShape 32"/>
          <p:cNvCxnSpPr>
            <a:cxnSpLocks noChangeShapeType="1"/>
            <a:stCxn id="157722" idx="6"/>
            <a:endCxn id="157737" idx="2"/>
          </p:cNvCxnSpPr>
          <p:nvPr/>
        </p:nvCxnSpPr>
        <p:spPr bwMode="auto">
          <a:xfrm>
            <a:off x="6356350" y="1905000"/>
            <a:ext cx="207645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729" name="AutoShape 33"/>
          <p:cNvCxnSpPr>
            <a:cxnSpLocks noChangeShapeType="1"/>
            <a:stCxn id="157733" idx="6"/>
            <a:endCxn id="157737" idx="2"/>
          </p:cNvCxnSpPr>
          <p:nvPr/>
        </p:nvCxnSpPr>
        <p:spPr bwMode="auto">
          <a:xfrm>
            <a:off x="6356350" y="2819400"/>
            <a:ext cx="207645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730" name="AutoShape 34"/>
          <p:cNvCxnSpPr>
            <a:cxnSpLocks noChangeShapeType="1"/>
            <a:stCxn id="157734" idx="6"/>
            <a:endCxn id="157735" idx="2"/>
          </p:cNvCxnSpPr>
          <p:nvPr/>
        </p:nvCxnSpPr>
        <p:spPr bwMode="auto">
          <a:xfrm>
            <a:off x="6356350" y="3581400"/>
            <a:ext cx="2076450" cy="9144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731" name="AutoShape 35"/>
          <p:cNvCxnSpPr>
            <a:cxnSpLocks noChangeShapeType="1"/>
            <a:stCxn id="157734" idx="6"/>
            <a:endCxn id="157737" idx="2"/>
          </p:cNvCxnSpPr>
          <p:nvPr/>
        </p:nvCxnSpPr>
        <p:spPr bwMode="auto">
          <a:xfrm flipV="1">
            <a:off x="6356350" y="2819400"/>
            <a:ext cx="2076450" cy="7620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7732" name="AutoShape 36"/>
          <p:cNvCxnSpPr>
            <a:cxnSpLocks noChangeShapeType="1"/>
            <a:stCxn id="157734" idx="6"/>
            <a:endCxn id="157736" idx="2"/>
          </p:cNvCxnSpPr>
          <p:nvPr/>
        </p:nvCxnSpPr>
        <p:spPr bwMode="auto">
          <a:xfrm>
            <a:off x="6356350" y="3581400"/>
            <a:ext cx="207645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7733" name="Oval 37"/>
          <p:cNvSpPr>
            <a:spLocks noChangeArrowheads="1"/>
          </p:cNvSpPr>
          <p:nvPr/>
        </p:nvSpPr>
        <p:spPr bwMode="auto">
          <a:xfrm>
            <a:off x="6026150" y="2667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3</a:t>
            </a:r>
            <a:endParaRPr lang="en-GB">
              <a:latin typeface="Times" charset="0"/>
            </a:endParaRPr>
          </a:p>
        </p:txBody>
      </p:sp>
      <p:sp>
        <p:nvSpPr>
          <p:cNvPr id="157734" name="Oval 38"/>
          <p:cNvSpPr>
            <a:spLocks noChangeArrowheads="1"/>
          </p:cNvSpPr>
          <p:nvPr/>
        </p:nvSpPr>
        <p:spPr bwMode="auto">
          <a:xfrm>
            <a:off x="6026150" y="3429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2</a:t>
            </a:r>
            <a:endParaRPr lang="en-GB">
              <a:latin typeface="Times" charset="0"/>
            </a:endParaRPr>
          </a:p>
        </p:txBody>
      </p:sp>
      <p:sp>
        <p:nvSpPr>
          <p:cNvPr id="157735" name="Oval 39"/>
          <p:cNvSpPr>
            <a:spLocks noChangeArrowheads="1"/>
          </p:cNvSpPr>
          <p:nvPr/>
        </p:nvSpPr>
        <p:spPr bwMode="auto">
          <a:xfrm>
            <a:off x="8432800" y="43434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5</a:t>
            </a:r>
            <a:endParaRPr lang="en-GB">
              <a:latin typeface="Times" charset="0"/>
            </a:endParaRPr>
          </a:p>
        </p:txBody>
      </p:sp>
      <p:sp>
        <p:nvSpPr>
          <p:cNvPr id="157736" name="Oval 40"/>
          <p:cNvSpPr>
            <a:spLocks noChangeArrowheads="1"/>
          </p:cNvSpPr>
          <p:nvPr/>
        </p:nvSpPr>
        <p:spPr bwMode="auto">
          <a:xfrm>
            <a:off x="8432800" y="3429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6</a:t>
            </a:r>
            <a:endParaRPr lang="en-GB">
              <a:latin typeface="Times" charset="0"/>
            </a:endParaRPr>
          </a:p>
        </p:txBody>
      </p:sp>
      <p:sp>
        <p:nvSpPr>
          <p:cNvPr id="157737" name="Oval 41"/>
          <p:cNvSpPr>
            <a:spLocks noChangeArrowheads="1"/>
          </p:cNvSpPr>
          <p:nvPr/>
        </p:nvSpPr>
        <p:spPr bwMode="auto">
          <a:xfrm>
            <a:off x="8432800" y="2667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7</a:t>
            </a:r>
            <a:endParaRPr lang="en-GB">
              <a:latin typeface="Times" charset="0"/>
            </a:endParaRPr>
          </a:p>
        </p:txBody>
      </p:sp>
      <p:sp>
        <p:nvSpPr>
          <p:cNvPr id="157738" name="Text Box 42"/>
          <p:cNvSpPr txBox="1">
            <a:spLocks noChangeArrowheads="1"/>
          </p:cNvSpPr>
          <p:nvPr/>
        </p:nvSpPr>
        <p:spPr bwMode="auto">
          <a:xfrm>
            <a:off x="3503613" y="45720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$1500</a:t>
            </a:r>
            <a:endParaRPr lang="en-GB" dirty="0">
              <a:latin typeface="Times" charset="0"/>
            </a:endParaRPr>
          </a:p>
        </p:txBody>
      </p:sp>
      <p:sp>
        <p:nvSpPr>
          <p:cNvPr id="157739" name="Text Box 43"/>
          <p:cNvSpPr txBox="1">
            <a:spLocks noChangeArrowheads="1"/>
          </p:cNvSpPr>
          <p:nvPr/>
        </p:nvSpPr>
        <p:spPr bwMode="auto">
          <a:xfrm>
            <a:off x="5762625" y="36576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$3500</a:t>
            </a:r>
            <a:endParaRPr lang="en-GB" dirty="0">
              <a:latin typeface="Times" charset="0"/>
            </a:endParaRPr>
          </a:p>
        </p:txBody>
      </p:sp>
      <p:sp>
        <p:nvSpPr>
          <p:cNvPr id="157740" name="Text Box 44"/>
          <p:cNvSpPr txBox="1">
            <a:spLocks noChangeArrowheads="1"/>
          </p:cNvSpPr>
          <p:nvPr/>
        </p:nvSpPr>
        <p:spPr bwMode="auto">
          <a:xfrm>
            <a:off x="5762625" y="28956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$3100</a:t>
            </a:r>
            <a:endParaRPr lang="en-GB" dirty="0">
              <a:latin typeface="Times" charset="0"/>
            </a:endParaRPr>
          </a:p>
        </p:txBody>
      </p:sp>
      <p:sp>
        <p:nvSpPr>
          <p:cNvPr id="157741" name="Text Box 45"/>
          <p:cNvSpPr txBox="1">
            <a:spLocks noChangeArrowheads="1"/>
          </p:cNvSpPr>
          <p:nvPr/>
        </p:nvSpPr>
        <p:spPr bwMode="auto">
          <a:xfrm>
            <a:off x="5762625" y="19954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$3200</a:t>
            </a:r>
            <a:endParaRPr lang="en-GB" dirty="0">
              <a:latin typeface="Times" charset="0"/>
            </a:endParaRPr>
          </a:p>
        </p:txBody>
      </p:sp>
      <p:sp>
        <p:nvSpPr>
          <p:cNvPr id="157742" name="Text Box 46"/>
          <p:cNvSpPr txBox="1">
            <a:spLocks noChangeArrowheads="1"/>
          </p:cNvSpPr>
          <p:nvPr/>
        </p:nvSpPr>
        <p:spPr bwMode="auto">
          <a:xfrm>
            <a:off x="8145463" y="460375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$2000</a:t>
            </a:r>
            <a:endParaRPr lang="en-GB" dirty="0">
              <a:latin typeface="Times" charset="0"/>
            </a:endParaRPr>
          </a:p>
        </p:txBody>
      </p:sp>
      <p:sp>
        <p:nvSpPr>
          <p:cNvPr id="157743" name="Text Box 47"/>
          <p:cNvSpPr txBox="1">
            <a:spLocks noChangeArrowheads="1"/>
          </p:cNvSpPr>
          <p:nvPr/>
        </p:nvSpPr>
        <p:spPr bwMode="auto">
          <a:xfrm>
            <a:off x="8145463" y="367982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$2100</a:t>
            </a:r>
            <a:endParaRPr lang="en-GB" dirty="0">
              <a:latin typeface="Times" charset="0"/>
            </a:endParaRPr>
          </a:p>
        </p:txBody>
      </p:sp>
      <p:sp>
        <p:nvSpPr>
          <p:cNvPr id="157744" name="Text Box 48"/>
          <p:cNvSpPr txBox="1">
            <a:spLocks noChangeArrowheads="1"/>
          </p:cNvSpPr>
          <p:nvPr/>
        </p:nvSpPr>
        <p:spPr bwMode="auto">
          <a:xfrm>
            <a:off x="8145463" y="291782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latin typeface="Arial" charset="0"/>
              </a:rPr>
              <a:t>$2100</a:t>
            </a:r>
            <a:endParaRPr lang="en-GB" dirty="0">
              <a:latin typeface="Times" charset="0"/>
            </a:endParaRPr>
          </a:p>
        </p:txBody>
      </p:sp>
      <p:sp>
        <p:nvSpPr>
          <p:cNvPr id="157754" name="Text Box 58"/>
          <p:cNvSpPr txBox="1">
            <a:spLocks noChangeArrowheads="1"/>
          </p:cNvSpPr>
          <p:nvPr/>
        </p:nvSpPr>
        <p:spPr bwMode="auto">
          <a:xfrm>
            <a:off x="3384550" y="40386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solidFill>
                  <a:srgbClr val="FF0080"/>
                </a:solidFill>
                <a:latin typeface="Arial" charset="0"/>
              </a:rPr>
              <a:t>$1500</a:t>
            </a:r>
            <a:endParaRPr lang="en-GB" dirty="0">
              <a:latin typeface="Times" charset="0"/>
            </a:endParaRPr>
          </a:p>
        </p:txBody>
      </p:sp>
      <p:sp>
        <p:nvSpPr>
          <p:cNvPr id="157755" name="Text Box 59"/>
          <p:cNvSpPr txBox="1">
            <a:spLocks noChangeArrowheads="1"/>
          </p:cNvSpPr>
          <p:nvPr/>
        </p:nvSpPr>
        <p:spPr bwMode="auto">
          <a:xfrm>
            <a:off x="5716588" y="315753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solidFill>
                  <a:srgbClr val="FF0080"/>
                </a:solidFill>
                <a:latin typeface="Arial" charset="0"/>
              </a:rPr>
              <a:t>$5100</a:t>
            </a:r>
            <a:endParaRPr lang="en-GB" dirty="0">
              <a:latin typeface="Times" charset="0"/>
            </a:endParaRPr>
          </a:p>
        </p:txBody>
      </p:sp>
      <p:sp>
        <p:nvSpPr>
          <p:cNvPr id="157756" name="Text Box 60"/>
          <p:cNvSpPr txBox="1">
            <a:spLocks noChangeArrowheads="1"/>
          </p:cNvSpPr>
          <p:nvPr/>
        </p:nvSpPr>
        <p:spPr bwMode="auto">
          <a:xfrm>
            <a:off x="5724525" y="2384425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solidFill>
                  <a:srgbClr val="FF0080"/>
                </a:solidFill>
                <a:latin typeface="Arial" charset="0"/>
              </a:rPr>
              <a:t>$5200</a:t>
            </a:r>
            <a:endParaRPr lang="en-GB" dirty="0">
              <a:latin typeface="Times" charset="0"/>
            </a:endParaRPr>
          </a:p>
        </p:txBody>
      </p:sp>
      <p:sp>
        <p:nvSpPr>
          <p:cNvPr id="157757" name="Text Box 61"/>
          <p:cNvSpPr txBox="1">
            <a:spLocks noChangeArrowheads="1"/>
          </p:cNvSpPr>
          <p:nvPr/>
        </p:nvSpPr>
        <p:spPr bwMode="auto">
          <a:xfrm>
            <a:off x="5757863" y="14478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solidFill>
                  <a:srgbClr val="FF0080"/>
                </a:solidFill>
                <a:latin typeface="Arial" charset="0"/>
              </a:rPr>
              <a:t>$5400</a:t>
            </a:r>
            <a:endParaRPr lang="en-GB" dirty="0">
              <a:latin typeface="Times" charset="0"/>
            </a:endParaRPr>
          </a:p>
        </p:txBody>
      </p:sp>
      <p:sp>
        <p:nvSpPr>
          <p:cNvPr id="157758" name="Text Box 62"/>
          <p:cNvSpPr txBox="1">
            <a:spLocks noChangeArrowheads="1"/>
          </p:cNvSpPr>
          <p:nvPr/>
        </p:nvSpPr>
        <p:spPr bwMode="auto">
          <a:xfrm>
            <a:off x="8110538" y="23764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solidFill>
                  <a:srgbClr val="FF0080"/>
                </a:solidFill>
                <a:latin typeface="Arial" charset="0"/>
              </a:rPr>
              <a:t>$7300</a:t>
            </a:r>
            <a:endParaRPr lang="en-GB" dirty="0">
              <a:latin typeface="Times" charset="0"/>
            </a:endParaRPr>
          </a:p>
        </p:txBody>
      </p:sp>
      <p:sp>
        <p:nvSpPr>
          <p:cNvPr id="157759" name="Text Box 63"/>
          <p:cNvSpPr txBox="1">
            <a:spLocks noChangeArrowheads="1"/>
          </p:cNvSpPr>
          <p:nvPr/>
        </p:nvSpPr>
        <p:spPr bwMode="auto">
          <a:xfrm>
            <a:off x="8094663" y="31496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solidFill>
                  <a:srgbClr val="FF0080"/>
                </a:solidFill>
                <a:latin typeface="Arial" charset="0"/>
              </a:rPr>
              <a:t>$7200</a:t>
            </a:r>
            <a:endParaRPr lang="en-GB" dirty="0">
              <a:latin typeface="Times" charset="0"/>
            </a:endParaRPr>
          </a:p>
        </p:txBody>
      </p:sp>
      <p:sp>
        <p:nvSpPr>
          <p:cNvPr id="157760" name="Text Box 64"/>
          <p:cNvSpPr txBox="1">
            <a:spLocks noChangeArrowheads="1"/>
          </p:cNvSpPr>
          <p:nvPr/>
        </p:nvSpPr>
        <p:spPr bwMode="auto">
          <a:xfrm>
            <a:off x="8102600" y="40640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solidFill>
                  <a:srgbClr val="FF0080"/>
                </a:solidFill>
                <a:latin typeface="Arial" charset="0"/>
              </a:rPr>
              <a:t>$7100</a:t>
            </a:r>
            <a:endParaRPr lang="en-GB" dirty="0">
              <a:latin typeface="Times" charset="0"/>
            </a:endParaRPr>
          </a:p>
        </p:txBody>
      </p:sp>
      <p:sp>
        <p:nvSpPr>
          <p:cNvPr id="157745" name="Text Box 49"/>
          <p:cNvSpPr txBox="1">
            <a:spLocks noChangeArrowheads="1"/>
          </p:cNvSpPr>
          <p:nvPr/>
        </p:nvSpPr>
        <p:spPr bwMode="auto">
          <a:xfrm>
            <a:off x="2984500" y="4343400"/>
            <a:ext cx="293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7746" name="Text Box 50"/>
          <p:cNvSpPr txBox="1">
            <a:spLocks noChangeArrowheads="1"/>
          </p:cNvSpPr>
          <p:nvPr/>
        </p:nvSpPr>
        <p:spPr bwMode="auto">
          <a:xfrm>
            <a:off x="7199313" y="3962400"/>
            <a:ext cx="293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7747" name="Text Box 51"/>
          <p:cNvSpPr txBox="1">
            <a:spLocks noChangeArrowheads="1"/>
          </p:cNvSpPr>
          <p:nvPr/>
        </p:nvSpPr>
        <p:spPr bwMode="auto">
          <a:xfrm>
            <a:off x="7224713" y="3440113"/>
            <a:ext cx="293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7748" name="Text Box 52"/>
          <p:cNvSpPr txBox="1">
            <a:spLocks noChangeArrowheads="1"/>
          </p:cNvSpPr>
          <p:nvPr/>
        </p:nvSpPr>
        <p:spPr bwMode="auto">
          <a:xfrm>
            <a:off x="7167563" y="2674938"/>
            <a:ext cx="293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7749" name="Text Box 53"/>
          <p:cNvSpPr txBox="1">
            <a:spLocks noChangeArrowheads="1"/>
          </p:cNvSpPr>
          <p:nvPr/>
        </p:nvSpPr>
        <p:spPr bwMode="auto">
          <a:xfrm>
            <a:off x="7250113" y="2239963"/>
            <a:ext cx="29310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7750" name="Text Box 54"/>
          <p:cNvSpPr txBox="1">
            <a:spLocks noChangeArrowheads="1"/>
          </p:cNvSpPr>
          <p:nvPr/>
        </p:nvSpPr>
        <p:spPr bwMode="auto">
          <a:xfrm>
            <a:off x="7089775" y="3048000"/>
            <a:ext cx="5498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$600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7751" name="Text Box 55"/>
          <p:cNvSpPr txBox="1">
            <a:spLocks noChangeArrowheads="1"/>
          </p:cNvSpPr>
          <p:nvPr/>
        </p:nvSpPr>
        <p:spPr bwMode="auto">
          <a:xfrm>
            <a:off x="4965700" y="3840163"/>
            <a:ext cx="5498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$100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7752" name="Text Box 56"/>
          <p:cNvSpPr txBox="1">
            <a:spLocks noChangeArrowheads="1"/>
          </p:cNvSpPr>
          <p:nvPr/>
        </p:nvSpPr>
        <p:spPr bwMode="auto">
          <a:xfrm>
            <a:off x="4965700" y="3214688"/>
            <a:ext cx="5498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$600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  <p:sp>
        <p:nvSpPr>
          <p:cNvPr id="157753" name="Text Box 57"/>
          <p:cNvSpPr txBox="1">
            <a:spLocks noChangeArrowheads="1"/>
          </p:cNvSpPr>
          <p:nvPr/>
        </p:nvSpPr>
        <p:spPr bwMode="auto">
          <a:xfrm>
            <a:off x="4965700" y="2681288"/>
            <a:ext cx="5498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/>
          <a:p>
            <a:pPr algn="l"/>
            <a:r>
              <a:rPr lang="en-GB" sz="1800" dirty="0" smtClean="0">
                <a:solidFill>
                  <a:srgbClr val="000099"/>
                </a:solidFill>
                <a:latin typeface="Arial" charset="0"/>
              </a:rPr>
              <a:t>$700</a:t>
            </a:r>
            <a:endParaRPr lang="en-GB" dirty="0">
              <a:solidFill>
                <a:srgbClr val="000099"/>
              </a:solidFill>
              <a:latin typeface="Time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733"/>
    </mc:Choice>
    <mc:Fallback xmlns="">
      <p:transition xmlns:p14="http://schemas.microsoft.com/office/powerpoint/2010/main" spd="slow" advTm="117733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/>
              <a:t>A Simple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z="2400" dirty="0"/>
              <a:t>Unit 1: </a:t>
            </a:r>
          </a:p>
          <a:p>
            <a:pPr lvl="2">
              <a:lnSpc>
                <a:spcPct val="90000"/>
              </a:lnSpc>
            </a:pPr>
            <a:r>
              <a:rPr lang="en-GB" dirty="0" err="1"/>
              <a:t>P</a:t>
            </a:r>
            <a:r>
              <a:rPr lang="en-GB" baseline="-25000" dirty="0" err="1"/>
              <a:t>Min</a:t>
            </a:r>
            <a:r>
              <a:rPr lang="en-GB" baseline="-25000" dirty="0"/>
              <a:t> </a:t>
            </a:r>
            <a:r>
              <a:rPr lang="en-GB" dirty="0"/>
              <a:t>= 250 MW, </a:t>
            </a:r>
            <a:r>
              <a:rPr lang="en-GB" dirty="0" err="1"/>
              <a:t>P</a:t>
            </a:r>
            <a:r>
              <a:rPr lang="en-GB" baseline="-25000" dirty="0" err="1"/>
              <a:t>Max</a:t>
            </a:r>
            <a:r>
              <a:rPr lang="en-GB" baseline="-25000" dirty="0"/>
              <a:t> </a:t>
            </a:r>
            <a:r>
              <a:rPr lang="en-GB" dirty="0"/>
              <a:t>= 600  MW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C</a:t>
            </a:r>
            <a:r>
              <a:rPr lang="en-GB" baseline="-25000" dirty="0"/>
              <a:t>1</a:t>
            </a:r>
            <a:r>
              <a:rPr lang="en-GB" dirty="0"/>
              <a:t> = 510.0 + 7.9 P</a:t>
            </a:r>
            <a:r>
              <a:rPr lang="en-GB" baseline="-25000" dirty="0"/>
              <a:t>1 </a:t>
            </a:r>
            <a:r>
              <a:rPr lang="en-GB" dirty="0"/>
              <a:t>+ 0.00172 P</a:t>
            </a:r>
            <a:r>
              <a:rPr lang="en-GB" baseline="-25000" dirty="0"/>
              <a:t>1</a:t>
            </a:r>
            <a:r>
              <a:rPr lang="en-GB" baseline="30000" dirty="0"/>
              <a:t>2</a:t>
            </a:r>
            <a:r>
              <a:rPr lang="en-GB" dirty="0"/>
              <a:t> </a:t>
            </a:r>
            <a:r>
              <a:rPr lang="en-GB" dirty="0" smtClean="0"/>
              <a:t>$/</a:t>
            </a:r>
            <a:r>
              <a:rPr lang="en-GB" dirty="0"/>
              <a:t>h</a:t>
            </a:r>
            <a:endParaRPr lang="en-GB" dirty="0">
              <a:solidFill>
                <a:srgbClr val="FFFF66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dirty="0"/>
              <a:t>Unit 2: </a:t>
            </a:r>
          </a:p>
          <a:p>
            <a:pPr lvl="2">
              <a:lnSpc>
                <a:spcPct val="90000"/>
              </a:lnSpc>
            </a:pPr>
            <a:r>
              <a:rPr lang="en-GB" dirty="0" err="1"/>
              <a:t>P</a:t>
            </a:r>
            <a:r>
              <a:rPr lang="en-GB" baseline="-25000" dirty="0" err="1"/>
              <a:t>Min</a:t>
            </a:r>
            <a:r>
              <a:rPr lang="en-GB" baseline="-25000" dirty="0"/>
              <a:t> </a:t>
            </a:r>
            <a:r>
              <a:rPr lang="en-GB" dirty="0"/>
              <a:t>= 200 MW, </a:t>
            </a:r>
            <a:r>
              <a:rPr lang="en-GB" dirty="0" err="1"/>
              <a:t>P</a:t>
            </a:r>
            <a:r>
              <a:rPr lang="en-GB" baseline="-25000" dirty="0" err="1"/>
              <a:t>Max</a:t>
            </a:r>
            <a:r>
              <a:rPr lang="en-GB" baseline="-25000" dirty="0"/>
              <a:t> </a:t>
            </a:r>
            <a:r>
              <a:rPr lang="en-GB" dirty="0"/>
              <a:t>= 400  MW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C</a:t>
            </a:r>
            <a:r>
              <a:rPr lang="en-GB" baseline="-25000" dirty="0"/>
              <a:t>2</a:t>
            </a:r>
            <a:r>
              <a:rPr lang="en-GB" dirty="0"/>
              <a:t> = 310.0 + 7.85 P</a:t>
            </a:r>
            <a:r>
              <a:rPr lang="en-GB" baseline="-25000" dirty="0"/>
              <a:t>2</a:t>
            </a:r>
            <a:r>
              <a:rPr lang="en-GB" dirty="0"/>
              <a:t> + 0.00194 P</a:t>
            </a:r>
            <a:r>
              <a:rPr lang="en-GB" baseline="-25000" dirty="0"/>
              <a:t>2</a:t>
            </a:r>
            <a:r>
              <a:rPr lang="en-GB" baseline="30000" dirty="0"/>
              <a:t>2</a:t>
            </a:r>
            <a:r>
              <a:rPr lang="en-GB" dirty="0"/>
              <a:t> </a:t>
            </a:r>
            <a:r>
              <a:rPr lang="en-GB" dirty="0" smtClean="0"/>
              <a:t>$/</a:t>
            </a:r>
            <a:r>
              <a:rPr lang="en-GB" dirty="0"/>
              <a:t>h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Unit 3: </a:t>
            </a:r>
          </a:p>
          <a:p>
            <a:pPr lvl="2">
              <a:lnSpc>
                <a:spcPct val="90000"/>
              </a:lnSpc>
            </a:pPr>
            <a:r>
              <a:rPr lang="en-GB" dirty="0" err="1"/>
              <a:t>P</a:t>
            </a:r>
            <a:r>
              <a:rPr lang="en-GB" baseline="-25000" dirty="0" err="1"/>
              <a:t>Min</a:t>
            </a:r>
            <a:r>
              <a:rPr lang="en-GB" baseline="-25000" dirty="0"/>
              <a:t> </a:t>
            </a:r>
            <a:r>
              <a:rPr lang="en-GB" dirty="0"/>
              <a:t>= 150 MW, </a:t>
            </a:r>
            <a:r>
              <a:rPr lang="en-GB" dirty="0" err="1"/>
              <a:t>P</a:t>
            </a:r>
            <a:r>
              <a:rPr lang="en-GB" baseline="-25000" dirty="0" err="1"/>
              <a:t>Max</a:t>
            </a:r>
            <a:r>
              <a:rPr lang="en-GB" dirty="0"/>
              <a:t> = 500  MW</a:t>
            </a:r>
          </a:p>
          <a:p>
            <a:pPr lvl="2">
              <a:lnSpc>
                <a:spcPct val="90000"/>
              </a:lnSpc>
            </a:pPr>
            <a:r>
              <a:rPr lang="en-GB" dirty="0"/>
              <a:t>C</a:t>
            </a:r>
            <a:r>
              <a:rPr lang="en-GB" baseline="-25000" dirty="0"/>
              <a:t>3</a:t>
            </a:r>
            <a:r>
              <a:rPr lang="en-GB" dirty="0"/>
              <a:t> = 78.0 + 9.56 P</a:t>
            </a:r>
            <a:r>
              <a:rPr lang="en-GB" baseline="-25000" dirty="0"/>
              <a:t>3</a:t>
            </a:r>
            <a:r>
              <a:rPr lang="en-GB" dirty="0"/>
              <a:t> + 0.00694 P</a:t>
            </a:r>
            <a:r>
              <a:rPr lang="en-GB" baseline="-25000" dirty="0"/>
              <a:t>3</a:t>
            </a:r>
            <a:r>
              <a:rPr lang="en-GB" baseline="30000" dirty="0"/>
              <a:t>2 </a:t>
            </a:r>
            <a:r>
              <a:rPr lang="en-GB" dirty="0"/>
              <a:t>$</a:t>
            </a:r>
            <a:r>
              <a:rPr lang="en-GB" dirty="0" smtClean="0"/>
              <a:t>/</a:t>
            </a:r>
            <a:r>
              <a:rPr lang="en-GB" dirty="0"/>
              <a:t>h</a:t>
            </a:r>
            <a:endParaRPr lang="en-GB" dirty="0">
              <a:solidFill>
                <a:srgbClr val="FFFF66"/>
              </a:solidFill>
            </a:endParaRPr>
          </a:p>
          <a:p>
            <a:pPr>
              <a:lnSpc>
                <a:spcPct val="90000"/>
              </a:lnSpc>
            </a:pPr>
            <a:r>
              <a:rPr lang="en-GB" sz="2400" dirty="0"/>
              <a:t>What </a:t>
            </a:r>
            <a:r>
              <a:rPr lang="en-GB" sz="2400" i="1" dirty="0"/>
              <a:t>combination</a:t>
            </a:r>
            <a:r>
              <a:rPr lang="en-GB" sz="2400" dirty="0"/>
              <a:t> of units 1, 2 and 3 will produce 550 MW at minimum cost?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How much should each unit in that combination generate?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DF7661-534D-7D4E-8DD4-3B93CB6B7368}" type="slidenum">
              <a:rPr lang="en-GB"/>
              <a:pPr/>
              <a:t>5</a:t>
            </a:fld>
            <a:endParaRPr lang="en-GB"/>
          </a:p>
        </p:txBody>
      </p:sp>
    </p:spTree>
  </p:cSld>
  <p:clrMapOvr>
    <a:masterClrMapping/>
  </p:clrMapOvr>
  <p:transition advTm="49039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Total costs</a:t>
            </a:r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361E6-7DC8-4148-B357-D16EFCB5CDE4}" type="slidenum">
              <a:rPr lang="en-GB"/>
              <a:pPr/>
              <a:t>50</a:t>
            </a:fld>
            <a:endParaRPr lang="en-GB"/>
          </a:p>
        </p:txBody>
      </p:sp>
      <p:graphicFrame>
        <p:nvGraphicFramePr>
          <p:cNvPr id="158723" name="Group 3"/>
          <p:cNvGraphicFramePr>
            <a:graphicFrameLocks noGrp="1"/>
          </p:cNvGraphicFramePr>
          <p:nvPr/>
        </p:nvGraphicFramePr>
        <p:xfrm>
          <a:off x="330200" y="1524000"/>
          <a:ext cx="1155700" cy="3292476"/>
        </p:xfrm>
        <a:graphic>
          <a:graphicData uri="http://schemas.openxmlformats.org/drawingml/2006/table">
            <a:tbl>
              <a:tblPr/>
              <a:tblGrid>
                <a:gridCol w="385763"/>
                <a:gridCol w="384175"/>
                <a:gridCol w="385762"/>
              </a:tblGrid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8745" name="Oval 25"/>
          <p:cNvSpPr>
            <a:spLocks noChangeArrowheads="1"/>
          </p:cNvSpPr>
          <p:nvPr/>
        </p:nvSpPr>
        <p:spPr bwMode="auto">
          <a:xfrm>
            <a:off x="3714750" y="4341813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1</a:t>
            </a:r>
            <a:endParaRPr lang="en-GB">
              <a:latin typeface="Times" charset="0"/>
            </a:endParaRPr>
          </a:p>
        </p:txBody>
      </p:sp>
      <p:sp>
        <p:nvSpPr>
          <p:cNvPr id="158746" name="Oval 26"/>
          <p:cNvSpPr>
            <a:spLocks noChangeArrowheads="1"/>
          </p:cNvSpPr>
          <p:nvPr/>
        </p:nvSpPr>
        <p:spPr bwMode="auto">
          <a:xfrm>
            <a:off x="6026150" y="17526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4</a:t>
            </a:r>
            <a:endParaRPr lang="en-GB">
              <a:latin typeface="Times" charset="0"/>
            </a:endParaRPr>
          </a:p>
        </p:txBody>
      </p:sp>
      <p:sp>
        <p:nvSpPr>
          <p:cNvPr id="158747" name="Oval 27"/>
          <p:cNvSpPr>
            <a:spLocks noChangeArrowheads="1"/>
          </p:cNvSpPr>
          <p:nvPr/>
        </p:nvSpPr>
        <p:spPr bwMode="auto">
          <a:xfrm>
            <a:off x="2476500" y="4343400"/>
            <a:ext cx="330200" cy="304800"/>
          </a:xfrm>
          <a:prstGeom prst="ellipse">
            <a:avLst/>
          </a:prstGeom>
          <a:solidFill>
            <a:srgbClr val="FF0080"/>
          </a:solidFill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8748" name="AutoShape 28"/>
          <p:cNvCxnSpPr>
            <a:cxnSpLocks noChangeShapeType="1"/>
            <a:stCxn id="158747" idx="6"/>
            <a:endCxn id="158745" idx="2"/>
          </p:cNvCxnSpPr>
          <p:nvPr/>
        </p:nvCxnSpPr>
        <p:spPr bwMode="auto">
          <a:xfrm flipV="1">
            <a:off x="2816225" y="4494213"/>
            <a:ext cx="898525" cy="1587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8749" name="AutoShape 29"/>
          <p:cNvCxnSpPr>
            <a:cxnSpLocks noChangeShapeType="1"/>
            <a:stCxn id="158745" idx="6"/>
            <a:endCxn id="158746" idx="2"/>
          </p:cNvCxnSpPr>
          <p:nvPr/>
        </p:nvCxnSpPr>
        <p:spPr bwMode="auto">
          <a:xfrm flipV="1">
            <a:off x="4044950" y="1905000"/>
            <a:ext cx="1981200" cy="25892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8750" name="AutoShape 30"/>
          <p:cNvCxnSpPr>
            <a:cxnSpLocks noChangeShapeType="1"/>
            <a:stCxn id="158745" idx="6"/>
            <a:endCxn id="158755" idx="2"/>
          </p:cNvCxnSpPr>
          <p:nvPr/>
        </p:nvCxnSpPr>
        <p:spPr bwMode="auto">
          <a:xfrm flipV="1">
            <a:off x="4044950" y="2819400"/>
            <a:ext cx="1981200" cy="16748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8751" name="AutoShape 31"/>
          <p:cNvCxnSpPr>
            <a:cxnSpLocks noChangeShapeType="1"/>
            <a:stCxn id="158745" idx="6"/>
            <a:endCxn id="158756" idx="2"/>
          </p:cNvCxnSpPr>
          <p:nvPr/>
        </p:nvCxnSpPr>
        <p:spPr bwMode="auto">
          <a:xfrm flipV="1">
            <a:off x="4044950" y="3581400"/>
            <a:ext cx="1981200" cy="9128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8752" name="AutoShape 32"/>
          <p:cNvCxnSpPr>
            <a:cxnSpLocks noChangeShapeType="1"/>
            <a:stCxn id="158755" idx="6"/>
            <a:endCxn id="158759" idx="2"/>
          </p:cNvCxnSpPr>
          <p:nvPr/>
        </p:nvCxnSpPr>
        <p:spPr bwMode="auto">
          <a:xfrm>
            <a:off x="6356350" y="2819400"/>
            <a:ext cx="207645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8753" name="AutoShape 33"/>
          <p:cNvCxnSpPr>
            <a:cxnSpLocks noChangeShapeType="1"/>
            <a:stCxn id="158756" idx="6"/>
            <a:endCxn id="158757" idx="2"/>
          </p:cNvCxnSpPr>
          <p:nvPr/>
        </p:nvCxnSpPr>
        <p:spPr bwMode="auto">
          <a:xfrm>
            <a:off x="6356350" y="3581400"/>
            <a:ext cx="2076450" cy="9144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8754" name="AutoShape 34"/>
          <p:cNvCxnSpPr>
            <a:cxnSpLocks noChangeShapeType="1"/>
            <a:stCxn id="158756" idx="6"/>
            <a:endCxn id="158758" idx="2"/>
          </p:cNvCxnSpPr>
          <p:nvPr/>
        </p:nvCxnSpPr>
        <p:spPr bwMode="auto">
          <a:xfrm>
            <a:off x="6356350" y="3581400"/>
            <a:ext cx="2076450" cy="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8755" name="Oval 35"/>
          <p:cNvSpPr>
            <a:spLocks noChangeArrowheads="1"/>
          </p:cNvSpPr>
          <p:nvPr/>
        </p:nvSpPr>
        <p:spPr bwMode="auto">
          <a:xfrm>
            <a:off x="6026150" y="2667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3</a:t>
            </a:r>
            <a:endParaRPr lang="en-GB">
              <a:latin typeface="Times" charset="0"/>
            </a:endParaRPr>
          </a:p>
        </p:txBody>
      </p:sp>
      <p:sp>
        <p:nvSpPr>
          <p:cNvPr id="158756" name="Oval 36"/>
          <p:cNvSpPr>
            <a:spLocks noChangeArrowheads="1"/>
          </p:cNvSpPr>
          <p:nvPr/>
        </p:nvSpPr>
        <p:spPr bwMode="auto">
          <a:xfrm>
            <a:off x="6026150" y="3429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2</a:t>
            </a:r>
            <a:endParaRPr lang="en-GB">
              <a:latin typeface="Times" charset="0"/>
            </a:endParaRPr>
          </a:p>
        </p:txBody>
      </p:sp>
      <p:sp>
        <p:nvSpPr>
          <p:cNvPr id="158757" name="Oval 37"/>
          <p:cNvSpPr>
            <a:spLocks noChangeArrowheads="1"/>
          </p:cNvSpPr>
          <p:nvPr/>
        </p:nvSpPr>
        <p:spPr bwMode="auto">
          <a:xfrm>
            <a:off x="8432800" y="43434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5</a:t>
            </a:r>
            <a:endParaRPr lang="en-GB">
              <a:latin typeface="Times" charset="0"/>
            </a:endParaRPr>
          </a:p>
        </p:txBody>
      </p:sp>
      <p:sp>
        <p:nvSpPr>
          <p:cNvPr id="158758" name="Oval 38"/>
          <p:cNvSpPr>
            <a:spLocks noChangeArrowheads="1"/>
          </p:cNvSpPr>
          <p:nvPr/>
        </p:nvSpPr>
        <p:spPr bwMode="auto">
          <a:xfrm>
            <a:off x="8432800" y="3429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6</a:t>
            </a:r>
            <a:endParaRPr lang="en-GB">
              <a:latin typeface="Times" charset="0"/>
            </a:endParaRPr>
          </a:p>
        </p:txBody>
      </p:sp>
      <p:sp>
        <p:nvSpPr>
          <p:cNvPr id="158759" name="Oval 39"/>
          <p:cNvSpPr>
            <a:spLocks noChangeArrowheads="1"/>
          </p:cNvSpPr>
          <p:nvPr/>
        </p:nvSpPr>
        <p:spPr bwMode="auto">
          <a:xfrm>
            <a:off x="8432800" y="2667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7</a:t>
            </a:r>
            <a:endParaRPr lang="en-GB">
              <a:latin typeface="Times" charset="0"/>
            </a:endParaRPr>
          </a:p>
        </p:txBody>
      </p:sp>
      <p:sp>
        <p:nvSpPr>
          <p:cNvPr id="158760" name="Text Box 40"/>
          <p:cNvSpPr txBox="1">
            <a:spLocks noChangeArrowheads="1"/>
          </p:cNvSpPr>
          <p:nvPr/>
        </p:nvSpPr>
        <p:spPr bwMode="auto">
          <a:xfrm>
            <a:off x="8110538" y="2376488"/>
            <a:ext cx="819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solidFill>
                  <a:srgbClr val="FF0080"/>
                </a:solidFill>
                <a:latin typeface="Arial" charset="0"/>
              </a:rPr>
              <a:t>$7300</a:t>
            </a:r>
            <a:endParaRPr lang="en-GB" dirty="0">
              <a:latin typeface="Times" charset="0"/>
            </a:endParaRPr>
          </a:p>
        </p:txBody>
      </p:sp>
      <p:sp>
        <p:nvSpPr>
          <p:cNvPr id="158761" name="Text Box 41"/>
          <p:cNvSpPr txBox="1">
            <a:spLocks noChangeArrowheads="1"/>
          </p:cNvSpPr>
          <p:nvPr/>
        </p:nvSpPr>
        <p:spPr bwMode="auto">
          <a:xfrm>
            <a:off x="8094663" y="31496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solidFill>
                  <a:srgbClr val="FF0080"/>
                </a:solidFill>
                <a:latin typeface="Arial" charset="0"/>
              </a:rPr>
              <a:t>$7200</a:t>
            </a:r>
            <a:endParaRPr lang="en-GB" dirty="0">
              <a:latin typeface="Times" charset="0"/>
            </a:endParaRPr>
          </a:p>
        </p:txBody>
      </p:sp>
      <p:sp>
        <p:nvSpPr>
          <p:cNvPr id="158762" name="Text Box 42"/>
          <p:cNvSpPr txBox="1">
            <a:spLocks noChangeArrowheads="1"/>
          </p:cNvSpPr>
          <p:nvPr/>
        </p:nvSpPr>
        <p:spPr bwMode="auto">
          <a:xfrm>
            <a:off x="8102600" y="40640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solidFill>
                  <a:srgbClr val="FF0080"/>
                </a:solidFill>
                <a:latin typeface="Arial" charset="0"/>
              </a:rPr>
              <a:t>$7100</a:t>
            </a:r>
            <a:endParaRPr lang="en-GB" dirty="0">
              <a:latin typeface="Times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429500" y="4235450"/>
            <a:ext cx="2228850" cy="1174750"/>
            <a:chOff x="7429500" y="4235450"/>
            <a:chExt cx="2228850" cy="1174750"/>
          </a:xfrm>
        </p:grpSpPr>
        <p:sp>
          <p:nvSpPr>
            <p:cNvPr id="158763" name="Text Box 43"/>
            <p:cNvSpPr txBox="1">
              <a:spLocks noChangeArrowheads="1"/>
            </p:cNvSpPr>
            <p:nvPr/>
          </p:nvSpPr>
          <p:spPr bwMode="auto">
            <a:xfrm>
              <a:off x="7429500" y="5043488"/>
              <a:ext cx="188753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GB" sz="1800" dirty="0">
                  <a:solidFill>
                    <a:srgbClr val="FF0080"/>
                  </a:solidFill>
                  <a:latin typeface="Arial" charset="0"/>
                </a:rPr>
                <a:t>Lowest total cost</a:t>
              </a:r>
              <a:endParaRPr lang="en-GB" dirty="0">
                <a:latin typeface="Times" charset="0"/>
              </a:endParaRPr>
            </a:p>
          </p:txBody>
        </p:sp>
        <p:sp>
          <p:nvSpPr>
            <p:cNvPr id="158764" name="Freeform 44"/>
            <p:cNvSpPr>
              <a:spLocks/>
            </p:cNvSpPr>
            <p:nvPr/>
          </p:nvSpPr>
          <p:spPr bwMode="auto">
            <a:xfrm>
              <a:off x="8997950" y="4235450"/>
              <a:ext cx="660400" cy="990600"/>
            </a:xfrm>
            <a:custGeom>
              <a:avLst/>
              <a:gdLst>
                <a:gd name="T0" fmla="*/ 240 w 384"/>
                <a:gd name="T1" fmla="*/ 624 h 624"/>
                <a:gd name="T2" fmla="*/ 384 w 384"/>
                <a:gd name="T3" fmla="*/ 624 h 624"/>
                <a:gd name="T4" fmla="*/ 384 w 384"/>
                <a:gd name="T5" fmla="*/ 0 h 624"/>
                <a:gd name="T6" fmla="*/ 0 w 384"/>
                <a:gd name="T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624">
                  <a:moveTo>
                    <a:pt x="240" y="624"/>
                  </a:moveTo>
                  <a:lnTo>
                    <a:pt x="384" y="624"/>
                  </a:lnTo>
                  <a:lnTo>
                    <a:pt x="384" y="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24"/>
    </mc:Choice>
    <mc:Fallback xmlns="">
      <p:transition xmlns:p14="http://schemas.microsoft.com/office/powerpoint/2010/main" spd="slow" advTm="338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Optimal solution</a:t>
            </a:r>
          </a:p>
        </p:txBody>
      </p: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5297D-0D3C-3741-B367-863693FCB784}" type="slidenum">
              <a:rPr lang="en-GB"/>
              <a:pPr/>
              <a:t>51</a:t>
            </a:fld>
            <a:endParaRPr lang="en-GB"/>
          </a:p>
        </p:txBody>
      </p:sp>
      <p:graphicFrame>
        <p:nvGraphicFramePr>
          <p:cNvPr id="159747" name="Group 3"/>
          <p:cNvGraphicFramePr>
            <a:graphicFrameLocks noGrp="1"/>
          </p:cNvGraphicFramePr>
          <p:nvPr/>
        </p:nvGraphicFramePr>
        <p:xfrm>
          <a:off x="330200" y="1524000"/>
          <a:ext cx="1155700" cy="3292476"/>
        </p:xfrm>
        <a:graphic>
          <a:graphicData uri="http://schemas.openxmlformats.org/drawingml/2006/table">
            <a:tbl>
              <a:tblPr/>
              <a:tblGrid>
                <a:gridCol w="385763"/>
                <a:gridCol w="384175"/>
                <a:gridCol w="385762"/>
              </a:tblGrid>
              <a:tr h="8239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ea typeface="ＭＳ Ｐゴシック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9769" name="Oval 25"/>
          <p:cNvSpPr>
            <a:spLocks noChangeArrowheads="1"/>
          </p:cNvSpPr>
          <p:nvPr/>
        </p:nvSpPr>
        <p:spPr bwMode="auto">
          <a:xfrm>
            <a:off x="3714750" y="4341813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1</a:t>
            </a:r>
            <a:endParaRPr lang="en-GB">
              <a:latin typeface="Times" charset="0"/>
            </a:endParaRPr>
          </a:p>
        </p:txBody>
      </p:sp>
      <p:sp>
        <p:nvSpPr>
          <p:cNvPr id="159770" name="Oval 26"/>
          <p:cNvSpPr>
            <a:spLocks noChangeArrowheads="1"/>
          </p:cNvSpPr>
          <p:nvPr/>
        </p:nvSpPr>
        <p:spPr bwMode="auto">
          <a:xfrm>
            <a:off x="2476500" y="4343400"/>
            <a:ext cx="330200" cy="304800"/>
          </a:xfrm>
          <a:prstGeom prst="ellipse">
            <a:avLst/>
          </a:prstGeom>
          <a:solidFill>
            <a:srgbClr val="FF0080"/>
          </a:solidFill>
          <a:ln w="19050">
            <a:solidFill>
              <a:srgbClr val="FF0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9771" name="AutoShape 27"/>
          <p:cNvCxnSpPr>
            <a:cxnSpLocks noChangeShapeType="1"/>
            <a:stCxn id="159770" idx="6"/>
            <a:endCxn id="159769" idx="2"/>
          </p:cNvCxnSpPr>
          <p:nvPr/>
        </p:nvCxnSpPr>
        <p:spPr bwMode="auto">
          <a:xfrm flipV="1">
            <a:off x="2816225" y="4494213"/>
            <a:ext cx="898525" cy="1587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9772" name="AutoShape 28"/>
          <p:cNvCxnSpPr>
            <a:cxnSpLocks noChangeShapeType="1"/>
            <a:stCxn id="159769" idx="6"/>
            <a:endCxn id="159774" idx="2"/>
          </p:cNvCxnSpPr>
          <p:nvPr/>
        </p:nvCxnSpPr>
        <p:spPr bwMode="auto">
          <a:xfrm flipV="1">
            <a:off x="4044950" y="3581400"/>
            <a:ext cx="1981200" cy="912813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9773" name="AutoShape 29"/>
          <p:cNvCxnSpPr>
            <a:cxnSpLocks noChangeShapeType="1"/>
            <a:stCxn id="159774" idx="6"/>
            <a:endCxn id="159775" idx="2"/>
          </p:cNvCxnSpPr>
          <p:nvPr/>
        </p:nvCxnSpPr>
        <p:spPr bwMode="auto">
          <a:xfrm>
            <a:off x="6356350" y="3581400"/>
            <a:ext cx="2076450" cy="914400"/>
          </a:xfrm>
          <a:prstGeom prst="straightConnector1">
            <a:avLst/>
          </a:prstGeom>
          <a:noFill/>
          <a:ln w="19050">
            <a:solidFill>
              <a:srgbClr val="FF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9774" name="Oval 30"/>
          <p:cNvSpPr>
            <a:spLocks noChangeArrowheads="1"/>
          </p:cNvSpPr>
          <p:nvPr/>
        </p:nvSpPr>
        <p:spPr bwMode="auto">
          <a:xfrm>
            <a:off x="6026150" y="34290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2</a:t>
            </a:r>
            <a:endParaRPr lang="en-GB">
              <a:latin typeface="Times" charset="0"/>
            </a:endParaRPr>
          </a:p>
        </p:txBody>
      </p:sp>
      <p:sp>
        <p:nvSpPr>
          <p:cNvPr id="159775" name="Oval 31"/>
          <p:cNvSpPr>
            <a:spLocks noChangeArrowheads="1"/>
          </p:cNvSpPr>
          <p:nvPr/>
        </p:nvSpPr>
        <p:spPr bwMode="auto">
          <a:xfrm>
            <a:off x="8432800" y="4343400"/>
            <a:ext cx="3302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sz="1800">
                <a:solidFill>
                  <a:schemeClr val="bg1"/>
                </a:solidFill>
                <a:latin typeface="Arial" charset="0"/>
              </a:rPr>
              <a:t>5</a:t>
            </a:r>
            <a:endParaRPr lang="en-GB">
              <a:latin typeface="Times" charset="0"/>
            </a:endParaRPr>
          </a:p>
        </p:txBody>
      </p:sp>
      <p:sp>
        <p:nvSpPr>
          <p:cNvPr id="159776" name="Text Box 32"/>
          <p:cNvSpPr txBox="1">
            <a:spLocks noChangeArrowheads="1"/>
          </p:cNvSpPr>
          <p:nvPr/>
        </p:nvSpPr>
        <p:spPr bwMode="auto">
          <a:xfrm>
            <a:off x="8110538" y="3962400"/>
            <a:ext cx="819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GB" sz="1800" dirty="0" smtClean="0">
                <a:solidFill>
                  <a:srgbClr val="FF0080"/>
                </a:solidFill>
                <a:latin typeface="Arial" charset="0"/>
              </a:rPr>
              <a:t>$7100</a:t>
            </a:r>
            <a:endParaRPr lang="en-GB" dirty="0">
              <a:latin typeface="Times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02"/>
    </mc:Choice>
    <mc:Fallback xmlns="">
      <p:transition xmlns:p14="http://schemas.microsoft.com/office/powerpoint/2010/main" spd="slow" advTm="35602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Notes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This example is intended to illustrate the principles of unit commitment</a:t>
            </a:r>
          </a:p>
          <a:p>
            <a:r>
              <a:rPr lang="en-GB" dirty="0"/>
              <a:t>Some constraints have been ignored and others artificially tightened to simplify the problem and make it solvable by hand</a:t>
            </a:r>
          </a:p>
          <a:p>
            <a:r>
              <a:rPr lang="en-GB" dirty="0"/>
              <a:t>Therefore it does not illustrate the true complexity of the problem</a:t>
            </a:r>
          </a:p>
          <a:p>
            <a:r>
              <a:rPr lang="en-GB" dirty="0"/>
              <a:t>The solution method used in this example is based on dynamic programming. This technique is no longer used in industry because it only works for small systems (&lt; 20 units)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F3150B-C219-E143-86A9-C67C2DC87A94}" type="slidenum">
              <a:rPr lang="en-GB"/>
              <a:pPr/>
              <a:t>52</a:t>
            </a:fld>
            <a:endParaRPr lang="en-GB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79"/>
    </mc:Choice>
    <mc:Fallback xmlns="">
      <p:transition xmlns:p14="http://schemas.microsoft.com/office/powerpoint/2010/main" spd="slow" advTm="550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recursive algorithm to compute the minimum cost in hour K with combination I </a:t>
            </a:r>
            <a:r>
              <a:rPr lang="en-US" sz="2400" dirty="0" smtClean="0"/>
              <a:t>is</a:t>
            </a:r>
            <a:endParaRPr lang="en-US" sz="2400" dirty="0"/>
          </a:p>
          <a:p>
            <a:r>
              <a:rPr lang="en-US" sz="2400" dirty="0" err="1" smtClean="0"/>
              <a:t>F</a:t>
            </a:r>
            <a:r>
              <a:rPr lang="en-US" sz="2400" baseline="-25000" dirty="0" err="1" smtClean="0"/>
              <a:t>cost</a:t>
            </a:r>
            <a:r>
              <a:rPr lang="en-US" sz="2400" baseline="-25000" dirty="0" smtClean="0"/>
              <a:t> </a:t>
            </a:r>
            <a:r>
              <a:rPr lang="en-US" sz="2400" dirty="0"/>
              <a:t>= min{</a:t>
            </a:r>
            <a:r>
              <a:rPr lang="en-US" sz="2400" dirty="0" err="1"/>
              <a:t>P</a:t>
            </a:r>
            <a:r>
              <a:rPr lang="en-US" sz="2400" baseline="-25000" dirty="0" err="1"/>
              <a:t>cost</a:t>
            </a:r>
            <a:r>
              <a:rPr lang="en-US" sz="2400" dirty="0"/>
              <a:t>(K,I)+</a:t>
            </a:r>
            <a:r>
              <a:rPr lang="en-US" sz="2400" dirty="0" err="1"/>
              <a:t>S</a:t>
            </a:r>
            <a:r>
              <a:rPr lang="en-US" sz="2400" baseline="-25000" dirty="0" err="1"/>
              <a:t>cost</a:t>
            </a:r>
            <a:r>
              <a:rPr lang="en-US" sz="2400" dirty="0"/>
              <a:t>{K-1,L:K,I} + </a:t>
            </a:r>
            <a:r>
              <a:rPr lang="en-US" sz="2400" dirty="0" err="1"/>
              <a:t>F</a:t>
            </a:r>
            <a:r>
              <a:rPr lang="en-US" sz="2400" baseline="-25000" dirty="0" err="1"/>
              <a:t>cost</a:t>
            </a:r>
            <a:r>
              <a:rPr lang="en-US" sz="2400" dirty="0"/>
              <a:t>(K-1,L</a:t>
            </a:r>
            <a:r>
              <a:rPr lang="en-US" sz="2400" dirty="0" smtClean="0"/>
              <a:t>)}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F</a:t>
            </a:r>
            <a:r>
              <a:rPr lang="en-US" sz="2400" baseline="-25000" dirty="0" err="1" smtClean="0"/>
              <a:t>cost</a:t>
            </a:r>
            <a:r>
              <a:rPr lang="en-US" sz="2400" dirty="0" smtClean="0"/>
              <a:t>(K</a:t>
            </a:r>
            <a:r>
              <a:rPr lang="en-US" sz="2400" dirty="0"/>
              <a:t>, I) = </a:t>
            </a:r>
            <a:r>
              <a:rPr lang="en-US" sz="2400" dirty="0" smtClean="0"/>
              <a:t>least </a:t>
            </a:r>
            <a:r>
              <a:rPr lang="en-US" sz="2400" dirty="0"/>
              <a:t>total cost to arrive at state (K, I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 smtClean="0"/>
              <a:t>P</a:t>
            </a:r>
            <a:r>
              <a:rPr lang="en-US" sz="2400" baseline="-25000" dirty="0" err="1" smtClean="0"/>
              <a:t>cost</a:t>
            </a:r>
            <a:r>
              <a:rPr lang="en-US" sz="2400" dirty="0" smtClean="0"/>
              <a:t>(K,I) = production </a:t>
            </a:r>
            <a:r>
              <a:rPr lang="en-US" sz="2400" dirty="0"/>
              <a:t>cost for state (K, I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r>
              <a:rPr lang="en-US" sz="2400" dirty="0" err="1"/>
              <a:t>S</a:t>
            </a:r>
            <a:r>
              <a:rPr lang="en-US" sz="2400" baseline="-25000" dirty="0" err="1"/>
              <a:t>cost</a:t>
            </a:r>
            <a:r>
              <a:rPr lang="en-US" sz="2400" dirty="0"/>
              <a:t>{K-1,L:K,I} </a:t>
            </a:r>
            <a:r>
              <a:rPr lang="en-US" sz="2400" dirty="0" smtClean="0"/>
              <a:t>= transition </a:t>
            </a:r>
            <a:r>
              <a:rPr lang="en-US" sz="2400" dirty="0"/>
              <a:t>cost from state (K - 1, L) to state (K, I) 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BB450-54EB-754A-B101-3E86ED60F337}" type="slidenum">
              <a:rPr lang="en-GB" smtClean="0"/>
              <a:pPr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75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8640"/>
            <a:ext cx="8915400" cy="6192688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BB450-54EB-754A-B101-3E86ED60F337}" type="slidenum">
              <a:rPr lang="en-GB" smtClean="0"/>
              <a:pPr/>
              <a:t>54</a:t>
            </a:fld>
            <a:endParaRPr lang="en-GB"/>
          </a:p>
        </p:txBody>
      </p:sp>
      <p:sp>
        <p:nvSpPr>
          <p:cNvPr id="6" name="Flowchart: Process 5"/>
          <p:cNvSpPr/>
          <p:nvPr/>
        </p:nvSpPr>
        <p:spPr>
          <a:xfrm>
            <a:off x="3849266" y="126963"/>
            <a:ext cx="792088" cy="360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1800" dirty="0" smtClean="0"/>
              <a:t>Start</a:t>
            </a:r>
            <a:endParaRPr lang="en-US" sz="1800" dirty="0"/>
          </a:p>
          <a:p>
            <a:pPr algn="ctr"/>
            <a:endParaRPr lang="en-US" dirty="0"/>
          </a:p>
        </p:txBody>
      </p:sp>
      <p:sp>
        <p:nvSpPr>
          <p:cNvPr id="9" name="Flowchart: Process 8"/>
          <p:cNvSpPr/>
          <p:nvPr/>
        </p:nvSpPr>
        <p:spPr>
          <a:xfrm>
            <a:off x="3813571" y="728700"/>
            <a:ext cx="792088" cy="360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1800" dirty="0" smtClean="0"/>
              <a:t>K=1</a:t>
            </a:r>
            <a:endParaRPr lang="en-US" sz="1800" dirty="0"/>
          </a:p>
          <a:p>
            <a:pPr algn="ctr"/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3782778" y="1991172"/>
            <a:ext cx="972294" cy="36004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1800" dirty="0" smtClean="0"/>
              <a:t>K=K+1</a:t>
            </a:r>
            <a:endParaRPr lang="en-US" sz="1800" dirty="0"/>
          </a:p>
          <a:p>
            <a:pPr algn="ctr"/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2144688" y="1268760"/>
            <a:ext cx="4176464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err="1"/>
              <a:t>F</a:t>
            </a:r>
            <a:r>
              <a:rPr lang="en-US" sz="2000" baseline="-25000" dirty="0" err="1"/>
              <a:t>cost</a:t>
            </a:r>
            <a:r>
              <a:rPr lang="en-US" sz="2000" baseline="-25000" dirty="0"/>
              <a:t> </a:t>
            </a:r>
            <a:r>
              <a:rPr lang="en-US" sz="2000" dirty="0"/>
              <a:t>(</a:t>
            </a:r>
            <a:r>
              <a:rPr lang="en-US" sz="2000" dirty="0" smtClean="0"/>
              <a:t>K,I)= </a:t>
            </a:r>
            <a:r>
              <a:rPr lang="en-US" sz="2000" dirty="0"/>
              <a:t>min{</a:t>
            </a:r>
            <a:r>
              <a:rPr lang="en-US" sz="2000" dirty="0" err="1"/>
              <a:t>P</a:t>
            </a:r>
            <a:r>
              <a:rPr lang="en-US" sz="2000" baseline="-25000" dirty="0" err="1"/>
              <a:t>cost</a:t>
            </a:r>
            <a:r>
              <a:rPr lang="en-US" sz="2000" dirty="0"/>
              <a:t>(K,I)+</a:t>
            </a:r>
            <a:r>
              <a:rPr lang="en-US" sz="2000" dirty="0" err="1"/>
              <a:t>S</a:t>
            </a:r>
            <a:r>
              <a:rPr lang="en-US" sz="2000" baseline="-25000" dirty="0" err="1"/>
              <a:t>cost</a:t>
            </a:r>
            <a:r>
              <a:rPr lang="en-US" sz="2000" dirty="0"/>
              <a:t>{K-1,L:K,I}}</a:t>
            </a:r>
          </a:p>
        </p:txBody>
      </p:sp>
      <p:sp>
        <p:nvSpPr>
          <p:cNvPr id="12" name="Flowchart: Alternate Process 11"/>
          <p:cNvSpPr/>
          <p:nvPr/>
        </p:nvSpPr>
        <p:spPr>
          <a:xfrm>
            <a:off x="2121383" y="2636912"/>
            <a:ext cx="4176464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smtClean="0"/>
              <a:t>{</a:t>
            </a:r>
            <a:r>
              <a:rPr lang="en-US" sz="2000" dirty="0"/>
              <a:t>L}=”N” feasible states in interval K-1</a:t>
            </a:r>
          </a:p>
          <a:p>
            <a:endParaRPr lang="en-US" sz="2000" dirty="0"/>
          </a:p>
        </p:txBody>
      </p:sp>
      <p:sp>
        <p:nvSpPr>
          <p:cNvPr id="13" name="Flowchart: Alternate Process 12"/>
          <p:cNvSpPr/>
          <p:nvPr/>
        </p:nvSpPr>
        <p:spPr>
          <a:xfrm>
            <a:off x="1594276" y="3320988"/>
            <a:ext cx="5518964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err="1"/>
              <a:t>F</a:t>
            </a:r>
            <a:r>
              <a:rPr lang="en-US" sz="2000" baseline="-25000" dirty="0" err="1"/>
              <a:t>cost</a:t>
            </a:r>
            <a:r>
              <a:rPr lang="en-US" sz="2000" baseline="-25000" dirty="0"/>
              <a:t> </a:t>
            </a:r>
            <a:r>
              <a:rPr lang="en-US" sz="2000" dirty="0"/>
              <a:t>(</a:t>
            </a:r>
            <a:r>
              <a:rPr lang="en-US" sz="2000" dirty="0" smtClean="0"/>
              <a:t>K,I)= </a:t>
            </a:r>
            <a:r>
              <a:rPr lang="en-US" sz="2000" dirty="0"/>
              <a:t>min{</a:t>
            </a:r>
            <a:r>
              <a:rPr lang="en-US" sz="2000" dirty="0" err="1"/>
              <a:t>P</a:t>
            </a:r>
            <a:r>
              <a:rPr lang="en-US" sz="2000" baseline="-25000" dirty="0" err="1"/>
              <a:t>cost</a:t>
            </a:r>
            <a:r>
              <a:rPr lang="en-US" sz="2000" dirty="0"/>
              <a:t>(K,I)+</a:t>
            </a:r>
            <a:r>
              <a:rPr lang="en-US" sz="2000" dirty="0" err="1"/>
              <a:t>S</a:t>
            </a:r>
            <a:r>
              <a:rPr lang="en-US" sz="2000" baseline="-25000" dirty="0" err="1"/>
              <a:t>cost</a:t>
            </a:r>
            <a:r>
              <a:rPr lang="en-US" sz="2000" dirty="0"/>
              <a:t>{K-1,L:K,I} + </a:t>
            </a:r>
            <a:r>
              <a:rPr lang="en-US" sz="2000" dirty="0" err="1"/>
              <a:t>F</a:t>
            </a:r>
            <a:r>
              <a:rPr lang="en-US" sz="2000" baseline="-25000" dirty="0" err="1"/>
              <a:t>cost</a:t>
            </a:r>
            <a:r>
              <a:rPr lang="en-US" sz="2000" dirty="0"/>
              <a:t>(K-1,L)}</a:t>
            </a:r>
          </a:p>
          <a:p>
            <a:endParaRPr lang="en-US" sz="2000" dirty="0"/>
          </a:p>
        </p:txBody>
      </p:sp>
      <p:sp>
        <p:nvSpPr>
          <p:cNvPr id="14" name="Flowchart: Alternate Process 13"/>
          <p:cNvSpPr/>
          <p:nvPr/>
        </p:nvSpPr>
        <p:spPr>
          <a:xfrm>
            <a:off x="2558009" y="4077072"/>
            <a:ext cx="3374602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 smtClean="0"/>
              <a:t>Save </a:t>
            </a:r>
            <a:r>
              <a:rPr lang="en-US" sz="2000" dirty="0"/>
              <a:t>N lowest cost strategies</a:t>
            </a:r>
          </a:p>
          <a:p>
            <a:endParaRPr lang="en-US" sz="2000" dirty="0" smtClean="0"/>
          </a:p>
        </p:txBody>
      </p:sp>
      <p:sp>
        <p:nvSpPr>
          <p:cNvPr id="8" name="Diamond 7"/>
          <p:cNvSpPr/>
          <p:nvPr/>
        </p:nvSpPr>
        <p:spPr>
          <a:xfrm>
            <a:off x="3213271" y="4789661"/>
            <a:ext cx="1835867" cy="11137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K=M Last Hours</a:t>
            </a:r>
          </a:p>
        </p:txBody>
      </p:sp>
      <p:sp>
        <p:nvSpPr>
          <p:cNvPr id="16" name="Flowchart: Alternate Process 15"/>
          <p:cNvSpPr/>
          <p:nvPr/>
        </p:nvSpPr>
        <p:spPr>
          <a:xfrm>
            <a:off x="2581624" y="6193929"/>
            <a:ext cx="3374602" cy="432048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dirty="0" smtClean="0"/>
          </a:p>
          <a:p>
            <a:r>
              <a:rPr lang="en-US" sz="2000" dirty="0"/>
              <a:t>Trace Optimal </a:t>
            </a:r>
            <a:r>
              <a:rPr lang="en-US" sz="2000" dirty="0" smtClean="0"/>
              <a:t>Schedule</a:t>
            </a:r>
            <a:endParaRPr lang="en-US" sz="2000" dirty="0"/>
          </a:p>
          <a:p>
            <a:endParaRPr lang="en-US" sz="20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7041232" y="1703115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X= Do for all states I in period 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29264" y="3815462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X= Do for all states I in period K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956226" y="1703115"/>
            <a:ext cx="0" cy="28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56226" y="1991172"/>
            <a:ext cx="9409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9057456" y="908720"/>
            <a:ext cx="0" cy="1082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1" idx="3"/>
          </p:cNvCxnSpPr>
          <p:nvPr/>
        </p:nvCxnSpPr>
        <p:spPr>
          <a:xfrm>
            <a:off x="8769424" y="1964725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932611" y="908720"/>
            <a:ext cx="3124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480" name="Straight Arrow Connector 148479"/>
          <p:cNvCxnSpPr/>
          <p:nvPr/>
        </p:nvCxnSpPr>
        <p:spPr>
          <a:xfrm>
            <a:off x="5961112" y="908720"/>
            <a:ext cx="0" cy="3623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537176" y="3789015"/>
            <a:ext cx="0" cy="28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20" idx="1"/>
          </p:cNvCxnSpPr>
          <p:nvPr/>
        </p:nvCxnSpPr>
        <p:spPr>
          <a:xfrm>
            <a:off x="6537176" y="4077072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9057456" y="4065359"/>
            <a:ext cx="2880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9345488" y="3012219"/>
            <a:ext cx="0" cy="10824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537176" y="3012219"/>
            <a:ext cx="28083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537176" y="3012219"/>
            <a:ext cx="0" cy="308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489" name="Straight Arrow Connector 148488"/>
          <p:cNvCxnSpPr>
            <a:endCxn id="9" idx="0"/>
          </p:cNvCxnSpPr>
          <p:nvPr/>
        </p:nvCxnSpPr>
        <p:spPr>
          <a:xfrm>
            <a:off x="4209615" y="487003"/>
            <a:ext cx="0" cy="241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232920" y="1088740"/>
            <a:ext cx="0" cy="241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199655" y="1747143"/>
            <a:ext cx="0" cy="241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232920" y="2351212"/>
            <a:ext cx="0" cy="241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169740" y="3068960"/>
            <a:ext cx="0" cy="241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131205" y="3789015"/>
            <a:ext cx="0" cy="241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131205" y="4509120"/>
            <a:ext cx="0" cy="241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135531" y="5903428"/>
            <a:ext cx="0" cy="2416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494" name="Straight Connector 148493"/>
          <p:cNvCxnSpPr>
            <a:stCxn id="8" idx="1"/>
          </p:cNvCxnSpPr>
          <p:nvPr/>
        </p:nvCxnSpPr>
        <p:spPr>
          <a:xfrm flipH="1" flipV="1">
            <a:off x="1064568" y="5346544"/>
            <a:ext cx="214870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496" name="Straight Connector 148495"/>
          <p:cNvCxnSpPr/>
          <p:nvPr/>
        </p:nvCxnSpPr>
        <p:spPr>
          <a:xfrm flipV="1">
            <a:off x="1064568" y="1847143"/>
            <a:ext cx="0" cy="34994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509" name="Straight Arrow Connector 148508"/>
          <p:cNvCxnSpPr/>
          <p:nvPr/>
        </p:nvCxnSpPr>
        <p:spPr>
          <a:xfrm>
            <a:off x="1064568" y="1847143"/>
            <a:ext cx="30666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63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/>
            <a:r>
              <a:rPr lang="en-US" smtClean="0"/>
              <a:t>© 2011 Daniel Kirschen and the University of Washington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EBB450-54EB-754A-B101-3E86ED60F337}" type="slidenum">
              <a:rPr lang="en-GB" smtClean="0"/>
              <a:pPr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5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/>
              <a:t>Cost of the various combinations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4AC6-4027-8940-ABE5-AF8FB548E82C}" type="slidenum">
              <a:rPr lang="en-GB"/>
              <a:pPr/>
              <a:t>6</a:t>
            </a:fld>
            <a:endParaRPr lang="en-GB"/>
          </a:p>
        </p:txBody>
      </p:sp>
      <p:graphicFrame>
        <p:nvGraphicFramePr>
          <p:cNvPr id="8195" name="Object 3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961685291"/>
              </p:ext>
            </p:extLst>
          </p:nvPr>
        </p:nvGraphicFramePr>
        <p:xfrm>
          <a:off x="1374775" y="2139950"/>
          <a:ext cx="7156450" cy="338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Document" r:id="rId5" imgW="10871200" imgH="5143500" progId="Word.Document.8">
                  <p:embed/>
                </p:oleObj>
              </mc:Choice>
              <mc:Fallback>
                <p:oleObj name="Document" r:id="rId5" imgW="10871200" imgH="514350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139950"/>
                        <a:ext cx="7156450" cy="338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3944888" y="2505596"/>
            <a:ext cx="4464496" cy="360040"/>
          </a:xfrm>
          <a:prstGeom prst="rect">
            <a:avLst/>
          </a:prstGeom>
          <a:solidFill>
            <a:srgbClr val="66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44888" y="2865636"/>
            <a:ext cx="4464496" cy="360040"/>
          </a:xfrm>
          <a:prstGeom prst="rect">
            <a:avLst/>
          </a:prstGeom>
          <a:solidFill>
            <a:srgbClr val="66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44888" y="3225676"/>
            <a:ext cx="4464496" cy="360040"/>
          </a:xfrm>
          <a:prstGeom prst="rect">
            <a:avLst/>
          </a:prstGeom>
          <a:solidFill>
            <a:srgbClr val="66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44888" y="3585716"/>
            <a:ext cx="4464496" cy="360040"/>
          </a:xfrm>
          <a:prstGeom prst="rect">
            <a:avLst/>
          </a:prstGeom>
          <a:solidFill>
            <a:srgbClr val="66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44888" y="3945756"/>
            <a:ext cx="4464496" cy="360040"/>
          </a:xfrm>
          <a:prstGeom prst="rect">
            <a:avLst/>
          </a:prstGeom>
          <a:solidFill>
            <a:srgbClr val="66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44888" y="4305796"/>
            <a:ext cx="4464496" cy="360040"/>
          </a:xfrm>
          <a:prstGeom prst="rect">
            <a:avLst/>
          </a:prstGeom>
          <a:solidFill>
            <a:srgbClr val="66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44888" y="4665836"/>
            <a:ext cx="4464496" cy="360040"/>
          </a:xfrm>
          <a:prstGeom prst="rect">
            <a:avLst/>
          </a:prstGeom>
          <a:solidFill>
            <a:srgbClr val="66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44888" y="5025876"/>
            <a:ext cx="4464496" cy="360040"/>
          </a:xfrm>
          <a:prstGeom prst="rect">
            <a:avLst/>
          </a:prstGeom>
          <a:solidFill>
            <a:srgbClr val="66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45288" y="2509830"/>
            <a:ext cx="864096" cy="2880320"/>
          </a:xfrm>
          <a:prstGeom prst="rect">
            <a:avLst/>
          </a:prstGeom>
          <a:solidFill>
            <a:srgbClr val="66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2"/>
    </p:custDataLst>
  </p:cSld>
  <p:clrMapOvr>
    <a:masterClrMapping/>
  </p:clrMapOvr>
  <p:transition advTm="26157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/>
              <a:t>Observations on the example: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Far too few units committed: </a:t>
            </a:r>
            <a:br>
              <a:rPr lang="en-GB" dirty="0"/>
            </a:br>
            <a:r>
              <a:rPr lang="en-GB" dirty="0"/>
              <a:t>	Can</a:t>
            </a:r>
            <a:r>
              <a:rPr lang="ja-JP" altLang="en-GB" dirty="0">
                <a:latin typeface="Arial"/>
              </a:rPr>
              <a:t>’</a:t>
            </a:r>
            <a:r>
              <a:rPr lang="en-GB" dirty="0"/>
              <a:t>t meet the demand </a:t>
            </a:r>
          </a:p>
          <a:p>
            <a:pPr>
              <a:lnSpc>
                <a:spcPct val="90000"/>
              </a:lnSpc>
            </a:pPr>
            <a:r>
              <a:rPr lang="en-GB" dirty="0"/>
              <a:t>Not enough units committed:</a:t>
            </a:r>
            <a:br>
              <a:rPr lang="en-GB" dirty="0"/>
            </a:br>
            <a:r>
              <a:rPr lang="en-GB" dirty="0"/>
              <a:t>	Some units operate above optimum</a:t>
            </a:r>
          </a:p>
          <a:p>
            <a:pPr>
              <a:lnSpc>
                <a:spcPct val="90000"/>
              </a:lnSpc>
            </a:pPr>
            <a:r>
              <a:rPr lang="en-GB" dirty="0"/>
              <a:t>Too many units committed:</a:t>
            </a:r>
            <a:br>
              <a:rPr lang="en-GB" dirty="0"/>
            </a:br>
            <a:r>
              <a:rPr lang="en-GB" dirty="0"/>
              <a:t>	Some units below optimum</a:t>
            </a:r>
          </a:p>
          <a:p>
            <a:pPr>
              <a:lnSpc>
                <a:spcPct val="90000"/>
              </a:lnSpc>
            </a:pPr>
            <a:r>
              <a:rPr lang="en-GB" dirty="0"/>
              <a:t>Far too many units committed:</a:t>
            </a:r>
            <a:br>
              <a:rPr lang="en-GB" dirty="0"/>
            </a:br>
            <a:r>
              <a:rPr lang="en-GB" dirty="0"/>
              <a:t>	Minimum generation exceeds demand</a:t>
            </a:r>
            <a:br>
              <a:rPr lang="en-GB" dirty="0"/>
            </a:b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No-load cost affects choice of optimal combination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47F5324-6DDF-CE43-999C-F345CE48D671}" type="slidenum">
              <a:rPr lang="en-GB"/>
              <a:pPr/>
              <a:t>7</a:t>
            </a:fld>
            <a:endParaRPr lang="en-GB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88504" y="2060848"/>
            <a:ext cx="520700" cy="139700"/>
          </a:xfrm>
          <a:prstGeom prst="rightArrow">
            <a:avLst>
              <a:gd name="adj1" fmla="val 50000"/>
              <a:gd name="adj2" fmla="val 186381"/>
            </a:avLst>
          </a:prstGeom>
          <a:solidFill>
            <a:schemeClr val="hlink"/>
          </a:solidFill>
          <a:ln w="12700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488504" y="3046396"/>
            <a:ext cx="520700" cy="139700"/>
          </a:xfrm>
          <a:prstGeom prst="rightArrow">
            <a:avLst>
              <a:gd name="adj1" fmla="val 50000"/>
              <a:gd name="adj2" fmla="val 186381"/>
            </a:avLst>
          </a:prstGeom>
          <a:solidFill>
            <a:schemeClr val="hlink"/>
          </a:solidFill>
          <a:ln w="12700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488504" y="4031944"/>
            <a:ext cx="520700" cy="139700"/>
          </a:xfrm>
          <a:prstGeom prst="rightArrow">
            <a:avLst>
              <a:gd name="adj1" fmla="val 50000"/>
              <a:gd name="adj2" fmla="val 186381"/>
            </a:avLst>
          </a:prstGeom>
          <a:solidFill>
            <a:schemeClr val="hlink"/>
          </a:solidFill>
          <a:ln w="12700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488504" y="5017492"/>
            <a:ext cx="519113" cy="139700"/>
          </a:xfrm>
          <a:prstGeom prst="rightArrow">
            <a:avLst>
              <a:gd name="adj1" fmla="val 50000"/>
              <a:gd name="adj2" fmla="val 185813"/>
            </a:avLst>
          </a:prstGeom>
          <a:solidFill>
            <a:schemeClr val="hlink"/>
          </a:solidFill>
          <a:ln w="12700">
            <a:solidFill>
              <a:srgbClr val="FF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advTm="96778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 dirty="0" smtClean="0"/>
              <a:t>A more ambitious </a:t>
            </a:r>
            <a:r>
              <a:rPr lang="en-GB" dirty="0"/>
              <a:t>e</a:t>
            </a:r>
            <a:r>
              <a:rPr lang="en-GB" dirty="0" smtClean="0"/>
              <a:t>xample</a:t>
            </a:r>
            <a:endParaRPr lang="en-GB" dirty="0"/>
          </a:p>
        </p:txBody>
      </p:sp>
      <p:sp>
        <p:nvSpPr>
          <p:cNvPr id="10244" name="Rectangle 4"/>
          <p:cNvSpPr>
            <a:spLocks noGrp="1" noChangeArrowheads="1"/>
          </p:cNvSpPr>
          <p:nvPr>
            <p:ph idx="1"/>
          </p:nvPr>
        </p:nvSpPr>
        <p:spPr>
          <a:xfrm>
            <a:off x="495300" y="1412776"/>
            <a:ext cx="4529708" cy="4968552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z="2400" dirty="0"/>
              <a:t>Optimal generation schedule for a load profile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Decompose the profile into a set of period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Assume load is constant over each period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For each time period, which units should be committed to generate at minimum cost during that period?</a:t>
            </a:r>
          </a:p>
        </p:txBody>
      </p:sp>
      <p:sp>
        <p:nvSpPr>
          <p:cNvPr id="1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5822E5-4176-814B-9CF0-5687F6E432FF}" type="slidenum">
              <a:rPr lang="en-GB"/>
              <a:pPr/>
              <a:t>8</a:t>
            </a:fld>
            <a:endParaRPr lang="en-GB"/>
          </a:p>
        </p:txBody>
      </p:sp>
      <p:grpSp>
        <p:nvGrpSpPr>
          <p:cNvPr id="10263" name="Group 23"/>
          <p:cNvGrpSpPr>
            <a:grpSpLocks/>
          </p:cNvGrpSpPr>
          <p:nvPr/>
        </p:nvGrpSpPr>
        <p:grpSpPr bwMode="auto">
          <a:xfrm>
            <a:off x="4957191" y="2132856"/>
            <a:ext cx="4532313" cy="3070225"/>
            <a:chOff x="2584" y="1784"/>
            <a:chExt cx="2635" cy="1934"/>
          </a:xfrm>
        </p:grpSpPr>
        <p:sp>
          <p:nvSpPr>
            <p:cNvPr id="10245" name="Line 5"/>
            <p:cNvSpPr>
              <a:spLocks noChangeShapeType="1"/>
            </p:cNvSpPr>
            <p:nvPr/>
          </p:nvSpPr>
          <p:spPr bwMode="auto">
            <a:xfrm flipV="1">
              <a:off x="3019" y="1800"/>
              <a:ext cx="1" cy="172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6" name="Line 6"/>
            <p:cNvSpPr>
              <a:spLocks noChangeShapeType="1"/>
            </p:cNvSpPr>
            <p:nvPr/>
          </p:nvSpPr>
          <p:spPr bwMode="auto">
            <a:xfrm>
              <a:off x="3019" y="3521"/>
              <a:ext cx="2121" cy="1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3100" y="1784"/>
              <a:ext cx="34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2000" b="1">
                  <a:solidFill>
                    <a:srgbClr val="000066"/>
                  </a:solidFill>
                  <a:latin typeface="Geneva" charset="0"/>
                </a:rPr>
                <a:t>Load</a:t>
              </a:r>
              <a:endParaRPr lang="en-GB" sz="2800" b="1">
                <a:solidFill>
                  <a:srgbClr val="000066"/>
                </a:solidFill>
              </a:endParaRPr>
            </a:p>
          </p:txBody>
        </p: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4757" y="3361"/>
              <a:ext cx="27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600" b="1">
                  <a:solidFill>
                    <a:srgbClr val="000066"/>
                  </a:solidFill>
                  <a:latin typeface="Geneva" charset="0"/>
                </a:rPr>
                <a:t>Time</a:t>
              </a:r>
              <a:endParaRPr lang="en-GB" sz="2800" b="1">
                <a:solidFill>
                  <a:srgbClr val="000066"/>
                </a:solidFill>
              </a:endParaRPr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42" y="3576"/>
              <a:ext cx="1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400" b="1">
                  <a:solidFill>
                    <a:srgbClr val="000066"/>
                  </a:solidFill>
                  <a:latin typeface="Geneva" charset="0"/>
                </a:rPr>
                <a:t>12</a:t>
              </a:r>
              <a:endParaRPr lang="en-GB" sz="2800" b="1">
                <a:solidFill>
                  <a:srgbClr val="000066"/>
                </a:solidFill>
              </a:endParaRPr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3534" y="3584"/>
              <a:ext cx="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400" b="1">
                  <a:solidFill>
                    <a:srgbClr val="000066"/>
                  </a:solidFill>
                  <a:latin typeface="Geneva" charset="0"/>
                </a:rPr>
                <a:t>6</a:t>
              </a:r>
              <a:endParaRPr lang="en-GB" sz="2800" b="1">
                <a:solidFill>
                  <a:srgbClr val="000066"/>
                </a:solidFill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3005" y="3576"/>
              <a:ext cx="6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400" b="1">
                  <a:solidFill>
                    <a:srgbClr val="000066"/>
                  </a:solidFill>
                  <a:latin typeface="Geneva" charset="0"/>
                </a:rPr>
                <a:t>0</a:t>
              </a:r>
              <a:endParaRPr lang="en-GB" sz="2800" b="1">
                <a:solidFill>
                  <a:srgbClr val="000066"/>
                </a:solidFill>
              </a:endParaRPr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4573" y="3584"/>
              <a:ext cx="13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400" b="1">
                  <a:solidFill>
                    <a:srgbClr val="000066"/>
                  </a:solidFill>
                  <a:latin typeface="Geneva" charset="0"/>
                </a:rPr>
                <a:t>18</a:t>
              </a:r>
              <a:endParaRPr lang="en-GB" sz="2800" b="1">
                <a:solidFill>
                  <a:srgbClr val="000066"/>
                </a:solidFill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5081" y="3576"/>
              <a:ext cx="1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400" b="1">
                  <a:solidFill>
                    <a:srgbClr val="000066"/>
                  </a:solidFill>
                  <a:latin typeface="Geneva" charset="0"/>
                </a:rPr>
                <a:t>24</a:t>
              </a:r>
              <a:endParaRPr lang="en-GB" sz="2800" b="1">
                <a:solidFill>
                  <a:srgbClr val="000066"/>
                </a:solidFill>
              </a:endParaRPr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auto">
            <a:xfrm>
              <a:off x="3019" y="2278"/>
              <a:ext cx="2121" cy="685"/>
            </a:xfrm>
            <a:custGeom>
              <a:avLst/>
              <a:gdLst>
                <a:gd name="T0" fmla="*/ 0 w 2297"/>
                <a:gd name="T1" fmla="*/ 685 h 685"/>
                <a:gd name="T2" fmla="*/ 287 w 2297"/>
                <a:gd name="T3" fmla="*/ 685 h 685"/>
                <a:gd name="T4" fmla="*/ 287 w 2297"/>
                <a:gd name="T5" fmla="*/ 685 h 685"/>
                <a:gd name="T6" fmla="*/ 287 w 2297"/>
                <a:gd name="T7" fmla="*/ 446 h 685"/>
                <a:gd name="T8" fmla="*/ 287 w 2297"/>
                <a:gd name="T9" fmla="*/ 446 h 685"/>
                <a:gd name="T10" fmla="*/ 574 w 2297"/>
                <a:gd name="T11" fmla="*/ 446 h 685"/>
                <a:gd name="T12" fmla="*/ 574 w 2297"/>
                <a:gd name="T13" fmla="*/ 446 h 685"/>
                <a:gd name="T14" fmla="*/ 574 w 2297"/>
                <a:gd name="T15" fmla="*/ 255 h 685"/>
                <a:gd name="T16" fmla="*/ 574 w 2297"/>
                <a:gd name="T17" fmla="*/ 255 h 685"/>
                <a:gd name="T18" fmla="*/ 853 w 2297"/>
                <a:gd name="T19" fmla="*/ 255 h 685"/>
                <a:gd name="T20" fmla="*/ 853 w 2297"/>
                <a:gd name="T21" fmla="*/ 255 h 685"/>
                <a:gd name="T22" fmla="*/ 853 w 2297"/>
                <a:gd name="T23" fmla="*/ 0 h 685"/>
                <a:gd name="T24" fmla="*/ 853 w 2297"/>
                <a:gd name="T25" fmla="*/ 0 h 685"/>
                <a:gd name="T26" fmla="*/ 1148 w 2297"/>
                <a:gd name="T27" fmla="*/ 0 h 685"/>
                <a:gd name="T28" fmla="*/ 1148 w 2297"/>
                <a:gd name="T29" fmla="*/ 0 h 685"/>
                <a:gd name="T30" fmla="*/ 1148 w 2297"/>
                <a:gd name="T31" fmla="*/ 111 h 685"/>
                <a:gd name="T32" fmla="*/ 1148 w 2297"/>
                <a:gd name="T33" fmla="*/ 111 h 685"/>
                <a:gd name="T34" fmla="*/ 1436 w 2297"/>
                <a:gd name="T35" fmla="*/ 111 h 685"/>
                <a:gd name="T36" fmla="*/ 1436 w 2297"/>
                <a:gd name="T37" fmla="*/ 111 h 685"/>
                <a:gd name="T38" fmla="*/ 1436 w 2297"/>
                <a:gd name="T39" fmla="*/ 199 h 685"/>
                <a:gd name="T40" fmla="*/ 1436 w 2297"/>
                <a:gd name="T41" fmla="*/ 199 h 685"/>
                <a:gd name="T42" fmla="*/ 1715 w 2297"/>
                <a:gd name="T43" fmla="*/ 199 h 685"/>
                <a:gd name="T44" fmla="*/ 1715 w 2297"/>
                <a:gd name="T45" fmla="*/ 199 h 685"/>
                <a:gd name="T46" fmla="*/ 1715 w 2297"/>
                <a:gd name="T47" fmla="*/ 358 h 685"/>
                <a:gd name="T48" fmla="*/ 1715 w 2297"/>
                <a:gd name="T49" fmla="*/ 358 h 685"/>
                <a:gd name="T50" fmla="*/ 1970 w 2297"/>
                <a:gd name="T51" fmla="*/ 358 h 685"/>
                <a:gd name="T52" fmla="*/ 1970 w 2297"/>
                <a:gd name="T53" fmla="*/ 358 h 685"/>
                <a:gd name="T54" fmla="*/ 1970 w 2297"/>
                <a:gd name="T55" fmla="*/ 677 h 685"/>
                <a:gd name="T56" fmla="*/ 1970 w 2297"/>
                <a:gd name="T57" fmla="*/ 677 h 685"/>
                <a:gd name="T58" fmla="*/ 2297 w 2297"/>
                <a:gd name="T59" fmla="*/ 677 h 685"/>
                <a:gd name="T60" fmla="*/ 2297 w 2297"/>
                <a:gd name="T61" fmla="*/ 67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297" h="685">
                  <a:moveTo>
                    <a:pt x="0" y="685"/>
                  </a:moveTo>
                  <a:lnTo>
                    <a:pt x="287" y="685"/>
                  </a:lnTo>
                  <a:lnTo>
                    <a:pt x="287" y="685"/>
                  </a:lnTo>
                  <a:lnTo>
                    <a:pt x="287" y="446"/>
                  </a:lnTo>
                  <a:lnTo>
                    <a:pt x="287" y="446"/>
                  </a:lnTo>
                  <a:lnTo>
                    <a:pt x="574" y="446"/>
                  </a:lnTo>
                  <a:lnTo>
                    <a:pt x="574" y="446"/>
                  </a:lnTo>
                  <a:lnTo>
                    <a:pt x="574" y="255"/>
                  </a:lnTo>
                  <a:lnTo>
                    <a:pt x="574" y="255"/>
                  </a:lnTo>
                  <a:lnTo>
                    <a:pt x="853" y="255"/>
                  </a:lnTo>
                  <a:lnTo>
                    <a:pt x="853" y="255"/>
                  </a:lnTo>
                  <a:lnTo>
                    <a:pt x="853" y="0"/>
                  </a:lnTo>
                  <a:lnTo>
                    <a:pt x="853" y="0"/>
                  </a:lnTo>
                  <a:lnTo>
                    <a:pt x="1148" y="0"/>
                  </a:lnTo>
                  <a:lnTo>
                    <a:pt x="1148" y="0"/>
                  </a:lnTo>
                  <a:lnTo>
                    <a:pt x="1148" y="111"/>
                  </a:lnTo>
                  <a:lnTo>
                    <a:pt x="1148" y="111"/>
                  </a:lnTo>
                  <a:lnTo>
                    <a:pt x="1436" y="111"/>
                  </a:lnTo>
                  <a:lnTo>
                    <a:pt x="1436" y="111"/>
                  </a:lnTo>
                  <a:lnTo>
                    <a:pt x="1436" y="199"/>
                  </a:lnTo>
                  <a:lnTo>
                    <a:pt x="1436" y="199"/>
                  </a:lnTo>
                  <a:lnTo>
                    <a:pt x="1715" y="199"/>
                  </a:lnTo>
                  <a:lnTo>
                    <a:pt x="1715" y="199"/>
                  </a:lnTo>
                  <a:lnTo>
                    <a:pt x="1715" y="358"/>
                  </a:lnTo>
                  <a:lnTo>
                    <a:pt x="1715" y="358"/>
                  </a:lnTo>
                  <a:lnTo>
                    <a:pt x="1970" y="358"/>
                  </a:lnTo>
                  <a:lnTo>
                    <a:pt x="1970" y="358"/>
                  </a:lnTo>
                  <a:lnTo>
                    <a:pt x="1970" y="677"/>
                  </a:lnTo>
                  <a:lnTo>
                    <a:pt x="1970" y="677"/>
                  </a:lnTo>
                  <a:lnTo>
                    <a:pt x="2297" y="677"/>
                  </a:lnTo>
                  <a:lnTo>
                    <a:pt x="2297" y="677"/>
                  </a:lnTo>
                </a:path>
              </a:pathLst>
            </a:custGeom>
            <a:noFill/>
            <a:ln w="254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auto">
            <a:xfrm>
              <a:off x="3012" y="2270"/>
              <a:ext cx="2120" cy="685"/>
            </a:xfrm>
            <a:custGeom>
              <a:avLst/>
              <a:gdLst>
                <a:gd name="T0" fmla="*/ 0 w 2297"/>
                <a:gd name="T1" fmla="*/ 685 h 685"/>
                <a:gd name="T2" fmla="*/ 287 w 2297"/>
                <a:gd name="T3" fmla="*/ 685 h 685"/>
                <a:gd name="T4" fmla="*/ 287 w 2297"/>
                <a:gd name="T5" fmla="*/ 446 h 685"/>
                <a:gd name="T6" fmla="*/ 574 w 2297"/>
                <a:gd name="T7" fmla="*/ 446 h 685"/>
                <a:gd name="T8" fmla="*/ 574 w 2297"/>
                <a:gd name="T9" fmla="*/ 255 h 685"/>
                <a:gd name="T10" fmla="*/ 853 w 2297"/>
                <a:gd name="T11" fmla="*/ 255 h 685"/>
                <a:gd name="T12" fmla="*/ 853 w 2297"/>
                <a:gd name="T13" fmla="*/ 0 h 685"/>
                <a:gd name="T14" fmla="*/ 1148 w 2297"/>
                <a:gd name="T15" fmla="*/ 0 h 685"/>
                <a:gd name="T16" fmla="*/ 1148 w 2297"/>
                <a:gd name="T17" fmla="*/ 112 h 685"/>
                <a:gd name="T18" fmla="*/ 1436 w 2297"/>
                <a:gd name="T19" fmla="*/ 112 h 685"/>
                <a:gd name="T20" fmla="*/ 1436 w 2297"/>
                <a:gd name="T21" fmla="*/ 199 h 685"/>
                <a:gd name="T22" fmla="*/ 1715 w 2297"/>
                <a:gd name="T23" fmla="*/ 199 h 685"/>
                <a:gd name="T24" fmla="*/ 1715 w 2297"/>
                <a:gd name="T25" fmla="*/ 358 h 685"/>
                <a:gd name="T26" fmla="*/ 1970 w 2297"/>
                <a:gd name="T27" fmla="*/ 358 h 685"/>
                <a:gd name="T28" fmla="*/ 1970 w 2297"/>
                <a:gd name="T29" fmla="*/ 677 h 685"/>
                <a:gd name="T30" fmla="*/ 2297 w 2297"/>
                <a:gd name="T31" fmla="*/ 677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97" h="685">
                  <a:moveTo>
                    <a:pt x="0" y="685"/>
                  </a:moveTo>
                  <a:lnTo>
                    <a:pt x="287" y="685"/>
                  </a:lnTo>
                  <a:lnTo>
                    <a:pt x="287" y="446"/>
                  </a:lnTo>
                  <a:lnTo>
                    <a:pt x="574" y="446"/>
                  </a:lnTo>
                  <a:lnTo>
                    <a:pt x="574" y="255"/>
                  </a:lnTo>
                  <a:lnTo>
                    <a:pt x="853" y="255"/>
                  </a:lnTo>
                  <a:lnTo>
                    <a:pt x="853" y="0"/>
                  </a:lnTo>
                  <a:lnTo>
                    <a:pt x="1148" y="0"/>
                  </a:lnTo>
                  <a:lnTo>
                    <a:pt x="1148" y="112"/>
                  </a:lnTo>
                  <a:lnTo>
                    <a:pt x="1436" y="112"/>
                  </a:lnTo>
                  <a:lnTo>
                    <a:pt x="1436" y="199"/>
                  </a:lnTo>
                  <a:lnTo>
                    <a:pt x="1715" y="199"/>
                  </a:lnTo>
                  <a:lnTo>
                    <a:pt x="1715" y="358"/>
                  </a:lnTo>
                  <a:lnTo>
                    <a:pt x="1970" y="358"/>
                  </a:lnTo>
                  <a:lnTo>
                    <a:pt x="1970" y="677"/>
                  </a:lnTo>
                  <a:lnTo>
                    <a:pt x="2297" y="677"/>
                  </a:lnTo>
                </a:path>
              </a:pathLst>
            </a:custGeom>
            <a:noFill/>
            <a:ln w="25400">
              <a:solidFill>
                <a:srgbClr val="00006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2670" y="2859"/>
              <a:ext cx="2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600" b="1">
                  <a:solidFill>
                    <a:srgbClr val="000066"/>
                  </a:solidFill>
                  <a:latin typeface="Geneva" charset="0"/>
                </a:rPr>
                <a:t>500</a:t>
              </a:r>
              <a:endParaRPr lang="en-GB" sz="3200" b="1">
                <a:solidFill>
                  <a:srgbClr val="000066"/>
                </a:solidFill>
              </a:endParaRP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2584" y="2293"/>
              <a:ext cx="31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GB" sz="1600" b="1">
                  <a:solidFill>
                    <a:srgbClr val="000066"/>
                  </a:solidFill>
                  <a:latin typeface="Geneva" charset="0"/>
                </a:rPr>
                <a:t>1000</a:t>
              </a:r>
              <a:endParaRPr lang="en-GB" sz="3200" b="1">
                <a:solidFill>
                  <a:srgbClr val="000066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ransition advTm="825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 anchor="b"/>
          <a:lstStyle/>
          <a:p>
            <a:r>
              <a:rPr lang="en-GB"/>
              <a:t>Optimal combination for each hour</a:t>
            </a:r>
          </a:p>
        </p:txBody>
      </p:sp>
      <p:graphicFrame>
        <p:nvGraphicFramePr>
          <p:cNvPr id="11267" name="Object 3"/>
          <p:cNvGraphicFramePr>
            <a:graphicFrameLocks noGrp="1"/>
          </p:cNvGraphicFramePr>
          <p:nvPr>
            <p:ph idx="1"/>
          </p:nvPr>
        </p:nvGraphicFramePr>
        <p:xfrm>
          <a:off x="977900" y="1903413"/>
          <a:ext cx="7950200" cy="398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Document" r:id="rId4" imgW="7950200" imgH="3987800" progId="Word.Document.8">
                  <p:embed/>
                </p:oleObj>
              </mc:Choice>
              <mc:Fallback>
                <p:oleObj name="Document" r:id="rId4" imgW="7950200" imgH="3987800" progId="Word.Documen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903413"/>
                        <a:ext cx="7950200" cy="398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  <a:ext uri="{FAA26D3D-D897-4be2-8F04-BA451C77F1D7}">
                          <ma14:placeholderFlag xmlns:ma14="http://schemas.microsoft.com/office/mac/drawingml/2011/main" xmlns="" val="1"/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1163A1-3F3D-A440-BA84-7A36A6DCBC48}" type="slidenum">
              <a:rPr lang="en-GB"/>
              <a:pPr/>
              <a:t>9</a:t>
            </a:fld>
            <a:endParaRPr lang="en-GB"/>
          </a:p>
        </p:txBody>
      </p:sp>
    </p:spTree>
  </p:cSld>
  <p:clrMapOvr>
    <a:masterClrMapping/>
  </p:clrMapOvr>
  <p:transition advTm="57549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5|22.9|25.3|17.7|61.7|13.1|15.2|18.6|31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9|24|17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29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5.5|1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29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8.1|13.9|8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0.7|12.8|14.9|15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5.1|3.4|7|9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15.7|20.2|15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5.7|11.4|13.3|5|4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|20.7|19.7|22.6|9|16.9|12.3|9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.8|12.2|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22.3|17.4|43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9.3|23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|22.2|27.1|13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8|22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27.6|13.8|1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9.3|48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36.8"/>
</p:tagLst>
</file>

<file path=ppt/theme/theme1.xml><?xml version="1.0" encoding="utf-8"?>
<a:theme xmlns:a="http://schemas.openxmlformats.org/drawingml/2006/main" name="My UW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 UW theme.thmx</Template>
  <TotalTime>5967</TotalTime>
  <Pages>60</Pages>
  <Words>2027</Words>
  <Application>Microsoft Office PowerPoint</Application>
  <PresentationFormat>A4 Paper (210x297 mm)</PresentationFormat>
  <Paragraphs>813</Paragraphs>
  <Slides>55</Slides>
  <Notes>49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My UW theme</vt:lpstr>
      <vt:lpstr>Document</vt:lpstr>
      <vt:lpstr>MS_ClipArt_Gallery</vt:lpstr>
      <vt:lpstr>Equation</vt:lpstr>
      <vt:lpstr>Chart</vt:lpstr>
      <vt:lpstr>Unit Commitment</vt:lpstr>
      <vt:lpstr>Economic Dispatch: Problem Definition</vt:lpstr>
      <vt:lpstr>Typical summer and winter loads</vt:lpstr>
      <vt:lpstr>Unit Commitment</vt:lpstr>
      <vt:lpstr>A Simple Example</vt:lpstr>
      <vt:lpstr>Cost of the various combinations</vt:lpstr>
      <vt:lpstr>Observations on the example:</vt:lpstr>
      <vt:lpstr>A more ambitious example</vt:lpstr>
      <vt:lpstr>Optimal combination for each hour</vt:lpstr>
      <vt:lpstr>Matching the combinations to the load</vt:lpstr>
      <vt:lpstr>Issues</vt:lpstr>
      <vt:lpstr>Unit Constraints</vt:lpstr>
      <vt:lpstr>Notations</vt:lpstr>
      <vt:lpstr>Minimum up- and down-time</vt:lpstr>
      <vt:lpstr>Ramp rates</vt:lpstr>
      <vt:lpstr>System Constraints</vt:lpstr>
      <vt:lpstr>Load/Generation Balance Constraint</vt:lpstr>
      <vt:lpstr>Reserve Capacity Constraint</vt:lpstr>
      <vt:lpstr>How much reserve?</vt:lpstr>
      <vt:lpstr>Types of Reserve</vt:lpstr>
      <vt:lpstr>Cost of Reserve</vt:lpstr>
      <vt:lpstr>Example</vt:lpstr>
      <vt:lpstr>Environmental constraints</vt:lpstr>
      <vt:lpstr>Network Constraints</vt:lpstr>
      <vt:lpstr>Start-up Costs</vt:lpstr>
      <vt:lpstr>Start-up Costs</vt:lpstr>
      <vt:lpstr>Summary</vt:lpstr>
      <vt:lpstr>Flexible Plants</vt:lpstr>
      <vt:lpstr>Inflexible Plants</vt:lpstr>
      <vt:lpstr>Solving the Unit Commitment Problem</vt:lpstr>
      <vt:lpstr>How many combinations are there?</vt:lpstr>
      <vt:lpstr>How many solutions are there anyway?</vt:lpstr>
      <vt:lpstr>How many solutions are there anyway?</vt:lpstr>
      <vt:lpstr>The Curse of Dimensionality</vt:lpstr>
      <vt:lpstr>How do you Beat the Curse?</vt:lpstr>
      <vt:lpstr>Main Solution Techniques</vt:lpstr>
      <vt:lpstr>A Simple Unit Commitment Example</vt:lpstr>
      <vt:lpstr>Unit Data</vt:lpstr>
      <vt:lpstr>Demand Data</vt:lpstr>
      <vt:lpstr>Feasible Unit Combinations (states)</vt:lpstr>
      <vt:lpstr>Transitions between feasible combinations</vt:lpstr>
      <vt:lpstr>Infeasible transitions: Minimum down time of unit A</vt:lpstr>
      <vt:lpstr>Infeasible transitions: Minimum up time of unit B</vt:lpstr>
      <vt:lpstr>Feasible transitions</vt:lpstr>
      <vt:lpstr>Operating costs</vt:lpstr>
      <vt:lpstr>Economic dispatch</vt:lpstr>
      <vt:lpstr>Operating costs</vt:lpstr>
      <vt:lpstr>Start-up costs</vt:lpstr>
      <vt:lpstr>Accumulated costs</vt:lpstr>
      <vt:lpstr>Total costs</vt:lpstr>
      <vt:lpstr>Optimal solution</vt:lpstr>
      <vt:lpstr>Notes</vt:lpstr>
      <vt:lpstr>Dynamic Programming Method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Generation Scheduling</dc:title>
  <dc:creator>Daniel Kirschen</dc:creator>
  <cp:lastModifiedBy>RABIUL</cp:lastModifiedBy>
  <cp:revision>326</cp:revision>
  <cp:lastPrinted>2007-11-13T11:51:29Z</cp:lastPrinted>
  <dcterms:created xsi:type="dcterms:W3CDTF">1997-01-21T21:52:57Z</dcterms:created>
  <dcterms:modified xsi:type="dcterms:W3CDTF">2019-09-23T16:59:59Z</dcterms:modified>
</cp:coreProperties>
</file>