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8"/>
  </p:notesMasterIdLst>
  <p:sldIdLst>
    <p:sldId id="256" r:id="rId2"/>
    <p:sldId id="281" r:id="rId3"/>
    <p:sldId id="259" r:id="rId4"/>
    <p:sldId id="262" r:id="rId5"/>
    <p:sldId id="257" r:id="rId6"/>
    <p:sldId id="264" r:id="rId7"/>
    <p:sldId id="266" r:id="rId8"/>
    <p:sldId id="261" r:id="rId9"/>
    <p:sldId id="267" r:id="rId10"/>
    <p:sldId id="268" r:id="rId11"/>
    <p:sldId id="269" r:id="rId12"/>
    <p:sldId id="270" r:id="rId13"/>
    <p:sldId id="272" r:id="rId14"/>
    <p:sldId id="274" r:id="rId15"/>
    <p:sldId id="275" r:id="rId16"/>
    <p:sldId id="276" r:id="rId17"/>
    <p:sldId id="258" r:id="rId18"/>
    <p:sldId id="278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0500"/>
    <a:srgbClr val="FFEDAB"/>
    <a:srgbClr val="AE4206"/>
    <a:srgbClr val="ABD7FF"/>
    <a:srgbClr val="F5B501"/>
    <a:srgbClr val="C89400"/>
    <a:srgbClr val="002254"/>
    <a:srgbClr val="588BFE"/>
    <a:srgbClr val="2368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43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7732B-DC58-489E-A7F7-5E5931BCCBC9}" type="datetimeFigureOut">
              <a:rPr lang="en-US" smtClean="0"/>
              <a:t>12/25/2016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CF983-183D-4784-879B-D5FB09786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8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CF983-183D-4784-879B-D5FB0978608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9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CF983-183D-4784-879B-D5FB0978608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956050"/>
            <a:ext cx="7940660" cy="763525"/>
          </a:xfrm>
          <a:noFill/>
          <a:effectLst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719575"/>
            <a:ext cx="7940660" cy="610820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33015"/>
            <a:ext cx="7940661" cy="763526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96540"/>
            <a:ext cx="7940661" cy="4531803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013" y="374900"/>
            <a:ext cx="6566313" cy="763525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4" y="1291131"/>
            <a:ext cx="6566313" cy="488656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46070" cy="763526"/>
          </a:xfrm>
          <a:noFill/>
        </p:spPr>
        <p:txBody>
          <a:bodyPr>
            <a:normAutofit/>
          </a:bodyPr>
          <a:lstStyle>
            <a:lvl1pPr algn="l">
              <a:defRPr sz="3600" i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6" y="1878494"/>
            <a:ext cx="4123034" cy="571629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92369"/>
            <a:ext cx="4123035" cy="3301278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878495"/>
            <a:ext cx="4106566" cy="571630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92370"/>
            <a:ext cx="4106566" cy="3301278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1" y="4925684"/>
            <a:ext cx="7940660" cy="763525"/>
          </a:xfrm>
        </p:spPr>
        <p:txBody>
          <a:bodyPr>
            <a:noAutofit/>
          </a:bodyPr>
          <a:lstStyle/>
          <a:p>
            <a:r>
              <a:rPr lang="en-US" dirty="0" smtClean="0"/>
              <a:t>Design Patterns in Cloud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511" y="5609892"/>
            <a:ext cx="7940661" cy="6108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Department of Computer Engineering at university of </a:t>
            </a:r>
            <a:r>
              <a:rPr lang="en-US" sz="1800" dirty="0" err="1" smtClean="0"/>
              <a:t>Guilan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600" dirty="0" smtClean="0"/>
              <a:t>25 Dec 2016</a:t>
            </a:r>
          </a:p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321" y="5151777"/>
            <a:ext cx="988020" cy="117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IaaS (Infrastructure as a Service) Cont’d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128720" y="1291130"/>
            <a:ext cx="65663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IaaS would be inappropriate</a:t>
            </a:r>
            <a:r>
              <a:rPr lang="en-US" sz="2400" i="1" dirty="0" smtClean="0"/>
              <a:t>?</a:t>
            </a:r>
          </a:p>
          <a:p>
            <a:endParaRPr lang="en-US" sz="2400" i="1" dirty="0" smtClean="0"/>
          </a:p>
          <a:p>
            <a:endParaRPr lang="en-US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Regulatory compliance in outsourcing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Data Privacy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US" sz="2000" i="1" dirty="0" smtClean="0"/>
              <a:t>Personal Information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US" sz="2000" i="1" dirty="0" smtClean="0"/>
              <a:t>Medical </a:t>
            </a:r>
            <a:r>
              <a:rPr lang="en-US" sz="2000" i="1" dirty="0"/>
              <a:t> </a:t>
            </a:r>
            <a:r>
              <a:rPr lang="en-US" sz="2000" i="1" dirty="0" smtClean="0"/>
              <a:t>Information</a:t>
            </a:r>
          </a:p>
          <a:p>
            <a:pPr lvl="4"/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Highest level of performance are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1" dirty="0" smtClean="0"/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US" sz="2000" i="1" dirty="0" smtClean="0"/>
              <a:t>Network latency</a:t>
            </a:r>
          </a:p>
          <a:p>
            <a:endParaRPr lang="en-US" sz="2000" i="1" dirty="0" smtClean="0"/>
          </a:p>
          <a:p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</a:rPr>
              <a:t>e.g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Sanjesh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 Servers are located in Iran and provided by </a:t>
            </a:r>
            <a:r>
              <a:rPr lang="en-US" i="1" dirty="0" err="1" smtClean="0">
                <a:solidFill>
                  <a:schemeClr val="accent6">
                    <a:lumMod val="75000"/>
                  </a:schemeClr>
                </a:solidFill>
              </a:rPr>
              <a:t>Afranet</a:t>
            </a:r>
            <a:endParaRPr lang="en-US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endParaRPr lang="en-US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i="1" dirty="0" smtClean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8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PaaS (Platform as a Service)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28720" y="1291130"/>
            <a:ext cx="656631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PaaS is a computing platform that abstract :</a:t>
            </a:r>
          </a:p>
          <a:p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Infrastructure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OS and Middle-ware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 smtClean="0"/>
              <a:t>It helps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Developer Productivity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i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 smtClean="0"/>
              <a:t>PaaS delivers more than infrastructure</a:t>
            </a:r>
          </a:p>
          <a:p>
            <a:r>
              <a:rPr lang="en-US" sz="2000" i="1" dirty="0" smtClean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Solution stack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1600" i="1" dirty="0" smtClean="0"/>
              <a:t>Machine learning (speech API)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1600" i="1" dirty="0" smtClean="0"/>
              <a:t>Networking(Cloud CDN)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1600" i="1" dirty="0" smtClean="0"/>
              <a:t>Management Tools (Monitoring , Logging)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1600" i="1" dirty="0" smtClean="0"/>
              <a:t>Identity &amp; Security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1600" i="1" dirty="0" smtClean="0"/>
              <a:t>Storage and Database (NOSQL , RDB)</a:t>
            </a:r>
          </a:p>
          <a:p>
            <a:pPr marL="2628900" lvl="5" indent="-342900">
              <a:buFont typeface="Wingdings" panose="05000000000000000000" pitchFamily="2" charset="2"/>
              <a:buChar char="§"/>
            </a:pPr>
            <a:r>
              <a:rPr lang="en-US" sz="1600" i="1" dirty="0" err="1" smtClean="0"/>
              <a:t>Etc</a:t>
            </a:r>
            <a:endParaRPr lang="en-US" sz="1600" i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i="1" dirty="0" smtClean="0"/>
          </a:p>
          <a:p>
            <a:pPr marL="2628900" lvl="5" indent="-342900">
              <a:buFont typeface="Wingdings" panose="05000000000000000000" pitchFamily="2" charset="2"/>
              <a:buChar char="§"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1"/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27970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PaaS- Solution Stack Examples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28719" y="1291130"/>
            <a:ext cx="6871725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 smtClean="0"/>
              <a:t>Is </a:t>
            </a:r>
            <a:r>
              <a:rPr lang="en-US" sz="2000" i="1" dirty="0"/>
              <a:t>a set of software</a:t>
            </a:r>
            <a:r>
              <a:rPr lang="en-US" sz="2000" i="1" dirty="0">
                <a:solidFill>
                  <a:srgbClr val="FF0000"/>
                </a:solidFill>
              </a:rPr>
              <a:t> 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subsystems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/>
              <a:t>or components needed to create a complete </a:t>
            </a:r>
            <a:r>
              <a:rPr lang="en-US" sz="2000" i="1" dirty="0" smtClean="0"/>
              <a:t>platform</a:t>
            </a:r>
          </a:p>
          <a:p>
            <a:endParaRPr lang="en-US" sz="2000" i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/>
              <a:t>N</a:t>
            </a:r>
            <a:r>
              <a:rPr lang="en-US" sz="2000" i="1" dirty="0" smtClean="0"/>
              <a:t>o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additional software </a:t>
            </a:r>
            <a:r>
              <a:rPr lang="en-US" sz="2000" i="1" dirty="0"/>
              <a:t>is needed to support </a:t>
            </a:r>
            <a:r>
              <a:rPr lang="en-US" sz="2000" i="1" dirty="0" smtClean="0"/>
              <a:t>applications</a:t>
            </a:r>
          </a:p>
          <a:p>
            <a:endParaRPr lang="en-US" sz="2000" i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/>
              <a:t>Applications are said to "</a:t>
            </a:r>
            <a:r>
              <a:rPr lang="en-US" sz="2000" b="1" i="1" dirty="0"/>
              <a:t>run on</a:t>
            </a:r>
            <a:r>
              <a:rPr lang="en-US" sz="2000" i="1" dirty="0"/>
              <a:t>" or "</a:t>
            </a:r>
            <a:r>
              <a:rPr lang="en-US" sz="2000" b="1" i="1" dirty="0"/>
              <a:t>run on top </a:t>
            </a:r>
            <a:r>
              <a:rPr lang="en-US" sz="2000" b="1" i="1" dirty="0" smtClean="0"/>
              <a:t>of</a:t>
            </a:r>
            <a:r>
              <a:rPr lang="en-US" sz="2000" i="1" dirty="0" smtClean="0"/>
              <a:t>“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/>
              <a:t>Some common named </a:t>
            </a:r>
            <a:r>
              <a:rPr lang="en-US" sz="2000" i="1" dirty="0" smtClean="0"/>
              <a:t>stacks:</a:t>
            </a:r>
          </a:p>
          <a:p>
            <a:endParaRPr lang="en-US" sz="2000" dirty="0" smtClean="0"/>
          </a:p>
          <a:p>
            <a:pPr marL="4000500" lvl="8" indent="-342900">
              <a:buFont typeface="Wingdings" panose="05000000000000000000" pitchFamily="2" charset="2"/>
              <a:buChar char="ü"/>
            </a:pPr>
            <a:r>
              <a:rPr lang="en-US" dirty="0" smtClean="0"/>
              <a:t>LAMP </a:t>
            </a:r>
          </a:p>
          <a:p>
            <a:pPr marL="4000500" lvl="8" indent="-342900">
              <a:buFont typeface="Wingdings" panose="05000000000000000000" pitchFamily="2" charset="2"/>
              <a:buChar char="ü"/>
            </a:pPr>
            <a:r>
              <a:rPr lang="en-US" dirty="0" smtClean="0"/>
              <a:t>LAPP   </a:t>
            </a:r>
          </a:p>
          <a:p>
            <a:pPr marL="4000500" lvl="8" indent="-342900">
              <a:buFont typeface="Wingdings" panose="05000000000000000000" pitchFamily="2" charset="2"/>
              <a:buChar char="ü"/>
            </a:pPr>
            <a:r>
              <a:rPr lang="en-US" dirty="0" smtClean="0"/>
              <a:t>LNMP </a:t>
            </a:r>
          </a:p>
          <a:p>
            <a:pPr marL="4000500" lvl="8" indent="-342900">
              <a:buFont typeface="Wingdings" panose="05000000000000000000" pitchFamily="2" charset="2"/>
              <a:buChar char="ü"/>
            </a:pPr>
            <a:r>
              <a:rPr lang="en-US" dirty="0" smtClean="0"/>
              <a:t>LEAP</a:t>
            </a:r>
          </a:p>
          <a:p>
            <a:pPr marL="4000500" lvl="8" indent="-342900">
              <a:buFont typeface="Wingdings" panose="05000000000000000000" pitchFamily="2" charset="2"/>
              <a:buChar char="ü"/>
            </a:pPr>
            <a:r>
              <a:rPr lang="en-US" dirty="0" err="1" smtClean="0"/>
              <a:t>Ganeti</a:t>
            </a:r>
            <a:endParaRPr lang="en-US" dirty="0" smtClean="0"/>
          </a:p>
          <a:p>
            <a:pPr marL="4000500" lvl="8" indent="-342900">
              <a:buFont typeface="Wingdings" panose="05000000000000000000" pitchFamily="2" charset="2"/>
              <a:buChar char="ü"/>
            </a:pPr>
            <a:r>
              <a:rPr lang="en-US" dirty="0" smtClean="0"/>
              <a:t>XAMPP</a:t>
            </a:r>
          </a:p>
          <a:p>
            <a:pPr marL="4000500" lvl="8" indent="-342900">
              <a:buFont typeface="Wingdings" panose="05000000000000000000" pitchFamily="2" charset="2"/>
              <a:buChar char="ü"/>
            </a:pPr>
            <a:r>
              <a:rPr lang="en-US" dirty="0" smtClean="0"/>
              <a:t>MEAN</a:t>
            </a:r>
          </a:p>
          <a:p>
            <a:pPr marL="4000500" lvl="8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i="1" dirty="0" smtClean="0"/>
          </a:p>
          <a:p>
            <a:pPr marL="2628900" lvl="5" indent="-342900">
              <a:buFont typeface="Wingdings" panose="05000000000000000000" pitchFamily="2" charset="2"/>
              <a:buChar char="§"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lvl="1"/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7902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PaaS (</a:t>
            </a:r>
            <a:r>
              <a:rPr lang="en-US" sz="3200" dirty="0"/>
              <a:t>Platform as a Service</a:t>
            </a:r>
            <a:r>
              <a:rPr lang="en-US" sz="3200" dirty="0" smtClean="0"/>
              <a:t>) Cont’d 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28719" y="1291130"/>
            <a:ext cx="70152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PaaS is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Magic Box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Request anything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on demand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Automatically build an initial environment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Provide an ability to control fault tolerance </a:t>
            </a:r>
            <a:r>
              <a:rPr lang="en-US" sz="2000" i="1" dirty="0" err="1" smtClean="0">
                <a:solidFill>
                  <a:schemeClr val="accent6">
                    <a:lumMod val="75000"/>
                  </a:schemeClr>
                </a:solidFill>
              </a:rPr>
              <a:t>e.g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 : cage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Supporting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, recovery </a:t>
            </a:r>
            <a:r>
              <a:rPr lang="en-US" sz="2000" i="1" dirty="0" smtClean="0"/>
              <a:t>nightmare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Supporting ,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security property </a:t>
            </a:r>
            <a:r>
              <a:rPr lang="en-US" sz="2000" i="1" dirty="0" smtClean="0"/>
              <a:t>to limit malicious behavior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Most important :</a:t>
            </a:r>
          </a:p>
          <a:p>
            <a:pPr marL="2628900" lvl="5" indent="-342900">
              <a:buFont typeface="Wingdings" panose="05000000000000000000" pitchFamily="2" charset="2"/>
              <a:buChar char="ü"/>
            </a:pPr>
            <a:r>
              <a:rPr lang="en-US" sz="2000" i="1" dirty="0" smtClean="0"/>
              <a:t>Do not care about how it works</a:t>
            </a:r>
          </a:p>
          <a:p>
            <a:pPr marL="2628900" lvl="5" indent="-342900">
              <a:buFont typeface="Wingdings" panose="05000000000000000000" pitchFamily="2" charset="2"/>
              <a:buChar char="ü"/>
            </a:pPr>
            <a:r>
              <a:rPr lang="en-US" sz="2000" i="1" dirty="0" smtClean="0"/>
              <a:t>Pay as you go</a:t>
            </a:r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pPr lvl="1"/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86790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PaaS (</a:t>
            </a:r>
            <a:r>
              <a:rPr lang="en-US" sz="3200" dirty="0"/>
              <a:t>Platform as a Service</a:t>
            </a:r>
            <a:r>
              <a:rPr lang="en-US" sz="3200" dirty="0" smtClean="0"/>
              <a:t>) Cont’d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28719" y="1291130"/>
            <a:ext cx="67190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Provide complete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r>
              <a:rPr lang="en-US" sz="2000" i="1" dirty="0" smtClean="0"/>
              <a:t> ,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testing</a:t>
            </a:r>
            <a:r>
              <a:rPr lang="en-US" sz="2000" i="1" dirty="0" smtClean="0"/>
              <a:t> and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deployment</a:t>
            </a:r>
            <a:r>
              <a:rPr lang="en-US" sz="2000" i="1" dirty="0" smtClean="0"/>
              <a:t> platform (environment , milestone)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Reduces the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complexity</a:t>
            </a:r>
            <a:r>
              <a:rPr lang="en-US" sz="2000" i="1" dirty="0" smtClean="0"/>
              <a:t> of development and testing by placing the developer in a limited environment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i="1" dirty="0" smtClean="0"/>
              <a:t>Supported by most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cloud providers </a:t>
            </a:r>
            <a:r>
              <a:rPr lang="en-US" sz="2000" i="1" dirty="0" smtClean="0"/>
              <a:t>, including AWS , Google and Microsoft Azure or even integrated with your PaaS build Application</a:t>
            </a:r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pPr lvl="1"/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35071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SaaS (Software as a Service)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32261" y="1291130"/>
            <a:ext cx="67190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/>
              <a:t>I</a:t>
            </a:r>
            <a:r>
              <a:rPr lang="en-US" sz="2000" i="1" dirty="0" smtClean="0"/>
              <a:t>s often the path to saving the most money giving what enterprise are paying today for enterprise software.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Removes the need for organizations to install and run hardware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Eliminate the waves of hardware and software acquisition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Eliminate server maintenance</a:t>
            </a:r>
          </a:p>
          <a:p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Supports both desktop and mobile computing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i="1" dirty="0" smtClean="0"/>
              <a:t>Continuous automatic updates</a:t>
            </a:r>
          </a:p>
          <a:p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pPr lvl="1"/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55186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SaaS Examples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032261" y="1291130"/>
            <a:ext cx="6719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 smtClean="0"/>
              <a:t>There are more than </a:t>
            </a:r>
            <a:r>
              <a:rPr lang="en-US" sz="2000" i="1" dirty="0" smtClean="0">
                <a:solidFill>
                  <a:srgbClr val="FF0000"/>
                </a:solidFill>
              </a:rPr>
              <a:t>2000</a:t>
            </a:r>
            <a:r>
              <a:rPr lang="en-US" sz="2000" i="1" dirty="0" smtClean="0"/>
              <a:t> software as a service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Salesforce.com (Largest CRM system)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Google Apps for works (Automation)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sz="2000" i="1" dirty="0" smtClean="0">
                <a:solidFill>
                  <a:schemeClr val="tx2">
                    <a:lumMod val="50000"/>
                  </a:schemeClr>
                </a:solidFill>
              </a:rPr>
              <a:t>Microsoft Office 365 </a:t>
            </a:r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pPr lvl="1"/>
            <a:endParaRPr lang="en-US" sz="2000" i="1" dirty="0" smtClean="0"/>
          </a:p>
        </p:txBody>
      </p:sp>
      <p:pic>
        <p:nvPicPr>
          <p:cNvPr id="1026" name="Picture 2" descr="http://image.slidesharecdn.com/saasoverview-12258194643-phpapp03/95/video-saas-overview-7-728.jpg?cb=12925277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918" y="2665475"/>
            <a:ext cx="5590032" cy="41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24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http://b-i.forbesimg.com/louiscolumbus/files/2013/03/Summary-Ch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1572509"/>
            <a:ext cx="6871725" cy="513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TCO / ROI Models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976013" y="1291130"/>
            <a:ext cx="67190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 smtClean="0"/>
              <a:t>Models the total cost of ownership for running an infrastructure environment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 smtClean="0"/>
              <a:t>TCO is used to :</a:t>
            </a:r>
          </a:p>
          <a:p>
            <a:pPr marL="2628900" lvl="5" indent="-342900">
              <a:buFont typeface="Wingdings" panose="05000000000000000000" pitchFamily="2" charset="2"/>
              <a:buChar char="ü"/>
            </a:pPr>
            <a:r>
              <a:rPr lang="en-US" sz="2000" i="1" dirty="0" smtClean="0"/>
              <a:t>Compare the costs of running an entire infrastructure environment</a:t>
            </a:r>
          </a:p>
          <a:p>
            <a:pPr marL="2628900" lvl="5" indent="-342900">
              <a:buFont typeface="Wingdings" panose="05000000000000000000" pitchFamily="2" charset="2"/>
              <a:buChar char="ü"/>
            </a:pPr>
            <a:r>
              <a:rPr lang="en-US" sz="2000" i="1" dirty="0" smtClean="0"/>
              <a:t>The cost of specific workload</a:t>
            </a:r>
          </a:p>
          <a:p>
            <a:pPr marL="2628900" lvl="5" indent="-342900">
              <a:buFont typeface="Wingdings" panose="05000000000000000000" pitchFamily="2" charset="2"/>
              <a:buChar char="ü"/>
            </a:pPr>
            <a:r>
              <a:rPr lang="en-US" sz="2000" i="1" dirty="0" smtClean="0"/>
              <a:t>Build the business case for migration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i="1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i="1" dirty="0" smtClean="0">
              <a:solidFill>
                <a:srgbClr val="FF0000"/>
              </a:solidFill>
            </a:endParaRPr>
          </a:p>
          <a:p>
            <a:pPr lvl="1"/>
            <a:endParaRPr lang="en-US" sz="2000" i="1" dirty="0" smtClean="0"/>
          </a:p>
        </p:txBody>
      </p:sp>
      <p:pic>
        <p:nvPicPr>
          <p:cNvPr id="2050" name="Picture 2" descr="http://image.slidesharecdn.com/costoptimizationonaws-160329084906/95/cost-optimization-on-aws-popup-loft-tel-aviv-26-638.jpg?cb=14592413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25" y="3895704"/>
            <a:ext cx="5160720" cy="290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2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mage.slidesharecdn.com/cloudmigrationcookbookwebinar-150617232617-lva1-app6892/95/cloud-migration-cookbook-a-guide-to-moving-your-apps-to-the-cloud-7-638.jpg?cb=14347342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1041"/>
            <a:ext cx="7015280" cy="526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46420" y="2207360"/>
            <a:ext cx="122164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SaaS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6420" y="2843469"/>
            <a:ext cx="1221640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Divide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6420" y="3557244"/>
            <a:ext cx="1679755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Alter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6420" y="4079264"/>
            <a:ext cx="1679755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Different Cloud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8498" y="4634926"/>
            <a:ext cx="1679755" cy="52322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Lift and Shift to Cloud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46422" y="5975252"/>
            <a:ext cx="1679755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Remove Service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52084" y="5414165"/>
            <a:ext cx="1679755" cy="3385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No Migration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3367" y="121599"/>
            <a:ext cx="6871725" cy="76352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28720" y="1291130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Cloud Definition</a:t>
            </a:r>
          </a:p>
          <a:p>
            <a:r>
              <a:rPr lang="en-US" sz="2400" dirty="0" smtClean="0"/>
              <a:t>Characteristic</a:t>
            </a:r>
          </a:p>
          <a:p>
            <a:r>
              <a:rPr lang="en-US" sz="2400" dirty="0" smtClean="0"/>
              <a:t>Deployment models</a:t>
            </a:r>
          </a:p>
          <a:p>
            <a:r>
              <a:rPr lang="en-US" sz="2400" dirty="0" smtClean="0"/>
              <a:t>Type of Clouds</a:t>
            </a:r>
          </a:p>
          <a:p>
            <a:r>
              <a:rPr lang="en-US" sz="2400" dirty="0" smtClean="0"/>
              <a:t>IaaS</a:t>
            </a:r>
          </a:p>
          <a:p>
            <a:r>
              <a:rPr lang="en-US" sz="2400" dirty="0" smtClean="0"/>
              <a:t>PaaS</a:t>
            </a:r>
          </a:p>
          <a:p>
            <a:r>
              <a:rPr lang="en-US" sz="2400" dirty="0" smtClean="0"/>
              <a:t>SaaS</a:t>
            </a:r>
          </a:p>
          <a:p>
            <a:r>
              <a:rPr lang="en-US" sz="2400" dirty="0" smtClean="0"/>
              <a:t>TCO / ROI</a:t>
            </a:r>
          </a:p>
          <a:p>
            <a:r>
              <a:rPr lang="en-US" sz="2400" dirty="0" smtClean="0"/>
              <a:t>Cloud Migration Plan</a:t>
            </a:r>
          </a:p>
          <a:p>
            <a:r>
              <a:rPr lang="en-US" sz="2400" dirty="0" smtClean="0"/>
              <a:t>Design Patterns in Cloud Computing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028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/>
              <a:t>Design Patterns in Cloud Computing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7167986" cy="4733854"/>
          </a:xfrm>
        </p:spPr>
        <p:txBody>
          <a:bodyPr>
            <a:normAutofit/>
          </a:bodyPr>
          <a:lstStyle/>
          <a:p>
            <a:r>
              <a:rPr lang="en-US" sz="2400" dirty="0"/>
              <a:t>Sharing, Scaling and Elasticity Patterns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Reliability, Resiliency and Recovery Patterns</a:t>
            </a:r>
          </a:p>
          <a:p>
            <a:r>
              <a:rPr lang="en-US" sz="2400" dirty="0"/>
              <a:t>Data Management and Storage Device Patterns</a:t>
            </a:r>
          </a:p>
          <a:p>
            <a:r>
              <a:rPr lang="en-US" sz="2400" dirty="0"/>
              <a:t>Virtual Server and Hypervisor Connectivity and Management Patterns</a:t>
            </a:r>
          </a:p>
          <a:p>
            <a:r>
              <a:rPr lang="en-US" sz="2400" dirty="0"/>
              <a:t>Monitoring, Provisioning and Administration Patterns</a:t>
            </a:r>
          </a:p>
          <a:p>
            <a:r>
              <a:rPr lang="en-US" sz="2400" dirty="0"/>
              <a:t>Cloud Service and Storage Security Patterns</a:t>
            </a:r>
          </a:p>
          <a:p>
            <a:r>
              <a:rPr lang="en-US" sz="2400" dirty="0"/>
              <a:t>Network Security, Identity &amp; Access Management and Trust Assurance Patterns</a:t>
            </a:r>
          </a:p>
          <a:p>
            <a:r>
              <a:rPr lang="en-US" sz="2400" dirty="0"/>
              <a:t>Common Compound Patterns</a:t>
            </a:r>
          </a:p>
        </p:txBody>
      </p:sp>
    </p:spTree>
    <p:extLst>
      <p:ext uri="{BB962C8B-B14F-4D97-AF65-F5344CB8AC3E}">
        <p14:creationId xmlns:p14="http://schemas.microsoft.com/office/powerpoint/2010/main" val="187952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Pooling 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Goals</a:t>
            </a:r>
            <a:r>
              <a:rPr lang="en-US" sz="2400" i="1" dirty="0" smtClean="0"/>
              <a:t>:</a:t>
            </a:r>
          </a:p>
          <a:p>
            <a:pPr lvl="1"/>
            <a:r>
              <a:rPr lang="en-US" sz="2400" i="1" dirty="0" smtClean="0"/>
              <a:t>Organize IT resources</a:t>
            </a:r>
          </a:p>
          <a:p>
            <a:pPr lvl="1"/>
            <a:r>
              <a:rPr lang="en-US" sz="2400" i="1" dirty="0" smtClean="0"/>
              <a:t>Support </a:t>
            </a:r>
            <a:r>
              <a:rPr lang="en-US" sz="2400" i="1" u="sng" dirty="0" smtClean="0"/>
              <a:t>Dynamic Sharing</a:t>
            </a:r>
          </a:p>
          <a:p>
            <a:endParaRPr lang="en-US" sz="2400" i="1" dirty="0" smtClean="0"/>
          </a:p>
        </p:txBody>
      </p:sp>
      <p:grpSp>
        <p:nvGrpSpPr>
          <p:cNvPr id="53" name="Group 52"/>
          <p:cNvGrpSpPr/>
          <p:nvPr/>
        </p:nvGrpSpPr>
        <p:grpSpPr>
          <a:xfrm>
            <a:off x="1673655" y="3571886"/>
            <a:ext cx="7128875" cy="2147689"/>
            <a:chOff x="1673655" y="3571886"/>
            <a:chExt cx="7128875" cy="2147689"/>
          </a:xfrm>
        </p:grpSpPr>
        <p:grpSp>
          <p:nvGrpSpPr>
            <p:cNvPr id="51" name="Group 50"/>
            <p:cNvGrpSpPr/>
            <p:nvPr/>
          </p:nvGrpSpPr>
          <p:grpSpPr>
            <a:xfrm>
              <a:off x="1903304" y="3804023"/>
              <a:ext cx="1374346" cy="1690184"/>
              <a:chOff x="1903304" y="3193203"/>
              <a:chExt cx="1374346" cy="169018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6014" y="3276295"/>
                <a:ext cx="1219200" cy="1583295"/>
                <a:chOff x="1976014" y="3276295"/>
                <a:chExt cx="1219200" cy="1583295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976014" y="3276295"/>
                  <a:ext cx="1219200" cy="1219200"/>
                  <a:chOff x="1976014" y="3276295"/>
                  <a:chExt cx="1219200" cy="1219200"/>
                </a:xfrm>
              </p:grpSpPr>
              <p:pic>
                <p:nvPicPr>
                  <p:cNvPr id="11" name="Picture 10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6014" y="327629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4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28414" y="342869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80814" y="3581095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1976014" y="4582591"/>
                  <a:ext cx="1219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i="1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CPU pool</a:t>
                  </a:r>
                  <a:endParaRPr lang="en-US" sz="1200" b="1" i="1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>
              <a:xfrm>
                <a:off x="1903304" y="3193203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700980" y="3782070"/>
              <a:ext cx="1524000" cy="1690184"/>
              <a:chOff x="3700980" y="3171250"/>
              <a:chExt cx="1524000" cy="1690184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700980" y="3178029"/>
                <a:ext cx="1524000" cy="1681561"/>
                <a:chOff x="3700980" y="3178029"/>
                <a:chExt cx="1524000" cy="1681561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3700980" y="3178029"/>
                  <a:ext cx="1524000" cy="1524305"/>
                  <a:chOff x="3850635" y="3178029"/>
                  <a:chExt cx="1524000" cy="1524305"/>
                </a:xfrm>
              </p:grpSpPr>
              <p:pic>
                <p:nvPicPr>
                  <p:cNvPr id="12" name="Picture 1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50635" y="3178029"/>
                    <a:ext cx="1219200" cy="12192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03035" y="3330429"/>
                    <a:ext cx="1219200" cy="1219200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5435" y="3483134"/>
                    <a:ext cx="1219200" cy="12192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1" name="TextBox 30"/>
                <p:cNvSpPr txBox="1"/>
                <p:nvPr/>
              </p:nvSpPr>
              <p:spPr>
                <a:xfrm>
                  <a:off x="3811220" y="4582591"/>
                  <a:ext cx="1219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i="1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Memory pool</a:t>
                  </a:r>
                  <a:endParaRPr lang="en-US" sz="1200" b="1" i="1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45" name="Rounded Rectangle 44"/>
              <p:cNvSpPr/>
              <p:nvPr/>
            </p:nvSpPr>
            <p:spPr>
              <a:xfrm>
                <a:off x="3767078" y="3171250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539386" y="3763073"/>
              <a:ext cx="1374346" cy="1707337"/>
              <a:chOff x="5539386" y="3152253"/>
              <a:chExt cx="1374346" cy="1707337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631269" y="3308647"/>
                <a:ext cx="1228866" cy="1550943"/>
                <a:chOff x="5631269" y="3308647"/>
                <a:chExt cx="1228866" cy="1550943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5640935" y="3308647"/>
                  <a:ext cx="1219200" cy="1219200"/>
                  <a:chOff x="5793640" y="3308647"/>
                  <a:chExt cx="1219200" cy="1219200"/>
                </a:xfrm>
              </p:grpSpPr>
              <p:pic>
                <p:nvPicPr>
                  <p:cNvPr id="13" name="Picture 12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3640" y="330864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6040" y="346104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8440" y="3613447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2" name="TextBox 31"/>
                <p:cNvSpPr txBox="1"/>
                <p:nvPr/>
              </p:nvSpPr>
              <p:spPr>
                <a:xfrm>
                  <a:off x="5631269" y="4582591"/>
                  <a:ext cx="1219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i="1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Storage pool</a:t>
                  </a:r>
                  <a:endParaRPr lang="en-US" sz="1200" b="1" i="1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5539386" y="3152253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167985" y="3571886"/>
              <a:ext cx="1524000" cy="1907981"/>
              <a:chOff x="7167985" y="2961066"/>
              <a:chExt cx="1524000" cy="190798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7167985" y="2961066"/>
                <a:ext cx="1524000" cy="1907981"/>
                <a:chOff x="7167985" y="2961066"/>
                <a:chExt cx="1524000" cy="190798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7167985" y="2961066"/>
                  <a:ext cx="1524000" cy="1524000"/>
                  <a:chOff x="7516023" y="2961066"/>
                  <a:chExt cx="1524000" cy="1524000"/>
                </a:xfrm>
              </p:grpSpPr>
              <p:pic>
                <p:nvPicPr>
                  <p:cNvPr id="14" name="Picture 1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16023" y="2961066"/>
                    <a:ext cx="1219200" cy="1219200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68423" y="3113466"/>
                    <a:ext cx="1219200" cy="12192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20823" y="3265866"/>
                    <a:ext cx="1219200" cy="12192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3" name="TextBox 32"/>
                <p:cNvSpPr txBox="1"/>
                <p:nvPr/>
              </p:nvSpPr>
              <p:spPr>
                <a:xfrm>
                  <a:off x="7329077" y="4592048"/>
                  <a:ext cx="1219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i="1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Network pool</a:t>
                  </a:r>
                  <a:endParaRPr lang="en-US" sz="1200" b="1" i="1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47" name="Rounded Rectangle 46"/>
              <p:cNvSpPr/>
              <p:nvPr/>
            </p:nvSpPr>
            <p:spPr>
              <a:xfrm>
                <a:off x="7251504" y="3152253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Rounded Rectangle 51"/>
            <p:cNvSpPr/>
            <p:nvPr/>
          </p:nvSpPr>
          <p:spPr>
            <a:xfrm>
              <a:off x="1673655" y="3582010"/>
              <a:ext cx="7128875" cy="2137565"/>
            </a:xfrm>
            <a:prstGeom prst="roundRect">
              <a:avLst/>
            </a:prstGeom>
            <a:noFill/>
            <a:ln w="57150">
              <a:solidFill>
                <a:srgbClr val="EE66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06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Pooling Pattern Cont’d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i="1" dirty="0" smtClean="0"/>
              <a:t>:</a:t>
            </a:r>
            <a:endParaRPr lang="en-US" sz="2400" i="1" dirty="0"/>
          </a:p>
          <a:p>
            <a:pPr lvl="1"/>
            <a:r>
              <a:rPr lang="en-GB" sz="2400" i="1" dirty="0" smtClean="0"/>
              <a:t>Need of </a:t>
            </a:r>
            <a: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  <a:t>synchronization</a:t>
            </a:r>
            <a:endParaRPr lang="en-GB" sz="2400" i="1" dirty="0"/>
          </a:p>
          <a:p>
            <a:pPr lvl="2"/>
            <a:r>
              <a:rPr lang="en-GB" sz="2000" i="1" dirty="0"/>
              <a:t>W</a:t>
            </a:r>
            <a:r>
              <a:rPr lang="en-GB" sz="2000" i="1" dirty="0" smtClean="0"/>
              <a:t>hen </a:t>
            </a:r>
            <a:r>
              <a:rPr lang="en-GB" sz="2000" i="1" u="sng" dirty="0" smtClean="0"/>
              <a:t>assembling </a:t>
            </a:r>
            <a:r>
              <a:rPr lang="en-GB" sz="2000" i="1" dirty="0" smtClean="0"/>
              <a:t>IT resources</a:t>
            </a:r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Need of more </a:t>
            </a:r>
            <a: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  <a:t>attention</a:t>
            </a:r>
            <a:r>
              <a:rPr lang="en-GB" sz="2400" i="1" dirty="0" smtClean="0"/>
              <a:t> in sharing and scalability purposes</a:t>
            </a:r>
          </a:p>
          <a:p>
            <a:pPr lvl="2"/>
            <a:r>
              <a:rPr lang="en-GB" sz="2000" i="1" u="sng" dirty="0" smtClean="0"/>
              <a:t>Shared Resources</a:t>
            </a:r>
          </a:p>
          <a:p>
            <a:pPr lvl="2"/>
            <a:r>
              <a:rPr lang="en-GB" sz="2000" i="1" u="sng" dirty="0" smtClean="0"/>
              <a:t>Dynamic scalability</a:t>
            </a:r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Challenges </a:t>
            </a:r>
            <a:r>
              <a:rPr lang="en-GB" sz="2400" i="1" dirty="0"/>
              <a:t>in manually </a:t>
            </a:r>
            <a:r>
              <a:rPr lang="en-GB" sz="2400" i="1" dirty="0">
                <a:solidFill>
                  <a:schemeClr val="accent6">
                    <a:lumMod val="75000"/>
                  </a:schemeClr>
                </a:solidFill>
              </a:rPr>
              <a:t>maintaining the level of </a:t>
            </a:r>
            <a: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  <a:t>synchronicity</a:t>
            </a:r>
            <a:r>
              <a:rPr lang="en-GB" sz="2400" i="1" dirty="0" smtClean="0"/>
              <a:t> </a:t>
            </a:r>
            <a:r>
              <a:rPr lang="en-GB" sz="2400" i="1" dirty="0"/>
              <a:t>in collections of shared IT </a:t>
            </a:r>
            <a:r>
              <a:rPr lang="en-GB" sz="2400" i="1" dirty="0" smtClean="0"/>
              <a:t>resources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553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Pooling 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Solution</a:t>
            </a:r>
            <a:r>
              <a:rPr lang="en-US" sz="2400" i="1" dirty="0" smtClean="0"/>
              <a:t>:</a:t>
            </a:r>
            <a:endParaRPr lang="en-US" sz="2400" i="1" dirty="0"/>
          </a:p>
          <a:p>
            <a:pPr lvl="1"/>
            <a: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  <a:t>Grouping</a:t>
            </a:r>
            <a:r>
              <a:rPr lang="en-GB" sz="2400" i="1" dirty="0" smtClean="0"/>
              <a:t> IT </a:t>
            </a:r>
            <a:r>
              <a:rPr lang="en-GB" sz="2400" i="1" dirty="0"/>
              <a:t>resources </a:t>
            </a:r>
            <a:r>
              <a:rPr lang="en-GB" sz="2400" i="1" dirty="0" smtClean="0"/>
              <a:t>into </a:t>
            </a:r>
            <a:r>
              <a:rPr lang="en-GB" sz="2400" i="1" u="sng" dirty="0" smtClean="0"/>
              <a:t>Resource Pools</a:t>
            </a:r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Maintaining </a:t>
            </a:r>
            <a:r>
              <a:rPr lang="en-GB" sz="2400" i="1" dirty="0"/>
              <a:t>by </a:t>
            </a:r>
            <a:r>
              <a:rPr lang="en-GB" sz="2400" i="1" dirty="0" smtClean="0"/>
              <a:t>an </a:t>
            </a:r>
            <a: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  <a:t>Automatic System</a:t>
            </a:r>
            <a:r>
              <a:rPr lang="en-GB" sz="2400" i="1" dirty="0" smtClean="0"/>
              <a:t> to remain </a:t>
            </a:r>
            <a:r>
              <a:rPr lang="en-GB" sz="2400" i="1" u="sng" dirty="0" smtClean="0"/>
              <a:t>synchronized</a:t>
            </a:r>
            <a:endParaRPr lang="en-US" sz="2400" i="1" u="sng" dirty="0"/>
          </a:p>
        </p:txBody>
      </p:sp>
      <p:grpSp>
        <p:nvGrpSpPr>
          <p:cNvPr id="7" name="Group 6"/>
          <p:cNvGrpSpPr/>
          <p:nvPr/>
        </p:nvGrpSpPr>
        <p:grpSpPr>
          <a:xfrm>
            <a:off x="1673655" y="4030001"/>
            <a:ext cx="7128875" cy="2147689"/>
            <a:chOff x="1673655" y="3571886"/>
            <a:chExt cx="7128875" cy="2147689"/>
          </a:xfrm>
        </p:grpSpPr>
        <p:grpSp>
          <p:nvGrpSpPr>
            <p:cNvPr id="8" name="Group 7"/>
            <p:cNvGrpSpPr/>
            <p:nvPr/>
          </p:nvGrpSpPr>
          <p:grpSpPr>
            <a:xfrm>
              <a:off x="1903304" y="3804023"/>
              <a:ext cx="1374346" cy="1690184"/>
              <a:chOff x="1903304" y="3193203"/>
              <a:chExt cx="1374346" cy="1690184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6014" y="3276295"/>
                <a:ext cx="1219200" cy="1583295"/>
                <a:chOff x="1976014" y="3276295"/>
                <a:chExt cx="1219200" cy="1583295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1976014" y="3276295"/>
                  <a:ext cx="1219200" cy="1219200"/>
                  <a:chOff x="1976014" y="3276295"/>
                  <a:chExt cx="1219200" cy="1219200"/>
                </a:xfrm>
              </p:grpSpPr>
              <p:pic>
                <p:nvPicPr>
                  <p:cNvPr id="38" name="Picture 37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976014" y="327629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9" name="Picture 38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28414" y="342869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80814" y="3581095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1976014" y="4582591"/>
                  <a:ext cx="1219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i="1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CPU pool</a:t>
                  </a:r>
                  <a:endParaRPr lang="en-US" sz="1200" b="1" i="1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1903304" y="3193203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700980" y="3782070"/>
              <a:ext cx="1524000" cy="1690184"/>
              <a:chOff x="3700980" y="3171250"/>
              <a:chExt cx="1524000" cy="1690184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3700980" y="3178029"/>
                <a:ext cx="1524000" cy="1681561"/>
                <a:chOff x="3700980" y="3178029"/>
                <a:chExt cx="1524000" cy="1681561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3700980" y="3178029"/>
                  <a:ext cx="1524000" cy="1524305"/>
                  <a:chOff x="3850635" y="3178029"/>
                  <a:chExt cx="1524000" cy="1524305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850635" y="3178029"/>
                    <a:ext cx="1219200" cy="1219200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03035" y="3330429"/>
                    <a:ext cx="1219200" cy="1219200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5435" y="3483134"/>
                    <a:ext cx="1219200" cy="12192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3811220" y="4582591"/>
                  <a:ext cx="1219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i="1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Memory pool</a:t>
                  </a:r>
                  <a:endParaRPr lang="en-US" sz="1200" b="1" i="1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>
                <a:off x="3767078" y="3171250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539386" y="3763073"/>
              <a:ext cx="1374346" cy="1707337"/>
              <a:chOff x="5539386" y="3152253"/>
              <a:chExt cx="1374346" cy="1707337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631269" y="3308647"/>
                <a:ext cx="1228866" cy="1550943"/>
                <a:chOff x="5631269" y="3308647"/>
                <a:chExt cx="1228866" cy="1550943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5640935" y="3308647"/>
                  <a:ext cx="1219200" cy="1219200"/>
                  <a:chOff x="5793640" y="3308647"/>
                  <a:chExt cx="1219200" cy="1219200"/>
                </a:xfrm>
              </p:grpSpPr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93640" y="330864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46040" y="3461047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8440" y="3613447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" name="TextBox 22"/>
                <p:cNvSpPr txBox="1"/>
                <p:nvPr/>
              </p:nvSpPr>
              <p:spPr>
                <a:xfrm>
                  <a:off x="5631269" y="4582591"/>
                  <a:ext cx="1219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i="1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Storage pool</a:t>
                  </a:r>
                  <a:endParaRPr lang="en-US" sz="1200" b="1" i="1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1" name="Rounded Rectangle 20"/>
              <p:cNvSpPr/>
              <p:nvPr/>
            </p:nvSpPr>
            <p:spPr>
              <a:xfrm>
                <a:off x="5539386" y="3152253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67985" y="3571886"/>
              <a:ext cx="1524000" cy="1907981"/>
              <a:chOff x="7167985" y="2961066"/>
              <a:chExt cx="1524000" cy="190798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7167985" y="2961066"/>
                <a:ext cx="1524000" cy="1907981"/>
                <a:chOff x="7167985" y="2961066"/>
                <a:chExt cx="1524000" cy="1907981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7167985" y="2961066"/>
                  <a:ext cx="1524000" cy="1524000"/>
                  <a:chOff x="7516023" y="2961066"/>
                  <a:chExt cx="1524000" cy="1524000"/>
                </a:xfrm>
              </p:grpSpPr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16023" y="2961066"/>
                    <a:ext cx="1219200" cy="12192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68423" y="3113466"/>
                    <a:ext cx="1219200" cy="1219200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20823" y="3265866"/>
                    <a:ext cx="1219200" cy="12192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7329077" y="4592048"/>
                  <a:ext cx="1219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200" b="1" i="1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Network pool</a:t>
                  </a:r>
                  <a:endParaRPr lang="en-US" sz="1200" b="1" i="1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" name="Rounded Rectangle 13"/>
              <p:cNvSpPr/>
              <p:nvPr/>
            </p:nvSpPr>
            <p:spPr>
              <a:xfrm>
                <a:off x="7251504" y="3152253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1673655" y="3582010"/>
              <a:ext cx="7128875" cy="2137565"/>
            </a:xfrm>
            <a:prstGeom prst="roundRect">
              <a:avLst/>
            </a:prstGeom>
            <a:noFill/>
            <a:ln w="57150">
              <a:solidFill>
                <a:srgbClr val="EE66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2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Pooling 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  <a:endParaRPr lang="en-US" sz="2400" i="1" dirty="0"/>
          </a:p>
          <a:p>
            <a:pPr lvl="1"/>
            <a:r>
              <a:rPr lang="en-GB" sz="2400" i="1" dirty="0"/>
              <a:t>E</a:t>
            </a:r>
            <a:r>
              <a:rPr lang="en-GB" sz="2400" i="1" dirty="0" smtClean="0"/>
              <a:t>stablish </a:t>
            </a:r>
            <a:r>
              <a:rPr lang="en-GB" sz="2400" i="1" dirty="0"/>
              <a:t>a </a:t>
            </a:r>
            <a: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  <a:t>Reliable Synchronization System</a:t>
            </a:r>
          </a:p>
          <a:p>
            <a:pPr lvl="2"/>
            <a:r>
              <a:rPr lang="en-GB" sz="2000" i="1" dirty="0" smtClean="0"/>
              <a:t>Support of </a:t>
            </a:r>
            <a:r>
              <a:rPr lang="en-GB" sz="2000" i="1" u="sng" dirty="0" smtClean="0"/>
              <a:t>Shared Resources</a:t>
            </a:r>
          </a:p>
          <a:p>
            <a:pPr lvl="2"/>
            <a:r>
              <a:rPr lang="en-GB" sz="2000" i="1" dirty="0" smtClean="0"/>
              <a:t>Support of </a:t>
            </a:r>
            <a:r>
              <a:rPr lang="en-GB" sz="2000" i="1" u="sng" dirty="0" smtClean="0"/>
              <a:t>Dynamic Scalability</a:t>
            </a:r>
            <a:endParaRPr lang="en-GB" sz="2000" i="1" u="sng" dirty="0"/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Can </a:t>
            </a:r>
            <a:r>
              <a:rPr lang="en-GB" sz="2400" i="1" dirty="0"/>
              <a:t>be further supported </a:t>
            </a:r>
            <a:r>
              <a:rPr lang="en-GB" sz="2400" i="1" dirty="0" smtClean="0"/>
              <a:t>by </a:t>
            </a:r>
            <a:r>
              <a:rPr lang="en-GB" sz="2400" i="1" dirty="0"/>
              <a:t>the application of </a:t>
            </a:r>
            <a:r>
              <a:rPr lang="en-GB" sz="2400" i="1" dirty="0">
                <a:solidFill>
                  <a:schemeClr val="accent6">
                    <a:lumMod val="75000"/>
                  </a:schemeClr>
                </a:solidFill>
              </a:rPr>
              <a:t>Resource </a:t>
            </a:r>
            <a:r>
              <a:rPr lang="en-GB" sz="2400" i="1" dirty="0" smtClean="0">
                <a:solidFill>
                  <a:schemeClr val="accent6">
                    <a:lumMod val="75000"/>
                  </a:schemeClr>
                </a:solidFill>
              </a:rPr>
              <a:t>Reservation Pattern</a:t>
            </a:r>
          </a:p>
          <a:p>
            <a:pPr lvl="1"/>
            <a:endParaRPr lang="en-US" sz="2400" i="1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419295" y="4747985"/>
            <a:ext cx="1374346" cy="1707337"/>
            <a:chOff x="4419295" y="4747985"/>
            <a:chExt cx="1374346" cy="170733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844" y="4904379"/>
              <a:ext cx="914400" cy="9144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3244" y="5056779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5644" y="5209179"/>
              <a:ext cx="914400" cy="9144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511178" y="6178323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i="1" dirty="0" smtClean="0">
                  <a:solidFill>
                    <a:schemeClr val="accent5">
                      <a:lumMod val="50000"/>
                    </a:schemeClr>
                  </a:solidFill>
                </a:rPr>
                <a:t>Storage pool</a:t>
              </a:r>
              <a:endParaRPr lang="en-US" sz="1200" b="1" i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295" y="4747985"/>
              <a:ext cx="1374346" cy="16901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3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Pooling 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28720" y="2081883"/>
            <a:ext cx="1985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rPr>
              <a:t>Networked servers with OS and other applications</a:t>
            </a:r>
            <a:endParaRPr lang="en-US" sz="1100" b="1" dirty="0">
              <a:solidFill>
                <a:srgbClr val="EE661C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9384" y="2056759"/>
            <a:ext cx="1985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EE661C"/>
                </a:solidFill>
              </a:rPr>
              <a:t>Ubuntu Servers with</a:t>
            </a:r>
          </a:p>
          <a:p>
            <a:pPr algn="ctr"/>
            <a:r>
              <a:rPr lang="en-GB" sz="1100" b="1" dirty="0" smtClean="0">
                <a:solidFill>
                  <a:srgbClr val="EE661C"/>
                </a:solidFill>
              </a:rPr>
              <a:t>2 Gigabytes </a:t>
            </a:r>
            <a:r>
              <a:rPr lang="en-GB" sz="1100" b="1" dirty="0">
                <a:solidFill>
                  <a:srgbClr val="EE661C"/>
                </a:solidFill>
              </a:rPr>
              <a:t>of RAM</a:t>
            </a:r>
            <a:endParaRPr lang="en-US" sz="1100" b="1" dirty="0">
              <a:solidFill>
                <a:srgbClr val="EE661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41086" y="2036513"/>
            <a:ext cx="1985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EE661C"/>
                </a:solidFill>
              </a:rPr>
              <a:t>Empty </a:t>
            </a:r>
            <a:r>
              <a:rPr lang="en-GB" sz="1100" b="1" dirty="0">
                <a:solidFill>
                  <a:srgbClr val="EE661C"/>
                </a:solidFill>
              </a:rPr>
              <a:t>or </a:t>
            </a:r>
            <a:r>
              <a:rPr lang="en-GB" sz="1100" b="1" dirty="0" smtClean="0">
                <a:solidFill>
                  <a:srgbClr val="EE661C"/>
                </a:solidFill>
              </a:rPr>
              <a:t>ﬁlled </a:t>
            </a:r>
          </a:p>
          <a:p>
            <a:pPr algn="ctr"/>
            <a:r>
              <a:rPr lang="en-GB" sz="1100" b="1" dirty="0" smtClean="0">
                <a:solidFill>
                  <a:srgbClr val="EE661C"/>
                </a:solidFill>
              </a:rPr>
              <a:t>Cloud Storage Devices</a:t>
            </a:r>
            <a:r>
              <a:rPr lang="en-GB" sz="1100" b="1" dirty="0">
                <a:solidFill>
                  <a:srgbClr val="EE661C"/>
                </a:solidFill>
              </a:rPr>
              <a:t>.</a:t>
            </a:r>
            <a:endParaRPr lang="en-US" sz="1100" b="1" dirty="0">
              <a:solidFill>
                <a:srgbClr val="EE661C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0290" y="6330395"/>
            <a:ext cx="19851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b="1" dirty="0" smtClean="0">
                <a:solidFill>
                  <a:srgbClr val="EE661C"/>
                </a:solidFill>
              </a:rPr>
              <a:t>A </a:t>
            </a:r>
            <a:r>
              <a:rPr lang="en-GB" sz="1050" b="1" dirty="0">
                <a:solidFill>
                  <a:srgbClr val="EE661C"/>
                </a:solidFill>
              </a:rPr>
              <a:t>pool of virtual </a:t>
            </a:r>
            <a:r>
              <a:rPr lang="en-GB" sz="1050" b="1" dirty="0" smtClean="0">
                <a:solidFill>
                  <a:srgbClr val="EE661C"/>
                </a:solidFill>
              </a:rPr>
              <a:t>ﬁrewall </a:t>
            </a:r>
            <a:r>
              <a:rPr lang="en-GB" sz="1050" b="1" dirty="0">
                <a:solidFill>
                  <a:srgbClr val="EE661C"/>
                </a:solidFill>
              </a:rPr>
              <a:t>devices</a:t>
            </a:r>
            <a:endParaRPr lang="en-US" sz="1050" b="1" dirty="0">
              <a:solidFill>
                <a:srgbClr val="EE661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96984" y="6247705"/>
            <a:ext cx="1985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EE661C"/>
                </a:solidFill>
              </a:rPr>
              <a:t>Processor Pools to </a:t>
            </a:r>
            <a:r>
              <a:rPr lang="en-GB" sz="1100" b="1" dirty="0">
                <a:solidFill>
                  <a:srgbClr val="EE661C"/>
                </a:solidFill>
              </a:rPr>
              <a:t>be allocated to </a:t>
            </a:r>
            <a:r>
              <a:rPr lang="en-GB" sz="1100" b="1" dirty="0" smtClean="0">
                <a:solidFill>
                  <a:srgbClr val="EE661C"/>
                </a:solidFill>
              </a:rPr>
              <a:t>Virtual Servers</a:t>
            </a:r>
            <a:endParaRPr lang="en-US" sz="1100" b="1" dirty="0">
              <a:solidFill>
                <a:srgbClr val="EE661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8087" y="6274129"/>
            <a:ext cx="1985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EE661C"/>
                </a:solidFill>
              </a:rPr>
              <a:t>Memory Pools used </a:t>
            </a:r>
            <a:r>
              <a:rPr lang="en-GB" sz="1100" b="1" dirty="0">
                <a:solidFill>
                  <a:srgbClr val="EE661C"/>
                </a:solidFill>
              </a:rPr>
              <a:t>i</a:t>
            </a:r>
            <a:r>
              <a:rPr lang="en-GB" sz="1100" b="1" dirty="0" smtClean="0">
                <a:solidFill>
                  <a:srgbClr val="EE661C"/>
                </a:solidFill>
              </a:rPr>
              <a:t>n </a:t>
            </a:r>
          </a:p>
          <a:p>
            <a:pPr algn="ctr"/>
            <a:r>
              <a:rPr lang="en-GB" sz="1100" b="1" dirty="0" smtClean="0">
                <a:solidFill>
                  <a:srgbClr val="EE661C"/>
                </a:solidFill>
              </a:rPr>
              <a:t>physical </a:t>
            </a:r>
            <a:r>
              <a:rPr lang="en-GB" sz="1100" b="1" dirty="0">
                <a:solidFill>
                  <a:srgbClr val="EE661C"/>
                </a:solidFill>
              </a:rPr>
              <a:t>servers</a:t>
            </a:r>
            <a:endParaRPr lang="en-US" sz="1100" b="1" dirty="0">
              <a:solidFill>
                <a:srgbClr val="EE661C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2281425" y="2594624"/>
            <a:ext cx="5881245" cy="3583066"/>
            <a:chOff x="2281425" y="2383778"/>
            <a:chExt cx="5881245" cy="3583066"/>
          </a:xfrm>
        </p:grpSpPr>
        <p:grpSp>
          <p:nvGrpSpPr>
            <p:cNvPr id="18" name="Group 17"/>
            <p:cNvGrpSpPr/>
            <p:nvPr/>
          </p:nvGrpSpPr>
          <p:grpSpPr>
            <a:xfrm>
              <a:off x="6689521" y="2421515"/>
              <a:ext cx="1374346" cy="1707337"/>
              <a:chOff x="4419295" y="4747985"/>
              <a:chExt cx="1374346" cy="1707337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0844" y="49043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3244" y="505677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5644" y="520917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4511178" y="6178323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Storage pool</a:t>
                </a:r>
                <a:endParaRPr lang="en-US" sz="1200" b="1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419295" y="4747985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445925" y="4276660"/>
              <a:ext cx="1374346" cy="1690184"/>
              <a:chOff x="1903304" y="4262138"/>
              <a:chExt cx="1374346" cy="1690184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6014" y="43452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8414" y="449763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0814" y="465003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1976014" y="5651526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CPU pool</a:t>
                </a:r>
                <a:endParaRPr lang="en-US" sz="1200" b="1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1903304" y="4262138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81425" y="4039820"/>
              <a:ext cx="1524000" cy="1907981"/>
              <a:chOff x="7167985" y="4030001"/>
              <a:chExt cx="1524000" cy="1907981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67985" y="4030001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20385" y="4182401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2785" y="4334801"/>
                <a:ext cx="1219200" cy="121920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7329077" y="5660983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Network pool</a:t>
                </a:r>
                <a:endParaRPr lang="en-US" sz="1200" b="1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7251504" y="4221188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638670" y="4276660"/>
              <a:ext cx="1524000" cy="1690184"/>
              <a:chOff x="3700980" y="4240185"/>
              <a:chExt cx="1524000" cy="1690184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0980" y="4246964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53380" y="4399364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5780" y="4552069"/>
                <a:ext cx="1219200" cy="1219200"/>
              </a:xfrm>
              <a:prstGeom prst="rect">
                <a:avLst/>
              </a:prstGeom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3811220" y="5651526"/>
                <a:ext cx="1219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Memory pool</a:t>
                </a:r>
                <a:endParaRPr lang="en-US" sz="1200" b="1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3767078" y="4240185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2389683" y="2383778"/>
              <a:ext cx="1374346" cy="1690184"/>
              <a:chOff x="9458559" y="2441171"/>
              <a:chExt cx="1374346" cy="1690184"/>
            </a:xfrm>
          </p:grpSpPr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170" y="257057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9502701" y="3852512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Physical Server pool</a:t>
                </a:r>
                <a:endParaRPr lang="en-US" sz="900" b="1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9458559" y="2441171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1570" y="27229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3970" y="287537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7" name="Group 46"/>
            <p:cNvGrpSpPr/>
            <p:nvPr/>
          </p:nvGrpSpPr>
          <p:grpSpPr>
            <a:xfrm>
              <a:off x="4479356" y="2383778"/>
              <a:ext cx="1374346" cy="1690184"/>
              <a:chOff x="9458559" y="2441171"/>
              <a:chExt cx="1374346" cy="1690184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170" y="257057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9502701" y="3852512"/>
                <a:ext cx="12192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900" b="1" i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Virtual Server pool</a:t>
                </a:r>
                <a:endParaRPr lang="en-US" sz="900" b="1" i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9458559" y="2441171"/>
                <a:ext cx="1374346" cy="16901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11570" y="27229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63970" y="2875377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783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Pooling 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dirty="0" smtClean="0"/>
              <a:t>:</a:t>
            </a:r>
          </a:p>
          <a:p>
            <a:pPr lvl="1"/>
            <a:endParaRPr lang="en-US" sz="2400" dirty="0"/>
          </a:p>
        </p:txBody>
      </p:sp>
      <p:grpSp>
        <p:nvGrpSpPr>
          <p:cNvPr id="181" name="Group 180"/>
          <p:cNvGrpSpPr/>
          <p:nvPr/>
        </p:nvGrpSpPr>
        <p:grpSpPr>
          <a:xfrm>
            <a:off x="6914391" y="4199096"/>
            <a:ext cx="1933348" cy="1566121"/>
            <a:chOff x="6914391" y="4296888"/>
            <a:chExt cx="1933348" cy="1566121"/>
          </a:xfrm>
        </p:grpSpPr>
        <p:sp>
          <p:nvSpPr>
            <p:cNvPr id="180" name="Oval Callout 179"/>
            <p:cNvSpPr/>
            <p:nvPr/>
          </p:nvSpPr>
          <p:spPr>
            <a:xfrm>
              <a:off x="6914391" y="4296888"/>
              <a:ext cx="1933348" cy="1566121"/>
            </a:xfrm>
            <a:prstGeom prst="wedgeEllipseCallout">
              <a:avLst>
                <a:gd name="adj1" fmla="val 46733"/>
                <a:gd name="adj2" fmla="val 53464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51882" y="4647137"/>
              <a:ext cx="12623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 smtClean="0">
                  <a:solidFill>
                    <a:schemeClr val="bg1">
                      <a:lumMod val="95000"/>
                    </a:schemeClr>
                  </a:solidFill>
                </a:rPr>
                <a:t>Shared Pools </a:t>
              </a:r>
              <a:r>
                <a:rPr lang="en-GB" sz="1200" b="1" dirty="0">
                  <a:solidFill>
                    <a:schemeClr val="bg1">
                      <a:lumMod val="95000"/>
                    </a:schemeClr>
                  </a:solidFill>
                </a:rPr>
                <a:t>B and C are sibling pools taken from the larger Pool A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2434130" y="1815421"/>
            <a:ext cx="4623227" cy="4716166"/>
            <a:chOff x="3155578" y="1919639"/>
            <a:chExt cx="4623227" cy="4716166"/>
          </a:xfrm>
        </p:grpSpPr>
        <p:grpSp>
          <p:nvGrpSpPr>
            <p:cNvPr id="118" name="Group 117"/>
            <p:cNvGrpSpPr/>
            <p:nvPr/>
          </p:nvGrpSpPr>
          <p:grpSpPr>
            <a:xfrm>
              <a:off x="3175682" y="3734410"/>
              <a:ext cx="3992303" cy="1316953"/>
              <a:chOff x="2697464" y="2207360"/>
              <a:chExt cx="3992303" cy="1316953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2697464" y="2207360"/>
                <a:ext cx="3412414" cy="1316953"/>
                <a:chOff x="2697464" y="2235490"/>
                <a:chExt cx="3412414" cy="1316953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2781427" y="2312811"/>
                  <a:ext cx="3280942" cy="1178750"/>
                  <a:chOff x="2359993" y="2258470"/>
                  <a:chExt cx="3280942" cy="1178750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2359993" y="2258470"/>
                    <a:ext cx="958482" cy="1178750"/>
                    <a:chOff x="4479356" y="2512770"/>
                    <a:chExt cx="1374346" cy="1690184"/>
                  </a:xfrm>
                </p:grpSpPr>
                <p:sp>
                  <p:nvSpPr>
                    <p:cNvPr id="43" name="Rounded Rectangle 42"/>
                    <p:cNvSpPr/>
                    <p:nvPr/>
                  </p:nvSpPr>
                  <p:spPr>
                    <a:xfrm>
                      <a:off x="4479356" y="2512770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4" name="Picture 43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39639" y="2803824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5" name="Picture 44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92039" y="295622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3503065" y="2258470"/>
                    <a:ext cx="958482" cy="1178750"/>
                    <a:chOff x="4445925" y="4487506"/>
                    <a:chExt cx="1374346" cy="1690184"/>
                  </a:xfrm>
                </p:grpSpPr>
                <p:pic>
                  <p:nvPicPr>
                    <p:cNvPr id="48" name="Picture 47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61805" y="4699467"/>
                      <a:ext cx="688693" cy="6886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Picture 48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14205" y="4851867"/>
                      <a:ext cx="688693" cy="6886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0" name="Picture 49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66605" y="5004267"/>
                      <a:ext cx="688693" cy="68869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2" name="Rounded Rectangle 51"/>
                    <p:cNvSpPr/>
                    <p:nvPr/>
                  </p:nvSpPr>
                  <p:spPr>
                    <a:xfrm>
                      <a:off x="4445925" y="4487506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52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19005" y="5156667"/>
                      <a:ext cx="688693" cy="68869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4658700" y="2258470"/>
                    <a:ext cx="982235" cy="1178750"/>
                    <a:chOff x="5931874" y="2182078"/>
                    <a:chExt cx="1408406" cy="1690184"/>
                  </a:xfrm>
                </p:grpSpPr>
                <p:pic>
                  <p:nvPicPr>
                    <p:cNvPr id="55" name="Picture 54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1874" y="2304756"/>
                      <a:ext cx="951206" cy="9512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6" name="Picture 55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84274" y="2457156"/>
                      <a:ext cx="951206" cy="9512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7" name="Picture 56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36674" y="2609861"/>
                      <a:ext cx="951206" cy="9512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8" name="Rounded Rectangle 57"/>
                    <p:cNvSpPr/>
                    <p:nvPr/>
                  </p:nvSpPr>
                  <p:spPr>
                    <a:xfrm>
                      <a:off x="5936668" y="2182078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9" name="Picture 58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89074" y="2762261"/>
                      <a:ext cx="951206" cy="951206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15" name="Rounded Rectangle 114"/>
                <p:cNvSpPr/>
                <p:nvPr/>
              </p:nvSpPr>
              <p:spPr>
                <a:xfrm>
                  <a:off x="2697464" y="2235490"/>
                  <a:ext cx="3412414" cy="1316953"/>
                </a:xfrm>
                <a:prstGeom prst="roundRect">
                  <a:avLst/>
                </a:prstGeom>
                <a:noFill/>
                <a:ln>
                  <a:solidFill>
                    <a:srgbClr val="EE661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7" name="TextBox 116"/>
              <p:cNvSpPr txBox="1"/>
              <p:nvPr/>
            </p:nvSpPr>
            <p:spPr>
              <a:xfrm>
                <a:off x="4704602" y="2767512"/>
                <a:ext cx="19851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1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Pool B</a:t>
                </a:r>
                <a:endParaRPr lang="en-US" sz="11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197655" y="5318852"/>
              <a:ext cx="4102273" cy="1316953"/>
              <a:chOff x="3813803" y="2207360"/>
              <a:chExt cx="4102273" cy="1316953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3813803" y="2207360"/>
                <a:ext cx="3506887" cy="1316953"/>
                <a:chOff x="3813803" y="2235490"/>
                <a:chExt cx="3506887" cy="1316953"/>
              </a:xfrm>
            </p:grpSpPr>
            <p:grpSp>
              <p:nvGrpSpPr>
                <p:cNvPr id="122" name="Group 121"/>
                <p:cNvGrpSpPr/>
                <p:nvPr/>
              </p:nvGrpSpPr>
              <p:grpSpPr>
                <a:xfrm>
                  <a:off x="3924499" y="2264752"/>
                  <a:ext cx="3359510" cy="1226809"/>
                  <a:chOff x="3503065" y="2210411"/>
                  <a:chExt cx="3359510" cy="1226809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3503065" y="2258470"/>
                    <a:ext cx="958482" cy="1178750"/>
                    <a:chOff x="4445925" y="4487506"/>
                    <a:chExt cx="1374346" cy="1690184"/>
                  </a:xfrm>
                </p:grpSpPr>
                <p:pic>
                  <p:nvPicPr>
                    <p:cNvPr id="137" name="Picture 136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61805" y="4699467"/>
                      <a:ext cx="688693" cy="6886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8" name="Picture 137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14205" y="4851867"/>
                      <a:ext cx="688693" cy="6886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9" name="Picture 138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66605" y="5004267"/>
                      <a:ext cx="688693" cy="68869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0" name="Rounded Rectangle 139"/>
                    <p:cNvSpPr/>
                    <p:nvPr/>
                  </p:nvSpPr>
                  <p:spPr>
                    <a:xfrm>
                      <a:off x="4445925" y="4487506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41" name="Picture 140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19005" y="5156667"/>
                      <a:ext cx="688693" cy="68869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4658700" y="2258470"/>
                    <a:ext cx="982235" cy="1178750"/>
                    <a:chOff x="5931874" y="2182078"/>
                    <a:chExt cx="1408406" cy="1690184"/>
                  </a:xfrm>
                </p:grpSpPr>
                <p:pic>
                  <p:nvPicPr>
                    <p:cNvPr id="132" name="Picture 13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1874" y="2304756"/>
                      <a:ext cx="951206" cy="9512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3" name="Picture 132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84274" y="2457156"/>
                      <a:ext cx="951206" cy="9512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4" name="Picture 133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36674" y="2609861"/>
                      <a:ext cx="951206" cy="9512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5" name="Rounded Rectangle 134"/>
                    <p:cNvSpPr/>
                    <p:nvPr/>
                  </p:nvSpPr>
                  <p:spPr>
                    <a:xfrm>
                      <a:off x="5936668" y="2182078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36" name="Picture 135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89074" y="2762261"/>
                      <a:ext cx="951206" cy="9512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799723" y="2210411"/>
                    <a:ext cx="1062852" cy="1218590"/>
                    <a:chOff x="6926899" y="2210410"/>
                    <a:chExt cx="1524000" cy="1747309"/>
                  </a:xfrm>
                </p:grpSpPr>
                <p:pic>
                  <p:nvPicPr>
                    <p:cNvPr id="128" name="Picture 12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26899" y="2210410"/>
                      <a:ext cx="1219200" cy="1219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9" name="Picture 128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079299" y="2362810"/>
                      <a:ext cx="1219200" cy="1219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30" name="Picture 129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31699" y="2515210"/>
                      <a:ext cx="1219200" cy="12192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1" name="Rounded Rectangle 130"/>
                    <p:cNvSpPr/>
                    <p:nvPr/>
                  </p:nvSpPr>
                  <p:spPr>
                    <a:xfrm>
                      <a:off x="7010418" y="2267535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3" name="Rounded Rectangle 122"/>
                <p:cNvSpPr/>
                <p:nvPr/>
              </p:nvSpPr>
              <p:spPr>
                <a:xfrm>
                  <a:off x="3813803" y="2235490"/>
                  <a:ext cx="3506887" cy="1316953"/>
                </a:xfrm>
                <a:prstGeom prst="roundRect">
                  <a:avLst/>
                </a:prstGeom>
                <a:noFill/>
                <a:ln>
                  <a:solidFill>
                    <a:srgbClr val="EE661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>
                <a:off x="5930911" y="2724930"/>
                <a:ext cx="19851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1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Pool C</a:t>
                </a:r>
                <a:endParaRPr lang="en-US" sz="11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3155578" y="1919639"/>
              <a:ext cx="4623227" cy="1604674"/>
              <a:chOff x="2697463" y="1919639"/>
              <a:chExt cx="4623227" cy="1604674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2697463" y="2207360"/>
                <a:ext cx="4623227" cy="1316953"/>
                <a:chOff x="2697463" y="2235490"/>
                <a:chExt cx="4623227" cy="1316953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2739540" y="2264752"/>
                  <a:ext cx="4544469" cy="1226809"/>
                  <a:chOff x="2318106" y="2210411"/>
                  <a:chExt cx="4544469" cy="1226809"/>
                </a:xfrm>
              </p:grpSpPr>
              <p:grpSp>
                <p:nvGrpSpPr>
                  <p:cNvPr id="152" name="Group 151"/>
                  <p:cNvGrpSpPr/>
                  <p:nvPr/>
                </p:nvGrpSpPr>
                <p:grpSpPr>
                  <a:xfrm>
                    <a:off x="2318106" y="2258470"/>
                    <a:ext cx="1000369" cy="1178750"/>
                    <a:chOff x="4419295" y="2512770"/>
                    <a:chExt cx="1434407" cy="1690184"/>
                  </a:xfrm>
                </p:grpSpPr>
                <p:sp>
                  <p:nvSpPr>
                    <p:cNvPr id="170" name="Rounded Rectangle 169"/>
                    <p:cNvSpPr/>
                    <p:nvPr/>
                  </p:nvSpPr>
                  <p:spPr>
                    <a:xfrm>
                      <a:off x="4479356" y="2512770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71" name="Picture 170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19295" y="2665475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2" name="Picture 171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71695" y="2817875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3" name="Picture 172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24095" y="2970275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4" name="Picture 173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76495" y="3122675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3" name="Group 152"/>
                  <p:cNvGrpSpPr/>
                  <p:nvPr/>
                </p:nvGrpSpPr>
                <p:grpSpPr>
                  <a:xfrm>
                    <a:off x="3503065" y="2258470"/>
                    <a:ext cx="958482" cy="1178750"/>
                    <a:chOff x="4445925" y="4487506"/>
                    <a:chExt cx="1374346" cy="1690184"/>
                  </a:xfrm>
                </p:grpSpPr>
                <p:pic>
                  <p:nvPicPr>
                    <p:cNvPr id="165" name="Picture 164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61805" y="4699467"/>
                      <a:ext cx="688693" cy="6886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6" name="Picture 16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14205" y="4851867"/>
                      <a:ext cx="688693" cy="6886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7" name="Picture 166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66605" y="5004267"/>
                      <a:ext cx="688693" cy="68869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8" name="Rounded Rectangle 167"/>
                    <p:cNvSpPr/>
                    <p:nvPr/>
                  </p:nvSpPr>
                  <p:spPr>
                    <a:xfrm>
                      <a:off x="4445925" y="4487506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69" name="Picture 168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19005" y="5156667"/>
                      <a:ext cx="688693" cy="68869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4658700" y="2258470"/>
                    <a:ext cx="982235" cy="1178750"/>
                    <a:chOff x="5931874" y="2182078"/>
                    <a:chExt cx="1408406" cy="1690184"/>
                  </a:xfrm>
                </p:grpSpPr>
                <p:pic>
                  <p:nvPicPr>
                    <p:cNvPr id="160" name="Picture 159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1874" y="2304756"/>
                      <a:ext cx="951206" cy="9512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1" name="Picture 160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84274" y="2457156"/>
                      <a:ext cx="951206" cy="9512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2" name="Picture 16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36674" y="2609861"/>
                      <a:ext cx="951206" cy="9512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63" name="Rounded Rectangle 162"/>
                    <p:cNvSpPr/>
                    <p:nvPr/>
                  </p:nvSpPr>
                  <p:spPr>
                    <a:xfrm>
                      <a:off x="5936668" y="2182078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64" name="Picture 163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89074" y="2762261"/>
                      <a:ext cx="951206" cy="9512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5" name="Group 154"/>
                  <p:cNvGrpSpPr/>
                  <p:nvPr/>
                </p:nvGrpSpPr>
                <p:grpSpPr>
                  <a:xfrm>
                    <a:off x="5799723" y="2210411"/>
                    <a:ext cx="1062852" cy="1218590"/>
                    <a:chOff x="6926899" y="2210410"/>
                    <a:chExt cx="1524000" cy="1747309"/>
                  </a:xfrm>
                </p:grpSpPr>
                <p:pic>
                  <p:nvPicPr>
                    <p:cNvPr id="156" name="Picture 155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26899" y="2210410"/>
                      <a:ext cx="1219200" cy="1219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7" name="Picture 156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079299" y="2362810"/>
                      <a:ext cx="1219200" cy="1219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58" name="Picture 157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31699" y="2515210"/>
                      <a:ext cx="1219200" cy="12192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59" name="Rounded Rectangle 158"/>
                    <p:cNvSpPr/>
                    <p:nvPr/>
                  </p:nvSpPr>
                  <p:spPr>
                    <a:xfrm>
                      <a:off x="7010418" y="2267535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51" name="Rounded Rectangle 150"/>
                <p:cNvSpPr/>
                <p:nvPr/>
              </p:nvSpPr>
              <p:spPr>
                <a:xfrm>
                  <a:off x="2697463" y="2235490"/>
                  <a:ext cx="4623227" cy="1316953"/>
                </a:xfrm>
                <a:prstGeom prst="roundRect">
                  <a:avLst/>
                </a:prstGeom>
                <a:noFill/>
                <a:ln>
                  <a:solidFill>
                    <a:srgbClr val="EE661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5334859" y="1919639"/>
                <a:ext cx="19851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1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Pool A</a:t>
                </a:r>
                <a:endParaRPr lang="en-US" sz="11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6" name="Elbow Connector 175"/>
            <p:cNvCxnSpPr/>
            <p:nvPr/>
          </p:nvCxnSpPr>
          <p:spPr>
            <a:xfrm rot="10800000" flipH="1" flipV="1">
              <a:off x="3177187" y="2865836"/>
              <a:ext cx="20104" cy="1527050"/>
            </a:xfrm>
            <a:prstGeom prst="bentConnector3">
              <a:avLst>
                <a:gd name="adj1" fmla="val -113708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/>
            <p:nvPr/>
          </p:nvCxnSpPr>
          <p:spPr>
            <a:xfrm rot="10800000" flipH="1" flipV="1">
              <a:off x="3175682" y="4392887"/>
              <a:ext cx="21973" cy="1584442"/>
            </a:xfrm>
            <a:prstGeom prst="bentConnector3">
              <a:avLst>
                <a:gd name="adj1" fmla="val -104036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8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Pooling 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dirty="0" smtClean="0"/>
              <a:t>:</a:t>
            </a:r>
          </a:p>
          <a:p>
            <a:pPr lvl="1"/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914391" y="4199096"/>
            <a:ext cx="1933348" cy="1566121"/>
            <a:chOff x="6914391" y="4296888"/>
            <a:chExt cx="1933348" cy="1566121"/>
          </a:xfrm>
        </p:grpSpPr>
        <p:sp>
          <p:nvSpPr>
            <p:cNvPr id="10" name="Oval Callout 9"/>
            <p:cNvSpPr/>
            <p:nvPr/>
          </p:nvSpPr>
          <p:spPr>
            <a:xfrm>
              <a:off x="6914391" y="4296888"/>
              <a:ext cx="1933348" cy="1566121"/>
            </a:xfrm>
            <a:prstGeom prst="wedgeEllipseCallout">
              <a:avLst>
                <a:gd name="adj1" fmla="val 46733"/>
                <a:gd name="adj2" fmla="val 53464"/>
              </a:avLst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11716" y="4628193"/>
              <a:ext cx="15833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bg1">
                      <a:lumMod val="95000"/>
                    </a:schemeClr>
                  </a:solidFill>
                </a:rPr>
                <a:t>Nested Pools A.1 and A.2 are comprised of the same IT resources as Pool A, but in different quantities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34131" y="2103142"/>
            <a:ext cx="4275739" cy="4428445"/>
            <a:chOff x="3155579" y="2207360"/>
            <a:chExt cx="4275739" cy="4428445"/>
          </a:xfrm>
        </p:grpSpPr>
        <p:grpSp>
          <p:nvGrpSpPr>
            <p:cNvPr id="13" name="Group 12"/>
            <p:cNvGrpSpPr/>
            <p:nvPr/>
          </p:nvGrpSpPr>
          <p:grpSpPr>
            <a:xfrm>
              <a:off x="3175682" y="3734410"/>
              <a:ext cx="4102931" cy="1316953"/>
              <a:chOff x="2697464" y="2207360"/>
              <a:chExt cx="4102931" cy="1316953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697464" y="2207360"/>
                <a:ext cx="3412414" cy="1316953"/>
                <a:chOff x="2697464" y="2235490"/>
                <a:chExt cx="3412414" cy="1316953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2781427" y="2312811"/>
                  <a:ext cx="3260534" cy="1178750"/>
                  <a:chOff x="2359993" y="2258470"/>
                  <a:chExt cx="3260534" cy="117875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2359993" y="2258470"/>
                    <a:ext cx="958482" cy="1178750"/>
                    <a:chOff x="4479356" y="2512770"/>
                    <a:chExt cx="1374346" cy="1690184"/>
                  </a:xfrm>
                </p:grpSpPr>
                <p:sp>
                  <p:nvSpPr>
                    <p:cNvPr id="83" name="Rounded Rectangle 82"/>
                    <p:cNvSpPr/>
                    <p:nvPr/>
                  </p:nvSpPr>
                  <p:spPr>
                    <a:xfrm>
                      <a:off x="4479356" y="2512770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4" name="Picture 83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39639" y="2803824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5" name="Picture 84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92039" y="2956224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3503065" y="2258470"/>
                    <a:ext cx="958482" cy="1178750"/>
                    <a:chOff x="4445925" y="4487506"/>
                    <a:chExt cx="1374346" cy="1690184"/>
                  </a:xfrm>
                </p:grpSpPr>
                <p:pic>
                  <p:nvPicPr>
                    <p:cNvPr id="78" name="Picture 77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14486" y="4929277"/>
                      <a:ext cx="688693" cy="6886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9" name="Picture 78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66886" y="5081676"/>
                      <a:ext cx="688693" cy="68869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1" name="Rounded Rectangle 80"/>
                    <p:cNvSpPr/>
                    <p:nvPr/>
                  </p:nvSpPr>
                  <p:spPr>
                    <a:xfrm>
                      <a:off x="4445925" y="4487506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4658702" y="2258470"/>
                    <a:ext cx="961825" cy="1178750"/>
                    <a:chOff x="5931874" y="2182078"/>
                    <a:chExt cx="1379140" cy="1690184"/>
                  </a:xfrm>
                </p:grpSpPr>
                <p:pic>
                  <p:nvPicPr>
                    <p:cNvPr id="73" name="Picture 72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1874" y="2304756"/>
                      <a:ext cx="951206" cy="9512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6" name="Rounded Rectangle 75"/>
                    <p:cNvSpPr/>
                    <p:nvPr/>
                  </p:nvSpPr>
                  <p:spPr>
                    <a:xfrm>
                      <a:off x="5936668" y="2182078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69" name="Rounded Rectangle 68"/>
                <p:cNvSpPr/>
                <p:nvPr/>
              </p:nvSpPr>
              <p:spPr>
                <a:xfrm>
                  <a:off x="2697464" y="2235490"/>
                  <a:ext cx="3412414" cy="1316953"/>
                </a:xfrm>
                <a:prstGeom prst="roundRect">
                  <a:avLst/>
                </a:prstGeom>
                <a:noFill/>
                <a:ln>
                  <a:solidFill>
                    <a:srgbClr val="EE661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4815230" y="2767512"/>
                <a:ext cx="19851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1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Pool A.1</a:t>
                </a:r>
                <a:endParaRPr lang="en-US" sz="11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97655" y="5318852"/>
              <a:ext cx="4233663" cy="1316953"/>
              <a:chOff x="3813803" y="2207360"/>
              <a:chExt cx="4233663" cy="1316953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813803" y="2207360"/>
                <a:ext cx="3506887" cy="1316953"/>
                <a:chOff x="3813803" y="2235490"/>
                <a:chExt cx="3506887" cy="1316953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3924499" y="2304591"/>
                  <a:ext cx="3313388" cy="1186970"/>
                  <a:chOff x="3503065" y="2250250"/>
                  <a:chExt cx="3313388" cy="1186970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3503065" y="2258470"/>
                    <a:ext cx="958482" cy="1178750"/>
                    <a:chOff x="4445925" y="4487506"/>
                    <a:chExt cx="1374346" cy="1690184"/>
                  </a:xfrm>
                </p:grpSpPr>
                <p:pic>
                  <p:nvPicPr>
                    <p:cNvPr id="61" name="Picture 60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00669" y="4856575"/>
                      <a:ext cx="688693" cy="6886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Picture 61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53069" y="5008975"/>
                      <a:ext cx="688693" cy="68869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4" name="Rounded Rectangle 63"/>
                    <p:cNvSpPr/>
                    <p:nvPr/>
                  </p:nvSpPr>
                  <p:spPr>
                    <a:xfrm>
                      <a:off x="4445925" y="4487506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" name="Group 49"/>
                  <p:cNvGrpSpPr/>
                  <p:nvPr/>
                </p:nvGrpSpPr>
                <p:grpSpPr>
                  <a:xfrm>
                    <a:off x="4658702" y="2258470"/>
                    <a:ext cx="961825" cy="1178750"/>
                    <a:chOff x="5931874" y="2182078"/>
                    <a:chExt cx="1379140" cy="1690184"/>
                  </a:xfrm>
                </p:grpSpPr>
                <p:pic>
                  <p:nvPicPr>
                    <p:cNvPr id="56" name="Picture 55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1874" y="2304756"/>
                      <a:ext cx="951206" cy="9512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7" name="Picture 56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84274" y="2457156"/>
                      <a:ext cx="951206" cy="9512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8" name="Picture 57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36674" y="2609861"/>
                      <a:ext cx="951206" cy="9512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9" name="Rounded Rectangle 58"/>
                    <p:cNvSpPr/>
                    <p:nvPr/>
                  </p:nvSpPr>
                  <p:spPr>
                    <a:xfrm>
                      <a:off x="5936668" y="2182078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5857971" y="2250250"/>
                    <a:ext cx="958482" cy="1178750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Rounded Rectangle 47"/>
                <p:cNvSpPr/>
                <p:nvPr/>
              </p:nvSpPr>
              <p:spPr>
                <a:xfrm>
                  <a:off x="3813803" y="2235490"/>
                  <a:ext cx="3506887" cy="1316953"/>
                </a:xfrm>
                <a:prstGeom prst="roundRect">
                  <a:avLst/>
                </a:prstGeom>
                <a:noFill/>
                <a:ln>
                  <a:solidFill>
                    <a:srgbClr val="EE661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TextBox 45"/>
              <p:cNvSpPr txBox="1"/>
              <p:nvPr/>
            </p:nvSpPr>
            <p:spPr>
              <a:xfrm>
                <a:off x="6062301" y="2724930"/>
                <a:ext cx="19851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1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Pool A.2</a:t>
                </a:r>
                <a:endParaRPr lang="en-US" sz="11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155579" y="2207360"/>
              <a:ext cx="4107328" cy="1316953"/>
              <a:chOff x="2697464" y="2207360"/>
              <a:chExt cx="4107328" cy="1316953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2697464" y="2207360"/>
                <a:ext cx="3466160" cy="1316953"/>
                <a:chOff x="2697464" y="2235490"/>
                <a:chExt cx="3466160" cy="131695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739540" y="2312811"/>
                  <a:ext cx="3322829" cy="1178750"/>
                  <a:chOff x="2318106" y="2258470"/>
                  <a:chExt cx="3322829" cy="1178750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2318106" y="2258470"/>
                    <a:ext cx="1000369" cy="1178750"/>
                    <a:chOff x="4419295" y="2512770"/>
                    <a:chExt cx="1434407" cy="1690184"/>
                  </a:xfrm>
                </p:grpSpPr>
                <p:sp>
                  <p:nvSpPr>
                    <p:cNvPr id="40" name="Rounded Rectangle 39"/>
                    <p:cNvSpPr/>
                    <p:nvPr/>
                  </p:nvSpPr>
                  <p:spPr>
                    <a:xfrm>
                      <a:off x="4479356" y="2512770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41" name="Picture 40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419295" y="2665475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71695" y="2817875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3" name="Picture 42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24095" y="2970275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4" name="Picture 43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76495" y="3122675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3503065" y="2258470"/>
                    <a:ext cx="958482" cy="1178750"/>
                    <a:chOff x="4445925" y="4487506"/>
                    <a:chExt cx="1374346" cy="1690184"/>
                  </a:xfrm>
                </p:grpSpPr>
                <p:pic>
                  <p:nvPicPr>
                    <p:cNvPr id="35" name="Picture 34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561805" y="4699467"/>
                      <a:ext cx="688693" cy="6886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6" name="Picture 35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714205" y="4851867"/>
                      <a:ext cx="688693" cy="68869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7" name="Picture 36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866605" y="5004267"/>
                      <a:ext cx="688693" cy="68869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8" name="Rounded Rectangle 37"/>
                    <p:cNvSpPr/>
                    <p:nvPr/>
                  </p:nvSpPr>
                  <p:spPr>
                    <a:xfrm>
                      <a:off x="4445925" y="4487506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9" name="Picture 38"/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019005" y="5156667"/>
                      <a:ext cx="688693" cy="68869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4658700" y="2258470"/>
                    <a:ext cx="982235" cy="1178750"/>
                    <a:chOff x="5931874" y="2182078"/>
                    <a:chExt cx="1408406" cy="1690184"/>
                  </a:xfrm>
                </p:grpSpPr>
                <p:pic>
                  <p:nvPicPr>
                    <p:cNvPr id="30" name="Picture 29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31874" y="2304756"/>
                      <a:ext cx="951206" cy="9512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1" name="Picture 30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84274" y="2457156"/>
                      <a:ext cx="951206" cy="95120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Picture 31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236674" y="2609861"/>
                      <a:ext cx="951206" cy="9512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3" name="Rounded Rectangle 32"/>
                    <p:cNvSpPr/>
                    <p:nvPr/>
                  </p:nvSpPr>
                  <p:spPr>
                    <a:xfrm>
                      <a:off x="5936668" y="2182078"/>
                      <a:ext cx="1374346" cy="1690184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34" name="Picture 33"/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389074" y="2762261"/>
                      <a:ext cx="951206" cy="951206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1" name="Rounded Rectangle 20"/>
                <p:cNvSpPr/>
                <p:nvPr/>
              </p:nvSpPr>
              <p:spPr>
                <a:xfrm>
                  <a:off x="2697464" y="2235490"/>
                  <a:ext cx="3466160" cy="1316953"/>
                </a:xfrm>
                <a:prstGeom prst="roundRect">
                  <a:avLst/>
                </a:prstGeom>
                <a:noFill/>
                <a:ln>
                  <a:solidFill>
                    <a:srgbClr val="EE661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4819627" y="2735824"/>
                <a:ext cx="19851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1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Pool A</a:t>
                </a:r>
                <a:endParaRPr lang="en-US" sz="11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" name="Elbow Connector 15"/>
            <p:cNvCxnSpPr/>
            <p:nvPr/>
          </p:nvCxnSpPr>
          <p:spPr>
            <a:xfrm rot="10800000" flipH="1" flipV="1">
              <a:off x="3177187" y="2865836"/>
              <a:ext cx="20104" cy="1527050"/>
            </a:xfrm>
            <a:prstGeom prst="bentConnector3">
              <a:avLst>
                <a:gd name="adj1" fmla="val -113708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 flipH="1" flipV="1">
              <a:off x="3175682" y="4392887"/>
              <a:ext cx="21973" cy="1584442"/>
            </a:xfrm>
            <a:prstGeom prst="bentConnector3">
              <a:avLst>
                <a:gd name="adj1" fmla="val -104036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6" name="Picture 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00" y="5480211"/>
            <a:ext cx="637711" cy="63771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85" y="5586496"/>
            <a:ext cx="637711" cy="63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Reservation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Goals</a:t>
            </a:r>
            <a:r>
              <a:rPr lang="en-US" sz="2400" i="1" dirty="0" smtClean="0"/>
              <a:t>:</a:t>
            </a:r>
          </a:p>
          <a:p>
            <a:pPr lvl="1"/>
            <a:r>
              <a:rPr lang="en-US" sz="2400" i="1" dirty="0" smtClean="0"/>
              <a:t>Protect</a:t>
            </a:r>
            <a:r>
              <a:rPr lang="en-GB" sz="2400" i="1" dirty="0" smtClean="0"/>
              <a:t> </a:t>
            </a:r>
            <a:r>
              <a:rPr lang="en-GB" sz="2400" i="1" dirty="0"/>
              <a:t>IT resources </a:t>
            </a:r>
            <a:r>
              <a:rPr lang="en-GB" sz="2400" i="1" dirty="0" smtClean="0"/>
              <a:t>from conﬂicts  of </a:t>
            </a:r>
            <a:r>
              <a:rPr lang="en-GB" sz="2400" i="1" dirty="0" smtClean="0">
                <a:solidFill>
                  <a:srgbClr val="EE661C"/>
                </a:solidFill>
              </a:rPr>
              <a:t>Concurrent Access</a:t>
            </a:r>
            <a:endParaRPr lang="en-US" sz="2400" i="1" dirty="0" smtClean="0">
              <a:solidFill>
                <a:srgbClr val="EE661C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23310" y="4585292"/>
            <a:ext cx="2108348" cy="1064014"/>
            <a:chOff x="2697464" y="1765759"/>
            <a:chExt cx="3484582" cy="1758554"/>
          </a:xfrm>
        </p:grpSpPr>
        <p:grpSp>
          <p:nvGrpSpPr>
            <p:cNvPr id="9" name="Group 8"/>
            <p:cNvGrpSpPr/>
            <p:nvPr/>
          </p:nvGrpSpPr>
          <p:grpSpPr>
            <a:xfrm>
              <a:off x="2697464" y="2207360"/>
              <a:ext cx="3412414" cy="1316953"/>
              <a:chOff x="2697464" y="2235490"/>
              <a:chExt cx="3412414" cy="131695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781427" y="2312811"/>
                <a:ext cx="3280942" cy="1178750"/>
                <a:chOff x="2359993" y="2258470"/>
                <a:chExt cx="3280942" cy="117875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2359993" y="2258470"/>
                  <a:ext cx="958482" cy="1178750"/>
                  <a:chOff x="4479356" y="2512770"/>
                  <a:chExt cx="1374346" cy="1690184"/>
                </a:xfrm>
              </p:grpSpPr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4479356" y="2512770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9639" y="280382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2039" y="2956224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3503065" y="2258470"/>
                  <a:ext cx="958482" cy="1178750"/>
                  <a:chOff x="4445925" y="4487506"/>
                  <a:chExt cx="1374346" cy="1690184"/>
                </a:xfrm>
              </p:grpSpPr>
              <p:pic>
                <p:nvPicPr>
                  <p:cNvPr id="21" name="Picture 2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1805" y="46994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4205" y="48518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605" y="5004267"/>
                    <a:ext cx="688693" cy="688693"/>
                  </a:xfrm>
                  <a:prstGeom prst="rect">
                    <a:avLst/>
                  </a:prstGeom>
                </p:spPr>
              </p:pic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4445925" y="4487506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9005" y="5156667"/>
                    <a:ext cx="688693" cy="688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4658700" y="2258470"/>
                  <a:ext cx="982235" cy="1178750"/>
                  <a:chOff x="5931874" y="2182078"/>
                  <a:chExt cx="1408406" cy="1690184"/>
                </a:xfrm>
              </p:grpSpPr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31874" y="23047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84274" y="24571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6674" y="2609861"/>
                    <a:ext cx="951206" cy="951206"/>
                  </a:xfrm>
                  <a:prstGeom prst="rect">
                    <a:avLst/>
                  </a:prstGeom>
                </p:spPr>
              </p:pic>
              <p:sp>
                <p:nvSpPr>
                  <p:cNvPr id="19" name="Rounded Rectangle 18"/>
                  <p:cNvSpPr/>
                  <p:nvPr/>
                </p:nvSpPr>
                <p:spPr>
                  <a:xfrm>
                    <a:off x="5936668" y="2182078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9074" y="2762261"/>
                    <a:ext cx="951206" cy="95120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Rounded Rectangle 11"/>
              <p:cNvSpPr/>
              <p:nvPr/>
            </p:nvSpPr>
            <p:spPr>
              <a:xfrm>
                <a:off x="2697464" y="2235490"/>
                <a:ext cx="3412414" cy="1316953"/>
              </a:xfrm>
              <a:prstGeom prst="roundRect">
                <a:avLst/>
              </a:prstGeom>
              <a:noFill/>
              <a:ln>
                <a:solidFill>
                  <a:srgbClr val="EE66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196881" y="1765759"/>
              <a:ext cx="1985165" cy="41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Pool A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452890" y="3174652"/>
            <a:ext cx="3255318" cy="927296"/>
            <a:chOff x="2697463" y="2235490"/>
            <a:chExt cx="4623227" cy="1316953"/>
          </a:xfrm>
        </p:grpSpPr>
        <p:grpSp>
          <p:nvGrpSpPr>
            <p:cNvPr id="30" name="Group 29"/>
            <p:cNvGrpSpPr/>
            <p:nvPr/>
          </p:nvGrpSpPr>
          <p:grpSpPr>
            <a:xfrm>
              <a:off x="2739540" y="2264752"/>
              <a:ext cx="4544469" cy="1226809"/>
              <a:chOff x="2318106" y="2210411"/>
              <a:chExt cx="4544469" cy="1226809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318106" y="2258470"/>
                <a:ext cx="1000369" cy="1178750"/>
                <a:chOff x="4419295" y="2512770"/>
                <a:chExt cx="1434407" cy="1690184"/>
              </a:xfrm>
            </p:grpSpPr>
            <p:sp>
              <p:nvSpPr>
                <p:cNvPr id="50" name="Rounded Rectangle 49"/>
                <p:cNvSpPr/>
                <p:nvPr/>
              </p:nvSpPr>
              <p:spPr>
                <a:xfrm>
                  <a:off x="4479356" y="2512770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9295" y="26654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2" name="Picture 5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695" y="28178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4095" y="29702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495" y="31226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3" name="Group 32"/>
              <p:cNvGrpSpPr/>
              <p:nvPr/>
            </p:nvGrpSpPr>
            <p:grpSpPr>
              <a:xfrm>
                <a:off x="3503065" y="2258470"/>
                <a:ext cx="958482" cy="1178750"/>
                <a:chOff x="4445925" y="4487506"/>
                <a:chExt cx="1374346" cy="1690184"/>
              </a:xfrm>
            </p:grpSpPr>
            <p:pic>
              <p:nvPicPr>
                <p:cNvPr id="45" name="Picture 4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805" y="4699467"/>
                  <a:ext cx="688693" cy="688693"/>
                </a:xfrm>
                <a:prstGeom prst="rect">
                  <a:avLst/>
                </a:prstGeom>
              </p:spPr>
            </p:pic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4205" y="4851867"/>
                  <a:ext cx="688693" cy="688693"/>
                </a:xfrm>
                <a:prstGeom prst="rect">
                  <a:avLst/>
                </a:prstGeom>
              </p:spPr>
            </p:pic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6605" y="5004267"/>
                  <a:ext cx="688693" cy="688693"/>
                </a:xfrm>
                <a:prstGeom prst="rect">
                  <a:avLst/>
                </a:prstGeom>
              </p:spPr>
            </p:pic>
            <p:sp>
              <p:nvSpPr>
                <p:cNvPr id="48" name="Rounded Rectangle 47"/>
                <p:cNvSpPr/>
                <p:nvPr/>
              </p:nvSpPr>
              <p:spPr>
                <a:xfrm>
                  <a:off x="4445925" y="4487506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9005" y="5156667"/>
                  <a:ext cx="688693" cy="688693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33"/>
              <p:cNvGrpSpPr/>
              <p:nvPr/>
            </p:nvGrpSpPr>
            <p:grpSpPr>
              <a:xfrm>
                <a:off x="4658700" y="2258470"/>
                <a:ext cx="982235" cy="1178750"/>
                <a:chOff x="5931874" y="2182078"/>
                <a:chExt cx="1408406" cy="1690184"/>
              </a:xfrm>
            </p:grpSpPr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1874" y="2304756"/>
                  <a:ext cx="951206" cy="951206"/>
                </a:xfrm>
                <a:prstGeom prst="rect">
                  <a:avLst/>
                </a:prstGeom>
              </p:spPr>
            </p:pic>
            <p:pic>
              <p:nvPicPr>
                <p:cNvPr id="41" name="Picture 40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4274" y="2457156"/>
                  <a:ext cx="951206" cy="951206"/>
                </a:xfrm>
                <a:prstGeom prst="rect">
                  <a:avLst/>
                </a:prstGeom>
              </p:spPr>
            </p:pic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36674" y="2609861"/>
                  <a:ext cx="951206" cy="951206"/>
                </a:xfrm>
                <a:prstGeom prst="rect">
                  <a:avLst/>
                </a:prstGeom>
              </p:spPr>
            </p:pic>
            <p:sp>
              <p:nvSpPr>
                <p:cNvPr id="43" name="Rounded Rectangle 42"/>
                <p:cNvSpPr/>
                <p:nvPr/>
              </p:nvSpPr>
              <p:spPr>
                <a:xfrm>
                  <a:off x="5936668" y="2182078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9074" y="2762261"/>
                  <a:ext cx="951206" cy="951206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 34"/>
              <p:cNvGrpSpPr/>
              <p:nvPr/>
            </p:nvGrpSpPr>
            <p:grpSpPr>
              <a:xfrm>
                <a:off x="5799723" y="2210411"/>
                <a:ext cx="1062852" cy="1218590"/>
                <a:chOff x="6926899" y="2210410"/>
                <a:chExt cx="1524000" cy="1747309"/>
              </a:xfrm>
            </p:grpSpPr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6899" y="221041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9299" y="236281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1699" y="2515210"/>
                  <a:ext cx="1219200" cy="1219200"/>
                </a:xfrm>
                <a:prstGeom prst="rect">
                  <a:avLst/>
                </a:prstGeom>
              </p:spPr>
            </p:pic>
            <p:sp>
              <p:nvSpPr>
                <p:cNvPr id="39" name="Rounded Rectangle 38"/>
                <p:cNvSpPr/>
                <p:nvPr/>
              </p:nvSpPr>
              <p:spPr>
                <a:xfrm>
                  <a:off x="7010418" y="2267535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Rounded Rectangle 30"/>
            <p:cNvSpPr/>
            <p:nvPr/>
          </p:nvSpPr>
          <p:spPr>
            <a:xfrm>
              <a:off x="2697463" y="2235490"/>
              <a:ext cx="4623227" cy="1316953"/>
            </a:xfrm>
            <a:prstGeom prst="roundRect">
              <a:avLst/>
            </a:prstGeom>
            <a:noFill/>
            <a:ln>
              <a:solidFill>
                <a:srgbClr val="EE66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082469" y="4585314"/>
            <a:ext cx="2108349" cy="1064017"/>
            <a:chOff x="2697464" y="1765759"/>
            <a:chExt cx="3484582" cy="1758560"/>
          </a:xfrm>
        </p:grpSpPr>
        <p:grpSp>
          <p:nvGrpSpPr>
            <p:cNvPr id="56" name="Group 55"/>
            <p:cNvGrpSpPr/>
            <p:nvPr/>
          </p:nvGrpSpPr>
          <p:grpSpPr>
            <a:xfrm>
              <a:off x="2697464" y="2207364"/>
              <a:ext cx="3412413" cy="1316955"/>
              <a:chOff x="2697465" y="2235490"/>
              <a:chExt cx="3412413" cy="131695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2781427" y="2312812"/>
                <a:ext cx="3280943" cy="1178751"/>
                <a:chOff x="2359992" y="2258470"/>
                <a:chExt cx="3280943" cy="117875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2359992" y="2258470"/>
                  <a:ext cx="958482" cy="1178750"/>
                  <a:chOff x="4479356" y="2512770"/>
                  <a:chExt cx="1374346" cy="1690184"/>
                </a:xfrm>
              </p:grpSpPr>
              <p:sp>
                <p:nvSpPr>
                  <p:cNvPr id="72" name="Rounded Rectangle 71"/>
                  <p:cNvSpPr/>
                  <p:nvPr/>
                </p:nvSpPr>
                <p:spPr>
                  <a:xfrm>
                    <a:off x="4479356" y="2512770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3" name="Picture 72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9639" y="2803824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3503065" y="2258470"/>
                  <a:ext cx="958482" cy="1178750"/>
                  <a:chOff x="4445925" y="4487506"/>
                  <a:chExt cx="1374346" cy="1690184"/>
                </a:xfrm>
              </p:grpSpPr>
              <p:pic>
                <p:nvPicPr>
                  <p:cNvPr id="68" name="Picture 6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1805" y="46994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69" name="Picture 6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4205" y="48518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605" y="5004267"/>
                    <a:ext cx="688693" cy="688693"/>
                  </a:xfrm>
                  <a:prstGeom prst="rect">
                    <a:avLst/>
                  </a:prstGeom>
                </p:spPr>
              </p:pic>
              <p:sp>
                <p:nvSpPr>
                  <p:cNvPr id="71" name="Rounded Rectangle 70"/>
                  <p:cNvSpPr/>
                  <p:nvPr/>
                </p:nvSpPr>
                <p:spPr>
                  <a:xfrm>
                    <a:off x="4445925" y="4487506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4658700" y="2258470"/>
                  <a:ext cx="982235" cy="1178750"/>
                  <a:chOff x="5931874" y="2182078"/>
                  <a:chExt cx="1408406" cy="1690184"/>
                </a:xfrm>
              </p:grpSpPr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31874" y="23047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64" name="Picture 6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84274" y="24571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6674" y="2609861"/>
                    <a:ext cx="951206" cy="951206"/>
                  </a:xfrm>
                  <a:prstGeom prst="rect">
                    <a:avLst/>
                  </a:prstGeom>
                </p:spPr>
              </p:pic>
              <p:sp>
                <p:nvSpPr>
                  <p:cNvPr id="66" name="Rounded Rectangle 65"/>
                  <p:cNvSpPr/>
                  <p:nvPr/>
                </p:nvSpPr>
                <p:spPr>
                  <a:xfrm>
                    <a:off x="5936668" y="2182078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9074" y="2762261"/>
                    <a:ext cx="951206" cy="95120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9" name="Rounded Rectangle 58"/>
              <p:cNvSpPr/>
              <p:nvPr/>
            </p:nvSpPr>
            <p:spPr>
              <a:xfrm>
                <a:off x="2697465" y="2235490"/>
                <a:ext cx="3412413" cy="1316953"/>
              </a:xfrm>
              <a:prstGeom prst="roundRect">
                <a:avLst/>
              </a:prstGeom>
              <a:noFill/>
              <a:ln>
                <a:solidFill>
                  <a:srgbClr val="EE66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4196882" y="1765759"/>
              <a:ext cx="1985164" cy="41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Pool B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4" name="Straight Arrow Connector 73"/>
          <p:cNvCxnSpPr>
            <a:stCxn id="31" idx="2"/>
            <a:endCxn id="10" idx="1"/>
          </p:cNvCxnSpPr>
          <p:nvPr/>
        </p:nvCxnSpPr>
        <p:spPr>
          <a:xfrm flipH="1">
            <a:off x="2730533" y="4101948"/>
            <a:ext cx="2350016" cy="61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1" idx="2"/>
            <a:endCxn id="57" idx="1"/>
          </p:cNvCxnSpPr>
          <p:nvPr/>
        </p:nvCxnSpPr>
        <p:spPr>
          <a:xfrm>
            <a:off x="5080549" y="4101948"/>
            <a:ext cx="1909142" cy="61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4724079" y="4569812"/>
            <a:ext cx="454619" cy="438860"/>
            <a:chOff x="4491352" y="4210710"/>
            <a:chExt cx="454619" cy="438860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352" y="4210710"/>
              <a:ext cx="385848" cy="385848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365" y="4358963"/>
              <a:ext cx="290606" cy="290607"/>
            </a:xfrm>
            <a:prstGeom prst="rect">
              <a:avLst/>
            </a:prstGeom>
          </p:spPr>
        </p:pic>
      </p:grpSp>
      <p:sp>
        <p:nvSpPr>
          <p:cNvPr id="2" name="Striped Right Arrow 1"/>
          <p:cNvSpPr/>
          <p:nvPr/>
        </p:nvSpPr>
        <p:spPr>
          <a:xfrm rot="10800000">
            <a:off x="4081220" y="5053015"/>
            <a:ext cx="1852782" cy="428140"/>
          </a:xfrm>
          <a:prstGeom prst="stripedRightArrow">
            <a:avLst/>
          </a:prstGeom>
          <a:solidFill>
            <a:schemeClr val="bg1"/>
          </a:solidFill>
          <a:ln>
            <a:solidFill>
              <a:srgbClr val="EE66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Reservation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/>
              <a:t>Problem</a:t>
            </a:r>
            <a:r>
              <a:rPr lang="en-US" sz="2400" i="1" dirty="0"/>
              <a:t>:</a:t>
            </a:r>
          </a:p>
          <a:p>
            <a:pPr lvl="1"/>
            <a:r>
              <a:rPr lang="en-GB" sz="2400" i="1" dirty="0" smtClean="0"/>
              <a:t>Multiple </a:t>
            </a:r>
            <a:r>
              <a:rPr lang="en-GB" sz="2400" i="1" dirty="0"/>
              <a:t>cloud service consumers </a:t>
            </a:r>
            <a:r>
              <a:rPr lang="en-GB" sz="2400" i="1" dirty="0" smtClean="0"/>
              <a:t>may access </a:t>
            </a:r>
            <a:r>
              <a:rPr lang="en-GB" sz="2400" i="1" dirty="0"/>
              <a:t>to </a:t>
            </a:r>
            <a:r>
              <a:rPr lang="en-GB" sz="2400" i="1" dirty="0">
                <a:solidFill>
                  <a:srgbClr val="EE661C"/>
                </a:solidFill>
              </a:rPr>
              <a:t>the same IT </a:t>
            </a:r>
            <a:r>
              <a:rPr lang="en-GB" sz="2400" i="1" dirty="0" smtClean="0">
                <a:solidFill>
                  <a:srgbClr val="EE661C"/>
                </a:solidFill>
              </a:rPr>
              <a:t>resources</a:t>
            </a:r>
          </a:p>
          <a:p>
            <a:pPr lvl="1"/>
            <a:endParaRPr lang="en-GB" sz="2400" i="1" dirty="0" smtClean="0">
              <a:solidFill>
                <a:srgbClr val="EE661C"/>
              </a:solidFill>
            </a:endParaRPr>
          </a:p>
          <a:p>
            <a:pPr lvl="1"/>
            <a:r>
              <a:rPr lang="en-GB" sz="2400" i="1" dirty="0" smtClean="0">
                <a:solidFill>
                  <a:srgbClr val="EE661C"/>
                </a:solidFill>
              </a:rPr>
              <a:t>Resource </a:t>
            </a:r>
            <a:r>
              <a:rPr lang="en-GB" sz="2400" i="1" dirty="0">
                <a:solidFill>
                  <a:srgbClr val="EE661C"/>
                </a:solidFill>
              </a:rPr>
              <a:t>Constraint</a:t>
            </a:r>
            <a:r>
              <a:rPr lang="en-GB" sz="2400" i="1" dirty="0" smtClean="0"/>
              <a:t> exception:</a:t>
            </a:r>
          </a:p>
          <a:p>
            <a:pPr lvl="2"/>
            <a:r>
              <a:rPr lang="en-GB" sz="2000" i="1" dirty="0" smtClean="0"/>
              <a:t>Several consumers share </a:t>
            </a:r>
            <a:r>
              <a:rPr lang="en-GB" sz="2000" i="1" dirty="0"/>
              <a:t>an IT resource </a:t>
            </a:r>
            <a:r>
              <a:rPr lang="en-GB" sz="2000" i="1" dirty="0" smtClean="0"/>
              <a:t>with </a:t>
            </a:r>
            <a:r>
              <a:rPr lang="en-GB" sz="2000" i="1" dirty="0" smtClean="0">
                <a:solidFill>
                  <a:srgbClr val="EE661C"/>
                </a:solidFill>
              </a:rPr>
              <a:t>no </a:t>
            </a:r>
            <a:r>
              <a:rPr lang="en-GB" sz="2000" i="1" dirty="0">
                <a:solidFill>
                  <a:srgbClr val="EE661C"/>
                </a:solidFill>
              </a:rPr>
              <a:t>capacity</a:t>
            </a:r>
            <a:r>
              <a:rPr lang="en-GB" sz="2000" i="1" dirty="0"/>
              <a:t> </a:t>
            </a:r>
            <a:r>
              <a:rPr lang="en-GB" sz="2000" i="1" dirty="0" smtClean="0"/>
              <a:t>for processing requirements</a:t>
            </a:r>
          </a:p>
          <a:p>
            <a:pPr lvl="2"/>
            <a:r>
              <a:rPr lang="en-GB" sz="2000" i="1" dirty="0"/>
              <a:t>Result: degraded performance or </a:t>
            </a:r>
            <a:r>
              <a:rPr lang="en-GB" sz="2000" i="1" dirty="0" smtClean="0"/>
              <a:t>rejection</a:t>
            </a:r>
            <a:endParaRPr lang="en-GB" sz="2000" i="1" dirty="0"/>
          </a:p>
          <a:p>
            <a:pPr lvl="1"/>
            <a:endParaRPr lang="en-GB" sz="2400" i="1" dirty="0" smtClean="0">
              <a:solidFill>
                <a:srgbClr val="EE661C"/>
              </a:solidFill>
            </a:endParaRPr>
          </a:p>
          <a:p>
            <a:pPr lvl="1"/>
            <a:r>
              <a:rPr lang="en-GB" sz="2400" i="1" dirty="0" smtClean="0">
                <a:solidFill>
                  <a:srgbClr val="EE661C"/>
                </a:solidFill>
              </a:rPr>
              <a:t>Resource Borrowing</a:t>
            </a:r>
            <a:r>
              <a:rPr lang="en-GB" sz="2400" i="1" dirty="0" smtClean="0"/>
              <a:t> exception</a:t>
            </a:r>
            <a:r>
              <a:rPr lang="en-GB" sz="2400" i="1" dirty="0"/>
              <a:t>:</a:t>
            </a:r>
          </a:p>
          <a:p>
            <a:pPr lvl="2"/>
            <a:r>
              <a:rPr lang="en-GB" sz="2000" i="1" dirty="0" smtClean="0"/>
              <a:t>One </a:t>
            </a:r>
            <a:r>
              <a:rPr lang="en-GB" sz="2000" i="1" dirty="0"/>
              <a:t>pool </a:t>
            </a:r>
            <a:r>
              <a:rPr lang="en-GB" sz="2000" i="1" dirty="0" smtClean="0">
                <a:solidFill>
                  <a:srgbClr val="EE661C"/>
                </a:solidFill>
              </a:rPr>
              <a:t>temporarily borrows </a:t>
            </a:r>
            <a:r>
              <a:rPr lang="en-GB" sz="2000" i="1" dirty="0">
                <a:solidFill>
                  <a:srgbClr val="EE661C"/>
                </a:solidFill>
              </a:rPr>
              <a:t>IT resources </a:t>
            </a:r>
            <a:r>
              <a:rPr lang="en-GB" sz="2000" i="1" dirty="0" smtClean="0"/>
              <a:t>from </a:t>
            </a:r>
            <a:r>
              <a:rPr lang="en-GB" sz="2000" i="1" dirty="0"/>
              <a:t>other pools</a:t>
            </a:r>
          </a:p>
        </p:txBody>
      </p:sp>
    </p:spTree>
    <p:extLst>
      <p:ext uri="{BB962C8B-B14F-4D97-AF65-F5344CB8AC3E}">
        <p14:creationId xmlns:p14="http://schemas.microsoft.com/office/powerpoint/2010/main" val="219982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3367" y="121599"/>
            <a:ext cx="6871725" cy="763525"/>
          </a:xfrm>
        </p:spPr>
        <p:txBody>
          <a:bodyPr/>
          <a:lstStyle/>
          <a:p>
            <a:r>
              <a:rPr lang="en-US" dirty="0" smtClean="0"/>
              <a:t>Cloud Computing Definitions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23310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Forrester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A Standardized IT capability delivered via the </a:t>
            </a:r>
            <a:r>
              <a:rPr lang="en-US" sz="1600" b="1" dirty="0" smtClean="0"/>
              <a:t>Internet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Metered Services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Self Service (Private Cloud) 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r>
              <a:rPr lang="en-US" sz="2000" dirty="0" smtClean="0"/>
              <a:t>NIST </a:t>
            </a:r>
            <a:r>
              <a:rPr lang="en-US" sz="1800" dirty="0" smtClean="0"/>
              <a:t>(National Institute of Standard and Technology)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A model for enabling 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1600" dirty="0" smtClean="0"/>
              <a:t>Ubiquitous and Convenient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sz="1600" dirty="0" smtClean="0"/>
              <a:t>On demand</a:t>
            </a:r>
            <a:endParaRPr lang="en-US" sz="2400" dirty="0" smtClean="0"/>
          </a:p>
          <a:p>
            <a:r>
              <a:rPr lang="en-US" sz="2400" dirty="0" smtClean="0"/>
              <a:t>Larry Ellison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Just a computer connected to a network !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 smtClean="0"/>
              <a:t>Changed his mind in 2015 …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Reservation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 lnSpcReduction="10000"/>
          </a:bodyPr>
          <a:lstStyle/>
          <a:p>
            <a:r>
              <a:rPr lang="en-US" sz="2400" b="1" i="1" dirty="0" smtClean="0"/>
              <a:t>Solution</a:t>
            </a:r>
            <a:r>
              <a:rPr lang="en-US" sz="2400" i="1" dirty="0" smtClean="0"/>
              <a:t>:</a:t>
            </a:r>
            <a:endParaRPr lang="en-US" sz="2400" i="1" dirty="0"/>
          </a:p>
          <a:p>
            <a:pPr lvl="1"/>
            <a:r>
              <a:rPr lang="en-GB" sz="2400" i="1" dirty="0"/>
              <a:t>IT resource </a:t>
            </a:r>
            <a:r>
              <a:rPr lang="en-GB" sz="2400" i="1" dirty="0" smtClean="0">
                <a:solidFill>
                  <a:srgbClr val="EE661C"/>
                </a:solidFill>
              </a:rPr>
              <a:t>Reservation System</a:t>
            </a:r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Guarantees </a:t>
            </a:r>
            <a:r>
              <a:rPr lang="en-GB" sz="2400" i="1" dirty="0"/>
              <a:t>a </a:t>
            </a:r>
            <a:r>
              <a:rPr lang="en-GB" sz="2400" i="1" dirty="0">
                <a:solidFill>
                  <a:srgbClr val="EE661C"/>
                </a:solidFill>
              </a:rPr>
              <a:t>minimum amount</a:t>
            </a:r>
            <a:r>
              <a:rPr lang="en-GB" sz="2400" i="1" dirty="0"/>
              <a:t> of an IT resource for each </a:t>
            </a:r>
            <a:r>
              <a:rPr lang="en-GB" sz="2400" i="1" dirty="0" smtClean="0"/>
              <a:t>consumer</a:t>
            </a:r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Exclusively </a:t>
            </a:r>
            <a:r>
              <a:rPr lang="en-GB" sz="2400" i="1" dirty="0"/>
              <a:t>available </a:t>
            </a:r>
            <a:r>
              <a:rPr lang="en-GB" sz="2400" i="1" dirty="0">
                <a:solidFill>
                  <a:srgbClr val="EE661C"/>
                </a:solidFill>
              </a:rPr>
              <a:t>only </a:t>
            </a:r>
            <a:r>
              <a:rPr lang="en-GB" sz="2400" i="1" dirty="0"/>
              <a:t>to the designated cloud </a:t>
            </a:r>
            <a:r>
              <a:rPr lang="en-GB" sz="2400" i="1" dirty="0" smtClean="0"/>
              <a:t>consumer</a:t>
            </a:r>
          </a:p>
          <a:p>
            <a:pPr lvl="1"/>
            <a:endParaRPr lang="en-GB" sz="2400" i="1" dirty="0"/>
          </a:p>
          <a:p>
            <a:pPr lvl="1"/>
            <a:r>
              <a:rPr lang="en-GB" sz="2400" i="1" dirty="0" smtClean="0"/>
              <a:t>Solve </a:t>
            </a:r>
            <a:r>
              <a:rPr lang="en-GB" sz="2400" i="1" dirty="0">
                <a:solidFill>
                  <a:srgbClr val="EE661C"/>
                </a:solidFill>
              </a:rPr>
              <a:t>resource constraints </a:t>
            </a:r>
            <a:r>
              <a:rPr lang="en-GB" sz="2400" i="1" dirty="0"/>
              <a:t>and </a:t>
            </a:r>
            <a:r>
              <a:rPr lang="en-GB" sz="2400" i="1" dirty="0">
                <a:solidFill>
                  <a:srgbClr val="EE661C"/>
                </a:solidFill>
              </a:rPr>
              <a:t>resource </a:t>
            </a:r>
            <a:r>
              <a:rPr lang="en-GB" sz="2400" i="1" dirty="0" smtClean="0">
                <a:solidFill>
                  <a:srgbClr val="EE661C"/>
                </a:solidFill>
              </a:rPr>
              <a:t>borrowing</a:t>
            </a:r>
          </a:p>
          <a:p>
            <a:pPr lvl="2"/>
            <a:r>
              <a:rPr lang="en-GB" sz="2000" i="1" dirty="0" smtClean="0"/>
              <a:t>The </a:t>
            </a:r>
            <a:r>
              <a:rPr lang="en-GB" sz="2000" i="1" dirty="0"/>
              <a:t>reserved IT resources are never actually </a:t>
            </a:r>
            <a:r>
              <a:rPr lang="en-GB" sz="2000" i="1" dirty="0" smtClean="0"/>
              <a:t>shared!</a:t>
            </a:r>
            <a:endParaRPr lang="en-GB" sz="2000" i="1" dirty="0"/>
          </a:p>
        </p:txBody>
      </p:sp>
    </p:spTree>
    <p:extLst>
      <p:ext uri="{BB962C8B-B14F-4D97-AF65-F5344CB8AC3E}">
        <p14:creationId xmlns:p14="http://schemas.microsoft.com/office/powerpoint/2010/main" val="7113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Reservation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3669" y="1869047"/>
            <a:ext cx="1985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Resource Pooling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0187" y="4047371"/>
            <a:ext cx="198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 Smaller Child</a:t>
            </a:r>
          </a:p>
          <a:p>
            <a:pPr algn="ctr"/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Pools Creation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7425" y="5503916"/>
            <a:ext cx="198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Consumers access </a:t>
            </a:r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their own exclusive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pools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720780" y="3617323"/>
            <a:ext cx="2108348" cy="1064014"/>
            <a:chOff x="2697464" y="1765759"/>
            <a:chExt cx="3484582" cy="1758554"/>
          </a:xfrm>
        </p:grpSpPr>
        <p:grpSp>
          <p:nvGrpSpPr>
            <p:cNvPr id="162" name="Group 161"/>
            <p:cNvGrpSpPr/>
            <p:nvPr/>
          </p:nvGrpSpPr>
          <p:grpSpPr>
            <a:xfrm>
              <a:off x="2697464" y="2207360"/>
              <a:ext cx="3412414" cy="1316953"/>
              <a:chOff x="2697464" y="2235490"/>
              <a:chExt cx="3412414" cy="1316953"/>
            </a:xfrm>
          </p:grpSpPr>
          <p:grpSp>
            <p:nvGrpSpPr>
              <p:cNvPr id="164" name="Group 163"/>
              <p:cNvGrpSpPr/>
              <p:nvPr/>
            </p:nvGrpSpPr>
            <p:grpSpPr>
              <a:xfrm>
                <a:off x="2781427" y="2312811"/>
                <a:ext cx="3280942" cy="1178750"/>
                <a:chOff x="2359993" y="2258470"/>
                <a:chExt cx="3280942" cy="1178750"/>
              </a:xfrm>
            </p:grpSpPr>
            <p:grpSp>
              <p:nvGrpSpPr>
                <p:cNvPr id="166" name="Group 165"/>
                <p:cNvGrpSpPr/>
                <p:nvPr/>
              </p:nvGrpSpPr>
              <p:grpSpPr>
                <a:xfrm>
                  <a:off x="2359993" y="2258470"/>
                  <a:ext cx="958482" cy="1178750"/>
                  <a:chOff x="4479356" y="2512770"/>
                  <a:chExt cx="1374346" cy="1690184"/>
                </a:xfrm>
              </p:grpSpPr>
              <p:sp>
                <p:nvSpPr>
                  <p:cNvPr id="179" name="Rounded Rectangle 178"/>
                  <p:cNvSpPr/>
                  <p:nvPr/>
                </p:nvSpPr>
                <p:spPr>
                  <a:xfrm>
                    <a:off x="4479356" y="2512770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80" name="Picture 17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9639" y="280382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81" name="Picture 180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2039" y="2956224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7" name="Group 166"/>
                <p:cNvGrpSpPr/>
                <p:nvPr/>
              </p:nvGrpSpPr>
              <p:grpSpPr>
                <a:xfrm>
                  <a:off x="3503065" y="2258470"/>
                  <a:ext cx="958482" cy="1178750"/>
                  <a:chOff x="4445925" y="4487506"/>
                  <a:chExt cx="1374346" cy="1690184"/>
                </a:xfrm>
              </p:grpSpPr>
              <p:pic>
                <p:nvPicPr>
                  <p:cNvPr id="174" name="Picture 17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1805" y="46994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175" name="Picture 17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4205" y="48518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176" name="Picture 17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605" y="5004267"/>
                    <a:ext cx="688693" cy="688693"/>
                  </a:xfrm>
                  <a:prstGeom prst="rect">
                    <a:avLst/>
                  </a:prstGeom>
                </p:spPr>
              </p:pic>
              <p:sp>
                <p:nvSpPr>
                  <p:cNvPr id="177" name="Rounded Rectangle 176"/>
                  <p:cNvSpPr/>
                  <p:nvPr/>
                </p:nvSpPr>
                <p:spPr>
                  <a:xfrm>
                    <a:off x="4445925" y="4487506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8" name="Picture 177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9005" y="5156667"/>
                    <a:ext cx="688693" cy="688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8" name="Group 167"/>
                <p:cNvGrpSpPr/>
                <p:nvPr/>
              </p:nvGrpSpPr>
              <p:grpSpPr>
                <a:xfrm>
                  <a:off x="4658700" y="2258470"/>
                  <a:ext cx="982235" cy="1178750"/>
                  <a:chOff x="5931874" y="2182078"/>
                  <a:chExt cx="1408406" cy="1690184"/>
                </a:xfrm>
              </p:grpSpPr>
              <p:pic>
                <p:nvPicPr>
                  <p:cNvPr id="169" name="Picture 16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31874" y="23047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170" name="Picture 16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84274" y="24571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171" name="Picture 17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6674" y="2609861"/>
                    <a:ext cx="951206" cy="951206"/>
                  </a:xfrm>
                  <a:prstGeom prst="rect">
                    <a:avLst/>
                  </a:prstGeom>
                </p:spPr>
              </p:pic>
              <p:sp>
                <p:nvSpPr>
                  <p:cNvPr id="172" name="Rounded Rectangle 171"/>
                  <p:cNvSpPr/>
                  <p:nvPr/>
                </p:nvSpPr>
                <p:spPr>
                  <a:xfrm>
                    <a:off x="5936668" y="2182078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73" name="Picture 17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9074" y="2762261"/>
                    <a:ext cx="951206" cy="95120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5" name="Rounded Rectangle 164"/>
              <p:cNvSpPr/>
              <p:nvPr/>
            </p:nvSpPr>
            <p:spPr>
              <a:xfrm>
                <a:off x="2697464" y="2235490"/>
                <a:ext cx="3412414" cy="1316953"/>
              </a:xfrm>
              <a:prstGeom prst="roundRect">
                <a:avLst/>
              </a:prstGeom>
              <a:noFill/>
              <a:ln>
                <a:solidFill>
                  <a:srgbClr val="EE66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4196881" y="1765759"/>
              <a:ext cx="1985165" cy="41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Pool A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350360" y="2206683"/>
            <a:ext cx="3255318" cy="927296"/>
            <a:chOff x="2697463" y="2235490"/>
            <a:chExt cx="4623227" cy="1316953"/>
          </a:xfrm>
        </p:grpSpPr>
        <p:grpSp>
          <p:nvGrpSpPr>
            <p:cNvPr id="116" name="Group 115"/>
            <p:cNvGrpSpPr/>
            <p:nvPr/>
          </p:nvGrpSpPr>
          <p:grpSpPr>
            <a:xfrm>
              <a:off x="2739540" y="2264752"/>
              <a:ext cx="4544469" cy="1226809"/>
              <a:chOff x="2318106" y="2210411"/>
              <a:chExt cx="4544469" cy="1226809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2318106" y="2258470"/>
                <a:ext cx="1000369" cy="1178750"/>
                <a:chOff x="4419295" y="2512770"/>
                <a:chExt cx="1434407" cy="1690184"/>
              </a:xfrm>
            </p:grpSpPr>
            <p:sp>
              <p:nvSpPr>
                <p:cNvPr id="136" name="Rounded Rectangle 135"/>
                <p:cNvSpPr/>
                <p:nvPr/>
              </p:nvSpPr>
              <p:spPr>
                <a:xfrm>
                  <a:off x="4479356" y="2512770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7" name="Picture 136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9295" y="26654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8" name="Picture 13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695" y="28178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9" name="Picture 13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4095" y="29702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495" y="31226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8"/>
              <p:cNvGrpSpPr/>
              <p:nvPr/>
            </p:nvGrpSpPr>
            <p:grpSpPr>
              <a:xfrm>
                <a:off x="3503065" y="2258470"/>
                <a:ext cx="958482" cy="1178750"/>
                <a:chOff x="4445925" y="4487506"/>
                <a:chExt cx="1374346" cy="1690184"/>
              </a:xfrm>
            </p:grpSpPr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805" y="4699467"/>
                  <a:ext cx="688693" cy="688693"/>
                </a:xfrm>
                <a:prstGeom prst="rect">
                  <a:avLst/>
                </a:prstGeom>
              </p:spPr>
            </p:pic>
            <p:pic>
              <p:nvPicPr>
                <p:cNvPr id="132" name="Picture 13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4205" y="4851867"/>
                  <a:ext cx="688693" cy="688693"/>
                </a:xfrm>
                <a:prstGeom prst="rect">
                  <a:avLst/>
                </a:prstGeom>
              </p:spPr>
            </p:pic>
            <p:pic>
              <p:nvPicPr>
                <p:cNvPr id="133" name="Picture 13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6605" y="5004267"/>
                  <a:ext cx="688693" cy="688693"/>
                </a:xfrm>
                <a:prstGeom prst="rect">
                  <a:avLst/>
                </a:prstGeom>
              </p:spPr>
            </p:pic>
            <p:sp>
              <p:nvSpPr>
                <p:cNvPr id="134" name="Rounded Rectangle 133"/>
                <p:cNvSpPr/>
                <p:nvPr/>
              </p:nvSpPr>
              <p:spPr>
                <a:xfrm>
                  <a:off x="4445925" y="4487506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5" name="Picture 13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9005" y="5156667"/>
                  <a:ext cx="688693" cy="688693"/>
                </a:xfrm>
                <a:prstGeom prst="rect">
                  <a:avLst/>
                </a:prstGeom>
              </p:spPr>
            </p:pic>
          </p:grpSp>
          <p:grpSp>
            <p:nvGrpSpPr>
              <p:cNvPr id="120" name="Group 119"/>
              <p:cNvGrpSpPr/>
              <p:nvPr/>
            </p:nvGrpSpPr>
            <p:grpSpPr>
              <a:xfrm>
                <a:off x="4658700" y="2258470"/>
                <a:ext cx="982235" cy="1178750"/>
                <a:chOff x="5931874" y="2182078"/>
                <a:chExt cx="1408406" cy="1690184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1874" y="2304756"/>
                  <a:ext cx="951206" cy="951206"/>
                </a:xfrm>
                <a:prstGeom prst="rect">
                  <a:avLst/>
                </a:prstGeom>
              </p:spPr>
            </p:pic>
            <p:pic>
              <p:nvPicPr>
                <p:cNvPr id="127" name="Picture 126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4274" y="2457156"/>
                  <a:ext cx="951206" cy="951206"/>
                </a:xfrm>
                <a:prstGeom prst="rect">
                  <a:avLst/>
                </a:prstGeom>
              </p:spPr>
            </p:pic>
            <p:pic>
              <p:nvPicPr>
                <p:cNvPr id="128" name="Picture 127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36674" y="2609861"/>
                  <a:ext cx="951206" cy="951206"/>
                </a:xfrm>
                <a:prstGeom prst="rect">
                  <a:avLst/>
                </a:prstGeom>
              </p:spPr>
            </p:pic>
            <p:sp>
              <p:nvSpPr>
                <p:cNvPr id="129" name="Rounded Rectangle 128"/>
                <p:cNvSpPr/>
                <p:nvPr/>
              </p:nvSpPr>
              <p:spPr>
                <a:xfrm>
                  <a:off x="5936668" y="2182078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0" name="Picture 12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9074" y="2762261"/>
                  <a:ext cx="951206" cy="951206"/>
                </a:xfrm>
                <a:prstGeom prst="rect">
                  <a:avLst/>
                </a:prstGeom>
              </p:spPr>
            </p:pic>
          </p:grpSp>
          <p:grpSp>
            <p:nvGrpSpPr>
              <p:cNvPr id="121" name="Group 120"/>
              <p:cNvGrpSpPr/>
              <p:nvPr/>
            </p:nvGrpSpPr>
            <p:grpSpPr>
              <a:xfrm>
                <a:off x="5799723" y="2210411"/>
                <a:ext cx="1062852" cy="1218590"/>
                <a:chOff x="6926899" y="2210410"/>
                <a:chExt cx="1524000" cy="1747309"/>
              </a:xfrm>
            </p:grpSpPr>
            <p:pic>
              <p:nvPicPr>
                <p:cNvPr id="122" name="Picture 121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6899" y="221041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23" name="Picture 12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9299" y="236281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124" name="Picture 12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1699" y="2515210"/>
                  <a:ext cx="1219200" cy="1219200"/>
                </a:xfrm>
                <a:prstGeom prst="rect">
                  <a:avLst/>
                </a:prstGeom>
              </p:spPr>
            </p:pic>
            <p:sp>
              <p:nvSpPr>
                <p:cNvPr id="125" name="Rounded Rectangle 124"/>
                <p:cNvSpPr/>
                <p:nvPr/>
              </p:nvSpPr>
              <p:spPr>
                <a:xfrm>
                  <a:off x="7010418" y="2267535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7" name="Rounded Rectangle 116"/>
            <p:cNvSpPr/>
            <p:nvPr/>
          </p:nvSpPr>
          <p:spPr>
            <a:xfrm>
              <a:off x="2697463" y="2235490"/>
              <a:ext cx="4623227" cy="1316953"/>
            </a:xfrm>
            <a:prstGeom prst="roundRect">
              <a:avLst/>
            </a:prstGeom>
            <a:noFill/>
            <a:ln>
              <a:solidFill>
                <a:srgbClr val="EE66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979938" y="3617346"/>
            <a:ext cx="2108348" cy="1064014"/>
            <a:chOff x="2697464" y="1765759"/>
            <a:chExt cx="3484582" cy="1758554"/>
          </a:xfrm>
        </p:grpSpPr>
        <p:grpSp>
          <p:nvGrpSpPr>
            <p:cNvPr id="183" name="Group 182"/>
            <p:cNvGrpSpPr/>
            <p:nvPr/>
          </p:nvGrpSpPr>
          <p:grpSpPr>
            <a:xfrm>
              <a:off x="2697464" y="2207360"/>
              <a:ext cx="3412414" cy="1316953"/>
              <a:chOff x="2697464" y="2235490"/>
              <a:chExt cx="3412414" cy="1316953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2781427" y="2312811"/>
                <a:ext cx="3280942" cy="1178750"/>
                <a:chOff x="2359993" y="2258470"/>
                <a:chExt cx="3280942" cy="1178750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2359993" y="2258470"/>
                  <a:ext cx="958482" cy="1178750"/>
                  <a:chOff x="4479356" y="2512770"/>
                  <a:chExt cx="1374346" cy="1690184"/>
                </a:xfrm>
              </p:grpSpPr>
              <p:sp>
                <p:nvSpPr>
                  <p:cNvPr id="200" name="Rounded Rectangle 199"/>
                  <p:cNvSpPr/>
                  <p:nvPr/>
                </p:nvSpPr>
                <p:spPr>
                  <a:xfrm>
                    <a:off x="4479356" y="2512770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01" name="Picture 200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9639" y="280382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02" name="Picture 201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2039" y="2956224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3503065" y="2258470"/>
                  <a:ext cx="958482" cy="1178750"/>
                  <a:chOff x="4445925" y="4487506"/>
                  <a:chExt cx="1374346" cy="1690184"/>
                </a:xfrm>
              </p:grpSpPr>
              <p:pic>
                <p:nvPicPr>
                  <p:cNvPr id="195" name="Picture 19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1805" y="46994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196" name="Picture 19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4205" y="48518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197" name="Picture 19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605" y="5004267"/>
                    <a:ext cx="688693" cy="688693"/>
                  </a:xfrm>
                  <a:prstGeom prst="rect">
                    <a:avLst/>
                  </a:prstGeom>
                </p:spPr>
              </p:pic>
              <p:sp>
                <p:nvSpPr>
                  <p:cNvPr id="198" name="Rounded Rectangle 197"/>
                  <p:cNvSpPr/>
                  <p:nvPr/>
                </p:nvSpPr>
                <p:spPr>
                  <a:xfrm>
                    <a:off x="4445925" y="4487506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99" name="Picture 198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9005" y="5156667"/>
                    <a:ext cx="688693" cy="688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9" name="Group 188"/>
                <p:cNvGrpSpPr/>
                <p:nvPr/>
              </p:nvGrpSpPr>
              <p:grpSpPr>
                <a:xfrm>
                  <a:off x="4658700" y="2258470"/>
                  <a:ext cx="982235" cy="1178750"/>
                  <a:chOff x="5931874" y="2182078"/>
                  <a:chExt cx="1408406" cy="1690184"/>
                </a:xfrm>
              </p:grpSpPr>
              <p:pic>
                <p:nvPicPr>
                  <p:cNvPr id="190" name="Picture 18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31874" y="23047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191" name="Picture 190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84274" y="24571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192" name="Picture 19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6674" y="2609861"/>
                    <a:ext cx="951206" cy="951206"/>
                  </a:xfrm>
                  <a:prstGeom prst="rect">
                    <a:avLst/>
                  </a:prstGeom>
                </p:spPr>
              </p:pic>
              <p:sp>
                <p:nvSpPr>
                  <p:cNvPr id="193" name="Rounded Rectangle 192"/>
                  <p:cNvSpPr/>
                  <p:nvPr/>
                </p:nvSpPr>
                <p:spPr>
                  <a:xfrm>
                    <a:off x="5936668" y="2182078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94" name="Picture 193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9074" y="2762261"/>
                    <a:ext cx="951206" cy="95120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86" name="Rounded Rectangle 185"/>
              <p:cNvSpPr/>
              <p:nvPr/>
            </p:nvSpPr>
            <p:spPr>
              <a:xfrm>
                <a:off x="2697464" y="2235490"/>
                <a:ext cx="3412414" cy="1316953"/>
              </a:xfrm>
              <a:prstGeom prst="roundRect">
                <a:avLst/>
              </a:prstGeom>
              <a:noFill/>
              <a:ln>
                <a:solidFill>
                  <a:srgbClr val="EE66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TextBox 183"/>
            <p:cNvSpPr txBox="1"/>
            <p:nvPr/>
          </p:nvSpPr>
          <p:spPr>
            <a:xfrm>
              <a:off x="4196881" y="1765759"/>
              <a:ext cx="1985165" cy="41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Pool B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117" idx="2"/>
            <a:endCxn id="163" idx="1"/>
          </p:cNvCxnSpPr>
          <p:nvPr/>
        </p:nvCxnSpPr>
        <p:spPr>
          <a:xfrm flipH="1">
            <a:off x="2628003" y="3133979"/>
            <a:ext cx="2350016" cy="61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17" idx="2"/>
            <a:endCxn id="184" idx="1"/>
          </p:cNvCxnSpPr>
          <p:nvPr/>
        </p:nvCxnSpPr>
        <p:spPr>
          <a:xfrm>
            <a:off x="4978019" y="3133979"/>
            <a:ext cx="1909142" cy="61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6549754" y="5088805"/>
            <a:ext cx="1201125" cy="1130692"/>
            <a:chOff x="6549754" y="5088805"/>
            <a:chExt cx="1201125" cy="1130692"/>
          </a:xfrm>
        </p:grpSpPr>
        <p:pic>
          <p:nvPicPr>
            <p:cNvPr id="204" name="Picture 20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280" y="5088805"/>
              <a:ext cx="914400" cy="914400"/>
            </a:xfrm>
            <a:prstGeom prst="rect">
              <a:avLst/>
            </a:prstGeom>
          </p:spPr>
        </p:pic>
        <p:sp>
          <p:nvSpPr>
            <p:cNvPr id="205" name="TextBox 204"/>
            <p:cNvSpPr txBox="1"/>
            <p:nvPr/>
          </p:nvSpPr>
          <p:spPr>
            <a:xfrm>
              <a:off x="6549754" y="5965581"/>
              <a:ext cx="12011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Cloud Consumer B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7" name="Group 206"/>
          <p:cNvGrpSpPr/>
          <p:nvPr/>
        </p:nvGrpSpPr>
        <p:grpSpPr>
          <a:xfrm>
            <a:off x="2100655" y="5088805"/>
            <a:ext cx="1201125" cy="1135667"/>
            <a:chOff x="2100655" y="5088805"/>
            <a:chExt cx="1201125" cy="1135667"/>
          </a:xfrm>
        </p:grpSpPr>
        <p:pic>
          <p:nvPicPr>
            <p:cNvPr id="203" name="Picture 20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018" y="5088805"/>
              <a:ext cx="914400" cy="914400"/>
            </a:xfrm>
            <a:prstGeom prst="rect">
              <a:avLst/>
            </a:prstGeom>
          </p:spPr>
        </p:pic>
        <p:sp>
          <p:nvSpPr>
            <p:cNvPr id="206" name="TextBox 205"/>
            <p:cNvSpPr txBox="1"/>
            <p:nvPr/>
          </p:nvSpPr>
          <p:spPr>
            <a:xfrm>
              <a:off x="2100655" y="5970556"/>
              <a:ext cx="12011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Cloud Consumer A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0" name="Straight Arrow Connector 209"/>
          <p:cNvCxnSpPr>
            <a:stCxn id="165" idx="2"/>
            <a:endCxn id="203" idx="0"/>
          </p:cNvCxnSpPr>
          <p:nvPr/>
        </p:nvCxnSpPr>
        <p:spPr>
          <a:xfrm flipH="1">
            <a:off x="2701218" y="4681337"/>
            <a:ext cx="51904" cy="40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2" name="Straight Arrow Connector 211"/>
          <p:cNvCxnSpPr>
            <a:endCxn id="204" idx="0"/>
          </p:cNvCxnSpPr>
          <p:nvPr/>
        </p:nvCxnSpPr>
        <p:spPr>
          <a:xfrm>
            <a:off x="7012279" y="4802544"/>
            <a:ext cx="97201" cy="28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3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Reservation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809895" y="4266388"/>
            <a:ext cx="198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7. Borrow resources from Pool B </a:t>
            </a:r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 </a:t>
            </a:r>
            <a:r>
              <a:rPr lang="en-GB" sz="12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limit </a:t>
            </a:r>
            <a:r>
              <a:rPr lang="en-GB" sz="1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deﬁnition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to avoid constraint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20129" y="5144101"/>
            <a:ext cx="1985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 Increase </a:t>
            </a:r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requests from Cloud Consumer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</a:t>
            </a:r>
          </a:p>
          <a:p>
            <a:pPr algn="ctr"/>
            <a:endParaRPr lang="en-GB" sz="1200" b="1" dirty="0" smtClean="0">
              <a:solidFill>
                <a:schemeClr val="tx2">
                  <a:lumMod val="60000"/>
                  <a:lumOff val="40000"/>
                </a:schemeClr>
              </a:solidFill>
              <a:sym typeface="Wingdings" panose="05000000000000000000" pitchFamily="2" charset="2"/>
            </a:endParaRPr>
          </a:p>
          <a:p>
            <a:pPr algn="ctr"/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6. More resources allocation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20780" y="3617323"/>
            <a:ext cx="2108348" cy="1064014"/>
            <a:chOff x="2697464" y="1765759"/>
            <a:chExt cx="3484582" cy="1758554"/>
          </a:xfrm>
        </p:grpSpPr>
        <p:grpSp>
          <p:nvGrpSpPr>
            <p:cNvPr id="9" name="Group 8"/>
            <p:cNvGrpSpPr/>
            <p:nvPr/>
          </p:nvGrpSpPr>
          <p:grpSpPr>
            <a:xfrm>
              <a:off x="2697464" y="2207360"/>
              <a:ext cx="3412414" cy="1316953"/>
              <a:chOff x="2697464" y="2235490"/>
              <a:chExt cx="3412414" cy="131695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781427" y="2312811"/>
                <a:ext cx="3280942" cy="1178750"/>
                <a:chOff x="2359993" y="2258470"/>
                <a:chExt cx="3280942" cy="117875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359993" y="2258470"/>
                  <a:ext cx="958482" cy="1178750"/>
                  <a:chOff x="4479356" y="2512770"/>
                  <a:chExt cx="1374346" cy="1690184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4479356" y="2512770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9639" y="280382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2039" y="2956224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503065" y="2258470"/>
                  <a:ext cx="958482" cy="1178750"/>
                  <a:chOff x="4445925" y="4487506"/>
                  <a:chExt cx="1374346" cy="1690184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1805" y="46994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4205" y="48518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605" y="5004267"/>
                    <a:ext cx="688693" cy="688693"/>
                  </a:xfrm>
                  <a:prstGeom prst="rect">
                    <a:avLst/>
                  </a:prstGeom>
                </p:spPr>
              </p:pic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4445925" y="4487506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9005" y="5156667"/>
                    <a:ext cx="688693" cy="688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4658700" y="2258470"/>
                  <a:ext cx="982235" cy="1178750"/>
                  <a:chOff x="5931874" y="2182078"/>
                  <a:chExt cx="1408406" cy="1690184"/>
                </a:xfrm>
              </p:grpSpPr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31874" y="23047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84274" y="24571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6674" y="2609861"/>
                    <a:ext cx="951206" cy="951206"/>
                  </a:xfrm>
                  <a:prstGeom prst="rect">
                    <a:avLst/>
                  </a:prstGeom>
                </p:spPr>
              </p:pic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5936668" y="2182078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9074" y="2762261"/>
                    <a:ext cx="951206" cy="95120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Rounded Rectangle 11"/>
              <p:cNvSpPr/>
              <p:nvPr/>
            </p:nvSpPr>
            <p:spPr>
              <a:xfrm>
                <a:off x="2697464" y="2235490"/>
                <a:ext cx="3412414" cy="1316953"/>
              </a:xfrm>
              <a:prstGeom prst="roundRect">
                <a:avLst/>
              </a:prstGeom>
              <a:noFill/>
              <a:ln>
                <a:solidFill>
                  <a:srgbClr val="EE66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196881" y="1765759"/>
              <a:ext cx="1985165" cy="41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Pool A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50360" y="2206683"/>
            <a:ext cx="3255318" cy="927296"/>
            <a:chOff x="2697463" y="2235490"/>
            <a:chExt cx="4623227" cy="1316953"/>
          </a:xfrm>
        </p:grpSpPr>
        <p:grpSp>
          <p:nvGrpSpPr>
            <p:cNvPr id="32" name="Group 31"/>
            <p:cNvGrpSpPr/>
            <p:nvPr/>
          </p:nvGrpSpPr>
          <p:grpSpPr>
            <a:xfrm>
              <a:off x="2739540" y="2264752"/>
              <a:ext cx="4544469" cy="1226809"/>
              <a:chOff x="2318106" y="2210411"/>
              <a:chExt cx="4544469" cy="1226809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318106" y="2258470"/>
                <a:ext cx="1000369" cy="1178750"/>
                <a:chOff x="4419295" y="2512770"/>
                <a:chExt cx="1434407" cy="1690184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4479356" y="2512770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9295" y="26654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695" y="28178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4095" y="29702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495" y="31226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 34"/>
              <p:cNvGrpSpPr/>
              <p:nvPr/>
            </p:nvGrpSpPr>
            <p:grpSpPr>
              <a:xfrm>
                <a:off x="3503065" y="2258470"/>
                <a:ext cx="958482" cy="1178750"/>
                <a:chOff x="4445925" y="4487506"/>
                <a:chExt cx="1374346" cy="169018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805" y="4699467"/>
                  <a:ext cx="688693" cy="688693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4205" y="4851867"/>
                  <a:ext cx="688693" cy="688693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6605" y="5004267"/>
                  <a:ext cx="688693" cy="688693"/>
                </a:xfrm>
                <a:prstGeom prst="rect">
                  <a:avLst/>
                </a:prstGeom>
              </p:spPr>
            </p:pic>
            <p:sp>
              <p:nvSpPr>
                <p:cNvPr id="50" name="Rounded Rectangle 49"/>
                <p:cNvSpPr/>
                <p:nvPr/>
              </p:nvSpPr>
              <p:spPr>
                <a:xfrm>
                  <a:off x="4445925" y="4487506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9005" y="5156667"/>
                  <a:ext cx="688693" cy="688693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4658700" y="2258470"/>
                <a:ext cx="982235" cy="1178750"/>
                <a:chOff x="5931874" y="2182078"/>
                <a:chExt cx="1408406" cy="1690184"/>
              </a:xfrm>
            </p:grpSpPr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1874" y="2304756"/>
                  <a:ext cx="951206" cy="951206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4274" y="2457156"/>
                  <a:ext cx="951206" cy="951206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36674" y="2609861"/>
                  <a:ext cx="951206" cy="951206"/>
                </a:xfrm>
                <a:prstGeom prst="rect">
                  <a:avLst/>
                </a:prstGeom>
              </p:spPr>
            </p:pic>
            <p:sp>
              <p:nvSpPr>
                <p:cNvPr id="45" name="Rounded Rectangle 44"/>
                <p:cNvSpPr/>
                <p:nvPr/>
              </p:nvSpPr>
              <p:spPr>
                <a:xfrm>
                  <a:off x="5936668" y="2182078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9074" y="2762261"/>
                  <a:ext cx="951206" cy="951206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36"/>
              <p:cNvGrpSpPr/>
              <p:nvPr/>
            </p:nvGrpSpPr>
            <p:grpSpPr>
              <a:xfrm>
                <a:off x="5799723" y="2210411"/>
                <a:ext cx="1062852" cy="1218590"/>
                <a:chOff x="6926899" y="2210410"/>
                <a:chExt cx="1524000" cy="174730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6899" y="221041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9299" y="236281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1699" y="2515210"/>
                  <a:ext cx="1219200" cy="1219200"/>
                </a:xfrm>
                <a:prstGeom prst="rect">
                  <a:avLst/>
                </a:prstGeom>
              </p:spPr>
            </p:pic>
            <p:sp>
              <p:nvSpPr>
                <p:cNvPr id="41" name="Rounded Rectangle 40"/>
                <p:cNvSpPr/>
                <p:nvPr/>
              </p:nvSpPr>
              <p:spPr>
                <a:xfrm>
                  <a:off x="7010418" y="2267535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Rounded Rectangle 32"/>
            <p:cNvSpPr/>
            <p:nvPr/>
          </p:nvSpPr>
          <p:spPr>
            <a:xfrm>
              <a:off x="2697463" y="2235490"/>
              <a:ext cx="4623227" cy="1316953"/>
            </a:xfrm>
            <a:prstGeom prst="roundRect">
              <a:avLst/>
            </a:prstGeom>
            <a:noFill/>
            <a:ln>
              <a:solidFill>
                <a:srgbClr val="EE66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79939" y="3617345"/>
            <a:ext cx="2108349" cy="1064017"/>
            <a:chOff x="2697464" y="1765759"/>
            <a:chExt cx="3484582" cy="1758560"/>
          </a:xfrm>
        </p:grpSpPr>
        <p:grpSp>
          <p:nvGrpSpPr>
            <p:cNvPr id="58" name="Group 57"/>
            <p:cNvGrpSpPr/>
            <p:nvPr/>
          </p:nvGrpSpPr>
          <p:grpSpPr>
            <a:xfrm>
              <a:off x="2697464" y="2207364"/>
              <a:ext cx="3412413" cy="1316955"/>
              <a:chOff x="2697465" y="2235490"/>
              <a:chExt cx="3412413" cy="131695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781427" y="2312812"/>
                <a:ext cx="3280943" cy="1178751"/>
                <a:chOff x="2359992" y="2258470"/>
                <a:chExt cx="3280943" cy="117875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359992" y="2258470"/>
                  <a:ext cx="958482" cy="1178750"/>
                  <a:chOff x="4479356" y="2512770"/>
                  <a:chExt cx="1374346" cy="1690184"/>
                </a:xfrm>
              </p:grpSpPr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4479356" y="2512770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9639" y="2803824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3503065" y="2258470"/>
                  <a:ext cx="958482" cy="1178750"/>
                  <a:chOff x="4445925" y="4487506"/>
                  <a:chExt cx="1374346" cy="1690184"/>
                </a:xfrm>
              </p:grpSpPr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1805" y="46994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71" name="Picture 7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4205" y="48518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605" y="5004267"/>
                    <a:ext cx="688693" cy="688693"/>
                  </a:xfrm>
                  <a:prstGeom prst="rect">
                    <a:avLst/>
                  </a:prstGeom>
                </p:spPr>
              </p:pic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4445925" y="4487506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658700" y="2258470"/>
                  <a:ext cx="982235" cy="1178750"/>
                  <a:chOff x="5931874" y="2182078"/>
                  <a:chExt cx="1408406" cy="1690184"/>
                </a:xfrm>
              </p:grpSpPr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31874" y="23047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66" name="Picture 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84274" y="24571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6674" y="2609861"/>
                    <a:ext cx="951206" cy="951206"/>
                  </a:xfrm>
                  <a:prstGeom prst="rect">
                    <a:avLst/>
                  </a:prstGeom>
                </p:spPr>
              </p:pic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5936668" y="2182078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9" name="Picture 6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9074" y="2762261"/>
                    <a:ext cx="951206" cy="95120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1" name="Rounded Rectangle 60"/>
              <p:cNvSpPr/>
              <p:nvPr/>
            </p:nvSpPr>
            <p:spPr>
              <a:xfrm>
                <a:off x="2697465" y="2235490"/>
                <a:ext cx="3412413" cy="1316953"/>
              </a:xfrm>
              <a:prstGeom prst="roundRect">
                <a:avLst/>
              </a:prstGeom>
              <a:noFill/>
              <a:ln>
                <a:solidFill>
                  <a:srgbClr val="EE66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196882" y="1765759"/>
              <a:ext cx="1985164" cy="41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Pool B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Straight Arrow Connector 77"/>
          <p:cNvCxnSpPr>
            <a:stCxn id="33" idx="2"/>
            <a:endCxn id="10" idx="1"/>
          </p:cNvCxnSpPr>
          <p:nvPr/>
        </p:nvCxnSpPr>
        <p:spPr>
          <a:xfrm flipH="1">
            <a:off x="2628003" y="3133979"/>
            <a:ext cx="2350016" cy="61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3" idx="2"/>
            <a:endCxn id="59" idx="1"/>
          </p:cNvCxnSpPr>
          <p:nvPr/>
        </p:nvCxnSpPr>
        <p:spPr>
          <a:xfrm>
            <a:off x="4978019" y="3133979"/>
            <a:ext cx="1909142" cy="61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549754" y="5088805"/>
            <a:ext cx="1201125" cy="1130692"/>
            <a:chOff x="6549754" y="5088805"/>
            <a:chExt cx="1201125" cy="1130692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280" y="5088805"/>
              <a:ext cx="914400" cy="91440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549754" y="5965581"/>
              <a:ext cx="12011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Cloud Consumer B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00655" y="5088805"/>
            <a:ext cx="1201125" cy="1135667"/>
            <a:chOff x="2100655" y="5088805"/>
            <a:chExt cx="1201125" cy="1135667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018" y="5088805"/>
              <a:ext cx="914400" cy="91440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2100655" y="5970556"/>
              <a:ext cx="12011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Cloud Consumer A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Up Arrow 2"/>
          <p:cNvSpPr/>
          <p:nvPr/>
        </p:nvSpPr>
        <p:spPr>
          <a:xfrm>
            <a:off x="2512096" y="4803345"/>
            <a:ext cx="419221" cy="286261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9974" y="3774801"/>
            <a:ext cx="454619" cy="438860"/>
            <a:chOff x="4491352" y="4210710"/>
            <a:chExt cx="454619" cy="438860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352" y="4210710"/>
              <a:ext cx="385848" cy="385848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5365" y="4358963"/>
              <a:ext cx="290606" cy="290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7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Reservation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96918" y="3940523"/>
            <a:ext cx="198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9. Release </a:t>
            </a:r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borrowed resources by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GB" sz="1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Resource Management System</a:t>
            </a:r>
            <a:endParaRPr lang="en-US" sz="12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9198" y="5286340"/>
            <a:ext cx="198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 Increase </a:t>
            </a:r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requests from Cloud Consumer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 </a:t>
            </a:r>
            <a:r>
              <a:rPr lang="en-GB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and </a:t>
            </a:r>
            <a:r>
              <a:rPr lang="en-GB" sz="1200" b="1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more IT resources allocation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20780" y="3617323"/>
            <a:ext cx="2108348" cy="1064014"/>
            <a:chOff x="2697464" y="1765759"/>
            <a:chExt cx="3484582" cy="1758554"/>
          </a:xfrm>
        </p:grpSpPr>
        <p:grpSp>
          <p:nvGrpSpPr>
            <p:cNvPr id="9" name="Group 8"/>
            <p:cNvGrpSpPr/>
            <p:nvPr/>
          </p:nvGrpSpPr>
          <p:grpSpPr>
            <a:xfrm>
              <a:off x="2697464" y="2207360"/>
              <a:ext cx="3412414" cy="1316953"/>
              <a:chOff x="2697464" y="2235490"/>
              <a:chExt cx="3412414" cy="1316953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781427" y="2312811"/>
                <a:ext cx="3280942" cy="1178750"/>
                <a:chOff x="2359993" y="2258470"/>
                <a:chExt cx="3280942" cy="1178750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2359993" y="2258470"/>
                  <a:ext cx="958482" cy="1178750"/>
                  <a:chOff x="4479356" y="2512770"/>
                  <a:chExt cx="1374346" cy="1690184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4479356" y="2512770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9639" y="280382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2039" y="2956224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3503065" y="2258470"/>
                  <a:ext cx="958482" cy="1178750"/>
                  <a:chOff x="4445925" y="4487506"/>
                  <a:chExt cx="1374346" cy="1690184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1805" y="46994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4205" y="48518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605" y="5004267"/>
                    <a:ext cx="688693" cy="688693"/>
                  </a:xfrm>
                  <a:prstGeom prst="rect">
                    <a:avLst/>
                  </a:prstGeom>
                </p:spPr>
              </p:pic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4445925" y="4487506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9005" y="5156667"/>
                    <a:ext cx="688693" cy="688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4658700" y="2258470"/>
                  <a:ext cx="982235" cy="1178750"/>
                  <a:chOff x="5931874" y="2182078"/>
                  <a:chExt cx="1408406" cy="1690184"/>
                </a:xfrm>
              </p:grpSpPr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31874" y="23047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84274" y="24571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20" name="Picture 19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6674" y="2609861"/>
                    <a:ext cx="951206" cy="951206"/>
                  </a:xfrm>
                  <a:prstGeom prst="rect">
                    <a:avLst/>
                  </a:prstGeom>
                </p:spPr>
              </p:pic>
              <p:sp>
                <p:nvSpPr>
                  <p:cNvPr id="21" name="Rounded Rectangle 20"/>
                  <p:cNvSpPr/>
                  <p:nvPr/>
                </p:nvSpPr>
                <p:spPr>
                  <a:xfrm>
                    <a:off x="5936668" y="2182078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9074" y="2762261"/>
                    <a:ext cx="951206" cy="95120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" name="Rounded Rectangle 11"/>
              <p:cNvSpPr/>
              <p:nvPr/>
            </p:nvSpPr>
            <p:spPr>
              <a:xfrm>
                <a:off x="2697464" y="2235490"/>
                <a:ext cx="3412414" cy="1316953"/>
              </a:xfrm>
              <a:prstGeom prst="roundRect">
                <a:avLst/>
              </a:prstGeom>
              <a:noFill/>
              <a:ln>
                <a:solidFill>
                  <a:srgbClr val="EE66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4196881" y="1765759"/>
              <a:ext cx="1985165" cy="41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Pool A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50360" y="2206683"/>
            <a:ext cx="3255318" cy="927296"/>
            <a:chOff x="2697463" y="2235490"/>
            <a:chExt cx="4623227" cy="1316953"/>
          </a:xfrm>
        </p:grpSpPr>
        <p:grpSp>
          <p:nvGrpSpPr>
            <p:cNvPr id="32" name="Group 31"/>
            <p:cNvGrpSpPr/>
            <p:nvPr/>
          </p:nvGrpSpPr>
          <p:grpSpPr>
            <a:xfrm>
              <a:off x="2739540" y="2264752"/>
              <a:ext cx="4544469" cy="1226809"/>
              <a:chOff x="2318106" y="2210411"/>
              <a:chExt cx="4544469" cy="1226809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2318106" y="2258470"/>
                <a:ext cx="1000369" cy="1178750"/>
                <a:chOff x="4419295" y="2512770"/>
                <a:chExt cx="1434407" cy="1690184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4479356" y="2512770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3" name="Picture 5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19295" y="26654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695" y="28178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5" name="Picture 5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4095" y="297027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76495" y="312267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35" name="Group 34"/>
              <p:cNvGrpSpPr/>
              <p:nvPr/>
            </p:nvGrpSpPr>
            <p:grpSpPr>
              <a:xfrm>
                <a:off x="3503065" y="2258470"/>
                <a:ext cx="958482" cy="1178750"/>
                <a:chOff x="4445925" y="4487506"/>
                <a:chExt cx="1374346" cy="169018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805" y="4699467"/>
                  <a:ext cx="688693" cy="688693"/>
                </a:xfrm>
                <a:prstGeom prst="rect">
                  <a:avLst/>
                </a:prstGeom>
              </p:spPr>
            </p:pic>
            <p:pic>
              <p:nvPicPr>
                <p:cNvPr id="48" name="Picture 4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14205" y="4851867"/>
                  <a:ext cx="688693" cy="688693"/>
                </a:xfrm>
                <a:prstGeom prst="rect">
                  <a:avLst/>
                </a:prstGeom>
              </p:spPr>
            </p:pic>
            <p:pic>
              <p:nvPicPr>
                <p:cNvPr id="49" name="Picture 4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6605" y="5004267"/>
                  <a:ext cx="688693" cy="688693"/>
                </a:xfrm>
                <a:prstGeom prst="rect">
                  <a:avLst/>
                </a:prstGeom>
              </p:spPr>
            </p:pic>
            <p:sp>
              <p:nvSpPr>
                <p:cNvPr id="50" name="Rounded Rectangle 49"/>
                <p:cNvSpPr/>
                <p:nvPr/>
              </p:nvSpPr>
              <p:spPr>
                <a:xfrm>
                  <a:off x="4445925" y="4487506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19005" y="5156667"/>
                  <a:ext cx="688693" cy="688693"/>
                </a:xfrm>
                <a:prstGeom prst="rect">
                  <a:avLst/>
                </a:prstGeom>
              </p:spPr>
            </p:pic>
          </p:grpSp>
          <p:grpSp>
            <p:nvGrpSpPr>
              <p:cNvPr id="36" name="Group 35"/>
              <p:cNvGrpSpPr/>
              <p:nvPr/>
            </p:nvGrpSpPr>
            <p:grpSpPr>
              <a:xfrm>
                <a:off x="4658700" y="2258470"/>
                <a:ext cx="982235" cy="1178750"/>
                <a:chOff x="5931874" y="2182078"/>
                <a:chExt cx="1408406" cy="1690184"/>
              </a:xfrm>
            </p:grpSpPr>
            <p:pic>
              <p:nvPicPr>
                <p:cNvPr id="42" name="Picture 41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31874" y="2304756"/>
                  <a:ext cx="951206" cy="951206"/>
                </a:xfrm>
                <a:prstGeom prst="rect">
                  <a:avLst/>
                </a:prstGeom>
              </p:spPr>
            </p:pic>
            <p:pic>
              <p:nvPicPr>
                <p:cNvPr id="43" name="Picture 42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4274" y="2457156"/>
                  <a:ext cx="951206" cy="951206"/>
                </a:xfrm>
                <a:prstGeom prst="rect">
                  <a:avLst/>
                </a:prstGeom>
              </p:spPr>
            </p:pic>
            <p:pic>
              <p:nvPicPr>
                <p:cNvPr id="44" name="Picture 4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36674" y="2609861"/>
                  <a:ext cx="951206" cy="951206"/>
                </a:xfrm>
                <a:prstGeom prst="rect">
                  <a:avLst/>
                </a:prstGeom>
              </p:spPr>
            </p:pic>
            <p:sp>
              <p:nvSpPr>
                <p:cNvPr id="45" name="Rounded Rectangle 44"/>
                <p:cNvSpPr/>
                <p:nvPr/>
              </p:nvSpPr>
              <p:spPr>
                <a:xfrm>
                  <a:off x="5936668" y="2182078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6" name="Picture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89074" y="2762261"/>
                  <a:ext cx="951206" cy="951206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36"/>
              <p:cNvGrpSpPr/>
              <p:nvPr/>
            </p:nvGrpSpPr>
            <p:grpSpPr>
              <a:xfrm>
                <a:off x="5799723" y="2210411"/>
                <a:ext cx="1062852" cy="1218590"/>
                <a:chOff x="6926899" y="2210410"/>
                <a:chExt cx="1524000" cy="1747309"/>
              </a:xfrm>
            </p:grpSpPr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6899" y="221041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39" name="Picture 3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9299" y="2362810"/>
                  <a:ext cx="1219200" cy="1219200"/>
                </a:xfrm>
                <a:prstGeom prst="rect">
                  <a:avLst/>
                </a:prstGeom>
              </p:spPr>
            </p:pic>
            <p:pic>
              <p:nvPicPr>
                <p:cNvPr id="40" name="Picture 3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31699" y="2515210"/>
                  <a:ext cx="1219200" cy="1219200"/>
                </a:xfrm>
                <a:prstGeom prst="rect">
                  <a:avLst/>
                </a:prstGeom>
              </p:spPr>
            </p:pic>
            <p:sp>
              <p:nvSpPr>
                <p:cNvPr id="41" name="Rounded Rectangle 40"/>
                <p:cNvSpPr/>
                <p:nvPr/>
              </p:nvSpPr>
              <p:spPr>
                <a:xfrm>
                  <a:off x="7010418" y="2267535"/>
                  <a:ext cx="1374346" cy="1690184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Rounded Rectangle 32"/>
            <p:cNvSpPr/>
            <p:nvPr/>
          </p:nvSpPr>
          <p:spPr>
            <a:xfrm>
              <a:off x="2697463" y="2235490"/>
              <a:ext cx="4623227" cy="1316953"/>
            </a:xfrm>
            <a:prstGeom prst="roundRect">
              <a:avLst/>
            </a:prstGeom>
            <a:noFill/>
            <a:ln>
              <a:solidFill>
                <a:srgbClr val="EE66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979938" y="3617346"/>
            <a:ext cx="2108348" cy="1064014"/>
            <a:chOff x="2697464" y="1765759"/>
            <a:chExt cx="3484582" cy="1758554"/>
          </a:xfrm>
        </p:grpSpPr>
        <p:grpSp>
          <p:nvGrpSpPr>
            <p:cNvPr id="58" name="Group 57"/>
            <p:cNvGrpSpPr/>
            <p:nvPr/>
          </p:nvGrpSpPr>
          <p:grpSpPr>
            <a:xfrm>
              <a:off x="2697464" y="2207360"/>
              <a:ext cx="3412414" cy="1316953"/>
              <a:chOff x="2697464" y="2235490"/>
              <a:chExt cx="3412414" cy="1316953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2781427" y="2312811"/>
                <a:ext cx="3280942" cy="1178750"/>
                <a:chOff x="2359993" y="2258470"/>
                <a:chExt cx="3280942" cy="117875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359993" y="2258470"/>
                  <a:ext cx="958482" cy="1178750"/>
                  <a:chOff x="4479356" y="2512770"/>
                  <a:chExt cx="1374346" cy="1690184"/>
                </a:xfrm>
              </p:grpSpPr>
              <p:sp>
                <p:nvSpPr>
                  <p:cNvPr id="75" name="Rounded Rectangle 74"/>
                  <p:cNvSpPr/>
                  <p:nvPr/>
                </p:nvSpPr>
                <p:spPr>
                  <a:xfrm>
                    <a:off x="4479356" y="2512770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6" name="Picture 75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39639" y="280382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/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92039" y="2956224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3503065" y="2258470"/>
                  <a:ext cx="958482" cy="1178750"/>
                  <a:chOff x="4445925" y="4487506"/>
                  <a:chExt cx="1374346" cy="1690184"/>
                </a:xfrm>
              </p:grpSpPr>
              <p:pic>
                <p:nvPicPr>
                  <p:cNvPr id="70" name="Picture 69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61805" y="46994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71" name="Picture 70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14205" y="4851867"/>
                    <a:ext cx="688693" cy="688693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66605" y="5004267"/>
                    <a:ext cx="688693" cy="688693"/>
                  </a:xfrm>
                  <a:prstGeom prst="rect">
                    <a:avLst/>
                  </a:prstGeom>
                </p:spPr>
              </p:pic>
              <p:sp>
                <p:nvSpPr>
                  <p:cNvPr id="73" name="Rounded Rectangle 72"/>
                  <p:cNvSpPr/>
                  <p:nvPr/>
                </p:nvSpPr>
                <p:spPr>
                  <a:xfrm>
                    <a:off x="4445925" y="4487506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74" name="Picture 73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9005" y="5156667"/>
                    <a:ext cx="688693" cy="68869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4658700" y="2258470"/>
                  <a:ext cx="982235" cy="1178750"/>
                  <a:chOff x="5931874" y="2182078"/>
                  <a:chExt cx="1408406" cy="1690184"/>
                </a:xfrm>
              </p:grpSpPr>
              <p:pic>
                <p:nvPicPr>
                  <p:cNvPr id="65" name="Picture 64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31874" y="23047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66" name="Picture 65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84274" y="2457156"/>
                    <a:ext cx="951206" cy="951206"/>
                  </a:xfrm>
                  <a:prstGeom prst="rect">
                    <a:avLst/>
                  </a:prstGeom>
                </p:spPr>
              </p:pic>
              <p:pic>
                <p:nvPicPr>
                  <p:cNvPr id="67" name="Picture 6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236674" y="2609861"/>
                    <a:ext cx="951206" cy="951206"/>
                  </a:xfrm>
                  <a:prstGeom prst="rect">
                    <a:avLst/>
                  </a:prstGeom>
                </p:spPr>
              </p:pic>
              <p:sp>
                <p:nvSpPr>
                  <p:cNvPr id="68" name="Rounded Rectangle 67"/>
                  <p:cNvSpPr/>
                  <p:nvPr/>
                </p:nvSpPr>
                <p:spPr>
                  <a:xfrm>
                    <a:off x="5936668" y="2182078"/>
                    <a:ext cx="1374346" cy="1690184"/>
                  </a:xfrm>
                  <a:prstGeom prst="round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9" name="Picture 68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389074" y="2762261"/>
                    <a:ext cx="951206" cy="95120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1" name="Rounded Rectangle 60"/>
              <p:cNvSpPr/>
              <p:nvPr/>
            </p:nvSpPr>
            <p:spPr>
              <a:xfrm>
                <a:off x="2697464" y="2235490"/>
                <a:ext cx="3412414" cy="1316953"/>
              </a:xfrm>
              <a:prstGeom prst="roundRect">
                <a:avLst/>
              </a:prstGeom>
              <a:noFill/>
              <a:ln>
                <a:solidFill>
                  <a:srgbClr val="EE66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196881" y="1765759"/>
              <a:ext cx="1985165" cy="419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Pool B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8" name="Straight Arrow Connector 77"/>
          <p:cNvCxnSpPr>
            <a:stCxn id="33" idx="2"/>
            <a:endCxn id="10" idx="1"/>
          </p:cNvCxnSpPr>
          <p:nvPr/>
        </p:nvCxnSpPr>
        <p:spPr>
          <a:xfrm flipH="1">
            <a:off x="2628003" y="3133979"/>
            <a:ext cx="2350016" cy="61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3" idx="2"/>
            <a:endCxn id="59" idx="1"/>
          </p:cNvCxnSpPr>
          <p:nvPr/>
        </p:nvCxnSpPr>
        <p:spPr>
          <a:xfrm>
            <a:off x="4978019" y="3133979"/>
            <a:ext cx="1909142" cy="610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549754" y="5088805"/>
            <a:ext cx="1201125" cy="1130692"/>
            <a:chOff x="6549754" y="5088805"/>
            <a:chExt cx="1201125" cy="1130692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2280" y="5088805"/>
              <a:ext cx="914400" cy="914400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6549754" y="5965581"/>
              <a:ext cx="12011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Cloud Consumer B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00655" y="5088805"/>
            <a:ext cx="1201125" cy="1135667"/>
            <a:chOff x="2100655" y="5088805"/>
            <a:chExt cx="1201125" cy="1135667"/>
          </a:xfrm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4018" y="5088805"/>
              <a:ext cx="914400" cy="914400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2100655" y="5970556"/>
              <a:ext cx="12011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Cloud Consumer A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88" name="Up Arrow 87"/>
          <p:cNvSpPr/>
          <p:nvPr/>
        </p:nvSpPr>
        <p:spPr>
          <a:xfrm>
            <a:off x="6974098" y="4783120"/>
            <a:ext cx="419221" cy="286261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 Clustering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Goals</a:t>
            </a:r>
            <a:r>
              <a:rPr lang="en-US" sz="2400" i="1" dirty="0" smtClean="0"/>
              <a:t>:</a:t>
            </a:r>
          </a:p>
          <a:p>
            <a:pPr lvl="1"/>
            <a:r>
              <a:rPr lang="en-GB" sz="2400" i="1" dirty="0" smtClean="0"/>
              <a:t>Virtual Servers should </a:t>
            </a:r>
            <a:r>
              <a:rPr lang="en-GB" sz="2400" i="1" dirty="0"/>
              <a:t>survive the </a:t>
            </a:r>
            <a:r>
              <a:rPr lang="en-GB" sz="2400" i="1" dirty="0">
                <a:solidFill>
                  <a:srgbClr val="EE661C"/>
                </a:solidFill>
              </a:rPr>
              <a:t>failure </a:t>
            </a:r>
            <a:r>
              <a:rPr lang="en-GB" sz="2400" i="1" dirty="0"/>
              <a:t>of its </a:t>
            </a:r>
            <a:r>
              <a:rPr lang="en-GB" sz="2400" i="1" dirty="0" smtClean="0"/>
              <a:t>hosting </a:t>
            </a:r>
            <a:r>
              <a:rPr lang="en-GB" sz="2400" i="1" u="sng" dirty="0" smtClean="0">
                <a:solidFill>
                  <a:srgbClr val="EE661C"/>
                </a:solidFill>
              </a:rPr>
              <a:t>Hypervisor/physical server</a:t>
            </a:r>
            <a:endParaRPr lang="en-US" sz="2400" i="1" u="sng" dirty="0" smtClean="0">
              <a:solidFill>
                <a:srgbClr val="EE661C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66590" y="3123590"/>
            <a:ext cx="1832460" cy="3215094"/>
            <a:chOff x="5336258" y="2245427"/>
            <a:chExt cx="2333697" cy="4094526"/>
          </a:xfrm>
        </p:grpSpPr>
        <p:grpSp>
          <p:nvGrpSpPr>
            <p:cNvPr id="9" name="Group 8"/>
            <p:cNvGrpSpPr/>
            <p:nvPr/>
          </p:nvGrpSpPr>
          <p:grpSpPr>
            <a:xfrm>
              <a:off x="5336258" y="2245427"/>
              <a:ext cx="2333697" cy="4094526"/>
              <a:chOff x="2080775" y="2355431"/>
              <a:chExt cx="2333697" cy="409452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281425" y="2665475"/>
                <a:ext cx="1985165" cy="3473637"/>
                <a:chOff x="2434130" y="2168670"/>
                <a:chExt cx="1985165" cy="3473637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4130" y="216867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3065" y="216867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9765" y="472790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2" name="Round Diagonal Corner Rectangle 21"/>
                <p:cNvSpPr/>
                <p:nvPr/>
              </p:nvSpPr>
              <p:spPr>
                <a:xfrm>
                  <a:off x="2586835" y="3810762"/>
                  <a:ext cx="1832460" cy="381763"/>
                </a:xfrm>
                <a:prstGeom prst="round2Diag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i="1" dirty="0" smtClean="0"/>
                    <a:t>Hypervisor</a:t>
                  </a:r>
                  <a:endParaRPr lang="en-US" sz="1600" b="1" i="1" dirty="0"/>
                </a:p>
              </p:txBody>
            </p:sp>
            <p:cxnSp>
              <p:nvCxnSpPr>
                <p:cNvPr id="23" name="Straight Connector 22"/>
                <p:cNvCxnSpPr>
                  <a:stCxn id="21" idx="0"/>
                </p:cNvCxnSpPr>
                <p:nvPr/>
              </p:nvCxnSpPr>
              <p:spPr>
                <a:xfrm flipV="1">
                  <a:off x="3496965" y="4192525"/>
                  <a:ext cx="0" cy="535382"/>
                </a:xfrm>
                <a:prstGeom prst="line">
                  <a:avLst/>
                </a:prstGeom>
                <a:ln>
                  <a:solidFill>
                    <a:srgbClr val="EE66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Elbow Connector 23"/>
                <p:cNvCxnSpPr>
                  <a:stCxn id="19" idx="2"/>
                  <a:endCxn id="20" idx="2"/>
                </p:cNvCxnSpPr>
                <p:nvPr/>
              </p:nvCxnSpPr>
              <p:spPr>
                <a:xfrm rot="16200000" flipH="1">
                  <a:off x="3425797" y="2548602"/>
                  <a:ext cx="12700" cy="106893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EE661C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>
                  <a:endCxn id="22" idx="3"/>
                </p:cNvCxnSpPr>
                <p:nvPr/>
              </p:nvCxnSpPr>
              <p:spPr>
                <a:xfrm>
                  <a:off x="3496965" y="3317563"/>
                  <a:ext cx="6100" cy="493199"/>
                </a:xfrm>
                <a:prstGeom prst="line">
                  <a:avLst/>
                </a:prstGeom>
                <a:ln>
                  <a:solidFill>
                    <a:srgbClr val="EE66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/>
              <p:cNvSpPr txBox="1"/>
              <p:nvPr/>
            </p:nvSpPr>
            <p:spPr>
              <a:xfrm>
                <a:off x="2678879" y="6196041"/>
                <a:ext cx="12011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Physical Server A</a:t>
                </a:r>
                <a:endParaRPr lang="en-US" sz="10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080775" y="2355431"/>
                <a:ext cx="12011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Virtual Server A</a:t>
                </a:r>
                <a:endParaRPr lang="en-US" sz="10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13347" y="2364183"/>
                <a:ext cx="12011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Virtual Server B</a:t>
                </a:r>
                <a:endParaRPr lang="en-US" sz="10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" name="Lightning Bolt 9"/>
            <p:cNvSpPr/>
            <p:nvPr/>
          </p:nvSpPr>
          <p:spPr>
            <a:xfrm>
              <a:off x="6309130" y="3593812"/>
              <a:ext cx="581226" cy="369258"/>
            </a:xfrm>
            <a:prstGeom prst="lightningBol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ghtning Bolt 10"/>
            <p:cNvSpPr/>
            <p:nvPr/>
          </p:nvSpPr>
          <p:spPr>
            <a:xfrm>
              <a:off x="6309130" y="4662388"/>
              <a:ext cx="581226" cy="369258"/>
            </a:xfrm>
            <a:prstGeom prst="lightningBol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5813306" y="2742178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y 12"/>
            <p:cNvSpPr/>
            <p:nvPr/>
          </p:nvSpPr>
          <p:spPr>
            <a:xfrm>
              <a:off x="6876119" y="2798308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y 13"/>
            <p:cNvSpPr/>
            <p:nvPr/>
          </p:nvSpPr>
          <p:spPr>
            <a:xfrm>
              <a:off x="6425291" y="5328669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47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 Clustering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i="1" dirty="0" smtClean="0"/>
              <a:t>:</a:t>
            </a:r>
          </a:p>
          <a:p>
            <a:pPr lvl="1"/>
            <a:r>
              <a:rPr lang="en-GB" sz="2400" i="1" dirty="0" smtClean="0">
                <a:solidFill>
                  <a:srgbClr val="EE661C"/>
                </a:solidFill>
              </a:rPr>
              <a:t>Hypervisor</a:t>
            </a:r>
            <a:r>
              <a:rPr lang="en-GB" sz="2400" i="1" dirty="0" smtClean="0"/>
              <a:t>: an application to create and run virtual servers</a:t>
            </a:r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Failure of </a:t>
            </a:r>
            <a:r>
              <a:rPr lang="en-GB" sz="2400" i="1" dirty="0">
                <a:solidFill>
                  <a:srgbClr val="EE661C"/>
                </a:solidFill>
              </a:rPr>
              <a:t>hypervisor</a:t>
            </a:r>
            <a:r>
              <a:rPr lang="en-GB" sz="2400" i="1" dirty="0"/>
              <a:t> </a:t>
            </a:r>
            <a:r>
              <a:rPr lang="en-GB" sz="2400" i="1" dirty="0" smtClean="0"/>
              <a:t>or underlying </a:t>
            </a:r>
            <a:r>
              <a:rPr lang="en-GB" sz="2400" i="1" dirty="0">
                <a:solidFill>
                  <a:srgbClr val="EE661C"/>
                </a:solidFill>
              </a:rPr>
              <a:t>physical</a:t>
            </a:r>
            <a:r>
              <a:rPr lang="en-GB" sz="2400" i="1" dirty="0"/>
              <a:t> </a:t>
            </a:r>
            <a:r>
              <a:rPr lang="en-GB" sz="2400" i="1" dirty="0" smtClean="0">
                <a:solidFill>
                  <a:srgbClr val="EE661C"/>
                </a:solidFill>
              </a:rPr>
              <a:t>server</a:t>
            </a:r>
            <a:r>
              <a:rPr lang="en-GB" sz="2400" i="1" dirty="0" smtClean="0"/>
              <a:t>:</a:t>
            </a:r>
          </a:p>
          <a:p>
            <a:pPr lvl="2"/>
            <a:r>
              <a:rPr lang="en-GB" sz="2000" i="1" dirty="0" smtClean="0"/>
              <a:t>Cascades </a:t>
            </a:r>
            <a:r>
              <a:rPr lang="en-GB" sz="2000" i="1" dirty="0"/>
              <a:t>to all </a:t>
            </a:r>
            <a:r>
              <a:rPr lang="en-GB" sz="2000" i="1" dirty="0" smtClean="0"/>
              <a:t>of </a:t>
            </a:r>
            <a:r>
              <a:rPr lang="en-GB" sz="2000" i="1" dirty="0"/>
              <a:t>its hosted virtual </a:t>
            </a:r>
            <a:r>
              <a:rPr lang="en-GB" sz="2000" i="1" dirty="0" smtClean="0"/>
              <a:t>servers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131368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 Clustering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dirty="0" smtClean="0"/>
              <a:t>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823310" y="2236675"/>
            <a:ext cx="2333697" cy="4094526"/>
            <a:chOff x="2080775" y="2355431"/>
            <a:chExt cx="2333697" cy="4094526"/>
          </a:xfrm>
        </p:grpSpPr>
        <p:grpSp>
          <p:nvGrpSpPr>
            <p:cNvPr id="18" name="Group 17"/>
            <p:cNvGrpSpPr/>
            <p:nvPr/>
          </p:nvGrpSpPr>
          <p:grpSpPr>
            <a:xfrm>
              <a:off x="2281425" y="2665475"/>
              <a:ext cx="1985165" cy="3473637"/>
              <a:chOff x="2434130" y="2168670"/>
              <a:chExt cx="1985165" cy="3473637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4130" y="21686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3065" y="21686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765" y="472790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" name="Round Diagonal Corner Rectangle 1"/>
              <p:cNvSpPr/>
              <p:nvPr/>
            </p:nvSpPr>
            <p:spPr>
              <a:xfrm>
                <a:off x="2586835" y="3810762"/>
                <a:ext cx="1832460" cy="381763"/>
              </a:xfrm>
              <a:prstGeom prst="round2Diag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i="1" dirty="0" smtClean="0"/>
                  <a:t>Hypervisor</a:t>
                </a:r>
                <a:endParaRPr lang="en-US" sz="1600" b="1" i="1" dirty="0"/>
              </a:p>
            </p:txBody>
          </p:sp>
          <p:cxnSp>
            <p:nvCxnSpPr>
              <p:cNvPr id="11" name="Straight Connector 10"/>
              <p:cNvCxnSpPr>
                <a:stCxn id="9" idx="0"/>
              </p:cNvCxnSpPr>
              <p:nvPr/>
            </p:nvCxnSpPr>
            <p:spPr>
              <a:xfrm flipV="1">
                <a:off x="3496965" y="4192525"/>
                <a:ext cx="0" cy="535382"/>
              </a:xfrm>
              <a:prstGeom prst="line">
                <a:avLst/>
              </a:prstGeom>
              <a:ln>
                <a:solidFill>
                  <a:srgbClr val="EE66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7" idx="2"/>
                <a:endCxn id="8" idx="2"/>
              </p:cNvCxnSpPr>
              <p:nvPr/>
            </p:nvCxnSpPr>
            <p:spPr>
              <a:xfrm rot="16200000" flipH="1">
                <a:off x="3425797" y="2548602"/>
                <a:ext cx="12700" cy="106893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EE661C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endCxn id="2" idx="3"/>
              </p:cNvCxnSpPr>
              <p:nvPr/>
            </p:nvCxnSpPr>
            <p:spPr>
              <a:xfrm>
                <a:off x="3496965" y="3317563"/>
                <a:ext cx="6100" cy="493199"/>
              </a:xfrm>
              <a:prstGeom prst="line">
                <a:avLst/>
              </a:prstGeom>
              <a:ln>
                <a:solidFill>
                  <a:srgbClr val="EE661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2678879" y="6196041"/>
              <a:ext cx="12011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Physical Server A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080775" y="2355431"/>
              <a:ext cx="12011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Virtual Server A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3347" y="2364183"/>
              <a:ext cx="12011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 smtClean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rPr>
                <a:t>Virtual Server B</a:t>
              </a:r>
              <a:endParaRPr lang="en-US" sz="1000" b="1" dirty="0">
                <a:solidFill>
                  <a:srgbClr val="EE661C"/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36258" y="2245427"/>
            <a:ext cx="2333697" cy="4094526"/>
            <a:chOff x="5336258" y="2245427"/>
            <a:chExt cx="2333697" cy="4094526"/>
          </a:xfrm>
        </p:grpSpPr>
        <p:grpSp>
          <p:nvGrpSpPr>
            <p:cNvPr id="23" name="Group 22"/>
            <p:cNvGrpSpPr/>
            <p:nvPr/>
          </p:nvGrpSpPr>
          <p:grpSpPr>
            <a:xfrm>
              <a:off x="5336258" y="2245427"/>
              <a:ext cx="2333697" cy="4094526"/>
              <a:chOff x="2080775" y="2355431"/>
              <a:chExt cx="2333697" cy="4094526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1425" y="2665475"/>
                <a:ext cx="1985165" cy="3473637"/>
                <a:chOff x="2434130" y="2168670"/>
                <a:chExt cx="1985165" cy="3473637"/>
              </a:xfrm>
            </p:grpSpPr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4130" y="216867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3065" y="216867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9765" y="472790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1" name="Round Diagonal Corner Rectangle 30"/>
                <p:cNvSpPr/>
                <p:nvPr/>
              </p:nvSpPr>
              <p:spPr>
                <a:xfrm>
                  <a:off x="2586835" y="3810762"/>
                  <a:ext cx="1832460" cy="381763"/>
                </a:xfrm>
                <a:prstGeom prst="round2Diag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i="1" dirty="0" smtClean="0"/>
                    <a:t>Hypervisor</a:t>
                  </a:r>
                  <a:endParaRPr lang="en-US" sz="1600" b="1" i="1" dirty="0"/>
                </a:p>
              </p:txBody>
            </p:sp>
            <p:cxnSp>
              <p:nvCxnSpPr>
                <p:cNvPr id="32" name="Straight Connector 31"/>
                <p:cNvCxnSpPr>
                  <a:stCxn id="30" idx="0"/>
                </p:cNvCxnSpPr>
                <p:nvPr/>
              </p:nvCxnSpPr>
              <p:spPr>
                <a:xfrm flipV="1">
                  <a:off x="3496965" y="4192525"/>
                  <a:ext cx="0" cy="535382"/>
                </a:xfrm>
                <a:prstGeom prst="line">
                  <a:avLst/>
                </a:prstGeom>
                <a:ln>
                  <a:solidFill>
                    <a:srgbClr val="EE66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Elbow Connector 32"/>
                <p:cNvCxnSpPr>
                  <a:stCxn id="28" idx="2"/>
                  <a:endCxn id="29" idx="2"/>
                </p:cNvCxnSpPr>
                <p:nvPr/>
              </p:nvCxnSpPr>
              <p:spPr>
                <a:xfrm rot="16200000" flipH="1">
                  <a:off x="3425797" y="2548602"/>
                  <a:ext cx="12700" cy="1068935"/>
                </a:xfrm>
                <a:prstGeom prst="bentConnector3">
                  <a:avLst>
                    <a:gd name="adj1" fmla="val 1800000"/>
                  </a:avLst>
                </a:prstGeom>
                <a:ln>
                  <a:solidFill>
                    <a:srgbClr val="EE661C"/>
                  </a:solidFill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endCxn id="31" idx="3"/>
                </p:cNvCxnSpPr>
                <p:nvPr/>
              </p:nvCxnSpPr>
              <p:spPr>
                <a:xfrm>
                  <a:off x="3496965" y="3317563"/>
                  <a:ext cx="6100" cy="493199"/>
                </a:xfrm>
                <a:prstGeom prst="line">
                  <a:avLst/>
                </a:prstGeom>
                <a:ln>
                  <a:solidFill>
                    <a:srgbClr val="EE66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2678879" y="6196041"/>
                <a:ext cx="12011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Physical Server A</a:t>
                </a:r>
                <a:endParaRPr lang="en-US" sz="10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080775" y="2355431"/>
                <a:ext cx="12011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Virtual Server A</a:t>
                </a:r>
                <a:endParaRPr lang="en-US" sz="10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213347" y="2364183"/>
                <a:ext cx="12011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Virtual Server B</a:t>
                </a:r>
                <a:endParaRPr lang="en-US" sz="10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Lightning Bolt 34"/>
            <p:cNvSpPr/>
            <p:nvPr/>
          </p:nvSpPr>
          <p:spPr>
            <a:xfrm>
              <a:off x="6309130" y="3593812"/>
              <a:ext cx="581226" cy="369258"/>
            </a:xfrm>
            <a:prstGeom prst="lightningBol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ightning Bolt 35"/>
            <p:cNvSpPr/>
            <p:nvPr/>
          </p:nvSpPr>
          <p:spPr>
            <a:xfrm>
              <a:off x="6309130" y="4662388"/>
              <a:ext cx="581226" cy="369258"/>
            </a:xfrm>
            <a:prstGeom prst="lightningBol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5813306" y="2742178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6876119" y="2798308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6425291" y="5328669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49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 Clustering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Solution</a:t>
            </a:r>
            <a:r>
              <a:rPr lang="en-US" sz="2400" i="1" dirty="0" smtClean="0"/>
              <a:t>:</a:t>
            </a:r>
          </a:p>
          <a:p>
            <a:pPr lvl="1"/>
            <a:r>
              <a:rPr lang="en-GB" sz="2400" i="1" dirty="0" smtClean="0"/>
              <a:t>Create High-availability </a:t>
            </a:r>
            <a:r>
              <a:rPr lang="en-GB" sz="2400" i="1" dirty="0" smtClean="0">
                <a:solidFill>
                  <a:srgbClr val="EE661C"/>
                </a:solidFill>
              </a:rPr>
              <a:t>Hypervisor Clusters</a:t>
            </a:r>
          </a:p>
          <a:p>
            <a:pPr lvl="1"/>
            <a:r>
              <a:rPr lang="en-GB" sz="2400" i="1" dirty="0" smtClean="0"/>
              <a:t>Failure of </a:t>
            </a:r>
            <a:r>
              <a:rPr lang="en-GB" sz="2400" i="1" dirty="0"/>
              <a:t>physical server or </a:t>
            </a:r>
            <a:r>
              <a:rPr lang="en-GB" sz="2400" i="1" dirty="0" smtClean="0"/>
              <a:t>hypervisor</a:t>
            </a:r>
          </a:p>
          <a:p>
            <a:pPr lvl="2"/>
            <a:r>
              <a:rPr lang="en-GB" sz="2000" i="1" dirty="0" smtClean="0">
                <a:solidFill>
                  <a:srgbClr val="EE661C"/>
                </a:solidFill>
              </a:rPr>
              <a:t>Move</a:t>
            </a:r>
            <a:r>
              <a:rPr lang="en-GB" sz="2000" i="1" dirty="0" smtClean="0"/>
              <a:t> Virtual Servers to </a:t>
            </a:r>
            <a:r>
              <a:rPr lang="en-GB" sz="2000" i="1" dirty="0"/>
              <a:t>another </a:t>
            </a:r>
            <a:r>
              <a:rPr lang="en-GB" sz="2000" i="1" dirty="0" smtClean="0"/>
              <a:t>Physical Server </a:t>
            </a:r>
            <a:r>
              <a:rPr lang="en-GB" sz="2000" i="1" dirty="0"/>
              <a:t>or </a:t>
            </a:r>
            <a:r>
              <a:rPr lang="en-GB" sz="2000" i="1" dirty="0" smtClean="0"/>
              <a:t>hypervisor</a:t>
            </a:r>
            <a:endParaRPr lang="en-US" sz="2000" i="1" dirty="0" smtClean="0"/>
          </a:p>
        </p:txBody>
      </p:sp>
      <p:grpSp>
        <p:nvGrpSpPr>
          <p:cNvPr id="107" name="Group 106"/>
          <p:cNvGrpSpPr/>
          <p:nvPr/>
        </p:nvGrpSpPr>
        <p:grpSpPr>
          <a:xfrm>
            <a:off x="2586835" y="3551265"/>
            <a:ext cx="4639263" cy="3237245"/>
            <a:chOff x="2586835" y="3419481"/>
            <a:chExt cx="4639263" cy="3237245"/>
          </a:xfrm>
        </p:grpSpPr>
        <p:grpSp>
          <p:nvGrpSpPr>
            <p:cNvPr id="78" name="Group 77"/>
            <p:cNvGrpSpPr/>
            <p:nvPr/>
          </p:nvGrpSpPr>
          <p:grpSpPr>
            <a:xfrm>
              <a:off x="2586835" y="3433827"/>
              <a:ext cx="1832460" cy="3222899"/>
              <a:chOff x="2434130" y="2934132"/>
              <a:chExt cx="1832460" cy="3222899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2434130" y="3244176"/>
                <a:ext cx="1832460" cy="2592325"/>
                <a:chOff x="2586835" y="2747371"/>
                <a:chExt cx="1832460" cy="2592325"/>
              </a:xfrm>
            </p:grpSpPr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9765" y="274737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85" name="Picture 8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9765" y="442529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6" name="Round Diagonal Corner Rectangle 85"/>
                <p:cNvSpPr/>
                <p:nvPr/>
              </p:nvSpPr>
              <p:spPr>
                <a:xfrm>
                  <a:off x="2586835" y="3810762"/>
                  <a:ext cx="1832460" cy="381763"/>
                </a:xfrm>
                <a:prstGeom prst="round2Diag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i="1" dirty="0" smtClean="0"/>
                    <a:t>Hypervisor</a:t>
                  </a:r>
                  <a:endParaRPr lang="en-US" sz="1600" b="1" i="1" dirty="0"/>
                </a:p>
              </p:txBody>
            </p:sp>
            <p:cxnSp>
              <p:nvCxnSpPr>
                <p:cNvPr id="87" name="Straight Connector 86"/>
                <p:cNvCxnSpPr>
                  <a:stCxn id="85" idx="0"/>
                  <a:endCxn id="86" idx="1"/>
                </p:cNvCxnSpPr>
                <p:nvPr/>
              </p:nvCxnSpPr>
              <p:spPr>
                <a:xfrm flipV="1">
                  <a:off x="3496965" y="4192525"/>
                  <a:ext cx="6100" cy="232771"/>
                </a:xfrm>
                <a:prstGeom prst="line">
                  <a:avLst/>
                </a:prstGeom>
                <a:ln>
                  <a:solidFill>
                    <a:srgbClr val="EE66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>
                  <a:endCxn id="86" idx="3"/>
                </p:cNvCxnSpPr>
                <p:nvPr/>
              </p:nvCxnSpPr>
              <p:spPr>
                <a:xfrm>
                  <a:off x="3496965" y="3618022"/>
                  <a:ext cx="6100" cy="192740"/>
                </a:xfrm>
                <a:prstGeom prst="line">
                  <a:avLst/>
                </a:prstGeom>
                <a:ln>
                  <a:solidFill>
                    <a:srgbClr val="EE66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/>
              <p:cNvSpPr txBox="1"/>
              <p:nvPr/>
            </p:nvSpPr>
            <p:spPr>
              <a:xfrm>
                <a:off x="2743697" y="5903115"/>
                <a:ext cx="12011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Physical Server A</a:t>
                </a:r>
                <a:endParaRPr lang="en-US" sz="10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86410" y="2934132"/>
                <a:ext cx="12011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Virtual Server A</a:t>
                </a:r>
                <a:endParaRPr lang="en-US" sz="10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5393638" y="3419481"/>
              <a:ext cx="1832460" cy="3222899"/>
              <a:chOff x="2434130" y="2934132"/>
              <a:chExt cx="1832460" cy="322289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2434130" y="3244176"/>
                <a:ext cx="1832460" cy="2592325"/>
                <a:chOff x="2586835" y="2747371"/>
                <a:chExt cx="1832460" cy="2592325"/>
              </a:xfrm>
            </p:grpSpPr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9765" y="2747371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6" name="Picture 9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39765" y="442529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7" name="Round Diagonal Corner Rectangle 96"/>
                <p:cNvSpPr/>
                <p:nvPr/>
              </p:nvSpPr>
              <p:spPr>
                <a:xfrm>
                  <a:off x="2586835" y="3810762"/>
                  <a:ext cx="1832460" cy="381763"/>
                </a:xfrm>
                <a:prstGeom prst="round2Diag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i="1" dirty="0" smtClean="0"/>
                    <a:t>Hypervisor</a:t>
                  </a:r>
                  <a:endParaRPr lang="en-US" sz="1600" b="1" i="1" dirty="0"/>
                </a:p>
              </p:txBody>
            </p:sp>
            <p:cxnSp>
              <p:nvCxnSpPr>
                <p:cNvPr id="98" name="Straight Connector 97"/>
                <p:cNvCxnSpPr>
                  <a:stCxn id="96" idx="0"/>
                  <a:endCxn id="97" idx="1"/>
                </p:cNvCxnSpPr>
                <p:nvPr/>
              </p:nvCxnSpPr>
              <p:spPr>
                <a:xfrm flipV="1">
                  <a:off x="3496965" y="4192525"/>
                  <a:ext cx="6100" cy="232771"/>
                </a:xfrm>
                <a:prstGeom prst="line">
                  <a:avLst/>
                </a:prstGeom>
                <a:ln>
                  <a:solidFill>
                    <a:srgbClr val="EE66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endCxn id="97" idx="3"/>
                </p:cNvCxnSpPr>
                <p:nvPr/>
              </p:nvCxnSpPr>
              <p:spPr>
                <a:xfrm>
                  <a:off x="3496965" y="3618022"/>
                  <a:ext cx="6100" cy="192740"/>
                </a:xfrm>
                <a:prstGeom prst="line">
                  <a:avLst/>
                </a:prstGeom>
                <a:ln>
                  <a:solidFill>
                    <a:srgbClr val="EE661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TextBox 92"/>
              <p:cNvSpPr txBox="1"/>
              <p:nvPr/>
            </p:nvSpPr>
            <p:spPr>
              <a:xfrm>
                <a:off x="2743697" y="5903115"/>
                <a:ext cx="12011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Physical Server B</a:t>
                </a:r>
                <a:endParaRPr lang="en-US" sz="10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2686410" y="2934132"/>
                <a:ext cx="120112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smtClean="0">
                    <a:solidFill>
                      <a:srgbClr val="EE661C"/>
                    </a:solidFill>
                    <a:latin typeface="+mj-lt"/>
                    <a:cs typeface="Times New Roman" panose="02020603050405020304" pitchFamily="18" charset="0"/>
                  </a:rPr>
                  <a:t>Virtual Server A</a:t>
                </a:r>
                <a:endParaRPr lang="en-US" sz="1000" b="1" dirty="0">
                  <a:solidFill>
                    <a:srgbClr val="EE661C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0" name="Multiply 99"/>
            <p:cNvSpPr/>
            <p:nvPr/>
          </p:nvSpPr>
          <p:spPr>
            <a:xfrm>
              <a:off x="3322512" y="5603338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Multiply 100"/>
            <p:cNvSpPr/>
            <p:nvPr/>
          </p:nvSpPr>
          <p:spPr>
            <a:xfrm>
              <a:off x="3322512" y="3928635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/>
            <p:cNvCxnSpPr>
              <a:stCxn id="83" idx="3"/>
              <a:endCxn id="95" idx="1"/>
            </p:cNvCxnSpPr>
            <p:nvPr/>
          </p:nvCxnSpPr>
          <p:spPr>
            <a:xfrm flipV="1">
              <a:off x="3954165" y="4186725"/>
              <a:ext cx="1892403" cy="1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5" idx="3"/>
              <a:endCxn id="96" idx="1"/>
            </p:cNvCxnSpPr>
            <p:nvPr/>
          </p:nvCxnSpPr>
          <p:spPr>
            <a:xfrm flipV="1">
              <a:off x="3954165" y="5864650"/>
              <a:ext cx="1892403" cy="143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582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 Clustering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/>
              <a:t>Application</a:t>
            </a:r>
            <a:r>
              <a:rPr lang="en-US" sz="2400" i="1" dirty="0"/>
              <a:t>:</a:t>
            </a:r>
            <a:endParaRPr lang="en-US" sz="2400" i="1" dirty="0" smtClean="0"/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Hypervisor Cluster control </a:t>
            </a:r>
            <a:r>
              <a:rPr lang="en-GB" sz="2400" i="1" dirty="0"/>
              <a:t>via a </a:t>
            </a:r>
            <a:r>
              <a:rPr lang="en-GB" sz="2400" i="1" dirty="0">
                <a:solidFill>
                  <a:srgbClr val="EE661C"/>
                </a:solidFill>
              </a:rPr>
              <a:t>central </a:t>
            </a:r>
            <a:r>
              <a:rPr lang="en-GB" sz="2400" i="1" dirty="0" smtClean="0">
                <a:solidFill>
                  <a:srgbClr val="EE661C"/>
                </a:solidFill>
              </a:rPr>
              <a:t>VIM</a:t>
            </a:r>
          </a:p>
          <a:p>
            <a:pPr lvl="2"/>
            <a:r>
              <a:rPr lang="en-GB" sz="2000" i="1" dirty="0" smtClean="0"/>
              <a:t>Sends </a:t>
            </a:r>
            <a:r>
              <a:rPr lang="en-GB" sz="2000" i="1" dirty="0"/>
              <a:t>regular </a:t>
            </a:r>
            <a:r>
              <a:rPr lang="en-GB" sz="2000" i="1" dirty="0">
                <a:solidFill>
                  <a:srgbClr val="EE661C"/>
                </a:solidFill>
              </a:rPr>
              <a:t>heartbeat messages </a:t>
            </a:r>
            <a:r>
              <a:rPr lang="en-GB" sz="2000" i="1" dirty="0"/>
              <a:t>to the </a:t>
            </a:r>
            <a:r>
              <a:rPr lang="en-GB" sz="2000" i="1" dirty="0" smtClean="0"/>
              <a:t>hypervisors</a:t>
            </a:r>
          </a:p>
          <a:p>
            <a:pPr lvl="2"/>
            <a:r>
              <a:rPr lang="en-GB" sz="2000" i="1" dirty="0" smtClean="0">
                <a:solidFill>
                  <a:srgbClr val="EE661C"/>
                </a:solidFill>
              </a:rPr>
              <a:t>Check</a:t>
            </a:r>
            <a:r>
              <a:rPr lang="en-GB" sz="2000" i="1" dirty="0" smtClean="0"/>
              <a:t> if running and up</a:t>
            </a:r>
            <a:endParaRPr lang="en-GB" sz="2000" i="1" dirty="0"/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Fail to acknowledge:</a:t>
            </a:r>
          </a:p>
          <a:p>
            <a:pPr lvl="2"/>
            <a:r>
              <a:rPr lang="en-GB" sz="2000" i="1" dirty="0" smtClean="0"/>
              <a:t>Initiate </a:t>
            </a:r>
            <a:r>
              <a:rPr lang="en-GB" sz="2000" i="1" dirty="0"/>
              <a:t>the live VM </a:t>
            </a:r>
            <a:r>
              <a:rPr lang="en-GB" sz="2000" i="1" dirty="0">
                <a:solidFill>
                  <a:srgbClr val="EE661C"/>
                </a:solidFill>
              </a:rPr>
              <a:t>migration</a:t>
            </a:r>
            <a:r>
              <a:rPr lang="en-GB" sz="2000" i="1" dirty="0"/>
              <a:t> </a:t>
            </a:r>
            <a:r>
              <a:rPr lang="en-GB" sz="2000" i="1" dirty="0" smtClean="0"/>
              <a:t>program</a:t>
            </a:r>
          </a:p>
          <a:p>
            <a:pPr lvl="2"/>
            <a:r>
              <a:rPr lang="en-GB" sz="2000" i="1" dirty="0">
                <a:solidFill>
                  <a:srgbClr val="EE661C"/>
                </a:solidFill>
              </a:rPr>
              <a:t>M</a:t>
            </a:r>
            <a:r>
              <a:rPr lang="en-GB" sz="2000" i="1" dirty="0" smtClean="0">
                <a:solidFill>
                  <a:srgbClr val="EE661C"/>
                </a:solidFill>
              </a:rPr>
              <a:t>ove</a:t>
            </a:r>
            <a:r>
              <a:rPr lang="en-GB" sz="2000" i="1" dirty="0" smtClean="0"/>
              <a:t> </a:t>
            </a:r>
            <a:r>
              <a:rPr lang="en-GB" sz="2000" i="1" dirty="0"/>
              <a:t>affected </a:t>
            </a:r>
            <a:r>
              <a:rPr lang="en-GB" sz="2000" i="1" dirty="0" smtClean="0"/>
              <a:t>virtual </a:t>
            </a:r>
            <a:r>
              <a:rPr lang="en-GB" sz="2000" i="1" dirty="0"/>
              <a:t>servers to a new host</a:t>
            </a:r>
          </a:p>
          <a:p>
            <a:pPr lvl="1"/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0185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 Clustering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/>
              <a:t>Application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181457" y="4647090"/>
            <a:ext cx="1791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1. Hypervisors installed </a:t>
            </a:r>
            <a:r>
              <a:rPr lang="en-GB" sz="1100" b="1" dirty="0">
                <a:solidFill>
                  <a:srgbClr val="0070C0"/>
                </a:solidFill>
              </a:rPr>
              <a:t>on </a:t>
            </a:r>
            <a:r>
              <a:rPr lang="en-GB" sz="1100" b="1" dirty="0" smtClean="0">
                <a:solidFill>
                  <a:srgbClr val="0070C0"/>
                </a:solidFill>
              </a:rPr>
              <a:t>Physical Servers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6162" y="3694497"/>
            <a:ext cx="1753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2. Virtual Servers </a:t>
            </a:r>
            <a:r>
              <a:rPr lang="en-GB" sz="1100" b="1" dirty="0">
                <a:solidFill>
                  <a:srgbClr val="0070C0"/>
                </a:solidFill>
              </a:rPr>
              <a:t>are created by the </a:t>
            </a:r>
            <a:r>
              <a:rPr lang="en-GB" sz="1100" b="1" dirty="0" smtClean="0">
                <a:solidFill>
                  <a:srgbClr val="0070C0"/>
                </a:solidFill>
              </a:rPr>
              <a:t>Hypervisors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8629" y="1612790"/>
            <a:ext cx="1985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3. A </a:t>
            </a:r>
            <a:r>
              <a:rPr lang="en-GB" sz="1100" b="1" dirty="0">
                <a:solidFill>
                  <a:srgbClr val="0070C0"/>
                </a:solidFill>
              </a:rPr>
              <a:t>public </a:t>
            </a:r>
            <a:r>
              <a:rPr lang="en-GB" sz="1100" b="1" dirty="0" smtClean="0">
                <a:solidFill>
                  <a:srgbClr val="0070C0"/>
                </a:solidFill>
              </a:rPr>
              <a:t>Access Shared storage </a:t>
            </a:r>
            <a:r>
              <a:rPr lang="en-GB" sz="1100" b="1" dirty="0">
                <a:solidFill>
                  <a:srgbClr val="0070C0"/>
                </a:solidFill>
              </a:rPr>
              <a:t>device containing </a:t>
            </a:r>
            <a:r>
              <a:rPr lang="en-GB" sz="1100" b="1" dirty="0" smtClean="0">
                <a:solidFill>
                  <a:srgbClr val="0070C0"/>
                </a:solidFill>
              </a:rPr>
              <a:t>Virtual Server conﬁgurations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1211" y="5732547"/>
            <a:ext cx="1985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4. The Hypervisor Cluster </a:t>
            </a:r>
            <a:r>
              <a:rPr lang="en-GB" sz="1100" b="1" dirty="0">
                <a:solidFill>
                  <a:srgbClr val="0070C0"/>
                </a:solidFill>
              </a:rPr>
              <a:t>is enabled on </a:t>
            </a:r>
            <a:r>
              <a:rPr lang="en-GB" sz="1100" b="1" dirty="0" smtClean="0">
                <a:solidFill>
                  <a:srgbClr val="0070C0"/>
                </a:solidFill>
              </a:rPr>
              <a:t>physical </a:t>
            </a:r>
            <a:r>
              <a:rPr lang="en-GB" sz="1100" b="1" dirty="0">
                <a:solidFill>
                  <a:srgbClr val="0070C0"/>
                </a:solidFill>
              </a:rPr>
              <a:t>server hosts via a </a:t>
            </a:r>
            <a:r>
              <a:rPr lang="en-GB" sz="1100" b="1" dirty="0" smtClean="0">
                <a:solidFill>
                  <a:srgbClr val="0070C0"/>
                </a:solidFill>
              </a:rPr>
              <a:t>Central </a:t>
            </a:r>
            <a:r>
              <a:rPr lang="en-GB" sz="1100" b="1" dirty="0">
                <a:solidFill>
                  <a:srgbClr val="0070C0"/>
                </a:solidFill>
              </a:rPr>
              <a:t>VIM</a:t>
            </a:r>
            <a:endParaRPr lang="en-US" sz="1100" b="1" dirty="0">
              <a:solidFill>
                <a:srgbClr val="0070C0"/>
              </a:solidFill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2083208" y="1482798"/>
            <a:ext cx="6001007" cy="4847597"/>
            <a:chOff x="2083208" y="1482798"/>
            <a:chExt cx="6001007" cy="4847597"/>
          </a:xfrm>
        </p:grpSpPr>
        <p:grpSp>
          <p:nvGrpSpPr>
            <p:cNvPr id="86" name="Group 85"/>
            <p:cNvGrpSpPr/>
            <p:nvPr/>
          </p:nvGrpSpPr>
          <p:grpSpPr>
            <a:xfrm>
              <a:off x="2083208" y="1482798"/>
              <a:ext cx="6001007" cy="4847597"/>
              <a:chOff x="2083208" y="1482798"/>
              <a:chExt cx="6001007" cy="484759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083208" y="2887573"/>
                <a:ext cx="6001007" cy="2526592"/>
                <a:chOff x="1670605" y="2582163"/>
                <a:chExt cx="6001007" cy="252659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1670605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A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2797765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31" name="Picture 30"/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B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4039801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34" name="Picture 33"/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C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5220531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37" name="Picture 36"/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D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6470487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E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2404215" y="3828782"/>
                  <a:ext cx="4611065" cy="1279973"/>
                  <a:chOff x="2434130" y="3828782"/>
                  <a:chExt cx="4611065" cy="1279973"/>
                </a:xfrm>
              </p:grpSpPr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2434130" y="3829386"/>
                    <a:ext cx="1366045" cy="1279369"/>
                    <a:chOff x="2434130" y="3602522"/>
                    <a:chExt cx="1366045" cy="1279369"/>
                  </a:xfrm>
                </p:grpSpPr>
                <p:sp>
                  <p:nvSpPr>
                    <p:cNvPr id="12" name="Round Diagonal Corner Rectangle 11"/>
                    <p:cNvSpPr/>
                    <p:nvPr/>
                  </p:nvSpPr>
                  <p:spPr>
                    <a:xfrm>
                      <a:off x="2434130" y="3602522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grpSp>
                  <p:nvGrpSpPr>
                    <p:cNvPr id="2" name="Group 1"/>
                    <p:cNvGrpSpPr/>
                    <p:nvPr/>
                  </p:nvGrpSpPr>
                  <p:grpSpPr>
                    <a:xfrm>
                      <a:off x="2516589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11" name="Picture 10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A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29" name="Straight Connector 28"/>
                    <p:cNvCxnSpPr>
                      <a:stCxn id="11" idx="0"/>
                    </p:cNvCxnSpPr>
                    <p:nvPr/>
                  </p:nvCxnSpPr>
                  <p:spPr>
                    <a:xfrm flipH="1" flipV="1">
                      <a:off x="3117150" y="3886511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4056640" y="3829386"/>
                    <a:ext cx="1366045" cy="1279369"/>
                    <a:chOff x="4056640" y="3602522"/>
                    <a:chExt cx="1366045" cy="1279369"/>
                  </a:xfrm>
                </p:grpSpPr>
                <p:grpSp>
                  <p:nvGrpSpPr>
                    <p:cNvPr id="14" name="Group 13"/>
                    <p:cNvGrpSpPr/>
                    <p:nvPr/>
                  </p:nvGrpSpPr>
                  <p:grpSpPr>
                    <a:xfrm>
                      <a:off x="4144816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15" name="Picture 14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B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" name="Round Diagonal Corner Rectangle 19"/>
                    <p:cNvSpPr/>
                    <p:nvPr/>
                  </p:nvSpPr>
                  <p:spPr>
                    <a:xfrm>
                      <a:off x="4056640" y="3602522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739661" y="3887115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5679150" y="3828782"/>
                    <a:ext cx="1366045" cy="1279973"/>
                    <a:chOff x="5679150" y="3601918"/>
                    <a:chExt cx="1366045" cy="1279973"/>
                  </a:xfrm>
                </p:grpSpPr>
                <p:grpSp>
                  <p:nvGrpSpPr>
                    <p:cNvPr id="17" name="Group 16"/>
                    <p:cNvGrpSpPr/>
                    <p:nvPr/>
                  </p:nvGrpSpPr>
                  <p:grpSpPr>
                    <a:xfrm>
                      <a:off x="5761609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18" name="Picture 17"/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C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1" name="Round Diagonal Corner Rectangle 20"/>
                    <p:cNvSpPr/>
                    <p:nvPr/>
                  </p:nvSpPr>
                  <p:spPr>
                    <a:xfrm>
                      <a:off x="5679150" y="3601918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H="1" flipV="1">
                      <a:off x="6370772" y="3896267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2271168" y="3429000"/>
                  <a:ext cx="4799882" cy="334035"/>
                  <a:chOff x="2271168" y="3429000"/>
                  <a:chExt cx="4799882" cy="334035"/>
                </a:xfrm>
              </p:grpSpPr>
              <p:cxnSp>
                <p:nvCxnSpPr>
                  <p:cNvPr id="53" name="Straight Connector 52"/>
                  <p:cNvCxnSpPr>
                    <a:endCxn id="35" idx="2"/>
                  </p:cNvCxnSpPr>
                  <p:nvPr/>
                </p:nvCxnSpPr>
                <p:spPr>
                  <a:xfrm flipV="1">
                    <a:off x="4640362" y="3429000"/>
                    <a:ext cx="2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stCxn id="24" idx="2"/>
                  </p:cNvCxnSpPr>
                  <p:nvPr/>
                </p:nvCxnSpPr>
                <p:spPr>
                  <a:xfrm>
                    <a:off x="2271168" y="3429000"/>
                    <a:ext cx="875414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stCxn id="32" idx="2"/>
                  </p:cNvCxnSpPr>
                  <p:nvPr/>
                </p:nvCxnSpPr>
                <p:spPr>
                  <a:xfrm flipH="1">
                    <a:off x="3192575" y="3429000"/>
                    <a:ext cx="205753" cy="330370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>
                    <a:stCxn id="38" idx="2"/>
                  </p:cNvCxnSpPr>
                  <p:nvPr/>
                </p:nvCxnSpPr>
                <p:spPr>
                  <a:xfrm>
                    <a:off x="5821094" y="3429000"/>
                    <a:ext cx="511161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>
                    <a:stCxn id="41" idx="2"/>
                  </p:cNvCxnSpPr>
                  <p:nvPr/>
                </p:nvCxnSpPr>
                <p:spPr>
                  <a:xfrm flipH="1">
                    <a:off x="6340857" y="3429000"/>
                    <a:ext cx="730193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Rounded Rectangle 64"/>
              <p:cNvSpPr/>
              <p:nvPr/>
            </p:nvSpPr>
            <p:spPr>
              <a:xfrm>
                <a:off x="3807841" y="5719575"/>
                <a:ext cx="2733857" cy="6108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Virtual Infrastructure Manager</a:t>
                </a:r>
                <a:endParaRPr lang="en-US" sz="1400" b="1" dirty="0"/>
              </a:p>
            </p:txBody>
          </p:sp>
          <p:cxnSp>
            <p:nvCxnSpPr>
              <p:cNvPr id="67" name="Straight Connector 66"/>
              <p:cNvCxnSpPr>
                <a:stCxn id="13" idx="2"/>
                <a:endCxn id="65" idx="0"/>
              </p:cNvCxnSpPr>
              <p:nvPr/>
            </p:nvCxnSpPr>
            <p:spPr>
              <a:xfrm>
                <a:off x="3499840" y="5414165"/>
                <a:ext cx="1674930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19" idx="2"/>
              </p:cNvCxnSpPr>
              <p:nvPr/>
            </p:nvCxnSpPr>
            <p:spPr>
              <a:xfrm flipH="1">
                <a:off x="5174769" y="5414165"/>
                <a:ext cx="1570091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endCxn id="16" idx="2"/>
              </p:cNvCxnSpPr>
              <p:nvPr/>
            </p:nvCxnSpPr>
            <p:spPr>
              <a:xfrm flipH="1" flipV="1">
                <a:off x="5128067" y="5414165"/>
                <a:ext cx="46702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85" name="Group 84"/>
              <p:cNvGrpSpPr/>
              <p:nvPr/>
            </p:nvGrpSpPr>
            <p:grpSpPr>
              <a:xfrm>
                <a:off x="2683770" y="1482798"/>
                <a:ext cx="4799882" cy="1404775"/>
                <a:chOff x="2683770" y="1482798"/>
                <a:chExt cx="4799882" cy="1404775"/>
              </a:xfrm>
            </p:grpSpPr>
            <p:pic>
              <p:nvPicPr>
                <p:cNvPr id="72" name="Picture 7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5765" y="1482798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74" name="Straight Connector 73"/>
                <p:cNvCxnSpPr>
                  <a:stCxn id="72" idx="2"/>
                  <a:endCxn id="34" idx="0"/>
                </p:cNvCxnSpPr>
                <p:nvPr/>
              </p:nvCxnSpPr>
              <p:spPr>
                <a:xfrm>
                  <a:off x="5052965" y="2397198"/>
                  <a:ext cx="1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2" idx="2"/>
                  <a:endCxn id="37" idx="0"/>
                </p:cNvCxnSpPr>
                <p:nvPr/>
              </p:nvCxnSpPr>
              <p:spPr>
                <a:xfrm>
                  <a:off x="5052965" y="2397198"/>
                  <a:ext cx="1180731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72" idx="2"/>
                  <a:endCxn id="40" idx="0"/>
                </p:cNvCxnSpPr>
                <p:nvPr/>
              </p:nvCxnSpPr>
              <p:spPr>
                <a:xfrm>
                  <a:off x="5052965" y="2397198"/>
                  <a:ext cx="2430687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stCxn id="72" idx="2"/>
                  <a:endCxn id="31" idx="0"/>
                </p:cNvCxnSpPr>
                <p:nvPr/>
              </p:nvCxnSpPr>
              <p:spPr>
                <a:xfrm flipH="1">
                  <a:off x="3810930" y="2397198"/>
                  <a:ext cx="1242035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>
                  <a:stCxn id="72" idx="2"/>
                  <a:endCxn id="23" idx="0"/>
                </p:cNvCxnSpPr>
                <p:nvPr/>
              </p:nvCxnSpPr>
              <p:spPr>
                <a:xfrm flipH="1">
                  <a:off x="2683770" y="2397198"/>
                  <a:ext cx="2369195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Left-Right Arrow 86"/>
            <p:cNvSpPr/>
            <p:nvPr/>
          </p:nvSpPr>
          <p:spPr>
            <a:xfrm>
              <a:off x="3957157" y="4784634"/>
              <a:ext cx="672130" cy="171416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Left-Right Arrow 87"/>
            <p:cNvSpPr/>
            <p:nvPr/>
          </p:nvSpPr>
          <p:spPr>
            <a:xfrm>
              <a:off x="5641509" y="4750801"/>
              <a:ext cx="672130" cy="171416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76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68237" y="222195"/>
            <a:ext cx="6871725" cy="76352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Characteristics of Cloud Computing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67" y="2241268"/>
            <a:ext cx="7492195" cy="29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2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 Clustering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dirty="0" smtClean="0"/>
              <a:t>:</a:t>
            </a:r>
          </a:p>
          <a:p>
            <a:pPr lvl="1"/>
            <a:endParaRPr lang="en-US" sz="2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849699" y="5637663"/>
            <a:ext cx="1985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5. The Physical Servers exchange heartbeat messages </a:t>
            </a:r>
            <a:r>
              <a:rPr lang="en-GB" sz="1100" b="1" dirty="0">
                <a:solidFill>
                  <a:srgbClr val="0070C0"/>
                </a:solidFill>
              </a:rPr>
              <a:t>with each other and the </a:t>
            </a:r>
            <a:r>
              <a:rPr lang="en-GB" sz="1100" b="1" dirty="0" smtClean="0">
                <a:solidFill>
                  <a:srgbClr val="0070C0"/>
                </a:solidFill>
              </a:rPr>
              <a:t>VIM</a:t>
            </a:r>
            <a:endParaRPr lang="en-US" sz="1100" b="1" dirty="0">
              <a:solidFill>
                <a:srgbClr val="0070C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83208" y="1482798"/>
            <a:ext cx="6001007" cy="4847597"/>
            <a:chOff x="2083208" y="1482798"/>
            <a:chExt cx="6001007" cy="4847597"/>
          </a:xfrm>
        </p:grpSpPr>
        <p:grpSp>
          <p:nvGrpSpPr>
            <p:cNvPr id="8" name="Group 7"/>
            <p:cNvGrpSpPr/>
            <p:nvPr/>
          </p:nvGrpSpPr>
          <p:grpSpPr>
            <a:xfrm>
              <a:off x="2083208" y="1482798"/>
              <a:ext cx="6001007" cy="4847597"/>
              <a:chOff x="2083208" y="1482798"/>
              <a:chExt cx="6001007" cy="484759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083208" y="2887573"/>
                <a:ext cx="6001007" cy="2526592"/>
                <a:chOff x="1670605" y="2582163"/>
                <a:chExt cx="6001007" cy="2526592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670605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A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2797765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61" name="Picture 60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B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4039801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C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220531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D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6470487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E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2404215" y="3828782"/>
                  <a:ext cx="4611065" cy="1279973"/>
                  <a:chOff x="2434130" y="3828782"/>
                  <a:chExt cx="4611065" cy="1279973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434130" y="3829386"/>
                    <a:ext cx="1366045" cy="1279369"/>
                    <a:chOff x="2434130" y="3602522"/>
                    <a:chExt cx="1366045" cy="1279369"/>
                  </a:xfrm>
                </p:grpSpPr>
                <p:sp>
                  <p:nvSpPr>
                    <p:cNvPr id="50" name="Round Diagonal Corner Rectangle 49"/>
                    <p:cNvSpPr/>
                    <p:nvPr/>
                  </p:nvSpPr>
                  <p:spPr>
                    <a:xfrm>
                      <a:off x="2434130" y="3602522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2516589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53" name="Picture 52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A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52" name="Straight Connector 51"/>
                    <p:cNvCxnSpPr>
                      <a:stCxn id="53" idx="0"/>
                    </p:cNvCxnSpPr>
                    <p:nvPr/>
                  </p:nvCxnSpPr>
                  <p:spPr>
                    <a:xfrm flipH="1" flipV="1">
                      <a:off x="3117150" y="3886511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4056640" y="3829386"/>
                    <a:ext cx="1366045" cy="1279369"/>
                    <a:chOff x="4056640" y="3602522"/>
                    <a:chExt cx="1366045" cy="1279369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4144816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48" name="Picture 47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B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6" name="Round Diagonal Corner Rectangle 45"/>
                    <p:cNvSpPr/>
                    <p:nvPr/>
                  </p:nvSpPr>
                  <p:spPr>
                    <a:xfrm>
                      <a:off x="4056640" y="3602522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739661" y="3887115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679150" y="3828782"/>
                    <a:ext cx="1366045" cy="1279973"/>
                    <a:chOff x="5679150" y="3601918"/>
                    <a:chExt cx="1366045" cy="1279973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5761609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43" name="Picture 42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C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1" name="Round Diagonal Corner Rectangle 40"/>
                    <p:cNvSpPr/>
                    <p:nvPr/>
                  </p:nvSpPr>
                  <p:spPr>
                    <a:xfrm>
                      <a:off x="5679150" y="3601918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6370772" y="3896267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271168" y="3429000"/>
                  <a:ext cx="4799882" cy="334035"/>
                  <a:chOff x="2271168" y="3429000"/>
                  <a:chExt cx="4799882" cy="334035"/>
                </a:xfrm>
              </p:grpSpPr>
              <p:cxnSp>
                <p:nvCxnSpPr>
                  <p:cNvPr id="32" name="Straight Connector 31"/>
                  <p:cNvCxnSpPr>
                    <a:endCxn id="60" idx="2"/>
                  </p:cNvCxnSpPr>
                  <p:nvPr/>
                </p:nvCxnSpPr>
                <p:spPr>
                  <a:xfrm flipV="1">
                    <a:off x="4640362" y="3429000"/>
                    <a:ext cx="2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64" idx="2"/>
                  </p:cNvCxnSpPr>
                  <p:nvPr/>
                </p:nvCxnSpPr>
                <p:spPr>
                  <a:xfrm>
                    <a:off x="2271168" y="3429000"/>
                    <a:ext cx="875414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62" idx="2"/>
                  </p:cNvCxnSpPr>
                  <p:nvPr/>
                </p:nvCxnSpPr>
                <p:spPr>
                  <a:xfrm flipH="1">
                    <a:off x="3192575" y="3429000"/>
                    <a:ext cx="205753" cy="330370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58" idx="2"/>
                  </p:cNvCxnSpPr>
                  <p:nvPr/>
                </p:nvCxnSpPr>
                <p:spPr>
                  <a:xfrm>
                    <a:off x="5821094" y="3429000"/>
                    <a:ext cx="511161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56" idx="2"/>
                  </p:cNvCxnSpPr>
                  <p:nvPr/>
                </p:nvCxnSpPr>
                <p:spPr>
                  <a:xfrm flipH="1">
                    <a:off x="6340857" y="3429000"/>
                    <a:ext cx="730193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" name="Rounded Rectangle 13"/>
              <p:cNvSpPr/>
              <p:nvPr/>
            </p:nvSpPr>
            <p:spPr>
              <a:xfrm>
                <a:off x="3807841" y="5719575"/>
                <a:ext cx="2733857" cy="6108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Virtual Infrastructure Manager</a:t>
                </a:r>
                <a:endParaRPr lang="en-US" sz="1400" b="1" dirty="0"/>
              </a:p>
            </p:txBody>
          </p:sp>
          <p:cxnSp>
            <p:nvCxnSpPr>
              <p:cNvPr id="15" name="Straight Connector 14"/>
              <p:cNvCxnSpPr>
                <a:stCxn id="54" idx="2"/>
                <a:endCxn id="14" idx="0"/>
              </p:cNvCxnSpPr>
              <p:nvPr/>
            </p:nvCxnSpPr>
            <p:spPr>
              <a:xfrm>
                <a:off x="3499840" y="5414165"/>
                <a:ext cx="1674930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4" idx="2"/>
              </p:cNvCxnSpPr>
              <p:nvPr/>
            </p:nvCxnSpPr>
            <p:spPr>
              <a:xfrm flipH="1">
                <a:off x="5174769" y="5414165"/>
                <a:ext cx="1570091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49" idx="2"/>
              </p:cNvCxnSpPr>
              <p:nvPr/>
            </p:nvCxnSpPr>
            <p:spPr>
              <a:xfrm flipH="1" flipV="1">
                <a:off x="5128067" y="5414165"/>
                <a:ext cx="46702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2683770" y="1482798"/>
                <a:ext cx="4799882" cy="1404775"/>
                <a:chOff x="2683770" y="1482798"/>
                <a:chExt cx="4799882" cy="1404775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5765" y="1482798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20" name="Straight Connector 19"/>
                <p:cNvCxnSpPr>
                  <a:stCxn id="19" idx="2"/>
                  <a:endCxn id="59" idx="0"/>
                </p:cNvCxnSpPr>
                <p:nvPr/>
              </p:nvCxnSpPr>
              <p:spPr>
                <a:xfrm>
                  <a:off x="5052965" y="2397198"/>
                  <a:ext cx="1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19" idx="2"/>
                  <a:endCxn id="57" idx="0"/>
                </p:cNvCxnSpPr>
                <p:nvPr/>
              </p:nvCxnSpPr>
              <p:spPr>
                <a:xfrm>
                  <a:off x="5052965" y="2397198"/>
                  <a:ext cx="1180731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2"/>
                  <a:endCxn id="55" idx="0"/>
                </p:cNvCxnSpPr>
                <p:nvPr/>
              </p:nvCxnSpPr>
              <p:spPr>
                <a:xfrm>
                  <a:off x="5052965" y="2397198"/>
                  <a:ext cx="2430687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2"/>
                  <a:endCxn id="61" idx="0"/>
                </p:cNvCxnSpPr>
                <p:nvPr/>
              </p:nvCxnSpPr>
              <p:spPr>
                <a:xfrm flipH="1">
                  <a:off x="3810930" y="2397198"/>
                  <a:ext cx="1242035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9" idx="2"/>
                  <a:endCxn id="63" idx="0"/>
                </p:cNvCxnSpPr>
                <p:nvPr/>
              </p:nvCxnSpPr>
              <p:spPr>
                <a:xfrm flipH="1">
                  <a:off x="2683770" y="2397198"/>
                  <a:ext cx="2369195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Left-Right Arrow 8"/>
            <p:cNvSpPr/>
            <p:nvPr/>
          </p:nvSpPr>
          <p:spPr>
            <a:xfrm>
              <a:off x="3957157" y="4784634"/>
              <a:ext cx="672130" cy="171416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5641509" y="4750801"/>
              <a:ext cx="672130" cy="171416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028002" y="4750197"/>
            <a:ext cx="2241114" cy="930215"/>
            <a:chOff x="4028002" y="4750197"/>
            <a:chExt cx="2241114" cy="930215"/>
          </a:xfrm>
        </p:grpSpPr>
        <p:sp>
          <p:nvSpPr>
            <p:cNvPr id="3" name="Lightning Bolt 2"/>
            <p:cNvSpPr/>
            <p:nvPr/>
          </p:nvSpPr>
          <p:spPr>
            <a:xfrm>
              <a:off x="4028002" y="5405830"/>
              <a:ext cx="249639" cy="234617"/>
            </a:xfrm>
            <a:prstGeom prst="lightningBol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ightning Bolt 64"/>
            <p:cNvSpPr/>
            <p:nvPr/>
          </p:nvSpPr>
          <p:spPr>
            <a:xfrm>
              <a:off x="5026411" y="5445795"/>
              <a:ext cx="249639" cy="234617"/>
            </a:xfrm>
            <a:prstGeom prst="lightningBol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ightning Bolt 65"/>
            <p:cNvSpPr/>
            <p:nvPr/>
          </p:nvSpPr>
          <p:spPr>
            <a:xfrm>
              <a:off x="6019477" y="5414165"/>
              <a:ext cx="249639" cy="234617"/>
            </a:xfrm>
            <a:prstGeom prst="lightningBol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Lightning Bolt 66"/>
            <p:cNvSpPr/>
            <p:nvPr/>
          </p:nvSpPr>
          <p:spPr>
            <a:xfrm>
              <a:off x="4161335" y="4751860"/>
              <a:ext cx="249639" cy="234617"/>
            </a:xfrm>
            <a:prstGeom prst="lightningBol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Lightning Bolt 67"/>
            <p:cNvSpPr/>
            <p:nvPr/>
          </p:nvSpPr>
          <p:spPr>
            <a:xfrm>
              <a:off x="5894656" y="4750197"/>
              <a:ext cx="249639" cy="234617"/>
            </a:xfrm>
            <a:prstGeom prst="lightningBol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834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 Clustering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/>
              <a:t>Application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25229" y="4532387"/>
            <a:ext cx="1622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6. Physical </a:t>
            </a:r>
            <a:r>
              <a:rPr lang="en-GB" sz="1100" b="1" dirty="0">
                <a:solidFill>
                  <a:srgbClr val="0070C0"/>
                </a:solidFill>
              </a:rPr>
              <a:t>Server B fails </a:t>
            </a:r>
            <a:r>
              <a:rPr lang="en-GB" sz="1100" b="1" dirty="0" smtClean="0">
                <a:solidFill>
                  <a:srgbClr val="0070C0"/>
                </a:solidFill>
              </a:rPr>
              <a:t>which leads to C failure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2136" y="5741575"/>
            <a:ext cx="1985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7. VIM </a:t>
            </a:r>
            <a:r>
              <a:rPr lang="en-GB" sz="1100" b="1" dirty="0">
                <a:solidFill>
                  <a:srgbClr val="0070C0"/>
                </a:solidFill>
              </a:rPr>
              <a:t>and the other physical servers stop receiving heartbeat messages from </a:t>
            </a:r>
          </a:p>
          <a:p>
            <a:pPr algn="ctr"/>
            <a:r>
              <a:rPr lang="en-GB" sz="1100" b="1" dirty="0">
                <a:solidFill>
                  <a:srgbClr val="0070C0"/>
                </a:solidFill>
              </a:rPr>
              <a:t>Physical Server </a:t>
            </a:r>
            <a:r>
              <a:rPr lang="en-GB" sz="1100" b="1" dirty="0" smtClean="0">
                <a:solidFill>
                  <a:srgbClr val="0070C0"/>
                </a:solidFill>
              </a:rPr>
              <a:t>B</a:t>
            </a:r>
            <a:endParaRPr lang="en-US" sz="1100" b="1" dirty="0">
              <a:solidFill>
                <a:srgbClr val="0070C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3208" y="1482798"/>
            <a:ext cx="6001007" cy="4847597"/>
            <a:chOff x="2083208" y="1482798"/>
            <a:chExt cx="6001007" cy="4847597"/>
          </a:xfrm>
        </p:grpSpPr>
        <p:grpSp>
          <p:nvGrpSpPr>
            <p:cNvPr id="9" name="Group 8"/>
            <p:cNvGrpSpPr/>
            <p:nvPr/>
          </p:nvGrpSpPr>
          <p:grpSpPr>
            <a:xfrm>
              <a:off x="2083208" y="1482798"/>
              <a:ext cx="6001007" cy="4847597"/>
              <a:chOff x="2083208" y="1482798"/>
              <a:chExt cx="6001007" cy="484759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083208" y="2887573"/>
                <a:ext cx="6001007" cy="2526592"/>
                <a:chOff x="1670605" y="2582163"/>
                <a:chExt cx="6001007" cy="2526592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670605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A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2797765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61" name="Picture 60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B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4039801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C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220531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D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6470487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E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2404215" y="3828782"/>
                  <a:ext cx="4611065" cy="1279973"/>
                  <a:chOff x="2434130" y="3828782"/>
                  <a:chExt cx="4611065" cy="1279973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434130" y="3829386"/>
                    <a:ext cx="1366045" cy="1279369"/>
                    <a:chOff x="2434130" y="3602522"/>
                    <a:chExt cx="1366045" cy="1279369"/>
                  </a:xfrm>
                </p:grpSpPr>
                <p:sp>
                  <p:nvSpPr>
                    <p:cNvPr id="50" name="Round Diagonal Corner Rectangle 49"/>
                    <p:cNvSpPr/>
                    <p:nvPr/>
                  </p:nvSpPr>
                  <p:spPr>
                    <a:xfrm>
                      <a:off x="2434130" y="3602522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2516589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53" name="Picture 52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A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52" name="Straight Connector 51"/>
                    <p:cNvCxnSpPr>
                      <a:stCxn id="53" idx="0"/>
                    </p:cNvCxnSpPr>
                    <p:nvPr/>
                  </p:nvCxnSpPr>
                  <p:spPr>
                    <a:xfrm flipH="1" flipV="1">
                      <a:off x="3117150" y="3886511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4056640" y="3829386"/>
                    <a:ext cx="1366045" cy="1279369"/>
                    <a:chOff x="4056640" y="3602522"/>
                    <a:chExt cx="1366045" cy="1279369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4144816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48" name="Picture 47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B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6" name="Round Diagonal Corner Rectangle 45"/>
                    <p:cNvSpPr/>
                    <p:nvPr/>
                  </p:nvSpPr>
                  <p:spPr>
                    <a:xfrm>
                      <a:off x="4056640" y="3602522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739661" y="3887115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679150" y="3828782"/>
                    <a:ext cx="1366045" cy="1279973"/>
                    <a:chOff x="5679150" y="3601918"/>
                    <a:chExt cx="1366045" cy="1279973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5761609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43" name="Picture 42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C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1" name="Round Diagonal Corner Rectangle 40"/>
                    <p:cNvSpPr/>
                    <p:nvPr/>
                  </p:nvSpPr>
                  <p:spPr>
                    <a:xfrm>
                      <a:off x="5679150" y="3601918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6370772" y="3896267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271168" y="3429000"/>
                  <a:ext cx="4799882" cy="334035"/>
                  <a:chOff x="2271168" y="3429000"/>
                  <a:chExt cx="4799882" cy="334035"/>
                </a:xfrm>
              </p:grpSpPr>
              <p:cxnSp>
                <p:nvCxnSpPr>
                  <p:cNvPr id="32" name="Straight Connector 31"/>
                  <p:cNvCxnSpPr>
                    <a:endCxn id="60" idx="2"/>
                  </p:cNvCxnSpPr>
                  <p:nvPr/>
                </p:nvCxnSpPr>
                <p:spPr>
                  <a:xfrm flipV="1">
                    <a:off x="4640362" y="3429000"/>
                    <a:ext cx="2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stCxn id="64" idx="2"/>
                  </p:cNvCxnSpPr>
                  <p:nvPr/>
                </p:nvCxnSpPr>
                <p:spPr>
                  <a:xfrm>
                    <a:off x="2271168" y="3429000"/>
                    <a:ext cx="875414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62" idx="2"/>
                  </p:cNvCxnSpPr>
                  <p:nvPr/>
                </p:nvCxnSpPr>
                <p:spPr>
                  <a:xfrm flipH="1">
                    <a:off x="3192575" y="3429000"/>
                    <a:ext cx="205753" cy="330370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58" idx="2"/>
                  </p:cNvCxnSpPr>
                  <p:nvPr/>
                </p:nvCxnSpPr>
                <p:spPr>
                  <a:xfrm>
                    <a:off x="5821094" y="3429000"/>
                    <a:ext cx="511161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56" idx="2"/>
                  </p:cNvCxnSpPr>
                  <p:nvPr/>
                </p:nvCxnSpPr>
                <p:spPr>
                  <a:xfrm flipH="1">
                    <a:off x="6340857" y="3429000"/>
                    <a:ext cx="730193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" name="Rounded Rectangle 13"/>
              <p:cNvSpPr/>
              <p:nvPr/>
            </p:nvSpPr>
            <p:spPr>
              <a:xfrm>
                <a:off x="3807841" y="5719575"/>
                <a:ext cx="2733857" cy="6108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Virtual Infrastructure Manager</a:t>
                </a:r>
                <a:endParaRPr lang="en-US" sz="1400" b="1" dirty="0"/>
              </a:p>
            </p:txBody>
          </p:sp>
          <p:cxnSp>
            <p:nvCxnSpPr>
              <p:cNvPr id="15" name="Straight Connector 14"/>
              <p:cNvCxnSpPr>
                <a:stCxn id="54" idx="2"/>
                <a:endCxn id="14" idx="0"/>
              </p:cNvCxnSpPr>
              <p:nvPr/>
            </p:nvCxnSpPr>
            <p:spPr>
              <a:xfrm>
                <a:off x="3499840" y="5414165"/>
                <a:ext cx="1674930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4" idx="2"/>
              </p:cNvCxnSpPr>
              <p:nvPr/>
            </p:nvCxnSpPr>
            <p:spPr>
              <a:xfrm flipH="1">
                <a:off x="5174769" y="5414165"/>
                <a:ext cx="1570091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49" idx="2"/>
              </p:cNvCxnSpPr>
              <p:nvPr/>
            </p:nvCxnSpPr>
            <p:spPr>
              <a:xfrm flipH="1" flipV="1">
                <a:off x="5128067" y="5414165"/>
                <a:ext cx="46702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2683770" y="1482798"/>
                <a:ext cx="4799882" cy="1404775"/>
                <a:chOff x="2683770" y="1482798"/>
                <a:chExt cx="4799882" cy="1404775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5765" y="1482798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20" name="Straight Connector 19"/>
                <p:cNvCxnSpPr>
                  <a:stCxn id="19" idx="2"/>
                  <a:endCxn id="59" idx="0"/>
                </p:cNvCxnSpPr>
                <p:nvPr/>
              </p:nvCxnSpPr>
              <p:spPr>
                <a:xfrm>
                  <a:off x="5052965" y="2397198"/>
                  <a:ext cx="1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19" idx="2"/>
                  <a:endCxn id="57" idx="0"/>
                </p:cNvCxnSpPr>
                <p:nvPr/>
              </p:nvCxnSpPr>
              <p:spPr>
                <a:xfrm>
                  <a:off x="5052965" y="2397198"/>
                  <a:ext cx="1180731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2"/>
                  <a:endCxn id="55" idx="0"/>
                </p:cNvCxnSpPr>
                <p:nvPr/>
              </p:nvCxnSpPr>
              <p:spPr>
                <a:xfrm>
                  <a:off x="5052965" y="2397198"/>
                  <a:ext cx="2430687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2"/>
                  <a:endCxn id="61" idx="0"/>
                </p:cNvCxnSpPr>
                <p:nvPr/>
              </p:nvCxnSpPr>
              <p:spPr>
                <a:xfrm flipH="1">
                  <a:off x="3810930" y="2397198"/>
                  <a:ext cx="1242035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9" idx="2"/>
                  <a:endCxn id="63" idx="0"/>
                </p:cNvCxnSpPr>
                <p:nvPr/>
              </p:nvCxnSpPr>
              <p:spPr>
                <a:xfrm flipH="1">
                  <a:off x="2683770" y="2397198"/>
                  <a:ext cx="2369195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Left-Right Arrow 10"/>
            <p:cNvSpPr/>
            <p:nvPr/>
          </p:nvSpPr>
          <p:spPr>
            <a:xfrm>
              <a:off x="3957157" y="4784634"/>
              <a:ext cx="672130" cy="171416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5641509" y="4750801"/>
              <a:ext cx="672130" cy="171416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36306" y="3029045"/>
            <a:ext cx="2073104" cy="1981915"/>
            <a:chOff x="4136306" y="3029045"/>
            <a:chExt cx="2073104" cy="1981915"/>
          </a:xfrm>
        </p:grpSpPr>
        <p:sp>
          <p:nvSpPr>
            <p:cNvPr id="65" name="Multiply 64"/>
            <p:cNvSpPr/>
            <p:nvPr/>
          </p:nvSpPr>
          <p:spPr>
            <a:xfrm>
              <a:off x="4878513" y="3029045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Multiply 65"/>
            <p:cNvSpPr/>
            <p:nvPr/>
          </p:nvSpPr>
          <p:spPr>
            <a:xfrm>
              <a:off x="4905808" y="4125967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Multiply 66"/>
            <p:cNvSpPr/>
            <p:nvPr/>
          </p:nvSpPr>
          <p:spPr>
            <a:xfrm>
              <a:off x="4955229" y="4648450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Multiply 67"/>
            <p:cNvSpPr/>
            <p:nvPr/>
          </p:nvSpPr>
          <p:spPr>
            <a:xfrm>
              <a:off x="4136306" y="4662057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Multiply 68"/>
            <p:cNvSpPr/>
            <p:nvPr/>
          </p:nvSpPr>
          <p:spPr>
            <a:xfrm>
              <a:off x="5860507" y="4658541"/>
              <a:ext cx="348903" cy="348903"/>
            </a:xfrm>
            <a:prstGeom prst="mathMultiply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51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Hypervisor Clustering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/>
              <a:t>Application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60357" y="1913203"/>
            <a:ext cx="1985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9. Virtual </a:t>
            </a:r>
            <a:r>
              <a:rPr lang="en-GB" sz="1100" b="1" dirty="0">
                <a:solidFill>
                  <a:srgbClr val="0070C0"/>
                </a:solidFill>
              </a:rPr>
              <a:t>Server C is </a:t>
            </a:r>
            <a:r>
              <a:rPr lang="en-GB" sz="1100" b="1" dirty="0" smtClean="0">
                <a:solidFill>
                  <a:srgbClr val="0070C0"/>
                </a:solidFill>
              </a:rPr>
              <a:t>migrated </a:t>
            </a:r>
            <a:r>
              <a:rPr lang="en-GB" sz="1100" b="1" dirty="0">
                <a:solidFill>
                  <a:srgbClr val="0070C0"/>
                </a:solidFill>
              </a:rPr>
              <a:t>to the hypervisor running on Physical Server C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00601" y="5767832"/>
            <a:ext cx="1985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8.  </a:t>
            </a:r>
            <a:r>
              <a:rPr lang="en-GB" sz="1100" b="1" dirty="0">
                <a:solidFill>
                  <a:srgbClr val="0070C0"/>
                </a:solidFill>
              </a:rPr>
              <a:t>VIM </a:t>
            </a:r>
            <a:r>
              <a:rPr lang="en-GB" sz="1100" b="1" dirty="0" smtClean="0">
                <a:solidFill>
                  <a:srgbClr val="0070C0"/>
                </a:solidFill>
              </a:rPr>
              <a:t>chooses </a:t>
            </a:r>
            <a:r>
              <a:rPr lang="en-GB" sz="1100" b="1" dirty="0">
                <a:solidFill>
                  <a:srgbClr val="0070C0"/>
                </a:solidFill>
              </a:rPr>
              <a:t>Physical Server C as the new host </a:t>
            </a:r>
            <a:r>
              <a:rPr lang="en-GB" sz="1100" b="1" dirty="0" smtClean="0">
                <a:solidFill>
                  <a:srgbClr val="0070C0"/>
                </a:solidFill>
              </a:rPr>
              <a:t>of </a:t>
            </a:r>
            <a:r>
              <a:rPr lang="en-GB" sz="1100" b="1" dirty="0">
                <a:solidFill>
                  <a:srgbClr val="0070C0"/>
                </a:solidFill>
              </a:rPr>
              <a:t>Virtual Server C</a:t>
            </a:r>
            <a:endParaRPr lang="en-US" sz="1100" b="1" dirty="0">
              <a:solidFill>
                <a:srgbClr val="0070C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3208" y="1482798"/>
            <a:ext cx="6001007" cy="4847597"/>
            <a:chOff x="2083208" y="1482798"/>
            <a:chExt cx="6001007" cy="4847597"/>
          </a:xfrm>
        </p:grpSpPr>
        <p:grpSp>
          <p:nvGrpSpPr>
            <p:cNvPr id="9" name="Group 8"/>
            <p:cNvGrpSpPr/>
            <p:nvPr/>
          </p:nvGrpSpPr>
          <p:grpSpPr>
            <a:xfrm>
              <a:off x="2083208" y="1482798"/>
              <a:ext cx="6001007" cy="4847597"/>
              <a:chOff x="2083208" y="1482798"/>
              <a:chExt cx="6001007" cy="484759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083208" y="2887573"/>
                <a:ext cx="6001007" cy="2526592"/>
                <a:chOff x="1670605" y="2582163"/>
                <a:chExt cx="6001007" cy="2526592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670605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63" name="Picture 62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A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2797765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61" name="Picture 60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B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" name="Group 26"/>
                <p:cNvGrpSpPr/>
                <p:nvPr/>
              </p:nvGrpSpPr>
              <p:grpSpPr>
                <a:xfrm>
                  <a:off x="4039801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59" name="Picture 58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C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220531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57" name="Picture 56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D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6470487" y="2582163"/>
                  <a:ext cx="1201125" cy="846837"/>
                  <a:chOff x="2743697" y="4582065"/>
                  <a:chExt cx="1201125" cy="846837"/>
                </a:xfrm>
              </p:grpSpPr>
              <p:pic>
                <p:nvPicPr>
                  <p:cNvPr id="55" name="Picture 54"/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36256" y="4582065"/>
                    <a:ext cx="616005" cy="616005"/>
                  </a:xfrm>
                  <a:prstGeom prst="rect">
                    <a:avLst/>
                  </a:prstGeom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2743697" y="5198070"/>
                    <a:ext cx="1201125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900" b="1" dirty="0" smtClean="0">
                        <a:solidFill>
                          <a:srgbClr val="EE661C"/>
                        </a:solidFill>
                        <a:latin typeface="+mj-lt"/>
                        <a:cs typeface="Times New Roman" panose="02020603050405020304" pitchFamily="18" charset="0"/>
                      </a:rPr>
                      <a:t>Virtual Server E</a:t>
                    </a:r>
                    <a:endParaRPr lang="en-US" sz="900" b="1" dirty="0">
                      <a:solidFill>
                        <a:srgbClr val="EE661C"/>
                      </a:solidFill>
                      <a:latin typeface="+mj-lt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2404215" y="3828782"/>
                  <a:ext cx="4611065" cy="1279973"/>
                  <a:chOff x="2434130" y="3828782"/>
                  <a:chExt cx="4611065" cy="1279973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2434130" y="3829386"/>
                    <a:ext cx="1366045" cy="1279369"/>
                    <a:chOff x="2434130" y="3602522"/>
                    <a:chExt cx="1366045" cy="1279369"/>
                  </a:xfrm>
                </p:grpSpPr>
                <p:sp>
                  <p:nvSpPr>
                    <p:cNvPr id="50" name="Round Diagonal Corner Rectangle 49"/>
                    <p:cNvSpPr/>
                    <p:nvPr/>
                  </p:nvSpPr>
                  <p:spPr>
                    <a:xfrm>
                      <a:off x="2434130" y="3602522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2516589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53" name="Picture 52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4" name="TextBox 53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A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52" name="Straight Connector 51"/>
                    <p:cNvCxnSpPr>
                      <a:stCxn id="53" idx="0"/>
                    </p:cNvCxnSpPr>
                    <p:nvPr/>
                  </p:nvCxnSpPr>
                  <p:spPr>
                    <a:xfrm flipH="1" flipV="1">
                      <a:off x="3117150" y="3886511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4056640" y="3829386"/>
                    <a:ext cx="1366045" cy="1279369"/>
                    <a:chOff x="4056640" y="3602522"/>
                    <a:chExt cx="1366045" cy="1279369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4144816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48" name="Picture 47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9" name="TextBox 48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B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6" name="Round Diagonal Corner Rectangle 45"/>
                    <p:cNvSpPr/>
                    <p:nvPr/>
                  </p:nvSpPr>
                  <p:spPr>
                    <a:xfrm>
                      <a:off x="4056640" y="3602522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739661" y="3887115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5679150" y="3828782"/>
                    <a:ext cx="1366045" cy="1279973"/>
                    <a:chOff x="5679150" y="3601918"/>
                    <a:chExt cx="1366045" cy="1279973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5761609" y="4035054"/>
                      <a:ext cx="1201125" cy="846837"/>
                      <a:chOff x="2743697" y="4582065"/>
                      <a:chExt cx="1201125" cy="846837"/>
                    </a:xfrm>
                  </p:grpSpPr>
                  <p:pic>
                    <p:nvPicPr>
                      <p:cNvPr id="43" name="Picture 42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036256" y="4582065"/>
                        <a:ext cx="616005" cy="61600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" name="TextBox 43"/>
                      <p:cNvSpPr txBox="1"/>
                      <p:nvPr/>
                    </p:nvSpPr>
                    <p:spPr>
                      <a:xfrm>
                        <a:off x="2743697" y="5198070"/>
                        <a:ext cx="1201125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900" b="1" dirty="0" smtClean="0">
                            <a:solidFill>
                              <a:srgbClr val="EE661C"/>
                            </a:solidFill>
                            <a:latin typeface="+mj-lt"/>
                            <a:cs typeface="Times New Roman" panose="02020603050405020304" pitchFamily="18" charset="0"/>
                          </a:rPr>
                          <a:t>Physical Server C</a:t>
                        </a:r>
                        <a:endParaRPr lang="en-US" sz="900" b="1" dirty="0">
                          <a:solidFill>
                            <a:srgbClr val="EE661C"/>
                          </a:solidFill>
                          <a:latin typeface="+mj-lt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41" name="Round Diagonal Corner Rectangle 40"/>
                    <p:cNvSpPr/>
                    <p:nvPr/>
                  </p:nvSpPr>
                  <p:spPr>
                    <a:xfrm>
                      <a:off x="5679150" y="3601918"/>
                      <a:ext cx="1366045" cy="284593"/>
                    </a:xfrm>
                    <a:prstGeom prst="round2DiagRect">
                      <a:avLst/>
                    </a:prstGeom>
                  </p:spPr>
                  <p:style>
                    <a:lnRef idx="0">
                      <a:schemeClr val="accent1"/>
                    </a:lnRef>
                    <a:fillRef idx="3">
                      <a:schemeClr val="accent1"/>
                    </a:fillRef>
                    <a:effectRef idx="3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i="1" dirty="0" smtClean="0"/>
                        <a:t>Hypervisor</a:t>
                      </a:r>
                      <a:endParaRPr lang="en-US" sz="1200" b="1" i="1" dirty="0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6370772" y="3896267"/>
                      <a:ext cx="1" cy="14854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6"/>
                    </a:lnRef>
                    <a:fillRef idx="0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2271168" y="3429000"/>
                  <a:ext cx="4799882" cy="334035"/>
                  <a:chOff x="2271168" y="3429000"/>
                  <a:chExt cx="4799882" cy="334035"/>
                </a:xfrm>
              </p:grpSpPr>
              <p:cxnSp>
                <p:nvCxnSpPr>
                  <p:cNvPr id="33" name="Straight Connector 32"/>
                  <p:cNvCxnSpPr>
                    <a:stCxn id="64" idx="2"/>
                  </p:cNvCxnSpPr>
                  <p:nvPr/>
                </p:nvCxnSpPr>
                <p:spPr>
                  <a:xfrm>
                    <a:off x="2271168" y="3429000"/>
                    <a:ext cx="875414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62" idx="2"/>
                  </p:cNvCxnSpPr>
                  <p:nvPr/>
                </p:nvCxnSpPr>
                <p:spPr>
                  <a:xfrm flipH="1">
                    <a:off x="3192575" y="3429000"/>
                    <a:ext cx="205753" cy="330370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>
                    <a:stCxn id="58" idx="2"/>
                  </p:cNvCxnSpPr>
                  <p:nvPr/>
                </p:nvCxnSpPr>
                <p:spPr>
                  <a:xfrm>
                    <a:off x="5821094" y="3429000"/>
                    <a:ext cx="511161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56" idx="2"/>
                  </p:cNvCxnSpPr>
                  <p:nvPr/>
                </p:nvCxnSpPr>
                <p:spPr>
                  <a:xfrm flipH="1">
                    <a:off x="6340857" y="3429000"/>
                    <a:ext cx="730193" cy="334035"/>
                  </a:xfrm>
                  <a:prstGeom prst="line">
                    <a:avLst/>
                  </a:prstGeom>
                </p:spPr>
                <p:style>
                  <a:lnRef idx="1">
                    <a:schemeClr val="accent6"/>
                  </a:lnRef>
                  <a:fillRef idx="0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4" name="Rounded Rectangle 13"/>
              <p:cNvSpPr/>
              <p:nvPr/>
            </p:nvSpPr>
            <p:spPr>
              <a:xfrm>
                <a:off x="3807841" y="5719575"/>
                <a:ext cx="2733857" cy="610820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/>
                  <a:t>Virtual Infrastructure Manager</a:t>
                </a:r>
                <a:endParaRPr lang="en-US" sz="1400" b="1" dirty="0"/>
              </a:p>
            </p:txBody>
          </p:sp>
          <p:cxnSp>
            <p:nvCxnSpPr>
              <p:cNvPr id="15" name="Straight Connector 14"/>
              <p:cNvCxnSpPr>
                <a:stCxn id="54" idx="2"/>
                <a:endCxn id="14" idx="0"/>
              </p:cNvCxnSpPr>
              <p:nvPr/>
            </p:nvCxnSpPr>
            <p:spPr>
              <a:xfrm>
                <a:off x="3499840" y="5414165"/>
                <a:ext cx="1674930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44" idx="2"/>
              </p:cNvCxnSpPr>
              <p:nvPr/>
            </p:nvCxnSpPr>
            <p:spPr>
              <a:xfrm flipH="1">
                <a:off x="5174769" y="5414165"/>
                <a:ext cx="1570091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endCxn id="49" idx="2"/>
              </p:cNvCxnSpPr>
              <p:nvPr/>
            </p:nvCxnSpPr>
            <p:spPr>
              <a:xfrm flipH="1" flipV="1">
                <a:off x="5128067" y="5414165"/>
                <a:ext cx="46702" cy="30541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2683770" y="1482798"/>
                <a:ext cx="4799882" cy="1404775"/>
                <a:chOff x="2683770" y="1482798"/>
                <a:chExt cx="4799882" cy="1404775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95765" y="1482798"/>
                  <a:ext cx="914400" cy="914400"/>
                </a:xfrm>
                <a:prstGeom prst="rect">
                  <a:avLst/>
                </a:prstGeom>
              </p:spPr>
            </p:pic>
            <p:cxnSp>
              <p:nvCxnSpPr>
                <p:cNvPr id="20" name="Straight Connector 19"/>
                <p:cNvCxnSpPr>
                  <a:stCxn id="19" idx="2"/>
                  <a:endCxn id="59" idx="0"/>
                </p:cNvCxnSpPr>
                <p:nvPr/>
              </p:nvCxnSpPr>
              <p:spPr>
                <a:xfrm>
                  <a:off x="5052965" y="2397198"/>
                  <a:ext cx="1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>
                  <a:stCxn id="19" idx="2"/>
                  <a:endCxn id="57" idx="0"/>
                </p:cNvCxnSpPr>
                <p:nvPr/>
              </p:nvCxnSpPr>
              <p:spPr>
                <a:xfrm>
                  <a:off x="5052965" y="2397198"/>
                  <a:ext cx="1180731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>
                  <a:stCxn id="19" idx="2"/>
                  <a:endCxn id="55" idx="0"/>
                </p:cNvCxnSpPr>
                <p:nvPr/>
              </p:nvCxnSpPr>
              <p:spPr>
                <a:xfrm>
                  <a:off x="5052965" y="2397198"/>
                  <a:ext cx="2430687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19" idx="2"/>
                  <a:endCxn id="61" idx="0"/>
                </p:cNvCxnSpPr>
                <p:nvPr/>
              </p:nvCxnSpPr>
              <p:spPr>
                <a:xfrm flipH="1">
                  <a:off x="3810930" y="2397198"/>
                  <a:ext cx="1242035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19" idx="2"/>
                  <a:endCxn id="63" idx="0"/>
                </p:cNvCxnSpPr>
                <p:nvPr/>
              </p:nvCxnSpPr>
              <p:spPr>
                <a:xfrm flipH="1">
                  <a:off x="2683770" y="2397198"/>
                  <a:ext cx="2369195" cy="490375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Left-Right Arrow 10"/>
            <p:cNvSpPr/>
            <p:nvPr/>
          </p:nvSpPr>
          <p:spPr>
            <a:xfrm>
              <a:off x="3957157" y="4784634"/>
              <a:ext cx="672130" cy="171416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-Right Arrow 11"/>
            <p:cNvSpPr/>
            <p:nvPr/>
          </p:nvSpPr>
          <p:spPr>
            <a:xfrm>
              <a:off x="5641509" y="4750801"/>
              <a:ext cx="672130" cy="171416"/>
            </a:xfrm>
            <a:prstGeom prst="left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Multiply 64"/>
          <p:cNvSpPr/>
          <p:nvPr/>
        </p:nvSpPr>
        <p:spPr>
          <a:xfrm>
            <a:off x="4955229" y="4648450"/>
            <a:ext cx="348903" cy="34890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>
            <a:off x="5304132" y="3123590"/>
            <a:ext cx="642213" cy="152705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Redundant Storage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Goals</a:t>
            </a:r>
            <a:r>
              <a:rPr lang="en-US" sz="2400" i="1" dirty="0" smtClean="0"/>
              <a:t>:</a:t>
            </a:r>
          </a:p>
          <a:p>
            <a:pPr lvl="1"/>
            <a:r>
              <a:rPr lang="en-GB" sz="2400" i="1" dirty="0" smtClean="0">
                <a:solidFill>
                  <a:srgbClr val="EE661C"/>
                </a:solidFill>
              </a:rPr>
              <a:t>Reliability</a:t>
            </a:r>
            <a:r>
              <a:rPr lang="en-GB" sz="2400" i="1" dirty="0" smtClean="0"/>
              <a:t> </a:t>
            </a:r>
            <a:r>
              <a:rPr lang="en-GB" sz="2400" i="1" dirty="0"/>
              <a:t>and </a:t>
            </a:r>
            <a:r>
              <a:rPr lang="en-GB" sz="2400" i="1" dirty="0">
                <a:solidFill>
                  <a:srgbClr val="EE661C"/>
                </a:solidFill>
              </a:rPr>
              <a:t>availability</a:t>
            </a:r>
            <a:r>
              <a:rPr lang="en-GB" sz="2400" i="1" dirty="0"/>
              <a:t> of cloud storage </a:t>
            </a:r>
            <a:r>
              <a:rPr lang="en-GB" sz="2400" i="1" dirty="0" smtClean="0"/>
              <a:t>devices survival in failure conditions</a:t>
            </a:r>
            <a:endParaRPr lang="en-US" sz="2400" i="1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3237160" y="3440157"/>
            <a:ext cx="3413231" cy="2561390"/>
            <a:chOff x="1365195" y="3801933"/>
            <a:chExt cx="3413231" cy="2561390"/>
          </a:xfrm>
        </p:grpSpPr>
        <p:grpSp>
          <p:nvGrpSpPr>
            <p:cNvPr id="8" name="Group 7"/>
            <p:cNvGrpSpPr/>
            <p:nvPr/>
          </p:nvGrpSpPr>
          <p:grpSpPr>
            <a:xfrm>
              <a:off x="3198706" y="3810762"/>
              <a:ext cx="1579720" cy="1681213"/>
              <a:chOff x="1372961" y="3273007"/>
              <a:chExt cx="1579720" cy="1681213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1520" y="40398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372961" y="3273007"/>
                <a:ext cx="755759" cy="30541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196922" y="3288243"/>
                <a:ext cx="755759" cy="3054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Notched Right Arrow 8"/>
            <p:cNvSpPr/>
            <p:nvPr/>
          </p:nvSpPr>
          <p:spPr>
            <a:xfrm>
              <a:off x="2737392" y="4808462"/>
              <a:ext cx="573067" cy="375306"/>
            </a:xfrm>
            <a:prstGeom prst="notch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365195" y="3801933"/>
              <a:ext cx="1579720" cy="2561390"/>
              <a:chOff x="1365195" y="3801933"/>
              <a:chExt cx="1579720" cy="256139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365195" y="3801933"/>
                <a:ext cx="1579720" cy="1681213"/>
                <a:chOff x="1372961" y="3273007"/>
                <a:chExt cx="1579720" cy="1681213"/>
              </a:xfrm>
            </p:grpSpPr>
            <p:pic>
              <p:nvPicPr>
                <p:cNvPr id="14" name="Picture 1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1520" y="40398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5" name="Rectangle 14"/>
                <p:cNvSpPr/>
                <p:nvPr/>
              </p:nvSpPr>
              <p:spPr>
                <a:xfrm>
                  <a:off x="1372961" y="3273007"/>
                  <a:ext cx="755759" cy="305410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2196922" y="3288243"/>
                  <a:ext cx="755759" cy="30541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>
                  <a:stCxn id="14" idx="0"/>
                </p:cNvCxnSpPr>
                <p:nvPr/>
              </p:nvCxnSpPr>
              <p:spPr>
                <a:xfrm flipH="1" flipV="1">
                  <a:off x="1678372" y="3610929"/>
                  <a:ext cx="450348" cy="4288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4" idx="0"/>
                </p:cNvCxnSpPr>
                <p:nvPr/>
              </p:nvCxnSpPr>
              <p:spPr>
                <a:xfrm flipV="1">
                  <a:off x="2128720" y="3642076"/>
                  <a:ext cx="443197" cy="3977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5884" y="5693184"/>
                <a:ext cx="670139" cy="670139"/>
              </a:xfrm>
              <a:prstGeom prst="rect">
                <a:avLst/>
              </a:prstGeom>
            </p:spPr>
          </p:pic>
          <p:cxnSp>
            <p:nvCxnSpPr>
              <p:cNvPr id="13" name="Straight Arrow Connector 12"/>
              <p:cNvCxnSpPr>
                <a:stCxn id="12" idx="0"/>
                <a:endCxn id="14" idx="2"/>
              </p:cNvCxnSpPr>
              <p:nvPr/>
            </p:nvCxnSpPr>
            <p:spPr>
              <a:xfrm flipV="1">
                <a:off x="2120954" y="5483146"/>
                <a:ext cx="0" cy="210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599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Redundant Storage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i="1" dirty="0" smtClean="0"/>
              <a:t>:</a:t>
            </a:r>
          </a:p>
          <a:p>
            <a:pPr lvl="1"/>
            <a:r>
              <a:rPr lang="en-GB" sz="2400" i="1" dirty="0" smtClean="0"/>
              <a:t>Failure of </a:t>
            </a:r>
            <a:r>
              <a:rPr lang="en-GB" sz="2400" i="1" dirty="0" smtClean="0">
                <a:solidFill>
                  <a:srgbClr val="EE661C"/>
                </a:solidFill>
              </a:rPr>
              <a:t>cloud storage devices</a:t>
            </a:r>
          </a:p>
          <a:p>
            <a:pPr lvl="2"/>
            <a:r>
              <a:rPr lang="en-GB" sz="2000" i="1" dirty="0" smtClean="0"/>
              <a:t>Network </a:t>
            </a:r>
            <a:r>
              <a:rPr lang="en-GB" sz="2000" i="1" dirty="0"/>
              <a:t>connectivity </a:t>
            </a:r>
            <a:r>
              <a:rPr lang="en-GB" sz="2000" i="1" dirty="0" smtClean="0"/>
              <a:t>issues</a:t>
            </a:r>
          </a:p>
          <a:p>
            <a:pPr lvl="2"/>
            <a:r>
              <a:rPr lang="en-GB" sz="2000" i="1" dirty="0"/>
              <a:t>C</a:t>
            </a:r>
            <a:r>
              <a:rPr lang="en-GB" sz="2000" i="1" dirty="0" smtClean="0"/>
              <a:t>ontroller failures</a:t>
            </a:r>
          </a:p>
          <a:p>
            <a:pPr lvl="2"/>
            <a:r>
              <a:rPr lang="en-GB" sz="2000" i="1" dirty="0"/>
              <a:t>G</a:t>
            </a:r>
            <a:r>
              <a:rPr lang="en-GB" sz="2000" i="1" dirty="0" smtClean="0"/>
              <a:t>eneral </a:t>
            </a:r>
            <a:r>
              <a:rPr lang="en-GB" sz="2000" i="1" dirty="0"/>
              <a:t>hardware </a:t>
            </a:r>
            <a:r>
              <a:rPr lang="en-GB" sz="2000" i="1" dirty="0" smtClean="0"/>
              <a:t>failure</a:t>
            </a:r>
            <a:endParaRPr lang="en-GB" sz="2000" i="1" dirty="0"/>
          </a:p>
          <a:p>
            <a:pPr lvl="2"/>
            <a:r>
              <a:rPr lang="en-GB" sz="2000" i="1" dirty="0" smtClean="0"/>
              <a:t>Security </a:t>
            </a:r>
            <a:r>
              <a:rPr lang="en-GB" sz="2000" i="1" dirty="0"/>
              <a:t>breaches</a:t>
            </a:r>
          </a:p>
          <a:p>
            <a:pPr lvl="1"/>
            <a:endParaRPr lang="en-GB" sz="2400" i="1" dirty="0"/>
          </a:p>
          <a:p>
            <a:pPr lvl="1"/>
            <a:r>
              <a:rPr lang="en-GB" sz="2400" i="1" dirty="0" smtClean="0"/>
              <a:t>Effects of failure across</a:t>
            </a:r>
          </a:p>
          <a:p>
            <a:pPr lvl="2"/>
            <a:r>
              <a:rPr lang="en-GB" sz="2000" i="1" dirty="0" smtClean="0"/>
              <a:t>Cloud services</a:t>
            </a:r>
          </a:p>
          <a:p>
            <a:pPr lvl="2"/>
            <a:r>
              <a:rPr lang="en-GB" sz="2000" i="1" dirty="0"/>
              <a:t>C</a:t>
            </a:r>
            <a:r>
              <a:rPr lang="en-GB" sz="2000" i="1" dirty="0" smtClean="0"/>
              <a:t>loud-based applications</a:t>
            </a:r>
          </a:p>
          <a:p>
            <a:pPr lvl="2"/>
            <a:r>
              <a:rPr lang="en-GB" sz="2000" i="1" dirty="0"/>
              <a:t>C</a:t>
            </a:r>
            <a:r>
              <a:rPr lang="en-GB" sz="2000" i="1" dirty="0" smtClean="0"/>
              <a:t>loud </a:t>
            </a:r>
            <a:r>
              <a:rPr lang="en-GB" sz="2000" i="1" dirty="0"/>
              <a:t>infrastructure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223123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Redundant Storage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i="1" dirty="0" smtClean="0"/>
              <a:t>: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2281425" y="1902883"/>
            <a:ext cx="5809170" cy="4349270"/>
            <a:chOff x="2281425" y="1902883"/>
            <a:chExt cx="5809170" cy="4349270"/>
          </a:xfrm>
        </p:grpSpPr>
        <p:sp>
          <p:nvSpPr>
            <p:cNvPr id="15" name="Cloud 14"/>
            <p:cNvSpPr/>
            <p:nvPr/>
          </p:nvSpPr>
          <p:spPr>
            <a:xfrm>
              <a:off x="2443503" y="1902883"/>
              <a:ext cx="4734770" cy="3130393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281425" y="2512770"/>
              <a:ext cx="5809170" cy="3739383"/>
              <a:chOff x="2281425" y="2512770"/>
              <a:chExt cx="5809170" cy="373938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281425" y="5289330"/>
                <a:ext cx="5809170" cy="962823"/>
                <a:chOff x="2281425" y="5289330"/>
                <a:chExt cx="5809170" cy="962823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1425" y="52893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1236" y="52893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1047" y="53377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" name="Picture 1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621" y="53377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6195" y="5337753"/>
                  <a:ext cx="914400" cy="914400"/>
                </a:xfrm>
                <a:prstGeom prst="rect">
                  <a:avLst/>
                </a:prstGeom>
              </p:spPr>
            </p:pic>
          </p:grpSp>
          <p:cxnSp>
            <p:nvCxnSpPr>
              <p:cNvPr id="21" name="Straight Arrow Connector 20"/>
              <p:cNvCxnSpPr>
                <a:stCxn id="8" idx="0"/>
              </p:cNvCxnSpPr>
              <p:nvPr/>
            </p:nvCxnSpPr>
            <p:spPr>
              <a:xfrm flipV="1">
                <a:off x="2738625" y="4326533"/>
                <a:ext cx="2425918" cy="962797"/>
              </a:xfrm>
              <a:prstGeom prst="straightConnector1">
                <a:avLst/>
              </a:prstGeom>
              <a:ln>
                <a:solidFill>
                  <a:srgbClr val="EE661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0" idx="0"/>
                <a:endCxn id="18" idx="2"/>
              </p:cNvCxnSpPr>
              <p:nvPr/>
            </p:nvCxnSpPr>
            <p:spPr>
              <a:xfrm flipV="1">
                <a:off x="3958436" y="4308670"/>
                <a:ext cx="1198344" cy="980660"/>
              </a:xfrm>
              <a:prstGeom prst="straightConnector1">
                <a:avLst/>
              </a:prstGeom>
              <a:ln>
                <a:solidFill>
                  <a:srgbClr val="EE661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1" idx="0"/>
                <a:endCxn id="18" idx="2"/>
              </p:cNvCxnSpPr>
              <p:nvPr/>
            </p:nvCxnSpPr>
            <p:spPr>
              <a:xfrm flipH="1" flipV="1">
                <a:off x="5156780" y="4308670"/>
                <a:ext cx="21467" cy="1029083"/>
              </a:xfrm>
              <a:prstGeom prst="straightConnector1">
                <a:avLst/>
              </a:prstGeom>
              <a:ln>
                <a:solidFill>
                  <a:srgbClr val="EE661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2" idx="0"/>
              </p:cNvCxnSpPr>
              <p:nvPr/>
            </p:nvCxnSpPr>
            <p:spPr>
              <a:xfrm flipH="1" flipV="1">
                <a:off x="5167513" y="4308347"/>
                <a:ext cx="1238308" cy="1029406"/>
              </a:xfrm>
              <a:prstGeom prst="straightConnector1">
                <a:avLst/>
              </a:prstGeom>
              <a:ln>
                <a:solidFill>
                  <a:srgbClr val="EE661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13" idx="0"/>
              </p:cNvCxnSpPr>
              <p:nvPr/>
            </p:nvCxnSpPr>
            <p:spPr>
              <a:xfrm flipH="1" flipV="1">
                <a:off x="5172880" y="4326533"/>
                <a:ext cx="2460515" cy="1011220"/>
              </a:xfrm>
              <a:prstGeom prst="straightConnector1">
                <a:avLst/>
              </a:prstGeom>
              <a:ln>
                <a:solidFill>
                  <a:srgbClr val="EE661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3195825" y="2512770"/>
                <a:ext cx="3260491" cy="1795900"/>
                <a:chOff x="3195825" y="2512770"/>
                <a:chExt cx="3260491" cy="1795900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4394780" y="3089470"/>
                  <a:ext cx="1219200" cy="1219200"/>
                  <a:chOff x="4121621" y="3123590"/>
                  <a:chExt cx="1219200" cy="1219200"/>
                </a:xfrm>
              </p:grpSpPr>
              <p:pic>
                <p:nvPicPr>
                  <p:cNvPr id="16" name="Picture 15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21621" y="312359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7" name="Picture 16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74021" y="327599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26421" y="342839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3195825" y="2512770"/>
                  <a:ext cx="3260491" cy="323310"/>
                  <a:chOff x="3195825" y="2512770"/>
                  <a:chExt cx="3260491" cy="32331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195825" y="2512770"/>
                    <a:ext cx="755759" cy="305410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>
                    <a:off x="4019786" y="2528006"/>
                    <a:ext cx="755759" cy="30541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4860373" y="2530670"/>
                    <a:ext cx="755759" cy="305410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>
                  <a:xfrm>
                    <a:off x="5700557" y="2528006"/>
                    <a:ext cx="755759" cy="305410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8" name="Straight Arrow Connector 37"/>
                <p:cNvCxnSpPr/>
                <p:nvPr/>
              </p:nvCxnSpPr>
              <p:spPr>
                <a:xfrm flipH="1" flipV="1">
                  <a:off x="3501236" y="2850691"/>
                  <a:ext cx="1350744" cy="2292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 flipH="1" flipV="1">
                  <a:off x="4394780" y="2881839"/>
                  <a:ext cx="465593" cy="1992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4851980" y="2881839"/>
                  <a:ext cx="386272" cy="1980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>
                  <a:stCxn id="16" idx="0"/>
                </p:cNvCxnSpPr>
                <p:nvPr/>
              </p:nvCxnSpPr>
              <p:spPr>
                <a:xfrm flipV="1">
                  <a:off x="4851980" y="2889283"/>
                  <a:ext cx="1226456" cy="2001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1" name="TextBox 50"/>
          <p:cNvSpPr txBox="1"/>
          <p:nvPr/>
        </p:nvSpPr>
        <p:spPr>
          <a:xfrm>
            <a:off x="6460357" y="1913203"/>
            <a:ext cx="1985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2. Different LUNs created, one for each customer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38625" y="3425599"/>
            <a:ext cx="16730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1. Storage device is installed and configured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76378" y="6318310"/>
            <a:ext cx="4656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3. Customers requests for accessing their LUNs to R/W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098744" y="2955966"/>
            <a:ext cx="1985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4. Cloud consumer requests are forwarded to respective LUNs</a:t>
            </a: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91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Redundant Storage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i="1" dirty="0" smtClean="0"/>
              <a:t>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1425" y="1902883"/>
            <a:ext cx="5809170" cy="4349270"/>
            <a:chOff x="2281425" y="1902883"/>
            <a:chExt cx="5809170" cy="4349270"/>
          </a:xfrm>
        </p:grpSpPr>
        <p:sp>
          <p:nvSpPr>
            <p:cNvPr id="8" name="Cloud 7"/>
            <p:cNvSpPr/>
            <p:nvPr/>
          </p:nvSpPr>
          <p:spPr>
            <a:xfrm>
              <a:off x="2443503" y="1902883"/>
              <a:ext cx="4734770" cy="3130393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81425" y="2512770"/>
              <a:ext cx="5809170" cy="3739383"/>
              <a:chOff x="2281425" y="2512770"/>
              <a:chExt cx="5809170" cy="37393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281425" y="5289330"/>
                <a:ext cx="5809170" cy="962823"/>
                <a:chOff x="2281425" y="5289330"/>
                <a:chExt cx="5809170" cy="962823"/>
              </a:xfrm>
            </p:grpSpPr>
            <p:pic>
              <p:nvPicPr>
                <p:cNvPr id="30" name="Picture 2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81425" y="52893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1236" y="528933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2" name="Picture 31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21047" y="53377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8621" y="53377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76195" y="5337753"/>
                  <a:ext cx="914400" cy="914400"/>
                </a:xfrm>
                <a:prstGeom prst="rect">
                  <a:avLst/>
                </a:prstGeom>
              </p:spPr>
            </p:pic>
          </p:grpSp>
          <p:cxnSp>
            <p:nvCxnSpPr>
              <p:cNvPr id="11" name="Straight Arrow Connector 10"/>
              <p:cNvCxnSpPr>
                <a:stCxn id="30" idx="0"/>
              </p:cNvCxnSpPr>
              <p:nvPr/>
            </p:nvCxnSpPr>
            <p:spPr>
              <a:xfrm flipV="1">
                <a:off x="2738625" y="4326533"/>
                <a:ext cx="2425918" cy="962797"/>
              </a:xfrm>
              <a:prstGeom prst="straightConnector1">
                <a:avLst/>
              </a:prstGeom>
              <a:ln>
                <a:solidFill>
                  <a:srgbClr val="EE661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31" idx="0"/>
                <a:endCxn id="29" idx="2"/>
              </p:cNvCxnSpPr>
              <p:nvPr/>
            </p:nvCxnSpPr>
            <p:spPr>
              <a:xfrm flipV="1">
                <a:off x="3958436" y="4308670"/>
                <a:ext cx="1198344" cy="980660"/>
              </a:xfrm>
              <a:prstGeom prst="straightConnector1">
                <a:avLst/>
              </a:prstGeom>
              <a:ln>
                <a:solidFill>
                  <a:srgbClr val="EE661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32" idx="0"/>
                <a:endCxn id="29" idx="2"/>
              </p:cNvCxnSpPr>
              <p:nvPr/>
            </p:nvCxnSpPr>
            <p:spPr>
              <a:xfrm flipH="1" flipV="1">
                <a:off x="5156780" y="4308670"/>
                <a:ext cx="21467" cy="1029083"/>
              </a:xfrm>
              <a:prstGeom prst="straightConnector1">
                <a:avLst/>
              </a:prstGeom>
              <a:ln>
                <a:solidFill>
                  <a:srgbClr val="EE661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33" idx="0"/>
              </p:cNvCxnSpPr>
              <p:nvPr/>
            </p:nvCxnSpPr>
            <p:spPr>
              <a:xfrm flipH="1" flipV="1">
                <a:off x="5167513" y="4308347"/>
                <a:ext cx="1238308" cy="1029406"/>
              </a:xfrm>
              <a:prstGeom prst="straightConnector1">
                <a:avLst/>
              </a:prstGeom>
              <a:ln>
                <a:solidFill>
                  <a:srgbClr val="EE661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34" idx="0"/>
              </p:cNvCxnSpPr>
              <p:nvPr/>
            </p:nvCxnSpPr>
            <p:spPr>
              <a:xfrm flipH="1" flipV="1">
                <a:off x="5172880" y="4326533"/>
                <a:ext cx="2460515" cy="1011220"/>
              </a:xfrm>
              <a:prstGeom prst="straightConnector1">
                <a:avLst/>
              </a:prstGeom>
              <a:ln>
                <a:solidFill>
                  <a:srgbClr val="EE661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3195825" y="2512770"/>
                <a:ext cx="3260491" cy="1795900"/>
                <a:chOff x="3195825" y="2512770"/>
                <a:chExt cx="3260491" cy="1795900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4394780" y="3089470"/>
                  <a:ext cx="1219200" cy="1219200"/>
                  <a:chOff x="4121621" y="3123590"/>
                  <a:chExt cx="1219200" cy="1219200"/>
                </a:xfrm>
              </p:grpSpPr>
              <p:pic>
                <p:nvPicPr>
                  <p:cNvPr id="27" name="Picture 26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21621" y="312359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8" name="Picture 27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74021" y="327599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9" name="Picture 28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26421" y="342839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3195825" y="2512770"/>
                  <a:ext cx="3260491" cy="323310"/>
                  <a:chOff x="3195825" y="2512770"/>
                  <a:chExt cx="3260491" cy="323310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3195825" y="2512770"/>
                    <a:ext cx="755759" cy="305410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/>
                  <p:cNvSpPr/>
                  <p:nvPr/>
                </p:nvSpPr>
                <p:spPr>
                  <a:xfrm>
                    <a:off x="4019786" y="2528006"/>
                    <a:ext cx="755759" cy="30541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4860373" y="2530670"/>
                    <a:ext cx="755759" cy="305410"/>
                  </a:xfrm>
                  <a:prstGeom prst="rect">
                    <a:avLst/>
                  </a:prstGeom>
                </p:spPr>
                <p:style>
                  <a:lnRef idx="0">
                    <a:schemeClr val="accent4"/>
                  </a:lnRef>
                  <a:fillRef idx="3">
                    <a:schemeClr val="accent4"/>
                  </a:fillRef>
                  <a:effectRef idx="3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/>
                  <p:cNvSpPr/>
                  <p:nvPr/>
                </p:nvSpPr>
                <p:spPr>
                  <a:xfrm>
                    <a:off x="5700557" y="2528006"/>
                    <a:ext cx="755759" cy="305410"/>
                  </a:xfrm>
                  <a:prstGeom prst="rect">
                    <a:avLst/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9" name="Straight Arrow Connector 18"/>
                <p:cNvCxnSpPr/>
                <p:nvPr/>
              </p:nvCxnSpPr>
              <p:spPr>
                <a:xfrm flipH="1" flipV="1">
                  <a:off x="3501236" y="2850691"/>
                  <a:ext cx="1350744" cy="2292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 flipV="1">
                  <a:off x="4394780" y="2881839"/>
                  <a:ext cx="465593" cy="1992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4851980" y="2881839"/>
                  <a:ext cx="386272" cy="19807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27" idx="0"/>
                </p:cNvCxnSpPr>
                <p:nvPr/>
              </p:nvCxnSpPr>
              <p:spPr>
                <a:xfrm flipV="1">
                  <a:off x="4851980" y="2889283"/>
                  <a:ext cx="1226456" cy="2001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5" name="TextBox 34"/>
          <p:cNvSpPr txBox="1"/>
          <p:nvPr/>
        </p:nvSpPr>
        <p:spPr>
          <a:xfrm>
            <a:off x="7019023" y="2312562"/>
            <a:ext cx="1985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5. Costumers lose access to LUNs and stored data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08653" y="3331226"/>
            <a:ext cx="1985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5.1 Maybe because of</a:t>
            </a:r>
          </a:p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Storage failure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92863" y="4602389"/>
            <a:ext cx="1985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5.2 Or user connectivity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4736707" y="3409612"/>
            <a:ext cx="348903" cy="34890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y 38"/>
          <p:cNvSpPr/>
          <p:nvPr/>
        </p:nvSpPr>
        <p:spPr>
          <a:xfrm>
            <a:off x="5009160" y="4648598"/>
            <a:ext cx="348903" cy="34890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526105" y="4613825"/>
            <a:ext cx="348903" cy="348903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Redundant Storage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Solution</a:t>
            </a:r>
            <a:r>
              <a:rPr lang="en-US" sz="2400" i="1" dirty="0" smtClean="0"/>
              <a:t>:</a:t>
            </a:r>
          </a:p>
          <a:p>
            <a:pPr lvl="1"/>
            <a:r>
              <a:rPr lang="en-GB" sz="2400" i="1" dirty="0"/>
              <a:t>A </a:t>
            </a:r>
            <a:r>
              <a:rPr lang="en-GB" sz="2400" i="1" dirty="0" smtClean="0">
                <a:solidFill>
                  <a:srgbClr val="EE661C"/>
                </a:solidFill>
              </a:rPr>
              <a:t>Secondary Redundant Storage Device</a:t>
            </a:r>
          </a:p>
          <a:p>
            <a:pPr lvl="2"/>
            <a:r>
              <a:rPr lang="en-GB" sz="2000" i="1" dirty="0" smtClean="0"/>
              <a:t>Synchronizes its </a:t>
            </a:r>
            <a:r>
              <a:rPr lang="en-GB" sz="2000" i="1" dirty="0"/>
              <a:t>data with the data in the primary cloud storage </a:t>
            </a:r>
            <a:r>
              <a:rPr lang="en-GB" sz="2000" i="1" dirty="0" smtClean="0"/>
              <a:t>device</a:t>
            </a:r>
          </a:p>
          <a:p>
            <a:pPr lvl="1"/>
            <a:endParaRPr lang="en-US" sz="24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91316" y="4372917"/>
            <a:ext cx="19851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1. The Primary Storage Device </a:t>
            </a:r>
            <a:r>
              <a:rPr lang="en-GB" sz="1100" b="1" dirty="0">
                <a:solidFill>
                  <a:srgbClr val="0070C0"/>
                </a:solidFill>
              </a:rPr>
              <a:t>is replicated to the </a:t>
            </a:r>
            <a:r>
              <a:rPr lang="en-GB" sz="1100" b="1" dirty="0" smtClean="0">
                <a:solidFill>
                  <a:srgbClr val="0070C0"/>
                </a:solidFill>
              </a:rPr>
              <a:t>Secondary Storage Device</a:t>
            </a:r>
            <a:endParaRPr lang="en-US" sz="1100" b="1" dirty="0">
              <a:solidFill>
                <a:srgbClr val="0070C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237160" y="3440157"/>
            <a:ext cx="3413231" cy="2561390"/>
            <a:chOff x="1365195" y="3801933"/>
            <a:chExt cx="3413231" cy="2561390"/>
          </a:xfrm>
        </p:grpSpPr>
        <p:grpSp>
          <p:nvGrpSpPr>
            <p:cNvPr id="19" name="Group 18"/>
            <p:cNvGrpSpPr/>
            <p:nvPr/>
          </p:nvGrpSpPr>
          <p:grpSpPr>
            <a:xfrm>
              <a:off x="3198706" y="3810762"/>
              <a:ext cx="1579720" cy="1681213"/>
              <a:chOff x="1372961" y="3273007"/>
              <a:chExt cx="1579720" cy="1681213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1520" y="40398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1372961" y="3273007"/>
                <a:ext cx="755759" cy="30541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96922" y="3288243"/>
                <a:ext cx="755759" cy="30541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Notched Right Arrow 24"/>
            <p:cNvSpPr/>
            <p:nvPr/>
          </p:nvSpPr>
          <p:spPr>
            <a:xfrm>
              <a:off x="2737392" y="4808462"/>
              <a:ext cx="573067" cy="375306"/>
            </a:xfrm>
            <a:prstGeom prst="notch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365195" y="3801933"/>
              <a:ext cx="1579720" cy="2561390"/>
              <a:chOff x="1365195" y="3801933"/>
              <a:chExt cx="1579720" cy="25613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365195" y="3801933"/>
                <a:ext cx="1579720" cy="1681213"/>
                <a:chOff x="1372961" y="3273007"/>
                <a:chExt cx="1579720" cy="1681213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1520" y="40398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1372961" y="3273007"/>
                  <a:ext cx="755759" cy="305410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196922" y="3288243"/>
                  <a:ext cx="755759" cy="30541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/>
                <p:cNvCxnSpPr>
                  <a:stCxn id="9" idx="0"/>
                </p:cNvCxnSpPr>
                <p:nvPr/>
              </p:nvCxnSpPr>
              <p:spPr>
                <a:xfrm flipH="1" flipV="1">
                  <a:off x="1678372" y="3610929"/>
                  <a:ext cx="450348" cy="4288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>
                  <a:stCxn id="9" idx="0"/>
                </p:cNvCxnSpPr>
                <p:nvPr/>
              </p:nvCxnSpPr>
              <p:spPr>
                <a:xfrm flipV="1">
                  <a:off x="2128720" y="3642076"/>
                  <a:ext cx="443197" cy="3977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5884" y="5693184"/>
                <a:ext cx="670139" cy="670139"/>
              </a:xfrm>
              <a:prstGeom prst="rect">
                <a:avLst/>
              </a:prstGeom>
            </p:spPr>
          </p:pic>
          <p:cxnSp>
            <p:nvCxnSpPr>
              <p:cNvPr id="28" name="Straight Arrow Connector 27"/>
              <p:cNvCxnSpPr>
                <a:stCxn id="26" idx="0"/>
                <a:endCxn id="9" idx="2"/>
              </p:cNvCxnSpPr>
              <p:nvPr/>
            </p:nvCxnSpPr>
            <p:spPr>
              <a:xfrm flipV="1">
                <a:off x="2120954" y="5483146"/>
                <a:ext cx="0" cy="2100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03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Redundant Storage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Solution</a:t>
            </a:r>
            <a:r>
              <a:rPr lang="en-US" sz="2400" i="1" dirty="0" smtClean="0"/>
              <a:t>:</a:t>
            </a:r>
          </a:p>
          <a:p>
            <a:pPr lvl="1"/>
            <a:r>
              <a:rPr lang="en-GB" sz="2400" i="1" dirty="0"/>
              <a:t>A </a:t>
            </a:r>
            <a:r>
              <a:rPr lang="en-GB" sz="2400" i="1" dirty="0" smtClean="0">
                <a:solidFill>
                  <a:srgbClr val="EE661C"/>
                </a:solidFill>
              </a:rPr>
              <a:t>Secondary Redundant Storage Device</a:t>
            </a:r>
          </a:p>
          <a:p>
            <a:pPr lvl="2"/>
            <a:r>
              <a:rPr lang="en-GB" sz="2000" i="1" dirty="0" smtClean="0"/>
              <a:t>Synchronizes its </a:t>
            </a:r>
            <a:r>
              <a:rPr lang="en-GB" sz="2000" i="1" dirty="0"/>
              <a:t>data with the data in the primary cloud storage </a:t>
            </a:r>
            <a:r>
              <a:rPr lang="en-GB" sz="2000" i="1" dirty="0" smtClean="0"/>
              <a:t>device</a:t>
            </a:r>
          </a:p>
          <a:p>
            <a:pPr lvl="1"/>
            <a:endParaRPr lang="en-US" sz="24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97825" y="4351929"/>
            <a:ext cx="1985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 smtClean="0">
                <a:solidFill>
                  <a:srgbClr val="0070C0"/>
                </a:solidFill>
              </a:rPr>
              <a:t>2. When the Primary Storage </a:t>
            </a:r>
            <a:r>
              <a:rPr lang="en-GB" sz="1100" b="1" dirty="0">
                <a:solidFill>
                  <a:srgbClr val="0070C0"/>
                </a:solidFill>
              </a:rPr>
              <a:t>becomes unavailable, </a:t>
            </a:r>
            <a:r>
              <a:rPr lang="en-GB" sz="1100" b="1" dirty="0" smtClean="0">
                <a:solidFill>
                  <a:srgbClr val="0070C0"/>
                </a:solidFill>
              </a:rPr>
              <a:t>the Secondary Storage </a:t>
            </a:r>
            <a:r>
              <a:rPr lang="en-GB" sz="1100" b="1" dirty="0">
                <a:solidFill>
                  <a:srgbClr val="0070C0"/>
                </a:solidFill>
              </a:rPr>
              <a:t>forwards the requests to the LUNs</a:t>
            </a:r>
            <a:endParaRPr lang="en-US" sz="1100" b="1" dirty="0">
              <a:solidFill>
                <a:srgbClr val="0070C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237160" y="3440157"/>
            <a:ext cx="3413231" cy="2561390"/>
            <a:chOff x="3237160" y="3440157"/>
            <a:chExt cx="3413231" cy="2561390"/>
          </a:xfrm>
        </p:grpSpPr>
        <p:grpSp>
          <p:nvGrpSpPr>
            <p:cNvPr id="33" name="Group 32"/>
            <p:cNvGrpSpPr/>
            <p:nvPr/>
          </p:nvGrpSpPr>
          <p:grpSpPr>
            <a:xfrm>
              <a:off x="3237160" y="3440157"/>
              <a:ext cx="3413231" cy="2561390"/>
              <a:chOff x="1365195" y="3801933"/>
              <a:chExt cx="3413231" cy="256139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3198706" y="3810762"/>
                <a:ext cx="1579720" cy="1681213"/>
                <a:chOff x="1372961" y="3273007"/>
                <a:chExt cx="1579720" cy="1681213"/>
              </a:xfrm>
            </p:grpSpPr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1520" y="40398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1" name="Rectangle 20"/>
                <p:cNvSpPr/>
                <p:nvPr/>
              </p:nvSpPr>
              <p:spPr>
                <a:xfrm>
                  <a:off x="1372961" y="3273007"/>
                  <a:ext cx="755759" cy="305410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2196922" y="3288243"/>
                  <a:ext cx="755759" cy="305410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Notched Right Arrow 24"/>
              <p:cNvSpPr/>
              <p:nvPr/>
            </p:nvSpPr>
            <p:spPr>
              <a:xfrm>
                <a:off x="2737392" y="4808462"/>
                <a:ext cx="573067" cy="375306"/>
              </a:xfrm>
              <a:prstGeom prst="notched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1365195" y="3801933"/>
                <a:ext cx="2589270" cy="2561390"/>
                <a:chOff x="1365195" y="3801933"/>
                <a:chExt cx="2589270" cy="256139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365195" y="3801933"/>
                  <a:ext cx="1579720" cy="1681213"/>
                  <a:chOff x="1372961" y="3273007"/>
                  <a:chExt cx="1579720" cy="1681213"/>
                </a:xfrm>
              </p:grpSpPr>
              <p:pic>
                <p:nvPicPr>
                  <p:cNvPr id="9" name="Picture 8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71520" y="4039820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11" name="Rectangle 10"/>
                  <p:cNvSpPr/>
                  <p:nvPr/>
                </p:nvSpPr>
                <p:spPr>
                  <a:xfrm>
                    <a:off x="1372961" y="3273007"/>
                    <a:ext cx="755759" cy="305410"/>
                  </a:xfrm>
                  <a:prstGeom prst="rect">
                    <a:avLst/>
                  </a:prstGeom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196922" y="3288243"/>
                    <a:ext cx="755759" cy="305410"/>
                  </a:xfrm>
                  <a:prstGeom prst="rect">
                    <a:avLst/>
                  </a:prstGeom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5884" y="5693184"/>
                  <a:ext cx="670139" cy="670139"/>
                </a:xfrm>
                <a:prstGeom prst="rect">
                  <a:avLst/>
                </a:prstGeom>
              </p:spPr>
            </p:pic>
            <p:cxnSp>
              <p:nvCxnSpPr>
                <p:cNvPr id="28" name="Straight Arrow Connector 27"/>
                <p:cNvCxnSpPr>
                  <a:stCxn id="26" idx="0"/>
                  <a:endCxn id="20" idx="2"/>
                </p:cNvCxnSpPr>
                <p:nvPr/>
              </p:nvCxnSpPr>
              <p:spPr>
                <a:xfrm flipV="1">
                  <a:off x="2120954" y="5491975"/>
                  <a:ext cx="1833511" cy="2012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Straight Arrow Connector 22"/>
            <p:cNvCxnSpPr/>
            <p:nvPr/>
          </p:nvCxnSpPr>
          <p:spPr>
            <a:xfrm flipH="1" flipV="1">
              <a:off x="5390085" y="3786908"/>
              <a:ext cx="450348" cy="428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840433" y="3818055"/>
              <a:ext cx="443197" cy="397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946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Redundant Storage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/>
              <a:t>Application</a:t>
            </a:r>
            <a:r>
              <a:rPr lang="en-US" sz="2400" i="1" dirty="0"/>
              <a:t>:</a:t>
            </a:r>
            <a:endParaRPr lang="en-US" sz="2400" i="1" dirty="0" smtClean="0"/>
          </a:p>
          <a:p>
            <a:pPr lvl="1"/>
            <a:r>
              <a:rPr lang="en-GB" sz="2400" i="1" dirty="0" smtClean="0"/>
              <a:t>Uses </a:t>
            </a:r>
            <a:r>
              <a:rPr lang="en-GB" sz="2400" i="1" dirty="0" smtClean="0">
                <a:solidFill>
                  <a:srgbClr val="EE661C"/>
                </a:solidFill>
              </a:rPr>
              <a:t>Resource Replication Mechanism </a:t>
            </a:r>
            <a:r>
              <a:rPr lang="en-GB" sz="2400" i="1" dirty="0"/>
              <a:t>to keep the </a:t>
            </a:r>
            <a:r>
              <a:rPr lang="en-GB" sz="2400" i="1" dirty="0" smtClean="0"/>
              <a:t>primary storage </a:t>
            </a:r>
            <a:r>
              <a:rPr lang="en-GB" sz="2400" i="1" dirty="0"/>
              <a:t>device </a:t>
            </a:r>
            <a:r>
              <a:rPr lang="en-GB" sz="2400" i="1" u="sng" dirty="0" smtClean="0"/>
              <a:t>synchronized</a:t>
            </a:r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Usually </a:t>
            </a:r>
            <a:r>
              <a:rPr lang="en-GB" sz="2400" i="1" dirty="0"/>
              <a:t>locate </a:t>
            </a:r>
            <a:r>
              <a:rPr lang="en-GB" sz="2400" i="1" dirty="0" smtClean="0"/>
              <a:t>Secondary </a:t>
            </a:r>
            <a:r>
              <a:rPr lang="en-GB" sz="2400" i="1" dirty="0"/>
              <a:t>cloud storage devices in </a:t>
            </a:r>
            <a:r>
              <a:rPr lang="en-GB" sz="2400" i="1" dirty="0">
                <a:solidFill>
                  <a:srgbClr val="EE661C"/>
                </a:solidFill>
              </a:rPr>
              <a:t>a different geographical </a:t>
            </a:r>
            <a:r>
              <a:rPr lang="en-GB" sz="2400" i="1" dirty="0" smtClean="0">
                <a:solidFill>
                  <a:srgbClr val="EE661C"/>
                </a:solidFill>
              </a:rPr>
              <a:t>region </a:t>
            </a:r>
            <a:r>
              <a:rPr lang="en-GB" sz="2400" i="1" dirty="0"/>
              <a:t>than the primary </a:t>
            </a:r>
            <a:r>
              <a:rPr lang="en-GB" sz="2400" i="1" dirty="0" smtClean="0"/>
              <a:t>one</a:t>
            </a:r>
          </a:p>
          <a:p>
            <a:pPr lvl="1"/>
            <a:endParaRPr lang="en-GB" sz="2400" i="1" dirty="0" smtClean="0"/>
          </a:p>
          <a:p>
            <a:pPr lvl="1"/>
            <a:r>
              <a:rPr lang="en-GB" sz="2400" i="1" dirty="0" smtClean="0"/>
              <a:t>May dictate </a:t>
            </a:r>
            <a:r>
              <a:rPr lang="en-GB" sz="2400" i="1" dirty="0"/>
              <a:t>the protocol </a:t>
            </a:r>
            <a:r>
              <a:rPr lang="en-GB" sz="2400" i="1" dirty="0" smtClean="0"/>
              <a:t>of synchronization</a:t>
            </a:r>
          </a:p>
          <a:p>
            <a:pPr lvl="2"/>
            <a:r>
              <a:rPr lang="en-GB" sz="2000" i="1" dirty="0" smtClean="0"/>
              <a:t>Some </a:t>
            </a:r>
            <a:r>
              <a:rPr lang="en-GB" sz="2000" i="1" dirty="0"/>
              <a:t>replication transport protocols have </a:t>
            </a:r>
            <a:r>
              <a:rPr lang="en-GB" sz="2000" i="1" dirty="0" smtClean="0">
                <a:solidFill>
                  <a:srgbClr val="EE661C"/>
                </a:solidFill>
              </a:rPr>
              <a:t>Distance Restrictions</a:t>
            </a:r>
            <a:endParaRPr lang="en-US" sz="2000" i="1" dirty="0" smtClean="0">
              <a:solidFill>
                <a:srgbClr val="EE66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6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1" y="1006612"/>
            <a:ext cx="824606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Cloud Deployment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6" y="1749245"/>
            <a:ext cx="7787954" cy="458114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1901950"/>
            <a:ext cx="7131480" cy="452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Failure Detection and Recovery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1342223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Goals</a:t>
            </a:r>
            <a:r>
              <a:rPr lang="en-US" sz="2400" i="1" dirty="0" smtClean="0"/>
              <a:t>:</a:t>
            </a:r>
          </a:p>
          <a:p>
            <a:pPr lvl="1"/>
            <a:r>
              <a:rPr lang="en-US" sz="2400" u="sng" dirty="0" smtClean="0"/>
              <a:t>Improve</a:t>
            </a:r>
            <a:r>
              <a:rPr lang="en-US" sz="2400" dirty="0" smtClean="0"/>
              <a:t> and </a:t>
            </a:r>
            <a:r>
              <a:rPr lang="en-US" sz="2400" u="sng" dirty="0" smtClean="0"/>
              <a:t>Auto Correct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failures </a:t>
            </a:r>
            <a:endParaRPr lang="en-US" sz="2400" b="1" i="1" u="sng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i="1" dirty="0" smtClean="0"/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kami\Desktop\1-1.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86050" y="3357562"/>
            <a:ext cx="4714908" cy="26469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84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Failure Detection and Recovery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i="1" dirty="0" smtClean="0"/>
              <a:t>:</a:t>
            </a:r>
          </a:p>
          <a:p>
            <a:pPr marL="0" indent="0">
              <a:buNone/>
            </a:pPr>
            <a:endParaRPr lang="en-US" sz="2400" i="1" dirty="0"/>
          </a:p>
          <a:p>
            <a:pPr lvl="1"/>
            <a:r>
              <a:rPr lang="en-US" sz="2400" dirty="0" smtClean="0"/>
              <a:t>cloud-based IT resources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Fail 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manual</a:t>
            </a:r>
            <a:r>
              <a:rPr lang="en-US" sz="2400" dirty="0" smtClean="0"/>
              <a:t> intervention unacceptable</a:t>
            </a:r>
          </a:p>
          <a:p>
            <a:pPr lvl="1">
              <a:buNone/>
            </a:pPr>
            <a:endParaRPr lang="en-GB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3781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Failure Detection and Recovery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5056999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Solution</a:t>
            </a:r>
            <a:r>
              <a:rPr lang="en-US" sz="2400" i="1" dirty="0" smtClean="0"/>
              <a:t>:</a:t>
            </a:r>
          </a:p>
          <a:p>
            <a:endParaRPr lang="en-US" sz="2400" i="1" dirty="0"/>
          </a:p>
          <a:p>
            <a:pPr lvl="1"/>
            <a:r>
              <a:rPr lang="en-US" sz="2400" b="1" dirty="0" smtClean="0"/>
              <a:t>Watchdog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Monitor</a:t>
            </a:r>
          </a:p>
          <a:p>
            <a:pPr lvl="1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GB" sz="2400" i="1" dirty="0" smtClean="0"/>
          </a:p>
          <a:p>
            <a:pPr lvl="1"/>
            <a:r>
              <a:rPr lang="en-US" sz="2400" b="1" dirty="0" smtClean="0"/>
              <a:t>Watchdog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System</a:t>
            </a:r>
            <a:endParaRPr lang="en-US" sz="2400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1" name="Picture 3" descr="C:\Users\kami\Desktop\watchdog moni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89592" y="2428868"/>
            <a:ext cx="2297184" cy="1643074"/>
          </a:xfrm>
          <a:prstGeom prst="rect">
            <a:avLst/>
          </a:prstGeom>
          <a:noFill/>
        </p:spPr>
      </p:pic>
      <p:pic>
        <p:nvPicPr>
          <p:cNvPr id="2052" name="Picture 4" descr="C:\Users\kami\Desktop\watchdogsyste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4572008"/>
            <a:ext cx="1928826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001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Failure Detection and Recovery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</a:p>
          <a:p>
            <a:endParaRPr lang="en-US" sz="2400" i="1" dirty="0"/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Intelligent</a:t>
            </a:r>
            <a:r>
              <a:rPr lang="en-US" sz="2400" dirty="0" smtClean="0"/>
              <a:t> </a:t>
            </a:r>
            <a:r>
              <a:rPr lang="en-US" sz="2400" b="1" dirty="0" smtClean="0"/>
              <a:t>Watchdog Monitor </a:t>
            </a:r>
          </a:p>
          <a:p>
            <a:pPr lvl="1"/>
            <a:endParaRPr lang="en-US" sz="2400" i="1" dirty="0" smtClean="0"/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Resilient</a:t>
            </a:r>
            <a:r>
              <a:rPr lang="en-US" sz="2400" dirty="0" smtClean="0"/>
              <a:t> </a:t>
            </a:r>
            <a:r>
              <a:rPr lang="en-US" sz="2400" b="1" dirty="0" smtClean="0"/>
              <a:t>Watchdog System </a:t>
            </a:r>
            <a:endParaRPr lang="en-US" sz="2400" b="1" i="1" dirty="0" smtClean="0"/>
          </a:p>
        </p:txBody>
      </p:sp>
      <p:pic>
        <p:nvPicPr>
          <p:cNvPr id="3075" name="Picture 3" descr="C:\Users\kami\Desktop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3929066"/>
            <a:ext cx="1857388" cy="1857388"/>
          </a:xfrm>
          <a:prstGeom prst="rect">
            <a:avLst/>
          </a:prstGeom>
          <a:noFill/>
        </p:spPr>
      </p:pic>
      <p:pic>
        <p:nvPicPr>
          <p:cNvPr id="3076" name="Picture 4" descr="C:\Users\kami\Desktop\resilience-378-22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3693" y="5000636"/>
            <a:ext cx="2520307" cy="1500183"/>
          </a:xfrm>
          <a:prstGeom prst="rect">
            <a:avLst/>
          </a:prstGeom>
          <a:noFill/>
        </p:spPr>
      </p:pic>
      <p:pic>
        <p:nvPicPr>
          <p:cNvPr id="3077" name="Picture 5" descr="C:\Users\kami\Desktop\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5357826"/>
            <a:ext cx="3161617" cy="13176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7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Failure Detection and Recovery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  <a:endParaRPr lang="en-US" sz="2400" i="1" dirty="0"/>
          </a:p>
          <a:p>
            <a:pPr lvl="1">
              <a:buNone/>
            </a:pPr>
            <a:endParaRPr lang="en-US" sz="2400" i="1" dirty="0" smtClean="0"/>
          </a:p>
          <a:p>
            <a:pPr lvl="1"/>
            <a:endParaRPr lang="en-US" sz="2400" i="1" dirty="0" smtClean="0"/>
          </a:p>
        </p:txBody>
      </p:sp>
      <p:pic>
        <p:nvPicPr>
          <p:cNvPr id="4099" name="Picture 3" descr="C:\Users\kami\Desktop\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1214422"/>
            <a:ext cx="4071942" cy="2635452"/>
          </a:xfrm>
          <a:prstGeom prst="rect">
            <a:avLst/>
          </a:prstGeom>
          <a:noFill/>
        </p:spPr>
      </p:pic>
      <p:pic>
        <p:nvPicPr>
          <p:cNvPr id="4100" name="Picture 4" descr="C:\Users\kami\Desktop\slide_2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158" y="3857628"/>
            <a:ext cx="4357717" cy="27964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594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Dynamic Failure Detection and Recovery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</a:p>
          <a:p>
            <a:endParaRPr lang="en-US" sz="2400" i="1" dirty="0"/>
          </a:p>
          <a:p>
            <a:pPr lvl="1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Watching</a:t>
            </a:r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Deciding upon an event</a:t>
            </a:r>
          </a:p>
          <a:p>
            <a:pPr lvl="1"/>
            <a:r>
              <a:rPr lang="en-US" sz="2400" b="1" dirty="0" smtClean="0">
                <a:solidFill>
                  <a:srgbClr val="00B050"/>
                </a:solidFill>
              </a:rPr>
              <a:t>Acting upon an event</a:t>
            </a:r>
          </a:p>
          <a:p>
            <a:pPr lvl="1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Reporting</a:t>
            </a:r>
          </a:p>
          <a:p>
            <a:pPr lvl="1"/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Escalating</a:t>
            </a:r>
            <a:endParaRPr lang="en-US" sz="2400" b="1" i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146" name="Picture 2" descr="C:\Users\kami\Desktop\watchdog monit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857364"/>
            <a:ext cx="1858401" cy="1871676"/>
          </a:xfrm>
          <a:prstGeom prst="rect">
            <a:avLst/>
          </a:prstGeom>
          <a:noFill/>
        </p:spPr>
      </p:pic>
      <p:pic>
        <p:nvPicPr>
          <p:cNvPr id="6149" name="Picture 5" descr="C:\Users\kami\Desktop\inde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1790" y="2486743"/>
            <a:ext cx="642942" cy="640084"/>
          </a:xfrm>
          <a:prstGeom prst="rect">
            <a:avLst/>
          </a:prstGeom>
          <a:noFill/>
        </p:spPr>
      </p:pic>
      <p:pic>
        <p:nvPicPr>
          <p:cNvPr id="6150" name="Picture 6" descr="C:\Users\kami\Desktop\watchdogsystem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3237" y="1816675"/>
            <a:ext cx="2309461" cy="1832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045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/>
          </a:bodyPr>
          <a:lstStyle/>
          <a:p>
            <a:pPr rtl="1"/>
            <a:r>
              <a:rPr lang="en-US" dirty="0" smtClean="0"/>
              <a:t>Multipath Resource Access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1342223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Goals</a:t>
            </a:r>
            <a:r>
              <a:rPr lang="en-US" sz="2400" i="1" dirty="0" smtClean="0"/>
              <a:t>:</a:t>
            </a:r>
          </a:p>
          <a:p>
            <a:pPr lvl="1"/>
            <a:r>
              <a:rPr lang="en-US" sz="2400" u="sng" dirty="0" smtClean="0"/>
              <a:t>Access</a:t>
            </a:r>
            <a:r>
              <a:rPr lang="en-US" sz="2400" dirty="0" smtClean="0"/>
              <a:t> to the Source is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Unavailable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Lost</a:t>
            </a:r>
            <a:endParaRPr lang="en-US" sz="24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170" name="Picture 2" descr="C:\Users\kami\Desktop\2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571876"/>
            <a:ext cx="2790825" cy="2276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10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Multipath Resource Access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i="1" dirty="0" smtClean="0"/>
              <a:t>:</a:t>
            </a:r>
          </a:p>
          <a:p>
            <a:endParaRPr lang="en-US" sz="2400" i="1" dirty="0"/>
          </a:p>
          <a:p>
            <a:pPr lvl="1"/>
            <a:r>
              <a:rPr lang="en-US" sz="2400" u="sng" dirty="0" smtClean="0"/>
              <a:t>Access</a:t>
            </a:r>
            <a:r>
              <a:rPr lang="en-US" sz="2400" dirty="0" smtClean="0"/>
              <a:t> to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resources</a:t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400" u="sng" dirty="0" smtClean="0">
                <a:solidFill>
                  <a:schemeClr val="tx1"/>
                </a:solidFill>
              </a:rPr>
              <a:t>Inadvertently lost  </a:t>
            </a:r>
            <a:r>
              <a:rPr lang="en-US" sz="2400" dirty="0" smtClean="0">
                <a:solidFill>
                  <a:schemeClr val="tx1"/>
                </a:solidFill>
              </a:rPr>
              <a:t>path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u="sng" dirty="0" smtClean="0">
                <a:solidFill>
                  <a:schemeClr val="tx1"/>
                </a:solidFill>
              </a:rPr>
              <a:t>Incorrectly defined </a:t>
            </a:r>
            <a:r>
              <a:rPr lang="en-US" sz="2400" dirty="0" smtClean="0">
                <a:solidFill>
                  <a:schemeClr val="tx1"/>
                </a:solidFill>
              </a:rPr>
              <a:t>path</a:t>
            </a:r>
          </a:p>
          <a:p>
            <a:pPr lvl="1">
              <a:buNone/>
            </a:pPr>
            <a:endParaRPr lang="en-GB" sz="2400" i="1" dirty="0" smtClean="0"/>
          </a:p>
        </p:txBody>
      </p:sp>
      <p:pic>
        <p:nvPicPr>
          <p:cNvPr id="8194" name="Picture 2" descr="C:\Users\kami\Desktop\2-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857364"/>
            <a:ext cx="2057400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43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Multipath Resource Access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5056999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Solution</a:t>
            </a:r>
            <a:r>
              <a:rPr lang="en-US" sz="2400" i="1" dirty="0" smtClean="0"/>
              <a:t>:</a:t>
            </a:r>
            <a:endParaRPr lang="en-US" sz="2400" i="1" dirty="0"/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Alternative</a:t>
            </a:r>
            <a:r>
              <a:rPr lang="en-US" sz="2400" b="1" dirty="0" smtClean="0"/>
              <a:t> paths (</a:t>
            </a:r>
            <a:r>
              <a:rPr lang="en-US" sz="2400" b="1" u="sng" dirty="0" smtClean="0"/>
              <a:t>multi patching </a:t>
            </a:r>
            <a:r>
              <a:rPr lang="en-US" sz="2400" b="1" dirty="0" smtClean="0"/>
              <a:t>system)</a:t>
            </a:r>
            <a:br>
              <a:rPr lang="en-US" sz="2400" b="1" dirty="0" smtClean="0"/>
            </a:br>
            <a:r>
              <a:rPr lang="en-US" sz="2400" b="1" dirty="0" smtClean="0"/>
              <a:t>   Programmatically</a:t>
            </a:r>
            <a:br>
              <a:rPr lang="en-US" sz="2400" b="1" dirty="0" smtClean="0"/>
            </a:br>
            <a:r>
              <a:rPr lang="en-US" sz="2400" b="1" dirty="0" smtClean="0"/>
              <a:t>   Manually  </a:t>
            </a:r>
            <a:br>
              <a:rPr lang="en-US" sz="2400" b="1" dirty="0" smtClean="0"/>
            </a:b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8" name="Picture 2" descr="C:\Users\kami\Desktop\2-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000372"/>
            <a:ext cx="6786610" cy="3475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812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Multipath Resource Access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  <a:endParaRPr lang="en-US" sz="2400" i="1" dirty="0"/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Multi pathing </a:t>
            </a:r>
            <a:r>
              <a:rPr lang="en-US" sz="2400" dirty="0" smtClean="0">
                <a:solidFill>
                  <a:schemeClr val="tx1"/>
                </a:solidFill>
              </a:rPr>
              <a:t>system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u="sng" dirty="0" smtClean="0">
                <a:solidFill>
                  <a:schemeClr val="tx1"/>
                </a:solidFill>
              </a:rPr>
              <a:t>Resides</a:t>
            </a:r>
            <a:r>
              <a:rPr lang="en-US" sz="2400" dirty="0" smtClean="0">
                <a:solidFill>
                  <a:schemeClr val="tx1"/>
                </a:solidFill>
              </a:rPr>
              <a:t> on the Server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</a:t>
            </a:r>
            <a:r>
              <a:rPr lang="en-US" sz="2400" u="sng" dirty="0" smtClean="0">
                <a:solidFill>
                  <a:schemeClr val="tx1"/>
                </a:solidFill>
              </a:rPr>
              <a:t>hypervisor </a:t>
            </a:r>
            <a:endParaRPr lang="en-US" sz="2400" i="1" u="sng" dirty="0" smtClean="0">
              <a:solidFill>
                <a:schemeClr val="tx1"/>
              </a:solidFill>
            </a:endParaRPr>
          </a:p>
        </p:txBody>
      </p:sp>
      <p:pic>
        <p:nvPicPr>
          <p:cNvPr id="10243" name="Picture 3" descr="C:\Users\kami\Desktop\2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4714884"/>
            <a:ext cx="6572296" cy="1643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 descr="C:\Users\kami\Desktop\2-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3" y="1714489"/>
            <a:ext cx="2563813" cy="27146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7041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1" y="1006612"/>
            <a:ext cx="8246069" cy="763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Types of clouds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6" y="1749245"/>
            <a:ext cx="7787954" cy="458114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 descr="http://pbxl.co.jp/wordpress/wp-content/uploads/2015/05/cloud_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70" y="2148005"/>
            <a:ext cx="8608770" cy="413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Multipath Resource Access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  <a:endParaRPr lang="en-US" sz="2400" i="1" dirty="0"/>
          </a:p>
        </p:txBody>
      </p:sp>
      <p:pic>
        <p:nvPicPr>
          <p:cNvPr id="10242" name="Picture 2" descr="C:\Users\kami\Desktop\2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143116"/>
            <a:ext cx="6994632" cy="4346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0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4" y="374900"/>
            <a:ext cx="6871725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Multipath Resource Access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Driver </a:t>
            </a:r>
            <a:r>
              <a:rPr lang="en-US" sz="2400" b="1" dirty="0" smtClean="0">
                <a:solidFill>
                  <a:schemeClr val="tx1"/>
                </a:solidFill>
              </a:rPr>
              <a:t>Installed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On Server</a:t>
            </a:r>
          </a:p>
          <a:p>
            <a:pPr lvl="1"/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b="1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266" name="Picture 2" descr="C:\Users\kami\Desktop\2-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571744"/>
            <a:ext cx="6643734" cy="38118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28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3418" y="275574"/>
            <a:ext cx="7034938" cy="1210347"/>
          </a:xfrm>
        </p:spPr>
        <p:txBody>
          <a:bodyPr>
            <a:noAutofit/>
          </a:bodyPr>
          <a:lstStyle/>
          <a:p>
            <a:pPr rtl="1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Redundant Physical Connection for Virtual Servers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1556537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Goals</a:t>
            </a:r>
            <a:r>
              <a:rPr lang="en-US" sz="2400" i="1" dirty="0" smtClean="0"/>
              <a:t>: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ertainty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associated </a:t>
            </a:r>
            <a:r>
              <a:rPr lang="en-US" sz="2400" b="1" dirty="0" smtClean="0"/>
              <a:t>with the network</a:t>
            </a:r>
            <a:br>
              <a:rPr lang="en-US" sz="2400" b="1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Cable</a:t>
            </a:r>
            <a:r>
              <a:rPr lang="en-US" sz="2400" dirty="0" smtClean="0"/>
              <a:t> disconnection or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Port</a:t>
            </a:r>
            <a:r>
              <a:rPr lang="en-US" sz="2400" dirty="0" smtClean="0"/>
              <a:t> failure</a:t>
            </a:r>
            <a:endParaRPr lang="en-US" sz="2400" b="1" i="1" dirty="0" smtClean="0"/>
          </a:p>
        </p:txBody>
      </p:sp>
      <p:pic>
        <p:nvPicPr>
          <p:cNvPr id="12291" name="Picture 3" descr="C:\Users\kami\Desktop\3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10919" y="3121216"/>
            <a:ext cx="2536820" cy="2536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294" name="Picture 6" descr="C:\Users\kami\Desktop\3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071810"/>
            <a:ext cx="4270817" cy="26558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89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28382" y="527605"/>
            <a:ext cx="6871725" cy="7635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Redundant Physical Connection for Virtual Servers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i="1" dirty="0" smtClean="0"/>
              <a:t>:</a:t>
            </a:r>
            <a:endParaRPr lang="en-US" sz="2400" i="1" dirty="0"/>
          </a:p>
          <a:p>
            <a:pPr lvl="1"/>
            <a:r>
              <a:rPr lang="en-US" sz="2400" dirty="0" smtClean="0"/>
              <a:t>virtual server : 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isolated</a:t>
            </a:r>
            <a:r>
              <a:rPr lang="en-US" sz="2400" dirty="0" smtClean="0"/>
              <a:t>  or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Disconnect </a:t>
            </a:r>
            <a:endParaRPr lang="en-GB" sz="2400" i="1" dirty="0" smtClean="0"/>
          </a:p>
          <a:p>
            <a:pPr lvl="1">
              <a:buNone/>
            </a:pPr>
            <a:endParaRPr lang="en-GB" sz="2400" i="1" dirty="0" smtClean="0"/>
          </a:p>
        </p:txBody>
      </p:sp>
      <p:pic>
        <p:nvPicPr>
          <p:cNvPr id="13316" name="Picture 4" descr="C:\Users\kami\Desktop\3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071810"/>
            <a:ext cx="4857784" cy="30941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38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576750"/>
            <a:ext cx="6871725" cy="7635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Redundant Physical Connection for Virtual Servers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i="1" dirty="0" smtClean="0"/>
              <a:t>:</a:t>
            </a:r>
            <a:endParaRPr lang="en-US" sz="2400" i="1" dirty="0"/>
          </a:p>
          <a:p>
            <a:pPr lvl="1">
              <a:buNone/>
            </a:pPr>
            <a:endParaRPr lang="en-GB" sz="2400" i="1" dirty="0" smtClean="0"/>
          </a:p>
        </p:txBody>
      </p:sp>
      <p:pic>
        <p:nvPicPr>
          <p:cNvPr id="15362" name="Picture 2" descr="C:\Users\kami\Desktop\3-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2000240"/>
            <a:ext cx="6286544" cy="43835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175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499115"/>
            <a:ext cx="6871725" cy="7635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Redundant Physical Connection for Virtual Servers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5056999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Solution</a:t>
            </a:r>
            <a:r>
              <a:rPr lang="en-US" sz="2400" i="1" dirty="0" smtClean="0"/>
              <a:t>:</a:t>
            </a:r>
          </a:p>
          <a:p>
            <a:endParaRPr lang="en-US" sz="2400" i="1" dirty="0"/>
          </a:p>
          <a:p>
            <a:pPr lvl="1"/>
            <a:r>
              <a:rPr lang="en-US" sz="2400" b="1" dirty="0" smtClean="0"/>
              <a:t>physical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backup</a:t>
            </a:r>
            <a:r>
              <a:rPr lang="en-US" sz="2400" b="1" dirty="0" smtClean="0"/>
              <a:t> network connection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GB" sz="2400" i="1" dirty="0" smtClean="0"/>
          </a:p>
        </p:txBody>
      </p:sp>
      <p:pic>
        <p:nvPicPr>
          <p:cNvPr id="14338" name="Picture 2" descr="C:\Users\kami\Desktop\3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7531" y="3071810"/>
            <a:ext cx="5607807" cy="3205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6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46202" y="520810"/>
            <a:ext cx="6871725" cy="7635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Redundant Physical Connection for Virtual Servers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second</a:t>
            </a:r>
            <a:r>
              <a:rPr lang="en-US" sz="2400" dirty="0" smtClean="0"/>
              <a:t> Physical Network Card </a:t>
            </a:r>
            <a:endParaRPr lang="en-GB" sz="2400" i="1" dirty="0" smtClean="0"/>
          </a:p>
        </p:txBody>
      </p:sp>
      <p:pic>
        <p:nvPicPr>
          <p:cNvPr id="20483" name="Picture 3" descr="C:\Users\kami\Desktop\3-10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2500306"/>
            <a:ext cx="4976847" cy="37326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832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505312"/>
            <a:ext cx="6871725" cy="7635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Redundant Physical Connection for Virtual Servers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</a:p>
          <a:p>
            <a:endParaRPr lang="en-US" sz="2400" i="1" dirty="0"/>
          </a:p>
        </p:txBody>
      </p:sp>
      <p:pic>
        <p:nvPicPr>
          <p:cNvPr id="17410" name="Picture 2" descr="C:\Users\kami\Desktop\3-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1857364"/>
            <a:ext cx="6000792" cy="4539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09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543418"/>
            <a:ext cx="6871725" cy="7635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Redundant Physical Connection for Virtual Servers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</a:p>
          <a:p>
            <a:endParaRPr lang="en-US" sz="2400" i="1" dirty="0"/>
          </a:p>
        </p:txBody>
      </p:sp>
      <p:pic>
        <p:nvPicPr>
          <p:cNvPr id="18434" name="Picture 2" descr="C:\Users\kami\Desktop\3-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5" y="1933575"/>
            <a:ext cx="5800218" cy="44958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250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527605"/>
            <a:ext cx="6871725" cy="76352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Redundant Physical Connection for Virtual Servers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33854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</a:t>
            </a:r>
            <a:r>
              <a:rPr lang="en-US" sz="2400" i="1" dirty="0" smtClean="0"/>
              <a:t>:</a:t>
            </a:r>
          </a:p>
          <a:p>
            <a:endParaRPr lang="en-US" sz="2400" i="1" dirty="0"/>
          </a:p>
        </p:txBody>
      </p:sp>
      <p:pic>
        <p:nvPicPr>
          <p:cNvPr id="19458" name="Picture 2" descr="C:\Users\kami\Desktop\3-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571612"/>
            <a:ext cx="3005139" cy="50359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46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1" y="1006612"/>
            <a:ext cx="8246069" cy="7635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of Type of Clouds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6" y="1749245"/>
            <a:ext cx="7787954" cy="458114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1" y="1740765"/>
            <a:ext cx="8298413" cy="511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1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157975"/>
            <a:ext cx="6871725" cy="1000108"/>
          </a:xfrm>
        </p:spPr>
        <p:txBody>
          <a:bodyPr>
            <a:normAutofit/>
          </a:bodyPr>
          <a:lstStyle/>
          <a:p>
            <a:pPr rtl="1"/>
            <a:r>
              <a:rPr lang="en-US" sz="3200" dirty="0" smtClean="0"/>
              <a:t>Synchronized Operating State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1556537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Goals</a:t>
            </a:r>
            <a:r>
              <a:rPr lang="en-US" sz="2400" i="1" dirty="0" smtClean="0"/>
              <a:t>:</a:t>
            </a:r>
          </a:p>
          <a:p>
            <a:pPr lvl="1"/>
            <a:r>
              <a:rPr lang="en-US" sz="2400" b="1" dirty="0" smtClean="0">
                <a:solidFill>
                  <a:schemeClr val="tx1"/>
                </a:solidFill>
              </a:rPr>
              <a:t>Use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high availability </a:t>
            </a:r>
            <a:r>
              <a:rPr lang="en-US" sz="2400" b="1" dirty="0" smtClean="0">
                <a:solidFill>
                  <a:schemeClr val="tx1"/>
                </a:solidFill>
              </a:rPr>
              <a:t>and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clustering technology </a:t>
            </a:r>
            <a:r>
              <a:rPr lang="en-US" sz="2400" b="1" dirty="0" smtClean="0">
                <a:solidFill>
                  <a:schemeClr val="tx1"/>
                </a:solidFill>
              </a:rPr>
              <a:t>by the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</a:rPr>
              <a:t>consumer</a:t>
            </a:r>
            <a:endParaRPr lang="en-US" sz="2400" b="1" i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5602" name="Picture 2" descr="C:\Users\kami\Desktop\4-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3571876"/>
            <a:ext cx="4071966" cy="2293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66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6269" y="222195"/>
            <a:ext cx="6871725" cy="1000108"/>
          </a:xfrm>
        </p:spPr>
        <p:txBody>
          <a:bodyPr>
            <a:normAutofit/>
          </a:bodyPr>
          <a:lstStyle/>
          <a:p>
            <a:pPr rtl="1"/>
            <a:r>
              <a:rPr lang="en-US" sz="3200" dirty="0" smtClean="0"/>
              <a:t>Synchronized Operating State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2270917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Problem</a:t>
            </a:r>
            <a:r>
              <a:rPr lang="en-US" sz="2400" i="1" dirty="0" smtClean="0"/>
              <a:t>:</a:t>
            </a:r>
          </a:p>
          <a:p>
            <a:pPr lvl="1"/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Lack  of productivity </a:t>
            </a:r>
            <a:r>
              <a:rPr lang="en-US" sz="2400" dirty="0" smtClean="0">
                <a:solidFill>
                  <a:schemeClr val="tx1"/>
                </a:solidFill>
              </a:rPr>
              <a:t>of the consumer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Technical restrictions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licensing restrictions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other reasons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  <p:pic>
        <p:nvPicPr>
          <p:cNvPr id="21506" name="Picture 2" descr="C:\Users\kami\Desktop\4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3761246"/>
            <a:ext cx="3333750" cy="2430464"/>
          </a:xfrm>
          <a:prstGeom prst="rect">
            <a:avLst/>
          </a:prstGeom>
          <a:noFill/>
        </p:spPr>
      </p:pic>
      <p:pic>
        <p:nvPicPr>
          <p:cNvPr id="21507" name="Picture 3" descr="C:\Users\kami\Desktop\4-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786189"/>
            <a:ext cx="3786214" cy="25135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424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232" y="0"/>
            <a:ext cx="6871725" cy="1000108"/>
          </a:xfrm>
        </p:spPr>
        <p:txBody>
          <a:bodyPr>
            <a:normAutofit/>
          </a:bodyPr>
          <a:lstStyle/>
          <a:p>
            <a:pPr rtl="1"/>
            <a:r>
              <a:rPr lang="en-US" dirty="0" smtClean="0"/>
              <a:t>Synchronized Operating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1556537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Solution </a:t>
            </a:r>
            <a:r>
              <a:rPr lang="en-US" sz="2400" i="1" dirty="0" smtClean="0"/>
              <a:t>:</a:t>
            </a:r>
          </a:p>
          <a:p>
            <a:pPr lvl="1"/>
            <a:r>
              <a:rPr lang="en-US" sz="2400" b="1" dirty="0" smtClean="0"/>
              <a:t>Use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Heartbeat</a:t>
            </a:r>
            <a:r>
              <a:rPr lang="en-US" sz="2400" b="1" dirty="0" smtClean="0"/>
              <a:t> Message </a:t>
            </a:r>
            <a:endParaRPr lang="en-US" sz="2400" b="1" i="1" dirty="0" smtClean="0"/>
          </a:p>
        </p:txBody>
      </p:sp>
      <p:pic>
        <p:nvPicPr>
          <p:cNvPr id="22530" name="Picture 2" descr="C:\Users\kami\Desktop\4-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714620"/>
            <a:ext cx="5715024" cy="3641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43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232" y="0"/>
            <a:ext cx="6871725" cy="1000108"/>
          </a:xfrm>
        </p:spPr>
        <p:txBody>
          <a:bodyPr>
            <a:normAutofit/>
          </a:bodyPr>
          <a:lstStyle/>
          <a:p>
            <a:pPr rtl="1"/>
            <a:r>
              <a:rPr lang="en-US" dirty="0" smtClean="0"/>
              <a:t>Synchronized Operating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4771247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 </a:t>
            </a:r>
            <a:r>
              <a:rPr lang="en-US" sz="2400" i="1" dirty="0" smtClean="0"/>
              <a:t>:</a:t>
            </a: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Cloud Storage Device </a:t>
            </a:r>
          </a:p>
          <a:p>
            <a:pPr lvl="1"/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Failover System 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Hypervisor </a:t>
            </a:r>
          </a:p>
          <a:p>
            <a:pPr lvl="1"/>
            <a:r>
              <a:rPr lang="en-US" sz="2400" b="1" dirty="0" smtClean="0">
                <a:solidFill>
                  <a:srgbClr val="00B050"/>
                </a:solidFill>
              </a:rPr>
              <a:t>Resource Replication </a:t>
            </a:r>
          </a:p>
          <a:p>
            <a:pPr lvl="1"/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State Management Database </a:t>
            </a:r>
          </a:p>
          <a:p>
            <a:pPr lvl="1"/>
            <a:r>
              <a:rPr lang="en-US" sz="2400" b="1" dirty="0" smtClean="0"/>
              <a:t>Virtual Server </a:t>
            </a:r>
            <a:br>
              <a:rPr lang="en-US" sz="2400" b="1" dirty="0" smtClean="0"/>
            </a:br>
            <a:endParaRPr lang="en-US" sz="2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4505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232" y="0"/>
            <a:ext cx="6871725" cy="1000108"/>
          </a:xfrm>
        </p:spPr>
        <p:txBody>
          <a:bodyPr>
            <a:normAutofit/>
          </a:bodyPr>
          <a:lstStyle/>
          <a:p>
            <a:pPr rtl="1"/>
            <a:r>
              <a:rPr lang="en-US" dirty="0" smtClean="0"/>
              <a:t>Synchronized Operating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1556537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 </a:t>
            </a:r>
            <a:r>
              <a:rPr lang="en-US" sz="2400" i="1" dirty="0" smtClean="0"/>
              <a:t>:</a:t>
            </a:r>
          </a:p>
        </p:txBody>
      </p:sp>
      <p:pic>
        <p:nvPicPr>
          <p:cNvPr id="24578" name="Picture 2" descr="C:\Users\kami\Desktop\4-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071678"/>
            <a:ext cx="5876876" cy="46164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298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00232" y="0"/>
            <a:ext cx="6871725" cy="1000108"/>
          </a:xfrm>
        </p:spPr>
        <p:txBody>
          <a:bodyPr>
            <a:normAutofit/>
          </a:bodyPr>
          <a:lstStyle/>
          <a:p>
            <a:pPr rtl="1"/>
            <a:r>
              <a:rPr lang="en-US" dirty="0" smtClean="0"/>
              <a:t>Synchronized Operating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76014" y="1443835"/>
            <a:ext cx="6871725" cy="1556537"/>
          </a:xfrm>
        </p:spPr>
        <p:txBody>
          <a:bodyPr>
            <a:normAutofit/>
          </a:bodyPr>
          <a:lstStyle/>
          <a:p>
            <a:r>
              <a:rPr lang="en-US" sz="2400" b="1" i="1" dirty="0" smtClean="0"/>
              <a:t>Application </a:t>
            </a:r>
            <a:r>
              <a:rPr lang="en-US" sz="2400" i="1" dirty="0" smtClean="0"/>
              <a:t>:</a:t>
            </a:r>
          </a:p>
        </p:txBody>
      </p:sp>
      <p:pic>
        <p:nvPicPr>
          <p:cNvPr id="23555" name="Picture 3" descr="C:\Users\kami\Desktop\4-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1357298"/>
            <a:ext cx="4714908" cy="52245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84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1" y="1006612"/>
            <a:ext cx="8246069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6" y="1749245"/>
            <a:ext cx="7787954" cy="4581149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669" y="2054655"/>
            <a:ext cx="8398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cs typeface="Browallia New" panose="020B0604020202020204" pitchFamily="34" charset="-34"/>
              </a:rPr>
              <a:t>Cloud Computing Design Patterns By Robert Cope and Amin </a:t>
            </a:r>
            <a:r>
              <a:rPr lang="en-US" sz="2000" dirty="0" err="1" smtClean="0">
                <a:cs typeface="Browallia New" panose="020B0604020202020204" pitchFamily="34" charset="-34"/>
              </a:rPr>
              <a:t>NaserPour</a:t>
            </a:r>
            <a:endParaRPr lang="en-US" sz="2000" dirty="0" smtClean="0"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cs typeface="Browallia New" panose="020B0604020202020204" pitchFamily="34" charset="-34"/>
              </a:rPr>
              <a:t>Lynda.com (Learning Cloud Computing Core Concepts By </a:t>
            </a:r>
            <a:r>
              <a:rPr lang="en-US" sz="2000" dirty="0">
                <a:cs typeface="Browallia New" panose="020B0604020202020204" pitchFamily="34" charset="-34"/>
              </a:rPr>
              <a:t>David </a:t>
            </a:r>
            <a:r>
              <a:rPr lang="en-US" sz="2000" dirty="0" smtClean="0">
                <a:cs typeface="Browallia New" panose="020B0604020202020204" pitchFamily="34" charset="-34"/>
              </a:rPr>
              <a:t>Linthicum)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cs typeface="Browallia New" panose="020B0604020202020204" pitchFamily="34" charset="-3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cs typeface="Browallia New" panose="020B0604020202020204" pitchFamily="34" charset="-34"/>
              </a:rPr>
              <a:t>Design Pattern in Cloud Computing , 2015 </a:t>
            </a:r>
            <a:r>
              <a:rPr lang="en-US" sz="2000" dirty="0">
                <a:cs typeface="Browallia New" panose="020B0604020202020204" pitchFamily="34" charset="-34"/>
              </a:rPr>
              <a:t>10th International </a:t>
            </a:r>
            <a:r>
              <a:rPr lang="en-US" sz="2000" dirty="0" smtClean="0">
                <a:cs typeface="Browallia New" panose="020B0604020202020204" pitchFamily="34" charset="-34"/>
              </a:rPr>
              <a:t>Conference on </a:t>
            </a:r>
            <a:r>
              <a:rPr lang="en-US" sz="2000" dirty="0">
                <a:cs typeface="Browallia New" panose="020B0604020202020204" pitchFamily="34" charset="-34"/>
              </a:rPr>
              <a:t>P2P, Parallel, Grid, Cloud and Internet </a:t>
            </a:r>
            <a:r>
              <a:rPr lang="en-US" sz="2000" dirty="0" smtClean="0">
                <a:cs typeface="Browallia New" panose="020B0604020202020204" pitchFamily="34" charset="-34"/>
              </a:rPr>
              <a:t>Computing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cs typeface="Browallia New" panose="020B06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17" y="4477180"/>
            <a:ext cx="1682499" cy="1664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750" y="4477181"/>
            <a:ext cx="1664211" cy="16642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85" y="4483803"/>
            <a:ext cx="1682499" cy="16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IaaS (Infrastructure as a Service)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28720" y="1596540"/>
            <a:ext cx="65663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the following: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Servers-Compute , Machine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Operating System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*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And all the rest which are dealing with IaaS</a:t>
            </a:r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The </a:t>
            </a:r>
            <a:r>
              <a:rPr lang="en-US" i="1" dirty="0"/>
              <a:t>u</a:t>
            </a:r>
            <a:r>
              <a:rPr lang="en-US" i="1" dirty="0" smtClean="0"/>
              <a:t>ser instead of purchasing servers / software or even         Data Centre Space and network equipment , rent those resources as a fully outsourced services on </a:t>
            </a:r>
            <a:r>
              <a:rPr lang="en-US" b="1" i="1" dirty="0" smtClean="0"/>
              <a:t>demand-model</a:t>
            </a:r>
            <a:r>
              <a:rPr lang="en-US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IaaS can be obtained as Public , Private and combination of both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It could be </a:t>
            </a:r>
            <a:r>
              <a:rPr lang="en-US" b="1" i="1" dirty="0" smtClean="0"/>
              <a:t>Multi-tenancy</a:t>
            </a:r>
            <a:r>
              <a:rPr lang="en-US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IaaS (Infrastructure as a Service) Cont’d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128720" y="1291130"/>
            <a:ext cx="656631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 IaaS would be appropriate</a:t>
            </a:r>
            <a:r>
              <a:rPr lang="en-US" sz="2400" i="1" dirty="0" smtClean="0"/>
              <a:t>?</a:t>
            </a:r>
          </a:p>
          <a:p>
            <a:endParaRPr lang="en-US" sz="2000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 smtClean="0"/>
              <a:t>While demand is very </a:t>
            </a:r>
            <a:r>
              <a:rPr lang="en-US" sz="2000" b="1" i="1" dirty="0" smtClean="0"/>
              <a:t>volatile</a:t>
            </a:r>
            <a:r>
              <a:rPr lang="en-US" sz="2000" i="1" dirty="0" smtClean="0"/>
              <a:t> (</a:t>
            </a:r>
            <a:r>
              <a:rPr lang="en-US" sz="2000" b="1" i="1" dirty="0" smtClean="0"/>
              <a:t>Spike And Troughs</a:t>
            </a:r>
            <a:r>
              <a:rPr lang="en-US" sz="2000" i="1" dirty="0" smtClean="0"/>
              <a:t>)</a:t>
            </a:r>
          </a:p>
          <a:p>
            <a:pPr lvl="1"/>
            <a:r>
              <a:rPr lang="en-US" sz="2000" i="1" dirty="0" err="1" smtClean="0"/>
              <a:t>e.g</a:t>
            </a:r>
            <a:r>
              <a:rPr lang="en-US" sz="2000" i="1" dirty="0" smtClean="0"/>
              <a:t>: </a:t>
            </a:r>
            <a:r>
              <a:rPr lang="en-US" sz="2000" i="1" dirty="0" err="1" smtClean="0"/>
              <a:t>Digikala</a:t>
            </a:r>
            <a:r>
              <a:rPr lang="en-US" sz="2000" i="1" dirty="0" smtClean="0"/>
              <a:t> on </a:t>
            </a:r>
            <a:r>
              <a:rPr lang="en-US" sz="2000" i="1" dirty="0" err="1" smtClean="0"/>
              <a:t>Yalda</a:t>
            </a:r>
            <a:r>
              <a:rPr lang="en-US" sz="2000" i="1" dirty="0" smtClean="0"/>
              <a:t> Night</a:t>
            </a:r>
          </a:p>
          <a:p>
            <a:pPr lvl="1"/>
            <a:endParaRPr lang="en-US" sz="20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For new enterprise</a:t>
            </a:r>
            <a:r>
              <a:rPr lang="en-US" sz="2400" i="1" dirty="0" smtClean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 smtClean="0"/>
              <a:t>Shoestring budget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Low investment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Enterprise </a:t>
            </a:r>
            <a:r>
              <a:rPr lang="en-US" sz="2000" b="1" dirty="0" smtClean="0"/>
              <a:t>grows rapidly </a:t>
            </a:r>
            <a:r>
              <a:rPr lang="en-US" sz="2000" dirty="0" smtClean="0"/>
              <a:t>(Sudden and immediate success)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smtClean="0"/>
              <a:t>Normally scaling hardware would be problematic </a:t>
            </a:r>
          </a:p>
          <a:p>
            <a:pPr lvl="1"/>
            <a:r>
              <a:rPr lang="en-US" sz="2000" dirty="0" err="1" smtClean="0"/>
              <a:t>e.g</a:t>
            </a:r>
            <a:r>
              <a:rPr lang="en-US" sz="2000" dirty="0" smtClean="0"/>
              <a:t>: </a:t>
            </a:r>
            <a:r>
              <a:rPr lang="en-US" sz="2000" dirty="0" err="1" smtClean="0"/>
              <a:t>Animoto</a:t>
            </a:r>
            <a:r>
              <a:rPr lang="en-US" sz="2000" dirty="0" smtClean="0"/>
              <a:t> (cloud base video creation)</a:t>
            </a:r>
          </a:p>
          <a:p>
            <a:pPr lvl="1"/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For Specific line of business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b="1" dirty="0" smtClean="0"/>
              <a:t>Trial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smtClean="0"/>
              <a:t> </a:t>
            </a:r>
            <a:endParaRPr lang="en-US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US" sz="2000" i="1" dirty="0" smtClean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5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Microsoft Office PowerPoint</Application>
  <PresentationFormat>On-screen Show (4:3)</PresentationFormat>
  <Paragraphs>583</Paragraphs>
  <Slides>76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Browallia New</vt:lpstr>
      <vt:lpstr>Calibri</vt:lpstr>
      <vt:lpstr>Courier New</vt:lpstr>
      <vt:lpstr>Times New Roman</vt:lpstr>
      <vt:lpstr>Wingdings</vt:lpstr>
      <vt:lpstr>Office Theme</vt:lpstr>
      <vt:lpstr>Design Patterns in Cloud Computing</vt:lpstr>
      <vt:lpstr>Overview</vt:lpstr>
      <vt:lpstr>Cloud Computing Definitions</vt:lpstr>
      <vt:lpstr>The Characteristics of Cloud Computing</vt:lpstr>
      <vt:lpstr>Cloud Deployment Models</vt:lpstr>
      <vt:lpstr>Types of clouds</vt:lpstr>
      <vt:lpstr>Example of Type of Clouds</vt:lpstr>
      <vt:lpstr>IaaS (Infrastructure as a Service)</vt:lpstr>
      <vt:lpstr>IaaS (Infrastructure as a Service) Cont’d</vt:lpstr>
      <vt:lpstr>IaaS (Infrastructure as a Service) Cont’d</vt:lpstr>
      <vt:lpstr>PaaS (Platform as a Service) </vt:lpstr>
      <vt:lpstr>PaaS- Solution Stack Examples</vt:lpstr>
      <vt:lpstr>PaaS (Platform as a Service) Cont’d </vt:lpstr>
      <vt:lpstr>PaaS (Platform as a Service) Cont’d</vt:lpstr>
      <vt:lpstr>SaaS (Software as a Service)</vt:lpstr>
      <vt:lpstr>SaaS Examples</vt:lpstr>
      <vt:lpstr>PowerPoint Presentation</vt:lpstr>
      <vt:lpstr>TCO / ROI Models</vt:lpstr>
      <vt:lpstr>PowerPoint Presentation</vt:lpstr>
      <vt:lpstr>Design Patterns in Cloud Computing</vt:lpstr>
      <vt:lpstr>Resource Pooling Pattern</vt:lpstr>
      <vt:lpstr>Resource Pooling Pattern Cont’d</vt:lpstr>
      <vt:lpstr>Resource Pooling Pattern</vt:lpstr>
      <vt:lpstr>Resource Pooling Pattern</vt:lpstr>
      <vt:lpstr>Resource Pooling Pattern</vt:lpstr>
      <vt:lpstr>Resource Pooling Pattern</vt:lpstr>
      <vt:lpstr>Resource Pooling Pattern</vt:lpstr>
      <vt:lpstr>Resource Reservation Pattern</vt:lpstr>
      <vt:lpstr>Resource Reservation Pattern</vt:lpstr>
      <vt:lpstr>Resource Reservation Pattern</vt:lpstr>
      <vt:lpstr>Resource Reservation Pattern</vt:lpstr>
      <vt:lpstr>Resource Reservation Pattern</vt:lpstr>
      <vt:lpstr>Resource Reservation Pattern</vt:lpstr>
      <vt:lpstr>Hypervisor Clustering Pattern</vt:lpstr>
      <vt:lpstr>Hypervisor Clustering Pattern</vt:lpstr>
      <vt:lpstr>Hypervisor Clustering Pattern</vt:lpstr>
      <vt:lpstr>Hypervisor Clustering Pattern</vt:lpstr>
      <vt:lpstr>Hypervisor Clustering Pattern</vt:lpstr>
      <vt:lpstr>Hypervisor Clustering Pattern</vt:lpstr>
      <vt:lpstr>Hypervisor Clustering Pattern</vt:lpstr>
      <vt:lpstr>Hypervisor Clustering Pattern</vt:lpstr>
      <vt:lpstr>Hypervisor Clustering Pattern</vt:lpstr>
      <vt:lpstr>Redundant Storage Pattern</vt:lpstr>
      <vt:lpstr>Redundant Storage Pattern</vt:lpstr>
      <vt:lpstr>Redundant Storage Pattern</vt:lpstr>
      <vt:lpstr>Redundant Storage Pattern</vt:lpstr>
      <vt:lpstr>Redundant Storage Pattern</vt:lpstr>
      <vt:lpstr>Redundant Storage Pattern</vt:lpstr>
      <vt:lpstr>Redundant Storage Pattern</vt:lpstr>
      <vt:lpstr>Dynamic Failure Detection and Recovery</vt:lpstr>
      <vt:lpstr>Dynamic Failure Detection and Recovery</vt:lpstr>
      <vt:lpstr>Dynamic Failure Detection and Recovery</vt:lpstr>
      <vt:lpstr>Dynamic Failure Detection and Recovery</vt:lpstr>
      <vt:lpstr>Dynamic Failure Detection and Recovery</vt:lpstr>
      <vt:lpstr>Dynamic Failure Detection and Recovery</vt:lpstr>
      <vt:lpstr>Multipath Resource Access</vt:lpstr>
      <vt:lpstr>Multipath Resource Access</vt:lpstr>
      <vt:lpstr>Multipath Resource Access</vt:lpstr>
      <vt:lpstr>Multipath Resource Access</vt:lpstr>
      <vt:lpstr>Multipath Resource Access</vt:lpstr>
      <vt:lpstr>Multipath Resource Access</vt:lpstr>
      <vt:lpstr>Redundant Physical Connection for Virtual Servers </vt:lpstr>
      <vt:lpstr>Redundant Physical Connection for Virtual Servers </vt:lpstr>
      <vt:lpstr>Redundant Physical Connection for Virtual Servers </vt:lpstr>
      <vt:lpstr>Redundant Physical Connection for Virtual Servers </vt:lpstr>
      <vt:lpstr>Redundant Physical Connection for Virtual Servers </vt:lpstr>
      <vt:lpstr>Redundant Physical Connection for Virtual Servers </vt:lpstr>
      <vt:lpstr>Redundant Physical Connection for Virtual Servers </vt:lpstr>
      <vt:lpstr>Redundant Physical Connection for Virtual Servers </vt:lpstr>
      <vt:lpstr>Synchronized Operating State</vt:lpstr>
      <vt:lpstr>Synchronized Operating State</vt:lpstr>
      <vt:lpstr>Synchronized Operating State</vt:lpstr>
      <vt:lpstr>Synchronized Operating State</vt:lpstr>
      <vt:lpstr>Synchronized Operating State</vt:lpstr>
      <vt:lpstr>Synchronized Operating State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2014-11-29T20:05:49Z</dcterms:created>
  <dcterms:modified xsi:type="dcterms:W3CDTF">2016-12-25T09:05:20Z</dcterms:modified>
</cp:coreProperties>
</file>