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0" r:id="rId4"/>
    <p:sldId id="259" r:id="rId5"/>
    <p:sldId id="262" r:id="rId6"/>
    <p:sldId id="263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5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CD1F9-94B6-F00F-DFFF-4C35F870B2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4EC3F2-ECB1-8975-D2C0-AABAC8F8A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931CB-106C-53AD-1F81-40AFEEC4A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9DB7-6959-4DBB-ADEE-8BBE7ADED15A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0C0EE-9C98-C860-2611-53AD77AD5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B9859-ACC4-11F2-E193-93D3039D7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C5D8-D9EE-4086-8147-ED4359C936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259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6FE5D-D092-2715-7566-46FFB19BC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C97D9-B666-9581-BE81-FCD73D0B2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6F491-0D7E-5262-1529-96E66E87D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9DB7-6959-4DBB-ADEE-8BBE7ADED15A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01B99-50F0-A2B7-120D-6DA05A76E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D985C-89DF-1CD0-B4AA-FAEF90B84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C5D8-D9EE-4086-8147-ED4359C936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858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0C2D51-92B2-0018-3EE5-72AA6F0F54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37691B-4F92-AAD6-FCC6-29F5BE39B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DBF0B-C2B7-BC91-8B33-8D908B612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9DB7-6959-4DBB-ADEE-8BBE7ADED15A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C5794-D423-9E32-8956-CC86F33D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25C59-85E4-F4EB-714F-947641591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C5D8-D9EE-4086-8147-ED4359C936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635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7B008-B245-BB4F-9C07-3A37C0501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E0BBB-D6BE-F140-C20F-2F715BF60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D5F97-DA8A-39CA-4212-206E3723F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9DB7-6959-4DBB-ADEE-8BBE7ADED15A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ECB92-FFC6-22AF-24C1-A8D5A52DB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8BDB0-EBAB-7BEB-6EA4-E070929A6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C5D8-D9EE-4086-8147-ED4359C936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653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45CB1-3019-F837-3E5B-FFDBD414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2F904-C650-BA26-4D13-AA3D581EA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67B02-8411-9A94-D9AB-2EBC3EE4D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9DB7-6959-4DBB-ADEE-8BBE7ADED15A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B5F0D-E18A-6477-A907-5F8463D87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AAE0-45AB-550C-FD7F-0B2D91D58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C5D8-D9EE-4086-8147-ED4359C936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02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B02A2-F53B-90C9-6325-27F93F9A0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025FE-61FC-9550-7EE9-F18EEA68C0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BDA2AD-1410-B2E3-93CB-4C8042EB7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9D2AE-1941-6B4D-F1F1-68EE15F51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9DB7-6959-4DBB-ADEE-8BBE7ADED15A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1781A-400B-FF0B-E221-198E8F1EF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C98A2-B526-08B7-C2DC-2236D4163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C5D8-D9EE-4086-8147-ED4359C936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915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013AF-CB96-3855-77F8-F56A060FA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2B82C-198A-12C9-085F-06932FC46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0EDAF4-C556-567D-EF4C-6030657EC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4709F6-5FDE-74F7-3F63-7CAB48998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F6AAD4-4FE2-C5D2-4D10-05CF70CAD1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CF7DB2-7A1D-5B91-A5A8-643AA613D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9DB7-6959-4DBB-ADEE-8BBE7ADED15A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C2E3CD-0D51-1577-1B60-A92962A03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B4E7C8-A88B-EAFA-AB7F-50EB4E64A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C5D8-D9EE-4086-8147-ED4359C936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017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D1BDC-033F-B01D-085C-CC4973246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9D46F1-3AC7-5F8B-92F3-EA77CD666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9DB7-6959-4DBB-ADEE-8BBE7ADED15A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9DA66E-4702-322D-B9C3-11DB18EC6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8B840E-0B37-3D53-C349-EFB68A013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C5D8-D9EE-4086-8147-ED4359C936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172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1FB524-9938-2D74-42F2-3C3BE494E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9DB7-6959-4DBB-ADEE-8BBE7ADED15A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4AD8AC-9948-75D0-2578-2FED38CCF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F5ADBA-1890-9860-6B72-DD63B992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C5D8-D9EE-4086-8147-ED4359C936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967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6DC82-F81A-5708-825E-93850F10A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73180-6FC1-24C5-27CC-6F45981C9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3A506-E973-3DD2-6333-BFCEFB0DC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00B175-B669-95AC-ECE4-F5415635D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9DB7-6959-4DBB-ADEE-8BBE7ADED15A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A839B-F7CA-F038-86DF-F2CDBF33A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D430F-A9CC-2850-7BAF-AC3B8857F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C5D8-D9EE-4086-8147-ED4359C936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008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35C3F-309F-FE23-D50A-71EBA2ADF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4ED313-12C8-9549-AC04-3A633C0211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E119E6-8157-CBE3-8361-297B2BDF8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B7F22-084E-9BA3-5AED-C68FD9676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9DB7-6959-4DBB-ADEE-8BBE7ADED15A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463BF4-2BC6-6451-3E9C-AA106F5E8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B66C4-F03E-A9B3-DC2A-5DA7880AF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C5D8-D9EE-4086-8147-ED4359C936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319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F33562-1D48-6135-E9EA-A080E5699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77CFE-EA62-7C1C-61D6-44E6255C9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282EC-EF2E-4AFE-6A1B-7EB63D22CA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E9DB7-6959-4DBB-ADEE-8BBE7ADED15A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06A66-6714-1888-1B1B-B7C2246D5A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3A789-3F45-95C1-D683-849669D7AE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2C5D8-D9EE-4086-8147-ED4359C936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271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0B0D3-66BC-13D7-F050-85CA06E8E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3600" y="962343"/>
            <a:ext cx="9144000" cy="2387600"/>
          </a:xfrm>
        </p:spPr>
        <p:txBody>
          <a:bodyPr/>
          <a:lstStyle/>
          <a:p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Ant_gen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DD5720-8073-FAA1-89A9-FCD41985F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5980" y="3358198"/>
            <a:ext cx="7368540" cy="459422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- Team-12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7A1876-9ACD-3AE0-29DA-D9F272ACD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515" y="2077495"/>
            <a:ext cx="1999205" cy="199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46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C3FCDA5-12B4-6E88-0CF0-8E531A0A8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ln w="3175">
            <a:noFill/>
          </a:ln>
        </p:spPr>
        <p:txBody>
          <a:bodyPr>
            <a:norm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Motivation (why we did what we did?)</a:t>
            </a:r>
            <a:endParaRPr lang="en-IN" sz="3600" dirty="0">
              <a:latin typeface="Consolas" panose="020B06090202040302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7140E5A-C721-4812-7DF6-B5B134AB785A}"/>
              </a:ext>
            </a:extLst>
          </p:cNvPr>
          <p:cNvCxnSpPr>
            <a:cxnSpLocks/>
          </p:cNvCxnSpPr>
          <p:nvPr/>
        </p:nvCxnSpPr>
        <p:spPr>
          <a:xfrm flipH="1">
            <a:off x="838200" y="1455420"/>
            <a:ext cx="1088136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05C0E74-1672-1640-C75E-B09184DE2B15}"/>
              </a:ext>
            </a:extLst>
          </p:cNvPr>
          <p:cNvCxnSpPr>
            <a:cxnSpLocks/>
          </p:cNvCxnSpPr>
          <p:nvPr/>
        </p:nvCxnSpPr>
        <p:spPr>
          <a:xfrm flipH="1">
            <a:off x="833853" y="6316957"/>
            <a:ext cx="1088136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F799B1B-81B7-8169-08E3-3B65631E58D6}"/>
              </a:ext>
            </a:extLst>
          </p:cNvPr>
          <p:cNvSpPr txBox="1"/>
          <p:nvPr/>
        </p:nvSpPr>
        <p:spPr>
          <a:xfrm>
            <a:off x="945423" y="1855450"/>
            <a:ext cx="10515600" cy="9233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i="1" dirty="0">
                <a:latin typeface="Consolas" panose="020B0609020204030204" pitchFamily="49" charset="0"/>
              </a:rPr>
              <a:t>There's a lot of automation that can happen that isn't a replacement of humans, but of mind-numbing behavior.  </a:t>
            </a:r>
          </a:p>
          <a:p>
            <a:r>
              <a:rPr lang="en-US" i="1" dirty="0">
                <a:latin typeface="Consolas" panose="020B0609020204030204" pitchFamily="49" charset="0"/>
              </a:rPr>
              <a:t>~ Stewart Butterfield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0806ECB-2FAA-6DBA-B4C7-A6FD64620954}"/>
              </a:ext>
            </a:extLst>
          </p:cNvPr>
          <p:cNvSpPr/>
          <p:nvPr/>
        </p:nvSpPr>
        <p:spPr>
          <a:xfrm>
            <a:off x="1380304" y="4141229"/>
            <a:ext cx="4360819" cy="1381623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22017F8-92D5-3A19-6324-69927DEE6987}"/>
              </a:ext>
            </a:extLst>
          </p:cNvPr>
          <p:cNvSpPr/>
          <p:nvPr/>
        </p:nvSpPr>
        <p:spPr>
          <a:xfrm>
            <a:off x="6496609" y="4141230"/>
            <a:ext cx="4606820" cy="136886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D962A21-3072-15D6-9E3B-665654E66FB4}"/>
              </a:ext>
            </a:extLst>
          </p:cNvPr>
          <p:cNvCxnSpPr>
            <a:cxnSpLocks/>
          </p:cNvCxnSpPr>
          <p:nvPr/>
        </p:nvCxnSpPr>
        <p:spPr>
          <a:xfrm>
            <a:off x="2954408" y="3292337"/>
            <a:ext cx="606549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8126F65-38C9-F512-66CC-2E096F394D6D}"/>
              </a:ext>
            </a:extLst>
          </p:cNvPr>
          <p:cNvCxnSpPr>
            <a:cxnSpLocks/>
          </p:cNvCxnSpPr>
          <p:nvPr/>
        </p:nvCxnSpPr>
        <p:spPr>
          <a:xfrm flipV="1">
            <a:off x="9019903" y="3292337"/>
            <a:ext cx="0" cy="84889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80C1673-D1BB-3BD8-349E-E73C751C8B28}"/>
              </a:ext>
            </a:extLst>
          </p:cNvPr>
          <p:cNvCxnSpPr>
            <a:cxnSpLocks/>
          </p:cNvCxnSpPr>
          <p:nvPr/>
        </p:nvCxnSpPr>
        <p:spPr>
          <a:xfrm flipV="1">
            <a:off x="2954408" y="3301054"/>
            <a:ext cx="0" cy="84889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D035C86-7D77-062D-3C4E-5EA24CF8BDB9}"/>
              </a:ext>
            </a:extLst>
          </p:cNvPr>
          <p:cNvSpPr txBox="1"/>
          <p:nvPr/>
        </p:nvSpPr>
        <p:spPr>
          <a:xfrm>
            <a:off x="1463039" y="4304219"/>
            <a:ext cx="41801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W</a:t>
            </a:r>
            <a:r>
              <a:rPr lang="en-IN" sz="1600" dirty="0">
                <a:latin typeface="Consolas" panose="020B0609020204030204" pitchFamily="49" charset="0"/>
              </a:rPr>
              <a:t>e tried designing a antenna that radiates at 30Ghz and tried improving parameters with slot based optimizations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E017F0A-CA83-7F3F-BB95-EE5AAA4255DA}"/>
              </a:ext>
            </a:extLst>
          </p:cNvPr>
          <p:cNvSpPr txBox="1"/>
          <p:nvPr/>
        </p:nvSpPr>
        <p:spPr>
          <a:xfrm>
            <a:off x="6629408" y="4299959"/>
            <a:ext cx="43695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Consolas" panose="020B0609020204030204" pitchFamily="49" charset="0"/>
              </a:rPr>
              <a:t>We needed a program or a package or some kind of automation script that can design for us and we just wanted to be the decision makers</a:t>
            </a:r>
          </a:p>
        </p:txBody>
      </p:sp>
    </p:spTree>
    <p:extLst>
      <p:ext uri="{BB962C8B-B14F-4D97-AF65-F5344CB8AC3E}">
        <p14:creationId xmlns:p14="http://schemas.microsoft.com/office/powerpoint/2010/main" val="131600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9EFF4-0507-4037-263E-048246344BAE}"/>
              </a:ext>
            </a:extLst>
          </p:cNvPr>
          <p:cNvSpPr>
            <a:spLocks noGrp="1"/>
          </p:cNvSpPr>
          <p:nvPr>
            <p:ph type="title"/>
          </p:nvPr>
        </p:nvSpPr>
        <p:spPr>
          <a:ln w="3175">
            <a:noFill/>
          </a:ln>
        </p:spPr>
        <p:txBody>
          <a:bodyPr>
            <a:norm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Workflow</a:t>
            </a:r>
            <a:endParaRPr lang="en-IN" sz="3600" dirty="0">
              <a:latin typeface="Consolas" panose="020B0609020204030204" pitchFamily="49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F5EFBE-C192-C229-3F07-2E7220A69688}"/>
              </a:ext>
            </a:extLst>
          </p:cNvPr>
          <p:cNvCxnSpPr>
            <a:cxnSpLocks/>
          </p:cNvCxnSpPr>
          <p:nvPr/>
        </p:nvCxnSpPr>
        <p:spPr>
          <a:xfrm flipH="1">
            <a:off x="838200" y="1455420"/>
            <a:ext cx="1088136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0D3AC68A-53E5-7D17-BC1B-DFFE5828442C}"/>
              </a:ext>
            </a:extLst>
          </p:cNvPr>
          <p:cNvSpPr/>
          <p:nvPr/>
        </p:nvSpPr>
        <p:spPr>
          <a:xfrm>
            <a:off x="1981200" y="2026920"/>
            <a:ext cx="1531620" cy="118872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6C82FC-2CF7-745B-8DA4-F88CCA276407}"/>
              </a:ext>
            </a:extLst>
          </p:cNvPr>
          <p:cNvSpPr txBox="1"/>
          <p:nvPr/>
        </p:nvSpPr>
        <p:spPr>
          <a:xfrm>
            <a:off x="1985556" y="2670114"/>
            <a:ext cx="150114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yaml</a:t>
            </a:r>
            <a:endParaRPr lang="en-IN" dirty="0">
              <a:latin typeface="Consolas" panose="020B06090202040302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CE8A8B4-C39C-5080-B7A3-6AD71F74938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512820" y="2789465"/>
            <a:ext cx="170688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1EBA6FE-0051-C472-6075-90D61BA17AE3}"/>
              </a:ext>
            </a:extLst>
          </p:cNvPr>
          <p:cNvSpPr/>
          <p:nvPr/>
        </p:nvSpPr>
        <p:spPr>
          <a:xfrm>
            <a:off x="5189220" y="2026920"/>
            <a:ext cx="1531620" cy="121158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7C50F4-39FA-BC1B-C373-1E59C375CEA6}"/>
              </a:ext>
            </a:extLst>
          </p:cNvPr>
          <p:cNvSpPr txBox="1"/>
          <p:nvPr/>
        </p:nvSpPr>
        <p:spPr>
          <a:xfrm>
            <a:off x="5219700" y="2604799"/>
            <a:ext cx="150114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nsolas" panose="020B0609020204030204" pitchFamily="49" charset="0"/>
              </a:rPr>
              <a:t>Py</a:t>
            </a:r>
            <a:r>
              <a:rPr lang="en-US" dirty="0">
                <a:latin typeface="Consolas" panose="020B0609020204030204" pitchFamily="49" charset="0"/>
              </a:rPr>
              <a:t>-patch</a:t>
            </a:r>
            <a:endParaRPr lang="en-IN" dirty="0">
              <a:latin typeface="Consolas" panose="020B0609020204030204" pitchFamily="49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E0EA0E3-B0B9-3895-3441-7330591213FF}"/>
              </a:ext>
            </a:extLst>
          </p:cNvPr>
          <p:cNvCxnSpPr>
            <a:cxnSpLocks/>
          </p:cNvCxnSpPr>
          <p:nvPr/>
        </p:nvCxnSpPr>
        <p:spPr>
          <a:xfrm>
            <a:off x="6720840" y="2632710"/>
            <a:ext cx="170688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0165F69-F362-7F10-EA01-E7B2308F1CEB}"/>
              </a:ext>
            </a:extLst>
          </p:cNvPr>
          <p:cNvSpPr/>
          <p:nvPr/>
        </p:nvSpPr>
        <p:spPr>
          <a:xfrm>
            <a:off x="8427720" y="2026920"/>
            <a:ext cx="1531620" cy="121158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EF256D-BFD2-834B-E90B-7AB6D8A40946}"/>
              </a:ext>
            </a:extLst>
          </p:cNvPr>
          <p:cNvSpPr txBox="1"/>
          <p:nvPr/>
        </p:nvSpPr>
        <p:spPr>
          <a:xfrm>
            <a:off x="8458200" y="2624389"/>
            <a:ext cx="150114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py</a:t>
            </a:r>
            <a:r>
              <a:rPr lang="en-US" dirty="0">
                <a:latin typeface="Consolas" panose="020B0609020204030204" pitchFamily="49" charset="0"/>
              </a:rPr>
              <a:t> file</a:t>
            </a:r>
            <a:endParaRPr lang="en-IN" dirty="0">
              <a:latin typeface="Consolas" panose="020B0609020204030204" pitchFamily="49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8093E11-1476-416E-15FA-4F1BD050C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104" y="2167592"/>
            <a:ext cx="432852" cy="432852"/>
          </a:xfrm>
          <a:prstGeom prst="rect">
            <a:avLst/>
          </a:prstGeom>
          <a:ln w="12700">
            <a:noFill/>
          </a:ln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FD15971-F95A-CD9A-69CB-E5F1ECFD49EF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9163050" y="3246101"/>
            <a:ext cx="15240" cy="6814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26F4ACF-5342-4EB7-9B4E-2A091C3074B2}"/>
              </a:ext>
            </a:extLst>
          </p:cNvPr>
          <p:cNvSpPr/>
          <p:nvPr/>
        </p:nvSpPr>
        <p:spPr>
          <a:xfrm>
            <a:off x="8412480" y="3927509"/>
            <a:ext cx="1531620" cy="92008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DD9C85E-E189-A4B7-752F-F68FD5D4A1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262" y="3955754"/>
            <a:ext cx="1006815" cy="628588"/>
          </a:xfrm>
          <a:prstGeom prst="rect">
            <a:avLst/>
          </a:prstGeom>
          <a:ln w="12700">
            <a:noFill/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8A3EFF7-32BC-09CD-29D1-59A9256019E3}"/>
              </a:ext>
            </a:extLst>
          </p:cNvPr>
          <p:cNvSpPr txBox="1"/>
          <p:nvPr/>
        </p:nvSpPr>
        <p:spPr>
          <a:xfrm>
            <a:off x="751111" y="5725928"/>
            <a:ext cx="10965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latin typeface="Consolas" panose="020B0609020204030204" pitchFamily="49" charset="0"/>
              </a:rPr>
              <a:t>The above is a basic workflow  of the </a:t>
            </a:r>
            <a:r>
              <a:rPr lang="en-US" u="sng" dirty="0" err="1">
                <a:latin typeface="Consolas" panose="020B0609020204030204" pitchFamily="49" charset="0"/>
              </a:rPr>
              <a:t>py</a:t>
            </a:r>
            <a:r>
              <a:rPr lang="en-US" u="sng" dirty="0">
                <a:latin typeface="Consolas" panose="020B0609020204030204" pitchFamily="49" charset="0"/>
              </a:rPr>
              <a:t>-patch cli tool</a:t>
            </a:r>
            <a:endParaRPr lang="en-IN" u="sng" dirty="0">
              <a:latin typeface="Consolas" panose="020B0609020204030204" pitchFamily="49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5BFA7F8-6AEE-191C-C68C-C59A3EB7DE48}"/>
              </a:ext>
            </a:extLst>
          </p:cNvPr>
          <p:cNvCxnSpPr>
            <a:cxnSpLocks/>
          </p:cNvCxnSpPr>
          <p:nvPr/>
        </p:nvCxnSpPr>
        <p:spPr>
          <a:xfrm flipH="1">
            <a:off x="833853" y="6316957"/>
            <a:ext cx="1088136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945BA39-408A-1768-D364-2529FC6A33CC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2754630" y="4368463"/>
            <a:ext cx="5657850" cy="190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D9B9B20-E710-D8F8-61E5-73AC152E0E53}"/>
              </a:ext>
            </a:extLst>
          </p:cNvPr>
          <p:cNvCxnSpPr>
            <a:cxnSpLocks/>
            <a:endCxn id="4" idx="2"/>
          </p:cNvCxnSpPr>
          <p:nvPr/>
        </p:nvCxnSpPr>
        <p:spPr>
          <a:xfrm flipH="1" flipV="1">
            <a:off x="2747010" y="3215640"/>
            <a:ext cx="15240" cy="1168702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485E2F5-D1AD-99A3-80EB-D8708EBB76EC}"/>
              </a:ext>
            </a:extLst>
          </p:cNvPr>
          <p:cNvSpPr txBox="1"/>
          <p:nvPr/>
        </p:nvSpPr>
        <p:spPr>
          <a:xfrm>
            <a:off x="8458200" y="4380225"/>
            <a:ext cx="150114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HFSS</a:t>
            </a:r>
            <a:endParaRPr lang="en-IN" dirty="0">
              <a:latin typeface="Consolas" panose="020B0609020204030204" pitchFamily="49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95F47EE5-A5FA-9E92-80C9-D4ECC3578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364" y="2143463"/>
            <a:ext cx="432852" cy="432852"/>
          </a:xfrm>
          <a:prstGeom prst="rect">
            <a:avLst/>
          </a:prstGeom>
          <a:ln w="12700">
            <a:noFill/>
          </a:ln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D9E459E-5B99-0843-CD7A-9891D92F84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200" y="2222930"/>
            <a:ext cx="439688" cy="404513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2997111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9EFF4-0507-4037-263E-048246344BAE}"/>
              </a:ext>
            </a:extLst>
          </p:cNvPr>
          <p:cNvSpPr>
            <a:spLocks noGrp="1"/>
          </p:cNvSpPr>
          <p:nvPr>
            <p:ph type="title"/>
          </p:nvPr>
        </p:nvSpPr>
        <p:spPr>
          <a:ln w="3175">
            <a:noFill/>
          </a:ln>
        </p:spPr>
        <p:txBody>
          <a:bodyPr>
            <a:norm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Usage</a:t>
            </a:r>
            <a:endParaRPr lang="en-IN" sz="3600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97424-D9C7-5BD7-4816-36F10C0F6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8136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&gt; </a:t>
            </a:r>
            <a:r>
              <a:rPr lang="en-US" sz="2000" i="1" u="sng" dirty="0" err="1">
                <a:latin typeface="Consolas" panose="020B0609020204030204" pitchFamily="49" charset="0"/>
              </a:rPr>
              <a:t>Py</a:t>
            </a:r>
            <a:r>
              <a:rPr lang="en-US" sz="2000" i="1" u="sng" dirty="0">
                <a:latin typeface="Consolas" panose="020B0609020204030204" pitchFamily="49" charset="0"/>
              </a:rPr>
              <a:t>-patch is a cli python package that allows you to generate a patch in      </a:t>
            </a:r>
            <a:r>
              <a:rPr lang="en-US" sz="2000" i="1" u="sng" dirty="0" err="1">
                <a:latin typeface="Consolas" panose="020B0609020204030204" pitchFamily="49" charset="0"/>
              </a:rPr>
              <a:t>ansys</a:t>
            </a:r>
            <a:r>
              <a:rPr lang="en-US" sz="2000" i="1" u="sng" dirty="0">
                <a:latin typeface="Consolas" panose="020B0609020204030204" pitchFamily="49" charset="0"/>
              </a:rPr>
              <a:t> HFSS EDA platform.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$ </a:t>
            </a:r>
            <a:r>
              <a:rPr lang="en-US" sz="2000" dirty="0" err="1">
                <a:latin typeface="Consolas" panose="020B0609020204030204" pitchFamily="49" charset="0"/>
              </a:rPr>
              <a:t>ant_gne</a:t>
            </a:r>
            <a:r>
              <a:rPr lang="en-US" sz="2000" dirty="0">
                <a:latin typeface="Consolas" panose="020B0609020204030204" pitchFamily="49" charset="0"/>
              </a:rPr>
              <a:t> -help (or) </a:t>
            </a:r>
            <a:r>
              <a:rPr lang="en-US" sz="2000" dirty="0" err="1">
                <a:latin typeface="Consolas" panose="020B0609020204030204" pitchFamily="49" charset="0"/>
              </a:rPr>
              <a:t>ant_gen</a:t>
            </a:r>
            <a:r>
              <a:rPr lang="en-US" sz="2000" dirty="0">
                <a:latin typeface="Consolas" panose="020B0609020204030204" pitchFamily="49" charset="0"/>
              </a:rPr>
              <a:t> --h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&gt; Generates a summary of click commands provided by the package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$ </a:t>
            </a:r>
            <a:r>
              <a:rPr lang="en-US" sz="2000" dirty="0" err="1">
                <a:latin typeface="Consolas" panose="020B0609020204030204" pitchFamily="49" charset="0"/>
              </a:rPr>
              <a:t>ant_gen</a:t>
            </a:r>
            <a:r>
              <a:rPr lang="en-US" sz="2000" dirty="0">
                <a:latin typeface="Consolas" panose="020B0609020204030204" pitchFamily="49" charset="0"/>
              </a:rPr>
              <a:t> generate 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&gt; Generates a patch out of the input YAML file </a:t>
            </a:r>
          </a:p>
          <a:p>
            <a:pPr marL="0" indent="0">
              <a:buNone/>
            </a:pPr>
            <a:endParaRPr lang="en-IN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$ </a:t>
            </a:r>
            <a:r>
              <a:rPr lang="en-US" sz="2000" dirty="0" err="1">
                <a:latin typeface="Consolas" panose="020B0609020204030204" pitchFamily="49" charset="0"/>
              </a:rPr>
              <a:t>ant_gen</a:t>
            </a:r>
            <a:r>
              <a:rPr lang="en-US" sz="2000" dirty="0">
                <a:latin typeface="Consolas" panose="020B0609020204030204" pitchFamily="49" charset="0"/>
              </a:rPr>
              <a:t> generate –</a:t>
            </a:r>
            <a:r>
              <a:rPr lang="en-US" sz="2000" dirty="0" err="1">
                <a:latin typeface="Consolas" panose="020B0609020204030204" pitchFamily="49" charset="0"/>
              </a:rPr>
              <a:t>src</a:t>
            </a:r>
            <a:r>
              <a:rPr lang="en-US" sz="2000" i="1" dirty="0">
                <a:latin typeface="Consolas" panose="020B0609020204030204" pitchFamily="49" charset="0"/>
              </a:rPr>
              <a:t>[source </a:t>
            </a:r>
            <a:r>
              <a:rPr lang="en-US" sz="2000" i="1" dirty="0" err="1">
                <a:latin typeface="Consolas" panose="020B0609020204030204" pitchFamily="49" charset="0"/>
              </a:rPr>
              <a:t>yaml</a:t>
            </a:r>
            <a:r>
              <a:rPr lang="en-US" sz="2000" i="1" dirty="0">
                <a:latin typeface="Consolas" panose="020B0609020204030204" pitchFamily="49" charset="0"/>
              </a:rPr>
              <a:t>]</a:t>
            </a:r>
            <a:r>
              <a:rPr lang="en-US" sz="2000" dirty="0">
                <a:latin typeface="Consolas" panose="020B0609020204030204" pitchFamily="49" charset="0"/>
              </a:rPr>
              <a:t> –</a:t>
            </a:r>
            <a:r>
              <a:rPr lang="en-US" sz="2000" dirty="0" err="1">
                <a:latin typeface="Consolas" panose="020B0609020204030204" pitchFamily="49" charset="0"/>
              </a:rPr>
              <a:t>build_dir</a:t>
            </a:r>
            <a:r>
              <a:rPr lang="en-US" sz="2000" i="1" dirty="0">
                <a:latin typeface="Consolas" panose="020B0609020204030204" pitchFamily="49" charset="0"/>
              </a:rPr>
              <a:t>[</a:t>
            </a:r>
            <a:r>
              <a:rPr lang="en-US" sz="2000" i="1" dirty="0" err="1">
                <a:latin typeface="Consolas" panose="020B0609020204030204" pitchFamily="49" charset="0"/>
              </a:rPr>
              <a:t>build_source</a:t>
            </a:r>
            <a:r>
              <a:rPr lang="en-US" sz="2000" i="1" dirty="0"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IN" sz="2000" dirty="0">
                <a:latin typeface="Consolas" panose="020B0609020204030204" pitchFamily="49" charset="0"/>
              </a:rPr>
              <a:t>&gt; Providing an external source to the package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F5EFBE-C192-C229-3F07-2E7220A69688}"/>
              </a:ext>
            </a:extLst>
          </p:cNvPr>
          <p:cNvCxnSpPr>
            <a:cxnSpLocks/>
          </p:cNvCxnSpPr>
          <p:nvPr/>
        </p:nvCxnSpPr>
        <p:spPr>
          <a:xfrm flipH="1">
            <a:off x="838200" y="1455420"/>
            <a:ext cx="1088136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E61DC0F-F280-D563-66CF-8B83525D41E1}"/>
              </a:ext>
            </a:extLst>
          </p:cNvPr>
          <p:cNvSpPr/>
          <p:nvPr/>
        </p:nvSpPr>
        <p:spPr>
          <a:xfrm>
            <a:off x="838200" y="1680845"/>
            <a:ext cx="10881360" cy="90233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FFC37F-270E-B5D1-219A-6E1470C267A2}"/>
              </a:ext>
            </a:extLst>
          </p:cNvPr>
          <p:cNvCxnSpPr>
            <a:cxnSpLocks/>
          </p:cNvCxnSpPr>
          <p:nvPr/>
        </p:nvCxnSpPr>
        <p:spPr>
          <a:xfrm flipH="1">
            <a:off x="840382" y="6401868"/>
            <a:ext cx="1088136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26D6BE0-29C5-E845-87CC-6CA472B4C27B}"/>
              </a:ext>
            </a:extLst>
          </p:cNvPr>
          <p:cNvSpPr/>
          <p:nvPr/>
        </p:nvSpPr>
        <p:spPr>
          <a:xfrm>
            <a:off x="866507" y="4029451"/>
            <a:ext cx="10881360" cy="90233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9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9EFF4-0507-4037-263E-048246344BAE}"/>
              </a:ext>
            </a:extLst>
          </p:cNvPr>
          <p:cNvSpPr>
            <a:spLocks noGrp="1"/>
          </p:cNvSpPr>
          <p:nvPr>
            <p:ph type="title"/>
          </p:nvPr>
        </p:nvSpPr>
        <p:spPr>
          <a:ln w="3175">
            <a:noFill/>
          </a:ln>
        </p:spPr>
        <p:txBody>
          <a:bodyPr>
            <a:norm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The description tree</a:t>
            </a:r>
            <a:endParaRPr lang="en-IN" sz="3600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97424-D9C7-5BD7-4816-36F10C0F6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8136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latin typeface="Consolas" panose="020B0609020204030204" pitchFamily="49" charset="0"/>
              </a:rPr>
              <a:t>&gt; Antenna</a:t>
            </a:r>
          </a:p>
          <a:p>
            <a:pPr marL="0" indent="0">
              <a:buNone/>
            </a:pPr>
            <a:r>
              <a:rPr lang="en-IN" sz="2000" dirty="0">
                <a:latin typeface="Consolas" panose="020B0609020204030204" pitchFamily="49" charset="0"/>
              </a:rPr>
              <a:t>  - Substrate</a:t>
            </a:r>
          </a:p>
          <a:p>
            <a:pPr marL="0" indent="0">
              <a:buNone/>
            </a:pPr>
            <a:r>
              <a:rPr lang="en-IN" sz="2000" dirty="0">
                <a:latin typeface="Consolas" panose="020B0609020204030204" pitchFamily="49" charset="0"/>
              </a:rPr>
              <a:t>    </a:t>
            </a:r>
            <a:r>
              <a:rPr lang="en-IN" sz="1800" i="1" dirty="0">
                <a:latin typeface="Consolas" panose="020B0609020204030204" pitchFamily="49" charset="0"/>
              </a:rPr>
              <a:t>&gt;[Material, Dimension, offset]</a:t>
            </a:r>
          </a:p>
          <a:p>
            <a:pPr marL="0" indent="0">
              <a:buNone/>
            </a:pPr>
            <a:r>
              <a:rPr lang="en-IN" sz="2000" dirty="0">
                <a:latin typeface="Consolas" panose="020B0609020204030204" pitchFamily="49" charset="0"/>
              </a:rPr>
              <a:t>  - Patch</a:t>
            </a:r>
          </a:p>
          <a:p>
            <a:pPr marL="0" indent="0">
              <a:buNone/>
            </a:pPr>
            <a:r>
              <a:rPr lang="en-IN" sz="2000" dirty="0">
                <a:latin typeface="Consolas" panose="020B0609020204030204" pitchFamily="49" charset="0"/>
              </a:rPr>
              <a:t>    </a:t>
            </a:r>
            <a:r>
              <a:rPr lang="en-IN" sz="1800" dirty="0">
                <a:latin typeface="Consolas" panose="020B0609020204030204" pitchFamily="49" charset="0"/>
              </a:rPr>
              <a:t>&gt;</a:t>
            </a:r>
            <a:r>
              <a:rPr lang="en-IN" sz="1800" i="1" dirty="0">
                <a:latin typeface="Consolas" panose="020B0609020204030204" pitchFamily="49" charset="0"/>
              </a:rPr>
              <a:t>[Optimizations]</a:t>
            </a:r>
          </a:p>
          <a:p>
            <a:pPr marL="0" indent="0">
              <a:buNone/>
            </a:pPr>
            <a:r>
              <a:rPr lang="en-IN" sz="1800" i="1" dirty="0">
                <a:latin typeface="Consolas" panose="020B0609020204030204" pitchFamily="49" charset="0"/>
              </a:rPr>
              <a:t>    &gt;[Dimension, offset]</a:t>
            </a:r>
            <a:endParaRPr lang="en-IN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000" dirty="0">
                <a:latin typeface="Consolas" panose="020B0609020204030204" pitchFamily="49" charset="0"/>
              </a:rPr>
              <a:t>  - Feed </a:t>
            </a:r>
          </a:p>
          <a:p>
            <a:pPr marL="0" indent="0">
              <a:buNone/>
            </a:pPr>
            <a:r>
              <a:rPr lang="en-IN" sz="2000" dirty="0">
                <a:latin typeface="Consolas" panose="020B0609020204030204" pitchFamily="49" charset="0"/>
              </a:rPr>
              <a:t>    </a:t>
            </a:r>
            <a:r>
              <a:rPr lang="en-IN" sz="1800" i="1" dirty="0">
                <a:latin typeface="Consolas" panose="020B0609020204030204" pitchFamily="49" charset="0"/>
              </a:rPr>
              <a:t>&gt;[feed width, </a:t>
            </a:r>
            <a:r>
              <a:rPr lang="en-IN" sz="1800" i="1" dirty="0" err="1">
                <a:latin typeface="Consolas" panose="020B0609020204030204" pitchFamily="49" charset="0"/>
              </a:rPr>
              <a:t>Patch_name</a:t>
            </a:r>
            <a:r>
              <a:rPr lang="en-IN" sz="1800" i="1" dirty="0">
                <a:latin typeface="Consolas" panose="020B0609020204030204" pitchFamily="49" charset="0"/>
              </a:rPr>
              <a:t>]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F5EFBE-C192-C229-3F07-2E7220A69688}"/>
              </a:ext>
            </a:extLst>
          </p:cNvPr>
          <p:cNvCxnSpPr>
            <a:cxnSpLocks/>
          </p:cNvCxnSpPr>
          <p:nvPr/>
        </p:nvCxnSpPr>
        <p:spPr>
          <a:xfrm flipH="1">
            <a:off x="838200" y="1455420"/>
            <a:ext cx="1088136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B6B4E54-2061-8181-C260-A434DB6A9A59}"/>
              </a:ext>
            </a:extLst>
          </p:cNvPr>
          <p:cNvCxnSpPr>
            <a:cxnSpLocks/>
          </p:cNvCxnSpPr>
          <p:nvPr/>
        </p:nvCxnSpPr>
        <p:spPr>
          <a:xfrm flipH="1">
            <a:off x="840387" y="6310430"/>
            <a:ext cx="1088136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58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F8BC42F-5559-2BFB-A445-907930F6E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ln w="3175">
            <a:noFill/>
          </a:ln>
        </p:spPr>
        <p:txBody>
          <a:bodyPr>
            <a:norm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Use case</a:t>
            </a:r>
            <a:endParaRPr lang="en-IN" sz="3600" dirty="0">
              <a:latin typeface="Consolas" panose="020B060902020403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FB6BD2E-8528-8037-C2FC-9B343075D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8136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latin typeface="Consolas" panose="020B0609020204030204" pitchFamily="49" charset="0"/>
              </a:rPr>
              <a:t>&gt; </a:t>
            </a:r>
            <a:r>
              <a:rPr lang="en-IN" sz="1800" i="1" dirty="0">
                <a:latin typeface="Consolas" panose="020B0609020204030204" pitchFamily="49" charset="0"/>
              </a:rPr>
              <a:t>Reinforcement Learning</a:t>
            </a:r>
          </a:p>
          <a:p>
            <a:pPr marL="0" indent="0">
              <a:buNone/>
            </a:pPr>
            <a:r>
              <a:rPr lang="en-IN" sz="1800" i="1" dirty="0">
                <a:latin typeface="Consolas" panose="020B0609020204030204" pitchFamily="49" charset="0"/>
              </a:rPr>
              <a:t>&gt; Enhancing Design using ML and DL algorithms</a:t>
            </a:r>
          </a:p>
          <a:p>
            <a:pPr marL="0" indent="0">
              <a:buNone/>
            </a:pPr>
            <a:r>
              <a:rPr lang="en-IN" sz="1800" i="1" dirty="0">
                <a:latin typeface="Consolas" panose="020B0609020204030204" pitchFamily="49" charset="0"/>
              </a:rPr>
              <a:t>&gt; Design Brut-forcing</a:t>
            </a:r>
          </a:p>
          <a:p>
            <a:pPr marL="0" indent="0">
              <a:buNone/>
            </a:pPr>
            <a:r>
              <a:rPr lang="en-IN" sz="1800" i="1" dirty="0">
                <a:latin typeface="Consolas" panose="020B0609020204030204" pitchFamily="49" charset="0"/>
              </a:rPr>
              <a:t>&gt; Automating your workflow</a:t>
            </a:r>
          </a:p>
          <a:p>
            <a:pPr marL="0" indent="0">
              <a:buNone/>
            </a:pPr>
            <a:r>
              <a:rPr lang="en-IN" sz="1800" i="1" dirty="0">
                <a:latin typeface="Consolas" panose="020B0609020204030204" pitchFamily="49" charset="0"/>
              </a:rPr>
              <a:t>&gt; Version Controlling</a:t>
            </a:r>
          </a:p>
          <a:p>
            <a:pPr marL="0" indent="0">
              <a:buNone/>
            </a:pPr>
            <a:r>
              <a:rPr lang="en-IN" sz="1800" i="1" dirty="0">
                <a:latin typeface="Consolas" panose="020B0609020204030204" pitchFamily="49" charset="0"/>
              </a:rPr>
              <a:t>&gt; Distributed workflow</a:t>
            </a:r>
          </a:p>
          <a:p>
            <a:pPr marL="0" indent="0">
              <a:buNone/>
            </a:pPr>
            <a:endParaRPr lang="en-IN" sz="1800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1800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1800" i="1" dirty="0">
              <a:latin typeface="Consolas" panose="020B06090202040302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4595AD-D258-AD20-3CAA-C4107B4AB3E2}"/>
              </a:ext>
            </a:extLst>
          </p:cNvPr>
          <p:cNvCxnSpPr>
            <a:cxnSpLocks/>
          </p:cNvCxnSpPr>
          <p:nvPr/>
        </p:nvCxnSpPr>
        <p:spPr>
          <a:xfrm flipH="1">
            <a:off x="838200" y="1455420"/>
            <a:ext cx="1088136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A0529F9-4B81-5974-7732-13CF78EFA354}"/>
              </a:ext>
            </a:extLst>
          </p:cNvPr>
          <p:cNvCxnSpPr>
            <a:cxnSpLocks/>
          </p:cNvCxnSpPr>
          <p:nvPr/>
        </p:nvCxnSpPr>
        <p:spPr>
          <a:xfrm flipH="1">
            <a:off x="840387" y="6310430"/>
            <a:ext cx="1088136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887EA34F-DF1E-8B16-3874-26725289E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137" y="2631217"/>
            <a:ext cx="4200556" cy="152401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0318EE1-781C-D047-DF80-476D76C7B6BF}"/>
              </a:ext>
            </a:extLst>
          </p:cNvPr>
          <p:cNvSpPr/>
          <p:nvPr/>
        </p:nvSpPr>
        <p:spPr>
          <a:xfrm>
            <a:off x="8732520" y="2582756"/>
            <a:ext cx="1626325" cy="20835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748FD2-261C-BC7B-E082-FC9701139499}"/>
              </a:ext>
            </a:extLst>
          </p:cNvPr>
          <p:cNvSpPr txBox="1"/>
          <p:nvPr/>
        </p:nvSpPr>
        <p:spPr>
          <a:xfrm>
            <a:off x="9215845" y="473282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Py</a:t>
            </a:r>
            <a:r>
              <a:rPr lang="en-US" dirty="0"/>
              <a:t>-Patch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FEDABA-9642-1E6A-334A-0E3B6B52CB76}"/>
              </a:ext>
            </a:extLst>
          </p:cNvPr>
          <p:cNvSpPr txBox="1"/>
          <p:nvPr/>
        </p:nvSpPr>
        <p:spPr>
          <a:xfrm>
            <a:off x="722491" y="5374346"/>
            <a:ext cx="10357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These are just potential use cases, one can use </a:t>
            </a:r>
            <a:r>
              <a:rPr lang="en-US" dirty="0" err="1"/>
              <a:t>Py</a:t>
            </a:r>
            <a:r>
              <a:rPr lang="en-US" dirty="0"/>
              <a:t>-Patch for  any purpose and as </a:t>
            </a:r>
            <a:r>
              <a:rPr lang="en-US" dirty="0" err="1"/>
              <a:t>Py</a:t>
            </a:r>
            <a:r>
              <a:rPr lang="en-US" dirty="0"/>
              <a:t>-Patch is under MIT License one can build upon the package as their own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2502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1631255-F56E-EBA4-FEBB-508D213F7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ln w="3175">
            <a:noFill/>
          </a:ln>
        </p:spPr>
        <p:txBody>
          <a:bodyPr>
            <a:norm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Documentation</a:t>
            </a:r>
            <a:endParaRPr lang="en-IN" sz="3600" dirty="0">
              <a:latin typeface="Consolas" panose="020B06090202040302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A10C2E7-9ED7-98CE-2D55-E2205CD7289C}"/>
              </a:ext>
            </a:extLst>
          </p:cNvPr>
          <p:cNvCxnSpPr>
            <a:cxnSpLocks/>
          </p:cNvCxnSpPr>
          <p:nvPr/>
        </p:nvCxnSpPr>
        <p:spPr>
          <a:xfrm flipH="1">
            <a:off x="838200" y="1455420"/>
            <a:ext cx="1088136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31A8E3-D7D3-DD23-C8BA-4D48CB4477FA}"/>
              </a:ext>
            </a:extLst>
          </p:cNvPr>
          <p:cNvCxnSpPr>
            <a:cxnSpLocks/>
          </p:cNvCxnSpPr>
          <p:nvPr/>
        </p:nvCxnSpPr>
        <p:spPr>
          <a:xfrm flipH="1">
            <a:off x="840387" y="6310430"/>
            <a:ext cx="1088136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69E5FCE6-5836-8468-B2D6-B304B377C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390" y="1972551"/>
            <a:ext cx="3148089" cy="31480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B8BA8C-9D33-DD96-28A6-9707FF290DA8}"/>
              </a:ext>
            </a:extLst>
          </p:cNvPr>
          <p:cNvSpPr txBox="1"/>
          <p:nvPr/>
        </p:nvSpPr>
        <p:spPr>
          <a:xfrm>
            <a:off x="3904708" y="5299586"/>
            <a:ext cx="4155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i="1" dirty="0">
                <a:latin typeface="Consolas" panose="020B0609020204030204" pitchFamily="49" charset="0"/>
              </a:rPr>
              <a:t>[https://joyenbenitto.com/posts/pypatch]</a:t>
            </a:r>
          </a:p>
        </p:txBody>
      </p:sp>
    </p:spTree>
    <p:extLst>
      <p:ext uri="{BB962C8B-B14F-4D97-AF65-F5344CB8AC3E}">
        <p14:creationId xmlns:p14="http://schemas.microsoft.com/office/powerpoint/2010/main" val="2459410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300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Ant_gen</vt:lpstr>
      <vt:lpstr>Motivation (why we did what we did?)</vt:lpstr>
      <vt:lpstr>Workflow</vt:lpstr>
      <vt:lpstr>Usage</vt:lpstr>
      <vt:lpstr>The description tree</vt:lpstr>
      <vt:lpstr>Use case</vt:lpstr>
      <vt:lpstr>Documentation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Py-Patch</dc:title>
  <dc:creator>Joyen Benitto</dc:creator>
  <cp:lastModifiedBy>Joyen Benitto</cp:lastModifiedBy>
  <cp:revision>29</cp:revision>
  <dcterms:created xsi:type="dcterms:W3CDTF">2023-09-20T05:49:01Z</dcterms:created>
  <dcterms:modified xsi:type="dcterms:W3CDTF">2023-10-11T06:29:02Z</dcterms:modified>
</cp:coreProperties>
</file>