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1"/>
  </p:notesMasterIdLst>
  <p:sldIdLst>
    <p:sldId id="256" r:id="rId2"/>
    <p:sldId id="498" r:id="rId3"/>
    <p:sldId id="559" r:id="rId4"/>
    <p:sldId id="666" r:id="rId5"/>
    <p:sldId id="383" r:id="rId6"/>
    <p:sldId id="382" r:id="rId7"/>
    <p:sldId id="384" r:id="rId8"/>
    <p:sldId id="367" r:id="rId9"/>
    <p:sldId id="568" r:id="rId10"/>
    <p:sldId id="567" r:id="rId11"/>
    <p:sldId id="565" r:id="rId12"/>
    <p:sldId id="574" r:id="rId13"/>
    <p:sldId id="569" r:id="rId14"/>
    <p:sldId id="577" r:id="rId15"/>
    <p:sldId id="282" r:id="rId16"/>
    <p:sldId id="386" r:id="rId17"/>
    <p:sldId id="327" r:id="rId18"/>
    <p:sldId id="575" r:id="rId19"/>
    <p:sldId id="262" r:id="rId20"/>
    <p:sldId id="396" r:id="rId21"/>
    <p:sldId id="394" r:id="rId22"/>
    <p:sldId id="395" r:id="rId23"/>
    <p:sldId id="324" r:id="rId24"/>
    <p:sldId id="616" r:id="rId25"/>
    <p:sldId id="579" r:id="rId26"/>
    <p:sldId id="573" r:id="rId27"/>
    <p:sldId id="391" r:id="rId28"/>
    <p:sldId id="617" r:id="rId29"/>
    <p:sldId id="800" r:id="rId30"/>
  </p:sldIdLst>
  <p:sldSz cx="12190413" cy="6859588"/>
  <p:notesSz cx="7559675" cy="1069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8689" autoAdjust="0"/>
  </p:normalViewPr>
  <p:slideViewPr>
    <p:cSldViewPr snapToGrid="0">
      <p:cViewPr varScale="1">
        <p:scale>
          <a:sx n="53" d="100"/>
          <a:sy n="53" d="100"/>
        </p:scale>
        <p:origin x="1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06390C-8A6A-1A1F-26B6-307E3668B6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EFCC5-027E-9911-5253-7AE81243F4F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682476-072A-4576-A04A-9FE464874A04}" type="datetimeFigureOut">
              <a:rPr lang="en-US"/>
              <a:pPr>
                <a:defRPr/>
              </a:pPr>
              <a:t>6/7/2023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C1942B4-D325-3D3A-383E-CE04FB7DDE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78493AA-0A19-F3D8-7F76-D1921D41E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337C5-4A1C-6B3E-CDF0-03590F112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4F22-A407-7B5E-2728-020F43FB2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ED314D0-1D40-4395-B436-51AA3F03B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31ADE0F7-6A11-A273-8493-B3C5F8207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E9CA450-7884-DF69-B34D-8872AE60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0EB8E65-22B0-6796-C90A-53DAA7B50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CF8148-F7D8-47F6-9C6A-27B573D3230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EDB30AC-09F8-80E8-9946-C8ACFF432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6385B4D-598D-CDDB-5E77-8D2566841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8E08B56-3552-B078-038E-2756EDB56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B1D042-FABD-4D88-B017-6567EC99F1E7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47117688-6002-410A-6A1B-7962FCE45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F59808B1-7D65-B520-22D3-2F24BD0D3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34AE1CE-69BD-A79B-9B4A-CD0169912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36126E-B99E-4D8E-9365-B05CCD79EE52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73675A89-79C8-A0B4-BD5D-06A5A0BED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E510D7A4-475A-AAB6-A654-99B12A43E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5943DAB-9F59-1941-C59C-9584268BF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26A019-33CD-4A37-B66C-F0F36F3C5FB2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58AFB-582B-8B32-53FD-B08B5556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1B7B2-D527-4F5D-B4A4-80DB3E3BF64F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C1E8E-2118-A65C-0A31-93FAC395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832D-3D80-E373-0500-2222F413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A6A6C-48E2-420C-9473-F3246FB27A4D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5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FA33-C353-04EB-3C92-A1B71360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30D93-416E-4787-9469-F79A59EE0CC0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3680-AA53-9050-B762-1F3C5F3C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0E25-9F01-ABB0-913E-D506D71C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4B1A-154B-47AE-B21A-A049CE024EA5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63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D188-75F7-EA4C-600D-173B7FB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E3EA8-212C-40F9-A7A5-35F2131E85A5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D54B-1B9E-B758-D03A-43692708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9394-279F-410E-6BFC-BDFC174A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2FC01-61D0-464B-A27B-2219C5964E78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15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FA48-5DE8-05DB-5B6E-EE761018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02F22-FD94-4955-92EA-A300F8A4464A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EC27-D680-EE24-46B3-1FDA0940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EF1C-0A9A-A885-3BBE-E0E3955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0BDB5-EF18-4607-BA63-D87476C73988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0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AEE3-06BF-DE9E-6514-BBE4E3B3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46B9E-75B9-4A3B-A1DD-3171D8BE65C2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532F-D977-81DF-C7E0-D1138076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05A3-A9B4-027F-66B2-F35DA07F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BB2B-4997-429F-870A-2734A217904D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8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C47139-AD4C-8155-0358-BA670357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2D267-C410-40B6-B4F7-EA9A11857FA7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5126D-DFA9-34A0-DEF1-6B83DDF1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C8759D-13CA-C2B2-D554-7FDD593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2B6E5-8F80-42C2-9DA9-E7690EDC30BF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40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2795F3-21F0-5D02-FDDD-E305C125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A9723-C545-468E-BFD8-FAD3D7D14CA2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59872D-6486-0E2E-08A5-D90F33F0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5BD355-E754-89FC-79D1-3A703ECF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FAF53-695B-490F-8034-FACFCA26A528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01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25B3D-AD45-B689-2FA2-70BF6AD4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6636D-D922-432D-A958-524484B5923D}" type="datetimeFigureOut">
              <a:rPr lang="en-US"/>
              <a:pPr>
                <a:defRPr/>
              </a:pPr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3B627-5BE5-37FD-F9BF-EB69578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C5752-43E2-47FC-E3E6-EDED6C4F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0C39E8-E538-4FE5-9F8A-320D10EFE1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1AEBCBA-AAED-61D6-945A-E1D76049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641AC-C6C0-414E-9E54-D6E09EA810CC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8A3353-CBFB-23DC-9695-B4C6990E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BB55C8-F44E-6BBB-1BD6-07EB12AE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F5A32-8208-4AF6-A293-961840D0F955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6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88C173-E32B-FFE1-5001-5719FA64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96E6E-78C0-4FC6-A9ED-039240A7EC79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D954D5-7454-A608-4F6C-3D1B67EB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85BF3C-A27A-6128-6EEC-053DB421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63D3A-2729-4F01-BE77-1153A40D5143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0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786503-03E8-DA53-E5D4-1A59FE68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17287-2C86-4AB2-88BF-0E563BE1BD27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AE5E17-C18A-F32B-59A3-DBA10051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B0AEC7-CC48-1FD5-CBCF-E3094494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6990A-320C-4938-AD19-CD9EF84EFDBF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347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DF430C5-1C6D-6398-C1E2-7FF192327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BCEC7B-C3D9-A392-02F8-78785477C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7066-3B71-ACAC-790E-7803A871F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61245211-FF94-477B-8D12-00C4DF0FC593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5E90-E51E-8DA6-68EC-DFA3BAE57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2B3C-3535-9477-5DD7-AEB0D498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94503863-DA23-43B6-9BB9-D40690DB77A4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>
            <a:extLst>
              <a:ext uri="{FF2B5EF4-FFF2-40B4-BE49-F238E27FC236}">
                <a16:creationId xmlns:a16="http://schemas.microsoft.com/office/drawing/2014/main" id="{7CC9F95B-D7BC-AB31-0C0E-3673646DC16E}"/>
              </a:ext>
            </a:extLst>
          </p:cNvPr>
          <p:cNvSpPr/>
          <p:nvPr/>
        </p:nvSpPr>
        <p:spPr>
          <a:xfrm>
            <a:off x="4694238" y="3295650"/>
            <a:ext cx="7496175" cy="639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3600" spc="-1" dirty="0">
              <a:latin typeface="Arial"/>
            </a:endParaRPr>
          </a:p>
        </p:txBody>
      </p:sp>
      <p:sp>
        <p:nvSpPr>
          <p:cNvPr id="42" name="CustomShape 2">
            <a:extLst>
              <a:ext uri="{FF2B5EF4-FFF2-40B4-BE49-F238E27FC236}">
                <a16:creationId xmlns:a16="http://schemas.microsoft.com/office/drawing/2014/main" id="{6240FB24-E30F-F726-0389-5E0DFF273865}"/>
              </a:ext>
            </a:extLst>
          </p:cNvPr>
          <p:cNvSpPr/>
          <p:nvPr/>
        </p:nvSpPr>
        <p:spPr>
          <a:xfrm>
            <a:off x="4781550" y="4144963"/>
            <a:ext cx="7496175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spc="-1" dirty="0">
                <a:solidFill>
                  <a:srgbClr val="000000"/>
                </a:solidFill>
              </a:rPr>
              <a:t>Mahesh Awati </a:t>
            </a:r>
            <a:endParaRPr lang="en-IN" sz="2400" spc="-1" dirty="0">
              <a:latin typeface="Arial"/>
            </a:endParaRPr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02CC297D-B95C-348B-D178-08B39686D409}"/>
              </a:ext>
            </a:extLst>
          </p:cNvPr>
          <p:cNvSpPr/>
          <p:nvPr/>
        </p:nvSpPr>
        <p:spPr>
          <a:xfrm>
            <a:off x="4781550" y="4548188"/>
            <a:ext cx="7496175" cy="822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-1" dirty="0">
                <a:solidFill>
                  <a:srgbClr val="000000"/>
                </a:solidFill>
              </a:rPr>
              <a:t>Department of Electronics and Communication </a:t>
            </a:r>
            <a:r>
              <a:rPr lang="en-IN" sz="2000" spc="-1" dirty="0" err="1">
                <a:solidFill>
                  <a:srgbClr val="000000"/>
                </a:solidFill>
              </a:rPr>
              <a:t>Engg</a:t>
            </a:r>
            <a:r>
              <a:rPr lang="en-IN" sz="2000" spc="-1" dirty="0">
                <a:solidFill>
                  <a:srgbClr val="000000"/>
                </a:solidFill>
              </a:rPr>
              <a:t>.</a:t>
            </a:r>
            <a:endParaRPr lang="en-IN" sz="2000" spc="-1" dirty="0">
              <a:latin typeface="Arial"/>
            </a:endParaRPr>
          </a:p>
        </p:txBody>
      </p:sp>
      <p:grpSp>
        <p:nvGrpSpPr>
          <p:cNvPr id="4101" name="Group 4">
            <a:extLst>
              <a:ext uri="{FF2B5EF4-FFF2-40B4-BE49-F238E27FC236}">
                <a16:creationId xmlns:a16="http://schemas.microsoft.com/office/drawing/2014/main" id="{C0C86E8C-C02C-AF8C-AF83-383A09918DC9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5491163"/>
            <a:ext cx="1066800" cy="1077912"/>
            <a:chOff x="314280" y="5491440"/>
            <a:chExt cx="1066320" cy="1077480"/>
          </a:xfrm>
        </p:grpSpPr>
        <p:sp>
          <p:nvSpPr>
            <p:cNvPr id="45" name="CustomShape 5">
              <a:extLst>
                <a:ext uri="{FF2B5EF4-FFF2-40B4-BE49-F238E27FC236}">
                  <a16:creationId xmlns:a16="http://schemas.microsoft.com/office/drawing/2014/main" id="{5E179B1D-F21E-B260-0E86-AE9938DAD701}"/>
                </a:ext>
              </a:extLst>
            </p:cNvPr>
            <p:cNvSpPr/>
            <p:nvPr/>
          </p:nvSpPr>
          <p:spPr>
            <a:xfrm rot="5400000">
              <a:off x="824430" y="6012751"/>
              <a:ext cx="46019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6">
              <a:extLst>
                <a:ext uri="{FF2B5EF4-FFF2-40B4-BE49-F238E27FC236}">
                  <a16:creationId xmlns:a16="http://schemas.microsoft.com/office/drawing/2014/main" id="{ACE6FC95-A2E6-7530-5403-FC91888925C8}"/>
                </a:ext>
              </a:extLst>
            </p:cNvPr>
            <p:cNvSpPr/>
            <p:nvPr/>
          </p:nvSpPr>
          <p:spPr>
            <a:xfrm rot="10800000">
              <a:off x="314280" y="5491440"/>
              <a:ext cx="46017" cy="10663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" name="Line 7">
            <a:extLst>
              <a:ext uri="{FF2B5EF4-FFF2-40B4-BE49-F238E27FC236}">
                <a16:creationId xmlns:a16="http://schemas.microsoft.com/office/drawing/2014/main" id="{2F02061A-E9CF-7E4C-7CD9-66CA88941EB6}"/>
              </a:ext>
            </a:extLst>
          </p:cNvPr>
          <p:cNvSpPr/>
          <p:nvPr/>
        </p:nvSpPr>
        <p:spPr>
          <a:xfrm>
            <a:off x="4781550" y="4113213"/>
            <a:ext cx="5986463" cy="14287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4103" name="Group 8">
            <a:extLst>
              <a:ext uri="{FF2B5EF4-FFF2-40B4-BE49-F238E27FC236}">
                <a16:creationId xmlns:a16="http://schemas.microsoft.com/office/drawing/2014/main" id="{C57DA0C4-D2A2-0510-A86C-A1F35B19764B}"/>
              </a:ext>
            </a:extLst>
          </p:cNvPr>
          <p:cNvGrpSpPr>
            <a:grpSpLocks/>
          </p:cNvGrpSpPr>
          <p:nvPr/>
        </p:nvGrpSpPr>
        <p:grpSpPr bwMode="auto">
          <a:xfrm>
            <a:off x="10853738" y="266700"/>
            <a:ext cx="1066800" cy="1077913"/>
            <a:chOff x="10854360" y="266400"/>
            <a:chExt cx="1066320" cy="1077840"/>
          </a:xfrm>
        </p:grpSpPr>
        <p:sp>
          <p:nvSpPr>
            <p:cNvPr id="50" name="CustomShape 9">
              <a:extLst>
                <a:ext uri="{FF2B5EF4-FFF2-40B4-BE49-F238E27FC236}">
                  <a16:creationId xmlns:a16="http://schemas.microsoft.com/office/drawing/2014/main" id="{CDC1CF4E-66C9-423D-BB38-2CCB8864E958}"/>
                </a:ext>
              </a:extLst>
            </p:cNvPr>
            <p:cNvSpPr/>
            <p:nvPr/>
          </p:nvSpPr>
          <p:spPr>
            <a:xfrm rot="16200000">
              <a:off x="11364503" y="-243743"/>
              <a:ext cx="46035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0">
              <a:extLst>
                <a:ext uri="{FF2B5EF4-FFF2-40B4-BE49-F238E27FC236}">
                  <a16:creationId xmlns:a16="http://schemas.microsoft.com/office/drawing/2014/main" id="{73E0D7C6-E5E4-454E-A4A2-33B9FE6B7020}"/>
                </a:ext>
              </a:extLst>
            </p:cNvPr>
            <p:cNvSpPr/>
            <p:nvPr/>
          </p:nvSpPr>
          <p:spPr>
            <a:xfrm>
              <a:off x="11874663" y="277512"/>
              <a:ext cx="46017" cy="1066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104" name="Picture 2" descr="Our Brand Identity » PES University">
            <a:extLst>
              <a:ext uri="{FF2B5EF4-FFF2-40B4-BE49-F238E27FC236}">
                <a16:creationId xmlns:a16="http://schemas.microsoft.com/office/drawing/2014/main" id="{4E4CF28F-9425-C1EC-0510-DAE0E818C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092200"/>
            <a:ext cx="2695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03E4F1AA-4C1E-922D-194C-6382AE566A3E}"/>
              </a:ext>
            </a:extLst>
          </p:cNvPr>
          <p:cNvSpPr txBox="1">
            <a:spLocks/>
          </p:cNvSpPr>
          <p:nvPr/>
        </p:nvSpPr>
        <p:spPr>
          <a:xfrm>
            <a:off x="4694238" y="3117850"/>
            <a:ext cx="7026707" cy="949325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</a:rPr>
              <a:t>A simple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>
            <a:extLst>
              <a:ext uri="{FF2B5EF4-FFF2-40B4-BE49-F238E27FC236}">
                <a16:creationId xmlns:a16="http://schemas.microsoft.com/office/drawing/2014/main" id="{56696DF3-8489-A59F-7D1E-40DF5B8C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179513"/>
            <a:ext cx="507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A Microcontroller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074844F6-4BA2-9002-66EB-449A86D22650}"/>
              </a:ext>
            </a:extLst>
          </p:cNvPr>
          <p:cNvSpPr txBox="1">
            <a:spLocks/>
          </p:cNvSpPr>
          <p:nvPr/>
        </p:nvSpPr>
        <p:spPr>
          <a:xfrm>
            <a:off x="437753" y="754386"/>
            <a:ext cx="8122534" cy="333742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latin typeface="+mn-lt"/>
              </a:rPr>
              <a:t>Domain Specific -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Application Specific  </a:t>
            </a:r>
            <a:r>
              <a:rPr lang="en-US" sz="2200" dirty="0">
                <a:solidFill>
                  <a:srgbClr val="C00000"/>
                </a:solidFill>
                <a:latin typeface="+mn-lt"/>
              </a:rPr>
              <a:t>System Core – Basic blocks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4340" name="Picture 2" descr="Our Brand Identity » PES University">
            <a:extLst>
              <a:ext uri="{FF2B5EF4-FFF2-40B4-BE49-F238E27FC236}">
                <a16:creationId xmlns:a16="http://schemas.microsoft.com/office/drawing/2014/main" id="{72640611-93B5-EF8F-A3B6-ED0E4E1A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6148B4-EAF9-86BB-E8B6-7D1C644A102A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E04A62-AA6E-21E6-03EA-211C6F77925C}"/>
              </a:ext>
            </a:extLst>
          </p:cNvPr>
          <p:cNvSpPr/>
          <p:nvPr/>
        </p:nvSpPr>
        <p:spPr>
          <a:xfrm>
            <a:off x="604838" y="1565275"/>
            <a:ext cx="5489575" cy="42291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5F25D-AF48-90BE-716E-7F0D1B210BE2}"/>
              </a:ext>
            </a:extLst>
          </p:cNvPr>
          <p:cNvSpPr/>
          <p:nvPr/>
        </p:nvSpPr>
        <p:spPr>
          <a:xfrm>
            <a:off x="903288" y="1851025"/>
            <a:ext cx="1943100" cy="2290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CPU/ALU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6F454-7218-65E6-9869-6573B0A94D7E}"/>
              </a:ext>
            </a:extLst>
          </p:cNvPr>
          <p:cNvSpPr/>
          <p:nvPr/>
        </p:nvSpPr>
        <p:spPr>
          <a:xfrm>
            <a:off x="2973388" y="1858963"/>
            <a:ext cx="1066800" cy="61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ROM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BCE04-3CB2-C354-0180-7C79DFEF8DAF}"/>
              </a:ext>
            </a:extLst>
          </p:cNvPr>
          <p:cNvSpPr/>
          <p:nvPr/>
        </p:nvSpPr>
        <p:spPr>
          <a:xfrm>
            <a:off x="4127500" y="1858963"/>
            <a:ext cx="1065213" cy="61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B6825-188E-F7A2-B180-7FDE4174FF8B}"/>
              </a:ext>
            </a:extLst>
          </p:cNvPr>
          <p:cNvSpPr/>
          <p:nvPr/>
        </p:nvSpPr>
        <p:spPr>
          <a:xfrm>
            <a:off x="936625" y="4267200"/>
            <a:ext cx="1909763" cy="617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Clock Generator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0EB5A-829B-3436-2200-6A4F8F74D6EF}"/>
              </a:ext>
            </a:extLst>
          </p:cNvPr>
          <p:cNvSpPr/>
          <p:nvPr/>
        </p:nvSpPr>
        <p:spPr>
          <a:xfrm>
            <a:off x="5321300" y="1866900"/>
            <a:ext cx="558800" cy="367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I/O 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64D463-0805-F7D2-8BA5-1F02C5BC32FC}"/>
              </a:ext>
            </a:extLst>
          </p:cNvPr>
          <p:cNvSpPr/>
          <p:nvPr/>
        </p:nvSpPr>
        <p:spPr>
          <a:xfrm>
            <a:off x="4127500" y="2960688"/>
            <a:ext cx="1065213" cy="617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ADC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9BBBD2-BA68-2819-285E-178B872E1A99}"/>
              </a:ext>
            </a:extLst>
          </p:cNvPr>
          <p:cNvSpPr/>
          <p:nvPr/>
        </p:nvSpPr>
        <p:spPr>
          <a:xfrm>
            <a:off x="2936875" y="2962275"/>
            <a:ext cx="1066800" cy="617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DAC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E8BA51-102B-49FE-8745-B7FC0BF25DB8}"/>
              </a:ext>
            </a:extLst>
          </p:cNvPr>
          <p:cNvSpPr/>
          <p:nvPr/>
        </p:nvSpPr>
        <p:spPr>
          <a:xfrm>
            <a:off x="4127500" y="3716338"/>
            <a:ext cx="1065213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Timer/ Counter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C9A7B7-90AC-0956-8844-CCF7221FA7BD}"/>
              </a:ext>
            </a:extLst>
          </p:cNvPr>
          <p:cNvSpPr/>
          <p:nvPr/>
        </p:nvSpPr>
        <p:spPr>
          <a:xfrm>
            <a:off x="936625" y="5002213"/>
            <a:ext cx="4256088" cy="530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Communication Protocols                              (UART,SPI and so on)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72731B-C824-FFAC-6C9F-38F6BA37A1BD}"/>
              </a:ext>
            </a:extLst>
          </p:cNvPr>
          <p:cNvCxnSpPr>
            <a:cxnSpLocks/>
          </p:cNvCxnSpPr>
          <p:nvPr/>
        </p:nvCxnSpPr>
        <p:spPr>
          <a:xfrm flipV="1">
            <a:off x="4400550" y="2686050"/>
            <a:ext cx="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B7DB4-C353-A3A6-228B-7E64F83A6849}"/>
              </a:ext>
            </a:extLst>
          </p:cNvPr>
          <p:cNvCxnSpPr>
            <a:cxnSpLocks/>
          </p:cNvCxnSpPr>
          <p:nvPr/>
        </p:nvCxnSpPr>
        <p:spPr>
          <a:xfrm>
            <a:off x="3338513" y="2689225"/>
            <a:ext cx="0" cy="25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7330EB-9F3A-CA35-24C1-1EF729F66FF0}"/>
              </a:ext>
            </a:extLst>
          </p:cNvPr>
          <p:cNvCxnSpPr/>
          <p:nvPr/>
        </p:nvCxnSpPr>
        <p:spPr>
          <a:xfrm>
            <a:off x="2846388" y="2686050"/>
            <a:ext cx="2346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695630-1631-102B-B951-835CADFA0C5F}"/>
              </a:ext>
            </a:extLst>
          </p:cNvPr>
          <p:cNvCxnSpPr/>
          <p:nvPr/>
        </p:nvCxnSpPr>
        <p:spPr>
          <a:xfrm>
            <a:off x="3497263" y="2474913"/>
            <a:ext cx="0" cy="2111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76AA44-FA6C-C657-1B0D-2D99BE4F62B8}"/>
              </a:ext>
            </a:extLst>
          </p:cNvPr>
          <p:cNvCxnSpPr/>
          <p:nvPr/>
        </p:nvCxnSpPr>
        <p:spPr>
          <a:xfrm>
            <a:off x="4702175" y="2444750"/>
            <a:ext cx="0" cy="211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BAC3A26-7F91-6AD0-E7BD-72AE1DCB1879}"/>
              </a:ext>
            </a:extLst>
          </p:cNvPr>
          <p:cNvSpPr/>
          <p:nvPr/>
        </p:nvSpPr>
        <p:spPr>
          <a:xfrm>
            <a:off x="2928938" y="3705225"/>
            <a:ext cx="1066800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PWM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D15BA09F-1810-C828-F120-050617B6FCC5}"/>
              </a:ext>
            </a:extLst>
          </p:cNvPr>
          <p:cNvSpPr/>
          <p:nvPr/>
        </p:nvSpPr>
        <p:spPr>
          <a:xfrm>
            <a:off x="5880100" y="3081338"/>
            <a:ext cx="1135063" cy="71596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F9DBEC56-28F2-7BBF-59D9-E62DAD961665}"/>
              </a:ext>
            </a:extLst>
          </p:cNvPr>
          <p:cNvSpPr/>
          <p:nvPr/>
        </p:nvSpPr>
        <p:spPr>
          <a:xfrm rot="5400000">
            <a:off x="2726531" y="5722144"/>
            <a:ext cx="771525" cy="40798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1D284-A8EB-5EED-7B2D-65AF478A16DF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357AC8-E5D6-55D9-4361-8A06085C60C7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BC84-30F0-88CB-5E96-10C19DBB8C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B5744-8B7D-5546-2607-605BFC99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506E3-137D-4147-B748-6F16BA3B2605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11</a:t>
            </a:fld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4ECE9C18-0BE8-B619-B44C-C72CB132F02C}"/>
              </a:ext>
            </a:extLst>
          </p:cNvPr>
          <p:cNvSpPr txBox="1">
            <a:spLocks/>
          </p:cNvSpPr>
          <p:nvPr/>
        </p:nvSpPr>
        <p:spPr>
          <a:xfrm>
            <a:off x="437753" y="694225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ARM Cortex M3 as System Core 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5365" name="Picture 2" descr="Our Brand Identity » PES University">
            <a:extLst>
              <a:ext uri="{FF2B5EF4-FFF2-40B4-BE49-F238E27FC236}">
                <a16:creationId xmlns:a16="http://schemas.microsoft.com/office/drawing/2014/main" id="{8CD76210-D3E3-7E57-28C3-72BB8785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AD9D14-9951-CB80-DEBA-70A8641993D8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7" name="Picture 2">
            <a:extLst>
              <a:ext uri="{FF2B5EF4-FFF2-40B4-BE49-F238E27FC236}">
                <a16:creationId xmlns:a16="http://schemas.microsoft.com/office/drawing/2014/main" id="{2924185A-8F6D-1737-F76F-A8045496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179513"/>
            <a:ext cx="85312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65B1-68B0-27CF-2BB7-4BAFFBF6AD5C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515B00-3867-8D46-9F2C-EABEB786ED08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5660-4B7B-5AEA-6367-89ABD770CF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71BB7-996E-5A35-261C-8DF8043D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607E4-7F57-4632-833D-5CEA4F6DFCAC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12</a:t>
            </a:fld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DD3C1AE3-F519-7BDF-1358-79AE2A96FFCF}"/>
              </a:ext>
            </a:extLst>
          </p:cNvPr>
          <p:cNvSpPr txBox="1">
            <a:spLocks/>
          </p:cNvSpPr>
          <p:nvPr/>
        </p:nvSpPr>
        <p:spPr>
          <a:xfrm>
            <a:off x="437753" y="718289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ARM Cortex M3 as System Core 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389" name="Picture 2" descr="Our Brand Identity » PES University">
            <a:extLst>
              <a:ext uri="{FF2B5EF4-FFF2-40B4-BE49-F238E27FC236}">
                <a16:creationId xmlns:a16="http://schemas.microsoft.com/office/drawing/2014/main" id="{5B8EE06F-C774-157D-E69B-AEE1E889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>
            <a:extLst>
              <a:ext uri="{FF2B5EF4-FFF2-40B4-BE49-F238E27FC236}">
                <a16:creationId xmlns:a16="http://schemas.microsoft.com/office/drawing/2014/main" id="{1FDDD625-0CF3-20AA-7B15-3CF4BA59C1B8}"/>
              </a:ext>
            </a:extLst>
          </p:cNvPr>
          <p:cNvSpPr/>
          <p:nvPr/>
        </p:nvSpPr>
        <p:spPr>
          <a:xfrm flipV="1">
            <a:off x="541338" y="1100138"/>
            <a:ext cx="7953375" cy="4762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C7DF6-8772-71CD-20E2-40B624C560E8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86632A-3142-FF54-A132-E6FD93897190}"/>
              </a:ext>
            </a:extLst>
          </p:cNvPr>
          <p:cNvSpPr txBox="1"/>
          <p:nvPr/>
        </p:nvSpPr>
        <p:spPr>
          <a:xfrm>
            <a:off x="438150" y="1233488"/>
            <a:ext cx="6097588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cs typeface="Times New Roman" pitchFamily="18" charset="0"/>
              </a:rPr>
              <a:t>What is ARM Cortex M3?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marL="1074738" lvl="1" indent="-53816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2000" dirty="0">
                <a:latin typeface="+mj-lt"/>
                <a:cs typeface="Times New Roman" pitchFamily="18" charset="0"/>
              </a:rPr>
              <a:t>dvanced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</a:t>
            </a:r>
            <a:r>
              <a:rPr lang="en-US" sz="2000" dirty="0">
                <a:latin typeface="+mj-lt"/>
                <a:cs typeface="Times New Roman" pitchFamily="18" charset="0"/>
              </a:rPr>
              <a:t>ISC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</a:t>
            </a:r>
            <a:r>
              <a:rPr lang="en-US" sz="2000" dirty="0">
                <a:latin typeface="+mj-lt"/>
                <a:cs typeface="Times New Roman" pitchFamily="18" charset="0"/>
              </a:rPr>
              <a:t>achine.</a:t>
            </a:r>
          </a:p>
          <a:p>
            <a:pPr marL="1074738" lvl="1" indent="-53816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Harvard Architecture.</a:t>
            </a:r>
          </a:p>
          <a:p>
            <a:pPr marL="1074738" lvl="1" indent="-53816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M –Microcontroller Series/ version.</a:t>
            </a:r>
          </a:p>
          <a:p>
            <a:pPr marL="1074738" lvl="1" indent="-538163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LPC – Low Power Controller.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222A8-8B6C-6D97-32F0-CF58D96A4768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787F-6476-A810-4DCA-9D71AB774C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187D-1D91-4791-B3D6-B16ADCCE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8161D-4F5D-40F0-8C04-9B80D572E4B8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13</a:t>
            </a:fld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DA83C406-FFCC-36A7-31B4-AD2E93B3A94D}"/>
              </a:ext>
            </a:extLst>
          </p:cNvPr>
          <p:cNvSpPr txBox="1">
            <a:spLocks/>
          </p:cNvSpPr>
          <p:nvPr/>
        </p:nvSpPr>
        <p:spPr>
          <a:xfrm>
            <a:off x="437753" y="706257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Features of LPC1768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7413" name="Picture 2" descr="Our Brand Identity » PES University">
            <a:extLst>
              <a:ext uri="{FF2B5EF4-FFF2-40B4-BE49-F238E27FC236}">
                <a16:creationId xmlns:a16="http://schemas.microsoft.com/office/drawing/2014/main" id="{96A7FC21-89BC-E383-B070-7A5D1386A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020DD2-4843-5047-D841-1DF148313B0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289022-405C-7A46-0BFE-01F73F83D7B9}"/>
              </a:ext>
            </a:extLst>
          </p:cNvPr>
          <p:cNvSpPr txBox="1"/>
          <p:nvPr/>
        </p:nvSpPr>
        <p:spPr>
          <a:xfrm>
            <a:off x="604838" y="1176338"/>
            <a:ext cx="7954962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8163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General purpose 32-bit microprocessor.</a:t>
            </a:r>
          </a:p>
          <a:p>
            <a:pPr marL="538163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Operating frequencies of up to 100 to 120MHz CPU frequency.</a:t>
            </a:r>
          </a:p>
          <a:p>
            <a:pPr marL="538163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Built-in Nested Vectored Interrupt Controller (NVIC).</a:t>
            </a:r>
          </a:p>
          <a:p>
            <a:pPr marL="538163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Up to 512 kB on-chip flash program memory, </a:t>
            </a:r>
            <a:r>
              <a:rPr lang="en-IN" sz="2000" dirty="0">
                <a:latin typeface="+mj-lt"/>
                <a:cs typeface="Times New Roman" pitchFamily="18" charset="0"/>
              </a:rPr>
              <a:t>up to 64 kB of data memory</a:t>
            </a:r>
            <a:r>
              <a:rPr lang="en-US" sz="2000" dirty="0">
                <a:latin typeface="+mj-lt"/>
                <a:cs typeface="Times New Roman" pitchFamily="18" charset="0"/>
              </a:rPr>
              <a:t>.</a:t>
            </a:r>
          </a:p>
          <a:p>
            <a:pPr marL="538163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Eight channel General Purpose DMA controller (GPDMA).</a:t>
            </a:r>
          </a:p>
          <a:p>
            <a:pPr marL="538163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cs typeface="Times New Roman" pitchFamily="18" charset="0"/>
              </a:rPr>
              <a:t>Peripherals:</a:t>
            </a:r>
          </a:p>
          <a:p>
            <a:pPr marL="1257300" lvl="1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8 Channel 12 bit ADC </a:t>
            </a:r>
          </a:p>
          <a:p>
            <a:pPr marL="1257300" lvl="1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10 bit DAC.</a:t>
            </a:r>
          </a:p>
          <a:p>
            <a:pPr marL="1257300" lvl="1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Timer/ Counter -04.</a:t>
            </a:r>
          </a:p>
          <a:p>
            <a:pPr marL="1257300" lvl="1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PWM - 06.</a:t>
            </a:r>
          </a:p>
          <a:p>
            <a:pPr marL="1257300" lvl="1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GPIO -70 programmable pins </a:t>
            </a:r>
          </a:p>
          <a:p>
            <a:pPr marL="1257300" lvl="1" indent="-538163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RTC.</a:t>
            </a:r>
          </a:p>
          <a:p>
            <a:pPr marL="538163" indent="-538163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cs typeface="Times New Roman" pitchFamily="18" charset="0"/>
              </a:rPr>
              <a:t>Serial Protocols: </a:t>
            </a:r>
            <a:r>
              <a:rPr lang="en-US" sz="2000" dirty="0">
                <a:latin typeface="+mj-lt"/>
                <a:cs typeface="Times New Roman" pitchFamily="18" charset="0"/>
              </a:rPr>
              <a:t>UART – 04, Serial Peripheral Interface (SPI) – 02, Inter Integrated Circuit ( I2C ) – 03, Ethernet -01, Controller Area Network (CAN) – 02, USB - 01.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DBEF6B-1C76-0B5C-2DDE-DD527D56ECCA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086742B-BE45-704D-ACAE-5053D370DDC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A1F5-0AB2-4342-BF6A-B9DC55C999F5}"/>
              </a:ext>
            </a:extLst>
          </p:cNvPr>
          <p:cNvSpPr txBox="1">
            <a:spLocks/>
          </p:cNvSpPr>
          <p:nvPr/>
        </p:nvSpPr>
        <p:spPr>
          <a:xfrm>
            <a:off x="445525" y="768271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Header File</a:t>
            </a:r>
          </a:p>
        </p:txBody>
      </p:sp>
      <p:pic>
        <p:nvPicPr>
          <p:cNvPr id="18435" name="Picture 2" descr="Our Brand Identity » PES University">
            <a:extLst>
              <a:ext uri="{FF2B5EF4-FFF2-40B4-BE49-F238E27FC236}">
                <a16:creationId xmlns:a16="http://schemas.microsoft.com/office/drawing/2014/main" id="{5D491813-77CF-F195-79A7-DAC7C0B5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76FD4-4723-0A9C-8E70-BB993710E750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640998-9B47-D2A5-F776-5826EC941B82}"/>
              </a:ext>
            </a:extLst>
          </p:cNvPr>
          <p:cNvSpPr txBox="1"/>
          <p:nvPr/>
        </p:nvSpPr>
        <p:spPr>
          <a:xfrm>
            <a:off x="488950" y="1203325"/>
            <a:ext cx="64023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LPC17xx.h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ACD43-B34B-AB43-79BE-3DBF2FE4DF0B}"/>
              </a:ext>
            </a:extLst>
          </p:cNvPr>
          <p:cNvSpPr txBox="1"/>
          <p:nvPr/>
        </p:nvSpPr>
        <p:spPr>
          <a:xfrm>
            <a:off x="488950" y="1670050"/>
            <a:ext cx="8070850" cy="2586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rlito_1x_1"/>
              </a:rPr>
              <a:t>The Name of Registers, Data structures that we use are defined in LPC17xx.h header file. 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rlito_1x_1"/>
              </a:rPr>
              <a:t>LPC17xx.h header is based on CMSIS(Cortex Microcontroller System Interface Standard) developed by ARM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rlito_1x_2"/>
              </a:rPr>
              <a:t>As per the CMSIS convention, the different registers are grouped into different structures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rlito-Bold_v_2"/>
              </a:rPr>
              <a:t>LPC_GPIOx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rlito_1x_2"/>
              </a:rPr>
              <a:t>is defined as a pointer to this structure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rlito-Bold_v_2"/>
              </a:rPr>
              <a:t>LPC17xx.h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rlito_1x_2"/>
              </a:rPr>
              <a:t>header.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rlito_1x_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arlito_1x_2"/>
              </a:rPr>
              <a:t>Example:  all registers for Port 0 are grouped into structure defined as </a:t>
            </a:r>
            <a:r>
              <a:rPr lang="en-US" dirty="0">
                <a:solidFill>
                  <a:srgbClr val="000000"/>
                </a:solidFill>
                <a:latin typeface="Carlito-Bold_v_2"/>
              </a:rPr>
              <a:t>LPC_GPIO0.</a:t>
            </a:r>
            <a:endParaRPr lang="en-IN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105C2C-3F67-875B-7872-0693775B7CF7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D901D94-2CD5-909F-A03E-BB46AB6E2515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FAD12D-8E53-FFAA-9C36-422DA36FBAC2}"/>
              </a:ext>
            </a:extLst>
          </p:cNvPr>
          <p:cNvSpPr/>
          <p:nvPr/>
        </p:nvSpPr>
        <p:spPr>
          <a:xfrm>
            <a:off x="336550" y="3816350"/>
            <a:ext cx="90138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Low Power, Pin function, mode, clock generation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13078-0DFF-A324-3A33-7B2043C66535}"/>
              </a:ext>
            </a:extLst>
          </p:cNvPr>
          <p:cNvGrpSpPr/>
          <p:nvPr/>
        </p:nvGrpSpPr>
        <p:grpSpPr>
          <a:xfrm>
            <a:off x="313803" y="5490225"/>
            <a:ext cx="1066756" cy="107801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ABF639-2A42-DAE0-8EE5-94E273996B3A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3FC449-5E8D-B2B4-76C2-621958CA78A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DD4D37-901D-7C42-21C5-27D4F48C07BC}"/>
              </a:ext>
            </a:extLst>
          </p:cNvPr>
          <p:cNvCxnSpPr>
            <a:cxnSpLocks/>
          </p:cNvCxnSpPr>
          <p:nvPr/>
        </p:nvCxnSpPr>
        <p:spPr>
          <a:xfrm flipV="1">
            <a:off x="358775" y="4376738"/>
            <a:ext cx="7904163" cy="68262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>
            <a:extLst>
              <a:ext uri="{FF2B5EF4-FFF2-40B4-BE49-F238E27FC236}">
                <a16:creationId xmlns:a16="http://schemas.microsoft.com/office/drawing/2014/main" id="{93FAFAA3-19BD-A280-81C2-D1EB0BFB704A}"/>
              </a:ext>
            </a:extLst>
          </p:cNvPr>
          <p:cNvSpPr txBox="1">
            <a:spLocks/>
          </p:cNvSpPr>
          <p:nvPr/>
        </p:nvSpPr>
        <p:spPr>
          <a:xfrm>
            <a:off x="358775" y="3354684"/>
            <a:ext cx="9192257" cy="461666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- A simple approach</a:t>
            </a:r>
          </a:p>
        </p:txBody>
      </p:sp>
      <p:pic>
        <p:nvPicPr>
          <p:cNvPr id="19462" name="Picture 2" descr="Our Brand Identity » PES University">
            <a:extLst>
              <a:ext uri="{FF2B5EF4-FFF2-40B4-BE49-F238E27FC236}">
                <a16:creationId xmlns:a16="http://schemas.microsoft.com/office/drawing/2014/main" id="{086F0917-831B-89F0-AC9F-8D03B1E45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681038"/>
            <a:ext cx="248443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5">
            <a:extLst>
              <a:ext uri="{FF2B5EF4-FFF2-40B4-BE49-F238E27FC236}">
                <a16:creationId xmlns:a16="http://schemas.microsoft.com/office/drawing/2014/main" id="{7A7C4407-0E59-4C7E-3861-08D3E141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489575"/>
            <a:ext cx="749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2DCDC5C8-F27D-E772-48D8-8D1AF78C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888038"/>
            <a:ext cx="7497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Department of Electronics and Communication Engineering</a:t>
            </a:r>
            <a:endParaRPr lang="en-I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06F0-1770-28D7-20D4-5695DB1A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4125"/>
            <a:ext cx="8102600" cy="2632075"/>
          </a:xfrm>
        </p:spPr>
        <p:txBody>
          <a:bodyPr rtlCol="0">
            <a:normAutofit/>
          </a:bodyPr>
          <a:lstStyle/>
          <a:p>
            <a:pPr marL="360363" indent="-360363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</a:rPr>
              <a:t>The Power , Pin function , Pin mode , peripheral clock are need to be done for any on-chip peripheral to be used</a:t>
            </a:r>
          </a:p>
          <a:p>
            <a:pPr marL="228577" indent="-228577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+mj-lt"/>
            </a:endParaRPr>
          </a:p>
          <a:p>
            <a:pPr marL="1166813" lvl="1" indent="-444500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</a:rPr>
              <a:t>Power Control for Peripheral	: PCONP</a:t>
            </a:r>
          </a:p>
          <a:p>
            <a:pPr marL="1166813" lvl="1" indent="-444500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</a:rPr>
              <a:t>Pin Function Selection 		: PINSEL</a:t>
            </a:r>
          </a:p>
          <a:p>
            <a:pPr marL="1166813" lvl="1" indent="-444500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</a:rPr>
              <a:t>Peripheral Clock Select 		: PCLKSEL</a:t>
            </a:r>
          </a:p>
          <a:p>
            <a:pPr marL="1166813" lvl="1" indent="-444500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+mj-lt"/>
              </a:rPr>
              <a:t>Pin Mode Selection 		: PINMODE</a:t>
            </a:r>
          </a:p>
          <a:p>
            <a:pPr marL="0" indent="0" defTabSz="914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000" dirty="0">
              <a:latin typeface="+mj-lt"/>
            </a:endParaRPr>
          </a:p>
        </p:txBody>
      </p:sp>
      <p:pic>
        <p:nvPicPr>
          <p:cNvPr id="20483" name="Picture 2" descr="Our Brand Identity » PES University">
            <a:extLst>
              <a:ext uri="{FF2B5EF4-FFF2-40B4-BE49-F238E27FC236}">
                <a16:creationId xmlns:a16="http://schemas.microsoft.com/office/drawing/2014/main" id="{D16705DE-D4B8-1036-5102-10BB2C83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521E322-F89F-D0D4-6502-061012630DFB}"/>
              </a:ext>
            </a:extLst>
          </p:cNvPr>
          <p:cNvSpPr txBox="1">
            <a:spLocks/>
          </p:cNvSpPr>
          <p:nvPr/>
        </p:nvSpPr>
        <p:spPr>
          <a:xfrm>
            <a:off x="449785" y="706257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16FBE-99EC-6F44-FA5E-53B183171804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11">
            <a:extLst>
              <a:ext uri="{FF2B5EF4-FFF2-40B4-BE49-F238E27FC236}">
                <a16:creationId xmlns:a16="http://schemas.microsoft.com/office/drawing/2014/main" id="{C3525A95-06AD-2161-65ED-62C2FF862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3886200"/>
            <a:ext cx="810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00"/>
                </a:solidFill>
                <a:latin typeface="Carlito_1x_2"/>
              </a:rPr>
              <a:t>All these are member of </a:t>
            </a:r>
            <a:r>
              <a:rPr lang="en-US" altLang="en-US" b="1">
                <a:solidFill>
                  <a:srgbClr val="C00000"/>
                </a:solidFill>
                <a:latin typeface="Carlito-Bold_v_2"/>
              </a:rPr>
              <a:t>LPC_SC </a:t>
            </a:r>
            <a:r>
              <a:rPr lang="en-US" altLang="en-US" b="1">
                <a:solidFill>
                  <a:srgbClr val="C00000"/>
                </a:solidFill>
                <a:latin typeface="Carlito_1x_2"/>
              </a:rPr>
              <a:t>(system control) structure</a:t>
            </a:r>
            <a:endParaRPr lang="en-IN" altLang="en-US" b="1">
              <a:solidFill>
                <a:srgbClr val="C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68BEF8-7111-2353-EB70-FA286FEB1433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65FD0B-93A7-55EF-2B5E-73120A0E4E4F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212-B682-4CFF-1FEC-0D99CA6D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152525"/>
            <a:ext cx="4832350" cy="469900"/>
          </a:xfrm>
        </p:spPr>
        <p:txBody>
          <a:bodyPr rtlCol="0">
            <a:norm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Power Control for peripherals (PCONP)</a:t>
            </a:r>
            <a:endParaRPr lang="en-IN" sz="22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8E27-2503-5482-9336-2FFCAD74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70050"/>
            <a:ext cx="4181475" cy="3614738"/>
          </a:xfrm>
        </p:spPr>
        <p:txBody>
          <a:bodyPr rtlCol="0">
            <a:noAutofit/>
          </a:bodyPr>
          <a:lstStyle/>
          <a:p>
            <a:pPr marL="228577" indent="-228577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dirty="0">
                <a:latin typeface="+mj-lt"/>
                <a:cs typeface="Times New Roman" pitchFamily="18" charset="0"/>
              </a:rPr>
              <a:t>The PCONP register allows turning off selected peripheral functions for the purpose of saving power. </a:t>
            </a:r>
          </a:p>
          <a:p>
            <a:pPr marL="228577" indent="-228577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dirty="0">
                <a:latin typeface="+mj-lt"/>
                <a:cs typeface="Times New Roman" pitchFamily="18" charset="0"/>
              </a:rPr>
              <a:t>This is </a:t>
            </a:r>
            <a:r>
              <a:rPr lang="en-IN" sz="2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accomplished by gating off the clock source </a:t>
            </a:r>
            <a:r>
              <a:rPr lang="en-IN" sz="2000" dirty="0">
                <a:latin typeface="+mj-lt"/>
                <a:cs typeface="Times New Roman" pitchFamily="18" charset="0"/>
              </a:rPr>
              <a:t>to the specified peripheral blocks.</a:t>
            </a:r>
          </a:p>
          <a:p>
            <a:pPr marL="228577" indent="-228577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dirty="0">
                <a:latin typeface="+mj-lt"/>
                <a:cs typeface="Times New Roman" pitchFamily="18" charset="0"/>
              </a:rPr>
              <a:t>Some peripherals, </a:t>
            </a:r>
            <a:r>
              <a:rPr lang="en-IN" sz="2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particularly those that include </a:t>
            </a:r>
            <a:r>
              <a:rPr lang="en-IN" sz="20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analog</a:t>
            </a:r>
            <a:r>
              <a:rPr lang="en-IN" sz="2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functions, may consume power that is not clock dependent.</a:t>
            </a:r>
            <a:r>
              <a:rPr lang="en-IN" sz="2000" dirty="0">
                <a:latin typeface="+mj-lt"/>
                <a:cs typeface="Times New Roman" pitchFamily="18" charset="0"/>
              </a:rPr>
              <a:t> These peripherals may contain </a:t>
            </a:r>
            <a:r>
              <a:rPr lang="en-IN" sz="20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 separate disable control that turns off additional circuitry to reduce power.</a:t>
            </a:r>
          </a:p>
        </p:txBody>
      </p:sp>
      <p:pic>
        <p:nvPicPr>
          <p:cNvPr id="21508" name="Picture 2" descr="Our Brand Identity » PES University">
            <a:extLst>
              <a:ext uri="{FF2B5EF4-FFF2-40B4-BE49-F238E27FC236}">
                <a16:creationId xmlns:a16="http://schemas.microsoft.com/office/drawing/2014/main" id="{AF83CC72-75D3-B670-D77F-AB1A28BCF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48DBB7E1-39A9-8C23-B7F9-52E2E965C012}"/>
              </a:ext>
            </a:extLst>
          </p:cNvPr>
          <p:cNvSpPr txBox="1">
            <a:spLocks/>
          </p:cNvSpPr>
          <p:nvPr/>
        </p:nvSpPr>
        <p:spPr>
          <a:xfrm>
            <a:off x="437753" y="699290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30A74F-156B-F797-F25B-1B2E925898C6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TextBox 10">
            <a:extLst>
              <a:ext uri="{FF2B5EF4-FFF2-40B4-BE49-F238E27FC236}">
                <a16:creationId xmlns:a16="http://schemas.microsoft.com/office/drawing/2014/main" id="{9E6484DD-AD82-471D-23EE-AEE9F6EF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805488"/>
            <a:ext cx="8121650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Reset PCONP= 0x042887DE =</a:t>
            </a: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0000 0010 1000 1000 0111 1101 1110 b</a:t>
            </a:r>
            <a:endParaRPr lang="en-IN" altLang="en-US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12" name="Picture 2">
            <a:extLst>
              <a:ext uri="{FF2B5EF4-FFF2-40B4-BE49-F238E27FC236}">
                <a16:creationId xmlns:a16="http://schemas.microsoft.com/office/drawing/2014/main" id="{0A2BE1F2-540E-BF1A-60E3-679D44AE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130425"/>
            <a:ext cx="7034213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7AA7E0-7A87-F0D1-6434-6AA396ABC866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EABC921-C03F-3B59-FF3D-18A6F18BA31B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A4CA-C994-96D6-E663-76D2F073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227138"/>
            <a:ext cx="7634288" cy="382587"/>
          </a:xfrm>
        </p:spPr>
        <p:txBody>
          <a:bodyPr rtlCol="0">
            <a:no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PINSEL Register – To choose </a:t>
            </a:r>
            <a:r>
              <a:rPr lang="en-US" sz="2200" b="1" u="sng" dirty="0" err="1">
                <a:solidFill>
                  <a:schemeClr val="accent1">
                    <a:lumMod val="75000"/>
                  </a:schemeClr>
                </a:solidFill>
              </a:rPr>
              <a:t>Multifunctions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 of a PIN</a:t>
            </a: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863C4CBE-3EAB-AD16-7FEA-B211B150848C}"/>
              </a:ext>
            </a:extLst>
          </p:cNvPr>
          <p:cNvGrpSpPr>
            <a:grpSpLocks/>
          </p:cNvGrpSpPr>
          <p:nvPr/>
        </p:nvGrpSpPr>
        <p:grpSpPr bwMode="auto">
          <a:xfrm>
            <a:off x="7537450" y="2319338"/>
            <a:ext cx="3609975" cy="3328987"/>
            <a:chOff x="5992912" y="2895600"/>
            <a:chExt cx="3609516" cy="332801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0D89A3-80EF-C8CB-822D-A55AD8ECC86D}"/>
                </a:ext>
              </a:extLst>
            </p:cNvPr>
            <p:cNvCxnSpPr/>
            <p:nvPr/>
          </p:nvCxnSpPr>
          <p:spPr>
            <a:xfrm>
              <a:off x="6477038" y="3352667"/>
              <a:ext cx="884125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CC288-272D-248D-4B6B-14A051A95747}"/>
                </a:ext>
              </a:extLst>
            </p:cNvPr>
            <p:cNvCxnSpPr/>
            <p:nvPr/>
          </p:nvCxnSpPr>
          <p:spPr>
            <a:xfrm>
              <a:off x="7972273" y="4006526"/>
              <a:ext cx="44126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562" name="Group 8">
              <a:extLst>
                <a:ext uri="{FF2B5EF4-FFF2-40B4-BE49-F238E27FC236}">
                  <a16:creationId xmlns:a16="http://schemas.microsoft.com/office/drawing/2014/main" id="{E0070765-5793-5BF9-627F-9D7C20023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2912" y="2895600"/>
              <a:ext cx="3609516" cy="3328016"/>
              <a:chOff x="5992912" y="2895600"/>
              <a:chExt cx="3609516" cy="3328016"/>
            </a:xfrm>
          </p:grpSpPr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3924AC4C-91A9-A9A2-173F-4931B6A93B79}"/>
                  </a:ext>
                </a:extLst>
              </p:cNvPr>
              <p:cNvSpPr/>
              <p:nvPr/>
            </p:nvSpPr>
            <p:spPr>
              <a:xfrm rot="5400000">
                <a:off x="6485963" y="3770800"/>
                <a:ext cx="2361511" cy="611110"/>
              </a:xfrm>
              <a:prstGeom prst="trapezoid">
                <a:avLst>
                  <a:gd name="adj" fmla="val 8790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4:1 MUX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7C4F942-A745-BD7B-7646-45763DD1D6CE}"/>
                  </a:ext>
                </a:extLst>
              </p:cNvPr>
              <p:cNvCxnSpPr/>
              <p:nvPr/>
            </p:nvCxnSpPr>
            <p:spPr>
              <a:xfrm>
                <a:off x="6477038" y="3854170"/>
                <a:ext cx="884125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51B8C1A-21A4-0EAF-5FBC-69239E6C731E}"/>
                  </a:ext>
                </a:extLst>
              </p:cNvPr>
              <p:cNvCxnSpPr/>
              <p:nvPr/>
            </p:nvCxnSpPr>
            <p:spPr>
              <a:xfrm>
                <a:off x="6477038" y="4401698"/>
                <a:ext cx="884125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D13CB09-D7EC-ED4B-AA2D-AC56EBD289E2}"/>
                  </a:ext>
                </a:extLst>
              </p:cNvPr>
              <p:cNvCxnSpPr/>
              <p:nvPr/>
            </p:nvCxnSpPr>
            <p:spPr>
              <a:xfrm>
                <a:off x="6477038" y="4952400"/>
                <a:ext cx="884125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567" name="TextBox 13">
                <a:extLst>
                  <a:ext uri="{FF2B5EF4-FFF2-40B4-BE49-F238E27FC236}">
                    <a16:creationId xmlns:a16="http://schemas.microsoft.com/office/drawing/2014/main" id="{C5566FAD-D0A3-DD64-A25C-8BA18080C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3204" y="2971800"/>
                <a:ext cx="14945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I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Primary </a:t>
                </a:r>
              </a:p>
            </p:txBody>
          </p:sp>
          <p:sp>
            <p:nvSpPr>
              <p:cNvPr id="22568" name="TextBox 14">
                <a:extLst>
                  <a:ext uri="{FF2B5EF4-FFF2-40B4-BE49-F238E27FC236}">
                    <a16:creationId xmlns:a16="http://schemas.microsoft.com/office/drawing/2014/main" id="{6764250A-38CA-AE07-FB54-AE9861695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6970" y="3483076"/>
                <a:ext cx="14945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I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altLang="en-US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I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Alternate</a:t>
                </a:r>
              </a:p>
            </p:txBody>
          </p:sp>
          <p:sp>
            <p:nvSpPr>
              <p:cNvPr id="22569" name="TextBox 15">
                <a:extLst>
                  <a:ext uri="{FF2B5EF4-FFF2-40B4-BE49-F238E27FC236}">
                    <a16:creationId xmlns:a16="http://schemas.microsoft.com/office/drawing/2014/main" id="{7F388756-467E-5180-E59A-3E8DEA4A6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914" y="4006644"/>
                <a:ext cx="14945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I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altLang="en-US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I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Alternate</a:t>
                </a:r>
              </a:p>
            </p:txBody>
          </p:sp>
          <p:sp>
            <p:nvSpPr>
              <p:cNvPr id="22570" name="TextBox 16">
                <a:extLst>
                  <a:ext uri="{FF2B5EF4-FFF2-40B4-BE49-F238E27FC236}">
                    <a16:creationId xmlns:a16="http://schemas.microsoft.com/office/drawing/2014/main" id="{3C42FBC4-F64A-6165-CCF0-18DB19DC1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912" y="4606413"/>
                <a:ext cx="149450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I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altLang="en-US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I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Alternate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4043F21-F1DF-145E-201D-BB344AE38ACE}"/>
                  </a:ext>
                </a:extLst>
              </p:cNvPr>
              <p:cNvCxnSpPr/>
              <p:nvPr/>
            </p:nvCxnSpPr>
            <p:spPr>
              <a:xfrm>
                <a:off x="7484972" y="5180933"/>
                <a:ext cx="0" cy="68718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4693DFB-DC6A-C219-307B-59CE23826E11}"/>
                  </a:ext>
                </a:extLst>
              </p:cNvPr>
              <p:cNvCxnSpPr/>
              <p:nvPr/>
            </p:nvCxnSpPr>
            <p:spPr>
              <a:xfrm>
                <a:off x="7848464" y="4896853"/>
                <a:ext cx="0" cy="971267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573" name="TextBox 19">
                <a:extLst>
                  <a:ext uri="{FF2B5EF4-FFF2-40B4-BE49-F238E27FC236}">
                    <a16:creationId xmlns:a16="http://schemas.microsoft.com/office/drawing/2014/main" id="{743C6270-C157-518F-F599-F4FDF455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3028" y="5842614"/>
                <a:ext cx="2819400" cy="38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IN" altLang="en-US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 1 Select 0</a:t>
                </a:r>
              </a:p>
            </p:txBody>
          </p:sp>
        </p:grpSp>
      </p:grpSp>
      <p:sp>
        <p:nvSpPr>
          <p:cNvPr id="22532" name="TextBox 3">
            <a:extLst>
              <a:ext uri="{FF2B5EF4-FFF2-40B4-BE49-F238E27FC236}">
                <a16:creationId xmlns:a16="http://schemas.microsoft.com/office/drawing/2014/main" id="{83006165-2B56-A470-CA09-350719FB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4116388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P0.0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3" name="Picture 2" descr="Our Brand Identity » PES University">
            <a:extLst>
              <a:ext uri="{FF2B5EF4-FFF2-40B4-BE49-F238E27FC236}">
                <a16:creationId xmlns:a16="http://schemas.microsoft.com/office/drawing/2014/main" id="{897F33EB-073E-5CA6-57BE-410EC8B7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6">
            <a:extLst>
              <a:ext uri="{FF2B5EF4-FFF2-40B4-BE49-F238E27FC236}">
                <a16:creationId xmlns:a16="http://schemas.microsoft.com/office/drawing/2014/main" id="{B070068E-9379-C366-A861-9C86414F1D10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CDF514-D822-606A-ADE2-DCEB96FEFA7A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20">
            <a:extLst>
              <a:ext uri="{FF2B5EF4-FFF2-40B4-BE49-F238E27FC236}">
                <a16:creationId xmlns:a16="http://schemas.microsoft.com/office/drawing/2014/main" id="{0086BE5F-E839-49E6-619A-9B4CEC9A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695450"/>
            <a:ext cx="801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2000"/>
              <a:t>Why PINs are configured to perform Multifunction ? 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B32CA6E-1F51-CDCF-86BF-9E7C0501EB48}"/>
              </a:ext>
            </a:extLst>
          </p:cNvPr>
          <p:cNvGraphicFramePr>
            <a:graphicFrameLocks noGrp="1"/>
          </p:cNvGraphicFramePr>
          <p:nvPr/>
        </p:nvGraphicFramePr>
        <p:xfrm>
          <a:off x="527050" y="2179638"/>
          <a:ext cx="6765925" cy="24590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0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65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PINSEL Register  bits  for  pin</a:t>
                      </a:r>
                    </a:p>
                  </a:txBody>
                  <a:tcPr marL="91459" marR="91459" marT="45733" marB="45733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Functions</a:t>
                      </a:r>
                    </a:p>
                  </a:txBody>
                  <a:tcPr marL="91459" marR="9145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59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</a:p>
                  </a:txBody>
                  <a:tcPr marL="91459" marR="91459" marT="45733" marB="457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BatangChe" pitchFamily="49" charset="-127"/>
                          <a:cs typeface="Times New Roman" pitchFamily="18" charset="0"/>
                        </a:rPr>
                        <a:t>Primary (default) function, typically GPIO port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BatangChe" pitchFamily="49" charset="-127"/>
                        <a:cs typeface="Times New Roman" pitchFamily="18" charset="0"/>
                      </a:endParaRPr>
                    </a:p>
                  </a:txBody>
                  <a:tcPr marL="91459" marR="9145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043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 marL="91459" marR="91459" marT="45733" marB="457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BatangChe" pitchFamily="49" charset="-127"/>
                          <a:cs typeface="Times New Roman" pitchFamily="18" charset="0"/>
                        </a:rPr>
                        <a:t>First alternate function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BatangChe" pitchFamily="49" charset="-127"/>
                        <a:cs typeface="Times New Roman" pitchFamily="18" charset="0"/>
                      </a:endParaRPr>
                    </a:p>
                  </a:txBody>
                  <a:tcPr marL="91459" marR="9145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43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1459" marR="91459" marT="45733" marB="457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BatangChe" pitchFamily="49" charset="-127"/>
                          <a:cs typeface="Times New Roman" pitchFamily="18" charset="0"/>
                        </a:rPr>
                        <a:t>Second alternate function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BatangChe" pitchFamily="49" charset="-127"/>
                        <a:cs typeface="Times New Roman" pitchFamily="18" charset="0"/>
                      </a:endParaRPr>
                    </a:p>
                  </a:txBody>
                  <a:tcPr marL="91459" marR="91459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043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1459" marR="91459" marT="45733" marB="4573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BatangChe" pitchFamily="49" charset="-127"/>
                          <a:cs typeface="Times New Roman" pitchFamily="18" charset="0"/>
                        </a:rPr>
                        <a:t>Third alternate function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BatangChe" pitchFamily="49" charset="-127"/>
                        <a:cs typeface="Times New Roman" pitchFamily="18" charset="0"/>
                      </a:endParaRPr>
                    </a:p>
                  </a:txBody>
                  <a:tcPr marL="91459" marR="91459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557" name="Picture 62">
            <a:extLst>
              <a:ext uri="{FF2B5EF4-FFF2-40B4-BE49-F238E27FC236}">
                <a16:creationId xmlns:a16="http://schemas.microsoft.com/office/drawing/2014/main" id="{6BF5A6D3-657B-4056-C9A4-497F4B56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4860925"/>
            <a:ext cx="67659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EE3C93-5F3E-E4B8-3923-CCB51124CEFC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DCADB6-DA7B-2F01-AC64-E135BFFD44E0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83F1AA2E-7AA1-7E48-B2EC-9C0A20F6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41463"/>
            <a:ext cx="8237538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2" descr="Our Brand Identity » PES University">
            <a:extLst>
              <a:ext uri="{FF2B5EF4-FFF2-40B4-BE49-F238E27FC236}">
                <a16:creationId xmlns:a16="http://schemas.microsoft.com/office/drawing/2014/main" id="{D0607F7B-7CA4-9BF3-046B-66026348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218FE1-634E-C3D4-CD35-D8217A89F38C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8F0C3-9099-DEF5-C2F4-46E63D798368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TextBox 8">
            <a:extLst>
              <a:ext uri="{FF2B5EF4-FFF2-40B4-BE49-F238E27FC236}">
                <a16:creationId xmlns:a16="http://schemas.microsoft.com/office/drawing/2014/main" id="{D5E4CB28-E097-0BDF-BF67-70AA2F9F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338" y="2093913"/>
            <a:ext cx="33607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/>
              <a:t>Each PIN does 4 functions with 3 alternate and 1 primary function as GPIO.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IN" altLang="en-US"/>
              <a:t>Few alternate functions can be done by multiple pins.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DDDC1D-3F46-7303-92EE-680E111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227138"/>
            <a:ext cx="7634288" cy="382587"/>
          </a:xfrm>
        </p:spPr>
        <p:txBody>
          <a:bodyPr rtlCol="0">
            <a:no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PINSEL Register – To choose </a:t>
            </a:r>
            <a:r>
              <a:rPr lang="en-US" sz="2200" b="1" u="sng" dirty="0" err="1">
                <a:solidFill>
                  <a:schemeClr val="accent1">
                    <a:lumMod val="75000"/>
                  </a:schemeClr>
                </a:solidFill>
              </a:rPr>
              <a:t>Multifunctions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 of a PIN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0457A-6B64-5104-6A88-28929B1DABA3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B899B2D-AF8D-F366-A9AE-E561734052FB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CCD00FB5-16CA-1530-3BCA-DA9F0A9DE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658813"/>
            <a:ext cx="7777163" cy="431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2200" b="1" dirty="0">
                <a:solidFill>
                  <a:srgbClr val="C00000"/>
                </a:solidFill>
                <a:latin typeface="+mn-lt"/>
              </a:rPr>
              <a:t>Objective: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BA6F89D-FD0B-2559-53C1-910CB0FB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819275"/>
            <a:ext cx="52768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>
            <a:extLst>
              <a:ext uri="{FF2B5EF4-FFF2-40B4-BE49-F238E27FC236}">
                <a16:creationId xmlns:a16="http://schemas.microsoft.com/office/drawing/2014/main" id="{EB5F93A6-55D8-4725-3261-893C416F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3575050"/>
            <a:ext cx="61833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>
            <a:extLst>
              <a:ext uri="{FF2B5EF4-FFF2-40B4-BE49-F238E27FC236}">
                <a16:creationId xmlns:a16="http://schemas.microsoft.com/office/drawing/2014/main" id="{7F139FB9-2740-6F50-ADE0-C6558C0D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391025"/>
            <a:ext cx="70088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>
            <a:extLst>
              <a:ext uri="{FF2B5EF4-FFF2-40B4-BE49-F238E27FC236}">
                <a16:creationId xmlns:a16="http://schemas.microsoft.com/office/drawing/2014/main" id="{A2892DE7-257E-1A3C-8EFB-45179B6D0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2717800"/>
            <a:ext cx="2719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4">
            <a:extLst>
              <a:ext uri="{FF2B5EF4-FFF2-40B4-BE49-F238E27FC236}">
                <a16:creationId xmlns:a16="http://schemas.microsoft.com/office/drawing/2014/main" id="{EFC503CF-1AFD-9572-FA3C-2B17F8FB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1819275"/>
            <a:ext cx="3756025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975444-CD79-4C4E-20A8-4733C44F8FFE}"/>
              </a:ext>
            </a:extLst>
          </p:cNvPr>
          <p:cNvSpPr/>
          <p:nvPr/>
        </p:nvSpPr>
        <p:spPr>
          <a:xfrm>
            <a:off x="0" y="5197475"/>
            <a:ext cx="12190413" cy="1636713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BB9AF-B9C6-D45B-7C36-8EAD15E9454B}"/>
              </a:ext>
            </a:extLst>
          </p:cNvPr>
          <p:cNvSpPr/>
          <p:nvPr/>
        </p:nvSpPr>
        <p:spPr>
          <a:xfrm>
            <a:off x="5570538" y="5526088"/>
            <a:ext cx="6619875" cy="541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600" dirty="0">
                <a:latin typeface="Lucida Sans Typewriter" panose="020B0509030504030204" pitchFamily="49" charset="0"/>
              </a:rPr>
              <a:t>EMBEDDED SYSTEM DESIGN </a:t>
            </a:r>
          </a:p>
        </p:txBody>
      </p:sp>
      <p:sp>
        <p:nvSpPr>
          <p:cNvPr id="5130" name="TextBox 21">
            <a:extLst>
              <a:ext uri="{FF2B5EF4-FFF2-40B4-BE49-F238E27FC236}">
                <a16:creationId xmlns:a16="http://schemas.microsoft.com/office/drawing/2014/main" id="{8B705F8F-D2A0-3657-E3E7-552782BA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550" y="6088063"/>
            <a:ext cx="378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Lucida Sans Typewriter" panose="020B0509030504030204" pitchFamily="49" charset="0"/>
              </a:rPr>
              <a:t>A simple hands-on approach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2B39B6-8279-DB24-FA72-6A4A9316468A}"/>
              </a:ext>
            </a:extLst>
          </p:cNvPr>
          <p:cNvSpPr/>
          <p:nvPr/>
        </p:nvSpPr>
        <p:spPr>
          <a:xfrm>
            <a:off x="66675" y="5257800"/>
            <a:ext cx="1641475" cy="155257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744BA9-9C9D-4610-578E-9BF1B53D3FDA}"/>
              </a:ext>
            </a:extLst>
          </p:cNvPr>
          <p:cNvSpPr/>
          <p:nvPr/>
        </p:nvSpPr>
        <p:spPr>
          <a:xfrm>
            <a:off x="541338" y="5676900"/>
            <a:ext cx="746125" cy="7239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78017A-8068-480B-EAD5-64F9D745B24A}"/>
              </a:ext>
            </a:extLst>
          </p:cNvPr>
          <p:cNvSpPr/>
          <p:nvPr/>
        </p:nvSpPr>
        <p:spPr>
          <a:xfrm>
            <a:off x="638175" y="6203950"/>
            <a:ext cx="131763" cy="125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B33C28-3305-00EC-77A8-082C5DA49B19}"/>
              </a:ext>
            </a:extLst>
          </p:cNvPr>
          <p:cNvCxnSpPr>
            <a:cxnSpLocks/>
          </p:cNvCxnSpPr>
          <p:nvPr/>
        </p:nvCxnSpPr>
        <p:spPr>
          <a:xfrm>
            <a:off x="630238" y="5583238"/>
            <a:ext cx="515937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6AF292-0A48-11BB-8B0C-4706CA3E86E3}"/>
              </a:ext>
            </a:extLst>
          </p:cNvPr>
          <p:cNvCxnSpPr>
            <a:cxnSpLocks/>
          </p:cNvCxnSpPr>
          <p:nvPr/>
        </p:nvCxnSpPr>
        <p:spPr>
          <a:xfrm>
            <a:off x="630238" y="6457950"/>
            <a:ext cx="515937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7A0A97-19FB-8C7C-086B-242D6BA6EC7E}"/>
              </a:ext>
            </a:extLst>
          </p:cNvPr>
          <p:cNvCxnSpPr>
            <a:cxnSpLocks/>
          </p:cNvCxnSpPr>
          <p:nvPr/>
        </p:nvCxnSpPr>
        <p:spPr>
          <a:xfrm>
            <a:off x="1366838" y="5756275"/>
            <a:ext cx="0" cy="569913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7494D7-32C8-8724-0C11-D9D640D95ABD}"/>
              </a:ext>
            </a:extLst>
          </p:cNvPr>
          <p:cNvCxnSpPr>
            <a:cxnSpLocks/>
          </p:cNvCxnSpPr>
          <p:nvPr/>
        </p:nvCxnSpPr>
        <p:spPr>
          <a:xfrm>
            <a:off x="447675" y="5748338"/>
            <a:ext cx="0" cy="57150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38" name="Picture 30">
            <a:extLst>
              <a:ext uri="{FF2B5EF4-FFF2-40B4-BE49-F238E27FC236}">
                <a16:creationId xmlns:a16="http://schemas.microsoft.com/office/drawing/2014/main" id="{677B3A4B-6D47-7169-E4B8-D1AB34C0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717925"/>
            <a:ext cx="23431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F87CBAE-BAA7-903F-847D-14E07C3272CB}"/>
              </a:ext>
            </a:extLst>
          </p:cNvPr>
          <p:cNvSpPr txBox="1"/>
          <p:nvPr/>
        </p:nvSpPr>
        <p:spPr>
          <a:xfrm>
            <a:off x="447675" y="1093788"/>
            <a:ext cx="101044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To meet the Job description of various companies working in embedded domain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8DDE3-69D2-B943-5010-839A241FB27B}"/>
              </a:ext>
            </a:extLst>
          </p:cNvPr>
          <p:cNvSpPr/>
          <p:nvPr/>
        </p:nvSpPr>
        <p:spPr>
          <a:xfrm>
            <a:off x="9937750" y="1671638"/>
            <a:ext cx="446088" cy="46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141" name="Picture 2" descr="Our Brand Identity » PES University">
            <a:extLst>
              <a:ext uri="{FF2B5EF4-FFF2-40B4-BE49-F238E27FC236}">
                <a16:creationId xmlns:a16="http://schemas.microsoft.com/office/drawing/2014/main" id="{DB5626E4-A13A-8732-BC6D-AC70F75C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111471-864A-0D7E-0EE3-5DE8132CBFCE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603A959-F12A-06A2-11F8-A11F0D6D6B19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669A078A-E9CB-27DD-60C3-5AB10F71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817688"/>
            <a:ext cx="8123238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2" descr="Our Brand Identity » PES University">
            <a:extLst>
              <a:ext uri="{FF2B5EF4-FFF2-40B4-BE49-F238E27FC236}">
                <a16:creationId xmlns:a16="http://schemas.microsoft.com/office/drawing/2014/main" id="{D56F0019-C4E8-6AAF-1C30-74136BAC6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1A10E6-BFE7-39B4-AB85-A1912F5AB24A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E15040-06F6-0037-43CB-BC1367951AC1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A05BF97-7B24-B074-7746-934D1A2B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227138"/>
            <a:ext cx="7634288" cy="382587"/>
          </a:xfrm>
        </p:spPr>
        <p:txBody>
          <a:bodyPr rtlCol="0">
            <a:no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PINSEL Register – To choose </a:t>
            </a:r>
            <a:r>
              <a:rPr lang="en-US" sz="2200" b="1" u="sng" dirty="0" err="1">
                <a:solidFill>
                  <a:schemeClr val="accent1">
                    <a:lumMod val="75000"/>
                  </a:schemeClr>
                </a:solidFill>
              </a:rPr>
              <a:t>Multifunctions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 of a PIN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C8398A-7CE1-258A-8473-882DC8B5403E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528296-FC4F-0959-A29F-22C59A6FEB64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445828-CB01-991E-322D-EF990C818B40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1730375"/>
          <a:ext cx="8688388" cy="854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4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P0 [31:16]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P0 [15:0]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PINSEL1[31:0]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PINSEL0[31:0]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77A6AF-8154-03B7-6E71-A8BECE367D3A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4681538"/>
          <a:ext cx="8840800" cy="1408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2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5185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1"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511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P0.15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P0.14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P0.13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P0.12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P0.11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P0.10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P0.0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51" marB="45751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E93868-D709-96A0-B35D-E6EE5A58DE88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2706688"/>
          <a:ext cx="8688388" cy="85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4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2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P1 [31:16]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572" marB="455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P1 [15:0]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572" marB="455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4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PINSEL3[31:0]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572" marB="4557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PINSEL2[31:0]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572" marB="455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D16897F-C36E-29F6-97C1-1E9E9A5ED1A3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3702050"/>
          <a:ext cx="8688388" cy="854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4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P2 [31:16]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r>
                        <a:rPr lang="en-US" sz="2200" baseline="0" dirty="0">
                          <a:latin typeface="Times New Roman" pitchFamily="18" charset="0"/>
                          <a:cs typeface="Times New Roman" pitchFamily="18" charset="0"/>
                        </a:rPr>
                        <a:t> P2 [15:0]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PINSEL5[31:0]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itchFamily="18" charset="0"/>
                          <a:cs typeface="Times New Roman" pitchFamily="18" charset="0"/>
                        </a:rPr>
                        <a:t>PINSEL4[31:0]</a:t>
                      </a:r>
                      <a:endParaRPr lang="en-IN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54" marB="457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753" name="Picture 2" descr="Our Brand Identity » PES University">
            <a:extLst>
              <a:ext uri="{FF2B5EF4-FFF2-40B4-BE49-F238E27FC236}">
                <a16:creationId xmlns:a16="http://schemas.microsoft.com/office/drawing/2014/main" id="{C5203B4A-4CC8-B9C6-6DD2-CDFE3D709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9A3FDA8-3F2D-50F2-58C4-554BC4054708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3ED4AB-21B9-1AF8-4EED-06340F9F16F4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8A95D027-D4F7-970D-A775-73739E6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227138"/>
            <a:ext cx="7634288" cy="382587"/>
          </a:xfrm>
        </p:spPr>
        <p:txBody>
          <a:bodyPr rtlCol="0">
            <a:no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PINSEL Register – To choose </a:t>
            </a:r>
            <a:r>
              <a:rPr lang="en-US" sz="2200" b="1" u="sng" dirty="0" err="1">
                <a:solidFill>
                  <a:schemeClr val="accent1">
                    <a:lumMod val="75000"/>
                  </a:schemeClr>
                </a:solidFill>
              </a:rPr>
              <a:t>Multifunctions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 of a PIN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774A02-EE61-C54C-D64C-16D8F1FD354F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0ECCC69-54E5-02CF-EB97-27DE97BFF406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E7FA16A-65BE-562A-CEEF-4237DA8FE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4838" y="1892300"/>
            <a:ext cx="8231187" cy="24399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P2.11 –P2.13 as GPIO.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P0.2 &amp; P0.3 as TXD0 &amp; RXD0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P4.28 &amp; p4.29 as TXD3 &amp; RXD3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P1.31 as AD0.5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P0.21  to P0.22 as GPIOs , P0.23 as AD0.0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7" name="Picture 2" descr="Our Brand Identity » PES University">
            <a:extLst>
              <a:ext uri="{FF2B5EF4-FFF2-40B4-BE49-F238E27FC236}">
                <a16:creationId xmlns:a16="http://schemas.microsoft.com/office/drawing/2014/main" id="{E492E9DD-AB49-91FD-4FE7-C1F3B3F9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B4FE054-6B99-0E0F-AAAB-9082AD827854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2B4FE0-C2ED-FB4B-7489-8AC9A6715073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A434434-F57F-C473-CD95-EA9E58E4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227138"/>
            <a:ext cx="7634288" cy="382587"/>
          </a:xfrm>
        </p:spPr>
        <p:txBody>
          <a:bodyPr rtlCol="0">
            <a:no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PINSEL Register – To choose </a:t>
            </a:r>
            <a:r>
              <a:rPr lang="en-US" sz="2200" b="1" u="sng" dirty="0" err="1">
                <a:solidFill>
                  <a:schemeClr val="accent1">
                    <a:lumMod val="75000"/>
                  </a:schemeClr>
                </a:solidFill>
              </a:rPr>
              <a:t>Multifunctions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 of a PIN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763028-E454-6C9F-FB3E-FF1044FEAFD1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1B6D31-114C-B475-A921-CAE256DEC3DB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E91E-F6F3-9EE3-FFA5-243E001A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152400"/>
            <a:ext cx="7392987" cy="1252538"/>
          </a:xfrm>
        </p:spPr>
        <p:txBody>
          <a:bodyPr rtlCol="0">
            <a:normAutofit fontScale="90000"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PINMODE-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Pin mode select register values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B7EE634-337E-619A-06BE-35B7582A7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8150" y="1708150"/>
            <a:ext cx="8231188" cy="2373313"/>
          </a:xfrm>
        </p:spPr>
        <p:txBody>
          <a:bodyPr/>
          <a:lstStyle/>
          <a:p>
            <a:pPr marL="360363" indent="-360363"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/>
              <a:t>The PINMODE registers control the input mode of all ports. This includes the use of the on-chip pull-up/pull-down resistor feature and a special open drain operating mode.</a:t>
            </a:r>
          </a:p>
          <a:p>
            <a:pPr marL="360363" indent="-360363" algn="just" eaLnBrk="1" hangingPunct="1">
              <a:buFont typeface="Wingdings" panose="05000000000000000000" pitchFamily="2" charset="2"/>
              <a:buChar char="§"/>
            </a:pPr>
            <a:r>
              <a:rPr lang="en-IN" altLang="en-US" sz="2000"/>
              <a:t>Repeater mode enables the pull-up resistor if the pin is at a logic high and enables the pull-down resistor if the pin is at a logic low. This causes the pin to retain its last known state.</a:t>
            </a:r>
          </a:p>
          <a:p>
            <a:pPr marL="360363" indent="-360363" eaLnBrk="1" hangingPunct="1">
              <a:buFont typeface="Wingdings" panose="05000000000000000000" pitchFamily="2" charset="2"/>
              <a:buChar char="§"/>
            </a:pPr>
            <a:r>
              <a:rPr lang="en-IN" altLang="en-US" sz="2000"/>
              <a:t>state if it is configured as an input and is not driven externally.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B529EADE-D102-BCF4-323F-B4AE48A1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159250"/>
            <a:ext cx="6145213" cy="198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2" descr="Our Brand Identity » PES University">
            <a:extLst>
              <a:ext uri="{FF2B5EF4-FFF2-40B4-BE49-F238E27FC236}">
                <a16:creationId xmlns:a16="http://schemas.microsoft.com/office/drawing/2014/main" id="{5F5E4FD7-6B92-B203-2D42-2F59997E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A8C02661-24CC-2C01-36BC-7412DD03E1C6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9ED331-990E-2041-BED4-3F25A2F6506A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8D32218-269C-FF77-E921-041A36435AD3}"/>
              </a:ext>
            </a:extLst>
          </p:cNvPr>
          <p:cNvSpPr txBox="1">
            <a:spLocks/>
          </p:cNvSpPr>
          <p:nvPr/>
        </p:nvSpPr>
        <p:spPr>
          <a:xfrm>
            <a:off x="438150" y="1227138"/>
            <a:ext cx="7634288" cy="382587"/>
          </a:xfrm>
          <a:prstGeom prst="rect">
            <a:avLst/>
          </a:prstGeom>
        </p:spPr>
        <p:txBody>
          <a:bodyPr anchor="ctr"/>
          <a:lstStyle>
            <a:lvl1pPr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PINMODE Register – To choose Multifunction of a PIN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EA10AA-EC6D-3D8B-85AC-9CB65472898A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1FCD35F-75DC-D69D-3C78-5E24F073FFA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Our Brand Identity » PES University">
            <a:extLst>
              <a:ext uri="{FF2B5EF4-FFF2-40B4-BE49-F238E27FC236}">
                <a16:creationId xmlns:a16="http://schemas.microsoft.com/office/drawing/2014/main" id="{7EF174C8-4662-5E55-76DC-C3DB9E19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752583-02A1-00AA-6A38-33B7718BC5FE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DC1946A-2E61-8988-D9DA-DBDB2C5A8191}"/>
              </a:ext>
            </a:extLst>
          </p:cNvPr>
          <p:cNvSpPr/>
          <p:nvPr/>
        </p:nvSpPr>
        <p:spPr>
          <a:xfrm>
            <a:off x="7726363" y="1162050"/>
            <a:ext cx="1608137" cy="1138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346E1-0406-5967-BA30-B5770E0A8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81" y="1780844"/>
            <a:ext cx="7281980" cy="3055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8678" name="Picture 21">
            <a:extLst>
              <a:ext uri="{FF2B5EF4-FFF2-40B4-BE49-F238E27FC236}">
                <a16:creationId xmlns:a16="http://schemas.microsoft.com/office/drawing/2014/main" id="{FF5A61B7-5BAB-09C1-0EC3-7CAE1FA2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883150"/>
            <a:ext cx="666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004353-6785-65B6-4DEC-B8D998C98AC7}"/>
              </a:ext>
            </a:extLst>
          </p:cNvPr>
          <p:cNvCxnSpPr/>
          <p:nvPr/>
        </p:nvCxnSpPr>
        <p:spPr>
          <a:xfrm flipV="1">
            <a:off x="1271588" y="4692650"/>
            <a:ext cx="1146175" cy="6969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FCDF17F3-0161-279B-812B-43EEEF13167C}"/>
              </a:ext>
            </a:extLst>
          </p:cNvPr>
          <p:cNvSpPr txBox="1">
            <a:spLocks/>
          </p:cNvSpPr>
          <p:nvPr/>
        </p:nvSpPr>
        <p:spPr>
          <a:xfrm>
            <a:off x="445525" y="1187616"/>
            <a:ext cx="9336149" cy="334577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</a:rPr>
              <a:t>Let us understands how to use GPIOs are configured to operate in different modes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BB2B80-9ED5-5621-A8C5-0ED241BCD198}"/>
              </a:ext>
            </a:extLst>
          </p:cNvPr>
          <p:cNvSpPr/>
          <p:nvPr/>
        </p:nvSpPr>
        <p:spPr>
          <a:xfrm>
            <a:off x="5618163" y="3430588"/>
            <a:ext cx="566737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28682" name="Picture 40">
            <a:extLst>
              <a:ext uri="{FF2B5EF4-FFF2-40B4-BE49-F238E27FC236}">
                <a16:creationId xmlns:a16="http://schemas.microsoft.com/office/drawing/2014/main" id="{B0B87546-5E96-DD3A-70F8-372A4FA77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5129213"/>
            <a:ext cx="64166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TextBox 42">
            <a:extLst>
              <a:ext uri="{FF2B5EF4-FFF2-40B4-BE49-F238E27FC236}">
                <a16:creationId xmlns:a16="http://schemas.microsoft.com/office/drawing/2014/main" id="{EF02D9CD-FE55-3CF5-9BEB-01A062AF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463" y="5248275"/>
            <a:ext cx="3275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Calibri Light" panose="020F0302020204030204" pitchFamily="34" charset="0"/>
              <a:buAutoNum type="arabicParenR"/>
            </a:pPr>
            <a:r>
              <a:rPr lang="en-IN" altLang="en-US">
                <a:solidFill>
                  <a:srgbClr val="393939"/>
                </a:solidFill>
                <a:latin typeface="Georgia" panose="02040502050405020303" pitchFamily="18" charset="0"/>
              </a:rPr>
              <a:t>Push-Pull configuration</a:t>
            </a:r>
          </a:p>
          <a:p>
            <a:pPr eaLnBrk="1" hangingPunct="1">
              <a:buFont typeface="Calibri Light" panose="020F0302020204030204" pitchFamily="34" charset="0"/>
              <a:buAutoNum type="arabicParenR"/>
            </a:pPr>
            <a:r>
              <a:rPr lang="en-IN" altLang="en-US">
                <a:solidFill>
                  <a:srgbClr val="393939"/>
                </a:solidFill>
                <a:latin typeface="Georgia" panose="02040502050405020303" pitchFamily="18" charset="0"/>
              </a:rPr>
              <a:t>Open drain configuration</a:t>
            </a:r>
            <a:endParaRPr lang="en-IN" altLang="en-US"/>
          </a:p>
        </p:txBody>
      </p:sp>
      <p:pic>
        <p:nvPicPr>
          <p:cNvPr id="28684" name="Picture 48">
            <a:extLst>
              <a:ext uri="{FF2B5EF4-FFF2-40B4-BE49-F238E27FC236}">
                <a16:creationId xmlns:a16="http://schemas.microsoft.com/office/drawing/2014/main" id="{90F7EB88-9088-56DD-38D7-06EDF7AC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63" y="3376613"/>
            <a:ext cx="2995612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2C586-F9F6-4ED1-721F-5AB89A1C0281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6">
            <a:extLst>
              <a:ext uri="{FF2B5EF4-FFF2-40B4-BE49-F238E27FC236}">
                <a16:creationId xmlns:a16="http://schemas.microsoft.com/office/drawing/2014/main" id="{38DF111C-CBEE-AC08-75F5-DFFBD4296FE6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F861A-3A54-7860-0B76-73E3B84C945F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Our Brand Identity » PES University">
            <a:extLst>
              <a:ext uri="{FF2B5EF4-FFF2-40B4-BE49-F238E27FC236}">
                <a16:creationId xmlns:a16="http://schemas.microsoft.com/office/drawing/2014/main" id="{6EB188AD-8A91-C0DB-5886-3C751480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F14CF3-AEC5-0807-7123-069016C48A00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7A36CB8E-1E14-62B3-2E84-2E4C510C3577}"/>
              </a:ext>
            </a:extLst>
          </p:cNvPr>
          <p:cNvSpPr txBox="1">
            <a:spLocks/>
          </p:cNvSpPr>
          <p:nvPr/>
        </p:nvSpPr>
        <p:spPr>
          <a:xfrm>
            <a:off x="445525" y="1278265"/>
            <a:ext cx="5452111" cy="218225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</a:rPr>
              <a:t>How Input and Output devices are connected ? </a:t>
            </a:r>
            <a:endParaRPr lang="en-IN" sz="2200" dirty="0">
              <a:solidFill>
                <a:srgbClr val="C00000"/>
              </a:solidFill>
            </a:endParaRP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9E98B3FF-1DC2-C544-8097-9B4B6EBF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883150"/>
            <a:ext cx="666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02DF95-F03E-3CB5-7815-CC87C9F0D0B8}"/>
              </a:ext>
            </a:extLst>
          </p:cNvPr>
          <p:cNvCxnSpPr>
            <a:cxnSpLocks/>
          </p:cNvCxnSpPr>
          <p:nvPr/>
        </p:nvCxnSpPr>
        <p:spPr>
          <a:xfrm flipV="1">
            <a:off x="1271588" y="4883150"/>
            <a:ext cx="782637" cy="5064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7E4ABAC-51E0-3EC9-8B27-9AE49030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465" y="4045567"/>
            <a:ext cx="3867697" cy="18947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B0A97D-AF2C-1BE3-15DC-1581AC166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465" y="1784168"/>
            <a:ext cx="7717172" cy="18559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774402-4CE5-286D-F7E7-C8DE9D0E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197" y="4045569"/>
            <a:ext cx="3572439" cy="18947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59F3EB-BCDC-2309-15BE-D5A99AE98459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6">
            <a:extLst>
              <a:ext uri="{FF2B5EF4-FFF2-40B4-BE49-F238E27FC236}">
                <a16:creationId xmlns:a16="http://schemas.microsoft.com/office/drawing/2014/main" id="{EEE9EEAB-EB95-EC6B-35D6-8BA4E249B7F8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94820-69F7-1308-5EE4-8467DA2D2DA4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9F2C30E-470D-A952-4937-FD89111E4939}"/>
              </a:ext>
            </a:extLst>
          </p:cNvPr>
          <p:cNvSpPr txBox="1">
            <a:spLocks/>
          </p:cNvSpPr>
          <p:nvPr/>
        </p:nvSpPr>
        <p:spPr>
          <a:xfrm>
            <a:off x="445525" y="732175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Learning – General Purpose Input and Outputs 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2771" name="Picture 2" descr="Our Brand Identity » PES University">
            <a:extLst>
              <a:ext uri="{FF2B5EF4-FFF2-40B4-BE49-F238E27FC236}">
                <a16:creationId xmlns:a16="http://schemas.microsoft.com/office/drawing/2014/main" id="{C07B7804-A78D-F3CA-B67D-9A29AC2D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7">
            <a:extLst>
              <a:ext uri="{FF2B5EF4-FFF2-40B4-BE49-F238E27FC236}">
                <a16:creationId xmlns:a16="http://schemas.microsoft.com/office/drawing/2014/main" id="{B6038148-37AA-8E5D-0B05-D393095B9C95}"/>
              </a:ext>
            </a:extLst>
          </p:cNvPr>
          <p:cNvSpPr/>
          <p:nvPr/>
        </p:nvSpPr>
        <p:spPr>
          <a:xfrm flipV="1">
            <a:off x="541338" y="1054100"/>
            <a:ext cx="8018462" cy="5080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E73C35-D89F-88E6-9456-2361482B0986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4" name="Picture 19">
            <a:extLst>
              <a:ext uri="{FF2B5EF4-FFF2-40B4-BE49-F238E27FC236}">
                <a16:creationId xmlns:a16="http://schemas.microsoft.com/office/drawing/2014/main" id="{09DCECF8-0978-BF9A-CE1F-23B92D71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387475"/>
            <a:ext cx="2379662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A400BC0-B731-A144-FFDC-63D6CA9804EE}"/>
              </a:ext>
            </a:extLst>
          </p:cNvPr>
          <p:cNvSpPr txBox="1">
            <a:spLocks/>
          </p:cNvSpPr>
          <p:nvPr/>
        </p:nvSpPr>
        <p:spPr>
          <a:xfrm>
            <a:off x="2921495" y="1337106"/>
            <a:ext cx="5452111" cy="218225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</a:rPr>
              <a:t>Let us understands how to use GPIOs</a:t>
            </a:r>
            <a:endParaRPr lang="en-IN" sz="2200" dirty="0">
              <a:solidFill>
                <a:srgbClr val="C00000"/>
              </a:solidFill>
            </a:endParaRPr>
          </a:p>
        </p:txBody>
      </p:sp>
      <p:pic>
        <p:nvPicPr>
          <p:cNvPr id="32776" name="Picture 2">
            <a:extLst>
              <a:ext uri="{FF2B5EF4-FFF2-40B4-BE49-F238E27FC236}">
                <a16:creationId xmlns:a16="http://schemas.microsoft.com/office/drawing/2014/main" id="{42234623-DF05-A0DF-5465-48B30127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867025"/>
            <a:ext cx="6753225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2">
            <a:extLst>
              <a:ext uri="{FF2B5EF4-FFF2-40B4-BE49-F238E27FC236}">
                <a16:creationId xmlns:a16="http://schemas.microsoft.com/office/drawing/2014/main" id="{354D9FAC-87BA-7151-A6A8-3E6418D2CF96}"/>
              </a:ext>
            </a:extLst>
          </p:cNvPr>
          <p:cNvSpPr/>
          <p:nvPr/>
        </p:nvSpPr>
        <p:spPr>
          <a:xfrm>
            <a:off x="4056063" y="1735138"/>
            <a:ext cx="1292225" cy="1131887"/>
          </a:xfrm>
          <a:prstGeom prst="wedgeEllipseCallout">
            <a:avLst>
              <a:gd name="adj1" fmla="val -50078"/>
              <a:gd name="adj2" fmla="val 129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GPIOs used as Output</a:t>
            </a:r>
          </a:p>
        </p:txBody>
      </p:sp>
      <p:sp>
        <p:nvSpPr>
          <p:cNvPr id="32778" name="TextBox 6">
            <a:extLst>
              <a:ext uri="{FF2B5EF4-FFF2-40B4-BE49-F238E27FC236}">
                <a16:creationId xmlns:a16="http://schemas.microsoft.com/office/drawing/2014/main" id="{3E725441-3E5A-AC76-B9D5-2741E35A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214813"/>
            <a:ext cx="2063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/>
              <a:t>4:1</a:t>
            </a:r>
          </a:p>
        </p:txBody>
      </p:sp>
      <p:sp>
        <p:nvSpPr>
          <p:cNvPr id="32779" name="TextBox 7">
            <a:extLst>
              <a:ext uri="{FF2B5EF4-FFF2-40B4-BE49-F238E27FC236}">
                <a16:creationId xmlns:a16="http://schemas.microsoft.com/office/drawing/2014/main" id="{3C2025CB-CB55-5399-640C-1C63DFAA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76885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MUX</a:t>
            </a:r>
          </a:p>
        </p:txBody>
      </p:sp>
      <p:sp>
        <p:nvSpPr>
          <p:cNvPr id="9" name="Rounded Rectangular Callout 13">
            <a:extLst>
              <a:ext uri="{FF2B5EF4-FFF2-40B4-BE49-F238E27FC236}">
                <a16:creationId xmlns:a16="http://schemas.microsoft.com/office/drawing/2014/main" id="{2E7AE02E-1209-1E13-B977-462805934044}"/>
              </a:ext>
            </a:extLst>
          </p:cNvPr>
          <p:cNvSpPr/>
          <p:nvPr/>
        </p:nvSpPr>
        <p:spPr>
          <a:xfrm>
            <a:off x="6361113" y="2070100"/>
            <a:ext cx="1704975" cy="796925"/>
          </a:xfrm>
          <a:prstGeom prst="wedgeRoundRectCallout">
            <a:avLst>
              <a:gd name="adj1" fmla="val -30121"/>
              <a:gd name="adj2" fmla="val 100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PINs as Open Drain</a:t>
            </a:r>
          </a:p>
        </p:txBody>
      </p:sp>
      <p:sp>
        <p:nvSpPr>
          <p:cNvPr id="10" name="Rounded Rectangular Callout 15">
            <a:extLst>
              <a:ext uri="{FF2B5EF4-FFF2-40B4-BE49-F238E27FC236}">
                <a16:creationId xmlns:a16="http://schemas.microsoft.com/office/drawing/2014/main" id="{53EFA1DC-D853-4242-787B-5E624DC1729F}"/>
              </a:ext>
            </a:extLst>
          </p:cNvPr>
          <p:cNvSpPr/>
          <p:nvPr/>
        </p:nvSpPr>
        <p:spPr>
          <a:xfrm>
            <a:off x="8218488" y="1971675"/>
            <a:ext cx="2616200" cy="895350"/>
          </a:xfrm>
          <a:prstGeom prst="wedgeRoundRectCallout">
            <a:avLst>
              <a:gd name="adj1" fmla="val -33385"/>
              <a:gd name="adj2" fmla="val 953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PINs Pull Up or Pull down Internal Resistor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5AB67-BC5A-350B-200F-19FB0422027E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26267624-CFBE-8FDB-BB2A-305CBA7C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609725"/>
            <a:ext cx="8018462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1CEFA2-809B-0A06-AC92-79A41D2B1D0A}"/>
              </a:ext>
            </a:extLst>
          </p:cNvPr>
          <p:cNvSpPr/>
          <p:nvPr/>
        </p:nvSpPr>
        <p:spPr>
          <a:xfrm>
            <a:off x="5981700" y="4516438"/>
            <a:ext cx="1697038" cy="936625"/>
          </a:xfrm>
          <a:prstGeom prst="roundRect">
            <a:avLst/>
          </a:prstGeom>
          <a:noFill/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4820" name="Picture 2" descr="Our Brand Identity » PES University">
            <a:extLst>
              <a:ext uri="{FF2B5EF4-FFF2-40B4-BE49-F238E27FC236}">
                <a16:creationId xmlns:a16="http://schemas.microsoft.com/office/drawing/2014/main" id="{788D6E1E-7C50-7700-39F7-0FD7020E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B7EA3B1-6595-7406-87B7-A64D0B2461C8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51A3DA-D780-B690-285E-F06A677F360D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8E0A5938-AA03-85CB-246B-71201F9BC811}"/>
              </a:ext>
            </a:extLst>
          </p:cNvPr>
          <p:cNvSpPr txBox="1">
            <a:spLocks/>
          </p:cNvSpPr>
          <p:nvPr/>
        </p:nvSpPr>
        <p:spPr>
          <a:xfrm>
            <a:off x="438150" y="1227138"/>
            <a:ext cx="7634288" cy="382587"/>
          </a:xfrm>
          <a:prstGeom prst="rect">
            <a:avLst/>
          </a:prstGeom>
        </p:spPr>
        <p:txBody>
          <a:bodyPr anchor="ctr"/>
          <a:lstStyle>
            <a:lvl1pPr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PCLKSEL Register – To choose Multifunction of a PIN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EA2416-8ABC-138C-5115-9E7F26B31313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56E77D2-3414-33A9-00E1-5E682CB58217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">
            <a:extLst>
              <a:ext uri="{FF2B5EF4-FFF2-40B4-BE49-F238E27FC236}">
                <a16:creationId xmlns:a16="http://schemas.microsoft.com/office/drawing/2014/main" id="{1FC6CCBF-23DE-4A69-3661-164628246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863725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CPU_CLOCK (CCLK) = 72MHz</a:t>
            </a:r>
            <a:endParaRPr lang="en-I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7FD42-8B56-74FC-4B6B-A190EBF37F94}"/>
              </a:ext>
            </a:extLst>
          </p:cNvPr>
          <p:cNvSpPr/>
          <p:nvPr/>
        </p:nvSpPr>
        <p:spPr>
          <a:xfrm>
            <a:off x="2365375" y="1787525"/>
            <a:ext cx="1373188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Peripheral CLK Divider</a:t>
            </a:r>
            <a:endParaRPr lang="en-IN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1D6A7B-569B-3F0D-FDED-4B8284CADEE5}"/>
              </a:ext>
            </a:extLst>
          </p:cNvPr>
          <p:cNvCxnSpPr/>
          <p:nvPr/>
        </p:nvCxnSpPr>
        <p:spPr>
          <a:xfrm>
            <a:off x="1450975" y="2168525"/>
            <a:ext cx="8382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C7BA31-AE96-3468-15C8-584985FC8B81}"/>
              </a:ext>
            </a:extLst>
          </p:cNvPr>
          <p:cNvSpPr/>
          <p:nvPr/>
        </p:nvSpPr>
        <p:spPr>
          <a:xfrm>
            <a:off x="2365375" y="3235325"/>
            <a:ext cx="1373188" cy="458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PCLKSEL0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CF381-721E-B877-F63F-C55AB153D2BC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3052763" y="2625725"/>
            <a:ext cx="0" cy="6096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847" name="Picture 2">
            <a:extLst>
              <a:ext uri="{FF2B5EF4-FFF2-40B4-BE49-F238E27FC236}">
                <a16:creationId xmlns:a16="http://schemas.microsoft.com/office/drawing/2014/main" id="{877E54C5-334C-0BBC-BCDC-69508012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167188"/>
            <a:ext cx="751363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0FC7D4-CE79-44B3-74FF-13E4B300C9C7}"/>
              </a:ext>
            </a:extLst>
          </p:cNvPr>
          <p:cNvCxnSpPr/>
          <p:nvPr/>
        </p:nvCxnSpPr>
        <p:spPr>
          <a:xfrm>
            <a:off x="3738563" y="2187575"/>
            <a:ext cx="63976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49" name="TextBox 23">
            <a:extLst>
              <a:ext uri="{FF2B5EF4-FFF2-40B4-BE49-F238E27FC236}">
                <a16:creationId xmlns:a16="http://schemas.microsoft.com/office/drawing/2014/main" id="{CD0950E9-8D94-2218-9382-734B27B8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3" y="1760538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18M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0" name="TextBox 26">
            <a:extLst>
              <a:ext uri="{FF2B5EF4-FFF2-40B4-BE49-F238E27FC236}">
                <a16:creationId xmlns:a16="http://schemas.microsoft.com/office/drawing/2014/main" id="{120FBAC6-D6DE-0FD8-0351-FF954D120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2827338"/>
            <a:ext cx="501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51" name="Picture 2" descr="Our Brand Identity » PES University">
            <a:extLst>
              <a:ext uri="{FF2B5EF4-FFF2-40B4-BE49-F238E27FC236}">
                <a16:creationId xmlns:a16="http://schemas.microsoft.com/office/drawing/2014/main" id="{AEA51F3B-E529-9009-C628-80A56F97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991E28D-4FBD-3233-BE6A-8D61DD4B50C2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System Control Register – Power, Pin function, mode, clock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FBD4E5-1E93-3B3B-0386-D2C42425E34C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57CC7F2-D1A1-E9CC-ECC7-CD110095BFE3}"/>
              </a:ext>
            </a:extLst>
          </p:cNvPr>
          <p:cNvSpPr txBox="1">
            <a:spLocks/>
          </p:cNvSpPr>
          <p:nvPr/>
        </p:nvSpPr>
        <p:spPr>
          <a:xfrm>
            <a:off x="438150" y="1227138"/>
            <a:ext cx="7634288" cy="382587"/>
          </a:xfrm>
          <a:prstGeom prst="rect">
            <a:avLst/>
          </a:prstGeom>
        </p:spPr>
        <p:txBody>
          <a:bodyPr anchor="ctr"/>
          <a:lstStyle>
            <a:lvl1pPr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PCLKSEL Register – To choose Multifunction of a PIN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44ABA-30EF-812B-4DCD-D4C9B132D18E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88FF5F9-2C07-2CEB-E993-72D6AD13AE46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82B5F4-DF13-A8D9-3FFD-E70279C2F5B1}"/>
              </a:ext>
            </a:extLst>
          </p:cNvPr>
          <p:cNvCxnSpPr>
            <a:cxnSpLocks/>
          </p:cNvCxnSpPr>
          <p:nvPr/>
        </p:nvCxnSpPr>
        <p:spPr>
          <a:xfrm flipV="1">
            <a:off x="5446713" y="2887663"/>
            <a:ext cx="45815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1" name="Rectangle 10">
            <a:extLst>
              <a:ext uri="{FF2B5EF4-FFF2-40B4-BE49-F238E27FC236}">
                <a16:creationId xmlns:a16="http://schemas.microsoft.com/office/drawing/2014/main" id="{02F2513C-A97F-A625-382F-BB146C9B5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051300"/>
            <a:ext cx="749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mahesha@pes.edu</a:t>
            </a:r>
            <a:endParaRPr lang="en-IN" altLang="en-US" sz="2400" b="1"/>
          </a:p>
        </p:txBody>
      </p:sp>
      <p:sp>
        <p:nvSpPr>
          <p:cNvPr id="206852" name="Rectangle 11">
            <a:extLst>
              <a:ext uri="{FF2B5EF4-FFF2-40B4-BE49-F238E27FC236}">
                <a16:creationId xmlns:a16="http://schemas.microsoft.com/office/drawing/2014/main" id="{4D557602-611D-E7EE-5B1D-1EB68C9F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573588"/>
            <a:ext cx="651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+91 9741172822 </a:t>
            </a:r>
            <a:endParaRPr lang="en-IN" altLang="en-US" sz="240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7563D992-B27B-E1E1-DA90-9E5A439578BE}"/>
              </a:ext>
            </a:extLst>
          </p:cNvPr>
          <p:cNvGrpSpPr/>
          <p:nvPr/>
        </p:nvGrpSpPr>
        <p:grpSpPr>
          <a:xfrm>
            <a:off x="313803" y="349547"/>
            <a:ext cx="11516908" cy="621982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B48893-068F-FA0C-E596-1A6D1B15EDA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037628-093B-0F09-39CA-6A5BB862C744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8FEB66-2AB6-006A-7FD7-DE4A4363ACB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23E9EC-9691-5428-F428-A604B7F9F04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A895C-1D49-92EF-204B-57A087425AFD}"/>
              </a:ext>
            </a:extLst>
          </p:cNvPr>
          <p:cNvSpPr/>
          <p:nvPr/>
        </p:nvSpPr>
        <p:spPr>
          <a:xfrm>
            <a:off x="5446713" y="2049463"/>
            <a:ext cx="4603750" cy="665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6855" name="Rectangle 19">
            <a:extLst>
              <a:ext uri="{FF2B5EF4-FFF2-40B4-BE49-F238E27FC236}">
                <a16:creationId xmlns:a16="http://schemas.microsoft.com/office/drawing/2014/main" id="{0B8FDD87-3362-FCC7-A502-8173F28DF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128963"/>
            <a:ext cx="7497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206856" name="Rectangle 20">
            <a:extLst>
              <a:ext uri="{FF2B5EF4-FFF2-40B4-BE49-F238E27FC236}">
                <a16:creationId xmlns:a16="http://schemas.microsoft.com/office/drawing/2014/main" id="{996C8897-2BA2-5BF9-4DE6-7EAE1E94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527425"/>
            <a:ext cx="674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Department of Electronics and Communication</a:t>
            </a:r>
            <a:endParaRPr lang="en-IN" altLang="en-US" sz="2400"/>
          </a:p>
        </p:txBody>
      </p:sp>
      <p:pic>
        <p:nvPicPr>
          <p:cNvPr id="206857" name="Picture 2" descr="Our Brand Identity » PES University">
            <a:extLst>
              <a:ext uri="{FF2B5EF4-FFF2-40B4-BE49-F238E27FC236}">
                <a16:creationId xmlns:a16="http://schemas.microsoft.com/office/drawing/2014/main" id="{E3B61CAD-33F8-34FA-F984-6032352F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74800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C97EE2-03DB-2B4A-BB76-B1845FD4A756}"/>
              </a:ext>
            </a:extLst>
          </p:cNvPr>
          <p:cNvSpPr txBox="1"/>
          <p:nvPr/>
        </p:nvSpPr>
        <p:spPr>
          <a:xfrm>
            <a:off x="4333875" y="3260725"/>
            <a:ext cx="748030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600" dirty="0">
                <a:latin typeface="+mj-lt"/>
              </a:rPr>
              <a:t>Electronics ( Electronic Principles, Digital Electronics)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600" dirty="0">
                <a:latin typeface="+mj-lt"/>
              </a:rPr>
              <a:t>Microprocessor/ Microcontroller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600" dirty="0">
                <a:latin typeface="+mj-lt"/>
              </a:rPr>
              <a:t>Protocols – UART,SPI,CAN and so 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600" dirty="0">
                <a:latin typeface="+mj-lt"/>
              </a:rPr>
              <a:t>Programming (Minimum C )</a:t>
            </a:r>
          </a:p>
        </p:txBody>
      </p:sp>
      <p:pic>
        <p:nvPicPr>
          <p:cNvPr id="6147" name="Picture 13">
            <a:extLst>
              <a:ext uri="{FF2B5EF4-FFF2-40B4-BE49-F238E27FC236}">
                <a16:creationId xmlns:a16="http://schemas.microsoft.com/office/drawing/2014/main" id="{EB603352-3943-54E4-699C-02BE75CEC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393825"/>
            <a:ext cx="27241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" descr="Our Brand Identity » PES University">
            <a:extLst>
              <a:ext uri="{FF2B5EF4-FFF2-40B4-BE49-F238E27FC236}">
                <a16:creationId xmlns:a16="http://schemas.microsoft.com/office/drawing/2014/main" id="{46B97030-DE0F-9AF8-50DD-C941F8AF0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28">
            <a:extLst>
              <a:ext uri="{FF2B5EF4-FFF2-40B4-BE49-F238E27FC236}">
                <a16:creationId xmlns:a16="http://schemas.microsoft.com/office/drawing/2014/main" id="{6953B6D9-5FC1-9B37-7C2D-8DF8DAB9C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684213"/>
            <a:ext cx="7777163" cy="430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2200" b="1" dirty="0">
                <a:solidFill>
                  <a:srgbClr val="C00000"/>
                </a:solidFill>
                <a:latin typeface="+mn-lt"/>
              </a:rPr>
              <a:t>How to get a JOB in EMBEDDED DOMAIN?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F09F6-DD76-1A1A-A83F-6546283BD470}"/>
              </a:ext>
            </a:extLst>
          </p:cNvPr>
          <p:cNvSpPr/>
          <p:nvPr/>
        </p:nvSpPr>
        <p:spPr>
          <a:xfrm>
            <a:off x="0" y="5197475"/>
            <a:ext cx="12190413" cy="163671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AA16F-04F7-F6C6-8693-58D0096B9DCA}"/>
              </a:ext>
            </a:extLst>
          </p:cNvPr>
          <p:cNvSpPr/>
          <p:nvPr/>
        </p:nvSpPr>
        <p:spPr>
          <a:xfrm>
            <a:off x="5570538" y="5526088"/>
            <a:ext cx="6619875" cy="541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600" dirty="0">
                <a:latin typeface="Lucida Sans Typewriter" panose="020B0509030504030204" pitchFamily="49" charset="0"/>
              </a:rPr>
              <a:t>EMBEDDED SYSTEM DESIGN </a:t>
            </a:r>
          </a:p>
        </p:txBody>
      </p:sp>
      <p:sp>
        <p:nvSpPr>
          <p:cNvPr id="6152" name="TextBox 6">
            <a:extLst>
              <a:ext uri="{FF2B5EF4-FFF2-40B4-BE49-F238E27FC236}">
                <a16:creationId xmlns:a16="http://schemas.microsoft.com/office/drawing/2014/main" id="{EC300D77-6855-F5ED-3F64-3D723FB0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550" y="6088063"/>
            <a:ext cx="378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>
                <a:latin typeface="Lucida Sans Typewriter" panose="020B0509030504030204" pitchFamily="49" charset="0"/>
              </a:rPr>
              <a:t>A simple hands-on approach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3C7D67-44F6-96A6-9200-92040250D6C6}"/>
              </a:ext>
            </a:extLst>
          </p:cNvPr>
          <p:cNvSpPr/>
          <p:nvPr/>
        </p:nvSpPr>
        <p:spPr>
          <a:xfrm>
            <a:off x="66675" y="5257800"/>
            <a:ext cx="1641475" cy="155257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B50D58-89EE-B331-68FE-B164F21F12B2}"/>
              </a:ext>
            </a:extLst>
          </p:cNvPr>
          <p:cNvSpPr/>
          <p:nvPr/>
        </p:nvSpPr>
        <p:spPr>
          <a:xfrm>
            <a:off x="541338" y="5676900"/>
            <a:ext cx="746125" cy="7239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B259CF-7C5E-A2F7-23F0-6EC3303301C2}"/>
              </a:ext>
            </a:extLst>
          </p:cNvPr>
          <p:cNvSpPr/>
          <p:nvPr/>
        </p:nvSpPr>
        <p:spPr>
          <a:xfrm>
            <a:off x="638175" y="6203950"/>
            <a:ext cx="131763" cy="125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770858-6553-6A7F-434E-430747B28820}"/>
              </a:ext>
            </a:extLst>
          </p:cNvPr>
          <p:cNvCxnSpPr>
            <a:cxnSpLocks/>
          </p:cNvCxnSpPr>
          <p:nvPr/>
        </p:nvCxnSpPr>
        <p:spPr>
          <a:xfrm>
            <a:off x="630238" y="5583238"/>
            <a:ext cx="515937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0D3881-E590-B9FB-9202-C443075A5D97}"/>
              </a:ext>
            </a:extLst>
          </p:cNvPr>
          <p:cNvCxnSpPr>
            <a:cxnSpLocks/>
          </p:cNvCxnSpPr>
          <p:nvPr/>
        </p:nvCxnSpPr>
        <p:spPr>
          <a:xfrm>
            <a:off x="630238" y="6457950"/>
            <a:ext cx="515937" cy="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4BAB5-646A-CA0D-2068-CA2D506BF415}"/>
              </a:ext>
            </a:extLst>
          </p:cNvPr>
          <p:cNvCxnSpPr>
            <a:cxnSpLocks/>
          </p:cNvCxnSpPr>
          <p:nvPr/>
        </p:nvCxnSpPr>
        <p:spPr>
          <a:xfrm>
            <a:off x="1366838" y="5756275"/>
            <a:ext cx="0" cy="569913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0B5071-8E19-7FC7-B322-9AEAEA56E818}"/>
              </a:ext>
            </a:extLst>
          </p:cNvPr>
          <p:cNvCxnSpPr>
            <a:cxnSpLocks/>
          </p:cNvCxnSpPr>
          <p:nvPr/>
        </p:nvCxnSpPr>
        <p:spPr>
          <a:xfrm>
            <a:off x="447675" y="5748338"/>
            <a:ext cx="0" cy="571500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B10EEB-8FBD-F69A-26B3-8F5E4A937B4B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201AC-DA03-E78E-EC6A-593EEACA4654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DAA6BA-7368-E9A9-93BE-D81B3245B7A2}"/>
              </a:ext>
            </a:extLst>
          </p:cNvPr>
          <p:cNvSpPr/>
          <p:nvPr/>
        </p:nvSpPr>
        <p:spPr>
          <a:xfrm>
            <a:off x="336550" y="3816350"/>
            <a:ext cx="90138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Introduction to Embedded System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CB69A3-1A09-59D8-CA10-553D3C6A9209}"/>
              </a:ext>
            </a:extLst>
          </p:cNvPr>
          <p:cNvGrpSpPr/>
          <p:nvPr/>
        </p:nvGrpSpPr>
        <p:grpSpPr>
          <a:xfrm>
            <a:off x="313803" y="5490225"/>
            <a:ext cx="1066756" cy="107801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45CC5E-159F-AB8C-3DF6-1B0B2BB3409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31111E-E9A0-0306-A8DC-AA1CCF9D18B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277B74-2C50-4FFC-CECC-6BD779B3DC5F}"/>
              </a:ext>
            </a:extLst>
          </p:cNvPr>
          <p:cNvCxnSpPr>
            <a:cxnSpLocks/>
          </p:cNvCxnSpPr>
          <p:nvPr/>
        </p:nvCxnSpPr>
        <p:spPr>
          <a:xfrm flipV="1">
            <a:off x="358775" y="4376738"/>
            <a:ext cx="7904163" cy="68262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>
            <a:extLst>
              <a:ext uri="{FF2B5EF4-FFF2-40B4-BE49-F238E27FC236}">
                <a16:creationId xmlns:a16="http://schemas.microsoft.com/office/drawing/2014/main" id="{4CBCBB73-0211-BE68-3C40-320452F88F9B}"/>
              </a:ext>
            </a:extLst>
          </p:cNvPr>
          <p:cNvSpPr txBox="1">
            <a:spLocks/>
          </p:cNvSpPr>
          <p:nvPr/>
        </p:nvSpPr>
        <p:spPr>
          <a:xfrm>
            <a:off x="358775" y="3354684"/>
            <a:ext cx="9192257" cy="461666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- A simple approach</a:t>
            </a:r>
          </a:p>
        </p:txBody>
      </p:sp>
      <p:pic>
        <p:nvPicPr>
          <p:cNvPr id="7174" name="Picture 2" descr="Our Brand Identity » PES University">
            <a:extLst>
              <a:ext uri="{FF2B5EF4-FFF2-40B4-BE49-F238E27FC236}">
                <a16:creationId xmlns:a16="http://schemas.microsoft.com/office/drawing/2014/main" id="{4477AB03-54C2-A923-6F9C-357DD8F8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681038"/>
            <a:ext cx="248443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5">
            <a:extLst>
              <a:ext uri="{FF2B5EF4-FFF2-40B4-BE49-F238E27FC236}">
                <a16:creationId xmlns:a16="http://schemas.microsoft.com/office/drawing/2014/main" id="{55714B5B-D640-8B03-F7E2-FCDED09B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489575"/>
            <a:ext cx="749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7176" name="Rectangle 6">
            <a:extLst>
              <a:ext uri="{FF2B5EF4-FFF2-40B4-BE49-F238E27FC236}">
                <a16:creationId xmlns:a16="http://schemas.microsoft.com/office/drawing/2014/main" id="{21C4D797-0B9C-CA83-5EAD-A4437A8A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888038"/>
            <a:ext cx="7497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Department of Electronics and Communication Engineering</a:t>
            </a:r>
            <a:endParaRPr lang="en-I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052F9AA-9464-0C6C-37B8-8FAFC7B5F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603375" y="1524000"/>
            <a:ext cx="8232775" cy="1254125"/>
          </a:xfrm>
        </p:spPr>
        <p:txBody>
          <a:bodyPr/>
          <a:lstStyle/>
          <a:p>
            <a:pPr eaLnBrk="1" hangingPunct="1"/>
            <a:br>
              <a:rPr lang="en-US" altLang="en-US" b="1"/>
            </a:br>
            <a:endParaRPr lang="en-US" alt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4C7A-E5C1-DF3D-8FC1-97999ECC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235075"/>
            <a:ext cx="8069263" cy="2795588"/>
          </a:xfrm>
        </p:spPr>
        <p:txBody>
          <a:bodyPr rtlCol="0">
            <a:normAutofit/>
          </a:bodyPr>
          <a:lstStyle/>
          <a:p>
            <a:pPr marL="118896" indent="0" algn="just" defTabSz="914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An embedded system is an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electronic/electro-mechanical </a:t>
            </a:r>
            <a:r>
              <a:rPr lang="en-US" sz="2000" dirty="0">
                <a:latin typeface="+mj-lt"/>
                <a:cs typeface="Times New Roman" pitchFamily="18" charset="0"/>
              </a:rPr>
              <a:t>system designed to perform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a specific function </a:t>
            </a:r>
            <a:r>
              <a:rPr lang="en-US" sz="2000" dirty="0">
                <a:latin typeface="+mj-lt"/>
                <a:cs typeface="Times New Roman" pitchFamily="18" charset="0"/>
              </a:rPr>
              <a:t>involving a combination of both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hardware and firmware </a:t>
            </a:r>
            <a:r>
              <a:rPr lang="en-US" sz="2000" dirty="0">
                <a:latin typeface="+mj-lt"/>
                <a:cs typeface="Times New Roman" pitchFamily="18" charset="0"/>
              </a:rPr>
              <a:t>(software).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7608F-F972-A680-5C42-FCB1D3D9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43577-BFA3-44D5-9A46-1A0EAA27CEE7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5</a:t>
            </a:fld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B722862E-496E-7070-BD62-DBABB7849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2300288"/>
            <a:ext cx="356393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4834E-1E0B-DE04-7C98-C7CADB240999}"/>
              </a:ext>
            </a:extLst>
          </p:cNvPr>
          <p:cNvSpPr txBox="1"/>
          <p:nvPr/>
        </p:nvSpPr>
        <p:spPr>
          <a:xfrm>
            <a:off x="647700" y="2389188"/>
            <a:ext cx="5716588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807" indent="-285807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Electronic/Electro-Mechanic</a:t>
            </a:r>
          </a:p>
          <a:p>
            <a:pPr marL="285807" indent="-285807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 Specific Function</a:t>
            </a:r>
          </a:p>
          <a:p>
            <a:pPr marL="285807" indent="-285807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Combination of Hardware &amp; Firmware.</a:t>
            </a:r>
          </a:p>
          <a:p>
            <a:pPr marL="285807" indent="-285807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Respond, monitor, control external environment using sensors and actuators.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063A37B7-346C-3342-73B1-99473D8BBC53}"/>
              </a:ext>
            </a:extLst>
          </p:cNvPr>
          <p:cNvSpPr txBox="1">
            <a:spLocks/>
          </p:cNvSpPr>
          <p:nvPr/>
        </p:nvSpPr>
        <p:spPr>
          <a:xfrm>
            <a:off x="454701" y="721714"/>
            <a:ext cx="7240676" cy="38515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What is an embedded system ?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200" name="Picture 2" descr="Our Brand Identity » PES University">
            <a:extLst>
              <a:ext uri="{FF2B5EF4-FFF2-40B4-BE49-F238E27FC236}">
                <a16:creationId xmlns:a16="http://schemas.microsoft.com/office/drawing/2014/main" id="{DBFC420E-279E-9397-3E39-6EB37899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699CEE-8DBB-9AB0-88FE-CAEA55A1DBCC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D4B7EDFD-3EA0-736E-5279-280656EBE4FA}"/>
              </a:ext>
            </a:extLst>
          </p:cNvPr>
          <p:cNvSpPr/>
          <p:nvPr/>
        </p:nvSpPr>
        <p:spPr>
          <a:xfrm>
            <a:off x="819150" y="4433888"/>
            <a:ext cx="4986338" cy="1319212"/>
          </a:xfrm>
          <a:prstGeom prst="foldedCorner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“A Combination of hardware (electro/electro-mechanical ) &amp; Software performing a specific task without human intervention”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DFB8A0-E530-2D48-02C5-46C40153096A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04D6187-2B70-CE62-EC6D-677530F08C1C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3318-D527-E3C9-3984-5C1608B5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4688" y="5862638"/>
            <a:ext cx="2743200" cy="365125"/>
          </a:xfrm>
        </p:spPr>
        <p:txBody>
          <a:bodyPr/>
          <a:lstStyle/>
          <a:p>
            <a:pPr>
              <a:defRPr/>
            </a:pPr>
            <a:fld id="{F9D6F64D-4978-4EB2-B2E3-40774B7A30E4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6</a:t>
            </a:fld>
            <a:endParaRPr lang="en-US" sz="1200" spc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EA07B-353E-476A-70F5-EEF67F57CE0A}"/>
              </a:ext>
            </a:extLst>
          </p:cNvPr>
          <p:cNvSpPr/>
          <p:nvPr/>
        </p:nvSpPr>
        <p:spPr>
          <a:xfrm>
            <a:off x="4511675" y="3459163"/>
            <a:ext cx="2133600" cy="1219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System Core </a:t>
            </a:r>
            <a:r>
              <a:rPr lang="en-US" dirty="0"/>
              <a:t>(ASIC/</a:t>
            </a:r>
            <a:r>
              <a:rPr lang="en-US" dirty="0" err="1"/>
              <a:t>SoC</a:t>
            </a:r>
            <a:r>
              <a:rPr lang="en-US" dirty="0"/>
              <a:t>/FPGA /DSP/MP/MCU)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0BA2A-8F03-D317-DECB-A0AA05CBAB17}"/>
              </a:ext>
            </a:extLst>
          </p:cNvPr>
          <p:cNvSpPr/>
          <p:nvPr/>
        </p:nvSpPr>
        <p:spPr>
          <a:xfrm>
            <a:off x="4511675" y="1868488"/>
            <a:ext cx="2133600" cy="1219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Memory</a:t>
            </a:r>
            <a:endParaRPr lang="en-IN" sz="2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5272F-14B2-8E80-2228-3FA7C71DB9E5}"/>
              </a:ext>
            </a:extLst>
          </p:cNvPr>
          <p:cNvSpPr/>
          <p:nvPr/>
        </p:nvSpPr>
        <p:spPr>
          <a:xfrm>
            <a:off x="3576638" y="4992688"/>
            <a:ext cx="3605212" cy="1219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Other Supporting Integrated Circuits &amp; Subsystems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(Human Interface, Diagnostic tools, Heat Management)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3338E-C6E5-694D-8EB2-A0A49B5F0AD2}"/>
              </a:ext>
            </a:extLst>
          </p:cNvPr>
          <p:cNvSpPr/>
          <p:nvPr/>
        </p:nvSpPr>
        <p:spPr>
          <a:xfrm>
            <a:off x="7467600" y="3392488"/>
            <a:ext cx="909638" cy="7445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O/P PORT</a:t>
            </a:r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A9E0F9-C44E-3C8E-F322-740DF497CE5B}"/>
              </a:ext>
            </a:extLst>
          </p:cNvPr>
          <p:cNvSpPr/>
          <p:nvPr/>
        </p:nvSpPr>
        <p:spPr>
          <a:xfrm>
            <a:off x="2224088" y="3392488"/>
            <a:ext cx="1009650" cy="8143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I/P PORT</a:t>
            </a:r>
            <a:endParaRPr lang="en-IN" dirty="0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E4DD137-A5F5-1288-934C-9EDCEAB00339}"/>
              </a:ext>
            </a:extLst>
          </p:cNvPr>
          <p:cNvSpPr/>
          <p:nvPr/>
        </p:nvSpPr>
        <p:spPr>
          <a:xfrm flipH="1">
            <a:off x="5776913" y="1071563"/>
            <a:ext cx="2220912" cy="838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0249" name="TextBox 12">
            <a:extLst>
              <a:ext uri="{FF2B5EF4-FFF2-40B4-BE49-F238E27FC236}">
                <a16:creationId xmlns:a16="http://schemas.microsoft.com/office/drawing/2014/main" id="{5FAEDE55-D222-0B21-A5A9-F7D06746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1944688"/>
            <a:ext cx="2516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Embedded Firmware Embedded to perform a Particular Task</a:t>
            </a:r>
            <a:endParaRPr lang="en-I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75D83-979D-E945-1FBA-6AF5B6933E1D}"/>
              </a:ext>
            </a:extLst>
          </p:cNvPr>
          <p:cNvCxnSpPr/>
          <p:nvPr/>
        </p:nvCxnSpPr>
        <p:spPr>
          <a:xfrm>
            <a:off x="5572125" y="3068638"/>
            <a:ext cx="0" cy="39052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5CFE85-10A9-179A-1402-BCA76991D2CB}"/>
              </a:ext>
            </a:extLst>
          </p:cNvPr>
          <p:cNvCxnSpPr/>
          <p:nvPr/>
        </p:nvCxnSpPr>
        <p:spPr>
          <a:xfrm>
            <a:off x="5551488" y="4611688"/>
            <a:ext cx="0" cy="3889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AE9272-5B71-166B-83FF-5DEB610AAD9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614488" y="2630488"/>
            <a:ext cx="2962275" cy="8286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4C00C-8AFD-DF92-70C8-7EA411DC46DB}"/>
              </a:ext>
            </a:extLst>
          </p:cNvPr>
          <p:cNvSpPr/>
          <p:nvPr/>
        </p:nvSpPr>
        <p:spPr>
          <a:xfrm>
            <a:off x="547688" y="1411288"/>
            <a:ext cx="2133600" cy="1219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Communication Interface </a:t>
            </a:r>
            <a:r>
              <a:rPr lang="en-US" dirty="0"/>
              <a:t>(UART,USB,DB9,Ethernet)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242DD-C602-F753-A939-13EA0DB21ABD}"/>
              </a:ext>
            </a:extLst>
          </p:cNvPr>
          <p:cNvSpPr txBox="1"/>
          <p:nvPr/>
        </p:nvSpPr>
        <p:spPr>
          <a:xfrm>
            <a:off x="7410450" y="4992688"/>
            <a:ext cx="25923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Diagnostic Unit</a:t>
            </a:r>
          </a:p>
          <a:p>
            <a:pPr marL="342969" indent="-34296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Fault Detection and correction</a:t>
            </a:r>
          </a:p>
          <a:p>
            <a:pPr marL="342969" indent="-342969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>
                <a:latin typeface="+mn-lt"/>
              </a:rPr>
              <a:t>Self Test Tools</a:t>
            </a:r>
            <a:endParaRPr lang="en-IN" dirty="0">
              <a:latin typeface="+mn-lt"/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8F625718-6172-66B1-227E-DBDC1E01683E}"/>
              </a:ext>
            </a:extLst>
          </p:cNvPr>
          <p:cNvSpPr txBox="1">
            <a:spLocks/>
          </p:cNvSpPr>
          <p:nvPr/>
        </p:nvSpPr>
        <p:spPr>
          <a:xfrm>
            <a:off x="447095" y="720126"/>
            <a:ext cx="7240676" cy="391096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Elements of Embedded System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56" name="Picture 2" descr="Our Brand Identity » PES University">
            <a:extLst>
              <a:ext uri="{FF2B5EF4-FFF2-40B4-BE49-F238E27FC236}">
                <a16:creationId xmlns:a16="http://schemas.microsoft.com/office/drawing/2014/main" id="{DBA7410E-6E64-9A22-E36A-06A11935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278C8A-922B-A251-D0E2-C7862A0C4198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899E76-3FBD-70F5-22AA-696072B18F59}"/>
              </a:ext>
            </a:extLst>
          </p:cNvPr>
          <p:cNvSpPr/>
          <p:nvPr/>
        </p:nvSpPr>
        <p:spPr>
          <a:xfrm>
            <a:off x="406400" y="3475038"/>
            <a:ext cx="1185863" cy="6492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Digital Sensors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12A769-2A3B-917B-38C3-2DB862AD94F1}"/>
              </a:ext>
            </a:extLst>
          </p:cNvPr>
          <p:cNvSpPr/>
          <p:nvPr/>
        </p:nvSpPr>
        <p:spPr>
          <a:xfrm>
            <a:off x="409575" y="4529138"/>
            <a:ext cx="1185863" cy="6508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Analog Sensors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44F47C-B5B8-AAB0-9A55-7899654D50A4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1592263" y="3800475"/>
            <a:ext cx="63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00B770-D269-89A4-6531-20C0583F469D}"/>
              </a:ext>
            </a:extLst>
          </p:cNvPr>
          <p:cNvSpPr/>
          <p:nvPr/>
        </p:nvSpPr>
        <p:spPr>
          <a:xfrm>
            <a:off x="2224088" y="4397375"/>
            <a:ext cx="1009650" cy="8143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ADC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CC6172-44A4-E22E-1F21-6A2B1C2616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33738" y="3800475"/>
            <a:ext cx="1277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7E24C4-9CF6-D6B8-2C48-94CDAC127B54}"/>
              </a:ext>
            </a:extLst>
          </p:cNvPr>
          <p:cNvCxnSpPr>
            <a:cxnSpLocks/>
          </p:cNvCxnSpPr>
          <p:nvPr/>
        </p:nvCxnSpPr>
        <p:spPr>
          <a:xfrm>
            <a:off x="1614488" y="4840288"/>
            <a:ext cx="63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C6E65E8-C7B3-88C3-E415-E59A2BE9F362}"/>
              </a:ext>
            </a:extLst>
          </p:cNvPr>
          <p:cNvCxnSpPr>
            <a:stCxn id="31" idx="3"/>
          </p:cNvCxnSpPr>
          <p:nvPr/>
        </p:nvCxnSpPr>
        <p:spPr>
          <a:xfrm flipV="1">
            <a:off x="3233738" y="4397375"/>
            <a:ext cx="1277937" cy="407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52B267C-E59A-8F28-2A38-1A03B507D018}"/>
              </a:ext>
            </a:extLst>
          </p:cNvPr>
          <p:cNvSpPr/>
          <p:nvPr/>
        </p:nvSpPr>
        <p:spPr>
          <a:xfrm>
            <a:off x="8985250" y="3392488"/>
            <a:ext cx="2708275" cy="7810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LED,BUZZER,RELAY,Display Devices like LCD</a:t>
            </a:r>
            <a:endParaRPr lang="en-IN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226C85-7871-7EAC-477F-3540F8BB3155}"/>
              </a:ext>
            </a:extLst>
          </p:cNvPr>
          <p:cNvCxnSpPr>
            <a:cxnSpLocks/>
          </p:cNvCxnSpPr>
          <p:nvPr/>
        </p:nvCxnSpPr>
        <p:spPr>
          <a:xfrm>
            <a:off x="6645275" y="3689350"/>
            <a:ext cx="76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276F1D2-8B56-AAA8-7B58-F4C268FD9ADD}"/>
              </a:ext>
            </a:extLst>
          </p:cNvPr>
          <p:cNvSpPr/>
          <p:nvPr/>
        </p:nvSpPr>
        <p:spPr>
          <a:xfrm>
            <a:off x="8963025" y="4384675"/>
            <a:ext cx="1016000" cy="587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/>
              <a:t>DAC</a:t>
            </a:r>
            <a:endParaRPr lang="en-IN" sz="1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26AE5D-8FF1-B3C9-B5AF-B0B9148D922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377238" y="3689350"/>
            <a:ext cx="608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1A30A8B-E945-C356-CD39-F51F150A0553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8266906" y="3982244"/>
            <a:ext cx="989013" cy="403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0" name="Picture 2" descr="LDR Op Amp Circuit">
            <a:extLst>
              <a:ext uri="{FF2B5EF4-FFF2-40B4-BE49-F238E27FC236}">
                <a16:creationId xmlns:a16="http://schemas.microsoft.com/office/drawing/2014/main" id="{F38BAE98-9C09-E04B-E65C-5B15A644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299075"/>
            <a:ext cx="2909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DAF52-B652-211C-D9BB-F5A417CEA51B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507CB04-EC04-65A0-A5B7-295FC3EAB0E3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2BEE-DE2C-C660-47ED-7C6B9676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5" y="1330884"/>
            <a:ext cx="8917464" cy="4801711"/>
          </a:xfrm>
        </p:spPr>
        <p:txBody>
          <a:bodyPr rtlCol="0">
            <a:noAutofit/>
          </a:bodyPr>
          <a:lstStyle/>
          <a:p>
            <a:pPr marL="228577" indent="-228577" defTabSz="914309" eaLnBrk="1" fontAlgn="auto" hangingPunct="1">
              <a:spcAft>
                <a:spcPts val="0"/>
              </a:spcAft>
              <a:defRPr/>
            </a:pPr>
            <a:r>
              <a:rPr lang="en-US" sz="2000" dirty="0"/>
              <a:t>Embedded systems are domain and application specific and are built around a central core.</a:t>
            </a:r>
          </a:p>
          <a:p>
            <a:pPr marL="228577" indent="-228577" defTabSz="914309" eaLnBrk="1" fontAlgn="auto" hangingPunct="1">
              <a:spcAft>
                <a:spcPts val="0"/>
              </a:spcAft>
              <a:defRPr/>
            </a:pPr>
            <a:r>
              <a:rPr lang="en-US" sz="2000" dirty="0"/>
              <a:t>The  core  of  the  embedded system falls into any of the following categories:</a:t>
            </a:r>
          </a:p>
          <a:p>
            <a:pPr marL="685731" lvl="1" indent="-228577" defTabSz="914309"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General purpose and Domain specific processor.</a:t>
            </a:r>
          </a:p>
          <a:p>
            <a:pPr marL="1600040" lvl="3" indent="-228577" defTabSz="914309" eaLnBrk="1" fontAlgn="auto" hangingPunct="1">
              <a:spcAft>
                <a:spcPts val="0"/>
              </a:spcAft>
              <a:defRPr/>
            </a:pPr>
            <a:r>
              <a:rPr lang="en-US" dirty="0"/>
              <a:t>General Purpose Processors: Microprocessors </a:t>
            </a:r>
            <a:r>
              <a:rPr lang="en-US" b="1" dirty="0">
                <a:solidFill>
                  <a:schemeClr val="accent6"/>
                </a:solidFill>
              </a:rPr>
              <a:t>(GPP)</a:t>
            </a:r>
          </a:p>
          <a:p>
            <a:pPr marL="806611" lvl="3" indent="-342969" defTabSz="914309" eaLnBrk="1" fontAlgn="auto" hangingPunct="1">
              <a:spcAft>
                <a:spcPts val="0"/>
              </a:spcAft>
              <a:defRPr/>
            </a:pPr>
            <a:r>
              <a:rPr lang="en-US" dirty="0"/>
              <a:t>Domain Specific - </a:t>
            </a:r>
            <a:r>
              <a:rPr lang="en-US" b="1" dirty="0">
                <a:solidFill>
                  <a:srgbClr val="FF0000"/>
                </a:solidFill>
              </a:rPr>
              <a:t>Application Specific Instruction Processors(ASIP) :    </a:t>
            </a:r>
            <a:r>
              <a:rPr lang="en-US" dirty="0"/>
              <a:t>They have processor with architecture and instruction set optimized to specific-domain/application requirements </a:t>
            </a:r>
          </a:p>
          <a:p>
            <a:pPr lvl="5">
              <a:defRPr/>
            </a:pPr>
            <a:r>
              <a:rPr lang="en-US" b="1" dirty="0"/>
              <a:t>Microcontrollers</a:t>
            </a:r>
            <a:r>
              <a:rPr lang="en-US" b="1" dirty="0">
                <a:solidFill>
                  <a:schemeClr val="accent6"/>
                </a:solidFill>
              </a:rPr>
              <a:t>(industrial)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5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Digital signal processors(DSP) ,Networking Processors.</a:t>
            </a:r>
          </a:p>
          <a:p>
            <a:pPr lvl="5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Automotive and telecom</a:t>
            </a:r>
          </a:p>
          <a:p>
            <a:pPr lvl="5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Application Specific Integrated Circuits (ASIC)</a:t>
            </a:r>
          </a:p>
          <a:p>
            <a:pPr lvl="5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Programmable logic devices (PLD’s):CPLDs &amp; FPGA</a:t>
            </a:r>
          </a:p>
          <a:p>
            <a:pPr lvl="5">
              <a:defRPr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SoC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(Multiprocessor cores (ARM +DSP + Peripherals))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F1E8-A56B-C7ED-829C-D05C110540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A3A20-CA92-B629-288B-5E6190AC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61F87-37C1-4DB0-AC3D-1C6F02D3D121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7</a:t>
            </a:fld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34D03F31-7D92-6E5C-89AC-504FE91A5960}"/>
              </a:ext>
            </a:extLst>
          </p:cNvPr>
          <p:cNvSpPr txBox="1">
            <a:spLocks/>
          </p:cNvSpPr>
          <p:nvPr/>
        </p:nvSpPr>
        <p:spPr>
          <a:xfrm>
            <a:off x="449785" y="706257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System Core of Embedded System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1270" name="Picture 2" descr="Our Brand Identity » PES University">
            <a:extLst>
              <a:ext uri="{FF2B5EF4-FFF2-40B4-BE49-F238E27FC236}">
                <a16:creationId xmlns:a16="http://schemas.microsoft.com/office/drawing/2014/main" id="{27EE9FC8-F379-9B80-347D-8E17F10D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0E65C4-8F9B-91B3-971D-9188D62537BB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BAD0B-B3F7-9C4A-8DFF-C2C10B7298F6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B0ABBCE-58C7-BC6F-D50D-B9DF847B9D71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>
            <a:extLst>
              <a:ext uri="{FF2B5EF4-FFF2-40B4-BE49-F238E27FC236}">
                <a16:creationId xmlns:a16="http://schemas.microsoft.com/office/drawing/2014/main" id="{BEBFD434-8B87-0826-53A9-85742C83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136650"/>
            <a:ext cx="5070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A Processing Unit - Microprocessor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67D2D-0DC1-8EB8-D444-85858ADFBEF7}"/>
              </a:ext>
            </a:extLst>
          </p:cNvPr>
          <p:cNvSpPr/>
          <p:nvPr/>
        </p:nvSpPr>
        <p:spPr>
          <a:xfrm>
            <a:off x="2481263" y="2551113"/>
            <a:ext cx="1900237" cy="1679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Register File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43A2948E-E25A-6726-0C53-9D0C029CB7B6}"/>
              </a:ext>
            </a:extLst>
          </p:cNvPr>
          <p:cNvSpPr/>
          <p:nvPr/>
        </p:nvSpPr>
        <p:spPr>
          <a:xfrm>
            <a:off x="4819650" y="2551113"/>
            <a:ext cx="3448050" cy="2855912"/>
          </a:xfrm>
          <a:prstGeom prst="wedgeRectCallout">
            <a:avLst>
              <a:gd name="adj1" fmla="val -50305"/>
              <a:gd name="adj2" fmla="val 149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Register Files are set of registers which are used to store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Data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Address of Memory/IO Devices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Intermediate Results and so on</a:t>
            </a:r>
            <a:endParaRPr lang="en-US" sz="2000" dirty="0"/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99EEFA85-C928-4624-1B0D-DEB7DD8D0FB5}"/>
              </a:ext>
            </a:extLst>
          </p:cNvPr>
          <p:cNvSpPr/>
          <p:nvPr/>
        </p:nvSpPr>
        <p:spPr>
          <a:xfrm rot="20600302">
            <a:off x="3105150" y="1930400"/>
            <a:ext cx="2789238" cy="955675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2909E-AC64-50B5-6578-DE722AF05FCB}"/>
              </a:ext>
            </a:extLst>
          </p:cNvPr>
          <p:cNvSpPr/>
          <p:nvPr/>
        </p:nvSpPr>
        <p:spPr>
          <a:xfrm>
            <a:off x="2481263" y="4202113"/>
            <a:ext cx="1900237" cy="1706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Control Unit</a:t>
            </a: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8C907FA8-C653-55D0-04E0-D344F9F1422B}"/>
              </a:ext>
            </a:extLst>
          </p:cNvPr>
          <p:cNvSpPr/>
          <p:nvPr/>
        </p:nvSpPr>
        <p:spPr>
          <a:xfrm>
            <a:off x="4835525" y="2573338"/>
            <a:ext cx="3448050" cy="2854325"/>
          </a:xfrm>
          <a:prstGeom prst="wedgeRectCallout">
            <a:avLst>
              <a:gd name="adj1" fmla="val -50306"/>
              <a:gd name="adj2" fmla="val 274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Control Unit – It is used generate the </a:t>
            </a:r>
            <a:r>
              <a:rPr lang="en-US" sz="2000" b="1" dirty="0">
                <a:solidFill>
                  <a:srgbClr val="C00000"/>
                </a:solidFill>
              </a:rPr>
              <a:t>required control signals </a:t>
            </a:r>
            <a:r>
              <a:rPr lang="en-US" sz="2000" b="1" dirty="0"/>
              <a:t>based on instructions decoded.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5CB907C5-8779-5548-7AD8-A43D6ACBB4DC}"/>
              </a:ext>
            </a:extLst>
          </p:cNvPr>
          <p:cNvSpPr/>
          <p:nvPr/>
        </p:nvSpPr>
        <p:spPr>
          <a:xfrm>
            <a:off x="4819650" y="2551113"/>
            <a:ext cx="3448050" cy="2854325"/>
          </a:xfrm>
          <a:prstGeom prst="wedgeRectCallout">
            <a:avLst>
              <a:gd name="adj1" fmla="val -50305"/>
              <a:gd name="adj2" fmla="val 229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ALU – Arithmetic and Logical Unit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Arithmetic Operation like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Addition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Subtraction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Multiplication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Division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</a:rPr>
              <a:t>Logical Operation like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AND,OR,XOR ……so 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8D580-B250-C3CE-DA35-0D0DFB10C2CB}"/>
              </a:ext>
            </a:extLst>
          </p:cNvPr>
          <p:cNvSpPr/>
          <p:nvPr/>
        </p:nvSpPr>
        <p:spPr>
          <a:xfrm>
            <a:off x="581025" y="2551113"/>
            <a:ext cx="1900238" cy="3357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Arithmetic and Logical (ALU) Unit 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6ADA503E-5FC3-FE94-B3B3-63EEAA7ECADA}"/>
              </a:ext>
            </a:extLst>
          </p:cNvPr>
          <p:cNvSpPr/>
          <p:nvPr/>
        </p:nvSpPr>
        <p:spPr>
          <a:xfrm rot="20616396">
            <a:off x="1354138" y="1981200"/>
            <a:ext cx="4059237" cy="1112838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3A14460-7833-699F-AB7E-450D365384EC}"/>
              </a:ext>
            </a:extLst>
          </p:cNvPr>
          <p:cNvSpPr/>
          <p:nvPr/>
        </p:nvSpPr>
        <p:spPr>
          <a:xfrm rot="19836184">
            <a:off x="2138363" y="2022475"/>
            <a:ext cx="4519612" cy="16144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E2F87F24-BE20-AB8C-D64F-3E14BE96A600}"/>
              </a:ext>
            </a:extLst>
          </p:cNvPr>
          <p:cNvSpPr txBox="1">
            <a:spLocks/>
          </p:cNvSpPr>
          <p:nvPr/>
        </p:nvSpPr>
        <p:spPr>
          <a:xfrm>
            <a:off x="437753" y="694225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General purpose System Core – Basic blocks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2301" name="Picture 2" descr="Our Brand Identity » PES University">
            <a:extLst>
              <a:ext uri="{FF2B5EF4-FFF2-40B4-BE49-F238E27FC236}">
                <a16:creationId xmlns:a16="http://schemas.microsoft.com/office/drawing/2014/main" id="{CE9A37F0-CF6A-54C6-FB25-73A7BD46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C45358-117B-78B7-B5BB-900E84A14C94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BE7A52-F143-E025-7239-65B5E9BE4E75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CEEE71F-8D2F-1B1F-1750-140A7850D057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4" grpId="0" animBg="1"/>
      <p:bldP spid="4" grpId="1" animBg="1"/>
      <p:bldP spid="16" grpId="0" animBg="1"/>
      <p:bldP spid="17" grpId="0" animBg="1"/>
      <p:bldP spid="19" grpId="0" animBg="1"/>
      <p:bldP spid="20" grpId="0" animBg="1"/>
      <p:bldP spid="21" grpId="0" animBg="1"/>
      <p:bldP spid="21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F78D55DC-2ED5-A960-DADA-852F6C5F0298}"/>
              </a:ext>
            </a:extLst>
          </p:cNvPr>
          <p:cNvSpPr txBox="1">
            <a:spLocks/>
          </p:cNvSpPr>
          <p:nvPr/>
        </p:nvSpPr>
        <p:spPr>
          <a:xfrm>
            <a:off x="437753" y="682193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A Microprocessor based system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3315" name="Picture 2" descr="Our Brand Identity » PES University">
            <a:extLst>
              <a:ext uri="{FF2B5EF4-FFF2-40B4-BE49-F238E27FC236}">
                <a16:creationId xmlns:a16="http://schemas.microsoft.com/office/drawing/2014/main" id="{E2D5A27C-912E-F2E9-CDDF-4D471E76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223A41-B447-CDED-AEEB-62B67EE18B57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7" name="Picture 7">
            <a:extLst>
              <a:ext uri="{FF2B5EF4-FFF2-40B4-BE49-F238E27FC236}">
                <a16:creationId xmlns:a16="http://schemas.microsoft.com/office/drawing/2014/main" id="{3D4F4B4E-1C51-E7B6-45BB-16DA5C30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3175000"/>
            <a:ext cx="238283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4B75FF-8AA9-D49D-6670-AAF31BAC5F09}"/>
              </a:ext>
            </a:extLst>
          </p:cNvPr>
          <p:cNvSpPr/>
          <p:nvPr/>
        </p:nvSpPr>
        <p:spPr>
          <a:xfrm>
            <a:off x="3162300" y="1662113"/>
            <a:ext cx="2206625" cy="59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Memory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(ROM and RAM)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A4C43-E95D-0AC8-566D-75222105BEC3}"/>
              </a:ext>
            </a:extLst>
          </p:cNvPr>
          <p:cNvSpPr/>
          <p:nvPr/>
        </p:nvSpPr>
        <p:spPr>
          <a:xfrm>
            <a:off x="2136775" y="3270250"/>
            <a:ext cx="609600" cy="1941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IO  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E6C4D7-46BE-120C-2146-AEF5F5CE8F66}"/>
              </a:ext>
            </a:extLst>
          </p:cNvPr>
          <p:cNvSpPr/>
          <p:nvPr/>
        </p:nvSpPr>
        <p:spPr>
          <a:xfrm>
            <a:off x="5784850" y="3244850"/>
            <a:ext cx="609600" cy="1941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IO  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5BEA10-2891-2B49-D197-BB59AC1DCAE1}"/>
              </a:ext>
            </a:extLst>
          </p:cNvPr>
          <p:cNvSpPr/>
          <p:nvPr/>
        </p:nvSpPr>
        <p:spPr>
          <a:xfrm>
            <a:off x="914400" y="3244850"/>
            <a:ext cx="895350" cy="1941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INPUT DEVICE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7B3DB-306E-11E2-A421-11687D837207}"/>
              </a:ext>
            </a:extLst>
          </p:cNvPr>
          <p:cNvSpPr/>
          <p:nvPr/>
        </p:nvSpPr>
        <p:spPr>
          <a:xfrm>
            <a:off x="6732588" y="3270250"/>
            <a:ext cx="1039812" cy="1916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tx1"/>
                </a:solidFill>
              </a:rPr>
              <a:t>OUTPUT DEVICE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26F3F0-8872-B06F-6C6E-F69A1670B52E}"/>
              </a:ext>
            </a:extLst>
          </p:cNvPr>
          <p:cNvSpPr/>
          <p:nvPr/>
        </p:nvSpPr>
        <p:spPr>
          <a:xfrm>
            <a:off x="3162300" y="2247900"/>
            <a:ext cx="1116013" cy="590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ROM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85F8F-78AF-8D3E-0DF5-E2B33E1C03E1}"/>
              </a:ext>
            </a:extLst>
          </p:cNvPr>
          <p:cNvSpPr/>
          <p:nvPr/>
        </p:nvSpPr>
        <p:spPr>
          <a:xfrm>
            <a:off x="4278313" y="2252663"/>
            <a:ext cx="1090612" cy="581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RAM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2BCE4D9-54E1-F8BB-FF3E-281178D23A69}"/>
              </a:ext>
            </a:extLst>
          </p:cNvPr>
          <p:cNvSpPr/>
          <p:nvPr/>
        </p:nvSpPr>
        <p:spPr>
          <a:xfrm>
            <a:off x="1809750" y="4011613"/>
            <a:ext cx="338138" cy="47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C24C2-011E-264B-B2FC-287E9795F6DE}"/>
              </a:ext>
            </a:extLst>
          </p:cNvPr>
          <p:cNvSpPr/>
          <p:nvPr/>
        </p:nvSpPr>
        <p:spPr>
          <a:xfrm>
            <a:off x="2824163" y="3992563"/>
            <a:ext cx="338137" cy="473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1305A2A-C6B8-A37E-ACA8-04B7CAC5A864}"/>
              </a:ext>
            </a:extLst>
          </p:cNvPr>
          <p:cNvSpPr/>
          <p:nvPr/>
        </p:nvSpPr>
        <p:spPr>
          <a:xfrm>
            <a:off x="5446713" y="3959225"/>
            <a:ext cx="338137" cy="473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39666AD-AAF8-375A-C0CD-F739C6DB620B}"/>
              </a:ext>
            </a:extLst>
          </p:cNvPr>
          <p:cNvSpPr/>
          <p:nvPr/>
        </p:nvSpPr>
        <p:spPr>
          <a:xfrm>
            <a:off x="6397625" y="3979863"/>
            <a:ext cx="339725" cy="473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D72DC83-E10F-F701-67E1-C1ABE9CEE0CA}"/>
              </a:ext>
            </a:extLst>
          </p:cNvPr>
          <p:cNvSpPr/>
          <p:nvPr/>
        </p:nvSpPr>
        <p:spPr>
          <a:xfrm rot="16200000">
            <a:off x="3888582" y="2772569"/>
            <a:ext cx="338137" cy="473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84E11C72-F92C-AD56-6C0A-A5DE8CC21B96}"/>
              </a:ext>
            </a:extLst>
          </p:cNvPr>
          <p:cNvSpPr/>
          <p:nvPr/>
        </p:nvSpPr>
        <p:spPr>
          <a:xfrm>
            <a:off x="4549775" y="2833688"/>
            <a:ext cx="296863" cy="4365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06D2C-6F77-A52B-9B4E-5BBCF3302282}"/>
              </a:ext>
            </a:extLst>
          </p:cNvPr>
          <p:cNvSpPr txBox="1"/>
          <p:nvPr/>
        </p:nvSpPr>
        <p:spPr>
          <a:xfrm>
            <a:off x="8069263" y="2332038"/>
            <a:ext cx="3960812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+mn-lt"/>
              </a:rPr>
              <a:t>A General purpose Processor can be called as system </a:t>
            </a:r>
            <a:r>
              <a:rPr lang="en-IN" dirty="0" err="1">
                <a:latin typeface="+mn-lt"/>
              </a:rPr>
              <a:t>iff</a:t>
            </a:r>
            <a:r>
              <a:rPr lang="en-IN" dirty="0">
                <a:latin typeface="+mn-lt"/>
              </a:rPr>
              <a:t> we interface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dirty="0">
                <a:latin typeface="+mn-lt"/>
              </a:rPr>
              <a:t>Memory – ROM and RAM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dirty="0">
                <a:latin typeface="+mn-lt"/>
              </a:rPr>
              <a:t>Input Device through Input Port and 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dirty="0">
                <a:latin typeface="+mn-lt"/>
              </a:rPr>
              <a:t>Output device through output port.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dirty="0">
                <a:latin typeface="+mn-lt"/>
              </a:rPr>
              <a:t>Other interfaces depending on system requirements like – Timer/Counter, PWM, ADC,DAC and Serial communication protocols and so 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8A39AB-8BCF-F17C-90D4-73FE03999390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5994029-28D1-4CCA-7215-972D4C07D561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134189</TotalTime>
  <Words>1821</Words>
  <Application>Microsoft Office PowerPoint</Application>
  <PresentationFormat>Custom</PresentationFormat>
  <Paragraphs>315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Calibri</vt:lpstr>
      <vt:lpstr>Arial</vt:lpstr>
      <vt:lpstr>Calibri Light</vt:lpstr>
      <vt:lpstr>Times New Roman</vt:lpstr>
      <vt:lpstr>Lucida Sans Typewriter</vt:lpstr>
      <vt:lpstr>Wingdings</vt:lpstr>
      <vt:lpstr>Carlito_1x_1</vt:lpstr>
      <vt:lpstr>Carlito_1x_2</vt:lpstr>
      <vt:lpstr>Carlito-Bold_v_2</vt:lpstr>
      <vt:lpstr>BatangChe</vt:lpstr>
      <vt:lpstr>Georgia</vt:lpstr>
      <vt:lpstr>Carlito-Bold_v_1</vt:lpstr>
      <vt:lpstr>OpenSymbol_-_1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Control for peripherals (PCONP)</vt:lpstr>
      <vt:lpstr>PINSEL Register – To choose Multifunctions of a PIN</vt:lpstr>
      <vt:lpstr>PINSEL Register – To choose Multifunctions of a PIN</vt:lpstr>
      <vt:lpstr>PINSEL Register – To choose Multifunctions of a PIN</vt:lpstr>
      <vt:lpstr>PINSEL Register – To choose Multifunctions of a PIN</vt:lpstr>
      <vt:lpstr>PINSEL Register – To choose Multifunctions of a PIN</vt:lpstr>
      <vt:lpstr>PINMODE- Pin mode select register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maST11EC012@pesuonline.onmicrosoft.com mayur@123</cp:lastModifiedBy>
  <cp:revision>2817</cp:revision>
  <dcterms:created xsi:type="dcterms:W3CDTF">2020-02-24T03:13:07Z</dcterms:created>
  <dcterms:modified xsi:type="dcterms:W3CDTF">2023-06-07T11:22:10Z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