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sldIdLst>
    <p:sldId id="256" r:id="rId2"/>
    <p:sldId id="660" r:id="rId3"/>
    <p:sldId id="329" r:id="rId4"/>
    <p:sldId id="576" r:id="rId5"/>
    <p:sldId id="267" r:id="rId6"/>
    <p:sldId id="274" r:id="rId7"/>
    <p:sldId id="268" r:id="rId8"/>
    <p:sldId id="265" r:id="rId9"/>
    <p:sldId id="561" r:id="rId10"/>
    <p:sldId id="562" r:id="rId11"/>
    <p:sldId id="572" r:id="rId12"/>
    <p:sldId id="564" r:id="rId13"/>
    <p:sldId id="571" r:id="rId14"/>
    <p:sldId id="269" r:id="rId15"/>
    <p:sldId id="292" r:id="rId16"/>
    <p:sldId id="294" r:id="rId17"/>
    <p:sldId id="800" r:id="rId18"/>
  </p:sldIdLst>
  <p:sldSz cx="12190413" cy="6859588"/>
  <p:notesSz cx="7559675" cy="10691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8689" autoAdjust="0"/>
  </p:normalViewPr>
  <p:slideViewPr>
    <p:cSldViewPr snapToGrid="0">
      <p:cViewPr varScale="1">
        <p:scale>
          <a:sx n="53" d="100"/>
          <a:sy n="53" d="100"/>
        </p:scale>
        <p:origin x="1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8A08B7-C4EE-3344-5B51-0703BA96B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4630C-5B06-508E-88D0-982D1AF39D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9DEF0D-6A5B-4C7B-B628-059982129690}" type="datetimeFigureOut">
              <a:rPr lang="en-US"/>
              <a:pPr>
                <a:defRPr/>
              </a:pPr>
              <a:t>6/7/2023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CAD400-AF37-888F-1FB7-694C42BAE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E769DA-E442-80CB-A4D2-C183CFEE0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F6CE-A3FE-38FF-8FB7-20D8BB4B66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7C8B-1FEB-18CD-E56F-F02C05EB3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6BA12F-4D6B-4D70-A86D-4196D5E66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1977FB0C-BC31-4141-83C2-E23E0A986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5EF88CEC-8C6C-CCDD-5811-3568111C4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E22BE2B-F422-940A-34B1-AC250442F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4A1CFC-5444-45A3-88D8-E97EF1449160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82AAE3DB-72FE-A7DA-9C2C-CB26922B6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2524F4D-007F-18B5-00BB-6A5AB239E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FE84508B-4536-97C3-9120-77EC8D340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7AF4B8-041B-4D94-B7AD-ABD21F9B5A83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99DD9FD7-2184-1F10-50E5-12597F0C0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D37B5BFB-F502-48B6-D12D-A9AA9B21F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BD03844-A33E-15CF-695B-4AA925B9A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6F4AE7-6DCA-4413-A2C6-1D41334D0460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3594-94BD-30A0-E5DE-3CC568A1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3014A-4AB1-4703-9C07-59FF26EE29F2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EEC6-68F4-D859-A5B5-9455B211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C1F8-6786-35E2-60F9-FD7B4A1E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FD3D-FA71-4ACA-8B5D-AA2FFBB3D8FC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86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61B4-5D49-CEA8-3CC4-FA6C5E2B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36DF3-A0F0-4B47-AF32-9C555B1565CD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2DD6-F15F-8D9A-9E9B-D50EC995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F840-6B88-BC08-75C0-A65C893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5DDC-CDD5-4CDC-BB81-E81C94030855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FEC5-AD15-05F2-4CC6-7FC0201E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1EF8-4888-431B-9EFB-6B56C935AE76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13B-FEC9-91E7-9873-66898DDE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79C-EA87-F756-0CCA-530E7DAC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F5B8E-A209-4D6D-9425-6D2D76F3D093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11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F396-82A1-D6F2-9DE9-21F63D5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4EBBF-ED6D-4CA4-B9D6-804F12B067C0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4322-208B-10D3-A257-EDF44068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DA79-F7F0-B63D-9736-6CB99235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1404-8CB3-4C1F-BFC8-20960BC7E5D4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72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1663-CFFD-0ED3-C872-D4611C8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33294-2F61-4EAC-B107-14A06F639044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FFF4-9452-2EEA-8C5F-DCCA8BD8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48D0-28FC-65BD-A482-35D53F81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97F67-279B-47D2-97C5-9183F3B360A8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4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C55846-9074-148D-E105-CED752C4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1E1CF-669B-4D69-83B6-077440B9A5D4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52A339-EF20-00CF-F095-3CA5E831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A30A9-7BD4-BE4F-4DAA-3F397939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D0FCC-F1A9-41AE-9F48-8BA0BC6A62DA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35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F5CF9B-6EAD-9066-0DEF-B33A3AB1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D2F86-3CF1-45B2-A4D9-332FC19B2B0B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29A49C-3CB5-570A-EF9D-E2F638A8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B18342-B44C-5337-7805-1E442A01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14D7-61BF-470C-B1F6-484F57F058E7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78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27019-61BE-DB52-B510-E8938518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6636D-D922-432D-A958-524484B5923D}" type="datetimeFigureOut">
              <a:rPr lang="en-US"/>
              <a:pPr>
                <a:defRPr/>
              </a:pPr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203C7-ED4B-7C7C-7955-5BC6348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8599-DA05-FBFC-73FB-E7F7A5A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72FB15-0C99-44F4-8D03-DB1698CE0D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5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D16A1B-7ADF-CC48-2104-FAB08303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AE203-5BF1-496B-B0E1-595F28F24D47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F82831E-C3E0-F5FD-1B6E-ACFB1C9C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836B5F-3CC0-19C3-66A3-7A82918F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B185-3676-4C0F-920C-94384E8EB04F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512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7CA933-C08D-2C12-1823-1C8509C8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41659-083A-48F2-81F6-EBC0C9DA2AAC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69B732-D709-42AD-34B5-5F6AA558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B8499F-9D0D-D214-83F6-D5A6F6B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4D862-C927-4545-9498-FEF9B6B59178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6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0B70EB-202F-AF84-5828-DA0886BF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E505-E658-4D2C-9DAA-FD93C5BE93D2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A8035-11FC-94C3-E191-FDAC5A67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EC2342-C7B6-95F3-04FF-133B4186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481C4-8049-4A57-B061-AB0FE6416B0E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31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CE487A-6467-B13D-A900-666356C21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3C815D-F806-CF75-B61D-39C5752EF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09E1-E0D2-E41E-15D9-E4DF4210E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3F41F72C-9464-411C-9E58-B1E28AC13853}" type="datetime1">
              <a:rPr lang="en-IN"/>
              <a:pPr>
                <a:defRPr/>
              </a:pPr>
              <a:t>07-06-2023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48A18-C413-67B4-5174-91B2E5FAB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7938"/>
            <a:ext cx="411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IN"/>
              <a:t>Reference :DRAM Circuit Design -Fundamentals and High speed Topics by Brent Keert. R, Jacob Baker, Brian Johnson, Feng Lin</a:t>
            </a:r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93B5-5627-AAF2-9B08-285309AB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defRPr/>
            </a:pPr>
            <a:fld id="{C1B66120-CA81-4EBF-8B0A-545D0CBCC260}" type="slidenum">
              <a:rPr lang="en-IN"/>
              <a:pPr>
                <a:defRPr/>
              </a:pPr>
              <a:t>‹#›</a:t>
            </a:fld>
            <a:endParaRPr lang="en-IN">
              <a:solidFill>
                <a:schemeClr val="tx1">
                  <a:tint val="75000"/>
                </a:schemeClr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>
            <a:extLst>
              <a:ext uri="{FF2B5EF4-FFF2-40B4-BE49-F238E27FC236}">
                <a16:creationId xmlns:a16="http://schemas.microsoft.com/office/drawing/2014/main" id="{55FF5AF5-2239-C467-008E-F27C78764152}"/>
              </a:ext>
            </a:extLst>
          </p:cNvPr>
          <p:cNvSpPr/>
          <p:nvPr/>
        </p:nvSpPr>
        <p:spPr>
          <a:xfrm>
            <a:off x="4694238" y="3295650"/>
            <a:ext cx="7496175" cy="639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3600" spc="-1" dirty="0">
              <a:latin typeface="Arial"/>
            </a:endParaRPr>
          </a:p>
        </p:txBody>
      </p:sp>
      <p:sp>
        <p:nvSpPr>
          <p:cNvPr id="42" name="CustomShape 2">
            <a:extLst>
              <a:ext uri="{FF2B5EF4-FFF2-40B4-BE49-F238E27FC236}">
                <a16:creationId xmlns:a16="http://schemas.microsoft.com/office/drawing/2014/main" id="{09337C44-4C66-610E-5F1E-36CAEF9EDCA4}"/>
              </a:ext>
            </a:extLst>
          </p:cNvPr>
          <p:cNvSpPr/>
          <p:nvPr/>
        </p:nvSpPr>
        <p:spPr>
          <a:xfrm>
            <a:off x="4781550" y="4144963"/>
            <a:ext cx="7496175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spc="-1" dirty="0">
                <a:solidFill>
                  <a:srgbClr val="000000"/>
                </a:solidFill>
              </a:rPr>
              <a:t>Mahesh Awati </a:t>
            </a:r>
            <a:endParaRPr lang="en-IN" sz="2400" spc="-1" dirty="0">
              <a:latin typeface="Arial"/>
            </a:endParaRPr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707EF9A2-717B-DD92-AB3E-8D36B055107F}"/>
              </a:ext>
            </a:extLst>
          </p:cNvPr>
          <p:cNvSpPr/>
          <p:nvPr/>
        </p:nvSpPr>
        <p:spPr>
          <a:xfrm>
            <a:off x="4781550" y="4548188"/>
            <a:ext cx="7496175" cy="822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 dirty="0">
                <a:solidFill>
                  <a:srgbClr val="000000"/>
                </a:solidFill>
              </a:rPr>
              <a:t>Department of Electronics and Communication </a:t>
            </a:r>
            <a:r>
              <a:rPr lang="en-IN" sz="2000" spc="-1" dirty="0" err="1">
                <a:solidFill>
                  <a:srgbClr val="000000"/>
                </a:solidFill>
              </a:rPr>
              <a:t>Engg</a:t>
            </a:r>
            <a:r>
              <a:rPr lang="en-IN" sz="2000" spc="-1" dirty="0">
                <a:solidFill>
                  <a:srgbClr val="000000"/>
                </a:solidFill>
              </a:rPr>
              <a:t>.</a:t>
            </a:r>
            <a:endParaRPr lang="en-IN" sz="2000" spc="-1" dirty="0">
              <a:latin typeface="Arial"/>
            </a:endParaRP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E69AA360-EA16-147F-D4A2-6D8D14F4E2AF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5491163"/>
            <a:ext cx="1066800" cy="1077912"/>
            <a:chOff x="314280" y="5491440"/>
            <a:chExt cx="1066320" cy="1077480"/>
          </a:xfrm>
        </p:grpSpPr>
        <p:sp>
          <p:nvSpPr>
            <p:cNvPr id="45" name="CustomShape 5">
              <a:extLst>
                <a:ext uri="{FF2B5EF4-FFF2-40B4-BE49-F238E27FC236}">
                  <a16:creationId xmlns:a16="http://schemas.microsoft.com/office/drawing/2014/main" id="{D70EE87F-E283-6647-858D-653C30BA9594}"/>
                </a:ext>
              </a:extLst>
            </p:cNvPr>
            <p:cNvSpPr/>
            <p:nvPr/>
          </p:nvSpPr>
          <p:spPr>
            <a:xfrm rot="5400000">
              <a:off x="824430" y="6012751"/>
              <a:ext cx="46019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6">
              <a:extLst>
                <a:ext uri="{FF2B5EF4-FFF2-40B4-BE49-F238E27FC236}">
                  <a16:creationId xmlns:a16="http://schemas.microsoft.com/office/drawing/2014/main" id="{0C08C1F7-B0E8-B9E9-863E-0908B5A54F4B}"/>
                </a:ext>
              </a:extLst>
            </p:cNvPr>
            <p:cNvSpPr/>
            <p:nvPr/>
          </p:nvSpPr>
          <p:spPr>
            <a:xfrm rot="10800000">
              <a:off x="314280" y="5491440"/>
              <a:ext cx="46017" cy="10663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7" name="Line 7">
            <a:extLst>
              <a:ext uri="{FF2B5EF4-FFF2-40B4-BE49-F238E27FC236}">
                <a16:creationId xmlns:a16="http://schemas.microsoft.com/office/drawing/2014/main" id="{4491059B-0A8F-204E-30BE-6635FE565AEA}"/>
              </a:ext>
            </a:extLst>
          </p:cNvPr>
          <p:cNvSpPr/>
          <p:nvPr/>
        </p:nvSpPr>
        <p:spPr>
          <a:xfrm>
            <a:off x="4781550" y="4113213"/>
            <a:ext cx="5986463" cy="14287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grpSp>
        <p:nvGrpSpPr>
          <p:cNvPr id="4103" name="Group 8">
            <a:extLst>
              <a:ext uri="{FF2B5EF4-FFF2-40B4-BE49-F238E27FC236}">
                <a16:creationId xmlns:a16="http://schemas.microsoft.com/office/drawing/2014/main" id="{CDD69780-9E5D-36F2-8289-F509564A3ABB}"/>
              </a:ext>
            </a:extLst>
          </p:cNvPr>
          <p:cNvGrpSpPr>
            <a:grpSpLocks/>
          </p:cNvGrpSpPr>
          <p:nvPr/>
        </p:nvGrpSpPr>
        <p:grpSpPr bwMode="auto">
          <a:xfrm>
            <a:off x="10853738" y="266700"/>
            <a:ext cx="1066800" cy="1077913"/>
            <a:chOff x="10854360" y="266400"/>
            <a:chExt cx="1066320" cy="1077840"/>
          </a:xfrm>
        </p:grpSpPr>
        <p:sp>
          <p:nvSpPr>
            <p:cNvPr id="50" name="CustomShape 9">
              <a:extLst>
                <a:ext uri="{FF2B5EF4-FFF2-40B4-BE49-F238E27FC236}">
                  <a16:creationId xmlns:a16="http://schemas.microsoft.com/office/drawing/2014/main" id="{3843BF80-5403-0433-1B3C-B192FD1357B5}"/>
                </a:ext>
              </a:extLst>
            </p:cNvPr>
            <p:cNvSpPr/>
            <p:nvPr/>
          </p:nvSpPr>
          <p:spPr>
            <a:xfrm rot="16200000">
              <a:off x="11364503" y="-243743"/>
              <a:ext cx="46035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0">
              <a:extLst>
                <a:ext uri="{FF2B5EF4-FFF2-40B4-BE49-F238E27FC236}">
                  <a16:creationId xmlns:a16="http://schemas.microsoft.com/office/drawing/2014/main" id="{870A1609-7DE3-2741-06F7-1074B800D62C}"/>
                </a:ext>
              </a:extLst>
            </p:cNvPr>
            <p:cNvSpPr/>
            <p:nvPr/>
          </p:nvSpPr>
          <p:spPr>
            <a:xfrm>
              <a:off x="11874663" y="277512"/>
              <a:ext cx="46017" cy="106672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104" name="Picture 2" descr="Our Brand Identity » PES University">
            <a:extLst>
              <a:ext uri="{FF2B5EF4-FFF2-40B4-BE49-F238E27FC236}">
                <a16:creationId xmlns:a16="http://schemas.microsoft.com/office/drawing/2014/main" id="{59BDA7E6-B603-B370-766B-C234D18C0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092200"/>
            <a:ext cx="26955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6">
            <a:extLst>
              <a:ext uri="{FF2B5EF4-FFF2-40B4-BE49-F238E27FC236}">
                <a16:creationId xmlns:a16="http://schemas.microsoft.com/office/drawing/2014/main" id="{21A16111-A492-6AE6-B11B-603B61828322}"/>
              </a:ext>
            </a:extLst>
          </p:cNvPr>
          <p:cNvSpPr txBox="1">
            <a:spLocks/>
          </p:cNvSpPr>
          <p:nvPr/>
        </p:nvSpPr>
        <p:spPr>
          <a:xfrm>
            <a:off x="4694238" y="3117850"/>
            <a:ext cx="7026707" cy="949325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</a:rPr>
              <a:t>A simple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A700-54E1-D6AA-4487-B7A1648FE6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7FBDC-9FFA-ACA3-A9B4-0E477149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1FA6F-CDA9-4D44-8C45-52C5A757FF13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10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44036" name="Picture 2" descr="Our Brand Identity » PES University">
            <a:extLst>
              <a:ext uri="{FF2B5EF4-FFF2-40B4-BE49-F238E27FC236}">
                <a16:creationId xmlns:a16="http://schemas.microsoft.com/office/drawing/2014/main" id="{ADD65B67-76F8-17AC-FB27-CF5CEB53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E8528-F086-45A5-49FB-F5050890251D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8" name="Picture 5">
            <a:extLst>
              <a:ext uri="{FF2B5EF4-FFF2-40B4-BE49-F238E27FC236}">
                <a16:creationId xmlns:a16="http://schemas.microsoft.com/office/drawing/2014/main" id="{E79262EB-3D51-B305-8278-F6278E04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58875"/>
            <a:ext cx="8978900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3B991E68-416D-23D3-3AD1-563811B689BB}"/>
              </a:ext>
            </a:extLst>
          </p:cNvPr>
          <p:cNvSpPr txBox="1">
            <a:spLocks/>
          </p:cNvSpPr>
          <p:nvPr/>
        </p:nvSpPr>
        <p:spPr>
          <a:xfrm>
            <a:off x="449183" y="694225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Basic details of ARM Cortex M3 board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DAEAD-29B3-AF2B-96E2-7ECC87F58A40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DA0D16-6605-2052-DA17-240BF1ED7700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52EAE7F-A470-626A-D861-E75E2D16C113}"/>
              </a:ext>
            </a:extLst>
          </p:cNvPr>
          <p:cNvSpPr txBox="1">
            <a:spLocks/>
          </p:cNvSpPr>
          <p:nvPr/>
        </p:nvSpPr>
        <p:spPr>
          <a:xfrm>
            <a:off x="445525" y="744207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Programming 1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5059" name="Picture 2" descr="Our Brand Identity » PES University">
            <a:extLst>
              <a:ext uri="{FF2B5EF4-FFF2-40B4-BE49-F238E27FC236}">
                <a16:creationId xmlns:a16="http://schemas.microsoft.com/office/drawing/2014/main" id="{653D6A85-68AA-F5B4-AEA5-AC163B73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69148-F9F8-D0DA-BCCA-D7A8E4F76973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061" name="Picture 19">
            <a:extLst>
              <a:ext uri="{FF2B5EF4-FFF2-40B4-BE49-F238E27FC236}">
                <a16:creationId xmlns:a16="http://schemas.microsoft.com/office/drawing/2014/main" id="{9D631B9B-6B69-BA77-8EBE-672E501A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673600"/>
            <a:ext cx="19669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A5CB6F-7C48-0E2C-3466-C00A8C7B85F2}"/>
              </a:ext>
            </a:extLst>
          </p:cNvPr>
          <p:cNvSpPr/>
          <p:nvPr/>
        </p:nvSpPr>
        <p:spPr>
          <a:xfrm>
            <a:off x="6675438" y="3430588"/>
            <a:ext cx="525462" cy="18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5063" name="Picture 7">
            <a:extLst>
              <a:ext uri="{FF2B5EF4-FFF2-40B4-BE49-F238E27FC236}">
                <a16:creationId xmlns:a16="http://schemas.microsoft.com/office/drawing/2014/main" id="{83C29039-5C9B-DE9F-0B6D-005347B2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8" y="2092325"/>
            <a:ext cx="4914900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92723B-0976-5C17-4A8A-8756450EE560}"/>
              </a:ext>
            </a:extLst>
          </p:cNvPr>
          <p:cNvCxnSpPr>
            <a:cxnSpLocks/>
          </p:cNvCxnSpPr>
          <p:nvPr/>
        </p:nvCxnSpPr>
        <p:spPr>
          <a:xfrm flipV="1">
            <a:off x="1360488" y="4503738"/>
            <a:ext cx="4171950" cy="6746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065" name="TextBox 6">
            <a:extLst>
              <a:ext uri="{FF2B5EF4-FFF2-40B4-BE49-F238E27FC236}">
                <a16:creationId xmlns:a16="http://schemas.microsoft.com/office/drawing/2014/main" id="{27B05F8E-28D3-A958-9E66-05E9E3014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304925"/>
            <a:ext cx="8018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/>
              <a:t>Write a program to blink LED connected at P1.28  continuously with a delay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19308-DA81-2B96-E3D9-8FA33B4EC768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CDE8C04-30FA-A9FE-FF88-C3A27E4AFD44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Our Brand Identity » PES University">
            <a:extLst>
              <a:ext uri="{FF2B5EF4-FFF2-40B4-BE49-F238E27FC236}">
                <a16:creationId xmlns:a16="http://schemas.microsoft.com/office/drawing/2014/main" id="{6C2F6FD6-485B-80CD-4913-B129F34C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5F581C-D45D-4402-D4D1-42EABEA46569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3E0058-8595-5C1D-FEBA-0B44DA80E74C}"/>
              </a:ext>
            </a:extLst>
          </p:cNvPr>
          <p:cNvSpPr txBox="1"/>
          <p:nvPr/>
        </p:nvSpPr>
        <p:spPr>
          <a:xfrm>
            <a:off x="547688" y="1592263"/>
            <a:ext cx="6145212" cy="42465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Lucida Sans Typewriter" panose="020B0509030504030204" pitchFamily="49" charset="0"/>
              </a:rPr>
              <a:t>#include &lt;LPC17xx.H&gt;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void delay(unsigned long int x);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Lucida Sans Typewriter" panose="020B0509030504030204" pitchFamily="49" charset="0"/>
              </a:rPr>
              <a:t>int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{ </a:t>
            </a:r>
            <a:r>
              <a:rPr lang="en-IN" dirty="0">
                <a:latin typeface="Lucida Sans Typewriter" panose="020B0509030504030204" pitchFamily="49" charset="0"/>
              </a:rPr>
              <a:t>  SystemInit 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 LPC_GPIO1-&gt;FIOMASK3=0XEF; // 1110 1111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 LPC_GPIO1-&gt;FIODIR3=0X10;  // 0001 0000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Lucida Sans Typewriter" panose="020B05090305040302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Lucida Sans Typewriter" panose="020B0509030504030204" pitchFamily="49" charset="0"/>
              </a:rPr>
              <a:t>while(1)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  </a:t>
            </a:r>
            <a:r>
              <a:rPr lang="en-IN" b="1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	LPC_GPIO1-&gt;FIOSET3=0X10;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	delay(0x500000);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	LPC_GPIO1-&gt;FIOCLR3=0X10;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	delay(0x500000);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    </a:t>
            </a:r>
            <a:r>
              <a:rPr lang="en-IN" b="1" dirty="0">
                <a:solidFill>
                  <a:srgbClr val="7030A0"/>
                </a:solidFill>
                <a:latin typeface="Lucida Sans Typewriter" panose="020B0509030504030204" pitchFamily="49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03156-DEEC-709E-B986-F4AB4FDB66A3}"/>
              </a:ext>
            </a:extLst>
          </p:cNvPr>
          <p:cNvSpPr txBox="1"/>
          <p:nvPr/>
        </p:nvSpPr>
        <p:spPr>
          <a:xfrm>
            <a:off x="7408863" y="2216150"/>
            <a:ext cx="4621212" cy="14763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void delay(unsigned long int x)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	unsigned long int </a:t>
            </a:r>
            <a:r>
              <a:rPr lang="en-IN" dirty="0" err="1">
                <a:latin typeface="Lucida Sans Typewriter" panose="020B0509030504030204" pitchFamily="49" charset="0"/>
              </a:rPr>
              <a:t>i</a:t>
            </a:r>
            <a:r>
              <a:rPr lang="en-IN" dirty="0">
                <a:latin typeface="Lucida Sans Typewriter" panose="020B0509030504030204" pitchFamily="49" charset="0"/>
              </a:rPr>
              <a:t>=0;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		for(</a:t>
            </a:r>
            <a:r>
              <a:rPr lang="en-IN" dirty="0" err="1">
                <a:latin typeface="Lucida Sans Typewriter" panose="020B0509030504030204" pitchFamily="49" charset="0"/>
              </a:rPr>
              <a:t>i</a:t>
            </a:r>
            <a:r>
              <a:rPr lang="en-IN" dirty="0">
                <a:latin typeface="Lucida Sans Typewriter" panose="020B0509030504030204" pitchFamily="49" charset="0"/>
              </a:rPr>
              <a:t>=0;i&lt;</a:t>
            </a:r>
            <a:r>
              <a:rPr lang="en-IN" dirty="0" err="1">
                <a:latin typeface="Lucida Sans Typewriter" panose="020B0509030504030204" pitchFamily="49" charset="0"/>
              </a:rPr>
              <a:t>x;i</a:t>
            </a:r>
            <a:r>
              <a:rPr lang="en-IN" dirty="0">
                <a:latin typeface="Lucida Sans Typewriter" panose="020B0509030504030204" pitchFamily="49" charset="0"/>
              </a:rPr>
              <a:t>++);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Lucida Sans Typewriter" panose="020B0509030504030204" pitchFamily="49" charset="0"/>
              </a:rPr>
              <a:t> 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50654-0586-B7F0-A8D7-7FF00A154DB3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1AF52BA-8262-2459-3D88-569DA08A2E1A}"/>
              </a:ext>
            </a:extLst>
          </p:cNvPr>
          <p:cNvSpPr txBox="1">
            <a:spLocks/>
          </p:cNvSpPr>
          <p:nvPr/>
        </p:nvSpPr>
        <p:spPr>
          <a:xfrm>
            <a:off x="445525" y="744207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Programming 1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36FFD-5047-A32D-D26C-EC8C39E4C646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Our Brand Identity » PES University">
            <a:extLst>
              <a:ext uri="{FF2B5EF4-FFF2-40B4-BE49-F238E27FC236}">
                <a16:creationId xmlns:a16="http://schemas.microsoft.com/office/drawing/2014/main" id="{30623DD9-F1A9-61CA-D6D2-8613F0846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0397EC-FBF5-53C5-C29A-6ABF86E4CD45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56" name="Picture 18">
            <a:extLst>
              <a:ext uri="{FF2B5EF4-FFF2-40B4-BE49-F238E27FC236}">
                <a16:creationId xmlns:a16="http://schemas.microsoft.com/office/drawing/2014/main" id="{459CEACD-653D-9B44-4534-8560BF54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71575"/>
            <a:ext cx="9224962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945B0F-94EA-1F9C-E438-AA3CBCBF773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707E63-9B6E-91E3-66B9-1C8FBC4FAC83}"/>
              </a:ext>
            </a:extLst>
          </p:cNvPr>
          <p:cNvSpPr txBox="1">
            <a:spLocks/>
          </p:cNvSpPr>
          <p:nvPr/>
        </p:nvSpPr>
        <p:spPr>
          <a:xfrm>
            <a:off x="445525" y="744207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Programming 1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8FC02-1170-F8D6-34C4-74B976B316C2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964B-83E4-D280-4AB2-3EABD837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776288"/>
            <a:ext cx="10514012" cy="341312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FIOxPIN Register: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FABB-88CB-9194-63D4-31852AF0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8" y="1454150"/>
            <a:ext cx="8018462" cy="4351338"/>
          </a:xfrm>
        </p:spPr>
        <p:txBody>
          <a:bodyPr rtlCol="0">
            <a:normAutofit/>
          </a:bodyPr>
          <a:lstStyle/>
          <a:p>
            <a:pPr marL="536575" indent="-536575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This register will give the logic levels of the pin regardless of whether the pin is configured for input or output, or as GPIO or an alternate digital function.</a:t>
            </a:r>
          </a:p>
          <a:p>
            <a:pPr marL="536575" indent="-536575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This register provides the value of port pins that are configured to perform only digital functions.</a:t>
            </a:r>
          </a:p>
          <a:p>
            <a:pPr marL="536575" indent="-536575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latin typeface="+mj-lt"/>
                <a:cs typeface="Times New Roman" pitchFamily="18" charset="0"/>
              </a:rPr>
              <a:t>Writing to the FIOxPIN register stores the value in the port output register, bypassing the need to use both the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FIOxSET</a:t>
            </a:r>
            <a:r>
              <a:rPr lang="en-US" sz="2000" b="1" dirty="0">
                <a:latin typeface="+mj-lt"/>
                <a:cs typeface="Times New Roman" pitchFamily="18" charset="0"/>
              </a:rPr>
              <a:t> and </a:t>
            </a:r>
            <a:r>
              <a:rPr lang="en-US" sz="2000" b="1" dirty="0" err="1">
                <a:latin typeface="+mj-lt"/>
                <a:cs typeface="Times New Roman" pitchFamily="18" charset="0"/>
              </a:rPr>
              <a:t>FIOxCLR</a:t>
            </a:r>
            <a:r>
              <a:rPr lang="en-US" sz="2000" b="1" dirty="0">
                <a:latin typeface="+mj-lt"/>
                <a:cs typeface="Times New Roman" pitchFamily="18" charset="0"/>
              </a:rPr>
              <a:t> registers to obtain the entire written value</a:t>
            </a:r>
            <a:endParaRPr lang="en-US" sz="2000" b="1" dirty="0">
              <a:latin typeface="+mj-lt"/>
            </a:endParaRPr>
          </a:p>
        </p:txBody>
      </p:sp>
      <p:pic>
        <p:nvPicPr>
          <p:cNvPr id="51204" name="Picture 2" descr="Our Brand Identity » PES University">
            <a:extLst>
              <a:ext uri="{FF2B5EF4-FFF2-40B4-BE49-F238E27FC236}">
                <a16:creationId xmlns:a16="http://schemas.microsoft.com/office/drawing/2014/main" id="{BD69C2C6-255E-052F-D6E5-B5FA4EE4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17F639-170C-A430-F455-63DCE2EDD4BA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F3DF9C-7CC1-B25E-3383-3AAC4E99ED0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80129D-C40B-3044-9ABD-C598AE313DE8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D2EB57B-E03F-4D28-EBCA-E1EA6AEC4744}"/>
              </a:ext>
            </a:extLst>
          </p:cNvPr>
          <p:cNvSpPr/>
          <p:nvPr/>
        </p:nvSpPr>
        <p:spPr>
          <a:xfrm>
            <a:off x="541338" y="1384300"/>
            <a:ext cx="4714875" cy="40497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BB1CB-EA77-9CA1-08ED-4C4C4279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774700"/>
            <a:ext cx="7392987" cy="330200"/>
          </a:xfrm>
        </p:spPr>
        <p:txBody>
          <a:bodyPr rtlCol="0">
            <a:noAutofit/>
          </a:bodyPr>
          <a:lstStyle/>
          <a:p>
            <a:pPr defTabSz="914309" eaLnBrk="1" fontAlgn="auto" hangingPunct="1">
              <a:spcAft>
                <a:spcPts val="0"/>
              </a:spcAft>
              <a:defRPr/>
            </a:pPr>
            <a:r>
              <a:rPr lang="en-IN" sz="2200" b="1" dirty="0">
                <a:solidFill>
                  <a:srgbClr val="C00000"/>
                </a:solidFill>
                <a:latin typeface="+mn-lt"/>
              </a:rPr>
              <a:t>Register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0F8C-7BBF-AD66-368E-898F0885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3" y="1527175"/>
            <a:ext cx="4191000" cy="3730625"/>
          </a:xfrm>
        </p:spPr>
        <p:txBody>
          <a:bodyPr rtlCol="0">
            <a:normAutofit/>
          </a:bodyPr>
          <a:lstStyle/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b="1" i="1" dirty="0">
                <a:latin typeface="+mj-lt"/>
                <a:cs typeface="Times New Roman" pitchFamily="18" charset="0"/>
              </a:rPr>
              <a:t>All the LPC1768 SFRs(Special Function Registers) are defined in lpc17xx.h,</a:t>
            </a:r>
            <a:r>
              <a:rPr lang="en-IN" sz="2000" dirty="0">
                <a:latin typeface="+mj-lt"/>
                <a:cs typeface="Times New Roman" pitchFamily="18" charset="0"/>
              </a:rPr>
              <a:t> this has to be included at the beginning of our project/code. </a:t>
            </a:r>
          </a:p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b="1" i="1" dirty="0">
                <a:latin typeface="+mj-lt"/>
                <a:cs typeface="Times New Roman" pitchFamily="18" charset="0"/>
              </a:rPr>
              <a:t>LPC1768 has its GPIOs divided into five ports PORT0 - PORT4, although many of them are not physically 32bit wide.</a:t>
            </a:r>
            <a:r>
              <a:rPr lang="en-IN" sz="2000" dirty="0">
                <a:latin typeface="+mj-lt"/>
                <a:cs typeface="Times New Roman" pitchFamily="18" charset="0"/>
              </a:rPr>
              <a:t> </a:t>
            </a:r>
          </a:p>
          <a:p>
            <a:pPr marL="228577" indent="-228577" algn="just" defTabSz="914309" eaLnBrk="1" fontAlgn="auto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+mj-lt"/>
                <a:cs typeface="Times New Roman" pitchFamily="18" charset="0"/>
              </a:rPr>
              <a:t>A structure </a:t>
            </a:r>
            <a:r>
              <a:rPr lang="en-IN" sz="2000" b="1" i="1" dirty="0" err="1">
                <a:latin typeface="+mj-lt"/>
                <a:cs typeface="Times New Roman" pitchFamily="18" charset="0"/>
              </a:rPr>
              <a:t>LPC_GPIOn</a:t>
            </a:r>
            <a:r>
              <a:rPr lang="en-IN" sz="2000" dirty="0">
                <a:latin typeface="+mj-lt"/>
                <a:cs typeface="Times New Roman" pitchFamily="18" charset="0"/>
              </a:rPr>
              <a:t>(n= 0,1,2,3) </a:t>
            </a:r>
            <a:r>
              <a:rPr lang="en-IN" sz="2000" b="1" i="1" dirty="0">
                <a:latin typeface="+mj-lt"/>
                <a:cs typeface="Times New Roman" pitchFamily="18" charset="0"/>
              </a:rPr>
              <a:t>contains all the registers required for GPIO operation. </a:t>
            </a:r>
            <a:r>
              <a:rPr lang="en-IN" sz="2000" dirty="0">
                <a:latin typeface="+mj-lt"/>
                <a:cs typeface="Times New Roman" pitchFamily="18" charset="0"/>
              </a:rPr>
              <a:t>Refer </a:t>
            </a:r>
            <a:r>
              <a:rPr lang="en-IN" sz="2000" b="1" dirty="0">
                <a:latin typeface="+mj-lt"/>
                <a:cs typeface="Times New Roman" pitchFamily="18" charset="0"/>
              </a:rPr>
              <a:t>lpc17xx.h</a:t>
            </a:r>
            <a:r>
              <a:rPr lang="en-IN" sz="2000" dirty="0">
                <a:latin typeface="+mj-lt"/>
                <a:cs typeface="Times New Roman" pitchFamily="18" charset="0"/>
              </a:rPr>
              <a:t> file for more info on the registers. </a:t>
            </a:r>
          </a:p>
          <a:p>
            <a:pPr marL="228577" indent="-228577" algn="just" defTabSz="914309" eaLnBrk="1" fontAlgn="auto" hangingPunct="1">
              <a:spcAft>
                <a:spcPts val="0"/>
              </a:spcAft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B8C2CA-5E8E-0CEB-5229-81A2F1030BD1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3033713"/>
          <a:ext cx="228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FIO1MASK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FIO1SET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FIO1CLR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FIO1PIN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67C8FC-C9E8-9605-2ED1-891548DFECA6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1535113"/>
          <a:ext cx="228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FIO0MASK 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FIO0SET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FIO0CLR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FIO0PIN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2D7857-8430-7DE3-DFC0-3E5C8189645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552950"/>
          <a:ext cx="228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FIO2MASK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FIO2SET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FIO2CLR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FIO2PIN (3,2,1,0)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50" marB="457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65" name="TextBox 9">
            <a:extLst>
              <a:ext uri="{FF2B5EF4-FFF2-40B4-BE49-F238E27FC236}">
                <a16:creationId xmlns:a16="http://schemas.microsoft.com/office/drawing/2014/main" id="{EDF0F9C5-3697-592A-633F-BAD67098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1581150"/>
            <a:ext cx="1830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LPC_GPIO0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66" name="TextBox 10">
            <a:extLst>
              <a:ext uri="{FF2B5EF4-FFF2-40B4-BE49-F238E27FC236}">
                <a16:creationId xmlns:a16="http://schemas.microsoft.com/office/drawing/2014/main" id="{55D77385-A20B-5A4A-9815-CF3C7C56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3028950"/>
            <a:ext cx="1830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LPC_GPIO1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67" name="TextBox 11">
            <a:extLst>
              <a:ext uri="{FF2B5EF4-FFF2-40B4-BE49-F238E27FC236}">
                <a16:creationId xmlns:a16="http://schemas.microsoft.com/office/drawing/2014/main" id="{5FFB96F4-33A6-C111-E2BB-68BEF618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552950"/>
            <a:ext cx="1830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LPC_GPIO2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68" name="TextBox 12">
            <a:extLst>
              <a:ext uri="{FF2B5EF4-FFF2-40B4-BE49-F238E27FC236}">
                <a16:creationId xmlns:a16="http://schemas.microsoft.com/office/drawing/2014/main" id="{353CB598-F3FC-DD12-4F2D-2A82EECD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20015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/>
              <a:t>31                                0</a:t>
            </a:r>
            <a:endParaRPr lang="en-IN" altLang="en-US"/>
          </a:p>
        </p:txBody>
      </p:sp>
      <p:sp>
        <p:nvSpPr>
          <p:cNvPr id="52269" name="TextBox 13">
            <a:extLst>
              <a:ext uri="{FF2B5EF4-FFF2-40B4-BE49-F238E27FC236}">
                <a16:creationId xmlns:a16="http://schemas.microsoft.com/office/drawing/2014/main" id="{F0DF41D5-9400-785C-CE90-6F904440C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5995988"/>
            <a:ext cx="430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LPC_GPIO0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FIOMASK=0XFFFFC7FF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70" name="Picture 2" descr="Our Brand Identity » PES University">
            <a:extLst>
              <a:ext uri="{FF2B5EF4-FFF2-40B4-BE49-F238E27FC236}">
                <a16:creationId xmlns:a16="http://schemas.microsoft.com/office/drawing/2014/main" id="{C7680C24-EB5A-585D-458E-8E6DEB8C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37756-CFEA-633D-3A38-2B1F1EBCE8DA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1CA33F-F8C7-929C-0002-164FA7B6086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B3DDF-D9B9-0672-F3E2-B92333DEFB91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268F950F-4DB6-FEEF-B698-90EDAE08D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714375"/>
            <a:ext cx="10514012" cy="403225"/>
          </a:xfrm>
        </p:spPr>
        <p:txBody>
          <a:bodyPr/>
          <a:lstStyle/>
          <a:p>
            <a:pPr eaLnBrk="1" hangingPunct="1">
              <a:defRPr/>
            </a:pPr>
            <a:r>
              <a:rPr lang="en-IN" altLang="en-US" sz="2200" b="1" dirty="0">
                <a:solidFill>
                  <a:srgbClr val="C00000"/>
                </a:solidFill>
                <a:latin typeface="+mn-lt"/>
              </a:rPr>
              <a:t>Tasks to be done….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DA9D-D4EA-7541-3096-F85D35772524}"/>
              </a:ext>
            </a:extLst>
          </p:cNvPr>
          <p:cNvSpPr txBox="1"/>
          <p:nvPr/>
        </p:nvSpPr>
        <p:spPr>
          <a:xfrm>
            <a:off x="838200" y="1390650"/>
            <a:ext cx="8383588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Initialize a GPIO P2.11 as output pin and blink the LED.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Initialize  P2.11 to P2.13 as output pins and</a:t>
            </a:r>
          </a:p>
          <a:p>
            <a:pPr marL="1257483" lvl="2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Blink the LEDs one by one with a delay.</a:t>
            </a:r>
          </a:p>
          <a:p>
            <a:pPr marL="1257483" lvl="2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Turn ON LEDs one by one in order and then turn them OFF in order.</a:t>
            </a:r>
          </a:p>
          <a:p>
            <a:pPr marL="1257483" lvl="2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Assume P2.11 ,P2.12 and P2.13 connected to RS,R/W and EN of LCD. The condition for command write are RS=0,R/W=0,EN=1 after a delay EN=0.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200" dirty="0">
                <a:latin typeface="+mj-lt"/>
                <a:cs typeface="Times New Roman" pitchFamily="18" charset="0"/>
              </a:rPr>
              <a:t>Initialize  P0.21 to P0.28 as output pins and send the array elements one by one.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Interfacing 2x16 LCD display with Cortex M3</a:t>
            </a:r>
            <a:endParaRPr lang="en-IN" sz="2200" dirty="0">
              <a:latin typeface="+mj-lt"/>
              <a:cs typeface="Times New Roman" pitchFamily="18" charset="0"/>
            </a:endParaRPr>
          </a:p>
        </p:txBody>
      </p:sp>
      <p:pic>
        <p:nvPicPr>
          <p:cNvPr id="54276" name="Picture 2" descr="Our Brand Identity » PES University">
            <a:extLst>
              <a:ext uri="{FF2B5EF4-FFF2-40B4-BE49-F238E27FC236}">
                <a16:creationId xmlns:a16="http://schemas.microsoft.com/office/drawing/2014/main" id="{5818ED57-ACB4-A8FC-A739-26CEF5F9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C1ACB2-E6B5-0F6A-17FA-9E1AC5C5F28E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DDC989-D19B-3B7E-2147-3FADDF51BF20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6C4D3-16F7-4371-2B9D-7C0848A94165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E4774-1D91-D807-C8BA-8F67767E58D6}"/>
              </a:ext>
            </a:extLst>
          </p:cNvPr>
          <p:cNvCxnSpPr>
            <a:cxnSpLocks/>
          </p:cNvCxnSpPr>
          <p:nvPr/>
        </p:nvCxnSpPr>
        <p:spPr>
          <a:xfrm flipV="1">
            <a:off x="5446713" y="2887663"/>
            <a:ext cx="458152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1" name="Rectangle 10">
            <a:extLst>
              <a:ext uri="{FF2B5EF4-FFF2-40B4-BE49-F238E27FC236}">
                <a16:creationId xmlns:a16="http://schemas.microsoft.com/office/drawing/2014/main" id="{DACFC168-AD6D-7B8B-D849-625F12BBE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051300"/>
            <a:ext cx="7496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mahesha@pes.edu</a:t>
            </a:r>
            <a:endParaRPr lang="en-IN" altLang="en-US" sz="2400" b="1"/>
          </a:p>
        </p:txBody>
      </p:sp>
      <p:sp>
        <p:nvSpPr>
          <p:cNvPr id="206852" name="Rectangle 11">
            <a:extLst>
              <a:ext uri="{FF2B5EF4-FFF2-40B4-BE49-F238E27FC236}">
                <a16:creationId xmlns:a16="http://schemas.microsoft.com/office/drawing/2014/main" id="{8BC73B8A-8582-1972-A5F8-67FF0128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573588"/>
            <a:ext cx="651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+91 9741172822 </a:t>
            </a:r>
            <a:endParaRPr lang="en-IN" altLang="en-US" sz="24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2DCA4495-80DA-F4A5-D27F-64E88C6A5FD2}"/>
              </a:ext>
            </a:extLst>
          </p:cNvPr>
          <p:cNvGrpSpPr/>
          <p:nvPr/>
        </p:nvGrpSpPr>
        <p:grpSpPr>
          <a:xfrm>
            <a:off x="313803" y="349547"/>
            <a:ext cx="11516908" cy="621982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296C6-7792-CC0A-A4C5-0DC8E7D86516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7FCF83-5A46-4954-DDDE-90BFE4B0599D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A501A4-4A83-13F4-19C2-B9B59515B3D9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494491-B821-A32F-2D07-0AC97734A8F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37CF-E395-FA08-54DD-2D3C14D87793}"/>
              </a:ext>
            </a:extLst>
          </p:cNvPr>
          <p:cNvSpPr/>
          <p:nvPr/>
        </p:nvSpPr>
        <p:spPr>
          <a:xfrm>
            <a:off x="5446713" y="2049463"/>
            <a:ext cx="4603750" cy="665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6855" name="Rectangle 19">
            <a:extLst>
              <a:ext uri="{FF2B5EF4-FFF2-40B4-BE49-F238E27FC236}">
                <a16:creationId xmlns:a16="http://schemas.microsoft.com/office/drawing/2014/main" id="{7B44615C-35E0-EBF8-3663-375703F4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128963"/>
            <a:ext cx="7497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206856" name="Rectangle 20">
            <a:extLst>
              <a:ext uri="{FF2B5EF4-FFF2-40B4-BE49-F238E27FC236}">
                <a16:creationId xmlns:a16="http://schemas.microsoft.com/office/drawing/2014/main" id="{E60F0C69-6387-C9C5-C2CE-6E27B8A8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3" y="3527425"/>
            <a:ext cx="674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Department of Electronics and Communication</a:t>
            </a:r>
            <a:endParaRPr lang="en-IN" altLang="en-US" sz="2400"/>
          </a:p>
        </p:txBody>
      </p:sp>
      <p:pic>
        <p:nvPicPr>
          <p:cNvPr id="206857" name="Picture 2" descr="Our Brand Identity » PES University">
            <a:extLst>
              <a:ext uri="{FF2B5EF4-FFF2-40B4-BE49-F238E27FC236}">
                <a16:creationId xmlns:a16="http://schemas.microsoft.com/office/drawing/2014/main" id="{B0B08E65-D1B6-F084-0E9B-FDF6D8CA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74800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6EB402-9082-2FCA-ABBD-8CC56349756B}"/>
              </a:ext>
            </a:extLst>
          </p:cNvPr>
          <p:cNvSpPr/>
          <p:nvPr/>
        </p:nvSpPr>
        <p:spPr>
          <a:xfrm>
            <a:off x="336550" y="3816350"/>
            <a:ext cx="9013825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General Purpose Input and Output ( GPIOs)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160841-5A10-8082-0E41-1854D19E3036}"/>
              </a:ext>
            </a:extLst>
          </p:cNvPr>
          <p:cNvGrpSpPr/>
          <p:nvPr/>
        </p:nvGrpSpPr>
        <p:grpSpPr>
          <a:xfrm>
            <a:off x="313803" y="5490225"/>
            <a:ext cx="1066756" cy="107801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D78F56-D5E2-8B79-135A-CF364109EF2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97DD01-C755-F8CA-23C9-0BC0A4B54D1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A8CFF-9D68-8B04-77C9-C667EEC74134}"/>
              </a:ext>
            </a:extLst>
          </p:cNvPr>
          <p:cNvCxnSpPr>
            <a:cxnSpLocks/>
          </p:cNvCxnSpPr>
          <p:nvPr/>
        </p:nvCxnSpPr>
        <p:spPr>
          <a:xfrm flipV="1">
            <a:off x="358775" y="4376738"/>
            <a:ext cx="79041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6">
            <a:extLst>
              <a:ext uri="{FF2B5EF4-FFF2-40B4-BE49-F238E27FC236}">
                <a16:creationId xmlns:a16="http://schemas.microsoft.com/office/drawing/2014/main" id="{28B48C08-34A8-0CDF-ADED-B01BE0D8AEB3}"/>
              </a:ext>
            </a:extLst>
          </p:cNvPr>
          <p:cNvSpPr txBox="1">
            <a:spLocks/>
          </p:cNvSpPr>
          <p:nvPr/>
        </p:nvSpPr>
        <p:spPr>
          <a:xfrm>
            <a:off x="358775" y="3354684"/>
            <a:ext cx="9192257" cy="461666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</a:rPr>
              <a:t>Embedded System Design Concepts - A simple approach</a:t>
            </a:r>
          </a:p>
        </p:txBody>
      </p:sp>
      <p:pic>
        <p:nvPicPr>
          <p:cNvPr id="36870" name="Picture 2" descr="Our Brand Identity » PES University">
            <a:extLst>
              <a:ext uri="{FF2B5EF4-FFF2-40B4-BE49-F238E27FC236}">
                <a16:creationId xmlns:a16="http://schemas.microsoft.com/office/drawing/2014/main" id="{575127B5-BAC0-5BDE-E4A0-1828E0C2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81038"/>
            <a:ext cx="2484437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4">
            <a:extLst>
              <a:ext uri="{FF2B5EF4-FFF2-40B4-BE49-F238E27FC236}">
                <a16:creationId xmlns:a16="http://schemas.microsoft.com/office/drawing/2014/main" id="{AC30844A-100F-EBFF-888C-C86EDA07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Mahesh Awati</a:t>
            </a:r>
            <a:endParaRPr lang="en-IN" altLang="en-US" sz="2400" b="1"/>
          </a:p>
        </p:txBody>
      </p:sp>
      <p:sp>
        <p:nvSpPr>
          <p:cNvPr id="36872" name="Rectangle 5">
            <a:extLst>
              <a:ext uri="{FF2B5EF4-FFF2-40B4-BE49-F238E27FC236}">
                <a16:creationId xmlns:a16="http://schemas.microsoft.com/office/drawing/2014/main" id="{C7BDB179-4871-3C1E-BEBB-0D075518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000"/>
              <a:t>Department of Electronics and Communication Engineering</a:t>
            </a:r>
            <a:endParaRPr lang="en-I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FB61-5EBA-32D0-EDE6-025A9972E570}"/>
              </a:ext>
            </a:extLst>
          </p:cNvPr>
          <p:cNvSpPr txBox="1">
            <a:spLocks/>
          </p:cNvSpPr>
          <p:nvPr/>
        </p:nvSpPr>
        <p:spPr>
          <a:xfrm>
            <a:off x="445525" y="744207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Programmable GPIOs</a:t>
            </a:r>
          </a:p>
        </p:txBody>
      </p:sp>
      <p:pic>
        <p:nvPicPr>
          <p:cNvPr id="37891" name="Picture 2" descr="Our Brand Identity » PES University">
            <a:extLst>
              <a:ext uri="{FF2B5EF4-FFF2-40B4-BE49-F238E27FC236}">
                <a16:creationId xmlns:a16="http://schemas.microsoft.com/office/drawing/2014/main" id="{94B1FF5C-CCE8-01AF-11E2-F8A4C645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B9C1AC-8536-F3E0-92F0-EC1C9BE86F4C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D7AB8E-AAAD-B0A9-5EF9-635844289B9D}"/>
              </a:ext>
            </a:extLst>
          </p:cNvPr>
          <p:cNvSpPr txBox="1"/>
          <p:nvPr/>
        </p:nvSpPr>
        <p:spPr>
          <a:xfrm>
            <a:off x="446088" y="1347788"/>
            <a:ext cx="6402387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LPC1768 is an </a:t>
            </a:r>
            <a:r>
              <a:rPr lang="en-US" dirty="0">
                <a:solidFill>
                  <a:srgbClr val="000000"/>
                </a:solidFill>
                <a:latin typeface="Carlito-Bold_v_1"/>
              </a:rPr>
              <a:t>ARM Cortex-M3 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based MCU by Phillips/NXP and has around 70 General Purpose Input Output pins. </a:t>
            </a:r>
            <a:endParaRPr lang="en-US" dirty="0">
              <a:solidFill>
                <a:srgbClr val="000000"/>
              </a:solidFill>
              <a:latin typeface="OpenSymbol_-_1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GPIOS on  LPC1768 are grouped into 5 </a:t>
            </a:r>
            <a:r>
              <a:rPr lang="en-US" dirty="0">
                <a:solidFill>
                  <a:srgbClr val="000000"/>
                </a:solidFill>
                <a:latin typeface="Carlito-Bold_v_1"/>
              </a:rPr>
              <a:t>Ports as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 Port </a:t>
            </a:r>
            <a:r>
              <a:rPr lang="en-US" dirty="0">
                <a:solidFill>
                  <a:srgbClr val="000000"/>
                </a:solidFill>
                <a:latin typeface="Carlito-Bold_v_1"/>
              </a:rPr>
              <a:t>0 to 4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.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The associated registers for each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rlito_1x_1"/>
              </a:rPr>
              <a:t>port are grouped into a structure 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with the following naming convention :</a:t>
            </a:r>
            <a:r>
              <a:rPr lang="en-US" dirty="0" err="1">
                <a:solidFill>
                  <a:srgbClr val="000000"/>
                </a:solidFill>
                <a:latin typeface="Carlito_1x_1"/>
              </a:rPr>
              <a:t>LPC_GPIOx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, where x is the port number. </a:t>
            </a: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rlito_1x_1"/>
              </a:rPr>
              <a:t>Ports are 32-bit wide i.e. a </a:t>
            </a:r>
            <a:r>
              <a:rPr lang="en-US" dirty="0">
                <a:solidFill>
                  <a:srgbClr val="000000"/>
                </a:solidFill>
                <a:latin typeface="Carlito-Bold_v_1"/>
              </a:rPr>
              <a:t>maximum 32pin s</a:t>
            </a:r>
            <a:r>
              <a:rPr lang="en-US" dirty="0">
                <a:solidFill>
                  <a:srgbClr val="000000"/>
                </a:solidFill>
                <a:latin typeface="Carlito_1x_1"/>
              </a:rPr>
              <a:t>can be mapped, but each port may have a few or many pins which cannot be used i.e. they are ‘reserved’</a:t>
            </a:r>
            <a:endParaRPr lang="en-IN" dirty="0">
              <a:latin typeface="+mn-lt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D80238D-19C3-DB90-85ED-8D9DEDF1437D}"/>
              </a:ext>
            </a:extLst>
          </p:cNvPr>
          <p:cNvGraphicFramePr>
            <a:graphicFrameLocks noGrp="1"/>
          </p:cNvGraphicFramePr>
          <p:nvPr/>
        </p:nvGraphicFramePr>
        <p:xfrm>
          <a:off x="690563" y="4030663"/>
          <a:ext cx="6157912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Pins Details ( Used/ Reserved)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PORT0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rlito_1x_1"/>
                        </a:rPr>
                        <a:t>Pins 12, 13, 14 &amp; 31 are not available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PORT1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rlito_1x_1"/>
                        </a:rPr>
                        <a:t>Pins 2, 3, 7, 6, 5, 11, 12, &amp; 13 are not available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PORT2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rlito_1x_1"/>
                        </a:rPr>
                        <a:t>only pins 0 to 13 are available and rest are reserved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PORT3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rlito_1x_1"/>
                        </a:rPr>
                        <a:t>only pins 25, 26 are available and rest are reserved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PORT4</a:t>
                      </a: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arlito_1x_1"/>
                        </a:rPr>
                        <a:t>only 28, 29 are available and rest are reserved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7917" name="Picture 17">
            <a:extLst>
              <a:ext uri="{FF2B5EF4-FFF2-40B4-BE49-F238E27FC236}">
                <a16:creationId xmlns:a16="http://schemas.microsoft.com/office/drawing/2014/main" id="{D34730FC-146E-E5E2-61D1-D405D95A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575050"/>
            <a:ext cx="4891088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19">
            <a:extLst>
              <a:ext uri="{FF2B5EF4-FFF2-40B4-BE49-F238E27FC236}">
                <a16:creationId xmlns:a16="http://schemas.microsoft.com/office/drawing/2014/main" id="{DB985A4B-F43E-4983-6F99-9CD9E1F8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341438"/>
            <a:ext cx="29654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21">
            <a:extLst>
              <a:ext uri="{FF2B5EF4-FFF2-40B4-BE49-F238E27FC236}">
                <a16:creationId xmlns:a16="http://schemas.microsoft.com/office/drawing/2014/main" id="{7E28FCAF-9491-F54A-B086-3FFE67AD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5005388"/>
            <a:ext cx="486410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EA6843-CE67-6620-FA3B-5548ADBEC117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91CFA9F-D3F7-F236-EAB7-E9553DC247C6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6C02-34EB-25E9-D476-A1C7B8BDD77C}"/>
              </a:ext>
            </a:extLst>
          </p:cNvPr>
          <p:cNvSpPr txBox="1">
            <a:spLocks/>
          </p:cNvSpPr>
          <p:nvPr/>
        </p:nvSpPr>
        <p:spPr>
          <a:xfrm>
            <a:off x="445525" y="720143"/>
            <a:ext cx="8930112" cy="334579"/>
          </a:xfrm>
          <a:prstGeom prst="rect">
            <a:avLst/>
          </a:prstGeom>
        </p:spPr>
        <p:txBody>
          <a:bodyPr lIns="91461" rIns="45731" anchor="ctr"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Programmable Registers for GPIOs</a:t>
            </a:r>
          </a:p>
        </p:txBody>
      </p:sp>
      <p:pic>
        <p:nvPicPr>
          <p:cNvPr id="38915" name="Picture 2" descr="Our Brand Identity » PES University">
            <a:extLst>
              <a:ext uri="{FF2B5EF4-FFF2-40B4-BE49-F238E27FC236}">
                <a16:creationId xmlns:a16="http://schemas.microsoft.com/office/drawing/2014/main" id="{C8D213D6-8EDB-81E9-6DD9-2BFAF26A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368035EF-340C-733F-A50E-380417129C7C}"/>
              </a:ext>
            </a:extLst>
          </p:cNvPr>
          <p:cNvSpPr/>
          <p:nvPr/>
        </p:nvSpPr>
        <p:spPr>
          <a:xfrm flipV="1">
            <a:off x="541338" y="1054100"/>
            <a:ext cx="8018462" cy="5080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13BCB-1F54-D39A-BE73-A1D1F9059196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8" name="Picture 9">
            <a:extLst>
              <a:ext uri="{FF2B5EF4-FFF2-40B4-BE49-F238E27FC236}">
                <a16:creationId xmlns:a16="http://schemas.microsoft.com/office/drawing/2014/main" id="{6F3378B0-C373-223D-670C-DF711873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710113"/>
            <a:ext cx="187801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4998D19-3666-FCFE-953D-657033CBD62C}"/>
              </a:ext>
            </a:extLst>
          </p:cNvPr>
          <p:cNvSpPr txBox="1">
            <a:spLocks/>
          </p:cNvSpPr>
          <p:nvPr/>
        </p:nvSpPr>
        <p:spPr>
          <a:xfrm>
            <a:off x="2605088" y="1268413"/>
            <a:ext cx="7486650" cy="4538662"/>
          </a:xfrm>
          <a:prstGeom prst="rect">
            <a:avLst/>
          </a:prstGeom>
        </p:spPr>
        <p:txBody>
          <a:bodyPr/>
          <a:lstStyle>
            <a:lvl1pPr marL="0" indent="0" algn="ctr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4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3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7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71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4" indent="0" algn="ctr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Initialization of PCONP,PINSEL,PINMODE need to be done based on requirement.</a:t>
            </a:r>
          </a:p>
          <a:p>
            <a:pPr marL="857250" indent="-857250" algn="just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+mj-lt"/>
                <a:cs typeface="Times New Roman" pitchFamily="18" charset="0"/>
              </a:rPr>
              <a:t>Once PINSEL indicates function of GPIO, The following registers of GPIO need to be initialized</a:t>
            </a:r>
          </a:p>
          <a:p>
            <a:pPr marL="1149916" lvl="1" indent="-857250" algn="just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FIOMASK : Fast Mask Register for PORTs: </a:t>
            </a:r>
            <a:r>
              <a:rPr lang="en-US" dirty="0">
                <a:latin typeface="+mj-lt"/>
                <a:cs typeface="Times New Roman" pitchFamily="18" charset="0"/>
              </a:rPr>
              <a:t>Enable the required pins and disable other pins. ( 0-enable &amp; 1-disabled)</a:t>
            </a:r>
          </a:p>
          <a:p>
            <a:pPr marL="1149916" lvl="1" indent="-857250" algn="just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FIODIR : Fast IO Direction Register : </a:t>
            </a:r>
            <a:r>
              <a:rPr lang="en-US" dirty="0">
                <a:latin typeface="+mj-lt"/>
                <a:cs typeface="Times New Roman" pitchFamily="18" charset="0"/>
              </a:rPr>
              <a:t>Set the direction of GPIO as Input or Output pin.(0-input &amp; 1-output )</a:t>
            </a:r>
          </a:p>
          <a:p>
            <a:pPr marL="1149916" lvl="1" indent="-857250" algn="just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FIOSET &amp; FIOCLR : Make OUTPUT pin as High / Low : </a:t>
            </a:r>
            <a:r>
              <a:rPr lang="en-US" dirty="0">
                <a:latin typeface="+mj-lt"/>
                <a:cs typeface="Times New Roman" pitchFamily="18" charset="0"/>
              </a:rPr>
              <a:t>Make the PIN High using FIOSET. (1- pin defined as output become HIGH , 0- No effect </a:t>
            </a:r>
            <a:r>
              <a:rPr lang="en-US" dirty="0" err="1">
                <a:latin typeface="+mj-lt"/>
                <a:cs typeface="Times New Roman" pitchFamily="18" charset="0"/>
              </a:rPr>
              <a:t>i.e</a:t>
            </a:r>
            <a:r>
              <a:rPr lang="en-US" dirty="0">
                <a:latin typeface="+mj-lt"/>
                <a:cs typeface="Times New Roman" pitchFamily="18" charset="0"/>
              </a:rPr>
              <a:t> remains in previous state). Make the PIN Low using FIOCLR. (1- pin defined as output become LOW , 0- No effect </a:t>
            </a:r>
            <a:r>
              <a:rPr lang="en-US" dirty="0" err="1">
                <a:latin typeface="+mj-lt"/>
                <a:cs typeface="Times New Roman" pitchFamily="18" charset="0"/>
              </a:rPr>
              <a:t>i.e</a:t>
            </a:r>
            <a:r>
              <a:rPr lang="en-US" dirty="0">
                <a:latin typeface="+mj-lt"/>
                <a:cs typeface="Times New Roman" pitchFamily="18" charset="0"/>
              </a:rPr>
              <a:t> remains in previous state)</a:t>
            </a:r>
          </a:p>
          <a:p>
            <a:pPr marL="1149916" lvl="1" indent="-857250" algn="just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FIOPIN – </a:t>
            </a:r>
            <a:r>
              <a:rPr lang="en-US" dirty="0">
                <a:latin typeface="+mj-lt"/>
                <a:cs typeface="Times New Roman" pitchFamily="18" charset="0"/>
              </a:rPr>
              <a:t>It directly effect the PIN status by bypassing SET and CLR registers. It can also be used for reading PIN status.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30FF8-0454-BB90-C44E-E5CE4356E039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751C161-0784-7BD2-AF18-AC4CADAE7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690563"/>
            <a:ext cx="6942138" cy="455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Byte, Half Word and Word Accessible Mask Register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C4F283B-1B7A-F84B-72C4-53C5ABB72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538" y="1930400"/>
          <a:ext cx="8231185" cy="7366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1">
                <a:tc rowSpan="2"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57" marR="91457"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31                 24 </a:t>
                      </a:r>
                    </a:p>
                  </a:txBody>
                  <a:tcPr marL="91457" marR="91457" marT="45721" marB="4572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23                 16         </a:t>
                      </a:r>
                    </a:p>
                  </a:txBody>
                  <a:tcPr marL="91457" marR="91457" marT="45721" marB="4572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15                   8</a:t>
                      </a:r>
                    </a:p>
                  </a:txBody>
                  <a:tcPr marL="91457" marR="91457" marT="45721" marB="4572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7"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   0</a:t>
                      </a:r>
                    </a:p>
                  </a:txBody>
                  <a:tcPr marL="91457" marR="91457" marT="45721" marB="4572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 vMerge="1">
                  <a:txBody>
                    <a:bodyPr/>
                    <a:lstStyle/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FIOxMASK3</a:t>
                      </a:r>
                    </a:p>
                  </a:txBody>
                  <a:tcPr marL="91457" marR="91457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FIOxMASK2</a:t>
                      </a:r>
                      <a:endParaRPr lang="en-IN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21" marB="4572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FIOxMASK1</a:t>
                      </a:r>
                    </a:p>
                  </a:txBody>
                  <a:tcPr marL="91457" marR="91457" marT="45721" marB="4572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FIOxMASK0</a:t>
                      </a:r>
                    </a:p>
                  </a:txBody>
                  <a:tcPr marL="91457" marR="91457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B56EC5-09CB-590F-C0A8-6D7CD8C41EA6}"/>
              </a:ext>
            </a:extLst>
          </p:cNvPr>
          <p:cNvGraphicFramePr>
            <a:graphicFrameLocks noGrp="1"/>
          </p:cNvGraphicFramePr>
          <p:nvPr/>
        </p:nvGraphicFramePr>
        <p:xfrm>
          <a:off x="650875" y="3408363"/>
          <a:ext cx="8231189" cy="731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57" marR="91457" marT="45740" marB="4574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31                                            16</a:t>
                      </a:r>
                    </a:p>
                  </a:txBody>
                  <a:tcPr marL="91457" marR="91457" marT="45740" marB="4574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15                                              0</a:t>
                      </a:r>
                    </a:p>
                  </a:txBody>
                  <a:tcPr marL="91457" marR="91457" marT="45740" marB="4574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FIOxMASKH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FIOxMASKL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6C3E3B-6C4E-2888-49B7-056E6460DFE1}"/>
              </a:ext>
            </a:extLst>
          </p:cNvPr>
          <p:cNvGraphicFramePr>
            <a:graphicFrameLocks noGrp="1"/>
          </p:cNvGraphicFramePr>
          <p:nvPr/>
        </p:nvGraphicFramePr>
        <p:xfrm>
          <a:off x="649288" y="5008563"/>
          <a:ext cx="8232775" cy="7429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48" marR="91448" marT="45799" marB="45799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31                                                                                                       0</a:t>
                      </a:r>
                    </a:p>
                  </a:txBody>
                  <a:tcPr marL="91448" marR="91448" marT="45799" marB="4579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FIOxMASK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8" marR="91448" marT="45799" marB="457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010D9D-5D79-3C91-4F33-71CB397AB972}"/>
              </a:ext>
            </a:extLst>
          </p:cNvPr>
          <p:cNvSpPr txBox="1"/>
          <p:nvPr/>
        </p:nvSpPr>
        <p:spPr>
          <a:xfrm>
            <a:off x="541338" y="1284288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Byte Accessible Mask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D9E2D-BBE1-5226-F970-CB39C2C3DC7C}"/>
              </a:ext>
            </a:extLst>
          </p:cNvPr>
          <p:cNvSpPr txBox="1"/>
          <p:nvPr/>
        </p:nvSpPr>
        <p:spPr>
          <a:xfrm>
            <a:off x="541338" y="2844800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Half Word Accessible Mask Registers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5211F-BA58-40A2-5E11-6F9FFE20CD34}"/>
              </a:ext>
            </a:extLst>
          </p:cNvPr>
          <p:cNvSpPr txBox="1"/>
          <p:nvPr/>
        </p:nvSpPr>
        <p:spPr>
          <a:xfrm>
            <a:off x="541338" y="4460875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Word Accessible Mask Registers</a:t>
            </a:r>
          </a:p>
        </p:txBody>
      </p:sp>
      <p:pic>
        <p:nvPicPr>
          <p:cNvPr id="39990" name="Picture 2" descr="Our Brand Identity » PES University">
            <a:extLst>
              <a:ext uri="{FF2B5EF4-FFF2-40B4-BE49-F238E27FC236}">
                <a16:creationId xmlns:a16="http://schemas.microsoft.com/office/drawing/2014/main" id="{6CC22F96-1E36-4E6A-594A-D31B4011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43BFFB-880F-34C2-DA52-A8D4EE736062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2062AF-08C0-B6E3-3DF1-927A2054139B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E22F20-3C27-A28B-1502-8C918B24130D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5E9828-D2D0-682E-51A8-3DB426DD0D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7225" y="2009775"/>
          <a:ext cx="8231190" cy="74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 rowSpan="2"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57" marR="91457" marT="45701" marB="457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31                 24 </a:t>
                      </a:r>
                    </a:p>
                  </a:txBody>
                  <a:tcPr marL="91457" marR="91457" marT="45701" marB="4570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23                 16         </a:t>
                      </a:r>
                    </a:p>
                  </a:txBody>
                  <a:tcPr marL="91457" marR="91457" marT="45701" marB="4570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15                   8</a:t>
                      </a:r>
                    </a:p>
                  </a:txBody>
                  <a:tcPr marL="91457" marR="91457" marT="45701" marB="4570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7"/>
                      </a:pP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   0</a:t>
                      </a:r>
                    </a:p>
                  </a:txBody>
                  <a:tcPr marL="91457" marR="91457" marT="45701" marB="4570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 vMerge="1">
                  <a:txBody>
                    <a:bodyPr/>
                    <a:lstStyle/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FIOxDIR3</a:t>
                      </a:r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FIOxDIR2</a:t>
                      </a:r>
                      <a:endParaRPr lang="en-IN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FIOxDIR1</a:t>
                      </a:r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FIOxDIR0</a:t>
                      </a:r>
                    </a:p>
                  </a:txBody>
                  <a:tcPr marL="91457" marR="9145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02248C-C759-9A45-C753-715425C32FFA}"/>
              </a:ext>
            </a:extLst>
          </p:cNvPr>
          <p:cNvGraphicFramePr>
            <a:graphicFrameLocks noGrp="1"/>
          </p:cNvGraphicFramePr>
          <p:nvPr/>
        </p:nvGraphicFramePr>
        <p:xfrm>
          <a:off x="635000" y="3533775"/>
          <a:ext cx="8231189" cy="731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57" marR="91457" marT="45740" marB="4574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31                                            16</a:t>
                      </a:r>
                    </a:p>
                  </a:txBody>
                  <a:tcPr marL="91457" marR="91457" marT="45740" marB="4574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15                                              0</a:t>
                      </a:r>
                    </a:p>
                  </a:txBody>
                  <a:tcPr marL="91457" marR="91457" marT="45740" marB="4574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IN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FIOxDIRH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FIOxDIRL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7" marR="91457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B27F1C-C447-BC28-75C4-C397AC15EADC}"/>
              </a:ext>
            </a:extLst>
          </p:cNvPr>
          <p:cNvGraphicFramePr>
            <a:graphicFrameLocks noGrp="1"/>
          </p:cNvGraphicFramePr>
          <p:nvPr/>
        </p:nvGraphicFramePr>
        <p:xfrm>
          <a:off x="635000" y="5133975"/>
          <a:ext cx="8231188" cy="74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PORT0</a:t>
                      </a:r>
                    </a:p>
                  </a:txBody>
                  <a:tcPr marL="91457" marR="91457" marT="45701" marB="4570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31                                                                                                       0</a:t>
                      </a:r>
                    </a:p>
                  </a:txBody>
                  <a:tcPr marL="91457" marR="91457" marT="45701" marB="4570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FIOxDIR</a:t>
                      </a:r>
                    </a:p>
                  </a:txBody>
                  <a:tcPr marL="91457" marR="91457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B184D9-1E32-B4FC-A32B-147F23EFE383}"/>
              </a:ext>
            </a:extLst>
          </p:cNvPr>
          <p:cNvSpPr txBox="1"/>
          <p:nvPr/>
        </p:nvSpPr>
        <p:spPr>
          <a:xfrm>
            <a:off x="542925" y="1346200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Byte Accessible Direction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E38D-1E78-2A8E-8A39-BCE29645681F}"/>
              </a:ext>
            </a:extLst>
          </p:cNvPr>
          <p:cNvSpPr txBox="1"/>
          <p:nvPr/>
        </p:nvSpPr>
        <p:spPr>
          <a:xfrm>
            <a:off x="542925" y="2924175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Half Word Accessible Direction Registers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F8C6D-C5C7-98BE-EC4B-1AD052690C16}"/>
              </a:ext>
            </a:extLst>
          </p:cNvPr>
          <p:cNvSpPr txBox="1"/>
          <p:nvPr/>
        </p:nvSpPr>
        <p:spPr>
          <a:xfrm>
            <a:off x="541338" y="4524375"/>
            <a:ext cx="59880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latin typeface="+mj-lt"/>
                <a:cs typeface="Times New Roman" pitchFamily="18" charset="0"/>
              </a:rPr>
              <a:t>Word Accessible Direction Registers</a:t>
            </a:r>
          </a:p>
        </p:txBody>
      </p:sp>
      <p:sp>
        <p:nvSpPr>
          <p:cNvPr id="41013" name="TextBox 2">
            <a:extLst>
              <a:ext uri="{FF2B5EF4-FFF2-40B4-BE49-F238E27FC236}">
                <a16:creationId xmlns:a16="http://schemas.microsoft.com/office/drawing/2014/main" id="{B33B39B3-D024-CA8A-08D6-5C5DE399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6048375"/>
            <a:ext cx="3733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0,1,2,3,4 indicating PORT no.</a:t>
            </a:r>
            <a:endParaRPr lang="en-IN" alt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14" name="Picture 5" descr="Our Brand Identity » PES University">
            <a:extLst>
              <a:ext uri="{FF2B5EF4-FFF2-40B4-BE49-F238E27FC236}">
                <a16:creationId xmlns:a16="http://schemas.microsoft.com/office/drawing/2014/main" id="{18DE5757-5625-C3D3-596D-A39939DD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DE718C-117D-06D7-CD4A-E4E875331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690563"/>
            <a:ext cx="6942138" cy="455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Byte, Half Word and Word Accessible Mask Register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01D3F2-2EC8-DCC4-55CC-D1F3C39A9673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C06FF-3936-08FF-6F05-AB188633A791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92072E21-0B63-51BC-3F3C-D0647EED6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888" y="1262063"/>
            <a:ext cx="8231187" cy="5334000"/>
          </a:xfrm>
        </p:spPr>
        <p:txBody>
          <a:bodyPr/>
          <a:lstStyle/>
          <a:p>
            <a:pPr marL="292100" lvl="1" indent="0" eaLnBrk="1" hangingPunct="1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Similarly we have byte, Half Word, Word accessible</a:t>
            </a: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Byte:  	</a:t>
            </a: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Half Word:    </a:t>
            </a: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lvl="1" indent="0" eaLnBrk="1" hangingPunct="1">
              <a:buFont typeface="Arial" panose="020B0604020202020204" pitchFamily="34" charset="0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Full Word: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CB6FE6-CEAD-1ACB-732E-0590A9B2AF5F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2149475"/>
          <a:ext cx="6096000" cy="1112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FIOxSET3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FIOxSET2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FIOxSET1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FIOxSET0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FIOxCLR3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FIOxCLR2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FIOxCLR1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FIOxCLR0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FIOxPIN3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FIOxPIN2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FIOxPIN1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FIOxPIN0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8FAE17-6657-D53B-89C9-CDF034DD240F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3776663"/>
          <a:ext cx="6097588" cy="1112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FIOxSETU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FIOxSETL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FIOxCLRU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FIOxCLRL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FIOxPINU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FIOxPINL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D3ED1F-B6E1-ED8D-837E-B74E432A92A9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5359400"/>
          <a:ext cx="6097588" cy="11128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FIOxSET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itchFamily="18" charset="0"/>
                          <a:cs typeface="Times New Roman" pitchFamily="18" charset="0"/>
                        </a:rPr>
                        <a:t>FIOxCLR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FIOxPIN</a:t>
                      </a:r>
                      <a:endParaRPr lang="en-IN" sz="18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1A173F-5247-CC3F-8A0E-4BB33A6FF76B}"/>
              </a:ext>
            </a:extLst>
          </p:cNvPr>
          <p:cNvGraphicFramePr>
            <a:graphicFrameLocks noGrp="1"/>
          </p:cNvGraphicFramePr>
          <p:nvPr/>
        </p:nvGraphicFramePr>
        <p:xfrm>
          <a:off x="2122488" y="1751013"/>
          <a:ext cx="6097588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  24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64" marR="91464" marT="45603" marB="45603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23               16</a:t>
                      </a:r>
                    </a:p>
                  </a:txBody>
                  <a:tcPr marL="91464" marR="91464" marT="45603" marB="45603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15                 8</a:t>
                      </a:r>
                    </a:p>
                  </a:txBody>
                  <a:tcPr marL="91464" marR="91464" marT="45603" marB="45603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7                  0</a:t>
                      </a:r>
                    </a:p>
                  </a:txBody>
                  <a:tcPr marL="91464" marR="91464" marT="45603" marB="456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E5A02C-93C0-B418-DA11-B56DC2DF6623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3395663"/>
          <a:ext cx="6097588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48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31                                         16</a:t>
                      </a:r>
                    </a:p>
                  </a:txBody>
                  <a:tcPr marL="91464" marR="91464" marT="45799" marB="45799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15                                          0</a:t>
                      </a:r>
                    </a:p>
                  </a:txBody>
                  <a:tcPr marL="91464" marR="91464" marT="45799" marB="45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EF433-F6D1-3D28-DA67-32DF05FB3840}"/>
              </a:ext>
            </a:extLst>
          </p:cNvPr>
          <p:cNvGraphicFramePr>
            <a:graphicFrameLocks noGrp="1"/>
          </p:cNvGraphicFramePr>
          <p:nvPr/>
        </p:nvGraphicFramePr>
        <p:xfrm>
          <a:off x="2149475" y="4978400"/>
          <a:ext cx="6097588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9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r>
                        <a:rPr lang="en-IN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                                                                               </a:t>
                      </a:r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               0</a:t>
                      </a:r>
                    </a:p>
                  </a:txBody>
                  <a:tcPr marL="91464" marR="91464" marT="45799" marB="45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059" name="Picture 4" descr="Our Brand Identity » PES University">
            <a:extLst>
              <a:ext uri="{FF2B5EF4-FFF2-40B4-BE49-F238E27FC236}">
                <a16:creationId xmlns:a16="http://schemas.microsoft.com/office/drawing/2014/main" id="{9A7AAF2E-C744-E954-0AD4-27E1ECC2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56CE66-AAB9-772D-683D-E581ED4E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690563"/>
            <a:ext cx="6942138" cy="4556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91281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91281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b="1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Byte, Half Word and Word Accessible Mask Register</a:t>
            </a:r>
            <a:endParaRPr lang="en-US" altLang="en-US" sz="2200" b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27F138-CFFA-70E6-3874-912B745812BA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10BC-37E1-ACC3-2B7D-7479E3B63DC2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28E5BF8-1B0D-1A36-AA8B-95CCB78AB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28663"/>
            <a:ext cx="10514013" cy="400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2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GPIO Initialization Function: Registers of Full word &amp; Byte Size</a:t>
            </a:r>
          </a:p>
        </p:txBody>
      </p:sp>
      <p:sp>
        <p:nvSpPr>
          <p:cNvPr id="53251" name="TextBox 10">
            <a:extLst>
              <a:ext uri="{FF2B5EF4-FFF2-40B4-BE49-F238E27FC236}">
                <a16:creationId xmlns:a16="http://schemas.microsoft.com/office/drawing/2014/main" id="{0548288C-DD0F-BAA0-5087-3B7BEF95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343025"/>
            <a:ext cx="476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PORT ACCESSING - FULLWORD</a:t>
            </a:r>
            <a:endParaRPr lang="en-IN" altLang="en-US" sz="2000" b="1"/>
          </a:p>
        </p:txBody>
      </p:sp>
      <p:sp>
        <p:nvSpPr>
          <p:cNvPr id="53252" name="TextBox 11">
            <a:extLst>
              <a:ext uri="{FF2B5EF4-FFF2-40B4-BE49-F238E27FC236}">
                <a16:creationId xmlns:a16="http://schemas.microsoft.com/office/drawing/2014/main" id="{79C9CFE3-0FF3-1887-9E79-FAA42FFE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46413"/>
            <a:ext cx="476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PORT ACCESSING – BYTE SIZE</a:t>
            </a:r>
            <a:endParaRPr lang="en-IN" altLang="en-US" sz="2000" b="1"/>
          </a:p>
        </p:txBody>
      </p:sp>
      <p:pic>
        <p:nvPicPr>
          <p:cNvPr id="53253" name="Picture 2" descr="Our Brand Identity » PES University">
            <a:extLst>
              <a:ext uri="{FF2B5EF4-FFF2-40B4-BE49-F238E27FC236}">
                <a16:creationId xmlns:a16="http://schemas.microsoft.com/office/drawing/2014/main" id="{E31DBE82-3AC2-4626-0BCD-67C9CBF1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F4043-75CC-9166-86CA-75BF0F751B6D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DCFD0-CF54-799B-14EF-FAA9513AF04C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76DDB03-0290-4938-D568-5DB5831B3E87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B55194-3114-67AE-C506-FB07663227E6}"/>
              </a:ext>
            </a:extLst>
          </p:cNvPr>
          <p:cNvSpPr/>
          <p:nvPr/>
        </p:nvSpPr>
        <p:spPr>
          <a:xfrm>
            <a:off x="604838" y="1860550"/>
            <a:ext cx="5408612" cy="931863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92667" lvl="1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Lucida Sans Typewriter" panose="020B0509030504030204" pitchFamily="49" charset="0"/>
                <a:cs typeface="Times New Roman" pitchFamily="18" charset="0"/>
              </a:rPr>
              <a:t>LPC_GPIO2-&gt;FIOMASK|=0XFFFFC7FF;</a:t>
            </a:r>
          </a:p>
          <a:p>
            <a:pPr marL="292667" lvl="1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Lucida Sans Typewriter" panose="020B0509030504030204" pitchFamily="49" charset="0"/>
                <a:cs typeface="Times New Roman" pitchFamily="18" charset="0"/>
              </a:rPr>
              <a:t>LPC_GPIO2-&gt;FIODIR|=0X00003800;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78511D13-243E-6C6D-339E-1EA3082ACF1A}"/>
              </a:ext>
            </a:extLst>
          </p:cNvPr>
          <p:cNvSpPr/>
          <p:nvPr/>
        </p:nvSpPr>
        <p:spPr>
          <a:xfrm>
            <a:off x="604838" y="3676650"/>
            <a:ext cx="5408612" cy="836613"/>
          </a:xfrm>
          <a:prstGeom prst="foldedCorne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292667" lvl="1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Lucida Sans Typewriter" panose="020B0509030504030204" pitchFamily="49" charset="0"/>
                <a:cs typeface="Times New Roman" pitchFamily="18" charset="0"/>
              </a:rPr>
              <a:t>LPC_GPIO2-&gt;FIOMASK1|=0XC7;</a:t>
            </a:r>
          </a:p>
          <a:p>
            <a:pPr marL="292667" lvl="1" defTabSz="914309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Lucida Sans Typewriter" panose="020B0509030504030204" pitchFamily="49" charset="0"/>
                <a:cs typeface="Times New Roman" pitchFamily="18" charset="0"/>
              </a:rPr>
              <a:t>LPC_GPIO2-&gt;FIODIR1|=0X38;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B490-C688-C203-FAAF-95441F07A9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5CF8-D4FE-8883-DF12-71AFB877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39F81-CB31-4758-A560-3FF9D7E1E7D4}" type="slidenum">
              <a:rPr lang="en-US" sz="1200" spc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defRPr/>
              </a:pPr>
              <a:t>9</a:t>
            </a:fld>
            <a:endParaRPr lang="en-US" sz="1200" spc="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2245D666-7D39-BDFC-6B68-69E3B7B521E7}"/>
              </a:ext>
            </a:extLst>
          </p:cNvPr>
          <p:cNvSpPr txBox="1">
            <a:spLocks/>
          </p:cNvSpPr>
          <p:nvPr/>
        </p:nvSpPr>
        <p:spPr>
          <a:xfrm>
            <a:off x="449183" y="694225"/>
            <a:ext cx="7240676" cy="430431"/>
          </a:xfrm>
          <a:prstGeom prst="rect">
            <a:avLst/>
          </a:prstGeom>
        </p:spPr>
        <p:txBody>
          <a:bodyPr lIns="91461" rIns="45731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Basic details of ARM Cortex M3 board</a:t>
            </a:r>
            <a:endParaRPr lang="en-IN" sz="22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3013" name="Picture 2" descr="Our Brand Identity » PES University">
            <a:extLst>
              <a:ext uri="{FF2B5EF4-FFF2-40B4-BE49-F238E27FC236}">
                <a16:creationId xmlns:a16="http://schemas.microsoft.com/office/drawing/2014/main" id="{83DB5EA2-E50D-4100-8859-40DE5CD1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88" y="153988"/>
            <a:ext cx="12207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8C4B1-5E37-D02E-93A4-D042B16165A5}"/>
              </a:ext>
            </a:extLst>
          </p:cNvPr>
          <p:cNvCxnSpPr/>
          <p:nvPr/>
        </p:nvCxnSpPr>
        <p:spPr>
          <a:xfrm>
            <a:off x="604838" y="6381750"/>
            <a:ext cx="1098867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5" name="Picture 16">
            <a:extLst>
              <a:ext uri="{FF2B5EF4-FFF2-40B4-BE49-F238E27FC236}">
                <a16:creationId xmlns:a16="http://schemas.microsoft.com/office/drawing/2014/main" id="{CDD743A1-2107-3AC6-7D45-222AE6E1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130300"/>
            <a:ext cx="10091738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47DC0D-9552-EFDC-5710-C1E2DD39C4C0}"/>
              </a:ext>
            </a:extLst>
          </p:cNvPr>
          <p:cNvCxnSpPr/>
          <p:nvPr/>
        </p:nvCxnSpPr>
        <p:spPr>
          <a:xfrm>
            <a:off x="555625" y="1100138"/>
            <a:ext cx="80041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4FD85FD-B0F7-E096-C2F3-E3E1FA2C50A3}"/>
              </a:ext>
            </a:extLst>
          </p:cNvPr>
          <p:cNvSpPr/>
          <p:nvPr/>
        </p:nvSpPr>
        <p:spPr>
          <a:xfrm>
            <a:off x="442913" y="236538"/>
            <a:ext cx="7496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Embedded System Design Concepts - A simple approach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134190</TotalTime>
  <Words>1243</Words>
  <Application>Microsoft Office PowerPoint</Application>
  <PresentationFormat>Custom</PresentationFormat>
  <Paragraphs>211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Calibri</vt:lpstr>
      <vt:lpstr>Arial</vt:lpstr>
      <vt:lpstr>Calibri Light</vt:lpstr>
      <vt:lpstr>Times New Roman</vt:lpstr>
      <vt:lpstr>Lucida Sans Typewriter</vt:lpstr>
      <vt:lpstr>Wingdings</vt:lpstr>
      <vt:lpstr>Carlito_1x_1</vt:lpstr>
      <vt:lpstr>Carlito_1x_2</vt:lpstr>
      <vt:lpstr>Carlito-Bold_v_2</vt:lpstr>
      <vt:lpstr>BatangChe</vt:lpstr>
      <vt:lpstr>Georgia</vt:lpstr>
      <vt:lpstr>Carlito-Bold_v_1</vt:lpstr>
      <vt:lpstr>OpenSymbol_-_1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Byte, Half Word and Word Accessible Mask Register</vt:lpstr>
      <vt:lpstr>Byte, Half Word and Word Accessible Mask Register</vt:lpstr>
      <vt:lpstr>PowerPoint Presentation</vt:lpstr>
      <vt:lpstr>GPIO Initialization Function: Registers of Full word &amp; Byte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FIOxPIN Register:</vt:lpstr>
      <vt:lpstr>Register Configuration</vt:lpstr>
      <vt:lpstr>Tasks to be done….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Windows User</dc:creator>
  <dc:description/>
  <cp:lastModifiedBy>maST11EC012@pesuonline.onmicrosoft.com mayur@123</cp:lastModifiedBy>
  <cp:revision>2817</cp:revision>
  <dcterms:created xsi:type="dcterms:W3CDTF">2020-02-24T03:13:07Z</dcterms:created>
  <dcterms:modified xsi:type="dcterms:W3CDTF">2023-06-07T11:24:54Z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