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
  </p:notesMasterIdLst>
  <p:sldIdLst>
    <p:sldId id="256" r:id="rId2"/>
    <p:sldId id="628" r:id="rId3"/>
    <p:sldId id="376" r:id="rId4"/>
    <p:sldId id="389" r:id="rId5"/>
    <p:sldId id="630" r:id="rId6"/>
    <p:sldId id="800" r:id="rId7"/>
  </p:sldIdLst>
  <p:sldSz cx="12190413" cy="6859588"/>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8689" autoAdjust="0"/>
  </p:normalViewPr>
  <p:slideViewPr>
    <p:cSldViewPr snapToGrid="0">
      <p:cViewPr varScale="1">
        <p:scale>
          <a:sx n="53" d="100"/>
          <a:sy n="53" d="100"/>
        </p:scale>
        <p:origin x="1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ECB9AA-684E-3C86-F6ED-EF658721329E}"/>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E39DBD9-0E52-A980-3E38-928EF52BCF44}"/>
              </a:ext>
            </a:extLst>
          </p:cNvPr>
          <p:cNvSpPr>
            <a:spLocks noGrp="1"/>
          </p:cNvSpPr>
          <p:nvPr>
            <p:ph type="dt" idx="1"/>
          </p:nvPr>
        </p:nvSpPr>
        <p:spPr>
          <a:xfrm>
            <a:off x="4281488" y="0"/>
            <a:ext cx="3276600" cy="5365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A7A2E5A-4F25-473E-A00A-4B5A6F505281}" type="datetimeFigureOut">
              <a:rPr lang="en-US"/>
              <a:pPr>
                <a:defRPr/>
              </a:pPr>
              <a:t>6/7/2023</a:t>
            </a:fld>
            <a:endParaRPr lang="en-US"/>
          </a:p>
        </p:txBody>
      </p:sp>
      <p:sp>
        <p:nvSpPr>
          <p:cNvPr id="4" name="Slide Image Placeholder 3">
            <a:extLst>
              <a:ext uri="{FF2B5EF4-FFF2-40B4-BE49-F238E27FC236}">
                <a16:creationId xmlns:a16="http://schemas.microsoft.com/office/drawing/2014/main" id="{161D7566-B12E-D1F7-2B05-4E473107A62E}"/>
              </a:ext>
            </a:extLst>
          </p:cNvPr>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0386089-1018-2180-A66C-56252643FD84}"/>
              </a:ext>
            </a:extLst>
          </p:cNvPr>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E735C52-C42D-5F26-7178-9A4DB88ED382}"/>
              </a:ext>
            </a:extLst>
          </p:cNvPr>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556C99C-39BB-FBD2-AF7C-B499A5F73EE8}"/>
              </a:ext>
            </a:extLst>
          </p:cNvPr>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3FED230-FD2A-4BA1-852E-EA693EDE551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N"/>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D3E7E-9DAA-9676-3212-1460E562004A}"/>
              </a:ext>
            </a:extLst>
          </p:cNvPr>
          <p:cNvSpPr>
            <a:spLocks noGrp="1"/>
          </p:cNvSpPr>
          <p:nvPr>
            <p:ph type="dt" sz="half" idx="10"/>
          </p:nvPr>
        </p:nvSpPr>
        <p:spPr/>
        <p:txBody>
          <a:bodyPr/>
          <a:lstStyle>
            <a:lvl1pPr>
              <a:defRPr/>
            </a:lvl1pPr>
          </a:lstStyle>
          <a:p>
            <a:pPr>
              <a:defRPr/>
            </a:pPr>
            <a:fld id="{DD4C5591-E094-44E3-A6BA-CD145B8EDF56}"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4053221C-CEAD-9D4B-11B5-277369716305}"/>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1F44E528-4A49-349D-9916-5DFD4D864F96}"/>
              </a:ext>
            </a:extLst>
          </p:cNvPr>
          <p:cNvSpPr>
            <a:spLocks noGrp="1"/>
          </p:cNvSpPr>
          <p:nvPr>
            <p:ph type="sldNum" sz="quarter" idx="12"/>
          </p:nvPr>
        </p:nvSpPr>
        <p:spPr/>
        <p:txBody>
          <a:bodyPr/>
          <a:lstStyle>
            <a:lvl1pPr>
              <a:defRPr/>
            </a:lvl1pPr>
          </a:lstStyle>
          <a:p>
            <a:pPr>
              <a:defRPr/>
            </a:pPr>
            <a:fld id="{4C70CE50-4852-455D-9C09-C370C3F2AF3F}"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72774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11406-94DB-A0A3-6F0E-420551CD070F}"/>
              </a:ext>
            </a:extLst>
          </p:cNvPr>
          <p:cNvSpPr>
            <a:spLocks noGrp="1"/>
          </p:cNvSpPr>
          <p:nvPr>
            <p:ph type="dt" sz="half" idx="10"/>
          </p:nvPr>
        </p:nvSpPr>
        <p:spPr/>
        <p:txBody>
          <a:bodyPr/>
          <a:lstStyle>
            <a:lvl1pPr>
              <a:defRPr/>
            </a:lvl1pPr>
          </a:lstStyle>
          <a:p>
            <a:pPr>
              <a:defRPr/>
            </a:pPr>
            <a:fld id="{A9FE4D1E-E5CF-4AD6-9C73-24E8D62DDD79}"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837370B7-797C-9E07-B440-B56E2FB5BCCD}"/>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8C5EF1FD-3734-01AC-8523-0B33883F9E59}"/>
              </a:ext>
            </a:extLst>
          </p:cNvPr>
          <p:cNvSpPr>
            <a:spLocks noGrp="1"/>
          </p:cNvSpPr>
          <p:nvPr>
            <p:ph type="sldNum" sz="quarter" idx="12"/>
          </p:nvPr>
        </p:nvSpPr>
        <p:spPr/>
        <p:txBody>
          <a:bodyPr/>
          <a:lstStyle>
            <a:lvl1pPr>
              <a:defRPr/>
            </a:lvl1pPr>
          </a:lstStyle>
          <a:p>
            <a:pPr>
              <a:defRPr/>
            </a:pPr>
            <a:fld id="{D8713283-E1A9-4F43-AF08-341D07F425A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3492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DCB55-023D-038C-E76F-16C77E9696AF}"/>
              </a:ext>
            </a:extLst>
          </p:cNvPr>
          <p:cNvSpPr>
            <a:spLocks noGrp="1"/>
          </p:cNvSpPr>
          <p:nvPr>
            <p:ph type="dt" sz="half" idx="10"/>
          </p:nvPr>
        </p:nvSpPr>
        <p:spPr/>
        <p:txBody>
          <a:bodyPr/>
          <a:lstStyle>
            <a:lvl1pPr>
              <a:defRPr/>
            </a:lvl1pPr>
          </a:lstStyle>
          <a:p>
            <a:pPr>
              <a:defRPr/>
            </a:pPr>
            <a:fld id="{EDF4D43C-AEE3-41D5-B150-90ACC1B732E8}"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5FF507F9-89BD-A408-2D53-FF5E6427FC17}"/>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2907176C-C985-5297-C0DD-66E7C31A2F26}"/>
              </a:ext>
            </a:extLst>
          </p:cNvPr>
          <p:cNvSpPr>
            <a:spLocks noGrp="1"/>
          </p:cNvSpPr>
          <p:nvPr>
            <p:ph type="sldNum" sz="quarter" idx="12"/>
          </p:nvPr>
        </p:nvSpPr>
        <p:spPr/>
        <p:txBody>
          <a:bodyPr/>
          <a:lstStyle>
            <a:lvl1pPr>
              <a:defRPr/>
            </a:lvl1pPr>
          </a:lstStyle>
          <a:p>
            <a:pPr>
              <a:defRPr/>
            </a:pPr>
            <a:fld id="{E83B55A8-1FA9-499F-8372-B5A1A1C755A3}"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1878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95C99-D9CE-46EA-70F8-032E929A4AA2}"/>
              </a:ext>
            </a:extLst>
          </p:cNvPr>
          <p:cNvSpPr>
            <a:spLocks noGrp="1"/>
          </p:cNvSpPr>
          <p:nvPr>
            <p:ph type="dt" sz="half" idx="10"/>
          </p:nvPr>
        </p:nvSpPr>
        <p:spPr/>
        <p:txBody>
          <a:bodyPr/>
          <a:lstStyle>
            <a:lvl1pPr>
              <a:defRPr/>
            </a:lvl1pPr>
          </a:lstStyle>
          <a:p>
            <a:pPr>
              <a:defRPr/>
            </a:pPr>
            <a:fld id="{BDF052F6-202A-4861-A9C1-74E6D19F9894}"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F8F30585-58FD-3A63-AD9C-42C12E0319B5}"/>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A82228F5-4BE5-EBC3-D813-C4B89A626E7A}"/>
              </a:ext>
            </a:extLst>
          </p:cNvPr>
          <p:cNvSpPr>
            <a:spLocks noGrp="1"/>
          </p:cNvSpPr>
          <p:nvPr>
            <p:ph type="sldNum" sz="quarter" idx="12"/>
          </p:nvPr>
        </p:nvSpPr>
        <p:spPr/>
        <p:txBody>
          <a:bodyPr/>
          <a:lstStyle>
            <a:lvl1pPr>
              <a:defRPr/>
            </a:lvl1pPr>
          </a:lstStyle>
          <a:p>
            <a:pPr>
              <a:defRPr/>
            </a:pPr>
            <a:fld id="{8D250AF5-FE57-4A28-B873-B7356662DB3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58903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N"/>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25777-4216-416E-1D69-051CAA9F712D}"/>
              </a:ext>
            </a:extLst>
          </p:cNvPr>
          <p:cNvSpPr>
            <a:spLocks noGrp="1"/>
          </p:cNvSpPr>
          <p:nvPr>
            <p:ph type="dt" sz="half" idx="10"/>
          </p:nvPr>
        </p:nvSpPr>
        <p:spPr/>
        <p:txBody>
          <a:bodyPr/>
          <a:lstStyle>
            <a:lvl1pPr>
              <a:defRPr/>
            </a:lvl1pPr>
          </a:lstStyle>
          <a:p>
            <a:pPr>
              <a:defRPr/>
            </a:pPr>
            <a:fld id="{D852097D-19C5-48A2-8823-181150A1C238}"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C65C273B-B677-526D-5E9D-B2848671B828}"/>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0D10A824-D6C8-5CDA-1A01-F2397957E042}"/>
              </a:ext>
            </a:extLst>
          </p:cNvPr>
          <p:cNvSpPr>
            <a:spLocks noGrp="1"/>
          </p:cNvSpPr>
          <p:nvPr>
            <p:ph type="sldNum" sz="quarter" idx="12"/>
          </p:nvPr>
        </p:nvSpPr>
        <p:spPr/>
        <p:txBody>
          <a:bodyPr/>
          <a:lstStyle>
            <a:lvl1pPr>
              <a:defRPr/>
            </a:lvl1pPr>
          </a:lstStyle>
          <a:p>
            <a:pPr>
              <a:defRPr/>
            </a:pPr>
            <a:fld id="{1D6CAD81-1C56-4C63-AF61-9E5C765D75C5}"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83424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D2431AA7-8BDD-85F8-084D-C1413EDFE55D}"/>
              </a:ext>
            </a:extLst>
          </p:cNvPr>
          <p:cNvSpPr>
            <a:spLocks noGrp="1"/>
          </p:cNvSpPr>
          <p:nvPr>
            <p:ph type="dt" sz="half" idx="10"/>
          </p:nvPr>
        </p:nvSpPr>
        <p:spPr/>
        <p:txBody>
          <a:bodyPr/>
          <a:lstStyle>
            <a:lvl1pPr>
              <a:defRPr/>
            </a:lvl1pPr>
          </a:lstStyle>
          <a:p>
            <a:pPr>
              <a:defRPr/>
            </a:pPr>
            <a:fld id="{BE7A4980-3F52-48A0-9069-E32E3BECBBA3}"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27CDAB3C-F385-D747-0FA5-F2A595F4FC32}"/>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38408D3F-61FC-0CC8-45AD-3AA72A32FE75}"/>
              </a:ext>
            </a:extLst>
          </p:cNvPr>
          <p:cNvSpPr>
            <a:spLocks noGrp="1"/>
          </p:cNvSpPr>
          <p:nvPr>
            <p:ph type="sldNum" sz="quarter" idx="12"/>
          </p:nvPr>
        </p:nvSpPr>
        <p:spPr/>
        <p:txBody>
          <a:bodyPr/>
          <a:lstStyle>
            <a:lvl1pPr>
              <a:defRPr/>
            </a:lvl1pPr>
          </a:lstStyle>
          <a:p>
            <a:pPr>
              <a:defRPr/>
            </a:pPr>
            <a:fld id="{13344DC8-521C-4A27-B1C1-89DA07DA768C}"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1402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endParaRPr lang="en-IN"/>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EAEB610B-0AB2-988D-CDF3-F6A9E1E14671}"/>
              </a:ext>
            </a:extLst>
          </p:cNvPr>
          <p:cNvSpPr>
            <a:spLocks noGrp="1"/>
          </p:cNvSpPr>
          <p:nvPr>
            <p:ph type="dt" sz="half" idx="10"/>
          </p:nvPr>
        </p:nvSpPr>
        <p:spPr/>
        <p:txBody>
          <a:bodyPr/>
          <a:lstStyle>
            <a:lvl1pPr>
              <a:defRPr/>
            </a:lvl1pPr>
          </a:lstStyle>
          <a:p>
            <a:pPr>
              <a:defRPr/>
            </a:pPr>
            <a:fld id="{A463E418-D072-44DE-A208-7F3758934279}" type="datetime1">
              <a:rPr lang="en-IN"/>
              <a:pPr>
                <a:defRPr/>
              </a:pPr>
              <a:t>07-06-2023</a:t>
            </a:fld>
            <a:endParaRPr lang="en-IN">
              <a:solidFill>
                <a:schemeClr val="tx1">
                  <a:tint val="75000"/>
                </a:schemeClr>
              </a:solidFill>
              <a:latin typeface="Times New Roman"/>
            </a:endParaRPr>
          </a:p>
        </p:txBody>
      </p:sp>
      <p:sp>
        <p:nvSpPr>
          <p:cNvPr id="8" name="Footer Placeholder 4">
            <a:extLst>
              <a:ext uri="{FF2B5EF4-FFF2-40B4-BE49-F238E27FC236}">
                <a16:creationId xmlns:a16="http://schemas.microsoft.com/office/drawing/2014/main" id="{E4971555-9234-94A8-1C7B-EFEE0FBAA97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9" name="Slide Number Placeholder 5">
            <a:extLst>
              <a:ext uri="{FF2B5EF4-FFF2-40B4-BE49-F238E27FC236}">
                <a16:creationId xmlns:a16="http://schemas.microsoft.com/office/drawing/2014/main" id="{138904E2-0C38-A76E-2DC4-89B79E818F32}"/>
              </a:ext>
            </a:extLst>
          </p:cNvPr>
          <p:cNvSpPr>
            <a:spLocks noGrp="1"/>
          </p:cNvSpPr>
          <p:nvPr>
            <p:ph type="sldNum" sz="quarter" idx="12"/>
          </p:nvPr>
        </p:nvSpPr>
        <p:spPr/>
        <p:txBody>
          <a:bodyPr/>
          <a:lstStyle>
            <a:lvl1pPr>
              <a:defRPr/>
            </a:lvl1pPr>
          </a:lstStyle>
          <a:p>
            <a:pPr>
              <a:defRPr/>
            </a:pPr>
            <a:fld id="{CA5677F0-F35D-4E4F-98DC-EC41A0743376}"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06360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27D2E7-1A58-848B-16A1-6CD30A77AFCE}"/>
              </a:ext>
            </a:extLst>
          </p:cNvPr>
          <p:cNvSpPr>
            <a:spLocks noGrp="1"/>
          </p:cNvSpPr>
          <p:nvPr>
            <p:ph type="dt" sz="half" idx="10"/>
          </p:nvPr>
        </p:nvSpPr>
        <p:spPr/>
        <p:txBody>
          <a:bodyPr/>
          <a:lstStyle>
            <a:lvl1pPr>
              <a:defRPr sz="1200" spc="0">
                <a:solidFill>
                  <a:schemeClr val="tx1">
                    <a:tint val="75000"/>
                  </a:schemeClr>
                </a:solidFill>
                <a:latin typeface="+mn-lt"/>
              </a:defRPr>
            </a:lvl1pPr>
          </a:lstStyle>
          <a:p>
            <a:pPr>
              <a:defRPr/>
            </a:pPr>
            <a:fld id="{8E36636D-D922-432D-A958-524484B5923D}" type="datetimeFigureOut">
              <a:rPr lang="en-US"/>
              <a:pPr>
                <a:defRPr/>
              </a:pPr>
              <a:t>6/7/2023</a:t>
            </a:fld>
            <a:endParaRPr lang="en-US" dirty="0"/>
          </a:p>
        </p:txBody>
      </p:sp>
      <p:sp>
        <p:nvSpPr>
          <p:cNvPr id="4" name="Footer Placeholder 3">
            <a:extLst>
              <a:ext uri="{FF2B5EF4-FFF2-40B4-BE49-F238E27FC236}">
                <a16:creationId xmlns:a16="http://schemas.microsoft.com/office/drawing/2014/main" id="{B87287EB-7DF9-F825-DC86-0A5FF970A880}"/>
              </a:ext>
            </a:extLst>
          </p:cNvPr>
          <p:cNvSpPr>
            <a:spLocks noGrp="1"/>
          </p:cNvSpPr>
          <p:nvPr>
            <p:ph type="ftr" sz="quarter" idx="11"/>
          </p:nvPr>
        </p:nvSpPr>
        <p:spPr/>
        <p:txBody>
          <a:bodyPr/>
          <a:lstStyle>
            <a:lvl1pPr>
              <a:defRPr sz="1200" spc="0">
                <a:solidFill>
                  <a:schemeClr val="tx1">
                    <a:tint val="75000"/>
                  </a:schemeClr>
                </a:solidFill>
                <a:latin typeface="+mn-lt"/>
              </a:defRPr>
            </a:lvl1pPr>
          </a:lstStyle>
          <a:p>
            <a:pPr>
              <a:defRPr/>
            </a:pPr>
            <a:endParaRPr lang="en-US"/>
          </a:p>
        </p:txBody>
      </p:sp>
      <p:sp>
        <p:nvSpPr>
          <p:cNvPr id="5" name="Slide Number Placeholder 4">
            <a:extLst>
              <a:ext uri="{FF2B5EF4-FFF2-40B4-BE49-F238E27FC236}">
                <a16:creationId xmlns:a16="http://schemas.microsoft.com/office/drawing/2014/main" id="{3C2D7232-1DF8-6398-6963-82514DFC5A30}"/>
              </a:ext>
            </a:extLst>
          </p:cNvPr>
          <p:cNvSpPr>
            <a:spLocks noGrp="1"/>
          </p:cNvSpPr>
          <p:nvPr>
            <p:ph type="sldNum" sz="quarter" idx="12"/>
          </p:nvPr>
        </p:nvSpPr>
        <p:spPr/>
        <p:txBody>
          <a:bodyPr/>
          <a:lstStyle>
            <a:lvl1pPr>
              <a:defRPr sz="1200" spc="0">
                <a:solidFill>
                  <a:schemeClr val="tx1">
                    <a:tint val="75000"/>
                  </a:schemeClr>
                </a:solidFill>
                <a:latin typeface="+mn-lt"/>
              </a:defRPr>
            </a:lvl1pPr>
          </a:lstStyle>
          <a:p>
            <a:pPr>
              <a:defRPr/>
            </a:pPr>
            <a:fld id="{52D001A4-E110-4A4D-888A-6BB593D96349}" type="slidenum">
              <a:rPr lang="en-US"/>
              <a:pPr>
                <a:defRPr/>
              </a:pPr>
              <a:t>‹#›</a:t>
            </a:fld>
            <a:endParaRPr lang="en-US" dirty="0"/>
          </a:p>
        </p:txBody>
      </p:sp>
    </p:spTree>
    <p:extLst>
      <p:ext uri="{BB962C8B-B14F-4D97-AF65-F5344CB8AC3E}">
        <p14:creationId xmlns:p14="http://schemas.microsoft.com/office/powerpoint/2010/main" val="314961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768D685-80A0-2785-1C50-419FA800D8F4}"/>
              </a:ext>
            </a:extLst>
          </p:cNvPr>
          <p:cNvSpPr>
            <a:spLocks noGrp="1"/>
          </p:cNvSpPr>
          <p:nvPr>
            <p:ph type="dt" sz="half" idx="10"/>
          </p:nvPr>
        </p:nvSpPr>
        <p:spPr/>
        <p:txBody>
          <a:bodyPr/>
          <a:lstStyle>
            <a:lvl1pPr>
              <a:defRPr/>
            </a:lvl1pPr>
          </a:lstStyle>
          <a:p>
            <a:pPr>
              <a:defRPr/>
            </a:pPr>
            <a:fld id="{2F9CEC42-C91C-479B-B81F-5D627D84DDF7}" type="datetime1">
              <a:rPr lang="en-IN"/>
              <a:pPr>
                <a:defRPr/>
              </a:pPr>
              <a:t>07-06-2023</a:t>
            </a:fld>
            <a:endParaRPr lang="en-IN">
              <a:solidFill>
                <a:schemeClr val="tx1">
                  <a:tint val="75000"/>
                </a:schemeClr>
              </a:solidFill>
              <a:latin typeface="Times New Roman"/>
            </a:endParaRPr>
          </a:p>
        </p:txBody>
      </p:sp>
      <p:sp>
        <p:nvSpPr>
          <p:cNvPr id="3" name="Footer Placeholder 4">
            <a:extLst>
              <a:ext uri="{FF2B5EF4-FFF2-40B4-BE49-F238E27FC236}">
                <a16:creationId xmlns:a16="http://schemas.microsoft.com/office/drawing/2014/main" id="{123AE6AC-7615-FF20-26A4-CCCD16915630}"/>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4" name="Slide Number Placeholder 5">
            <a:extLst>
              <a:ext uri="{FF2B5EF4-FFF2-40B4-BE49-F238E27FC236}">
                <a16:creationId xmlns:a16="http://schemas.microsoft.com/office/drawing/2014/main" id="{76BDBE29-F925-D4AD-71B8-C0F65C2FA376}"/>
              </a:ext>
            </a:extLst>
          </p:cNvPr>
          <p:cNvSpPr>
            <a:spLocks noGrp="1"/>
          </p:cNvSpPr>
          <p:nvPr>
            <p:ph type="sldNum" sz="quarter" idx="12"/>
          </p:nvPr>
        </p:nvSpPr>
        <p:spPr/>
        <p:txBody>
          <a:bodyPr/>
          <a:lstStyle>
            <a:lvl1pPr>
              <a:defRPr/>
            </a:lvl1pPr>
          </a:lstStyle>
          <a:p>
            <a:pPr>
              <a:defRPr/>
            </a:pPr>
            <a:fld id="{66233920-860E-459A-9119-D8E2637B5C1F}"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34743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A9BAE2C-575E-1EBB-DCD6-CEA4866EBF6A}"/>
              </a:ext>
            </a:extLst>
          </p:cNvPr>
          <p:cNvSpPr>
            <a:spLocks noGrp="1"/>
          </p:cNvSpPr>
          <p:nvPr>
            <p:ph type="dt" sz="half" idx="10"/>
          </p:nvPr>
        </p:nvSpPr>
        <p:spPr/>
        <p:txBody>
          <a:bodyPr/>
          <a:lstStyle>
            <a:lvl1pPr>
              <a:defRPr/>
            </a:lvl1pPr>
          </a:lstStyle>
          <a:p>
            <a:pPr>
              <a:defRPr/>
            </a:pPr>
            <a:fld id="{BF1A59D7-29E7-4164-89CE-437205B0E13A}"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A5F4D57A-8AB7-57D7-FE05-757D7B67F097}"/>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EAEC5EA0-34FC-E779-0DBC-63010FD4C494}"/>
              </a:ext>
            </a:extLst>
          </p:cNvPr>
          <p:cNvSpPr>
            <a:spLocks noGrp="1"/>
          </p:cNvSpPr>
          <p:nvPr>
            <p:ph type="sldNum" sz="quarter" idx="12"/>
          </p:nvPr>
        </p:nvSpPr>
        <p:spPr/>
        <p:txBody>
          <a:bodyPr/>
          <a:lstStyle>
            <a:lvl1pPr>
              <a:defRPr/>
            </a:lvl1pPr>
          </a:lstStyle>
          <a:p>
            <a:pPr>
              <a:defRPr/>
            </a:pPr>
            <a:fld id="{C85206CA-9BA8-4B53-B235-6BEED682F17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8223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IN"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BECBF16-ECF2-C788-2FF3-0CCAF5DD1AF9}"/>
              </a:ext>
            </a:extLst>
          </p:cNvPr>
          <p:cNvSpPr>
            <a:spLocks noGrp="1"/>
          </p:cNvSpPr>
          <p:nvPr>
            <p:ph type="dt" sz="half" idx="10"/>
          </p:nvPr>
        </p:nvSpPr>
        <p:spPr/>
        <p:txBody>
          <a:bodyPr/>
          <a:lstStyle>
            <a:lvl1pPr>
              <a:defRPr/>
            </a:lvl1pPr>
          </a:lstStyle>
          <a:p>
            <a:pPr>
              <a:defRPr/>
            </a:pPr>
            <a:fld id="{1552565B-FE12-4470-92F5-42C0FC4BFA1D}"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A8A83683-912A-C56A-98D1-16303E10E860}"/>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4F60CCDC-B986-590D-1870-8B21D0B98709}"/>
              </a:ext>
            </a:extLst>
          </p:cNvPr>
          <p:cNvSpPr>
            <a:spLocks noGrp="1"/>
          </p:cNvSpPr>
          <p:nvPr>
            <p:ph type="sldNum" sz="quarter" idx="12"/>
          </p:nvPr>
        </p:nvSpPr>
        <p:spPr/>
        <p:txBody>
          <a:bodyPr/>
          <a:lstStyle>
            <a:lvl1pPr>
              <a:defRPr/>
            </a:lvl1pPr>
          </a:lstStyle>
          <a:p>
            <a:pPr>
              <a:defRPr/>
            </a:pPr>
            <a:fld id="{A2A4F4D8-2870-49C7-8609-D969463FA3C7}"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57924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98F8A0E-0CA8-4E44-DE47-BE76CB15FA4E}"/>
              </a:ext>
            </a:extLst>
          </p:cNvPr>
          <p:cNvSpPr>
            <a:spLocks noGrp="1" noChangeArrowheads="1"/>
          </p:cNvSpPr>
          <p:nvPr>
            <p:ph type="title"/>
          </p:nvPr>
        </p:nvSpPr>
        <p:spPr bwMode="auto">
          <a:xfrm>
            <a:off x="838200" y="365125"/>
            <a:ext cx="105140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A79A8F8D-9146-A795-78B6-C9E6E5DB970D}"/>
              </a:ext>
            </a:extLst>
          </p:cNvPr>
          <p:cNvSpPr>
            <a:spLocks noGrp="1" noChangeArrowheads="1"/>
          </p:cNvSpPr>
          <p:nvPr>
            <p:ph type="body" idx="1"/>
          </p:nvPr>
        </p:nvSpPr>
        <p:spPr bwMode="auto">
          <a:xfrm>
            <a:off x="838200" y="1825625"/>
            <a:ext cx="10514013"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641CB7BA-56B7-90CE-369D-31BED8D4C634}"/>
              </a:ext>
            </a:extLst>
          </p:cNvPr>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spc="-1">
                <a:solidFill>
                  <a:srgbClr val="8B8B8B"/>
                </a:solidFill>
                <a:latin typeface="Calibri"/>
              </a:defRPr>
            </a:lvl1pPr>
          </a:lstStyle>
          <a:p>
            <a:pPr>
              <a:defRPr/>
            </a:pPr>
            <a:fld id="{DCEDCF5E-58F6-4775-A109-F30EB94C73C3}"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C8E44D26-BA23-0993-F680-21C2DBB4C556}"/>
              </a:ext>
            </a:extLst>
          </p:cNvPr>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400" spc="-1">
                <a:solidFill>
                  <a:srgbClr val="8B8B8B"/>
                </a:solidFill>
                <a:latin typeface="Calibri"/>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6FF2929D-98E4-73E8-6CAA-9B0ABE1B9BC9}"/>
              </a:ext>
            </a:extLst>
          </p:cNvPr>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400" spc="-1">
                <a:solidFill>
                  <a:srgbClr val="8B8B8B"/>
                </a:solidFill>
                <a:latin typeface="Calibri"/>
              </a:defRPr>
            </a:lvl1pPr>
          </a:lstStyle>
          <a:p>
            <a:pPr>
              <a:defRPr/>
            </a:pPr>
            <a:fld id="{8DCAD362-D6A1-439B-B807-675C9265A033}" type="slidenum">
              <a:rPr lang="en-IN"/>
              <a:pPr>
                <a:defRPr/>
              </a:pPr>
              <a:t>‹#›</a:t>
            </a:fld>
            <a:endParaRPr lang="en-IN">
              <a:solidFill>
                <a:schemeClr val="tx1">
                  <a:tint val="75000"/>
                </a:schemeClr>
              </a:solidFill>
              <a:latin typeface="Times New Roman"/>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10" r:id="rId6"/>
    <p:sldLayoutId id="2147483805" r:id="rId7"/>
    <p:sldLayoutId id="2147483806" r:id="rId8"/>
    <p:sldLayoutId id="2147483807" r:id="rId9"/>
    <p:sldLayoutId id="2147483808" r:id="rId10"/>
    <p:sldLayoutId id="2147483809"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a:extLst>
              <a:ext uri="{FF2B5EF4-FFF2-40B4-BE49-F238E27FC236}">
                <a16:creationId xmlns:a16="http://schemas.microsoft.com/office/drawing/2014/main" id="{785C41BD-C1F7-E040-12DD-F9F37DEA525F}"/>
              </a:ext>
            </a:extLst>
          </p:cNvPr>
          <p:cNvSpPr/>
          <p:nvPr/>
        </p:nvSpPr>
        <p:spPr>
          <a:xfrm>
            <a:off x="4694238" y="3295650"/>
            <a:ext cx="7496175" cy="639763"/>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endParaRPr lang="en-IN" sz="3600" spc="-1" dirty="0">
              <a:latin typeface="Arial"/>
            </a:endParaRPr>
          </a:p>
        </p:txBody>
      </p:sp>
      <p:sp>
        <p:nvSpPr>
          <p:cNvPr id="42" name="CustomShape 2">
            <a:extLst>
              <a:ext uri="{FF2B5EF4-FFF2-40B4-BE49-F238E27FC236}">
                <a16:creationId xmlns:a16="http://schemas.microsoft.com/office/drawing/2014/main" id="{838A6215-D20E-1163-3F57-C1D0E270801A}"/>
              </a:ext>
            </a:extLst>
          </p:cNvPr>
          <p:cNvSpPr/>
          <p:nvPr/>
        </p:nvSpPr>
        <p:spPr>
          <a:xfrm>
            <a:off x="4781550" y="4144963"/>
            <a:ext cx="7496175" cy="457200"/>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400" b="1" spc="-1" dirty="0">
                <a:solidFill>
                  <a:srgbClr val="000000"/>
                </a:solidFill>
              </a:rPr>
              <a:t>Mahesh Awati </a:t>
            </a:r>
            <a:endParaRPr lang="en-IN" sz="2400" spc="-1" dirty="0">
              <a:latin typeface="Arial"/>
            </a:endParaRPr>
          </a:p>
        </p:txBody>
      </p:sp>
      <p:sp>
        <p:nvSpPr>
          <p:cNvPr id="43" name="CustomShape 3">
            <a:extLst>
              <a:ext uri="{FF2B5EF4-FFF2-40B4-BE49-F238E27FC236}">
                <a16:creationId xmlns:a16="http://schemas.microsoft.com/office/drawing/2014/main" id="{3C9C1995-019E-84AE-ED87-3B9CEF6D7177}"/>
              </a:ext>
            </a:extLst>
          </p:cNvPr>
          <p:cNvSpPr/>
          <p:nvPr/>
        </p:nvSpPr>
        <p:spPr>
          <a:xfrm>
            <a:off x="4781550" y="4548188"/>
            <a:ext cx="7496175" cy="822325"/>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000" spc="-1" dirty="0">
                <a:solidFill>
                  <a:srgbClr val="000000"/>
                </a:solidFill>
              </a:rPr>
              <a:t>Department of Electronics and Communication </a:t>
            </a:r>
            <a:r>
              <a:rPr lang="en-IN" sz="2000" spc="-1" dirty="0" err="1">
                <a:solidFill>
                  <a:srgbClr val="000000"/>
                </a:solidFill>
              </a:rPr>
              <a:t>Engg</a:t>
            </a:r>
            <a:r>
              <a:rPr lang="en-IN" sz="2000" spc="-1" dirty="0">
                <a:solidFill>
                  <a:srgbClr val="000000"/>
                </a:solidFill>
              </a:rPr>
              <a:t>.</a:t>
            </a:r>
            <a:endParaRPr lang="en-IN" sz="2000" spc="-1" dirty="0">
              <a:latin typeface="Arial"/>
            </a:endParaRPr>
          </a:p>
        </p:txBody>
      </p:sp>
      <p:grpSp>
        <p:nvGrpSpPr>
          <p:cNvPr id="4101" name="Group 4">
            <a:extLst>
              <a:ext uri="{FF2B5EF4-FFF2-40B4-BE49-F238E27FC236}">
                <a16:creationId xmlns:a16="http://schemas.microsoft.com/office/drawing/2014/main" id="{797E6963-A8B2-B1AD-E14A-51CC06001F3A}"/>
              </a:ext>
            </a:extLst>
          </p:cNvPr>
          <p:cNvGrpSpPr>
            <a:grpSpLocks/>
          </p:cNvGrpSpPr>
          <p:nvPr/>
        </p:nvGrpSpPr>
        <p:grpSpPr bwMode="auto">
          <a:xfrm>
            <a:off x="314325" y="5491163"/>
            <a:ext cx="1066800" cy="1077912"/>
            <a:chOff x="314280" y="5491440"/>
            <a:chExt cx="1066320" cy="1077480"/>
          </a:xfrm>
        </p:grpSpPr>
        <p:sp>
          <p:nvSpPr>
            <p:cNvPr id="45" name="CustomShape 5">
              <a:extLst>
                <a:ext uri="{FF2B5EF4-FFF2-40B4-BE49-F238E27FC236}">
                  <a16:creationId xmlns:a16="http://schemas.microsoft.com/office/drawing/2014/main" id="{3C4CA1FB-99AC-2DEB-694F-0AAB768A205D}"/>
                </a:ext>
              </a:extLst>
            </p:cNvPr>
            <p:cNvSpPr/>
            <p:nvPr/>
          </p:nvSpPr>
          <p:spPr>
            <a:xfrm rot="5400000">
              <a:off x="824430" y="6012751"/>
              <a:ext cx="46019"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a:extLst>
                <a:ext uri="{FF2B5EF4-FFF2-40B4-BE49-F238E27FC236}">
                  <a16:creationId xmlns:a16="http://schemas.microsoft.com/office/drawing/2014/main" id="{0354BACD-5699-FF08-AC2E-0E3FCFD5D9FF}"/>
                </a:ext>
              </a:extLst>
            </p:cNvPr>
            <p:cNvSpPr/>
            <p:nvPr/>
          </p:nvSpPr>
          <p:spPr>
            <a:xfrm rot="10800000">
              <a:off x="314280" y="5491440"/>
              <a:ext cx="46017" cy="10663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7" name="Line 7">
            <a:extLst>
              <a:ext uri="{FF2B5EF4-FFF2-40B4-BE49-F238E27FC236}">
                <a16:creationId xmlns:a16="http://schemas.microsoft.com/office/drawing/2014/main" id="{52AA2446-9A67-EEBD-EC57-29D1D9A1E499}"/>
              </a:ext>
            </a:extLst>
          </p:cNvPr>
          <p:cNvSpPr/>
          <p:nvPr/>
        </p:nvSpPr>
        <p:spPr>
          <a:xfrm>
            <a:off x="4781550" y="4113213"/>
            <a:ext cx="5986463" cy="14287"/>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grpSp>
        <p:nvGrpSpPr>
          <p:cNvPr id="4103" name="Group 8">
            <a:extLst>
              <a:ext uri="{FF2B5EF4-FFF2-40B4-BE49-F238E27FC236}">
                <a16:creationId xmlns:a16="http://schemas.microsoft.com/office/drawing/2014/main" id="{4E3DA70E-3E17-DBFF-5329-9F15F1694A72}"/>
              </a:ext>
            </a:extLst>
          </p:cNvPr>
          <p:cNvGrpSpPr>
            <a:grpSpLocks/>
          </p:cNvGrpSpPr>
          <p:nvPr/>
        </p:nvGrpSpPr>
        <p:grpSpPr bwMode="auto">
          <a:xfrm>
            <a:off x="10853738" y="266700"/>
            <a:ext cx="1066800" cy="1077913"/>
            <a:chOff x="10854360" y="266400"/>
            <a:chExt cx="1066320" cy="1077840"/>
          </a:xfrm>
        </p:grpSpPr>
        <p:sp>
          <p:nvSpPr>
            <p:cNvPr id="50" name="CustomShape 9">
              <a:extLst>
                <a:ext uri="{FF2B5EF4-FFF2-40B4-BE49-F238E27FC236}">
                  <a16:creationId xmlns:a16="http://schemas.microsoft.com/office/drawing/2014/main" id="{9F7602D0-9516-BC7F-1775-4D197C6FF801}"/>
                </a:ext>
              </a:extLst>
            </p:cNvPr>
            <p:cNvSpPr/>
            <p:nvPr/>
          </p:nvSpPr>
          <p:spPr>
            <a:xfrm rot="16200000">
              <a:off x="11364503" y="-243743"/>
              <a:ext cx="46035"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10">
              <a:extLst>
                <a:ext uri="{FF2B5EF4-FFF2-40B4-BE49-F238E27FC236}">
                  <a16:creationId xmlns:a16="http://schemas.microsoft.com/office/drawing/2014/main" id="{202C6E0E-7E1A-B5CE-5623-635F4E0E9F01}"/>
                </a:ext>
              </a:extLst>
            </p:cNvPr>
            <p:cNvSpPr/>
            <p:nvPr/>
          </p:nvSpPr>
          <p:spPr>
            <a:xfrm>
              <a:off x="11874663" y="277512"/>
              <a:ext cx="46017" cy="1066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4104" name="Picture 2" descr="Our Brand Identity » PES University">
            <a:extLst>
              <a:ext uri="{FF2B5EF4-FFF2-40B4-BE49-F238E27FC236}">
                <a16:creationId xmlns:a16="http://schemas.microsoft.com/office/drawing/2014/main" id="{421F6029-6914-820C-F3AC-BF1C4E14E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092200"/>
            <a:ext cx="26955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6">
            <a:extLst>
              <a:ext uri="{FF2B5EF4-FFF2-40B4-BE49-F238E27FC236}">
                <a16:creationId xmlns:a16="http://schemas.microsoft.com/office/drawing/2014/main" id="{448D26BA-CD23-D2FC-2338-DEF56B874A03}"/>
              </a:ext>
            </a:extLst>
          </p:cNvPr>
          <p:cNvSpPr txBox="1">
            <a:spLocks/>
          </p:cNvSpPr>
          <p:nvPr/>
        </p:nvSpPr>
        <p:spPr>
          <a:xfrm>
            <a:off x="4694238" y="3117850"/>
            <a:ext cx="7026707" cy="949325"/>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a:t>
            </a:r>
          </a:p>
          <a:p>
            <a:pPr fontAlgn="auto">
              <a:spcBef>
                <a:spcPts val="0"/>
              </a:spcBef>
              <a:spcAft>
                <a:spcPts val="0"/>
              </a:spcAft>
              <a:defRPr/>
            </a:pPr>
            <a:r>
              <a:rPr lang="en-US" sz="2000" dirty="0">
                <a:solidFill>
                  <a:schemeClr val="accent1"/>
                </a:solidFill>
                <a:latin typeface="+mn-lt"/>
                <a:ea typeface="Calibri" panose="020F0502020204030204" pitchFamily="34" charset="0"/>
              </a:rPr>
              <a:t>A simple approach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8">
            <a:extLst>
              <a:ext uri="{FF2B5EF4-FFF2-40B4-BE49-F238E27FC236}">
                <a16:creationId xmlns:a16="http://schemas.microsoft.com/office/drawing/2014/main" id="{6BFAEB0B-B4CC-0C88-D83C-2538BA60112C}"/>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5299" name="Rectangle 21">
            <a:extLst>
              <a:ext uri="{FF2B5EF4-FFF2-40B4-BE49-F238E27FC236}">
                <a16:creationId xmlns:a16="http://schemas.microsoft.com/office/drawing/2014/main" id="{2513169B-7082-4705-C435-EC8E085339DA}"/>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 name="TextBox 2">
            <a:extLst>
              <a:ext uri="{FF2B5EF4-FFF2-40B4-BE49-F238E27FC236}">
                <a16:creationId xmlns:a16="http://schemas.microsoft.com/office/drawing/2014/main" id="{51AB0AD4-D576-F21D-A7B0-C54A1BD9ED4C}"/>
              </a:ext>
            </a:extLst>
          </p:cNvPr>
          <p:cNvSpPr txBox="1"/>
          <p:nvPr/>
        </p:nvSpPr>
        <p:spPr>
          <a:xfrm>
            <a:off x="444500" y="1279525"/>
            <a:ext cx="7997825" cy="3692525"/>
          </a:xfrm>
          <a:prstGeom prst="rect">
            <a:avLst/>
          </a:prstGeom>
          <a:noFill/>
        </p:spPr>
        <p:txBody>
          <a:bodyPr>
            <a:spAutoFit/>
          </a:bodyPr>
          <a:lstStyle/>
          <a:p>
            <a:pPr algn="just" eaLnBrk="1" fontAlgn="auto" hangingPunct="1">
              <a:spcBef>
                <a:spcPts val="0"/>
              </a:spcBef>
              <a:spcAft>
                <a:spcPts val="0"/>
              </a:spcAft>
              <a:defRPr/>
            </a:pPr>
            <a:r>
              <a:rPr lang="en-US" b="1" dirty="0">
                <a:solidFill>
                  <a:srgbClr val="C00000"/>
                </a:solidFill>
                <a:latin typeface="+mn-lt"/>
              </a:rPr>
              <a:t>THEORY: </a:t>
            </a:r>
            <a:r>
              <a:rPr lang="en-US" dirty="0">
                <a:latin typeface="+mn-lt"/>
              </a:rPr>
              <a:t>An LCD (Liquid Crystal Display) screen is an electronic display module and has a wide range of applications. A 16x2, 5x7 LCD display is very basic module and is very commonly used in various devices and circuits. </a:t>
            </a:r>
          </a:p>
          <a:p>
            <a:pPr marL="342866" indent="-342866" algn="just" eaLnBrk="1" fontAlgn="auto" hangingPunct="1">
              <a:spcBef>
                <a:spcPts val="0"/>
              </a:spcBef>
              <a:spcAft>
                <a:spcPts val="0"/>
              </a:spcAft>
              <a:buFont typeface="Wingdings" pitchFamily="2" charset="2"/>
              <a:buChar char="§"/>
              <a:defRPr/>
            </a:pPr>
            <a:r>
              <a:rPr lang="en-US" dirty="0">
                <a:latin typeface="+mn-lt"/>
              </a:rPr>
              <a:t>A 16x2 LCD means it can display 16 characters per line and there are 2 such lines. </a:t>
            </a:r>
          </a:p>
          <a:p>
            <a:pPr marL="342866" indent="-342866" algn="just" eaLnBrk="1" fontAlgn="auto" hangingPunct="1">
              <a:spcBef>
                <a:spcPts val="0"/>
              </a:spcBef>
              <a:spcAft>
                <a:spcPts val="0"/>
              </a:spcAft>
              <a:buFont typeface="Wingdings" pitchFamily="2" charset="2"/>
              <a:buChar char="§"/>
              <a:defRPr/>
            </a:pPr>
            <a:r>
              <a:rPr lang="en-US" dirty="0">
                <a:latin typeface="+mn-lt"/>
              </a:rPr>
              <a:t>In this LCD each character is displayed in 5x7 pixel matrix. </a:t>
            </a:r>
          </a:p>
          <a:p>
            <a:pPr marL="342866" indent="-342866" algn="just" eaLnBrk="1" fontAlgn="auto" hangingPunct="1">
              <a:spcBef>
                <a:spcPts val="0"/>
              </a:spcBef>
              <a:spcAft>
                <a:spcPts val="0"/>
              </a:spcAft>
              <a:buFont typeface="Wingdings" pitchFamily="2" charset="2"/>
              <a:buChar char="§"/>
              <a:defRPr/>
            </a:pPr>
            <a:r>
              <a:rPr lang="en-US" dirty="0">
                <a:latin typeface="+mn-lt"/>
              </a:rPr>
              <a:t>The 16 x 2 intelligent alphanumeric dot matrix display is capable of displaying 224 different characters and symbols. This LCD has two registers, namely, Command and Data.</a:t>
            </a:r>
          </a:p>
          <a:p>
            <a:pPr marL="342866" indent="-342866" algn="just" eaLnBrk="1" fontAlgn="auto" hangingPunct="1">
              <a:spcBef>
                <a:spcPts val="0"/>
              </a:spcBef>
              <a:spcAft>
                <a:spcPts val="0"/>
              </a:spcAft>
              <a:buFont typeface="Wingdings" pitchFamily="2" charset="2"/>
              <a:buChar char="§"/>
              <a:defRPr/>
            </a:pPr>
            <a:r>
              <a:rPr lang="en-US" dirty="0">
                <a:latin typeface="+mn-lt"/>
              </a:rPr>
              <a:t>Command Register stores various commands given to the display. </a:t>
            </a:r>
          </a:p>
          <a:p>
            <a:pPr marL="342866" indent="-342866" algn="just" eaLnBrk="1" fontAlgn="auto" hangingPunct="1">
              <a:spcBef>
                <a:spcPts val="0"/>
              </a:spcBef>
              <a:spcAft>
                <a:spcPts val="0"/>
              </a:spcAft>
              <a:buFont typeface="Wingdings" pitchFamily="2" charset="2"/>
              <a:buChar char="§"/>
              <a:defRPr/>
            </a:pPr>
            <a:r>
              <a:rPr lang="en-US" dirty="0">
                <a:latin typeface="+mn-lt"/>
              </a:rPr>
              <a:t>Data register stores data to be displayed. The process of controlling the display involves putting the data that form the image of what you want to display into the data registers, then putting instructions in the instruction register. </a:t>
            </a:r>
          </a:p>
        </p:txBody>
      </p:sp>
      <p:pic>
        <p:nvPicPr>
          <p:cNvPr id="55301" name="Picture 2" descr="Our Brand Identity » PES University">
            <a:extLst>
              <a:ext uri="{FF2B5EF4-FFF2-40B4-BE49-F238E27FC236}">
                <a16:creationId xmlns:a16="http://schemas.microsoft.com/office/drawing/2014/main" id="{0F3E6BC1-CB9E-42E3-036E-97EE9F6FD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
            <a:extLst>
              <a:ext uri="{FF2B5EF4-FFF2-40B4-BE49-F238E27FC236}">
                <a16:creationId xmlns:a16="http://schemas.microsoft.com/office/drawing/2014/main" id="{E93D2636-CE40-3A01-5215-11199926785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cxnSp>
        <p:nvCxnSpPr>
          <p:cNvPr id="7" name="Straight Connector 6">
            <a:extLst>
              <a:ext uri="{FF2B5EF4-FFF2-40B4-BE49-F238E27FC236}">
                <a16:creationId xmlns:a16="http://schemas.microsoft.com/office/drawing/2014/main" id="{6331D62F-6267-64E0-AAA1-08B3D2B7A5B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E134F38-4DB3-0A41-DE8A-89E1C4933A7F}"/>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LCD </a:t>
            </a:r>
          </a:p>
        </p:txBody>
      </p:sp>
      <p:sp>
        <p:nvSpPr>
          <p:cNvPr id="4" name="Rectangle 3">
            <a:extLst>
              <a:ext uri="{FF2B5EF4-FFF2-40B4-BE49-F238E27FC236}">
                <a16:creationId xmlns:a16="http://schemas.microsoft.com/office/drawing/2014/main" id="{346386E7-EF67-8685-3C7C-A412B8D04B3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8">
            <a:extLst>
              <a:ext uri="{FF2B5EF4-FFF2-40B4-BE49-F238E27FC236}">
                <a16:creationId xmlns:a16="http://schemas.microsoft.com/office/drawing/2014/main" id="{2C9E865A-2030-64A0-7C0E-FD27E01BFC1D}"/>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323" name="Rectangle 21">
            <a:extLst>
              <a:ext uri="{FF2B5EF4-FFF2-40B4-BE49-F238E27FC236}">
                <a16:creationId xmlns:a16="http://schemas.microsoft.com/office/drawing/2014/main" id="{7E398570-DB1C-91EC-8B94-B42F0B4A8D31}"/>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324" name="TextBox 2">
            <a:extLst>
              <a:ext uri="{FF2B5EF4-FFF2-40B4-BE49-F238E27FC236}">
                <a16:creationId xmlns:a16="http://schemas.microsoft.com/office/drawing/2014/main" id="{4728DE47-3904-E817-06E0-BCBF9055A713}"/>
              </a:ext>
            </a:extLst>
          </p:cNvPr>
          <p:cNvSpPr txBox="1">
            <a:spLocks noChangeArrowheads="1"/>
          </p:cNvSpPr>
          <p:nvPr/>
        </p:nvSpPr>
        <p:spPr bwMode="auto">
          <a:xfrm>
            <a:off x="457200" y="1155700"/>
            <a:ext cx="5186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t>Interfacing Diagram</a:t>
            </a:r>
          </a:p>
        </p:txBody>
      </p:sp>
      <p:pic>
        <p:nvPicPr>
          <p:cNvPr id="56325" name="Picture 9">
            <a:extLst>
              <a:ext uri="{FF2B5EF4-FFF2-40B4-BE49-F238E27FC236}">
                <a16:creationId xmlns:a16="http://schemas.microsoft.com/office/drawing/2014/main" id="{502BE7D4-8DF4-6202-59BB-13E4513DE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016125"/>
            <a:ext cx="6672262"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BC4DFCBD-3280-AB56-2C1D-5C765DB5B543}"/>
              </a:ext>
            </a:extLst>
          </p:cNvPr>
          <p:cNvGraphicFramePr>
            <a:graphicFrameLocks noGrp="1"/>
          </p:cNvGraphicFramePr>
          <p:nvPr/>
        </p:nvGraphicFramePr>
        <p:xfrm>
          <a:off x="6989763" y="2162175"/>
          <a:ext cx="5040312" cy="3513328"/>
        </p:xfrm>
        <a:graphic>
          <a:graphicData uri="http://schemas.openxmlformats.org/drawingml/2006/table">
            <a:tbl>
              <a:tblPr firstRow="1" firstCol="1" bandRow="1">
                <a:tableStyleId>{5C22544A-7EE6-4342-B048-85BDC9FD1C3A}</a:tableStyleId>
              </a:tblPr>
              <a:tblGrid>
                <a:gridCol w="1013241">
                  <a:extLst>
                    <a:ext uri="{9D8B030D-6E8A-4147-A177-3AD203B41FA5}">
                      <a16:colId xmlns:a16="http://schemas.microsoft.com/office/drawing/2014/main" val="20000"/>
                    </a:ext>
                  </a:extLst>
                </a:gridCol>
                <a:gridCol w="4027071">
                  <a:extLst>
                    <a:ext uri="{9D8B030D-6E8A-4147-A177-3AD203B41FA5}">
                      <a16:colId xmlns:a16="http://schemas.microsoft.com/office/drawing/2014/main" val="20001"/>
                    </a:ext>
                  </a:extLst>
                </a:gridCol>
              </a:tblGrid>
              <a:tr h="263892">
                <a:tc>
                  <a:txBody>
                    <a:bodyPr/>
                    <a:lstStyle/>
                    <a:p>
                      <a:pPr marL="0" marR="0" algn="just">
                        <a:lnSpc>
                          <a:spcPct val="115000"/>
                        </a:lnSpc>
                        <a:spcBef>
                          <a:spcPts val="0"/>
                        </a:spcBef>
                        <a:spcAft>
                          <a:spcPts val="0"/>
                        </a:spcAft>
                      </a:pPr>
                      <a:r>
                        <a:rPr lang="en-IN" sz="1600" dirty="0">
                          <a:effectLst/>
                        </a:rPr>
                        <a:t>Command</a:t>
                      </a:r>
                      <a:endParaRPr lang="en-US" sz="1600" dirty="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a:effectLst/>
                        </a:rPr>
                        <a:t>Description</a:t>
                      </a:r>
                      <a:endParaRPr lang="en-US" sz="1600">
                        <a:effectLst/>
                        <a:latin typeface="Calibri"/>
                        <a:ea typeface="Times New Roman"/>
                        <a:cs typeface="Times New Roman"/>
                      </a:endParaRPr>
                    </a:p>
                  </a:txBody>
                  <a:tcPr marL="68596" marR="68596" marT="0" marB="0"/>
                </a:tc>
                <a:extLst>
                  <a:ext uri="{0D108BD9-81ED-4DB2-BD59-A6C34878D82A}">
                    <a16:rowId xmlns:a16="http://schemas.microsoft.com/office/drawing/2014/main" val="10000"/>
                  </a:ext>
                </a:extLst>
              </a:tr>
              <a:tr h="544293">
                <a:tc>
                  <a:txBody>
                    <a:bodyPr/>
                    <a:lstStyle/>
                    <a:p>
                      <a:pPr marL="0" marR="0" algn="just">
                        <a:lnSpc>
                          <a:spcPct val="115000"/>
                        </a:lnSpc>
                        <a:spcBef>
                          <a:spcPts val="0"/>
                        </a:spcBef>
                        <a:spcAft>
                          <a:spcPts val="0"/>
                        </a:spcAft>
                      </a:pPr>
                      <a:r>
                        <a:rPr lang="en-IN" sz="1600">
                          <a:effectLst/>
                        </a:rPr>
                        <a:t>0x38</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a:effectLst/>
                        </a:rPr>
                        <a:t>It initialises the 2x16 display as 2X16 Display with both the lines active for display</a:t>
                      </a:r>
                      <a:endParaRPr lang="en-US" sz="1600">
                        <a:effectLst/>
                        <a:latin typeface="Calibri"/>
                        <a:ea typeface="Times New Roman"/>
                        <a:cs typeface="Times New Roman"/>
                      </a:endParaRPr>
                    </a:p>
                  </a:txBody>
                  <a:tcPr marL="68596" marR="68596" marT="0" marB="0"/>
                </a:tc>
                <a:extLst>
                  <a:ext uri="{0D108BD9-81ED-4DB2-BD59-A6C34878D82A}">
                    <a16:rowId xmlns:a16="http://schemas.microsoft.com/office/drawing/2014/main" val="10001"/>
                  </a:ext>
                </a:extLst>
              </a:tr>
              <a:tr h="544293">
                <a:tc>
                  <a:txBody>
                    <a:bodyPr/>
                    <a:lstStyle/>
                    <a:p>
                      <a:pPr marL="0" marR="0" algn="just">
                        <a:lnSpc>
                          <a:spcPct val="115000"/>
                        </a:lnSpc>
                        <a:spcBef>
                          <a:spcPts val="0"/>
                        </a:spcBef>
                        <a:spcAft>
                          <a:spcPts val="0"/>
                        </a:spcAft>
                      </a:pPr>
                      <a:r>
                        <a:rPr lang="en-IN" sz="1600">
                          <a:effectLst/>
                        </a:rPr>
                        <a:t>0x30</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dirty="0">
                          <a:effectLst/>
                        </a:rPr>
                        <a:t>It initialises the 2x16 display as 1X16 Display with only line 1 active for display</a:t>
                      </a:r>
                      <a:endParaRPr lang="en-US" sz="1600" dirty="0">
                        <a:effectLst/>
                        <a:latin typeface="Calibri"/>
                        <a:ea typeface="Times New Roman"/>
                        <a:cs typeface="Times New Roman"/>
                      </a:endParaRPr>
                    </a:p>
                  </a:txBody>
                  <a:tcPr marL="68596" marR="68596" marT="0" marB="0"/>
                </a:tc>
                <a:extLst>
                  <a:ext uri="{0D108BD9-81ED-4DB2-BD59-A6C34878D82A}">
                    <a16:rowId xmlns:a16="http://schemas.microsoft.com/office/drawing/2014/main" val="10002"/>
                  </a:ext>
                </a:extLst>
              </a:tr>
              <a:tr h="263892">
                <a:tc>
                  <a:txBody>
                    <a:bodyPr/>
                    <a:lstStyle/>
                    <a:p>
                      <a:pPr marL="0" marR="0" algn="just">
                        <a:lnSpc>
                          <a:spcPct val="115000"/>
                        </a:lnSpc>
                        <a:spcBef>
                          <a:spcPts val="0"/>
                        </a:spcBef>
                        <a:spcAft>
                          <a:spcPts val="0"/>
                        </a:spcAft>
                      </a:pPr>
                      <a:r>
                        <a:rPr lang="en-IN" sz="1600">
                          <a:effectLst/>
                        </a:rPr>
                        <a:t>0x0E</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a:effectLst/>
                        </a:rPr>
                        <a:t>Display ON &amp; Curser ON</a:t>
                      </a:r>
                      <a:endParaRPr lang="en-US" sz="1600">
                        <a:effectLst/>
                        <a:latin typeface="Calibri"/>
                        <a:ea typeface="Times New Roman"/>
                        <a:cs typeface="Times New Roman"/>
                      </a:endParaRPr>
                    </a:p>
                  </a:txBody>
                  <a:tcPr marL="68596" marR="68596" marT="0" marB="0"/>
                </a:tc>
                <a:extLst>
                  <a:ext uri="{0D108BD9-81ED-4DB2-BD59-A6C34878D82A}">
                    <a16:rowId xmlns:a16="http://schemas.microsoft.com/office/drawing/2014/main" val="10003"/>
                  </a:ext>
                </a:extLst>
              </a:tr>
              <a:tr h="263892">
                <a:tc>
                  <a:txBody>
                    <a:bodyPr/>
                    <a:lstStyle/>
                    <a:p>
                      <a:pPr marL="0" marR="0" algn="just">
                        <a:lnSpc>
                          <a:spcPct val="115000"/>
                        </a:lnSpc>
                        <a:spcBef>
                          <a:spcPts val="0"/>
                        </a:spcBef>
                        <a:spcAft>
                          <a:spcPts val="0"/>
                        </a:spcAft>
                      </a:pPr>
                      <a:r>
                        <a:rPr lang="en-IN" sz="1600">
                          <a:effectLst/>
                        </a:rPr>
                        <a:t>0X06</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a:effectLst/>
                        </a:rPr>
                        <a:t>Increment Curser ( Shift Curser Right)</a:t>
                      </a:r>
                      <a:endParaRPr lang="en-US" sz="1600">
                        <a:effectLst/>
                        <a:latin typeface="Calibri"/>
                        <a:ea typeface="Times New Roman"/>
                        <a:cs typeface="Times New Roman"/>
                      </a:endParaRPr>
                    </a:p>
                  </a:txBody>
                  <a:tcPr marL="68596" marR="68596" marT="0" marB="0"/>
                </a:tc>
                <a:extLst>
                  <a:ext uri="{0D108BD9-81ED-4DB2-BD59-A6C34878D82A}">
                    <a16:rowId xmlns:a16="http://schemas.microsoft.com/office/drawing/2014/main" val="10004"/>
                  </a:ext>
                </a:extLst>
              </a:tr>
              <a:tr h="544293">
                <a:tc>
                  <a:txBody>
                    <a:bodyPr/>
                    <a:lstStyle/>
                    <a:p>
                      <a:pPr marL="0" marR="0" algn="just">
                        <a:lnSpc>
                          <a:spcPct val="115000"/>
                        </a:lnSpc>
                        <a:spcBef>
                          <a:spcPts val="0"/>
                        </a:spcBef>
                        <a:spcAft>
                          <a:spcPts val="0"/>
                        </a:spcAft>
                      </a:pPr>
                      <a:r>
                        <a:rPr lang="en-IN" sz="1600">
                          <a:effectLst/>
                        </a:rPr>
                        <a:t>0X01</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dirty="0">
                          <a:effectLst/>
                        </a:rPr>
                        <a:t>Clear Display &amp; Initialise curser to address 0 (Line 1 position 1) </a:t>
                      </a:r>
                      <a:endParaRPr lang="en-US" sz="1600" dirty="0">
                        <a:effectLst/>
                        <a:latin typeface="Calibri"/>
                        <a:ea typeface="Times New Roman"/>
                        <a:cs typeface="Times New Roman"/>
                      </a:endParaRPr>
                    </a:p>
                  </a:txBody>
                  <a:tcPr marL="68596" marR="68596" marT="0" marB="0"/>
                </a:tc>
                <a:extLst>
                  <a:ext uri="{0D108BD9-81ED-4DB2-BD59-A6C34878D82A}">
                    <a16:rowId xmlns:a16="http://schemas.microsoft.com/office/drawing/2014/main" val="10005"/>
                  </a:ext>
                </a:extLst>
              </a:tr>
              <a:tr h="544293">
                <a:tc>
                  <a:txBody>
                    <a:bodyPr/>
                    <a:lstStyle/>
                    <a:p>
                      <a:pPr marL="0" marR="0" algn="just">
                        <a:lnSpc>
                          <a:spcPct val="115000"/>
                        </a:lnSpc>
                        <a:spcBef>
                          <a:spcPts val="0"/>
                        </a:spcBef>
                        <a:spcAft>
                          <a:spcPts val="0"/>
                        </a:spcAft>
                      </a:pPr>
                      <a:r>
                        <a:rPr lang="en-IN" sz="1600">
                          <a:effectLst/>
                        </a:rPr>
                        <a:t>0X80</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a:effectLst/>
                        </a:rPr>
                        <a:t>Set DDRAM address or courser position to Line1 position1on display </a:t>
                      </a:r>
                      <a:endParaRPr lang="en-US" sz="1600">
                        <a:effectLst/>
                        <a:latin typeface="Calibri"/>
                        <a:ea typeface="Times New Roman"/>
                        <a:cs typeface="Times New Roman"/>
                      </a:endParaRPr>
                    </a:p>
                  </a:txBody>
                  <a:tcPr marL="68596" marR="68596" marT="0" marB="0"/>
                </a:tc>
                <a:extLst>
                  <a:ext uri="{0D108BD9-81ED-4DB2-BD59-A6C34878D82A}">
                    <a16:rowId xmlns:a16="http://schemas.microsoft.com/office/drawing/2014/main" val="10006"/>
                  </a:ext>
                </a:extLst>
              </a:tr>
              <a:tr h="544293">
                <a:tc>
                  <a:txBody>
                    <a:bodyPr/>
                    <a:lstStyle/>
                    <a:p>
                      <a:pPr marL="0" marR="0" algn="just">
                        <a:lnSpc>
                          <a:spcPct val="115000"/>
                        </a:lnSpc>
                        <a:spcBef>
                          <a:spcPts val="0"/>
                        </a:spcBef>
                        <a:spcAft>
                          <a:spcPts val="0"/>
                        </a:spcAft>
                      </a:pPr>
                      <a:r>
                        <a:rPr lang="en-IN" sz="1600">
                          <a:effectLst/>
                        </a:rPr>
                        <a:t>0XC0</a:t>
                      </a:r>
                      <a:endParaRPr lang="en-US" sz="1600">
                        <a:effectLst/>
                        <a:latin typeface="Calibri"/>
                        <a:ea typeface="Times New Roman"/>
                        <a:cs typeface="Times New Roman"/>
                      </a:endParaRPr>
                    </a:p>
                  </a:txBody>
                  <a:tcPr marL="68596" marR="68596" marT="0" marB="0"/>
                </a:tc>
                <a:tc>
                  <a:txBody>
                    <a:bodyPr/>
                    <a:lstStyle/>
                    <a:p>
                      <a:pPr marL="0" marR="0" algn="just">
                        <a:lnSpc>
                          <a:spcPct val="115000"/>
                        </a:lnSpc>
                        <a:spcBef>
                          <a:spcPts val="0"/>
                        </a:spcBef>
                        <a:spcAft>
                          <a:spcPts val="0"/>
                        </a:spcAft>
                      </a:pPr>
                      <a:r>
                        <a:rPr lang="en-IN" sz="1600" dirty="0">
                          <a:effectLst/>
                        </a:rPr>
                        <a:t>Set DDRAM address or courser position to Line2 position1on display</a:t>
                      </a:r>
                      <a:endParaRPr lang="en-US" sz="1600" dirty="0">
                        <a:effectLst/>
                        <a:latin typeface="Calibri"/>
                        <a:ea typeface="Times New Roman"/>
                        <a:cs typeface="Times New Roman"/>
                      </a:endParaRPr>
                    </a:p>
                  </a:txBody>
                  <a:tcPr marL="68596" marR="68596" marT="0" marB="0"/>
                </a:tc>
                <a:extLst>
                  <a:ext uri="{0D108BD9-81ED-4DB2-BD59-A6C34878D82A}">
                    <a16:rowId xmlns:a16="http://schemas.microsoft.com/office/drawing/2014/main" val="10007"/>
                  </a:ext>
                </a:extLst>
              </a:tr>
            </a:tbl>
          </a:graphicData>
        </a:graphic>
      </p:graphicFrame>
      <p:pic>
        <p:nvPicPr>
          <p:cNvPr id="56355" name="Picture 2" descr="Our Brand Identity » PES University">
            <a:extLst>
              <a:ext uri="{FF2B5EF4-FFF2-40B4-BE49-F238E27FC236}">
                <a16:creationId xmlns:a16="http://schemas.microsoft.com/office/drawing/2014/main" id="{6A757503-8F98-C148-F801-F3E14FA2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619B767-0B9F-A870-F4A0-28760A6A2FC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94F35D2-38A9-2D76-2902-1A8A648B10F0}"/>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LCD </a:t>
            </a:r>
          </a:p>
        </p:txBody>
      </p:sp>
      <p:sp>
        <p:nvSpPr>
          <p:cNvPr id="7" name="Line 7">
            <a:extLst>
              <a:ext uri="{FF2B5EF4-FFF2-40B4-BE49-F238E27FC236}">
                <a16:creationId xmlns:a16="http://schemas.microsoft.com/office/drawing/2014/main" id="{AE5465B0-01F2-3866-58EB-300E173EDBC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49ED8CCB-EC3D-72DA-A757-E672DCEAF7F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8">
            <a:extLst>
              <a:ext uri="{FF2B5EF4-FFF2-40B4-BE49-F238E27FC236}">
                <a16:creationId xmlns:a16="http://schemas.microsoft.com/office/drawing/2014/main" id="{291042CE-8F90-9B5D-63F2-A0150D73B5D0}"/>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47" name="Rectangle 21">
            <a:extLst>
              <a:ext uri="{FF2B5EF4-FFF2-40B4-BE49-F238E27FC236}">
                <a16:creationId xmlns:a16="http://schemas.microsoft.com/office/drawing/2014/main" id="{5048C064-136F-A1F1-9B75-1ED19AE8EEA3}"/>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48" name="TextBox 2">
            <a:extLst>
              <a:ext uri="{FF2B5EF4-FFF2-40B4-BE49-F238E27FC236}">
                <a16:creationId xmlns:a16="http://schemas.microsoft.com/office/drawing/2014/main" id="{2F62A362-0482-D6A8-29FB-3D1281A785CA}"/>
              </a:ext>
            </a:extLst>
          </p:cNvPr>
          <p:cNvSpPr txBox="1">
            <a:spLocks noChangeArrowheads="1"/>
          </p:cNvSpPr>
          <p:nvPr/>
        </p:nvSpPr>
        <p:spPr bwMode="auto">
          <a:xfrm>
            <a:off x="439738" y="1166813"/>
            <a:ext cx="518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t>LCD PIN functions</a:t>
            </a:r>
          </a:p>
        </p:txBody>
      </p:sp>
      <p:graphicFrame>
        <p:nvGraphicFramePr>
          <p:cNvPr id="5" name="Table 4">
            <a:extLst>
              <a:ext uri="{FF2B5EF4-FFF2-40B4-BE49-F238E27FC236}">
                <a16:creationId xmlns:a16="http://schemas.microsoft.com/office/drawing/2014/main" id="{789A8DEE-209A-EC41-70F6-31CC65B92E9C}"/>
              </a:ext>
            </a:extLst>
          </p:cNvPr>
          <p:cNvGraphicFramePr>
            <a:graphicFrameLocks noGrp="1"/>
          </p:cNvGraphicFramePr>
          <p:nvPr/>
        </p:nvGraphicFramePr>
        <p:xfrm>
          <a:off x="482600" y="1597025"/>
          <a:ext cx="10225088" cy="4814885"/>
        </p:xfrm>
        <a:graphic>
          <a:graphicData uri="http://schemas.openxmlformats.org/drawingml/2006/table">
            <a:tbl>
              <a:tblPr firstRow="1" firstCol="1" bandRow="1">
                <a:tableStyleId>{5C22544A-7EE6-4342-B048-85BDC9FD1C3A}</a:tableStyleId>
              </a:tblPr>
              <a:tblGrid>
                <a:gridCol w="616464">
                  <a:extLst>
                    <a:ext uri="{9D8B030D-6E8A-4147-A177-3AD203B41FA5}">
                      <a16:colId xmlns:a16="http://schemas.microsoft.com/office/drawing/2014/main" val="20000"/>
                    </a:ext>
                  </a:extLst>
                </a:gridCol>
                <a:gridCol w="888980">
                  <a:extLst>
                    <a:ext uri="{9D8B030D-6E8A-4147-A177-3AD203B41FA5}">
                      <a16:colId xmlns:a16="http://schemas.microsoft.com/office/drawing/2014/main" val="20001"/>
                    </a:ext>
                  </a:extLst>
                </a:gridCol>
                <a:gridCol w="8719644">
                  <a:extLst>
                    <a:ext uri="{9D8B030D-6E8A-4147-A177-3AD203B41FA5}">
                      <a16:colId xmlns:a16="http://schemas.microsoft.com/office/drawing/2014/main" val="20002"/>
                    </a:ext>
                  </a:extLst>
                </a:gridCol>
              </a:tblGrid>
              <a:tr h="247420">
                <a:tc>
                  <a:txBody>
                    <a:bodyPr/>
                    <a:lstStyle/>
                    <a:p>
                      <a:pPr marL="0" marR="0" algn="just">
                        <a:lnSpc>
                          <a:spcPct val="115000"/>
                        </a:lnSpc>
                        <a:spcBef>
                          <a:spcPts val="0"/>
                        </a:spcBef>
                        <a:spcAft>
                          <a:spcPts val="0"/>
                        </a:spcAft>
                      </a:pPr>
                      <a:r>
                        <a:rPr lang="en-IN" sz="1200" dirty="0">
                          <a:effectLst/>
                        </a:rPr>
                        <a:t>Pin No</a:t>
                      </a:r>
                      <a:endParaRPr lang="en-US" sz="1200" dirty="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Function</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Description</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00"/>
                  </a:ext>
                </a:extLst>
              </a:tr>
              <a:tr h="247420">
                <a:tc>
                  <a:txBody>
                    <a:bodyPr/>
                    <a:lstStyle/>
                    <a:p>
                      <a:pPr marL="0" marR="0" algn="just">
                        <a:lnSpc>
                          <a:spcPct val="115000"/>
                        </a:lnSpc>
                        <a:spcBef>
                          <a:spcPts val="0"/>
                        </a:spcBef>
                        <a:spcAft>
                          <a:spcPts val="0"/>
                        </a:spcAft>
                      </a:pPr>
                      <a:r>
                        <a:rPr lang="en-IN" sz="1200">
                          <a:effectLst/>
                        </a:rPr>
                        <a:t>1</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Vss</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LCD Ground</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01"/>
                  </a:ext>
                </a:extLst>
              </a:tr>
              <a:tr h="247420">
                <a:tc>
                  <a:txBody>
                    <a:bodyPr/>
                    <a:lstStyle/>
                    <a:p>
                      <a:pPr marL="0" marR="0" algn="just">
                        <a:lnSpc>
                          <a:spcPct val="115000"/>
                        </a:lnSpc>
                        <a:spcBef>
                          <a:spcPts val="0"/>
                        </a:spcBef>
                        <a:spcAft>
                          <a:spcPts val="0"/>
                        </a:spcAft>
                      </a:pPr>
                      <a:r>
                        <a:rPr lang="en-IN" sz="1200">
                          <a:effectLst/>
                        </a:rPr>
                        <a:t>2</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Vdd</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LCD Supply +5 V</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02"/>
                  </a:ext>
                </a:extLst>
              </a:tr>
              <a:tr h="247420">
                <a:tc>
                  <a:txBody>
                    <a:bodyPr/>
                    <a:lstStyle/>
                    <a:p>
                      <a:pPr marL="0" marR="0" algn="just">
                        <a:lnSpc>
                          <a:spcPct val="115000"/>
                        </a:lnSpc>
                        <a:spcBef>
                          <a:spcPts val="0"/>
                        </a:spcBef>
                        <a:spcAft>
                          <a:spcPts val="0"/>
                        </a:spcAft>
                      </a:pPr>
                      <a:r>
                        <a:rPr lang="en-IN" sz="1200">
                          <a:effectLst/>
                        </a:rPr>
                        <a:t>3</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Vee</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Contrast Control for Pixels</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03"/>
                  </a:ext>
                </a:extLst>
              </a:tr>
              <a:tr h="247420">
                <a:tc rowSpan="3">
                  <a:txBody>
                    <a:bodyPr/>
                    <a:lstStyle/>
                    <a:p>
                      <a:pPr marL="0" marR="0" algn="just">
                        <a:lnSpc>
                          <a:spcPct val="115000"/>
                        </a:lnSpc>
                        <a:spcBef>
                          <a:spcPts val="0"/>
                        </a:spcBef>
                        <a:spcAft>
                          <a:spcPts val="0"/>
                        </a:spcAft>
                      </a:pPr>
                      <a:r>
                        <a:rPr lang="en-IN" sz="1200" dirty="0">
                          <a:effectLst/>
                        </a:rPr>
                        <a:t>4</a:t>
                      </a:r>
                      <a:endParaRPr lang="en-US" sz="1200" dirty="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RS</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Register Select </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04"/>
                  </a:ext>
                </a:extLst>
              </a:tr>
              <a:tr h="615790">
                <a:tc vMerge="1">
                  <a:txBody>
                    <a:bodyPr/>
                    <a:lstStyle/>
                    <a:p>
                      <a:endParaRPr lang="en-US"/>
                    </a:p>
                  </a:txBody>
                  <a:tcPr/>
                </a:tc>
                <a:tc>
                  <a:txBody>
                    <a:bodyPr/>
                    <a:lstStyle/>
                    <a:p>
                      <a:pPr marL="0" marR="0" algn="just">
                        <a:lnSpc>
                          <a:spcPct val="115000"/>
                        </a:lnSpc>
                        <a:spcBef>
                          <a:spcPts val="0"/>
                        </a:spcBef>
                        <a:spcAft>
                          <a:spcPts val="0"/>
                        </a:spcAft>
                      </a:pPr>
                      <a:r>
                        <a:rPr lang="en-IN" sz="1200" dirty="0">
                          <a:effectLst/>
                        </a:rPr>
                        <a:t>RS=0</a:t>
                      </a:r>
                      <a:endParaRPr lang="en-US" sz="1200" dirty="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Register Selected is Command Register. The write operation stores the 8 bit value into command register for initialisation. Note: RS should be LOW when writing commands of LCD.</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05"/>
                  </a:ext>
                </a:extLst>
              </a:tr>
              <a:tr h="773116">
                <a:tc vMerge="1">
                  <a:txBody>
                    <a:bodyPr/>
                    <a:lstStyle/>
                    <a:p>
                      <a:endParaRPr lang="en-US"/>
                    </a:p>
                  </a:txBody>
                  <a:tcPr/>
                </a:tc>
                <a:tc>
                  <a:txBody>
                    <a:bodyPr/>
                    <a:lstStyle/>
                    <a:p>
                      <a:pPr marL="0" marR="0" algn="just">
                        <a:lnSpc>
                          <a:spcPct val="115000"/>
                        </a:lnSpc>
                        <a:spcBef>
                          <a:spcPts val="0"/>
                        </a:spcBef>
                        <a:spcAft>
                          <a:spcPts val="0"/>
                        </a:spcAft>
                      </a:pPr>
                      <a:r>
                        <a:rPr lang="en-IN" sz="1200" dirty="0">
                          <a:effectLst/>
                        </a:rPr>
                        <a:t>RS=1</a:t>
                      </a:r>
                      <a:endParaRPr lang="en-US" sz="1200" dirty="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Register Selected is Data Register. The write operation stores the 8 bit value into Data register for initialisation.</a:t>
                      </a:r>
                      <a:endParaRPr lang="en-US" sz="1200" dirty="0">
                        <a:effectLst/>
                      </a:endParaRPr>
                    </a:p>
                    <a:p>
                      <a:pPr marL="0" marR="0" algn="just">
                        <a:lnSpc>
                          <a:spcPct val="115000"/>
                        </a:lnSpc>
                        <a:spcBef>
                          <a:spcPts val="0"/>
                        </a:spcBef>
                        <a:spcAft>
                          <a:spcPts val="0"/>
                        </a:spcAft>
                      </a:pPr>
                      <a:r>
                        <a:rPr lang="en-IN" sz="1200" dirty="0">
                          <a:effectLst/>
                        </a:rPr>
                        <a:t>Note: RS should be HIGH when writing data (ASCII value of alphanumeric character to be displayed) to be displayed on LCD.</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06"/>
                  </a:ext>
                </a:extLst>
              </a:tr>
              <a:tr h="278404">
                <a:tc rowSpan="3">
                  <a:txBody>
                    <a:bodyPr/>
                    <a:lstStyle/>
                    <a:p>
                      <a:pPr marL="0" marR="0" algn="just">
                        <a:lnSpc>
                          <a:spcPct val="115000"/>
                        </a:lnSpc>
                        <a:spcBef>
                          <a:spcPts val="0"/>
                        </a:spcBef>
                        <a:spcAft>
                          <a:spcPts val="0"/>
                        </a:spcAft>
                      </a:pPr>
                      <a:r>
                        <a:rPr lang="en-IN" sz="1200">
                          <a:effectLst/>
                        </a:rPr>
                        <a:t>5</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R/</a:t>
                      </a:r>
                      <a:r>
                        <a:rPr lang="en-IN" sz="1200" dirty="0" err="1">
                          <a:effectLst/>
                        </a:rPr>
                        <a:t>Wbar</a:t>
                      </a:r>
                      <a:r>
                        <a:rPr lang="en-IN" sz="1200" dirty="0">
                          <a:effectLst/>
                        </a:rPr>
                        <a:t> </a:t>
                      </a:r>
                      <a:endParaRPr lang="en-US" sz="1200" dirty="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Read/ Write signal</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07"/>
                  </a:ext>
                </a:extLst>
              </a:tr>
              <a:tr h="510268">
                <a:tc vMerge="1">
                  <a:txBody>
                    <a:bodyPr/>
                    <a:lstStyle/>
                    <a:p>
                      <a:endParaRPr lang="en-US"/>
                    </a:p>
                  </a:txBody>
                  <a:tcPr/>
                </a:tc>
                <a:tc>
                  <a:txBody>
                    <a:bodyPr/>
                    <a:lstStyle/>
                    <a:p>
                      <a:pPr marL="0" marR="0" algn="just">
                        <a:lnSpc>
                          <a:spcPct val="115000"/>
                        </a:lnSpc>
                        <a:spcBef>
                          <a:spcPts val="0"/>
                        </a:spcBef>
                        <a:spcAft>
                          <a:spcPts val="0"/>
                        </a:spcAft>
                      </a:pPr>
                      <a:r>
                        <a:rPr lang="en-IN" sz="1200">
                          <a:effectLst/>
                        </a:rPr>
                        <a:t>R/Wbar =0</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Write Operation – Writing command or data.</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08"/>
                  </a:ext>
                </a:extLst>
              </a:tr>
              <a:tr h="247420">
                <a:tc vMerge="1">
                  <a:txBody>
                    <a:bodyPr/>
                    <a:lstStyle/>
                    <a:p>
                      <a:endParaRPr lang="en-US"/>
                    </a:p>
                  </a:txBody>
                  <a:tcPr/>
                </a:tc>
                <a:tc>
                  <a:txBody>
                    <a:bodyPr/>
                    <a:lstStyle/>
                    <a:p>
                      <a:pPr marL="0" marR="0" algn="just">
                        <a:lnSpc>
                          <a:spcPct val="115000"/>
                        </a:lnSpc>
                        <a:spcBef>
                          <a:spcPts val="0"/>
                        </a:spcBef>
                        <a:spcAft>
                          <a:spcPts val="0"/>
                        </a:spcAft>
                      </a:pPr>
                      <a:r>
                        <a:rPr lang="en-IN" sz="1200">
                          <a:effectLst/>
                        </a:rPr>
                        <a:t>R/Wbar=1</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Read Operation – Reading Busy status from LCD using D7 pin</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09"/>
                  </a:ext>
                </a:extLst>
              </a:tr>
              <a:tr h="410527">
                <a:tc>
                  <a:txBody>
                    <a:bodyPr/>
                    <a:lstStyle/>
                    <a:p>
                      <a:pPr marL="0" marR="0" algn="just">
                        <a:lnSpc>
                          <a:spcPct val="115000"/>
                        </a:lnSpc>
                        <a:spcBef>
                          <a:spcPts val="0"/>
                        </a:spcBef>
                        <a:spcAft>
                          <a:spcPts val="0"/>
                        </a:spcAft>
                      </a:pPr>
                      <a:r>
                        <a:rPr lang="en-IN" sz="1200">
                          <a:effectLst/>
                        </a:rPr>
                        <a:t>6</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EN</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Enable pin should have High to Low transition to order to latch the command/data available at D0-D7</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10"/>
                  </a:ext>
                </a:extLst>
              </a:tr>
              <a:tr h="247420">
                <a:tc>
                  <a:txBody>
                    <a:bodyPr/>
                    <a:lstStyle/>
                    <a:p>
                      <a:pPr marL="0" marR="0" algn="just">
                        <a:lnSpc>
                          <a:spcPct val="115000"/>
                        </a:lnSpc>
                        <a:spcBef>
                          <a:spcPts val="0"/>
                        </a:spcBef>
                        <a:spcAft>
                          <a:spcPts val="0"/>
                        </a:spcAft>
                      </a:pPr>
                      <a:r>
                        <a:rPr lang="en-IN" sz="1200">
                          <a:effectLst/>
                        </a:rPr>
                        <a:t>7-14</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D0-D7</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8 bit Data Lines through which command of data can be sent.</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11"/>
                  </a:ext>
                </a:extLst>
              </a:tr>
              <a:tr h="247420">
                <a:tc>
                  <a:txBody>
                    <a:bodyPr/>
                    <a:lstStyle/>
                    <a:p>
                      <a:pPr marL="0" marR="0" algn="just">
                        <a:lnSpc>
                          <a:spcPct val="115000"/>
                        </a:lnSpc>
                        <a:spcBef>
                          <a:spcPts val="0"/>
                        </a:spcBef>
                        <a:spcAft>
                          <a:spcPts val="0"/>
                        </a:spcAft>
                      </a:pPr>
                      <a:r>
                        <a:rPr lang="en-IN" sz="1200">
                          <a:effectLst/>
                        </a:rPr>
                        <a:t>15</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LED+</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+5V to Anode of back LCD</a:t>
                      </a:r>
                      <a:endParaRPr lang="en-US" sz="1200">
                        <a:effectLst/>
                        <a:latin typeface="Calibri"/>
                        <a:ea typeface="Times New Roman"/>
                        <a:cs typeface="Times New Roman"/>
                      </a:endParaRPr>
                    </a:p>
                  </a:txBody>
                  <a:tcPr marL="66943" marR="66943" marT="0" marB="0"/>
                </a:tc>
                <a:extLst>
                  <a:ext uri="{0D108BD9-81ED-4DB2-BD59-A6C34878D82A}">
                    <a16:rowId xmlns:a16="http://schemas.microsoft.com/office/drawing/2014/main" val="10012"/>
                  </a:ext>
                </a:extLst>
              </a:tr>
              <a:tr h="247420">
                <a:tc>
                  <a:txBody>
                    <a:bodyPr/>
                    <a:lstStyle/>
                    <a:p>
                      <a:pPr marL="0" marR="0" algn="just">
                        <a:lnSpc>
                          <a:spcPct val="115000"/>
                        </a:lnSpc>
                        <a:spcBef>
                          <a:spcPts val="0"/>
                        </a:spcBef>
                        <a:spcAft>
                          <a:spcPts val="0"/>
                        </a:spcAft>
                      </a:pPr>
                      <a:r>
                        <a:rPr lang="en-IN" sz="1200">
                          <a:effectLst/>
                        </a:rPr>
                        <a:t>16</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a:effectLst/>
                        </a:rPr>
                        <a:t>LED-</a:t>
                      </a:r>
                      <a:endParaRPr lang="en-US" sz="1200">
                        <a:effectLst/>
                        <a:latin typeface="Calibri"/>
                        <a:ea typeface="Times New Roman"/>
                        <a:cs typeface="Times New Roman"/>
                      </a:endParaRPr>
                    </a:p>
                  </a:txBody>
                  <a:tcPr marL="66943" marR="66943" marT="0" marB="0"/>
                </a:tc>
                <a:tc>
                  <a:txBody>
                    <a:bodyPr/>
                    <a:lstStyle/>
                    <a:p>
                      <a:pPr marL="0" marR="0" algn="just">
                        <a:lnSpc>
                          <a:spcPct val="115000"/>
                        </a:lnSpc>
                        <a:spcBef>
                          <a:spcPts val="0"/>
                        </a:spcBef>
                        <a:spcAft>
                          <a:spcPts val="0"/>
                        </a:spcAft>
                      </a:pPr>
                      <a:r>
                        <a:rPr lang="en-IN" sz="1200" dirty="0">
                          <a:effectLst/>
                        </a:rPr>
                        <a:t>Ground to back LED</a:t>
                      </a:r>
                      <a:endParaRPr lang="en-US" sz="1200" dirty="0">
                        <a:effectLst/>
                        <a:latin typeface="Calibri"/>
                        <a:ea typeface="Times New Roman"/>
                        <a:cs typeface="Times New Roman"/>
                      </a:endParaRPr>
                    </a:p>
                  </a:txBody>
                  <a:tcPr marL="66943" marR="66943" marT="0" marB="0"/>
                </a:tc>
                <a:extLst>
                  <a:ext uri="{0D108BD9-81ED-4DB2-BD59-A6C34878D82A}">
                    <a16:rowId xmlns:a16="http://schemas.microsoft.com/office/drawing/2014/main" val="10013"/>
                  </a:ext>
                </a:extLst>
              </a:tr>
            </a:tbl>
          </a:graphicData>
        </a:graphic>
      </p:graphicFrame>
      <p:pic>
        <p:nvPicPr>
          <p:cNvPr id="57407" name="Picture 2" descr="Our Brand Identity » PES University">
            <a:extLst>
              <a:ext uri="{FF2B5EF4-FFF2-40B4-BE49-F238E27FC236}">
                <a16:creationId xmlns:a16="http://schemas.microsoft.com/office/drawing/2014/main" id="{8012874C-FE8B-F949-2B9A-CE4C8FAE4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1C360F33-7746-0648-7504-7F241C10290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Line 7">
            <a:extLst>
              <a:ext uri="{FF2B5EF4-FFF2-40B4-BE49-F238E27FC236}">
                <a16:creationId xmlns:a16="http://schemas.microsoft.com/office/drawing/2014/main" id="{BE384160-29EE-BA4A-1682-A1A78759EBD2}"/>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307755DF-98F6-FD3E-9FC4-F54319D56C13}"/>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LCD </a:t>
            </a:r>
          </a:p>
        </p:txBody>
      </p:sp>
      <p:sp>
        <p:nvSpPr>
          <p:cNvPr id="9" name="Rectangle 8">
            <a:extLst>
              <a:ext uri="{FF2B5EF4-FFF2-40B4-BE49-F238E27FC236}">
                <a16:creationId xmlns:a16="http://schemas.microsoft.com/office/drawing/2014/main" id="{91CF3AB6-7BE5-6C17-EAA6-94461C1872E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3437FB9-018A-A3A5-96F4-45354F6FCEB8}"/>
              </a:ext>
            </a:extLst>
          </p:cNvPr>
          <p:cNvSpPr/>
          <p:nvPr/>
        </p:nvSpPr>
        <p:spPr>
          <a:xfrm>
            <a:off x="6889750" y="1130300"/>
            <a:ext cx="3649663" cy="708025"/>
          </a:xfrm>
          <a:prstGeom prst="rect">
            <a:avLst/>
          </a:prstGeom>
        </p:spPr>
        <p:txBody>
          <a:bodyPr>
            <a:spAutoFit/>
          </a:bodyPr>
          <a:lstStyle/>
          <a:p>
            <a:pPr eaLnBrk="1" fontAlgn="auto" hangingPunct="1">
              <a:spcBef>
                <a:spcPts val="0"/>
              </a:spcBef>
              <a:spcAft>
                <a:spcPts val="0"/>
              </a:spcAft>
              <a:defRPr/>
            </a:pPr>
            <a:r>
              <a:rPr lang="en-US" sz="2000" b="1" dirty="0">
                <a:solidFill>
                  <a:srgbClr val="C00000"/>
                </a:solidFill>
                <a:latin typeface="+mn-lt"/>
              </a:rPr>
              <a:t>Embedded C Program to Display a STRING in LCD using LPC1768</a:t>
            </a:r>
            <a:endParaRPr lang="en-IN" sz="2000" b="1" dirty="0">
              <a:solidFill>
                <a:srgbClr val="C00000"/>
              </a:solidFill>
              <a:latin typeface="+mn-lt"/>
            </a:endParaRPr>
          </a:p>
        </p:txBody>
      </p:sp>
      <p:sp>
        <p:nvSpPr>
          <p:cNvPr id="58371" name="Rectangle 18">
            <a:extLst>
              <a:ext uri="{FF2B5EF4-FFF2-40B4-BE49-F238E27FC236}">
                <a16:creationId xmlns:a16="http://schemas.microsoft.com/office/drawing/2014/main" id="{6A0A50ED-BEC7-DEDE-9DE5-B7FE2583DC50}"/>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372" name="Rectangle 21">
            <a:extLst>
              <a:ext uri="{FF2B5EF4-FFF2-40B4-BE49-F238E27FC236}">
                <a16:creationId xmlns:a16="http://schemas.microsoft.com/office/drawing/2014/main" id="{6DBB7875-8C40-FD49-3060-57BF7433D0A4}"/>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4517" name="Rectangle 1">
            <a:extLst>
              <a:ext uri="{FF2B5EF4-FFF2-40B4-BE49-F238E27FC236}">
                <a16:creationId xmlns:a16="http://schemas.microsoft.com/office/drawing/2014/main" id="{3AE2ACEB-96D1-C395-A35A-CCB854BD5A4D}"/>
              </a:ext>
            </a:extLst>
          </p:cNvPr>
          <p:cNvSpPr>
            <a:spLocks noChangeArrowheads="1"/>
          </p:cNvSpPr>
          <p:nvPr/>
        </p:nvSpPr>
        <p:spPr bwMode="auto">
          <a:xfrm>
            <a:off x="534988" y="1173163"/>
            <a:ext cx="6175375" cy="5170487"/>
          </a:xfrm>
          <a:prstGeom prst="rect">
            <a:avLst/>
          </a:prstGeom>
          <a:solidFill>
            <a:schemeClr val="accent2">
              <a:lumMod val="20000"/>
              <a:lumOff val="80000"/>
            </a:schemeClr>
          </a:solidFill>
          <a:ln>
            <a:noFill/>
          </a:ln>
        </p:spPr>
        <p:txBody>
          <a:bodyPr wrap="none" lIns="91428" tIns="45714" rIns="91428" bIns="45714" anchor="ctr">
            <a:spAutoFit/>
          </a:bodyP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#include &lt;LPC17xx.H&gt;</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#define  RS  0x01 //(01000000000000000000000000000000)</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#define  RW  0x02 //(00100000000000000000000000000000)</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#define  EN  0x04 //(00010000000000000000000000000000)</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void delay(unsigned long int x);</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Void </a:t>
            </a:r>
            <a:r>
              <a:rPr lang="en-US" altLang="en-US" sz="1500" dirty="0" err="1">
                <a:latin typeface="Consolas" panose="020B0609020204030204" pitchFamily="49" charset="0"/>
                <a:cs typeface="Times New Roman" panose="02020603050405020304" pitchFamily="18" charset="0"/>
              </a:rPr>
              <a:t>lcdwrt</a:t>
            </a:r>
            <a:r>
              <a:rPr lang="en-US" altLang="en-US" sz="1500" dirty="0">
                <a:latin typeface="Consolas" panose="020B0609020204030204" pitchFamily="49" charset="0"/>
                <a:cs typeface="Times New Roman" panose="02020603050405020304" pitchFamily="18" charset="0"/>
              </a:rPr>
              <a:t>(unsigned char y);</a:t>
            </a: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void </a:t>
            </a:r>
            <a:r>
              <a:rPr lang="en-US" altLang="en-US" sz="1500" dirty="0" err="1">
                <a:latin typeface="Consolas" panose="020B0609020204030204" pitchFamily="49" charset="0"/>
                <a:cs typeface="Times New Roman" panose="02020603050405020304" pitchFamily="18" charset="0"/>
              </a:rPr>
              <a:t>lcdgpioinit</a:t>
            </a: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int main(void)</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unsigned char </a:t>
            </a:r>
            <a:r>
              <a:rPr lang="en-US" altLang="en-US" sz="1500" dirty="0" err="1">
                <a:latin typeface="Consolas" panose="020B0609020204030204" pitchFamily="49" charset="0"/>
                <a:cs typeface="Times New Roman" panose="02020603050405020304" pitchFamily="18" charset="0"/>
              </a:rPr>
              <a:t>cmd</a:t>
            </a:r>
            <a:r>
              <a:rPr lang="en-US" altLang="en-US" sz="1500" dirty="0">
                <a:latin typeface="Consolas" panose="020B0609020204030204" pitchFamily="49" charset="0"/>
                <a:cs typeface="Times New Roman" panose="02020603050405020304" pitchFamily="18" charset="0"/>
              </a:rPr>
              <a:t>[]={0X38,0X0E,0X06,0X01,0X80};</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unsigned char msg[]=“PES UNIVERSITY“,</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a:t>
            </a:r>
            <a:r>
              <a:rPr lang="en-US" altLang="en-US" sz="1500" dirty="0" err="1">
                <a:latin typeface="Consolas" panose="020B0609020204030204" pitchFamily="49" charset="0"/>
                <a:cs typeface="Times New Roman" panose="02020603050405020304" pitchFamily="18" charset="0"/>
              </a:rPr>
              <a:t>SystemInit</a:t>
            </a:r>
            <a:r>
              <a:rPr lang="en-US" altLang="en-US" sz="1500" dirty="0">
                <a:latin typeface="Consolas" panose="020B0609020204030204" pitchFamily="49" charset="0"/>
                <a:cs typeface="Times New Roman" panose="02020603050405020304" pitchFamily="18" charset="0"/>
              </a:rPr>
              <a:t>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LPC_GPIO1-&gt;FIOCLR1=RW;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LPC_GPIO1-&gt;FIOCLR1=RS;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for(</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=0;i&lt;5;i++)</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	</a:t>
            </a:r>
            <a:r>
              <a:rPr lang="en-US" altLang="en-US" sz="1500" dirty="0" err="1">
                <a:latin typeface="Consolas" panose="020B0609020204030204" pitchFamily="49" charset="0"/>
                <a:cs typeface="Times New Roman" panose="02020603050405020304" pitchFamily="18" charset="0"/>
              </a:rPr>
              <a:t>lcdwrt</a:t>
            </a:r>
            <a:r>
              <a:rPr lang="en-US" altLang="en-US" sz="1500" dirty="0">
                <a:latin typeface="Consolas" panose="020B0609020204030204" pitchFamily="49" charset="0"/>
                <a:cs typeface="Times New Roman" panose="02020603050405020304" pitchFamily="18" charset="0"/>
              </a:rPr>
              <a:t>(</a:t>
            </a:r>
            <a:r>
              <a:rPr lang="en-US" altLang="en-US" sz="1500" dirty="0" err="1">
                <a:latin typeface="Consolas" panose="020B0609020204030204" pitchFamily="49" charset="0"/>
                <a:cs typeface="Times New Roman" panose="02020603050405020304" pitchFamily="18" charset="0"/>
              </a:rPr>
              <a:t>cmd</a:t>
            </a:r>
            <a:r>
              <a:rPr lang="en-US" altLang="en-US" sz="1500" dirty="0">
                <a:latin typeface="Consolas" panose="020B0609020204030204" pitchFamily="49" charset="0"/>
                <a:cs typeface="Times New Roman" panose="02020603050405020304" pitchFamily="18" charset="0"/>
              </a:rPr>
              <a:t>[</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LPC_GPIO1-&gt;FIOSET1=RS;   // RS=1 </a:t>
            </a:r>
            <a:r>
              <a:rPr lang="en-US" altLang="en-US" sz="1500" dirty="0">
                <a:cs typeface="Times New Roman" panose="02020603050405020304" pitchFamily="18" charset="0"/>
              </a:rPr>
              <a:t>–</a:t>
            </a:r>
            <a:r>
              <a:rPr lang="en-US" altLang="en-US" sz="1500" dirty="0">
                <a:latin typeface="Consolas" panose="020B0609020204030204" pitchFamily="49" charset="0"/>
                <a:cs typeface="Times New Roman" panose="02020603050405020304" pitchFamily="18" charset="0"/>
              </a:rPr>
              <a:t> Data Register</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for(</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=0;msg[</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]!='\0';i++)</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a:t>
            </a:r>
            <a:r>
              <a:rPr lang="en-US" altLang="en-US" sz="1500" dirty="0" err="1">
                <a:latin typeface="Consolas" panose="020B0609020204030204" pitchFamily="49" charset="0"/>
                <a:cs typeface="Times New Roman" panose="02020603050405020304" pitchFamily="18" charset="0"/>
              </a:rPr>
              <a:t>lcdwrt</a:t>
            </a:r>
            <a:r>
              <a:rPr lang="en-US" altLang="en-US" sz="1500" dirty="0">
                <a:latin typeface="Consolas" panose="020B0609020204030204" pitchFamily="49" charset="0"/>
                <a:cs typeface="Times New Roman" panose="02020603050405020304" pitchFamily="18" charset="0"/>
              </a:rPr>
              <a:t>(msg[</a:t>
            </a:r>
            <a:r>
              <a:rPr lang="en-US" altLang="en-US" sz="1500" dirty="0" err="1">
                <a:latin typeface="Consolas" panose="020B0609020204030204" pitchFamily="49" charset="0"/>
                <a:cs typeface="Times New Roman" panose="02020603050405020304" pitchFamily="18" charset="0"/>
              </a:rPr>
              <a:t>i</a:t>
            </a: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		}</a:t>
            </a:r>
            <a:endParaRPr lang="en-US" altLang="en-US" sz="1500" dirty="0">
              <a:latin typeface="Arial" panose="020B0604020202020204" pitchFamily="34" charset="0"/>
              <a:cs typeface="Arial" panose="020B0604020202020204" pitchFamily="34" charset="0"/>
            </a:endParaRPr>
          </a:p>
          <a:p>
            <a:pPr>
              <a:lnSpc>
                <a:spcPct val="100000"/>
              </a:lnSpc>
              <a:spcBef>
                <a:spcPct val="0"/>
              </a:spcBef>
              <a:buFontTx/>
              <a:buNone/>
              <a:defRPr/>
            </a:pP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p:txBody>
      </p:sp>
      <p:sp>
        <p:nvSpPr>
          <p:cNvPr id="64518" name="Rectangle 11">
            <a:extLst>
              <a:ext uri="{FF2B5EF4-FFF2-40B4-BE49-F238E27FC236}">
                <a16:creationId xmlns:a16="http://schemas.microsoft.com/office/drawing/2014/main" id="{9AE91EFF-0EB8-EFB6-861D-7AF50C33F919}"/>
              </a:ext>
            </a:extLst>
          </p:cNvPr>
          <p:cNvSpPr>
            <a:spLocks noChangeArrowheads="1"/>
          </p:cNvSpPr>
          <p:nvPr/>
        </p:nvSpPr>
        <p:spPr bwMode="auto">
          <a:xfrm>
            <a:off x="6942138" y="2314575"/>
            <a:ext cx="5087937" cy="4016375"/>
          </a:xfrm>
          <a:prstGeom prst="rect">
            <a:avLst/>
          </a:prstGeom>
          <a:solidFill>
            <a:schemeClr val="accent2">
              <a:lumMod val="20000"/>
              <a:lumOff val="80000"/>
            </a:schemeClr>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500" dirty="0" err="1">
                <a:latin typeface="Consolas" panose="020B0609020204030204" pitchFamily="49" charset="0"/>
                <a:cs typeface="Times New Roman" panose="02020603050405020304" pitchFamily="18" charset="0"/>
              </a:rPr>
              <a:t>voidlcdwrt</a:t>
            </a:r>
            <a:r>
              <a:rPr lang="en-US" altLang="en-US" sz="1500" dirty="0">
                <a:latin typeface="Consolas" panose="020B0609020204030204" pitchFamily="49" charset="0"/>
                <a:cs typeface="Times New Roman" panose="02020603050405020304" pitchFamily="18" charset="0"/>
              </a:rPr>
              <a:t>(unsigned char y)</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	LPC_GPIO2-&gt;FIOPIN0=y;</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LPC_GPIO1-&gt;FIOSET1=EN;  </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delay(10);</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LPC_GPIO1-&gt;FIOCLR1=EN;  </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delay(1000);</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a:t>
            </a:r>
          </a:p>
          <a:p>
            <a:pPr>
              <a:defRPr/>
            </a:pPr>
            <a:r>
              <a:rPr lang="en-US" altLang="en-US" sz="1500" dirty="0">
                <a:latin typeface="Consolas" panose="020B0609020204030204" pitchFamily="49" charset="0"/>
                <a:cs typeface="Times New Roman" panose="02020603050405020304" pitchFamily="18" charset="0"/>
              </a:rPr>
              <a:t>void </a:t>
            </a:r>
            <a:r>
              <a:rPr lang="en-US" altLang="en-US" sz="1500" dirty="0" err="1">
                <a:latin typeface="Consolas" panose="020B0609020204030204" pitchFamily="49" charset="0"/>
                <a:cs typeface="Times New Roman" panose="02020603050405020304" pitchFamily="18" charset="0"/>
              </a:rPr>
              <a:t>lcdgpioinit</a:t>
            </a:r>
            <a:r>
              <a:rPr lang="en-US" altLang="en-US" sz="1500" dirty="0">
                <a:latin typeface="Consolas" panose="020B0609020204030204" pitchFamily="49" charset="0"/>
                <a:cs typeface="Times New Roman" panose="02020603050405020304" pitchFamily="18" charset="0"/>
              </a:rPr>
              <a:t>()</a:t>
            </a:r>
          </a:p>
          <a:p>
            <a:pPr>
              <a:defRPr/>
            </a:pPr>
            <a:r>
              <a:rPr lang="en-US" altLang="en-US" sz="1500" dirty="0">
                <a:latin typeface="Consolas" panose="020B0609020204030204" pitchFamily="49" charset="0"/>
                <a:cs typeface="Times New Roman" panose="02020603050405020304" pitchFamily="18" charset="0"/>
              </a:rPr>
              <a:t>{		LPC_GPIO2-&gt;FIOMASK0|=0X00;</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LPC_GPIO2-&gt;FIODIR0|=0XFF;</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LPC_GPIO1-&gt;FIOMASK1|=0X00;</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LPC_GPIO1-&gt;FIODIR1|=0XFF;</a:t>
            </a:r>
          </a:p>
          <a:p>
            <a:pPr>
              <a:defRPr/>
            </a:pPr>
            <a:r>
              <a:rPr lang="en-US" altLang="en-US" sz="1500" dirty="0">
                <a:latin typeface="Consolas" panose="020B0609020204030204" pitchFamily="49" charset="0"/>
                <a:cs typeface="Times New Roman" panose="02020603050405020304" pitchFamily="18" charset="0"/>
              </a:rPr>
              <a:t>}</a:t>
            </a:r>
          </a:p>
          <a:p>
            <a:pPr>
              <a:defRPr/>
            </a:pPr>
            <a:r>
              <a:rPr lang="en-US" altLang="en-US" sz="1500" dirty="0">
                <a:latin typeface="Consolas" panose="020B0609020204030204" pitchFamily="49" charset="0"/>
                <a:cs typeface="Times New Roman" panose="02020603050405020304" pitchFamily="18" charset="0"/>
              </a:rPr>
              <a:t>void delay (unsigned long int x)</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	unsigned long int j;</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for(j=0;j&lt;</a:t>
            </a:r>
            <a:r>
              <a:rPr lang="en-US" altLang="en-US" sz="1500" dirty="0" err="1">
                <a:latin typeface="Consolas" panose="020B0609020204030204" pitchFamily="49" charset="0"/>
                <a:cs typeface="Times New Roman" panose="02020603050405020304" pitchFamily="18" charset="0"/>
              </a:rPr>
              <a:t>x;j</a:t>
            </a:r>
            <a:r>
              <a:rPr lang="en-US" altLang="en-US" sz="1500" dirty="0">
                <a:latin typeface="Consolas" panose="020B0609020204030204" pitchFamily="49" charset="0"/>
                <a:cs typeface="Times New Roman" panose="02020603050405020304" pitchFamily="18" charset="0"/>
              </a:rPr>
              <a:t>++);</a:t>
            </a:r>
            <a:endParaRPr lang="en-US" altLang="en-US" sz="1500" dirty="0">
              <a:latin typeface="Arial" panose="020B0604020202020204" pitchFamily="34" charset="0"/>
              <a:cs typeface="Arial" panose="020B0604020202020204" pitchFamily="34" charset="0"/>
            </a:endParaRPr>
          </a:p>
          <a:p>
            <a:pPr>
              <a:defRPr/>
            </a:pPr>
            <a:r>
              <a:rPr lang="en-US" altLang="en-US" sz="1500" dirty="0">
                <a:latin typeface="Consolas" panose="020B0609020204030204" pitchFamily="49" charset="0"/>
                <a:cs typeface="Times New Roman" panose="02020603050405020304" pitchFamily="18" charset="0"/>
              </a:rPr>
              <a:t>	}</a:t>
            </a:r>
            <a:endParaRPr lang="en-US" altLang="en-US" sz="1500" dirty="0">
              <a:latin typeface="Arial" panose="020B0604020202020204" pitchFamily="34" charset="0"/>
              <a:cs typeface="Arial" panose="020B0604020202020204" pitchFamily="34" charset="0"/>
            </a:endParaRPr>
          </a:p>
        </p:txBody>
      </p:sp>
      <p:pic>
        <p:nvPicPr>
          <p:cNvPr id="58375" name="Picture 2" descr="Our Brand Identity » PES University">
            <a:extLst>
              <a:ext uri="{FF2B5EF4-FFF2-40B4-BE49-F238E27FC236}">
                <a16:creationId xmlns:a16="http://schemas.microsoft.com/office/drawing/2014/main" id="{51C094A7-108C-62F3-6D4B-13816F72A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AD328596-767D-3785-C2E5-C74BBFFF32E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9B14915B-900D-7A4F-9611-6DB8F5475F9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187C3EBF-5BA2-19CF-7ABC-DAFD9F0848F4}"/>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LCD </a:t>
            </a:r>
          </a:p>
        </p:txBody>
      </p:sp>
      <p:sp>
        <p:nvSpPr>
          <p:cNvPr id="7" name="Rectangle 6">
            <a:extLst>
              <a:ext uri="{FF2B5EF4-FFF2-40B4-BE49-F238E27FC236}">
                <a16:creationId xmlns:a16="http://schemas.microsoft.com/office/drawing/2014/main" id="{41057094-15B8-A1E1-B4A4-29A263F5E05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C21FAE-0B60-B080-E338-A2154BB1AE62}"/>
              </a:ext>
            </a:extLst>
          </p:cNvPr>
          <p:cNvCxnSpPr>
            <a:cxnSpLocks/>
          </p:cNvCxnSpPr>
          <p:nvPr/>
        </p:nvCxnSpPr>
        <p:spPr>
          <a:xfrm flipV="1">
            <a:off x="5446713" y="2887663"/>
            <a:ext cx="458152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6851" name="Rectangle 10">
            <a:extLst>
              <a:ext uri="{FF2B5EF4-FFF2-40B4-BE49-F238E27FC236}">
                <a16:creationId xmlns:a16="http://schemas.microsoft.com/office/drawing/2014/main" id="{5315BA18-D3EF-F50E-B81F-6E88FF10ADCA}"/>
              </a:ext>
            </a:extLst>
          </p:cNvPr>
          <p:cNvSpPr>
            <a:spLocks noChangeArrowheads="1"/>
          </p:cNvSpPr>
          <p:nvPr/>
        </p:nvSpPr>
        <p:spPr bwMode="auto">
          <a:xfrm>
            <a:off x="5459413" y="4051300"/>
            <a:ext cx="749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mahesha@pes.edu</a:t>
            </a:r>
            <a:endParaRPr lang="en-IN" altLang="en-US" sz="2400" b="1"/>
          </a:p>
        </p:txBody>
      </p:sp>
      <p:sp>
        <p:nvSpPr>
          <p:cNvPr id="206852" name="Rectangle 11">
            <a:extLst>
              <a:ext uri="{FF2B5EF4-FFF2-40B4-BE49-F238E27FC236}">
                <a16:creationId xmlns:a16="http://schemas.microsoft.com/office/drawing/2014/main" id="{A2C85D0B-9FD2-4159-1F40-D11787FE1599}"/>
              </a:ext>
            </a:extLst>
          </p:cNvPr>
          <p:cNvSpPr>
            <a:spLocks noChangeArrowheads="1"/>
          </p:cNvSpPr>
          <p:nvPr/>
        </p:nvSpPr>
        <p:spPr bwMode="auto">
          <a:xfrm>
            <a:off x="5459413" y="4573588"/>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+91 9741172822 </a:t>
            </a:r>
            <a:endParaRPr lang="en-IN" altLang="en-US" sz="2400"/>
          </a:p>
        </p:txBody>
      </p:sp>
      <p:grpSp>
        <p:nvGrpSpPr>
          <p:cNvPr id="2" name="Group 12">
            <a:extLst>
              <a:ext uri="{FF2B5EF4-FFF2-40B4-BE49-F238E27FC236}">
                <a16:creationId xmlns:a16="http://schemas.microsoft.com/office/drawing/2014/main" id="{F6539755-1419-C18A-69DB-8DE2A733B1C7}"/>
              </a:ext>
            </a:extLst>
          </p:cNvPr>
          <p:cNvGrpSpPr/>
          <p:nvPr/>
        </p:nvGrpSpPr>
        <p:grpSpPr>
          <a:xfrm>
            <a:off x="313803" y="349547"/>
            <a:ext cx="11516908" cy="621982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1D934C07-0341-0098-1215-195D89EB7F61}"/>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a:extLst>
                <a:ext uri="{FF2B5EF4-FFF2-40B4-BE49-F238E27FC236}">
                  <a16:creationId xmlns:a16="http://schemas.microsoft.com/office/drawing/2014/main" id="{4F2137D6-D1D9-A3FE-9808-1EEA6F1C0EEC}"/>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CEE8F0A0-42D7-F94D-7AEE-DFB985ADF3AE}"/>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ectangle 16">
              <a:extLst>
                <a:ext uri="{FF2B5EF4-FFF2-40B4-BE49-F238E27FC236}">
                  <a16:creationId xmlns:a16="http://schemas.microsoft.com/office/drawing/2014/main" id="{44E783F0-CDA8-8D8E-4358-628393388297}"/>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19" name="Rectangle 18">
            <a:extLst>
              <a:ext uri="{FF2B5EF4-FFF2-40B4-BE49-F238E27FC236}">
                <a16:creationId xmlns:a16="http://schemas.microsoft.com/office/drawing/2014/main" id="{DAC66CA5-D73A-A100-8149-9397716C0BF3}"/>
              </a:ext>
            </a:extLst>
          </p:cNvPr>
          <p:cNvSpPr/>
          <p:nvPr/>
        </p:nvSpPr>
        <p:spPr>
          <a:xfrm>
            <a:off x="5446713" y="2049463"/>
            <a:ext cx="4603750" cy="665162"/>
          </a:xfrm>
          <a:prstGeom prst="rect">
            <a:avLst/>
          </a:prstGeom>
        </p:spPr>
        <p:txBody>
          <a:bodyPr>
            <a:spAutoFit/>
          </a:bodyPr>
          <a:lstStyle/>
          <a:p>
            <a:pPr>
              <a:defRPr/>
            </a:pPr>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6855" name="Rectangle 19">
            <a:extLst>
              <a:ext uri="{FF2B5EF4-FFF2-40B4-BE49-F238E27FC236}">
                <a16:creationId xmlns:a16="http://schemas.microsoft.com/office/drawing/2014/main" id="{8DCB4CF2-5347-0CD8-9685-3506672B389E}"/>
              </a:ext>
            </a:extLst>
          </p:cNvPr>
          <p:cNvSpPr>
            <a:spLocks noChangeArrowheads="1"/>
          </p:cNvSpPr>
          <p:nvPr/>
        </p:nvSpPr>
        <p:spPr bwMode="auto">
          <a:xfrm>
            <a:off x="5446713" y="3128963"/>
            <a:ext cx="749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206856" name="Rectangle 20">
            <a:extLst>
              <a:ext uri="{FF2B5EF4-FFF2-40B4-BE49-F238E27FC236}">
                <a16:creationId xmlns:a16="http://schemas.microsoft.com/office/drawing/2014/main" id="{D7AB3CF8-78FC-5BEE-61F4-6DD7BCA89EE4}"/>
              </a:ext>
            </a:extLst>
          </p:cNvPr>
          <p:cNvSpPr>
            <a:spLocks noChangeArrowheads="1"/>
          </p:cNvSpPr>
          <p:nvPr/>
        </p:nvSpPr>
        <p:spPr bwMode="auto">
          <a:xfrm>
            <a:off x="5446713" y="3527425"/>
            <a:ext cx="674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Department of Electronics and Communication</a:t>
            </a:r>
            <a:endParaRPr lang="en-IN" altLang="en-US" sz="2400"/>
          </a:p>
        </p:txBody>
      </p:sp>
      <p:pic>
        <p:nvPicPr>
          <p:cNvPr id="206857" name="Picture 2" descr="Our Brand Identity » PES University">
            <a:extLst>
              <a:ext uri="{FF2B5EF4-FFF2-40B4-BE49-F238E27FC236}">
                <a16:creationId xmlns:a16="http://schemas.microsoft.com/office/drawing/2014/main" id="{22E8767A-4D66-1B21-C0B9-62B5B9861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574800"/>
            <a:ext cx="2505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134189</TotalTime>
  <Words>817</Words>
  <Application>Microsoft Office PowerPoint</Application>
  <PresentationFormat>Custom</PresentationFormat>
  <Paragraphs>120</Paragraphs>
  <Slides>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vt:i4>
      </vt:variant>
    </vt:vector>
  </HeadingPairs>
  <TitlesOfParts>
    <vt:vector size="21" baseType="lpstr">
      <vt:lpstr>Calibri</vt:lpstr>
      <vt:lpstr>Arial</vt:lpstr>
      <vt:lpstr>Calibri Light</vt:lpstr>
      <vt:lpstr>Times New Roman</vt:lpstr>
      <vt:lpstr>Lucida Sans Typewriter</vt:lpstr>
      <vt:lpstr>Wingdings</vt:lpstr>
      <vt:lpstr>Carlito_1x_1</vt:lpstr>
      <vt:lpstr>Carlito_1x_2</vt:lpstr>
      <vt:lpstr>Carlito-Bold_v_2</vt:lpstr>
      <vt:lpstr>BatangChe</vt:lpstr>
      <vt:lpstr>Georgia</vt:lpstr>
      <vt:lpstr>Carlito-Bold_v_1</vt:lpstr>
      <vt:lpstr>OpenSymbol_-_1</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maST11EC012@pesuonline.onmicrosoft.com mayur@123</cp:lastModifiedBy>
  <cp:revision>2817</cp:revision>
  <dcterms:created xsi:type="dcterms:W3CDTF">2020-02-24T03:13:07Z</dcterms:created>
  <dcterms:modified xsi:type="dcterms:W3CDTF">2023-06-07T11:26:21Z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