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31"/>
  </p:notesMasterIdLst>
  <p:sldIdLst>
    <p:sldId id="256" r:id="rId2"/>
    <p:sldId id="668" r:id="rId3"/>
    <p:sldId id="633" r:id="rId4"/>
    <p:sldId id="645" r:id="rId5"/>
    <p:sldId id="646" r:id="rId6"/>
    <p:sldId id="647" r:id="rId7"/>
    <p:sldId id="648" r:id="rId8"/>
    <p:sldId id="649" r:id="rId9"/>
    <p:sldId id="650" r:id="rId10"/>
    <p:sldId id="651" r:id="rId11"/>
    <p:sldId id="578" r:id="rId12"/>
    <p:sldId id="652" r:id="rId13"/>
    <p:sldId id="514" r:id="rId14"/>
    <p:sldId id="653" r:id="rId15"/>
    <p:sldId id="654" r:id="rId16"/>
    <p:sldId id="655" r:id="rId17"/>
    <p:sldId id="656" r:id="rId18"/>
    <p:sldId id="515" r:id="rId19"/>
    <p:sldId id="636" r:id="rId20"/>
    <p:sldId id="637" r:id="rId21"/>
    <p:sldId id="638" r:id="rId22"/>
    <p:sldId id="392" r:id="rId23"/>
    <p:sldId id="639" r:id="rId24"/>
    <p:sldId id="640" r:id="rId25"/>
    <p:sldId id="641" r:id="rId26"/>
    <p:sldId id="642" r:id="rId27"/>
    <p:sldId id="643" r:id="rId28"/>
    <p:sldId id="380" r:id="rId29"/>
    <p:sldId id="800" r:id="rId30"/>
  </p:sldIdLst>
  <p:sldSz cx="12190413" cy="6859588"/>
  <p:notesSz cx="7559675" cy="106918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8689" autoAdjust="0"/>
  </p:normalViewPr>
  <p:slideViewPr>
    <p:cSldViewPr snapToGrid="0">
      <p:cViewPr varScale="1">
        <p:scale>
          <a:sx n="53" d="100"/>
          <a:sy n="53" d="100"/>
        </p:scale>
        <p:origin x="11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C02366-D2B2-4944-AE38-DD87DFE7FCA6}" type="doc">
      <dgm:prSet loTypeId="urn:microsoft.com/office/officeart/2005/8/layout/hList3" loCatId="list" qsTypeId="urn:microsoft.com/office/officeart/2005/8/quickstyle/simple2" qsCatId="simple" csTypeId="urn:microsoft.com/office/officeart/2005/8/colors/accent1_1" csCatId="accent1" phldr="1"/>
      <dgm:spPr/>
      <dgm:t>
        <a:bodyPr/>
        <a:lstStyle/>
        <a:p>
          <a:endParaRPr lang="en-US"/>
        </a:p>
      </dgm:t>
    </dgm:pt>
    <dgm:pt modelId="{27769532-1494-43F0-A6B5-F3F7E18754A4}">
      <dgm:prSet phldrT="[Text]" custT="1"/>
      <dgm:spPr/>
      <dgm:t>
        <a:bodyPr/>
        <a:lstStyle/>
        <a:p>
          <a:r>
            <a:rPr lang="en-US" sz="2400" b="1"/>
            <a:t>Serial Communication Standards</a:t>
          </a:r>
          <a:endParaRPr lang="en-US" sz="2400" b="1" dirty="0"/>
        </a:p>
      </dgm:t>
    </dgm:pt>
    <dgm:pt modelId="{E27D11E7-DFF5-4D6F-AB9C-685ACC28C623}" type="parTrans" cxnId="{30F15337-8F63-4A61-A279-84D98F662ECE}">
      <dgm:prSet/>
      <dgm:spPr/>
      <dgm:t>
        <a:bodyPr/>
        <a:lstStyle/>
        <a:p>
          <a:endParaRPr lang="en-US"/>
        </a:p>
      </dgm:t>
    </dgm:pt>
    <dgm:pt modelId="{FA4B8575-48E3-4259-B0D4-35984A355C9E}" type="sibTrans" cxnId="{30F15337-8F63-4A61-A279-84D98F662ECE}">
      <dgm:prSet/>
      <dgm:spPr/>
      <dgm:t>
        <a:bodyPr/>
        <a:lstStyle/>
        <a:p>
          <a:endParaRPr lang="en-US"/>
        </a:p>
      </dgm:t>
    </dgm:pt>
    <dgm:pt modelId="{69B64584-3B04-4FCD-9CFF-925FA42BEB8B}">
      <dgm:prSet phldrT="[Text]" custT="1"/>
      <dgm:spPr/>
      <dgm:t>
        <a:bodyPr/>
        <a:lstStyle/>
        <a:p>
          <a:pPr algn="just">
            <a:lnSpc>
              <a:spcPct val="100000"/>
            </a:lnSpc>
          </a:pPr>
          <a:r>
            <a:rPr lang="en-US" sz="2400" dirty="0">
              <a:latin typeface="Times New Roman" pitchFamily="18" charset="0"/>
              <a:cs typeface="Times New Roman" pitchFamily="18" charset="0"/>
            </a:rPr>
            <a:t>Onboard Communication Interfaces</a:t>
          </a:r>
        </a:p>
        <a:p>
          <a:pPr algn="just">
            <a:lnSpc>
              <a:spcPct val="100000"/>
            </a:lnSpc>
          </a:pPr>
          <a:r>
            <a:rPr lang="en-US" sz="1800" dirty="0">
              <a:latin typeface="+mj-lt"/>
            </a:rPr>
            <a:t>These are used for internal communication of data in a embedded system.                                                              </a:t>
          </a:r>
        </a:p>
        <a:p>
          <a:pPr algn="just">
            <a:lnSpc>
              <a:spcPct val="100000"/>
            </a:lnSpc>
          </a:pPr>
          <a:r>
            <a:rPr lang="en-US" sz="1800" dirty="0">
              <a:latin typeface="+mj-lt"/>
            </a:rPr>
            <a:t>Used for communication  between  different  components present on the system.</a:t>
          </a:r>
        </a:p>
        <a:p>
          <a:pPr algn="just">
            <a:lnSpc>
              <a:spcPct val="100000"/>
            </a:lnSpc>
          </a:pPr>
          <a:r>
            <a:rPr lang="en-US" sz="1800" b="1" dirty="0">
              <a:latin typeface="+mj-lt"/>
            </a:rPr>
            <a:t>Universal Asynchronous Receiver Transmitter (UART)</a:t>
          </a:r>
        </a:p>
        <a:p>
          <a:pPr algn="just">
            <a:lnSpc>
              <a:spcPct val="100000"/>
            </a:lnSpc>
          </a:pPr>
          <a:r>
            <a:rPr lang="en-US" sz="1800" b="1" dirty="0">
              <a:latin typeface="+mj-lt"/>
            </a:rPr>
            <a:t>Serial Peripheral Interface (SPI)</a:t>
          </a:r>
        </a:p>
        <a:p>
          <a:pPr algn="just">
            <a:lnSpc>
              <a:spcPct val="100000"/>
            </a:lnSpc>
          </a:pPr>
          <a:r>
            <a:rPr lang="en-US" sz="1800" b="1" dirty="0">
              <a:latin typeface="+mj-lt"/>
            </a:rPr>
            <a:t>Inter Integrated Circuit (I2C)</a:t>
          </a:r>
        </a:p>
        <a:p>
          <a:pPr algn="just">
            <a:lnSpc>
              <a:spcPct val="100000"/>
            </a:lnSpc>
          </a:pPr>
          <a:r>
            <a:rPr lang="en-US" sz="1800" b="1" dirty="0">
              <a:latin typeface="+mj-lt"/>
            </a:rPr>
            <a:t>Controller Area Network (CAN)</a:t>
          </a:r>
        </a:p>
        <a:p>
          <a:pPr algn="just">
            <a:lnSpc>
              <a:spcPct val="100000"/>
            </a:lnSpc>
          </a:pPr>
          <a:r>
            <a:rPr lang="en-US" sz="1800" b="1" dirty="0">
              <a:latin typeface="+mj-lt"/>
            </a:rPr>
            <a:t>1-Wire Interface, Parallel Interface</a:t>
          </a:r>
          <a:endParaRPr lang="en-US" sz="1800" b="1" dirty="0"/>
        </a:p>
      </dgm:t>
    </dgm:pt>
    <dgm:pt modelId="{DD27293A-40C3-4190-8C98-6561DAABEC2F}" type="parTrans" cxnId="{D19C3B4E-1163-480C-9C25-5F6E710BDF97}">
      <dgm:prSet/>
      <dgm:spPr/>
      <dgm:t>
        <a:bodyPr/>
        <a:lstStyle/>
        <a:p>
          <a:endParaRPr lang="en-US"/>
        </a:p>
      </dgm:t>
    </dgm:pt>
    <dgm:pt modelId="{60619415-8C33-4EB5-93A4-037AE0AD2087}" type="sibTrans" cxnId="{D19C3B4E-1163-480C-9C25-5F6E710BDF97}">
      <dgm:prSet/>
      <dgm:spPr/>
      <dgm:t>
        <a:bodyPr/>
        <a:lstStyle/>
        <a:p>
          <a:endParaRPr lang="en-US"/>
        </a:p>
      </dgm:t>
    </dgm:pt>
    <dgm:pt modelId="{84042609-13A9-47AF-BCF5-4E962E260357}">
      <dgm:prSet phldrT="[Text]" custT="1"/>
      <dgm:spPr/>
      <dgm:t>
        <a:bodyPr/>
        <a:lstStyle/>
        <a:p>
          <a:pPr algn="l"/>
          <a:r>
            <a:rPr lang="en-US" sz="2400" dirty="0">
              <a:latin typeface="Times New Roman" pitchFamily="18" charset="0"/>
              <a:cs typeface="Times New Roman" pitchFamily="18" charset="0"/>
            </a:rPr>
            <a:t>Peripheral Communication Interfaces</a:t>
          </a:r>
        </a:p>
        <a:p>
          <a:pPr algn="just"/>
          <a:r>
            <a:rPr lang="en-US" sz="1800" dirty="0">
              <a:latin typeface="+mj-lt"/>
            </a:rPr>
            <a:t>These  are  used  for  external  communication  of  the embedded  system  </a:t>
          </a:r>
          <a:r>
            <a:rPr lang="en-US" sz="1800" dirty="0" err="1">
              <a:latin typeface="+mj-lt"/>
            </a:rPr>
            <a:t>i.e</a:t>
          </a:r>
          <a:r>
            <a:rPr lang="en-US" sz="1800" dirty="0">
              <a:latin typeface="+mj-lt"/>
            </a:rPr>
            <a:t>:  communication  of  different components  present  on  the system  with  external  or peripheral components/devices. </a:t>
          </a:r>
        </a:p>
        <a:p>
          <a:pPr algn="just"/>
          <a:r>
            <a:rPr lang="en-US" sz="1800" dirty="0">
              <a:latin typeface="+mj-lt"/>
            </a:rPr>
            <a:t>Common examples of external interfaces are:</a:t>
          </a:r>
        </a:p>
        <a:p>
          <a:pPr algn="just"/>
          <a:r>
            <a:rPr lang="en-US" sz="1800" b="1" dirty="0">
              <a:latin typeface="+mj-lt"/>
            </a:rPr>
            <a:t>RS-232  &amp; RS-485</a:t>
          </a:r>
        </a:p>
        <a:p>
          <a:pPr algn="just"/>
          <a:r>
            <a:rPr lang="en-US" sz="1800" b="1" dirty="0">
              <a:latin typeface="+mj-lt"/>
            </a:rPr>
            <a:t>Universal Serial Bus (USB)</a:t>
          </a:r>
        </a:p>
        <a:p>
          <a:pPr algn="just"/>
          <a:r>
            <a:rPr lang="en-US" sz="1800" b="1" dirty="0">
              <a:latin typeface="+mj-lt"/>
            </a:rPr>
            <a:t>Bluetooth</a:t>
          </a:r>
        </a:p>
        <a:p>
          <a:pPr algn="just"/>
          <a:r>
            <a:rPr lang="en-US" sz="1800" b="1" dirty="0">
              <a:latin typeface="+mj-lt"/>
            </a:rPr>
            <a:t>Wi-Fi</a:t>
          </a:r>
        </a:p>
        <a:p>
          <a:pPr algn="just"/>
          <a:r>
            <a:rPr lang="en-US" sz="1800" b="1" dirty="0">
              <a:latin typeface="+mj-lt"/>
            </a:rPr>
            <a:t>Zig Bee</a:t>
          </a:r>
        </a:p>
      </dgm:t>
    </dgm:pt>
    <dgm:pt modelId="{8AA490A0-0063-40C8-B9FC-17556A4F07DD}" type="parTrans" cxnId="{E0E669C4-DEEA-4483-BF79-142B941B6B72}">
      <dgm:prSet/>
      <dgm:spPr/>
      <dgm:t>
        <a:bodyPr/>
        <a:lstStyle/>
        <a:p>
          <a:endParaRPr lang="en-US"/>
        </a:p>
      </dgm:t>
    </dgm:pt>
    <dgm:pt modelId="{02484D04-45D3-4DBA-AA86-DA8CE78A1BE3}" type="sibTrans" cxnId="{E0E669C4-DEEA-4483-BF79-142B941B6B72}">
      <dgm:prSet/>
      <dgm:spPr/>
      <dgm:t>
        <a:bodyPr/>
        <a:lstStyle/>
        <a:p>
          <a:endParaRPr lang="en-US"/>
        </a:p>
      </dgm:t>
    </dgm:pt>
    <dgm:pt modelId="{EA0DE8C9-FF15-4514-8BEC-902740FCA429}" type="pres">
      <dgm:prSet presAssocID="{3DC02366-D2B2-4944-AE38-DD87DFE7FCA6}" presName="composite" presStyleCnt="0">
        <dgm:presLayoutVars>
          <dgm:chMax val="1"/>
          <dgm:dir/>
          <dgm:resizeHandles val="exact"/>
        </dgm:presLayoutVars>
      </dgm:prSet>
      <dgm:spPr/>
    </dgm:pt>
    <dgm:pt modelId="{213DAE8F-2347-44C7-A3D7-7D28C00FBE45}" type="pres">
      <dgm:prSet presAssocID="{27769532-1494-43F0-A6B5-F3F7E18754A4}" presName="roof" presStyleLbl="dkBgShp" presStyleIdx="0" presStyleCnt="2" custScaleY="31836" custLinFactNeighborY="-12446"/>
      <dgm:spPr/>
    </dgm:pt>
    <dgm:pt modelId="{BB41212E-AF23-478B-88A2-7F4D7DF4CD4D}" type="pres">
      <dgm:prSet presAssocID="{27769532-1494-43F0-A6B5-F3F7E18754A4}" presName="pillars" presStyleCnt="0"/>
      <dgm:spPr/>
    </dgm:pt>
    <dgm:pt modelId="{E17016EF-B226-4CB3-B7F4-B24F29546289}" type="pres">
      <dgm:prSet presAssocID="{27769532-1494-43F0-A6B5-F3F7E18754A4}" presName="pillar1" presStyleLbl="node1" presStyleIdx="0" presStyleCnt="2" custScaleY="123494" custLinFactNeighborY="-9729">
        <dgm:presLayoutVars>
          <dgm:bulletEnabled val="1"/>
        </dgm:presLayoutVars>
      </dgm:prSet>
      <dgm:spPr/>
    </dgm:pt>
    <dgm:pt modelId="{15C1BAEA-7AAB-4476-8832-6AF16AC2D975}" type="pres">
      <dgm:prSet presAssocID="{84042609-13A9-47AF-BCF5-4E962E260357}" presName="pillarX" presStyleLbl="node1" presStyleIdx="1" presStyleCnt="2" custScaleY="123495" custLinFactNeighborY="-9729">
        <dgm:presLayoutVars>
          <dgm:bulletEnabled val="1"/>
        </dgm:presLayoutVars>
      </dgm:prSet>
      <dgm:spPr/>
    </dgm:pt>
    <dgm:pt modelId="{523CE7C2-F271-413C-93F1-D254247777F2}" type="pres">
      <dgm:prSet presAssocID="{27769532-1494-43F0-A6B5-F3F7E18754A4}" presName="base" presStyleLbl="dkBgShp" presStyleIdx="1" presStyleCnt="2" custScaleY="32816"/>
      <dgm:spPr/>
    </dgm:pt>
  </dgm:ptLst>
  <dgm:cxnLst>
    <dgm:cxn modelId="{776BFE35-3C4C-4F08-8BD2-92EE98ED0453}" type="presOf" srcId="{84042609-13A9-47AF-BCF5-4E962E260357}" destId="{15C1BAEA-7AAB-4476-8832-6AF16AC2D975}" srcOrd="0" destOrd="0" presId="urn:microsoft.com/office/officeart/2005/8/layout/hList3"/>
    <dgm:cxn modelId="{30F15337-8F63-4A61-A279-84D98F662ECE}" srcId="{3DC02366-D2B2-4944-AE38-DD87DFE7FCA6}" destId="{27769532-1494-43F0-A6B5-F3F7E18754A4}" srcOrd="0" destOrd="0" parTransId="{E27D11E7-DFF5-4D6F-AB9C-685ACC28C623}" sibTransId="{FA4B8575-48E3-4259-B0D4-35984A355C9E}"/>
    <dgm:cxn modelId="{D19C3B4E-1163-480C-9C25-5F6E710BDF97}" srcId="{27769532-1494-43F0-A6B5-F3F7E18754A4}" destId="{69B64584-3B04-4FCD-9CFF-925FA42BEB8B}" srcOrd="0" destOrd="0" parTransId="{DD27293A-40C3-4190-8C98-6561DAABEC2F}" sibTransId="{60619415-8C33-4EB5-93A4-037AE0AD2087}"/>
    <dgm:cxn modelId="{5F3F2D80-2D8B-4086-AAE1-1C5E808D0A08}" type="presOf" srcId="{69B64584-3B04-4FCD-9CFF-925FA42BEB8B}" destId="{E17016EF-B226-4CB3-B7F4-B24F29546289}" srcOrd="0" destOrd="0" presId="urn:microsoft.com/office/officeart/2005/8/layout/hList3"/>
    <dgm:cxn modelId="{A55E8085-AEFB-473F-B2B6-829A77120A68}" type="presOf" srcId="{27769532-1494-43F0-A6B5-F3F7E18754A4}" destId="{213DAE8F-2347-44C7-A3D7-7D28C00FBE45}" srcOrd="0" destOrd="0" presId="urn:microsoft.com/office/officeart/2005/8/layout/hList3"/>
    <dgm:cxn modelId="{9680AB89-7FC5-4A0A-A7BB-B3BCF8B51043}" type="presOf" srcId="{3DC02366-D2B2-4944-AE38-DD87DFE7FCA6}" destId="{EA0DE8C9-FF15-4514-8BEC-902740FCA429}" srcOrd="0" destOrd="0" presId="urn:microsoft.com/office/officeart/2005/8/layout/hList3"/>
    <dgm:cxn modelId="{E0E669C4-DEEA-4483-BF79-142B941B6B72}" srcId="{27769532-1494-43F0-A6B5-F3F7E18754A4}" destId="{84042609-13A9-47AF-BCF5-4E962E260357}" srcOrd="1" destOrd="0" parTransId="{8AA490A0-0063-40C8-B9FC-17556A4F07DD}" sibTransId="{02484D04-45D3-4DBA-AA86-DA8CE78A1BE3}"/>
    <dgm:cxn modelId="{8DF5434A-D1E7-4EAC-B1B0-761C00F5A176}" type="presParOf" srcId="{EA0DE8C9-FF15-4514-8BEC-902740FCA429}" destId="{213DAE8F-2347-44C7-A3D7-7D28C00FBE45}" srcOrd="0" destOrd="0" presId="urn:microsoft.com/office/officeart/2005/8/layout/hList3"/>
    <dgm:cxn modelId="{67893B42-8AF8-4CD5-8D35-3A083FFF4BFB}" type="presParOf" srcId="{EA0DE8C9-FF15-4514-8BEC-902740FCA429}" destId="{BB41212E-AF23-478B-88A2-7F4D7DF4CD4D}" srcOrd="1" destOrd="0" presId="urn:microsoft.com/office/officeart/2005/8/layout/hList3"/>
    <dgm:cxn modelId="{DB5740EC-12DD-4590-B19C-55D8D72EE49E}" type="presParOf" srcId="{BB41212E-AF23-478B-88A2-7F4D7DF4CD4D}" destId="{E17016EF-B226-4CB3-B7F4-B24F29546289}" srcOrd="0" destOrd="0" presId="urn:microsoft.com/office/officeart/2005/8/layout/hList3"/>
    <dgm:cxn modelId="{EC9FE17B-0FDD-4624-BC00-6E37841B3D3E}" type="presParOf" srcId="{BB41212E-AF23-478B-88A2-7F4D7DF4CD4D}" destId="{15C1BAEA-7AAB-4476-8832-6AF16AC2D975}" srcOrd="1" destOrd="0" presId="urn:microsoft.com/office/officeart/2005/8/layout/hList3"/>
    <dgm:cxn modelId="{5AF84F8A-DC93-4A40-85E6-D7B5C64F8165}" type="presParOf" srcId="{EA0DE8C9-FF15-4514-8BEC-902740FCA429}" destId="{523CE7C2-F271-413C-93F1-D254247777F2}"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DAE8F-2347-44C7-A3D7-7D28C00FBE45}">
      <dsp:nvSpPr>
        <dsp:cNvPr id="0" name=""/>
        <dsp:cNvSpPr/>
      </dsp:nvSpPr>
      <dsp:spPr>
        <a:xfrm>
          <a:off x="0" y="61205"/>
          <a:ext cx="10010357" cy="49621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Serial Communication Standards</a:t>
          </a:r>
          <a:endParaRPr lang="en-US" sz="2400" b="1" kern="1200" dirty="0"/>
        </a:p>
      </dsp:txBody>
      <dsp:txXfrm>
        <a:off x="0" y="61205"/>
        <a:ext cx="10010357" cy="496212"/>
      </dsp:txXfrm>
    </dsp:sp>
    <dsp:sp modelId="{E17016EF-B226-4CB3-B7F4-B24F29546289}">
      <dsp:nvSpPr>
        <dsp:cNvPr id="0" name=""/>
        <dsp:cNvSpPr/>
      </dsp:nvSpPr>
      <dsp:spPr>
        <a:xfrm>
          <a:off x="0" y="579681"/>
          <a:ext cx="5005178" cy="404217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100000"/>
            </a:lnSpc>
            <a:spcBef>
              <a:spcPct val="0"/>
            </a:spcBef>
            <a:spcAft>
              <a:spcPct val="35000"/>
            </a:spcAft>
            <a:buNone/>
          </a:pPr>
          <a:r>
            <a:rPr lang="en-US" sz="2400" kern="1200" dirty="0">
              <a:latin typeface="Times New Roman" pitchFamily="18" charset="0"/>
              <a:cs typeface="Times New Roman" pitchFamily="18" charset="0"/>
            </a:rPr>
            <a:t>Onboard Communication Interfaces</a:t>
          </a:r>
        </a:p>
        <a:p>
          <a:pPr marL="0" lvl="0" indent="0" algn="just" defTabSz="1066800">
            <a:lnSpc>
              <a:spcPct val="100000"/>
            </a:lnSpc>
            <a:spcBef>
              <a:spcPct val="0"/>
            </a:spcBef>
            <a:spcAft>
              <a:spcPct val="35000"/>
            </a:spcAft>
            <a:buNone/>
          </a:pPr>
          <a:r>
            <a:rPr lang="en-US" sz="1800" kern="1200" dirty="0">
              <a:latin typeface="+mj-lt"/>
            </a:rPr>
            <a:t>These are used for internal communication of data in a embedded system.                                                              </a:t>
          </a:r>
        </a:p>
        <a:p>
          <a:pPr marL="0" lvl="0" indent="0" algn="just" defTabSz="1066800">
            <a:lnSpc>
              <a:spcPct val="100000"/>
            </a:lnSpc>
            <a:spcBef>
              <a:spcPct val="0"/>
            </a:spcBef>
            <a:spcAft>
              <a:spcPct val="35000"/>
            </a:spcAft>
            <a:buNone/>
          </a:pPr>
          <a:r>
            <a:rPr lang="en-US" sz="1800" kern="1200" dirty="0">
              <a:latin typeface="+mj-lt"/>
            </a:rPr>
            <a:t>Used for communication  between  different  components present on the system.</a:t>
          </a:r>
        </a:p>
        <a:p>
          <a:pPr marL="0" lvl="0" indent="0" algn="just" defTabSz="1066800">
            <a:lnSpc>
              <a:spcPct val="100000"/>
            </a:lnSpc>
            <a:spcBef>
              <a:spcPct val="0"/>
            </a:spcBef>
            <a:spcAft>
              <a:spcPct val="35000"/>
            </a:spcAft>
            <a:buNone/>
          </a:pPr>
          <a:r>
            <a:rPr lang="en-US" sz="1800" b="1" kern="1200" dirty="0">
              <a:latin typeface="+mj-lt"/>
            </a:rPr>
            <a:t>Universal Asynchronous Receiver Transmitter (UART)</a:t>
          </a:r>
        </a:p>
        <a:p>
          <a:pPr marL="0" lvl="0" indent="0" algn="just" defTabSz="1066800">
            <a:lnSpc>
              <a:spcPct val="100000"/>
            </a:lnSpc>
            <a:spcBef>
              <a:spcPct val="0"/>
            </a:spcBef>
            <a:spcAft>
              <a:spcPct val="35000"/>
            </a:spcAft>
            <a:buNone/>
          </a:pPr>
          <a:r>
            <a:rPr lang="en-US" sz="1800" b="1" kern="1200" dirty="0">
              <a:latin typeface="+mj-lt"/>
            </a:rPr>
            <a:t>Serial Peripheral Interface (SPI)</a:t>
          </a:r>
        </a:p>
        <a:p>
          <a:pPr marL="0" lvl="0" indent="0" algn="just" defTabSz="1066800">
            <a:lnSpc>
              <a:spcPct val="100000"/>
            </a:lnSpc>
            <a:spcBef>
              <a:spcPct val="0"/>
            </a:spcBef>
            <a:spcAft>
              <a:spcPct val="35000"/>
            </a:spcAft>
            <a:buNone/>
          </a:pPr>
          <a:r>
            <a:rPr lang="en-US" sz="1800" b="1" kern="1200" dirty="0">
              <a:latin typeface="+mj-lt"/>
            </a:rPr>
            <a:t>Inter Integrated Circuit (I2C)</a:t>
          </a:r>
        </a:p>
        <a:p>
          <a:pPr marL="0" lvl="0" indent="0" algn="just" defTabSz="1066800">
            <a:lnSpc>
              <a:spcPct val="100000"/>
            </a:lnSpc>
            <a:spcBef>
              <a:spcPct val="0"/>
            </a:spcBef>
            <a:spcAft>
              <a:spcPct val="35000"/>
            </a:spcAft>
            <a:buNone/>
          </a:pPr>
          <a:r>
            <a:rPr lang="en-US" sz="1800" b="1" kern="1200" dirty="0">
              <a:latin typeface="+mj-lt"/>
            </a:rPr>
            <a:t>Controller Area Network (CAN)</a:t>
          </a:r>
        </a:p>
        <a:p>
          <a:pPr marL="0" lvl="0" indent="0" algn="just" defTabSz="1066800">
            <a:lnSpc>
              <a:spcPct val="100000"/>
            </a:lnSpc>
            <a:spcBef>
              <a:spcPct val="0"/>
            </a:spcBef>
            <a:spcAft>
              <a:spcPct val="35000"/>
            </a:spcAft>
            <a:buNone/>
          </a:pPr>
          <a:r>
            <a:rPr lang="en-US" sz="1800" b="1" kern="1200" dirty="0">
              <a:latin typeface="+mj-lt"/>
            </a:rPr>
            <a:t>1-Wire Interface, Parallel Interface</a:t>
          </a:r>
          <a:endParaRPr lang="en-US" sz="1800" b="1" kern="1200" dirty="0"/>
        </a:p>
      </dsp:txBody>
      <dsp:txXfrm>
        <a:off x="0" y="579681"/>
        <a:ext cx="5005178" cy="4042171"/>
      </dsp:txXfrm>
    </dsp:sp>
    <dsp:sp modelId="{15C1BAEA-7AAB-4476-8832-6AF16AC2D975}">
      <dsp:nvSpPr>
        <dsp:cNvPr id="0" name=""/>
        <dsp:cNvSpPr/>
      </dsp:nvSpPr>
      <dsp:spPr>
        <a:xfrm>
          <a:off x="5005178" y="579665"/>
          <a:ext cx="5005178" cy="4042204"/>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itchFamily="18" charset="0"/>
              <a:cs typeface="Times New Roman" pitchFamily="18" charset="0"/>
            </a:rPr>
            <a:t>Peripheral Communication Interfaces</a:t>
          </a:r>
        </a:p>
        <a:p>
          <a:pPr marL="0" lvl="0" indent="0" algn="just" defTabSz="1066800">
            <a:lnSpc>
              <a:spcPct val="90000"/>
            </a:lnSpc>
            <a:spcBef>
              <a:spcPct val="0"/>
            </a:spcBef>
            <a:spcAft>
              <a:spcPct val="35000"/>
            </a:spcAft>
            <a:buNone/>
          </a:pPr>
          <a:r>
            <a:rPr lang="en-US" sz="1800" kern="1200" dirty="0">
              <a:latin typeface="+mj-lt"/>
            </a:rPr>
            <a:t>These  are  used  for  external  communication  of  the embedded  system  </a:t>
          </a:r>
          <a:r>
            <a:rPr lang="en-US" sz="1800" kern="1200" dirty="0" err="1">
              <a:latin typeface="+mj-lt"/>
            </a:rPr>
            <a:t>i.e</a:t>
          </a:r>
          <a:r>
            <a:rPr lang="en-US" sz="1800" kern="1200" dirty="0">
              <a:latin typeface="+mj-lt"/>
            </a:rPr>
            <a:t>:  communication  of  different components  present  on  the system  with  external  or peripheral components/devices. </a:t>
          </a:r>
        </a:p>
        <a:p>
          <a:pPr marL="0" lvl="0" indent="0" algn="just" defTabSz="1066800">
            <a:lnSpc>
              <a:spcPct val="90000"/>
            </a:lnSpc>
            <a:spcBef>
              <a:spcPct val="0"/>
            </a:spcBef>
            <a:spcAft>
              <a:spcPct val="35000"/>
            </a:spcAft>
            <a:buNone/>
          </a:pPr>
          <a:r>
            <a:rPr lang="en-US" sz="1800" kern="1200" dirty="0">
              <a:latin typeface="+mj-lt"/>
            </a:rPr>
            <a:t>Common examples of external interfaces are:</a:t>
          </a:r>
        </a:p>
        <a:p>
          <a:pPr marL="0" lvl="0" indent="0" algn="just" defTabSz="1066800">
            <a:lnSpc>
              <a:spcPct val="90000"/>
            </a:lnSpc>
            <a:spcBef>
              <a:spcPct val="0"/>
            </a:spcBef>
            <a:spcAft>
              <a:spcPct val="35000"/>
            </a:spcAft>
            <a:buNone/>
          </a:pPr>
          <a:r>
            <a:rPr lang="en-US" sz="1800" b="1" kern="1200" dirty="0">
              <a:latin typeface="+mj-lt"/>
            </a:rPr>
            <a:t>RS-232  &amp; RS-485</a:t>
          </a:r>
        </a:p>
        <a:p>
          <a:pPr marL="0" lvl="0" indent="0" algn="just" defTabSz="1066800">
            <a:lnSpc>
              <a:spcPct val="90000"/>
            </a:lnSpc>
            <a:spcBef>
              <a:spcPct val="0"/>
            </a:spcBef>
            <a:spcAft>
              <a:spcPct val="35000"/>
            </a:spcAft>
            <a:buNone/>
          </a:pPr>
          <a:r>
            <a:rPr lang="en-US" sz="1800" b="1" kern="1200" dirty="0">
              <a:latin typeface="+mj-lt"/>
            </a:rPr>
            <a:t>Universal Serial Bus (USB)</a:t>
          </a:r>
        </a:p>
        <a:p>
          <a:pPr marL="0" lvl="0" indent="0" algn="just" defTabSz="1066800">
            <a:lnSpc>
              <a:spcPct val="90000"/>
            </a:lnSpc>
            <a:spcBef>
              <a:spcPct val="0"/>
            </a:spcBef>
            <a:spcAft>
              <a:spcPct val="35000"/>
            </a:spcAft>
            <a:buNone/>
          </a:pPr>
          <a:r>
            <a:rPr lang="en-US" sz="1800" b="1" kern="1200" dirty="0">
              <a:latin typeface="+mj-lt"/>
            </a:rPr>
            <a:t>Bluetooth</a:t>
          </a:r>
        </a:p>
        <a:p>
          <a:pPr marL="0" lvl="0" indent="0" algn="just" defTabSz="1066800">
            <a:lnSpc>
              <a:spcPct val="90000"/>
            </a:lnSpc>
            <a:spcBef>
              <a:spcPct val="0"/>
            </a:spcBef>
            <a:spcAft>
              <a:spcPct val="35000"/>
            </a:spcAft>
            <a:buNone/>
          </a:pPr>
          <a:r>
            <a:rPr lang="en-US" sz="1800" b="1" kern="1200" dirty="0">
              <a:latin typeface="+mj-lt"/>
            </a:rPr>
            <a:t>Wi-Fi</a:t>
          </a:r>
        </a:p>
        <a:p>
          <a:pPr marL="0" lvl="0" indent="0" algn="just" defTabSz="1066800">
            <a:lnSpc>
              <a:spcPct val="90000"/>
            </a:lnSpc>
            <a:spcBef>
              <a:spcPct val="0"/>
            </a:spcBef>
            <a:spcAft>
              <a:spcPct val="35000"/>
            </a:spcAft>
            <a:buNone/>
          </a:pPr>
          <a:r>
            <a:rPr lang="en-US" sz="1800" b="1" kern="1200" dirty="0">
              <a:latin typeface="+mj-lt"/>
            </a:rPr>
            <a:t>Zig Bee</a:t>
          </a:r>
        </a:p>
      </dsp:txBody>
      <dsp:txXfrm>
        <a:off x="5005178" y="579665"/>
        <a:ext cx="5005178" cy="4042204"/>
      </dsp:txXfrm>
    </dsp:sp>
    <dsp:sp modelId="{523CE7C2-F271-413C-93F1-D254247777F2}">
      <dsp:nvSpPr>
        <dsp:cNvPr id="0" name=""/>
        <dsp:cNvSpPr/>
      </dsp:nvSpPr>
      <dsp:spPr>
        <a:xfrm>
          <a:off x="0" y="4677970"/>
          <a:ext cx="10010357" cy="11934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99895A-EFCE-4FEA-AB97-6422F52B4BDE}"/>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FC6DAC5-F03E-6A0A-4751-2AD1BBFB2AD4}"/>
              </a:ext>
            </a:extLst>
          </p:cNvPr>
          <p:cNvSpPr>
            <a:spLocks noGrp="1"/>
          </p:cNvSpPr>
          <p:nvPr>
            <p:ph type="dt" idx="1"/>
          </p:nvPr>
        </p:nvSpPr>
        <p:spPr>
          <a:xfrm>
            <a:off x="4281488" y="0"/>
            <a:ext cx="3276600" cy="536575"/>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4A07FA3-48CA-4F7E-B586-4198C4920271}" type="datetimeFigureOut">
              <a:rPr lang="en-US"/>
              <a:pPr>
                <a:defRPr/>
              </a:pPr>
              <a:t>6/7/2023</a:t>
            </a:fld>
            <a:endParaRPr lang="en-US"/>
          </a:p>
        </p:txBody>
      </p:sp>
      <p:sp>
        <p:nvSpPr>
          <p:cNvPr id="4" name="Slide Image Placeholder 3">
            <a:extLst>
              <a:ext uri="{FF2B5EF4-FFF2-40B4-BE49-F238E27FC236}">
                <a16:creationId xmlns:a16="http://schemas.microsoft.com/office/drawing/2014/main" id="{0A986CD7-0A29-A4DB-1203-802AE5C7ED2A}"/>
              </a:ext>
            </a:extLst>
          </p:cNvPr>
          <p:cNvSpPr>
            <a:spLocks noGrp="1" noRot="1" noChangeAspect="1"/>
          </p:cNvSpPr>
          <p:nvPr>
            <p:ph type="sldImg" idx="2"/>
          </p:nvPr>
        </p:nvSpPr>
        <p:spPr>
          <a:xfrm>
            <a:off x="574675" y="1336675"/>
            <a:ext cx="6410325" cy="360838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3712DE6-33CA-59B9-5FE6-7299CE8821B0}"/>
              </a:ext>
            </a:extLst>
          </p:cNvPr>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9312AD1-36B8-125B-7289-74885F55B432}"/>
              </a:ext>
            </a:extLst>
          </p:cNvPr>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59D21FBF-BC14-2796-A973-8AE944EBB647}"/>
              </a:ext>
            </a:extLst>
          </p:cNvPr>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1F9CFAA-C5D1-42D2-87E4-2C14C848612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62827231-AF73-B659-110D-0F79D61DBA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8D8FCC6D-0410-3637-7CF5-1C8BBD0A78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8A589697-8E31-3528-0AE0-7A7D3E1E718D}"/>
              </a:ext>
            </a:extLst>
          </p:cNvPr>
          <p:cNvSpPr>
            <a:spLocks noGrp="1"/>
          </p:cNvSpPr>
          <p:nvPr>
            <p:ph type="sldNum" sz="quarter" idx="5"/>
          </p:nvPr>
        </p:nvSpPr>
        <p:spPr/>
        <p:txBody>
          <a:bodyPr/>
          <a:lstStyle/>
          <a:p>
            <a:pPr>
              <a:defRPr/>
            </a:pPr>
            <a:fld id="{3915CAB4-9F3F-46A2-B258-A1190782C2CF}"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endParaRPr lang="en-IN"/>
          </a:p>
        </p:txBody>
      </p:sp>
      <p:sp>
        <p:nvSpPr>
          <p:cNvPr id="3" name="Subtitle 2"/>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1E6B00-9999-F23B-4806-C64C7F4C6E7B}"/>
              </a:ext>
            </a:extLst>
          </p:cNvPr>
          <p:cNvSpPr>
            <a:spLocks noGrp="1"/>
          </p:cNvSpPr>
          <p:nvPr>
            <p:ph type="dt" sz="half" idx="10"/>
          </p:nvPr>
        </p:nvSpPr>
        <p:spPr/>
        <p:txBody>
          <a:bodyPr/>
          <a:lstStyle>
            <a:lvl1pPr>
              <a:defRPr/>
            </a:lvl1pPr>
          </a:lstStyle>
          <a:p>
            <a:pPr>
              <a:defRPr/>
            </a:pPr>
            <a:fld id="{5680819D-B7AE-483C-A7CA-1AB55D446D22}"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ABED5341-F49C-98B1-8E2B-A72280B4A9BD}"/>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714A59EE-7D0D-643E-5197-798192E3474C}"/>
              </a:ext>
            </a:extLst>
          </p:cNvPr>
          <p:cNvSpPr>
            <a:spLocks noGrp="1"/>
          </p:cNvSpPr>
          <p:nvPr>
            <p:ph type="sldNum" sz="quarter" idx="12"/>
          </p:nvPr>
        </p:nvSpPr>
        <p:spPr/>
        <p:txBody>
          <a:bodyPr/>
          <a:lstStyle>
            <a:lvl1pPr>
              <a:defRPr/>
            </a:lvl1pPr>
          </a:lstStyle>
          <a:p>
            <a:pPr>
              <a:defRPr/>
            </a:pPr>
            <a:fld id="{700E030D-BD4A-4195-9B11-452C6DA914ED}"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62941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A0F47-9665-DD5C-E5AC-E88068CF6498}"/>
              </a:ext>
            </a:extLst>
          </p:cNvPr>
          <p:cNvSpPr>
            <a:spLocks noGrp="1"/>
          </p:cNvSpPr>
          <p:nvPr>
            <p:ph type="dt" sz="half" idx="10"/>
          </p:nvPr>
        </p:nvSpPr>
        <p:spPr/>
        <p:txBody>
          <a:bodyPr/>
          <a:lstStyle>
            <a:lvl1pPr>
              <a:defRPr/>
            </a:lvl1pPr>
          </a:lstStyle>
          <a:p>
            <a:pPr>
              <a:defRPr/>
            </a:pPr>
            <a:fld id="{BC46CDF4-795A-4068-AE04-90A722B74838}"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741BC5CB-6FCA-8D7C-6489-6F369EB5380D}"/>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902F82DA-CE22-48EB-81C6-A47E946241D7}"/>
              </a:ext>
            </a:extLst>
          </p:cNvPr>
          <p:cNvSpPr>
            <a:spLocks noGrp="1"/>
          </p:cNvSpPr>
          <p:nvPr>
            <p:ph type="sldNum" sz="quarter" idx="12"/>
          </p:nvPr>
        </p:nvSpPr>
        <p:spPr/>
        <p:txBody>
          <a:bodyPr/>
          <a:lstStyle>
            <a:lvl1pPr>
              <a:defRPr/>
            </a:lvl1pPr>
          </a:lstStyle>
          <a:p>
            <a:pPr>
              <a:defRPr/>
            </a:pPr>
            <a:fld id="{5D205546-7740-4D4A-A410-7950B3A2EF76}"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402497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209"/>
            <a:ext cx="2628558" cy="581318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091" y="365209"/>
            <a:ext cx="7733293" cy="5813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52F2DF-973E-2AE7-ACDE-8C31D22B61C9}"/>
              </a:ext>
            </a:extLst>
          </p:cNvPr>
          <p:cNvSpPr>
            <a:spLocks noGrp="1"/>
          </p:cNvSpPr>
          <p:nvPr>
            <p:ph type="dt" sz="half" idx="10"/>
          </p:nvPr>
        </p:nvSpPr>
        <p:spPr/>
        <p:txBody>
          <a:bodyPr/>
          <a:lstStyle>
            <a:lvl1pPr>
              <a:defRPr/>
            </a:lvl1pPr>
          </a:lstStyle>
          <a:p>
            <a:pPr>
              <a:defRPr/>
            </a:pPr>
            <a:fld id="{563316F1-93E4-4A5C-A2A5-0426F6F20585}"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4A8458FB-B4F5-C12C-D9E4-9DCABFA925AE}"/>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506C9DFD-6CE6-83BD-3D81-D5E6624590ED}"/>
              </a:ext>
            </a:extLst>
          </p:cNvPr>
          <p:cNvSpPr>
            <a:spLocks noGrp="1"/>
          </p:cNvSpPr>
          <p:nvPr>
            <p:ph type="sldNum" sz="quarter" idx="12"/>
          </p:nvPr>
        </p:nvSpPr>
        <p:spPr/>
        <p:txBody>
          <a:bodyPr/>
          <a:lstStyle>
            <a:lvl1pPr>
              <a:defRPr/>
            </a:lvl1pPr>
          </a:lstStyle>
          <a:p>
            <a:pPr>
              <a:defRPr/>
            </a:pPr>
            <a:fld id="{993B389E-76F2-4DC1-974F-41F85115CDC5}"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22509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BAC9C-21F5-2915-47AF-CAB4F81FDFD0}"/>
              </a:ext>
            </a:extLst>
          </p:cNvPr>
          <p:cNvSpPr>
            <a:spLocks noGrp="1"/>
          </p:cNvSpPr>
          <p:nvPr>
            <p:ph type="dt" sz="half" idx="10"/>
          </p:nvPr>
        </p:nvSpPr>
        <p:spPr/>
        <p:txBody>
          <a:bodyPr/>
          <a:lstStyle>
            <a:lvl1pPr>
              <a:defRPr/>
            </a:lvl1pPr>
          </a:lstStyle>
          <a:p>
            <a:pPr>
              <a:defRPr/>
            </a:pPr>
            <a:fld id="{76549CBB-6DA7-4F89-BF21-37ED6B29E62D}"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2ED4FB2A-B6A3-18C7-43B5-D8B73C53E0FC}"/>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411387C1-9D4B-F40F-C920-FD008C1125DA}"/>
              </a:ext>
            </a:extLst>
          </p:cNvPr>
          <p:cNvSpPr>
            <a:spLocks noGrp="1"/>
          </p:cNvSpPr>
          <p:nvPr>
            <p:ph type="sldNum" sz="quarter" idx="12"/>
          </p:nvPr>
        </p:nvSpPr>
        <p:spPr/>
        <p:txBody>
          <a:bodyPr/>
          <a:lstStyle>
            <a:lvl1pPr>
              <a:defRPr/>
            </a:lvl1pPr>
          </a:lstStyle>
          <a:p>
            <a:pPr>
              <a:defRPr/>
            </a:pPr>
            <a:fld id="{3206B448-6ECE-434F-8A6C-FA9A987712F8}"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72685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4"/>
            <a:ext cx="10514231" cy="2853398"/>
          </a:xfrm>
        </p:spPr>
        <p:txBody>
          <a:bodyPr anchor="b"/>
          <a:lstStyle>
            <a:lvl1pPr>
              <a:defRPr sz="5999"/>
            </a:lvl1pPr>
          </a:lstStyle>
          <a:p>
            <a:r>
              <a:rPr lang="en-US"/>
              <a:t>Click to edit Master title style</a:t>
            </a:r>
            <a:endParaRPr lang="en-IN"/>
          </a:p>
        </p:txBody>
      </p:sp>
      <p:sp>
        <p:nvSpPr>
          <p:cNvPr id="3" name="Text Placeholder 2"/>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25A8A-DB50-59A3-80D4-CD4D22EA4AD8}"/>
              </a:ext>
            </a:extLst>
          </p:cNvPr>
          <p:cNvSpPr>
            <a:spLocks noGrp="1"/>
          </p:cNvSpPr>
          <p:nvPr>
            <p:ph type="dt" sz="half" idx="10"/>
          </p:nvPr>
        </p:nvSpPr>
        <p:spPr/>
        <p:txBody>
          <a:bodyPr/>
          <a:lstStyle>
            <a:lvl1pPr>
              <a:defRPr/>
            </a:lvl1pPr>
          </a:lstStyle>
          <a:p>
            <a:pPr>
              <a:defRPr/>
            </a:pPr>
            <a:fld id="{EDB894F8-685E-47A7-B003-75292490F53E}"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E418CFAA-4EC9-8399-3575-BF50C621F22A}"/>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DA93618B-0433-7456-A7EE-43DC8FD96C53}"/>
              </a:ext>
            </a:extLst>
          </p:cNvPr>
          <p:cNvSpPr>
            <a:spLocks noGrp="1"/>
          </p:cNvSpPr>
          <p:nvPr>
            <p:ph type="sldNum" sz="quarter" idx="12"/>
          </p:nvPr>
        </p:nvSpPr>
        <p:spPr/>
        <p:txBody>
          <a:bodyPr/>
          <a:lstStyle>
            <a:lvl1pPr>
              <a:defRPr/>
            </a:lvl1pPr>
          </a:lstStyle>
          <a:p>
            <a:pPr>
              <a:defRPr/>
            </a:pPr>
            <a:fld id="{AA8341EE-9F7E-4E2E-8AC2-BA4D1EDCE678}"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477202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091"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1396"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CAAFC1D-9992-B628-7E62-E551872537EC}"/>
              </a:ext>
            </a:extLst>
          </p:cNvPr>
          <p:cNvSpPr>
            <a:spLocks noGrp="1"/>
          </p:cNvSpPr>
          <p:nvPr>
            <p:ph type="dt" sz="half" idx="10"/>
          </p:nvPr>
        </p:nvSpPr>
        <p:spPr/>
        <p:txBody>
          <a:bodyPr/>
          <a:lstStyle>
            <a:lvl1pPr>
              <a:defRPr/>
            </a:lvl1pPr>
          </a:lstStyle>
          <a:p>
            <a:pPr>
              <a:defRPr/>
            </a:pPr>
            <a:fld id="{4DE96128-A08D-49C3-8C98-8EB7325E72E8}"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84547221-73F4-B5DE-C308-20D24E7DF9CC}"/>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5C96E253-F9CF-E3F7-E898-2B9A8E568407}"/>
              </a:ext>
            </a:extLst>
          </p:cNvPr>
          <p:cNvSpPr>
            <a:spLocks noGrp="1"/>
          </p:cNvSpPr>
          <p:nvPr>
            <p:ph type="sldNum" sz="quarter" idx="12"/>
          </p:nvPr>
        </p:nvSpPr>
        <p:spPr/>
        <p:txBody>
          <a:bodyPr/>
          <a:lstStyle>
            <a:lvl1pPr>
              <a:defRPr/>
            </a:lvl1pPr>
          </a:lstStyle>
          <a:p>
            <a:pPr>
              <a:defRPr/>
            </a:pPr>
            <a:fld id="{9FAAB3A5-D8B0-4760-9B1B-B3D14355D709}"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37788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79" y="365210"/>
            <a:ext cx="10514231" cy="1325870"/>
          </a:xfrm>
        </p:spPr>
        <p:txBody>
          <a:bodyPr/>
          <a:lstStyle/>
          <a:p>
            <a:r>
              <a:rPr lang="en-US"/>
              <a:t>Click to edit Master title style</a:t>
            </a:r>
            <a:endParaRPr lang="en-IN"/>
          </a:p>
        </p:txBody>
      </p:sp>
      <p:sp>
        <p:nvSpPr>
          <p:cNvPr id="3" name="Text Placeholder 2"/>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679" y="2505655"/>
            <a:ext cx="5157116"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1397" y="2505655"/>
            <a:ext cx="5182513"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533FBF6F-219C-6B12-60E7-652B800B01F1}"/>
              </a:ext>
            </a:extLst>
          </p:cNvPr>
          <p:cNvSpPr>
            <a:spLocks noGrp="1"/>
          </p:cNvSpPr>
          <p:nvPr>
            <p:ph type="dt" sz="half" idx="10"/>
          </p:nvPr>
        </p:nvSpPr>
        <p:spPr/>
        <p:txBody>
          <a:bodyPr/>
          <a:lstStyle>
            <a:lvl1pPr>
              <a:defRPr/>
            </a:lvl1pPr>
          </a:lstStyle>
          <a:p>
            <a:pPr>
              <a:defRPr/>
            </a:pPr>
            <a:fld id="{30BC9655-D4B1-4682-96F0-ECA5AE1E5519}" type="datetime1">
              <a:rPr lang="en-IN"/>
              <a:pPr>
                <a:defRPr/>
              </a:pPr>
              <a:t>07-06-2023</a:t>
            </a:fld>
            <a:endParaRPr lang="en-IN">
              <a:solidFill>
                <a:schemeClr val="tx1">
                  <a:tint val="75000"/>
                </a:schemeClr>
              </a:solidFill>
              <a:latin typeface="Times New Roman"/>
            </a:endParaRPr>
          </a:p>
        </p:txBody>
      </p:sp>
      <p:sp>
        <p:nvSpPr>
          <p:cNvPr id="8" name="Footer Placeholder 4">
            <a:extLst>
              <a:ext uri="{FF2B5EF4-FFF2-40B4-BE49-F238E27FC236}">
                <a16:creationId xmlns:a16="http://schemas.microsoft.com/office/drawing/2014/main" id="{ABE4464A-E8F4-75C0-D764-7331EECACBEC}"/>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9" name="Slide Number Placeholder 5">
            <a:extLst>
              <a:ext uri="{FF2B5EF4-FFF2-40B4-BE49-F238E27FC236}">
                <a16:creationId xmlns:a16="http://schemas.microsoft.com/office/drawing/2014/main" id="{F0E8F07E-A7D0-372A-BEA9-3462E0F74CAA}"/>
              </a:ext>
            </a:extLst>
          </p:cNvPr>
          <p:cNvSpPr>
            <a:spLocks noGrp="1"/>
          </p:cNvSpPr>
          <p:nvPr>
            <p:ph type="sldNum" sz="quarter" idx="12"/>
          </p:nvPr>
        </p:nvSpPr>
        <p:spPr/>
        <p:txBody>
          <a:bodyPr/>
          <a:lstStyle>
            <a:lvl1pPr>
              <a:defRPr/>
            </a:lvl1pPr>
          </a:lstStyle>
          <a:p>
            <a:pPr>
              <a:defRPr/>
            </a:pPr>
            <a:fld id="{472E3050-3E19-4A07-9ACE-AD1D090ACEDD}"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32936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430BFD-8E84-C573-189A-811D016A8B41}"/>
              </a:ext>
            </a:extLst>
          </p:cNvPr>
          <p:cNvSpPr>
            <a:spLocks noGrp="1"/>
          </p:cNvSpPr>
          <p:nvPr>
            <p:ph type="dt" sz="half" idx="10"/>
          </p:nvPr>
        </p:nvSpPr>
        <p:spPr/>
        <p:txBody>
          <a:bodyPr/>
          <a:lstStyle>
            <a:lvl1pPr>
              <a:defRPr sz="1200" spc="0">
                <a:solidFill>
                  <a:schemeClr val="tx1">
                    <a:tint val="75000"/>
                  </a:schemeClr>
                </a:solidFill>
                <a:latin typeface="+mn-lt"/>
              </a:defRPr>
            </a:lvl1pPr>
          </a:lstStyle>
          <a:p>
            <a:pPr>
              <a:defRPr/>
            </a:pPr>
            <a:fld id="{8E36636D-D922-432D-A958-524484B5923D}" type="datetimeFigureOut">
              <a:rPr lang="en-US"/>
              <a:pPr>
                <a:defRPr/>
              </a:pPr>
              <a:t>6/7/2023</a:t>
            </a:fld>
            <a:endParaRPr lang="en-US" dirty="0"/>
          </a:p>
        </p:txBody>
      </p:sp>
      <p:sp>
        <p:nvSpPr>
          <p:cNvPr id="4" name="Footer Placeholder 3">
            <a:extLst>
              <a:ext uri="{FF2B5EF4-FFF2-40B4-BE49-F238E27FC236}">
                <a16:creationId xmlns:a16="http://schemas.microsoft.com/office/drawing/2014/main" id="{423B96DD-A847-C6D5-08C0-108DD398713F}"/>
              </a:ext>
            </a:extLst>
          </p:cNvPr>
          <p:cNvSpPr>
            <a:spLocks noGrp="1"/>
          </p:cNvSpPr>
          <p:nvPr>
            <p:ph type="ftr" sz="quarter" idx="11"/>
          </p:nvPr>
        </p:nvSpPr>
        <p:spPr/>
        <p:txBody>
          <a:bodyPr/>
          <a:lstStyle>
            <a:lvl1pPr>
              <a:defRPr sz="1200" spc="0">
                <a:solidFill>
                  <a:schemeClr val="tx1">
                    <a:tint val="75000"/>
                  </a:schemeClr>
                </a:solidFill>
                <a:latin typeface="+mn-lt"/>
              </a:defRPr>
            </a:lvl1pPr>
          </a:lstStyle>
          <a:p>
            <a:pPr>
              <a:defRPr/>
            </a:pPr>
            <a:endParaRPr lang="en-US"/>
          </a:p>
        </p:txBody>
      </p:sp>
      <p:sp>
        <p:nvSpPr>
          <p:cNvPr id="5" name="Slide Number Placeholder 4">
            <a:extLst>
              <a:ext uri="{FF2B5EF4-FFF2-40B4-BE49-F238E27FC236}">
                <a16:creationId xmlns:a16="http://schemas.microsoft.com/office/drawing/2014/main" id="{AE3429F0-1CED-D5BD-72A0-A36CF68B3121}"/>
              </a:ext>
            </a:extLst>
          </p:cNvPr>
          <p:cNvSpPr>
            <a:spLocks noGrp="1"/>
          </p:cNvSpPr>
          <p:nvPr>
            <p:ph type="sldNum" sz="quarter" idx="12"/>
          </p:nvPr>
        </p:nvSpPr>
        <p:spPr/>
        <p:txBody>
          <a:bodyPr/>
          <a:lstStyle>
            <a:lvl1pPr>
              <a:defRPr sz="1200" spc="0">
                <a:solidFill>
                  <a:schemeClr val="tx1">
                    <a:tint val="75000"/>
                  </a:schemeClr>
                </a:solidFill>
                <a:latin typeface="+mn-lt"/>
              </a:defRPr>
            </a:lvl1pPr>
          </a:lstStyle>
          <a:p>
            <a:pPr>
              <a:defRPr/>
            </a:pPr>
            <a:fld id="{ABD25D86-B50F-4266-8D1E-8B39249A4CE7}" type="slidenum">
              <a:rPr lang="en-US"/>
              <a:pPr>
                <a:defRPr/>
              </a:pPr>
              <a:t>‹#›</a:t>
            </a:fld>
            <a:endParaRPr lang="en-US" dirty="0"/>
          </a:p>
        </p:txBody>
      </p:sp>
    </p:spTree>
    <p:extLst>
      <p:ext uri="{BB962C8B-B14F-4D97-AF65-F5344CB8AC3E}">
        <p14:creationId xmlns:p14="http://schemas.microsoft.com/office/powerpoint/2010/main" val="400551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C49A432-826B-6170-69BA-3E8F31C4D6CB}"/>
              </a:ext>
            </a:extLst>
          </p:cNvPr>
          <p:cNvSpPr>
            <a:spLocks noGrp="1"/>
          </p:cNvSpPr>
          <p:nvPr>
            <p:ph type="dt" sz="half" idx="10"/>
          </p:nvPr>
        </p:nvSpPr>
        <p:spPr/>
        <p:txBody>
          <a:bodyPr/>
          <a:lstStyle>
            <a:lvl1pPr>
              <a:defRPr/>
            </a:lvl1pPr>
          </a:lstStyle>
          <a:p>
            <a:pPr>
              <a:defRPr/>
            </a:pPr>
            <a:fld id="{C34F5804-EECA-4FBC-9D08-E8FBC02DA41D}" type="datetime1">
              <a:rPr lang="en-IN"/>
              <a:pPr>
                <a:defRPr/>
              </a:pPr>
              <a:t>07-06-2023</a:t>
            </a:fld>
            <a:endParaRPr lang="en-IN">
              <a:solidFill>
                <a:schemeClr val="tx1">
                  <a:tint val="75000"/>
                </a:schemeClr>
              </a:solidFill>
              <a:latin typeface="Times New Roman"/>
            </a:endParaRPr>
          </a:p>
        </p:txBody>
      </p:sp>
      <p:sp>
        <p:nvSpPr>
          <p:cNvPr id="3" name="Footer Placeholder 4">
            <a:extLst>
              <a:ext uri="{FF2B5EF4-FFF2-40B4-BE49-F238E27FC236}">
                <a16:creationId xmlns:a16="http://schemas.microsoft.com/office/drawing/2014/main" id="{38178429-DE39-82C2-9768-AD8DAB289622}"/>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4" name="Slide Number Placeholder 5">
            <a:extLst>
              <a:ext uri="{FF2B5EF4-FFF2-40B4-BE49-F238E27FC236}">
                <a16:creationId xmlns:a16="http://schemas.microsoft.com/office/drawing/2014/main" id="{5C036524-C5BF-FD64-6C50-4EA809D26B0A}"/>
              </a:ext>
            </a:extLst>
          </p:cNvPr>
          <p:cNvSpPr>
            <a:spLocks noGrp="1"/>
          </p:cNvSpPr>
          <p:nvPr>
            <p:ph type="sldNum" sz="quarter" idx="12"/>
          </p:nvPr>
        </p:nvSpPr>
        <p:spPr/>
        <p:txBody>
          <a:bodyPr/>
          <a:lstStyle>
            <a:lvl1pPr>
              <a:defRPr/>
            </a:lvl1pPr>
          </a:lstStyle>
          <a:p>
            <a:pPr>
              <a:defRPr/>
            </a:pPr>
            <a:fld id="{984635B6-E4FD-4395-A761-913A59ED84B1}"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340933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C3A18D7-B758-EFDF-3D9A-AD292007A913}"/>
              </a:ext>
            </a:extLst>
          </p:cNvPr>
          <p:cNvSpPr>
            <a:spLocks noGrp="1"/>
          </p:cNvSpPr>
          <p:nvPr>
            <p:ph type="dt" sz="half" idx="10"/>
          </p:nvPr>
        </p:nvSpPr>
        <p:spPr/>
        <p:txBody>
          <a:bodyPr/>
          <a:lstStyle>
            <a:lvl1pPr>
              <a:defRPr/>
            </a:lvl1pPr>
          </a:lstStyle>
          <a:p>
            <a:pPr>
              <a:defRPr/>
            </a:pPr>
            <a:fld id="{7E840560-7E71-40BC-A552-CF0AEC949015}"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19EE78DC-B5A6-233D-2FA5-387605866F84}"/>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51A0B6C1-341C-D86A-EBD5-6846C616DAA1}"/>
              </a:ext>
            </a:extLst>
          </p:cNvPr>
          <p:cNvSpPr>
            <a:spLocks noGrp="1"/>
          </p:cNvSpPr>
          <p:nvPr>
            <p:ph type="sldNum" sz="quarter" idx="12"/>
          </p:nvPr>
        </p:nvSpPr>
        <p:spPr/>
        <p:txBody>
          <a:bodyPr/>
          <a:lstStyle>
            <a:lvl1pPr>
              <a:defRPr/>
            </a:lvl1pPr>
          </a:lstStyle>
          <a:p>
            <a:pPr>
              <a:defRPr/>
            </a:pPr>
            <a:fld id="{34331864-6BA7-4449-9CED-04C60D83DD82}"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28590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2513" y="987654"/>
            <a:ext cx="6171397" cy="4874754"/>
          </a:xfrm>
        </p:spPr>
        <p:txBody>
          <a:bodyPr rtlCol="0">
            <a:normAutofit/>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pPr lvl="0"/>
            <a:endParaRPr lang="en-IN" noProof="0"/>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AA5D57D-2963-BAA2-74C6-29D6E43E1881}"/>
              </a:ext>
            </a:extLst>
          </p:cNvPr>
          <p:cNvSpPr>
            <a:spLocks noGrp="1"/>
          </p:cNvSpPr>
          <p:nvPr>
            <p:ph type="dt" sz="half" idx="10"/>
          </p:nvPr>
        </p:nvSpPr>
        <p:spPr/>
        <p:txBody>
          <a:bodyPr/>
          <a:lstStyle>
            <a:lvl1pPr>
              <a:defRPr/>
            </a:lvl1pPr>
          </a:lstStyle>
          <a:p>
            <a:pPr>
              <a:defRPr/>
            </a:pPr>
            <a:fld id="{08A2126B-03AE-43BE-9E85-4B848E7B44EF}"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65EA6915-068A-7B66-CDEE-E59CDFCAB4EA}"/>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2098AAC2-7C46-C6F4-E76B-8CE98B8566EE}"/>
              </a:ext>
            </a:extLst>
          </p:cNvPr>
          <p:cNvSpPr>
            <a:spLocks noGrp="1"/>
          </p:cNvSpPr>
          <p:nvPr>
            <p:ph type="sldNum" sz="quarter" idx="12"/>
          </p:nvPr>
        </p:nvSpPr>
        <p:spPr/>
        <p:txBody>
          <a:bodyPr/>
          <a:lstStyle>
            <a:lvl1pPr>
              <a:defRPr/>
            </a:lvl1pPr>
          </a:lstStyle>
          <a:p>
            <a:pPr>
              <a:defRPr/>
            </a:pPr>
            <a:fld id="{111A3BD5-A6E1-4848-B4FF-181EE6302D2B}"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270197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974ABA4-E0B4-8286-2719-B4F83F7F5829}"/>
              </a:ext>
            </a:extLst>
          </p:cNvPr>
          <p:cNvSpPr>
            <a:spLocks noGrp="1" noChangeArrowheads="1"/>
          </p:cNvSpPr>
          <p:nvPr>
            <p:ph type="title"/>
          </p:nvPr>
        </p:nvSpPr>
        <p:spPr bwMode="auto">
          <a:xfrm>
            <a:off x="838200" y="365125"/>
            <a:ext cx="1051401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3029AD6C-AAE9-33A7-1D0E-A453129B2439}"/>
              </a:ext>
            </a:extLst>
          </p:cNvPr>
          <p:cNvSpPr>
            <a:spLocks noGrp="1" noChangeArrowheads="1"/>
          </p:cNvSpPr>
          <p:nvPr>
            <p:ph type="body" idx="1"/>
          </p:nvPr>
        </p:nvSpPr>
        <p:spPr bwMode="auto">
          <a:xfrm>
            <a:off x="838200" y="1825625"/>
            <a:ext cx="10514013"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0D60F222-5F64-5109-DB1F-C3FCE1FD65CF}"/>
              </a:ext>
            </a:extLst>
          </p:cNvPr>
          <p:cNvSpPr>
            <a:spLocks noGrp="1"/>
          </p:cNvSpPr>
          <p:nvPr>
            <p:ph type="dt" sz="half" idx="2"/>
          </p:nvPr>
        </p:nvSpPr>
        <p:spPr>
          <a:xfrm>
            <a:off x="838200" y="6357938"/>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400" spc="-1">
                <a:solidFill>
                  <a:srgbClr val="8B8B8B"/>
                </a:solidFill>
                <a:latin typeface="Calibri"/>
              </a:defRPr>
            </a:lvl1pPr>
          </a:lstStyle>
          <a:p>
            <a:pPr>
              <a:defRPr/>
            </a:pPr>
            <a:fld id="{477A8D13-EBFF-419F-8319-2899FBFE50A1}"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0FB77F1C-3A3E-C758-BE44-5C0A9ED34184}"/>
              </a:ext>
            </a:extLst>
          </p:cNvPr>
          <p:cNvSpPr>
            <a:spLocks noGrp="1"/>
          </p:cNvSpPr>
          <p:nvPr>
            <p:ph type="ftr" sz="quarter" idx="3"/>
          </p:nvPr>
        </p:nvSpPr>
        <p:spPr>
          <a:xfrm>
            <a:off x="4038600" y="6357938"/>
            <a:ext cx="4113213" cy="365125"/>
          </a:xfrm>
          <a:prstGeom prst="rect">
            <a:avLst/>
          </a:prstGeom>
        </p:spPr>
        <p:txBody>
          <a:bodyPr vert="horz" lIns="91440" tIns="45720" rIns="91440" bIns="45720" rtlCol="0" anchor="ctr"/>
          <a:lstStyle>
            <a:lvl1pPr algn="ctr" eaLnBrk="1" fontAlgn="auto" hangingPunct="1">
              <a:spcBef>
                <a:spcPts val="0"/>
              </a:spcBef>
              <a:spcAft>
                <a:spcPts val="0"/>
              </a:spcAft>
              <a:defRPr sz="1400" spc="-1">
                <a:solidFill>
                  <a:srgbClr val="8B8B8B"/>
                </a:solidFill>
                <a:latin typeface="Calibri"/>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B22F1339-97D0-E32D-D9DD-1D87881A6491}"/>
              </a:ext>
            </a:extLst>
          </p:cNvPr>
          <p:cNvSpPr>
            <a:spLocks noGrp="1"/>
          </p:cNvSpPr>
          <p:nvPr>
            <p:ph type="sldNum" sz="quarter" idx="4"/>
          </p:nvPr>
        </p:nvSpPr>
        <p:spPr>
          <a:xfrm>
            <a:off x="8609013" y="6357938"/>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400" spc="-1">
                <a:solidFill>
                  <a:srgbClr val="8B8B8B"/>
                </a:solidFill>
                <a:latin typeface="Calibri"/>
              </a:defRPr>
            </a:lvl1pPr>
          </a:lstStyle>
          <a:p>
            <a:pPr>
              <a:defRPr/>
            </a:pPr>
            <a:fld id="{7508F162-2C19-415F-905E-8862AE43CD8B}" type="slidenum">
              <a:rPr lang="en-IN"/>
              <a:pPr>
                <a:defRPr/>
              </a:pPr>
              <a:t>‹#›</a:t>
            </a:fld>
            <a:endParaRPr lang="en-IN">
              <a:solidFill>
                <a:schemeClr val="tx1">
                  <a:tint val="75000"/>
                </a:schemeClr>
              </a:solidFill>
              <a:latin typeface="Times New Roman"/>
            </a:endParaRPr>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10" r:id="rId6"/>
    <p:sldLayoutId id="2147483805" r:id="rId7"/>
    <p:sldLayoutId id="2147483806" r:id="rId8"/>
    <p:sldLayoutId id="2147483807" r:id="rId9"/>
    <p:sldLayoutId id="2147483808" r:id="rId10"/>
    <p:sldLayoutId id="2147483809"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Transistor-transistor_logic"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a:extLst>
              <a:ext uri="{FF2B5EF4-FFF2-40B4-BE49-F238E27FC236}">
                <a16:creationId xmlns:a16="http://schemas.microsoft.com/office/drawing/2014/main" id="{1B1974A9-DCAA-B781-894B-59F7EB9E0FCA}"/>
              </a:ext>
            </a:extLst>
          </p:cNvPr>
          <p:cNvSpPr/>
          <p:nvPr/>
        </p:nvSpPr>
        <p:spPr>
          <a:xfrm>
            <a:off x="4694238" y="3295650"/>
            <a:ext cx="7496175" cy="639763"/>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endParaRPr lang="en-IN" sz="3600" spc="-1" dirty="0">
              <a:latin typeface="Arial"/>
            </a:endParaRPr>
          </a:p>
        </p:txBody>
      </p:sp>
      <p:sp>
        <p:nvSpPr>
          <p:cNvPr id="42" name="CustomShape 2">
            <a:extLst>
              <a:ext uri="{FF2B5EF4-FFF2-40B4-BE49-F238E27FC236}">
                <a16:creationId xmlns:a16="http://schemas.microsoft.com/office/drawing/2014/main" id="{509DB5AB-43AB-9999-11B4-E4C39044FB9C}"/>
              </a:ext>
            </a:extLst>
          </p:cNvPr>
          <p:cNvSpPr/>
          <p:nvPr/>
        </p:nvSpPr>
        <p:spPr>
          <a:xfrm>
            <a:off x="4781550" y="4144963"/>
            <a:ext cx="7496175" cy="457200"/>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r>
              <a:rPr lang="en-IN" sz="2400" b="1" spc="-1" dirty="0">
                <a:solidFill>
                  <a:srgbClr val="000000"/>
                </a:solidFill>
              </a:rPr>
              <a:t>Mahesh Awati </a:t>
            </a:r>
            <a:endParaRPr lang="en-IN" sz="2400" spc="-1" dirty="0">
              <a:latin typeface="Arial"/>
            </a:endParaRPr>
          </a:p>
        </p:txBody>
      </p:sp>
      <p:sp>
        <p:nvSpPr>
          <p:cNvPr id="43" name="CustomShape 3">
            <a:extLst>
              <a:ext uri="{FF2B5EF4-FFF2-40B4-BE49-F238E27FC236}">
                <a16:creationId xmlns:a16="http://schemas.microsoft.com/office/drawing/2014/main" id="{A81D4B49-B730-1F13-43F5-74D89C79EEE7}"/>
              </a:ext>
            </a:extLst>
          </p:cNvPr>
          <p:cNvSpPr/>
          <p:nvPr/>
        </p:nvSpPr>
        <p:spPr>
          <a:xfrm>
            <a:off x="4781550" y="4548188"/>
            <a:ext cx="7496175" cy="822325"/>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r>
              <a:rPr lang="en-IN" sz="2000" spc="-1" dirty="0">
                <a:solidFill>
                  <a:srgbClr val="000000"/>
                </a:solidFill>
              </a:rPr>
              <a:t>Department of Electronics and Communication </a:t>
            </a:r>
            <a:r>
              <a:rPr lang="en-IN" sz="2000" spc="-1" dirty="0" err="1">
                <a:solidFill>
                  <a:srgbClr val="000000"/>
                </a:solidFill>
              </a:rPr>
              <a:t>Engg</a:t>
            </a:r>
            <a:r>
              <a:rPr lang="en-IN" sz="2000" spc="-1" dirty="0">
                <a:solidFill>
                  <a:srgbClr val="000000"/>
                </a:solidFill>
              </a:rPr>
              <a:t>.</a:t>
            </a:r>
            <a:endParaRPr lang="en-IN" sz="2000" spc="-1" dirty="0">
              <a:latin typeface="Arial"/>
            </a:endParaRPr>
          </a:p>
        </p:txBody>
      </p:sp>
      <p:grpSp>
        <p:nvGrpSpPr>
          <p:cNvPr id="4101" name="Group 4">
            <a:extLst>
              <a:ext uri="{FF2B5EF4-FFF2-40B4-BE49-F238E27FC236}">
                <a16:creationId xmlns:a16="http://schemas.microsoft.com/office/drawing/2014/main" id="{D3AFE6FD-1BA4-31D7-A893-F22DD08380B8}"/>
              </a:ext>
            </a:extLst>
          </p:cNvPr>
          <p:cNvGrpSpPr>
            <a:grpSpLocks/>
          </p:cNvGrpSpPr>
          <p:nvPr/>
        </p:nvGrpSpPr>
        <p:grpSpPr bwMode="auto">
          <a:xfrm>
            <a:off x="314325" y="5491163"/>
            <a:ext cx="1066800" cy="1077912"/>
            <a:chOff x="314280" y="5491440"/>
            <a:chExt cx="1066320" cy="1077480"/>
          </a:xfrm>
        </p:grpSpPr>
        <p:sp>
          <p:nvSpPr>
            <p:cNvPr id="45" name="CustomShape 5">
              <a:extLst>
                <a:ext uri="{FF2B5EF4-FFF2-40B4-BE49-F238E27FC236}">
                  <a16:creationId xmlns:a16="http://schemas.microsoft.com/office/drawing/2014/main" id="{A0ACB621-C41B-6426-9156-721151659221}"/>
                </a:ext>
              </a:extLst>
            </p:cNvPr>
            <p:cNvSpPr/>
            <p:nvPr/>
          </p:nvSpPr>
          <p:spPr>
            <a:xfrm rot="5400000">
              <a:off x="824430" y="6012751"/>
              <a:ext cx="46019" cy="1066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6" name="CustomShape 6">
              <a:extLst>
                <a:ext uri="{FF2B5EF4-FFF2-40B4-BE49-F238E27FC236}">
                  <a16:creationId xmlns:a16="http://schemas.microsoft.com/office/drawing/2014/main" id="{CA62D0E4-E578-6DF9-7F07-FFB40AFC576E}"/>
                </a:ext>
              </a:extLst>
            </p:cNvPr>
            <p:cNvSpPr/>
            <p:nvPr/>
          </p:nvSpPr>
          <p:spPr>
            <a:xfrm rot="10800000">
              <a:off x="314280" y="5491440"/>
              <a:ext cx="46017" cy="106637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47" name="Line 7">
            <a:extLst>
              <a:ext uri="{FF2B5EF4-FFF2-40B4-BE49-F238E27FC236}">
                <a16:creationId xmlns:a16="http://schemas.microsoft.com/office/drawing/2014/main" id="{FABD7E0F-E9CA-D426-9BC5-E6E3320F214A}"/>
              </a:ext>
            </a:extLst>
          </p:cNvPr>
          <p:cNvSpPr/>
          <p:nvPr/>
        </p:nvSpPr>
        <p:spPr>
          <a:xfrm>
            <a:off x="4781550" y="4113213"/>
            <a:ext cx="5986463" cy="14287"/>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grpSp>
        <p:nvGrpSpPr>
          <p:cNvPr id="4103" name="Group 8">
            <a:extLst>
              <a:ext uri="{FF2B5EF4-FFF2-40B4-BE49-F238E27FC236}">
                <a16:creationId xmlns:a16="http://schemas.microsoft.com/office/drawing/2014/main" id="{00FED99F-DC37-5F31-50B2-2B1C06F63EED}"/>
              </a:ext>
            </a:extLst>
          </p:cNvPr>
          <p:cNvGrpSpPr>
            <a:grpSpLocks/>
          </p:cNvGrpSpPr>
          <p:nvPr/>
        </p:nvGrpSpPr>
        <p:grpSpPr bwMode="auto">
          <a:xfrm>
            <a:off x="10853738" y="266700"/>
            <a:ext cx="1066800" cy="1077913"/>
            <a:chOff x="10854360" y="266400"/>
            <a:chExt cx="1066320" cy="1077840"/>
          </a:xfrm>
        </p:grpSpPr>
        <p:sp>
          <p:nvSpPr>
            <p:cNvPr id="50" name="CustomShape 9">
              <a:extLst>
                <a:ext uri="{FF2B5EF4-FFF2-40B4-BE49-F238E27FC236}">
                  <a16:creationId xmlns:a16="http://schemas.microsoft.com/office/drawing/2014/main" id="{7FA15A56-A335-9034-821C-7A6F36301043}"/>
                </a:ext>
              </a:extLst>
            </p:cNvPr>
            <p:cNvSpPr/>
            <p:nvPr/>
          </p:nvSpPr>
          <p:spPr>
            <a:xfrm rot="16200000">
              <a:off x="11364503" y="-243743"/>
              <a:ext cx="46035" cy="1066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1" name="CustomShape 10">
              <a:extLst>
                <a:ext uri="{FF2B5EF4-FFF2-40B4-BE49-F238E27FC236}">
                  <a16:creationId xmlns:a16="http://schemas.microsoft.com/office/drawing/2014/main" id="{47A1E719-6DFA-8254-9B6F-3793F063D225}"/>
                </a:ext>
              </a:extLst>
            </p:cNvPr>
            <p:cNvSpPr/>
            <p:nvPr/>
          </p:nvSpPr>
          <p:spPr>
            <a:xfrm>
              <a:off x="11874663" y="277512"/>
              <a:ext cx="46017" cy="1066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pic>
        <p:nvPicPr>
          <p:cNvPr id="4104" name="Picture 2" descr="Our Brand Identity » PES University">
            <a:extLst>
              <a:ext uri="{FF2B5EF4-FFF2-40B4-BE49-F238E27FC236}">
                <a16:creationId xmlns:a16="http://schemas.microsoft.com/office/drawing/2014/main" id="{2D56974C-F85A-A69C-66B2-2C4F073D4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1092200"/>
            <a:ext cx="26955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6">
            <a:extLst>
              <a:ext uri="{FF2B5EF4-FFF2-40B4-BE49-F238E27FC236}">
                <a16:creationId xmlns:a16="http://schemas.microsoft.com/office/drawing/2014/main" id="{861381E7-5434-5A2E-719D-6DF80047C09B}"/>
              </a:ext>
            </a:extLst>
          </p:cNvPr>
          <p:cNvSpPr txBox="1">
            <a:spLocks/>
          </p:cNvSpPr>
          <p:nvPr/>
        </p:nvSpPr>
        <p:spPr>
          <a:xfrm>
            <a:off x="4694238" y="3117850"/>
            <a:ext cx="7026707" cy="949325"/>
          </a:xfrm>
          <a:prstGeom prst="rect">
            <a:avLst/>
          </a:prstGeom>
        </p:spPr>
        <p:txBody>
          <a:bodyPr lIns="91461" rIns="45731" anchor="ctr">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Bef>
                <a:spcPts val="0"/>
              </a:spcBef>
              <a:spcAft>
                <a:spcPts val="0"/>
              </a:spcAft>
              <a:defRPr/>
            </a:pPr>
            <a:r>
              <a:rPr lang="en-US" sz="2800" dirty="0">
                <a:solidFill>
                  <a:srgbClr val="C00000"/>
                </a:solidFill>
                <a:latin typeface="+mn-lt"/>
                <a:ea typeface="Calibri" panose="020F0502020204030204" pitchFamily="34" charset="0"/>
              </a:rPr>
              <a:t>Embedded System Design Concepts  </a:t>
            </a:r>
          </a:p>
          <a:p>
            <a:pPr fontAlgn="auto">
              <a:spcBef>
                <a:spcPts val="0"/>
              </a:spcBef>
              <a:spcAft>
                <a:spcPts val="0"/>
              </a:spcAft>
              <a:defRPr/>
            </a:pPr>
            <a:r>
              <a:rPr lang="en-US" sz="2000" dirty="0">
                <a:solidFill>
                  <a:schemeClr val="accent1"/>
                </a:solidFill>
                <a:latin typeface="+mn-lt"/>
                <a:ea typeface="Calibri" panose="020F0502020204030204" pitchFamily="34" charset="0"/>
              </a:rPr>
              <a:t>A simple approach</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047552-AE97-9B13-CDC6-B12B36C0E857}"/>
              </a:ext>
            </a:extLst>
          </p:cNvPr>
          <p:cNvSpPr/>
          <p:nvPr/>
        </p:nvSpPr>
        <p:spPr>
          <a:xfrm>
            <a:off x="474663" y="1582738"/>
            <a:ext cx="8085137" cy="3476625"/>
          </a:xfrm>
          <a:prstGeom prst="rect">
            <a:avLst/>
          </a:prstGeom>
        </p:spPr>
        <p:txBody>
          <a:bodyPr>
            <a:spAutoFit/>
          </a:bodyPr>
          <a:lstStyle/>
          <a:p>
            <a:pPr algn="just">
              <a:defRPr/>
            </a:pPr>
            <a:r>
              <a:rPr lang="en-US" sz="2000" b="1" dirty="0"/>
              <a:t>How data Synchronization is achieved in UART even though both </a:t>
            </a:r>
            <a:r>
              <a:rPr lang="en-US" sz="2000" b="1" dirty="0" err="1"/>
              <a:t>Tx</a:t>
            </a:r>
            <a:r>
              <a:rPr lang="en-US" sz="2000" b="1" dirty="0"/>
              <a:t> and Rx are separately clocked?</a:t>
            </a:r>
            <a:endParaRPr lang="en-US" sz="2000" dirty="0"/>
          </a:p>
          <a:p>
            <a:pPr algn="just">
              <a:defRPr/>
            </a:pPr>
            <a:endParaRPr lang="en-IN" sz="2000" dirty="0"/>
          </a:p>
          <a:p>
            <a:pPr algn="just">
              <a:defRPr/>
            </a:pPr>
            <a:r>
              <a:rPr lang="en-IN" sz="2000" dirty="0"/>
              <a:t>UART achieves data synchronisation by </a:t>
            </a:r>
          </a:p>
          <a:p>
            <a:pPr marL="715891" indent="-357152" algn="just">
              <a:buFont typeface="Wingdings" pitchFamily="2" charset="2"/>
              <a:buChar char="§"/>
              <a:defRPr/>
            </a:pPr>
            <a:r>
              <a:rPr lang="en-IN" sz="2000" dirty="0"/>
              <a:t>Making both the devices to agree on common speed of data transfer which is managed with a separate module called baud rate generator.</a:t>
            </a:r>
          </a:p>
          <a:p>
            <a:pPr marL="715891" indent="-357152" algn="just">
              <a:buFont typeface="Wingdings" pitchFamily="2" charset="2"/>
              <a:buChar char="§"/>
              <a:defRPr/>
            </a:pPr>
            <a:r>
              <a:rPr lang="en-IN" sz="2000" dirty="0"/>
              <a:t>Baud-rate generators on both side are configured to generate same standard baurates like 1200,2400,4800,9600 and 19200 so on. </a:t>
            </a:r>
          </a:p>
          <a:p>
            <a:pPr marL="715891" indent="-357152" algn="just">
              <a:buFont typeface="Wingdings" pitchFamily="2" charset="2"/>
              <a:buChar char="§"/>
              <a:defRPr/>
            </a:pPr>
            <a:r>
              <a:rPr lang="en-IN" sz="2000" dirty="0"/>
              <a:t>Synchronisation Bits – Along with the data bits , other bits are sent to enable synchronization of data. These include start bit, stop bit(s) and parity bit.</a:t>
            </a:r>
            <a:endParaRPr lang="en-US" sz="2000" dirty="0"/>
          </a:p>
        </p:txBody>
      </p:sp>
      <p:sp>
        <p:nvSpPr>
          <p:cNvPr id="4" name="Rectangle 3">
            <a:extLst>
              <a:ext uri="{FF2B5EF4-FFF2-40B4-BE49-F238E27FC236}">
                <a16:creationId xmlns:a16="http://schemas.microsoft.com/office/drawing/2014/main" id="{4A3FA7E1-A2FF-333D-35CC-780C95DEECB1}"/>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5" name="Line 7">
            <a:extLst>
              <a:ext uri="{FF2B5EF4-FFF2-40B4-BE49-F238E27FC236}">
                <a16:creationId xmlns:a16="http://schemas.microsoft.com/office/drawing/2014/main" id="{604AA58A-39C5-5F84-477B-EF26F7BD780D}"/>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80901" name="Picture 2" descr="Our Brand Identity » PES University">
            <a:extLst>
              <a:ext uri="{FF2B5EF4-FFF2-40B4-BE49-F238E27FC236}">
                <a16:creationId xmlns:a16="http://schemas.microsoft.com/office/drawing/2014/main" id="{7ED53BB1-83E2-E0D5-B724-C481EAD23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B21FE47C-53A1-A1D0-E4F5-0F6037B6F8E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21D3071-DA74-A0DF-1F79-BC3EE9A48EED}"/>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 Universal Asynchronous Receiver and Transmitter</a:t>
            </a:r>
          </a:p>
        </p:txBody>
      </p:sp>
      <p:sp>
        <p:nvSpPr>
          <p:cNvPr id="12" name="Rectangle 11">
            <a:extLst>
              <a:ext uri="{FF2B5EF4-FFF2-40B4-BE49-F238E27FC236}">
                <a16:creationId xmlns:a16="http://schemas.microsoft.com/office/drawing/2014/main" id="{5FB60C44-FC1F-DC39-CF5D-8CD93A1E320A}"/>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E17B77-817D-AEFE-4437-478C0423927E}"/>
              </a:ext>
            </a:extLst>
          </p:cNvPr>
          <p:cNvSpPr/>
          <p:nvPr/>
        </p:nvSpPr>
        <p:spPr>
          <a:xfrm>
            <a:off x="6461125" y="1881188"/>
            <a:ext cx="5202238" cy="2860675"/>
          </a:xfrm>
          <a:prstGeom prst="rect">
            <a:avLst/>
          </a:prstGeom>
        </p:spPr>
        <p:txBody>
          <a:bodyPr>
            <a:spAutoFit/>
          </a:bodyPr>
          <a:lstStyle/>
          <a:p>
            <a:pPr>
              <a:defRPr/>
            </a:pPr>
            <a:r>
              <a:rPr lang="en-IN" b="1" dirty="0"/>
              <a:t>Start Bit</a:t>
            </a:r>
          </a:p>
          <a:p>
            <a:pPr marL="358739" indent="-358739" algn="just">
              <a:buFont typeface="Wingdings" pitchFamily="2" charset="2"/>
              <a:buChar char="§"/>
              <a:defRPr/>
            </a:pPr>
            <a:r>
              <a:rPr lang="en-IN" dirty="0"/>
              <a:t>The UART data transmission line is normally held at a high voltage level when it’s not transmitting data. </a:t>
            </a:r>
          </a:p>
          <a:p>
            <a:pPr marL="358739" indent="-358739" algn="just">
              <a:buFont typeface="Wingdings" pitchFamily="2" charset="2"/>
              <a:buChar char="§"/>
              <a:defRPr/>
            </a:pPr>
            <a:r>
              <a:rPr lang="en-IN" dirty="0"/>
              <a:t>To start the transfer of data, </a:t>
            </a:r>
            <a:r>
              <a:rPr lang="en-IN" b="1" dirty="0"/>
              <a:t>the transmitting UART pulls the transmission line from high to low for one clock cycle</a:t>
            </a:r>
            <a:r>
              <a:rPr lang="en-IN" dirty="0"/>
              <a:t>. </a:t>
            </a:r>
          </a:p>
          <a:p>
            <a:pPr marL="358739" indent="-358739" algn="just">
              <a:buFont typeface="Wingdings" pitchFamily="2" charset="2"/>
              <a:buChar char="§"/>
              <a:defRPr/>
            </a:pPr>
            <a:r>
              <a:rPr lang="en-IN" dirty="0"/>
              <a:t>When the receiving UART detects the </a:t>
            </a:r>
            <a:r>
              <a:rPr lang="en-IN" b="1" dirty="0"/>
              <a:t>high to low voltage transition,</a:t>
            </a:r>
            <a:r>
              <a:rPr lang="en-IN" dirty="0"/>
              <a:t> it begins reading the bits in the data frame at the frequency of the baud rate.</a:t>
            </a:r>
          </a:p>
        </p:txBody>
      </p:sp>
      <p:sp>
        <p:nvSpPr>
          <p:cNvPr id="26" name="Rectangle 25">
            <a:extLst>
              <a:ext uri="{FF2B5EF4-FFF2-40B4-BE49-F238E27FC236}">
                <a16:creationId xmlns:a16="http://schemas.microsoft.com/office/drawing/2014/main" id="{8F1AF99B-CFF9-5182-2F5D-5C38BE23C342}"/>
              </a:ext>
            </a:extLst>
          </p:cNvPr>
          <p:cNvSpPr/>
          <p:nvPr/>
        </p:nvSpPr>
        <p:spPr>
          <a:xfrm>
            <a:off x="650875" y="4668838"/>
            <a:ext cx="10963275" cy="1200150"/>
          </a:xfrm>
          <a:prstGeom prst="rect">
            <a:avLst/>
          </a:prstGeom>
        </p:spPr>
        <p:txBody>
          <a:bodyPr>
            <a:spAutoFit/>
          </a:bodyPr>
          <a:lstStyle/>
          <a:p>
            <a:pPr>
              <a:defRPr/>
            </a:pPr>
            <a:r>
              <a:rPr lang="en-IN" b="1" dirty="0"/>
              <a:t>Data Frame</a:t>
            </a:r>
          </a:p>
          <a:p>
            <a:pPr marL="358739" indent="-358739">
              <a:buFont typeface="Wingdings" pitchFamily="2" charset="2"/>
              <a:buChar char="§"/>
              <a:defRPr/>
            </a:pPr>
            <a:r>
              <a:rPr lang="en-IN" dirty="0"/>
              <a:t>The data frame contains the actual data being transferred. </a:t>
            </a:r>
          </a:p>
          <a:p>
            <a:pPr marL="358739" indent="-358739">
              <a:buFont typeface="Wingdings" pitchFamily="2" charset="2"/>
              <a:buChar char="§"/>
              <a:defRPr/>
            </a:pPr>
            <a:r>
              <a:rPr lang="en-IN" dirty="0"/>
              <a:t>It can be 5 bits up to 8 bits long if a parity bit is used. If no parity bit is used, the data frame can be 9 bits long. In most cases, the data is sent with the least significant bit first.</a:t>
            </a:r>
          </a:p>
        </p:txBody>
      </p:sp>
      <p:sp>
        <p:nvSpPr>
          <p:cNvPr id="81924" name="Rectangle 26">
            <a:extLst>
              <a:ext uri="{FF2B5EF4-FFF2-40B4-BE49-F238E27FC236}">
                <a16:creationId xmlns:a16="http://schemas.microsoft.com/office/drawing/2014/main" id="{954D5CFA-C7C0-0D32-1C6B-296C14D03DF9}"/>
              </a:ext>
            </a:extLst>
          </p:cNvPr>
          <p:cNvSpPr>
            <a:spLocks noChangeArrowheads="1"/>
          </p:cNvSpPr>
          <p:nvPr/>
        </p:nvSpPr>
        <p:spPr bwMode="auto">
          <a:xfrm>
            <a:off x="488950" y="1474788"/>
            <a:ext cx="8085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C00000"/>
                </a:solidFill>
              </a:rPr>
              <a:t>FRAME</a:t>
            </a:r>
          </a:p>
        </p:txBody>
      </p:sp>
      <p:sp>
        <p:nvSpPr>
          <p:cNvPr id="3" name="Rectangle 2">
            <a:extLst>
              <a:ext uri="{FF2B5EF4-FFF2-40B4-BE49-F238E27FC236}">
                <a16:creationId xmlns:a16="http://schemas.microsoft.com/office/drawing/2014/main" id="{AE4F5A12-A923-1B84-89EE-E06884F7E18D}"/>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4" name="Line 7">
            <a:extLst>
              <a:ext uri="{FF2B5EF4-FFF2-40B4-BE49-F238E27FC236}">
                <a16:creationId xmlns:a16="http://schemas.microsoft.com/office/drawing/2014/main" id="{13909D35-1748-B338-AA8F-CA2134B33B69}"/>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81927" name="Picture 2" descr="Our Brand Identity » PES University">
            <a:extLst>
              <a:ext uri="{FF2B5EF4-FFF2-40B4-BE49-F238E27FC236}">
                <a16:creationId xmlns:a16="http://schemas.microsoft.com/office/drawing/2014/main" id="{536A1940-5789-5562-BA39-8F4C97681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7B7C50C0-C582-8406-ABD9-6AD6419D841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D492BEC-C1AF-87A8-BD10-02BDB58A0AC9}"/>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 Universal Asynchronous Receiver and Transmitter</a:t>
            </a:r>
          </a:p>
        </p:txBody>
      </p:sp>
      <p:sp>
        <p:nvSpPr>
          <p:cNvPr id="10" name="Rectangle 9">
            <a:extLst>
              <a:ext uri="{FF2B5EF4-FFF2-40B4-BE49-F238E27FC236}">
                <a16:creationId xmlns:a16="http://schemas.microsoft.com/office/drawing/2014/main" id="{FACED4BC-0323-5A19-5AFE-91483D86830A}"/>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pic>
        <p:nvPicPr>
          <p:cNvPr id="81931" name="Picture 11">
            <a:extLst>
              <a:ext uri="{FF2B5EF4-FFF2-40B4-BE49-F238E27FC236}">
                <a16:creationId xmlns:a16="http://schemas.microsoft.com/office/drawing/2014/main" id="{846254BB-B60D-64AD-C749-4D291DE87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 y="1946275"/>
            <a:ext cx="5710238"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2E3B2F5-0467-E535-FC22-9DD468829C9D}"/>
              </a:ext>
            </a:extLst>
          </p:cNvPr>
          <p:cNvSpPr/>
          <p:nvPr/>
        </p:nvSpPr>
        <p:spPr>
          <a:xfrm>
            <a:off x="474663" y="1781175"/>
            <a:ext cx="9764712" cy="4248150"/>
          </a:xfrm>
          <a:prstGeom prst="rect">
            <a:avLst/>
          </a:prstGeom>
        </p:spPr>
        <p:txBody>
          <a:bodyPr>
            <a:spAutoFit/>
          </a:bodyPr>
          <a:lstStyle/>
          <a:p>
            <a:pPr algn="just">
              <a:defRPr/>
            </a:pPr>
            <a:r>
              <a:rPr lang="en-IN" b="1" dirty="0"/>
              <a:t>Parity</a:t>
            </a:r>
          </a:p>
          <a:p>
            <a:pPr marL="358739" indent="-358739" algn="just">
              <a:buFont typeface="Wingdings" pitchFamily="2" charset="2"/>
              <a:buChar char="§"/>
              <a:defRPr/>
            </a:pPr>
            <a:r>
              <a:rPr lang="en-IN" dirty="0"/>
              <a:t>Parity describes the evenness or oddness of a number. If even Parity is Set as 0 else 1 by the Transmitting UART.</a:t>
            </a:r>
          </a:p>
          <a:p>
            <a:pPr marL="358739" indent="-358739" algn="just">
              <a:buFont typeface="Wingdings" pitchFamily="2" charset="2"/>
              <a:buChar char="§"/>
              <a:defRPr/>
            </a:pPr>
            <a:r>
              <a:rPr lang="en-IN" dirty="0"/>
              <a:t>The parity bit is a way for the receiving UART to tell if any data has changed during transmission. </a:t>
            </a:r>
          </a:p>
          <a:p>
            <a:pPr marL="901700" indent="-357188" algn="just">
              <a:buFont typeface="Wingdings" panose="05000000000000000000" pitchFamily="2" charset="2"/>
              <a:buChar char="ü"/>
              <a:defRPr/>
            </a:pPr>
            <a:r>
              <a:rPr lang="en-IN" dirty="0"/>
              <a:t>Bits can be changed by electromagnetic radiation, mismatched baud rates, or long distance data transfers. </a:t>
            </a:r>
          </a:p>
          <a:p>
            <a:pPr marL="358739" indent="-358739" algn="just">
              <a:buFont typeface="Wingdings" pitchFamily="2" charset="2"/>
              <a:buChar char="§"/>
              <a:defRPr/>
            </a:pPr>
            <a:r>
              <a:rPr lang="en-IN" dirty="0"/>
              <a:t>After the receiving UART reads the data frame, it counts the number of 1’s in frame is Even or Odd. </a:t>
            </a:r>
          </a:p>
          <a:p>
            <a:pPr marL="901700" indent="-357188" algn="just">
              <a:buFont typeface="Wingdings" panose="05000000000000000000" pitchFamily="2" charset="2"/>
              <a:buChar char="ü"/>
              <a:defRPr/>
            </a:pPr>
            <a:r>
              <a:rPr lang="en-IN" dirty="0"/>
              <a:t>If the parity bit is a 0 (even parity), the 1 bits in the data frame should total to an even number.</a:t>
            </a:r>
          </a:p>
          <a:p>
            <a:pPr marL="901700" indent="-357188" algn="just">
              <a:buFont typeface="Wingdings" panose="05000000000000000000" pitchFamily="2" charset="2"/>
              <a:buChar char="ü"/>
              <a:defRPr/>
            </a:pPr>
            <a:r>
              <a:rPr lang="en-IN" dirty="0"/>
              <a:t> If the parity bit is a 1 (odd parity), the 1 bits in the data frame should total to an odd number. </a:t>
            </a:r>
          </a:p>
          <a:p>
            <a:pPr marL="358739" indent="-358739" algn="just">
              <a:buFont typeface="Wingdings" pitchFamily="2" charset="2"/>
              <a:buChar char="§"/>
              <a:defRPr/>
            </a:pPr>
            <a:r>
              <a:rPr lang="en-IN" dirty="0"/>
              <a:t>When the parity bit matches the data, the UART knows that the transmission was free of errors  else the UART knows that bits in the data frame have changed.</a:t>
            </a:r>
          </a:p>
          <a:p>
            <a:pPr algn="just">
              <a:defRPr/>
            </a:pPr>
            <a:r>
              <a:rPr lang="en-IN" b="1" dirty="0"/>
              <a:t>Stop Bits</a:t>
            </a:r>
          </a:p>
          <a:p>
            <a:pPr algn="just">
              <a:defRPr/>
            </a:pPr>
            <a:r>
              <a:rPr lang="en-IN" dirty="0"/>
              <a:t>To signal the end of the data packet, the sending UART drives the data transmission line from a low voltage to a high voltage for at least two bit durations.</a:t>
            </a:r>
          </a:p>
        </p:txBody>
      </p:sp>
      <p:sp>
        <p:nvSpPr>
          <p:cNvPr id="4" name="Rectangle 3">
            <a:extLst>
              <a:ext uri="{FF2B5EF4-FFF2-40B4-BE49-F238E27FC236}">
                <a16:creationId xmlns:a16="http://schemas.microsoft.com/office/drawing/2014/main" id="{2E6F0577-7C29-55EC-3583-D8254DB5697C}"/>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5" name="Line 7">
            <a:extLst>
              <a:ext uri="{FF2B5EF4-FFF2-40B4-BE49-F238E27FC236}">
                <a16:creationId xmlns:a16="http://schemas.microsoft.com/office/drawing/2014/main" id="{D6884A05-B109-2DA7-B0F9-4583C82D993A}"/>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82949" name="Picture 2" descr="Our Brand Identity » PES University">
            <a:extLst>
              <a:ext uri="{FF2B5EF4-FFF2-40B4-BE49-F238E27FC236}">
                <a16:creationId xmlns:a16="http://schemas.microsoft.com/office/drawing/2014/main" id="{B5CA9F80-7320-028C-693C-B23F22B16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2BF86799-50EF-7B3F-4A71-97A74E4F021E}"/>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2951" name="Rectangle 10">
            <a:extLst>
              <a:ext uri="{FF2B5EF4-FFF2-40B4-BE49-F238E27FC236}">
                <a16:creationId xmlns:a16="http://schemas.microsoft.com/office/drawing/2014/main" id="{A3841E69-3FCB-C8D3-0A88-E780C5D8298F}"/>
              </a:ext>
            </a:extLst>
          </p:cNvPr>
          <p:cNvSpPr>
            <a:spLocks noChangeArrowheads="1"/>
          </p:cNvSpPr>
          <p:nvPr/>
        </p:nvSpPr>
        <p:spPr bwMode="auto">
          <a:xfrm>
            <a:off x="488950" y="1474788"/>
            <a:ext cx="8085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C00000"/>
                </a:solidFill>
              </a:rPr>
              <a:t>FRAME</a:t>
            </a:r>
          </a:p>
        </p:txBody>
      </p:sp>
      <p:sp>
        <p:nvSpPr>
          <p:cNvPr id="12" name="Rectangle 11">
            <a:extLst>
              <a:ext uri="{FF2B5EF4-FFF2-40B4-BE49-F238E27FC236}">
                <a16:creationId xmlns:a16="http://schemas.microsoft.com/office/drawing/2014/main" id="{B93C3CC8-B871-1C93-7BC5-13928C7EACE9}"/>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 Universal Asynchronous Receiver and Transmitter</a:t>
            </a:r>
          </a:p>
        </p:txBody>
      </p:sp>
      <p:sp>
        <p:nvSpPr>
          <p:cNvPr id="13" name="Rectangle 12">
            <a:extLst>
              <a:ext uri="{FF2B5EF4-FFF2-40B4-BE49-F238E27FC236}">
                <a16:creationId xmlns:a16="http://schemas.microsoft.com/office/drawing/2014/main" id="{8CE55DB8-BA15-A76F-C927-F4E80ABB2A8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a:extLst>
              <a:ext uri="{FF2B5EF4-FFF2-40B4-BE49-F238E27FC236}">
                <a16:creationId xmlns:a16="http://schemas.microsoft.com/office/drawing/2014/main" id="{C526567C-931E-ACA3-200E-DD9EC349C9DA}"/>
              </a:ext>
            </a:extLst>
          </p:cNvPr>
          <p:cNvSpPr/>
          <p:nvPr/>
        </p:nvSpPr>
        <p:spPr>
          <a:xfrm>
            <a:off x="715963" y="1903413"/>
            <a:ext cx="5634037" cy="3657600"/>
          </a:xfrm>
          <a:prstGeom prst="roundRect">
            <a:avLst/>
          </a:prstGeom>
          <a:ln w="28575"/>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IN"/>
          </a:p>
        </p:txBody>
      </p:sp>
      <p:graphicFrame>
        <p:nvGraphicFramePr>
          <p:cNvPr id="10" name="Table 9">
            <a:extLst>
              <a:ext uri="{FF2B5EF4-FFF2-40B4-BE49-F238E27FC236}">
                <a16:creationId xmlns:a16="http://schemas.microsoft.com/office/drawing/2014/main" id="{EEA11DA3-5BAC-8D58-371B-FB20A0085BFC}"/>
              </a:ext>
            </a:extLst>
          </p:cNvPr>
          <p:cNvGraphicFramePr>
            <a:graphicFrameLocks noGrp="1"/>
          </p:cNvGraphicFramePr>
          <p:nvPr/>
        </p:nvGraphicFramePr>
        <p:xfrm>
          <a:off x="2867025" y="3019425"/>
          <a:ext cx="3113088" cy="369888"/>
        </p:xfrm>
        <a:graphic>
          <a:graphicData uri="http://schemas.openxmlformats.org/drawingml/2006/table">
            <a:tbl>
              <a:tblPr firstRow="1" bandRow="1">
                <a:tableStyleId>{5C22544A-7EE6-4342-B048-85BDC9FD1C3A}</a:tableStyleId>
              </a:tblPr>
              <a:tblGrid>
                <a:gridCol w="283008">
                  <a:extLst>
                    <a:ext uri="{9D8B030D-6E8A-4147-A177-3AD203B41FA5}">
                      <a16:colId xmlns:a16="http://schemas.microsoft.com/office/drawing/2014/main" val="20000"/>
                    </a:ext>
                  </a:extLst>
                </a:gridCol>
                <a:gridCol w="283008">
                  <a:extLst>
                    <a:ext uri="{9D8B030D-6E8A-4147-A177-3AD203B41FA5}">
                      <a16:colId xmlns:a16="http://schemas.microsoft.com/office/drawing/2014/main" val="20001"/>
                    </a:ext>
                  </a:extLst>
                </a:gridCol>
                <a:gridCol w="283008">
                  <a:extLst>
                    <a:ext uri="{9D8B030D-6E8A-4147-A177-3AD203B41FA5}">
                      <a16:colId xmlns:a16="http://schemas.microsoft.com/office/drawing/2014/main" val="20002"/>
                    </a:ext>
                  </a:extLst>
                </a:gridCol>
                <a:gridCol w="283008">
                  <a:extLst>
                    <a:ext uri="{9D8B030D-6E8A-4147-A177-3AD203B41FA5}">
                      <a16:colId xmlns:a16="http://schemas.microsoft.com/office/drawing/2014/main" val="20003"/>
                    </a:ext>
                  </a:extLst>
                </a:gridCol>
                <a:gridCol w="283008">
                  <a:extLst>
                    <a:ext uri="{9D8B030D-6E8A-4147-A177-3AD203B41FA5}">
                      <a16:colId xmlns:a16="http://schemas.microsoft.com/office/drawing/2014/main" val="20004"/>
                    </a:ext>
                  </a:extLst>
                </a:gridCol>
                <a:gridCol w="283008">
                  <a:extLst>
                    <a:ext uri="{9D8B030D-6E8A-4147-A177-3AD203B41FA5}">
                      <a16:colId xmlns:a16="http://schemas.microsoft.com/office/drawing/2014/main" val="20005"/>
                    </a:ext>
                  </a:extLst>
                </a:gridCol>
                <a:gridCol w="283008">
                  <a:extLst>
                    <a:ext uri="{9D8B030D-6E8A-4147-A177-3AD203B41FA5}">
                      <a16:colId xmlns:a16="http://schemas.microsoft.com/office/drawing/2014/main" val="20006"/>
                    </a:ext>
                  </a:extLst>
                </a:gridCol>
                <a:gridCol w="283008">
                  <a:extLst>
                    <a:ext uri="{9D8B030D-6E8A-4147-A177-3AD203B41FA5}">
                      <a16:colId xmlns:a16="http://schemas.microsoft.com/office/drawing/2014/main" val="20007"/>
                    </a:ext>
                  </a:extLst>
                </a:gridCol>
                <a:gridCol w="283008">
                  <a:extLst>
                    <a:ext uri="{9D8B030D-6E8A-4147-A177-3AD203B41FA5}">
                      <a16:colId xmlns:a16="http://schemas.microsoft.com/office/drawing/2014/main" val="20008"/>
                    </a:ext>
                  </a:extLst>
                </a:gridCol>
                <a:gridCol w="283008">
                  <a:extLst>
                    <a:ext uri="{9D8B030D-6E8A-4147-A177-3AD203B41FA5}">
                      <a16:colId xmlns:a16="http://schemas.microsoft.com/office/drawing/2014/main" val="20009"/>
                    </a:ext>
                  </a:extLst>
                </a:gridCol>
                <a:gridCol w="283008">
                  <a:extLst>
                    <a:ext uri="{9D8B030D-6E8A-4147-A177-3AD203B41FA5}">
                      <a16:colId xmlns:a16="http://schemas.microsoft.com/office/drawing/2014/main" val="20010"/>
                    </a:ext>
                  </a:extLst>
                </a:gridCol>
              </a:tblGrid>
              <a:tr h="369888">
                <a:tc>
                  <a:txBody>
                    <a:bodyPr/>
                    <a:lstStyle/>
                    <a:p>
                      <a:endParaRPr lang="en-IN" sz="1800" dirty="0"/>
                    </a:p>
                  </a:txBody>
                  <a:tcPr marL="91416" marR="91416" marT="45603" marB="45603"/>
                </a:tc>
                <a:tc>
                  <a:txBody>
                    <a:bodyPr/>
                    <a:lstStyle/>
                    <a:p>
                      <a:r>
                        <a:rPr lang="en-IN" sz="1800" dirty="0"/>
                        <a:t>P</a:t>
                      </a:r>
                    </a:p>
                  </a:txBody>
                  <a:tcPr marL="91416" marR="91416" marT="45603" marB="45603"/>
                </a:tc>
                <a:tc>
                  <a:txBody>
                    <a:bodyPr/>
                    <a:lstStyle/>
                    <a:p>
                      <a:r>
                        <a:rPr lang="en-IN" sz="1800" dirty="0"/>
                        <a:t>7</a:t>
                      </a:r>
                    </a:p>
                  </a:txBody>
                  <a:tcPr marL="91416" marR="91416" marT="45603" marB="45603"/>
                </a:tc>
                <a:tc>
                  <a:txBody>
                    <a:bodyPr/>
                    <a:lstStyle/>
                    <a:p>
                      <a:r>
                        <a:rPr lang="en-IN" sz="1800" dirty="0"/>
                        <a:t>6</a:t>
                      </a:r>
                    </a:p>
                  </a:txBody>
                  <a:tcPr marL="91416" marR="91416" marT="45603" marB="45603"/>
                </a:tc>
                <a:tc>
                  <a:txBody>
                    <a:bodyPr/>
                    <a:lstStyle/>
                    <a:p>
                      <a:r>
                        <a:rPr lang="en-IN" sz="1800" dirty="0"/>
                        <a:t>5</a:t>
                      </a:r>
                    </a:p>
                  </a:txBody>
                  <a:tcPr marL="91416" marR="91416" marT="45603" marB="45603"/>
                </a:tc>
                <a:tc>
                  <a:txBody>
                    <a:bodyPr/>
                    <a:lstStyle/>
                    <a:p>
                      <a:r>
                        <a:rPr lang="en-IN" sz="1800" dirty="0"/>
                        <a:t>4</a:t>
                      </a:r>
                    </a:p>
                  </a:txBody>
                  <a:tcPr marL="91416" marR="91416" marT="45603" marB="45603"/>
                </a:tc>
                <a:tc>
                  <a:txBody>
                    <a:bodyPr/>
                    <a:lstStyle/>
                    <a:p>
                      <a:r>
                        <a:rPr lang="en-IN" sz="1800" dirty="0"/>
                        <a:t>3</a:t>
                      </a:r>
                    </a:p>
                  </a:txBody>
                  <a:tcPr marL="91416" marR="91416" marT="45603" marB="45603"/>
                </a:tc>
                <a:tc>
                  <a:txBody>
                    <a:bodyPr/>
                    <a:lstStyle/>
                    <a:p>
                      <a:r>
                        <a:rPr lang="en-IN" sz="1800" dirty="0"/>
                        <a:t>2</a:t>
                      </a:r>
                    </a:p>
                  </a:txBody>
                  <a:tcPr marL="91416" marR="91416" marT="45603" marB="45603"/>
                </a:tc>
                <a:tc>
                  <a:txBody>
                    <a:bodyPr/>
                    <a:lstStyle/>
                    <a:p>
                      <a:r>
                        <a:rPr lang="en-IN" sz="1800" dirty="0"/>
                        <a:t>1</a:t>
                      </a:r>
                    </a:p>
                  </a:txBody>
                  <a:tcPr marL="91416" marR="91416" marT="45603" marB="45603"/>
                </a:tc>
                <a:tc>
                  <a:txBody>
                    <a:bodyPr/>
                    <a:lstStyle/>
                    <a:p>
                      <a:r>
                        <a:rPr lang="en-IN" sz="1800" dirty="0"/>
                        <a:t>0</a:t>
                      </a:r>
                    </a:p>
                  </a:txBody>
                  <a:tcPr marL="91416" marR="91416" marT="45603" marB="45603"/>
                </a:tc>
                <a:tc>
                  <a:txBody>
                    <a:bodyPr/>
                    <a:lstStyle/>
                    <a:p>
                      <a:endParaRPr lang="en-IN" sz="1800" dirty="0"/>
                    </a:p>
                  </a:txBody>
                  <a:tcPr marL="91416" marR="91416" marT="45603" marB="45603"/>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C2D9AF8E-96ED-DF02-D700-28264F9FEC27}"/>
              </a:ext>
            </a:extLst>
          </p:cNvPr>
          <p:cNvGraphicFramePr>
            <a:graphicFrameLocks noGrp="1"/>
          </p:cNvGraphicFramePr>
          <p:nvPr/>
        </p:nvGraphicFramePr>
        <p:xfrm>
          <a:off x="3353739" y="2104584"/>
          <a:ext cx="2267855" cy="370792"/>
        </p:xfrm>
        <a:graphic>
          <a:graphicData uri="http://schemas.openxmlformats.org/drawingml/2006/table">
            <a:tbl>
              <a:tblPr firstRow="1" bandRow="1">
                <a:tableStyleId>{284E427A-3D55-4303-BF80-6455036E1DE7}</a:tableStyleId>
              </a:tblPr>
              <a:tblGrid>
                <a:gridCol w="2267855">
                  <a:extLst>
                    <a:ext uri="{9D8B030D-6E8A-4147-A177-3AD203B41FA5}">
                      <a16:colId xmlns:a16="http://schemas.microsoft.com/office/drawing/2014/main" val="20000"/>
                    </a:ext>
                  </a:extLst>
                </a:gridCol>
              </a:tblGrid>
              <a:tr h="370792">
                <a:tc>
                  <a:txBody>
                    <a:bodyPr/>
                    <a:lstStyle/>
                    <a:p>
                      <a:pPr algn="ctr"/>
                      <a:r>
                        <a:rPr lang="en-IN" sz="1800" dirty="0"/>
                        <a:t>Transmit</a:t>
                      </a:r>
                      <a:r>
                        <a:rPr lang="en-IN" sz="1800" baseline="0" dirty="0"/>
                        <a:t> Register</a:t>
                      </a:r>
                      <a:endParaRPr lang="en-IN" sz="1800" dirty="0"/>
                    </a:p>
                  </a:txBody>
                  <a:tcPr marL="91428" marR="91428" marT="45714" marB="45714"/>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65C91B59-4073-D953-7170-03023E8716AA}"/>
              </a:ext>
            </a:extLst>
          </p:cNvPr>
          <p:cNvGraphicFramePr>
            <a:graphicFrameLocks noGrp="1"/>
          </p:cNvGraphicFramePr>
          <p:nvPr/>
        </p:nvGraphicFramePr>
        <p:xfrm>
          <a:off x="3382567" y="4999809"/>
          <a:ext cx="2267855" cy="370792"/>
        </p:xfrm>
        <a:graphic>
          <a:graphicData uri="http://schemas.openxmlformats.org/drawingml/2006/table">
            <a:tbl>
              <a:tblPr firstRow="1" bandRow="1">
                <a:tableStyleId>{284E427A-3D55-4303-BF80-6455036E1DE7}</a:tableStyleId>
              </a:tblPr>
              <a:tblGrid>
                <a:gridCol w="2267855">
                  <a:extLst>
                    <a:ext uri="{9D8B030D-6E8A-4147-A177-3AD203B41FA5}">
                      <a16:colId xmlns:a16="http://schemas.microsoft.com/office/drawing/2014/main" val="20000"/>
                    </a:ext>
                  </a:extLst>
                </a:gridCol>
              </a:tblGrid>
              <a:tr h="370792">
                <a:tc>
                  <a:txBody>
                    <a:bodyPr/>
                    <a:lstStyle/>
                    <a:p>
                      <a:pPr algn="ctr"/>
                      <a:r>
                        <a:rPr lang="en-IN" sz="1800" baseline="0" dirty="0"/>
                        <a:t>Receive  Register</a:t>
                      </a:r>
                      <a:endParaRPr lang="en-IN" sz="1800" dirty="0"/>
                    </a:p>
                  </a:txBody>
                  <a:tcPr marL="91428" marR="91428" marT="45714" marB="45714"/>
                </a:tc>
                <a:extLst>
                  <a:ext uri="{0D108BD9-81ED-4DB2-BD59-A6C34878D82A}">
                    <a16:rowId xmlns:a16="http://schemas.microsoft.com/office/drawing/2014/main" val="10000"/>
                  </a:ext>
                </a:extLst>
              </a:tr>
            </a:tbl>
          </a:graphicData>
        </a:graphic>
      </p:graphicFrame>
      <p:sp>
        <p:nvSpPr>
          <p:cNvPr id="83999" name="TextBox 13">
            <a:extLst>
              <a:ext uri="{FF2B5EF4-FFF2-40B4-BE49-F238E27FC236}">
                <a16:creationId xmlns:a16="http://schemas.microsoft.com/office/drawing/2014/main" id="{3EFE08BE-21FF-1738-BAA8-B93E76C88E03}"/>
              </a:ext>
            </a:extLst>
          </p:cNvPr>
          <p:cNvSpPr txBox="1">
            <a:spLocks noChangeArrowheads="1"/>
          </p:cNvSpPr>
          <p:nvPr/>
        </p:nvSpPr>
        <p:spPr bwMode="auto">
          <a:xfrm>
            <a:off x="3298825" y="2781300"/>
            <a:ext cx="2298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1200" b="1">
                <a:solidFill>
                  <a:srgbClr val="C00000"/>
                </a:solidFill>
              </a:rPr>
              <a:t>Shift Register</a:t>
            </a:r>
          </a:p>
        </p:txBody>
      </p:sp>
      <p:sp>
        <p:nvSpPr>
          <p:cNvPr id="84000" name="TextBox 14">
            <a:extLst>
              <a:ext uri="{FF2B5EF4-FFF2-40B4-BE49-F238E27FC236}">
                <a16:creationId xmlns:a16="http://schemas.microsoft.com/office/drawing/2014/main" id="{32A7571F-C438-D2BA-81E1-4FEE36514230}"/>
              </a:ext>
            </a:extLst>
          </p:cNvPr>
          <p:cNvSpPr txBox="1">
            <a:spLocks noChangeArrowheads="1"/>
          </p:cNvSpPr>
          <p:nvPr/>
        </p:nvSpPr>
        <p:spPr bwMode="auto">
          <a:xfrm>
            <a:off x="3314700" y="4403725"/>
            <a:ext cx="2298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1200" b="1">
                <a:solidFill>
                  <a:srgbClr val="C00000"/>
                </a:solidFill>
              </a:rPr>
              <a:t>Shift Register</a:t>
            </a:r>
          </a:p>
        </p:txBody>
      </p:sp>
      <p:sp>
        <p:nvSpPr>
          <p:cNvPr id="16" name="Striped Right Arrow 15">
            <a:extLst>
              <a:ext uri="{FF2B5EF4-FFF2-40B4-BE49-F238E27FC236}">
                <a16:creationId xmlns:a16="http://schemas.microsoft.com/office/drawing/2014/main" id="{238FDD23-D07F-E962-2EC8-52DCAFFFD03C}"/>
              </a:ext>
            </a:extLst>
          </p:cNvPr>
          <p:cNvSpPr/>
          <p:nvPr/>
        </p:nvSpPr>
        <p:spPr>
          <a:xfrm rot="5400000">
            <a:off x="4200526" y="2570162"/>
            <a:ext cx="531812" cy="33496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7" name="Striped Right Arrow 16">
            <a:extLst>
              <a:ext uri="{FF2B5EF4-FFF2-40B4-BE49-F238E27FC236}">
                <a16:creationId xmlns:a16="http://schemas.microsoft.com/office/drawing/2014/main" id="{64ADDE69-A0EA-1953-EAA5-C6C23FE889B0}"/>
              </a:ext>
            </a:extLst>
          </p:cNvPr>
          <p:cNvSpPr/>
          <p:nvPr/>
        </p:nvSpPr>
        <p:spPr>
          <a:xfrm rot="5400000">
            <a:off x="4179888" y="4564063"/>
            <a:ext cx="531812" cy="334962"/>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IN"/>
          </a:p>
        </p:txBody>
      </p:sp>
      <p:cxnSp>
        <p:nvCxnSpPr>
          <p:cNvPr id="19" name="Straight Arrow Connector 18">
            <a:extLst>
              <a:ext uri="{FF2B5EF4-FFF2-40B4-BE49-F238E27FC236}">
                <a16:creationId xmlns:a16="http://schemas.microsoft.com/office/drawing/2014/main" id="{7A161544-B484-0AF6-BB2D-719D52160302}"/>
              </a:ext>
            </a:extLst>
          </p:cNvPr>
          <p:cNvCxnSpPr/>
          <p:nvPr/>
        </p:nvCxnSpPr>
        <p:spPr>
          <a:xfrm>
            <a:off x="5967413" y="3176588"/>
            <a:ext cx="989012"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B1C1E41C-226E-AD20-BD63-AFE5CF43178D}"/>
              </a:ext>
            </a:extLst>
          </p:cNvPr>
          <p:cNvCxnSpPr/>
          <p:nvPr/>
        </p:nvCxnSpPr>
        <p:spPr>
          <a:xfrm>
            <a:off x="5967413" y="4287838"/>
            <a:ext cx="989012"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84005" name="TextBox 21">
            <a:extLst>
              <a:ext uri="{FF2B5EF4-FFF2-40B4-BE49-F238E27FC236}">
                <a16:creationId xmlns:a16="http://schemas.microsoft.com/office/drawing/2014/main" id="{57C0C1E5-E7D9-C62E-5860-E4FDC9AF090E}"/>
              </a:ext>
            </a:extLst>
          </p:cNvPr>
          <p:cNvSpPr txBox="1">
            <a:spLocks noChangeArrowheads="1"/>
          </p:cNvSpPr>
          <p:nvPr/>
        </p:nvSpPr>
        <p:spPr bwMode="auto">
          <a:xfrm>
            <a:off x="6350000" y="2830513"/>
            <a:ext cx="779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a:t>TxD</a:t>
            </a:r>
          </a:p>
        </p:txBody>
      </p:sp>
      <p:sp>
        <p:nvSpPr>
          <p:cNvPr id="84006" name="TextBox 22">
            <a:extLst>
              <a:ext uri="{FF2B5EF4-FFF2-40B4-BE49-F238E27FC236}">
                <a16:creationId xmlns:a16="http://schemas.microsoft.com/office/drawing/2014/main" id="{1015C9C9-E3B4-673F-AA28-C11ABF40D81C}"/>
              </a:ext>
            </a:extLst>
          </p:cNvPr>
          <p:cNvSpPr txBox="1">
            <a:spLocks noChangeArrowheads="1"/>
          </p:cNvSpPr>
          <p:nvPr/>
        </p:nvSpPr>
        <p:spPr bwMode="auto">
          <a:xfrm>
            <a:off x="6354763" y="4230688"/>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a:t>RxD</a:t>
            </a:r>
          </a:p>
        </p:txBody>
      </p:sp>
      <p:sp>
        <p:nvSpPr>
          <p:cNvPr id="24" name="Rounded Rectangle 23">
            <a:extLst>
              <a:ext uri="{FF2B5EF4-FFF2-40B4-BE49-F238E27FC236}">
                <a16:creationId xmlns:a16="http://schemas.microsoft.com/office/drawing/2014/main" id="{096DDE19-70FF-7C20-E7E5-67719EB48FA6}"/>
              </a:ext>
            </a:extLst>
          </p:cNvPr>
          <p:cNvSpPr/>
          <p:nvPr/>
        </p:nvSpPr>
        <p:spPr>
          <a:xfrm>
            <a:off x="901700" y="4103688"/>
            <a:ext cx="1668463" cy="987425"/>
          </a:xfrm>
          <a:prstGeom prst="roundRect">
            <a:avLst/>
          </a:prstGeom>
          <a:ln w="28575"/>
        </p:spPr>
        <p:style>
          <a:lnRef idx="2">
            <a:schemeClr val="accent1"/>
          </a:lnRef>
          <a:fillRef idx="1">
            <a:schemeClr val="lt1"/>
          </a:fillRef>
          <a:effectRef idx="0">
            <a:schemeClr val="accent1"/>
          </a:effectRef>
          <a:fontRef idx="minor">
            <a:schemeClr val="dk1"/>
          </a:fontRef>
        </p:style>
        <p:txBody>
          <a:bodyPr anchor="ctr"/>
          <a:lstStyle/>
          <a:p>
            <a:pPr algn="ctr">
              <a:defRPr/>
            </a:pPr>
            <a:r>
              <a:rPr lang="en-IN" dirty="0" err="1"/>
              <a:t>Baudrate</a:t>
            </a:r>
            <a:r>
              <a:rPr lang="en-IN" dirty="0"/>
              <a:t> Generator (BRG)</a:t>
            </a:r>
          </a:p>
        </p:txBody>
      </p:sp>
      <p:cxnSp>
        <p:nvCxnSpPr>
          <p:cNvPr id="25" name="Straight Arrow Connector 24">
            <a:extLst>
              <a:ext uri="{FF2B5EF4-FFF2-40B4-BE49-F238E27FC236}">
                <a16:creationId xmlns:a16="http://schemas.microsoft.com/office/drawing/2014/main" id="{A9A6CFF1-3C2F-F4E8-1A2C-1624BE42E7B9}"/>
              </a:ext>
            </a:extLst>
          </p:cNvPr>
          <p:cNvCxnSpPr>
            <a:stCxn id="28" idx="0"/>
          </p:cNvCxnSpPr>
          <p:nvPr/>
        </p:nvCxnSpPr>
        <p:spPr>
          <a:xfrm flipH="1" flipV="1">
            <a:off x="1704975" y="5129213"/>
            <a:ext cx="6350" cy="61753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5661789B-7882-9C49-86ED-F13A103EF1C9}"/>
              </a:ext>
            </a:extLst>
          </p:cNvPr>
          <p:cNvSpPr/>
          <p:nvPr/>
        </p:nvSpPr>
        <p:spPr>
          <a:xfrm>
            <a:off x="1087438" y="5746750"/>
            <a:ext cx="1247775" cy="320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IN" dirty="0"/>
              <a:t>Clock</a:t>
            </a:r>
          </a:p>
        </p:txBody>
      </p:sp>
      <p:cxnSp>
        <p:nvCxnSpPr>
          <p:cNvPr id="29" name="Straight Arrow Connector 28">
            <a:extLst>
              <a:ext uri="{FF2B5EF4-FFF2-40B4-BE49-F238E27FC236}">
                <a16:creationId xmlns:a16="http://schemas.microsoft.com/office/drawing/2014/main" id="{BAF24932-378E-9674-BAAA-4448C556F284}"/>
              </a:ext>
            </a:extLst>
          </p:cNvPr>
          <p:cNvCxnSpPr/>
          <p:nvPr/>
        </p:nvCxnSpPr>
        <p:spPr>
          <a:xfrm flipV="1">
            <a:off x="2717800" y="3732213"/>
            <a:ext cx="112395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F20B14C8-C2FD-EB93-FC90-9DD118680DEC}"/>
              </a:ext>
            </a:extLst>
          </p:cNvPr>
          <p:cNvCxnSpPr/>
          <p:nvPr/>
        </p:nvCxnSpPr>
        <p:spPr>
          <a:xfrm flipH="1" flipV="1">
            <a:off x="3841750" y="3424238"/>
            <a:ext cx="0" cy="647700"/>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graphicFrame>
        <p:nvGraphicFramePr>
          <p:cNvPr id="46" name="Table 45">
            <a:extLst>
              <a:ext uri="{FF2B5EF4-FFF2-40B4-BE49-F238E27FC236}">
                <a16:creationId xmlns:a16="http://schemas.microsoft.com/office/drawing/2014/main" id="{CDA177AF-9E30-579C-537B-E41705F3A527}"/>
              </a:ext>
            </a:extLst>
          </p:cNvPr>
          <p:cNvGraphicFramePr>
            <a:graphicFrameLocks noGrp="1"/>
          </p:cNvGraphicFramePr>
          <p:nvPr/>
        </p:nvGraphicFramePr>
        <p:xfrm>
          <a:off x="2857500" y="4108450"/>
          <a:ext cx="3114672" cy="365476"/>
        </p:xfrm>
        <a:graphic>
          <a:graphicData uri="http://schemas.openxmlformats.org/drawingml/2006/table">
            <a:tbl>
              <a:tblPr firstRow="1" bandRow="1">
                <a:tableStyleId>{5C22544A-7EE6-4342-B048-85BDC9FD1C3A}</a:tableStyleId>
              </a:tblPr>
              <a:tblGrid>
                <a:gridCol w="283152">
                  <a:extLst>
                    <a:ext uri="{9D8B030D-6E8A-4147-A177-3AD203B41FA5}">
                      <a16:colId xmlns:a16="http://schemas.microsoft.com/office/drawing/2014/main" val="20000"/>
                    </a:ext>
                  </a:extLst>
                </a:gridCol>
                <a:gridCol w="283152">
                  <a:extLst>
                    <a:ext uri="{9D8B030D-6E8A-4147-A177-3AD203B41FA5}">
                      <a16:colId xmlns:a16="http://schemas.microsoft.com/office/drawing/2014/main" val="20001"/>
                    </a:ext>
                  </a:extLst>
                </a:gridCol>
                <a:gridCol w="283152">
                  <a:extLst>
                    <a:ext uri="{9D8B030D-6E8A-4147-A177-3AD203B41FA5}">
                      <a16:colId xmlns:a16="http://schemas.microsoft.com/office/drawing/2014/main" val="20002"/>
                    </a:ext>
                  </a:extLst>
                </a:gridCol>
                <a:gridCol w="283152">
                  <a:extLst>
                    <a:ext uri="{9D8B030D-6E8A-4147-A177-3AD203B41FA5}">
                      <a16:colId xmlns:a16="http://schemas.microsoft.com/office/drawing/2014/main" val="20003"/>
                    </a:ext>
                  </a:extLst>
                </a:gridCol>
                <a:gridCol w="283152">
                  <a:extLst>
                    <a:ext uri="{9D8B030D-6E8A-4147-A177-3AD203B41FA5}">
                      <a16:colId xmlns:a16="http://schemas.microsoft.com/office/drawing/2014/main" val="20004"/>
                    </a:ext>
                  </a:extLst>
                </a:gridCol>
                <a:gridCol w="283152">
                  <a:extLst>
                    <a:ext uri="{9D8B030D-6E8A-4147-A177-3AD203B41FA5}">
                      <a16:colId xmlns:a16="http://schemas.microsoft.com/office/drawing/2014/main" val="20005"/>
                    </a:ext>
                  </a:extLst>
                </a:gridCol>
                <a:gridCol w="283152">
                  <a:extLst>
                    <a:ext uri="{9D8B030D-6E8A-4147-A177-3AD203B41FA5}">
                      <a16:colId xmlns:a16="http://schemas.microsoft.com/office/drawing/2014/main" val="20006"/>
                    </a:ext>
                  </a:extLst>
                </a:gridCol>
                <a:gridCol w="283152">
                  <a:extLst>
                    <a:ext uri="{9D8B030D-6E8A-4147-A177-3AD203B41FA5}">
                      <a16:colId xmlns:a16="http://schemas.microsoft.com/office/drawing/2014/main" val="20007"/>
                    </a:ext>
                  </a:extLst>
                </a:gridCol>
                <a:gridCol w="283152">
                  <a:extLst>
                    <a:ext uri="{9D8B030D-6E8A-4147-A177-3AD203B41FA5}">
                      <a16:colId xmlns:a16="http://schemas.microsoft.com/office/drawing/2014/main" val="20008"/>
                    </a:ext>
                  </a:extLst>
                </a:gridCol>
                <a:gridCol w="283152">
                  <a:extLst>
                    <a:ext uri="{9D8B030D-6E8A-4147-A177-3AD203B41FA5}">
                      <a16:colId xmlns:a16="http://schemas.microsoft.com/office/drawing/2014/main" val="20009"/>
                    </a:ext>
                  </a:extLst>
                </a:gridCol>
                <a:gridCol w="283152">
                  <a:extLst>
                    <a:ext uri="{9D8B030D-6E8A-4147-A177-3AD203B41FA5}">
                      <a16:colId xmlns:a16="http://schemas.microsoft.com/office/drawing/2014/main" val="20010"/>
                    </a:ext>
                  </a:extLst>
                </a:gridCol>
              </a:tblGrid>
              <a:tr h="365125">
                <a:tc>
                  <a:txBody>
                    <a:bodyPr/>
                    <a:lstStyle/>
                    <a:p>
                      <a:endParaRPr lang="en-IN" sz="1800" dirty="0"/>
                    </a:p>
                  </a:txBody>
                  <a:tcPr marL="91463" marR="91463" marT="45578" marB="45578"/>
                </a:tc>
                <a:tc>
                  <a:txBody>
                    <a:bodyPr/>
                    <a:lstStyle/>
                    <a:p>
                      <a:r>
                        <a:rPr lang="en-IN" sz="1800" dirty="0"/>
                        <a:t>0</a:t>
                      </a:r>
                    </a:p>
                  </a:txBody>
                  <a:tcPr marL="91463" marR="91463" marT="45578" marB="45578"/>
                </a:tc>
                <a:tc>
                  <a:txBody>
                    <a:bodyPr/>
                    <a:lstStyle/>
                    <a:p>
                      <a:r>
                        <a:rPr lang="en-IN" sz="1800" dirty="0"/>
                        <a:t>1</a:t>
                      </a:r>
                    </a:p>
                  </a:txBody>
                  <a:tcPr marL="91463" marR="91463" marT="45578" marB="45578"/>
                </a:tc>
                <a:tc>
                  <a:txBody>
                    <a:bodyPr/>
                    <a:lstStyle/>
                    <a:p>
                      <a:r>
                        <a:rPr lang="en-IN" sz="1800" dirty="0"/>
                        <a:t>2</a:t>
                      </a:r>
                    </a:p>
                  </a:txBody>
                  <a:tcPr marL="91463" marR="91463" marT="45578" marB="45578"/>
                </a:tc>
                <a:tc>
                  <a:txBody>
                    <a:bodyPr/>
                    <a:lstStyle/>
                    <a:p>
                      <a:r>
                        <a:rPr lang="en-IN" sz="1800" dirty="0"/>
                        <a:t>3</a:t>
                      </a:r>
                    </a:p>
                  </a:txBody>
                  <a:tcPr marL="91463" marR="91463" marT="45578" marB="45578"/>
                </a:tc>
                <a:tc>
                  <a:txBody>
                    <a:bodyPr/>
                    <a:lstStyle/>
                    <a:p>
                      <a:r>
                        <a:rPr lang="en-IN" sz="1800" dirty="0"/>
                        <a:t>4</a:t>
                      </a:r>
                    </a:p>
                  </a:txBody>
                  <a:tcPr marL="91463" marR="91463" marT="45578" marB="45578"/>
                </a:tc>
                <a:tc>
                  <a:txBody>
                    <a:bodyPr/>
                    <a:lstStyle/>
                    <a:p>
                      <a:r>
                        <a:rPr lang="en-IN" sz="1800" dirty="0"/>
                        <a:t>5</a:t>
                      </a:r>
                    </a:p>
                  </a:txBody>
                  <a:tcPr marL="91463" marR="91463" marT="45578" marB="45578"/>
                </a:tc>
                <a:tc>
                  <a:txBody>
                    <a:bodyPr/>
                    <a:lstStyle/>
                    <a:p>
                      <a:r>
                        <a:rPr lang="en-IN" sz="1800" dirty="0"/>
                        <a:t>6</a:t>
                      </a:r>
                    </a:p>
                  </a:txBody>
                  <a:tcPr marL="91463" marR="91463" marT="45578" marB="45578"/>
                </a:tc>
                <a:tc>
                  <a:txBody>
                    <a:bodyPr/>
                    <a:lstStyle/>
                    <a:p>
                      <a:r>
                        <a:rPr lang="en-IN" sz="1800" dirty="0"/>
                        <a:t>7</a:t>
                      </a:r>
                    </a:p>
                  </a:txBody>
                  <a:tcPr marL="91463" marR="91463" marT="45578" marB="45578"/>
                </a:tc>
                <a:tc>
                  <a:txBody>
                    <a:bodyPr/>
                    <a:lstStyle/>
                    <a:p>
                      <a:r>
                        <a:rPr lang="en-IN" sz="1800" dirty="0"/>
                        <a:t>P</a:t>
                      </a:r>
                    </a:p>
                  </a:txBody>
                  <a:tcPr marL="91463" marR="91463" marT="45578" marB="45578"/>
                </a:tc>
                <a:tc>
                  <a:txBody>
                    <a:bodyPr/>
                    <a:lstStyle/>
                    <a:p>
                      <a:endParaRPr lang="en-IN" sz="1800" dirty="0"/>
                    </a:p>
                  </a:txBody>
                  <a:tcPr marL="91463" marR="91463" marT="45578" marB="45578"/>
                </a:tc>
                <a:extLst>
                  <a:ext uri="{0D108BD9-81ED-4DB2-BD59-A6C34878D82A}">
                    <a16:rowId xmlns:a16="http://schemas.microsoft.com/office/drawing/2014/main" val="10000"/>
                  </a:ext>
                </a:extLst>
              </a:tr>
            </a:tbl>
          </a:graphicData>
        </a:graphic>
      </p:graphicFrame>
      <p:cxnSp>
        <p:nvCxnSpPr>
          <p:cNvPr id="50" name="Straight Arrow Connector 49">
            <a:extLst>
              <a:ext uri="{FF2B5EF4-FFF2-40B4-BE49-F238E27FC236}">
                <a16:creationId xmlns:a16="http://schemas.microsoft.com/office/drawing/2014/main" id="{A3A3951E-5E5E-1900-534A-BFDF592F1BB6}"/>
              </a:ext>
            </a:extLst>
          </p:cNvPr>
          <p:cNvCxnSpPr/>
          <p:nvPr/>
        </p:nvCxnSpPr>
        <p:spPr>
          <a:xfrm flipV="1">
            <a:off x="2730500" y="3732213"/>
            <a:ext cx="0" cy="741362"/>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73C984A-A9C4-C7EF-E97A-7AB39BB67145}"/>
              </a:ext>
            </a:extLst>
          </p:cNvPr>
          <p:cNvCxnSpPr/>
          <p:nvPr/>
        </p:nvCxnSpPr>
        <p:spPr>
          <a:xfrm flipV="1">
            <a:off x="2582863" y="4460875"/>
            <a:ext cx="13493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7" name="Rectangle 56">
            <a:extLst>
              <a:ext uri="{FF2B5EF4-FFF2-40B4-BE49-F238E27FC236}">
                <a16:creationId xmlns:a16="http://schemas.microsoft.com/office/drawing/2014/main" id="{67A821EB-A74E-0BC1-AF52-ABA0FF9C618E}"/>
              </a:ext>
            </a:extLst>
          </p:cNvPr>
          <p:cNvSpPr/>
          <p:nvPr/>
        </p:nvSpPr>
        <p:spPr>
          <a:xfrm>
            <a:off x="914400" y="3657600"/>
            <a:ext cx="1581150" cy="28416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dirty="0"/>
              <a:t>BRG Registers</a:t>
            </a:r>
          </a:p>
        </p:txBody>
      </p:sp>
      <p:cxnSp>
        <p:nvCxnSpPr>
          <p:cNvPr id="58" name="Straight Arrow Connector 57">
            <a:extLst>
              <a:ext uri="{FF2B5EF4-FFF2-40B4-BE49-F238E27FC236}">
                <a16:creationId xmlns:a16="http://schemas.microsoft.com/office/drawing/2014/main" id="{B6C4C6B0-0484-C75C-290F-FEF0008C1D39}"/>
              </a:ext>
            </a:extLst>
          </p:cNvPr>
          <p:cNvCxnSpPr/>
          <p:nvPr/>
        </p:nvCxnSpPr>
        <p:spPr>
          <a:xfrm>
            <a:off x="1746250" y="3959225"/>
            <a:ext cx="0" cy="168275"/>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1E9E7887-5B5B-6384-8744-03932FC2E653}"/>
              </a:ext>
            </a:extLst>
          </p:cNvPr>
          <p:cNvSpPr/>
          <p:nvPr/>
        </p:nvSpPr>
        <p:spPr>
          <a:xfrm>
            <a:off x="1012825" y="2187575"/>
            <a:ext cx="1458913" cy="346075"/>
          </a:xfrm>
          <a:prstGeom prst="rect">
            <a:avLst/>
          </a:prstGeom>
          <a:ln w="28575"/>
        </p:spPr>
        <p:style>
          <a:lnRef idx="2">
            <a:schemeClr val="accent6"/>
          </a:lnRef>
          <a:fillRef idx="1">
            <a:schemeClr val="lt1"/>
          </a:fillRef>
          <a:effectRef idx="0">
            <a:schemeClr val="accent6"/>
          </a:effectRef>
          <a:fontRef idx="minor">
            <a:schemeClr val="dk1"/>
          </a:fontRef>
        </p:style>
        <p:txBody>
          <a:bodyPr anchor="ctr"/>
          <a:lstStyle/>
          <a:p>
            <a:pPr algn="ctr">
              <a:defRPr/>
            </a:pPr>
            <a:r>
              <a:rPr lang="en-IN" sz="1400" dirty="0"/>
              <a:t>Control Register</a:t>
            </a:r>
          </a:p>
        </p:txBody>
      </p:sp>
      <p:sp>
        <p:nvSpPr>
          <p:cNvPr id="61" name="Line Callout 1 60">
            <a:extLst>
              <a:ext uri="{FF2B5EF4-FFF2-40B4-BE49-F238E27FC236}">
                <a16:creationId xmlns:a16="http://schemas.microsoft.com/office/drawing/2014/main" id="{278F4CA5-F492-E2BE-0F5E-37B7ECD234FD}"/>
              </a:ext>
            </a:extLst>
          </p:cNvPr>
          <p:cNvSpPr/>
          <p:nvPr/>
        </p:nvSpPr>
        <p:spPr>
          <a:xfrm>
            <a:off x="1457325" y="2693988"/>
            <a:ext cx="865188" cy="334962"/>
          </a:xfrm>
          <a:prstGeom prst="borderCallout1">
            <a:avLst>
              <a:gd name="adj1" fmla="val 52083"/>
              <a:gd name="adj2" fmla="val 101667"/>
              <a:gd name="adj3" fmla="val 105092"/>
              <a:gd name="adj4" fmla="val 17738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STOP</a:t>
            </a:r>
          </a:p>
        </p:txBody>
      </p:sp>
      <p:sp>
        <p:nvSpPr>
          <p:cNvPr id="62" name="Line Callout 1 61">
            <a:extLst>
              <a:ext uri="{FF2B5EF4-FFF2-40B4-BE49-F238E27FC236}">
                <a16:creationId xmlns:a16="http://schemas.microsoft.com/office/drawing/2014/main" id="{D12D681C-6C21-5E2B-879A-9A51340DB0BC}"/>
              </a:ext>
            </a:extLst>
          </p:cNvPr>
          <p:cNvSpPr/>
          <p:nvPr/>
        </p:nvSpPr>
        <p:spPr>
          <a:xfrm>
            <a:off x="5391150" y="2513013"/>
            <a:ext cx="865188" cy="333375"/>
          </a:xfrm>
          <a:prstGeom prst="borderCallout1">
            <a:avLst>
              <a:gd name="adj1" fmla="val 100232"/>
              <a:gd name="adj2" fmla="val 50238"/>
              <a:gd name="adj3" fmla="val 164352"/>
              <a:gd name="adj4" fmla="val 5023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START</a:t>
            </a:r>
          </a:p>
        </p:txBody>
      </p:sp>
      <p:sp>
        <p:nvSpPr>
          <p:cNvPr id="65" name="Line Callout 1 64">
            <a:extLst>
              <a:ext uri="{FF2B5EF4-FFF2-40B4-BE49-F238E27FC236}">
                <a16:creationId xmlns:a16="http://schemas.microsoft.com/office/drawing/2014/main" id="{5372074F-A681-210F-10EA-9073F5107AD3}"/>
              </a:ext>
            </a:extLst>
          </p:cNvPr>
          <p:cNvSpPr/>
          <p:nvPr/>
        </p:nvSpPr>
        <p:spPr>
          <a:xfrm>
            <a:off x="5403850" y="3563938"/>
            <a:ext cx="863600" cy="333375"/>
          </a:xfrm>
          <a:prstGeom prst="borderCallout1">
            <a:avLst>
              <a:gd name="adj1" fmla="val 107639"/>
              <a:gd name="adj2" fmla="val 50238"/>
              <a:gd name="adj3" fmla="val 156944"/>
              <a:gd name="adj4" fmla="val 488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STOP</a:t>
            </a:r>
          </a:p>
        </p:txBody>
      </p:sp>
      <p:sp>
        <p:nvSpPr>
          <p:cNvPr id="66" name="Line Callout 1 65">
            <a:extLst>
              <a:ext uri="{FF2B5EF4-FFF2-40B4-BE49-F238E27FC236}">
                <a16:creationId xmlns:a16="http://schemas.microsoft.com/office/drawing/2014/main" id="{1B54036A-28EC-65BB-22EC-4E9F9FB7876A}"/>
              </a:ext>
            </a:extLst>
          </p:cNvPr>
          <p:cNvSpPr/>
          <p:nvPr/>
        </p:nvSpPr>
        <p:spPr>
          <a:xfrm>
            <a:off x="2208213" y="5111750"/>
            <a:ext cx="863600" cy="333375"/>
          </a:xfrm>
          <a:prstGeom prst="borderCallout1">
            <a:avLst>
              <a:gd name="adj1" fmla="val -29398"/>
              <a:gd name="adj2" fmla="val 67381"/>
              <a:gd name="adj3" fmla="val -209722"/>
              <a:gd name="adj4" fmla="val 8738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START</a:t>
            </a:r>
          </a:p>
        </p:txBody>
      </p:sp>
      <p:sp>
        <p:nvSpPr>
          <p:cNvPr id="69" name="Rounded Rectangle 68">
            <a:extLst>
              <a:ext uri="{FF2B5EF4-FFF2-40B4-BE49-F238E27FC236}">
                <a16:creationId xmlns:a16="http://schemas.microsoft.com/office/drawing/2014/main" id="{3D32AB9B-E0CB-F293-2600-8AEF62E406A2}"/>
              </a:ext>
            </a:extLst>
          </p:cNvPr>
          <p:cNvSpPr/>
          <p:nvPr/>
        </p:nvSpPr>
        <p:spPr>
          <a:xfrm>
            <a:off x="8648700" y="2682875"/>
            <a:ext cx="1606550" cy="1914525"/>
          </a:xfrm>
          <a:prstGeom prst="roundRect">
            <a:avLst/>
          </a:prstGeom>
          <a:ln w="19050"/>
        </p:spPr>
        <p:style>
          <a:lnRef idx="2">
            <a:schemeClr val="accent6"/>
          </a:lnRef>
          <a:fillRef idx="1">
            <a:schemeClr val="lt1"/>
          </a:fillRef>
          <a:effectRef idx="0">
            <a:schemeClr val="accent6"/>
          </a:effectRef>
          <a:fontRef idx="minor">
            <a:schemeClr val="dk1"/>
          </a:fontRef>
        </p:style>
        <p:txBody>
          <a:bodyPr anchor="ctr"/>
          <a:lstStyle/>
          <a:p>
            <a:pPr algn="ctr">
              <a:defRPr/>
            </a:pPr>
            <a:r>
              <a:rPr lang="en-IN" sz="2200" b="1" dirty="0"/>
              <a:t>UART</a:t>
            </a:r>
          </a:p>
        </p:txBody>
      </p:sp>
      <p:cxnSp>
        <p:nvCxnSpPr>
          <p:cNvPr id="73" name="Straight Arrow Connector 72">
            <a:extLst>
              <a:ext uri="{FF2B5EF4-FFF2-40B4-BE49-F238E27FC236}">
                <a16:creationId xmlns:a16="http://schemas.microsoft.com/office/drawing/2014/main" id="{CC582D4C-20FD-AEC1-B0A1-5E7B8872ADD1}"/>
              </a:ext>
            </a:extLst>
          </p:cNvPr>
          <p:cNvCxnSpPr/>
          <p:nvPr/>
        </p:nvCxnSpPr>
        <p:spPr>
          <a:xfrm>
            <a:off x="7688263" y="4256088"/>
            <a:ext cx="989012"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4049" name="TextBox 73">
            <a:extLst>
              <a:ext uri="{FF2B5EF4-FFF2-40B4-BE49-F238E27FC236}">
                <a16:creationId xmlns:a16="http://schemas.microsoft.com/office/drawing/2014/main" id="{9C8BC01B-C379-CF6A-DFD8-F3D8CFAB8711}"/>
              </a:ext>
            </a:extLst>
          </p:cNvPr>
          <p:cNvSpPr txBox="1">
            <a:spLocks noChangeArrowheads="1"/>
          </p:cNvSpPr>
          <p:nvPr/>
        </p:nvSpPr>
        <p:spPr bwMode="auto">
          <a:xfrm>
            <a:off x="8113713" y="4210050"/>
            <a:ext cx="77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a:t>RxD</a:t>
            </a:r>
          </a:p>
        </p:txBody>
      </p:sp>
      <p:cxnSp>
        <p:nvCxnSpPr>
          <p:cNvPr id="75" name="Straight Arrow Connector 74">
            <a:extLst>
              <a:ext uri="{FF2B5EF4-FFF2-40B4-BE49-F238E27FC236}">
                <a16:creationId xmlns:a16="http://schemas.microsoft.com/office/drawing/2014/main" id="{6E64FF62-43CD-DB6A-EBC2-840721992AF3}"/>
              </a:ext>
            </a:extLst>
          </p:cNvPr>
          <p:cNvCxnSpPr/>
          <p:nvPr/>
        </p:nvCxnSpPr>
        <p:spPr>
          <a:xfrm>
            <a:off x="7664450" y="3155950"/>
            <a:ext cx="989013"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84051" name="TextBox 75">
            <a:extLst>
              <a:ext uri="{FF2B5EF4-FFF2-40B4-BE49-F238E27FC236}">
                <a16:creationId xmlns:a16="http://schemas.microsoft.com/office/drawing/2014/main" id="{4489A81B-7ABF-30EB-AE7A-02288F728CC1}"/>
              </a:ext>
            </a:extLst>
          </p:cNvPr>
          <p:cNvSpPr txBox="1">
            <a:spLocks noChangeArrowheads="1"/>
          </p:cNvSpPr>
          <p:nvPr/>
        </p:nvSpPr>
        <p:spPr bwMode="auto">
          <a:xfrm>
            <a:off x="8145463" y="2822575"/>
            <a:ext cx="779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a:t>TxD</a:t>
            </a:r>
          </a:p>
        </p:txBody>
      </p:sp>
      <p:cxnSp>
        <p:nvCxnSpPr>
          <p:cNvPr id="78" name="Straight Connector 77">
            <a:extLst>
              <a:ext uri="{FF2B5EF4-FFF2-40B4-BE49-F238E27FC236}">
                <a16:creationId xmlns:a16="http://schemas.microsoft.com/office/drawing/2014/main" id="{2A1F3D7A-1E7F-52CE-8983-B911D3A8090E}"/>
              </a:ext>
            </a:extLst>
          </p:cNvPr>
          <p:cNvCxnSpPr/>
          <p:nvPr/>
        </p:nvCxnSpPr>
        <p:spPr>
          <a:xfrm flipH="1" flipV="1">
            <a:off x="6918325" y="3140075"/>
            <a:ext cx="766763" cy="111125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190D4EEF-38B3-4A48-A33D-BC40A273373B}"/>
              </a:ext>
            </a:extLst>
          </p:cNvPr>
          <p:cNvCxnSpPr/>
          <p:nvPr/>
        </p:nvCxnSpPr>
        <p:spPr>
          <a:xfrm flipH="1">
            <a:off x="6948488" y="3163888"/>
            <a:ext cx="736600" cy="1128712"/>
          </a:xfrm>
          <a:prstGeom prst="line">
            <a:avLst/>
          </a:prstGeom>
        </p:spPr>
        <p:style>
          <a:lnRef idx="3">
            <a:schemeClr val="dk1"/>
          </a:lnRef>
          <a:fillRef idx="0">
            <a:schemeClr val="dk1"/>
          </a:fillRef>
          <a:effectRef idx="2">
            <a:schemeClr val="dk1"/>
          </a:effectRef>
          <a:fontRef idx="minor">
            <a:schemeClr val="tx1"/>
          </a:fontRef>
        </p:style>
      </p:cxnSp>
      <p:sp>
        <p:nvSpPr>
          <p:cNvPr id="84054" name="TextBox 80">
            <a:extLst>
              <a:ext uri="{FF2B5EF4-FFF2-40B4-BE49-F238E27FC236}">
                <a16:creationId xmlns:a16="http://schemas.microsoft.com/office/drawing/2014/main" id="{5D018BD2-C8CD-2F81-9343-BB4C76CA0C51}"/>
              </a:ext>
            </a:extLst>
          </p:cNvPr>
          <p:cNvSpPr txBox="1">
            <a:spLocks noChangeArrowheads="1"/>
          </p:cNvSpPr>
          <p:nvPr/>
        </p:nvSpPr>
        <p:spPr bwMode="auto">
          <a:xfrm>
            <a:off x="1211263" y="1533525"/>
            <a:ext cx="2273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000" b="1"/>
              <a:t>UART</a:t>
            </a:r>
          </a:p>
        </p:txBody>
      </p:sp>
      <p:sp>
        <p:nvSpPr>
          <p:cNvPr id="82" name="Line Callout 2 (Border and Accent Bar) 81">
            <a:extLst>
              <a:ext uri="{FF2B5EF4-FFF2-40B4-BE49-F238E27FC236}">
                <a16:creationId xmlns:a16="http://schemas.microsoft.com/office/drawing/2014/main" id="{016889B9-097D-C13B-E110-858DF1D986B6}"/>
              </a:ext>
            </a:extLst>
          </p:cNvPr>
          <p:cNvSpPr/>
          <p:nvPr/>
        </p:nvSpPr>
        <p:spPr>
          <a:xfrm>
            <a:off x="7140575" y="1495425"/>
            <a:ext cx="3311525" cy="766763"/>
          </a:xfrm>
          <a:prstGeom prst="accentBorderCallout2">
            <a:avLst>
              <a:gd name="adj1" fmla="val 18750"/>
              <a:gd name="adj2" fmla="val -8333"/>
              <a:gd name="adj3" fmla="val 18750"/>
              <a:gd name="adj4" fmla="val -16667"/>
              <a:gd name="adj5" fmla="val 83467"/>
              <a:gd name="adj6" fmla="val -67826"/>
            </a:avLst>
          </a:prstGeom>
        </p:spPr>
        <p:style>
          <a:lnRef idx="2">
            <a:schemeClr val="dk1"/>
          </a:lnRef>
          <a:fillRef idx="1">
            <a:schemeClr val="lt1"/>
          </a:fillRef>
          <a:effectRef idx="0">
            <a:schemeClr val="dk1"/>
          </a:effectRef>
          <a:fontRef idx="minor">
            <a:schemeClr val="dk1"/>
          </a:fontRef>
        </p:style>
        <p:txBody>
          <a:bodyPr anchor="ctr"/>
          <a:lstStyle/>
          <a:p>
            <a:pPr algn="just">
              <a:defRPr/>
            </a:pPr>
            <a:r>
              <a:rPr lang="en-IN" sz="1600" b="1" dirty="0">
                <a:solidFill>
                  <a:schemeClr val="accent2">
                    <a:lumMod val="50000"/>
                  </a:schemeClr>
                </a:solidFill>
              </a:rPr>
              <a:t>Transmit Register: </a:t>
            </a:r>
            <a:r>
              <a:rPr lang="en-IN" sz="1600" dirty="0"/>
              <a:t>Buffer Register used to hold the data to be Transmitted</a:t>
            </a:r>
          </a:p>
        </p:txBody>
      </p:sp>
      <p:sp>
        <p:nvSpPr>
          <p:cNvPr id="83" name="Line Callout 2 (Border and Accent Bar) 82">
            <a:extLst>
              <a:ext uri="{FF2B5EF4-FFF2-40B4-BE49-F238E27FC236}">
                <a16:creationId xmlns:a16="http://schemas.microsoft.com/office/drawing/2014/main" id="{95D4D19F-227B-4807-17F3-F01A5E70747F}"/>
              </a:ext>
            </a:extLst>
          </p:cNvPr>
          <p:cNvSpPr/>
          <p:nvPr/>
        </p:nvSpPr>
        <p:spPr>
          <a:xfrm>
            <a:off x="7232650" y="5553075"/>
            <a:ext cx="3343275" cy="909638"/>
          </a:xfrm>
          <a:prstGeom prst="accentBorderCallout2">
            <a:avLst>
              <a:gd name="adj1" fmla="val 63911"/>
              <a:gd name="adj2" fmla="val -8882"/>
              <a:gd name="adj3" fmla="val 63911"/>
              <a:gd name="adj4" fmla="val -18315"/>
              <a:gd name="adj5" fmla="val -29436"/>
              <a:gd name="adj6" fmla="val -71123"/>
            </a:avLst>
          </a:prstGeom>
        </p:spPr>
        <p:style>
          <a:lnRef idx="2">
            <a:schemeClr val="dk1"/>
          </a:lnRef>
          <a:fillRef idx="1">
            <a:schemeClr val="lt1"/>
          </a:fillRef>
          <a:effectRef idx="0">
            <a:schemeClr val="dk1"/>
          </a:effectRef>
          <a:fontRef idx="minor">
            <a:schemeClr val="dk1"/>
          </a:fontRef>
        </p:style>
        <p:txBody>
          <a:bodyPr anchor="ctr"/>
          <a:lstStyle/>
          <a:p>
            <a:pPr algn="just">
              <a:defRPr/>
            </a:pPr>
            <a:r>
              <a:rPr lang="en-IN" sz="1600" b="1" dirty="0">
                <a:solidFill>
                  <a:schemeClr val="accent2">
                    <a:lumMod val="50000"/>
                  </a:schemeClr>
                </a:solidFill>
              </a:rPr>
              <a:t>Receive Register: </a:t>
            </a:r>
            <a:r>
              <a:rPr lang="en-IN" sz="1600" dirty="0"/>
              <a:t>Buffer Register used to hold the data to be Received after discarding the Start, stop and Parity bit</a:t>
            </a:r>
          </a:p>
        </p:txBody>
      </p:sp>
      <p:sp>
        <p:nvSpPr>
          <p:cNvPr id="85" name="Rectangle 84">
            <a:extLst>
              <a:ext uri="{FF2B5EF4-FFF2-40B4-BE49-F238E27FC236}">
                <a16:creationId xmlns:a16="http://schemas.microsoft.com/office/drawing/2014/main" id="{72F62A0B-319B-15D8-8FFA-504F876F3287}"/>
              </a:ext>
            </a:extLst>
          </p:cNvPr>
          <p:cNvSpPr/>
          <p:nvPr/>
        </p:nvSpPr>
        <p:spPr>
          <a:xfrm>
            <a:off x="1004888" y="3143250"/>
            <a:ext cx="1457325" cy="346075"/>
          </a:xfrm>
          <a:prstGeom prst="rect">
            <a:avLst/>
          </a:prstGeom>
          <a:ln w="28575"/>
        </p:spPr>
        <p:style>
          <a:lnRef idx="2">
            <a:schemeClr val="accent6"/>
          </a:lnRef>
          <a:fillRef idx="1">
            <a:schemeClr val="lt1"/>
          </a:fillRef>
          <a:effectRef idx="0">
            <a:schemeClr val="accent6"/>
          </a:effectRef>
          <a:fontRef idx="minor">
            <a:schemeClr val="dk1"/>
          </a:fontRef>
        </p:style>
        <p:txBody>
          <a:bodyPr anchor="ctr"/>
          <a:lstStyle/>
          <a:p>
            <a:pPr algn="ctr">
              <a:defRPr/>
            </a:pPr>
            <a:r>
              <a:rPr lang="en-IN" sz="1400" dirty="0"/>
              <a:t>Status Register</a:t>
            </a:r>
          </a:p>
        </p:txBody>
      </p:sp>
      <p:sp>
        <p:nvSpPr>
          <p:cNvPr id="3" name="Rectangle 2">
            <a:extLst>
              <a:ext uri="{FF2B5EF4-FFF2-40B4-BE49-F238E27FC236}">
                <a16:creationId xmlns:a16="http://schemas.microsoft.com/office/drawing/2014/main" id="{EB8EE97C-907A-53A0-98C5-40FB33786E8E}"/>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4" name="Line 7">
            <a:extLst>
              <a:ext uri="{FF2B5EF4-FFF2-40B4-BE49-F238E27FC236}">
                <a16:creationId xmlns:a16="http://schemas.microsoft.com/office/drawing/2014/main" id="{4AF2B0AC-66D7-19DE-31F0-C9D675EE47D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84060" name="Picture 2" descr="Our Brand Identity » PES University">
            <a:extLst>
              <a:ext uri="{FF2B5EF4-FFF2-40B4-BE49-F238E27FC236}">
                <a16:creationId xmlns:a16="http://schemas.microsoft.com/office/drawing/2014/main" id="{72CF90FB-BE11-53BF-E086-D88519822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75535A25-08BA-B318-D0AE-38036F17C20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4614CF8-371D-05A9-1B46-296E902165F4}"/>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 Universal Asynchronous Receiver and Transmitter</a:t>
            </a:r>
          </a:p>
        </p:txBody>
      </p:sp>
      <p:sp>
        <p:nvSpPr>
          <p:cNvPr id="26" name="Rectangle 25">
            <a:extLst>
              <a:ext uri="{FF2B5EF4-FFF2-40B4-BE49-F238E27FC236}">
                <a16:creationId xmlns:a16="http://schemas.microsoft.com/office/drawing/2014/main" id="{1DBC2FB1-6B07-FEE0-D700-4833F9506A76}"/>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Box 33">
            <a:extLst>
              <a:ext uri="{FF2B5EF4-FFF2-40B4-BE49-F238E27FC236}">
                <a16:creationId xmlns:a16="http://schemas.microsoft.com/office/drawing/2014/main" id="{C533F4BF-0F9D-A0A2-1804-4BEFE7FD4B03}"/>
              </a:ext>
            </a:extLst>
          </p:cNvPr>
          <p:cNvSpPr txBox="1">
            <a:spLocks noChangeArrowheads="1"/>
          </p:cNvSpPr>
          <p:nvPr/>
        </p:nvSpPr>
        <p:spPr bwMode="auto">
          <a:xfrm>
            <a:off x="484188" y="1484313"/>
            <a:ext cx="80930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IN" altLang="en-US" b="1">
                <a:solidFill>
                  <a:srgbClr val="843C0C"/>
                </a:solidFill>
              </a:rPr>
              <a:t>Control Register: </a:t>
            </a:r>
            <a:r>
              <a:rPr lang="en-IN" altLang="en-US"/>
              <a:t>As frame is configurable, the Control Registers will have bits to define</a:t>
            </a:r>
          </a:p>
          <a:p>
            <a:pPr>
              <a:buFont typeface="Wingdings" panose="05000000000000000000" pitchFamily="2" charset="2"/>
              <a:buChar char="ü"/>
            </a:pPr>
            <a:r>
              <a:rPr lang="en-IN" altLang="en-US"/>
              <a:t>Number of data bits (5/6/7/8)</a:t>
            </a:r>
          </a:p>
          <a:p>
            <a:pPr>
              <a:buFont typeface="Wingdings" panose="05000000000000000000" pitchFamily="2" charset="2"/>
              <a:buChar char="ü"/>
            </a:pPr>
            <a:r>
              <a:rPr lang="en-IN" altLang="en-US"/>
              <a:t>Number of Stop bits</a:t>
            </a:r>
          </a:p>
          <a:p>
            <a:pPr>
              <a:buFont typeface="Wingdings" panose="05000000000000000000" pitchFamily="2" charset="2"/>
              <a:buChar char="ü"/>
            </a:pPr>
            <a:r>
              <a:rPr lang="en-IN" altLang="en-US"/>
              <a:t>Parity Control – Parity checking enabled/disabled, type of parity checking.</a:t>
            </a:r>
          </a:p>
          <a:p>
            <a:pPr>
              <a:buFont typeface="Wingdings" panose="05000000000000000000" pitchFamily="2" charset="2"/>
              <a:buChar char="ü"/>
            </a:pPr>
            <a:r>
              <a:rPr lang="en-IN" altLang="en-US"/>
              <a:t>Transmit and Receive Interrupt enabled.</a:t>
            </a:r>
          </a:p>
          <a:p>
            <a:pPr>
              <a:buFont typeface="Wingdings" panose="05000000000000000000" pitchFamily="2" charset="2"/>
              <a:buChar char="ü"/>
            </a:pPr>
            <a:r>
              <a:rPr lang="en-IN" altLang="en-US"/>
              <a:t>Baud-rate Register Enable and disable</a:t>
            </a:r>
          </a:p>
        </p:txBody>
      </p:sp>
      <p:sp>
        <p:nvSpPr>
          <p:cNvPr id="35" name="TextBox 34">
            <a:extLst>
              <a:ext uri="{FF2B5EF4-FFF2-40B4-BE49-F238E27FC236}">
                <a16:creationId xmlns:a16="http://schemas.microsoft.com/office/drawing/2014/main" id="{0D7DD48C-13A7-7D6A-C4B4-9AAA0D3830C5}"/>
              </a:ext>
            </a:extLst>
          </p:cNvPr>
          <p:cNvSpPr txBox="1"/>
          <p:nvPr/>
        </p:nvSpPr>
        <p:spPr>
          <a:xfrm>
            <a:off x="422275" y="3473450"/>
            <a:ext cx="8154988" cy="2308225"/>
          </a:xfrm>
          <a:prstGeom prst="rect">
            <a:avLst/>
          </a:prstGeom>
          <a:noFill/>
        </p:spPr>
        <p:txBody>
          <a:bodyPr>
            <a:spAutoFit/>
          </a:bodyPr>
          <a:lstStyle/>
          <a:p>
            <a:pPr algn="just">
              <a:defRPr/>
            </a:pPr>
            <a:r>
              <a:rPr lang="en-IN" b="1" dirty="0">
                <a:solidFill>
                  <a:schemeClr val="accent2">
                    <a:lumMod val="50000"/>
                  </a:schemeClr>
                </a:solidFill>
              </a:rPr>
              <a:t>Status Register : </a:t>
            </a:r>
            <a:r>
              <a:rPr lang="en-IN" dirty="0"/>
              <a:t>It holds UART condition or state in Run time.</a:t>
            </a:r>
          </a:p>
          <a:p>
            <a:pPr marL="988914" indent="-358739" algn="just">
              <a:buFont typeface="Wingdings" pitchFamily="2" charset="2"/>
              <a:buChar char="ü"/>
              <a:defRPr/>
            </a:pPr>
            <a:r>
              <a:rPr lang="en-IN" dirty="0"/>
              <a:t>Transmit Flag – Which is set when the Stop bit is Transmitted in a FRAME indicating the FRAME is successfully transmitted and UART is ready for Transmitting the next data.</a:t>
            </a:r>
          </a:p>
          <a:p>
            <a:pPr marL="988914" indent="-358739" algn="just">
              <a:buFont typeface="Wingdings" pitchFamily="2" charset="2"/>
              <a:buChar char="ü"/>
              <a:defRPr/>
            </a:pPr>
            <a:r>
              <a:rPr lang="en-IN" dirty="0"/>
              <a:t>Receive Flag - Which is set when the Receiver receives the Stop bit of FRAME indicating the FRAME is successfully received and UART is ready for Receiving the next data. i.e., Receiver has to wait for Rx flag to be SET and then the data from Receive Register can be read.</a:t>
            </a:r>
          </a:p>
        </p:txBody>
      </p:sp>
      <p:sp>
        <p:nvSpPr>
          <p:cNvPr id="37" name="Rectangle 36">
            <a:extLst>
              <a:ext uri="{FF2B5EF4-FFF2-40B4-BE49-F238E27FC236}">
                <a16:creationId xmlns:a16="http://schemas.microsoft.com/office/drawing/2014/main" id="{6A9FD111-FFD6-BCFB-9BC5-54259ACB63D7}"/>
              </a:ext>
            </a:extLst>
          </p:cNvPr>
          <p:cNvSpPr/>
          <p:nvPr/>
        </p:nvSpPr>
        <p:spPr>
          <a:xfrm>
            <a:off x="474663" y="5730875"/>
            <a:ext cx="8154987" cy="646113"/>
          </a:xfrm>
          <a:prstGeom prst="rect">
            <a:avLst/>
          </a:prstGeom>
        </p:spPr>
        <p:txBody>
          <a:bodyPr>
            <a:spAutoFit/>
          </a:bodyPr>
          <a:lstStyle/>
          <a:p>
            <a:pPr algn="just">
              <a:defRPr/>
            </a:pPr>
            <a:r>
              <a:rPr lang="en-IN" b="1" dirty="0">
                <a:solidFill>
                  <a:schemeClr val="accent2">
                    <a:lumMod val="50000"/>
                  </a:schemeClr>
                </a:solidFill>
              </a:rPr>
              <a:t>Baud-rate Generator Registers: </a:t>
            </a:r>
            <a:r>
              <a:rPr lang="en-IN" dirty="0"/>
              <a:t>These registers need to be initialised to generate the required baud-rate using the Source of clock.</a:t>
            </a:r>
          </a:p>
        </p:txBody>
      </p:sp>
      <p:sp>
        <p:nvSpPr>
          <p:cNvPr id="3" name="Rectangle 2">
            <a:extLst>
              <a:ext uri="{FF2B5EF4-FFF2-40B4-BE49-F238E27FC236}">
                <a16:creationId xmlns:a16="http://schemas.microsoft.com/office/drawing/2014/main" id="{833B1FF0-96AC-5129-8DBA-FD1C60B42568}"/>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4" name="Line 7">
            <a:extLst>
              <a:ext uri="{FF2B5EF4-FFF2-40B4-BE49-F238E27FC236}">
                <a16:creationId xmlns:a16="http://schemas.microsoft.com/office/drawing/2014/main" id="{0A04F29D-FB72-A456-9DEA-B0E29792F847}"/>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84999" name="Picture 2" descr="Our Brand Identity » PES University">
            <a:extLst>
              <a:ext uri="{FF2B5EF4-FFF2-40B4-BE49-F238E27FC236}">
                <a16:creationId xmlns:a16="http://schemas.microsoft.com/office/drawing/2014/main" id="{15516D18-769E-2FB8-1FC1-DB5B9B538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44B31811-08AC-D96A-D9FC-32314839CFAD}"/>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127D568-4060-2268-56D5-535B999BA416}"/>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 Universal Asynchronous Receiver and Transmitter</a:t>
            </a:r>
          </a:p>
        </p:txBody>
      </p:sp>
      <p:sp>
        <p:nvSpPr>
          <p:cNvPr id="14" name="Rectangle 13">
            <a:extLst>
              <a:ext uri="{FF2B5EF4-FFF2-40B4-BE49-F238E27FC236}">
                <a16:creationId xmlns:a16="http://schemas.microsoft.com/office/drawing/2014/main" id="{2E74AA03-2BD5-1DB4-73E5-06615CBE17CE}"/>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E572BD29-0915-62CC-2DC7-AEE02834CC21}"/>
              </a:ext>
            </a:extLst>
          </p:cNvPr>
          <p:cNvSpPr txBox="1"/>
          <p:nvPr/>
        </p:nvSpPr>
        <p:spPr>
          <a:xfrm>
            <a:off x="465138" y="1460500"/>
            <a:ext cx="8736012" cy="400050"/>
          </a:xfrm>
          <a:prstGeom prst="rect">
            <a:avLst/>
          </a:prstGeom>
          <a:noFill/>
        </p:spPr>
        <p:txBody>
          <a:bodyPr>
            <a:spAutoFit/>
          </a:bodyPr>
          <a:lstStyle/>
          <a:p>
            <a:pPr algn="just">
              <a:defRPr/>
            </a:pPr>
            <a:r>
              <a:rPr lang="en-IN" sz="2000" b="1" dirty="0">
                <a:solidFill>
                  <a:schemeClr val="accent2">
                    <a:lumMod val="50000"/>
                  </a:schemeClr>
                </a:solidFill>
              </a:rPr>
              <a:t>Transistor –Transistor Logic (TTL) &amp; Recommended Standard 232 (RS-232) </a:t>
            </a:r>
            <a:endParaRPr lang="en-IN" sz="2000" dirty="0">
              <a:solidFill>
                <a:schemeClr val="accent2">
                  <a:lumMod val="50000"/>
                </a:schemeClr>
              </a:solidFill>
            </a:endParaRPr>
          </a:p>
        </p:txBody>
      </p:sp>
      <p:sp>
        <p:nvSpPr>
          <p:cNvPr id="86019" name="Rectangle 10">
            <a:extLst>
              <a:ext uri="{FF2B5EF4-FFF2-40B4-BE49-F238E27FC236}">
                <a16:creationId xmlns:a16="http://schemas.microsoft.com/office/drawing/2014/main" id="{E4E2AF9A-AC77-B0D4-8BE5-003B6E6D34B0}"/>
              </a:ext>
            </a:extLst>
          </p:cNvPr>
          <p:cNvSpPr>
            <a:spLocks noChangeArrowheads="1"/>
          </p:cNvSpPr>
          <p:nvPr/>
        </p:nvSpPr>
        <p:spPr bwMode="auto">
          <a:xfrm>
            <a:off x="465138" y="1927225"/>
            <a:ext cx="80946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7188" indent="-3571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buFont typeface="Wingdings" panose="05000000000000000000" pitchFamily="2" charset="2"/>
              <a:buChar char="§"/>
            </a:pPr>
            <a:r>
              <a:rPr lang="en-IN" altLang="en-US"/>
              <a:t>Most microcontrollers these days have built in UARTs (universally asynchronous receiver/transmitter) that can be used to receive and transmit data serially. </a:t>
            </a:r>
          </a:p>
          <a:p>
            <a:pPr algn="just">
              <a:buFont typeface="Wingdings" panose="05000000000000000000" pitchFamily="2" charset="2"/>
              <a:buChar char="§"/>
            </a:pPr>
            <a:r>
              <a:rPr lang="en-IN" altLang="en-US"/>
              <a:t>The data transmitted or received through TxD and RxD pin are with </a:t>
            </a:r>
            <a:r>
              <a:rPr lang="en-IN" altLang="en-US" b="1"/>
              <a:t>TTL logic.</a:t>
            </a:r>
            <a:r>
              <a:rPr lang="en-IN" altLang="en-US"/>
              <a:t> Serial communication at a </a:t>
            </a:r>
            <a:r>
              <a:rPr lang="en-IN" altLang="en-US">
                <a:hlinkClick r:id="rId3"/>
              </a:rPr>
              <a:t>TTL</a:t>
            </a:r>
            <a:r>
              <a:rPr lang="en-IN" altLang="en-US"/>
              <a:t> level will always remain between the limits of </a:t>
            </a:r>
            <a:r>
              <a:rPr lang="en-IN" altLang="en-US" b="1"/>
              <a:t>0V and Vcc</a:t>
            </a:r>
            <a:r>
              <a:rPr lang="en-IN" altLang="en-US"/>
              <a:t>, which is often 5V or 3.3V. </a:t>
            </a:r>
          </a:p>
          <a:p>
            <a:pPr algn="just">
              <a:buFont typeface="Wingdings" panose="05000000000000000000" pitchFamily="2" charset="2"/>
              <a:buChar char="§"/>
            </a:pPr>
            <a:r>
              <a:rPr lang="en-IN" altLang="en-US"/>
              <a:t>A logic high ('1') is represented by Vcc, while a logic low ('0') is 0V.</a:t>
            </a:r>
          </a:p>
        </p:txBody>
      </p:sp>
      <p:sp>
        <p:nvSpPr>
          <p:cNvPr id="86020" name="Rectangle 13">
            <a:extLst>
              <a:ext uri="{FF2B5EF4-FFF2-40B4-BE49-F238E27FC236}">
                <a16:creationId xmlns:a16="http://schemas.microsoft.com/office/drawing/2014/main" id="{FA012182-1AF3-5CC6-3F05-1853C0D55E28}"/>
              </a:ext>
            </a:extLst>
          </p:cNvPr>
          <p:cNvSpPr>
            <a:spLocks noChangeArrowheads="1"/>
          </p:cNvSpPr>
          <p:nvPr/>
        </p:nvSpPr>
        <p:spPr bwMode="auto">
          <a:xfrm>
            <a:off x="474663" y="3721100"/>
            <a:ext cx="80438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7188" indent="-3571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buFont typeface="Wingdings" panose="05000000000000000000" pitchFamily="2" charset="2"/>
              <a:buChar char="§"/>
            </a:pPr>
            <a:r>
              <a:rPr lang="en-IN" altLang="en-US"/>
              <a:t>In RS-232 standard, the  Logic levels are anything from +/- 3V to +/- 25V. </a:t>
            </a:r>
          </a:p>
          <a:p>
            <a:pPr algn="just">
              <a:buFont typeface="Wingdings" panose="05000000000000000000" pitchFamily="2" charset="2"/>
              <a:buChar char="§"/>
            </a:pPr>
            <a:r>
              <a:rPr lang="en-IN" altLang="en-US"/>
              <a:t>Logic 1  : [-3 to -25]V  and Logic 0: [+3 to +25] V</a:t>
            </a:r>
          </a:p>
          <a:p>
            <a:pPr algn="just">
              <a:buFont typeface="Wingdings" panose="05000000000000000000" pitchFamily="2" charset="2"/>
              <a:buChar char="§"/>
            </a:pPr>
            <a:r>
              <a:rPr lang="en-IN" altLang="en-US"/>
              <a:t>These Logic level makes the serial communication more </a:t>
            </a:r>
            <a:r>
              <a:rPr lang="en-IN" altLang="en-US" b="1"/>
              <a:t>Susceptibility to external conditions</a:t>
            </a:r>
          </a:p>
          <a:p>
            <a:pPr algn="just">
              <a:buFont typeface="Wingdings" panose="05000000000000000000" pitchFamily="2" charset="2"/>
              <a:buChar char="§"/>
            </a:pPr>
            <a:r>
              <a:rPr lang="en-IN" altLang="en-US"/>
              <a:t>RS232 more extreme voltages help make it less susceptible to noise, interference, and degradation.</a:t>
            </a:r>
          </a:p>
        </p:txBody>
      </p:sp>
      <p:sp>
        <p:nvSpPr>
          <p:cNvPr id="3" name="Rectangle 2">
            <a:extLst>
              <a:ext uri="{FF2B5EF4-FFF2-40B4-BE49-F238E27FC236}">
                <a16:creationId xmlns:a16="http://schemas.microsoft.com/office/drawing/2014/main" id="{B15DF06F-DEC6-0AE4-AF9C-C21EA040D9E0}"/>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4" name="Line 7">
            <a:extLst>
              <a:ext uri="{FF2B5EF4-FFF2-40B4-BE49-F238E27FC236}">
                <a16:creationId xmlns:a16="http://schemas.microsoft.com/office/drawing/2014/main" id="{810EA5D6-39AA-BEB5-ABB5-6BA9F6B7A73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86023" name="Picture 2" descr="Our Brand Identity » PES University">
            <a:extLst>
              <a:ext uri="{FF2B5EF4-FFF2-40B4-BE49-F238E27FC236}">
                <a16:creationId xmlns:a16="http://schemas.microsoft.com/office/drawing/2014/main" id="{B5298E82-CF12-D152-A76D-0E6D247A00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65968B3D-B346-0156-013B-98B3B279D8CE}"/>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 Universal Asynchronous Receiver and Transmitter</a:t>
            </a:r>
          </a:p>
        </p:txBody>
      </p:sp>
      <p:sp>
        <p:nvSpPr>
          <p:cNvPr id="15" name="Rectangle 14">
            <a:extLst>
              <a:ext uri="{FF2B5EF4-FFF2-40B4-BE49-F238E27FC236}">
                <a16:creationId xmlns:a16="http://schemas.microsoft.com/office/drawing/2014/main" id="{078E8F63-7FD4-2E1D-C070-509E8F2EA52A}"/>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pic>
        <p:nvPicPr>
          <p:cNvPr id="86026" name="Picture 17">
            <a:extLst>
              <a:ext uri="{FF2B5EF4-FFF2-40B4-BE49-F238E27FC236}">
                <a16:creationId xmlns:a16="http://schemas.microsoft.com/office/drawing/2014/main" id="{87CFD9A9-6DCD-F1FD-A296-961F921584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25" y="5475288"/>
            <a:ext cx="76231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a:extLst>
              <a:ext uri="{FF2B5EF4-FFF2-40B4-BE49-F238E27FC236}">
                <a16:creationId xmlns:a16="http://schemas.microsoft.com/office/drawing/2014/main" id="{EBD41017-FB72-7ABF-93D8-462E2E0E383D}"/>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6028" name="Picture 30">
            <a:extLst>
              <a:ext uri="{FF2B5EF4-FFF2-40B4-BE49-F238E27FC236}">
                <a16:creationId xmlns:a16="http://schemas.microsoft.com/office/drawing/2014/main" id="{6DF03520-09A3-707B-651D-A57F72EC1C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1738" y="2224088"/>
            <a:ext cx="3208337"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6B15C804-6BDC-C6DC-2178-74F40F39DC6C}"/>
              </a:ext>
            </a:extLst>
          </p:cNvPr>
          <p:cNvSpPr txBox="1"/>
          <p:nvPr/>
        </p:nvSpPr>
        <p:spPr>
          <a:xfrm>
            <a:off x="455613" y="1435100"/>
            <a:ext cx="8734425" cy="400050"/>
          </a:xfrm>
          <a:prstGeom prst="rect">
            <a:avLst/>
          </a:prstGeom>
          <a:noFill/>
        </p:spPr>
        <p:txBody>
          <a:bodyPr>
            <a:spAutoFit/>
          </a:bodyPr>
          <a:lstStyle/>
          <a:p>
            <a:pPr algn="just">
              <a:defRPr/>
            </a:pPr>
            <a:r>
              <a:rPr lang="en-IN" sz="2000" b="1" dirty="0">
                <a:solidFill>
                  <a:schemeClr val="accent2">
                    <a:lumMod val="50000"/>
                  </a:schemeClr>
                </a:solidFill>
              </a:rPr>
              <a:t>Interfacing a Modem with Microcontroller : </a:t>
            </a:r>
            <a:r>
              <a:rPr lang="en-US" sz="2000" b="1" dirty="0"/>
              <a:t>Null Modem Connection</a:t>
            </a:r>
            <a:endParaRPr lang="en-IN" sz="2000" b="1" dirty="0">
              <a:solidFill>
                <a:schemeClr val="accent2">
                  <a:lumMod val="50000"/>
                </a:schemeClr>
              </a:solidFill>
            </a:endParaRPr>
          </a:p>
        </p:txBody>
      </p:sp>
      <p:sp>
        <p:nvSpPr>
          <p:cNvPr id="88067" name="TextBox 2">
            <a:extLst>
              <a:ext uri="{FF2B5EF4-FFF2-40B4-BE49-F238E27FC236}">
                <a16:creationId xmlns:a16="http://schemas.microsoft.com/office/drawing/2014/main" id="{089033CE-7DDB-D615-0EC4-2BBF2E0CBB24}"/>
              </a:ext>
            </a:extLst>
          </p:cNvPr>
          <p:cNvSpPr txBox="1">
            <a:spLocks noChangeArrowheads="1"/>
          </p:cNvSpPr>
          <p:nvPr/>
        </p:nvSpPr>
        <p:spPr bwMode="auto">
          <a:xfrm>
            <a:off x="455613" y="1773238"/>
            <a:ext cx="810418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buFont typeface="Wingdings" panose="05000000000000000000" pitchFamily="2" charset="2"/>
              <a:buChar char="§"/>
            </a:pPr>
            <a:r>
              <a:rPr lang="en-US" altLang="en-US"/>
              <a:t>A Microcontroller can be interfaced with PC using UART but the inbuilt UART supports TTL logic and where in PC/ Modem might be supporting RS232 logic. Therefore a Level shifter is needed which can shift the TTL logic to RS232 logic on Microcontroller side so that the communication is done using RS232 logic.</a:t>
            </a:r>
          </a:p>
          <a:p>
            <a:pPr algn="just">
              <a:buFont typeface="Wingdings" panose="05000000000000000000" pitchFamily="2" charset="2"/>
              <a:buChar char="§"/>
            </a:pPr>
            <a:r>
              <a:rPr lang="en-US" altLang="en-US"/>
              <a:t>The connection between the MCU and PC is done through RS232 cable.</a:t>
            </a:r>
          </a:p>
          <a:p>
            <a:pPr algn="just">
              <a:buFont typeface="Wingdings" panose="05000000000000000000" pitchFamily="2" charset="2"/>
              <a:buChar char="§"/>
            </a:pPr>
            <a:r>
              <a:rPr lang="en-US" altLang="en-US"/>
              <a:t>A MAX232 is a IC which converts TTL logic to RS232 logic. A single IC has two Level shifters which can be used for Two UARTs in a MCU</a:t>
            </a:r>
          </a:p>
        </p:txBody>
      </p:sp>
      <p:sp>
        <p:nvSpPr>
          <p:cNvPr id="5" name="Rectangle 4">
            <a:extLst>
              <a:ext uri="{FF2B5EF4-FFF2-40B4-BE49-F238E27FC236}">
                <a16:creationId xmlns:a16="http://schemas.microsoft.com/office/drawing/2014/main" id="{1850DACB-DCD7-8BA1-1A03-FCC298413C7D}"/>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10" name="Line 7">
            <a:extLst>
              <a:ext uri="{FF2B5EF4-FFF2-40B4-BE49-F238E27FC236}">
                <a16:creationId xmlns:a16="http://schemas.microsoft.com/office/drawing/2014/main" id="{685A7DE3-E913-C446-AF64-52F6F4EB6F3D}"/>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88070" name="Picture 2" descr="Our Brand Identity » PES University">
            <a:extLst>
              <a:ext uri="{FF2B5EF4-FFF2-40B4-BE49-F238E27FC236}">
                <a16:creationId xmlns:a16="http://schemas.microsoft.com/office/drawing/2014/main" id="{4BA77322-B8E0-9995-78AE-7F54D9CB9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F9E7CA19-04EC-A7A5-EE4F-51A5ABA3BDBD}"/>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534CD8E-6378-997D-F707-41C59ADA9C22}"/>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 Universal Asynchronous Receiver and Transmitter</a:t>
            </a:r>
          </a:p>
        </p:txBody>
      </p:sp>
      <p:sp>
        <p:nvSpPr>
          <p:cNvPr id="14" name="Rectangle 13">
            <a:extLst>
              <a:ext uri="{FF2B5EF4-FFF2-40B4-BE49-F238E27FC236}">
                <a16:creationId xmlns:a16="http://schemas.microsoft.com/office/drawing/2014/main" id="{3F5F3142-FCF2-5A88-AA1E-571D58AF7F3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pic>
        <p:nvPicPr>
          <p:cNvPr id="88074" name="Picture 15">
            <a:extLst>
              <a:ext uri="{FF2B5EF4-FFF2-40B4-BE49-F238E27FC236}">
                <a16:creationId xmlns:a16="http://schemas.microsoft.com/office/drawing/2014/main" id="{E4E199CE-4FAF-6C17-6C22-746D895CC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3805238"/>
            <a:ext cx="7334250"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5" name="Picture 17">
            <a:extLst>
              <a:ext uri="{FF2B5EF4-FFF2-40B4-BE49-F238E27FC236}">
                <a16:creationId xmlns:a16="http://schemas.microsoft.com/office/drawing/2014/main" id="{58363B5B-9FD8-9DA4-BA96-55430F51C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2950" y="4256088"/>
            <a:ext cx="2917825"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33">
            <a:extLst>
              <a:ext uri="{FF2B5EF4-FFF2-40B4-BE49-F238E27FC236}">
                <a16:creationId xmlns:a16="http://schemas.microsoft.com/office/drawing/2014/main" id="{EB20550B-588A-9656-67DC-2C2116CA61B7}"/>
              </a:ext>
            </a:extLst>
          </p:cNvPr>
          <p:cNvSpPr txBox="1">
            <a:spLocks noChangeArrowheads="1"/>
          </p:cNvSpPr>
          <p:nvPr/>
        </p:nvSpPr>
        <p:spPr bwMode="auto">
          <a:xfrm>
            <a:off x="442913" y="1484313"/>
            <a:ext cx="8734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000" b="1">
                <a:solidFill>
                  <a:srgbClr val="C00000"/>
                </a:solidFill>
              </a:rPr>
              <a:t>What's Wrong with Serial Ports?</a:t>
            </a:r>
          </a:p>
        </p:txBody>
      </p:sp>
      <p:sp>
        <p:nvSpPr>
          <p:cNvPr id="89091" name="Rectangle 1">
            <a:extLst>
              <a:ext uri="{FF2B5EF4-FFF2-40B4-BE49-F238E27FC236}">
                <a16:creationId xmlns:a16="http://schemas.microsoft.com/office/drawing/2014/main" id="{47884DAC-E300-F9DE-E5AB-C2DDAA5789F2}"/>
              </a:ext>
            </a:extLst>
          </p:cNvPr>
          <p:cNvSpPr>
            <a:spLocks noChangeArrowheads="1"/>
          </p:cNvSpPr>
          <p:nvPr/>
        </p:nvSpPr>
        <p:spPr bwMode="auto">
          <a:xfrm>
            <a:off x="442913" y="1884363"/>
            <a:ext cx="8116887"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buFont typeface="Wingdings" panose="05000000000000000000" pitchFamily="2" charset="2"/>
              <a:buChar char="§"/>
            </a:pPr>
            <a:r>
              <a:rPr lang="en-US" altLang="en-US"/>
              <a:t>It is Asynchronous , there is No guarantee that both sides are running at precisely with the same baud rate as the Clock sources are different. </a:t>
            </a:r>
          </a:p>
          <a:p>
            <a:pPr algn="just">
              <a:buFont typeface="Wingdings" panose="05000000000000000000" pitchFamily="2" charset="2"/>
              <a:buChar char="§"/>
            </a:pPr>
            <a:r>
              <a:rPr lang="en-US" altLang="en-US"/>
              <a:t>Since computers normally rely on everything being synchronized to a single “clock” (the main crystal attached to a computer that drives everything), this can be a problem when two systems with slightly different clocks try to communicate with each other.</a:t>
            </a:r>
          </a:p>
          <a:p>
            <a:pPr algn="just">
              <a:buFont typeface="Wingdings" panose="05000000000000000000" pitchFamily="2" charset="2"/>
              <a:buChar char="§"/>
            </a:pPr>
            <a:r>
              <a:rPr lang="en-US" altLang="en-US"/>
              <a:t>In order to work around this problem, </a:t>
            </a:r>
            <a:r>
              <a:rPr lang="en-US" altLang="en-US" b="1">
                <a:solidFill>
                  <a:srgbClr val="C00000"/>
                </a:solidFill>
              </a:rPr>
              <a:t>asynchronous serial connections add extra start and stop bits to each byte help the receiver sync up</a:t>
            </a:r>
            <a:r>
              <a:rPr lang="en-US" altLang="en-US"/>
              <a:t> to data as it arrives. Slight differences in the transmission rate aren't a problem because the receiver re-syncs at the start of each byte.</a:t>
            </a:r>
          </a:p>
          <a:p>
            <a:pPr algn="just">
              <a:buFont typeface="Wingdings" panose="05000000000000000000" pitchFamily="2" charset="2"/>
              <a:buChar char="§"/>
            </a:pPr>
            <a:r>
              <a:rPr lang="en-US" altLang="en-US"/>
              <a:t>The additional Start and stop bits for every byte lead to lot of overhead required to send and receive data and a complex hardware is required.</a:t>
            </a:r>
          </a:p>
          <a:p>
            <a:pPr algn="just">
              <a:buFont typeface="Wingdings" panose="05000000000000000000" pitchFamily="2" charset="2"/>
              <a:buChar char="§"/>
            </a:pPr>
            <a:r>
              <a:rPr lang="en-US" altLang="en-US" b="1">
                <a:solidFill>
                  <a:srgbClr val="C00000"/>
                </a:solidFill>
              </a:rPr>
              <a:t>If both sides aren't set to the same speed</a:t>
            </a:r>
            <a:r>
              <a:rPr lang="en-US" altLang="en-US"/>
              <a:t>, the received data will be garbage. This is because the receiver is sampling the bits at very specific times. If the receiver is looking at the wrong times, it will see the wrong bits.</a:t>
            </a:r>
          </a:p>
        </p:txBody>
      </p:sp>
      <p:sp>
        <p:nvSpPr>
          <p:cNvPr id="4" name="Rectangle 3">
            <a:extLst>
              <a:ext uri="{FF2B5EF4-FFF2-40B4-BE49-F238E27FC236}">
                <a16:creationId xmlns:a16="http://schemas.microsoft.com/office/drawing/2014/main" id="{9AEDF655-62AA-621D-8271-79DAED64FCF3}"/>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5" name="Line 7">
            <a:extLst>
              <a:ext uri="{FF2B5EF4-FFF2-40B4-BE49-F238E27FC236}">
                <a16:creationId xmlns:a16="http://schemas.microsoft.com/office/drawing/2014/main" id="{E22A58F1-AFDF-D186-D889-F9743A502B26}"/>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89094" name="Picture 2" descr="Our Brand Identity » PES University">
            <a:extLst>
              <a:ext uri="{FF2B5EF4-FFF2-40B4-BE49-F238E27FC236}">
                <a16:creationId xmlns:a16="http://schemas.microsoft.com/office/drawing/2014/main" id="{6701F6D8-8062-8857-7BC2-1766D2AC7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2E46C8BD-0800-4A2D-E13A-0641761D892E}"/>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EAF2F2C-9F28-319E-A9F0-C70C8A047129}"/>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 Universal Asynchronous Receiver and Transmitter</a:t>
            </a:r>
          </a:p>
        </p:txBody>
      </p:sp>
      <p:sp>
        <p:nvSpPr>
          <p:cNvPr id="13" name="Rectangle 12">
            <a:extLst>
              <a:ext uri="{FF2B5EF4-FFF2-40B4-BE49-F238E27FC236}">
                <a16:creationId xmlns:a16="http://schemas.microsoft.com/office/drawing/2014/main" id="{99A701CC-304B-1799-F00D-F30FB065BA0C}"/>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AAB944-E0E6-114A-EEE7-FF19193CABFF}"/>
              </a:ext>
            </a:extLst>
          </p:cNvPr>
          <p:cNvSpPr>
            <a:spLocks noGrp="1"/>
          </p:cNvSpPr>
          <p:nvPr>
            <p:ph idx="1"/>
          </p:nvPr>
        </p:nvSpPr>
        <p:spPr>
          <a:xfrm>
            <a:off x="474663" y="2060575"/>
            <a:ext cx="8085137" cy="2214563"/>
          </a:xfrm>
        </p:spPr>
        <p:txBody>
          <a:bodyPr>
            <a:noAutofit/>
          </a:bodyPr>
          <a:lstStyle/>
          <a:p>
            <a:pPr algn="just">
              <a:buFont typeface="Wingdings" pitchFamily="2" charset="2"/>
              <a:buChar char="§"/>
              <a:defRPr/>
            </a:pPr>
            <a:r>
              <a:rPr lang="en-US" sz="1800" dirty="0"/>
              <a:t>Synchronous - The clock is an oscillating signal that tells the receiver exactly when to sample the bits on the data line. This could be the rising (low to high) or falling (high to low) edge of the clock signal; the datasheet will specify which one to use. </a:t>
            </a:r>
          </a:p>
          <a:p>
            <a:pPr algn="just">
              <a:buFont typeface="Wingdings" pitchFamily="2" charset="2"/>
              <a:buChar char="§"/>
              <a:defRPr/>
            </a:pPr>
            <a:r>
              <a:rPr lang="en-US" sz="1800" dirty="0"/>
              <a:t>When the receiver detects that edge, it will immediately look at the data line to read the next bit (see the arrows in the below diagram). </a:t>
            </a:r>
            <a:endParaRPr lang="en-US" sz="1800" b="1" dirty="0">
              <a:latin typeface="+mj-lt"/>
            </a:endParaRPr>
          </a:p>
        </p:txBody>
      </p:sp>
      <p:sp>
        <p:nvSpPr>
          <p:cNvPr id="4" name="Date Placeholder 3">
            <a:extLst>
              <a:ext uri="{FF2B5EF4-FFF2-40B4-BE49-F238E27FC236}">
                <a16:creationId xmlns:a16="http://schemas.microsoft.com/office/drawing/2014/main" id="{EB00F018-11CA-566B-E5ED-AA6F900F0100}"/>
              </a:ext>
            </a:extLst>
          </p:cNvPr>
          <p:cNvSpPr>
            <a:spLocks noGrp="1"/>
          </p:cNvSpPr>
          <p:nvPr>
            <p:ph type="dt" sz="quarter" idx="10"/>
          </p:nvPr>
        </p:nvSpPr>
        <p:spPr/>
        <p:txBody>
          <a:bodyPr/>
          <a:lstStyle/>
          <a:p>
            <a:pPr>
              <a:defRPr/>
            </a:pPr>
            <a:fld id="{16A0AB04-E148-4DD6-9BB7-8B570C47BD57}" type="datetime1">
              <a:rPr lang="en-US" smtClean="0"/>
              <a:pPr>
                <a:defRPr/>
              </a:pPr>
              <a:t>6/7/2023</a:t>
            </a:fld>
            <a:endParaRPr lang="en-US" dirty="0"/>
          </a:p>
        </p:txBody>
      </p:sp>
      <p:sp>
        <p:nvSpPr>
          <p:cNvPr id="5" name="Slide Number Placeholder 4">
            <a:extLst>
              <a:ext uri="{FF2B5EF4-FFF2-40B4-BE49-F238E27FC236}">
                <a16:creationId xmlns:a16="http://schemas.microsoft.com/office/drawing/2014/main" id="{E99547E4-A94A-D59F-181C-360F3C0B7F9F}"/>
              </a:ext>
            </a:extLst>
          </p:cNvPr>
          <p:cNvSpPr>
            <a:spLocks noGrp="1"/>
          </p:cNvSpPr>
          <p:nvPr>
            <p:ph type="sldNum" sz="quarter" idx="12"/>
          </p:nvPr>
        </p:nvSpPr>
        <p:spPr/>
        <p:txBody>
          <a:bodyPr/>
          <a:lstStyle/>
          <a:p>
            <a:pPr>
              <a:defRPr/>
            </a:pPr>
            <a:fld id="{59E81A31-ED33-4282-8F68-8A724776E8D0}" type="slidenum">
              <a:rPr lang="en-US" smtClean="0"/>
              <a:pPr>
                <a:defRPr/>
              </a:pPr>
              <a:t>18</a:t>
            </a:fld>
            <a:endParaRPr lang="en-US" dirty="0"/>
          </a:p>
        </p:txBody>
      </p:sp>
      <p:sp>
        <p:nvSpPr>
          <p:cNvPr id="10" name="Rectangle 9">
            <a:extLst>
              <a:ext uri="{FF2B5EF4-FFF2-40B4-BE49-F238E27FC236}">
                <a16:creationId xmlns:a16="http://schemas.microsoft.com/office/drawing/2014/main" id="{835AB3CD-4C19-FABD-B31C-940916732A09}"/>
              </a:ext>
            </a:extLst>
          </p:cNvPr>
          <p:cNvSpPr/>
          <p:nvPr/>
        </p:nvSpPr>
        <p:spPr>
          <a:xfrm>
            <a:off x="474663" y="1571625"/>
            <a:ext cx="7718425" cy="400050"/>
          </a:xfrm>
          <a:prstGeom prst="rect">
            <a:avLst/>
          </a:prstGeom>
        </p:spPr>
        <p:txBody>
          <a:bodyPr>
            <a:spAutoFit/>
          </a:bodyPr>
          <a:lstStyle/>
          <a:p>
            <a:pPr>
              <a:defRPr/>
            </a:pPr>
            <a:r>
              <a:rPr lang="en-IN" sz="2000" b="1" dirty="0">
                <a:solidFill>
                  <a:schemeClr val="accent2">
                    <a:lumMod val="75000"/>
                  </a:schemeClr>
                </a:solidFill>
              </a:rPr>
              <a:t>Synchronous Serial Communication</a:t>
            </a:r>
          </a:p>
        </p:txBody>
      </p:sp>
      <p:sp>
        <p:nvSpPr>
          <p:cNvPr id="6" name="Rectangle 5">
            <a:extLst>
              <a:ext uri="{FF2B5EF4-FFF2-40B4-BE49-F238E27FC236}">
                <a16:creationId xmlns:a16="http://schemas.microsoft.com/office/drawing/2014/main" id="{8727A4E9-4B2F-9049-6BCE-D9E26ED737AC}"/>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7" name="Line 7">
            <a:extLst>
              <a:ext uri="{FF2B5EF4-FFF2-40B4-BE49-F238E27FC236}">
                <a16:creationId xmlns:a16="http://schemas.microsoft.com/office/drawing/2014/main" id="{F3FFA2D7-9493-CF5E-2726-79762213AB86}"/>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90120" name="Picture 2" descr="Our Brand Identity » PES University">
            <a:extLst>
              <a:ext uri="{FF2B5EF4-FFF2-40B4-BE49-F238E27FC236}">
                <a16:creationId xmlns:a16="http://schemas.microsoft.com/office/drawing/2014/main" id="{4C25A92C-1BAE-7E4D-6B6C-13536B90D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24B5F05D-EF59-B325-03DA-8948F11F3113}"/>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F6C3883-1905-0291-001E-72746E4D431D}"/>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 Universal Asynchronous Receiver and Transmitter</a:t>
            </a:r>
          </a:p>
        </p:txBody>
      </p:sp>
      <p:sp>
        <p:nvSpPr>
          <p:cNvPr id="12" name="Rectangle 11">
            <a:extLst>
              <a:ext uri="{FF2B5EF4-FFF2-40B4-BE49-F238E27FC236}">
                <a16:creationId xmlns:a16="http://schemas.microsoft.com/office/drawing/2014/main" id="{88AA6982-9089-6A8D-9A5F-F22DCCB698F2}"/>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pic>
        <p:nvPicPr>
          <p:cNvPr id="90124" name="Picture 13">
            <a:extLst>
              <a:ext uri="{FF2B5EF4-FFF2-40B4-BE49-F238E27FC236}">
                <a16:creationId xmlns:a16="http://schemas.microsoft.com/office/drawing/2014/main" id="{9C86F134-0E26-B01D-FC65-B526C1F4A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3881438"/>
            <a:ext cx="34163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2">
            <a:extLst>
              <a:ext uri="{FF2B5EF4-FFF2-40B4-BE49-F238E27FC236}">
                <a16:creationId xmlns:a16="http://schemas.microsoft.com/office/drawing/2014/main" id="{899BB527-2B4B-0B11-AA59-440A4767247C}"/>
              </a:ext>
            </a:extLst>
          </p:cNvPr>
          <p:cNvSpPr txBox="1">
            <a:spLocks noChangeArrowheads="1"/>
          </p:cNvSpPr>
          <p:nvPr/>
        </p:nvSpPr>
        <p:spPr bwMode="auto">
          <a:xfrm>
            <a:off x="490538" y="1450975"/>
            <a:ext cx="518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b="1"/>
              <a:t>Interfacing Diagram</a:t>
            </a:r>
          </a:p>
        </p:txBody>
      </p:sp>
      <p:sp>
        <p:nvSpPr>
          <p:cNvPr id="5" name="Rectangle 4">
            <a:extLst>
              <a:ext uri="{FF2B5EF4-FFF2-40B4-BE49-F238E27FC236}">
                <a16:creationId xmlns:a16="http://schemas.microsoft.com/office/drawing/2014/main" id="{D3BA7F8C-DC1D-329F-1722-97C15A156068}"/>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9" name="Line 7">
            <a:extLst>
              <a:ext uri="{FF2B5EF4-FFF2-40B4-BE49-F238E27FC236}">
                <a16:creationId xmlns:a16="http://schemas.microsoft.com/office/drawing/2014/main" id="{B92E43AB-C7AA-7E65-E96D-F3C66B4DAF75}"/>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91141" name="Picture 2" descr="Our Brand Identity » PES University">
            <a:extLst>
              <a:ext uri="{FF2B5EF4-FFF2-40B4-BE49-F238E27FC236}">
                <a16:creationId xmlns:a16="http://schemas.microsoft.com/office/drawing/2014/main" id="{F69C7D48-6B82-B8A5-A606-590B973A2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a:extLst>
              <a:ext uri="{FF2B5EF4-FFF2-40B4-BE49-F238E27FC236}">
                <a16:creationId xmlns:a16="http://schemas.microsoft.com/office/drawing/2014/main" id="{145DB209-35F6-C4DC-76FC-D6F2B85031B7}"/>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CCBC3E1-7F43-C24D-7588-8534CC8B39EC}"/>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Programming</a:t>
            </a:r>
          </a:p>
        </p:txBody>
      </p:sp>
      <p:sp>
        <p:nvSpPr>
          <p:cNvPr id="15" name="Rectangle 14">
            <a:extLst>
              <a:ext uri="{FF2B5EF4-FFF2-40B4-BE49-F238E27FC236}">
                <a16:creationId xmlns:a16="http://schemas.microsoft.com/office/drawing/2014/main" id="{EDF13AE2-72AC-D4E0-DD08-1B85254B1BD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pic>
        <p:nvPicPr>
          <p:cNvPr id="17" name="Picture 16">
            <a:extLst>
              <a:ext uri="{FF2B5EF4-FFF2-40B4-BE49-F238E27FC236}">
                <a16:creationId xmlns:a16="http://schemas.microsoft.com/office/drawing/2014/main" id="{F140DDC2-7C5D-AB1E-8805-E12FEC74C542}"/>
              </a:ext>
            </a:extLst>
          </p:cNvPr>
          <p:cNvPicPr>
            <a:picLocks noChangeAspect="1"/>
          </p:cNvPicPr>
          <p:nvPr/>
        </p:nvPicPr>
        <p:blipFill>
          <a:blip r:embed="rId3"/>
          <a:stretch>
            <a:fillRect/>
          </a:stretch>
        </p:blipFill>
        <p:spPr>
          <a:xfrm>
            <a:off x="481760" y="2140676"/>
            <a:ext cx="7788832" cy="32853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AD13FDC-1956-2BD6-BAAA-CEFFE8815870}"/>
              </a:ext>
            </a:extLst>
          </p:cNvPr>
          <p:cNvGrpSpPr/>
          <p:nvPr/>
        </p:nvGrpSpPr>
        <p:grpSpPr>
          <a:xfrm>
            <a:off x="313803" y="5490225"/>
            <a:ext cx="1066756" cy="107801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353F4844-038B-61AF-F83C-BE5BCC79B5A9}"/>
                </a:ext>
              </a:extLst>
            </p:cNvPr>
            <p:cNvSpPr/>
            <p:nvPr/>
          </p:nvSpPr>
          <p:spPr>
            <a:xfrm rot="5400000">
              <a:off x="824432" y="6011547"/>
              <a:ext cx="45719" cy="106689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5" name="Rectangle 24">
              <a:extLst>
                <a:ext uri="{FF2B5EF4-FFF2-40B4-BE49-F238E27FC236}">
                  <a16:creationId xmlns:a16="http://schemas.microsoft.com/office/drawing/2014/main" id="{B5DFDC3A-4569-A725-CD89-84288D7CC449}"/>
                </a:ext>
              </a:extLst>
            </p:cNvPr>
            <p:cNvSpPr/>
            <p:nvPr/>
          </p:nvSpPr>
          <p:spPr>
            <a:xfrm rot="10800000">
              <a:off x="313844" y="5489699"/>
              <a:ext cx="45719" cy="106689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grpSp>
      <p:cxnSp>
        <p:nvCxnSpPr>
          <p:cNvPr id="16" name="Straight Connector 15">
            <a:extLst>
              <a:ext uri="{FF2B5EF4-FFF2-40B4-BE49-F238E27FC236}">
                <a16:creationId xmlns:a16="http://schemas.microsoft.com/office/drawing/2014/main" id="{ED29A83E-E005-435E-DCD2-F2AA89D44926}"/>
              </a:ext>
            </a:extLst>
          </p:cNvPr>
          <p:cNvCxnSpPr>
            <a:cxnSpLocks/>
          </p:cNvCxnSpPr>
          <p:nvPr/>
        </p:nvCxnSpPr>
        <p:spPr>
          <a:xfrm flipV="1">
            <a:off x="358775" y="4376738"/>
            <a:ext cx="790416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itle 6">
            <a:extLst>
              <a:ext uri="{FF2B5EF4-FFF2-40B4-BE49-F238E27FC236}">
                <a16:creationId xmlns:a16="http://schemas.microsoft.com/office/drawing/2014/main" id="{368BCFA3-40A6-4FDD-E283-78039B7CE67A}"/>
              </a:ext>
            </a:extLst>
          </p:cNvPr>
          <p:cNvSpPr txBox="1">
            <a:spLocks/>
          </p:cNvSpPr>
          <p:nvPr/>
        </p:nvSpPr>
        <p:spPr>
          <a:xfrm>
            <a:off x="358775" y="3354684"/>
            <a:ext cx="9192257" cy="461666"/>
          </a:xfrm>
          <a:prstGeom prst="rect">
            <a:avLst/>
          </a:prstGeom>
        </p:spPr>
        <p:txBody>
          <a:bodyPr lIns="91461" rIns="45731" anchor="ctr">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Bef>
                <a:spcPts val="0"/>
              </a:spcBef>
              <a:spcAft>
                <a:spcPts val="0"/>
              </a:spcAft>
              <a:defRPr/>
            </a:pPr>
            <a:r>
              <a:rPr lang="en-US" sz="2800" dirty="0">
                <a:solidFill>
                  <a:srgbClr val="C00000"/>
                </a:solidFill>
                <a:latin typeface="+mn-lt"/>
                <a:ea typeface="Calibri" panose="020F0502020204030204" pitchFamily="34" charset="0"/>
              </a:rPr>
              <a:t>Embedded System Design Concepts - A simple approach</a:t>
            </a:r>
          </a:p>
        </p:txBody>
      </p:sp>
      <p:pic>
        <p:nvPicPr>
          <p:cNvPr id="72709" name="Picture 2" descr="Our Brand Identity » PES University">
            <a:extLst>
              <a:ext uri="{FF2B5EF4-FFF2-40B4-BE49-F238E27FC236}">
                <a16:creationId xmlns:a16="http://schemas.microsoft.com/office/drawing/2014/main" id="{F7D39C66-9B5D-53C7-D46D-E737915BA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2088" y="681038"/>
            <a:ext cx="2484437"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Rectangle 4">
            <a:extLst>
              <a:ext uri="{FF2B5EF4-FFF2-40B4-BE49-F238E27FC236}">
                <a16:creationId xmlns:a16="http://schemas.microsoft.com/office/drawing/2014/main" id="{91E8FFA8-4EB8-F84F-133A-720F9BB6BB9E}"/>
              </a:ext>
            </a:extLst>
          </p:cNvPr>
          <p:cNvSpPr>
            <a:spLocks noChangeArrowheads="1"/>
          </p:cNvSpPr>
          <p:nvPr/>
        </p:nvSpPr>
        <p:spPr bwMode="auto">
          <a:xfrm>
            <a:off x="598488" y="5489575"/>
            <a:ext cx="7497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 Awati</a:t>
            </a:r>
            <a:endParaRPr lang="en-IN" altLang="en-US" sz="2400" b="1"/>
          </a:p>
        </p:txBody>
      </p:sp>
      <p:sp>
        <p:nvSpPr>
          <p:cNvPr id="72711" name="Rectangle 5">
            <a:extLst>
              <a:ext uri="{FF2B5EF4-FFF2-40B4-BE49-F238E27FC236}">
                <a16:creationId xmlns:a16="http://schemas.microsoft.com/office/drawing/2014/main" id="{EC635C52-53F9-025A-AF36-2253FB3BB29F}"/>
              </a:ext>
            </a:extLst>
          </p:cNvPr>
          <p:cNvSpPr>
            <a:spLocks noChangeArrowheads="1"/>
          </p:cNvSpPr>
          <p:nvPr/>
        </p:nvSpPr>
        <p:spPr bwMode="auto">
          <a:xfrm>
            <a:off x="598488" y="5888038"/>
            <a:ext cx="7497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a:t>Department of Electronics and Communication Engineering</a:t>
            </a:r>
            <a:endParaRPr lang="en-IN" altLang="en-US" sz="2000"/>
          </a:p>
        </p:txBody>
      </p:sp>
      <p:sp>
        <p:nvSpPr>
          <p:cNvPr id="7" name="Rectangle 6">
            <a:extLst>
              <a:ext uri="{FF2B5EF4-FFF2-40B4-BE49-F238E27FC236}">
                <a16:creationId xmlns:a16="http://schemas.microsoft.com/office/drawing/2014/main" id="{15DA2977-C833-DDDE-22E7-004753725FBA}"/>
              </a:ext>
            </a:extLst>
          </p:cNvPr>
          <p:cNvSpPr/>
          <p:nvPr/>
        </p:nvSpPr>
        <p:spPr>
          <a:xfrm>
            <a:off x="336550" y="3816350"/>
            <a:ext cx="9013825" cy="522288"/>
          </a:xfrm>
          <a:prstGeom prst="rect">
            <a:avLst/>
          </a:prstGeom>
        </p:spPr>
        <p:txBody>
          <a:bodyPr>
            <a:spAutoFit/>
          </a:bodyPr>
          <a:lstStyle/>
          <a:p>
            <a:pPr eaLnBrk="1" fontAlgn="auto" hangingPunct="1">
              <a:spcBef>
                <a:spcPts val="0"/>
              </a:spcBef>
              <a:spcAft>
                <a:spcPts val="0"/>
              </a:spcAft>
              <a:defRPr/>
            </a:pPr>
            <a:r>
              <a:rPr lang="en-US" sz="2800" b="1" dirty="0">
                <a:solidFill>
                  <a:schemeClr val="accent1">
                    <a:lumMod val="75000"/>
                  </a:schemeClr>
                </a:solidFill>
                <a:latin typeface="+mn-lt"/>
              </a:rPr>
              <a:t>Serial communication Protocols : UART</a:t>
            </a:r>
            <a:endParaRPr lang="en-IN" sz="2600" b="1" dirty="0">
              <a:solidFill>
                <a:schemeClr val="accent1">
                  <a:lumMod val="75000"/>
                </a:schemeClr>
              </a:solidFill>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id="{9A2FD495-3076-6418-A2C7-FF549AA381F5}"/>
              </a:ext>
            </a:extLst>
          </p:cNvPr>
          <p:cNvSpPr>
            <a:spLocks noGrp="1" noChangeArrowheads="1"/>
          </p:cNvSpPr>
          <p:nvPr>
            <p:ph idx="1"/>
          </p:nvPr>
        </p:nvSpPr>
        <p:spPr>
          <a:xfrm>
            <a:off x="428625" y="1643063"/>
            <a:ext cx="8839200" cy="1074737"/>
          </a:xfrm>
        </p:spPr>
        <p:txBody>
          <a:bodyPr/>
          <a:lstStyle/>
          <a:p>
            <a:pPr>
              <a:buFont typeface="Wingdings" panose="05000000000000000000" pitchFamily="2" charset="2"/>
              <a:buChar char="§"/>
            </a:pPr>
            <a:r>
              <a:rPr lang="en-IN" altLang="en-US" sz="2000" b="1">
                <a:solidFill>
                  <a:srgbClr val="002060"/>
                </a:solidFill>
              </a:rPr>
              <a:t>Power Control Peripherals: </a:t>
            </a:r>
            <a:r>
              <a:rPr lang="en-IN" altLang="en-US" sz="2000" b="1">
                <a:solidFill>
                  <a:srgbClr val="FF0000"/>
                </a:solidFill>
              </a:rPr>
              <a:t>PCONP</a:t>
            </a:r>
            <a:r>
              <a:rPr lang="en-IN" altLang="en-US" sz="2000"/>
              <a:t>|=0X000000FF;</a:t>
            </a:r>
          </a:p>
          <a:p>
            <a:pPr>
              <a:buFont typeface="Wingdings" panose="05000000000000000000" pitchFamily="2" charset="2"/>
              <a:buChar char="§"/>
            </a:pPr>
            <a:r>
              <a:rPr lang="en-IN" altLang="en-US" sz="2000" b="1">
                <a:solidFill>
                  <a:srgbClr val="002060"/>
                </a:solidFill>
              </a:rPr>
              <a:t>Pin Select :</a:t>
            </a:r>
            <a:r>
              <a:rPr lang="en-IN" altLang="en-US" sz="2000" b="1">
                <a:solidFill>
                  <a:srgbClr val="FF0000"/>
                </a:solidFill>
              </a:rPr>
              <a:t>PINSEL0</a:t>
            </a:r>
            <a:r>
              <a:rPr lang="en-IN" altLang="en-US" sz="2000"/>
              <a:t>|=0X00000050;</a:t>
            </a:r>
          </a:p>
          <a:p>
            <a:endParaRPr lang="en-IN" altLang="en-US" sz="2000" b="1">
              <a:solidFill>
                <a:srgbClr val="FF0000"/>
              </a:solidFill>
            </a:endParaRPr>
          </a:p>
          <a:p>
            <a:endParaRPr lang="en-IN" altLang="en-US" sz="2000" b="1">
              <a:solidFill>
                <a:srgbClr val="FF0000"/>
              </a:solidFill>
            </a:endParaRPr>
          </a:p>
          <a:p>
            <a:endParaRPr lang="en-IN" altLang="en-US" sz="2000"/>
          </a:p>
        </p:txBody>
      </p:sp>
      <p:sp>
        <p:nvSpPr>
          <p:cNvPr id="3" name="Rectangle 2">
            <a:extLst>
              <a:ext uri="{FF2B5EF4-FFF2-40B4-BE49-F238E27FC236}">
                <a16:creationId xmlns:a16="http://schemas.microsoft.com/office/drawing/2014/main" id="{1F40CEBA-9B4E-D01A-0054-5E1706B70596}"/>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5" name="Line 7">
            <a:extLst>
              <a:ext uri="{FF2B5EF4-FFF2-40B4-BE49-F238E27FC236}">
                <a16:creationId xmlns:a16="http://schemas.microsoft.com/office/drawing/2014/main" id="{19A2B2F9-ADB0-1DE3-0EFC-6431B7B6A88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92165" name="Picture 2" descr="Our Brand Identity » PES University">
            <a:extLst>
              <a:ext uri="{FF2B5EF4-FFF2-40B4-BE49-F238E27FC236}">
                <a16:creationId xmlns:a16="http://schemas.microsoft.com/office/drawing/2014/main" id="{8201C43E-D614-345B-0F2B-638D39032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5C0BEAD6-0E6D-D983-8A8E-6F460D8DEFA5}"/>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2A1D33-AF29-9E55-49F2-74DB8D9E3A59}"/>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Programming</a:t>
            </a:r>
          </a:p>
        </p:txBody>
      </p:sp>
      <p:sp>
        <p:nvSpPr>
          <p:cNvPr id="14" name="Rectangle 13">
            <a:extLst>
              <a:ext uri="{FF2B5EF4-FFF2-40B4-BE49-F238E27FC236}">
                <a16:creationId xmlns:a16="http://schemas.microsoft.com/office/drawing/2014/main" id="{4A422E00-C0D6-9B84-A154-7D0226EDE69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pic>
        <p:nvPicPr>
          <p:cNvPr id="92169" name="Picture 15">
            <a:extLst>
              <a:ext uri="{FF2B5EF4-FFF2-40B4-BE49-F238E27FC236}">
                <a16:creationId xmlns:a16="http://schemas.microsoft.com/office/drawing/2014/main" id="{856EFB1C-BB9C-A0C8-C8FC-9368AEC2E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2814638"/>
            <a:ext cx="6118225"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0" name="Picture 17">
            <a:extLst>
              <a:ext uri="{FF2B5EF4-FFF2-40B4-BE49-F238E27FC236}">
                <a16:creationId xmlns:a16="http://schemas.microsoft.com/office/drawing/2014/main" id="{681F4A11-9E6B-9212-DB8E-A349A4FCF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763" y="1257300"/>
            <a:ext cx="2351087"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1" name="Picture 19">
            <a:extLst>
              <a:ext uri="{FF2B5EF4-FFF2-40B4-BE49-F238E27FC236}">
                <a16:creationId xmlns:a16="http://schemas.microsoft.com/office/drawing/2014/main" id="{912D280C-DD63-FEE8-1015-2D561FCC77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0250" y="4108450"/>
            <a:ext cx="4379913"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2">
            <a:extLst>
              <a:ext uri="{FF2B5EF4-FFF2-40B4-BE49-F238E27FC236}">
                <a16:creationId xmlns:a16="http://schemas.microsoft.com/office/drawing/2014/main" id="{D866A24A-1CA1-BE44-B4A3-CC40E0839C6D}"/>
              </a:ext>
            </a:extLst>
          </p:cNvPr>
          <p:cNvSpPr>
            <a:spLocks noGrp="1" noChangeArrowheads="1"/>
          </p:cNvSpPr>
          <p:nvPr>
            <p:ph idx="1"/>
          </p:nvPr>
        </p:nvSpPr>
        <p:spPr>
          <a:xfrm>
            <a:off x="474663" y="1606550"/>
            <a:ext cx="8837612" cy="4624388"/>
          </a:xfrm>
        </p:spPr>
        <p:txBody>
          <a:bodyPr/>
          <a:lstStyle/>
          <a:p>
            <a:pPr marL="360363" indent="-360363">
              <a:buFont typeface="Wingdings" panose="05000000000000000000" pitchFamily="2" charset="2"/>
              <a:buChar char="§"/>
            </a:pPr>
            <a:r>
              <a:rPr lang="en-IN" altLang="en-US" sz="2000" b="1">
                <a:solidFill>
                  <a:srgbClr val="002060"/>
                </a:solidFill>
              </a:rPr>
              <a:t>Line Control Register: </a:t>
            </a:r>
            <a:r>
              <a:rPr lang="en-IN" altLang="en-US" sz="2000" b="1">
                <a:solidFill>
                  <a:srgbClr val="FF0000"/>
                </a:solidFill>
              </a:rPr>
              <a:t>LCR </a:t>
            </a:r>
            <a:r>
              <a:rPr lang="en-IN" altLang="en-US" sz="2000"/>
              <a:t>= 0x83;</a:t>
            </a:r>
          </a:p>
        </p:txBody>
      </p:sp>
      <p:cxnSp>
        <p:nvCxnSpPr>
          <p:cNvPr id="5" name="Curved Connector 4">
            <a:extLst>
              <a:ext uri="{FF2B5EF4-FFF2-40B4-BE49-F238E27FC236}">
                <a16:creationId xmlns:a16="http://schemas.microsoft.com/office/drawing/2014/main" id="{0C5E4A97-3B2D-8A7D-CD25-3627466D101A}"/>
              </a:ext>
            </a:extLst>
          </p:cNvPr>
          <p:cNvCxnSpPr>
            <a:cxnSpLocks/>
          </p:cNvCxnSpPr>
          <p:nvPr/>
        </p:nvCxnSpPr>
        <p:spPr>
          <a:xfrm>
            <a:off x="4318000" y="1790700"/>
            <a:ext cx="2827338" cy="1227138"/>
          </a:xfrm>
          <a:prstGeom prst="curvedConnector3">
            <a:avLst>
              <a:gd name="adj1" fmla="val 50000"/>
            </a:avLst>
          </a:prstGeom>
          <a:ln w="3810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3" name="Rectangle 2">
            <a:extLst>
              <a:ext uri="{FF2B5EF4-FFF2-40B4-BE49-F238E27FC236}">
                <a16:creationId xmlns:a16="http://schemas.microsoft.com/office/drawing/2014/main" id="{C189D7B1-CF0B-03D7-A9CB-3FC2609BEF64}"/>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9" name="Line 7">
            <a:extLst>
              <a:ext uri="{FF2B5EF4-FFF2-40B4-BE49-F238E27FC236}">
                <a16:creationId xmlns:a16="http://schemas.microsoft.com/office/drawing/2014/main" id="{AEE2230F-2E61-8B10-97A1-E723A1290A8C}"/>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93190" name="Picture 2" descr="Our Brand Identity » PES University">
            <a:extLst>
              <a:ext uri="{FF2B5EF4-FFF2-40B4-BE49-F238E27FC236}">
                <a16:creationId xmlns:a16="http://schemas.microsoft.com/office/drawing/2014/main" id="{45C0E68B-558B-5AA0-1399-5867B3F69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a:extLst>
              <a:ext uri="{FF2B5EF4-FFF2-40B4-BE49-F238E27FC236}">
                <a16:creationId xmlns:a16="http://schemas.microsoft.com/office/drawing/2014/main" id="{3E166BD3-7733-E5D5-A023-995F72F0BFDC}"/>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B8BB41C-66AF-A88D-C8BF-C2F40B4FE3BF}"/>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Programming : Mode configuration using Control Register</a:t>
            </a:r>
          </a:p>
        </p:txBody>
      </p:sp>
      <p:sp>
        <p:nvSpPr>
          <p:cNvPr id="93193" name="TextBox 16">
            <a:extLst>
              <a:ext uri="{FF2B5EF4-FFF2-40B4-BE49-F238E27FC236}">
                <a16:creationId xmlns:a16="http://schemas.microsoft.com/office/drawing/2014/main" id="{1DD56349-3E25-9D92-05F8-17E9DD57B2BC}"/>
              </a:ext>
            </a:extLst>
          </p:cNvPr>
          <p:cNvSpPr txBox="1">
            <a:spLocks noChangeArrowheads="1"/>
          </p:cNvSpPr>
          <p:nvPr/>
        </p:nvSpPr>
        <p:spPr bwMode="auto">
          <a:xfrm>
            <a:off x="477838" y="2317750"/>
            <a:ext cx="779145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Calibri" panose="020F0502020204030204" pitchFamily="34" charset="0"/>
              </a:defRPr>
            </a:lvl1pPr>
            <a:lvl2pPr marL="360363">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
            </a:pPr>
            <a:endParaRPr lang="en-IN" altLang="en-US" sz="2000" b="1">
              <a:solidFill>
                <a:srgbClr val="002060"/>
              </a:solidFill>
            </a:endParaRPr>
          </a:p>
          <a:p>
            <a:pPr>
              <a:buFont typeface="Wingdings" panose="05000000000000000000" pitchFamily="2" charset="2"/>
              <a:buChar char="§"/>
            </a:pPr>
            <a:endParaRPr lang="en-IN" altLang="en-US" sz="2000" b="1">
              <a:solidFill>
                <a:srgbClr val="002060"/>
              </a:solidFill>
            </a:endParaRPr>
          </a:p>
          <a:p>
            <a:pPr>
              <a:buFont typeface="Wingdings" panose="05000000000000000000" pitchFamily="2" charset="2"/>
              <a:buChar char="§"/>
            </a:pPr>
            <a:endParaRPr lang="en-IN" altLang="en-US" sz="2000" b="1">
              <a:solidFill>
                <a:srgbClr val="002060"/>
              </a:solidFill>
            </a:endParaRPr>
          </a:p>
          <a:p>
            <a:pPr>
              <a:buFont typeface="Wingdings" panose="05000000000000000000" pitchFamily="2" charset="2"/>
              <a:buChar char="§"/>
            </a:pPr>
            <a:r>
              <a:rPr lang="en-IN" altLang="en-US" sz="2000" b="1">
                <a:solidFill>
                  <a:srgbClr val="002060"/>
                </a:solidFill>
              </a:rPr>
              <a:t>Peripheral Clock Select:</a:t>
            </a:r>
            <a:r>
              <a:rPr lang="en-IN" altLang="en-US" sz="2000" b="1">
                <a:solidFill>
                  <a:srgbClr val="FF0000"/>
                </a:solidFill>
              </a:rPr>
              <a:t>PCLKSEL0</a:t>
            </a:r>
          </a:p>
          <a:p>
            <a:pPr lvl="1"/>
            <a:r>
              <a:rPr lang="en-IN" altLang="en-US" sz="2000"/>
              <a:t>For each UART 2 bits are used to select PCLK as </a:t>
            </a:r>
          </a:p>
          <a:p>
            <a:pPr lvl="2">
              <a:buFont typeface="Wingdings" panose="05000000000000000000" pitchFamily="2" charset="2"/>
              <a:buChar char="§"/>
            </a:pPr>
            <a:r>
              <a:rPr lang="en-IN" altLang="en-US"/>
              <a:t>00 --------- CCLK/4</a:t>
            </a:r>
          </a:p>
          <a:p>
            <a:pPr lvl="2">
              <a:buFont typeface="Wingdings" panose="05000000000000000000" pitchFamily="2" charset="2"/>
              <a:buChar char="§"/>
            </a:pPr>
            <a:r>
              <a:rPr lang="en-IN" altLang="en-US"/>
              <a:t>01 --------- CCLK		Bit 10 &amp; 9 –UART1</a:t>
            </a:r>
          </a:p>
          <a:p>
            <a:pPr lvl="2">
              <a:buFont typeface="Wingdings" panose="05000000000000000000" pitchFamily="2" charset="2"/>
              <a:buChar char="§"/>
            </a:pPr>
            <a:r>
              <a:rPr lang="en-IN" altLang="en-US"/>
              <a:t>10 --------- CCLK/2	Bit 8 &amp; 7 –UART0</a:t>
            </a:r>
          </a:p>
          <a:p>
            <a:pPr lvl="2">
              <a:buFont typeface="Wingdings" panose="05000000000000000000" pitchFamily="2" charset="2"/>
              <a:buChar char="§"/>
            </a:pPr>
            <a:r>
              <a:rPr lang="en-IN" altLang="en-US"/>
              <a:t>11 --------- CCLK/8 or 6</a:t>
            </a:r>
          </a:p>
        </p:txBody>
      </p:sp>
      <p:sp>
        <p:nvSpPr>
          <p:cNvPr id="18" name="Rectangle 17">
            <a:extLst>
              <a:ext uri="{FF2B5EF4-FFF2-40B4-BE49-F238E27FC236}">
                <a16:creationId xmlns:a16="http://schemas.microsoft.com/office/drawing/2014/main" id="{9E24BA79-716C-1AE5-AB85-7F2452F119C0}"/>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pic>
        <p:nvPicPr>
          <p:cNvPr id="93195" name="Picture 19">
            <a:extLst>
              <a:ext uri="{FF2B5EF4-FFF2-40B4-BE49-F238E27FC236}">
                <a16:creationId xmlns:a16="http://schemas.microsoft.com/office/drawing/2014/main" id="{B74AD4B7-1B90-F88D-D7F4-15E978D27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2146300"/>
            <a:ext cx="475615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6" name="Picture 22">
            <a:extLst>
              <a:ext uri="{FF2B5EF4-FFF2-40B4-BE49-F238E27FC236}">
                <a16:creationId xmlns:a16="http://schemas.microsoft.com/office/drawing/2014/main" id="{6B6A3A7C-F772-76AE-2F60-3C9A524AA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7250" y="1697038"/>
            <a:ext cx="245110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Box 9">
            <a:extLst>
              <a:ext uri="{FF2B5EF4-FFF2-40B4-BE49-F238E27FC236}">
                <a16:creationId xmlns:a16="http://schemas.microsoft.com/office/drawing/2014/main" id="{7D380577-A1C6-5E10-097C-916697772F6B}"/>
              </a:ext>
            </a:extLst>
          </p:cNvPr>
          <p:cNvSpPr txBox="1">
            <a:spLocks noChangeArrowheads="1"/>
          </p:cNvSpPr>
          <p:nvPr/>
        </p:nvSpPr>
        <p:spPr bwMode="auto">
          <a:xfrm>
            <a:off x="503238" y="1944688"/>
            <a:ext cx="1828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CPU_CLOCK (CCLK) = 72MHz</a:t>
            </a:r>
            <a:endParaRPr lang="en-IN" altLang="en-US"/>
          </a:p>
        </p:txBody>
      </p:sp>
      <p:sp>
        <p:nvSpPr>
          <p:cNvPr id="13" name="Rectangle 12">
            <a:extLst>
              <a:ext uri="{FF2B5EF4-FFF2-40B4-BE49-F238E27FC236}">
                <a16:creationId xmlns:a16="http://schemas.microsoft.com/office/drawing/2014/main" id="{87E4A465-831F-3392-7E67-234F7F91CBC0}"/>
              </a:ext>
            </a:extLst>
          </p:cNvPr>
          <p:cNvSpPr/>
          <p:nvPr/>
        </p:nvSpPr>
        <p:spPr>
          <a:xfrm>
            <a:off x="2209800" y="1868488"/>
            <a:ext cx="1371600" cy="838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Peripheral CLK Divider</a:t>
            </a:r>
            <a:endParaRPr lang="en-IN" b="1" dirty="0"/>
          </a:p>
        </p:txBody>
      </p:sp>
      <p:cxnSp>
        <p:nvCxnSpPr>
          <p:cNvPr id="14" name="Straight Arrow Connector 13">
            <a:extLst>
              <a:ext uri="{FF2B5EF4-FFF2-40B4-BE49-F238E27FC236}">
                <a16:creationId xmlns:a16="http://schemas.microsoft.com/office/drawing/2014/main" id="{78ECE10B-4230-8820-D1FE-726B0579016C}"/>
              </a:ext>
            </a:extLst>
          </p:cNvPr>
          <p:cNvCxnSpPr/>
          <p:nvPr/>
        </p:nvCxnSpPr>
        <p:spPr>
          <a:xfrm>
            <a:off x="1295400" y="2249488"/>
            <a:ext cx="838200" cy="0"/>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D2DB6233-C5D4-7814-9E88-3F320A0C4224}"/>
              </a:ext>
            </a:extLst>
          </p:cNvPr>
          <p:cNvSpPr/>
          <p:nvPr/>
        </p:nvSpPr>
        <p:spPr>
          <a:xfrm>
            <a:off x="2209800" y="3316288"/>
            <a:ext cx="1371600"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latin typeface="Times New Roman" pitchFamily="18" charset="0"/>
                <a:cs typeface="Times New Roman" pitchFamily="18" charset="0"/>
              </a:rPr>
              <a:t>PCLKSEL0</a:t>
            </a:r>
            <a:endParaRPr lang="en-IN" dirty="0">
              <a:latin typeface="Times New Roman" pitchFamily="18" charset="0"/>
              <a:cs typeface="Times New Roman" pitchFamily="18" charset="0"/>
            </a:endParaRPr>
          </a:p>
        </p:txBody>
      </p:sp>
      <p:cxnSp>
        <p:nvCxnSpPr>
          <p:cNvPr id="16" name="Straight Arrow Connector 15">
            <a:extLst>
              <a:ext uri="{FF2B5EF4-FFF2-40B4-BE49-F238E27FC236}">
                <a16:creationId xmlns:a16="http://schemas.microsoft.com/office/drawing/2014/main" id="{9BDD1EB9-F7EE-78BE-2A45-76BFE1ACA7DA}"/>
              </a:ext>
            </a:extLst>
          </p:cNvPr>
          <p:cNvCxnSpPr>
            <a:stCxn id="15" idx="0"/>
            <a:endCxn id="13" idx="2"/>
          </p:cNvCxnSpPr>
          <p:nvPr/>
        </p:nvCxnSpPr>
        <p:spPr>
          <a:xfrm flipV="1">
            <a:off x="2895600" y="2706688"/>
            <a:ext cx="0" cy="609600"/>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DCAA209C-A65C-88EF-8E36-EAE65330171B}"/>
              </a:ext>
            </a:extLst>
          </p:cNvPr>
          <p:cNvSpPr/>
          <p:nvPr/>
        </p:nvSpPr>
        <p:spPr>
          <a:xfrm>
            <a:off x="4191000" y="1911350"/>
            <a:ext cx="3503613" cy="838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b="1" dirty="0"/>
          </a:p>
        </p:txBody>
      </p:sp>
      <p:sp>
        <p:nvSpPr>
          <p:cNvPr id="18" name="Rectangle 17">
            <a:extLst>
              <a:ext uri="{FF2B5EF4-FFF2-40B4-BE49-F238E27FC236}">
                <a16:creationId xmlns:a16="http://schemas.microsoft.com/office/drawing/2014/main" id="{FA3DAD16-CBCC-95E7-C5AF-326F38686EC2}"/>
              </a:ext>
            </a:extLst>
          </p:cNvPr>
          <p:cNvSpPr/>
          <p:nvPr/>
        </p:nvSpPr>
        <p:spPr>
          <a:xfrm>
            <a:off x="4191000" y="3308350"/>
            <a:ext cx="914400"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latin typeface="Times New Roman" pitchFamily="18" charset="0"/>
                <a:cs typeface="Times New Roman" pitchFamily="18" charset="0"/>
              </a:rPr>
              <a:t>DLM</a:t>
            </a:r>
            <a:endParaRPr lang="en-IN" dirty="0">
              <a:latin typeface="Times New Roman" pitchFamily="18" charset="0"/>
              <a:cs typeface="Times New Roman" pitchFamily="18" charset="0"/>
            </a:endParaRPr>
          </a:p>
        </p:txBody>
      </p:sp>
      <p:cxnSp>
        <p:nvCxnSpPr>
          <p:cNvPr id="19" name="Straight Arrow Connector 18">
            <a:extLst>
              <a:ext uri="{FF2B5EF4-FFF2-40B4-BE49-F238E27FC236}">
                <a16:creationId xmlns:a16="http://schemas.microsoft.com/office/drawing/2014/main" id="{6D3125D2-CB10-FE76-4072-2B3E34C34BA2}"/>
              </a:ext>
            </a:extLst>
          </p:cNvPr>
          <p:cNvCxnSpPr>
            <a:stCxn id="18" idx="0"/>
          </p:cNvCxnSpPr>
          <p:nvPr/>
        </p:nvCxnSpPr>
        <p:spPr>
          <a:xfrm flipV="1">
            <a:off x="4648200" y="2746375"/>
            <a:ext cx="0" cy="561975"/>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4218" name="TextBox 19">
            <a:extLst>
              <a:ext uri="{FF2B5EF4-FFF2-40B4-BE49-F238E27FC236}">
                <a16:creationId xmlns:a16="http://schemas.microsoft.com/office/drawing/2014/main" id="{26E7C71B-1D67-FC1D-C953-63EF41923F14}"/>
              </a:ext>
            </a:extLst>
          </p:cNvPr>
          <p:cNvSpPr txBox="1">
            <a:spLocks noChangeArrowheads="1"/>
          </p:cNvSpPr>
          <p:nvPr/>
        </p:nvSpPr>
        <p:spPr bwMode="auto">
          <a:xfrm>
            <a:off x="3962400" y="3886200"/>
            <a:ext cx="2284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CLKDIV bits in ADCCR</a:t>
            </a:r>
            <a:endParaRPr lang="en-IN" altLang="en-US"/>
          </a:p>
        </p:txBody>
      </p:sp>
      <p:cxnSp>
        <p:nvCxnSpPr>
          <p:cNvPr id="21" name="Straight Arrow Connector 20">
            <a:extLst>
              <a:ext uri="{FF2B5EF4-FFF2-40B4-BE49-F238E27FC236}">
                <a16:creationId xmlns:a16="http://schemas.microsoft.com/office/drawing/2014/main" id="{E529109A-8AE5-678B-70BF-A43CF029FC18}"/>
              </a:ext>
            </a:extLst>
          </p:cNvPr>
          <p:cNvCxnSpPr/>
          <p:nvPr/>
        </p:nvCxnSpPr>
        <p:spPr>
          <a:xfrm>
            <a:off x="3581400" y="2268538"/>
            <a:ext cx="639763" cy="0"/>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4220" name="TextBox 22">
            <a:extLst>
              <a:ext uri="{FF2B5EF4-FFF2-40B4-BE49-F238E27FC236}">
                <a16:creationId xmlns:a16="http://schemas.microsoft.com/office/drawing/2014/main" id="{5C46C27C-74B6-0B17-8BEF-B0AA455A7622}"/>
              </a:ext>
            </a:extLst>
          </p:cNvPr>
          <p:cNvSpPr txBox="1">
            <a:spLocks noChangeArrowheads="1"/>
          </p:cNvSpPr>
          <p:nvPr/>
        </p:nvSpPr>
        <p:spPr bwMode="auto">
          <a:xfrm>
            <a:off x="3581400" y="18415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18M</a:t>
            </a:r>
            <a:endParaRPr lang="en-IN" altLang="en-US">
              <a:latin typeface="Times New Roman" panose="02020603050405020304" pitchFamily="18" charset="0"/>
              <a:cs typeface="Times New Roman" panose="02020603050405020304" pitchFamily="18" charset="0"/>
            </a:endParaRPr>
          </a:p>
        </p:txBody>
      </p:sp>
      <p:sp>
        <p:nvSpPr>
          <p:cNvPr id="94221" name="TextBox 23">
            <a:extLst>
              <a:ext uri="{FF2B5EF4-FFF2-40B4-BE49-F238E27FC236}">
                <a16:creationId xmlns:a16="http://schemas.microsoft.com/office/drawing/2014/main" id="{E9DD5C0C-C7C1-00FB-24D1-E4459FB37A29}"/>
              </a:ext>
            </a:extLst>
          </p:cNvPr>
          <p:cNvSpPr txBox="1">
            <a:spLocks noChangeArrowheads="1"/>
          </p:cNvSpPr>
          <p:nvPr/>
        </p:nvSpPr>
        <p:spPr bwMode="auto">
          <a:xfrm>
            <a:off x="2895600" y="2908300"/>
            <a:ext cx="50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04</a:t>
            </a:r>
            <a:endParaRPr lang="en-IN" altLang="en-US">
              <a:latin typeface="Times New Roman" panose="02020603050405020304" pitchFamily="18" charset="0"/>
              <a:cs typeface="Times New Roman" panose="02020603050405020304" pitchFamily="18" charset="0"/>
            </a:endParaRPr>
          </a:p>
        </p:txBody>
      </p:sp>
      <p:sp>
        <p:nvSpPr>
          <p:cNvPr id="94222" name="Picture 2">
            <a:extLst>
              <a:ext uri="{FF2B5EF4-FFF2-40B4-BE49-F238E27FC236}">
                <a16:creationId xmlns:a16="http://schemas.microsoft.com/office/drawing/2014/main" id="{8103FA7C-EC75-7BB1-D96F-720C8B942AD8}"/>
              </a:ext>
            </a:extLst>
          </p:cNvPr>
          <p:cNvSpPr>
            <a:spLocks noChangeAspect="1" noChangeArrowheads="1"/>
          </p:cNvSpPr>
          <p:nvPr/>
        </p:nvSpPr>
        <p:spPr bwMode="auto">
          <a:xfrm>
            <a:off x="4341813" y="1944688"/>
            <a:ext cx="33528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26" name="Rectangle 25">
            <a:extLst>
              <a:ext uri="{FF2B5EF4-FFF2-40B4-BE49-F238E27FC236}">
                <a16:creationId xmlns:a16="http://schemas.microsoft.com/office/drawing/2014/main" id="{364CC81F-F70F-EE55-EA7D-A99D4022759A}"/>
              </a:ext>
            </a:extLst>
          </p:cNvPr>
          <p:cNvSpPr/>
          <p:nvPr/>
        </p:nvSpPr>
        <p:spPr>
          <a:xfrm>
            <a:off x="5410200" y="3295650"/>
            <a:ext cx="912813"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latin typeface="Times New Roman" pitchFamily="18" charset="0"/>
                <a:cs typeface="Times New Roman" pitchFamily="18" charset="0"/>
              </a:rPr>
              <a:t>DLL</a:t>
            </a:r>
            <a:endParaRPr lang="en-IN" dirty="0">
              <a:latin typeface="Times New Roman" pitchFamily="18" charset="0"/>
              <a:cs typeface="Times New Roman" pitchFamily="18" charset="0"/>
            </a:endParaRPr>
          </a:p>
        </p:txBody>
      </p:sp>
      <p:cxnSp>
        <p:nvCxnSpPr>
          <p:cNvPr id="27" name="Straight Arrow Connector 26">
            <a:extLst>
              <a:ext uri="{FF2B5EF4-FFF2-40B4-BE49-F238E27FC236}">
                <a16:creationId xmlns:a16="http://schemas.microsoft.com/office/drawing/2014/main" id="{5CFA70D4-A8B9-C910-7DE7-A631A8D2FD4A}"/>
              </a:ext>
            </a:extLst>
          </p:cNvPr>
          <p:cNvCxnSpPr>
            <a:stCxn id="26" idx="0"/>
          </p:cNvCxnSpPr>
          <p:nvPr/>
        </p:nvCxnSpPr>
        <p:spPr>
          <a:xfrm flipV="1">
            <a:off x="5867400" y="2735263"/>
            <a:ext cx="0" cy="560387"/>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16C037B4-58A0-94F2-76EE-20B08EF3FD64}"/>
              </a:ext>
            </a:extLst>
          </p:cNvPr>
          <p:cNvSpPr/>
          <p:nvPr/>
        </p:nvSpPr>
        <p:spPr>
          <a:xfrm>
            <a:off x="6523038" y="3309938"/>
            <a:ext cx="912812"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latin typeface="Times New Roman" pitchFamily="18" charset="0"/>
                <a:cs typeface="Times New Roman" pitchFamily="18" charset="0"/>
              </a:rPr>
              <a:t>FDR</a:t>
            </a:r>
            <a:endParaRPr lang="en-IN" dirty="0">
              <a:latin typeface="Times New Roman" pitchFamily="18" charset="0"/>
              <a:cs typeface="Times New Roman" pitchFamily="18" charset="0"/>
            </a:endParaRPr>
          </a:p>
        </p:txBody>
      </p:sp>
      <p:cxnSp>
        <p:nvCxnSpPr>
          <p:cNvPr id="29" name="Straight Arrow Connector 28">
            <a:extLst>
              <a:ext uri="{FF2B5EF4-FFF2-40B4-BE49-F238E27FC236}">
                <a16:creationId xmlns:a16="http://schemas.microsoft.com/office/drawing/2014/main" id="{44A2F315-E130-A4E2-EFBF-E0D72B9E69A7}"/>
              </a:ext>
            </a:extLst>
          </p:cNvPr>
          <p:cNvCxnSpPr>
            <a:stCxn id="28" idx="0"/>
          </p:cNvCxnSpPr>
          <p:nvPr/>
        </p:nvCxnSpPr>
        <p:spPr>
          <a:xfrm flipV="1">
            <a:off x="6980238" y="2749550"/>
            <a:ext cx="0" cy="560388"/>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4227" name="Picture 3">
            <a:extLst>
              <a:ext uri="{FF2B5EF4-FFF2-40B4-BE49-F238E27FC236}">
                <a16:creationId xmlns:a16="http://schemas.microsoft.com/office/drawing/2014/main" id="{562DC2FF-D8BE-A3B8-09E7-80F2BF624A1E}"/>
              </a:ext>
            </a:extLst>
          </p:cNvPr>
          <p:cNvSpPr>
            <a:spLocks noChangeAspect="1" noChangeArrowheads="1"/>
          </p:cNvSpPr>
          <p:nvPr/>
        </p:nvSpPr>
        <p:spPr bwMode="auto">
          <a:xfrm>
            <a:off x="5105400" y="4549775"/>
            <a:ext cx="246538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32" name="Rectangle 31">
            <a:extLst>
              <a:ext uri="{FF2B5EF4-FFF2-40B4-BE49-F238E27FC236}">
                <a16:creationId xmlns:a16="http://schemas.microsoft.com/office/drawing/2014/main" id="{044666A2-CD8D-5E53-1F64-6710BB2F2BB2}"/>
              </a:ext>
            </a:extLst>
          </p:cNvPr>
          <p:cNvSpPr/>
          <p:nvPr/>
        </p:nvSpPr>
        <p:spPr>
          <a:xfrm>
            <a:off x="8366125" y="2563813"/>
            <a:ext cx="3227388" cy="2308225"/>
          </a:xfrm>
          <a:prstGeom prst="rect">
            <a:avLst/>
          </a:prstGeom>
          <a:solidFill>
            <a:schemeClr val="accent2">
              <a:lumMod val="60000"/>
              <a:lumOff val="40000"/>
            </a:schemeClr>
          </a:solidFill>
        </p:spPr>
        <p:txBody>
          <a:bodyPr>
            <a:spAutoFit/>
          </a:bodyPr>
          <a:lstStyle/>
          <a:p>
            <a:pPr>
              <a:defRPr/>
            </a:pPr>
            <a:r>
              <a:rPr lang="en-IN" dirty="0"/>
              <a:t>void uart0_init(void)</a:t>
            </a:r>
          </a:p>
          <a:p>
            <a:pPr>
              <a:defRPr/>
            </a:pPr>
            <a:r>
              <a:rPr lang="en-IN" dirty="0"/>
              <a:t>{</a:t>
            </a:r>
          </a:p>
          <a:p>
            <a:pPr>
              <a:defRPr/>
            </a:pPr>
            <a:r>
              <a:rPr lang="en-IN" dirty="0"/>
              <a:t>LPC_UART0-&gt;</a:t>
            </a:r>
            <a:r>
              <a:rPr lang="en-IN" b="1" dirty="0">
                <a:solidFill>
                  <a:srgbClr val="FF0000"/>
                </a:solidFill>
              </a:rPr>
              <a:t>LCR </a:t>
            </a:r>
            <a:r>
              <a:rPr lang="en-IN" dirty="0"/>
              <a:t>= 0x83;</a:t>
            </a:r>
          </a:p>
          <a:p>
            <a:pPr>
              <a:defRPr/>
            </a:pPr>
            <a:r>
              <a:rPr lang="en-IN" dirty="0"/>
              <a:t>LPC_UART0-&gt;</a:t>
            </a:r>
            <a:r>
              <a:rPr lang="en-IN" b="1" dirty="0">
                <a:solidFill>
                  <a:srgbClr val="FF0000"/>
                </a:solidFill>
              </a:rPr>
              <a:t>DLM</a:t>
            </a:r>
            <a:r>
              <a:rPr lang="en-IN" dirty="0"/>
              <a:t>=0X00;</a:t>
            </a:r>
          </a:p>
          <a:p>
            <a:pPr>
              <a:defRPr/>
            </a:pPr>
            <a:r>
              <a:rPr lang="en-IN" dirty="0"/>
              <a:t>LPC_UART0-&gt;</a:t>
            </a:r>
            <a:r>
              <a:rPr lang="en-IN" b="1" dirty="0">
                <a:solidFill>
                  <a:srgbClr val="FF0000"/>
                </a:solidFill>
              </a:rPr>
              <a:t>DLL</a:t>
            </a:r>
            <a:r>
              <a:rPr lang="en-IN" dirty="0"/>
              <a:t>=0X75;</a:t>
            </a:r>
          </a:p>
          <a:p>
            <a:pPr>
              <a:defRPr/>
            </a:pPr>
            <a:r>
              <a:rPr lang="en-IN" dirty="0"/>
              <a:t>LPC_UART0-&gt;</a:t>
            </a:r>
            <a:r>
              <a:rPr lang="en-IN" b="1" dirty="0">
                <a:solidFill>
                  <a:srgbClr val="FF0000"/>
                </a:solidFill>
              </a:rPr>
              <a:t>FDR</a:t>
            </a:r>
            <a:r>
              <a:rPr lang="en-IN" dirty="0"/>
              <a:t>=0X00000010;</a:t>
            </a:r>
          </a:p>
          <a:p>
            <a:pPr>
              <a:defRPr/>
            </a:pPr>
            <a:r>
              <a:rPr lang="en-IN" dirty="0"/>
              <a:t>LPC_UART0-&gt;</a:t>
            </a:r>
            <a:r>
              <a:rPr lang="en-IN" b="1" dirty="0">
                <a:solidFill>
                  <a:srgbClr val="FF0000"/>
                </a:solidFill>
              </a:rPr>
              <a:t>LCR</a:t>
            </a:r>
            <a:r>
              <a:rPr lang="en-IN" dirty="0"/>
              <a:t>=0X03;</a:t>
            </a:r>
          </a:p>
          <a:p>
            <a:pPr>
              <a:defRPr/>
            </a:pPr>
            <a:r>
              <a:rPr lang="en-IN" dirty="0"/>
              <a:t>}</a:t>
            </a:r>
          </a:p>
        </p:txBody>
      </p:sp>
      <p:sp>
        <p:nvSpPr>
          <p:cNvPr id="3" name="Rectangle 2">
            <a:extLst>
              <a:ext uri="{FF2B5EF4-FFF2-40B4-BE49-F238E27FC236}">
                <a16:creationId xmlns:a16="http://schemas.microsoft.com/office/drawing/2014/main" id="{E04C75C2-DFD0-7E54-7D30-335138EDA6CF}"/>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5" name="Line 7">
            <a:extLst>
              <a:ext uri="{FF2B5EF4-FFF2-40B4-BE49-F238E27FC236}">
                <a16:creationId xmlns:a16="http://schemas.microsoft.com/office/drawing/2014/main" id="{B80335D9-8BEB-A0D7-5E17-6D09F6CDDE9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94231" name="Picture 2" descr="Our Brand Identity » PES University">
            <a:extLst>
              <a:ext uri="{FF2B5EF4-FFF2-40B4-BE49-F238E27FC236}">
                <a16:creationId xmlns:a16="http://schemas.microsoft.com/office/drawing/2014/main" id="{41BD0543-2928-EC80-A089-17642434C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9564DE75-B07B-A7AC-DF37-CB03A32B1E51}"/>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1EDFC7D-C2E9-684B-01C9-F4B84B1552A1}"/>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Programming – Baud rate Generation</a:t>
            </a:r>
          </a:p>
        </p:txBody>
      </p:sp>
      <p:sp>
        <p:nvSpPr>
          <p:cNvPr id="34" name="Rectangle 33">
            <a:extLst>
              <a:ext uri="{FF2B5EF4-FFF2-40B4-BE49-F238E27FC236}">
                <a16:creationId xmlns:a16="http://schemas.microsoft.com/office/drawing/2014/main" id="{89B4EA6C-37CC-0E00-F2BA-956307495D66}"/>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pic>
        <p:nvPicPr>
          <p:cNvPr id="94235" name="Picture 35">
            <a:extLst>
              <a:ext uri="{FF2B5EF4-FFF2-40B4-BE49-F238E27FC236}">
                <a16:creationId xmlns:a16="http://schemas.microsoft.com/office/drawing/2014/main" id="{68D6AFD8-02FF-6370-0C39-FFCEF23F9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4216400"/>
            <a:ext cx="3463925"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8">
            <a:extLst>
              <a:ext uri="{FF2B5EF4-FFF2-40B4-BE49-F238E27FC236}">
                <a16:creationId xmlns:a16="http://schemas.microsoft.com/office/drawing/2014/main" id="{DFC44ECE-CC6B-ECAF-325E-658016702DED}"/>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95235" name="Rectangle 21">
            <a:extLst>
              <a:ext uri="{FF2B5EF4-FFF2-40B4-BE49-F238E27FC236}">
                <a16:creationId xmlns:a16="http://schemas.microsoft.com/office/drawing/2014/main" id="{397DEB8E-FD7E-7156-3079-7D200F9C33A7}"/>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 name="Rectangle 1">
            <a:extLst>
              <a:ext uri="{FF2B5EF4-FFF2-40B4-BE49-F238E27FC236}">
                <a16:creationId xmlns:a16="http://schemas.microsoft.com/office/drawing/2014/main" id="{D6C06735-3494-0CC0-56FE-16E39C20671A}"/>
              </a:ext>
            </a:extLst>
          </p:cNvPr>
          <p:cNvSpPr>
            <a:spLocks noRot="1" noChangeAspect="1" noMove="1" noResize="1" noEditPoints="1" noAdjustHandles="1" noChangeArrowheads="1" noChangeShapeType="1" noTextEdit="1"/>
          </p:cNvSpPr>
          <p:nvPr/>
        </p:nvSpPr>
        <p:spPr>
          <a:xfrm>
            <a:off x="498043" y="1467960"/>
            <a:ext cx="5627254" cy="2749535"/>
          </a:xfrm>
          <a:prstGeom prst="rect">
            <a:avLst/>
          </a:prstGeom>
          <a:blipFill>
            <a:blip r:embed="rId2"/>
            <a:stretch>
              <a:fillRect l="-975" t="-1330"/>
            </a:stretch>
          </a:blipFill>
        </p:spPr>
        <p:txBody>
          <a:bodyPr/>
          <a:lstStyle/>
          <a:p>
            <a:pPr>
              <a:defRPr/>
            </a:pPr>
            <a:r>
              <a:rPr lang="en-IN">
                <a:noFill/>
              </a:rPr>
              <a:t> </a:t>
            </a:r>
          </a:p>
        </p:txBody>
      </p:sp>
      <p:sp>
        <p:nvSpPr>
          <p:cNvPr id="3" name="Rectangle 2">
            <a:extLst>
              <a:ext uri="{FF2B5EF4-FFF2-40B4-BE49-F238E27FC236}">
                <a16:creationId xmlns:a16="http://schemas.microsoft.com/office/drawing/2014/main" id="{47561522-3AB6-1D48-B8D7-64B72CF3F77F}"/>
              </a:ext>
            </a:extLst>
          </p:cNvPr>
          <p:cNvSpPr>
            <a:spLocks noRot="1" noChangeAspect="1" noMove="1" noResize="1" noEditPoints="1" noAdjustHandles="1" noChangeArrowheads="1" noChangeShapeType="1" noTextEdit="1"/>
          </p:cNvSpPr>
          <p:nvPr/>
        </p:nvSpPr>
        <p:spPr>
          <a:xfrm>
            <a:off x="476698" y="3981626"/>
            <a:ext cx="5723374" cy="2496128"/>
          </a:xfrm>
          <a:prstGeom prst="rect">
            <a:avLst/>
          </a:prstGeom>
          <a:blipFill>
            <a:blip r:embed="rId3"/>
            <a:stretch>
              <a:fillRect l="-852" t="-1220" r="-1704" b="-2927"/>
            </a:stretch>
          </a:blipFill>
        </p:spPr>
        <p:txBody>
          <a:bodyPr/>
          <a:lstStyle/>
          <a:p>
            <a:pPr>
              <a:defRPr/>
            </a:pPr>
            <a:r>
              <a:rPr lang="en-IN">
                <a:noFill/>
              </a:rPr>
              <a:t> </a:t>
            </a:r>
          </a:p>
        </p:txBody>
      </p:sp>
      <p:sp>
        <p:nvSpPr>
          <p:cNvPr id="5" name="Rectangle 4">
            <a:extLst>
              <a:ext uri="{FF2B5EF4-FFF2-40B4-BE49-F238E27FC236}">
                <a16:creationId xmlns:a16="http://schemas.microsoft.com/office/drawing/2014/main" id="{22301858-82C5-7862-A84C-18E598154A03}"/>
              </a:ext>
            </a:extLst>
          </p:cNvPr>
          <p:cNvSpPr>
            <a:spLocks noRot="1" noChangeAspect="1" noMove="1" noResize="1" noEditPoints="1" noAdjustHandles="1" noChangeArrowheads="1" noChangeShapeType="1" noTextEdit="1"/>
          </p:cNvSpPr>
          <p:nvPr/>
        </p:nvSpPr>
        <p:spPr>
          <a:xfrm>
            <a:off x="6393479" y="1317351"/>
            <a:ext cx="4307065" cy="4949047"/>
          </a:xfrm>
          <a:prstGeom prst="rect">
            <a:avLst/>
          </a:prstGeom>
          <a:blipFill>
            <a:blip r:embed="rId4"/>
            <a:stretch>
              <a:fillRect l="-1275" t="-616" r="-1133" b="-985"/>
            </a:stretch>
          </a:blipFill>
        </p:spPr>
        <p:txBody>
          <a:bodyPr/>
          <a:lstStyle/>
          <a:p>
            <a:pPr>
              <a:defRPr/>
            </a:pPr>
            <a:r>
              <a:rPr lang="en-IN">
                <a:noFill/>
              </a:rPr>
              <a:t> </a:t>
            </a:r>
          </a:p>
        </p:txBody>
      </p:sp>
      <p:cxnSp>
        <p:nvCxnSpPr>
          <p:cNvPr id="1027" name="Straight Connector 1026">
            <a:extLst>
              <a:ext uri="{FF2B5EF4-FFF2-40B4-BE49-F238E27FC236}">
                <a16:creationId xmlns:a16="http://schemas.microsoft.com/office/drawing/2014/main" id="{66E13743-ABBD-534D-2305-837080EDD9EF}"/>
              </a:ext>
            </a:extLst>
          </p:cNvPr>
          <p:cNvCxnSpPr/>
          <p:nvPr/>
        </p:nvCxnSpPr>
        <p:spPr>
          <a:xfrm>
            <a:off x="6275388" y="1235075"/>
            <a:ext cx="41275" cy="5072063"/>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A22976A-4666-D561-AEF5-EAC91E0356FC}"/>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11" name="Line 7">
            <a:extLst>
              <a:ext uri="{FF2B5EF4-FFF2-40B4-BE49-F238E27FC236}">
                <a16:creationId xmlns:a16="http://schemas.microsoft.com/office/drawing/2014/main" id="{AB7918D0-29C8-9892-EB02-74E3AC2A6397}"/>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95242" name="Picture 2" descr="Our Brand Identity » PES University">
            <a:extLst>
              <a:ext uri="{FF2B5EF4-FFF2-40B4-BE49-F238E27FC236}">
                <a16:creationId xmlns:a16="http://schemas.microsoft.com/office/drawing/2014/main" id="{641BAD03-86A6-303A-3AA3-91125200CC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440AA097-B304-6DFA-3D52-A11E27FFD636}"/>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A44132D-CAA7-E9AF-F29F-BCE1F5DE0B20}"/>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Programming – Baud rate Generation</a:t>
            </a:r>
          </a:p>
        </p:txBody>
      </p:sp>
      <p:sp>
        <p:nvSpPr>
          <p:cNvPr id="16" name="Rectangle 15">
            <a:extLst>
              <a:ext uri="{FF2B5EF4-FFF2-40B4-BE49-F238E27FC236}">
                <a16:creationId xmlns:a16="http://schemas.microsoft.com/office/drawing/2014/main" id="{7B6E5575-22F0-D589-94F1-3810505D8195}"/>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49642B-9BB5-79CA-5677-4C4A9FD527BA}"/>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11" name="Line 7">
            <a:extLst>
              <a:ext uri="{FF2B5EF4-FFF2-40B4-BE49-F238E27FC236}">
                <a16:creationId xmlns:a16="http://schemas.microsoft.com/office/drawing/2014/main" id="{8164CBC1-E416-2A9D-1B45-2630C079F44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96260" name="Picture 2" descr="Our Brand Identity » PES University">
            <a:extLst>
              <a:ext uri="{FF2B5EF4-FFF2-40B4-BE49-F238E27FC236}">
                <a16:creationId xmlns:a16="http://schemas.microsoft.com/office/drawing/2014/main" id="{0A0A393F-E1FF-DBEA-CD9C-AEA6309E1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82B26103-E959-BA0C-6174-7CCDADD833BD}"/>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5F4A7B6-8647-51AC-9860-1ABA87CB60C3}"/>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Programming – Baud rate Generation</a:t>
            </a:r>
          </a:p>
        </p:txBody>
      </p:sp>
      <p:sp>
        <p:nvSpPr>
          <p:cNvPr id="16" name="Rectangle: Folded Corner 15">
            <a:extLst>
              <a:ext uri="{FF2B5EF4-FFF2-40B4-BE49-F238E27FC236}">
                <a16:creationId xmlns:a16="http://schemas.microsoft.com/office/drawing/2014/main" id="{63A98772-00D3-FA69-823F-C655FE8727CE}"/>
              </a:ext>
            </a:extLst>
          </p:cNvPr>
          <p:cNvSpPr/>
          <p:nvPr/>
        </p:nvSpPr>
        <p:spPr>
          <a:xfrm>
            <a:off x="604838" y="1951038"/>
            <a:ext cx="5408612" cy="1335087"/>
          </a:xfrm>
          <a:prstGeom prst="foldedCorner">
            <a:avLst/>
          </a:prstGeom>
          <a:ln w="19050"/>
        </p:spPr>
        <p:style>
          <a:lnRef idx="2">
            <a:schemeClr val="accent1"/>
          </a:lnRef>
          <a:fillRef idx="1">
            <a:schemeClr val="lt1"/>
          </a:fillRef>
          <a:effectRef idx="0">
            <a:schemeClr val="accent1"/>
          </a:effectRef>
          <a:fontRef idx="minor">
            <a:schemeClr val="dk1"/>
          </a:fontRef>
        </p:style>
        <p:txBody>
          <a:bodyPr anchor="ctr"/>
          <a:lstStyle/>
          <a:p>
            <a:pPr>
              <a:defRPr/>
            </a:pPr>
            <a:r>
              <a:rPr lang="en-IN">
                <a:latin typeface="Lucida Sans Typewriter" panose="020B0509030504030204" pitchFamily="49" charset="0"/>
              </a:rPr>
              <a:t>LPC_SC-&gt;</a:t>
            </a:r>
            <a:r>
              <a:rPr lang="en-IN" b="1">
                <a:solidFill>
                  <a:srgbClr val="FF0000"/>
                </a:solidFill>
                <a:latin typeface="Lucida Sans Typewriter" panose="020B0509030504030204" pitchFamily="49" charset="0"/>
              </a:rPr>
              <a:t>PCONP</a:t>
            </a:r>
            <a:r>
              <a:rPr lang="en-IN">
                <a:latin typeface="Lucida Sans Typewriter" panose="020B0509030504030204" pitchFamily="49" charset="0"/>
              </a:rPr>
              <a:t>|=0X00000000;</a:t>
            </a:r>
          </a:p>
          <a:p>
            <a:pPr>
              <a:defRPr/>
            </a:pPr>
            <a:r>
              <a:rPr lang="en-IN">
                <a:latin typeface="Lucida Sans Typewriter" panose="020B0509030504030204" pitchFamily="49" charset="0"/>
              </a:rPr>
              <a:t>LPC_PINCON-&gt;</a:t>
            </a:r>
            <a:r>
              <a:rPr lang="en-IN" b="1">
                <a:solidFill>
                  <a:srgbClr val="FF0000"/>
                </a:solidFill>
                <a:latin typeface="Lucida Sans Typewriter" panose="020B0509030504030204" pitchFamily="49" charset="0"/>
              </a:rPr>
              <a:t>PINSEL0</a:t>
            </a:r>
            <a:r>
              <a:rPr lang="en-IN">
                <a:latin typeface="Lucida Sans Typewriter" panose="020B0509030504030204" pitchFamily="49" charset="0"/>
              </a:rPr>
              <a:t>|=0X00000050;</a:t>
            </a:r>
          </a:p>
          <a:p>
            <a:pPr>
              <a:defRPr/>
            </a:pPr>
            <a:r>
              <a:rPr lang="en-IN">
                <a:latin typeface="Lucida Sans Typewriter" panose="020B0509030504030204" pitchFamily="49" charset="0"/>
              </a:rPr>
              <a:t>LPC_SC-&gt;</a:t>
            </a:r>
            <a:r>
              <a:rPr lang="en-IN" b="1">
                <a:solidFill>
                  <a:srgbClr val="FF0000"/>
                </a:solidFill>
                <a:latin typeface="Lucida Sans Typewriter" panose="020B0509030504030204" pitchFamily="49" charset="0"/>
              </a:rPr>
              <a:t>PCLKSEL0</a:t>
            </a:r>
            <a:r>
              <a:rPr lang="en-IN">
                <a:latin typeface="Lucida Sans Typewriter" panose="020B0509030504030204" pitchFamily="49" charset="0"/>
              </a:rPr>
              <a:t>|=0X00000000;</a:t>
            </a:r>
            <a:endParaRPr lang="en-IN" dirty="0">
              <a:latin typeface="Lucida Sans Typewriter" panose="020B0509030504030204" pitchFamily="49" charset="0"/>
            </a:endParaRPr>
          </a:p>
        </p:txBody>
      </p:sp>
      <p:sp>
        <p:nvSpPr>
          <p:cNvPr id="17" name="Rectangle: Folded Corner 16">
            <a:extLst>
              <a:ext uri="{FF2B5EF4-FFF2-40B4-BE49-F238E27FC236}">
                <a16:creationId xmlns:a16="http://schemas.microsoft.com/office/drawing/2014/main" id="{278DA65A-B6F2-B3E5-03D6-2D3BF2307837}"/>
              </a:ext>
            </a:extLst>
          </p:cNvPr>
          <p:cNvSpPr/>
          <p:nvPr/>
        </p:nvSpPr>
        <p:spPr>
          <a:xfrm>
            <a:off x="604838" y="3871913"/>
            <a:ext cx="5408612" cy="2292350"/>
          </a:xfrm>
          <a:prstGeom prst="foldedCorner">
            <a:avLst/>
          </a:prstGeom>
          <a:ln w="19050"/>
        </p:spPr>
        <p:style>
          <a:lnRef idx="2">
            <a:schemeClr val="accent1"/>
          </a:lnRef>
          <a:fillRef idx="1">
            <a:schemeClr val="lt1"/>
          </a:fillRef>
          <a:effectRef idx="0">
            <a:schemeClr val="accent1"/>
          </a:effectRef>
          <a:fontRef idx="minor">
            <a:schemeClr val="dk1"/>
          </a:fontRef>
        </p:style>
        <p:txBody>
          <a:bodyPr anchor="ctr"/>
          <a:lstStyle/>
          <a:p>
            <a:pPr>
              <a:defRPr/>
            </a:pPr>
            <a:endParaRPr lang="en-IN" dirty="0">
              <a:latin typeface="Lucida Sans Typewriter" panose="020B0509030504030204" pitchFamily="49" charset="0"/>
            </a:endParaRPr>
          </a:p>
          <a:p>
            <a:pPr>
              <a:defRPr/>
            </a:pPr>
            <a:r>
              <a:rPr lang="en-IN" dirty="0">
                <a:latin typeface="Lucida Sans Typewriter" panose="020B0509030504030204" pitchFamily="49" charset="0"/>
              </a:rPr>
              <a:t>void uart0_init(void)</a:t>
            </a:r>
          </a:p>
          <a:p>
            <a:pPr>
              <a:defRPr/>
            </a:pPr>
            <a:r>
              <a:rPr lang="en-IN" dirty="0">
                <a:latin typeface="Lucida Sans Typewriter" panose="020B0509030504030204" pitchFamily="49" charset="0"/>
              </a:rPr>
              <a:t>{</a:t>
            </a:r>
          </a:p>
          <a:p>
            <a:pPr>
              <a:defRPr/>
            </a:pPr>
            <a:r>
              <a:rPr lang="en-IN" dirty="0">
                <a:latin typeface="Lucida Sans Typewriter" panose="020B0509030504030204" pitchFamily="49" charset="0"/>
              </a:rPr>
              <a:t>LPC_UART0-&gt;</a:t>
            </a:r>
            <a:r>
              <a:rPr lang="en-IN" b="1" dirty="0">
                <a:solidFill>
                  <a:srgbClr val="FF0000"/>
                </a:solidFill>
                <a:latin typeface="Lucida Sans Typewriter" panose="020B0509030504030204" pitchFamily="49" charset="0"/>
              </a:rPr>
              <a:t>LCR </a:t>
            </a:r>
            <a:r>
              <a:rPr lang="en-IN" dirty="0">
                <a:latin typeface="Lucida Sans Typewriter" panose="020B0509030504030204" pitchFamily="49" charset="0"/>
              </a:rPr>
              <a:t>= 0x83;</a:t>
            </a:r>
          </a:p>
          <a:p>
            <a:pPr>
              <a:defRPr/>
            </a:pPr>
            <a:r>
              <a:rPr lang="en-IN" dirty="0">
                <a:latin typeface="Lucida Sans Typewriter" panose="020B0509030504030204" pitchFamily="49" charset="0"/>
              </a:rPr>
              <a:t>LPC_UART0-&gt;</a:t>
            </a:r>
            <a:r>
              <a:rPr lang="en-IN" b="1" dirty="0">
                <a:solidFill>
                  <a:srgbClr val="FF0000"/>
                </a:solidFill>
                <a:latin typeface="Lucida Sans Typewriter" panose="020B0509030504030204" pitchFamily="49" charset="0"/>
              </a:rPr>
              <a:t>DLM</a:t>
            </a:r>
            <a:r>
              <a:rPr lang="en-IN" dirty="0">
                <a:latin typeface="Lucida Sans Typewriter" panose="020B0509030504030204" pitchFamily="49" charset="0"/>
              </a:rPr>
              <a:t>=0X00;</a:t>
            </a:r>
          </a:p>
          <a:p>
            <a:pPr>
              <a:defRPr/>
            </a:pPr>
            <a:r>
              <a:rPr lang="en-IN" dirty="0">
                <a:latin typeface="Lucida Sans Typewriter" panose="020B0509030504030204" pitchFamily="49" charset="0"/>
              </a:rPr>
              <a:t>LPC_UART0-&gt;</a:t>
            </a:r>
            <a:r>
              <a:rPr lang="en-IN" b="1" dirty="0">
                <a:solidFill>
                  <a:srgbClr val="FF0000"/>
                </a:solidFill>
                <a:latin typeface="Lucida Sans Typewriter" panose="020B0509030504030204" pitchFamily="49" charset="0"/>
              </a:rPr>
              <a:t>DLL</a:t>
            </a:r>
            <a:r>
              <a:rPr lang="en-IN" dirty="0">
                <a:latin typeface="Lucida Sans Typewriter" panose="020B0509030504030204" pitchFamily="49" charset="0"/>
              </a:rPr>
              <a:t>=0X75;</a:t>
            </a:r>
          </a:p>
          <a:p>
            <a:pPr>
              <a:defRPr/>
            </a:pPr>
            <a:r>
              <a:rPr lang="en-IN" dirty="0">
                <a:latin typeface="Lucida Sans Typewriter" panose="020B0509030504030204" pitchFamily="49" charset="0"/>
              </a:rPr>
              <a:t>LPC_UART0-&gt;</a:t>
            </a:r>
            <a:r>
              <a:rPr lang="en-IN" b="1" dirty="0">
                <a:solidFill>
                  <a:srgbClr val="FF0000"/>
                </a:solidFill>
                <a:latin typeface="Lucida Sans Typewriter" panose="020B0509030504030204" pitchFamily="49" charset="0"/>
              </a:rPr>
              <a:t>FDR</a:t>
            </a:r>
            <a:r>
              <a:rPr lang="en-IN" dirty="0">
                <a:latin typeface="Lucida Sans Typewriter" panose="020B0509030504030204" pitchFamily="49" charset="0"/>
              </a:rPr>
              <a:t>=0X00000010;</a:t>
            </a:r>
          </a:p>
          <a:p>
            <a:pPr>
              <a:defRPr/>
            </a:pPr>
            <a:r>
              <a:rPr lang="en-IN" dirty="0">
                <a:latin typeface="Lucida Sans Typewriter" panose="020B0509030504030204" pitchFamily="49" charset="0"/>
              </a:rPr>
              <a:t>LPC_UART0-&gt;</a:t>
            </a:r>
            <a:r>
              <a:rPr lang="en-IN" b="1" dirty="0">
                <a:solidFill>
                  <a:srgbClr val="FF0000"/>
                </a:solidFill>
                <a:latin typeface="Lucida Sans Typewriter" panose="020B0509030504030204" pitchFamily="49" charset="0"/>
              </a:rPr>
              <a:t>LCR</a:t>
            </a:r>
            <a:r>
              <a:rPr lang="en-IN" dirty="0">
                <a:latin typeface="Lucida Sans Typewriter" panose="020B0509030504030204" pitchFamily="49" charset="0"/>
              </a:rPr>
              <a:t>=0X03;</a:t>
            </a:r>
          </a:p>
          <a:p>
            <a:pPr>
              <a:defRPr/>
            </a:pPr>
            <a:r>
              <a:rPr lang="en-IN" dirty="0">
                <a:latin typeface="Lucida Sans Typewriter" panose="020B0509030504030204" pitchFamily="49" charset="0"/>
              </a:rPr>
              <a:t>}</a:t>
            </a:r>
          </a:p>
        </p:txBody>
      </p:sp>
      <p:sp>
        <p:nvSpPr>
          <p:cNvPr id="96265" name="TextBox 17">
            <a:extLst>
              <a:ext uri="{FF2B5EF4-FFF2-40B4-BE49-F238E27FC236}">
                <a16:creationId xmlns:a16="http://schemas.microsoft.com/office/drawing/2014/main" id="{17C6E43E-86B5-6927-11EA-FD1759085B62}"/>
              </a:ext>
            </a:extLst>
          </p:cNvPr>
          <p:cNvSpPr txBox="1">
            <a:spLocks noChangeArrowheads="1"/>
          </p:cNvSpPr>
          <p:nvPr/>
        </p:nvSpPr>
        <p:spPr bwMode="auto">
          <a:xfrm>
            <a:off x="474663" y="1528763"/>
            <a:ext cx="6178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b="1"/>
              <a:t>UART Power, PIN and CLK initialization</a:t>
            </a:r>
          </a:p>
        </p:txBody>
      </p:sp>
      <p:sp>
        <p:nvSpPr>
          <p:cNvPr id="96266" name="TextBox 18">
            <a:extLst>
              <a:ext uri="{FF2B5EF4-FFF2-40B4-BE49-F238E27FC236}">
                <a16:creationId xmlns:a16="http://schemas.microsoft.com/office/drawing/2014/main" id="{54FA13AD-3490-35B4-7A1A-ACDA2D44E7E3}"/>
              </a:ext>
            </a:extLst>
          </p:cNvPr>
          <p:cNvSpPr txBox="1">
            <a:spLocks noChangeArrowheads="1"/>
          </p:cNvSpPr>
          <p:nvPr/>
        </p:nvSpPr>
        <p:spPr bwMode="auto">
          <a:xfrm>
            <a:off x="471488" y="3430588"/>
            <a:ext cx="617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b="1"/>
              <a:t>UART Mode and baud-rate Initialization </a:t>
            </a:r>
          </a:p>
        </p:txBody>
      </p:sp>
      <p:sp>
        <p:nvSpPr>
          <p:cNvPr id="20" name="Rectangle 19">
            <a:extLst>
              <a:ext uri="{FF2B5EF4-FFF2-40B4-BE49-F238E27FC236}">
                <a16:creationId xmlns:a16="http://schemas.microsoft.com/office/drawing/2014/main" id="{3AD0D4CB-EC8C-485A-EA13-9688D116EABD}"/>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2DED50A-F73B-56A1-6968-B08841A7082C}"/>
              </a:ext>
            </a:extLst>
          </p:cNvPr>
          <p:cNvSpPr>
            <a:spLocks noGrp="1"/>
          </p:cNvSpPr>
          <p:nvPr>
            <p:ph idx="1"/>
          </p:nvPr>
        </p:nvSpPr>
        <p:spPr>
          <a:xfrm>
            <a:off x="355600" y="1527175"/>
            <a:ext cx="9494838" cy="5081588"/>
          </a:xfrm>
        </p:spPr>
        <p:txBody>
          <a:bodyPr>
            <a:normAutofit fontScale="92500" lnSpcReduction="20000"/>
          </a:bodyPr>
          <a:lstStyle/>
          <a:p>
            <a:pPr marL="118860" indent="0" algn="just">
              <a:buFont typeface="Arial" panose="020B0604020202020204" pitchFamily="34" charset="0"/>
              <a:buNone/>
              <a:defRPr/>
            </a:pPr>
            <a:r>
              <a:rPr lang="en-IN" sz="2000" b="1" dirty="0" err="1">
                <a:cs typeface="Times New Roman" pitchFamily="18" charset="0"/>
              </a:rPr>
              <a:t>UARTn</a:t>
            </a:r>
            <a:r>
              <a:rPr lang="en-IN" sz="2000" b="1" dirty="0">
                <a:cs typeface="Times New Roman" pitchFamily="18" charset="0"/>
              </a:rPr>
              <a:t> Receiver Buffer Register (RBR )</a:t>
            </a:r>
          </a:p>
          <a:p>
            <a:pPr marL="914309" indent="-457154" algn="just">
              <a:buFont typeface="Wingdings" pitchFamily="2" charset="2"/>
              <a:buChar char="§"/>
              <a:defRPr/>
            </a:pPr>
            <a:r>
              <a:rPr lang="en-IN" sz="2000" b="1" dirty="0">
                <a:solidFill>
                  <a:srgbClr val="C00000"/>
                </a:solidFill>
                <a:cs typeface="Times New Roman" pitchFamily="18" charset="0"/>
              </a:rPr>
              <a:t>The </a:t>
            </a:r>
            <a:r>
              <a:rPr lang="en-IN" sz="2000" b="1" dirty="0" err="1">
                <a:solidFill>
                  <a:srgbClr val="C00000"/>
                </a:solidFill>
                <a:cs typeface="Times New Roman" pitchFamily="18" charset="0"/>
              </a:rPr>
              <a:t>UnRBR</a:t>
            </a:r>
            <a:r>
              <a:rPr lang="en-IN" sz="2000" b="1" dirty="0">
                <a:solidFill>
                  <a:srgbClr val="C00000"/>
                </a:solidFill>
                <a:cs typeface="Times New Roman" pitchFamily="18" charset="0"/>
              </a:rPr>
              <a:t> is the top byte of the </a:t>
            </a:r>
            <a:r>
              <a:rPr lang="en-IN" sz="2000" b="1" dirty="0" err="1">
                <a:solidFill>
                  <a:srgbClr val="C00000"/>
                </a:solidFill>
                <a:cs typeface="Times New Roman" pitchFamily="18" charset="0"/>
              </a:rPr>
              <a:t>UARTn</a:t>
            </a:r>
            <a:r>
              <a:rPr lang="en-IN" sz="2000" b="1" dirty="0">
                <a:solidFill>
                  <a:srgbClr val="C00000"/>
                </a:solidFill>
                <a:cs typeface="Times New Roman" pitchFamily="18" charset="0"/>
              </a:rPr>
              <a:t> Rx FIFO</a:t>
            </a:r>
            <a:r>
              <a:rPr lang="en-IN" sz="2000" dirty="0">
                <a:cs typeface="Times New Roman" pitchFamily="18" charset="0"/>
              </a:rPr>
              <a:t>. </a:t>
            </a:r>
          </a:p>
          <a:p>
            <a:pPr marL="914309" indent="-457154" algn="just">
              <a:buFont typeface="Wingdings" pitchFamily="2" charset="2"/>
              <a:buChar char="§"/>
              <a:defRPr/>
            </a:pPr>
            <a:r>
              <a:rPr lang="en-IN" sz="2000" i="1" dirty="0">
                <a:solidFill>
                  <a:srgbClr val="C00000"/>
                </a:solidFill>
                <a:cs typeface="Times New Roman" pitchFamily="18" charset="0"/>
              </a:rPr>
              <a:t>The top byte of the Rx FIFO contains the oldest character received </a:t>
            </a:r>
            <a:r>
              <a:rPr lang="en-IN" sz="2000" dirty="0">
                <a:cs typeface="Times New Roman" pitchFamily="18" charset="0"/>
              </a:rPr>
              <a:t>and can be read via the bus interface. </a:t>
            </a:r>
          </a:p>
          <a:p>
            <a:pPr marL="914309" indent="-457154" algn="just">
              <a:buFont typeface="Wingdings" pitchFamily="2" charset="2"/>
              <a:buChar char="§"/>
              <a:defRPr/>
            </a:pPr>
            <a:r>
              <a:rPr lang="en-IN" sz="2000" dirty="0">
                <a:cs typeface="Times New Roman" pitchFamily="18" charset="0"/>
              </a:rPr>
              <a:t>The LSB (bit 0)represents the “oldest” received data bit. </a:t>
            </a:r>
          </a:p>
          <a:p>
            <a:pPr marL="914309" indent="-457154" algn="just">
              <a:buFont typeface="Wingdings" pitchFamily="2" charset="2"/>
              <a:buChar char="§"/>
              <a:defRPr/>
            </a:pPr>
            <a:r>
              <a:rPr lang="en-IN" sz="2000" dirty="0">
                <a:cs typeface="Times New Roman" pitchFamily="18" charset="0"/>
              </a:rPr>
              <a:t>If the character received is less than 8 bits, the unused MSBs are padded with zeroes.</a:t>
            </a:r>
          </a:p>
          <a:p>
            <a:pPr marL="914309" indent="-457154" algn="just">
              <a:buFont typeface="Wingdings" pitchFamily="2" charset="2"/>
              <a:buChar char="§"/>
              <a:defRPr/>
            </a:pPr>
            <a:r>
              <a:rPr lang="en-IN" sz="2000" dirty="0">
                <a:cs typeface="Times New Roman" pitchFamily="18" charset="0"/>
              </a:rPr>
              <a:t>The Divisor Latch Access Bit (DLAB</a:t>
            </a:r>
            <a:r>
              <a:rPr lang="en-IN" sz="2000" b="1" dirty="0">
                <a:solidFill>
                  <a:srgbClr val="C00000"/>
                </a:solidFill>
                <a:cs typeface="Times New Roman" pitchFamily="18" charset="0"/>
              </a:rPr>
              <a:t>) in LCR must be zero in order to access the </a:t>
            </a:r>
            <a:r>
              <a:rPr lang="en-IN" sz="2000" b="1" dirty="0" err="1">
                <a:solidFill>
                  <a:srgbClr val="C00000"/>
                </a:solidFill>
                <a:cs typeface="Times New Roman" pitchFamily="18" charset="0"/>
              </a:rPr>
              <a:t>UnRBR</a:t>
            </a:r>
            <a:r>
              <a:rPr lang="en-IN" sz="2000" b="1" dirty="0">
                <a:solidFill>
                  <a:srgbClr val="C00000"/>
                </a:solidFill>
                <a:cs typeface="Times New Roman" pitchFamily="18" charset="0"/>
              </a:rPr>
              <a:t>.</a:t>
            </a:r>
          </a:p>
          <a:p>
            <a:pPr marL="914309" indent="-457154" algn="just">
              <a:buFont typeface="Wingdings" pitchFamily="2" charset="2"/>
              <a:buChar char="§"/>
              <a:defRPr/>
            </a:pPr>
            <a:r>
              <a:rPr lang="en-IN" sz="2000" dirty="0">
                <a:cs typeface="Times New Roman" pitchFamily="18" charset="0"/>
              </a:rPr>
              <a:t>The </a:t>
            </a:r>
            <a:r>
              <a:rPr lang="en-IN" sz="2000" dirty="0" err="1">
                <a:cs typeface="Times New Roman" pitchFamily="18" charset="0"/>
              </a:rPr>
              <a:t>UnRBR</a:t>
            </a:r>
            <a:r>
              <a:rPr lang="en-IN" sz="2000" dirty="0">
                <a:cs typeface="Times New Roman" pitchFamily="18" charset="0"/>
              </a:rPr>
              <a:t> is always read-only.</a:t>
            </a:r>
          </a:p>
          <a:p>
            <a:pPr marL="118860" indent="0">
              <a:buFont typeface="Arial" panose="020B0604020202020204" pitchFamily="34" charset="0"/>
              <a:buNone/>
              <a:defRPr/>
            </a:pPr>
            <a:r>
              <a:rPr lang="nb-NO" sz="2000" b="1" dirty="0">
                <a:cs typeface="Times New Roman" pitchFamily="18" charset="0"/>
              </a:rPr>
              <a:t>UARTn Transmit Holding Register (THR -)</a:t>
            </a:r>
            <a:endParaRPr lang="en-IN" sz="2000" b="1" dirty="0">
              <a:cs typeface="Times New Roman" pitchFamily="18" charset="0"/>
            </a:endParaRPr>
          </a:p>
          <a:p>
            <a:pPr marL="907959" indent="-450805">
              <a:buFont typeface="Wingdings" pitchFamily="2" charset="2"/>
              <a:buChar char="§"/>
              <a:defRPr/>
            </a:pPr>
            <a:r>
              <a:rPr lang="en-IN" sz="2000" dirty="0">
                <a:cs typeface="Times New Roman" pitchFamily="18" charset="0"/>
              </a:rPr>
              <a:t>The </a:t>
            </a:r>
            <a:r>
              <a:rPr lang="en-IN" sz="2000" dirty="0" err="1">
                <a:cs typeface="Times New Roman" pitchFamily="18" charset="0"/>
              </a:rPr>
              <a:t>UnTHR</a:t>
            </a:r>
            <a:r>
              <a:rPr lang="en-IN" sz="2000" dirty="0">
                <a:cs typeface="Times New Roman" pitchFamily="18" charset="0"/>
              </a:rPr>
              <a:t> is the top byte of the </a:t>
            </a:r>
            <a:r>
              <a:rPr lang="en-IN" sz="2000" dirty="0" err="1">
                <a:cs typeface="Times New Roman" pitchFamily="18" charset="0"/>
              </a:rPr>
              <a:t>UARTn</a:t>
            </a:r>
            <a:r>
              <a:rPr lang="en-IN" sz="2000" dirty="0">
                <a:cs typeface="Times New Roman" pitchFamily="18" charset="0"/>
              </a:rPr>
              <a:t> TX FIFO. </a:t>
            </a:r>
          </a:p>
          <a:p>
            <a:pPr marL="907959" indent="-450805">
              <a:buFont typeface="Wingdings" pitchFamily="2" charset="2"/>
              <a:buChar char="§"/>
              <a:defRPr/>
            </a:pPr>
            <a:r>
              <a:rPr lang="en-IN" sz="2000" dirty="0">
                <a:cs typeface="Times New Roman" pitchFamily="18" charset="0"/>
              </a:rPr>
              <a:t>The top byte is the newest character in the TX FIFO and can be written via the bus interface. The LSB represents the first bit to transmit.</a:t>
            </a:r>
          </a:p>
          <a:p>
            <a:pPr marL="907959" indent="-450805">
              <a:buFont typeface="Wingdings" pitchFamily="2" charset="2"/>
              <a:buChar char="§"/>
              <a:defRPr/>
            </a:pPr>
            <a:r>
              <a:rPr lang="en-IN" sz="2000" dirty="0">
                <a:cs typeface="Times New Roman" pitchFamily="18" charset="0"/>
              </a:rPr>
              <a:t>The Divisor Latch Access Bit (DLAB) in </a:t>
            </a:r>
            <a:r>
              <a:rPr lang="en-IN" sz="2000" dirty="0" err="1">
                <a:cs typeface="Times New Roman" pitchFamily="18" charset="0"/>
              </a:rPr>
              <a:t>UnLCR</a:t>
            </a:r>
            <a:r>
              <a:rPr lang="en-IN" sz="2000" dirty="0">
                <a:cs typeface="Times New Roman" pitchFamily="18" charset="0"/>
              </a:rPr>
              <a:t> must be zero in order to access the </a:t>
            </a:r>
            <a:r>
              <a:rPr lang="en-IN" sz="2000" dirty="0" err="1">
                <a:cs typeface="Times New Roman" pitchFamily="18" charset="0"/>
              </a:rPr>
              <a:t>UnTHR</a:t>
            </a:r>
            <a:r>
              <a:rPr lang="en-IN" sz="2000" dirty="0">
                <a:cs typeface="Times New Roman" pitchFamily="18" charset="0"/>
              </a:rPr>
              <a:t>. </a:t>
            </a:r>
          </a:p>
          <a:p>
            <a:pPr marL="907959" indent="-450805">
              <a:buFont typeface="Wingdings" pitchFamily="2" charset="2"/>
              <a:buChar char="§"/>
              <a:defRPr/>
            </a:pPr>
            <a:r>
              <a:rPr lang="en-IN" sz="2000" dirty="0">
                <a:cs typeface="Times New Roman" pitchFamily="18" charset="0"/>
              </a:rPr>
              <a:t>The </a:t>
            </a:r>
            <a:r>
              <a:rPr lang="en-IN" sz="2000" dirty="0" err="1">
                <a:cs typeface="Times New Roman" pitchFamily="18" charset="0"/>
              </a:rPr>
              <a:t>UnTHR</a:t>
            </a:r>
            <a:r>
              <a:rPr lang="en-IN" sz="2000" dirty="0">
                <a:cs typeface="Times New Roman" pitchFamily="18" charset="0"/>
              </a:rPr>
              <a:t> is always write-only.</a:t>
            </a:r>
          </a:p>
        </p:txBody>
      </p:sp>
      <p:sp>
        <p:nvSpPr>
          <p:cNvPr id="3" name="Rectangle 2">
            <a:extLst>
              <a:ext uri="{FF2B5EF4-FFF2-40B4-BE49-F238E27FC236}">
                <a16:creationId xmlns:a16="http://schemas.microsoft.com/office/drawing/2014/main" id="{1F5A328A-839B-9485-0AED-2E3C2381C79C}"/>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5" name="Line 7">
            <a:extLst>
              <a:ext uri="{FF2B5EF4-FFF2-40B4-BE49-F238E27FC236}">
                <a16:creationId xmlns:a16="http://schemas.microsoft.com/office/drawing/2014/main" id="{6A1B2C11-6856-DD63-5036-4AF83540316A}"/>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97285" name="Picture 2" descr="Our Brand Identity » PES University">
            <a:extLst>
              <a:ext uri="{FF2B5EF4-FFF2-40B4-BE49-F238E27FC236}">
                <a16:creationId xmlns:a16="http://schemas.microsoft.com/office/drawing/2014/main" id="{696197E4-6D03-F73D-2A97-32468BBB0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7B318DD5-A189-338D-6576-C4F94B1DB941}"/>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96915B9-0964-5763-2781-6232943FF1DA}"/>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Programming – Baud rate Generation</a:t>
            </a:r>
          </a:p>
        </p:txBody>
      </p:sp>
      <p:sp>
        <p:nvSpPr>
          <p:cNvPr id="14" name="Rectangle 13">
            <a:extLst>
              <a:ext uri="{FF2B5EF4-FFF2-40B4-BE49-F238E27FC236}">
                <a16:creationId xmlns:a16="http://schemas.microsoft.com/office/drawing/2014/main" id="{DD115470-AD19-D185-8D73-2BAD86170BA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0F156-65AA-D8BE-E3B6-20FDB160E295}"/>
              </a:ext>
            </a:extLst>
          </p:cNvPr>
          <p:cNvSpPr txBox="1"/>
          <p:nvPr/>
        </p:nvSpPr>
        <p:spPr>
          <a:xfrm>
            <a:off x="474663" y="1519238"/>
            <a:ext cx="2711450" cy="373062"/>
          </a:xfrm>
          <a:prstGeom prst="rect">
            <a:avLst/>
          </a:prstGeom>
          <a:noFill/>
        </p:spPr>
        <p:txBody>
          <a:bodyPr>
            <a:spAutoFit/>
          </a:bodyPr>
          <a:lstStyle/>
          <a:p>
            <a:pPr>
              <a:defRPr/>
            </a:pPr>
            <a:r>
              <a:rPr lang="en-US" b="1" dirty="0">
                <a:solidFill>
                  <a:schemeClr val="accent2">
                    <a:lumMod val="75000"/>
                  </a:schemeClr>
                </a:solidFill>
              </a:rPr>
              <a:t>Line Status Register (LSR)</a:t>
            </a:r>
          </a:p>
        </p:txBody>
      </p:sp>
      <p:sp>
        <p:nvSpPr>
          <p:cNvPr id="3" name="Rectangle 2">
            <a:extLst>
              <a:ext uri="{FF2B5EF4-FFF2-40B4-BE49-F238E27FC236}">
                <a16:creationId xmlns:a16="http://schemas.microsoft.com/office/drawing/2014/main" id="{8F20F92F-6125-0A5D-02D5-E80A6EF76139}"/>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9" name="Line 7">
            <a:extLst>
              <a:ext uri="{FF2B5EF4-FFF2-40B4-BE49-F238E27FC236}">
                <a16:creationId xmlns:a16="http://schemas.microsoft.com/office/drawing/2014/main" id="{437FF671-178F-DA5F-FB51-B47B656EDC7D}"/>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98309" name="Picture 2" descr="Our Brand Identity » PES University">
            <a:extLst>
              <a:ext uri="{FF2B5EF4-FFF2-40B4-BE49-F238E27FC236}">
                <a16:creationId xmlns:a16="http://schemas.microsoft.com/office/drawing/2014/main" id="{69BC493D-D13B-5D07-D528-CD64475EA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C9285675-7B25-4514-E5A1-718DEC6CB524}"/>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1E92D0B-C29F-D6E9-7BAF-96BFFB55C05D}"/>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Programming – Baud rate Generation</a:t>
            </a:r>
          </a:p>
        </p:txBody>
      </p:sp>
      <p:sp>
        <p:nvSpPr>
          <p:cNvPr id="16" name="Rectangle 15">
            <a:extLst>
              <a:ext uri="{FF2B5EF4-FFF2-40B4-BE49-F238E27FC236}">
                <a16:creationId xmlns:a16="http://schemas.microsoft.com/office/drawing/2014/main" id="{1B2FB401-BD47-9A30-0D59-C853E182919F}"/>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pic>
        <p:nvPicPr>
          <p:cNvPr id="98313" name="Picture 17">
            <a:extLst>
              <a:ext uri="{FF2B5EF4-FFF2-40B4-BE49-F238E27FC236}">
                <a16:creationId xmlns:a16="http://schemas.microsoft.com/office/drawing/2014/main" id="{FE38E55D-2FF4-7C49-0B2E-F34E8002A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2006600"/>
            <a:ext cx="8018462"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a:extLst>
              <a:ext uri="{FF2B5EF4-FFF2-40B4-BE49-F238E27FC236}">
                <a16:creationId xmlns:a16="http://schemas.microsoft.com/office/drawing/2014/main" id="{5D4673F0-7BA3-4076-2A6E-A0E2D2898C4F}"/>
              </a:ext>
            </a:extLst>
          </p:cNvPr>
          <p:cNvSpPr>
            <a:spLocks noChangeArrowheads="1"/>
          </p:cNvSpPr>
          <p:nvPr/>
        </p:nvSpPr>
        <p:spPr bwMode="auto">
          <a:xfrm>
            <a:off x="541338" y="1984375"/>
            <a:ext cx="6207125"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spAutoFit/>
          </a:bodyP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#include&lt;LPC17XX.H&gt;</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void uart0_init(void);</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void delay(unsigned long int x);</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int main()</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 </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unsigned char str1[]=“ ARM Cortex M3",i;</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SystemInit();</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LPC_PINCON-&gt;PINSEL0|=0X00000050;</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uart0_init();</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for(i=0;str1[i]!='\0';i++)</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LPC_UART0-&gt;THR=str1[i];</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while (LPC_UART0-&gt;LSR&amp;0xFF==0X20);</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delay(100000);</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a:t>
            </a:r>
            <a:endParaRPr lang="en-US" altLang="en-US" sz="1600">
              <a:latin typeface="Lucida Sans Typewriter" panose="020B0509030504030204" pitchFamily="49" charset="0"/>
              <a:cs typeface="Arial" panose="020B0604020202020204" pitchFamily="34" charset="0"/>
            </a:endParaRPr>
          </a:p>
        </p:txBody>
      </p:sp>
      <p:sp>
        <p:nvSpPr>
          <p:cNvPr id="99331" name="Rectangle 2">
            <a:extLst>
              <a:ext uri="{FF2B5EF4-FFF2-40B4-BE49-F238E27FC236}">
                <a16:creationId xmlns:a16="http://schemas.microsoft.com/office/drawing/2014/main" id="{FDEA0858-81A8-8E6A-8B9A-D46486BA9A2B}"/>
              </a:ext>
            </a:extLst>
          </p:cNvPr>
          <p:cNvSpPr>
            <a:spLocks noChangeArrowheads="1"/>
          </p:cNvSpPr>
          <p:nvPr/>
        </p:nvSpPr>
        <p:spPr bwMode="auto">
          <a:xfrm>
            <a:off x="6991350" y="2230438"/>
            <a:ext cx="48006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spAutoFit/>
          </a:bodyP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void uart0_init(void)</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LPC_UART0-&gt;LCR = 0x83;</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LPC_UART0-&gt;DLM=0X00;</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LPC_UART0-&gt;DLL=0X75;</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LPC_UART0-&gt;FDR=0X00000010;</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LPC_UART0-&gt;LCR=0X03;</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endParaRPr lang="en-US" altLang="en-US" sz="1600">
              <a:latin typeface="Lucida Sans Typewriter" panose="020B0509030504030204" pitchFamily="49" charset="0"/>
              <a:cs typeface="Times New Roman" panose="02020603050405020304" pitchFamily="18"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void delay(unsigned long int x)</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	</a:t>
            </a: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unsigned long int j;</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for(j=0;j&lt;x;j++)</a:t>
            </a: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a:t>
            </a:r>
            <a:endParaRPr lang="en-US" altLang="en-US" sz="1600">
              <a:latin typeface="Lucida Sans Typewriter" panose="020B0509030504030204" pitchFamily="49" charset="0"/>
              <a:cs typeface="Arial" panose="020B0604020202020204" pitchFamily="34" charset="0"/>
            </a:endParaRPr>
          </a:p>
          <a:p>
            <a:pPr>
              <a:lnSpc>
                <a:spcPct val="100000"/>
              </a:lnSpc>
              <a:spcBef>
                <a:spcPct val="0"/>
              </a:spcBef>
              <a:buFontTx/>
              <a:buNone/>
            </a:pPr>
            <a:r>
              <a:rPr lang="en-US" altLang="en-US" sz="1600">
                <a:latin typeface="Lucida Sans Typewriter" panose="020B0509030504030204" pitchFamily="49" charset="0"/>
                <a:cs typeface="Times New Roman" panose="02020603050405020304" pitchFamily="18" charset="0"/>
              </a:rPr>
              <a:t>	}</a:t>
            </a:r>
            <a:endParaRPr lang="en-US" altLang="en-US" sz="1600">
              <a:latin typeface="Lucida Sans Typewriter" panose="020B0509030504030204" pitchFamily="49" charset="0"/>
              <a:cs typeface="Arial" panose="020B0604020202020204" pitchFamily="34" charset="0"/>
            </a:endParaRPr>
          </a:p>
        </p:txBody>
      </p:sp>
      <p:sp>
        <p:nvSpPr>
          <p:cNvPr id="3" name="Rectangle 2">
            <a:extLst>
              <a:ext uri="{FF2B5EF4-FFF2-40B4-BE49-F238E27FC236}">
                <a16:creationId xmlns:a16="http://schemas.microsoft.com/office/drawing/2014/main" id="{5DF84AEA-91F4-35C9-B102-1774BC89D78E}"/>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5" name="Line 7">
            <a:extLst>
              <a:ext uri="{FF2B5EF4-FFF2-40B4-BE49-F238E27FC236}">
                <a16:creationId xmlns:a16="http://schemas.microsoft.com/office/drawing/2014/main" id="{6A339102-5B81-5647-DC53-12CF72FBB6B9}"/>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99334" name="Picture 2" descr="Our Brand Identity » PES University">
            <a:extLst>
              <a:ext uri="{FF2B5EF4-FFF2-40B4-BE49-F238E27FC236}">
                <a16:creationId xmlns:a16="http://schemas.microsoft.com/office/drawing/2014/main" id="{5302EC41-CBCC-75FD-217A-77CFB2F40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05E21253-CC1E-3872-17A5-33B17438554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B6F436-1CFC-256E-5E55-82D126CB6C2E}"/>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Programming</a:t>
            </a:r>
          </a:p>
        </p:txBody>
      </p:sp>
      <p:sp>
        <p:nvSpPr>
          <p:cNvPr id="14" name="TextBox 13">
            <a:extLst>
              <a:ext uri="{FF2B5EF4-FFF2-40B4-BE49-F238E27FC236}">
                <a16:creationId xmlns:a16="http://schemas.microsoft.com/office/drawing/2014/main" id="{8C0BE153-405E-C436-0239-587D555DE770}"/>
              </a:ext>
            </a:extLst>
          </p:cNvPr>
          <p:cNvSpPr txBox="1"/>
          <p:nvPr/>
        </p:nvSpPr>
        <p:spPr>
          <a:xfrm>
            <a:off x="474663" y="1570038"/>
            <a:ext cx="6094412" cy="369887"/>
          </a:xfrm>
          <a:prstGeom prst="rect">
            <a:avLst/>
          </a:prstGeom>
          <a:noFill/>
        </p:spPr>
        <p:txBody>
          <a:bodyPr>
            <a:spAutoFit/>
          </a:bodyPr>
          <a:lstStyle/>
          <a:p>
            <a:pPr>
              <a:defRPr/>
            </a:pPr>
            <a:r>
              <a:rPr lang="en-US" b="1" dirty="0">
                <a:solidFill>
                  <a:schemeClr val="accent1">
                    <a:lumMod val="75000"/>
                  </a:schemeClr>
                </a:solidFill>
              </a:rPr>
              <a:t>Example : Transmitting a string</a:t>
            </a:r>
            <a:endParaRPr lang="en-IN" dirty="0"/>
          </a:p>
        </p:txBody>
      </p:sp>
      <p:sp>
        <p:nvSpPr>
          <p:cNvPr id="15" name="Rectangle 14">
            <a:extLst>
              <a:ext uri="{FF2B5EF4-FFF2-40B4-BE49-F238E27FC236}">
                <a16:creationId xmlns:a16="http://schemas.microsoft.com/office/drawing/2014/main" id="{B132BBDE-AC53-1F7D-98ED-7F0D2992284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53CFF7F-1EF3-394B-DFD8-85A355296837}"/>
              </a:ext>
            </a:extLst>
          </p:cNvPr>
          <p:cNvSpPr>
            <a:spLocks noGrp="1"/>
          </p:cNvSpPr>
          <p:nvPr>
            <p:ph idx="1"/>
          </p:nvPr>
        </p:nvSpPr>
        <p:spPr>
          <a:xfrm>
            <a:off x="452438" y="1179513"/>
            <a:ext cx="8196262" cy="3219450"/>
          </a:xfrm>
        </p:spPr>
        <p:txBody>
          <a:bodyPr>
            <a:noAutofit/>
          </a:bodyPr>
          <a:lstStyle/>
          <a:p>
            <a:pPr marL="0" indent="0" algn="just">
              <a:buFont typeface="Arial" panose="020B0604020202020204" pitchFamily="34" charset="0"/>
              <a:buNone/>
              <a:defRPr/>
            </a:pPr>
            <a:r>
              <a:rPr lang="en-US" sz="2000" dirty="0">
                <a:latin typeface="+mj-lt"/>
                <a:cs typeface="Times New Roman" pitchFamily="18" charset="0"/>
              </a:rPr>
              <a:t>UART is used for </a:t>
            </a:r>
          </a:p>
          <a:p>
            <a:pPr marL="625475" algn="just">
              <a:buFont typeface="Wingdings" pitchFamily="2" charset="2"/>
              <a:buChar char="§"/>
              <a:defRPr/>
            </a:pPr>
            <a:r>
              <a:rPr lang="en-US" sz="2000" dirty="0">
                <a:latin typeface="+mj-lt"/>
                <a:cs typeface="Times New Roman" pitchFamily="18" charset="0"/>
              </a:rPr>
              <a:t>Interfacing Microcontroller with Modules like </a:t>
            </a:r>
          </a:p>
          <a:p>
            <a:pPr marL="1435100" indent="-342900" algn="just">
              <a:buFont typeface="Wingdings" panose="05000000000000000000" pitchFamily="2" charset="2"/>
              <a:buChar char="ü"/>
              <a:defRPr/>
            </a:pPr>
            <a:r>
              <a:rPr lang="en-US" sz="2000" dirty="0">
                <a:latin typeface="+mj-lt"/>
                <a:cs typeface="Times New Roman" pitchFamily="18" charset="0"/>
              </a:rPr>
              <a:t>RFID Card reader, </a:t>
            </a:r>
          </a:p>
          <a:p>
            <a:pPr marL="1435100" indent="-342900" algn="just">
              <a:buFont typeface="Wingdings" panose="05000000000000000000" pitchFamily="2" charset="2"/>
              <a:buChar char="ü"/>
              <a:defRPr/>
            </a:pPr>
            <a:r>
              <a:rPr lang="en-US" sz="2000" dirty="0">
                <a:latin typeface="+mj-lt"/>
                <a:cs typeface="Times New Roman" pitchFamily="18" charset="0"/>
              </a:rPr>
              <a:t>GSM, </a:t>
            </a:r>
          </a:p>
          <a:p>
            <a:pPr marL="1435100" indent="-342900" algn="just">
              <a:buFont typeface="Wingdings" panose="05000000000000000000" pitchFamily="2" charset="2"/>
              <a:buChar char="ü"/>
              <a:defRPr/>
            </a:pPr>
            <a:r>
              <a:rPr lang="en-US" sz="2000" dirty="0">
                <a:latin typeface="+mj-lt"/>
                <a:cs typeface="Times New Roman" pitchFamily="18" charset="0"/>
              </a:rPr>
              <a:t>GPS ,</a:t>
            </a:r>
          </a:p>
          <a:p>
            <a:pPr marL="1435100" indent="-342900" algn="just">
              <a:buFont typeface="Wingdings" panose="05000000000000000000" pitchFamily="2" charset="2"/>
              <a:buChar char="ü"/>
              <a:defRPr/>
            </a:pPr>
            <a:r>
              <a:rPr lang="en-US" sz="2000" dirty="0">
                <a:latin typeface="+mj-lt"/>
                <a:cs typeface="Times New Roman" pitchFamily="18" charset="0"/>
              </a:rPr>
              <a:t>XBee-S2 </a:t>
            </a:r>
          </a:p>
          <a:p>
            <a:pPr marL="1435100" indent="-342900" algn="just">
              <a:buFont typeface="Wingdings" panose="05000000000000000000" pitchFamily="2" charset="2"/>
              <a:buChar char="ü"/>
              <a:defRPr/>
            </a:pPr>
            <a:r>
              <a:rPr lang="en-US" sz="2000" dirty="0">
                <a:latin typeface="+mj-lt"/>
                <a:cs typeface="Times New Roman" pitchFamily="18" charset="0"/>
              </a:rPr>
              <a:t>Finger Print Scanner and so on based the requirements of the application..</a:t>
            </a:r>
          </a:p>
        </p:txBody>
      </p:sp>
      <p:sp>
        <p:nvSpPr>
          <p:cNvPr id="5" name="Rectangle 4">
            <a:extLst>
              <a:ext uri="{FF2B5EF4-FFF2-40B4-BE49-F238E27FC236}">
                <a16:creationId xmlns:a16="http://schemas.microsoft.com/office/drawing/2014/main" id="{02799E37-E728-3193-4D26-176ED6923B70}"/>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11" name="Line 7">
            <a:extLst>
              <a:ext uri="{FF2B5EF4-FFF2-40B4-BE49-F238E27FC236}">
                <a16:creationId xmlns:a16="http://schemas.microsoft.com/office/drawing/2014/main" id="{87B54961-956B-AF43-531E-7643874E8D6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00357" name="Picture 2" descr="Our Brand Identity » PES University">
            <a:extLst>
              <a:ext uri="{FF2B5EF4-FFF2-40B4-BE49-F238E27FC236}">
                <a16:creationId xmlns:a16="http://schemas.microsoft.com/office/drawing/2014/main" id="{3F9A592C-2D02-DE5E-3964-6C4DB50C1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a:extLst>
              <a:ext uri="{FF2B5EF4-FFF2-40B4-BE49-F238E27FC236}">
                <a16:creationId xmlns:a16="http://schemas.microsoft.com/office/drawing/2014/main" id="{D06A798E-D145-9EED-B7FC-45584A5F4725}"/>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B644A3B-F5D1-0CA8-2BF2-115884EC2757}"/>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34F3862-2D15-6E90-970D-0A1C1973DD1D}"/>
              </a:ext>
            </a:extLst>
          </p:cNvPr>
          <p:cNvCxnSpPr>
            <a:cxnSpLocks/>
          </p:cNvCxnSpPr>
          <p:nvPr/>
        </p:nvCxnSpPr>
        <p:spPr>
          <a:xfrm flipV="1">
            <a:off x="5446713" y="2887663"/>
            <a:ext cx="4581525"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6851" name="Rectangle 10">
            <a:extLst>
              <a:ext uri="{FF2B5EF4-FFF2-40B4-BE49-F238E27FC236}">
                <a16:creationId xmlns:a16="http://schemas.microsoft.com/office/drawing/2014/main" id="{2B679C48-A015-A786-F94B-990899F985AA}"/>
              </a:ext>
            </a:extLst>
          </p:cNvPr>
          <p:cNvSpPr>
            <a:spLocks noChangeArrowheads="1"/>
          </p:cNvSpPr>
          <p:nvPr/>
        </p:nvSpPr>
        <p:spPr bwMode="auto">
          <a:xfrm>
            <a:off x="5459413" y="4051300"/>
            <a:ext cx="7496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mahesha@pes.edu</a:t>
            </a:r>
            <a:endParaRPr lang="en-IN" altLang="en-US" sz="2400" b="1"/>
          </a:p>
        </p:txBody>
      </p:sp>
      <p:sp>
        <p:nvSpPr>
          <p:cNvPr id="206852" name="Rectangle 11">
            <a:extLst>
              <a:ext uri="{FF2B5EF4-FFF2-40B4-BE49-F238E27FC236}">
                <a16:creationId xmlns:a16="http://schemas.microsoft.com/office/drawing/2014/main" id="{6F4A3744-E81E-F1E1-5499-5F1A99BD9DC1}"/>
              </a:ext>
            </a:extLst>
          </p:cNvPr>
          <p:cNvSpPr>
            <a:spLocks noChangeArrowheads="1"/>
          </p:cNvSpPr>
          <p:nvPr/>
        </p:nvSpPr>
        <p:spPr bwMode="auto">
          <a:xfrm>
            <a:off x="5459413" y="4573588"/>
            <a:ext cx="6511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t>+91 9741172822 </a:t>
            </a:r>
            <a:endParaRPr lang="en-IN" altLang="en-US" sz="2400"/>
          </a:p>
        </p:txBody>
      </p:sp>
      <p:grpSp>
        <p:nvGrpSpPr>
          <p:cNvPr id="2" name="Group 12">
            <a:extLst>
              <a:ext uri="{FF2B5EF4-FFF2-40B4-BE49-F238E27FC236}">
                <a16:creationId xmlns:a16="http://schemas.microsoft.com/office/drawing/2014/main" id="{9549C620-B8A7-CF4E-19DC-4C410E1736B8}"/>
              </a:ext>
            </a:extLst>
          </p:cNvPr>
          <p:cNvGrpSpPr/>
          <p:nvPr/>
        </p:nvGrpSpPr>
        <p:grpSpPr>
          <a:xfrm>
            <a:off x="313803" y="349547"/>
            <a:ext cx="11516908" cy="621982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931FD24E-9E36-55BF-DD4D-7238236A2D66}"/>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 name="Rectangle 14">
              <a:extLst>
                <a:ext uri="{FF2B5EF4-FFF2-40B4-BE49-F238E27FC236}">
                  <a16:creationId xmlns:a16="http://schemas.microsoft.com/office/drawing/2014/main" id="{94814BCF-5700-751A-64AC-12DACEA142D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6" name="Rectangle 15">
              <a:extLst>
                <a:ext uri="{FF2B5EF4-FFF2-40B4-BE49-F238E27FC236}">
                  <a16:creationId xmlns:a16="http://schemas.microsoft.com/office/drawing/2014/main" id="{8F597EEF-AD78-D331-CA95-60D03369D5BF}"/>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7" name="Rectangle 16">
              <a:extLst>
                <a:ext uri="{FF2B5EF4-FFF2-40B4-BE49-F238E27FC236}">
                  <a16:creationId xmlns:a16="http://schemas.microsoft.com/office/drawing/2014/main" id="{6A50BB0F-782A-56AC-1085-306F853C5A4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pSp>
      <p:sp>
        <p:nvSpPr>
          <p:cNvPr id="19" name="Rectangle 18">
            <a:extLst>
              <a:ext uri="{FF2B5EF4-FFF2-40B4-BE49-F238E27FC236}">
                <a16:creationId xmlns:a16="http://schemas.microsoft.com/office/drawing/2014/main" id="{46F2E2E7-9724-CACF-F0CF-C16CE33791DB}"/>
              </a:ext>
            </a:extLst>
          </p:cNvPr>
          <p:cNvSpPr/>
          <p:nvPr/>
        </p:nvSpPr>
        <p:spPr>
          <a:xfrm>
            <a:off x="5446713" y="2049463"/>
            <a:ext cx="4603750" cy="665162"/>
          </a:xfrm>
          <a:prstGeom prst="rect">
            <a:avLst/>
          </a:prstGeom>
        </p:spPr>
        <p:txBody>
          <a:bodyPr>
            <a:spAutoFit/>
          </a:bodyPr>
          <a:lstStyle/>
          <a:p>
            <a:pPr>
              <a:defRPr/>
            </a:pPr>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6855" name="Rectangle 19">
            <a:extLst>
              <a:ext uri="{FF2B5EF4-FFF2-40B4-BE49-F238E27FC236}">
                <a16:creationId xmlns:a16="http://schemas.microsoft.com/office/drawing/2014/main" id="{1C199333-D39F-19EB-7905-16BAFD8AE3C2}"/>
              </a:ext>
            </a:extLst>
          </p:cNvPr>
          <p:cNvSpPr>
            <a:spLocks noChangeArrowheads="1"/>
          </p:cNvSpPr>
          <p:nvPr/>
        </p:nvSpPr>
        <p:spPr bwMode="auto">
          <a:xfrm>
            <a:off x="5446713" y="3128963"/>
            <a:ext cx="7497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 Awati</a:t>
            </a:r>
            <a:endParaRPr lang="en-IN" altLang="en-US" sz="2400" b="1"/>
          </a:p>
        </p:txBody>
      </p:sp>
      <p:sp>
        <p:nvSpPr>
          <p:cNvPr id="206856" name="Rectangle 20">
            <a:extLst>
              <a:ext uri="{FF2B5EF4-FFF2-40B4-BE49-F238E27FC236}">
                <a16:creationId xmlns:a16="http://schemas.microsoft.com/office/drawing/2014/main" id="{FE1A11F9-A47A-2E50-D826-1587F3B60A3E}"/>
              </a:ext>
            </a:extLst>
          </p:cNvPr>
          <p:cNvSpPr>
            <a:spLocks noChangeArrowheads="1"/>
          </p:cNvSpPr>
          <p:nvPr/>
        </p:nvSpPr>
        <p:spPr bwMode="auto">
          <a:xfrm>
            <a:off x="5446713" y="3527425"/>
            <a:ext cx="674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t>Department of Electronics and Communication</a:t>
            </a:r>
            <a:endParaRPr lang="en-IN" altLang="en-US" sz="2400"/>
          </a:p>
        </p:txBody>
      </p:sp>
      <p:pic>
        <p:nvPicPr>
          <p:cNvPr id="206857" name="Picture 2" descr="Our Brand Identity » PES University">
            <a:extLst>
              <a:ext uri="{FF2B5EF4-FFF2-40B4-BE49-F238E27FC236}">
                <a16:creationId xmlns:a16="http://schemas.microsoft.com/office/drawing/2014/main" id="{3CC46392-EBF2-89DE-B38E-47347533A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0" y="1574800"/>
            <a:ext cx="25050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2">
            <a:extLst>
              <a:ext uri="{FF2B5EF4-FFF2-40B4-BE49-F238E27FC236}">
                <a16:creationId xmlns:a16="http://schemas.microsoft.com/office/drawing/2014/main" id="{1D33859D-8633-7CFD-6D36-E9434437AB23}"/>
              </a:ext>
            </a:extLst>
          </p:cNvPr>
          <p:cNvSpPr txBox="1">
            <a:spLocks noChangeArrowheads="1"/>
          </p:cNvSpPr>
          <p:nvPr/>
        </p:nvSpPr>
        <p:spPr bwMode="auto">
          <a:xfrm>
            <a:off x="442913" y="1085850"/>
            <a:ext cx="84058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200" b="1">
                <a:solidFill>
                  <a:srgbClr val="C00000"/>
                </a:solidFill>
              </a:rPr>
              <a:t>Introduction</a:t>
            </a:r>
            <a:endParaRPr lang="en-US" altLang="en-US" sz="2200" b="1"/>
          </a:p>
        </p:txBody>
      </p:sp>
      <p:sp>
        <p:nvSpPr>
          <p:cNvPr id="12" name="Rectangle 11">
            <a:extLst>
              <a:ext uri="{FF2B5EF4-FFF2-40B4-BE49-F238E27FC236}">
                <a16:creationId xmlns:a16="http://schemas.microsoft.com/office/drawing/2014/main" id="{D2355BE2-5B75-7995-1522-54025985EB53}"/>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14" name="Line 7">
            <a:extLst>
              <a:ext uri="{FF2B5EF4-FFF2-40B4-BE49-F238E27FC236}">
                <a16:creationId xmlns:a16="http://schemas.microsoft.com/office/drawing/2014/main" id="{A1705318-D096-25ED-A72F-CB4DCCB90499}"/>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73733" name="Picture 16">
            <a:extLst>
              <a:ext uri="{FF2B5EF4-FFF2-40B4-BE49-F238E27FC236}">
                <a16:creationId xmlns:a16="http://schemas.microsoft.com/office/drawing/2014/main" id="{6303B7FD-C066-93D0-EDE1-4BDFD1980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749425"/>
            <a:ext cx="8112125"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2" descr="Our Brand Identity » PES University">
            <a:extLst>
              <a:ext uri="{FF2B5EF4-FFF2-40B4-BE49-F238E27FC236}">
                <a16:creationId xmlns:a16="http://schemas.microsoft.com/office/drawing/2014/main" id="{EFADE5C5-D58D-D5DB-954C-3E259F52A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a:extLst>
              <a:ext uri="{FF2B5EF4-FFF2-40B4-BE49-F238E27FC236}">
                <a16:creationId xmlns:a16="http://schemas.microsoft.com/office/drawing/2014/main" id="{D384E260-771A-AC04-B0D8-8404507AD3DE}"/>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1721FAF-157C-40DE-06F4-4F8DC318449E}"/>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D958DEE8-3353-7F31-1903-0610666CEA83}"/>
              </a:ext>
            </a:extLst>
          </p:cNvPr>
          <p:cNvSpPr>
            <a:spLocks noChangeArrowheads="1"/>
          </p:cNvSpPr>
          <p:nvPr/>
        </p:nvSpPr>
        <p:spPr bwMode="auto">
          <a:xfrm>
            <a:off x="465138" y="1150938"/>
            <a:ext cx="8085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What is Serial Communication</a:t>
            </a:r>
          </a:p>
        </p:txBody>
      </p:sp>
      <p:sp>
        <p:nvSpPr>
          <p:cNvPr id="3" name="Rectangle 2">
            <a:extLst>
              <a:ext uri="{FF2B5EF4-FFF2-40B4-BE49-F238E27FC236}">
                <a16:creationId xmlns:a16="http://schemas.microsoft.com/office/drawing/2014/main" id="{37F28580-749F-8937-90BE-B2344B439F66}"/>
              </a:ext>
            </a:extLst>
          </p:cNvPr>
          <p:cNvSpPr/>
          <p:nvPr/>
        </p:nvSpPr>
        <p:spPr>
          <a:xfrm>
            <a:off x="460375" y="1555750"/>
            <a:ext cx="6076950" cy="5078413"/>
          </a:xfrm>
          <a:prstGeom prst="rect">
            <a:avLst/>
          </a:prstGeom>
        </p:spPr>
        <p:txBody>
          <a:bodyPr>
            <a:spAutoFit/>
          </a:bodyPr>
          <a:lstStyle/>
          <a:p>
            <a:pPr>
              <a:defRPr/>
            </a:pPr>
            <a:r>
              <a:rPr lang="en-US" dirty="0"/>
              <a:t>In embedded systems, the communication means the exchange of data between two devices like Microcontrollers  in the form of bits. This exchange of data bits in between devices  is done by some set of defined rules known as </a:t>
            </a:r>
            <a:r>
              <a:rPr lang="en-US" b="1" dirty="0"/>
              <a:t>communication protocols</a:t>
            </a:r>
            <a:r>
              <a:rPr lang="en-US" dirty="0"/>
              <a:t>. </a:t>
            </a:r>
          </a:p>
          <a:p>
            <a:pPr>
              <a:defRPr/>
            </a:pPr>
            <a:r>
              <a:rPr lang="en-US" dirty="0"/>
              <a:t>The data can be communicated </a:t>
            </a:r>
          </a:p>
          <a:p>
            <a:pPr marL="915896" indent="-458742">
              <a:buFont typeface="Wingdings" pitchFamily="2" charset="2"/>
              <a:buChar char="§"/>
              <a:defRPr/>
            </a:pPr>
            <a:r>
              <a:rPr lang="en-US" dirty="0"/>
              <a:t>As Set of bits – In  Parallel between two devices.</a:t>
            </a:r>
          </a:p>
          <a:p>
            <a:pPr marL="457154">
              <a:defRPr/>
            </a:pPr>
            <a:r>
              <a:rPr lang="en-US" dirty="0"/>
              <a:t> 	Example: Sending a 8 bit value using a PORT to 8 LEDs connected using 8 	parallel conducting paths </a:t>
            </a:r>
          </a:p>
          <a:p>
            <a:pPr marL="915896" indent="-458742" algn="just">
              <a:buFont typeface="Wingdings" pitchFamily="2" charset="2"/>
              <a:buChar char="§"/>
              <a:defRPr/>
            </a:pPr>
            <a:r>
              <a:rPr lang="en-US" dirty="0"/>
              <a:t>As bit by bit  - In S</a:t>
            </a:r>
            <a:r>
              <a:rPr lang="en-US" b="1" dirty="0"/>
              <a:t>erial</a:t>
            </a:r>
            <a:r>
              <a:rPr lang="en-US" dirty="0"/>
              <a:t> as one bit after the other then the communication protocol is known as </a:t>
            </a:r>
            <a:r>
              <a:rPr lang="en-US" b="1" dirty="0"/>
              <a:t>Serial Communication Protocol</a:t>
            </a:r>
            <a:r>
              <a:rPr lang="en-US" dirty="0"/>
              <a:t>. More specifically, the data bits are transmitted one at a time in sequential manner over the data bus or communication channel in Serial Communication.</a:t>
            </a:r>
          </a:p>
          <a:p>
            <a:pPr marL="457154" algn="just">
              <a:defRPr/>
            </a:pPr>
            <a:r>
              <a:rPr lang="en-US" dirty="0"/>
              <a:t>	Example: Sending a 8 bit value using a Single PORT pin and displaying on 	a Single LED sequentially </a:t>
            </a:r>
          </a:p>
          <a:p>
            <a:pPr marL="457154" algn="just">
              <a:defRPr/>
            </a:pPr>
            <a:endParaRPr lang="en-US" dirty="0"/>
          </a:p>
        </p:txBody>
      </p:sp>
      <p:sp>
        <p:nvSpPr>
          <p:cNvPr id="24" name="Rectangle 23">
            <a:extLst>
              <a:ext uri="{FF2B5EF4-FFF2-40B4-BE49-F238E27FC236}">
                <a16:creationId xmlns:a16="http://schemas.microsoft.com/office/drawing/2014/main" id="{052A5D90-6AD0-9C05-A6E3-F28CF325CFEC}"/>
              </a:ext>
            </a:extLst>
          </p:cNvPr>
          <p:cNvSpPr/>
          <p:nvPr/>
        </p:nvSpPr>
        <p:spPr>
          <a:xfrm>
            <a:off x="7380288" y="2398713"/>
            <a:ext cx="925512" cy="17557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p>
        </p:txBody>
      </p:sp>
      <p:sp>
        <p:nvSpPr>
          <p:cNvPr id="25" name="Rectangle 24">
            <a:extLst>
              <a:ext uri="{FF2B5EF4-FFF2-40B4-BE49-F238E27FC236}">
                <a16:creationId xmlns:a16="http://schemas.microsoft.com/office/drawing/2014/main" id="{B77F14B0-92BF-CA3C-723E-2443A3AD724A}"/>
              </a:ext>
            </a:extLst>
          </p:cNvPr>
          <p:cNvSpPr/>
          <p:nvPr/>
        </p:nvSpPr>
        <p:spPr>
          <a:xfrm>
            <a:off x="10325100" y="2398713"/>
            <a:ext cx="925513" cy="17557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p>
        </p:txBody>
      </p:sp>
      <p:sp>
        <p:nvSpPr>
          <p:cNvPr id="26" name="Rectangle 25">
            <a:extLst>
              <a:ext uri="{FF2B5EF4-FFF2-40B4-BE49-F238E27FC236}">
                <a16:creationId xmlns:a16="http://schemas.microsoft.com/office/drawing/2014/main" id="{62A83A90-74CB-82F0-D364-4260259B398F}"/>
              </a:ext>
            </a:extLst>
          </p:cNvPr>
          <p:cNvSpPr/>
          <p:nvPr/>
        </p:nvSpPr>
        <p:spPr>
          <a:xfrm>
            <a:off x="7380288" y="4602163"/>
            <a:ext cx="925512" cy="162718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p>
        </p:txBody>
      </p:sp>
      <p:sp>
        <p:nvSpPr>
          <p:cNvPr id="27" name="Rectangle 26">
            <a:extLst>
              <a:ext uri="{FF2B5EF4-FFF2-40B4-BE49-F238E27FC236}">
                <a16:creationId xmlns:a16="http://schemas.microsoft.com/office/drawing/2014/main" id="{3575E8BD-3CAB-39AA-5872-42F36ECC9256}"/>
              </a:ext>
            </a:extLst>
          </p:cNvPr>
          <p:cNvSpPr/>
          <p:nvPr/>
        </p:nvSpPr>
        <p:spPr>
          <a:xfrm>
            <a:off x="10274300" y="4602163"/>
            <a:ext cx="927100" cy="162718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p>
        </p:txBody>
      </p:sp>
      <p:cxnSp>
        <p:nvCxnSpPr>
          <p:cNvPr id="28" name="Straight Arrow Connector 27">
            <a:extLst>
              <a:ext uri="{FF2B5EF4-FFF2-40B4-BE49-F238E27FC236}">
                <a16:creationId xmlns:a16="http://schemas.microsoft.com/office/drawing/2014/main" id="{9ABDFF9B-59A9-3901-A37B-86E505E9896B}"/>
              </a:ext>
            </a:extLst>
          </p:cNvPr>
          <p:cNvCxnSpPr/>
          <p:nvPr/>
        </p:nvCxnSpPr>
        <p:spPr>
          <a:xfrm>
            <a:off x="8318500" y="2633663"/>
            <a:ext cx="201136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A6B3637-34B3-6978-197F-109607912FC8}"/>
              </a:ext>
            </a:extLst>
          </p:cNvPr>
          <p:cNvCxnSpPr/>
          <p:nvPr/>
        </p:nvCxnSpPr>
        <p:spPr>
          <a:xfrm>
            <a:off x="8318500" y="2824163"/>
            <a:ext cx="201136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DBC8BEC-B7B7-8E65-96F7-467E49982804}"/>
              </a:ext>
            </a:extLst>
          </p:cNvPr>
          <p:cNvCxnSpPr/>
          <p:nvPr/>
        </p:nvCxnSpPr>
        <p:spPr>
          <a:xfrm>
            <a:off x="8318500" y="3008313"/>
            <a:ext cx="201136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DE4F3DA-3E3A-4505-DDB2-1BF5F8987E12}"/>
              </a:ext>
            </a:extLst>
          </p:cNvPr>
          <p:cNvCxnSpPr/>
          <p:nvPr/>
        </p:nvCxnSpPr>
        <p:spPr>
          <a:xfrm>
            <a:off x="8318500" y="3160713"/>
            <a:ext cx="201136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CFC6A03-F396-361D-3255-B2DE687FB9FD}"/>
              </a:ext>
            </a:extLst>
          </p:cNvPr>
          <p:cNvCxnSpPr/>
          <p:nvPr/>
        </p:nvCxnSpPr>
        <p:spPr>
          <a:xfrm>
            <a:off x="8318500" y="3354388"/>
            <a:ext cx="201136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8144942-48D7-CFB4-AEC6-CB1B9FB647A6}"/>
              </a:ext>
            </a:extLst>
          </p:cNvPr>
          <p:cNvCxnSpPr/>
          <p:nvPr/>
        </p:nvCxnSpPr>
        <p:spPr>
          <a:xfrm>
            <a:off x="8318500" y="3556000"/>
            <a:ext cx="201136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EFAF0E6-1626-6CFC-064F-2B32345AFFAA}"/>
              </a:ext>
            </a:extLst>
          </p:cNvPr>
          <p:cNvCxnSpPr/>
          <p:nvPr/>
        </p:nvCxnSpPr>
        <p:spPr>
          <a:xfrm>
            <a:off x="8318500" y="3729038"/>
            <a:ext cx="201136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14E37B8-9E9F-459A-8C95-7F6C62F04F9E}"/>
              </a:ext>
            </a:extLst>
          </p:cNvPr>
          <p:cNvCxnSpPr/>
          <p:nvPr/>
        </p:nvCxnSpPr>
        <p:spPr>
          <a:xfrm>
            <a:off x="8318500" y="3919538"/>
            <a:ext cx="201136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F30E132-4FDC-8C36-EAC2-84636EC10CB7}"/>
              </a:ext>
            </a:extLst>
          </p:cNvPr>
          <p:cNvCxnSpPr/>
          <p:nvPr/>
        </p:nvCxnSpPr>
        <p:spPr>
          <a:xfrm>
            <a:off x="9320213" y="5308600"/>
            <a:ext cx="954087"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769" name="TextBox 36">
            <a:extLst>
              <a:ext uri="{FF2B5EF4-FFF2-40B4-BE49-F238E27FC236}">
                <a16:creationId xmlns:a16="http://schemas.microsoft.com/office/drawing/2014/main" id="{E2AD7001-8D3A-8E97-C490-46B07750D015}"/>
              </a:ext>
            </a:extLst>
          </p:cNvPr>
          <p:cNvSpPr txBox="1">
            <a:spLocks noChangeArrowheads="1"/>
          </p:cNvSpPr>
          <p:nvPr/>
        </p:nvSpPr>
        <p:spPr bwMode="auto">
          <a:xfrm>
            <a:off x="7966075" y="2498725"/>
            <a:ext cx="4635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200"/>
              <a:t>D0</a:t>
            </a:r>
          </a:p>
          <a:p>
            <a:r>
              <a:rPr lang="en-US" altLang="en-US" sz="1200"/>
              <a:t>D1</a:t>
            </a:r>
          </a:p>
          <a:p>
            <a:r>
              <a:rPr lang="en-US" altLang="en-US" sz="1200"/>
              <a:t>D2</a:t>
            </a:r>
          </a:p>
          <a:p>
            <a:r>
              <a:rPr lang="en-US" altLang="en-US" sz="1200"/>
              <a:t>D3</a:t>
            </a:r>
          </a:p>
          <a:p>
            <a:r>
              <a:rPr lang="en-US" altLang="en-US" sz="1200"/>
              <a:t>D4</a:t>
            </a:r>
          </a:p>
          <a:p>
            <a:r>
              <a:rPr lang="en-US" altLang="en-US" sz="1200"/>
              <a:t>D5</a:t>
            </a:r>
          </a:p>
          <a:p>
            <a:r>
              <a:rPr lang="en-US" altLang="en-US" sz="1200"/>
              <a:t>D6</a:t>
            </a:r>
          </a:p>
          <a:p>
            <a:r>
              <a:rPr lang="en-US" altLang="en-US" sz="1200"/>
              <a:t>D7</a:t>
            </a:r>
          </a:p>
        </p:txBody>
      </p:sp>
      <p:sp>
        <p:nvSpPr>
          <p:cNvPr id="74770" name="TextBox 37">
            <a:extLst>
              <a:ext uri="{FF2B5EF4-FFF2-40B4-BE49-F238E27FC236}">
                <a16:creationId xmlns:a16="http://schemas.microsoft.com/office/drawing/2014/main" id="{74CF1501-23A3-3607-0587-428F8C5CCA18}"/>
              </a:ext>
            </a:extLst>
          </p:cNvPr>
          <p:cNvSpPr txBox="1">
            <a:spLocks noChangeArrowheads="1"/>
          </p:cNvSpPr>
          <p:nvPr/>
        </p:nvSpPr>
        <p:spPr bwMode="auto">
          <a:xfrm>
            <a:off x="10291763" y="2490788"/>
            <a:ext cx="46196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200"/>
              <a:t>D0</a:t>
            </a:r>
          </a:p>
          <a:p>
            <a:r>
              <a:rPr lang="en-US" altLang="en-US" sz="1200"/>
              <a:t>D1</a:t>
            </a:r>
          </a:p>
          <a:p>
            <a:r>
              <a:rPr lang="en-US" altLang="en-US" sz="1200"/>
              <a:t>D2</a:t>
            </a:r>
          </a:p>
          <a:p>
            <a:r>
              <a:rPr lang="en-US" altLang="en-US" sz="1200"/>
              <a:t>D3</a:t>
            </a:r>
          </a:p>
          <a:p>
            <a:r>
              <a:rPr lang="en-US" altLang="en-US" sz="1200"/>
              <a:t>D4</a:t>
            </a:r>
          </a:p>
          <a:p>
            <a:r>
              <a:rPr lang="en-US" altLang="en-US" sz="1200"/>
              <a:t>D5</a:t>
            </a:r>
          </a:p>
          <a:p>
            <a:r>
              <a:rPr lang="en-US" altLang="en-US" sz="1200"/>
              <a:t>D6</a:t>
            </a:r>
          </a:p>
          <a:p>
            <a:r>
              <a:rPr lang="en-US" altLang="en-US" sz="1200"/>
              <a:t>D7</a:t>
            </a:r>
          </a:p>
        </p:txBody>
      </p:sp>
      <p:sp>
        <p:nvSpPr>
          <p:cNvPr id="74771" name="TextBox 38">
            <a:extLst>
              <a:ext uri="{FF2B5EF4-FFF2-40B4-BE49-F238E27FC236}">
                <a16:creationId xmlns:a16="http://schemas.microsoft.com/office/drawing/2014/main" id="{15568DFA-157E-F44C-EE2A-30C7809F230F}"/>
              </a:ext>
            </a:extLst>
          </p:cNvPr>
          <p:cNvSpPr txBox="1">
            <a:spLocks noChangeArrowheads="1"/>
          </p:cNvSpPr>
          <p:nvPr/>
        </p:nvSpPr>
        <p:spPr bwMode="auto">
          <a:xfrm>
            <a:off x="7234238" y="2054225"/>
            <a:ext cx="1306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Transmitter</a:t>
            </a:r>
          </a:p>
        </p:txBody>
      </p:sp>
      <p:sp>
        <p:nvSpPr>
          <p:cNvPr id="74772" name="TextBox 39">
            <a:extLst>
              <a:ext uri="{FF2B5EF4-FFF2-40B4-BE49-F238E27FC236}">
                <a16:creationId xmlns:a16="http://schemas.microsoft.com/office/drawing/2014/main" id="{FD767BBF-F3E6-DA89-2738-992E922B82D4}"/>
              </a:ext>
            </a:extLst>
          </p:cNvPr>
          <p:cNvSpPr txBox="1">
            <a:spLocks noChangeArrowheads="1"/>
          </p:cNvSpPr>
          <p:nvPr/>
        </p:nvSpPr>
        <p:spPr bwMode="auto">
          <a:xfrm>
            <a:off x="10285413" y="2057400"/>
            <a:ext cx="1308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Receiver</a:t>
            </a:r>
          </a:p>
        </p:txBody>
      </p:sp>
      <p:sp>
        <p:nvSpPr>
          <p:cNvPr id="74773" name="TextBox 40">
            <a:extLst>
              <a:ext uri="{FF2B5EF4-FFF2-40B4-BE49-F238E27FC236}">
                <a16:creationId xmlns:a16="http://schemas.microsoft.com/office/drawing/2014/main" id="{F1A3E5B9-1E86-A103-9DBE-10FB8199172B}"/>
              </a:ext>
            </a:extLst>
          </p:cNvPr>
          <p:cNvSpPr txBox="1">
            <a:spLocks noChangeArrowheads="1"/>
          </p:cNvSpPr>
          <p:nvPr/>
        </p:nvSpPr>
        <p:spPr bwMode="auto">
          <a:xfrm>
            <a:off x="7189788" y="4257675"/>
            <a:ext cx="1306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Transmitter</a:t>
            </a:r>
          </a:p>
        </p:txBody>
      </p:sp>
      <p:sp>
        <p:nvSpPr>
          <p:cNvPr id="74774" name="TextBox 41">
            <a:extLst>
              <a:ext uri="{FF2B5EF4-FFF2-40B4-BE49-F238E27FC236}">
                <a16:creationId xmlns:a16="http://schemas.microsoft.com/office/drawing/2014/main" id="{EDA5AE2C-D310-CDE4-735C-94C1AB857384}"/>
              </a:ext>
            </a:extLst>
          </p:cNvPr>
          <p:cNvSpPr txBox="1">
            <a:spLocks noChangeArrowheads="1"/>
          </p:cNvSpPr>
          <p:nvPr/>
        </p:nvSpPr>
        <p:spPr bwMode="auto">
          <a:xfrm>
            <a:off x="10191750" y="4260850"/>
            <a:ext cx="1308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Receiver</a:t>
            </a:r>
          </a:p>
        </p:txBody>
      </p:sp>
      <p:sp>
        <p:nvSpPr>
          <p:cNvPr id="74775" name="TextBox 42">
            <a:extLst>
              <a:ext uri="{FF2B5EF4-FFF2-40B4-BE49-F238E27FC236}">
                <a16:creationId xmlns:a16="http://schemas.microsoft.com/office/drawing/2014/main" id="{8716A1B1-3E5C-68F9-8BA6-F715A4F54E24}"/>
              </a:ext>
            </a:extLst>
          </p:cNvPr>
          <p:cNvSpPr txBox="1">
            <a:spLocks noChangeArrowheads="1"/>
          </p:cNvSpPr>
          <p:nvPr/>
        </p:nvSpPr>
        <p:spPr bwMode="auto">
          <a:xfrm>
            <a:off x="7929563" y="5154613"/>
            <a:ext cx="46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400"/>
              <a:t>D0</a:t>
            </a:r>
          </a:p>
        </p:txBody>
      </p:sp>
      <p:sp>
        <p:nvSpPr>
          <p:cNvPr id="74776" name="TextBox 43">
            <a:extLst>
              <a:ext uri="{FF2B5EF4-FFF2-40B4-BE49-F238E27FC236}">
                <a16:creationId xmlns:a16="http://schemas.microsoft.com/office/drawing/2014/main" id="{A3176CB6-DB8D-2E2F-6EE0-B34D60833954}"/>
              </a:ext>
            </a:extLst>
          </p:cNvPr>
          <p:cNvSpPr txBox="1">
            <a:spLocks noChangeArrowheads="1"/>
          </p:cNvSpPr>
          <p:nvPr/>
        </p:nvSpPr>
        <p:spPr bwMode="auto">
          <a:xfrm>
            <a:off x="10212388" y="5154613"/>
            <a:ext cx="46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400"/>
              <a:t>DI</a:t>
            </a:r>
          </a:p>
        </p:txBody>
      </p:sp>
      <p:cxnSp>
        <p:nvCxnSpPr>
          <p:cNvPr id="51" name="Straight Arrow Connector 50">
            <a:extLst>
              <a:ext uri="{FF2B5EF4-FFF2-40B4-BE49-F238E27FC236}">
                <a16:creationId xmlns:a16="http://schemas.microsoft.com/office/drawing/2014/main" id="{D6F0A398-1939-653E-8616-C0434E7F336C}"/>
              </a:ext>
            </a:extLst>
          </p:cNvPr>
          <p:cNvCxnSpPr>
            <a:endCxn id="74776" idx="1"/>
          </p:cNvCxnSpPr>
          <p:nvPr/>
        </p:nvCxnSpPr>
        <p:spPr>
          <a:xfrm>
            <a:off x="8305800" y="5308600"/>
            <a:ext cx="1906588"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778" name="TextBox 44">
            <a:extLst>
              <a:ext uri="{FF2B5EF4-FFF2-40B4-BE49-F238E27FC236}">
                <a16:creationId xmlns:a16="http://schemas.microsoft.com/office/drawing/2014/main" id="{F2B37C7B-84AC-4F6B-16B4-B091C104B3ED}"/>
              </a:ext>
            </a:extLst>
          </p:cNvPr>
          <p:cNvSpPr txBox="1">
            <a:spLocks noChangeArrowheads="1"/>
          </p:cNvSpPr>
          <p:nvPr/>
        </p:nvSpPr>
        <p:spPr bwMode="auto">
          <a:xfrm>
            <a:off x="9028113" y="2416175"/>
            <a:ext cx="7683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200"/>
              <a:t>1 (MSB)</a:t>
            </a:r>
          </a:p>
          <a:p>
            <a:r>
              <a:rPr lang="en-US" altLang="en-US" sz="1200"/>
              <a:t>0</a:t>
            </a:r>
          </a:p>
          <a:p>
            <a:r>
              <a:rPr lang="en-US" altLang="en-US" sz="1200"/>
              <a:t>1</a:t>
            </a:r>
          </a:p>
          <a:p>
            <a:r>
              <a:rPr lang="en-US" altLang="en-US" sz="1200"/>
              <a:t>1</a:t>
            </a:r>
          </a:p>
          <a:p>
            <a:r>
              <a:rPr lang="en-US" altLang="en-US" sz="1200"/>
              <a:t>0</a:t>
            </a:r>
          </a:p>
          <a:p>
            <a:r>
              <a:rPr lang="en-US" altLang="en-US" sz="1200"/>
              <a:t>0</a:t>
            </a:r>
          </a:p>
          <a:p>
            <a:r>
              <a:rPr lang="en-US" altLang="en-US" sz="1200"/>
              <a:t>1</a:t>
            </a:r>
          </a:p>
          <a:p>
            <a:r>
              <a:rPr lang="en-US" altLang="en-US" sz="1200"/>
              <a:t>0  (LSB)</a:t>
            </a:r>
          </a:p>
        </p:txBody>
      </p:sp>
      <p:sp>
        <p:nvSpPr>
          <p:cNvPr id="74779" name="TextBox 45">
            <a:extLst>
              <a:ext uri="{FF2B5EF4-FFF2-40B4-BE49-F238E27FC236}">
                <a16:creationId xmlns:a16="http://schemas.microsoft.com/office/drawing/2014/main" id="{0E34C35F-DA36-78D2-C4C2-116464CB3656}"/>
              </a:ext>
            </a:extLst>
          </p:cNvPr>
          <p:cNvSpPr txBox="1">
            <a:spLocks noChangeArrowheads="1"/>
          </p:cNvSpPr>
          <p:nvPr/>
        </p:nvSpPr>
        <p:spPr bwMode="auto">
          <a:xfrm>
            <a:off x="8399463" y="4805363"/>
            <a:ext cx="1792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200" b="1"/>
              <a:t>MSB                             LSB</a:t>
            </a:r>
          </a:p>
          <a:p>
            <a:r>
              <a:rPr lang="en-US" altLang="en-US" sz="1200"/>
              <a:t>1    0   1    1   0   0    1    0 </a:t>
            </a:r>
          </a:p>
        </p:txBody>
      </p:sp>
      <p:sp>
        <p:nvSpPr>
          <p:cNvPr id="5" name="Rectangle 4">
            <a:extLst>
              <a:ext uri="{FF2B5EF4-FFF2-40B4-BE49-F238E27FC236}">
                <a16:creationId xmlns:a16="http://schemas.microsoft.com/office/drawing/2014/main" id="{28AA942E-9BA0-4166-1329-5256DFDAEF6B}"/>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7" name="Line 7">
            <a:extLst>
              <a:ext uri="{FF2B5EF4-FFF2-40B4-BE49-F238E27FC236}">
                <a16:creationId xmlns:a16="http://schemas.microsoft.com/office/drawing/2014/main" id="{FCC5A350-BFF6-0423-0611-38DF17E6EF50}"/>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74782" name="Picture 2" descr="Our Brand Identity » PES University">
            <a:extLst>
              <a:ext uri="{FF2B5EF4-FFF2-40B4-BE49-F238E27FC236}">
                <a16:creationId xmlns:a16="http://schemas.microsoft.com/office/drawing/2014/main" id="{90E79186-AD0E-EC0F-9FA9-2D4989A18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CD29C340-DBC5-B560-F395-97CCC534D66C}"/>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9B5E4BC-63C8-BDEC-DF5A-CE251D115FB0}"/>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a:extLst>
              <a:ext uri="{FF2B5EF4-FFF2-40B4-BE49-F238E27FC236}">
                <a16:creationId xmlns:a16="http://schemas.microsoft.com/office/drawing/2014/main" id="{3E5B7159-603B-2015-987E-A175298F45C4}"/>
              </a:ext>
            </a:extLst>
          </p:cNvPr>
          <p:cNvSpPr>
            <a:spLocks noChangeArrowheads="1"/>
          </p:cNvSpPr>
          <p:nvPr/>
        </p:nvSpPr>
        <p:spPr bwMode="auto">
          <a:xfrm>
            <a:off x="465138" y="1112838"/>
            <a:ext cx="8085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Basic Terminologies</a:t>
            </a:r>
          </a:p>
        </p:txBody>
      </p:sp>
      <p:sp>
        <p:nvSpPr>
          <p:cNvPr id="75779" name="Rectangle 2">
            <a:extLst>
              <a:ext uri="{FF2B5EF4-FFF2-40B4-BE49-F238E27FC236}">
                <a16:creationId xmlns:a16="http://schemas.microsoft.com/office/drawing/2014/main" id="{8F8EE382-86C3-46BD-D3E7-22880C8BE772}"/>
              </a:ext>
            </a:extLst>
          </p:cNvPr>
          <p:cNvSpPr>
            <a:spLocks noChangeArrowheads="1"/>
          </p:cNvSpPr>
          <p:nvPr/>
        </p:nvSpPr>
        <p:spPr bwMode="auto">
          <a:xfrm>
            <a:off x="465138" y="1431925"/>
            <a:ext cx="78978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A Serial communication protocols used in Embedded System</a:t>
            </a:r>
            <a:r>
              <a:rPr lang="en-US" altLang="en-US"/>
              <a:t> may have the following Mode of Transmission</a:t>
            </a:r>
          </a:p>
        </p:txBody>
      </p:sp>
      <p:sp>
        <p:nvSpPr>
          <p:cNvPr id="75780" name="Rectangle 29">
            <a:extLst>
              <a:ext uri="{FF2B5EF4-FFF2-40B4-BE49-F238E27FC236}">
                <a16:creationId xmlns:a16="http://schemas.microsoft.com/office/drawing/2014/main" id="{5E93D1CD-268D-3727-6CEC-CEF9FEEEA795}"/>
              </a:ext>
            </a:extLst>
          </p:cNvPr>
          <p:cNvSpPr>
            <a:spLocks noChangeArrowheads="1"/>
          </p:cNvSpPr>
          <p:nvPr/>
        </p:nvSpPr>
        <p:spPr bwMode="auto">
          <a:xfrm>
            <a:off x="465138" y="2084388"/>
            <a:ext cx="71294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Simplex Method:</a:t>
            </a:r>
            <a:endParaRPr lang="en-US" altLang="en-US"/>
          </a:p>
          <a:p>
            <a:r>
              <a:rPr lang="en-US" altLang="en-US"/>
              <a:t>In simplex method either of the medium i.e sender or receiver can be act as a Transmitter. So if the sender is transmitting the data then receiver can only accept. So simplex method is </a:t>
            </a:r>
            <a:r>
              <a:rPr lang="en-US" altLang="en-US" b="1"/>
              <a:t>one-way communication</a:t>
            </a:r>
            <a:r>
              <a:rPr lang="en-US" altLang="en-US"/>
              <a:t> technique. </a:t>
            </a:r>
          </a:p>
          <a:p>
            <a:r>
              <a:rPr lang="en-US" altLang="en-US"/>
              <a:t>Examples: Television and Radio.</a:t>
            </a:r>
          </a:p>
          <a:p>
            <a:r>
              <a:rPr lang="en-US" altLang="en-US" b="1"/>
              <a:t>Duplex Method:</a:t>
            </a:r>
          </a:p>
          <a:p>
            <a:r>
              <a:rPr lang="en-US" altLang="en-US"/>
              <a:t>In Duplex , Either of the medium can act as a Transmitter or Receiver. In this gain based to connection they are classified as </a:t>
            </a:r>
          </a:p>
          <a:p>
            <a:r>
              <a:rPr lang="en-US" altLang="en-US" b="1"/>
              <a:t>Half Duplex:</a:t>
            </a:r>
            <a:r>
              <a:rPr lang="en-US" altLang="en-US"/>
              <a:t> The Tran-receivers are connected through a Single conducting path, As a result at a given point of time one of them acts as Transmitter and other as Receiver . So if the sender is transmitting then receiver can accept but cannot send and similarly vice versa. </a:t>
            </a:r>
          </a:p>
          <a:p>
            <a:r>
              <a:rPr lang="en-US" altLang="en-US" b="1"/>
              <a:t>Full Duplex:</a:t>
            </a:r>
            <a:r>
              <a:rPr lang="en-US" altLang="en-US"/>
              <a:t> The Tran-receivers are cross connected i.e., T</a:t>
            </a:r>
            <a:r>
              <a:rPr lang="en-US" altLang="en-US" baseline="-25000"/>
              <a:t>X</a:t>
            </a:r>
            <a:r>
              <a:rPr lang="en-US" altLang="en-US"/>
              <a:t>D to R</a:t>
            </a:r>
            <a:r>
              <a:rPr lang="en-US" altLang="en-US" baseline="-25000"/>
              <a:t>X</a:t>
            </a:r>
            <a:r>
              <a:rPr lang="en-US" altLang="en-US"/>
              <a:t>D on both ends. It means they can simultaneously Transmit and Receive the data using separate set of conducting paths.</a:t>
            </a:r>
            <a:endParaRPr lang="en-US" altLang="en-US" b="1"/>
          </a:p>
        </p:txBody>
      </p:sp>
      <p:sp>
        <p:nvSpPr>
          <p:cNvPr id="5" name="Rectangle 4">
            <a:extLst>
              <a:ext uri="{FF2B5EF4-FFF2-40B4-BE49-F238E27FC236}">
                <a16:creationId xmlns:a16="http://schemas.microsoft.com/office/drawing/2014/main" id="{CA7EDA7C-C13F-B557-9E0B-AF59CA767776}"/>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7" name="Line 7">
            <a:extLst>
              <a:ext uri="{FF2B5EF4-FFF2-40B4-BE49-F238E27FC236}">
                <a16:creationId xmlns:a16="http://schemas.microsoft.com/office/drawing/2014/main" id="{04C6F094-75F9-1A03-EDE5-8EA65D4A3484}"/>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75783" name="Picture 2" descr="Our Brand Identity » PES University">
            <a:extLst>
              <a:ext uri="{FF2B5EF4-FFF2-40B4-BE49-F238E27FC236}">
                <a16:creationId xmlns:a16="http://schemas.microsoft.com/office/drawing/2014/main" id="{B55E12B3-F907-797E-C466-7DC6CA886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E2AEE150-17C2-8727-8BE8-91CA804D0109}"/>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75785" name="Picture 11">
            <a:extLst>
              <a:ext uri="{FF2B5EF4-FFF2-40B4-BE49-F238E27FC236}">
                <a16:creationId xmlns:a16="http://schemas.microsoft.com/office/drawing/2014/main" id="{E2D120D0-33FB-1ABE-27E7-D2A0C9043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888" y="2114550"/>
            <a:ext cx="42513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6" name="Picture 13">
            <a:extLst>
              <a:ext uri="{FF2B5EF4-FFF2-40B4-BE49-F238E27FC236}">
                <a16:creationId xmlns:a16="http://schemas.microsoft.com/office/drawing/2014/main" id="{22743971-B19E-3DE1-F6B6-3E1A28D648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9700" y="3454400"/>
            <a:ext cx="421005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7" name="Picture 15">
            <a:extLst>
              <a:ext uri="{FF2B5EF4-FFF2-40B4-BE49-F238E27FC236}">
                <a16:creationId xmlns:a16="http://schemas.microsoft.com/office/drawing/2014/main" id="{CC3101FB-0C5F-CE3E-7DE8-BAF6365F11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9375" y="4835525"/>
            <a:ext cx="43307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BD86715E-333A-7A31-EECA-1F0268CC8E1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73730765-3C1F-18AE-D8AA-DB9D7E2B79E0}"/>
              </a:ext>
            </a:extLst>
          </p:cNvPr>
          <p:cNvSpPr>
            <a:spLocks noChangeArrowheads="1"/>
          </p:cNvSpPr>
          <p:nvPr/>
        </p:nvSpPr>
        <p:spPr bwMode="auto">
          <a:xfrm>
            <a:off x="493713" y="1127125"/>
            <a:ext cx="8085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Basic Terminologies</a:t>
            </a:r>
          </a:p>
        </p:txBody>
      </p:sp>
      <p:sp>
        <p:nvSpPr>
          <p:cNvPr id="3" name="Rectangle 2">
            <a:extLst>
              <a:ext uri="{FF2B5EF4-FFF2-40B4-BE49-F238E27FC236}">
                <a16:creationId xmlns:a16="http://schemas.microsoft.com/office/drawing/2014/main" id="{CEC62EA8-EE8B-BEB6-DFC7-146BCA81D047}"/>
              </a:ext>
            </a:extLst>
          </p:cNvPr>
          <p:cNvSpPr/>
          <p:nvPr/>
        </p:nvSpPr>
        <p:spPr>
          <a:xfrm>
            <a:off x="493713" y="1444625"/>
            <a:ext cx="5467350" cy="3970338"/>
          </a:xfrm>
          <a:prstGeom prst="rect">
            <a:avLst/>
          </a:prstGeom>
        </p:spPr>
        <p:txBody>
          <a:bodyPr>
            <a:spAutoFit/>
          </a:bodyPr>
          <a:lstStyle/>
          <a:p>
            <a:pPr>
              <a:defRPr/>
            </a:pPr>
            <a:r>
              <a:rPr lang="en-US" b="1" dirty="0"/>
              <a:t>Clock Synchronization</a:t>
            </a:r>
          </a:p>
          <a:p>
            <a:pPr>
              <a:defRPr/>
            </a:pPr>
            <a:r>
              <a:rPr lang="en-US" b="1" dirty="0"/>
              <a:t>Asynchronous Serial Communication</a:t>
            </a:r>
          </a:p>
          <a:p>
            <a:pPr marL="285721" indent="-285721" algn="just">
              <a:buFont typeface="Wingdings" pitchFamily="2" charset="2"/>
              <a:buChar char="§"/>
              <a:defRPr/>
            </a:pPr>
            <a:r>
              <a:rPr lang="en-US" dirty="0"/>
              <a:t>Asynchronous transmission is the type of transmission in which the sender and receiver have their own internal clocks thus do not need an external common clock pulse.</a:t>
            </a:r>
          </a:p>
          <a:p>
            <a:pPr marL="285721" indent="-285721" algn="just">
              <a:buFont typeface="Wingdings" pitchFamily="2" charset="2"/>
              <a:buChar char="§"/>
              <a:defRPr/>
            </a:pPr>
            <a:r>
              <a:rPr lang="en-US" dirty="0"/>
              <a:t>Mutually agreed speed of communication.</a:t>
            </a:r>
          </a:p>
          <a:p>
            <a:pPr algn="just">
              <a:defRPr/>
            </a:pPr>
            <a:endParaRPr lang="en-US" b="1" dirty="0"/>
          </a:p>
          <a:p>
            <a:pPr>
              <a:defRPr/>
            </a:pPr>
            <a:r>
              <a:rPr lang="en-US" b="1" dirty="0"/>
              <a:t>Synchronous Serial Communication</a:t>
            </a:r>
          </a:p>
          <a:p>
            <a:pPr marL="285721" indent="-285721" algn="just">
              <a:buFont typeface="Wingdings" pitchFamily="2" charset="2"/>
              <a:buChar char="§"/>
              <a:defRPr/>
            </a:pPr>
            <a:r>
              <a:rPr lang="en-US" dirty="0"/>
              <a:t>Synchronous transmission is the type of transmission in which a common clock pulse is shared between transmitter and receiver in order to permit synchronized communication.</a:t>
            </a:r>
          </a:p>
          <a:p>
            <a:pPr marL="285721" indent="-285721" algn="just">
              <a:buFont typeface="Wingdings" pitchFamily="2" charset="2"/>
              <a:buChar char="§"/>
              <a:defRPr/>
            </a:pPr>
            <a:r>
              <a:rPr lang="en-US" dirty="0"/>
              <a:t>Transmitter and Receiver use common clock</a:t>
            </a:r>
          </a:p>
        </p:txBody>
      </p:sp>
      <p:sp>
        <p:nvSpPr>
          <p:cNvPr id="5" name="Rectangle 4">
            <a:extLst>
              <a:ext uri="{FF2B5EF4-FFF2-40B4-BE49-F238E27FC236}">
                <a16:creationId xmlns:a16="http://schemas.microsoft.com/office/drawing/2014/main" id="{99A29929-47F1-EE0E-E925-4203F2D2D9AE}"/>
              </a:ext>
            </a:extLst>
          </p:cNvPr>
          <p:cNvSpPr/>
          <p:nvPr/>
        </p:nvSpPr>
        <p:spPr>
          <a:xfrm>
            <a:off x="6375400" y="1576388"/>
            <a:ext cx="1408113" cy="592137"/>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dirty="0"/>
              <a:t>Transmitter</a:t>
            </a:r>
          </a:p>
        </p:txBody>
      </p:sp>
      <p:sp>
        <p:nvSpPr>
          <p:cNvPr id="48" name="Rectangle 47">
            <a:extLst>
              <a:ext uri="{FF2B5EF4-FFF2-40B4-BE49-F238E27FC236}">
                <a16:creationId xmlns:a16="http://schemas.microsoft.com/office/drawing/2014/main" id="{CF76AF2B-CA15-0EB4-994D-D9F54EBE913D}"/>
              </a:ext>
            </a:extLst>
          </p:cNvPr>
          <p:cNvSpPr/>
          <p:nvPr/>
        </p:nvSpPr>
        <p:spPr>
          <a:xfrm>
            <a:off x="8721725" y="1576388"/>
            <a:ext cx="1358900" cy="59213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Receiver</a:t>
            </a:r>
          </a:p>
        </p:txBody>
      </p:sp>
      <p:cxnSp>
        <p:nvCxnSpPr>
          <p:cNvPr id="9" name="Straight Arrow Connector 8">
            <a:extLst>
              <a:ext uri="{FF2B5EF4-FFF2-40B4-BE49-F238E27FC236}">
                <a16:creationId xmlns:a16="http://schemas.microsoft.com/office/drawing/2014/main" id="{93999D42-A817-2BF1-7732-1F83E0B20DDD}"/>
              </a:ext>
            </a:extLst>
          </p:cNvPr>
          <p:cNvCxnSpPr/>
          <p:nvPr/>
        </p:nvCxnSpPr>
        <p:spPr>
          <a:xfrm flipV="1">
            <a:off x="6661150" y="2168525"/>
            <a:ext cx="0" cy="519113"/>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620CAD6-9FEF-DCAD-F0CA-8807600CF834}"/>
              </a:ext>
            </a:extLst>
          </p:cNvPr>
          <p:cNvCxnSpPr/>
          <p:nvPr/>
        </p:nvCxnSpPr>
        <p:spPr>
          <a:xfrm flipV="1">
            <a:off x="8975725" y="2168525"/>
            <a:ext cx="0" cy="519113"/>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343DCD6-A34D-D193-E191-CCF800DD3370}"/>
              </a:ext>
            </a:extLst>
          </p:cNvPr>
          <p:cNvSpPr/>
          <p:nvPr/>
        </p:nvSpPr>
        <p:spPr>
          <a:xfrm>
            <a:off x="6375400" y="2687638"/>
            <a:ext cx="703263" cy="320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Clock</a:t>
            </a:r>
          </a:p>
        </p:txBody>
      </p:sp>
      <p:sp>
        <p:nvSpPr>
          <p:cNvPr id="50" name="Rectangle 49">
            <a:extLst>
              <a:ext uri="{FF2B5EF4-FFF2-40B4-BE49-F238E27FC236}">
                <a16:creationId xmlns:a16="http://schemas.microsoft.com/office/drawing/2014/main" id="{E90A6D21-3035-51C3-CCB7-5EADF30D3980}"/>
              </a:ext>
            </a:extLst>
          </p:cNvPr>
          <p:cNvSpPr/>
          <p:nvPr/>
        </p:nvSpPr>
        <p:spPr>
          <a:xfrm>
            <a:off x="8734425" y="2692400"/>
            <a:ext cx="704850" cy="320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Clock</a:t>
            </a:r>
          </a:p>
        </p:txBody>
      </p:sp>
      <p:cxnSp>
        <p:nvCxnSpPr>
          <p:cNvPr id="51" name="Straight Arrow Connector 50">
            <a:extLst>
              <a:ext uri="{FF2B5EF4-FFF2-40B4-BE49-F238E27FC236}">
                <a16:creationId xmlns:a16="http://schemas.microsoft.com/office/drawing/2014/main" id="{FBA8E7CD-9574-A117-3902-9A6E61AA792D}"/>
              </a:ext>
            </a:extLst>
          </p:cNvPr>
          <p:cNvCxnSpPr>
            <a:stCxn id="5" idx="3"/>
            <a:endCxn id="48" idx="1"/>
          </p:cNvCxnSpPr>
          <p:nvPr/>
        </p:nvCxnSpPr>
        <p:spPr>
          <a:xfrm>
            <a:off x="7783513" y="1871663"/>
            <a:ext cx="938212"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9E04C31-63E0-0144-F9AD-1C9796C30FF9}"/>
              </a:ext>
            </a:extLst>
          </p:cNvPr>
          <p:cNvSpPr/>
          <p:nvPr/>
        </p:nvSpPr>
        <p:spPr>
          <a:xfrm>
            <a:off x="6375400" y="3738563"/>
            <a:ext cx="1408113" cy="6096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Transmitter</a:t>
            </a:r>
          </a:p>
        </p:txBody>
      </p:sp>
      <p:sp>
        <p:nvSpPr>
          <p:cNvPr id="53" name="Rectangle 52">
            <a:extLst>
              <a:ext uri="{FF2B5EF4-FFF2-40B4-BE49-F238E27FC236}">
                <a16:creationId xmlns:a16="http://schemas.microsoft.com/office/drawing/2014/main" id="{FD2017FA-EC97-1380-7095-F878FD0C1751}"/>
              </a:ext>
            </a:extLst>
          </p:cNvPr>
          <p:cNvSpPr/>
          <p:nvPr/>
        </p:nvSpPr>
        <p:spPr>
          <a:xfrm>
            <a:off x="8721725" y="3738563"/>
            <a:ext cx="1358900" cy="6096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Receiver</a:t>
            </a:r>
          </a:p>
        </p:txBody>
      </p:sp>
      <p:cxnSp>
        <p:nvCxnSpPr>
          <p:cNvPr id="54" name="Straight Arrow Connector 53">
            <a:extLst>
              <a:ext uri="{FF2B5EF4-FFF2-40B4-BE49-F238E27FC236}">
                <a16:creationId xmlns:a16="http://schemas.microsoft.com/office/drawing/2014/main" id="{AEE91F8F-A2B5-4F07-365E-640EE8CC8386}"/>
              </a:ext>
            </a:extLst>
          </p:cNvPr>
          <p:cNvCxnSpPr/>
          <p:nvPr/>
        </p:nvCxnSpPr>
        <p:spPr>
          <a:xfrm flipV="1">
            <a:off x="6661150" y="4348163"/>
            <a:ext cx="0" cy="51752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0A59D3-7802-1F94-B6FB-E58EFECB6FC1}"/>
              </a:ext>
            </a:extLst>
          </p:cNvPr>
          <p:cNvCxnSpPr/>
          <p:nvPr/>
        </p:nvCxnSpPr>
        <p:spPr>
          <a:xfrm flipV="1">
            <a:off x="8975725" y="4348163"/>
            <a:ext cx="0" cy="25876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9BAF7510-6822-DD47-ED49-26FEBEA01CFB}"/>
              </a:ext>
            </a:extLst>
          </p:cNvPr>
          <p:cNvSpPr/>
          <p:nvPr/>
        </p:nvSpPr>
        <p:spPr>
          <a:xfrm>
            <a:off x="6375400" y="4865688"/>
            <a:ext cx="703263" cy="322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Clock</a:t>
            </a:r>
          </a:p>
        </p:txBody>
      </p:sp>
      <p:cxnSp>
        <p:nvCxnSpPr>
          <p:cNvPr id="61" name="Straight Arrow Connector 60">
            <a:extLst>
              <a:ext uri="{FF2B5EF4-FFF2-40B4-BE49-F238E27FC236}">
                <a16:creationId xmlns:a16="http://schemas.microsoft.com/office/drawing/2014/main" id="{6E152F80-AF72-EBFE-2ABA-FECEFAD90C99}"/>
              </a:ext>
            </a:extLst>
          </p:cNvPr>
          <p:cNvCxnSpPr>
            <a:stCxn id="52" idx="3"/>
            <a:endCxn id="53" idx="1"/>
          </p:cNvCxnSpPr>
          <p:nvPr/>
        </p:nvCxnSpPr>
        <p:spPr>
          <a:xfrm>
            <a:off x="7783513" y="4043363"/>
            <a:ext cx="938212"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A1062D5-876A-0F06-F5DB-B31F6AA87B9E}"/>
              </a:ext>
            </a:extLst>
          </p:cNvPr>
          <p:cNvCxnSpPr/>
          <p:nvPr/>
        </p:nvCxnSpPr>
        <p:spPr>
          <a:xfrm>
            <a:off x="6661150" y="4606925"/>
            <a:ext cx="231457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210C39F-E8E5-0122-89B6-DD240AC07430}"/>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11" name="Line 7">
            <a:extLst>
              <a:ext uri="{FF2B5EF4-FFF2-40B4-BE49-F238E27FC236}">
                <a16:creationId xmlns:a16="http://schemas.microsoft.com/office/drawing/2014/main" id="{DB0259CA-C05F-1550-5368-B97A38EC3DC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76820" name="Picture 2" descr="Our Brand Identity » PES University">
            <a:extLst>
              <a:ext uri="{FF2B5EF4-FFF2-40B4-BE49-F238E27FC236}">
                <a16:creationId xmlns:a16="http://schemas.microsoft.com/office/drawing/2014/main" id="{31CA0A56-EB3E-F24C-35DB-13C4D6AF7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a:extLst>
              <a:ext uri="{FF2B5EF4-FFF2-40B4-BE49-F238E27FC236}">
                <a16:creationId xmlns:a16="http://schemas.microsoft.com/office/drawing/2014/main" id="{314522F7-B57D-50A8-BF13-36B5D3F3A25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FB9D315-8759-993C-A7FA-2E5EF25F293F}"/>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a:extLst>
              <a:ext uri="{FF2B5EF4-FFF2-40B4-BE49-F238E27FC236}">
                <a16:creationId xmlns:a16="http://schemas.microsoft.com/office/drawing/2014/main" id="{5E7D7871-016A-64A2-6FCE-A07762779AC7}"/>
              </a:ext>
            </a:extLst>
          </p:cNvPr>
          <p:cNvSpPr>
            <a:spLocks noChangeArrowheads="1"/>
          </p:cNvSpPr>
          <p:nvPr/>
        </p:nvSpPr>
        <p:spPr bwMode="auto">
          <a:xfrm>
            <a:off x="474663" y="1095375"/>
            <a:ext cx="8085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Basic Terminologies</a:t>
            </a:r>
          </a:p>
        </p:txBody>
      </p:sp>
      <p:sp>
        <p:nvSpPr>
          <p:cNvPr id="77827" name="Rectangle 2">
            <a:extLst>
              <a:ext uri="{FF2B5EF4-FFF2-40B4-BE49-F238E27FC236}">
                <a16:creationId xmlns:a16="http://schemas.microsoft.com/office/drawing/2014/main" id="{B98F326E-399C-B4C4-0D0B-F11BE0B17ED0}"/>
              </a:ext>
            </a:extLst>
          </p:cNvPr>
          <p:cNvSpPr>
            <a:spLocks noChangeArrowheads="1"/>
          </p:cNvSpPr>
          <p:nvPr/>
        </p:nvSpPr>
        <p:spPr bwMode="auto">
          <a:xfrm>
            <a:off x="442913" y="1579563"/>
            <a:ext cx="472281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b="1"/>
              <a:t>Point to Point, Multi Drop and Multi Point </a:t>
            </a:r>
          </a:p>
          <a:p>
            <a:pPr algn="just"/>
            <a:r>
              <a:rPr lang="en-US" altLang="en-US" b="1">
                <a:solidFill>
                  <a:srgbClr val="C00000"/>
                </a:solidFill>
              </a:rPr>
              <a:t>Point to Point: </a:t>
            </a:r>
            <a:r>
              <a:rPr lang="en-US" altLang="en-US"/>
              <a:t>Interface between devices having peer relationship</a:t>
            </a:r>
            <a:r>
              <a:rPr lang="en-US" altLang="en-US" b="1"/>
              <a:t> i.e., </a:t>
            </a:r>
            <a:r>
              <a:rPr lang="en-US" altLang="en-US"/>
              <a:t>When there is a single dedicated link only between two devices, it is a point-to-point connection.</a:t>
            </a:r>
          </a:p>
          <a:p>
            <a:pPr algn="just"/>
            <a:r>
              <a:rPr lang="en-US" altLang="en-US"/>
              <a:t>Example: RS-232</a:t>
            </a:r>
          </a:p>
          <a:p>
            <a:pPr algn="just"/>
            <a:endParaRPr lang="en-US" altLang="en-US"/>
          </a:p>
        </p:txBody>
      </p:sp>
      <p:sp>
        <p:nvSpPr>
          <p:cNvPr id="77828" name="Rectangle 3">
            <a:extLst>
              <a:ext uri="{FF2B5EF4-FFF2-40B4-BE49-F238E27FC236}">
                <a16:creationId xmlns:a16="http://schemas.microsoft.com/office/drawing/2014/main" id="{84DC6847-6DF5-1D8C-4607-CD6B1F632E4F}"/>
              </a:ext>
            </a:extLst>
          </p:cNvPr>
          <p:cNvSpPr>
            <a:spLocks noChangeArrowheads="1"/>
          </p:cNvSpPr>
          <p:nvPr/>
        </p:nvSpPr>
        <p:spPr bwMode="auto">
          <a:xfrm>
            <a:off x="454025" y="3497263"/>
            <a:ext cx="47228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b="1">
                <a:solidFill>
                  <a:srgbClr val="C00000"/>
                </a:solidFill>
              </a:rPr>
              <a:t>Multi Drop : </a:t>
            </a:r>
            <a:r>
              <a:rPr lang="en-US" altLang="en-US"/>
              <a:t>One Transmitter communicating with Multiple Receivers.</a:t>
            </a:r>
          </a:p>
          <a:p>
            <a:pPr algn="just"/>
            <a:r>
              <a:rPr lang="en-US" altLang="en-US"/>
              <a:t>Example: RS-422</a:t>
            </a:r>
          </a:p>
          <a:p>
            <a:pPr algn="just"/>
            <a:r>
              <a:rPr lang="en-US" altLang="en-US" b="1">
                <a:solidFill>
                  <a:srgbClr val="C00000"/>
                </a:solidFill>
              </a:rPr>
              <a:t>Multi Point: </a:t>
            </a:r>
            <a:r>
              <a:rPr lang="en-US" altLang="en-US"/>
              <a:t>Several Devices communicating with several receivers. It is the interfaces capable of internetworking multiple transmitters and receivers in the same network.</a:t>
            </a:r>
          </a:p>
          <a:p>
            <a:pPr algn="just"/>
            <a:endParaRPr lang="en-US" altLang="en-US"/>
          </a:p>
        </p:txBody>
      </p:sp>
      <p:sp>
        <p:nvSpPr>
          <p:cNvPr id="10" name="Rectangle 9">
            <a:extLst>
              <a:ext uri="{FF2B5EF4-FFF2-40B4-BE49-F238E27FC236}">
                <a16:creationId xmlns:a16="http://schemas.microsoft.com/office/drawing/2014/main" id="{4094678F-5241-5DBC-DEA2-530B0DCB01DC}"/>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11" name="Line 7">
            <a:extLst>
              <a:ext uri="{FF2B5EF4-FFF2-40B4-BE49-F238E27FC236}">
                <a16:creationId xmlns:a16="http://schemas.microsoft.com/office/drawing/2014/main" id="{10BA2C08-6FBA-EC94-5A68-4FDA456D809A}"/>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cxnSp>
        <p:nvCxnSpPr>
          <p:cNvPr id="13" name="Straight Connector 12">
            <a:extLst>
              <a:ext uri="{FF2B5EF4-FFF2-40B4-BE49-F238E27FC236}">
                <a16:creationId xmlns:a16="http://schemas.microsoft.com/office/drawing/2014/main" id="{927D55D3-9F1B-55CA-B0C3-CE07E460119D}"/>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1732228-939F-EB07-096C-D548A5423776}"/>
              </a:ext>
            </a:extLst>
          </p:cNvPr>
          <p:cNvPicPr>
            <a:picLocks noChangeAspect="1"/>
          </p:cNvPicPr>
          <p:nvPr/>
        </p:nvPicPr>
        <p:blipFill>
          <a:blip r:embed="rId2"/>
          <a:stretch>
            <a:fillRect/>
          </a:stretch>
        </p:blipFill>
        <p:spPr>
          <a:xfrm>
            <a:off x="5666868" y="1239529"/>
            <a:ext cx="4848726" cy="2690323"/>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7833" name="Picture 2" descr="Our Brand Identity » PES University">
            <a:extLst>
              <a:ext uri="{FF2B5EF4-FFF2-40B4-BE49-F238E27FC236}">
                <a16:creationId xmlns:a16="http://schemas.microsoft.com/office/drawing/2014/main" id="{31F2AAF8-409C-DF04-0973-9D56FF2BD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a:extLst>
              <a:ext uri="{FF2B5EF4-FFF2-40B4-BE49-F238E27FC236}">
                <a16:creationId xmlns:a16="http://schemas.microsoft.com/office/drawing/2014/main" id="{2FE7A776-9599-45FE-E0B1-22F2C5B181F0}"/>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pic>
        <p:nvPicPr>
          <p:cNvPr id="20" name="Picture 19">
            <a:extLst>
              <a:ext uri="{FF2B5EF4-FFF2-40B4-BE49-F238E27FC236}">
                <a16:creationId xmlns:a16="http://schemas.microsoft.com/office/drawing/2014/main" id="{505A1149-33A3-AF3F-A216-E57E77EFEA8B}"/>
              </a:ext>
            </a:extLst>
          </p:cNvPr>
          <p:cNvPicPr>
            <a:picLocks noChangeAspect="1"/>
          </p:cNvPicPr>
          <p:nvPr/>
        </p:nvPicPr>
        <p:blipFill>
          <a:blip r:embed="rId4"/>
          <a:stretch>
            <a:fillRect/>
          </a:stretch>
        </p:blipFill>
        <p:spPr>
          <a:xfrm>
            <a:off x="5666867" y="4285980"/>
            <a:ext cx="4848727" cy="153692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C38990-BE82-2D23-1F2C-83228A4F28DD}"/>
              </a:ext>
            </a:extLst>
          </p:cNvPr>
          <p:cNvSpPr>
            <a:spLocks noGrp="1"/>
          </p:cNvSpPr>
          <p:nvPr>
            <p:ph type="dt" sz="quarter" idx="10"/>
          </p:nvPr>
        </p:nvSpPr>
        <p:spPr/>
        <p:txBody>
          <a:bodyPr/>
          <a:lstStyle/>
          <a:p>
            <a:pPr>
              <a:defRPr/>
            </a:pPr>
            <a:fld id="{88AA35F9-B5CF-4F34-89E1-B7B5ED91AEFC}" type="datetime3">
              <a:rPr lang="en-US" smtClean="0"/>
              <a:pPr>
                <a:defRPr/>
              </a:pPr>
              <a:t>7 June 2023</a:t>
            </a:fld>
            <a:endParaRPr lang="en-US" dirty="0"/>
          </a:p>
        </p:txBody>
      </p:sp>
      <p:sp>
        <p:nvSpPr>
          <p:cNvPr id="5" name="Slide Number Placeholder 4">
            <a:extLst>
              <a:ext uri="{FF2B5EF4-FFF2-40B4-BE49-F238E27FC236}">
                <a16:creationId xmlns:a16="http://schemas.microsoft.com/office/drawing/2014/main" id="{C215AD27-2F22-F39D-D17D-FD91153D0BAB}"/>
              </a:ext>
            </a:extLst>
          </p:cNvPr>
          <p:cNvSpPr>
            <a:spLocks noGrp="1"/>
          </p:cNvSpPr>
          <p:nvPr>
            <p:ph type="sldNum" sz="quarter" idx="12"/>
          </p:nvPr>
        </p:nvSpPr>
        <p:spPr/>
        <p:txBody>
          <a:bodyPr/>
          <a:lstStyle/>
          <a:p>
            <a:pPr>
              <a:defRPr/>
            </a:pPr>
            <a:fld id="{9DECE21B-1D97-4E6A-ACD6-C1C2AFB96FD1}" type="slidenum">
              <a:rPr lang="en-US" smtClean="0"/>
              <a:pPr>
                <a:defRPr/>
              </a:pPr>
              <a:t>8</a:t>
            </a:fld>
            <a:endParaRPr lang="en-US" dirty="0"/>
          </a:p>
        </p:txBody>
      </p:sp>
      <p:graphicFrame>
        <p:nvGraphicFramePr>
          <p:cNvPr id="16" name="Diagram 15">
            <a:extLst>
              <a:ext uri="{FF2B5EF4-FFF2-40B4-BE49-F238E27FC236}">
                <a16:creationId xmlns:a16="http://schemas.microsoft.com/office/drawing/2014/main" id="{B7081C2F-E5B7-A8C9-4767-70AA2E9AE97D}"/>
              </a:ext>
            </a:extLst>
          </p:cNvPr>
          <p:cNvGraphicFramePr/>
          <p:nvPr/>
        </p:nvGraphicFramePr>
        <p:xfrm>
          <a:off x="541337" y="1095382"/>
          <a:ext cx="10010357" cy="5195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8F7874F9-2266-4A5B-4572-00E75609969C}"/>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6" name="Line 7">
            <a:extLst>
              <a:ext uri="{FF2B5EF4-FFF2-40B4-BE49-F238E27FC236}">
                <a16:creationId xmlns:a16="http://schemas.microsoft.com/office/drawing/2014/main" id="{59E3AFC4-C494-B9CA-592D-14E548B076A7}"/>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78855" name="Picture 2" descr="Our Brand Identity » PES University">
            <a:extLst>
              <a:ext uri="{FF2B5EF4-FFF2-40B4-BE49-F238E27FC236}">
                <a16:creationId xmlns:a16="http://schemas.microsoft.com/office/drawing/2014/main" id="{3B53C936-31BD-9CAF-36C6-3E3EE5F50E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0D7D0BCD-CFD1-87D8-A894-CC59477D9C2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034D5DB-7FC0-3C10-EF82-763C602CA6F1}"/>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A23900-BC7C-2D79-BDA2-3491DBDAED9D}"/>
              </a:ext>
            </a:extLst>
          </p:cNvPr>
          <p:cNvSpPr/>
          <p:nvPr/>
        </p:nvSpPr>
        <p:spPr>
          <a:xfrm>
            <a:off x="474663" y="1127125"/>
            <a:ext cx="8085137" cy="400050"/>
          </a:xfrm>
          <a:prstGeom prst="rect">
            <a:avLst/>
          </a:prstGeom>
        </p:spPr>
        <p:txBody>
          <a:bodyPr>
            <a:spAutoFit/>
          </a:bodyPr>
          <a:lstStyle/>
          <a:p>
            <a:pPr>
              <a:defRPr/>
            </a:pPr>
            <a:r>
              <a:rPr lang="en-US" sz="2000" b="1" dirty="0">
                <a:solidFill>
                  <a:schemeClr val="accent1">
                    <a:lumMod val="75000"/>
                  </a:schemeClr>
                </a:solidFill>
              </a:rPr>
              <a:t>UART – Universal Asynchronous Receiver and Transmitter</a:t>
            </a:r>
          </a:p>
        </p:txBody>
      </p:sp>
      <p:sp>
        <p:nvSpPr>
          <p:cNvPr id="79875" name="Rectangle 9">
            <a:extLst>
              <a:ext uri="{FF2B5EF4-FFF2-40B4-BE49-F238E27FC236}">
                <a16:creationId xmlns:a16="http://schemas.microsoft.com/office/drawing/2014/main" id="{39F3A170-D95B-EBFA-780A-8ADFA07E49E7}"/>
              </a:ext>
            </a:extLst>
          </p:cNvPr>
          <p:cNvSpPr>
            <a:spLocks noChangeArrowheads="1"/>
          </p:cNvSpPr>
          <p:nvPr/>
        </p:nvSpPr>
        <p:spPr bwMode="auto">
          <a:xfrm>
            <a:off x="479425" y="1563688"/>
            <a:ext cx="80803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b="1"/>
              <a:t>Universal – </a:t>
            </a:r>
            <a:r>
              <a:rPr lang="en-US" altLang="en-US"/>
              <a:t>As the Frame (data size ) and the speed with the data communicated are configurable to meet the need of given communication requirements, Therefore it is referred as Universal</a:t>
            </a:r>
          </a:p>
          <a:p>
            <a:pPr algn="just"/>
            <a:r>
              <a:rPr lang="en-US" altLang="en-US"/>
              <a:t>UART is a Simple Half duplex , Asynchronous Serial communication protocol used fro point to point communication. It communicates the data using a defined baud rate.</a:t>
            </a:r>
          </a:p>
          <a:p>
            <a:pPr algn="just"/>
            <a:r>
              <a:rPr lang="en-US" altLang="en-US"/>
              <a:t>In UART, the data is Transmitted from TxD pin of Transmitter to RxD pin of Receiver and It is Duplex in nature on both side TxD and RxD available. These pins are operating with TTL logic</a:t>
            </a:r>
          </a:p>
        </p:txBody>
      </p:sp>
      <p:sp>
        <p:nvSpPr>
          <p:cNvPr id="4" name="Rectangle 3">
            <a:extLst>
              <a:ext uri="{FF2B5EF4-FFF2-40B4-BE49-F238E27FC236}">
                <a16:creationId xmlns:a16="http://schemas.microsoft.com/office/drawing/2014/main" id="{B8202012-7D4C-9CB5-FBA2-475BA2F7DDA7}"/>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sp>
        <p:nvSpPr>
          <p:cNvPr id="5" name="Line 7">
            <a:extLst>
              <a:ext uri="{FF2B5EF4-FFF2-40B4-BE49-F238E27FC236}">
                <a16:creationId xmlns:a16="http://schemas.microsoft.com/office/drawing/2014/main" id="{C335A2DF-BB0C-BA3A-92B7-A7C80B55FA18}"/>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79878" name="Picture 2" descr="Our Brand Identity » PES University">
            <a:extLst>
              <a:ext uri="{FF2B5EF4-FFF2-40B4-BE49-F238E27FC236}">
                <a16:creationId xmlns:a16="http://schemas.microsoft.com/office/drawing/2014/main" id="{B640C41D-1829-F8B0-49E5-8A4594C20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76972D11-7004-CE3D-5B6C-DFDD8F5DA00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01B5842-1120-2D12-14A2-6C5FB84A82DC}"/>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pic>
        <p:nvPicPr>
          <p:cNvPr id="79881" name="Picture 12">
            <a:extLst>
              <a:ext uri="{FF2B5EF4-FFF2-40B4-BE49-F238E27FC236}">
                <a16:creationId xmlns:a16="http://schemas.microsoft.com/office/drawing/2014/main" id="{319659B2-75CD-DD35-F1FD-822BA9970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4232275"/>
            <a:ext cx="51212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134189</TotalTime>
  <Words>3130</Words>
  <Application>Microsoft Office PowerPoint</Application>
  <PresentationFormat>Custom</PresentationFormat>
  <Paragraphs>376</Paragraphs>
  <Slides>29</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29</vt:i4>
      </vt:variant>
    </vt:vector>
  </HeadingPairs>
  <TitlesOfParts>
    <vt:vector size="44" baseType="lpstr">
      <vt:lpstr>Calibri</vt:lpstr>
      <vt:lpstr>Arial</vt:lpstr>
      <vt:lpstr>Calibri Light</vt:lpstr>
      <vt:lpstr>Times New Roman</vt:lpstr>
      <vt:lpstr>Lucida Sans Typewriter</vt:lpstr>
      <vt:lpstr>Wingdings</vt:lpstr>
      <vt:lpstr>Carlito_1x_1</vt:lpstr>
      <vt:lpstr>Carlito_1x_2</vt:lpstr>
      <vt:lpstr>Carlito-Bold_v_2</vt:lpstr>
      <vt:lpstr>BatangChe</vt:lpstr>
      <vt:lpstr>Georgia</vt:lpstr>
      <vt:lpstr>Carlito-Bold_v_1</vt:lpstr>
      <vt:lpstr>OpenSymbol_-_1</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maST11EC012@pesuonline.onmicrosoft.com mayur@123</cp:lastModifiedBy>
  <cp:revision>2817</cp:revision>
  <dcterms:created xsi:type="dcterms:W3CDTF">2020-02-24T03:13:07Z</dcterms:created>
  <dcterms:modified xsi:type="dcterms:W3CDTF">2023-06-07T11:28:38Z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