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669" r:id="rId3"/>
    <p:sldId id="358" r:id="rId4"/>
    <p:sldId id="359" r:id="rId5"/>
    <p:sldId id="360" r:id="rId6"/>
    <p:sldId id="374" r:id="rId7"/>
    <p:sldId id="800" r:id="rId8"/>
  </p:sldIdLst>
  <p:sldSz cx="12190413" cy="6859588"/>
  <p:notesSz cx="7559675" cy="1069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8689" autoAdjust="0"/>
  </p:normalViewPr>
  <p:slideViewPr>
    <p:cSldViewPr snapToGrid="0">
      <p:cViewPr varScale="1">
        <p:scale>
          <a:sx n="53" d="100"/>
          <a:sy n="53" d="100"/>
        </p:scale>
        <p:origin x="1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215AF4-FC50-CD5C-3B75-A7D6ABAB18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4358-F1F1-7A05-DA4D-A9D40479DD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D16FD1-BEAA-4988-9A7F-D2FBD77449B8}" type="datetimeFigureOut">
              <a:rPr lang="en-US"/>
              <a:pPr>
                <a:defRPr/>
              </a:pPr>
              <a:t>6/7/2023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E7C279-C2D8-CF32-55AA-AEF2CE1C4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4449B5-3084-69E5-A341-E60052425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949DF-7621-AA07-1805-C47EEC8E56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38A2-BD76-A49B-1F2B-FE2E0460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1CEB2F-92A0-4C64-B2EF-5EF98C4D1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8C6A-34AF-7400-687F-F5E8D0A0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F667-597E-4F82-A737-9590476F891A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09D2-81E7-1442-2B24-19A433C9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4848-3B8C-FBC8-4E4E-8584B4F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194-D1DB-49F9-BCEB-632056C1E49A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50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3688-E86B-926D-263B-FC8ABAA1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70C0-4939-42EF-84CA-B2A526E54874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A42B-B319-6478-F379-85D4E2DB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608C-0D63-D153-166D-0D3ABBFA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34E5A-3CBF-43D8-BF88-C9B8B736B05C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8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3D890-B001-A2C4-18DB-7BD17B66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91392-684A-40B5-B882-EE2934A2FE99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21AD-2970-8B0C-4BA6-EB8FE507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31D5-DDA4-10A2-EFEE-CAD383F7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FD8E0-6AF2-4533-80C9-EABCF8848621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F91E-D919-C5CF-8A8F-D730D068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3E530-E6E2-48C3-AE92-1EF012ABF0D6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4E27-5FD0-FA4B-D044-A23D079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B68C-13FA-2F89-74A4-DF10A8AA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0F128-776F-4876-AF95-B26B4C85C065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81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7D99-51CC-952D-A19B-B99CB999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DF3E9-C97C-4478-83EF-E6A883AF57AC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9D9F-61B5-B31E-33F4-0A207D2D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7BF0-BEDC-1E3C-4ED0-D736400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CBEBF-16CE-4B74-B715-5FB529DD0F5C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747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CA47A0-C86C-6D50-FDD1-DFC3BD40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DE4D-BD30-405B-8DAB-87EACDB75A93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B5CD43-2E9B-760F-51B8-CE01AC7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2C4567-75FE-6A31-882D-740165F0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EB7D9-C2B4-4AA7-9C61-28E46459BE45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5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D84028-4676-15EB-063C-1687447C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48353-DCC7-4931-93D9-2A9E29EAE36E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E5E728-9188-A00A-DF0F-634744C7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7C0210-5FFD-C5B7-BD13-57502753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E913-BC90-4A03-8CB9-829C3481D1E1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336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F042-FF79-2F72-2B88-61EE1974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6636D-D922-432D-A958-524484B5923D}" type="datetimeFigureOut">
              <a:rPr lang="en-US"/>
              <a:pPr>
                <a:defRPr/>
              </a:pPr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DF5D-7FD7-E258-4AF1-B0E01E9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FD64B-FCD8-09BE-E1FC-B106D32F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23BA5D-CB93-4654-A861-A87330B433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E4C76-367D-E0BF-2A77-06DC11FE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9654-5747-4FB6-BC41-EC0D92277577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C416605-1C32-9765-4836-92A42F00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B07C8B-60DE-1F0A-BC57-C0D8B1F8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79582-C42A-4FCC-9A82-871E7808F28F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8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CB3640-B269-778A-04BD-AC2104E4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E3A3F-FEE4-49D2-8AE0-8E230B88DA5B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86ABE8-8310-0411-9B72-E1ACD00E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59D354-F895-7B93-F6A7-D25F69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317B6-2B17-4F22-A656-B27278479862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34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B7D2F6-86F8-7733-35F3-E245C788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988E-47CA-4CFB-B7E7-6AE1AF3C6F0C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7ABB0-A2A8-FB4F-D2E7-4AED4FB7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26BE63-8ED8-929E-85C0-B94C0862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0580-FAD2-4D10-B7C6-11001D93FBEC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8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C07DB3-2375-117A-7B45-F6ABA4C7E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DCC269-E7FA-C2B0-88D2-85BC0496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A936-632B-C9DD-A2EA-7F21533F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A37EB684-DDAA-4898-87D1-83208C1BB91F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FFE5-6436-00A7-07E3-5CE5A3E7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AF34-4799-D8C3-117A-C0B59EEA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E0D6B258-CD44-4DD7-8DE7-6233E73F14E3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>
            <a:extLst>
              <a:ext uri="{FF2B5EF4-FFF2-40B4-BE49-F238E27FC236}">
                <a16:creationId xmlns:a16="http://schemas.microsoft.com/office/drawing/2014/main" id="{F32962B1-495A-E8EC-3355-DA88EDB4F68C}"/>
              </a:ext>
            </a:extLst>
          </p:cNvPr>
          <p:cNvSpPr/>
          <p:nvPr/>
        </p:nvSpPr>
        <p:spPr>
          <a:xfrm>
            <a:off x="4694238" y="3295650"/>
            <a:ext cx="7496175" cy="639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600" spc="-1" dirty="0">
              <a:latin typeface="Arial"/>
            </a:endParaRPr>
          </a:p>
        </p:txBody>
      </p:sp>
      <p:sp>
        <p:nvSpPr>
          <p:cNvPr id="42" name="CustomShape 2">
            <a:extLst>
              <a:ext uri="{FF2B5EF4-FFF2-40B4-BE49-F238E27FC236}">
                <a16:creationId xmlns:a16="http://schemas.microsoft.com/office/drawing/2014/main" id="{7D624FFE-9A98-B35D-71F0-97764C0AB4C6}"/>
              </a:ext>
            </a:extLst>
          </p:cNvPr>
          <p:cNvSpPr/>
          <p:nvPr/>
        </p:nvSpPr>
        <p:spPr>
          <a:xfrm>
            <a:off x="4781550" y="4144963"/>
            <a:ext cx="7496175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spc="-1" dirty="0">
                <a:solidFill>
                  <a:srgbClr val="000000"/>
                </a:solidFill>
              </a:rPr>
              <a:t>Mahesh Awati </a:t>
            </a:r>
            <a:endParaRPr lang="en-IN" sz="2400" spc="-1" dirty="0">
              <a:latin typeface="Arial"/>
            </a:endParaRPr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AB2D4A20-6D04-19F7-F65D-F51199D31B35}"/>
              </a:ext>
            </a:extLst>
          </p:cNvPr>
          <p:cNvSpPr/>
          <p:nvPr/>
        </p:nvSpPr>
        <p:spPr>
          <a:xfrm>
            <a:off x="4781550" y="4548188"/>
            <a:ext cx="7496175" cy="822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-1" dirty="0">
                <a:solidFill>
                  <a:srgbClr val="000000"/>
                </a:solidFill>
              </a:rPr>
              <a:t>Department of Electronics and Communication </a:t>
            </a:r>
            <a:r>
              <a:rPr lang="en-IN" sz="2000" spc="-1" dirty="0" err="1">
                <a:solidFill>
                  <a:srgbClr val="000000"/>
                </a:solidFill>
              </a:rPr>
              <a:t>Engg</a:t>
            </a:r>
            <a:r>
              <a:rPr lang="en-IN" sz="2000" spc="-1" dirty="0">
                <a:solidFill>
                  <a:srgbClr val="000000"/>
                </a:solidFill>
              </a:rPr>
              <a:t>.</a:t>
            </a:r>
            <a:endParaRPr lang="en-IN" sz="2000" spc="-1" dirty="0">
              <a:latin typeface="Arial"/>
            </a:endParaRPr>
          </a:p>
        </p:txBody>
      </p:sp>
      <p:grpSp>
        <p:nvGrpSpPr>
          <p:cNvPr id="4101" name="Group 4">
            <a:extLst>
              <a:ext uri="{FF2B5EF4-FFF2-40B4-BE49-F238E27FC236}">
                <a16:creationId xmlns:a16="http://schemas.microsoft.com/office/drawing/2014/main" id="{41D068F5-6384-D974-9608-CCC66DB3AD05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5491163"/>
            <a:ext cx="1066800" cy="1077912"/>
            <a:chOff x="314280" y="5491440"/>
            <a:chExt cx="1066320" cy="1077480"/>
          </a:xfrm>
        </p:grpSpPr>
        <p:sp>
          <p:nvSpPr>
            <p:cNvPr id="45" name="CustomShape 5">
              <a:extLst>
                <a:ext uri="{FF2B5EF4-FFF2-40B4-BE49-F238E27FC236}">
                  <a16:creationId xmlns:a16="http://schemas.microsoft.com/office/drawing/2014/main" id="{2065B9E4-A14E-CC06-8C82-1FC9B056AB0E}"/>
                </a:ext>
              </a:extLst>
            </p:cNvPr>
            <p:cNvSpPr/>
            <p:nvPr/>
          </p:nvSpPr>
          <p:spPr>
            <a:xfrm rot="5400000">
              <a:off x="824430" y="6012751"/>
              <a:ext cx="46019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6">
              <a:extLst>
                <a:ext uri="{FF2B5EF4-FFF2-40B4-BE49-F238E27FC236}">
                  <a16:creationId xmlns:a16="http://schemas.microsoft.com/office/drawing/2014/main" id="{5E5D105C-2BD0-0FEF-EEE8-85927BAA4B9F}"/>
                </a:ext>
              </a:extLst>
            </p:cNvPr>
            <p:cNvSpPr/>
            <p:nvPr/>
          </p:nvSpPr>
          <p:spPr>
            <a:xfrm rot="10800000">
              <a:off x="314280" y="5491440"/>
              <a:ext cx="46017" cy="10663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" name="Line 7">
            <a:extLst>
              <a:ext uri="{FF2B5EF4-FFF2-40B4-BE49-F238E27FC236}">
                <a16:creationId xmlns:a16="http://schemas.microsoft.com/office/drawing/2014/main" id="{A89431DD-544C-B223-D1F8-33E9D044C40A}"/>
              </a:ext>
            </a:extLst>
          </p:cNvPr>
          <p:cNvSpPr/>
          <p:nvPr/>
        </p:nvSpPr>
        <p:spPr>
          <a:xfrm>
            <a:off x="4781550" y="4113213"/>
            <a:ext cx="5986463" cy="14287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4103" name="Group 8">
            <a:extLst>
              <a:ext uri="{FF2B5EF4-FFF2-40B4-BE49-F238E27FC236}">
                <a16:creationId xmlns:a16="http://schemas.microsoft.com/office/drawing/2014/main" id="{6ADE5B07-F5E9-F8FE-B9F3-D8D979C0C6DE}"/>
              </a:ext>
            </a:extLst>
          </p:cNvPr>
          <p:cNvGrpSpPr>
            <a:grpSpLocks/>
          </p:cNvGrpSpPr>
          <p:nvPr/>
        </p:nvGrpSpPr>
        <p:grpSpPr bwMode="auto">
          <a:xfrm>
            <a:off x="10853738" y="266700"/>
            <a:ext cx="1066800" cy="1077913"/>
            <a:chOff x="10854360" y="266400"/>
            <a:chExt cx="1066320" cy="1077840"/>
          </a:xfrm>
        </p:grpSpPr>
        <p:sp>
          <p:nvSpPr>
            <p:cNvPr id="50" name="CustomShape 9">
              <a:extLst>
                <a:ext uri="{FF2B5EF4-FFF2-40B4-BE49-F238E27FC236}">
                  <a16:creationId xmlns:a16="http://schemas.microsoft.com/office/drawing/2014/main" id="{5E5AA756-BB91-B147-D145-1E5CEB30CBB8}"/>
                </a:ext>
              </a:extLst>
            </p:cNvPr>
            <p:cNvSpPr/>
            <p:nvPr/>
          </p:nvSpPr>
          <p:spPr>
            <a:xfrm rot="16200000">
              <a:off x="11364503" y="-243743"/>
              <a:ext cx="46035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0">
              <a:extLst>
                <a:ext uri="{FF2B5EF4-FFF2-40B4-BE49-F238E27FC236}">
                  <a16:creationId xmlns:a16="http://schemas.microsoft.com/office/drawing/2014/main" id="{DF2B277D-0073-D076-7C4F-6F7118AEA81B}"/>
                </a:ext>
              </a:extLst>
            </p:cNvPr>
            <p:cNvSpPr/>
            <p:nvPr/>
          </p:nvSpPr>
          <p:spPr>
            <a:xfrm>
              <a:off x="11874663" y="277512"/>
              <a:ext cx="46017" cy="1066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104" name="Picture 2" descr="Our Brand Identity » PES University">
            <a:extLst>
              <a:ext uri="{FF2B5EF4-FFF2-40B4-BE49-F238E27FC236}">
                <a16:creationId xmlns:a16="http://schemas.microsoft.com/office/drawing/2014/main" id="{777D3DA3-7CC1-F9EC-5795-FEE54BB7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92200"/>
            <a:ext cx="2695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92936676-9B9A-83EC-B07C-9C4AD760C48A}"/>
              </a:ext>
            </a:extLst>
          </p:cNvPr>
          <p:cNvSpPr txBox="1">
            <a:spLocks/>
          </p:cNvSpPr>
          <p:nvPr/>
        </p:nvSpPr>
        <p:spPr>
          <a:xfrm>
            <a:off x="4694238" y="3117850"/>
            <a:ext cx="7026707" cy="949325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</a:rPr>
              <a:t>A simple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815951B-6748-BCD4-3CEF-C48C54AEB3FE}"/>
              </a:ext>
            </a:extLst>
          </p:cNvPr>
          <p:cNvGrpSpPr/>
          <p:nvPr/>
        </p:nvGrpSpPr>
        <p:grpSpPr>
          <a:xfrm>
            <a:off x="313803" y="5490225"/>
            <a:ext cx="1066756" cy="107801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1276FA-05C8-202D-9E38-E488EC96B05F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901F2D-B1FD-878A-C16A-0091BA209063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EB7A44-3BC6-8098-517B-7C2B18F30EF4}"/>
              </a:ext>
            </a:extLst>
          </p:cNvPr>
          <p:cNvCxnSpPr>
            <a:cxnSpLocks/>
          </p:cNvCxnSpPr>
          <p:nvPr/>
        </p:nvCxnSpPr>
        <p:spPr>
          <a:xfrm flipV="1">
            <a:off x="358775" y="4376738"/>
            <a:ext cx="79041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6">
            <a:extLst>
              <a:ext uri="{FF2B5EF4-FFF2-40B4-BE49-F238E27FC236}">
                <a16:creationId xmlns:a16="http://schemas.microsoft.com/office/drawing/2014/main" id="{68B2B9C1-DB6B-FC3A-A21D-21D0DE25D640}"/>
              </a:ext>
            </a:extLst>
          </p:cNvPr>
          <p:cNvSpPr txBox="1">
            <a:spLocks/>
          </p:cNvSpPr>
          <p:nvPr/>
        </p:nvSpPr>
        <p:spPr>
          <a:xfrm>
            <a:off x="358775" y="3354684"/>
            <a:ext cx="9192257" cy="461666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- A simple approach</a:t>
            </a:r>
          </a:p>
        </p:txBody>
      </p:sp>
      <p:pic>
        <p:nvPicPr>
          <p:cNvPr id="101381" name="Picture 2" descr="Our Brand Identity » PES University">
            <a:extLst>
              <a:ext uri="{FF2B5EF4-FFF2-40B4-BE49-F238E27FC236}">
                <a16:creationId xmlns:a16="http://schemas.microsoft.com/office/drawing/2014/main" id="{BE4695E9-4C31-6210-C759-BE31AE53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681038"/>
            <a:ext cx="248443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Rectangle 4">
            <a:extLst>
              <a:ext uri="{FF2B5EF4-FFF2-40B4-BE49-F238E27FC236}">
                <a16:creationId xmlns:a16="http://schemas.microsoft.com/office/drawing/2014/main" id="{78758DC9-3B45-EDF9-B41B-BC4195EA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489575"/>
            <a:ext cx="749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101383" name="Rectangle 5">
            <a:extLst>
              <a:ext uri="{FF2B5EF4-FFF2-40B4-BE49-F238E27FC236}">
                <a16:creationId xmlns:a16="http://schemas.microsoft.com/office/drawing/2014/main" id="{BA15FF87-8C18-6175-DCC7-5E3812C2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888038"/>
            <a:ext cx="7497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Department of Electronics and Communication Engineering</a:t>
            </a:r>
            <a:endParaRPr lang="en-IN" alt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75678-8C27-B557-FD61-1B6AA245AE43}"/>
              </a:ext>
            </a:extLst>
          </p:cNvPr>
          <p:cNvSpPr/>
          <p:nvPr/>
        </p:nvSpPr>
        <p:spPr>
          <a:xfrm>
            <a:off x="336550" y="3816350"/>
            <a:ext cx="109696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Interrupts :  Understanding Hardware Interrupts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2B3A34-2A78-78C1-4569-3FC6A2DD57D5}"/>
              </a:ext>
            </a:extLst>
          </p:cNvPr>
          <p:cNvSpPr/>
          <p:nvPr/>
        </p:nvSpPr>
        <p:spPr>
          <a:xfrm>
            <a:off x="428625" y="652463"/>
            <a:ext cx="7999413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Hardware Interrupt Programming</a:t>
            </a:r>
          </a:p>
        </p:txBody>
      </p:sp>
      <p:sp>
        <p:nvSpPr>
          <p:cNvPr id="102403" name="Rectangle 18">
            <a:extLst>
              <a:ext uri="{FF2B5EF4-FFF2-40B4-BE49-F238E27FC236}">
                <a16:creationId xmlns:a16="http://schemas.microsoft.com/office/drawing/2014/main" id="{777D357F-19A9-A1A6-3E81-AB0FD7DD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04" name="Rectangle 21">
            <a:extLst>
              <a:ext uri="{FF2B5EF4-FFF2-40B4-BE49-F238E27FC236}">
                <a16:creationId xmlns:a16="http://schemas.microsoft.com/office/drawing/2014/main" id="{495DEED8-3A4F-4448-6DB3-B04B456A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05" name="Rectangle 1">
            <a:extLst>
              <a:ext uri="{FF2B5EF4-FFF2-40B4-BE49-F238E27FC236}">
                <a16:creationId xmlns:a16="http://schemas.microsoft.com/office/drawing/2014/main" id="{D66C4A85-59FB-ED34-9B8D-868D7BF5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500188"/>
            <a:ext cx="6465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2000" b="1"/>
              <a:t>External Interrupt Mode register (EXTMODE - 0x400F C148)</a:t>
            </a:r>
            <a:endParaRPr lang="en-US" altLang="en-US" sz="2000" b="1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C7C9D5-0AD8-00CF-3250-97CE5000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963738"/>
            <a:ext cx="9985375" cy="1762125"/>
          </a:xfrm>
        </p:spPr>
        <p:txBody>
          <a:bodyPr rtlCol="0">
            <a:normAutofit/>
          </a:bodyPr>
          <a:lstStyle/>
          <a:p>
            <a:pPr marL="228577" indent="-228577" algn="just" defTabSz="914309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000" dirty="0">
                <a:cs typeface="Times New Roman" pitchFamily="18" charset="0"/>
              </a:rPr>
              <a:t>The bits in this Register </a:t>
            </a:r>
            <a:r>
              <a:rPr lang="en-IN" sz="2000" dirty="0">
                <a:solidFill>
                  <a:srgbClr val="C00000"/>
                </a:solidFill>
                <a:cs typeface="Times New Roman" pitchFamily="18" charset="0"/>
              </a:rPr>
              <a:t>select whether each EINT pin is level- or edge-sensitive.</a:t>
            </a:r>
            <a:r>
              <a:rPr lang="en-IN" sz="2000" dirty="0">
                <a:cs typeface="Times New Roman" pitchFamily="18" charset="0"/>
              </a:rPr>
              <a:t> Only pins that are selected for the EINT function (see Section 8.5) and enabled in the appropriate NVIC register) can cause interrupts from the External Interrupt function </a:t>
            </a:r>
          </a:p>
          <a:p>
            <a:pPr marL="0" indent="0" algn="just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b="1" dirty="0">
                <a:cs typeface="Times New Roman" pitchFamily="18" charset="0"/>
              </a:rPr>
              <a:t>Note:  </a:t>
            </a:r>
            <a:r>
              <a:rPr lang="en-IN" sz="2000" dirty="0">
                <a:cs typeface="Times New Roman" pitchFamily="18" charset="0"/>
              </a:rPr>
              <a:t>Software should only change a bit in this register when its interrupt is disabled in the NVIC (state readable in the </a:t>
            </a:r>
            <a:r>
              <a:rPr lang="en-IN" sz="2000" dirty="0" err="1">
                <a:cs typeface="Times New Roman" pitchFamily="18" charset="0"/>
              </a:rPr>
              <a:t>ISERn</a:t>
            </a:r>
            <a:r>
              <a:rPr lang="en-IN" sz="2000" dirty="0">
                <a:cs typeface="Times New Roman" pitchFamily="18" charset="0"/>
              </a:rPr>
              <a:t>/</a:t>
            </a:r>
            <a:r>
              <a:rPr lang="en-IN" sz="2000" dirty="0" err="1">
                <a:cs typeface="Times New Roman" pitchFamily="18" charset="0"/>
              </a:rPr>
              <a:t>ICERn</a:t>
            </a:r>
            <a:r>
              <a:rPr lang="en-IN" sz="2000" dirty="0">
                <a:cs typeface="Times New Roman" pitchFamily="18" charset="0"/>
              </a:rPr>
              <a:t> registers)</a:t>
            </a:r>
          </a:p>
        </p:txBody>
      </p:sp>
      <p:pic>
        <p:nvPicPr>
          <p:cNvPr id="102407" name="Picture 2">
            <a:extLst>
              <a:ext uri="{FF2B5EF4-FFF2-40B4-BE49-F238E27FC236}">
                <a16:creationId xmlns:a16="http://schemas.microsoft.com/office/drawing/2014/main" id="{E2F43E65-3BF0-DD6D-5109-4B75D1F2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525838"/>
            <a:ext cx="8421687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7">
            <a:extLst>
              <a:ext uri="{FF2B5EF4-FFF2-40B4-BE49-F238E27FC236}">
                <a16:creationId xmlns:a16="http://schemas.microsoft.com/office/drawing/2014/main" id="{9C03B652-CCA1-774E-25DF-2A6A1B4DCE4E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02409" name="Picture 2" descr="Our Brand Identity » PES University">
            <a:extLst>
              <a:ext uri="{FF2B5EF4-FFF2-40B4-BE49-F238E27FC236}">
                <a16:creationId xmlns:a16="http://schemas.microsoft.com/office/drawing/2014/main" id="{B8FB59B8-AAC4-77A0-2CFA-D809F699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69A37-ED39-816D-2411-BE89C4E65DF0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CBF7-75D3-A6A8-85D1-ED3DC5B4A9C4}"/>
              </a:ext>
            </a:extLst>
          </p:cNvPr>
          <p:cNvSpPr/>
          <p:nvPr/>
        </p:nvSpPr>
        <p:spPr>
          <a:xfrm>
            <a:off x="452438" y="1079500"/>
            <a:ext cx="80835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Hardware Interrupt Programming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0AE52-071E-04C5-6A33-C94CCC2F3D53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04CC561F-AC1B-C5C4-65D5-3D978AE38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1887538"/>
            <a:ext cx="9331325" cy="22685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>
                <a:cs typeface="Times New Roman" panose="02020603050405020304" pitchFamily="18" charset="0"/>
              </a:rPr>
              <a:t>In level-sensitive mode, the bits in this register select whether the corresponding pin is high- or low-active.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>
                <a:cs typeface="Times New Roman" panose="02020603050405020304" pitchFamily="18" charset="0"/>
              </a:rPr>
              <a:t> In edge-sensitive mode, they select whether the pin is rising- or falling-edge sensitive. Only pins that are selected for the EINT function and enabled in the appropriate NVIC register) can cause interrupts from the External Interrupt function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>
                <a:cs typeface="Times New Roman" panose="02020603050405020304" pitchFamily="18" charset="0"/>
              </a:rPr>
              <a:t>Note: Software should only change a bit in this register when its interrupt is disabled in the NVIC (state readable in the ISERn/ICERn registers)</a:t>
            </a:r>
          </a:p>
        </p:txBody>
      </p:sp>
      <p:pic>
        <p:nvPicPr>
          <p:cNvPr id="103427" name="Picture 2">
            <a:extLst>
              <a:ext uri="{FF2B5EF4-FFF2-40B4-BE49-F238E27FC236}">
                <a16:creationId xmlns:a16="http://schemas.microsoft.com/office/drawing/2014/main" id="{49F49190-08F7-D965-87C3-63267C83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4237038"/>
            <a:ext cx="9232900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8" name="Rectangle 11">
            <a:extLst>
              <a:ext uri="{FF2B5EF4-FFF2-40B4-BE49-F238E27FC236}">
                <a16:creationId xmlns:a16="http://schemas.microsoft.com/office/drawing/2014/main" id="{BAC0F60F-0B1A-6CDA-6810-3766631D9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441450"/>
            <a:ext cx="691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2000" b="1"/>
              <a:t>External Interrupt POLARITY Register (EXTPOLAR - 0x400F C148)</a:t>
            </a:r>
            <a:endParaRPr lang="en-US" altLang="en-US" sz="20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350D7-BE4D-C0B2-B0E9-59D5193D0D9B}"/>
              </a:ext>
            </a:extLst>
          </p:cNvPr>
          <p:cNvSpPr/>
          <p:nvPr/>
        </p:nvSpPr>
        <p:spPr>
          <a:xfrm>
            <a:off x="428625" y="652463"/>
            <a:ext cx="7999413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Hardware Interrupt Programming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C4359194-278C-13A6-861F-27DBF1D34E99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03431" name="Picture 2" descr="Our Brand Identity » PES University">
            <a:extLst>
              <a:ext uri="{FF2B5EF4-FFF2-40B4-BE49-F238E27FC236}">
                <a16:creationId xmlns:a16="http://schemas.microsoft.com/office/drawing/2014/main" id="{59A14500-AA80-5B01-0AAF-65F460F4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516F17-7743-2B3E-393C-8874439B3DE8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CBC65D7-62A8-18A8-C3A9-F04DE1D75998}"/>
              </a:ext>
            </a:extLst>
          </p:cNvPr>
          <p:cNvSpPr/>
          <p:nvPr/>
        </p:nvSpPr>
        <p:spPr>
          <a:xfrm>
            <a:off x="452438" y="1079500"/>
            <a:ext cx="80835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Hardware Interrupt Programming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EDB60-10C1-805F-85EF-D5F7A352F051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>
            <a:extLst>
              <a:ext uri="{FF2B5EF4-FFF2-40B4-BE49-F238E27FC236}">
                <a16:creationId xmlns:a16="http://schemas.microsoft.com/office/drawing/2014/main" id="{C86C2796-EE27-A83B-D43C-CB74187E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43038"/>
            <a:ext cx="590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sv-SE" altLang="en-US" sz="2000" b="1"/>
              <a:t>External Interrupt flag register (EXTINT - 0x400F C140)</a:t>
            </a:r>
            <a:endParaRPr lang="en-US" altLang="en-US" sz="2000" b="1"/>
          </a:p>
        </p:txBody>
      </p:sp>
      <p:pic>
        <p:nvPicPr>
          <p:cNvPr id="104451" name="Picture 2">
            <a:extLst>
              <a:ext uri="{FF2B5EF4-FFF2-40B4-BE49-F238E27FC236}">
                <a16:creationId xmlns:a16="http://schemas.microsoft.com/office/drawing/2014/main" id="{F404C662-96BC-3CA0-0E55-FAE5EE05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952625"/>
            <a:ext cx="812323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E76B7D-E5A0-C29A-E899-B9E5FB860DB4}"/>
              </a:ext>
            </a:extLst>
          </p:cNvPr>
          <p:cNvSpPr/>
          <p:nvPr/>
        </p:nvSpPr>
        <p:spPr>
          <a:xfrm>
            <a:off x="428625" y="652463"/>
            <a:ext cx="7999413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Hardware Interrupt Programming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2152A264-B16A-25B9-F5B7-B5DAF586B84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04454" name="Picture 2" descr="Our Brand Identity » PES University">
            <a:extLst>
              <a:ext uri="{FF2B5EF4-FFF2-40B4-BE49-F238E27FC236}">
                <a16:creationId xmlns:a16="http://schemas.microsoft.com/office/drawing/2014/main" id="{3EF6F4A8-76BE-7758-96FE-3037B617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03693-060E-6794-02E3-F72D6A2B3180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97BDEAB-6A50-BF5D-9F3B-1CA0D5D14F8A}"/>
              </a:ext>
            </a:extLst>
          </p:cNvPr>
          <p:cNvSpPr/>
          <p:nvPr/>
        </p:nvSpPr>
        <p:spPr>
          <a:xfrm>
            <a:off x="452438" y="1079500"/>
            <a:ext cx="80835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Hardware Interrupt Programming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3E535-16E8-809D-A572-02294E13E605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9730BA0B-FF60-74B3-F7F3-074D040FD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4589463"/>
            <a:ext cx="11209338" cy="947737"/>
          </a:xfrm>
        </p:spPr>
        <p:txBody>
          <a:bodyPr/>
          <a:lstStyle/>
          <a:p>
            <a:pPr marL="117475" indent="0" eaLnBrk="1" hangingPunct="1">
              <a:buFont typeface="Arial" panose="020B0604020202020204" pitchFamily="34" charset="0"/>
              <a:buNone/>
            </a:pPr>
            <a:r>
              <a:rPr lang="en-IN" altLang="en-US" sz="2000">
                <a:latin typeface="Lucida Sans Typewriter" panose="020B0509030504030204" pitchFamily="49" charset="0"/>
              </a:rPr>
              <a:t>LPC_SC-&gt;EXTMODE=0X00000002; </a:t>
            </a:r>
            <a:r>
              <a:rPr lang="en-IN" altLang="en-US" sz="1200">
                <a:latin typeface="Lucida Sans Typewriter" panose="020B0509030504030204" pitchFamily="49" charset="0"/>
              </a:rPr>
              <a:t>// 0000 0000 0000 0000 0000 0000 0000 0010  -EDGE Sensistive</a:t>
            </a:r>
          </a:p>
          <a:p>
            <a:pPr marL="117475" indent="0" eaLnBrk="1" hangingPunct="1">
              <a:buFont typeface="Arial" panose="020B0604020202020204" pitchFamily="34" charset="0"/>
              <a:buNone/>
            </a:pPr>
            <a:r>
              <a:rPr lang="en-IN" altLang="en-US" sz="2000">
                <a:latin typeface="Lucida Sans Typewriter" panose="020B0509030504030204" pitchFamily="49" charset="0"/>
              </a:rPr>
              <a:t>LPC_SC-&gt;EXTPOLAR=0X00000000; </a:t>
            </a:r>
            <a:r>
              <a:rPr lang="en-IN" altLang="en-US" sz="1200">
                <a:latin typeface="Lucida Sans Typewriter" panose="020B0509030504030204" pitchFamily="49" charset="0"/>
              </a:rPr>
              <a:t>// 0000 0000 0000 0000 0000 0000 0000 0000 – Falling EDGE</a:t>
            </a:r>
          </a:p>
          <a:p>
            <a:pPr marL="117475" indent="0" eaLnBrk="1" hangingPunct="1">
              <a:buFont typeface="Arial" panose="020B0604020202020204" pitchFamily="34" charset="0"/>
              <a:buNone/>
            </a:pPr>
            <a:r>
              <a:rPr lang="en-IN" altLang="en-US" sz="2000">
                <a:latin typeface="Lucida Sans Typewriter" panose="020B0509030504030204" pitchFamily="49" charset="0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D0863-5E80-EF92-44E8-85FB6507064D}"/>
              </a:ext>
            </a:extLst>
          </p:cNvPr>
          <p:cNvSpPr/>
          <p:nvPr/>
        </p:nvSpPr>
        <p:spPr>
          <a:xfrm>
            <a:off x="428625" y="652463"/>
            <a:ext cx="7999413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Hardware Interrupt Programming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DF62-1247-EE34-1197-8A98686412D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F7EB00CA-030D-4A06-1C73-D1650FB8B180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105478" name="Picture 2" descr="Our Brand Identity » PES University">
            <a:extLst>
              <a:ext uri="{FF2B5EF4-FFF2-40B4-BE49-F238E27FC236}">
                <a16:creationId xmlns:a16="http://schemas.microsoft.com/office/drawing/2014/main" id="{E5B41571-9D27-D3AF-14E7-E1B90768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8D9D2-5DF9-4C31-C3A4-1EC71AAEA2C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DCF9CAE-8489-3070-4FD7-C27CBB47E8BE}"/>
              </a:ext>
            </a:extLst>
          </p:cNvPr>
          <p:cNvSpPr/>
          <p:nvPr/>
        </p:nvSpPr>
        <p:spPr>
          <a:xfrm>
            <a:off x="452438" y="1079500"/>
            <a:ext cx="80835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Hardware Interrupt Programming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F49F6108-CA23-080D-34D8-D8933F4BC963}"/>
              </a:ext>
            </a:extLst>
          </p:cNvPr>
          <p:cNvSpPr/>
          <p:nvPr/>
        </p:nvSpPr>
        <p:spPr>
          <a:xfrm>
            <a:off x="541338" y="2090738"/>
            <a:ext cx="5408612" cy="2292350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IN" dirty="0">
              <a:latin typeface="Lucida Sans Typewriter" panose="020B0509030504030204" pitchFamily="49" charset="0"/>
            </a:endParaRP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void </a:t>
            </a:r>
            <a:r>
              <a:rPr lang="en-IN" altLang="en-US" dirty="0" err="1">
                <a:latin typeface="Lucida Sans Typewriter" panose="020B0509030504030204" pitchFamily="49" charset="0"/>
              </a:rPr>
              <a:t>external_interruptinit</a:t>
            </a:r>
            <a:r>
              <a:rPr lang="en-IN" altLang="en-US" dirty="0">
                <a:latin typeface="Lucida Sans Typewriter" panose="020B0509030504030204" pitchFamily="49" charset="0"/>
              </a:rPr>
              <a:t>(void)</a:t>
            </a: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{</a:t>
            </a: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   LPC_SC-&gt;PCONP|=0X00000000;</a:t>
            </a: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   LPC_PINCON-&gt;PINSEL4|=0X00400000; </a:t>
            </a: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   LPC_SC-&gt;EXTMODE=0X00000002; </a:t>
            </a:r>
            <a:endParaRPr lang="en-IN" altLang="en-US" sz="1100" dirty="0">
              <a:latin typeface="Lucida Sans Typewriter" panose="020B0509030504030204" pitchFamily="49" charset="0"/>
            </a:endParaRP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   LPC_SC-&gt;EXTPOLAR=0X00000000; </a:t>
            </a:r>
          </a:p>
          <a:p>
            <a:pPr marL="117475" eaLnBrk="1" hangingPunct="1"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Lucida Sans Typewriter" panose="020B0509030504030204" pitchFamily="49" charset="0"/>
              </a:rPr>
              <a:t>}</a:t>
            </a:r>
          </a:p>
          <a:p>
            <a:pPr>
              <a:defRPr/>
            </a:pPr>
            <a:endParaRPr lang="en-IN" dirty="0">
              <a:latin typeface="Lucida Sans Typewriter" panose="020B05090305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70075-BA68-1CFD-6979-1B67129461A8}"/>
              </a:ext>
            </a:extLst>
          </p:cNvPr>
          <p:cNvSpPr txBox="1"/>
          <p:nvPr/>
        </p:nvSpPr>
        <p:spPr>
          <a:xfrm>
            <a:off x="428625" y="1511300"/>
            <a:ext cx="61785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altLang="en-US" b="1" dirty="0">
                <a:latin typeface="+mn-lt"/>
              </a:rPr>
              <a:t>External interrupt </a:t>
            </a:r>
            <a:r>
              <a:rPr lang="en-IN" b="1" dirty="0">
                <a:latin typeface="+mn-lt"/>
              </a:rPr>
              <a:t>Initialization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63B6C-34C0-AF17-D9D1-01AA2093310A}"/>
              </a:ext>
            </a:extLst>
          </p:cNvPr>
          <p:cNvCxnSpPr>
            <a:cxnSpLocks/>
          </p:cNvCxnSpPr>
          <p:nvPr/>
        </p:nvCxnSpPr>
        <p:spPr>
          <a:xfrm flipV="1">
            <a:off x="5446713" y="2887663"/>
            <a:ext cx="45815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1" name="Rectangle 10">
            <a:extLst>
              <a:ext uri="{FF2B5EF4-FFF2-40B4-BE49-F238E27FC236}">
                <a16:creationId xmlns:a16="http://schemas.microsoft.com/office/drawing/2014/main" id="{50D9392B-9937-499C-0155-191FC937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051300"/>
            <a:ext cx="749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mahesha@pes.edu</a:t>
            </a:r>
            <a:endParaRPr lang="en-IN" altLang="en-US" sz="2400" b="1"/>
          </a:p>
        </p:txBody>
      </p:sp>
      <p:sp>
        <p:nvSpPr>
          <p:cNvPr id="206852" name="Rectangle 11">
            <a:extLst>
              <a:ext uri="{FF2B5EF4-FFF2-40B4-BE49-F238E27FC236}">
                <a16:creationId xmlns:a16="http://schemas.microsoft.com/office/drawing/2014/main" id="{BBE4BEE4-2F72-3715-96E6-A4C5A662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573588"/>
            <a:ext cx="651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+91 9741172822 </a:t>
            </a:r>
            <a:endParaRPr lang="en-IN" altLang="en-US" sz="240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5A64AEBD-594E-9C38-830B-10E8396DDFE3}"/>
              </a:ext>
            </a:extLst>
          </p:cNvPr>
          <p:cNvGrpSpPr/>
          <p:nvPr/>
        </p:nvGrpSpPr>
        <p:grpSpPr>
          <a:xfrm>
            <a:off x="313803" y="349547"/>
            <a:ext cx="11516908" cy="621982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8F2A3A-6070-16D4-64A4-3E8DAA0F2BD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FC5D2D-83CF-8F32-3B50-757FCB635432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BCE3C3-D615-3B59-D54F-E765B968891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41ED1F-FE80-59E1-B310-945DDA6119E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7048B-B593-F639-FBD6-558237E6114E}"/>
              </a:ext>
            </a:extLst>
          </p:cNvPr>
          <p:cNvSpPr/>
          <p:nvPr/>
        </p:nvSpPr>
        <p:spPr>
          <a:xfrm>
            <a:off x="5446713" y="2049463"/>
            <a:ext cx="4603750" cy="665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6855" name="Rectangle 19">
            <a:extLst>
              <a:ext uri="{FF2B5EF4-FFF2-40B4-BE49-F238E27FC236}">
                <a16:creationId xmlns:a16="http://schemas.microsoft.com/office/drawing/2014/main" id="{4EE5B64F-0236-848D-EC42-7F362118D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128963"/>
            <a:ext cx="7497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206856" name="Rectangle 20">
            <a:extLst>
              <a:ext uri="{FF2B5EF4-FFF2-40B4-BE49-F238E27FC236}">
                <a16:creationId xmlns:a16="http://schemas.microsoft.com/office/drawing/2014/main" id="{E469B35B-9425-1A10-FBC8-8B2BB287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27425"/>
            <a:ext cx="674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Department of Electronics and Communication</a:t>
            </a:r>
            <a:endParaRPr lang="en-IN" altLang="en-US" sz="2400"/>
          </a:p>
        </p:txBody>
      </p:sp>
      <p:pic>
        <p:nvPicPr>
          <p:cNvPr id="206857" name="Picture 2" descr="Our Brand Identity » PES University">
            <a:extLst>
              <a:ext uri="{FF2B5EF4-FFF2-40B4-BE49-F238E27FC236}">
                <a16:creationId xmlns:a16="http://schemas.microsoft.com/office/drawing/2014/main" id="{9E3AB361-11CD-E446-BF00-E74BBF25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74800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134188</TotalTime>
  <Words>393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Calibri</vt:lpstr>
      <vt:lpstr>Arial</vt:lpstr>
      <vt:lpstr>Calibri Light</vt:lpstr>
      <vt:lpstr>Times New Roman</vt:lpstr>
      <vt:lpstr>Lucida Sans Typewriter</vt:lpstr>
      <vt:lpstr>Wingdings</vt:lpstr>
      <vt:lpstr>Carlito_1x_1</vt:lpstr>
      <vt:lpstr>Carlito_1x_2</vt:lpstr>
      <vt:lpstr>Carlito-Bold_v_2</vt:lpstr>
      <vt:lpstr>BatangChe</vt:lpstr>
      <vt:lpstr>Georgia</vt:lpstr>
      <vt:lpstr>Carlito-Bold_v_1</vt:lpstr>
      <vt:lpstr>OpenSymbol_-_1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maST11EC012@pesuonline.onmicrosoft.com mayur@123</cp:lastModifiedBy>
  <cp:revision>2817</cp:revision>
  <dcterms:created xsi:type="dcterms:W3CDTF">2020-02-24T03:13:07Z</dcterms:created>
  <dcterms:modified xsi:type="dcterms:W3CDTF">2023-06-07T11:29:32Z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