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notesMasterIdLst>
    <p:notesMasterId r:id="rId89"/>
  </p:notesMasterIdLst>
  <p:sldIdLst>
    <p:sldId id="256" r:id="rId2"/>
    <p:sldId id="671" r:id="rId3"/>
    <p:sldId id="258" r:id="rId4"/>
    <p:sldId id="408" r:id="rId5"/>
    <p:sldId id="410" r:id="rId6"/>
    <p:sldId id="411" r:id="rId7"/>
    <p:sldId id="412" r:id="rId8"/>
    <p:sldId id="413" r:id="rId9"/>
    <p:sldId id="581" r:id="rId10"/>
    <p:sldId id="270" r:id="rId11"/>
    <p:sldId id="281" r:id="rId12"/>
    <p:sldId id="260" r:id="rId13"/>
    <p:sldId id="582" r:id="rId14"/>
    <p:sldId id="263" r:id="rId15"/>
    <p:sldId id="275" r:id="rId16"/>
    <p:sldId id="583" r:id="rId17"/>
    <p:sldId id="277" r:id="rId18"/>
    <p:sldId id="278" r:id="rId19"/>
    <p:sldId id="370" r:id="rId20"/>
    <p:sldId id="372" r:id="rId21"/>
    <p:sldId id="381" r:id="rId22"/>
    <p:sldId id="284" r:id="rId23"/>
    <p:sldId id="287" r:id="rId24"/>
    <p:sldId id="288" r:id="rId25"/>
    <p:sldId id="414" r:id="rId26"/>
    <p:sldId id="584" r:id="rId27"/>
    <p:sldId id="585" r:id="rId28"/>
    <p:sldId id="297" r:id="rId29"/>
    <p:sldId id="298" r:id="rId30"/>
    <p:sldId id="299" r:id="rId31"/>
    <p:sldId id="303" r:id="rId32"/>
    <p:sldId id="305" r:id="rId33"/>
    <p:sldId id="672" r:id="rId34"/>
    <p:sldId id="307" r:id="rId35"/>
    <p:sldId id="309" r:id="rId36"/>
    <p:sldId id="673" r:id="rId37"/>
    <p:sldId id="313" r:id="rId38"/>
    <p:sldId id="315" r:id="rId39"/>
    <p:sldId id="323" r:id="rId40"/>
    <p:sldId id="325" r:id="rId41"/>
    <p:sldId id="586" r:id="rId42"/>
    <p:sldId id="368" r:id="rId43"/>
    <p:sldId id="587" r:id="rId44"/>
    <p:sldId id="588" r:id="rId45"/>
    <p:sldId id="328" r:id="rId46"/>
    <p:sldId id="589" r:id="rId47"/>
    <p:sldId id="415" r:id="rId48"/>
    <p:sldId id="385" r:id="rId49"/>
    <p:sldId id="590" r:id="rId50"/>
    <p:sldId id="335" r:id="rId51"/>
    <p:sldId id="338" r:id="rId52"/>
    <p:sldId id="339" r:id="rId53"/>
    <p:sldId id="341" r:id="rId54"/>
    <p:sldId id="343" r:id="rId55"/>
    <p:sldId id="345" r:id="rId56"/>
    <p:sldId id="416" r:id="rId57"/>
    <p:sldId id="332" r:id="rId58"/>
    <p:sldId id="347" r:id="rId59"/>
    <p:sldId id="348" r:id="rId60"/>
    <p:sldId id="591" r:id="rId61"/>
    <p:sldId id="350" r:id="rId62"/>
    <p:sldId id="352" r:id="rId63"/>
    <p:sldId id="353" r:id="rId64"/>
    <p:sldId id="356" r:id="rId65"/>
    <p:sldId id="357" r:id="rId66"/>
    <p:sldId id="361" r:id="rId67"/>
    <p:sldId id="365" r:id="rId68"/>
    <p:sldId id="363" r:id="rId69"/>
    <p:sldId id="364" r:id="rId70"/>
    <p:sldId id="387" r:id="rId71"/>
    <p:sldId id="388" r:id="rId72"/>
    <p:sldId id="390" r:id="rId73"/>
    <p:sldId id="592" r:id="rId74"/>
    <p:sldId id="393" r:id="rId75"/>
    <p:sldId id="593" r:id="rId76"/>
    <p:sldId id="594" r:id="rId77"/>
    <p:sldId id="595" r:id="rId78"/>
    <p:sldId id="596" r:id="rId79"/>
    <p:sldId id="399" r:id="rId80"/>
    <p:sldId id="674" r:id="rId81"/>
    <p:sldId id="675" r:id="rId82"/>
    <p:sldId id="676" r:id="rId83"/>
    <p:sldId id="354" r:id="rId84"/>
    <p:sldId id="349" r:id="rId85"/>
    <p:sldId id="397" r:id="rId86"/>
    <p:sldId id="800" r:id="rId87"/>
    <p:sldId id="801" r:id="rId88"/>
  </p:sldIdLst>
  <p:sldSz cx="12190413" cy="6859588"/>
  <p:notesSz cx="7559675" cy="10691813"/>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E54704-B45F-4118-956E-10537C32CCA6}" v="2" dt="2023-06-08T10:37:48.3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34" autoAdjust="0"/>
    <p:restoredTop sz="88689" autoAdjust="0"/>
  </p:normalViewPr>
  <p:slideViewPr>
    <p:cSldViewPr snapToGrid="0">
      <p:cViewPr varScale="1">
        <p:scale>
          <a:sx n="53" d="100"/>
          <a:sy n="53" d="100"/>
        </p:scale>
        <p:origin x="111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95" Type="http://schemas.microsoft.com/office/2015/10/relationships/revisionInfo" Target="revisionInfo.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ST11EC012@pesuonline.onmicrosoft.com mayur@123" userId="51e3e2c3b3d5ce74" providerId="LiveId" clId="{19E54704-B45F-4118-956E-10537C32CCA6}"/>
    <pc:docChg chg="addSld modSld">
      <pc:chgData name="maST11EC012@pesuonline.onmicrosoft.com mayur@123" userId="51e3e2c3b3d5ce74" providerId="LiveId" clId="{19E54704-B45F-4118-956E-10537C32CCA6}" dt="2023-06-08T10:37:48.337" v="17" actId="478"/>
      <pc:docMkLst>
        <pc:docMk/>
      </pc:docMkLst>
      <pc:sldChg chg="addSp delSp modSp mod">
        <pc:chgData name="maST11EC012@pesuonline.onmicrosoft.com mayur@123" userId="51e3e2c3b3d5ce74" providerId="LiveId" clId="{19E54704-B45F-4118-956E-10537C32CCA6}" dt="2023-06-08T10:37:48.337" v="17" actId="478"/>
        <pc:sldMkLst>
          <pc:docMk/>
          <pc:sldMk cId="0" sldId="408"/>
        </pc:sldMkLst>
        <pc:spChg chg="add mod">
          <ac:chgData name="maST11EC012@pesuonline.onmicrosoft.com mayur@123" userId="51e3e2c3b3d5ce74" providerId="LiveId" clId="{19E54704-B45F-4118-956E-10537C32CCA6}" dt="2023-06-08T10:37:05.645" v="11" actId="1076"/>
          <ac:spMkLst>
            <pc:docMk/>
            <pc:sldMk cId="0" sldId="408"/>
            <ac:spMk id="9" creationId="{BB4952A6-2AE8-087C-9462-A0FB3120187C}"/>
          </ac:spMkLst>
        </pc:spChg>
        <pc:spChg chg="add mod">
          <ac:chgData name="maST11EC012@pesuonline.onmicrosoft.com mayur@123" userId="51e3e2c3b3d5ce74" providerId="LiveId" clId="{19E54704-B45F-4118-956E-10537C32CCA6}" dt="2023-06-08T10:37:45.185" v="16" actId="1076"/>
          <ac:spMkLst>
            <pc:docMk/>
            <pc:sldMk cId="0" sldId="408"/>
            <ac:spMk id="13" creationId="{F35BAC69-5783-4CEB-709C-30C3DDDD80AA}"/>
          </ac:spMkLst>
        </pc:spChg>
        <pc:spChg chg="del">
          <ac:chgData name="maST11EC012@pesuonline.onmicrosoft.com mayur@123" userId="51e3e2c3b3d5ce74" providerId="LiveId" clId="{19E54704-B45F-4118-956E-10537C32CCA6}" dt="2023-06-08T10:37:48.337" v="17" actId="478"/>
          <ac:spMkLst>
            <pc:docMk/>
            <pc:sldMk cId="0" sldId="408"/>
            <ac:spMk id="120834" creationId="{69F3AEB4-5A63-0A38-ACA3-F6A69F0A8690}"/>
          </ac:spMkLst>
        </pc:spChg>
        <pc:picChg chg="add mod">
          <ac:chgData name="maST11EC012@pesuonline.onmicrosoft.com mayur@123" userId="51e3e2c3b3d5ce74" providerId="LiveId" clId="{19E54704-B45F-4118-956E-10537C32CCA6}" dt="2023-06-08T10:37:02.037" v="10" actId="1076"/>
          <ac:picMkLst>
            <pc:docMk/>
            <pc:sldMk cId="0" sldId="408"/>
            <ac:picMk id="7" creationId="{3663BBA6-1C86-0057-1EE3-ED4C8B24D857}"/>
          </ac:picMkLst>
        </pc:picChg>
        <pc:picChg chg="add mod">
          <ac:chgData name="maST11EC012@pesuonline.onmicrosoft.com mayur@123" userId="51e3e2c3b3d5ce74" providerId="LiveId" clId="{19E54704-B45F-4118-956E-10537C32CCA6}" dt="2023-06-08T10:37:32.820" v="14" actId="14100"/>
          <ac:picMkLst>
            <pc:docMk/>
            <pc:sldMk cId="0" sldId="408"/>
            <ac:picMk id="11" creationId="{BC0A0C8B-DDAC-3629-60A2-73DB732DDF3C}"/>
          </ac:picMkLst>
        </pc:picChg>
        <pc:picChg chg="del">
          <ac:chgData name="maST11EC012@pesuonline.onmicrosoft.com mayur@123" userId="51e3e2c3b3d5ce74" providerId="LiveId" clId="{19E54704-B45F-4118-956E-10537C32CCA6}" dt="2023-06-08T10:36:24.666" v="2" actId="478"/>
          <ac:picMkLst>
            <pc:docMk/>
            <pc:sldMk cId="0" sldId="408"/>
            <ac:picMk id="120840" creationId="{9CE20BC2-CB8E-4650-4E5B-4812D661D0ED}"/>
          </ac:picMkLst>
        </pc:picChg>
      </pc:sldChg>
      <pc:sldChg chg="addSp new mod">
        <pc:chgData name="maST11EC012@pesuonline.onmicrosoft.com mayur@123" userId="51e3e2c3b3d5ce74" providerId="LiveId" clId="{19E54704-B45F-4118-956E-10537C32CCA6}" dt="2023-06-08T09:49:27.013" v="1" actId="22"/>
        <pc:sldMkLst>
          <pc:docMk/>
          <pc:sldMk cId="3700906519" sldId="801"/>
        </pc:sldMkLst>
        <pc:picChg chg="add">
          <ac:chgData name="maST11EC012@pesuonline.onmicrosoft.com mayur@123" userId="51e3e2c3b3d5ce74" providerId="LiveId" clId="{19E54704-B45F-4118-956E-10537C32CCA6}" dt="2023-06-08T09:49:27.013" v="1" actId="22"/>
          <ac:picMkLst>
            <pc:docMk/>
            <pc:sldMk cId="3700906519" sldId="801"/>
            <ac:picMk id="5" creationId="{593B13D1-70E6-D1B5-7428-0C37550CFF6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043A46F-84E8-5222-B7C4-E91CA80B4597}"/>
              </a:ext>
            </a:extLst>
          </p:cNvPr>
          <p:cNvSpPr>
            <a:spLocks noGrp="1"/>
          </p:cNvSpPr>
          <p:nvPr>
            <p:ph type="hdr" sz="quarter"/>
          </p:nvPr>
        </p:nvSpPr>
        <p:spPr>
          <a:xfrm>
            <a:off x="0" y="0"/>
            <a:ext cx="3276600" cy="536575"/>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B6BFC53F-071F-B774-F88C-3BFF53ED95C1}"/>
              </a:ext>
            </a:extLst>
          </p:cNvPr>
          <p:cNvSpPr>
            <a:spLocks noGrp="1"/>
          </p:cNvSpPr>
          <p:nvPr>
            <p:ph type="dt" idx="1"/>
          </p:nvPr>
        </p:nvSpPr>
        <p:spPr>
          <a:xfrm>
            <a:off x="4281488" y="0"/>
            <a:ext cx="3276600" cy="536575"/>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06A185B1-415C-4C40-AC5C-61DFA3C03959}" type="datetimeFigureOut">
              <a:rPr lang="en-US"/>
              <a:pPr>
                <a:defRPr/>
              </a:pPr>
              <a:t>6/8/2023</a:t>
            </a:fld>
            <a:endParaRPr lang="en-US"/>
          </a:p>
        </p:txBody>
      </p:sp>
      <p:sp>
        <p:nvSpPr>
          <p:cNvPr id="4" name="Slide Image Placeholder 3">
            <a:extLst>
              <a:ext uri="{FF2B5EF4-FFF2-40B4-BE49-F238E27FC236}">
                <a16:creationId xmlns:a16="http://schemas.microsoft.com/office/drawing/2014/main" id="{F487FD87-EC2E-331B-D592-DB8F52326EBC}"/>
              </a:ext>
            </a:extLst>
          </p:cNvPr>
          <p:cNvSpPr>
            <a:spLocks noGrp="1" noRot="1" noChangeAspect="1"/>
          </p:cNvSpPr>
          <p:nvPr>
            <p:ph type="sldImg" idx="2"/>
          </p:nvPr>
        </p:nvSpPr>
        <p:spPr>
          <a:xfrm>
            <a:off x="574675" y="1336675"/>
            <a:ext cx="6410325" cy="3608388"/>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676AAAB8-A5FB-28D9-D913-EF503CF43DD5}"/>
              </a:ext>
            </a:extLst>
          </p:cNvPr>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1FEB9783-7C92-6287-E8EA-81D575444D85}"/>
              </a:ext>
            </a:extLst>
          </p:cNvPr>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C73632D5-8FA7-BBD3-F94A-FDBA0EA4E85D}"/>
              </a:ext>
            </a:extLst>
          </p:cNvPr>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B1E5B3D5-313A-4F11-A61F-DF99418FEFFE}"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Slide Image Placeholder 1">
            <a:extLst>
              <a:ext uri="{FF2B5EF4-FFF2-40B4-BE49-F238E27FC236}">
                <a16:creationId xmlns:a16="http://schemas.microsoft.com/office/drawing/2014/main" id="{B7881B60-FF6D-AAB1-EE08-4EAD027C44E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8179" name="Notes Placeholder 2">
            <a:extLst>
              <a:ext uri="{FF2B5EF4-FFF2-40B4-BE49-F238E27FC236}">
                <a16:creationId xmlns:a16="http://schemas.microsoft.com/office/drawing/2014/main" id="{77A0E77F-1B1F-A25C-24E3-7051EA30CC6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178180" name="Slide Number Placeholder 3">
            <a:extLst>
              <a:ext uri="{FF2B5EF4-FFF2-40B4-BE49-F238E27FC236}">
                <a16:creationId xmlns:a16="http://schemas.microsoft.com/office/drawing/2014/main" id="{0A85EBEE-1E77-8C3B-4D4C-1CEFECE3DC2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EC087D92-51F0-4FE4-A9A0-E6AC4C004106}" type="slidenum">
              <a:rPr lang="en-IN" altLang="en-US" smtClean="0"/>
              <a:pPr fontAlgn="base">
                <a:spcBef>
                  <a:spcPct val="0"/>
                </a:spcBef>
                <a:spcAft>
                  <a:spcPct val="0"/>
                </a:spcAft>
              </a:pPr>
              <a:t>59</a:t>
            </a:fld>
            <a:endParaRPr lang="en-I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Slide Image Placeholder 1">
            <a:extLst>
              <a:ext uri="{FF2B5EF4-FFF2-40B4-BE49-F238E27FC236}">
                <a16:creationId xmlns:a16="http://schemas.microsoft.com/office/drawing/2014/main" id="{CC72035D-BD1B-50CF-13F9-8B1D8E35257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827" name="Notes Placeholder 2">
            <a:extLst>
              <a:ext uri="{FF2B5EF4-FFF2-40B4-BE49-F238E27FC236}">
                <a16:creationId xmlns:a16="http://schemas.microsoft.com/office/drawing/2014/main" id="{68111869-A2FB-EC7B-07F1-E047330174B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205828" name="Slide Number Placeholder 3">
            <a:extLst>
              <a:ext uri="{FF2B5EF4-FFF2-40B4-BE49-F238E27FC236}">
                <a16:creationId xmlns:a16="http://schemas.microsoft.com/office/drawing/2014/main" id="{1F0F3B37-BF01-C282-DE48-9CCE243182A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98B72686-55A7-458A-801D-D335DC07EC91}" type="slidenum">
              <a:rPr lang="en-IN" altLang="en-US" smtClean="0"/>
              <a:pPr fontAlgn="base">
                <a:spcBef>
                  <a:spcPct val="0"/>
                </a:spcBef>
                <a:spcAft>
                  <a:spcPct val="0"/>
                </a:spcAft>
              </a:pPr>
              <a:t>85</a:t>
            </a:fld>
            <a:endParaRPr lang="en-I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802" y="1122623"/>
            <a:ext cx="9142810" cy="2388153"/>
          </a:xfrm>
        </p:spPr>
        <p:txBody>
          <a:bodyPr anchor="b"/>
          <a:lstStyle>
            <a:lvl1pPr algn="ctr">
              <a:defRPr sz="5999"/>
            </a:lvl1pPr>
          </a:lstStyle>
          <a:p>
            <a:r>
              <a:rPr lang="en-US"/>
              <a:t>Click to edit Master title style</a:t>
            </a:r>
            <a:endParaRPr lang="en-IN"/>
          </a:p>
        </p:txBody>
      </p:sp>
      <p:sp>
        <p:nvSpPr>
          <p:cNvPr id="3" name="Subtitle 2"/>
          <p:cNvSpPr>
            <a:spLocks noGrp="1"/>
          </p:cNvSpPr>
          <p:nvPr>
            <p:ph type="subTitle" idx="1"/>
          </p:nvPr>
        </p:nvSpPr>
        <p:spPr>
          <a:xfrm>
            <a:off x="1523802" y="3602872"/>
            <a:ext cx="9142810" cy="1656145"/>
          </a:xfrm>
        </p:spPr>
        <p:txBody>
          <a:bodyPr/>
          <a:lstStyle>
            <a:lvl1pPr marL="0" indent="0" algn="ctr">
              <a:buNone/>
              <a:defRPr sz="2400"/>
            </a:lvl1pPr>
            <a:lvl2pPr marL="457154" indent="0" algn="ctr">
              <a:buNone/>
              <a:defRPr sz="2000"/>
            </a:lvl2pPr>
            <a:lvl3pPr marL="914309" indent="0" algn="ctr">
              <a:buNone/>
              <a:defRPr sz="1800"/>
            </a:lvl3pPr>
            <a:lvl4pPr marL="1371463" indent="0" algn="ctr">
              <a:buNone/>
              <a:defRPr sz="1600"/>
            </a:lvl4pPr>
            <a:lvl5pPr marL="1828617" indent="0" algn="ctr">
              <a:buNone/>
              <a:defRPr sz="1600"/>
            </a:lvl5pPr>
            <a:lvl6pPr marL="2285771" indent="0" algn="ctr">
              <a:buNone/>
              <a:defRPr sz="1600"/>
            </a:lvl6pPr>
            <a:lvl7pPr marL="2742926" indent="0" algn="ctr">
              <a:buNone/>
              <a:defRPr sz="1600"/>
            </a:lvl7pPr>
            <a:lvl8pPr marL="3200080" indent="0" algn="ctr">
              <a:buNone/>
              <a:defRPr sz="1600"/>
            </a:lvl8pPr>
            <a:lvl9pPr marL="3657234"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DBA25C1-04CB-C51D-AF9F-E65944EF0362}"/>
              </a:ext>
            </a:extLst>
          </p:cNvPr>
          <p:cNvSpPr>
            <a:spLocks noGrp="1"/>
          </p:cNvSpPr>
          <p:nvPr>
            <p:ph type="dt" sz="half" idx="10"/>
          </p:nvPr>
        </p:nvSpPr>
        <p:spPr/>
        <p:txBody>
          <a:bodyPr/>
          <a:lstStyle>
            <a:lvl1pPr>
              <a:defRPr/>
            </a:lvl1pPr>
          </a:lstStyle>
          <a:p>
            <a:pPr>
              <a:defRPr/>
            </a:pPr>
            <a:fld id="{DC8C1662-9519-4D77-8D21-055D6125A28E}" type="datetime1">
              <a:rPr lang="en-IN"/>
              <a:pPr>
                <a:defRPr/>
              </a:pPr>
              <a:t>08-06-2023</a:t>
            </a:fld>
            <a:endParaRPr lang="en-IN">
              <a:solidFill>
                <a:schemeClr val="tx1">
                  <a:tint val="75000"/>
                </a:schemeClr>
              </a:solidFill>
              <a:latin typeface="Times New Roman"/>
            </a:endParaRPr>
          </a:p>
        </p:txBody>
      </p:sp>
      <p:sp>
        <p:nvSpPr>
          <p:cNvPr id="5" name="Footer Placeholder 4">
            <a:extLst>
              <a:ext uri="{FF2B5EF4-FFF2-40B4-BE49-F238E27FC236}">
                <a16:creationId xmlns:a16="http://schemas.microsoft.com/office/drawing/2014/main" id="{D9A89403-5BB7-95EC-1440-C5C05F6249B2}"/>
              </a:ext>
            </a:extLst>
          </p:cNvPr>
          <p:cNvSpPr>
            <a:spLocks noGrp="1"/>
          </p:cNvSpPr>
          <p:nvPr>
            <p:ph type="ftr" sz="quarter" idx="11"/>
          </p:nvPr>
        </p:nvSpPr>
        <p:spPr/>
        <p:txBody>
          <a:bodyPr/>
          <a:lstStyle>
            <a:lvl1pPr>
              <a:defRPr/>
            </a:lvl1pPr>
          </a:lstStyle>
          <a:p>
            <a:pPr>
              <a:defRPr/>
            </a:pPr>
            <a:r>
              <a:rPr lang="en-IN"/>
              <a:t>Reference :DRAM Circuit Design -Fundamentals and High speed Topics by Brent Keert. R, Jacob Baker, Brian Johnson, Feng Lin</a:t>
            </a:r>
            <a:endParaRPr lang="en-IN">
              <a:solidFill>
                <a:schemeClr val="tx1">
                  <a:tint val="75000"/>
                </a:schemeClr>
              </a:solidFill>
              <a:latin typeface="Times New Roman"/>
            </a:endParaRPr>
          </a:p>
        </p:txBody>
      </p:sp>
      <p:sp>
        <p:nvSpPr>
          <p:cNvPr id="6" name="Slide Number Placeholder 5">
            <a:extLst>
              <a:ext uri="{FF2B5EF4-FFF2-40B4-BE49-F238E27FC236}">
                <a16:creationId xmlns:a16="http://schemas.microsoft.com/office/drawing/2014/main" id="{4978508D-6682-E9BC-568A-227D44550283}"/>
              </a:ext>
            </a:extLst>
          </p:cNvPr>
          <p:cNvSpPr>
            <a:spLocks noGrp="1"/>
          </p:cNvSpPr>
          <p:nvPr>
            <p:ph type="sldNum" sz="quarter" idx="12"/>
          </p:nvPr>
        </p:nvSpPr>
        <p:spPr/>
        <p:txBody>
          <a:bodyPr/>
          <a:lstStyle>
            <a:lvl1pPr>
              <a:defRPr/>
            </a:lvl1pPr>
          </a:lstStyle>
          <a:p>
            <a:pPr>
              <a:defRPr/>
            </a:pPr>
            <a:fld id="{FCF4510B-8883-4DEB-B93C-59011AF56A64}" type="slidenum">
              <a:rPr lang="en-IN"/>
              <a:pPr>
                <a:defRPr/>
              </a:pPr>
              <a:t>‹#›</a:t>
            </a:fld>
            <a:endParaRPr lang="en-IN">
              <a:solidFill>
                <a:schemeClr val="tx1">
                  <a:tint val="75000"/>
                </a:schemeClr>
              </a:solidFill>
              <a:latin typeface="Times New Roman"/>
            </a:endParaRPr>
          </a:p>
        </p:txBody>
      </p:sp>
    </p:spTree>
    <p:extLst>
      <p:ext uri="{BB962C8B-B14F-4D97-AF65-F5344CB8AC3E}">
        <p14:creationId xmlns:p14="http://schemas.microsoft.com/office/powerpoint/2010/main" val="3048506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17DE91-3B4A-EEF2-EF86-198BB4D2957B}"/>
              </a:ext>
            </a:extLst>
          </p:cNvPr>
          <p:cNvSpPr>
            <a:spLocks noGrp="1"/>
          </p:cNvSpPr>
          <p:nvPr>
            <p:ph type="dt" sz="half" idx="10"/>
          </p:nvPr>
        </p:nvSpPr>
        <p:spPr/>
        <p:txBody>
          <a:bodyPr/>
          <a:lstStyle>
            <a:lvl1pPr>
              <a:defRPr/>
            </a:lvl1pPr>
          </a:lstStyle>
          <a:p>
            <a:pPr>
              <a:defRPr/>
            </a:pPr>
            <a:fld id="{4A336765-FDAC-44C8-A59B-AEA561C78AF4}" type="datetime1">
              <a:rPr lang="en-IN"/>
              <a:pPr>
                <a:defRPr/>
              </a:pPr>
              <a:t>08-06-2023</a:t>
            </a:fld>
            <a:endParaRPr lang="en-IN">
              <a:solidFill>
                <a:schemeClr val="tx1">
                  <a:tint val="75000"/>
                </a:schemeClr>
              </a:solidFill>
              <a:latin typeface="Times New Roman"/>
            </a:endParaRPr>
          </a:p>
        </p:txBody>
      </p:sp>
      <p:sp>
        <p:nvSpPr>
          <p:cNvPr id="5" name="Footer Placeholder 4">
            <a:extLst>
              <a:ext uri="{FF2B5EF4-FFF2-40B4-BE49-F238E27FC236}">
                <a16:creationId xmlns:a16="http://schemas.microsoft.com/office/drawing/2014/main" id="{16ECEF8E-FFD5-D669-9D85-2D0D82A5215C}"/>
              </a:ext>
            </a:extLst>
          </p:cNvPr>
          <p:cNvSpPr>
            <a:spLocks noGrp="1"/>
          </p:cNvSpPr>
          <p:nvPr>
            <p:ph type="ftr" sz="quarter" idx="11"/>
          </p:nvPr>
        </p:nvSpPr>
        <p:spPr/>
        <p:txBody>
          <a:bodyPr/>
          <a:lstStyle>
            <a:lvl1pPr>
              <a:defRPr/>
            </a:lvl1pPr>
          </a:lstStyle>
          <a:p>
            <a:pPr>
              <a:defRPr/>
            </a:pPr>
            <a:r>
              <a:rPr lang="en-IN"/>
              <a:t>Reference :DRAM Circuit Design -Fundamentals and High speed Topics by Brent Keert. R, Jacob Baker, Brian Johnson, Feng Lin</a:t>
            </a:r>
            <a:endParaRPr lang="en-IN">
              <a:solidFill>
                <a:schemeClr val="tx1">
                  <a:tint val="75000"/>
                </a:schemeClr>
              </a:solidFill>
              <a:latin typeface="Times New Roman"/>
            </a:endParaRPr>
          </a:p>
        </p:txBody>
      </p:sp>
      <p:sp>
        <p:nvSpPr>
          <p:cNvPr id="6" name="Slide Number Placeholder 5">
            <a:extLst>
              <a:ext uri="{FF2B5EF4-FFF2-40B4-BE49-F238E27FC236}">
                <a16:creationId xmlns:a16="http://schemas.microsoft.com/office/drawing/2014/main" id="{9D7718B5-B10B-C10F-83ED-F07967FF9DA8}"/>
              </a:ext>
            </a:extLst>
          </p:cNvPr>
          <p:cNvSpPr>
            <a:spLocks noGrp="1"/>
          </p:cNvSpPr>
          <p:nvPr>
            <p:ph type="sldNum" sz="quarter" idx="12"/>
          </p:nvPr>
        </p:nvSpPr>
        <p:spPr/>
        <p:txBody>
          <a:bodyPr/>
          <a:lstStyle>
            <a:lvl1pPr>
              <a:defRPr/>
            </a:lvl1pPr>
          </a:lstStyle>
          <a:p>
            <a:pPr>
              <a:defRPr/>
            </a:pPr>
            <a:fld id="{397A09BA-00C6-49E1-BCDA-A541FF1A3FE0}" type="slidenum">
              <a:rPr lang="en-IN"/>
              <a:pPr>
                <a:defRPr/>
              </a:pPr>
              <a:t>‹#›</a:t>
            </a:fld>
            <a:endParaRPr lang="en-IN">
              <a:solidFill>
                <a:schemeClr val="tx1">
                  <a:tint val="75000"/>
                </a:schemeClr>
              </a:solidFill>
              <a:latin typeface="Times New Roman"/>
            </a:endParaRPr>
          </a:p>
        </p:txBody>
      </p:sp>
    </p:spTree>
    <p:extLst>
      <p:ext uri="{BB962C8B-B14F-4D97-AF65-F5344CB8AC3E}">
        <p14:creationId xmlns:p14="http://schemas.microsoft.com/office/powerpoint/2010/main" val="1243591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3764" y="365209"/>
            <a:ext cx="2628558" cy="5813184"/>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091" y="365209"/>
            <a:ext cx="7733293" cy="58131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53CB91-4835-CE33-F0DB-37076A853AD4}"/>
              </a:ext>
            </a:extLst>
          </p:cNvPr>
          <p:cNvSpPr>
            <a:spLocks noGrp="1"/>
          </p:cNvSpPr>
          <p:nvPr>
            <p:ph type="dt" sz="half" idx="10"/>
          </p:nvPr>
        </p:nvSpPr>
        <p:spPr/>
        <p:txBody>
          <a:bodyPr/>
          <a:lstStyle>
            <a:lvl1pPr>
              <a:defRPr/>
            </a:lvl1pPr>
          </a:lstStyle>
          <a:p>
            <a:pPr>
              <a:defRPr/>
            </a:pPr>
            <a:fld id="{2773F4BC-ED28-492B-ABC9-5470A647E67D}" type="datetime1">
              <a:rPr lang="en-IN"/>
              <a:pPr>
                <a:defRPr/>
              </a:pPr>
              <a:t>08-06-2023</a:t>
            </a:fld>
            <a:endParaRPr lang="en-IN">
              <a:solidFill>
                <a:schemeClr val="tx1">
                  <a:tint val="75000"/>
                </a:schemeClr>
              </a:solidFill>
              <a:latin typeface="Times New Roman"/>
            </a:endParaRPr>
          </a:p>
        </p:txBody>
      </p:sp>
      <p:sp>
        <p:nvSpPr>
          <p:cNvPr id="5" name="Footer Placeholder 4">
            <a:extLst>
              <a:ext uri="{FF2B5EF4-FFF2-40B4-BE49-F238E27FC236}">
                <a16:creationId xmlns:a16="http://schemas.microsoft.com/office/drawing/2014/main" id="{49A27A8A-75C5-ED66-5AE0-DECC83864E84}"/>
              </a:ext>
            </a:extLst>
          </p:cNvPr>
          <p:cNvSpPr>
            <a:spLocks noGrp="1"/>
          </p:cNvSpPr>
          <p:nvPr>
            <p:ph type="ftr" sz="quarter" idx="11"/>
          </p:nvPr>
        </p:nvSpPr>
        <p:spPr/>
        <p:txBody>
          <a:bodyPr/>
          <a:lstStyle>
            <a:lvl1pPr>
              <a:defRPr/>
            </a:lvl1pPr>
          </a:lstStyle>
          <a:p>
            <a:pPr>
              <a:defRPr/>
            </a:pPr>
            <a:r>
              <a:rPr lang="en-IN"/>
              <a:t>Reference :DRAM Circuit Design -Fundamentals and High speed Topics by Brent Keert. R, Jacob Baker, Brian Johnson, Feng Lin</a:t>
            </a:r>
            <a:endParaRPr lang="en-IN">
              <a:solidFill>
                <a:schemeClr val="tx1">
                  <a:tint val="75000"/>
                </a:schemeClr>
              </a:solidFill>
              <a:latin typeface="Times New Roman"/>
            </a:endParaRPr>
          </a:p>
        </p:txBody>
      </p:sp>
      <p:sp>
        <p:nvSpPr>
          <p:cNvPr id="6" name="Slide Number Placeholder 5">
            <a:extLst>
              <a:ext uri="{FF2B5EF4-FFF2-40B4-BE49-F238E27FC236}">
                <a16:creationId xmlns:a16="http://schemas.microsoft.com/office/drawing/2014/main" id="{70DD1F4F-425B-26B9-1862-C0628A22147D}"/>
              </a:ext>
            </a:extLst>
          </p:cNvPr>
          <p:cNvSpPr>
            <a:spLocks noGrp="1"/>
          </p:cNvSpPr>
          <p:nvPr>
            <p:ph type="sldNum" sz="quarter" idx="12"/>
          </p:nvPr>
        </p:nvSpPr>
        <p:spPr/>
        <p:txBody>
          <a:bodyPr/>
          <a:lstStyle>
            <a:lvl1pPr>
              <a:defRPr/>
            </a:lvl1pPr>
          </a:lstStyle>
          <a:p>
            <a:pPr>
              <a:defRPr/>
            </a:pPr>
            <a:fld id="{81C72EF9-C6F9-4000-ABFB-60D6A6EE5C58}" type="slidenum">
              <a:rPr lang="en-IN"/>
              <a:pPr>
                <a:defRPr/>
              </a:pPr>
              <a:t>‹#›</a:t>
            </a:fld>
            <a:endParaRPr lang="en-IN">
              <a:solidFill>
                <a:schemeClr val="tx1">
                  <a:tint val="75000"/>
                </a:schemeClr>
              </a:solidFill>
              <a:latin typeface="Times New Roman"/>
            </a:endParaRPr>
          </a:p>
        </p:txBody>
      </p:sp>
    </p:spTree>
    <p:extLst>
      <p:ext uri="{BB962C8B-B14F-4D97-AF65-F5344CB8AC3E}">
        <p14:creationId xmlns:p14="http://schemas.microsoft.com/office/powerpoint/2010/main" val="3112630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F29638-BB2D-C2B6-2DCA-2B936EB6D44A}"/>
              </a:ext>
            </a:extLst>
          </p:cNvPr>
          <p:cNvSpPr>
            <a:spLocks noGrp="1"/>
          </p:cNvSpPr>
          <p:nvPr>
            <p:ph type="dt" sz="half" idx="10"/>
          </p:nvPr>
        </p:nvSpPr>
        <p:spPr/>
        <p:txBody>
          <a:bodyPr/>
          <a:lstStyle>
            <a:lvl1pPr>
              <a:defRPr/>
            </a:lvl1pPr>
          </a:lstStyle>
          <a:p>
            <a:pPr>
              <a:defRPr/>
            </a:pPr>
            <a:fld id="{A73B7298-3CF5-4A54-B3D4-8FC88E85D7F3}" type="datetime1">
              <a:rPr lang="en-IN"/>
              <a:pPr>
                <a:defRPr/>
              </a:pPr>
              <a:t>08-06-2023</a:t>
            </a:fld>
            <a:endParaRPr lang="en-IN">
              <a:solidFill>
                <a:schemeClr val="tx1">
                  <a:tint val="75000"/>
                </a:schemeClr>
              </a:solidFill>
              <a:latin typeface="Times New Roman"/>
            </a:endParaRPr>
          </a:p>
        </p:txBody>
      </p:sp>
      <p:sp>
        <p:nvSpPr>
          <p:cNvPr id="5" name="Footer Placeholder 4">
            <a:extLst>
              <a:ext uri="{FF2B5EF4-FFF2-40B4-BE49-F238E27FC236}">
                <a16:creationId xmlns:a16="http://schemas.microsoft.com/office/drawing/2014/main" id="{021FD1AF-AD07-573B-87D2-D88CBCB6D9DF}"/>
              </a:ext>
            </a:extLst>
          </p:cNvPr>
          <p:cNvSpPr>
            <a:spLocks noGrp="1"/>
          </p:cNvSpPr>
          <p:nvPr>
            <p:ph type="ftr" sz="quarter" idx="11"/>
          </p:nvPr>
        </p:nvSpPr>
        <p:spPr/>
        <p:txBody>
          <a:bodyPr/>
          <a:lstStyle>
            <a:lvl1pPr>
              <a:defRPr/>
            </a:lvl1pPr>
          </a:lstStyle>
          <a:p>
            <a:pPr>
              <a:defRPr/>
            </a:pPr>
            <a:r>
              <a:rPr lang="en-IN"/>
              <a:t>Reference :DRAM Circuit Design -Fundamentals and High speed Topics by Brent Keert. R, Jacob Baker, Brian Johnson, Feng Lin</a:t>
            </a:r>
            <a:endParaRPr lang="en-IN">
              <a:solidFill>
                <a:schemeClr val="tx1">
                  <a:tint val="75000"/>
                </a:schemeClr>
              </a:solidFill>
              <a:latin typeface="Times New Roman"/>
            </a:endParaRPr>
          </a:p>
        </p:txBody>
      </p:sp>
      <p:sp>
        <p:nvSpPr>
          <p:cNvPr id="6" name="Slide Number Placeholder 5">
            <a:extLst>
              <a:ext uri="{FF2B5EF4-FFF2-40B4-BE49-F238E27FC236}">
                <a16:creationId xmlns:a16="http://schemas.microsoft.com/office/drawing/2014/main" id="{E91E9253-1E97-7323-FA17-2022A89D2270}"/>
              </a:ext>
            </a:extLst>
          </p:cNvPr>
          <p:cNvSpPr>
            <a:spLocks noGrp="1"/>
          </p:cNvSpPr>
          <p:nvPr>
            <p:ph type="sldNum" sz="quarter" idx="12"/>
          </p:nvPr>
        </p:nvSpPr>
        <p:spPr/>
        <p:txBody>
          <a:bodyPr/>
          <a:lstStyle>
            <a:lvl1pPr>
              <a:defRPr/>
            </a:lvl1pPr>
          </a:lstStyle>
          <a:p>
            <a:pPr>
              <a:defRPr/>
            </a:pPr>
            <a:fld id="{127F2530-0616-4FAF-9A87-8DFA55885BAF}" type="slidenum">
              <a:rPr lang="en-IN"/>
              <a:pPr>
                <a:defRPr/>
              </a:pPr>
              <a:t>‹#›</a:t>
            </a:fld>
            <a:endParaRPr lang="en-IN">
              <a:solidFill>
                <a:schemeClr val="tx1">
                  <a:tint val="75000"/>
                </a:schemeClr>
              </a:solidFill>
              <a:latin typeface="Times New Roman"/>
            </a:endParaRPr>
          </a:p>
        </p:txBody>
      </p:sp>
    </p:spTree>
    <p:extLst>
      <p:ext uri="{BB962C8B-B14F-4D97-AF65-F5344CB8AC3E}">
        <p14:creationId xmlns:p14="http://schemas.microsoft.com/office/powerpoint/2010/main" val="2315638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742" y="1710134"/>
            <a:ext cx="10514231" cy="2853398"/>
          </a:xfrm>
        </p:spPr>
        <p:txBody>
          <a:bodyPr anchor="b"/>
          <a:lstStyle>
            <a:lvl1pPr>
              <a:defRPr sz="5999"/>
            </a:lvl1pPr>
          </a:lstStyle>
          <a:p>
            <a:r>
              <a:rPr lang="en-US"/>
              <a:t>Click to edit Master title style</a:t>
            </a:r>
            <a:endParaRPr lang="en-IN"/>
          </a:p>
        </p:txBody>
      </p:sp>
      <p:sp>
        <p:nvSpPr>
          <p:cNvPr id="3" name="Text Placeholder 2"/>
          <p:cNvSpPr>
            <a:spLocks noGrp="1"/>
          </p:cNvSpPr>
          <p:nvPr>
            <p:ph type="body" idx="1"/>
          </p:nvPr>
        </p:nvSpPr>
        <p:spPr>
          <a:xfrm>
            <a:off x="831742" y="4590526"/>
            <a:ext cx="10514231" cy="1500534"/>
          </a:xfrm>
        </p:spPr>
        <p:txBody>
          <a:bodyPr/>
          <a:lstStyle>
            <a:lvl1pPr marL="0" indent="0">
              <a:buNone/>
              <a:defRPr sz="2400">
                <a:solidFill>
                  <a:schemeClr val="tx1">
                    <a:tint val="75000"/>
                  </a:schemeClr>
                </a:solidFill>
              </a:defRPr>
            </a:lvl1pPr>
            <a:lvl2pPr marL="457154" indent="0">
              <a:buNone/>
              <a:defRPr sz="2000">
                <a:solidFill>
                  <a:schemeClr val="tx1">
                    <a:tint val="75000"/>
                  </a:schemeClr>
                </a:solidFill>
              </a:defRPr>
            </a:lvl2pPr>
            <a:lvl3pPr marL="914309" indent="0">
              <a:buNone/>
              <a:defRPr sz="1800">
                <a:solidFill>
                  <a:schemeClr val="tx1">
                    <a:tint val="75000"/>
                  </a:schemeClr>
                </a:solidFill>
              </a:defRPr>
            </a:lvl3pPr>
            <a:lvl4pPr marL="1371463" indent="0">
              <a:buNone/>
              <a:defRPr sz="1600">
                <a:solidFill>
                  <a:schemeClr val="tx1">
                    <a:tint val="75000"/>
                  </a:schemeClr>
                </a:solidFill>
              </a:defRPr>
            </a:lvl4pPr>
            <a:lvl5pPr marL="1828617" indent="0">
              <a:buNone/>
              <a:defRPr sz="1600">
                <a:solidFill>
                  <a:schemeClr val="tx1">
                    <a:tint val="75000"/>
                  </a:schemeClr>
                </a:solidFill>
              </a:defRPr>
            </a:lvl5pPr>
            <a:lvl6pPr marL="2285771" indent="0">
              <a:buNone/>
              <a:defRPr sz="1600">
                <a:solidFill>
                  <a:schemeClr val="tx1">
                    <a:tint val="75000"/>
                  </a:schemeClr>
                </a:solidFill>
              </a:defRPr>
            </a:lvl6pPr>
            <a:lvl7pPr marL="2742926" indent="0">
              <a:buNone/>
              <a:defRPr sz="1600">
                <a:solidFill>
                  <a:schemeClr val="tx1">
                    <a:tint val="75000"/>
                  </a:schemeClr>
                </a:solidFill>
              </a:defRPr>
            </a:lvl7pPr>
            <a:lvl8pPr marL="3200080" indent="0">
              <a:buNone/>
              <a:defRPr sz="1600">
                <a:solidFill>
                  <a:schemeClr val="tx1">
                    <a:tint val="75000"/>
                  </a:schemeClr>
                </a:solidFill>
              </a:defRPr>
            </a:lvl8pPr>
            <a:lvl9pPr marL="3657234"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74EE5A-0B4E-DBEC-9513-AEF42F985F59}"/>
              </a:ext>
            </a:extLst>
          </p:cNvPr>
          <p:cNvSpPr>
            <a:spLocks noGrp="1"/>
          </p:cNvSpPr>
          <p:nvPr>
            <p:ph type="dt" sz="half" idx="10"/>
          </p:nvPr>
        </p:nvSpPr>
        <p:spPr/>
        <p:txBody>
          <a:bodyPr/>
          <a:lstStyle>
            <a:lvl1pPr>
              <a:defRPr/>
            </a:lvl1pPr>
          </a:lstStyle>
          <a:p>
            <a:pPr>
              <a:defRPr/>
            </a:pPr>
            <a:fld id="{6E3E9597-61E4-4D66-8FB1-3BFF183238DA}" type="datetime1">
              <a:rPr lang="en-IN"/>
              <a:pPr>
                <a:defRPr/>
              </a:pPr>
              <a:t>08-06-2023</a:t>
            </a:fld>
            <a:endParaRPr lang="en-IN">
              <a:solidFill>
                <a:schemeClr val="tx1">
                  <a:tint val="75000"/>
                </a:schemeClr>
              </a:solidFill>
              <a:latin typeface="Times New Roman"/>
            </a:endParaRPr>
          </a:p>
        </p:txBody>
      </p:sp>
      <p:sp>
        <p:nvSpPr>
          <p:cNvPr id="5" name="Footer Placeholder 4">
            <a:extLst>
              <a:ext uri="{FF2B5EF4-FFF2-40B4-BE49-F238E27FC236}">
                <a16:creationId xmlns:a16="http://schemas.microsoft.com/office/drawing/2014/main" id="{AA51AAD7-472E-D436-EC98-D2A67819CF6B}"/>
              </a:ext>
            </a:extLst>
          </p:cNvPr>
          <p:cNvSpPr>
            <a:spLocks noGrp="1"/>
          </p:cNvSpPr>
          <p:nvPr>
            <p:ph type="ftr" sz="quarter" idx="11"/>
          </p:nvPr>
        </p:nvSpPr>
        <p:spPr/>
        <p:txBody>
          <a:bodyPr/>
          <a:lstStyle>
            <a:lvl1pPr>
              <a:defRPr/>
            </a:lvl1pPr>
          </a:lstStyle>
          <a:p>
            <a:pPr>
              <a:defRPr/>
            </a:pPr>
            <a:r>
              <a:rPr lang="en-IN"/>
              <a:t>Reference :DRAM Circuit Design -Fundamentals and High speed Topics by Brent Keert. R, Jacob Baker, Brian Johnson, Feng Lin</a:t>
            </a:r>
            <a:endParaRPr lang="en-IN">
              <a:solidFill>
                <a:schemeClr val="tx1">
                  <a:tint val="75000"/>
                </a:schemeClr>
              </a:solidFill>
              <a:latin typeface="Times New Roman"/>
            </a:endParaRPr>
          </a:p>
        </p:txBody>
      </p:sp>
      <p:sp>
        <p:nvSpPr>
          <p:cNvPr id="6" name="Slide Number Placeholder 5">
            <a:extLst>
              <a:ext uri="{FF2B5EF4-FFF2-40B4-BE49-F238E27FC236}">
                <a16:creationId xmlns:a16="http://schemas.microsoft.com/office/drawing/2014/main" id="{48E5E163-9314-F5C5-F52C-76A69A556663}"/>
              </a:ext>
            </a:extLst>
          </p:cNvPr>
          <p:cNvSpPr>
            <a:spLocks noGrp="1"/>
          </p:cNvSpPr>
          <p:nvPr>
            <p:ph type="sldNum" sz="quarter" idx="12"/>
          </p:nvPr>
        </p:nvSpPr>
        <p:spPr/>
        <p:txBody>
          <a:bodyPr/>
          <a:lstStyle>
            <a:lvl1pPr>
              <a:defRPr/>
            </a:lvl1pPr>
          </a:lstStyle>
          <a:p>
            <a:pPr>
              <a:defRPr/>
            </a:pPr>
            <a:fld id="{17C59994-21FA-4EDF-BE89-B31FAEDBEF28}" type="slidenum">
              <a:rPr lang="en-IN"/>
              <a:pPr>
                <a:defRPr/>
              </a:pPr>
              <a:t>‹#›</a:t>
            </a:fld>
            <a:endParaRPr lang="en-IN">
              <a:solidFill>
                <a:schemeClr val="tx1">
                  <a:tint val="75000"/>
                </a:schemeClr>
              </a:solidFill>
              <a:latin typeface="Times New Roman"/>
            </a:endParaRPr>
          </a:p>
        </p:txBody>
      </p:sp>
    </p:spTree>
    <p:extLst>
      <p:ext uri="{BB962C8B-B14F-4D97-AF65-F5344CB8AC3E}">
        <p14:creationId xmlns:p14="http://schemas.microsoft.com/office/powerpoint/2010/main" val="3281973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091" y="1826048"/>
            <a:ext cx="5180926" cy="4352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1396" y="1826048"/>
            <a:ext cx="5180926" cy="4352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a:extLst>
              <a:ext uri="{FF2B5EF4-FFF2-40B4-BE49-F238E27FC236}">
                <a16:creationId xmlns:a16="http://schemas.microsoft.com/office/drawing/2014/main" id="{BCBED589-A0FF-D60F-2540-502A03B9694E}"/>
              </a:ext>
            </a:extLst>
          </p:cNvPr>
          <p:cNvSpPr>
            <a:spLocks noGrp="1"/>
          </p:cNvSpPr>
          <p:nvPr>
            <p:ph type="dt" sz="half" idx="10"/>
          </p:nvPr>
        </p:nvSpPr>
        <p:spPr/>
        <p:txBody>
          <a:bodyPr/>
          <a:lstStyle>
            <a:lvl1pPr>
              <a:defRPr/>
            </a:lvl1pPr>
          </a:lstStyle>
          <a:p>
            <a:pPr>
              <a:defRPr/>
            </a:pPr>
            <a:fld id="{4E00F1EB-DDE6-4D10-93CA-D696D1491517}" type="datetime1">
              <a:rPr lang="en-IN"/>
              <a:pPr>
                <a:defRPr/>
              </a:pPr>
              <a:t>08-06-2023</a:t>
            </a:fld>
            <a:endParaRPr lang="en-IN">
              <a:solidFill>
                <a:schemeClr val="tx1">
                  <a:tint val="75000"/>
                </a:schemeClr>
              </a:solidFill>
              <a:latin typeface="Times New Roman"/>
            </a:endParaRPr>
          </a:p>
        </p:txBody>
      </p:sp>
      <p:sp>
        <p:nvSpPr>
          <p:cNvPr id="6" name="Footer Placeholder 4">
            <a:extLst>
              <a:ext uri="{FF2B5EF4-FFF2-40B4-BE49-F238E27FC236}">
                <a16:creationId xmlns:a16="http://schemas.microsoft.com/office/drawing/2014/main" id="{3CE6D9F5-36C4-AD1C-7D75-2C90DA375C9C}"/>
              </a:ext>
            </a:extLst>
          </p:cNvPr>
          <p:cNvSpPr>
            <a:spLocks noGrp="1"/>
          </p:cNvSpPr>
          <p:nvPr>
            <p:ph type="ftr" sz="quarter" idx="11"/>
          </p:nvPr>
        </p:nvSpPr>
        <p:spPr/>
        <p:txBody>
          <a:bodyPr/>
          <a:lstStyle>
            <a:lvl1pPr>
              <a:defRPr/>
            </a:lvl1pPr>
          </a:lstStyle>
          <a:p>
            <a:pPr>
              <a:defRPr/>
            </a:pPr>
            <a:r>
              <a:rPr lang="en-IN"/>
              <a:t>Reference :DRAM Circuit Design -Fundamentals and High speed Topics by Brent Keert. R, Jacob Baker, Brian Johnson, Feng Lin</a:t>
            </a:r>
            <a:endParaRPr lang="en-IN">
              <a:solidFill>
                <a:schemeClr val="tx1">
                  <a:tint val="75000"/>
                </a:schemeClr>
              </a:solidFill>
              <a:latin typeface="Times New Roman"/>
            </a:endParaRPr>
          </a:p>
        </p:txBody>
      </p:sp>
      <p:sp>
        <p:nvSpPr>
          <p:cNvPr id="7" name="Slide Number Placeholder 5">
            <a:extLst>
              <a:ext uri="{FF2B5EF4-FFF2-40B4-BE49-F238E27FC236}">
                <a16:creationId xmlns:a16="http://schemas.microsoft.com/office/drawing/2014/main" id="{03EBFEFE-17B7-2215-D7CB-F3F9547334F9}"/>
              </a:ext>
            </a:extLst>
          </p:cNvPr>
          <p:cNvSpPr>
            <a:spLocks noGrp="1"/>
          </p:cNvSpPr>
          <p:nvPr>
            <p:ph type="sldNum" sz="quarter" idx="12"/>
          </p:nvPr>
        </p:nvSpPr>
        <p:spPr/>
        <p:txBody>
          <a:bodyPr/>
          <a:lstStyle>
            <a:lvl1pPr>
              <a:defRPr/>
            </a:lvl1pPr>
          </a:lstStyle>
          <a:p>
            <a:pPr>
              <a:defRPr/>
            </a:pPr>
            <a:fld id="{F19F7F53-D4E2-4D19-9053-B3E48AA09B82}" type="slidenum">
              <a:rPr lang="en-IN"/>
              <a:pPr>
                <a:defRPr/>
              </a:pPr>
              <a:t>‹#›</a:t>
            </a:fld>
            <a:endParaRPr lang="en-IN">
              <a:solidFill>
                <a:schemeClr val="tx1">
                  <a:tint val="75000"/>
                </a:schemeClr>
              </a:solidFill>
              <a:latin typeface="Times New Roman"/>
            </a:endParaRPr>
          </a:p>
        </p:txBody>
      </p:sp>
    </p:spTree>
    <p:extLst>
      <p:ext uri="{BB962C8B-B14F-4D97-AF65-F5344CB8AC3E}">
        <p14:creationId xmlns:p14="http://schemas.microsoft.com/office/powerpoint/2010/main" val="1907858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679" y="365210"/>
            <a:ext cx="10514231" cy="1325870"/>
          </a:xfrm>
        </p:spPr>
        <p:txBody>
          <a:bodyPr/>
          <a:lstStyle/>
          <a:p>
            <a:r>
              <a:rPr lang="en-US"/>
              <a:t>Click to edit Master title style</a:t>
            </a:r>
            <a:endParaRPr lang="en-IN"/>
          </a:p>
        </p:txBody>
      </p:sp>
      <p:sp>
        <p:nvSpPr>
          <p:cNvPr id="3" name="Text Placeholder 2"/>
          <p:cNvSpPr>
            <a:spLocks noGrp="1"/>
          </p:cNvSpPr>
          <p:nvPr>
            <p:ph type="body" idx="1"/>
          </p:nvPr>
        </p:nvSpPr>
        <p:spPr>
          <a:xfrm>
            <a:off x="839679" y="1681552"/>
            <a:ext cx="5157116" cy="824103"/>
          </a:xfrm>
        </p:spPr>
        <p:txBody>
          <a:bodyPr anchor="b"/>
          <a:lstStyle>
            <a:lvl1pPr marL="0" indent="0">
              <a:buNone/>
              <a:defRPr sz="2400" b="1"/>
            </a:lvl1pPr>
            <a:lvl2pPr marL="457154" indent="0">
              <a:buNone/>
              <a:defRPr sz="2000" b="1"/>
            </a:lvl2pPr>
            <a:lvl3pPr marL="914309" indent="0">
              <a:buNone/>
              <a:defRPr sz="1800" b="1"/>
            </a:lvl3pPr>
            <a:lvl4pPr marL="1371463" indent="0">
              <a:buNone/>
              <a:defRPr sz="1600" b="1"/>
            </a:lvl4pPr>
            <a:lvl5pPr marL="1828617" indent="0">
              <a:buNone/>
              <a:defRPr sz="1600" b="1"/>
            </a:lvl5pPr>
            <a:lvl6pPr marL="2285771" indent="0">
              <a:buNone/>
              <a:defRPr sz="1600" b="1"/>
            </a:lvl6pPr>
            <a:lvl7pPr marL="2742926" indent="0">
              <a:buNone/>
              <a:defRPr sz="1600" b="1"/>
            </a:lvl7pPr>
            <a:lvl8pPr marL="3200080" indent="0">
              <a:buNone/>
              <a:defRPr sz="1600" b="1"/>
            </a:lvl8pPr>
            <a:lvl9pPr marL="3657234" indent="0">
              <a:buNone/>
              <a:defRPr sz="1600" b="1"/>
            </a:lvl9pPr>
          </a:lstStyle>
          <a:p>
            <a:pPr lvl="0"/>
            <a:r>
              <a:rPr lang="en-US"/>
              <a:t>Click to edit Master text styles</a:t>
            </a:r>
          </a:p>
        </p:txBody>
      </p:sp>
      <p:sp>
        <p:nvSpPr>
          <p:cNvPr id="4" name="Content Placeholder 3"/>
          <p:cNvSpPr>
            <a:spLocks noGrp="1"/>
          </p:cNvSpPr>
          <p:nvPr>
            <p:ph sz="half" idx="2"/>
          </p:nvPr>
        </p:nvSpPr>
        <p:spPr>
          <a:xfrm>
            <a:off x="839679" y="2505655"/>
            <a:ext cx="5157116" cy="3685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1397" y="1681552"/>
            <a:ext cx="5182513" cy="824103"/>
          </a:xfrm>
        </p:spPr>
        <p:txBody>
          <a:bodyPr anchor="b"/>
          <a:lstStyle>
            <a:lvl1pPr marL="0" indent="0">
              <a:buNone/>
              <a:defRPr sz="2400" b="1"/>
            </a:lvl1pPr>
            <a:lvl2pPr marL="457154" indent="0">
              <a:buNone/>
              <a:defRPr sz="2000" b="1"/>
            </a:lvl2pPr>
            <a:lvl3pPr marL="914309" indent="0">
              <a:buNone/>
              <a:defRPr sz="1800" b="1"/>
            </a:lvl3pPr>
            <a:lvl4pPr marL="1371463" indent="0">
              <a:buNone/>
              <a:defRPr sz="1600" b="1"/>
            </a:lvl4pPr>
            <a:lvl5pPr marL="1828617" indent="0">
              <a:buNone/>
              <a:defRPr sz="1600" b="1"/>
            </a:lvl5pPr>
            <a:lvl6pPr marL="2285771" indent="0">
              <a:buNone/>
              <a:defRPr sz="1600" b="1"/>
            </a:lvl6pPr>
            <a:lvl7pPr marL="2742926" indent="0">
              <a:buNone/>
              <a:defRPr sz="1600" b="1"/>
            </a:lvl7pPr>
            <a:lvl8pPr marL="3200080" indent="0">
              <a:buNone/>
              <a:defRPr sz="1600" b="1"/>
            </a:lvl8pPr>
            <a:lvl9pPr marL="3657234"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1397" y="2505655"/>
            <a:ext cx="5182513" cy="3685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a:extLst>
              <a:ext uri="{FF2B5EF4-FFF2-40B4-BE49-F238E27FC236}">
                <a16:creationId xmlns:a16="http://schemas.microsoft.com/office/drawing/2014/main" id="{AA71BBBF-0079-7C76-6400-52C0069CB25E}"/>
              </a:ext>
            </a:extLst>
          </p:cNvPr>
          <p:cNvSpPr>
            <a:spLocks noGrp="1"/>
          </p:cNvSpPr>
          <p:nvPr>
            <p:ph type="dt" sz="half" idx="10"/>
          </p:nvPr>
        </p:nvSpPr>
        <p:spPr/>
        <p:txBody>
          <a:bodyPr/>
          <a:lstStyle>
            <a:lvl1pPr>
              <a:defRPr/>
            </a:lvl1pPr>
          </a:lstStyle>
          <a:p>
            <a:pPr>
              <a:defRPr/>
            </a:pPr>
            <a:fld id="{716AAE4F-F44A-4A0F-80ED-ECBCB0611B3E}" type="datetime1">
              <a:rPr lang="en-IN"/>
              <a:pPr>
                <a:defRPr/>
              </a:pPr>
              <a:t>08-06-2023</a:t>
            </a:fld>
            <a:endParaRPr lang="en-IN">
              <a:solidFill>
                <a:schemeClr val="tx1">
                  <a:tint val="75000"/>
                </a:schemeClr>
              </a:solidFill>
              <a:latin typeface="Times New Roman"/>
            </a:endParaRPr>
          </a:p>
        </p:txBody>
      </p:sp>
      <p:sp>
        <p:nvSpPr>
          <p:cNvPr id="8" name="Footer Placeholder 4">
            <a:extLst>
              <a:ext uri="{FF2B5EF4-FFF2-40B4-BE49-F238E27FC236}">
                <a16:creationId xmlns:a16="http://schemas.microsoft.com/office/drawing/2014/main" id="{BC3DBBDA-10E7-7A3E-D025-4039CA52B9F5}"/>
              </a:ext>
            </a:extLst>
          </p:cNvPr>
          <p:cNvSpPr>
            <a:spLocks noGrp="1"/>
          </p:cNvSpPr>
          <p:nvPr>
            <p:ph type="ftr" sz="quarter" idx="11"/>
          </p:nvPr>
        </p:nvSpPr>
        <p:spPr/>
        <p:txBody>
          <a:bodyPr/>
          <a:lstStyle>
            <a:lvl1pPr>
              <a:defRPr/>
            </a:lvl1pPr>
          </a:lstStyle>
          <a:p>
            <a:pPr>
              <a:defRPr/>
            </a:pPr>
            <a:r>
              <a:rPr lang="en-IN"/>
              <a:t>Reference :DRAM Circuit Design -Fundamentals and High speed Topics by Brent Keert. R, Jacob Baker, Brian Johnson, Feng Lin</a:t>
            </a:r>
            <a:endParaRPr lang="en-IN">
              <a:solidFill>
                <a:schemeClr val="tx1">
                  <a:tint val="75000"/>
                </a:schemeClr>
              </a:solidFill>
              <a:latin typeface="Times New Roman"/>
            </a:endParaRPr>
          </a:p>
        </p:txBody>
      </p:sp>
      <p:sp>
        <p:nvSpPr>
          <p:cNvPr id="9" name="Slide Number Placeholder 5">
            <a:extLst>
              <a:ext uri="{FF2B5EF4-FFF2-40B4-BE49-F238E27FC236}">
                <a16:creationId xmlns:a16="http://schemas.microsoft.com/office/drawing/2014/main" id="{B7CCFDDF-A3AD-525E-36AE-286E3B7352CB}"/>
              </a:ext>
            </a:extLst>
          </p:cNvPr>
          <p:cNvSpPr>
            <a:spLocks noGrp="1"/>
          </p:cNvSpPr>
          <p:nvPr>
            <p:ph type="sldNum" sz="quarter" idx="12"/>
          </p:nvPr>
        </p:nvSpPr>
        <p:spPr/>
        <p:txBody>
          <a:bodyPr/>
          <a:lstStyle>
            <a:lvl1pPr>
              <a:defRPr/>
            </a:lvl1pPr>
          </a:lstStyle>
          <a:p>
            <a:pPr>
              <a:defRPr/>
            </a:pPr>
            <a:fld id="{F5E6702F-84F3-4BB0-AC65-88C2ABFCC94C}" type="slidenum">
              <a:rPr lang="en-IN"/>
              <a:pPr>
                <a:defRPr/>
              </a:pPr>
              <a:t>‹#›</a:t>
            </a:fld>
            <a:endParaRPr lang="en-IN">
              <a:solidFill>
                <a:schemeClr val="tx1">
                  <a:tint val="75000"/>
                </a:schemeClr>
              </a:solidFill>
              <a:latin typeface="Times New Roman"/>
            </a:endParaRPr>
          </a:p>
        </p:txBody>
      </p:sp>
    </p:spTree>
    <p:extLst>
      <p:ext uri="{BB962C8B-B14F-4D97-AF65-F5344CB8AC3E}">
        <p14:creationId xmlns:p14="http://schemas.microsoft.com/office/powerpoint/2010/main" val="4064076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A8C1F28-0DEE-6D58-7481-3F25F7E9D9D6}"/>
              </a:ext>
            </a:extLst>
          </p:cNvPr>
          <p:cNvSpPr>
            <a:spLocks noGrp="1"/>
          </p:cNvSpPr>
          <p:nvPr>
            <p:ph type="dt" sz="half" idx="10"/>
          </p:nvPr>
        </p:nvSpPr>
        <p:spPr/>
        <p:txBody>
          <a:bodyPr/>
          <a:lstStyle>
            <a:lvl1pPr>
              <a:defRPr sz="1200" spc="0">
                <a:solidFill>
                  <a:schemeClr val="tx1">
                    <a:tint val="75000"/>
                  </a:schemeClr>
                </a:solidFill>
                <a:latin typeface="+mn-lt"/>
              </a:defRPr>
            </a:lvl1pPr>
          </a:lstStyle>
          <a:p>
            <a:pPr>
              <a:defRPr/>
            </a:pPr>
            <a:fld id="{8E36636D-D922-432D-A958-524484B5923D}" type="datetimeFigureOut">
              <a:rPr lang="en-US"/>
              <a:pPr>
                <a:defRPr/>
              </a:pPr>
              <a:t>6/8/2023</a:t>
            </a:fld>
            <a:endParaRPr lang="en-US" dirty="0"/>
          </a:p>
        </p:txBody>
      </p:sp>
      <p:sp>
        <p:nvSpPr>
          <p:cNvPr id="4" name="Footer Placeholder 3">
            <a:extLst>
              <a:ext uri="{FF2B5EF4-FFF2-40B4-BE49-F238E27FC236}">
                <a16:creationId xmlns:a16="http://schemas.microsoft.com/office/drawing/2014/main" id="{6276FFAA-A9CB-34A9-14C9-C0423EEAA094}"/>
              </a:ext>
            </a:extLst>
          </p:cNvPr>
          <p:cNvSpPr>
            <a:spLocks noGrp="1"/>
          </p:cNvSpPr>
          <p:nvPr>
            <p:ph type="ftr" sz="quarter" idx="11"/>
          </p:nvPr>
        </p:nvSpPr>
        <p:spPr/>
        <p:txBody>
          <a:bodyPr/>
          <a:lstStyle>
            <a:lvl1pPr>
              <a:defRPr sz="1200" spc="0">
                <a:solidFill>
                  <a:schemeClr val="tx1">
                    <a:tint val="75000"/>
                  </a:schemeClr>
                </a:solidFill>
                <a:latin typeface="+mn-lt"/>
              </a:defRPr>
            </a:lvl1pPr>
          </a:lstStyle>
          <a:p>
            <a:pPr>
              <a:defRPr/>
            </a:pPr>
            <a:endParaRPr lang="en-US"/>
          </a:p>
        </p:txBody>
      </p:sp>
      <p:sp>
        <p:nvSpPr>
          <p:cNvPr id="5" name="Slide Number Placeholder 4">
            <a:extLst>
              <a:ext uri="{FF2B5EF4-FFF2-40B4-BE49-F238E27FC236}">
                <a16:creationId xmlns:a16="http://schemas.microsoft.com/office/drawing/2014/main" id="{B0F339AA-7B21-5FA2-8381-C873FB290DB6}"/>
              </a:ext>
            </a:extLst>
          </p:cNvPr>
          <p:cNvSpPr>
            <a:spLocks noGrp="1"/>
          </p:cNvSpPr>
          <p:nvPr>
            <p:ph type="sldNum" sz="quarter" idx="12"/>
          </p:nvPr>
        </p:nvSpPr>
        <p:spPr/>
        <p:txBody>
          <a:bodyPr/>
          <a:lstStyle>
            <a:lvl1pPr>
              <a:defRPr sz="1200" spc="0">
                <a:solidFill>
                  <a:schemeClr val="tx1">
                    <a:tint val="75000"/>
                  </a:schemeClr>
                </a:solidFill>
                <a:latin typeface="+mn-lt"/>
              </a:defRPr>
            </a:lvl1pPr>
          </a:lstStyle>
          <a:p>
            <a:pPr>
              <a:defRPr/>
            </a:pPr>
            <a:fld id="{931C44AA-E91D-4C6D-98FB-E05087F3C1D3}" type="slidenum">
              <a:rPr lang="en-US"/>
              <a:pPr>
                <a:defRPr/>
              </a:pPr>
              <a:t>‹#›</a:t>
            </a:fld>
            <a:endParaRPr lang="en-US" dirty="0"/>
          </a:p>
        </p:txBody>
      </p:sp>
    </p:spTree>
    <p:extLst>
      <p:ext uri="{BB962C8B-B14F-4D97-AF65-F5344CB8AC3E}">
        <p14:creationId xmlns:p14="http://schemas.microsoft.com/office/powerpoint/2010/main" val="2162726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57718777-DFC5-2BAF-50AB-64CBCE586E11}"/>
              </a:ext>
            </a:extLst>
          </p:cNvPr>
          <p:cNvSpPr>
            <a:spLocks noGrp="1"/>
          </p:cNvSpPr>
          <p:nvPr>
            <p:ph type="dt" sz="half" idx="10"/>
          </p:nvPr>
        </p:nvSpPr>
        <p:spPr/>
        <p:txBody>
          <a:bodyPr/>
          <a:lstStyle>
            <a:lvl1pPr>
              <a:defRPr/>
            </a:lvl1pPr>
          </a:lstStyle>
          <a:p>
            <a:pPr>
              <a:defRPr/>
            </a:pPr>
            <a:fld id="{6FDDC71C-9255-4FC6-958A-0A71B1CF445D}" type="datetime1">
              <a:rPr lang="en-IN"/>
              <a:pPr>
                <a:defRPr/>
              </a:pPr>
              <a:t>08-06-2023</a:t>
            </a:fld>
            <a:endParaRPr lang="en-IN">
              <a:solidFill>
                <a:schemeClr val="tx1">
                  <a:tint val="75000"/>
                </a:schemeClr>
              </a:solidFill>
              <a:latin typeface="Times New Roman"/>
            </a:endParaRPr>
          </a:p>
        </p:txBody>
      </p:sp>
      <p:sp>
        <p:nvSpPr>
          <p:cNvPr id="3" name="Footer Placeholder 4">
            <a:extLst>
              <a:ext uri="{FF2B5EF4-FFF2-40B4-BE49-F238E27FC236}">
                <a16:creationId xmlns:a16="http://schemas.microsoft.com/office/drawing/2014/main" id="{FAC6286D-05AB-2476-BCD5-B65607486561}"/>
              </a:ext>
            </a:extLst>
          </p:cNvPr>
          <p:cNvSpPr>
            <a:spLocks noGrp="1"/>
          </p:cNvSpPr>
          <p:nvPr>
            <p:ph type="ftr" sz="quarter" idx="11"/>
          </p:nvPr>
        </p:nvSpPr>
        <p:spPr/>
        <p:txBody>
          <a:bodyPr/>
          <a:lstStyle>
            <a:lvl1pPr>
              <a:defRPr/>
            </a:lvl1pPr>
          </a:lstStyle>
          <a:p>
            <a:pPr>
              <a:defRPr/>
            </a:pPr>
            <a:r>
              <a:rPr lang="en-IN"/>
              <a:t>Reference :DRAM Circuit Design -Fundamentals and High speed Topics by Brent Keert. R, Jacob Baker, Brian Johnson, Feng Lin</a:t>
            </a:r>
            <a:endParaRPr lang="en-IN">
              <a:solidFill>
                <a:schemeClr val="tx1">
                  <a:tint val="75000"/>
                </a:schemeClr>
              </a:solidFill>
              <a:latin typeface="Times New Roman"/>
            </a:endParaRPr>
          </a:p>
        </p:txBody>
      </p:sp>
      <p:sp>
        <p:nvSpPr>
          <p:cNvPr id="4" name="Slide Number Placeholder 5">
            <a:extLst>
              <a:ext uri="{FF2B5EF4-FFF2-40B4-BE49-F238E27FC236}">
                <a16:creationId xmlns:a16="http://schemas.microsoft.com/office/drawing/2014/main" id="{064A0E7A-780F-D45B-88B6-EB483E02C309}"/>
              </a:ext>
            </a:extLst>
          </p:cNvPr>
          <p:cNvSpPr>
            <a:spLocks noGrp="1"/>
          </p:cNvSpPr>
          <p:nvPr>
            <p:ph type="sldNum" sz="quarter" idx="12"/>
          </p:nvPr>
        </p:nvSpPr>
        <p:spPr/>
        <p:txBody>
          <a:bodyPr/>
          <a:lstStyle>
            <a:lvl1pPr>
              <a:defRPr/>
            </a:lvl1pPr>
          </a:lstStyle>
          <a:p>
            <a:pPr>
              <a:defRPr/>
            </a:pPr>
            <a:fld id="{122E4AD1-CF44-4EE3-B9A7-8F6372C38F25}" type="slidenum">
              <a:rPr lang="en-IN"/>
              <a:pPr>
                <a:defRPr/>
              </a:pPr>
              <a:t>‹#›</a:t>
            </a:fld>
            <a:endParaRPr lang="en-IN">
              <a:solidFill>
                <a:schemeClr val="tx1">
                  <a:tint val="75000"/>
                </a:schemeClr>
              </a:solidFill>
              <a:latin typeface="Times New Roman"/>
            </a:endParaRPr>
          </a:p>
        </p:txBody>
      </p:sp>
    </p:spTree>
    <p:extLst>
      <p:ext uri="{BB962C8B-B14F-4D97-AF65-F5344CB8AC3E}">
        <p14:creationId xmlns:p14="http://schemas.microsoft.com/office/powerpoint/2010/main" val="2005421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679" y="457306"/>
            <a:ext cx="3931725" cy="1600571"/>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2513" y="987654"/>
            <a:ext cx="6171397" cy="487475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679" y="2057876"/>
            <a:ext cx="3931725" cy="3812471"/>
          </a:xfrm>
        </p:spPr>
        <p:txBody>
          <a:bodyPr/>
          <a:lstStyle>
            <a:lvl1pPr marL="0" indent="0">
              <a:buNone/>
              <a:defRPr sz="1600"/>
            </a:lvl1pPr>
            <a:lvl2pPr marL="457154" indent="0">
              <a:buNone/>
              <a:defRPr sz="1400"/>
            </a:lvl2pPr>
            <a:lvl3pPr marL="914309" indent="0">
              <a:buNone/>
              <a:defRPr sz="1200"/>
            </a:lvl3pPr>
            <a:lvl4pPr marL="1371463" indent="0">
              <a:buNone/>
              <a:defRPr sz="1000"/>
            </a:lvl4pPr>
            <a:lvl5pPr marL="1828617" indent="0">
              <a:buNone/>
              <a:defRPr sz="1000"/>
            </a:lvl5pPr>
            <a:lvl6pPr marL="2285771" indent="0">
              <a:buNone/>
              <a:defRPr sz="1000"/>
            </a:lvl6pPr>
            <a:lvl7pPr marL="2742926" indent="0">
              <a:buNone/>
              <a:defRPr sz="1000"/>
            </a:lvl7pPr>
            <a:lvl8pPr marL="3200080" indent="0">
              <a:buNone/>
              <a:defRPr sz="1000"/>
            </a:lvl8pPr>
            <a:lvl9pPr marL="3657234"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95E84876-ADCD-30AB-CA3C-85EBB04C8697}"/>
              </a:ext>
            </a:extLst>
          </p:cNvPr>
          <p:cNvSpPr>
            <a:spLocks noGrp="1"/>
          </p:cNvSpPr>
          <p:nvPr>
            <p:ph type="dt" sz="half" idx="10"/>
          </p:nvPr>
        </p:nvSpPr>
        <p:spPr/>
        <p:txBody>
          <a:bodyPr/>
          <a:lstStyle>
            <a:lvl1pPr>
              <a:defRPr/>
            </a:lvl1pPr>
          </a:lstStyle>
          <a:p>
            <a:pPr>
              <a:defRPr/>
            </a:pPr>
            <a:fld id="{8C58B218-66BB-43D0-9F8B-56295DA9C4AD}" type="datetime1">
              <a:rPr lang="en-IN"/>
              <a:pPr>
                <a:defRPr/>
              </a:pPr>
              <a:t>08-06-2023</a:t>
            </a:fld>
            <a:endParaRPr lang="en-IN">
              <a:solidFill>
                <a:schemeClr val="tx1">
                  <a:tint val="75000"/>
                </a:schemeClr>
              </a:solidFill>
              <a:latin typeface="Times New Roman"/>
            </a:endParaRPr>
          </a:p>
        </p:txBody>
      </p:sp>
      <p:sp>
        <p:nvSpPr>
          <p:cNvPr id="6" name="Footer Placeholder 4">
            <a:extLst>
              <a:ext uri="{FF2B5EF4-FFF2-40B4-BE49-F238E27FC236}">
                <a16:creationId xmlns:a16="http://schemas.microsoft.com/office/drawing/2014/main" id="{4624B0E3-06AF-62DA-BDD7-009D045CD592}"/>
              </a:ext>
            </a:extLst>
          </p:cNvPr>
          <p:cNvSpPr>
            <a:spLocks noGrp="1"/>
          </p:cNvSpPr>
          <p:nvPr>
            <p:ph type="ftr" sz="quarter" idx="11"/>
          </p:nvPr>
        </p:nvSpPr>
        <p:spPr/>
        <p:txBody>
          <a:bodyPr/>
          <a:lstStyle>
            <a:lvl1pPr>
              <a:defRPr/>
            </a:lvl1pPr>
          </a:lstStyle>
          <a:p>
            <a:pPr>
              <a:defRPr/>
            </a:pPr>
            <a:r>
              <a:rPr lang="en-IN"/>
              <a:t>Reference :DRAM Circuit Design -Fundamentals and High speed Topics by Brent Keert. R, Jacob Baker, Brian Johnson, Feng Lin</a:t>
            </a:r>
            <a:endParaRPr lang="en-IN">
              <a:solidFill>
                <a:schemeClr val="tx1">
                  <a:tint val="75000"/>
                </a:schemeClr>
              </a:solidFill>
              <a:latin typeface="Times New Roman"/>
            </a:endParaRPr>
          </a:p>
        </p:txBody>
      </p:sp>
      <p:sp>
        <p:nvSpPr>
          <p:cNvPr id="7" name="Slide Number Placeholder 5">
            <a:extLst>
              <a:ext uri="{FF2B5EF4-FFF2-40B4-BE49-F238E27FC236}">
                <a16:creationId xmlns:a16="http://schemas.microsoft.com/office/drawing/2014/main" id="{7E4E5BC2-9A9A-EEA2-8728-4300A9BB793A}"/>
              </a:ext>
            </a:extLst>
          </p:cNvPr>
          <p:cNvSpPr>
            <a:spLocks noGrp="1"/>
          </p:cNvSpPr>
          <p:nvPr>
            <p:ph type="sldNum" sz="quarter" idx="12"/>
          </p:nvPr>
        </p:nvSpPr>
        <p:spPr/>
        <p:txBody>
          <a:bodyPr/>
          <a:lstStyle>
            <a:lvl1pPr>
              <a:defRPr/>
            </a:lvl1pPr>
          </a:lstStyle>
          <a:p>
            <a:pPr>
              <a:defRPr/>
            </a:pPr>
            <a:fld id="{B81332FA-1F01-4896-A6D9-3A5EF560F8D3}" type="slidenum">
              <a:rPr lang="en-IN"/>
              <a:pPr>
                <a:defRPr/>
              </a:pPr>
              <a:t>‹#›</a:t>
            </a:fld>
            <a:endParaRPr lang="en-IN">
              <a:solidFill>
                <a:schemeClr val="tx1">
                  <a:tint val="75000"/>
                </a:schemeClr>
              </a:solidFill>
              <a:latin typeface="Times New Roman"/>
            </a:endParaRPr>
          </a:p>
        </p:txBody>
      </p:sp>
    </p:spTree>
    <p:extLst>
      <p:ext uri="{BB962C8B-B14F-4D97-AF65-F5344CB8AC3E}">
        <p14:creationId xmlns:p14="http://schemas.microsoft.com/office/powerpoint/2010/main" val="313375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679" y="457306"/>
            <a:ext cx="3931725" cy="1600571"/>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2513" y="987654"/>
            <a:ext cx="6171397" cy="4874754"/>
          </a:xfrm>
        </p:spPr>
        <p:txBody>
          <a:bodyPr rtlCol="0">
            <a:normAutofit/>
          </a:bodyPr>
          <a:lstStyle>
            <a:lvl1pPr marL="0" indent="0">
              <a:buNone/>
              <a:defRPr sz="3200"/>
            </a:lvl1pPr>
            <a:lvl2pPr marL="457154" indent="0">
              <a:buNone/>
              <a:defRPr sz="2800"/>
            </a:lvl2pPr>
            <a:lvl3pPr marL="914309" indent="0">
              <a:buNone/>
              <a:defRPr sz="2400"/>
            </a:lvl3pPr>
            <a:lvl4pPr marL="1371463" indent="0">
              <a:buNone/>
              <a:defRPr sz="2000"/>
            </a:lvl4pPr>
            <a:lvl5pPr marL="1828617" indent="0">
              <a:buNone/>
              <a:defRPr sz="2000"/>
            </a:lvl5pPr>
            <a:lvl6pPr marL="2285771" indent="0">
              <a:buNone/>
              <a:defRPr sz="2000"/>
            </a:lvl6pPr>
            <a:lvl7pPr marL="2742926" indent="0">
              <a:buNone/>
              <a:defRPr sz="2000"/>
            </a:lvl7pPr>
            <a:lvl8pPr marL="3200080" indent="0">
              <a:buNone/>
              <a:defRPr sz="2000"/>
            </a:lvl8pPr>
            <a:lvl9pPr marL="3657234" indent="0">
              <a:buNone/>
              <a:defRPr sz="2000"/>
            </a:lvl9pPr>
          </a:lstStyle>
          <a:p>
            <a:pPr lvl="0"/>
            <a:endParaRPr lang="en-IN" noProof="0"/>
          </a:p>
        </p:txBody>
      </p:sp>
      <p:sp>
        <p:nvSpPr>
          <p:cNvPr id="4" name="Text Placeholder 3"/>
          <p:cNvSpPr>
            <a:spLocks noGrp="1"/>
          </p:cNvSpPr>
          <p:nvPr>
            <p:ph type="body" sz="half" idx="2"/>
          </p:nvPr>
        </p:nvSpPr>
        <p:spPr>
          <a:xfrm>
            <a:off x="839679" y="2057876"/>
            <a:ext cx="3931725" cy="3812471"/>
          </a:xfrm>
        </p:spPr>
        <p:txBody>
          <a:bodyPr/>
          <a:lstStyle>
            <a:lvl1pPr marL="0" indent="0">
              <a:buNone/>
              <a:defRPr sz="1600"/>
            </a:lvl1pPr>
            <a:lvl2pPr marL="457154" indent="0">
              <a:buNone/>
              <a:defRPr sz="1400"/>
            </a:lvl2pPr>
            <a:lvl3pPr marL="914309" indent="0">
              <a:buNone/>
              <a:defRPr sz="1200"/>
            </a:lvl3pPr>
            <a:lvl4pPr marL="1371463" indent="0">
              <a:buNone/>
              <a:defRPr sz="1000"/>
            </a:lvl4pPr>
            <a:lvl5pPr marL="1828617" indent="0">
              <a:buNone/>
              <a:defRPr sz="1000"/>
            </a:lvl5pPr>
            <a:lvl6pPr marL="2285771" indent="0">
              <a:buNone/>
              <a:defRPr sz="1000"/>
            </a:lvl6pPr>
            <a:lvl7pPr marL="2742926" indent="0">
              <a:buNone/>
              <a:defRPr sz="1000"/>
            </a:lvl7pPr>
            <a:lvl8pPr marL="3200080" indent="0">
              <a:buNone/>
              <a:defRPr sz="1000"/>
            </a:lvl8pPr>
            <a:lvl9pPr marL="3657234"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1633003B-4770-E7EE-1419-C7A5E2A1558D}"/>
              </a:ext>
            </a:extLst>
          </p:cNvPr>
          <p:cNvSpPr>
            <a:spLocks noGrp="1"/>
          </p:cNvSpPr>
          <p:nvPr>
            <p:ph type="dt" sz="half" idx="10"/>
          </p:nvPr>
        </p:nvSpPr>
        <p:spPr/>
        <p:txBody>
          <a:bodyPr/>
          <a:lstStyle>
            <a:lvl1pPr>
              <a:defRPr/>
            </a:lvl1pPr>
          </a:lstStyle>
          <a:p>
            <a:pPr>
              <a:defRPr/>
            </a:pPr>
            <a:fld id="{5201618E-1A25-4426-B8E8-941A8397BE6E}" type="datetime1">
              <a:rPr lang="en-IN"/>
              <a:pPr>
                <a:defRPr/>
              </a:pPr>
              <a:t>08-06-2023</a:t>
            </a:fld>
            <a:endParaRPr lang="en-IN">
              <a:solidFill>
                <a:schemeClr val="tx1">
                  <a:tint val="75000"/>
                </a:schemeClr>
              </a:solidFill>
              <a:latin typeface="Times New Roman"/>
            </a:endParaRPr>
          </a:p>
        </p:txBody>
      </p:sp>
      <p:sp>
        <p:nvSpPr>
          <p:cNvPr id="6" name="Footer Placeholder 4">
            <a:extLst>
              <a:ext uri="{FF2B5EF4-FFF2-40B4-BE49-F238E27FC236}">
                <a16:creationId xmlns:a16="http://schemas.microsoft.com/office/drawing/2014/main" id="{D5CCF85F-2B29-6B2B-CA2B-10580D8302E8}"/>
              </a:ext>
            </a:extLst>
          </p:cNvPr>
          <p:cNvSpPr>
            <a:spLocks noGrp="1"/>
          </p:cNvSpPr>
          <p:nvPr>
            <p:ph type="ftr" sz="quarter" idx="11"/>
          </p:nvPr>
        </p:nvSpPr>
        <p:spPr/>
        <p:txBody>
          <a:bodyPr/>
          <a:lstStyle>
            <a:lvl1pPr>
              <a:defRPr/>
            </a:lvl1pPr>
          </a:lstStyle>
          <a:p>
            <a:pPr>
              <a:defRPr/>
            </a:pPr>
            <a:r>
              <a:rPr lang="en-IN"/>
              <a:t>Reference :DRAM Circuit Design -Fundamentals and High speed Topics by Brent Keert. R, Jacob Baker, Brian Johnson, Feng Lin</a:t>
            </a:r>
            <a:endParaRPr lang="en-IN">
              <a:solidFill>
                <a:schemeClr val="tx1">
                  <a:tint val="75000"/>
                </a:schemeClr>
              </a:solidFill>
              <a:latin typeface="Times New Roman"/>
            </a:endParaRPr>
          </a:p>
        </p:txBody>
      </p:sp>
      <p:sp>
        <p:nvSpPr>
          <p:cNvPr id="7" name="Slide Number Placeholder 5">
            <a:extLst>
              <a:ext uri="{FF2B5EF4-FFF2-40B4-BE49-F238E27FC236}">
                <a16:creationId xmlns:a16="http://schemas.microsoft.com/office/drawing/2014/main" id="{8244539A-F7C9-B90E-8AA5-E4B1EB6A721A}"/>
              </a:ext>
            </a:extLst>
          </p:cNvPr>
          <p:cNvSpPr>
            <a:spLocks noGrp="1"/>
          </p:cNvSpPr>
          <p:nvPr>
            <p:ph type="sldNum" sz="quarter" idx="12"/>
          </p:nvPr>
        </p:nvSpPr>
        <p:spPr/>
        <p:txBody>
          <a:bodyPr/>
          <a:lstStyle>
            <a:lvl1pPr>
              <a:defRPr/>
            </a:lvl1pPr>
          </a:lstStyle>
          <a:p>
            <a:pPr>
              <a:defRPr/>
            </a:pPr>
            <a:fld id="{21795476-F7E7-4AE1-A08E-941E66130674}" type="slidenum">
              <a:rPr lang="en-IN"/>
              <a:pPr>
                <a:defRPr/>
              </a:pPr>
              <a:t>‹#›</a:t>
            </a:fld>
            <a:endParaRPr lang="en-IN">
              <a:solidFill>
                <a:schemeClr val="tx1">
                  <a:tint val="75000"/>
                </a:schemeClr>
              </a:solidFill>
              <a:latin typeface="Times New Roman"/>
            </a:endParaRPr>
          </a:p>
        </p:txBody>
      </p:sp>
    </p:spTree>
    <p:extLst>
      <p:ext uri="{BB962C8B-B14F-4D97-AF65-F5344CB8AC3E}">
        <p14:creationId xmlns:p14="http://schemas.microsoft.com/office/powerpoint/2010/main" val="2235292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A4E256EA-54BA-AE4E-883D-B7F4E94ACA6E}"/>
              </a:ext>
            </a:extLst>
          </p:cNvPr>
          <p:cNvSpPr>
            <a:spLocks noGrp="1" noChangeArrowheads="1"/>
          </p:cNvSpPr>
          <p:nvPr>
            <p:ph type="title"/>
          </p:nvPr>
        </p:nvSpPr>
        <p:spPr bwMode="auto">
          <a:xfrm>
            <a:off x="838200" y="365125"/>
            <a:ext cx="10514013"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7" name="Text Placeholder 2">
            <a:extLst>
              <a:ext uri="{FF2B5EF4-FFF2-40B4-BE49-F238E27FC236}">
                <a16:creationId xmlns:a16="http://schemas.microsoft.com/office/drawing/2014/main" id="{62D7066A-1FB0-A020-98BD-78F2083A1A95}"/>
              </a:ext>
            </a:extLst>
          </p:cNvPr>
          <p:cNvSpPr>
            <a:spLocks noGrp="1" noChangeArrowheads="1"/>
          </p:cNvSpPr>
          <p:nvPr>
            <p:ph type="body" idx="1"/>
          </p:nvPr>
        </p:nvSpPr>
        <p:spPr bwMode="auto">
          <a:xfrm>
            <a:off x="838200" y="1825625"/>
            <a:ext cx="10514013" cy="435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a:extLst>
              <a:ext uri="{FF2B5EF4-FFF2-40B4-BE49-F238E27FC236}">
                <a16:creationId xmlns:a16="http://schemas.microsoft.com/office/drawing/2014/main" id="{39D27D0C-0295-5736-DCB6-C9BE19681DF5}"/>
              </a:ext>
            </a:extLst>
          </p:cNvPr>
          <p:cNvSpPr>
            <a:spLocks noGrp="1"/>
          </p:cNvSpPr>
          <p:nvPr>
            <p:ph type="dt" sz="half" idx="2"/>
          </p:nvPr>
        </p:nvSpPr>
        <p:spPr>
          <a:xfrm>
            <a:off x="838200" y="6357938"/>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400" spc="-1">
                <a:solidFill>
                  <a:srgbClr val="8B8B8B"/>
                </a:solidFill>
                <a:latin typeface="Calibri"/>
              </a:defRPr>
            </a:lvl1pPr>
          </a:lstStyle>
          <a:p>
            <a:pPr>
              <a:defRPr/>
            </a:pPr>
            <a:fld id="{DA2640FA-76F9-4C86-A84C-41A7AF1CEA58}" type="datetime1">
              <a:rPr lang="en-IN"/>
              <a:pPr>
                <a:defRPr/>
              </a:pPr>
              <a:t>08-06-2023</a:t>
            </a:fld>
            <a:endParaRPr lang="en-IN">
              <a:solidFill>
                <a:schemeClr val="tx1">
                  <a:tint val="75000"/>
                </a:schemeClr>
              </a:solidFill>
              <a:latin typeface="Times New Roman"/>
            </a:endParaRPr>
          </a:p>
        </p:txBody>
      </p:sp>
      <p:sp>
        <p:nvSpPr>
          <p:cNvPr id="5" name="Footer Placeholder 4">
            <a:extLst>
              <a:ext uri="{FF2B5EF4-FFF2-40B4-BE49-F238E27FC236}">
                <a16:creationId xmlns:a16="http://schemas.microsoft.com/office/drawing/2014/main" id="{7F2E0E13-B738-DB5B-2F39-6C32104475FA}"/>
              </a:ext>
            </a:extLst>
          </p:cNvPr>
          <p:cNvSpPr>
            <a:spLocks noGrp="1"/>
          </p:cNvSpPr>
          <p:nvPr>
            <p:ph type="ftr" sz="quarter" idx="3"/>
          </p:nvPr>
        </p:nvSpPr>
        <p:spPr>
          <a:xfrm>
            <a:off x="4038600" y="6357938"/>
            <a:ext cx="4113213" cy="365125"/>
          </a:xfrm>
          <a:prstGeom prst="rect">
            <a:avLst/>
          </a:prstGeom>
        </p:spPr>
        <p:txBody>
          <a:bodyPr vert="horz" lIns="91440" tIns="45720" rIns="91440" bIns="45720" rtlCol="0" anchor="ctr"/>
          <a:lstStyle>
            <a:lvl1pPr algn="ctr" eaLnBrk="1" fontAlgn="auto" hangingPunct="1">
              <a:spcBef>
                <a:spcPts val="0"/>
              </a:spcBef>
              <a:spcAft>
                <a:spcPts val="0"/>
              </a:spcAft>
              <a:defRPr sz="1400" spc="-1">
                <a:solidFill>
                  <a:srgbClr val="8B8B8B"/>
                </a:solidFill>
                <a:latin typeface="Calibri"/>
              </a:defRPr>
            </a:lvl1pPr>
          </a:lstStyle>
          <a:p>
            <a:pPr>
              <a:defRPr/>
            </a:pPr>
            <a:r>
              <a:rPr lang="en-IN"/>
              <a:t>Reference :DRAM Circuit Design -Fundamentals and High speed Topics by Brent Keert. R, Jacob Baker, Brian Johnson, Feng Lin</a:t>
            </a:r>
            <a:endParaRPr lang="en-IN">
              <a:solidFill>
                <a:schemeClr val="tx1">
                  <a:tint val="75000"/>
                </a:schemeClr>
              </a:solidFill>
              <a:latin typeface="Times New Roman"/>
            </a:endParaRPr>
          </a:p>
        </p:txBody>
      </p:sp>
      <p:sp>
        <p:nvSpPr>
          <p:cNvPr id="6" name="Slide Number Placeholder 5">
            <a:extLst>
              <a:ext uri="{FF2B5EF4-FFF2-40B4-BE49-F238E27FC236}">
                <a16:creationId xmlns:a16="http://schemas.microsoft.com/office/drawing/2014/main" id="{9FE962DC-1962-73FA-D46C-DC7A02D11F70}"/>
              </a:ext>
            </a:extLst>
          </p:cNvPr>
          <p:cNvSpPr>
            <a:spLocks noGrp="1"/>
          </p:cNvSpPr>
          <p:nvPr>
            <p:ph type="sldNum" sz="quarter" idx="4"/>
          </p:nvPr>
        </p:nvSpPr>
        <p:spPr>
          <a:xfrm>
            <a:off x="8609013" y="6357938"/>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400" spc="-1">
                <a:solidFill>
                  <a:srgbClr val="8B8B8B"/>
                </a:solidFill>
                <a:latin typeface="Calibri"/>
              </a:defRPr>
            </a:lvl1pPr>
          </a:lstStyle>
          <a:p>
            <a:pPr>
              <a:defRPr/>
            </a:pPr>
            <a:fld id="{AF81D66D-5803-4EDC-8639-5CC4DA32AB59}" type="slidenum">
              <a:rPr lang="en-IN"/>
              <a:pPr>
                <a:defRPr/>
              </a:pPr>
              <a:t>‹#›</a:t>
            </a:fld>
            <a:endParaRPr lang="en-IN">
              <a:solidFill>
                <a:schemeClr val="tx1">
                  <a:tint val="75000"/>
                </a:schemeClr>
              </a:solidFill>
              <a:latin typeface="Times New Roman"/>
            </a:endParaRPr>
          </a:p>
        </p:txBody>
      </p:sp>
    </p:spTree>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10" r:id="rId6"/>
    <p:sldLayoutId id="2147483805" r:id="rId7"/>
    <p:sldLayoutId id="2147483806" r:id="rId8"/>
    <p:sldLayoutId id="2147483807" r:id="rId9"/>
    <p:sldLayoutId id="2147483808" r:id="rId10"/>
    <p:sldLayoutId id="2147483809" r:id="rId11"/>
  </p:sldLayoutIdLst>
  <p:txStyles>
    <p:titleStyle>
      <a:lvl1pPr algn="l" defTabSz="912813"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defTabSz="912813"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defTabSz="912813"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defTabSz="912813"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defTabSz="912813"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defTabSz="912813"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defTabSz="912813"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defTabSz="912813"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defTabSz="912813"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7013" indent="-227013" algn="l" defTabSz="912813"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4213" indent="-227013" algn="l" defTabSz="912813"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1413" indent="-227013" algn="l" defTabSz="912813"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598613" indent="-227013" algn="l" defTabSz="912813"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5813" indent="-227013" algn="l" defTabSz="912813"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349"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03"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657"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811"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09" rtl="0" eaLnBrk="1" latinLnBrk="0" hangingPunct="1">
        <a:defRPr sz="1800" kern="1200">
          <a:solidFill>
            <a:schemeClr val="tx1"/>
          </a:solidFill>
          <a:latin typeface="+mn-lt"/>
          <a:ea typeface="+mn-ea"/>
          <a:cs typeface="+mn-cs"/>
        </a:defRPr>
      </a:lvl1pPr>
      <a:lvl2pPr marL="457154"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3" algn="l" defTabSz="914309" rtl="0" eaLnBrk="1" latinLnBrk="0" hangingPunct="1">
        <a:defRPr sz="1800" kern="1200">
          <a:solidFill>
            <a:schemeClr val="tx1"/>
          </a:solidFill>
          <a:latin typeface="+mn-lt"/>
          <a:ea typeface="+mn-ea"/>
          <a:cs typeface="+mn-cs"/>
        </a:defRPr>
      </a:lvl4pPr>
      <a:lvl5pPr marL="1828617" algn="l" defTabSz="914309" rtl="0" eaLnBrk="1" latinLnBrk="0" hangingPunct="1">
        <a:defRPr sz="1800" kern="1200">
          <a:solidFill>
            <a:schemeClr val="tx1"/>
          </a:solidFill>
          <a:latin typeface="+mn-lt"/>
          <a:ea typeface="+mn-ea"/>
          <a:cs typeface="+mn-cs"/>
        </a:defRPr>
      </a:lvl5pPr>
      <a:lvl6pPr marL="2285771"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4" algn="l" defTabSz="91430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en.wikipedia.org/wiki/Central_processing_unit" TargetMode="External"/><Relationship Id="rId2" Type="http://schemas.openxmlformats.org/officeDocument/2006/relationships/hyperlink" Target="http://en.wikipedia.org/wiki/Transceiver"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6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CustomShape 1">
            <a:extLst>
              <a:ext uri="{FF2B5EF4-FFF2-40B4-BE49-F238E27FC236}">
                <a16:creationId xmlns:a16="http://schemas.microsoft.com/office/drawing/2014/main" id="{1BAE03E4-FBAE-FBFC-73C8-63DEBE3B6A93}"/>
              </a:ext>
            </a:extLst>
          </p:cNvPr>
          <p:cNvSpPr/>
          <p:nvPr/>
        </p:nvSpPr>
        <p:spPr>
          <a:xfrm>
            <a:off x="4694238" y="3295650"/>
            <a:ext cx="7496175" cy="639763"/>
          </a:xfrm>
          <a:prstGeom prst="rect">
            <a:avLst/>
          </a:prstGeom>
          <a:noFill/>
          <a:ln>
            <a:noFill/>
          </a:ln>
        </p:spPr>
        <p:style>
          <a:lnRef idx="0">
            <a:scrgbClr r="0" g="0" b="0"/>
          </a:lnRef>
          <a:fillRef idx="0">
            <a:scrgbClr r="0" g="0" b="0"/>
          </a:fillRef>
          <a:effectRef idx="0">
            <a:scrgbClr r="0" g="0" b="0"/>
          </a:effectRef>
          <a:fontRef idx="minor"/>
        </p:style>
        <p:txBody>
          <a:bodyPr/>
          <a:lstStyle/>
          <a:p>
            <a:pPr eaLnBrk="1" fontAlgn="auto" hangingPunct="1">
              <a:spcBef>
                <a:spcPts val="0"/>
              </a:spcBef>
              <a:spcAft>
                <a:spcPts val="0"/>
              </a:spcAft>
              <a:defRPr/>
            </a:pPr>
            <a:endParaRPr lang="en-IN" sz="3600" spc="-1" dirty="0">
              <a:latin typeface="Arial"/>
            </a:endParaRPr>
          </a:p>
        </p:txBody>
      </p:sp>
      <p:sp>
        <p:nvSpPr>
          <p:cNvPr id="42" name="CustomShape 2">
            <a:extLst>
              <a:ext uri="{FF2B5EF4-FFF2-40B4-BE49-F238E27FC236}">
                <a16:creationId xmlns:a16="http://schemas.microsoft.com/office/drawing/2014/main" id="{4E009A79-AD0A-AD34-CF13-F85B7F1944FC}"/>
              </a:ext>
            </a:extLst>
          </p:cNvPr>
          <p:cNvSpPr/>
          <p:nvPr/>
        </p:nvSpPr>
        <p:spPr>
          <a:xfrm>
            <a:off x="4781550" y="4144963"/>
            <a:ext cx="7496175" cy="457200"/>
          </a:xfrm>
          <a:prstGeom prst="rect">
            <a:avLst/>
          </a:prstGeom>
          <a:noFill/>
          <a:ln>
            <a:noFill/>
          </a:ln>
        </p:spPr>
        <p:style>
          <a:lnRef idx="0">
            <a:scrgbClr r="0" g="0" b="0"/>
          </a:lnRef>
          <a:fillRef idx="0">
            <a:scrgbClr r="0" g="0" b="0"/>
          </a:fillRef>
          <a:effectRef idx="0">
            <a:scrgbClr r="0" g="0" b="0"/>
          </a:effectRef>
          <a:fontRef idx="minor"/>
        </p:style>
        <p:txBody>
          <a:bodyPr/>
          <a:lstStyle/>
          <a:p>
            <a:pPr eaLnBrk="1" fontAlgn="auto" hangingPunct="1">
              <a:spcBef>
                <a:spcPts val="0"/>
              </a:spcBef>
              <a:spcAft>
                <a:spcPts val="0"/>
              </a:spcAft>
              <a:defRPr/>
            </a:pPr>
            <a:r>
              <a:rPr lang="en-IN" sz="2400" b="1" spc="-1" dirty="0">
                <a:solidFill>
                  <a:srgbClr val="000000"/>
                </a:solidFill>
              </a:rPr>
              <a:t>Mahesh Awati </a:t>
            </a:r>
            <a:endParaRPr lang="en-IN" sz="2400" spc="-1" dirty="0">
              <a:latin typeface="Arial"/>
            </a:endParaRPr>
          </a:p>
        </p:txBody>
      </p:sp>
      <p:sp>
        <p:nvSpPr>
          <p:cNvPr id="43" name="CustomShape 3">
            <a:extLst>
              <a:ext uri="{FF2B5EF4-FFF2-40B4-BE49-F238E27FC236}">
                <a16:creationId xmlns:a16="http://schemas.microsoft.com/office/drawing/2014/main" id="{D04941F2-98EF-79D6-0AA2-74DE1F5A93C2}"/>
              </a:ext>
            </a:extLst>
          </p:cNvPr>
          <p:cNvSpPr/>
          <p:nvPr/>
        </p:nvSpPr>
        <p:spPr>
          <a:xfrm>
            <a:off x="4781550" y="4548188"/>
            <a:ext cx="7496175" cy="822325"/>
          </a:xfrm>
          <a:prstGeom prst="rect">
            <a:avLst/>
          </a:prstGeom>
          <a:noFill/>
          <a:ln>
            <a:noFill/>
          </a:ln>
        </p:spPr>
        <p:style>
          <a:lnRef idx="0">
            <a:scrgbClr r="0" g="0" b="0"/>
          </a:lnRef>
          <a:fillRef idx="0">
            <a:scrgbClr r="0" g="0" b="0"/>
          </a:fillRef>
          <a:effectRef idx="0">
            <a:scrgbClr r="0" g="0" b="0"/>
          </a:effectRef>
          <a:fontRef idx="minor"/>
        </p:style>
        <p:txBody>
          <a:bodyPr/>
          <a:lstStyle/>
          <a:p>
            <a:pPr eaLnBrk="1" fontAlgn="auto" hangingPunct="1">
              <a:spcBef>
                <a:spcPts val="0"/>
              </a:spcBef>
              <a:spcAft>
                <a:spcPts val="0"/>
              </a:spcAft>
              <a:defRPr/>
            </a:pPr>
            <a:r>
              <a:rPr lang="en-IN" sz="2000" spc="-1" dirty="0">
                <a:solidFill>
                  <a:srgbClr val="000000"/>
                </a:solidFill>
              </a:rPr>
              <a:t>Department of Electronics and Communication </a:t>
            </a:r>
            <a:r>
              <a:rPr lang="en-IN" sz="2000" spc="-1" dirty="0" err="1">
                <a:solidFill>
                  <a:srgbClr val="000000"/>
                </a:solidFill>
              </a:rPr>
              <a:t>Engg</a:t>
            </a:r>
            <a:r>
              <a:rPr lang="en-IN" sz="2000" spc="-1" dirty="0">
                <a:solidFill>
                  <a:srgbClr val="000000"/>
                </a:solidFill>
              </a:rPr>
              <a:t>.</a:t>
            </a:r>
            <a:endParaRPr lang="en-IN" sz="2000" spc="-1" dirty="0">
              <a:latin typeface="Arial"/>
            </a:endParaRPr>
          </a:p>
        </p:txBody>
      </p:sp>
      <p:grpSp>
        <p:nvGrpSpPr>
          <p:cNvPr id="4101" name="Group 4">
            <a:extLst>
              <a:ext uri="{FF2B5EF4-FFF2-40B4-BE49-F238E27FC236}">
                <a16:creationId xmlns:a16="http://schemas.microsoft.com/office/drawing/2014/main" id="{5543A465-F3AD-9B9F-FC4A-798F0045F3C4}"/>
              </a:ext>
            </a:extLst>
          </p:cNvPr>
          <p:cNvGrpSpPr>
            <a:grpSpLocks/>
          </p:cNvGrpSpPr>
          <p:nvPr/>
        </p:nvGrpSpPr>
        <p:grpSpPr bwMode="auto">
          <a:xfrm>
            <a:off x="314325" y="5491163"/>
            <a:ext cx="1066800" cy="1077912"/>
            <a:chOff x="314280" y="5491440"/>
            <a:chExt cx="1066320" cy="1077480"/>
          </a:xfrm>
        </p:grpSpPr>
        <p:sp>
          <p:nvSpPr>
            <p:cNvPr id="45" name="CustomShape 5">
              <a:extLst>
                <a:ext uri="{FF2B5EF4-FFF2-40B4-BE49-F238E27FC236}">
                  <a16:creationId xmlns:a16="http://schemas.microsoft.com/office/drawing/2014/main" id="{BE6459E9-BA47-DDD6-8F1D-3C28D7CAEA38}"/>
                </a:ext>
              </a:extLst>
            </p:cNvPr>
            <p:cNvSpPr/>
            <p:nvPr/>
          </p:nvSpPr>
          <p:spPr>
            <a:xfrm rot="5400000">
              <a:off x="824430" y="6012751"/>
              <a:ext cx="46019" cy="106632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46" name="CustomShape 6">
              <a:extLst>
                <a:ext uri="{FF2B5EF4-FFF2-40B4-BE49-F238E27FC236}">
                  <a16:creationId xmlns:a16="http://schemas.microsoft.com/office/drawing/2014/main" id="{327422EA-4601-E9BD-2EEF-5946ACA9A70C}"/>
                </a:ext>
              </a:extLst>
            </p:cNvPr>
            <p:cNvSpPr/>
            <p:nvPr/>
          </p:nvSpPr>
          <p:spPr>
            <a:xfrm rot="10800000">
              <a:off x="314280" y="5491440"/>
              <a:ext cx="46017" cy="106637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p:style>
        </p:sp>
      </p:grpSp>
      <p:sp>
        <p:nvSpPr>
          <p:cNvPr id="47" name="Line 7">
            <a:extLst>
              <a:ext uri="{FF2B5EF4-FFF2-40B4-BE49-F238E27FC236}">
                <a16:creationId xmlns:a16="http://schemas.microsoft.com/office/drawing/2014/main" id="{78B9E7EB-68F5-84E7-4454-D7DCAA288C24}"/>
              </a:ext>
            </a:extLst>
          </p:cNvPr>
          <p:cNvSpPr/>
          <p:nvPr/>
        </p:nvSpPr>
        <p:spPr>
          <a:xfrm>
            <a:off x="4781550" y="4113213"/>
            <a:ext cx="5986463" cy="14287"/>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grpSp>
        <p:nvGrpSpPr>
          <p:cNvPr id="4103" name="Group 8">
            <a:extLst>
              <a:ext uri="{FF2B5EF4-FFF2-40B4-BE49-F238E27FC236}">
                <a16:creationId xmlns:a16="http://schemas.microsoft.com/office/drawing/2014/main" id="{AB80EFDC-1C0D-CF1F-883A-905669C847EA}"/>
              </a:ext>
            </a:extLst>
          </p:cNvPr>
          <p:cNvGrpSpPr>
            <a:grpSpLocks/>
          </p:cNvGrpSpPr>
          <p:nvPr/>
        </p:nvGrpSpPr>
        <p:grpSpPr bwMode="auto">
          <a:xfrm>
            <a:off x="10853738" y="266700"/>
            <a:ext cx="1066800" cy="1077913"/>
            <a:chOff x="10854360" y="266400"/>
            <a:chExt cx="1066320" cy="1077840"/>
          </a:xfrm>
        </p:grpSpPr>
        <p:sp>
          <p:nvSpPr>
            <p:cNvPr id="50" name="CustomShape 9">
              <a:extLst>
                <a:ext uri="{FF2B5EF4-FFF2-40B4-BE49-F238E27FC236}">
                  <a16:creationId xmlns:a16="http://schemas.microsoft.com/office/drawing/2014/main" id="{EC0AF72E-F57B-04DB-7019-A676EDFC71F7}"/>
                </a:ext>
              </a:extLst>
            </p:cNvPr>
            <p:cNvSpPr/>
            <p:nvPr/>
          </p:nvSpPr>
          <p:spPr>
            <a:xfrm rot="16200000">
              <a:off x="11364503" y="-243743"/>
              <a:ext cx="46035" cy="106632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51" name="CustomShape 10">
              <a:extLst>
                <a:ext uri="{FF2B5EF4-FFF2-40B4-BE49-F238E27FC236}">
                  <a16:creationId xmlns:a16="http://schemas.microsoft.com/office/drawing/2014/main" id="{54D1F20D-43DA-92AF-B055-95682A37A115}"/>
                </a:ext>
              </a:extLst>
            </p:cNvPr>
            <p:cNvSpPr/>
            <p:nvPr/>
          </p:nvSpPr>
          <p:spPr>
            <a:xfrm>
              <a:off x="11874663" y="277512"/>
              <a:ext cx="46017" cy="106672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p:style>
        </p:sp>
      </p:grpSp>
      <p:pic>
        <p:nvPicPr>
          <p:cNvPr id="4104" name="Picture 2" descr="Our Brand Identity » PES University">
            <a:extLst>
              <a:ext uri="{FF2B5EF4-FFF2-40B4-BE49-F238E27FC236}">
                <a16:creationId xmlns:a16="http://schemas.microsoft.com/office/drawing/2014/main" id="{63CC4236-4CC5-D136-A5C0-794461DC9A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4800" y="1092200"/>
            <a:ext cx="2695575" cy="413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6">
            <a:extLst>
              <a:ext uri="{FF2B5EF4-FFF2-40B4-BE49-F238E27FC236}">
                <a16:creationId xmlns:a16="http://schemas.microsoft.com/office/drawing/2014/main" id="{53BF6462-57A8-F48C-53FE-AA73A1C7ECF4}"/>
              </a:ext>
            </a:extLst>
          </p:cNvPr>
          <p:cNvSpPr txBox="1">
            <a:spLocks/>
          </p:cNvSpPr>
          <p:nvPr/>
        </p:nvSpPr>
        <p:spPr>
          <a:xfrm>
            <a:off x="4694238" y="3117850"/>
            <a:ext cx="7026707" cy="949325"/>
          </a:xfrm>
          <a:prstGeom prst="rect">
            <a:avLst/>
          </a:prstGeom>
        </p:spPr>
        <p:txBody>
          <a:bodyPr lIns="91461" rIns="45731" anchor="ctr">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a:lstStyle>
          <a:p>
            <a:pPr fontAlgn="auto">
              <a:spcBef>
                <a:spcPts val="0"/>
              </a:spcBef>
              <a:spcAft>
                <a:spcPts val="0"/>
              </a:spcAft>
              <a:defRPr/>
            </a:pPr>
            <a:r>
              <a:rPr lang="en-US" sz="2800" dirty="0">
                <a:solidFill>
                  <a:srgbClr val="C00000"/>
                </a:solidFill>
                <a:latin typeface="+mn-lt"/>
                <a:ea typeface="Calibri" panose="020F0502020204030204" pitchFamily="34" charset="0"/>
              </a:rPr>
              <a:t>Embedded System Design Concepts  </a:t>
            </a:r>
          </a:p>
          <a:p>
            <a:pPr fontAlgn="auto">
              <a:spcBef>
                <a:spcPts val="0"/>
              </a:spcBef>
              <a:spcAft>
                <a:spcPts val="0"/>
              </a:spcAft>
              <a:defRPr/>
            </a:pPr>
            <a:r>
              <a:rPr lang="en-US" sz="2000" dirty="0">
                <a:solidFill>
                  <a:schemeClr val="accent1"/>
                </a:solidFill>
                <a:latin typeface="+mn-lt"/>
                <a:ea typeface="Calibri" panose="020F0502020204030204" pitchFamily="34" charset="0"/>
              </a:rPr>
              <a:t>A simple approach</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066434-867E-3817-2E5A-C1F64A4FC734}"/>
              </a:ext>
            </a:extLst>
          </p:cNvPr>
          <p:cNvSpPr txBox="1"/>
          <p:nvPr/>
        </p:nvSpPr>
        <p:spPr>
          <a:xfrm>
            <a:off x="442913" y="1106488"/>
            <a:ext cx="8018462" cy="4400550"/>
          </a:xfrm>
          <a:prstGeom prst="rect">
            <a:avLst/>
          </a:prstGeom>
          <a:noFill/>
        </p:spPr>
        <p:txBody>
          <a:bodyPr>
            <a:spAutoFit/>
          </a:bodyPr>
          <a:lstStyle/>
          <a:p>
            <a:pPr algn="just" eaLnBrk="1" fontAlgn="auto" hangingPunct="1">
              <a:spcBef>
                <a:spcPts val="0"/>
              </a:spcBef>
              <a:spcAft>
                <a:spcPts val="0"/>
              </a:spcAft>
              <a:defRPr/>
            </a:pPr>
            <a:r>
              <a:rPr lang="en-US" sz="2000" b="1" u="sng" dirty="0">
                <a:solidFill>
                  <a:schemeClr val="accent1">
                    <a:lumMod val="75000"/>
                  </a:schemeClr>
                </a:solidFill>
                <a:latin typeface="+mn-lt"/>
                <a:cs typeface="Times New Roman" pitchFamily="18" charset="0"/>
              </a:rPr>
              <a:t>CAN controller: </a:t>
            </a:r>
            <a:r>
              <a:rPr lang="en-US" sz="2000" dirty="0">
                <a:latin typeface="+mn-lt"/>
                <a:cs typeface="Times New Roman" pitchFamily="18" charset="0"/>
              </a:rPr>
              <a:t>It is often an integral part of the microcontroller</a:t>
            </a:r>
          </a:p>
          <a:p>
            <a:pPr algn="just" eaLnBrk="1" fontAlgn="auto" hangingPunct="1">
              <a:spcBef>
                <a:spcPts val="0"/>
              </a:spcBef>
              <a:spcAft>
                <a:spcPts val="0"/>
              </a:spcAft>
              <a:defRPr/>
            </a:pPr>
            <a:r>
              <a:rPr lang="en-US" sz="2000" dirty="0">
                <a:latin typeface="+mn-lt"/>
                <a:cs typeface="Times New Roman" pitchFamily="18" charset="0"/>
              </a:rPr>
              <a:t>Receiving: the CAN controller stores the received serial bits from the bus until an entire message is available, which can then be fetched by the host processor (usually by the CAN controller triggering an interrupt).</a:t>
            </a:r>
          </a:p>
          <a:p>
            <a:pPr algn="just" eaLnBrk="1" fontAlgn="auto" hangingPunct="1">
              <a:spcBef>
                <a:spcPts val="0"/>
              </a:spcBef>
              <a:spcAft>
                <a:spcPts val="0"/>
              </a:spcAft>
              <a:defRPr/>
            </a:pPr>
            <a:r>
              <a:rPr lang="en-US" sz="2000" dirty="0">
                <a:latin typeface="+mn-lt"/>
                <a:cs typeface="Times New Roman" pitchFamily="18" charset="0"/>
              </a:rPr>
              <a:t>Sending: the host processor sends the transmit message(s) to a CAN controller, which transmits the bits serially onto the bus when the bus is free.</a:t>
            </a:r>
          </a:p>
          <a:p>
            <a:pPr algn="just" eaLnBrk="1" fontAlgn="auto" hangingPunct="1">
              <a:spcBef>
                <a:spcPts val="0"/>
              </a:spcBef>
              <a:spcAft>
                <a:spcPts val="0"/>
              </a:spcAft>
              <a:defRPr/>
            </a:pPr>
            <a:r>
              <a:rPr lang="en-US" sz="2000" b="1" dirty="0">
                <a:solidFill>
                  <a:schemeClr val="accent1">
                    <a:lumMod val="75000"/>
                  </a:schemeClr>
                </a:solidFill>
                <a:latin typeface="+mn-lt"/>
                <a:cs typeface="Times New Roman" pitchFamily="18" charset="0"/>
                <a:hlinkClick r:id="rId2" tooltip="Transceiver"/>
              </a:rPr>
              <a:t>Transceiver</a:t>
            </a:r>
            <a:r>
              <a:rPr lang="en-US" sz="2000" b="1" dirty="0">
                <a:solidFill>
                  <a:schemeClr val="accent1">
                    <a:lumMod val="75000"/>
                  </a:schemeClr>
                </a:solidFill>
                <a:latin typeface="+mn-lt"/>
                <a:cs typeface="Times New Roman" pitchFamily="18" charset="0"/>
              </a:rPr>
              <a:t>: </a:t>
            </a:r>
            <a:r>
              <a:rPr lang="en-US" sz="2000" dirty="0">
                <a:latin typeface="+mn-lt"/>
                <a:cs typeface="Times New Roman" pitchFamily="18" charset="0"/>
              </a:rPr>
              <a:t>Defined by ISO 11898-2/3 Medium Access Unit [MAU] standards </a:t>
            </a:r>
          </a:p>
          <a:p>
            <a:pPr marL="530262" lvl="1" indent="-342900" algn="just" eaLnBrk="1" fontAlgn="auto" hangingPunct="1">
              <a:spcBef>
                <a:spcPts val="0"/>
              </a:spcBef>
              <a:spcAft>
                <a:spcPts val="0"/>
              </a:spcAft>
              <a:buFont typeface="Wingdings" panose="05000000000000000000" pitchFamily="2" charset="2"/>
              <a:buChar char="§"/>
              <a:defRPr/>
            </a:pPr>
            <a:r>
              <a:rPr lang="en-US" sz="2000" dirty="0">
                <a:latin typeface="+mn-lt"/>
                <a:cs typeface="Times New Roman" pitchFamily="18" charset="0"/>
              </a:rPr>
              <a:t>Receiving: it converts the data stream from CAN bus levels to levels that the CAN controller uses. It usually has protective circuitry to protect the CAN controller.</a:t>
            </a:r>
          </a:p>
          <a:p>
            <a:pPr marL="525500" lvl="1" indent="-342900" algn="just" eaLnBrk="1" fontAlgn="auto" hangingPunct="1">
              <a:spcBef>
                <a:spcPts val="0"/>
              </a:spcBef>
              <a:spcAft>
                <a:spcPts val="0"/>
              </a:spcAft>
              <a:buFont typeface="Wingdings" panose="05000000000000000000" pitchFamily="2" charset="2"/>
              <a:buChar char="§"/>
              <a:defRPr/>
            </a:pPr>
            <a:r>
              <a:rPr lang="en-US" sz="2000" dirty="0">
                <a:latin typeface="+mn-lt"/>
                <a:cs typeface="Times New Roman" pitchFamily="18" charset="0"/>
              </a:rPr>
              <a:t>Transmitting: it converts the data stream from the CAN controller to CAN bus levels.</a:t>
            </a:r>
            <a:endParaRPr lang="en-IN" sz="2000" dirty="0">
              <a:latin typeface="+mn-lt"/>
              <a:cs typeface="Times New Roman" panose="02020603050405020304" pitchFamily="18" charset="0"/>
            </a:endParaRPr>
          </a:p>
        </p:txBody>
      </p:sp>
      <p:sp>
        <p:nvSpPr>
          <p:cNvPr id="5" name="TextBox 4">
            <a:extLst>
              <a:ext uri="{FF2B5EF4-FFF2-40B4-BE49-F238E27FC236}">
                <a16:creationId xmlns:a16="http://schemas.microsoft.com/office/drawing/2014/main" id="{653E7C4F-091F-1627-3325-9D77D7A5814B}"/>
              </a:ext>
            </a:extLst>
          </p:cNvPr>
          <p:cNvSpPr txBox="1"/>
          <p:nvPr/>
        </p:nvSpPr>
        <p:spPr>
          <a:xfrm>
            <a:off x="439738" y="5372100"/>
            <a:ext cx="11520487" cy="1016000"/>
          </a:xfrm>
          <a:prstGeom prst="rect">
            <a:avLst/>
          </a:prstGeom>
          <a:noFill/>
        </p:spPr>
        <p:txBody>
          <a:bodyPr>
            <a:spAutoFit/>
          </a:bodyPr>
          <a:lstStyle/>
          <a:p>
            <a:pPr algn="just" eaLnBrk="1" fontAlgn="auto" hangingPunct="1">
              <a:spcBef>
                <a:spcPts val="0"/>
              </a:spcBef>
              <a:spcAft>
                <a:spcPts val="0"/>
              </a:spcAft>
              <a:defRPr/>
            </a:pPr>
            <a:r>
              <a:rPr lang="en-US" sz="2000" b="1" dirty="0">
                <a:solidFill>
                  <a:schemeClr val="accent1">
                    <a:lumMod val="75000"/>
                  </a:schemeClr>
                </a:solidFill>
                <a:latin typeface="+mn-lt"/>
                <a:cs typeface="Times New Roman" pitchFamily="18" charset="0"/>
                <a:hlinkClick r:id="rId3" tooltip="Central processing unit"/>
              </a:rPr>
              <a:t>Central processing unit</a:t>
            </a:r>
            <a:r>
              <a:rPr lang="en-US" sz="2000" b="1" dirty="0">
                <a:solidFill>
                  <a:schemeClr val="accent1">
                    <a:lumMod val="75000"/>
                  </a:schemeClr>
                </a:solidFill>
                <a:latin typeface="+mn-lt"/>
                <a:cs typeface="Times New Roman" pitchFamily="18" charset="0"/>
              </a:rPr>
              <a:t>: </a:t>
            </a:r>
            <a:r>
              <a:rPr lang="en-US" sz="2000" dirty="0">
                <a:latin typeface="+mn-lt"/>
                <a:cs typeface="Times New Roman" pitchFamily="18" charset="0"/>
              </a:rPr>
              <a:t>Microprocessor, or host processor .</a:t>
            </a:r>
          </a:p>
          <a:p>
            <a:pPr marL="542925" indent="-342900" algn="just" eaLnBrk="1" fontAlgn="auto" hangingPunct="1">
              <a:spcBef>
                <a:spcPts val="0"/>
              </a:spcBef>
              <a:spcAft>
                <a:spcPts val="0"/>
              </a:spcAft>
              <a:buFont typeface="Wingdings" panose="05000000000000000000" pitchFamily="2" charset="2"/>
              <a:buChar char="§"/>
              <a:defRPr/>
            </a:pPr>
            <a:r>
              <a:rPr lang="en-US" sz="2000" dirty="0">
                <a:latin typeface="+mn-lt"/>
                <a:cs typeface="Times New Roman" pitchFamily="18" charset="0"/>
              </a:rPr>
              <a:t>The host processor decides what the received messages mean and what messages it wants to transmit.</a:t>
            </a:r>
          </a:p>
          <a:p>
            <a:pPr marL="542925" indent="-342900" algn="just" eaLnBrk="1" fontAlgn="auto" hangingPunct="1">
              <a:spcBef>
                <a:spcPts val="0"/>
              </a:spcBef>
              <a:spcAft>
                <a:spcPts val="0"/>
              </a:spcAft>
              <a:buFont typeface="Wingdings" panose="05000000000000000000" pitchFamily="2" charset="2"/>
              <a:buChar char="§"/>
              <a:defRPr/>
            </a:pPr>
            <a:r>
              <a:rPr lang="en-US" sz="2000" dirty="0">
                <a:latin typeface="+mn-lt"/>
                <a:cs typeface="Times New Roman" pitchFamily="18" charset="0"/>
              </a:rPr>
              <a:t>Sensors, actuators and control devices can be connected to the host processor.</a:t>
            </a:r>
          </a:p>
        </p:txBody>
      </p:sp>
      <p:pic>
        <p:nvPicPr>
          <p:cNvPr id="126980" name="Picture 2" descr="Our Brand Identity » PES University">
            <a:extLst>
              <a:ext uri="{FF2B5EF4-FFF2-40B4-BE49-F238E27FC236}">
                <a16:creationId xmlns:a16="http://schemas.microsoft.com/office/drawing/2014/main" id="{88019D67-1F9D-C361-136C-4E5378B1CC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a:extLst>
              <a:ext uri="{FF2B5EF4-FFF2-40B4-BE49-F238E27FC236}">
                <a16:creationId xmlns:a16="http://schemas.microsoft.com/office/drawing/2014/main" id="{5645B29F-5886-D403-91F5-6F472DAB8B40}"/>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90D875FE-4430-9EE2-98FC-518E49F82D61}"/>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
        <p:nvSpPr>
          <p:cNvPr id="3" name="Line 7">
            <a:extLst>
              <a:ext uri="{FF2B5EF4-FFF2-40B4-BE49-F238E27FC236}">
                <a16:creationId xmlns:a16="http://schemas.microsoft.com/office/drawing/2014/main" id="{A6C8EA8B-0F3F-0FE9-3892-D7CA65E3C60C}"/>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sp>
        <p:nvSpPr>
          <p:cNvPr id="8" name="Rectangle 7">
            <a:extLst>
              <a:ext uri="{FF2B5EF4-FFF2-40B4-BE49-F238E27FC236}">
                <a16:creationId xmlns:a16="http://schemas.microsoft.com/office/drawing/2014/main" id="{12A35F55-2B7F-85FD-E3AB-5258DD06092C}"/>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US" altLang="en-US" sz="2200" b="1" dirty="0">
                <a:solidFill>
                  <a:srgbClr val="C00000"/>
                </a:solidFill>
                <a:latin typeface="+mn-lt"/>
                <a:cs typeface="Times New Roman" panose="02020603050405020304" pitchFamily="18" charset="0"/>
              </a:rPr>
              <a:t>CAN Bus Node</a:t>
            </a:r>
            <a:endParaRPr lang="en-IN" sz="2200" b="1" dirty="0">
              <a:solidFill>
                <a:srgbClr val="C00000"/>
              </a:solidFill>
              <a:latin typeface="+mn-lt"/>
            </a:endParaRPr>
          </a:p>
        </p:txBody>
      </p:sp>
      <p:pic>
        <p:nvPicPr>
          <p:cNvPr id="126985" name="Picture 9">
            <a:extLst>
              <a:ext uri="{FF2B5EF4-FFF2-40B4-BE49-F238E27FC236}">
                <a16:creationId xmlns:a16="http://schemas.microsoft.com/office/drawing/2014/main" id="{C0104E7A-39A7-A85F-BF77-275EEF8B5FC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26463" y="2112963"/>
            <a:ext cx="3503612" cy="294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Picture 2">
            <a:extLst>
              <a:ext uri="{FF2B5EF4-FFF2-40B4-BE49-F238E27FC236}">
                <a16:creationId xmlns:a16="http://schemas.microsoft.com/office/drawing/2014/main" id="{4D84D6F3-338A-DBD9-A7A7-A5FC0B54662C}"/>
              </a:ext>
            </a:extLst>
          </p:cNvPr>
          <p:cNvSpPr>
            <a:spLocks noChangeAspect="1" noChangeArrowheads="1"/>
          </p:cNvSpPr>
          <p:nvPr/>
        </p:nvSpPr>
        <p:spPr bwMode="auto">
          <a:xfrm>
            <a:off x="1674813" y="1447800"/>
            <a:ext cx="4191000" cy="508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IN" altLang="en-US"/>
          </a:p>
        </p:txBody>
      </p:sp>
      <p:sp>
        <p:nvSpPr>
          <p:cNvPr id="93188" name="TextBox 5">
            <a:extLst>
              <a:ext uri="{FF2B5EF4-FFF2-40B4-BE49-F238E27FC236}">
                <a16:creationId xmlns:a16="http://schemas.microsoft.com/office/drawing/2014/main" id="{465256B3-4BEF-9DEC-CF3D-37EA02A69234}"/>
              </a:ext>
            </a:extLst>
          </p:cNvPr>
          <p:cNvSpPr txBox="1">
            <a:spLocks noChangeArrowheads="1"/>
          </p:cNvSpPr>
          <p:nvPr/>
        </p:nvSpPr>
        <p:spPr bwMode="auto">
          <a:xfrm>
            <a:off x="496888" y="1155700"/>
            <a:ext cx="4841875" cy="4062413"/>
          </a:xfrm>
          <a:prstGeom prst="rect">
            <a:avLst/>
          </a:prstGeom>
          <a:noFill/>
          <a:ln>
            <a:noFill/>
          </a:ln>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defRPr/>
            </a:pPr>
            <a:r>
              <a:rPr lang="en-IN" altLang="en-US" sz="2000" b="1" dirty="0">
                <a:solidFill>
                  <a:srgbClr val="0070C0"/>
                </a:solidFill>
                <a:latin typeface="+mn-lt"/>
                <a:cs typeface="Times New Roman" panose="02020603050405020304" pitchFamily="18" charset="0"/>
              </a:rPr>
              <a:t>Recessive: </a:t>
            </a:r>
          </a:p>
          <a:p>
            <a:pPr eaLnBrk="1" hangingPunct="1">
              <a:defRPr/>
            </a:pPr>
            <a:r>
              <a:rPr lang="en-IN" altLang="en-US" sz="2000" dirty="0">
                <a:solidFill>
                  <a:srgbClr val="C00000"/>
                </a:solidFill>
                <a:latin typeface="+mn-lt"/>
                <a:cs typeface="Times New Roman" panose="02020603050405020304" pitchFamily="18" charset="0"/>
              </a:rPr>
              <a:t>In this, CAN_Hi and CAN_Lo are at 2.5 volts </a:t>
            </a:r>
          </a:p>
          <a:p>
            <a:pPr eaLnBrk="1" hangingPunct="1">
              <a:defRPr/>
            </a:pPr>
            <a:r>
              <a:rPr lang="en-IN" altLang="en-US" sz="2000" dirty="0">
                <a:solidFill>
                  <a:srgbClr val="C00000"/>
                </a:solidFill>
                <a:latin typeface="+mn-lt"/>
                <a:cs typeface="Times New Roman" panose="02020603050405020304" pitchFamily="18" charset="0"/>
              </a:rPr>
              <a:t>Difference is 2.5 – 2.5 = 0 volts. </a:t>
            </a:r>
          </a:p>
          <a:p>
            <a:pPr eaLnBrk="1" hangingPunct="1">
              <a:defRPr/>
            </a:pPr>
            <a:r>
              <a:rPr lang="en-IN" altLang="en-US" sz="2000" b="1" dirty="0">
                <a:latin typeface="+mn-lt"/>
                <a:cs typeface="Times New Roman" panose="02020603050405020304" pitchFamily="18" charset="0"/>
              </a:rPr>
              <a:t>Call this a “1” </a:t>
            </a:r>
          </a:p>
          <a:p>
            <a:pPr eaLnBrk="1" hangingPunct="1">
              <a:defRPr/>
            </a:pPr>
            <a:endParaRPr lang="en-IN" altLang="en-US" sz="2000" dirty="0">
              <a:solidFill>
                <a:srgbClr val="C00000"/>
              </a:solidFill>
              <a:latin typeface="+mn-lt"/>
              <a:cs typeface="Times New Roman" panose="02020603050405020304" pitchFamily="18" charset="0"/>
            </a:endParaRPr>
          </a:p>
          <a:p>
            <a:pPr eaLnBrk="1" hangingPunct="1">
              <a:defRPr/>
            </a:pPr>
            <a:r>
              <a:rPr lang="en-IN" altLang="en-US" sz="2000" b="1" dirty="0">
                <a:solidFill>
                  <a:srgbClr val="0070C0"/>
                </a:solidFill>
                <a:latin typeface="+mn-lt"/>
                <a:cs typeface="Times New Roman" panose="02020603050405020304" pitchFamily="18" charset="0"/>
              </a:rPr>
              <a:t>Dominant </a:t>
            </a:r>
          </a:p>
          <a:p>
            <a:pPr eaLnBrk="1" hangingPunct="1">
              <a:defRPr/>
            </a:pPr>
            <a:r>
              <a:rPr lang="en-IN" altLang="en-US" sz="2000" dirty="0">
                <a:solidFill>
                  <a:srgbClr val="C00000"/>
                </a:solidFill>
                <a:latin typeface="+mn-lt"/>
                <a:cs typeface="Times New Roman" panose="02020603050405020304" pitchFamily="18" charset="0"/>
              </a:rPr>
              <a:t>In this, CAN_Hi is at 3.5v CAN_Lo is at 1.5v. </a:t>
            </a:r>
          </a:p>
          <a:p>
            <a:pPr eaLnBrk="1" hangingPunct="1">
              <a:defRPr/>
            </a:pPr>
            <a:r>
              <a:rPr lang="en-IN" altLang="en-US" sz="2000" dirty="0">
                <a:solidFill>
                  <a:srgbClr val="C00000"/>
                </a:solidFill>
                <a:latin typeface="+mn-lt"/>
                <a:cs typeface="Times New Roman" panose="02020603050405020304" pitchFamily="18" charset="0"/>
              </a:rPr>
              <a:t>Difference is 3.5 – 1.5 = 2.0 volts. </a:t>
            </a:r>
          </a:p>
          <a:p>
            <a:pPr eaLnBrk="1" hangingPunct="1">
              <a:defRPr/>
            </a:pPr>
            <a:r>
              <a:rPr lang="en-IN" altLang="en-US" sz="2000" b="1" dirty="0">
                <a:latin typeface="+mn-lt"/>
                <a:cs typeface="Times New Roman" panose="02020603050405020304" pitchFamily="18" charset="0"/>
              </a:rPr>
              <a:t>Call this a “0” </a:t>
            </a:r>
          </a:p>
          <a:p>
            <a:pPr eaLnBrk="1" hangingPunct="1">
              <a:defRPr/>
            </a:pPr>
            <a:endParaRPr lang="en-IN" altLang="en-US" sz="2000" dirty="0">
              <a:solidFill>
                <a:srgbClr val="C00000"/>
              </a:solidFill>
              <a:latin typeface="+mn-lt"/>
              <a:cs typeface="Times New Roman" panose="02020603050405020304" pitchFamily="18" charset="0"/>
            </a:endParaRPr>
          </a:p>
          <a:p>
            <a:pPr eaLnBrk="1" hangingPunct="1">
              <a:defRPr/>
            </a:pPr>
            <a:r>
              <a:rPr lang="en-IN" altLang="en-US" sz="2000" dirty="0">
                <a:solidFill>
                  <a:srgbClr val="C00000"/>
                </a:solidFill>
                <a:latin typeface="+mn-lt"/>
                <a:cs typeface="Times New Roman" panose="02020603050405020304" pitchFamily="18" charset="0"/>
              </a:rPr>
              <a:t>The important voltage is the difference </a:t>
            </a:r>
          </a:p>
          <a:p>
            <a:pPr eaLnBrk="1" hangingPunct="1">
              <a:defRPr/>
            </a:pPr>
            <a:r>
              <a:rPr lang="en-IN" altLang="en-US" sz="2000" dirty="0">
                <a:solidFill>
                  <a:srgbClr val="C00000"/>
                </a:solidFill>
                <a:latin typeface="+mn-lt"/>
                <a:cs typeface="Times New Roman" panose="02020603050405020304" pitchFamily="18" charset="0"/>
              </a:rPr>
              <a:t>between CAN Hi and Lo and not to ground. </a:t>
            </a:r>
            <a:endParaRPr lang="en-IN" altLang="en-US" sz="2000" dirty="0">
              <a:solidFill>
                <a:srgbClr val="C00000"/>
              </a:solidFill>
              <a:latin typeface="+mn-lt"/>
            </a:endParaRPr>
          </a:p>
          <a:p>
            <a:pPr eaLnBrk="1" hangingPunct="1">
              <a:defRPr/>
            </a:pPr>
            <a:endParaRPr lang="en-IN" altLang="en-US" dirty="0"/>
          </a:p>
        </p:txBody>
      </p:sp>
      <p:pic>
        <p:nvPicPr>
          <p:cNvPr id="128004" name="Picture 2" descr="Our Brand Identity » PES University">
            <a:extLst>
              <a:ext uri="{FF2B5EF4-FFF2-40B4-BE49-F238E27FC236}">
                <a16:creationId xmlns:a16="http://schemas.microsoft.com/office/drawing/2014/main" id="{06B14F88-8CF7-CFFA-10EF-0AEFF06E38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a:extLst>
              <a:ext uri="{FF2B5EF4-FFF2-40B4-BE49-F238E27FC236}">
                <a16:creationId xmlns:a16="http://schemas.microsoft.com/office/drawing/2014/main" id="{792DEB22-C323-9E7E-C28D-6B61E9344E4C}"/>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61EA1505-E8FB-E7E6-01D8-B8B6B6118824}"/>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
        <p:nvSpPr>
          <p:cNvPr id="3" name="Line 7">
            <a:extLst>
              <a:ext uri="{FF2B5EF4-FFF2-40B4-BE49-F238E27FC236}">
                <a16:creationId xmlns:a16="http://schemas.microsoft.com/office/drawing/2014/main" id="{E0830D56-A1E5-DDD5-8140-A1BCCDB9E546}"/>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sp>
        <p:nvSpPr>
          <p:cNvPr id="4" name="Rectangle 3">
            <a:extLst>
              <a:ext uri="{FF2B5EF4-FFF2-40B4-BE49-F238E27FC236}">
                <a16:creationId xmlns:a16="http://schemas.microsoft.com/office/drawing/2014/main" id="{8B3604F5-133D-6ED9-278B-EC4E5CB276C6}"/>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US" altLang="en-US" sz="2200" b="1" dirty="0">
                <a:solidFill>
                  <a:srgbClr val="C00000"/>
                </a:solidFill>
                <a:latin typeface="+mn-lt"/>
                <a:cs typeface="Times New Roman" panose="02020603050405020304" pitchFamily="18" charset="0"/>
              </a:rPr>
              <a:t>Differential Signaling</a:t>
            </a:r>
            <a:endParaRPr lang="en-IN" sz="2200" b="1" dirty="0">
              <a:solidFill>
                <a:srgbClr val="C00000"/>
              </a:solidFill>
              <a:latin typeface="+mn-lt"/>
            </a:endParaRPr>
          </a:p>
        </p:txBody>
      </p:sp>
      <p:pic>
        <p:nvPicPr>
          <p:cNvPr id="128009" name="Picture 2">
            <a:extLst>
              <a:ext uri="{FF2B5EF4-FFF2-40B4-BE49-F238E27FC236}">
                <a16:creationId xmlns:a16="http://schemas.microsoft.com/office/drawing/2014/main" id="{B7C7D361-80B1-A5E9-0A7B-824CE5316F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9888" y="1274763"/>
            <a:ext cx="4954587" cy="379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2" name="Rectangle 2">
            <a:extLst>
              <a:ext uri="{FF2B5EF4-FFF2-40B4-BE49-F238E27FC236}">
                <a16:creationId xmlns:a16="http://schemas.microsoft.com/office/drawing/2014/main" id="{8031F686-4FF6-DB61-797E-BFEDB53FD590}"/>
              </a:ext>
            </a:extLst>
          </p:cNvPr>
          <p:cNvSpPr>
            <a:spLocks noChangeArrowheads="1"/>
          </p:cNvSpPr>
          <p:nvPr/>
        </p:nvSpPr>
        <p:spPr bwMode="auto">
          <a:xfrm>
            <a:off x="522288" y="1219200"/>
            <a:ext cx="8037512" cy="1322388"/>
          </a:xfrm>
          <a:prstGeom prst="rect">
            <a:avLst/>
          </a:prstGeom>
          <a:noFill/>
          <a:ln>
            <a:noFill/>
          </a:ln>
        </p:spPr>
        <p:txBody>
          <a:bodyPr>
            <a:spAutoFit/>
          </a:bodyPr>
          <a:lstStyle>
            <a:lvl1pPr marL="285750" indent="-2857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342900" indent="-342900" algn="just" eaLnBrk="1" hangingPunct="1">
              <a:buFont typeface="Wingdings" panose="05000000000000000000" pitchFamily="2" charset="2"/>
              <a:buChar char="§"/>
              <a:defRPr/>
            </a:pPr>
            <a:r>
              <a:rPr lang="en-IN" altLang="en-US" sz="2000" dirty="0">
                <a:latin typeface="+mn-lt"/>
                <a:cs typeface="Times New Roman" panose="02020603050405020304" pitchFamily="18" charset="0"/>
              </a:rPr>
              <a:t>The main CAN backbone and drops are comprised of a twisted pair of wires.</a:t>
            </a:r>
          </a:p>
          <a:p>
            <a:pPr marL="342900" indent="-342900" algn="just" eaLnBrk="1" hangingPunct="1">
              <a:buFont typeface="Wingdings" panose="05000000000000000000" pitchFamily="2" charset="2"/>
              <a:buChar char="§"/>
              <a:defRPr/>
            </a:pPr>
            <a:r>
              <a:rPr lang="en-IN" altLang="en-US" sz="2000" dirty="0" err="1">
                <a:latin typeface="+mn-lt"/>
                <a:cs typeface="Times New Roman" panose="02020603050405020304" pitchFamily="18" charset="0"/>
              </a:rPr>
              <a:t>a,b</a:t>
            </a:r>
            <a:r>
              <a:rPr lang="en-IN" altLang="en-US" sz="2000" dirty="0">
                <a:latin typeface="+mn-lt"/>
                <a:cs typeface="Times New Roman" panose="02020603050405020304" pitchFamily="18" charset="0"/>
              </a:rPr>
              <a:t> = 120 </a:t>
            </a:r>
            <a:r>
              <a:rPr lang="el-GR" altLang="en-US" sz="2000" dirty="0">
                <a:latin typeface="+mn-lt"/>
                <a:cs typeface="Times New Roman" panose="02020603050405020304" pitchFamily="18" charset="0"/>
              </a:rPr>
              <a:t>Ω ½ </a:t>
            </a:r>
            <a:r>
              <a:rPr lang="en-IN" altLang="en-US" sz="2000" dirty="0">
                <a:latin typeface="+mn-lt"/>
                <a:cs typeface="Times New Roman" panose="02020603050405020304" pitchFamily="18" charset="0"/>
              </a:rPr>
              <a:t>watt termination resistors. Drops use the same twisted pair of wires as the backbone</a:t>
            </a:r>
          </a:p>
        </p:txBody>
      </p:sp>
      <p:pic>
        <p:nvPicPr>
          <p:cNvPr id="129027" name="Picture 2" descr="Our Brand Identity » PES University">
            <a:extLst>
              <a:ext uri="{FF2B5EF4-FFF2-40B4-BE49-F238E27FC236}">
                <a16:creationId xmlns:a16="http://schemas.microsoft.com/office/drawing/2014/main" id="{5D32052D-6B7E-1E15-E5DB-2F8FF6F8DB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a:extLst>
              <a:ext uri="{FF2B5EF4-FFF2-40B4-BE49-F238E27FC236}">
                <a16:creationId xmlns:a16="http://schemas.microsoft.com/office/drawing/2014/main" id="{C8FA1A1B-68CB-3E66-863E-FC5D4DB41052}"/>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28CFFC12-B825-17C0-3D25-2BC2F533B251}"/>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
        <p:nvSpPr>
          <p:cNvPr id="3" name="Line 7">
            <a:extLst>
              <a:ext uri="{FF2B5EF4-FFF2-40B4-BE49-F238E27FC236}">
                <a16:creationId xmlns:a16="http://schemas.microsoft.com/office/drawing/2014/main" id="{771995E2-C412-358B-5E8A-C780248565BA}"/>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sp>
        <p:nvSpPr>
          <p:cNvPr id="4" name="Rectangle 3">
            <a:extLst>
              <a:ext uri="{FF2B5EF4-FFF2-40B4-BE49-F238E27FC236}">
                <a16:creationId xmlns:a16="http://schemas.microsoft.com/office/drawing/2014/main" id="{B406927C-8641-9C43-0103-9FB51D9F242E}"/>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US" altLang="en-US" sz="2200" b="1" dirty="0">
                <a:solidFill>
                  <a:srgbClr val="C00000"/>
                </a:solidFill>
                <a:latin typeface="+mn-lt"/>
                <a:cs typeface="Times New Roman" panose="02020603050405020304" pitchFamily="18" charset="0"/>
              </a:rPr>
              <a:t>Topology</a:t>
            </a:r>
            <a:endParaRPr lang="en-IN" sz="2200" b="1" dirty="0">
              <a:solidFill>
                <a:srgbClr val="C00000"/>
              </a:solidFill>
              <a:latin typeface="+mn-lt"/>
            </a:endParaRPr>
          </a:p>
        </p:txBody>
      </p:sp>
      <p:pic>
        <p:nvPicPr>
          <p:cNvPr id="129032" name="Picture 3">
            <a:extLst>
              <a:ext uri="{FF2B5EF4-FFF2-40B4-BE49-F238E27FC236}">
                <a16:creationId xmlns:a16="http://schemas.microsoft.com/office/drawing/2014/main" id="{02050EA6-6324-D60A-21A9-5AD3FAA46F9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777875" y="2852738"/>
            <a:ext cx="6500813" cy="2473325"/>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Content Placeholder 2">
            <a:extLst>
              <a:ext uri="{FF2B5EF4-FFF2-40B4-BE49-F238E27FC236}">
                <a16:creationId xmlns:a16="http://schemas.microsoft.com/office/drawing/2014/main" id="{91029965-9514-69E8-9541-0B9AF8B8E98B}"/>
              </a:ext>
            </a:extLst>
          </p:cNvPr>
          <p:cNvSpPr>
            <a:spLocks noGrp="1" noChangeArrowheads="1"/>
          </p:cNvSpPr>
          <p:nvPr>
            <p:ph idx="1"/>
          </p:nvPr>
        </p:nvSpPr>
        <p:spPr>
          <a:xfrm>
            <a:off x="442913" y="1254125"/>
            <a:ext cx="8116887" cy="1855788"/>
          </a:xfrm>
        </p:spPr>
        <p:txBody>
          <a:bodyPr/>
          <a:lstStyle/>
          <a:p>
            <a:pPr eaLnBrk="1" hangingPunct="1">
              <a:buFont typeface="Arial" panose="020B0604020202020204" pitchFamily="34" charset="0"/>
              <a:buNone/>
              <a:defRPr/>
            </a:pPr>
            <a:r>
              <a:rPr lang="en-US" altLang="en-US" sz="2000" b="1" dirty="0">
                <a:solidFill>
                  <a:schemeClr val="accent1">
                    <a:lumMod val="75000"/>
                  </a:schemeClr>
                </a:solidFill>
                <a:cs typeface="Times New Roman" panose="02020603050405020304" pitchFamily="18" charset="0"/>
              </a:rPr>
              <a:t>1. Data</a:t>
            </a:r>
          </a:p>
          <a:p>
            <a:pPr eaLnBrk="1" hangingPunct="1">
              <a:buFont typeface="Arial" panose="020B0604020202020204" pitchFamily="34" charset="0"/>
              <a:buNone/>
              <a:defRPr/>
            </a:pPr>
            <a:r>
              <a:rPr lang="en-US" altLang="en-US" sz="2000" b="1" dirty="0">
                <a:solidFill>
                  <a:schemeClr val="accent1">
                    <a:lumMod val="75000"/>
                  </a:schemeClr>
                </a:solidFill>
                <a:cs typeface="Times New Roman" panose="02020603050405020304" pitchFamily="18" charset="0"/>
              </a:rPr>
              <a:t>2. Remote</a:t>
            </a:r>
          </a:p>
          <a:p>
            <a:pPr eaLnBrk="1" hangingPunct="1">
              <a:buFont typeface="Arial" panose="020B0604020202020204" pitchFamily="34" charset="0"/>
              <a:buNone/>
              <a:defRPr/>
            </a:pPr>
            <a:r>
              <a:rPr lang="en-US" altLang="en-US" sz="2000" b="1" dirty="0">
                <a:solidFill>
                  <a:schemeClr val="accent1">
                    <a:lumMod val="75000"/>
                  </a:schemeClr>
                </a:solidFill>
                <a:cs typeface="Times New Roman" panose="02020603050405020304" pitchFamily="18" charset="0"/>
              </a:rPr>
              <a:t>3. Error</a:t>
            </a:r>
          </a:p>
          <a:p>
            <a:pPr eaLnBrk="1" hangingPunct="1">
              <a:buFont typeface="Arial" panose="020B0604020202020204" pitchFamily="34" charset="0"/>
              <a:buNone/>
              <a:defRPr/>
            </a:pPr>
            <a:r>
              <a:rPr lang="en-US" altLang="en-US" sz="2000" b="1" dirty="0">
                <a:solidFill>
                  <a:schemeClr val="accent1">
                    <a:lumMod val="75000"/>
                  </a:schemeClr>
                </a:solidFill>
                <a:cs typeface="Times New Roman" panose="02020603050405020304" pitchFamily="18" charset="0"/>
              </a:rPr>
              <a:t>4. Overload</a:t>
            </a:r>
          </a:p>
        </p:txBody>
      </p:sp>
      <p:pic>
        <p:nvPicPr>
          <p:cNvPr id="130051" name="Picture 2" descr="Our Brand Identity » PES University">
            <a:extLst>
              <a:ext uri="{FF2B5EF4-FFF2-40B4-BE49-F238E27FC236}">
                <a16:creationId xmlns:a16="http://schemas.microsoft.com/office/drawing/2014/main" id="{606727E3-938E-E638-48EE-7B7089E184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a:extLst>
              <a:ext uri="{FF2B5EF4-FFF2-40B4-BE49-F238E27FC236}">
                <a16:creationId xmlns:a16="http://schemas.microsoft.com/office/drawing/2014/main" id="{13F1A783-83E6-1465-DD7E-0F55A55361EE}"/>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467DBCAC-58AE-DDAD-D91A-23D8C7DE05F3}"/>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
        <p:nvSpPr>
          <p:cNvPr id="3" name="Line 7">
            <a:extLst>
              <a:ext uri="{FF2B5EF4-FFF2-40B4-BE49-F238E27FC236}">
                <a16:creationId xmlns:a16="http://schemas.microsoft.com/office/drawing/2014/main" id="{18F083AE-C9A9-8FC5-CC5E-0A7A95A1F130}"/>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sp>
        <p:nvSpPr>
          <p:cNvPr id="4" name="Rectangle 3">
            <a:extLst>
              <a:ext uri="{FF2B5EF4-FFF2-40B4-BE49-F238E27FC236}">
                <a16:creationId xmlns:a16="http://schemas.microsoft.com/office/drawing/2014/main" id="{937EBAEC-AFFB-2B1C-D504-AC126096F3DE}"/>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US" altLang="en-US" sz="2200" b="1" dirty="0">
                <a:solidFill>
                  <a:srgbClr val="C00000"/>
                </a:solidFill>
                <a:latin typeface="+mn-lt"/>
                <a:cs typeface="Times New Roman" panose="02020603050405020304" pitchFamily="18" charset="0"/>
              </a:rPr>
              <a:t>Frame Types</a:t>
            </a:r>
            <a:endParaRPr lang="en-IN" sz="2200" b="1" dirty="0">
              <a:solidFill>
                <a:srgbClr val="C00000"/>
              </a:solidFill>
              <a:latin typeface="+mn-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1074" name="Picture 2" descr="Our Brand Identity » PES University">
            <a:extLst>
              <a:ext uri="{FF2B5EF4-FFF2-40B4-BE49-F238E27FC236}">
                <a16:creationId xmlns:a16="http://schemas.microsoft.com/office/drawing/2014/main" id="{B08C067A-48DD-FB6C-AA0A-FBAA6349A1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a:extLst>
              <a:ext uri="{FF2B5EF4-FFF2-40B4-BE49-F238E27FC236}">
                <a16:creationId xmlns:a16="http://schemas.microsoft.com/office/drawing/2014/main" id="{BEB5D245-5563-7168-5D7E-B86D09172E18}"/>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7D254928-176E-7F5D-0100-45D09E746EE3}"/>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
        <p:nvSpPr>
          <p:cNvPr id="3" name="Line 7">
            <a:extLst>
              <a:ext uri="{FF2B5EF4-FFF2-40B4-BE49-F238E27FC236}">
                <a16:creationId xmlns:a16="http://schemas.microsoft.com/office/drawing/2014/main" id="{741CC258-5915-26CD-2C01-C7304CB8AC6F}"/>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sp>
        <p:nvSpPr>
          <p:cNvPr id="4" name="Rectangle 3">
            <a:extLst>
              <a:ext uri="{FF2B5EF4-FFF2-40B4-BE49-F238E27FC236}">
                <a16:creationId xmlns:a16="http://schemas.microsoft.com/office/drawing/2014/main" id="{F9AD84D3-C5C6-A613-8D31-C6766D629400}"/>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US" altLang="en-US" sz="2200" b="1" dirty="0">
                <a:solidFill>
                  <a:srgbClr val="C00000"/>
                </a:solidFill>
                <a:latin typeface="+mn-lt"/>
                <a:cs typeface="Times New Roman" panose="02020603050405020304" pitchFamily="18" charset="0"/>
              </a:rPr>
              <a:t>Data Frame / Remote Frame : 11bit identifier</a:t>
            </a:r>
            <a:endParaRPr lang="en-IN" sz="2200" b="1" dirty="0">
              <a:solidFill>
                <a:srgbClr val="C00000"/>
              </a:solidFill>
              <a:latin typeface="+mn-lt"/>
            </a:endParaRPr>
          </a:p>
        </p:txBody>
      </p:sp>
      <p:pic>
        <p:nvPicPr>
          <p:cNvPr id="131079" name="Picture 2">
            <a:extLst>
              <a:ext uri="{FF2B5EF4-FFF2-40B4-BE49-F238E27FC236}">
                <a16:creationId xmlns:a16="http://schemas.microsoft.com/office/drawing/2014/main" id="{3AA32738-0594-C0C4-4FE8-164ADEF191F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604838" y="1371600"/>
            <a:ext cx="7954962" cy="2057400"/>
          </a:xfrm>
        </p:spPr>
      </p:pic>
      <p:pic>
        <p:nvPicPr>
          <p:cNvPr id="131080" name="Picture 2">
            <a:extLst>
              <a:ext uri="{FF2B5EF4-FFF2-40B4-BE49-F238E27FC236}">
                <a16:creationId xmlns:a16="http://schemas.microsoft.com/office/drawing/2014/main" id="{DFC2EBDD-1B62-3154-F613-A1AB1A108D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263" y="3429000"/>
            <a:ext cx="84582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E0EF6F52-75F4-E70B-AE3B-1A3BFAF54AEA}"/>
              </a:ext>
            </a:extLst>
          </p:cNvPr>
          <p:cNvGraphicFramePr>
            <a:graphicFrameLocks noGrp="1"/>
          </p:cNvGraphicFramePr>
          <p:nvPr>
            <p:ph idx="1"/>
          </p:nvPr>
        </p:nvGraphicFramePr>
        <p:xfrm>
          <a:off x="496888" y="1122363"/>
          <a:ext cx="5381625" cy="5181708"/>
        </p:xfrm>
        <a:graphic>
          <a:graphicData uri="http://schemas.openxmlformats.org/drawingml/2006/table">
            <a:tbl>
              <a:tblPr firstRow="1" bandRow="1">
                <a:tableStyleId>{5940675A-B579-460E-94D1-54222C63F5DA}</a:tableStyleId>
              </a:tblPr>
              <a:tblGrid>
                <a:gridCol w="1130154">
                  <a:extLst>
                    <a:ext uri="{9D8B030D-6E8A-4147-A177-3AD203B41FA5}">
                      <a16:colId xmlns:a16="http://schemas.microsoft.com/office/drawing/2014/main" val="20000"/>
                    </a:ext>
                  </a:extLst>
                </a:gridCol>
                <a:gridCol w="843169">
                  <a:extLst>
                    <a:ext uri="{9D8B030D-6E8A-4147-A177-3AD203B41FA5}">
                      <a16:colId xmlns:a16="http://schemas.microsoft.com/office/drawing/2014/main" val="20001"/>
                    </a:ext>
                  </a:extLst>
                </a:gridCol>
                <a:gridCol w="3408302">
                  <a:extLst>
                    <a:ext uri="{9D8B030D-6E8A-4147-A177-3AD203B41FA5}">
                      <a16:colId xmlns:a16="http://schemas.microsoft.com/office/drawing/2014/main" val="20002"/>
                    </a:ext>
                  </a:extLst>
                </a:gridCol>
              </a:tblGrid>
              <a:tr h="579127">
                <a:tc>
                  <a:txBody>
                    <a:bodyPr/>
                    <a:lstStyle/>
                    <a:p>
                      <a:r>
                        <a:rPr lang="en-US" sz="1600" dirty="0"/>
                        <a:t>Field name</a:t>
                      </a:r>
                      <a:endParaRPr lang="en-US" sz="1600" dirty="0">
                        <a:latin typeface="Times New Roman" pitchFamily="18" charset="0"/>
                        <a:cs typeface="Times New Roman" pitchFamily="18" charset="0"/>
                      </a:endParaRPr>
                    </a:p>
                  </a:txBody>
                  <a:tcPr marL="91475" marR="91475" marT="45729" marB="45729"/>
                </a:tc>
                <a:tc>
                  <a:txBody>
                    <a:bodyPr/>
                    <a:lstStyle/>
                    <a:p>
                      <a:r>
                        <a:rPr lang="en-US" sz="1600" dirty="0"/>
                        <a:t>Length (bits)</a:t>
                      </a:r>
                      <a:endParaRPr lang="en-US" sz="1600" dirty="0">
                        <a:latin typeface="Times New Roman" pitchFamily="18" charset="0"/>
                        <a:cs typeface="Times New Roman" pitchFamily="18" charset="0"/>
                      </a:endParaRPr>
                    </a:p>
                  </a:txBody>
                  <a:tcPr marL="91475" marR="91475" marT="45729" marB="45729"/>
                </a:tc>
                <a:tc>
                  <a:txBody>
                    <a:bodyPr/>
                    <a:lstStyle/>
                    <a:p>
                      <a:r>
                        <a:rPr lang="en-US" sz="1600" dirty="0"/>
                        <a:t>Purpose</a:t>
                      </a:r>
                      <a:endParaRPr lang="en-US" sz="1600" dirty="0">
                        <a:latin typeface="Times New Roman" pitchFamily="18" charset="0"/>
                        <a:cs typeface="Times New Roman" pitchFamily="18" charset="0"/>
                      </a:endParaRPr>
                    </a:p>
                  </a:txBody>
                  <a:tcPr marL="91475" marR="91475" marT="45729" marB="45729"/>
                </a:tc>
                <a:extLst>
                  <a:ext uri="{0D108BD9-81ED-4DB2-BD59-A6C34878D82A}">
                    <a16:rowId xmlns:a16="http://schemas.microsoft.com/office/drawing/2014/main" val="10000"/>
                  </a:ext>
                </a:extLst>
              </a:tr>
              <a:tr h="579127">
                <a:tc>
                  <a:txBody>
                    <a:bodyPr/>
                    <a:lstStyle/>
                    <a:p>
                      <a:r>
                        <a:rPr lang="en-US" sz="1600" dirty="0"/>
                        <a:t>Start-of-frame</a:t>
                      </a:r>
                      <a:endParaRPr lang="en-US" sz="1600" dirty="0">
                        <a:latin typeface="Times New Roman" pitchFamily="18" charset="0"/>
                        <a:cs typeface="Times New Roman" pitchFamily="18" charset="0"/>
                      </a:endParaRPr>
                    </a:p>
                  </a:txBody>
                  <a:tcPr marL="91475" marR="91475" marT="45729" marB="45729"/>
                </a:tc>
                <a:tc>
                  <a:txBody>
                    <a:bodyPr/>
                    <a:lstStyle/>
                    <a:p>
                      <a:r>
                        <a:rPr lang="en-US" sz="1600" dirty="0"/>
                        <a:t>1</a:t>
                      </a:r>
                      <a:endParaRPr lang="en-US" sz="1600" dirty="0">
                        <a:latin typeface="Times New Roman" pitchFamily="18" charset="0"/>
                        <a:cs typeface="Times New Roman" pitchFamily="18" charset="0"/>
                      </a:endParaRPr>
                    </a:p>
                  </a:txBody>
                  <a:tcPr marL="91475" marR="91475" marT="45729" marB="45729"/>
                </a:tc>
                <a:tc>
                  <a:txBody>
                    <a:bodyPr/>
                    <a:lstStyle/>
                    <a:p>
                      <a:r>
                        <a:rPr lang="en-US" sz="1600" dirty="0"/>
                        <a:t>Denotes the start of frame transmission</a:t>
                      </a:r>
                      <a:endParaRPr lang="en-US" sz="1600" dirty="0">
                        <a:latin typeface="Times New Roman" pitchFamily="18" charset="0"/>
                        <a:cs typeface="Times New Roman" pitchFamily="18" charset="0"/>
                      </a:endParaRPr>
                    </a:p>
                  </a:txBody>
                  <a:tcPr marL="91475" marR="91475" marT="45729" marB="45729"/>
                </a:tc>
                <a:extLst>
                  <a:ext uri="{0D108BD9-81ED-4DB2-BD59-A6C34878D82A}">
                    <a16:rowId xmlns:a16="http://schemas.microsoft.com/office/drawing/2014/main" val="10001"/>
                  </a:ext>
                </a:extLst>
              </a:tr>
              <a:tr h="579127">
                <a:tc>
                  <a:txBody>
                    <a:bodyPr/>
                    <a:lstStyle/>
                    <a:p>
                      <a:r>
                        <a:rPr lang="en-US" sz="1600" dirty="0">
                          <a:solidFill>
                            <a:schemeClr val="tx2">
                              <a:lumMod val="50000"/>
                            </a:schemeClr>
                          </a:solidFill>
                        </a:rPr>
                        <a:t>Identifier (green)</a:t>
                      </a:r>
                      <a:endParaRPr lang="en-US" sz="1600" dirty="0">
                        <a:solidFill>
                          <a:schemeClr val="tx2">
                            <a:lumMod val="50000"/>
                          </a:schemeClr>
                        </a:solidFill>
                        <a:latin typeface="Times New Roman" pitchFamily="18" charset="0"/>
                        <a:cs typeface="Times New Roman" pitchFamily="18" charset="0"/>
                      </a:endParaRPr>
                    </a:p>
                  </a:txBody>
                  <a:tcPr marL="91475" marR="91475" marT="45729" marB="45729"/>
                </a:tc>
                <a:tc>
                  <a:txBody>
                    <a:bodyPr/>
                    <a:lstStyle/>
                    <a:p>
                      <a:r>
                        <a:rPr lang="en-US" sz="1600" dirty="0"/>
                        <a:t>11</a:t>
                      </a:r>
                      <a:endParaRPr lang="en-US" sz="1600" dirty="0">
                        <a:latin typeface="Times New Roman" pitchFamily="18" charset="0"/>
                        <a:cs typeface="Times New Roman" pitchFamily="18" charset="0"/>
                      </a:endParaRPr>
                    </a:p>
                  </a:txBody>
                  <a:tcPr marL="91475" marR="91475" marT="45729" marB="45729"/>
                </a:tc>
                <a:tc>
                  <a:txBody>
                    <a:bodyPr/>
                    <a:lstStyle/>
                    <a:p>
                      <a:r>
                        <a:rPr lang="en-US" sz="1600" dirty="0"/>
                        <a:t>A (unique) identifier for the data which also represents the message priority</a:t>
                      </a:r>
                      <a:endParaRPr lang="en-US" sz="1600" dirty="0">
                        <a:latin typeface="Times New Roman" pitchFamily="18" charset="0"/>
                        <a:cs typeface="Times New Roman" pitchFamily="18" charset="0"/>
                      </a:endParaRPr>
                    </a:p>
                  </a:txBody>
                  <a:tcPr marL="91475" marR="91475" marT="45729" marB="45729"/>
                </a:tc>
                <a:extLst>
                  <a:ext uri="{0D108BD9-81ED-4DB2-BD59-A6C34878D82A}">
                    <a16:rowId xmlns:a16="http://schemas.microsoft.com/office/drawing/2014/main" val="10002"/>
                  </a:ext>
                </a:extLst>
              </a:tr>
              <a:tr h="1066795">
                <a:tc>
                  <a:txBody>
                    <a:bodyPr/>
                    <a:lstStyle/>
                    <a:p>
                      <a:r>
                        <a:rPr lang="en-US" sz="1600" dirty="0"/>
                        <a:t>Remote transmission request (RTR]</a:t>
                      </a:r>
                      <a:endParaRPr lang="en-US" sz="1600" dirty="0">
                        <a:latin typeface="Times New Roman" pitchFamily="18" charset="0"/>
                        <a:cs typeface="Times New Roman" pitchFamily="18" charset="0"/>
                      </a:endParaRPr>
                    </a:p>
                  </a:txBody>
                  <a:tcPr marL="91475" marR="91475" marT="45729" marB="45729"/>
                </a:tc>
                <a:tc>
                  <a:txBody>
                    <a:bodyPr/>
                    <a:lstStyle/>
                    <a:p>
                      <a:r>
                        <a:rPr lang="en-US" sz="1600" dirty="0"/>
                        <a:t>1</a:t>
                      </a:r>
                      <a:endParaRPr lang="en-US" sz="1600" dirty="0">
                        <a:latin typeface="Times New Roman" pitchFamily="18" charset="0"/>
                        <a:cs typeface="Times New Roman" pitchFamily="18" charset="0"/>
                      </a:endParaRPr>
                    </a:p>
                  </a:txBody>
                  <a:tcPr marL="91475" marR="91475" marT="45729" marB="45729"/>
                </a:tc>
                <a:tc>
                  <a:txBody>
                    <a:bodyPr/>
                    <a:lstStyle/>
                    <a:p>
                      <a:r>
                        <a:rPr lang="en-US" sz="1600" dirty="0"/>
                        <a:t>RTR = 0 - DOMINANT in data frame (Sending)</a:t>
                      </a:r>
                    </a:p>
                    <a:p>
                      <a:r>
                        <a:rPr lang="en-US" sz="1600" dirty="0"/>
                        <a:t>RTR = 1 - RECESSIVE in remote frame(Receiving)</a:t>
                      </a:r>
                      <a:endParaRPr lang="en-US" sz="1600" dirty="0">
                        <a:latin typeface="Times New Roman" pitchFamily="18" charset="0"/>
                        <a:cs typeface="Times New Roman" pitchFamily="18" charset="0"/>
                      </a:endParaRPr>
                    </a:p>
                  </a:txBody>
                  <a:tcPr marL="91475" marR="91475" marT="45729" marB="45729"/>
                </a:tc>
                <a:extLst>
                  <a:ext uri="{0D108BD9-81ED-4DB2-BD59-A6C34878D82A}">
                    <a16:rowId xmlns:a16="http://schemas.microsoft.com/office/drawing/2014/main" val="10003"/>
                  </a:ext>
                </a:extLst>
              </a:tr>
              <a:tr h="1554464">
                <a:tc>
                  <a:txBody>
                    <a:bodyPr/>
                    <a:lstStyle/>
                    <a:p>
                      <a:r>
                        <a:rPr lang="en-US" sz="1600" dirty="0"/>
                        <a:t>Identifier extension bit (IDE)</a:t>
                      </a:r>
                      <a:endParaRPr lang="en-US" sz="1600" dirty="0">
                        <a:latin typeface="Times New Roman" pitchFamily="18" charset="0"/>
                        <a:cs typeface="Times New Roman" pitchFamily="18" charset="0"/>
                      </a:endParaRPr>
                    </a:p>
                  </a:txBody>
                  <a:tcPr marL="91475" marR="91475" marT="45729" marB="45729"/>
                </a:tc>
                <a:tc>
                  <a:txBody>
                    <a:bodyPr/>
                    <a:lstStyle/>
                    <a:p>
                      <a:r>
                        <a:rPr lang="en-US" sz="1600" dirty="0"/>
                        <a:t>1</a:t>
                      </a:r>
                      <a:endParaRPr lang="en-US" sz="1600" dirty="0">
                        <a:latin typeface="Times New Roman" pitchFamily="18" charset="0"/>
                        <a:cs typeface="Times New Roman" pitchFamily="18" charset="0"/>
                      </a:endParaRPr>
                    </a:p>
                  </a:txBody>
                  <a:tcPr marL="91475" marR="91475" marT="45729" marB="45729"/>
                </a:tc>
                <a:tc>
                  <a:txBody>
                    <a:bodyPr/>
                    <a:lstStyle/>
                    <a:p>
                      <a:r>
                        <a:rPr lang="en-US" sz="1600" dirty="0"/>
                        <a:t>Declaring if 11 bit message ID or 29 bit message ID is used.</a:t>
                      </a:r>
                    </a:p>
                    <a:p>
                      <a:r>
                        <a:rPr lang="en-US" sz="1600" dirty="0">
                          <a:solidFill>
                            <a:srgbClr val="FF0000"/>
                          </a:solidFill>
                        </a:rPr>
                        <a:t>Dominant (0) indicate 11 bit message ID </a:t>
                      </a:r>
                    </a:p>
                    <a:p>
                      <a:r>
                        <a:rPr lang="en-US" sz="1600" dirty="0">
                          <a:solidFill>
                            <a:srgbClr val="FF0000"/>
                          </a:solidFill>
                        </a:rPr>
                        <a:t>Recessive (1) indicate 29 bit message ID</a:t>
                      </a:r>
                      <a:endParaRPr lang="en-US" sz="1600" dirty="0">
                        <a:solidFill>
                          <a:srgbClr val="FF0000"/>
                        </a:solidFill>
                        <a:latin typeface="Times New Roman" pitchFamily="18" charset="0"/>
                        <a:cs typeface="Times New Roman" pitchFamily="18" charset="0"/>
                      </a:endParaRPr>
                    </a:p>
                  </a:txBody>
                  <a:tcPr marL="91475" marR="91475" marT="45729" marB="45729"/>
                </a:tc>
                <a:extLst>
                  <a:ext uri="{0D108BD9-81ED-4DB2-BD59-A6C34878D82A}">
                    <a16:rowId xmlns:a16="http://schemas.microsoft.com/office/drawing/2014/main" val="10004"/>
                  </a:ext>
                </a:extLst>
              </a:tr>
              <a:tr h="822961">
                <a:tc>
                  <a:txBody>
                    <a:bodyPr/>
                    <a:lstStyle/>
                    <a:p>
                      <a:r>
                        <a:rPr lang="en-US" sz="1600" dirty="0"/>
                        <a:t>Reserved bit (r0)</a:t>
                      </a:r>
                      <a:endParaRPr lang="en-US" sz="1600" dirty="0">
                        <a:latin typeface="Times New Roman" pitchFamily="18" charset="0"/>
                        <a:cs typeface="Times New Roman" pitchFamily="18" charset="0"/>
                      </a:endParaRPr>
                    </a:p>
                  </a:txBody>
                  <a:tcPr marL="91475" marR="91475" marT="45729" marB="45729"/>
                </a:tc>
                <a:tc>
                  <a:txBody>
                    <a:bodyPr/>
                    <a:lstStyle/>
                    <a:p>
                      <a:r>
                        <a:rPr lang="en-US" sz="1600" dirty="0"/>
                        <a:t>1</a:t>
                      </a:r>
                      <a:endParaRPr lang="en-US" sz="1600" dirty="0">
                        <a:latin typeface="Times New Roman" pitchFamily="18" charset="0"/>
                        <a:cs typeface="Times New Roman" pitchFamily="18" charset="0"/>
                      </a:endParaRPr>
                    </a:p>
                  </a:txBody>
                  <a:tcPr marL="91475" marR="91475" marT="45729" marB="45729"/>
                </a:tc>
                <a:tc>
                  <a:txBody>
                    <a:bodyPr/>
                    <a:lstStyle/>
                    <a:p>
                      <a:r>
                        <a:rPr lang="en-US" sz="1600" dirty="0"/>
                        <a:t>Reserved bit (it must be set to dominant (0), but accepted as either dominant or recessive)</a:t>
                      </a:r>
                      <a:endParaRPr lang="en-US" sz="1600" dirty="0">
                        <a:latin typeface="Times New Roman" pitchFamily="18" charset="0"/>
                        <a:cs typeface="Times New Roman" pitchFamily="18" charset="0"/>
                      </a:endParaRPr>
                    </a:p>
                  </a:txBody>
                  <a:tcPr marL="91475" marR="91475" marT="45729" marB="45729"/>
                </a:tc>
                <a:extLst>
                  <a:ext uri="{0D108BD9-81ED-4DB2-BD59-A6C34878D82A}">
                    <a16:rowId xmlns:a16="http://schemas.microsoft.com/office/drawing/2014/main" val="10005"/>
                  </a:ext>
                </a:extLst>
              </a:tr>
            </a:tbl>
          </a:graphicData>
        </a:graphic>
      </p:graphicFrame>
      <p:pic>
        <p:nvPicPr>
          <p:cNvPr id="132128" name="Picture 2" descr="Our Brand Identity » PES University">
            <a:extLst>
              <a:ext uri="{FF2B5EF4-FFF2-40B4-BE49-F238E27FC236}">
                <a16:creationId xmlns:a16="http://schemas.microsoft.com/office/drawing/2014/main" id="{68A1C173-EA9E-6184-5A30-659C0C8394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a:extLst>
              <a:ext uri="{FF2B5EF4-FFF2-40B4-BE49-F238E27FC236}">
                <a16:creationId xmlns:a16="http://schemas.microsoft.com/office/drawing/2014/main" id="{ADBE33D5-B13D-8DE1-568B-36B53CBD5A6A}"/>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9BBDF0DE-52B2-4AFC-1F09-E09684ACD484}"/>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
        <p:nvSpPr>
          <p:cNvPr id="6" name="Line 7">
            <a:extLst>
              <a:ext uri="{FF2B5EF4-FFF2-40B4-BE49-F238E27FC236}">
                <a16:creationId xmlns:a16="http://schemas.microsoft.com/office/drawing/2014/main" id="{1D88A98F-8AE8-7161-8853-85A4082FD56F}"/>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sp>
        <p:nvSpPr>
          <p:cNvPr id="7" name="Rectangle 6">
            <a:extLst>
              <a:ext uri="{FF2B5EF4-FFF2-40B4-BE49-F238E27FC236}">
                <a16:creationId xmlns:a16="http://schemas.microsoft.com/office/drawing/2014/main" id="{01E8586E-A128-17B0-F58E-C122BE5ECD6A}"/>
              </a:ext>
            </a:extLst>
          </p:cNvPr>
          <p:cNvSpPr/>
          <p:nvPr/>
        </p:nvSpPr>
        <p:spPr>
          <a:xfrm>
            <a:off x="442913" y="665163"/>
            <a:ext cx="7750175" cy="460375"/>
          </a:xfrm>
          <a:prstGeom prst="rect">
            <a:avLst/>
          </a:prstGeom>
        </p:spPr>
        <p:txBody>
          <a:bodyPr>
            <a:spAutoFit/>
          </a:bodyPr>
          <a:lstStyle/>
          <a:p>
            <a:pPr eaLnBrk="1" fontAlgn="auto" hangingPunct="1">
              <a:spcBef>
                <a:spcPts val="0"/>
              </a:spcBef>
              <a:spcAft>
                <a:spcPts val="0"/>
              </a:spcAft>
              <a:defRPr/>
            </a:pPr>
            <a:r>
              <a:rPr lang="en-IN" altLang="en-US" sz="2400" b="1" dirty="0">
                <a:solidFill>
                  <a:srgbClr val="C00000"/>
                </a:solidFill>
                <a:latin typeface="+mn-lt"/>
                <a:cs typeface="Times New Roman" panose="02020603050405020304" pitchFamily="18" charset="0"/>
              </a:rPr>
              <a:t>Why Use CAN ? </a:t>
            </a:r>
            <a:endParaRPr lang="en-IN" sz="2200" b="1" dirty="0">
              <a:solidFill>
                <a:srgbClr val="C00000"/>
              </a:solidFill>
              <a:latin typeface="+mn-lt"/>
            </a:endParaRPr>
          </a:p>
        </p:txBody>
      </p:sp>
      <p:graphicFrame>
        <p:nvGraphicFramePr>
          <p:cNvPr id="8" name="Table 7">
            <a:extLst>
              <a:ext uri="{FF2B5EF4-FFF2-40B4-BE49-F238E27FC236}">
                <a16:creationId xmlns:a16="http://schemas.microsoft.com/office/drawing/2014/main" id="{9FF3FE87-BE51-BA20-07BD-C6D7F4036621}"/>
              </a:ext>
            </a:extLst>
          </p:cNvPr>
          <p:cNvGraphicFramePr>
            <a:graphicFrameLocks noGrp="1"/>
          </p:cNvGraphicFramePr>
          <p:nvPr/>
        </p:nvGraphicFramePr>
        <p:xfrm>
          <a:off x="5992813" y="2012950"/>
          <a:ext cx="6037262" cy="4297708"/>
        </p:xfrm>
        <a:graphic>
          <a:graphicData uri="http://schemas.openxmlformats.org/drawingml/2006/table">
            <a:tbl>
              <a:tblPr firstRow="1" bandRow="1">
                <a:tableStyleId>{5940675A-B579-460E-94D1-54222C63F5DA}</a:tableStyleId>
              </a:tblPr>
              <a:tblGrid>
                <a:gridCol w="1143904">
                  <a:extLst>
                    <a:ext uri="{9D8B030D-6E8A-4147-A177-3AD203B41FA5}">
                      <a16:colId xmlns:a16="http://schemas.microsoft.com/office/drawing/2014/main" val="20000"/>
                    </a:ext>
                  </a:extLst>
                </a:gridCol>
                <a:gridCol w="936744">
                  <a:extLst>
                    <a:ext uri="{9D8B030D-6E8A-4147-A177-3AD203B41FA5}">
                      <a16:colId xmlns:a16="http://schemas.microsoft.com/office/drawing/2014/main" val="20001"/>
                    </a:ext>
                  </a:extLst>
                </a:gridCol>
                <a:gridCol w="3956614">
                  <a:extLst>
                    <a:ext uri="{9D8B030D-6E8A-4147-A177-3AD203B41FA5}">
                      <a16:colId xmlns:a16="http://schemas.microsoft.com/office/drawing/2014/main" val="20002"/>
                    </a:ext>
                  </a:extLst>
                </a:gridCol>
              </a:tblGrid>
              <a:tr h="822895">
                <a:tc>
                  <a:txBody>
                    <a:bodyPr/>
                    <a:lstStyle/>
                    <a:p>
                      <a:r>
                        <a:rPr lang="en-US" sz="1600" dirty="0"/>
                        <a:t>Data length code (DLC) (yellow)</a:t>
                      </a:r>
                      <a:endParaRPr lang="en-US" sz="1600" dirty="0">
                        <a:latin typeface="Times New Roman" pitchFamily="18" charset="0"/>
                        <a:cs typeface="Times New Roman" pitchFamily="18" charset="0"/>
                      </a:endParaRPr>
                    </a:p>
                  </a:txBody>
                  <a:tcPr marL="91480" marR="91480" marT="45722" marB="45722"/>
                </a:tc>
                <a:tc>
                  <a:txBody>
                    <a:bodyPr/>
                    <a:lstStyle/>
                    <a:p>
                      <a:r>
                        <a:rPr lang="en-US" sz="1600" dirty="0"/>
                        <a:t>4</a:t>
                      </a:r>
                      <a:endParaRPr lang="en-US" sz="1600" dirty="0">
                        <a:latin typeface="Times New Roman" pitchFamily="18" charset="0"/>
                        <a:cs typeface="Times New Roman" pitchFamily="18" charset="0"/>
                      </a:endParaRPr>
                    </a:p>
                  </a:txBody>
                  <a:tcPr marL="91480" marR="91480" marT="45722" marB="45722"/>
                </a:tc>
                <a:tc>
                  <a:txBody>
                    <a:bodyPr/>
                    <a:lstStyle/>
                    <a:p>
                      <a:r>
                        <a:rPr lang="en-US" sz="1600" dirty="0">
                          <a:solidFill>
                            <a:srgbClr val="FF0000"/>
                          </a:solidFill>
                        </a:rPr>
                        <a:t>Number of bytes of data (0–8 bytes)</a:t>
                      </a:r>
                    </a:p>
                    <a:p>
                      <a:r>
                        <a:rPr lang="en-IN" sz="1600" dirty="0" err="1">
                          <a:solidFill>
                            <a:srgbClr val="FF0000"/>
                          </a:solidFill>
                        </a:rPr>
                        <a:t>DataByteCount</a:t>
                      </a:r>
                      <a:r>
                        <a:rPr lang="en-IN" sz="1600" dirty="0">
                          <a:solidFill>
                            <a:srgbClr val="FF0000"/>
                          </a:solidFill>
                        </a:rPr>
                        <a:t> = 8 × DLC.3 + 4 × DLC.2 + 2 × DLC.1 + DLC.0</a:t>
                      </a:r>
                      <a:endParaRPr lang="en-US" sz="1600" dirty="0">
                        <a:solidFill>
                          <a:srgbClr val="FF0000"/>
                        </a:solidFill>
                        <a:latin typeface="Times New Roman" pitchFamily="18" charset="0"/>
                        <a:cs typeface="Times New Roman" pitchFamily="18" charset="0"/>
                      </a:endParaRPr>
                    </a:p>
                  </a:txBody>
                  <a:tcPr marL="91480" marR="91480" marT="45722" marB="45722"/>
                </a:tc>
                <a:extLst>
                  <a:ext uri="{0D108BD9-81ED-4DB2-BD59-A6C34878D82A}">
                    <a16:rowId xmlns:a16="http://schemas.microsoft.com/office/drawing/2014/main" val="10000"/>
                  </a:ext>
                </a:extLst>
              </a:tr>
              <a:tr h="579078">
                <a:tc>
                  <a:txBody>
                    <a:bodyPr/>
                    <a:lstStyle/>
                    <a:p>
                      <a:r>
                        <a:rPr lang="en-US" sz="1600" dirty="0"/>
                        <a:t>Data field (red)</a:t>
                      </a:r>
                      <a:endParaRPr lang="en-US" sz="1600" dirty="0">
                        <a:latin typeface="Times New Roman" pitchFamily="18" charset="0"/>
                        <a:cs typeface="Times New Roman" pitchFamily="18" charset="0"/>
                      </a:endParaRPr>
                    </a:p>
                  </a:txBody>
                  <a:tcPr marL="91480" marR="91480" marT="45722" marB="45722"/>
                </a:tc>
                <a:tc>
                  <a:txBody>
                    <a:bodyPr/>
                    <a:lstStyle/>
                    <a:p>
                      <a:r>
                        <a:rPr lang="en-US" sz="1600" dirty="0"/>
                        <a:t>0–64 (0-8 Bytes)</a:t>
                      </a:r>
                      <a:endParaRPr lang="en-US" sz="1600" dirty="0">
                        <a:latin typeface="Times New Roman" pitchFamily="18" charset="0"/>
                        <a:cs typeface="Times New Roman" pitchFamily="18" charset="0"/>
                      </a:endParaRPr>
                    </a:p>
                  </a:txBody>
                  <a:tcPr marL="91480" marR="91480" marT="45722" marB="45722"/>
                </a:tc>
                <a:tc>
                  <a:txBody>
                    <a:bodyPr/>
                    <a:lstStyle/>
                    <a:p>
                      <a:r>
                        <a:rPr lang="en-US" sz="1600" dirty="0"/>
                        <a:t>Data to be transmitted (length in bytes dictated by DLC field)</a:t>
                      </a:r>
                      <a:endParaRPr lang="en-US" sz="1600" dirty="0">
                        <a:latin typeface="Times New Roman" pitchFamily="18" charset="0"/>
                        <a:cs typeface="Times New Roman" pitchFamily="18" charset="0"/>
                      </a:endParaRPr>
                    </a:p>
                  </a:txBody>
                  <a:tcPr marL="91480" marR="91480" marT="45722" marB="45722"/>
                </a:tc>
                <a:extLst>
                  <a:ext uri="{0D108BD9-81ED-4DB2-BD59-A6C34878D82A}">
                    <a16:rowId xmlns:a16="http://schemas.microsoft.com/office/drawing/2014/main" val="10001"/>
                  </a:ext>
                </a:extLst>
              </a:tr>
              <a:tr h="335261">
                <a:tc>
                  <a:txBody>
                    <a:bodyPr/>
                    <a:lstStyle/>
                    <a:p>
                      <a:r>
                        <a:rPr lang="en-US" sz="1600" dirty="0"/>
                        <a:t>CRC</a:t>
                      </a:r>
                    </a:p>
                  </a:txBody>
                  <a:tcPr marL="91480" marR="91480" marT="45722" marB="45722"/>
                </a:tc>
                <a:tc>
                  <a:txBody>
                    <a:bodyPr/>
                    <a:lstStyle/>
                    <a:p>
                      <a:r>
                        <a:rPr lang="en-US" sz="1600" dirty="0"/>
                        <a:t>15</a:t>
                      </a:r>
                    </a:p>
                  </a:txBody>
                  <a:tcPr marL="91480" marR="91480" marT="45722" marB="45722"/>
                </a:tc>
                <a:tc>
                  <a:txBody>
                    <a:bodyPr/>
                    <a:lstStyle/>
                    <a:p>
                      <a:r>
                        <a:rPr lang="en-US" sz="1600" dirty="0"/>
                        <a:t>CRC</a:t>
                      </a:r>
                    </a:p>
                  </a:txBody>
                  <a:tcPr marL="91480" marR="91480" marT="45722" marB="45722"/>
                </a:tc>
                <a:extLst>
                  <a:ext uri="{0D108BD9-81ED-4DB2-BD59-A6C34878D82A}">
                    <a16:rowId xmlns:a16="http://schemas.microsoft.com/office/drawing/2014/main" val="10002"/>
                  </a:ext>
                </a:extLst>
              </a:tr>
              <a:tr h="579078">
                <a:tc>
                  <a:txBody>
                    <a:bodyPr/>
                    <a:lstStyle/>
                    <a:p>
                      <a:r>
                        <a:rPr lang="en-US" sz="1600" dirty="0"/>
                        <a:t>CRC delimiter</a:t>
                      </a:r>
                    </a:p>
                  </a:txBody>
                  <a:tcPr marL="91480" marR="91480" marT="45722" marB="45722"/>
                </a:tc>
                <a:tc>
                  <a:txBody>
                    <a:bodyPr/>
                    <a:lstStyle/>
                    <a:p>
                      <a:r>
                        <a:rPr lang="en-US" sz="1600" dirty="0"/>
                        <a:t>1</a:t>
                      </a:r>
                    </a:p>
                  </a:txBody>
                  <a:tcPr marL="91480" marR="91480" marT="45722" marB="45722"/>
                </a:tc>
                <a:tc>
                  <a:txBody>
                    <a:bodyPr/>
                    <a:lstStyle/>
                    <a:p>
                      <a:r>
                        <a:rPr lang="en-US" sz="1600" dirty="0">
                          <a:solidFill>
                            <a:srgbClr val="FF0000"/>
                          </a:solidFill>
                        </a:rPr>
                        <a:t>Must be recessive (1) ---Separation Bits</a:t>
                      </a:r>
                    </a:p>
                  </a:txBody>
                  <a:tcPr marL="91480" marR="91480" marT="45722" marB="45722"/>
                </a:tc>
                <a:extLst>
                  <a:ext uri="{0D108BD9-81ED-4DB2-BD59-A6C34878D82A}">
                    <a16:rowId xmlns:a16="http://schemas.microsoft.com/office/drawing/2014/main" val="10003"/>
                  </a:ext>
                </a:extLst>
              </a:tr>
              <a:tr h="579078">
                <a:tc>
                  <a:txBody>
                    <a:bodyPr/>
                    <a:lstStyle/>
                    <a:p>
                      <a:r>
                        <a:rPr lang="en-US" sz="1600" dirty="0"/>
                        <a:t>ACK slot</a:t>
                      </a:r>
                    </a:p>
                  </a:txBody>
                  <a:tcPr marL="91480" marR="91480" marT="45722" marB="45722"/>
                </a:tc>
                <a:tc>
                  <a:txBody>
                    <a:bodyPr/>
                    <a:lstStyle/>
                    <a:p>
                      <a:r>
                        <a:rPr lang="en-US" sz="1600" dirty="0"/>
                        <a:t>1</a:t>
                      </a:r>
                    </a:p>
                  </a:txBody>
                  <a:tcPr marL="91480" marR="91480" marT="45722" marB="45722"/>
                </a:tc>
                <a:tc>
                  <a:txBody>
                    <a:bodyPr/>
                    <a:lstStyle/>
                    <a:p>
                      <a:r>
                        <a:rPr lang="en-US" sz="1600" dirty="0"/>
                        <a:t>Transmitter sends recessive (1) and any receiver can assert a dominant (0)</a:t>
                      </a:r>
                    </a:p>
                  </a:txBody>
                  <a:tcPr marL="91480" marR="91480" marT="45722" marB="45722"/>
                </a:tc>
                <a:extLst>
                  <a:ext uri="{0D108BD9-81ED-4DB2-BD59-A6C34878D82A}">
                    <a16:rowId xmlns:a16="http://schemas.microsoft.com/office/drawing/2014/main" val="10004"/>
                  </a:ext>
                </a:extLst>
              </a:tr>
              <a:tr h="579078">
                <a:tc>
                  <a:txBody>
                    <a:bodyPr/>
                    <a:lstStyle/>
                    <a:p>
                      <a:r>
                        <a:rPr lang="en-US" sz="1600" dirty="0"/>
                        <a:t>ACK delimiter</a:t>
                      </a:r>
                    </a:p>
                  </a:txBody>
                  <a:tcPr marL="91480" marR="91480" marT="45722" marB="45722"/>
                </a:tc>
                <a:tc>
                  <a:txBody>
                    <a:bodyPr/>
                    <a:lstStyle/>
                    <a:p>
                      <a:r>
                        <a:rPr lang="en-US" sz="1600" dirty="0"/>
                        <a:t>1</a:t>
                      </a:r>
                    </a:p>
                  </a:txBody>
                  <a:tcPr marL="91480" marR="91480" marT="45722" marB="45722"/>
                </a:tc>
                <a:tc>
                  <a:txBody>
                    <a:bodyPr/>
                    <a:lstStyle/>
                    <a:p>
                      <a:r>
                        <a:rPr lang="en-US" sz="1600" dirty="0"/>
                        <a:t>Must be recessive (1)</a:t>
                      </a:r>
                    </a:p>
                  </a:txBody>
                  <a:tcPr marL="91480" marR="91480" marT="45722" marB="45722"/>
                </a:tc>
                <a:extLst>
                  <a:ext uri="{0D108BD9-81ED-4DB2-BD59-A6C34878D82A}">
                    <a16:rowId xmlns:a16="http://schemas.microsoft.com/office/drawing/2014/main" val="10005"/>
                  </a:ext>
                </a:extLst>
              </a:tr>
              <a:tr h="822895">
                <a:tc>
                  <a:txBody>
                    <a:bodyPr/>
                    <a:lstStyle/>
                    <a:p>
                      <a:r>
                        <a:rPr lang="en-US" sz="1600" dirty="0"/>
                        <a:t>End-of-frame (EOF)</a:t>
                      </a:r>
                    </a:p>
                  </a:txBody>
                  <a:tcPr marL="91480" marR="91480" marT="45722" marB="45722"/>
                </a:tc>
                <a:tc>
                  <a:txBody>
                    <a:bodyPr/>
                    <a:lstStyle/>
                    <a:p>
                      <a:r>
                        <a:rPr lang="en-US" sz="1600" dirty="0"/>
                        <a:t>7</a:t>
                      </a:r>
                    </a:p>
                  </a:txBody>
                  <a:tcPr marL="91480" marR="91480" marT="45722" marB="45722"/>
                </a:tc>
                <a:tc>
                  <a:txBody>
                    <a:bodyPr/>
                    <a:lstStyle/>
                    <a:p>
                      <a:r>
                        <a:rPr lang="en-US" sz="1600" dirty="0"/>
                        <a:t>Must be recessive (1)</a:t>
                      </a:r>
                    </a:p>
                  </a:txBody>
                  <a:tcPr marL="91480" marR="91480" marT="45722" marB="45722"/>
                </a:tc>
                <a:extLst>
                  <a:ext uri="{0D108BD9-81ED-4DB2-BD59-A6C34878D82A}">
                    <a16:rowId xmlns:a16="http://schemas.microsoft.com/office/drawing/2014/main" val="10006"/>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Picture 3">
            <a:extLst>
              <a:ext uri="{FF2B5EF4-FFF2-40B4-BE49-F238E27FC236}">
                <a16:creationId xmlns:a16="http://schemas.microsoft.com/office/drawing/2014/main" id="{BEC71336-A158-0B0C-9767-B634F3FCC1B3}"/>
              </a:ext>
            </a:extLst>
          </p:cNvPr>
          <p:cNvSpPr>
            <a:spLocks noChangeAspect="1" noChangeArrowheads="1"/>
          </p:cNvSpPr>
          <p:nvPr/>
        </p:nvSpPr>
        <p:spPr bwMode="auto">
          <a:xfrm>
            <a:off x="1751013" y="1757363"/>
            <a:ext cx="8535987" cy="420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IN" altLang="en-US"/>
          </a:p>
        </p:txBody>
      </p:sp>
      <p:pic>
        <p:nvPicPr>
          <p:cNvPr id="133123" name="Picture 2" descr="Our Brand Identity » PES University">
            <a:extLst>
              <a:ext uri="{FF2B5EF4-FFF2-40B4-BE49-F238E27FC236}">
                <a16:creationId xmlns:a16="http://schemas.microsoft.com/office/drawing/2014/main" id="{ED7AB8B4-0646-CC50-4B08-7BF487EBC1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3">
            <a:extLst>
              <a:ext uri="{FF2B5EF4-FFF2-40B4-BE49-F238E27FC236}">
                <a16:creationId xmlns:a16="http://schemas.microsoft.com/office/drawing/2014/main" id="{B1039D3C-387F-0CD7-484D-9DE012BBC095}"/>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E1E99F73-747B-64C6-8FC3-4E8B88B4BD4F}"/>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
        <p:nvSpPr>
          <p:cNvPr id="5" name="Line 7">
            <a:extLst>
              <a:ext uri="{FF2B5EF4-FFF2-40B4-BE49-F238E27FC236}">
                <a16:creationId xmlns:a16="http://schemas.microsoft.com/office/drawing/2014/main" id="{41529A9A-B42E-62AA-6EB7-90EFBBE0D645}"/>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sp>
        <p:nvSpPr>
          <p:cNvPr id="6" name="Rectangle 5">
            <a:extLst>
              <a:ext uri="{FF2B5EF4-FFF2-40B4-BE49-F238E27FC236}">
                <a16:creationId xmlns:a16="http://schemas.microsoft.com/office/drawing/2014/main" id="{F9D052B5-386B-289D-C6C3-0AF919759075}"/>
              </a:ext>
            </a:extLst>
          </p:cNvPr>
          <p:cNvSpPr/>
          <p:nvPr/>
        </p:nvSpPr>
        <p:spPr>
          <a:xfrm>
            <a:off x="442913" y="665163"/>
            <a:ext cx="7750175" cy="430212"/>
          </a:xfrm>
          <a:prstGeom prst="rect">
            <a:avLst/>
          </a:prstGeom>
        </p:spPr>
        <p:txBody>
          <a:bodyPr>
            <a:spAutoFit/>
          </a:bodyPr>
          <a:lstStyle/>
          <a:p>
            <a:pPr eaLnBrk="1" hangingPunct="1">
              <a:defRPr/>
            </a:pPr>
            <a:r>
              <a:rPr lang="en-US" altLang="en-US" sz="2200" b="1" dirty="0">
                <a:solidFill>
                  <a:srgbClr val="C00000"/>
                </a:solidFill>
                <a:latin typeface="+mn-lt"/>
                <a:cs typeface="Times New Roman" panose="02020603050405020304" pitchFamily="18" charset="0"/>
              </a:rPr>
              <a:t>Extended frame format (CAN 2.0B )</a:t>
            </a:r>
          </a:p>
        </p:txBody>
      </p:sp>
      <p:pic>
        <p:nvPicPr>
          <p:cNvPr id="11" name="Picture 10">
            <a:extLst>
              <a:ext uri="{FF2B5EF4-FFF2-40B4-BE49-F238E27FC236}">
                <a16:creationId xmlns:a16="http://schemas.microsoft.com/office/drawing/2014/main" id="{2FBBD91F-F247-DEAA-126D-07143572604F}"/>
              </a:ext>
            </a:extLst>
          </p:cNvPr>
          <p:cNvPicPr>
            <a:picLocks noChangeAspect="1"/>
          </p:cNvPicPr>
          <p:nvPr/>
        </p:nvPicPr>
        <p:blipFill>
          <a:blip r:embed="rId3"/>
          <a:stretch>
            <a:fillRect/>
          </a:stretch>
        </p:blipFill>
        <p:spPr>
          <a:xfrm>
            <a:off x="541338" y="2304166"/>
            <a:ext cx="8018462" cy="242081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33129" name="TextBox 11">
            <a:extLst>
              <a:ext uri="{FF2B5EF4-FFF2-40B4-BE49-F238E27FC236}">
                <a16:creationId xmlns:a16="http://schemas.microsoft.com/office/drawing/2014/main" id="{13DEF19B-2DA1-C927-1656-A636481150A8}"/>
              </a:ext>
            </a:extLst>
          </p:cNvPr>
          <p:cNvSpPr txBox="1">
            <a:spLocks noChangeArrowheads="1"/>
          </p:cNvSpPr>
          <p:nvPr/>
        </p:nvSpPr>
        <p:spPr bwMode="auto">
          <a:xfrm>
            <a:off x="541338" y="1211263"/>
            <a:ext cx="801846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5600" indent="-355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buFont typeface="Wingdings" panose="05000000000000000000" pitchFamily="2" charset="2"/>
              <a:buChar char="§"/>
            </a:pPr>
            <a:r>
              <a:rPr lang="en-IN" altLang="en-US"/>
              <a:t>Capable of receiving CAN 2.0 A messages</a:t>
            </a:r>
          </a:p>
          <a:p>
            <a:pPr>
              <a:buFont typeface="Wingdings" panose="05000000000000000000" pitchFamily="2" charset="2"/>
              <a:buChar char="§"/>
            </a:pPr>
            <a:r>
              <a:rPr lang="en-IN" altLang="en-US"/>
              <a:t>29 bit message identifier – 11 bits for CAN 2.0A message + 18 bits for a CAN 2.0B message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BCA2148B-BE6D-F110-0A34-8EA6B33F1A93}"/>
              </a:ext>
            </a:extLst>
          </p:cNvPr>
          <p:cNvGraphicFramePr>
            <a:graphicFrameLocks noGrp="1"/>
          </p:cNvGraphicFramePr>
          <p:nvPr>
            <p:ph idx="1"/>
          </p:nvPr>
        </p:nvGraphicFramePr>
        <p:xfrm>
          <a:off x="549275" y="1182688"/>
          <a:ext cx="9520238" cy="5084760"/>
        </p:xfrm>
        <a:graphic>
          <a:graphicData uri="http://schemas.openxmlformats.org/drawingml/2006/table">
            <a:tbl>
              <a:tblPr firstRow="1" bandRow="1">
                <a:tableStyleId>{5940675A-B579-460E-94D1-54222C63F5DA}</a:tableStyleId>
              </a:tblPr>
              <a:tblGrid>
                <a:gridCol w="2133847">
                  <a:extLst>
                    <a:ext uri="{9D8B030D-6E8A-4147-A177-3AD203B41FA5}">
                      <a16:colId xmlns:a16="http://schemas.microsoft.com/office/drawing/2014/main" val="20000"/>
                    </a:ext>
                  </a:extLst>
                </a:gridCol>
                <a:gridCol w="1033779">
                  <a:extLst>
                    <a:ext uri="{9D8B030D-6E8A-4147-A177-3AD203B41FA5}">
                      <a16:colId xmlns:a16="http://schemas.microsoft.com/office/drawing/2014/main" val="20001"/>
                    </a:ext>
                  </a:extLst>
                </a:gridCol>
                <a:gridCol w="6352612">
                  <a:extLst>
                    <a:ext uri="{9D8B030D-6E8A-4147-A177-3AD203B41FA5}">
                      <a16:colId xmlns:a16="http://schemas.microsoft.com/office/drawing/2014/main" val="20002"/>
                    </a:ext>
                  </a:extLst>
                </a:gridCol>
              </a:tblGrid>
              <a:tr h="693556">
                <a:tc>
                  <a:txBody>
                    <a:bodyPr/>
                    <a:lstStyle/>
                    <a:p>
                      <a:r>
                        <a:rPr lang="en-US" sz="1800" dirty="0"/>
                        <a:t>Field name</a:t>
                      </a:r>
                    </a:p>
                  </a:txBody>
                  <a:tcPr marL="91454" marR="91454" marT="45742" marB="45742"/>
                </a:tc>
                <a:tc>
                  <a:txBody>
                    <a:bodyPr/>
                    <a:lstStyle/>
                    <a:p>
                      <a:r>
                        <a:rPr lang="en-US" sz="1800" dirty="0"/>
                        <a:t>Length (bits)</a:t>
                      </a:r>
                    </a:p>
                  </a:txBody>
                  <a:tcPr marL="91454" marR="91454" marT="45742" marB="45742"/>
                </a:tc>
                <a:tc>
                  <a:txBody>
                    <a:bodyPr/>
                    <a:lstStyle/>
                    <a:p>
                      <a:r>
                        <a:rPr lang="en-US" sz="1800" dirty="0"/>
                        <a:t>Purpose</a:t>
                      </a:r>
                    </a:p>
                  </a:txBody>
                  <a:tcPr marL="91454" marR="91454" marT="45742" marB="45742"/>
                </a:tc>
                <a:extLst>
                  <a:ext uri="{0D108BD9-81ED-4DB2-BD59-A6C34878D82A}">
                    <a16:rowId xmlns:a16="http://schemas.microsoft.com/office/drawing/2014/main" val="10000"/>
                  </a:ext>
                </a:extLst>
              </a:tr>
              <a:tr h="365934">
                <a:tc>
                  <a:txBody>
                    <a:bodyPr/>
                    <a:lstStyle/>
                    <a:p>
                      <a:r>
                        <a:rPr lang="en-US" sz="1800" dirty="0"/>
                        <a:t>Start-of-frame</a:t>
                      </a:r>
                    </a:p>
                  </a:txBody>
                  <a:tcPr marL="91454" marR="91454" marT="45742" marB="45742"/>
                </a:tc>
                <a:tc>
                  <a:txBody>
                    <a:bodyPr/>
                    <a:lstStyle/>
                    <a:p>
                      <a:r>
                        <a:rPr lang="en-US" sz="1800" dirty="0"/>
                        <a:t>1</a:t>
                      </a:r>
                    </a:p>
                  </a:txBody>
                  <a:tcPr marL="91454" marR="91454" marT="45742" marB="45742"/>
                </a:tc>
                <a:tc>
                  <a:txBody>
                    <a:bodyPr/>
                    <a:lstStyle/>
                    <a:p>
                      <a:r>
                        <a:rPr lang="en-US" sz="1800" dirty="0"/>
                        <a:t>Denotes the start of frame transmission</a:t>
                      </a:r>
                    </a:p>
                  </a:txBody>
                  <a:tcPr marL="91454" marR="91454" marT="45742" marB="45742"/>
                </a:tc>
                <a:extLst>
                  <a:ext uri="{0D108BD9-81ED-4DB2-BD59-A6C34878D82A}">
                    <a16:rowId xmlns:a16="http://schemas.microsoft.com/office/drawing/2014/main" val="10001"/>
                  </a:ext>
                </a:extLst>
              </a:tr>
              <a:tr h="640384">
                <a:tc>
                  <a:txBody>
                    <a:bodyPr/>
                    <a:lstStyle/>
                    <a:p>
                      <a:r>
                        <a:rPr lang="en-US" sz="1800" dirty="0"/>
                        <a:t>Identifier A</a:t>
                      </a:r>
                    </a:p>
                  </a:txBody>
                  <a:tcPr marL="91454" marR="91454" marT="45742" marB="45742"/>
                </a:tc>
                <a:tc>
                  <a:txBody>
                    <a:bodyPr/>
                    <a:lstStyle/>
                    <a:p>
                      <a:r>
                        <a:rPr lang="en-US" sz="1800" dirty="0"/>
                        <a:t>11</a:t>
                      </a:r>
                    </a:p>
                  </a:txBody>
                  <a:tcPr marL="91454" marR="91454" marT="45742" marB="45742"/>
                </a:tc>
                <a:tc>
                  <a:txBody>
                    <a:bodyPr/>
                    <a:lstStyle/>
                    <a:p>
                      <a:r>
                        <a:rPr lang="en-US" sz="1800" dirty="0"/>
                        <a:t>A (unique) identifier for the data which also represents the message priority</a:t>
                      </a:r>
                    </a:p>
                  </a:txBody>
                  <a:tcPr marL="91454" marR="91454" marT="45742" marB="45742"/>
                </a:tc>
                <a:extLst>
                  <a:ext uri="{0D108BD9-81ED-4DB2-BD59-A6C34878D82A}">
                    <a16:rowId xmlns:a16="http://schemas.microsoft.com/office/drawing/2014/main" val="10002"/>
                  </a:ext>
                </a:extLst>
              </a:tr>
              <a:tr h="914834">
                <a:tc>
                  <a:txBody>
                    <a:bodyPr/>
                    <a:lstStyle/>
                    <a:p>
                      <a:r>
                        <a:rPr lang="en-US" sz="1800" dirty="0"/>
                        <a:t>Substitute remote request (SRR)</a:t>
                      </a:r>
                    </a:p>
                  </a:txBody>
                  <a:tcPr marL="91454" marR="91454" marT="45742" marB="45742"/>
                </a:tc>
                <a:tc>
                  <a:txBody>
                    <a:bodyPr/>
                    <a:lstStyle/>
                    <a:p>
                      <a:r>
                        <a:rPr lang="en-US" sz="1800" dirty="0"/>
                        <a:t>1</a:t>
                      </a:r>
                    </a:p>
                  </a:txBody>
                  <a:tcPr marL="91454" marR="91454" marT="45742" marB="45742"/>
                </a:tc>
                <a:tc>
                  <a:txBody>
                    <a:bodyPr/>
                    <a:lstStyle/>
                    <a:p>
                      <a:r>
                        <a:rPr lang="en-US" sz="1800" dirty="0"/>
                        <a:t>Must be recessive (1). Optional</a:t>
                      </a:r>
                    </a:p>
                    <a:p>
                      <a:r>
                        <a:rPr lang="en-US" sz="1800" kern="1200" baseline="0" dirty="0">
                          <a:solidFill>
                            <a:schemeClr val="dk1"/>
                          </a:solidFill>
                        </a:rPr>
                        <a:t>The SRR bit is a recessive bit. It is transmitted in extended frames at the position of the RTR bit of standard frames.</a:t>
                      </a:r>
                      <a:endParaRPr lang="en-US" sz="1800" dirty="0"/>
                    </a:p>
                  </a:txBody>
                  <a:tcPr marL="91454" marR="91454" marT="45742" marB="45742"/>
                </a:tc>
                <a:extLst>
                  <a:ext uri="{0D108BD9-81ED-4DB2-BD59-A6C34878D82A}">
                    <a16:rowId xmlns:a16="http://schemas.microsoft.com/office/drawing/2014/main" val="10003"/>
                  </a:ext>
                </a:extLst>
              </a:tr>
              <a:tr h="914834">
                <a:tc>
                  <a:txBody>
                    <a:bodyPr/>
                    <a:lstStyle/>
                    <a:p>
                      <a:r>
                        <a:rPr lang="en-US" sz="1800" dirty="0"/>
                        <a:t>Identifier extension bit (IDE)</a:t>
                      </a:r>
                    </a:p>
                  </a:txBody>
                  <a:tcPr marL="91454" marR="91454" marT="45742" marB="45742"/>
                </a:tc>
                <a:tc>
                  <a:txBody>
                    <a:bodyPr/>
                    <a:lstStyle/>
                    <a:p>
                      <a:r>
                        <a:rPr lang="en-US" sz="1800" dirty="0"/>
                        <a:t>1</a:t>
                      </a:r>
                    </a:p>
                  </a:txBody>
                  <a:tcPr marL="91454" marR="91454" marT="45742" marB="45742"/>
                </a:tc>
                <a:tc>
                  <a:txBody>
                    <a:bodyPr/>
                    <a:lstStyle/>
                    <a:p>
                      <a:r>
                        <a:rPr lang="en-US" sz="1800" dirty="0"/>
                        <a:t>Declaring if 11 bit message ID or 29 bit message ID is used.</a:t>
                      </a:r>
                    </a:p>
                    <a:p>
                      <a:r>
                        <a:rPr lang="en-US" sz="1800" dirty="0"/>
                        <a:t> Dominant (0) indicate 11 bit message ID  Recessive (1) indicate 29 bit message ID</a:t>
                      </a:r>
                    </a:p>
                  </a:txBody>
                  <a:tcPr marL="91454" marR="91454" marT="45742" marB="45742"/>
                </a:tc>
                <a:extLst>
                  <a:ext uri="{0D108BD9-81ED-4DB2-BD59-A6C34878D82A}">
                    <a16:rowId xmlns:a16="http://schemas.microsoft.com/office/drawing/2014/main" val="10004"/>
                  </a:ext>
                </a:extLst>
              </a:tr>
              <a:tr h="640384">
                <a:tc>
                  <a:txBody>
                    <a:bodyPr/>
                    <a:lstStyle/>
                    <a:p>
                      <a:r>
                        <a:rPr lang="en-US" sz="1800" dirty="0"/>
                        <a:t>Identifier B</a:t>
                      </a:r>
                    </a:p>
                  </a:txBody>
                  <a:tcPr marL="91454" marR="91454" marT="45742" marB="45742"/>
                </a:tc>
                <a:tc>
                  <a:txBody>
                    <a:bodyPr/>
                    <a:lstStyle/>
                    <a:p>
                      <a:r>
                        <a:rPr lang="en-US" sz="1800" dirty="0"/>
                        <a:t>18</a:t>
                      </a:r>
                    </a:p>
                  </a:txBody>
                  <a:tcPr marL="91454" marR="91454" marT="45742" marB="45742"/>
                </a:tc>
                <a:tc>
                  <a:txBody>
                    <a:bodyPr/>
                    <a:lstStyle/>
                    <a:p>
                      <a:r>
                        <a:rPr lang="en-US" sz="1800" dirty="0"/>
                        <a:t>Second part of the (unique) identifier for the data which also represents the message priority</a:t>
                      </a:r>
                    </a:p>
                  </a:txBody>
                  <a:tcPr marL="91454" marR="91454" marT="45742" marB="45742"/>
                </a:tc>
                <a:extLst>
                  <a:ext uri="{0D108BD9-81ED-4DB2-BD59-A6C34878D82A}">
                    <a16:rowId xmlns:a16="http://schemas.microsoft.com/office/drawing/2014/main" val="10005"/>
                  </a:ext>
                </a:extLst>
              </a:tr>
              <a:tr h="914834">
                <a:tc>
                  <a:txBody>
                    <a:bodyPr/>
                    <a:lstStyle/>
                    <a:p>
                      <a:r>
                        <a:rPr lang="en-US" sz="1800" dirty="0"/>
                        <a:t>Remote transmission request (RTR]</a:t>
                      </a:r>
                    </a:p>
                  </a:txBody>
                  <a:tcPr marL="91454" marR="91454" marT="45742" marB="45742"/>
                </a:tc>
                <a:tc>
                  <a:txBody>
                    <a:bodyPr/>
                    <a:lstStyle/>
                    <a:p>
                      <a:r>
                        <a:rPr lang="en-US" sz="1800" dirty="0"/>
                        <a:t>1</a:t>
                      </a:r>
                    </a:p>
                  </a:txBody>
                  <a:tcPr marL="91454" marR="91454" marT="45742" marB="45742"/>
                </a:tc>
                <a:tc>
                  <a:txBody>
                    <a:bodyPr/>
                    <a:lstStyle/>
                    <a:p>
                      <a:r>
                        <a:rPr lang="en-US" sz="1800" dirty="0"/>
                        <a:t>RTR = 0 - DOMINANT in data frame </a:t>
                      </a:r>
                    </a:p>
                    <a:p>
                      <a:r>
                        <a:rPr lang="en-US" sz="1800" dirty="0"/>
                        <a:t>RTR = 1 - RECESSIVE in remote frame</a:t>
                      </a:r>
                      <a:endParaRPr lang="en-US" sz="1800" baseline="0" dirty="0"/>
                    </a:p>
                  </a:txBody>
                  <a:tcPr marL="91454" marR="91454" marT="45742" marB="45742"/>
                </a:tc>
                <a:extLst>
                  <a:ext uri="{0D108BD9-81ED-4DB2-BD59-A6C34878D82A}">
                    <a16:rowId xmlns:a16="http://schemas.microsoft.com/office/drawing/2014/main" val="10006"/>
                  </a:ext>
                </a:extLst>
              </a:tr>
            </a:tbl>
          </a:graphicData>
        </a:graphic>
      </p:graphicFrame>
      <p:pic>
        <p:nvPicPr>
          <p:cNvPr id="134180" name="Picture 2" descr="Our Brand Identity » PES University">
            <a:extLst>
              <a:ext uri="{FF2B5EF4-FFF2-40B4-BE49-F238E27FC236}">
                <a16:creationId xmlns:a16="http://schemas.microsoft.com/office/drawing/2014/main" id="{6B192527-0AE0-4D96-D169-A91275CDEA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a:extLst>
              <a:ext uri="{FF2B5EF4-FFF2-40B4-BE49-F238E27FC236}">
                <a16:creationId xmlns:a16="http://schemas.microsoft.com/office/drawing/2014/main" id="{66E078F7-BCB4-83D7-5BB6-DEE62C8BDBDA}"/>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3FADB4DB-208D-1B45-EEA1-2B4024D8E0D2}"/>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
        <p:nvSpPr>
          <p:cNvPr id="6" name="Line 7">
            <a:extLst>
              <a:ext uri="{FF2B5EF4-FFF2-40B4-BE49-F238E27FC236}">
                <a16:creationId xmlns:a16="http://schemas.microsoft.com/office/drawing/2014/main" id="{5B2F2AD5-3752-E7E1-8877-7A4371B3936E}"/>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sp>
        <p:nvSpPr>
          <p:cNvPr id="8" name="Rectangle 7">
            <a:extLst>
              <a:ext uri="{FF2B5EF4-FFF2-40B4-BE49-F238E27FC236}">
                <a16:creationId xmlns:a16="http://schemas.microsoft.com/office/drawing/2014/main" id="{4BCAB3F5-6E82-1E93-D42A-C57EA8728F21}"/>
              </a:ext>
            </a:extLst>
          </p:cNvPr>
          <p:cNvSpPr/>
          <p:nvPr/>
        </p:nvSpPr>
        <p:spPr>
          <a:xfrm>
            <a:off x="442913" y="665163"/>
            <a:ext cx="7750175" cy="430212"/>
          </a:xfrm>
          <a:prstGeom prst="rect">
            <a:avLst/>
          </a:prstGeom>
        </p:spPr>
        <p:txBody>
          <a:bodyPr>
            <a:spAutoFit/>
          </a:bodyPr>
          <a:lstStyle/>
          <a:p>
            <a:pPr eaLnBrk="1" hangingPunct="1">
              <a:defRPr/>
            </a:pPr>
            <a:r>
              <a:rPr lang="en-US" altLang="en-US" sz="2200" b="1" dirty="0">
                <a:solidFill>
                  <a:srgbClr val="C00000"/>
                </a:solidFill>
                <a:latin typeface="+mn-lt"/>
                <a:cs typeface="Times New Roman" panose="02020603050405020304" pitchFamily="18" charset="0"/>
              </a:rPr>
              <a:t>Extended frame format (CAN 2.0B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9C032848-49EE-D9B1-C2D3-E7D7C56E5F49}"/>
              </a:ext>
            </a:extLst>
          </p:cNvPr>
          <p:cNvGraphicFramePr>
            <a:graphicFrameLocks noGrp="1"/>
          </p:cNvGraphicFramePr>
          <p:nvPr>
            <p:ph idx="1"/>
          </p:nvPr>
        </p:nvGraphicFramePr>
        <p:xfrm>
          <a:off x="565150" y="1174750"/>
          <a:ext cx="9528175" cy="5116567"/>
        </p:xfrm>
        <a:graphic>
          <a:graphicData uri="http://schemas.openxmlformats.org/drawingml/2006/table">
            <a:tbl>
              <a:tblPr firstRow="1" bandRow="1">
                <a:tableStyleId>{5940675A-B579-460E-94D1-54222C63F5DA}</a:tableStyleId>
              </a:tblPr>
              <a:tblGrid>
                <a:gridCol w="2087241">
                  <a:extLst>
                    <a:ext uri="{9D8B030D-6E8A-4147-A177-3AD203B41FA5}">
                      <a16:colId xmlns:a16="http://schemas.microsoft.com/office/drawing/2014/main" val="20000"/>
                    </a:ext>
                  </a:extLst>
                </a:gridCol>
                <a:gridCol w="1000966">
                  <a:extLst>
                    <a:ext uri="{9D8B030D-6E8A-4147-A177-3AD203B41FA5}">
                      <a16:colId xmlns:a16="http://schemas.microsoft.com/office/drawing/2014/main" val="20001"/>
                    </a:ext>
                  </a:extLst>
                </a:gridCol>
                <a:gridCol w="6439968">
                  <a:extLst>
                    <a:ext uri="{9D8B030D-6E8A-4147-A177-3AD203B41FA5}">
                      <a16:colId xmlns:a16="http://schemas.microsoft.com/office/drawing/2014/main" val="20002"/>
                    </a:ext>
                  </a:extLst>
                </a:gridCol>
              </a:tblGrid>
              <a:tr h="640085">
                <a:tc>
                  <a:txBody>
                    <a:bodyPr/>
                    <a:lstStyle/>
                    <a:p>
                      <a:r>
                        <a:rPr lang="en-US" sz="1800" dirty="0"/>
                        <a:t>Field name</a:t>
                      </a:r>
                    </a:p>
                  </a:txBody>
                  <a:tcPr marL="91450" marR="91450" marT="45730" marB="45730"/>
                </a:tc>
                <a:tc>
                  <a:txBody>
                    <a:bodyPr/>
                    <a:lstStyle/>
                    <a:p>
                      <a:r>
                        <a:rPr lang="en-US" sz="1800" dirty="0"/>
                        <a:t>Length (bits)</a:t>
                      </a:r>
                    </a:p>
                  </a:txBody>
                  <a:tcPr marL="91450" marR="91450" marT="45730" marB="45730"/>
                </a:tc>
                <a:tc>
                  <a:txBody>
                    <a:bodyPr/>
                    <a:lstStyle/>
                    <a:p>
                      <a:r>
                        <a:rPr lang="en-US" sz="1800" dirty="0"/>
                        <a:t>Purpose</a:t>
                      </a:r>
                    </a:p>
                  </a:txBody>
                  <a:tcPr marL="91450" marR="91450" marT="45730" marB="45730"/>
                </a:tc>
                <a:extLst>
                  <a:ext uri="{0D108BD9-81ED-4DB2-BD59-A6C34878D82A}">
                    <a16:rowId xmlns:a16="http://schemas.microsoft.com/office/drawing/2014/main" val="10000"/>
                  </a:ext>
                </a:extLst>
              </a:tr>
              <a:tr h="689248">
                <a:tc>
                  <a:txBody>
                    <a:bodyPr/>
                    <a:lstStyle/>
                    <a:p>
                      <a:r>
                        <a:rPr lang="en-US" sz="1800" dirty="0"/>
                        <a:t>Reserved bit (r0,r1)</a:t>
                      </a:r>
                    </a:p>
                  </a:txBody>
                  <a:tcPr marL="91450" marR="91450" marT="45730" marB="45730"/>
                </a:tc>
                <a:tc>
                  <a:txBody>
                    <a:bodyPr/>
                    <a:lstStyle/>
                    <a:p>
                      <a:r>
                        <a:rPr lang="en-US" sz="1800" dirty="0"/>
                        <a:t>2</a:t>
                      </a:r>
                    </a:p>
                  </a:txBody>
                  <a:tcPr marL="91450" marR="91450" marT="45730" marB="45730"/>
                </a:tc>
                <a:tc>
                  <a:txBody>
                    <a:bodyPr/>
                    <a:lstStyle/>
                    <a:p>
                      <a:r>
                        <a:rPr lang="en-US" sz="1800" dirty="0"/>
                        <a:t>Reserved bit (it must be set to dominant (0), but accepted as either dominant or recessive)</a:t>
                      </a:r>
                    </a:p>
                  </a:txBody>
                  <a:tcPr marL="91450" marR="91450" marT="45730" marB="45730"/>
                </a:tc>
                <a:extLst>
                  <a:ext uri="{0D108BD9-81ED-4DB2-BD59-A6C34878D82A}">
                    <a16:rowId xmlns:a16="http://schemas.microsoft.com/office/drawing/2014/main" val="10001"/>
                  </a:ext>
                </a:extLst>
              </a:tr>
              <a:tr h="689248">
                <a:tc>
                  <a:txBody>
                    <a:bodyPr/>
                    <a:lstStyle/>
                    <a:p>
                      <a:r>
                        <a:rPr lang="en-US" sz="1800" dirty="0"/>
                        <a:t>Data length code (DLC) (yellow)</a:t>
                      </a:r>
                    </a:p>
                  </a:txBody>
                  <a:tcPr marL="91450" marR="91450" marT="45730" marB="45730"/>
                </a:tc>
                <a:tc>
                  <a:txBody>
                    <a:bodyPr/>
                    <a:lstStyle/>
                    <a:p>
                      <a:r>
                        <a:rPr lang="en-US" sz="1800" dirty="0"/>
                        <a:t>4</a:t>
                      </a:r>
                    </a:p>
                  </a:txBody>
                  <a:tcPr marL="91450" marR="91450" marT="45730" marB="45730"/>
                </a:tc>
                <a:tc>
                  <a:txBody>
                    <a:bodyPr/>
                    <a:lstStyle/>
                    <a:p>
                      <a:r>
                        <a:rPr lang="en-US" sz="1800" dirty="0"/>
                        <a:t>Number of bytes of data (0–8 bytes)</a:t>
                      </a:r>
                    </a:p>
                  </a:txBody>
                  <a:tcPr marL="91450" marR="91450" marT="45730" marB="45730"/>
                </a:tc>
                <a:extLst>
                  <a:ext uri="{0D108BD9-81ED-4DB2-BD59-A6C34878D82A}">
                    <a16:rowId xmlns:a16="http://schemas.microsoft.com/office/drawing/2014/main" val="10002"/>
                  </a:ext>
                </a:extLst>
              </a:tr>
              <a:tr h="914398">
                <a:tc>
                  <a:txBody>
                    <a:bodyPr/>
                    <a:lstStyle/>
                    <a:p>
                      <a:r>
                        <a:rPr lang="en-US" sz="1800" dirty="0"/>
                        <a:t>Data field (red)</a:t>
                      </a:r>
                    </a:p>
                  </a:txBody>
                  <a:tcPr marL="91450" marR="91450" marT="45730" marB="45730"/>
                </a:tc>
                <a:tc>
                  <a:txBody>
                    <a:bodyPr/>
                    <a:lstStyle/>
                    <a:p>
                      <a:r>
                        <a:rPr lang="en-US" sz="1800" dirty="0"/>
                        <a:t>0–64</a:t>
                      </a:r>
                    </a:p>
                    <a:p>
                      <a:r>
                        <a:rPr lang="en-US" sz="1800" dirty="0"/>
                        <a:t> (0-8 Bytes)</a:t>
                      </a:r>
                    </a:p>
                  </a:txBody>
                  <a:tcPr marL="91450" marR="91450" marT="45730" marB="45730"/>
                </a:tc>
                <a:tc>
                  <a:txBody>
                    <a:bodyPr/>
                    <a:lstStyle/>
                    <a:p>
                      <a:r>
                        <a:rPr lang="en-US" sz="1800" dirty="0"/>
                        <a:t>Data to be transmitted (length in bytes dictated by DLC field)</a:t>
                      </a:r>
                    </a:p>
                    <a:p>
                      <a:r>
                        <a:rPr lang="en-IN" sz="1800" dirty="0"/>
                        <a:t>Data Byte Count = 8 × DLC.3 + 4 × DLC.2 + 2 × DLC.1 + DLC.0</a:t>
                      </a:r>
                      <a:endParaRPr lang="en-US" sz="1800" dirty="0"/>
                    </a:p>
                  </a:txBody>
                  <a:tcPr marL="91450" marR="91450" marT="45730" marB="45730"/>
                </a:tc>
                <a:extLst>
                  <a:ext uri="{0D108BD9-81ED-4DB2-BD59-A6C34878D82A}">
                    <a16:rowId xmlns:a16="http://schemas.microsoft.com/office/drawing/2014/main" val="10003"/>
                  </a:ext>
                </a:extLst>
              </a:tr>
              <a:tr h="365772">
                <a:tc>
                  <a:txBody>
                    <a:bodyPr/>
                    <a:lstStyle/>
                    <a:p>
                      <a:r>
                        <a:rPr lang="en-US" sz="1800" dirty="0"/>
                        <a:t>CRC</a:t>
                      </a:r>
                    </a:p>
                  </a:txBody>
                  <a:tcPr marL="91450" marR="91450" marT="45730" marB="45730"/>
                </a:tc>
                <a:tc>
                  <a:txBody>
                    <a:bodyPr/>
                    <a:lstStyle/>
                    <a:p>
                      <a:r>
                        <a:rPr lang="en-US" sz="1800" dirty="0"/>
                        <a:t>15</a:t>
                      </a:r>
                    </a:p>
                  </a:txBody>
                  <a:tcPr marL="91450" marR="91450" marT="45730" marB="45730"/>
                </a:tc>
                <a:tc>
                  <a:txBody>
                    <a:bodyPr/>
                    <a:lstStyle/>
                    <a:p>
                      <a:r>
                        <a:rPr lang="en-US" sz="1800" dirty="0"/>
                        <a:t>CRC</a:t>
                      </a:r>
                    </a:p>
                  </a:txBody>
                  <a:tcPr marL="91450" marR="91450" marT="45730" marB="45730"/>
                </a:tc>
                <a:extLst>
                  <a:ext uri="{0D108BD9-81ED-4DB2-BD59-A6C34878D82A}">
                    <a16:rowId xmlns:a16="http://schemas.microsoft.com/office/drawing/2014/main" val="10004"/>
                  </a:ext>
                </a:extLst>
              </a:tr>
              <a:tr h="365772">
                <a:tc>
                  <a:txBody>
                    <a:bodyPr/>
                    <a:lstStyle/>
                    <a:p>
                      <a:r>
                        <a:rPr lang="en-US" sz="1800" dirty="0"/>
                        <a:t>CRC delimiter</a:t>
                      </a:r>
                    </a:p>
                  </a:txBody>
                  <a:tcPr marL="91450" marR="91450" marT="45730" marB="45730"/>
                </a:tc>
                <a:tc>
                  <a:txBody>
                    <a:bodyPr/>
                    <a:lstStyle/>
                    <a:p>
                      <a:r>
                        <a:rPr lang="en-US" sz="1800" dirty="0"/>
                        <a:t>1</a:t>
                      </a:r>
                    </a:p>
                  </a:txBody>
                  <a:tcPr marL="91450" marR="91450" marT="45730" marB="45730"/>
                </a:tc>
                <a:tc>
                  <a:txBody>
                    <a:bodyPr/>
                    <a:lstStyle/>
                    <a:p>
                      <a:r>
                        <a:rPr lang="en-US" sz="1800" dirty="0"/>
                        <a:t>Must be recessive (1)</a:t>
                      </a:r>
                    </a:p>
                  </a:txBody>
                  <a:tcPr marL="91450" marR="91450" marT="45730" marB="45730"/>
                </a:tc>
                <a:extLst>
                  <a:ext uri="{0D108BD9-81ED-4DB2-BD59-A6C34878D82A}">
                    <a16:rowId xmlns:a16="http://schemas.microsoft.com/office/drawing/2014/main" val="10005"/>
                  </a:ext>
                </a:extLst>
              </a:tr>
              <a:tr h="689248">
                <a:tc>
                  <a:txBody>
                    <a:bodyPr/>
                    <a:lstStyle/>
                    <a:p>
                      <a:r>
                        <a:rPr lang="en-US" sz="1800" dirty="0"/>
                        <a:t>ACK slot</a:t>
                      </a:r>
                    </a:p>
                  </a:txBody>
                  <a:tcPr marL="91450" marR="91450" marT="45730" marB="45730"/>
                </a:tc>
                <a:tc>
                  <a:txBody>
                    <a:bodyPr/>
                    <a:lstStyle/>
                    <a:p>
                      <a:r>
                        <a:rPr lang="en-US" sz="1800" dirty="0"/>
                        <a:t>1</a:t>
                      </a:r>
                    </a:p>
                  </a:txBody>
                  <a:tcPr marL="91450" marR="91450" marT="45730" marB="45730"/>
                </a:tc>
                <a:tc>
                  <a:txBody>
                    <a:bodyPr/>
                    <a:lstStyle/>
                    <a:p>
                      <a:r>
                        <a:rPr lang="en-US" sz="1800" dirty="0"/>
                        <a:t>Transmitter sends recessive (1) and any receiver can assert a dominant (0)</a:t>
                      </a:r>
                    </a:p>
                  </a:txBody>
                  <a:tcPr marL="91450" marR="91450" marT="45730" marB="45730"/>
                </a:tc>
                <a:extLst>
                  <a:ext uri="{0D108BD9-81ED-4DB2-BD59-A6C34878D82A}">
                    <a16:rowId xmlns:a16="http://schemas.microsoft.com/office/drawing/2014/main" val="10006"/>
                  </a:ext>
                </a:extLst>
              </a:tr>
              <a:tr h="379429">
                <a:tc>
                  <a:txBody>
                    <a:bodyPr/>
                    <a:lstStyle/>
                    <a:p>
                      <a:r>
                        <a:rPr lang="en-US" sz="1800" dirty="0"/>
                        <a:t>ACK delimiter</a:t>
                      </a:r>
                    </a:p>
                  </a:txBody>
                  <a:tcPr marL="91450" marR="91450" marT="45730" marB="45730"/>
                </a:tc>
                <a:tc>
                  <a:txBody>
                    <a:bodyPr/>
                    <a:lstStyle/>
                    <a:p>
                      <a:r>
                        <a:rPr lang="en-US" sz="1800" dirty="0"/>
                        <a:t>1</a:t>
                      </a:r>
                    </a:p>
                  </a:txBody>
                  <a:tcPr marL="91450" marR="91450" marT="45730" marB="45730"/>
                </a:tc>
                <a:tc>
                  <a:txBody>
                    <a:bodyPr/>
                    <a:lstStyle/>
                    <a:p>
                      <a:r>
                        <a:rPr lang="en-US" sz="1800" dirty="0"/>
                        <a:t>Must be recessive (1)</a:t>
                      </a:r>
                    </a:p>
                  </a:txBody>
                  <a:tcPr marL="91450" marR="91450" marT="45730" marB="45730"/>
                </a:tc>
                <a:extLst>
                  <a:ext uri="{0D108BD9-81ED-4DB2-BD59-A6C34878D82A}">
                    <a16:rowId xmlns:a16="http://schemas.microsoft.com/office/drawing/2014/main" val="10007"/>
                  </a:ext>
                </a:extLst>
              </a:tr>
              <a:tr h="383314">
                <a:tc>
                  <a:txBody>
                    <a:bodyPr/>
                    <a:lstStyle/>
                    <a:p>
                      <a:r>
                        <a:rPr lang="en-US" sz="1800" dirty="0"/>
                        <a:t>End-of-frame (EOF)</a:t>
                      </a:r>
                    </a:p>
                  </a:txBody>
                  <a:tcPr marL="91450" marR="91450" marT="45730" marB="45730"/>
                </a:tc>
                <a:tc>
                  <a:txBody>
                    <a:bodyPr/>
                    <a:lstStyle/>
                    <a:p>
                      <a:r>
                        <a:rPr lang="en-US" sz="1800" dirty="0"/>
                        <a:t>7</a:t>
                      </a:r>
                    </a:p>
                  </a:txBody>
                  <a:tcPr marL="91450" marR="91450" marT="45730" marB="45730"/>
                </a:tc>
                <a:tc>
                  <a:txBody>
                    <a:bodyPr/>
                    <a:lstStyle/>
                    <a:p>
                      <a:r>
                        <a:rPr lang="en-US" sz="1800" dirty="0"/>
                        <a:t>Must be recessive (1)</a:t>
                      </a:r>
                    </a:p>
                  </a:txBody>
                  <a:tcPr marL="91450" marR="91450" marT="45730" marB="45730"/>
                </a:tc>
                <a:extLst>
                  <a:ext uri="{0D108BD9-81ED-4DB2-BD59-A6C34878D82A}">
                    <a16:rowId xmlns:a16="http://schemas.microsoft.com/office/drawing/2014/main" val="10008"/>
                  </a:ext>
                </a:extLst>
              </a:tr>
            </a:tbl>
          </a:graphicData>
        </a:graphic>
      </p:graphicFrame>
      <p:pic>
        <p:nvPicPr>
          <p:cNvPr id="135212" name="Picture 2" descr="Our Brand Identity » PES University">
            <a:extLst>
              <a:ext uri="{FF2B5EF4-FFF2-40B4-BE49-F238E27FC236}">
                <a16:creationId xmlns:a16="http://schemas.microsoft.com/office/drawing/2014/main" id="{6852E03D-5E7B-7406-FF2D-BB16AA3741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a:extLst>
              <a:ext uri="{FF2B5EF4-FFF2-40B4-BE49-F238E27FC236}">
                <a16:creationId xmlns:a16="http://schemas.microsoft.com/office/drawing/2014/main" id="{3CEEA6E6-5D7F-E7B7-884A-F5F6460B29E9}"/>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740D1B5C-D78B-3643-E38E-F69DF8E193D5}"/>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
        <p:nvSpPr>
          <p:cNvPr id="6" name="Line 7">
            <a:extLst>
              <a:ext uri="{FF2B5EF4-FFF2-40B4-BE49-F238E27FC236}">
                <a16:creationId xmlns:a16="http://schemas.microsoft.com/office/drawing/2014/main" id="{C1543AC9-8B9F-070E-6BA3-2663BEB77691}"/>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sp>
        <p:nvSpPr>
          <p:cNvPr id="8" name="Rectangle 7">
            <a:extLst>
              <a:ext uri="{FF2B5EF4-FFF2-40B4-BE49-F238E27FC236}">
                <a16:creationId xmlns:a16="http://schemas.microsoft.com/office/drawing/2014/main" id="{0975F31F-DAC2-5B14-5022-37247F66277D}"/>
              </a:ext>
            </a:extLst>
          </p:cNvPr>
          <p:cNvSpPr/>
          <p:nvPr/>
        </p:nvSpPr>
        <p:spPr>
          <a:xfrm>
            <a:off x="442913" y="665163"/>
            <a:ext cx="7750175" cy="430212"/>
          </a:xfrm>
          <a:prstGeom prst="rect">
            <a:avLst/>
          </a:prstGeom>
        </p:spPr>
        <p:txBody>
          <a:bodyPr>
            <a:spAutoFit/>
          </a:bodyPr>
          <a:lstStyle/>
          <a:p>
            <a:pPr eaLnBrk="1" hangingPunct="1">
              <a:defRPr/>
            </a:pPr>
            <a:r>
              <a:rPr lang="en-US" altLang="en-US" sz="2200" b="1" dirty="0">
                <a:solidFill>
                  <a:srgbClr val="C00000"/>
                </a:solidFill>
                <a:latin typeface="+mn-lt"/>
                <a:cs typeface="Times New Roman" panose="02020603050405020304" pitchFamily="18" charset="0"/>
              </a:rPr>
              <a:t>Extended frame format (CAN 2.0B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Content Placeholder 2">
            <a:extLst>
              <a:ext uri="{FF2B5EF4-FFF2-40B4-BE49-F238E27FC236}">
                <a16:creationId xmlns:a16="http://schemas.microsoft.com/office/drawing/2014/main" id="{A180ED60-042E-AD81-1291-0B7DC5D65B88}"/>
              </a:ext>
            </a:extLst>
          </p:cNvPr>
          <p:cNvSpPr>
            <a:spLocks noGrp="1" noChangeArrowheads="1"/>
          </p:cNvSpPr>
          <p:nvPr>
            <p:ph idx="1"/>
          </p:nvPr>
        </p:nvSpPr>
        <p:spPr>
          <a:xfrm>
            <a:off x="442913" y="1182688"/>
            <a:ext cx="9271000" cy="6488112"/>
          </a:xfrm>
        </p:spPr>
        <p:txBody>
          <a:bodyPr/>
          <a:lstStyle/>
          <a:p>
            <a:pPr marL="355600" indent="-355600" algn="just" eaLnBrk="1" hangingPunct="1">
              <a:buFont typeface="Wingdings" panose="05000000000000000000" pitchFamily="2" charset="2"/>
              <a:buChar char="§"/>
            </a:pPr>
            <a:r>
              <a:rPr lang="en-IN" altLang="en-US" sz="2000">
                <a:cs typeface="Times New Roman" panose="02020603050405020304" pitchFamily="18" charset="0"/>
              </a:rPr>
              <a:t>The arbitration field of the CAN message consists of an 11- or 29-bit identifier and a remote transmission (RTR) bit.</a:t>
            </a:r>
          </a:p>
          <a:p>
            <a:pPr marL="355600" indent="-355600" algn="just" eaLnBrk="1" hangingPunct="1">
              <a:buFont typeface="Wingdings" panose="05000000000000000000" pitchFamily="2" charset="2"/>
              <a:buChar char="§"/>
            </a:pPr>
            <a:r>
              <a:rPr lang="en-IN" altLang="en-US" sz="2000">
                <a:cs typeface="Times New Roman" panose="02020603050405020304" pitchFamily="18" charset="0"/>
              </a:rPr>
              <a:t>The CAN arbitration scheme is called </a:t>
            </a:r>
            <a:r>
              <a:rPr lang="en-IN" altLang="en-US" sz="2000" b="1">
                <a:solidFill>
                  <a:srgbClr val="FF0000"/>
                </a:solidFill>
                <a:cs typeface="Times New Roman" panose="02020603050405020304" pitchFamily="18" charset="0"/>
              </a:rPr>
              <a:t>“carrier sense multiple access with collision detection” or CSMA/CD, </a:t>
            </a:r>
            <a:r>
              <a:rPr lang="en-IN" altLang="en-US" sz="2000">
                <a:cs typeface="Times New Roman" panose="02020603050405020304" pitchFamily="18" charset="0"/>
              </a:rPr>
              <a:t>and assures that the highest priority message is broadcast.</a:t>
            </a:r>
          </a:p>
          <a:p>
            <a:pPr marL="355600" indent="-355600" algn="just" eaLnBrk="1" hangingPunct="1">
              <a:buFont typeface="Wingdings" panose="05000000000000000000" pitchFamily="2" charset="2"/>
              <a:buChar char="§"/>
            </a:pPr>
            <a:r>
              <a:rPr lang="en-IN" altLang="en-US" sz="2000">
                <a:cs typeface="Times New Roman" panose="02020603050405020304" pitchFamily="18" charset="0"/>
              </a:rPr>
              <a:t>Message priority is determined </a:t>
            </a:r>
            <a:r>
              <a:rPr lang="en-IN" altLang="en-US" sz="2000" b="1">
                <a:solidFill>
                  <a:srgbClr val="FF0000"/>
                </a:solidFill>
                <a:cs typeface="Times New Roman" panose="02020603050405020304" pitchFamily="18" charset="0"/>
              </a:rPr>
              <a:t>by the numerical value of the identifier in the arbitration field, with the lowest numerical value having the highest priority.</a:t>
            </a:r>
          </a:p>
          <a:p>
            <a:pPr marL="355600" indent="-355600" algn="just" eaLnBrk="1" hangingPunct="1">
              <a:buFont typeface="Wingdings" panose="05000000000000000000" pitchFamily="2" charset="2"/>
              <a:buChar char="§"/>
            </a:pPr>
            <a:r>
              <a:rPr lang="en-IN" altLang="en-US" sz="2000">
                <a:solidFill>
                  <a:srgbClr val="FF0000"/>
                </a:solidFill>
                <a:cs typeface="Times New Roman" panose="02020603050405020304" pitchFamily="18" charset="0"/>
              </a:rPr>
              <a:t>Non-destructive, bit-wise arbitration resolves conflicts among competing transmitters. </a:t>
            </a:r>
            <a:r>
              <a:rPr lang="en-IN" altLang="en-US" sz="2000">
                <a:cs typeface="Times New Roman" panose="02020603050405020304" pitchFamily="18" charset="0"/>
              </a:rPr>
              <a:t>This means that the bus can be thought of as acting </a:t>
            </a:r>
            <a:r>
              <a:rPr lang="en-IN" altLang="en-US" sz="2000">
                <a:solidFill>
                  <a:srgbClr val="FF0000"/>
                </a:solidFill>
                <a:cs typeface="Times New Roman" panose="02020603050405020304" pitchFamily="18" charset="0"/>
              </a:rPr>
              <a:t>like an AND gate.</a:t>
            </a:r>
          </a:p>
          <a:p>
            <a:pPr marL="355600" indent="-355600" algn="just" eaLnBrk="1" hangingPunct="1">
              <a:buFont typeface="Wingdings" panose="05000000000000000000" pitchFamily="2" charset="2"/>
              <a:buChar char="§"/>
            </a:pPr>
            <a:r>
              <a:rPr lang="en-IN" altLang="en-US" sz="2000">
                <a:cs typeface="Times New Roman" panose="02020603050405020304" pitchFamily="18" charset="0"/>
              </a:rPr>
              <a:t>If any node writes a dominant (0) bit on the bus, every node will read a dominant bit regardless of the value written by that node. Every transmitting node always reads back the bus value for each bit transmitted. If a node transmits a recessive bit and reads back a  dominant bit, it immediately stops transmitting.</a:t>
            </a:r>
          </a:p>
          <a:p>
            <a:pPr marL="355600" indent="-355600" algn="just" eaLnBrk="1" hangingPunct="1">
              <a:buFont typeface="Wingdings" panose="05000000000000000000" pitchFamily="2" charset="2"/>
              <a:buChar char="§"/>
            </a:pPr>
            <a:r>
              <a:rPr lang="en-US" altLang="en-US" sz="2000">
                <a:solidFill>
                  <a:srgbClr val="FF0000"/>
                </a:solidFill>
                <a:cs typeface="Times New Roman" panose="02020603050405020304" pitchFamily="18" charset="0"/>
              </a:rPr>
              <a:t>The RTR bit simply distinguishes between data frames and remote frames.</a:t>
            </a:r>
          </a:p>
          <a:p>
            <a:pPr marL="355600" indent="-355600" algn="just" eaLnBrk="1" hangingPunct="1">
              <a:buFont typeface="Wingdings" panose="05000000000000000000" pitchFamily="2" charset="2"/>
              <a:buChar char="§"/>
            </a:pPr>
            <a:r>
              <a:rPr lang="en-US" altLang="en-US" sz="2000">
                <a:cs typeface="Times New Roman" panose="02020603050405020304" pitchFamily="18" charset="0"/>
              </a:rPr>
              <a:t>In data frames, the RTR bit must be dominant.</a:t>
            </a:r>
          </a:p>
          <a:p>
            <a:pPr marL="355600" indent="-355600" algn="just" eaLnBrk="1" hangingPunct="1">
              <a:buFont typeface="Wingdings" panose="05000000000000000000" pitchFamily="2" charset="2"/>
              <a:buChar char="§"/>
            </a:pPr>
            <a:r>
              <a:rPr lang="en-US" altLang="en-US" sz="2000">
                <a:cs typeface="Times New Roman" panose="02020603050405020304" pitchFamily="18" charset="0"/>
              </a:rPr>
              <a:t>In Remote frames it must be recessive.</a:t>
            </a:r>
            <a:endParaRPr lang="en-IN" altLang="en-US" sz="2000">
              <a:cs typeface="Times New Roman" panose="02020603050405020304" pitchFamily="18" charset="0"/>
            </a:endParaRPr>
          </a:p>
          <a:p>
            <a:pPr marL="355600" indent="-355600" algn="just" eaLnBrk="1" hangingPunct="1">
              <a:buFont typeface="Wingdings" panose="05000000000000000000" pitchFamily="2" charset="2"/>
              <a:buChar char="§"/>
            </a:pPr>
            <a:endParaRPr lang="en-IN" altLang="en-US" sz="2000">
              <a:solidFill>
                <a:srgbClr val="FF0000"/>
              </a:solidFill>
              <a:cs typeface="Times New Roman" panose="02020603050405020304" pitchFamily="18" charset="0"/>
            </a:endParaRPr>
          </a:p>
        </p:txBody>
      </p:sp>
      <p:pic>
        <p:nvPicPr>
          <p:cNvPr id="136195" name="Picture 2" descr="Our Brand Identity » PES University">
            <a:extLst>
              <a:ext uri="{FF2B5EF4-FFF2-40B4-BE49-F238E27FC236}">
                <a16:creationId xmlns:a16="http://schemas.microsoft.com/office/drawing/2014/main" id="{D813D07C-84AB-B41B-7E15-18C47A8AB2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a:extLst>
              <a:ext uri="{FF2B5EF4-FFF2-40B4-BE49-F238E27FC236}">
                <a16:creationId xmlns:a16="http://schemas.microsoft.com/office/drawing/2014/main" id="{9CBC4A35-F576-6EEB-F339-6F3D811FEA85}"/>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0A3DD82A-1324-DF1E-CD82-B5D53385F6A2}"/>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
        <p:nvSpPr>
          <p:cNvPr id="7" name="Line 7">
            <a:extLst>
              <a:ext uri="{FF2B5EF4-FFF2-40B4-BE49-F238E27FC236}">
                <a16:creationId xmlns:a16="http://schemas.microsoft.com/office/drawing/2014/main" id="{D6E92FB8-4413-6F70-5038-BA2BFF059A7B}"/>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sp>
        <p:nvSpPr>
          <p:cNvPr id="8" name="Rectangle 7">
            <a:extLst>
              <a:ext uri="{FF2B5EF4-FFF2-40B4-BE49-F238E27FC236}">
                <a16:creationId xmlns:a16="http://schemas.microsoft.com/office/drawing/2014/main" id="{62024EA5-C374-0D48-0226-367CD78547BE}"/>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IN" sz="2200" b="1" dirty="0">
                <a:solidFill>
                  <a:srgbClr val="C00000"/>
                </a:solidFill>
                <a:latin typeface="+mn-lt"/>
                <a:cs typeface="Times New Roman" pitchFamily="18" charset="0"/>
              </a:rPr>
              <a:t>Arbitration</a:t>
            </a:r>
            <a:endParaRPr lang="en-IN" sz="2200" b="1" dirty="0">
              <a:solidFill>
                <a:srgbClr val="C00000"/>
              </a:solidFill>
              <a:latin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899524EE-0CCD-F712-38FB-FB7F910BE511}"/>
              </a:ext>
            </a:extLst>
          </p:cNvPr>
          <p:cNvGrpSpPr/>
          <p:nvPr/>
        </p:nvGrpSpPr>
        <p:grpSpPr>
          <a:xfrm>
            <a:off x="313803" y="5490225"/>
            <a:ext cx="1066756" cy="1078015"/>
            <a:chOff x="313844" y="5489699"/>
            <a:chExt cx="1066895" cy="1078155"/>
          </a:xfrm>
          <a:solidFill>
            <a:schemeClr val="accent2">
              <a:lumMod val="60000"/>
              <a:lumOff val="40000"/>
            </a:schemeClr>
          </a:solidFill>
        </p:grpSpPr>
        <p:sp>
          <p:nvSpPr>
            <p:cNvPr id="24" name="Rectangle 23">
              <a:extLst>
                <a:ext uri="{FF2B5EF4-FFF2-40B4-BE49-F238E27FC236}">
                  <a16:creationId xmlns:a16="http://schemas.microsoft.com/office/drawing/2014/main" id="{D803FA9B-9A3B-4D43-99F9-6A0F403752F1}"/>
                </a:ext>
              </a:extLst>
            </p:cNvPr>
            <p:cNvSpPr/>
            <p:nvPr/>
          </p:nvSpPr>
          <p:spPr>
            <a:xfrm rot="5400000">
              <a:off x="824432" y="6011547"/>
              <a:ext cx="45719" cy="106689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25" name="Rectangle 24">
              <a:extLst>
                <a:ext uri="{FF2B5EF4-FFF2-40B4-BE49-F238E27FC236}">
                  <a16:creationId xmlns:a16="http://schemas.microsoft.com/office/drawing/2014/main" id="{6923CC82-21E7-60F1-4FF9-0515DE56F8A9}"/>
                </a:ext>
              </a:extLst>
            </p:cNvPr>
            <p:cNvSpPr/>
            <p:nvPr/>
          </p:nvSpPr>
          <p:spPr>
            <a:xfrm rot="10800000">
              <a:off x="313844" y="5489699"/>
              <a:ext cx="45719" cy="106689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dirty="0"/>
            </a:p>
          </p:txBody>
        </p:sp>
      </p:grpSp>
      <p:cxnSp>
        <p:nvCxnSpPr>
          <p:cNvPr id="16" name="Straight Connector 15">
            <a:extLst>
              <a:ext uri="{FF2B5EF4-FFF2-40B4-BE49-F238E27FC236}">
                <a16:creationId xmlns:a16="http://schemas.microsoft.com/office/drawing/2014/main" id="{9E94D34B-5DA2-9074-562A-E62790A4993D}"/>
              </a:ext>
            </a:extLst>
          </p:cNvPr>
          <p:cNvCxnSpPr>
            <a:cxnSpLocks/>
          </p:cNvCxnSpPr>
          <p:nvPr/>
        </p:nvCxnSpPr>
        <p:spPr>
          <a:xfrm flipV="1">
            <a:off x="358775" y="4376738"/>
            <a:ext cx="7904163"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3" name="Title 6">
            <a:extLst>
              <a:ext uri="{FF2B5EF4-FFF2-40B4-BE49-F238E27FC236}">
                <a16:creationId xmlns:a16="http://schemas.microsoft.com/office/drawing/2014/main" id="{AA22F539-A74A-4327-0157-9F38B2DB0274}"/>
              </a:ext>
            </a:extLst>
          </p:cNvPr>
          <p:cNvSpPr txBox="1">
            <a:spLocks/>
          </p:cNvSpPr>
          <p:nvPr/>
        </p:nvSpPr>
        <p:spPr>
          <a:xfrm>
            <a:off x="358775" y="3354684"/>
            <a:ext cx="9192257" cy="461666"/>
          </a:xfrm>
          <a:prstGeom prst="rect">
            <a:avLst/>
          </a:prstGeom>
        </p:spPr>
        <p:txBody>
          <a:bodyPr lIns="91461" rIns="45731" anchor="ctr">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a:lstStyle>
          <a:p>
            <a:pPr fontAlgn="auto">
              <a:spcBef>
                <a:spcPts val="0"/>
              </a:spcBef>
              <a:spcAft>
                <a:spcPts val="0"/>
              </a:spcAft>
              <a:defRPr/>
            </a:pPr>
            <a:r>
              <a:rPr lang="en-US" sz="2800" dirty="0">
                <a:solidFill>
                  <a:srgbClr val="C00000"/>
                </a:solidFill>
                <a:latin typeface="+mn-lt"/>
                <a:ea typeface="Calibri" panose="020F0502020204030204" pitchFamily="34" charset="0"/>
              </a:rPr>
              <a:t>Embedded System Design Concepts - A simple approach</a:t>
            </a:r>
          </a:p>
        </p:txBody>
      </p:sp>
      <p:pic>
        <p:nvPicPr>
          <p:cNvPr id="118789" name="Picture 2" descr="Our Brand Identity » PES University">
            <a:extLst>
              <a:ext uri="{FF2B5EF4-FFF2-40B4-BE49-F238E27FC236}">
                <a16:creationId xmlns:a16="http://schemas.microsoft.com/office/drawing/2014/main" id="{A69D893D-1DFC-B9B8-AB76-3738BE1968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82088" y="681038"/>
            <a:ext cx="2484437" cy="369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790" name="Rectangle 4">
            <a:extLst>
              <a:ext uri="{FF2B5EF4-FFF2-40B4-BE49-F238E27FC236}">
                <a16:creationId xmlns:a16="http://schemas.microsoft.com/office/drawing/2014/main" id="{83C8837E-4A03-61B1-2010-22070DE93536}"/>
              </a:ext>
            </a:extLst>
          </p:cNvPr>
          <p:cNvSpPr>
            <a:spLocks noChangeArrowheads="1"/>
          </p:cNvSpPr>
          <p:nvPr/>
        </p:nvSpPr>
        <p:spPr bwMode="auto">
          <a:xfrm>
            <a:off x="598488" y="5489575"/>
            <a:ext cx="74977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t>Mahesh Awati</a:t>
            </a:r>
            <a:endParaRPr lang="en-IN" altLang="en-US" sz="2400" b="1"/>
          </a:p>
        </p:txBody>
      </p:sp>
      <p:sp>
        <p:nvSpPr>
          <p:cNvPr id="118791" name="Rectangle 5">
            <a:extLst>
              <a:ext uri="{FF2B5EF4-FFF2-40B4-BE49-F238E27FC236}">
                <a16:creationId xmlns:a16="http://schemas.microsoft.com/office/drawing/2014/main" id="{29536897-8576-C74E-1325-36E3E0F672A3}"/>
              </a:ext>
            </a:extLst>
          </p:cNvPr>
          <p:cNvSpPr>
            <a:spLocks noChangeArrowheads="1"/>
          </p:cNvSpPr>
          <p:nvPr/>
        </p:nvSpPr>
        <p:spPr bwMode="auto">
          <a:xfrm>
            <a:off x="598488" y="5888038"/>
            <a:ext cx="74977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000"/>
              <a:t>Department of Electronics and Communication Engineering</a:t>
            </a:r>
            <a:endParaRPr lang="en-IN" altLang="en-US" sz="2000"/>
          </a:p>
        </p:txBody>
      </p:sp>
      <p:sp>
        <p:nvSpPr>
          <p:cNvPr id="7" name="Rectangle 6">
            <a:extLst>
              <a:ext uri="{FF2B5EF4-FFF2-40B4-BE49-F238E27FC236}">
                <a16:creationId xmlns:a16="http://schemas.microsoft.com/office/drawing/2014/main" id="{DDD259B2-B573-C966-00DB-001E31C158A3}"/>
              </a:ext>
            </a:extLst>
          </p:cNvPr>
          <p:cNvSpPr/>
          <p:nvPr/>
        </p:nvSpPr>
        <p:spPr>
          <a:xfrm>
            <a:off x="336550" y="3816350"/>
            <a:ext cx="9013825" cy="522288"/>
          </a:xfrm>
          <a:prstGeom prst="rect">
            <a:avLst/>
          </a:prstGeom>
        </p:spPr>
        <p:txBody>
          <a:bodyPr>
            <a:spAutoFit/>
          </a:bodyPr>
          <a:lstStyle/>
          <a:p>
            <a:pPr eaLnBrk="1" fontAlgn="auto" hangingPunct="1">
              <a:spcBef>
                <a:spcPts val="0"/>
              </a:spcBef>
              <a:spcAft>
                <a:spcPts val="0"/>
              </a:spcAft>
              <a:defRPr/>
            </a:pPr>
            <a:r>
              <a:rPr lang="en-US" sz="2800" b="1" dirty="0">
                <a:solidFill>
                  <a:schemeClr val="accent1">
                    <a:lumMod val="75000"/>
                  </a:schemeClr>
                </a:solidFill>
                <a:latin typeface="+mn-lt"/>
              </a:rPr>
              <a:t>Serial communication Protocols : CAN</a:t>
            </a:r>
            <a:endParaRPr lang="en-IN" sz="2600" b="1" dirty="0">
              <a:solidFill>
                <a:schemeClr val="accent1">
                  <a:lumMod val="75000"/>
                </a:schemeClr>
              </a:solidFill>
              <a:latin typeface="+mn-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363A06-754E-5F67-D31D-FDA1A36B70E7}"/>
              </a:ext>
            </a:extLst>
          </p:cNvPr>
          <p:cNvSpPr>
            <a:spLocks noGrp="1"/>
          </p:cNvSpPr>
          <p:nvPr>
            <p:ph idx="1"/>
          </p:nvPr>
        </p:nvSpPr>
        <p:spPr>
          <a:xfrm>
            <a:off x="461963" y="1352550"/>
            <a:ext cx="4267200" cy="5249863"/>
          </a:xfrm>
        </p:spPr>
        <p:txBody>
          <a:bodyPr rtlCol="0">
            <a:normAutofit fontScale="70000" lnSpcReduction="20000"/>
          </a:bodyPr>
          <a:lstStyle/>
          <a:p>
            <a:pPr marL="355600" indent="-355600" algn="just" defTabSz="914309" eaLnBrk="1" fontAlgn="auto" hangingPunct="1">
              <a:spcAft>
                <a:spcPts val="0"/>
              </a:spcAft>
              <a:buFont typeface="Wingdings" panose="05000000000000000000" pitchFamily="2" charset="2"/>
              <a:buChar char="§"/>
              <a:defRPr/>
            </a:pPr>
            <a:r>
              <a:rPr lang="en-IN" sz="2900" dirty="0">
                <a:cs typeface="Times New Roman" pitchFamily="18" charset="0"/>
              </a:rPr>
              <a:t>Message with highest priority gets thru. </a:t>
            </a:r>
          </a:p>
          <a:p>
            <a:pPr marL="355600" indent="-355600" defTabSz="914309" eaLnBrk="1" fontAlgn="auto" hangingPunct="1">
              <a:spcAft>
                <a:spcPts val="0"/>
              </a:spcAft>
              <a:buFont typeface="Wingdings" panose="05000000000000000000" pitchFamily="2" charset="2"/>
              <a:buChar char="§"/>
              <a:defRPr/>
            </a:pPr>
            <a:r>
              <a:rPr lang="en-IN" sz="2900" dirty="0">
                <a:cs typeface="Times New Roman" pitchFamily="18" charset="0"/>
              </a:rPr>
              <a:t>Lowest Identifier has priority.            Ex: 000 beats 001, 123 beats 256. Always. </a:t>
            </a:r>
          </a:p>
          <a:p>
            <a:pPr marL="355600" indent="-355600" algn="just" defTabSz="914309" eaLnBrk="1" fontAlgn="auto" hangingPunct="1">
              <a:spcAft>
                <a:spcPts val="0"/>
              </a:spcAft>
              <a:buFont typeface="Wingdings" panose="05000000000000000000" pitchFamily="2" charset="2"/>
              <a:buChar char="§"/>
              <a:defRPr/>
            </a:pPr>
            <a:r>
              <a:rPr lang="en-IN" sz="2900" dirty="0">
                <a:cs typeface="Times New Roman" pitchFamily="18" charset="0"/>
              </a:rPr>
              <a:t>Arbitration evaluated in real-time. </a:t>
            </a:r>
          </a:p>
          <a:p>
            <a:pPr marL="355600" indent="-355600" algn="just" defTabSz="914309" eaLnBrk="1" fontAlgn="auto" hangingPunct="1">
              <a:spcAft>
                <a:spcPts val="0"/>
              </a:spcAft>
              <a:buFont typeface="Wingdings" panose="05000000000000000000" pitchFamily="2" charset="2"/>
              <a:buChar char="§"/>
              <a:defRPr/>
            </a:pPr>
            <a:r>
              <a:rPr lang="en-IN" sz="2900" dirty="0">
                <a:cs typeface="Times New Roman" pitchFamily="18" charset="0"/>
              </a:rPr>
              <a:t>Uses Recessive and Dominant bits. </a:t>
            </a:r>
          </a:p>
          <a:p>
            <a:pPr marL="355600" indent="-355600" algn="just" defTabSz="914309" eaLnBrk="1" fontAlgn="auto" hangingPunct="1">
              <a:spcAft>
                <a:spcPts val="0"/>
              </a:spcAft>
              <a:buFont typeface="Wingdings" panose="05000000000000000000" pitchFamily="2" charset="2"/>
              <a:buChar char="§"/>
              <a:defRPr/>
            </a:pPr>
            <a:r>
              <a:rPr lang="en-IN" sz="2900" dirty="0">
                <a:cs typeface="Times New Roman" pitchFamily="18" charset="0"/>
              </a:rPr>
              <a:t>A node can (and must!) see itself and others on the bus in real time. </a:t>
            </a:r>
          </a:p>
          <a:p>
            <a:pPr marL="355600" indent="-355600" algn="just" defTabSz="914309" eaLnBrk="1" fontAlgn="auto" hangingPunct="1">
              <a:spcAft>
                <a:spcPts val="0"/>
              </a:spcAft>
              <a:buFont typeface="Wingdings" panose="05000000000000000000" pitchFamily="2" charset="2"/>
              <a:buChar char="§"/>
              <a:defRPr/>
            </a:pPr>
            <a:r>
              <a:rPr lang="en-IN" sz="2900" dirty="0">
                <a:cs typeface="Times New Roman" pitchFamily="18" charset="0"/>
              </a:rPr>
              <a:t>Note: a node can’t see its own ID and data. </a:t>
            </a:r>
          </a:p>
          <a:p>
            <a:pPr marL="355600" indent="-355600" algn="just" defTabSz="914309" eaLnBrk="1" fontAlgn="auto" hangingPunct="1">
              <a:spcAft>
                <a:spcPts val="0"/>
              </a:spcAft>
              <a:buFont typeface="Wingdings" panose="05000000000000000000" pitchFamily="2" charset="2"/>
              <a:buChar char="§"/>
              <a:defRPr/>
            </a:pPr>
            <a:r>
              <a:rPr lang="en-IN" sz="2900" dirty="0">
                <a:cs typeface="Times New Roman" pitchFamily="18" charset="0"/>
              </a:rPr>
              <a:t>All this happens without your intervention ! </a:t>
            </a:r>
          </a:p>
          <a:p>
            <a:pPr marL="355600" indent="-355600" defTabSz="914309" eaLnBrk="1" fontAlgn="auto" hangingPunct="1">
              <a:spcAft>
                <a:spcPts val="0"/>
              </a:spcAft>
              <a:buFont typeface="Wingdings" panose="05000000000000000000" pitchFamily="2" charset="2"/>
              <a:buChar char="§"/>
              <a:defRPr/>
            </a:pPr>
            <a:r>
              <a:rPr lang="en-IN" sz="2900" b="1" dirty="0">
                <a:solidFill>
                  <a:schemeClr val="accent1"/>
                </a:solidFill>
              </a:rPr>
              <a:t>if 11 and 29 bit same identifier at the same time – 11 bit wins arbitration.                                    i.e.11010101010 &amp; 11010101010101100101001101000 </a:t>
            </a:r>
          </a:p>
          <a:p>
            <a:pPr marL="355600" indent="-355600" defTabSz="914309" eaLnBrk="1" fontAlgn="auto" hangingPunct="1">
              <a:spcAft>
                <a:spcPts val="0"/>
              </a:spcAft>
              <a:defRPr/>
            </a:pPr>
            <a:endParaRPr lang="en-IN" dirty="0">
              <a:latin typeface="Times New Roman" pitchFamily="18" charset="0"/>
              <a:cs typeface="Times New Roman" pitchFamily="18" charset="0"/>
            </a:endParaRPr>
          </a:p>
          <a:p>
            <a:pPr marL="228577" indent="-228577" defTabSz="914309" eaLnBrk="1" fontAlgn="auto" hangingPunct="1">
              <a:spcAft>
                <a:spcPts val="0"/>
              </a:spcAft>
              <a:defRPr/>
            </a:pPr>
            <a:endParaRPr lang="en-IN" dirty="0">
              <a:latin typeface="Times New Roman" pitchFamily="18" charset="0"/>
              <a:cs typeface="Times New Roman" pitchFamily="18" charset="0"/>
            </a:endParaRPr>
          </a:p>
        </p:txBody>
      </p:sp>
      <p:sp>
        <p:nvSpPr>
          <p:cNvPr id="137219" name="Picture 2">
            <a:extLst>
              <a:ext uri="{FF2B5EF4-FFF2-40B4-BE49-F238E27FC236}">
                <a16:creationId xmlns:a16="http://schemas.microsoft.com/office/drawing/2014/main" id="{E8DAF71B-78CD-F298-8C28-9B28005DFAA8}"/>
              </a:ext>
            </a:extLst>
          </p:cNvPr>
          <p:cNvSpPr>
            <a:spLocks noChangeAspect="1" noChangeArrowheads="1"/>
          </p:cNvSpPr>
          <p:nvPr/>
        </p:nvSpPr>
        <p:spPr bwMode="auto">
          <a:xfrm>
            <a:off x="6477000" y="1066800"/>
            <a:ext cx="3886200" cy="243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IN" altLang="en-US"/>
          </a:p>
        </p:txBody>
      </p:sp>
      <p:sp>
        <p:nvSpPr>
          <p:cNvPr id="137220" name="Picture 2">
            <a:extLst>
              <a:ext uri="{FF2B5EF4-FFF2-40B4-BE49-F238E27FC236}">
                <a16:creationId xmlns:a16="http://schemas.microsoft.com/office/drawing/2014/main" id="{C2617A31-4A4E-EF81-8A4F-EA30926A07D2}"/>
              </a:ext>
            </a:extLst>
          </p:cNvPr>
          <p:cNvSpPr>
            <a:spLocks noChangeAspect="1" noChangeArrowheads="1"/>
          </p:cNvSpPr>
          <p:nvPr/>
        </p:nvSpPr>
        <p:spPr bwMode="auto">
          <a:xfrm>
            <a:off x="6477000" y="3735388"/>
            <a:ext cx="38862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IN" altLang="en-US"/>
          </a:p>
        </p:txBody>
      </p:sp>
      <p:pic>
        <p:nvPicPr>
          <p:cNvPr id="137221" name="Picture 2" descr="Our Brand Identity » PES University">
            <a:extLst>
              <a:ext uri="{FF2B5EF4-FFF2-40B4-BE49-F238E27FC236}">
                <a16:creationId xmlns:a16="http://schemas.microsoft.com/office/drawing/2014/main" id="{BC531096-1203-55E5-4A9A-BDC7E09A24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a:extLst>
              <a:ext uri="{FF2B5EF4-FFF2-40B4-BE49-F238E27FC236}">
                <a16:creationId xmlns:a16="http://schemas.microsoft.com/office/drawing/2014/main" id="{4B7CD360-80D0-E519-CE9A-C3C57F75DC91}"/>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E8187C39-7C9E-6D60-0024-02A58B71CEA8}"/>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
        <p:nvSpPr>
          <p:cNvPr id="10" name="Line 7">
            <a:extLst>
              <a:ext uri="{FF2B5EF4-FFF2-40B4-BE49-F238E27FC236}">
                <a16:creationId xmlns:a16="http://schemas.microsoft.com/office/drawing/2014/main" id="{C650A4ED-001A-24FB-50C4-21D52EBDB48E}"/>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sp>
        <p:nvSpPr>
          <p:cNvPr id="11" name="Rectangle 10">
            <a:extLst>
              <a:ext uri="{FF2B5EF4-FFF2-40B4-BE49-F238E27FC236}">
                <a16:creationId xmlns:a16="http://schemas.microsoft.com/office/drawing/2014/main" id="{D380C082-6149-7AC5-7CE2-B0C9255CDF0D}"/>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IN" sz="2200" b="1" dirty="0">
                <a:solidFill>
                  <a:srgbClr val="C00000"/>
                </a:solidFill>
                <a:latin typeface="+mn-lt"/>
              </a:rPr>
              <a:t>Priority Levels</a:t>
            </a:r>
          </a:p>
        </p:txBody>
      </p:sp>
      <p:pic>
        <p:nvPicPr>
          <p:cNvPr id="137226" name="Picture 2">
            <a:extLst>
              <a:ext uri="{FF2B5EF4-FFF2-40B4-BE49-F238E27FC236}">
                <a16:creationId xmlns:a16="http://schemas.microsoft.com/office/drawing/2014/main" id="{F3FD1176-7D19-1772-4F11-B8A14E6D01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6838" y="1135063"/>
            <a:ext cx="38862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7227" name="Picture 2">
            <a:extLst>
              <a:ext uri="{FF2B5EF4-FFF2-40B4-BE49-F238E27FC236}">
                <a16:creationId xmlns:a16="http://schemas.microsoft.com/office/drawing/2014/main" id="{BDA3BA64-A8AD-B9B1-9CF8-6AA8F8C793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0488" y="3735388"/>
            <a:ext cx="38862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Content Placeholder 2">
            <a:extLst>
              <a:ext uri="{FF2B5EF4-FFF2-40B4-BE49-F238E27FC236}">
                <a16:creationId xmlns:a16="http://schemas.microsoft.com/office/drawing/2014/main" id="{FBC91796-121E-67B6-201E-D81146C2416A}"/>
              </a:ext>
            </a:extLst>
          </p:cNvPr>
          <p:cNvSpPr>
            <a:spLocks noGrp="1" noChangeArrowheads="1"/>
          </p:cNvSpPr>
          <p:nvPr>
            <p:ph idx="1"/>
          </p:nvPr>
        </p:nvSpPr>
        <p:spPr>
          <a:xfrm>
            <a:off x="541338" y="1409700"/>
            <a:ext cx="8018462" cy="1106488"/>
          </a:xfrm>
        </p:spPr>
        <p:txBody>
          <a:bodyPr/>
          <a:lstStyle/>
          <a:p>
            <a:pPr marL="355600" indent="-355600" algn="just" eaLnBrk="1" hangingPunct="1">
              <a:buFont typeface="Wingdings" panose="05000000000000000000" pitchFamily="2" charset="2"/>
              <a:buChar char="§"/>
            </a:pPr>
            <a:r>
              <a:rPr lang="en-US" altLang="en-US" sz="2000">
                <a:cs typeface="Times New Roman" panose="02020603050405020304" pitchFamily="18" charset="0"/>
              </a:rPr>
              <a:t>During the ACK Slot bit the transmitting node sends out a recessive bit. </a:t>
            </a:r>
          </a:p>
          <a:p>
            <a:pPr marL="355600" indent="-355600" algn="just" eaLnBrk="1" hangingPunct="1">
              <a:buFont typeface="Wingdings" panose="05000000000000000000" pitchFamily="2" charset="2"/>
              <a:buChar char="§"/>
            </a:pPr>
            <a:r>
              <a:rPr lang="en-US" altLang="en-US" sz="2000">
                <a:cs typeface="Times New Roman" panose="02020603050405020304" pitchFamily="18" charset="0"/>
              </a:rPr>
              <a:t> Any node that has received an error free frame acknowledges the correct reception of the frame by sending back a dominant bit</a:t>
            </a:r>
          </a:p>
        </p:txBody>
      </p:sp>
      <p:pic>
        <p:nvPicPr>
          <p:cNvPr id="138243" name="Picture 2" descr="Our Brand Identity » PES University">
            <a:extLst>
              <a:ext uri="{FF2B5EF4-FFF2-40B4-BE49-F238E27FC236}">
                <a16:creationId xmlns:a16="http://schemas.microsoft.com/office/drawing/2014/main" id="{849DA38A-32CC-CDBB-7FC6-B5D7756B15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a:extLst>
              <a:ext uri="{FF2B5EF4-FFF2-40B4-BE49-F238E27FC236}">
                <a16:creationId xmlns:a16="http://schemas.microsoft.com/office/drawing/2014/main" id="{36996131-FAA1-D87D-3C7E-7ADD27E65ED4}"/>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8334ACC7-988E-A0A5-04FD-A50BF1562133}"/>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
        <p:nvSpPr>
          <p:cNvPr id="3" name="Line 7">
            <a:extLst>
              <a:ext uri="{FF2B5EF4-FFF2-40B4-BE49-F238E27FC236}">
                <a16:creationId xmlns:a16="http://schemas.microsoft.com/office/drawing/2014/main" id="{614AB3BF-334D-C72E-89DE-2D6B3795769E}"/>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sp>
        <p:nvSpPr>
          <p:cNvPr id="6" name="Rectangle 5">
            <a:extLst>
              <a:ext uri="{FF2B5EF4-FFF2-40B4-BE49-F238E27FC236}">
                <a16:creationId xmlns:a16="http://schemas.microsoft.com/office/drawing/2014/main" id="{018418E8-FE77-7A3C-FD39-493CA7EE09F8}"/>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US" altLang="en-US" sz="2200" b="1" dirty="0">
                <a:solidFill>
                  <a:srgbClr val="C00000"/>
                </a:solidFill>
                <a:latin typeface="+mn-lt"/>
                <a:cs typeface="Times New Roman" panose="02020603050405020304" pitchFamily="18" charset="0"/>
              </a:rPr>
              <a:t>Acknowledge Field</a:t>
            </a:r>
            <a:endParaRPr lang="en-IN" sz="2200" b="1" dirty="0">
              <a:solidFill>
                <a:srgbClr val="C00000"/>
              </a:solidFill>
              <a:latin typeface="+mn-l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484D74-0E47-8C0C-9F53-7A3BCD7869BE}"/>
              </a:ext>
            </a:extLst>
          </p:cNvPr>
          <p:cNvSpPr>
            <a:spLocks noGrp="1"/>
          </p:cNvSpPr>
          <p:nvPr>
            <p:ph idx="1"/>
          </p:nvPr>
        </p:nvSpPr>
        <p:spPr>
          <a:xfrm>
            <a:off x="541338" y="1670050"/>
            <a:ext cx="8231187" cy="430213"/>
          </a:xfrm>
        </p:spPr>
        <p:txBody>
          <a:bodyPr rtlCol="0">
            <a:normAutofit/>
          </a:bodyPr>
          <a:lstStyle/>
          <a:p>
            <a:pPr marL="0" indent="0" defTabSz="914309" eaLnBrk="1" fontAlgn="auto" hangingPunct="1">
              <a:spcAft>
                <a:spcPts val="0"/>
              </a:spcAft>
              <a:buFont typeface="Arial" panose="020B0604020202020204" pitchFamily="34" charset="0"/>
              <a:buNone/>
              <a:defRPr/>
            </a:pPr>
            <a:r>
              <a:rPr lang="en-US" sz="2000" b="1" dirty="0">
                <a:solidFill>
                  <a:schemeClr val="accent1"/>
                </a:solidFill>
                <a:cs typeface="Times New Roman" pitchFamily="18" charset="0"/>
              </a:rPr>
              <a:t>Initialization of PCONP, PCLKSEL0, PINSEL0</a:t>
            </a:r>
          </a:p>
          <a:p>
            <a:pPr marL="228577" indent="-228577" defTabSz="914309" eaLnBrk="1" fontAlgn="auto" hangingPunct="1">
              <a:spcAft>
                <a:spcPts val="0"/>
              </a:spcAft>
              <a:defRPr/>
            </a:pPr>
            <a:endParaRPr lang="en-US" sz="2801" dirty="0">
              <a:solidFill>
                <a:srgbClr val="7030A0"/>
              </a:solidFill>
              <a:latin typeface="Times New Roman" pitchFamily="18" charset="0"/>
              <a:cs typeface="Times New Roman" pitchFamily="18" charset="0"/>
            </a:endParaRPr>
          </a:p>
          <a:p>
            <a:pPr marL="228577" indent="-228577" defTabSz="914309" eaLnBrk="1" fontAlgn="auto" hangingPunct="1">
              <a:spcAft>
                <a:spcPts val="0"/>
              </a:spcAft>
              <a:buFont typeface="Arial" panose="020B0604020202020204" pitchFamily="34" charset="0"/>
              <a:buNone/>
              <a:defRPr/>
            </a:pPr>
            <a:endParaRPr lang="en-US" sz="2801" dirty="0">
              <a:solidFill>
                <a:srgbClr val="7030A0"/>
              </a:solidFill>
              <a:latin typeface="Times New Roman" pitchFamily="18" charset="0"/>
              <a:cs typeface="Times New Roman" pitchFamily="18" charset="0"/>
            </a:endParaRPr>
          </a:p>
        </p:txBody>
      </p:sp>
      <p:pic>
        <p:nvPicPr>
          <p:cNvPr id="139267" name="Picture 2" descr="Our Brand Identity » PES University">
            <a:extLst>
              <a:ext uri="{FF2B5EF4-FFF2-40B4-BE49-F238E27FC236}">
                <a16:creationId xmlns:a16="http://schemas.microsoft.com/office/drawing/2014/main" id="{B59E2F62-2654-4BBD-62D6-139413E0B4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a:extLst>
              <a:ext uri="{FF2B5EF4-FFF2-40B4-BE49-F238E27FC236}">
                <a16:creationId xmlns:a16="http://schemas.microsoft.com/office/drawing/2014/main" id="{B2713026-50FD-33B3-7E9A-311E3889EB57}"/>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95613AC0-A4C5-0DA4-C280-3AEBF9025806}"/>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
        <p:nvSpPr>
          <p:cNvPr id="4" name="Line 7">
            <a:extLst>
              <a:ext uri="{FF2B5EF4-FFF2-40B4-BE49-F238E27FC236}">
                <a16:creationId xmlns:a16="http://schemas.microsoft.com/office/drawing/2014/main" id="{07D715B5-F2DF-4CEA-F71B-8EE43C149185}"/>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sp>
        <p:nvSpPr>
          <p:cNvPr id="8" name="Rectangle 7">
            <a:extLst>
              <a:ext uri="{FF2B5EF4-FFF2-40B4-BE49-F238E27FC236}">
                <a16:creationId xmlns:a16="http://schemas.microsoft.com/office/drawing/2014/main" id="{F0934F8E-6F68-226A-EB6D-F4B60EF801D1}"/>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US" altLang="en-US" sz="2200" b="1" dirty="0">
                <a:solidFill>
                  <a:srgbClr val="C00000"/>
                </a:solidFill>
                <a:latin typeface="+mn-lt"/>
                <a:cs typeface="Times New Roman" panose="02020603050405020304" pitchFamily="18" charset="0"/>
              </a:rPr>
              <a:t>Programming CAN protocol</a:t>
            </a:r>
            <a:endParaRPr lang="en-IN" sz="2200" b="1" dirty="0">
              <a:solidFill>
                <a:srgbClr val="C00000"/>
              </a:solidFill>
              <a:latin typeface="+mn-lt"/>
              <a:cs typeface="Times New Roman" panose="02020603050405020304" pitchFamily="18" charset="0"/>
            </a:endParaRPr>
          </a:p>
        </p:txBody>
      </p:sp>
      <p:sp>
        <p:nvSpPr>
          <p:cNvPr id="10" name="Rectangle 9">
            <a:extLst>
              <a:ext uri="{FF2B5EF4-FFF2-40B4-BE49-F238E27FC236}">
                <a16:creationId xmlns:a16="http://schemas.microsoft.com/office/drawing/2014/main" id="{BD312430-1F3C-BC0A-D010-1988D6B01174}"/>
              </a:ext>
            </a:extLst>
          </p:cNvPr>
          <p:cNvSpPr/>
          <p:nvPr/>
        </p:nvSpPr>
        <p:spPr>
          <a:xfrm>
            <a:off x="463550" y="1146175"/>
            <a:ext cx="7751763" cy="431800"/>
          </a:xfrm>
          <a:prstGeom prst="rect">
            <a:avLst/>
          </a:prstGeom>
        </p:spPr>
        <p:txBody>
          <a:bodyPr>
            <a:spAutoFit/>
          </a:bodyPr>
          <a:lstStyle/>
          <a:p>
            <a:pPr eaLnBrk="1" fontAlgn="auto" hangingPunct="1">
              <a:spcBef>
                <a:spcPts val="0"/>
              </a:spcBef>
              <a:spcAft>
                <a:spcPts val="0"/>
              </a:spcAft>
              <a:defRPr/>
            </a:pPr>
            <a:r>
              <a:rPr lang="en-US" altLang="en-US" sz="2200" b="1" dirty="0">
                <a:solidFill>
                  <a:srgbClr val="C00000"/>
                </a:solidFill>
                <a:latin typeface="+mn-lt"/>
                <a:cs typeface="Times New Roman" panose="02020603050405020304" pitchFamily="18" charset="0"/>
              </a:rPr>
              <a:t>LPC 1768  REGISTERS</a:t>
            </a:r>
            <a:endParaRPr lang="en-IN" sz="2200" b="1" dirty="0">
              <a:solidFill>
                <a:srgbClr val="C00000"/>
              </a:solidFill>
              <a:latin typeface="+mn-lt"/>
              <a:cs typeface="Times New Roman" panose="02020603050405020304" pitchFamily="18" charset="0"/>
            </a:endParaRPr>
          </a:p>
        </p:txBody>
      </p:sp>
      <p:sp>
        <p:nvSpPr>
          <p:cNvPr id="11" name="Rectangle: Folded Corner 10">
            <a:extLst>
              <a:ext uri="{FF2B5EF4-FFF2-40B4-BE49-F238E27FC236}">
                <a16:creationId xmlns:a16="http://schemas.microsoft.com/office/drawing/2014/main" id="{1E30A53D-1F97-2380-3CFD-5DD4734943ED}"/>
              </a:ext>
            </a:extLst>
          </p:cNvPr>
          <p:cNvSpPr/>
          <p:nvPr/>
        </p:nvSpPr>
        <p:spPr>
          <a:xfrm>
            <a:off x="604838" y="2339975"/>
            <a:ext cx="6389687" cy="1385888"/>
          </a:xfrm>
          <a:prstGeom prst="foldedCorner">
            <a:avLst/>
          </a:prstGeom>
          <a:ln w="19050"/>
        </p:spPr>
        <p:style>
          <a:lnRef idx="2">
            <a:schemeClr val="accent1"/>
          </a:lnRef>
          <a:fillRef idx="1">
            <a:schemeClr val="lt1"/>
          </a:fillRef>
          <a:effectRef idx="0">
            <a:schemeClr val="accent1"/>
          </a:effectRef>
          <a:fontRef idx="minor">
            <a:schemeClr val="dk1"/>
          </a:fontRef>
        </p:style>
        <p:txBody>
          <a:bodyPr anchor="ctr"/>
          <a:lstStyle/>
          <a:p>
            <a:pPr eaLnBrk="1" fontAlgn="auto" hangingPunct="1">
              <a:spcBef>
                <a:spcPts val="0"/>
              </a:spcBef>
              <a:spcAft>
                <a:spcPts val="0"/>
              </a:spcAft>
              <a:defRPr/>
            </a:pPr>
            <a:r>
              <a:rPr lang="en-IN" sz="2000" dirty="0">
                <a:latin typeface="Lucida Sans Typewriter" panose="020B0509030504030204" pitchFamily="49" charset="0"/>
                <a:cs typeface="Times New Roman" pitchFamily="18" charset="0"/>
              </a:rPr>
              <a:t>LPC_SC-&gt;PCONP|=0X00002000;</a:t>
            </a:r>
          </a:p>
          <a:p>
            <a:pPr eaLnBrk="1" fontAlgn="auto" hangingPunct="1">
              <a:spcBef>
                <a:spcPts val="0"/>
              </a:spcBef>
              <a:spcAft>
                <a:spcPts val="0"/>
              </a:spcAft>
              <a:defRPr/>
            </a:pPr>
            <a:r>
              <a:rPr lang="en-IN" sz="2000" dirty="0">
                <a:latin typeface="Lucida Sans Typewriter" panose="020B0509030504030204" pitchFamily="49" charset="0"/>
                <a:cs typeface="Times New Roman" pitchFamily="18" charset="0"/>
              </a:rPr>
              <a:t>LPC_SC-&gt;PCLKSEL0|=0X00000000;</a:t>
            </a:r>
          </a:p>
          <a:p>
            <a:pPr eaLnBrk="1" fontAlgn="auto" hangingPunct="1">
              <a:spcBef>
                <a:spcPts val="0"/>
              </a:spcBef>
              <a:spcAft>
                <a:spcPts val="0"/>
              </a:spcAft>
              <a:defRPr/>
            </a:pPr>
            <a:r>
              <a:rPr lang="en-IN" sz="2000" dirty="0">
                <a:latin typeface="Lucida Sans Typewriter" panose="020B0509030504030204" pitchFamily="49" charset="0"/>
                <a:cs typeface="Times New Roman" pitchFamily="18" charset="0"/>
              </a:rPr>
              <a:t>LPC_PINCON-&gt;PINSEL0|=0X00000005;</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DE751E93-A8D5-A269-D0C9-5469001D8BAD}"/>
              </a:ext>
            </a:extLst>
          </p:cNvPr>
          <p:cNvGraphicFramePr>
            <a:graphicFrameLocks noGrp="1"/>
          </p:cNvGraphicFramePr>
          <p:nvPr/>
        </p:nvGraphicFramePr>
        <p:xfrm>
          <a:off x="541338" y="1409700"/>
          <a:ext cx="10158412" cy="4959350"/>
        </p:xfrm>
        <a:graphic>
          <a:graphicData uri="http://schemas.openxmlformats.org/drawingml/2006/table">
            <a:tbl>
              <a:tblPr firstRow="1" bandRow="1">
                <a:tableStyleId>{5940675A-B579-460E-94D1-54222C63F5DA}</a:tableStyleId>
              </a:tblPr>
              <a:tblGrid>
                <a:gridCol w="503695">
                  <a:extLst>
                    <a:ext uri="{9D8B030D-6E8A-4147-A177-3AD203B41FA5}">
                      <a16:colId xmlns:a16="http://schemas.microsoft.com/office/drawing/2014/main" val="20000"/>
                    </a:ext>
                  </a:extLst>
                </a:gridCol>
                <a:gridCol w="1021285">
                  <a:extLst>
                    <a:ext uri="{9D8B030D-6E8A-4147-A177-3AD203B41FA5}">
                      <a16:colId xmlns:a16="http://schemas.microsoft.com/office/drawing/2014/main" val="20001"/>
                    </a:ext>
                  </a:extLst>
                </a:gridCol>
                <a:gridCol w="831280">
                  <a:extLst>
                    <a:ext uri="{9D8B030D-6E8A-4147-A177-3AD203B41FA5}">
                      <a16:colId xmlns:a16="http://schemas.microsoft.com/office/drawing/2014/main" val="20002"/>
                    </a:ext>
                  </a:extLst>
                </a:gridCol>
                <a:gridCol w="7802152">
                  <a:extLst>
                    <a:ext uri="{9D8B030D-6E8A-4147-A177-3AD203B41FA5}">
                      <a16:colId xmlns:a16="http://schemas.microsoft.com/office/drawing/2014/main" val="20003"/>
                    </a:ext>
                  </a:extLst>
                </a:gridCol>
              </a:tblGrid>
              <a:tr h="350613">
                <a:tc>
                  <a:txBody>
                    <a:bodyPr/>
                    <a:lstStyle/>
                    <a:p>
                      <a:r>
                        <a:rPr lang="en-US" sz="1700" dirty="0"/>
                        <a:t>BIT</a:t>
                      </a:r>
                      <a:endParaRPr lang="en-US" sz="1700" dirty="0">
                        <a:latin typeface="+mn-lt"/>
                        <a:cs typeface="Times New Roman" pitchFamily="18" charset="0"/>
                      </a:endParaRPr>
                    </a:p>
                  </a:txBody>
                  <a:tcPr marL="91458" marR="91458" marT="45743" marB="45743"/>
                </a:tc>
                <a:tc>
                  <a:txBody>
                    <a:bodyPr/>
                    <a:lstStyle/>
                    <a:p>
                      <a:r>
                        <a:rPr lang="en-US" sz="1700" dirty="0"/>
                        <a:t>SYMBOL</a:t>
                      </a:r>
                      <a:endParaRPr lang="en-US" sz="1700" dirty="0">
                        <a:latin typeface="+mn-lt"/>
                        <a:cs typeface="Times New Roman" pitchFamily="18" charset="0"/>
                      </a:endParaRPr>
                    </a:p>
                  </a:txBody>
                  <a:tcPr marL="91458" marR="91458" marT="45743" marB="45743"/>
                </a:tc>
                <a:tc>
                  <a:txBody>
                    <a:bodyPr/>
                    <a:lstStyle/>
                    <a:p>
                      <a:r>
                        <a:rPr lang="en-US" sz="1700" dirty="0"/>
                        <a:t>VALUE</a:t>
                      </a:r>
                      <a:endParaRPr lang="en-US" sz="1700" dirty="0">
                        <a:latin typeface="+mn-lt"/>
                        <a:cs typeface="Times New Roman" pitchFamily="18" charset="0"/>
                      </a:endParaRPr>
                    </a:p>
                  </a:txBody>
                  <a:tcPr marL="91458" marR="91458" marT="45743" marB="45743"/>
                </a:tc>
                <a:tc>
                  <a:txBody>
                    <a:bodyPr/>
                    <a:lstStyle/>
                    <a:p>
                      <a:r>
                        <a:rPr lang="en-US" sz="1700" dirty="0"/>
                        <a:t>FUNCTION</a:t>
                      </a:r>
                      <a:endParaRPr lang="en-US" sz="1700" dirty="0">
                        <a:latin typeface="+mn-lt"/>
                        <a:cs typeface="Times New Roman" pitchFamily="18" charset="0"/>
                      </a:endParaRPr>
                    </a:p>
                  </a:txBody>
                  <a:tcPr marL="91458" marR="91458" marT="45743" marB="45743"/>
                </a:tc>
                <a:extLst>
                  <a:ext uri="{0D108BD9-81ED-4DB2-BD59-A6C34878D82A}">
                    <a16:rowId xmlns:a16="http://schemas.microsoft.com/office/drawing/2014/main" val="10000"/>
                  </a:ext>
                </a:extLst>
              </a:tr>
              <a:tr h="422560">
                <a:tc rowSpan="2">
                  <a:txBody>
                    <a:bodyPr/>
                    <a:lstStyle/>
                    <a:p>
                      <a:r>
                        <a:rPr lang="en-US" sz="1700" dirty="0"/>
                        <a:t>0</a:t>
                      </a:r>
                      <a:endParaRPr lang="en-US" sz="1700" dirty="0">
                        <a:latin typeface="+mn-lt"/>
                        <a:cs typeface="Times New Roman" pitchFamily="18" charset="0"/>
                      </a:endParaRPr>
                    </a:p>
                  </a:txBody>
                  <a:tcPr marL="91458" marR="91458" marT="45743" marB="45743"/>
                </a:tc>
                <a:tc rowSpan="2">
                  <a:txBody>
                    <a:bodyPr/>
                    <a:lstStyle/>
                    <a:p>
                      <a:r>
                        <a:rPr lang="en-US" sz="1700" dirty="0"/>
                        <a:t>RM</a:t>
                      </a:r>
                    </a:p>
                    <a:p>
                      <a:r>
                        <a:rPr lang="en-US" sz="1700" dirty="0"/>
                        <a:t>(RESET MODE)</a:t>
                      </a:r>
                      <a:endParaRPr lang="en-US" sz="1700" dirty="0">
                        <a:latin typeface="+mn-lt"/>
                        <a:cs typeface="Times New Roman" pitchFamily="18" charset="0"/>
                      </a:endParaRPr>
                    </a:p>
                  </a:txBody>
                  <a:tcPr marL="91458" marR="91458" marT="45743" marB="45743"/>
                </a:tc>
                <a:tc>
                  <a:txBody>
                    <a:bodyPr/>
                    <a:lstStyle/>
                    <a:p>
                      <a:pPr algn="l"/>
                      <a:r>
                        <a:rPr lang="en-US" sz="1700" dirty="0"/>
                        <a:t>0</a:t>
                      </a:r>
                      <a:endParaRPr lang="en-US" sz="1700" dirty="0">
                        <a:latin typeface="+mn-lt"/>
                        <a:cs typeface="Times New Roman" pitchFamily="18" charset="0"/>
                      </a:endParaRPr>
                    </a:p>
                  </a:txBody>
                  <a:tcPr marL="91458" marR="91458" marT="45743" marB="45743"/>
                </a:tc>
                <a:tc>
                  <a:txBody>
                    <a:bodyPr/>
                    <a:lstStyle/>
                    <a:p>
                      <a:r>
                        <a:rPr lang="en-US" sz="1700" kern="1200" baseline="0" dirty="0">
                          <a:solidFill>
                            <a:schemeClr val="dk1"/>
                          </a:solidFill>
                        </a:rPr>
                        <a:t>The CAN Controller is in the Operating Mode, and certain registers can not be written.</a:t>
                      </a:r>
                      <a:endParaRPr lang="en-US" sz="1700" dirty="0">
                        <a:latin typeface="+mn-lt"/>
                        <a:cs typeface="Times New Roman" pitchFamily="18" charset="0"/>
                      </a:endParaRPr>
                    </a:p>
                  </a:txBody>
                  <a:tcPr marL="91458" marR="91458" marT="45743" marB="45743"/>
                </a:tc>
                <a:extLst>
                  <a:ext uri="{0D108BD9-81ED-4DB2-BD59-A6C34878D82A}">
                    <a16:rowId xmlns:a16="http://schemas.microsoft.com/office/drawing/2014/main" val="10001"/>
                  </a:ext>
                </a:extLst>
              </a:tr>
              <a:tr h="609740">
                <a:tc vMerge="1">
                  <a:txBody>
                    <a:bodyPr/>
                    <a:lstStyle/>
                    <a:p>
                      <a:endParaRPr lang="en-US"/>
                    </a:p>
                  </a:txBody>
                  <a:tcPr/>
                </a:tc>
                <a:tc vMerge="1">
                  <a:txBody>
                    <a:bodyPr/>
                    <a:lstStyle/>
                    <a:p>
                      <a:endParaRPr lang="en-US"/>
                    </a:p>
                  </a:txBody>
                  <a:tcPr/>
                </a:tc>
                <a:tc>
                  <a:txBody>
                    <a:bodyPr/>
                    <a:lstStyle/>
                    <a:p>
                      <a:pPr algn="l"/>
                      <a:r>
                        <a:rPr lang="en-US" sz="1700" dirty="0"/>
                        <a:t>1</a:t>
                      </a:r>
                      <a:endParaRPr lang="en-US" sz="1700" dirty="0">
                        <a:latin typeface="+mn-lt"/>
                        <a:cs typeface="Times New Roman" pitchFamily="18" charset="0"/>
                      </a:endParaRPr>
                    </a:p>
                  </a:txBody>
                  <a:tcPr marL="91458" marR="91458" marT="45743" marB="45743"/>
                </a:tc>
                <a:tc>
                  <a:txBody>
                    <a:bodyPr/>
                    <a:lstStyle/>
                    <a:p>
                      <a:r>
                        <a:rPr lang="en-US" sz="1700" kern="1200" baseline="0" dirty="0">
                          <a:solidFill>
                            <a:schemeClr val="dk1"/>
                          </a:solidFill>
                        </a:rPr>
                        <a:t>CAN operation is disabled, writable registers can be written and the current transmission/reception of a message is aborted.</a:t>
                      </a:r>
                      <a:endParaRPr lang="en-US" sz="1700" dirty="0">
                        <a:latin typeface="+mn-lt"/>
                        <a:cs typeface="Times New Roman" pitchFamily="18" charset="0"/>
                      </a:endParaRPr>
                    </a:p>
                  </a:txBody>
                  <a:tcPr marL="91458" marR="91458" marT="45743" marB="45743"/>
                </a:tc>
                <a:extLst>
                  <a:ext uri="{0D108BD9-81ED-4DB2-BD59-A6C34878D82A}">
                    <a16:rowId xmlns:a16="http://schemas.microsoft.com/office/drawing/2014/main" val="10002"/>
                  </a:ext>
                </a:extLst>
              </a:tr>
              <a:tr h="619225">
                <a:tc rowSpan="2">
                  <a:txBody>
                    <a:bodyPr/>
                    <a:lstStyle/>
                    <a:p>
                      <a:r>
                        <a:rPr lang="en-US" sz="1700" dirty="0"/>
                        <a:t>1</a:t>
                      </a:r>
                      <a:endParaRPr lang="en-US" sz="1700" dirty="0">
                        <a:latin typeface="+mn-lt"/>
                        <a:cs typeface="Times New Roman" pitchFamily="18" charset="0"/>
                      </a:endParaRPr>
                    </a:p>
                  </a:txBody>
                  <a:tcPr marL="91458" marR="91458" marT="45743" marB="45743"/>
                </a:tc>
                <a:tc rowSpan="2">
                  <a:txBody>
                    <a:bodyPr/>
                    <a:lstStyle/>
                    <a:p>
                      <a:r>
                        <a:rPr lang="en-US" sz="1700" dirty="0"/>
                        <a:t>LOM</a:t>
                      </a:r>
                    </a:p>
                    <a:p>
                      <a:r>
                        <a:rPr lang="en-US" sz="1700" kern="1200" baseline="0" dirty="0">
                          <a:solidFill>
                            <a:schemeClr val="dk1"/>
                          </a:solidFill>
                        </a:rPr>
                        <a:t>Listen </a:t>
                      </a:r>
                    </a:p>
                    <a:p>
                      <a:r>
                        <a:rPr lang="en-US" sz="1700" kern="1200" baseline="0" dirty="0">
                          <a:solidFill>
                            <a:schemeClr val="dk1"/>
                          </a:solidFill>
                        </a:rPr>
                        <a:t>Only Mode.</a:t>
                      </a:r>
                      <a:endParaRPr lang="en-US" sz="1700" dirty="0">
                        <a:latin typeface="+mn-lt"/>
                        <a:cs typeface="Times New Roman" pitchFamily="18" charset="0"/>
                      </a:endParaRPr>
                    </a:p>
                  </a:txBody>
                  <a:tcPr marL="91458" marR="91458" marT="45743" marB="45743"/>
                </a:tc>
                <a:tc>
                  <a:txBody>
                    <a:bodyPr/>
                    <a:lstStyle/>
                    <a:p>
                      <a:pPr algn="l"/>
                      <a:r>
                        <a:rPr lang="en-US" sz="1700" dirty="0"/>
                        <a:t>0</a:t>
                      </a:r>
                      <a:endParaRPr lang="en-US" sz="1700" dirty="0">
                        <a:latin typeface="+mn-lt"/>
                        <a:cs typeface="Times New Roman" pitchFamily="18" charset="0"/>
                      </a:endParaRPr>
                    </a:p>
                  </a:txBody>
                  <a:tcPr marL="91458" marR="91458" marT="45743" marB="45743"/>
                </a:tc>
                <a:tc>
                  <a:txBody>
                    <a:bodyPr/>
                    <a:lstStyle/>
                    <a:p>
                      <a:r>
                        <a:rPr lang="en-US" sz="1700" kern="1200" baseline="0" dirty="0">
                          <a:solidFill>
                            <a:schemeClr val="dk1"/>
                          </a:solidFill>
                        </a:rPr>
                        <a:t>The CAN controller acknowledges a successfully received message on the CAN bus. The error counters are stopped at the current value.</a:t>
                      </a:r>
                      <a:endParaRPr lang="en-US" sz="1700" dirty="0">
                        <a:latin typeface="+mn-lt"/>
                        <a:cs typeface="Times New Roman" pitchFamily="18" charset="0"/>
                      </a:endParaRPr>
                    </a:p>
                  </a:txBody>
                  <a:tcPr marL="91458" marR="91458" marT="45743" marB="45743"/>
                </a:tc>
                <a:extLst>
                  <a:ext uri="{0D108BD9-81ED-4DB2-BD59-A6C34878D82A}">
                    <a16:rowId xmlns:a16="http://schemas.microsoft.com/office/drawing/2014/main" val="10003"/>
                  </a:ext>
                </a:extLst>
              </a:tr>
              <a:tr h="868866">
                <a:tc vMerge="1">
                  <a:txBody>
                    <a:bodyPr/>
                    <a:lstStyle/>
                    <a:p>
                      <a:endParaRPr lang="en-US"/>
                    </a:p>
                  </a:txBody>
                  <a:tcPr/>
                </a:tc>
                <a:tc vMerge="1">
                  <a:txBody>
                    <a:bodyPr/>
                    <a:lstStyle/>
                    <a:p>
                      <a:endParaRPr lang="en-US"/>
                    </a:p>
                  </a:txBody>
                  <a:tcPr/>
                </a:tc>
                <a:tc>
                  <a:txBody>
                    <a:bodyPr/>
                    <a:lstStyle/>
                    <a:p>
                      <a:pPr algn="l"/>
                      <a:r>
                        <a:rPr lang="en-US" sz="1700" dirty="0"/>
                        <a:t>1</a:t>
                      </a:r>
                      <a:endParaRPr lang="en-US" sz="1700" dirty="0">
                        <a:latin typeface="+mn-lt"/>
                        <a:cs typeface="Times New Roman" pitchFamily="18" charset="0"/>
                      </a:endParaRPr>
                    </a:p>
                  </a:txBody>
                  <a:tcPr marL="91458" marR="91458" marT="45743" marB="45743"/>
                </a:tc>
                <a:tc>
                  <a:txBody>
                    <a:bodyPr/>
                    <a:lstStyle/>
                    <a:p>
                      <a:r>
                        <a:rPr lang="en-US" sz="1700" kern="1200" baseline="0" dirty="0">
                          <a:solidFill>
                            <a:schemeClr val="dk1"/>
                          </a:solidFill>
                        </a:rPr>
                        <a:t>The controller gives no acknowledgment, even if a message is successfully received. Messages cannot be sent, and the controller operates in “error passive” mode. This mode is intended for software bit rate detection and “hot plugging”.</a:t>
                      </a:r>
                      <a:endParaRPr lang="en-US" sz="1700" dirty="0">
                        <a:latin typeface="+mn-lt"/>
                        <a:cs typeface="Times New Roman" pitchFamily="18" charset="0"/>
                      </a:endParaRPr>
                    </a:p>
                  </a:txBody>
                  <a:tcPr marL="91458" marR="91458" marT="45743" marB="45743"/>
                </a:tc>
                <a:extLst>
                  <a:ext uri="{0D108BD9-81ED-4DB2-BD59-A6C34878D82A}">
                    <a16:rowId xmlns:a16="http://schemas.microsoft.com/office/drawing/2014/main" val="10004"/>
                  </a:ext>
                </a:extLst>
              </a:tr>
              <a:tr h="350613">
                <a:tc rowSpan="2">
                  <a:txBody>
                    <a:bodyPr/>
                    <a:lstStyle/>
                    <a:p>
                      <a:r>
                        <a:rPr lang="en-US" sz="1700" dirty="0"/>
                        <a:t>2</a:t>
                      </a:r>
                      <a:endParaRPr lang="en-US" sz="1700" dirty="0">
                        <a:latin typeface="+mn-lt"/>
                        <a:cs typeface="Times New Roman" pitchFamily="18" charset="0"/>
                      </a:endParaRPr>
                    </a:p>
                  </a:txBody>
                  <a:tcPr marL="91458" marR="91458" marT="45743" marB="45743"/>
                </a:tc>
                <a:tc rowSpan="2">
                  <a:txBody>
                    <a:bodyPr/>
                    <a:lstStyle/>
                    <a:p>
                      <a:r>
                        <a:rPr lang="en-US" sz="1700" kern="1200" baseline="0" dirty="0">
                          <a:solidFill>
                            <a:schemeClr val="dk1"/>
                          </a:solidFill>
                        </a:rPr>
                        <a:t>STM</a:t>
                      </a:r>
                    </a:p>
                    <a:p>
                      <a:r>
                        <a:rPr lang="en-US" sz="1700" kern="1200" baseline="0" dirty="0">
                          <a:solidFill>
                            <a:schemeClr val="dk1"/>
                          </a:solidFill>
                        </a:rPr>
                        <a:t>(Self Test Mode.)</a:t>
                      </a:r>
                      <a:endParaRPr lang="en-US" sz="1700" dirty="0">
                        <a:latin typeface="+mn-lt"/>
                        <a:cs typeface="Times New Roman" pitchFamily="18" charset="0"/>
                      </a:endParaRPr>
                    </a:p>
                  </a:txBody>
                  <a:tcPr marL="91458" marR="91458" marT="45743" marB="45743"/>
                </a:tc>
                <a:tc>
                  <a:txBody>
                    <a:bodyPr/>
                    <a:lstStyle/>
                    <a:p>
                      <a:pPr algn="l"/>
                      <a:r>
                        <a:rPr lang="en-US" sz="1700" dirty="0"/>
                        <a:t>0</a:t>
                      </a:r>
                      <a:endParaRPr lang="en-US" sz="1700" dirty="0">
                        <a:latin typeface="+mn-lt"/>
                        <a:cs typeface="Times New Roman" pitchFamily="18" charset="0"/>
                      </a:endParaRPr>
                    </a:p>
                  </a:txBody>
                  <a:tcPr marL="91458" marR="91458" marT="45743" marB="45743"/>
                </a:tc>
                <a:tc>
                  <a:txBody>
                    <a:bodyPr/>
                    <a:lstStyle/>
                    <a:p>
                      <a:r>
                        <a:rPr lang="en-US" sz="1700" kern="1200" baseline="0" dirty="0">
                          <a:solidFill>
                            <a:schemeClr val="dk1"/>
                          </a:solidFill>
                        </a:rPr>
                        <a:t>A transmitted message must be acknowledged to be considered successful.</a:t>
                      </a:r>
                      <a:endParaRPr lang="en-US" sz="1700" dirty="0">
                        <a:latin typeface="+mn-lt"/>
                        <a:cs typeface="Times New Roman" pitchFamily="18" charset="0"/>
                      </a:endParaRPr>
                    </a:p>
                  </a:txBody>
                  <a:tcPr marL="91458" marR="91458" marT="45743" marB="45743"/>
                </a:tc>
                <a:extLst>
                  <a:ext uri="{0D108BD9-81ED-4DB2-BD59-A6C34878D82A}">
                    <a16:rowId xmlns:a16="http://schemas.microsoft.com/office/drawing/2014/main" val="10005"/>
                  </a:ext>
                </a:extLst>
              </a:tr>
              <a:tr h="609740">
                <a:tc vMerge="1">
                  <a:txBody>
                    <a:bodyPr/>
                    <a:lstStyle/>
                    <a:p>
                      <a:endParaRPr lang="en-US"/>
                    </a:p>
                  </a:txBody>
                  <a:tcPr/>
                </a:tc>
                <a:tc vMerge="1">
                  <a:txBody>
                    <a:bodyPr/>
                    <a:lstStyle/>
                    <a:p>
                      <a:endParaRPr lang="en-US"/>
                    </a:p>
                  </a:txBody>
                  <a:tcPr/>
                </a:tc>
                <a:tc>
                  <a:txBody>
                    <a:bodyPr/>
                    <a:lstStyle/>
                    <a:p>
                      <a:pPr algn="l"/>
                      <a:r>
                        <a:rPr lang="en-US" sz="1700" dirty="0"/>
                        <a:t>1</a:t>
                      </a:r>
                      <a:endParaRPr lang="en-US" sz="1700" dirty="0">
                        <a:latin typeface="+mn-lt"/>
                        <a:cs typeface="Times New Roman" pitchFamily="18" charset="0"/>
                      </a:endParaRPr>
                    </a:p>
                  </a:txBody>
                  <a:tcPr marL="91458" marR="91458" marT="45743" marB="45743"/>
                </a:tc>
                <a:tc>
                  <a:txBody>
                    <a:bodyPr/>
                    <a:lstStyle/>
                    <a:p>
                      <a:r>
                        <a:rPr lang="en-US" sz="1700" kern="1200" baseline="0" dirty="0">
                          <a:solidFill>
                            <a:schemeClr val="dk1"/>
                          </a:solidFill>
                        </a:rPr>
                        <a:t>The controller will consider a </a:t>
                      </a:r>
                      <a:r>
                        <a:rPr lang="en-US" sz="1700" kern="1200" baseline="0" dirty="0" err="1">
                          <a:solidFill>
                            <a:schemeClr val="dk1"/>
                          </a:solidFill>
                        </a:rPr>
                        <a:t>Tx</a:t>
                      </a:r>
                      <a:r>
                        <a:rPr lang="en-US" sz="1700" kern="1200" baseline="0" dirty="0">
                          <a:solidFill>
                            <a:schemeClr val="dk1"/>
                          </a:solidFill>
                        </a:rPr>
                        <a:t> message successful even if there is no acknowledgment  received.</a:t>
                      </a:r>
                      <a:endParaRPr lang="en-US" sz="1700" dirty="0">
                        <a:latin typeface="+mn-lt"/>
                        <a:cs typeface="Times New Roman" pitchFamily="18" charset="0"/>
                      </a:endParaRPr>
                    </a:p>
                  </a:txBody>
                  <a:tcPr marL="91458" marR="91458" marT="45743" marB="45743"/>
                </a:tc>
                <a:extLst>
                  <a:ext uri="{0D108BD9-81ED-4DB2-BD59-A6C34878D82A}">
                    <a16:rowId xmlns:a16="http://schemas.microsoft.com/office/drawing/2014/main" val="10006"/>
                  </a:ext>
                </a:extLst>
              </a:tr>
              <a:tr h="376864">
                <a:tc rowSpan="2">
                  <a:txBody>
                    <a:bodyPr/>
                    <a:lstStyle/>
                    <a:p>
                      <a:r>
                        <a:rPr lang="en-US" sz="1700" dirty="0"/>
                        <a:t>3</a:t>
                      </a:r>
                      <a:endParaRPr lang="en-US" sz="1700" dirty="0">
                        <a:latin typeface="+mn-lt"/>
                        <a:cs typeface="Times New Roman" pitchFamily="18" charset="0"/>
                      </a:endParaRPr>
                    </a:p>
                  </a:txBody>
                  <a:tcPr marL="91458" marR="91458" marT="45743" marB="45743"/>
                </a:tc>
                <a:tc rowSpan="2">
                  <a:txBody>
                    <a:bodyPr/>
                    <a:lstStyle/>
                    <a:p>
                      <a:r>
                        <a:rPr lang="en-US" sz="1700" kern="1200" baseline="0" dirty="0">
                          <a:solidFill>
                            <a:schemeClr val="dk1"/>
                          </a:solidFill>
                        </a:rPr>
                        <a:t>TPM</a:t>
                      </a:r>
                    </a:p>
                    <a:p>
                      <a:r>
                        <a:rPr lang="en-US" sz="1700" kern="1200" baseline="0" dirty="0">
                          <a:solidFill>
                            <a:schemeClr val="dk1"/>
                          </a:solidFill>
                        </a:rPr>
                        <a:t>Transmit Priority Mode.</a:t>
                      </a:r>
                      <a:endParaRPr lang="en-US" sz="1700" dirty="0">
                        <a:latin typeface="+mn-lt"/>
                        <a:cs typeface="Times New Roman" pitchFamily="18" charset="0"/>
                      </a:endParaRPr>
                    </a:p>
                  </a:txBody>
                  <a:tcPr marL="91458" marR="91458" marT="45743" marB="45743"/>
                </a:tc>
                <a:tc>
                  <a:txBody>
                    <a:bodyPr/>
                    <a:lstStyle/>
                    <a:p>
                      <a:pPr algn="l"/>
                      <a:r>
                        <a:rPr lang="en-US" sz="1700" dirty="0"/>
                        <a:t>0</a:t>
                      </a:r>
                      <a:endParaRPr lang="en-US" sz="1700" dirty="0">
                        <a:latin typeface="+mn-lt"/>
                        <a:cs typeface="Times New Roman" pitchFamily="18" charset="0"/>
                      </a:endParaRPr>
                    </a:p>
                  </a:txBody>
                  <a:tcPr marL="91458" marR="91458" marT="45743" marB="45743"/>
                </a:tc>
                <a:tc>
                  <a:txBody>
                    <a:bodyPr/>
                    <a:lstStyle/>
                    <a:p>
                      <a:r>
                        <a:rPr lang="en-US" sz="1700" kern="1200" baseline="0" dirty="0">
                          <a:solidFill>
                            <a:schemeClr val="dk1"/>
                          </a:solidFill>
                        </a:rPr>
                        <a:t>The transmit priority for 3 Transmit Buffers depends on the CAN Identifier.</a:t>
                      </a:r>
                      <a:endParaRPr lang="en-US" sz="1700" dirty="0">
                        <a:latin typeface="+mn-lt"/>
                        <a:cs typeface="Times New Roman" pitchFamily="18" charset="0"/>
                      </a:endParaRPr>
                    </a:p>
                  </a:txBody>
                  <a:tcPr marL="91458" marR="91458" marT="45743" marB="45743"/>
                </a:tc>
                <a:extLst>
                  <a:ext uri="{0D108BD9-81ED-4DB2-BD59-A6C34878D82A}">
                    <a16:rowId xmlns:a16="http://schemas.microsoft.com/office/drawing/2014/main" val="10007"/>
                  </a:ext>
                </a:extLst>
              </a:tr>
              <a:tr h="751129">
                <a:tc vMerge="1">
                  <a:txBody>
                    <a:bodyPr/>
                    <a:lstStyle/>
                    <a:p>
                      <a:endParaRPr lang="en-US"/>
                    </a:p>
                  </a:txBody>
                  <a:tcPr/>
                </a:tc>
                <a:tc vMerge="1">
                  <a:txBody>
                    <a:bodyPr/>
                    <a:lstStyle/>
                    <a:p>
                      <a:endParaRPr lang="en-US"/>
                    </a:p>
                  </a:txBody>
                  <a:tcPr/>
                </a:tc>
                <a:tc>
                  <a:txBody>
                    <a:bodyPr/>
                    <a:lstStyle/>
                    <a:p>
                      <a:pPr algn="l"/>
                      <a:r>
                        <a:rPr lang="en-US" sz="1700" dirty="0"/>
                        <a:t>1</a:t>
                      </a:r>
                      <a:endParaRPr lang="en-US" sz="1700" dirty="0">
                        <a:latin typeface="+mn-lt"/>
                        <a:cs typeface="Times New Roman" pitchFamily="18" charset="0"/>
                      </a:endParaRPr>
                    </a:p>
                  </a:txBody>
                  <a:tcPr marL="91458" marR="91458" marT="45743" marB="45743"/>
                </a:tc>
                <a:tc>
                  <a:txBody>
                    <a:bodyPr/>
                    <a:lstStyle/>
                    <a:p>
                      <a:r>
                        <a:rPr lang="en-US" sz="1700" kern="1200" baseline="0" dirty="0">
                          <a:solidFill>
                            <a:schemeClr val="dk1"/>
                          </a:solidFill>
                        </a:rPr>
                        <a:t>The transmit priority for 3 Transmit Buffers depends on the contents of the </a:t>
                      </a:r>
                      <a:r>
                        <a:rPr lang="en-US" sz="1700" kern="1200" baseline="0" dirty="0" err="1">
                          <a:solidFill>
                            <a:schemeClr val="dk1"/>
                          </a:solidFill>
                        </a:rPr>
                        <a:t>Tx</a:t>
                      </a:r>
                      <a:r>
                        <a:rPr lang="en-US" sz="1700" kern="1200" baseline="0" dirty="0">
                          <a:solidFill>
                            <a:schemeClr val="dk1"/>
                          </a:solidFill>
                        </a:rPr>
                        <a:t> Priority register within the Transmit Buffer.</a:t>
                      </a:r>
                      <a:endParaRPr lang="en-US" sz="1700" dirty="0">
                        <a:latin typeface="+mn-lt"/>
                        <a:cs typeface="Times New Roman" pitchFamily="18" charset="0"/>
                      </a:endParaRPr>
                    </a:p>
                  </a:txBody>
                  <a:tcPr marL="91458" marR="91458" marT="45743" marB="45743"/>
                </a:tc>
                <a:extLst>
                  <a:ext uri="{0D108BD9-81ED-4DB2-BD59-A6C34878D82A}">
                    <a16:rowId xmlns:a16="http://schemas.microsoft.com/office/drawing/2014/main" val="10008"/>
                  </a:ext>
                </a:extLst>
              </a:tr>
            </a:tbl>
          </a:graphicData>
        </a:graphic>
      </p:graphicFrame>
      <p:pic>
        <p:nvPicPr>
          <p:cNvPr id="140334" name="Picture 2" descr="Our Brand Identity » PES University">
            <a:extLst>
              <a:ext uri="{FF2B5EF4-FFF2-40B4-BE49-F238E27FC236}">
                <a16:creationId xmlns:a16="http://schemas.microsoft.com/office/drawing/2014/main" id="{5C5A1E3B-D1DB-9F22-D67B-2F9BCE7BB0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a:extLst>
              <a:ext uri="{FF2B5EF4-FFF2-40B4-BE49-F238E27FC236}">
                <a16:creationId xmlns:a16="http://schemas.microsoft.com/office/drawing/2014/main" id="{3E67DC3B-D0A3-C967-0197-D24CD90A2F5B}"/>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E3B68851-D83E-8F1B-43A7-A3224A6708D9}"/>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
        <p:nvSpPr>
          <p:cNvPr id="7" name="Line 7">
            <a:extLst>
              <a:ext uri="{FF2B5EF4-FFF2-40B4-BE49-F238E27FC236}">
                <a16:creationId xmlns:a16="http://schemas.microsoft.com/office/drawing/2014/main" id="{47E8A49D-7F05-237F-4FCA-E4451FC36363}"/>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sp>
        <p:nvSpPr>
          <p:cNvPr id="10" name="Rectangle 9">
            <a:extLst>
              <a:ext uri="{FF2B5EF4-FFF2-40B4-BE49-F238E27FC236}">
                <a16:creationId xmlns:a16="http://schemas.microsoft.com/office/drawing/2014/main" id="{979C580C-1959-7409-FC1D-364819FD4675}"/>
              </a:ext>
            </a:extLst>
          </p:cNvPr>
          <p:cNvSpPr/>
          <p:nvPr/>
        </p:nvSpPr>
        <p:spPr>
          <a:xfrm>
            <a:off x="442913" y="1036638"/>
            <a:ext cx="7750175" cy="400050"/>
          </a:xfrm>
          <a:prstGeom prst="rect">
            <a:avLst/>
          </a:prstGeom>
        </p:spPr>
        <p:txBody>
          <a:bodyPr>
            <a:spAutoFit/>
          </a:bodyPr>
          <a:lstStyle/>
          <a:p>
            <a:pPr eaLnBrk="1" fontAlgn="auto" hangingPunct="1">
              <a:spcBef>
                <a:spcPts val="0"/>
              </a:spcBef>
              <a:spcAft>
                <a:spcPts val="0"/>
              </a:spcAft>
              <a:defRPr/>
            </a:pPr>
            <a:r>
              <a:rPr lang="en-US" sz="2000" b="1" dirty="0">
                <a:solidFill>
                  <a:schemeClr val="accent1"/>
                </a:solidFill>
                <a:latin typeface="+mn-lt"/>
                <a:cs typeface="Times New Roman" pitchFamily="18" charset="0"/>
              </a:rPr>
              <a:t>CAN1MOD:Read and write Register</a:t>
            </a:r>
            <a:endParaRPr lang="en-IN" sz="2000" b="1" dirty="0">
              <a:solidFill>
                <a:schemeClr val="accent1"/>
              </a:solidFill>
              <a:latin typeface="+mn-lt"/>
              <a:cs typeface="Times New Roman" panose="02020603050405020304" pitchFamily="18" charset="0"/>
            </a:endParaRPr>
          </a:p>
        </p:txBody>
      </p:sp>
      <p:sp>
        <p:nvSpPr>
          <p:cNvPr id="11" name="Rectangle 10">
            <a:extLst>
              <a:ext uri="{FF2B5EF4-FFF2-40B4-BE49-F238E27FC236}">
                <a16:creationId xmlns:a16="http://schemas.microsoft.com/office/drawing/2014/main" id="{5A7ED608-2A8C-87C7-F8F6-BBBBCE991458}"/>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US" altLang="en-US" sz="2200" b="1" dirty="0">
                <a:solidFill>
                  <a:srgbClr val="C00000"/>
                </a:solidFill>
                <a:latin typeface="+mn-lt"/>
                <a:cs typeface="Times New Roman" panose="02020603050405020304" pitchFamily="18" charset="0"/>
              </a:rPr>
              <a:t>Programming CAN protocol</a:t>
            </a:r>
            <a:endParaRPr lang="en-IN" sz="2200" b="1" dirty="0">
              <a:solidFill>
                <a:srgbClr val="C00000"/>
              </a:solidFill>
              <a:latin typeface="+mn-lt"/>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CE51198-7553-8216-54DE-4F25333CA7EE}"/>
              </a:ext>
            </a:extLst>
          </p:cNvPr>
          <p:cNvGraphicFramePr>
            <a:graphicFrameLocks noGrp="1"/>
          </p:cNvGraphicFramePr>
          <p:nvPr/>
        </p:nvGraphicFramePr>
        <p:xfrm>
          <a:off x="541338" y="1395413"/>
          <a:ext cx="10158412" cy="4659313"/>
        </p:xfrm>
        <a:graphic>
          <a:graphicData uri="http://schemas.openxmlformats.org/drawingml/2006/table">
            <a:tbl>
              <a:tblPr firstRow="1" bandRow="1">
                <a:tableStyleId>{5940675A-B579-460E-94D1-54222C63F5DA}</a:tableStyleId>
              </a:tblPr>
              <a:tblGrid>
                <a:gridCol w="468069">
                  <a:extLst>
                    <a:ext uri="{9D8B030D-6E8A-4147-A177-3AD203B41FA5}">
                      <a16:colId xmlns:a16="http://schemas.microsoft.com/office/drawing/2014/main" val="20000"/>
                    </a:ext>
                  </a:extLst>
                </a:gridCol>
                <a:gridCol w="1056912">
                  <a:extLst>
                    <a:ext uri="{9D8B030D-6E8A-4147-A177-3AD203B41FA5}">
                      <a16:colId xmlns:a16="http://schemas.microsoft.com/office/drawing/2014/main" val="20001"/>
                    </a:ext>
                  </a:extLst>
                </a:gridCol>
                <a:gridCol w="831280">
                  <a:extLst>
                    <a:ext uri="{9D8B030D-6E8A-4147-A177-3AD203B41FA5}">
                      <a16:colId xmlns:a16="http://schemas.microsoft.com/office/drawing/2014/main" val="20002"/>
                    </a:ext>
                  </a:extLst>
                </a:gridCol>
                <a:gridCol w="7802151">
                  <a:extLst>
                    <a:ext uri="{9D8B030D-6E8A-4147-A177-3AD203B41FA5}">
                      <a16:colId xmlns:a16="http://schemas.microsoft.com/office/drawing/2014/main" val="20003"/>
                    </a:ext>
                  </a:extLst>
                </a:gridCol>
              </a:tblGrid>
              <a:tr h="457380">
                <a:tc>
                  <a:txBody>
                    <a:bodyPr/>
                    <a:lstStyle/>
                    <a:p>
                      <a:r>
                        <a:rPr lang="en-US" sz="1700" dirty="0"/>
                        <a:t>BIT</a:t>
                      </a:r>
                      <a:endParaRPr lang="en-US" sz="1700" dirty="0">
                        <a:latin typeface="+mn-lt"/>
                        <a:cs typeface="Times New Roman" pitchFamily="18" charset="0"/>
                      </a:endParaRPr>
                    </a:p>
                  </a:txBody>
                  <a:tcPr marL="91458" marR="91458" marT="45739" marB="45739"/>
                </a:tc>
                <a:tc>
                  <a:txBody>
                    <a:bodyPr/>
                    <a:lstStyle/>
                    <a:p>
                      <a:r>
                        <a:rPr lang="en-US" sz="1700" dirty="0"/>
                        <a:t>SYMBOL</a:t>
                      </a:r>
                      <a:endParaRPr lang="en-US" sz="1700" dirty="0">
                        <a:latin typeface="+mn-lt"/>
                        <a:cs typeface="Times New Roman" pitchFamily="18" charset="0"/>
                      </a:endParaRPr>
                    </a:p>
                  </a:txBody>
                  <a:tcPr marL="91458" marR="91458" marT="45739" marB="45739"/>
                </a:tc>
                <a:tc>
                  <a:txBody>
                    <a:bodyPr/>
                    <a:lstStyle/>
                    <a:p>
                      <a:r>
                        <a:rPr lang="en-US" sz="1700" dirty="0"/>
                        <a:t>VALUE</a:t>
                      </a:r>
                      <a:endParaRPr lang="en-US" sz="1700" dirty="0">
                        <a:latin typeface="+mn-lt"/>
                        <a:cs typeface="Times New Roman" pitchFamily="18" charset="0"/>
                      </a:endParaRPr>
                    </a:p>
                  </a:txBody>
                  <a:tcPr marL="91458" marR="91458" marT="45739" marB="45739"/>
                </a:tc>
                <a:tc>
                  <a:txBody>
                    <a:bodyPr/>
                    <a:lstStyle/>
                    <a:p>
                      <a:r>
                        <a:rPr lang="en-US" sz="1700" dirty="0"/>
                        <a:t>FUNCTION</a:t>
                      </a:r>
                      <a:endParaRPr lang="en-US" sz="1700" dirty="0">
                        <a:latin typeface="+mn-lt"/>
                        <a:cs typeface="Times New Roman" pitchFamily="18" charset="0"/>
                      </a:endParaRPr>
                    </a:p>
                  </a:txBody>
                  <a:tcPr marL="91458" marR="91458" marT="45739" marB="45739"/>
                </a:tc>
                <a:extLst>
                  <a:ext uri="{0D108BD9-81ED-4DB2-BD59-A6C34878D82A}">
                    <a16:rowId xmlns:a16="http://schemas.microsoft.com/office/drawing/2014/main" val="10000"/>
                  </a:ext>
                </a:extLst>
              </a:tr>
              <a:tr h="350630">
                <a:tc rowSpan="2">
                  <a:txBody>
                    <a:bodyPr/>
                    <a:lstStyle/>
                    <a:p>
                      <a:r>
                        <a:rPr lang="en-US" sz="1700" dirty="0"/>
                        <a:t>4</a:t>
                      </a:r>
                      <a:endParaRPr lang="en-US" sz="1700" dirty="0">
                        <a:latin typeface="+mn-lt"/>
                        <a:cs typeface="Times New Roman" pitchFamily="18" charset="0"/>
                      </a:endParaRPr>
                    </a:p>
                  </a:txBody>
                  <a:tcPr marL="91458" marR="91458" marT="45739" marB="45739"/>
                </a:tc>
                <a:tc rowSpan="2">
                  <a:txBody>
                    <a:bodyPr/>
                    <a:lstStyle/>
                    <a:p>
                      <a:r>
                        <a:rPr lang="en-US" sz="1700" dirty="0"/>
                        <a:t>SM</a:t>
                      </a:r>
                    </a:p>
                    <a:p>
                      <a:r>
                        <a:rPr lang="en-US" sz="1700" dirty="0"/>
                        <a:t>SLEEP </a:t>
                      </a:r>
                    </a:p>
                    <a:p>
                      <a:r>
                        <a:rPr lang="en-US" sz="1700" dirty="0"/>
                        <a:t>MODE</a:t>
                      </a:r>
                      <a:endParaRPr lang="en-US" sz="1700" dirty="0">
                        <a:latin typeface="+mn-lt"/>
                        <a:cs typeface="Times New Roman" pitchFamily="18" charset="0"/>
                      </a:endParaRPr>
                    </a:p>
                  </a:txBody>
                  <a:tcPr marL="91458" marR="91458" marT="45739" marB="45739"/>
                </a:tc>
                <a:tc>
                  <a:txBody>
                    <a:bodyPr/>
                    <a:lstStyle/>
                    <a:p>
                      <a:r>
                        <a:rPr lang="en-US" sz="1700" dirty="0"/>
                        <a:t>0</a:t>
                      </a:r>
                      <a:endParaRPr lang="en-US" sz="1700" dirty="0">
                        <a:latin typeface="+mn-lt"/>
                        <a:cs typeface="Times New Roman" pitchFamily="18" charset="0"/>
                      </a:endParaRPr>
                    </a:p>
                  </a:txBody>
                  <a:tcPr marL="91458" marR="91458" marT="45739" marB="45739"/>
                </a:tc>
                <a:tc>
                  <a:txBody>
                    <a:bodyPr/>
                    <a:lstStyle/>
                    <a:p>
                      <a:r>
                        <a:rPr lang="en-US" sz="1700" kern="1200" baseline="0" dirty="0">
                          <a:solidFill>
                            <a:schemeClr val="dk1"/>
                          </a:solidFill>
                        </a:rPr>
                        <a:t>Normal operation.</a:t>
                      </a:r>
                      <a:endParaRPr lang="en-US" sz="1700" dirty="0">
                        <a:latin typeface="+mn-lt"/>
                        <a:cs typeface="Times New Roman" pitchFamily="18" charset="0"/>
                      </a:endParaRPr>
                    </a:p>
                  </a:txBody>
                  <a:tcPr marL="91458" marR="91458" marT="45739" marB="45739"/>
                </a:tc>
                <a:extLst>
                  <a:ext uri="{0D108BD9-81ED-4DB2-BD59-A6C34878D82A}">
                    <a16:rowId xmlns:a16="http://schemas.microsoft.com/office/drawing/2014/main" val="10001"/>
                  </a:ext>
                </a:extLst>
              </a:tr>
              <a:tr h="645438">
                <a:tc vMerge="1">
                  <a:txBody>
                    <a:bodyPr/>
                    <a:lstStyle/>
                    <a:p>
                      <a:endParaRPr lang="en-US"/>
                    </a:p>
                  </a:txBody>
                  <a:tcPr/>
                </a:tc>
                <a:tc vMerge="1">
                  <a:txBody>
                    <a:bodyPr/>
                    <a:lstStyle/>
                    <a:p>
                      <a:endParaRPr lang="en-US"/>
                    </a:p>
                  </a:txBody>
                  <a:tcPr/>
                </a:tc>
                <a:tc>
                  <a:txBody>
                    <a:bodyPr/>
                    <a:lstStyle/>
                    <a:p>
                      <a:r>
                        <a:rPr lang="en-US" sz="1700" dirty="0"/>
                        <a:t>1</a:t>
                      </a:r>
                      <a:endParaRPr lang="en-US" sz="1700" dirty="0">
                        <a:latin typeface="+mn-lt"/>
                        <a:cs typeface="Times New Roman" pitchFamily="18" charset="0"/>
                      </a:endParaRPr>
                    </a:p>
                  </a:txBody>
                  <a:tcPr marL="91458" marR="91458" marT="45739" marB="45739"/>
                </a:tc>
                <a:tc>
                  <a:txBody>
                    <a:bodyPr/>
                    <a:lstStyle/>
                    <a:p>
                      <a:r>
                        <a:rPr lang="en-US" sz="1700" kern="1200" baseline="0" dirty="0">
                          <a:solidFill>
                            <a:schemeClr val="dk1"/>
                          </a:solidFill>
                        </a:rPr>
                        <a:t>The CAN controller enters Sleep Mode if no CAN interrupt is pending and  there is no bus activity. See the Sleep Mode description</a:t>
                      </a:r>
                      <a:endParaRPr lang="en-US" sz="1700" dirty="0">
                        <a:latin typeface="+mn-lt"/>
                        <a:cs typeface="Times New Roman" pitchFamily="18" charset="0"/>
                      </a:endParaRPr>
                    </a:p>
                  </a:txBody>
                  <a:tcPr marL="91458" marR="91458" marT="45739" marB="45739"/>
                </a:tc>
                <a:extLst>
                  <a:ext uri="{0D108BD9-81ED-4DB2-BD59-A6C34878D82A}">
                    <a16:rowId xmlns:a16="http://schemas.microsoft.com/office/drawing/2014/main" val="10002"/>
                  </a:ext>
                </a:extLst>
              </a:tr>
              <a:tr h="446489">
                <a:tc rowSpan="2">
                  <a:txBody>
                    <a:bodyPr/>
                    <a:lstStyle/>
                    <a:p>
                      <a:r>
                        <a:rPr lang="en-US" sz="1700" dirty="0"/>
                        <a:t>5</a:t>
                      </a:r>
                      <a:endParaRPr lang="en-US" sz="1700" dirty="0">
                        <a:latin typeface="+mn-lt"/>
                        <a:cs typeface="Times New Roman" pitchFamily="18" charset="0"/>
                      </a:endParaRPr>
                    </a:p>
                  </a:txBody>
                  <a:tcPr marL="91458" marR="91458" marT="45739" marB="45739"/>
                </a:tc>
                <a:tc rowSpan="2">
                  <a:txBody>
                    <a:bodyPr/>
                    <a:lstStyle/>
                    <a:p>
                      <a:r>
                        <a:rPr lang="en-US" sz="1700" kern="1200" baseline="0" dirty="0">
                          <a:solidFill>
                            <a:schemeClr val="dk1"/>
                          </a:solidFill>
                        </a:rPr>
                        <a:t>RPM</a:t>
                      </a:r>
                    </a:p>
                    <a:p>
                      <a:r>
                        <a:rPr lang="en-US" sz="1700" kern="1200" baseline="0" dirty="0">
                          <a:solidFill>
                            <a:schemeClr val="dk1"/>
                          </a:solidFill>
                        </a:rPr>
                        <a:t>Receive Polarity Mode.</a:t>
                      </a:r>
                      <a:endParaRPr lang="en-US" sz="1700" dirty="0">
                        <a:latin typeface="+mn-lt"/>
                        <a:cs typeface="Times New Roman" pitchFamily="18" charset="0"/>
                      </a:endParaRPr>
                    </a:p>
                  </a:txBody>
                  <a:tcPr marL="91458" marR="91458" marT="45739" marB="45739"/>
                </a:tc>
                <a:tc>
                  <a:txBody>
                    <a:bodyPr/>
                    <a:lstStyle/>
                    <a:p>
                      <a:r>
                        <a:rPr lang="en-US" sz="1700" dirty="0"/>
                        <a:t>0</a:t>
                      </a:r>
                      <a:endParaRPr lang="en-US" sz="1700" dirty="0">
                        <a:latin typeface="+mn-lt"/>
                        <a:cs typeface="Times New Roman" pitchFamily="18" charset="0"/>
                      </a:endParaRPr>
                    </a:p>
                  </a:txBody>
                  <a:tcPr marL="91458" marR="91458" marT="45739" marB="45739"/>
                </a:tc>
                <a:tc>
                  <a:txBody>
                    <a:bodyPr/>
                    <a:lstStyle/>
                    <a:p>
                      <a:r>
                        <a:rPr lang="en-US" sz="1700" kern="1200" baseline="0" dirty="0">
                          <a:solidFill>
                            <a:schemeClr val="dk1"/>
                          </a:solidFill>
                        </a:rPr>
                        <a:t>RD input is active Low (dominant bit = 0).</a:t>
                      </a:r>
                      <a:endParaRPr lang="en-US" sz="1700" dirty="0">
                        <a:latin typeface="+mn-lt"/>
                        <a:cs typeface="Times New Roman" pitchFamily="18" charset="0"/>
                      </a:endParaRPr>
                    </a:p>
                  </a:txBody>
                  <a:tcPr marL="91458" marR="91458" marT="45739" marB="45739"/>
                </a:tc>
                <a:extLst>
                  <a:ext uri="{0D108BD9-81ED-4DB2-BD59-A6C34878D82A}">
                    <a16:rowId xmlns:a16="http://schemas.microsoft.com/office/drawing/2014/main" val="10003"/>
                  </a:ext>
                </a:extLst>
              </a:tr>
              <a:tr h="681597">
                <a:tc vMerge="1">
                  <a:txBody>
                    <a:bodyPr/>
                    <a:lstStyle/>
                    <a:p>
                      <a:endParaRPr lang="en-US"/>
                    </a:p>
                  </a:txBody>
                  <a:tcPr/>
                </a:tc>
                <a:tc vMerge="1">
                  <a:txBody>
                    <a:bodyPr/>
                    <a:lstStyle/>
                    <a:p>
                      <a:endParaRPr lang="en-US"/>
                    </a:p>
                  </a:txBody>
                  <a:tcPr/>
                </a:tc>
                <a:tc>
                  <a:txBody>
                    <a:bodyPr/>
                    <a:lstStyle/>
                    <a:p>
                      <a:r>
                        <a:rPr lang="en-US" sz="1700" dirty="0"/>
                        <a:t>1</a:t>
                      </a:r>
                      <a:endParaRPr lang="en-US" sz="1700" dirty="0">
                        <a:latin typeface="+mn-lt"/>
                        <a:cs typeface="Times New Roman" pitchFamily="18" charset="0"/>
                      </a:endParaRPr>
                    </a:p>
                  </a:txBody>
                  <a:tcPr marL="91458" marR="91458" marT="45739" marB="45739"/>
                </a:tc>
                <a:tc>
                  <a:txBody>
                    <a:bodyPr/>
                    <a:lstStyle/>
                    <a:p>
                      <a:r>
                        <a:rPr lang="en-US" sz="1700" kern="1200" baseline="0" dirty="0">
                          <a:solidFill>
                            <a:schemeClr val="dk1"/>
                          </a:solidFill>
                        </a:rPr>
                        <a:t>RD input is active High (dominant bit = 1) -- reverse polarity.</a:t>
                      </a:r>
                      <a:endParaRPr lang="en-US" sz="1700" dirty="0">
                        <a:latin typeface="+mn-lt"/>
                        <a:cs typeface="Times New Roman" pitchFamily="18" charset="0"/>
                      </a:endParaRPr>
                    </a:p>
                  </a:txBody>
                  <a:tcPr marL="91458" marR="91458" marT="45739" marB="45739"/>
                </a:tc>
                <a:extLst>
                  <a:ext uri="{0D108BD9-81ED-4DB2-BD59-A6C34878D82A}">
                    <a16:rowId xmlns:a16="http://schemas.microsoft.com/office/drawing/2014/main" val="10004"/>
                  </a:ext>
                </a:extLst>
              </a:tr>
              <a:tr h="350630">
                <a:tc>
                  <a:txBody>
                    <a:bodyPr/>
                    <a:lstStyle/>
                    <a:p>
                      <a:r>
                        <a:rPr lang="en-US" sz="1700" dirty="0"/>
                        <a:t>6</a:t>
                      </a:r>
                      <a:endParaRPr lang="en-US" sz="1700" dirty="0">
                        <a:latin typeface="+mn-lt"/>
                        <a:cs typeface="Times New Roman" pitchFamily="18" charset="0"/>
                      </a:endParaRPr>
                    </a:p>
                  </a:txBody>
                  <a:tcPr marL="91458" marR="91458" marT="45739" marB="45739"/>
                </a:tc>
                <a:tc>
                  <a:txBody>
                    <a:bodyPr/>
                    <a:lstStyle/>
                    <a:p>
                      <a:r>
                        <a:rPr lang="en-US" sz="1700" dirty="0"/>
                        <a:t>  -</a:t>
                      </a:r>
                      <a:endParaRPr lang="en-US" sz="1700" dirty="0">
                        <a:latin typeface="+mn-lt"/>
                        <a:cs typeface="Times New Roman" pitchFamily="18" charset="0"/>
                      </a:endParaRPr>
                    </a:p>
                  </a:txBody>
                  <a:tcPr marL="91458" marR="91458" marT="45739" marB="45739"/>
                </a:tc>
                <a:tc>
                  <a:txBody>
                    <a:bodyPr/>
                    <a:lstStyle/>
                    <a:p>
                      <a:r>
                        <a:rPr lang="en-US" sz="1700" dirty="0"/>
                        <a:t>-</a:t>
                      </a:r>
                      <a:endParaRPr lang="en-US" sz="1700" dirty="0">
                        <a:latin typeface="+mn-lt"/>
                        <a:cs typeface="Times New Roman" pitchFamily="18" charset="0"/>
                      </a:endParaRPr>
                    </a:p>
                  </a:txBody>
                  <a:tcPr marL="91458" marR="91458" marT="45739" marB="45739"/>
                </a:tc>
                <a:tc>
                  <a:txBody>
                    <a:bodyPr/>
                    <a:lstStyle/>
                    <a:p>
                      <a:r>
                        <a:rPr lang="en-US" sz="1700" kern="1200" baseline="0" dirty="0">
                          <a:solidFill>
                            <a:schemeClr val="dk1"/>
                          </a:solidFill>
                        </a:rPr>
                        <a:t>Reserved, user software should not write ones to reserved bits.</a:t>
                      </a:r>
                      <a:endParaRPr lang="en-US" sz="1700" dirty="0">
                        <a:latin typeface="+mn-lt"/>
                        <a:cs typeface="Times New Roman" pitchFamily="18" charset="0"/>
                      </a:endParaRPr>
                    </a:p>
                  </a:txBody>
                  <a:tcPr marL="91458" marR="91458" marT="45739" marB="45739"/>
                </a:tc>
                <a:extLst>
                  <a:ext uri="{0D108BD9-81ED-4DB2-BD59-A6C34878D82A}">
                    <a16:rowId xmlns:a16="http://schemas.microsoft.com/office/drawing/2014/main" val="10005"/>
                  </a:ext>
                </a:extLst>
              </a:tr>
              <a:tr h="446489">
                <a:tc rowSpan="2">
                  <a:txBody>
                    <a:bodyPr/>
                    <a:lstStyle/>
                    <a:p>
                      <a:r>
                        <a:rPr lang="en-US" sz="1700" dirty="0"/>
                        <a:t>7</a:t>
                      </a:r>
                      <a:endParaRPr lang="en-US" sz="1700" dirty="0">
                        <a:latin typeface="+mn-lt"/>
                        <a:cs typeface="Times New Roman" pitchFamily="18" charset="0"/>
                      </a:endParaRPr>
                    </a:p>
                  </a:txBody>
                  <a:tcPr marL="91458" marR="91458" marT="45739" marB="45739"/>
                </a:tc>
                <a:tc rowSpan="2">
                  <a:txBody>
                    <a:bodyPr/>
                    <a:lstStyle/>
                    <a:p>
                      <a:r>
                        <a:rPr lang="en-US" sz="1700" dirty="0"/>
                        <a:t>  </a:t>
                      </a:r>
                      <a:r>
                        <a:rPr lang="en-US" sz="1700" kern="1200" baseline="0" dirty="0">
                          <a:solidFill>
                            <a:schemeClr val="dk1"/>
                          </a:solidFill>
                        </a:rPr>
                        <a:t>TM</a:t>
                      </a:r>
                    </a:p>
                    <a:p>
                      <a:r>
                        <a:rPr lang="en-US" sz="1700" kern="1200" baseline="0" dirty="0">
                          <a:solidFill>
                            <a:schemeClr val="dk1"/>
                          </a:solidFill>
                        </a:rPr>
                        <a:t>Test Mode.</a:t>
                      </a:r>
                      <a:endParaRPr lang="en-US" sz="1700" dirty="0">
                        <a:latin typeface="+mn-lt"/>
                        <a:cs typeface="Times New Roman" pitchFamily="18" charset="0"/>
                      </a:endParaRPr>
                    </a:p>
                  </a:txBody>
                  <a:tcPr marL="91458" marR="91458" marT="45739" marB="45739"/>
                </a:tc>
                <a:tc>
                  <a:txBody>
                    <a:bodyPr/>
                    <a:lstStyle/>
                    <a:p>
                      <a:r>
                        <a:rPr lang="en-US" sz="1700" dirty="0"/>
                        <a:t>0</a:t>
                      </a:r>
                      <a:endParaRPr lang="en-US" sz="1700" dirty="0">
                        <a:latin typeface="+mn-lt"/>
                        <a:cs typeface="Times New Roman" pitchFamily="18" charset="0"/>
                      </a:endParaRPr>
                    </a:p>
                  </a:txBody>
                  <a:tcPr marL="91458" marR="91458" marT="45739" marB="45739"/>
                </a:tc>
                <a:tc>
                  <a:txBody>
                    <a:bodyPr/>
                    <a:lstStyle/>
                    <a:p>
                      <a:r>
                        <a:rPr lang="en-US" sz="1700" kern="1200" baseline="0" dirty="0">
                          <a:solidFill>
                            <a:schemeClr val="dk1"/>
                          </a:solidFill>
                        </a:rPr>
                        <a:t>Normal operation.</a:t>
                      </a:r>
                      <a:endParaRPr lang="en-US" sz="1700" dirty="0">
                        <a:latin typeface="+mn-lt"/>
                        <a:cs typeface="Times New Roman" pitchFamily="18" charset="0"/>
                      </a:endParaRPr>
                    </a:p>
                  </a:txBody>
                  <a:tcPr marL="91458" marR="91458" marT="45739" marB="45739"/>
                </a:tc>
                <a:extLst>
                  <a:ext uri="{0D108BD9-81ED-4DB2-BD59-A6C34878D82A}">
                    <a16:rowId xmlns:a16="http://schemas.microsoft.com/office/drawing/2014/main" val="10006"/>
                  </a:ext>
                </a:extLst>
              </a:tr>
              <a:tr h="640330">
                <a:tc vMerge="1">
                  <a:txBody>
                    <a:bodyPr/>
                    <a:lstStyle/>
                    <a:p>
                      <a:endParaRPr lang="en-US"/>
                    </a:p>
                  </a:txBody>
                  <a:tcPr/>
                </a:tc>
                <a:tc vMerge="1">
                  <a:txBody>
                    <a:bodyPr/>
                    <a:lstStyle/>
                    <a:p>
                      <a:endParaRPr lang="en-US"/>
                    </a:p>
                  </a:txBody>
                  <a:tcPr/>
                </a:tc>
                <a:tc>
                  <a:txBody>
                    <a:bodyPr/>
                    <a:lstStyle/>
                    <a:p>
                      <a:r>
                        <a:rPr lang="en-US" sz="1700" dirty="0"/>
                        <a:t>1</a:t>
                      </a:r>
                      <a:endParaRPr lang="en-US" sz="1700" dirty="0">
                        <a:latin typeface="+mn-lt"/>
                        <a:cs typeface="Times New Roman" pitchFamily="18" charset="0"/>
                      </a:endParaRPr>
                    </a:p>
                  </a:txBody>
                  <a:tcPr marL="91458" marR="91458" marT="45739" marB="45739"/>
                </a:tc>
                <a:tc>
                  <a:txBody>
                    <a:bodyPr/>
                    <a:lstStyle/>
                    <a:p>
                      <a:r>
                        <a:rPr lang="en-US" sz="1700" kern="1200" baseline="0" dirty="0">
                          <a:solidFill>
                            <a:schemeClr val="dk1"/>
                          </a:solidFill>
                        </a:rPr>
                        <a:t>The TD pin will reflect the bit, detected on RD pin, with the next positive edge of the system clock.</a:t>
                      </a:r>
                      <a:endParaRPr lang="en-US" sz="1700" dirty="0">
                        <a:latin typeface="+mn-lt"/>
                        <a:cs typeface="Times New Roman" pitchFamily="18" charset="0"/>
                      </a:endParaRPr>
                    </a:p>
                  </a:txBody>
                  <a:tcPr marL="91458" marR="91458" marT="45739" marB="45739"/>
                </a:tc>
                <a:extLst>
                  <a:ext uri="{0D108BD9-81ED-4DB2-BD59-A6C34878D82A}">
                    <a16:rowId xmlns:a16="http://schemas.microsoft.com/office/drawing/2014/main" val="10007"/>
                  </a:ext>
                </a:extLst>
              </a:tr>
              <a:tr h="640330">
                <a:tc>
                  <a:txBody>
                    <a:bodyPr/>
                    <a:lstStyle/>
                    <a:p>
                      <a:r>
                        <a:rPr lang="en-US" sz="1700" dirty="0"/>
                        <a:t>31:8</a:t>
                      </a:r>
                      <a:endParaRPr lang="en-US" sz="1700" dirty="0">
                        <a:latin typeface="+mn-lt"/>
                        <a:cs typeface="Times New Roman" pitchFamily="18" charset="0"/>
                      </a:endParaRPr>
                    </a:p>
                  </a:txBody>
                  <a:tcPr marL="91458" marR="91458" marT="45739" marB="45739"/>
                </a:tc>
                <a:tc gridSpan="3">
                  <a:txBody>
                    <a:bodyPr/>
                    <a:lstStyle/>
                    <a:p>
                      <a:r>
                        <a:rPr lang="en-US" sz="1700" kern="1200" baseline="0" dirty="0">
                          <a:solidFill>
                            <a:schemeClr val="dk1"/>
                          </a:solidFill>
                        </a:rPr>
                        <a:t>Reserved, user software should not write ones to reserved bits. The value  read from a reserved bit is not defined.</a:t>
                      </a:r>
                      <a:endParaRPr lang="en-US" sz="1700" dirty="0">
                        <a:latin typeface="+mn-lt"/>
                        <a:cs typeface="Times New Roman" pitchFamily="18" charset="0"/>
                      </a:endParaRPr>
                    </a:p>
                  </a:txBody>
                  <a:tcPr marL="91458" marR="91458" marT="45739" marB="45739"/>
                </a:tc>
                <a:tc hMerge="1">
                  <a:txBody>
                    <a:bodyPr/>
                    <a:lstStyle/>
                    <a:p>
                      <a:r>
                        <a:rPr lang="en-US" sz="1700" kern="1200" baseline="0" dirty="0">
                          <a:solidFill>
                            <a:schemeClr val="dk1"/>
                          </a:solidFill>
                        </a:rPr>
                        <a:t>Reserved, user software should not write ones to reserved bits. The value  read from a reserved bit is not defined.</a:t>
                      </a:r>
                      <a:endParaRPr lang="en-US" sz="1700" dirty="0">
                        <a:latin typeface="+mn-lt"/>
                        <a:cs typeface="Times New Roman" pitchFamily="18" charset="0"/>
                      </a:endParaRPr>
                    </a:p>
                  </a:txBody>
                  <a:tcPr marL="91457" marR="91457" marT="45726" marB="45726"/>
                </a:tc>
                <a:tc hMerge="1">
                  <a:txBody>
                    <a:bodyPr/>
                    <a:lstStyle/>
                    <a:p>
                      <a:endParaRPr lang="en-US" sz="2400" dirty="0">
                        <a:latin typeface="Times New Roman" pitchFamily="18" charset="0"/>
                        <a:cs typeface="Times New Roman" pitchFamily="18" charset="0"/>
                      </a:endParaRPr>
                    </a:p>
                  </a:txBody>
                  <a:tcPr/>
                </a:tc>
                <a:extLst>
                  <a:ext uri="{0D108BD9-81ED-4DB2-BD59-A6C34878D82A}">
                    <a16:rowId xmlns:a16="http://schemas.microsoft.com/office/drawing/2014/main" val="10008"/>
                  </a:ext>
                </a:extLst>
              </a:tr>
            </a:tbl>
          </a:graphicData>
        </a:graphic>
      </p:graphicFrame>
      <p:sp>
        <p:nvSpPr>
          <p:cNvPr id="2" name="TextBox 1">
            <a:extLst>
              <a:ext uri="{FF2B5EF4-FFF2-40B4-BE49-F238E27FC236}">
                <a16:creationId xmlns:a16="http://schemas.microsoft.com/office/drawing/2014/main" id="{80523C8B-3CB1-882A-13A4-30C00EC3F34F}"/>
              </a:ext>
            </a:extLst>
          </p:cNvPr>
          <p:cNvSpPr txBox="1"/>
          <p:nvPr/>
        </p:nvSpPr>
        <p:spPr>
          <a:xfrm>
            <a:off x="457200" y="6027738"/>
            <a:ext cx="8078788" cy="369887"/>
          </a:xfrm>
          <a:prstGeom prst="rect">
            <a:avLst/>
          </a:prstGeom>
          <a:noFill/>
        </p:spPr>
        <p:txBody>
          <a:bodyPr>
            <a:spAutoFit/>
          </a:bodyPr>
          <a:lstStyle/>
          <a:p>
            <a:pPr eaLnBrk="1" fontAlgn="auto" hangingPunct="1">
              <a:spcBef>
                <a:spcPts val="0"/>
              </a:spcBef>
              <a:spcAft>
                <a:spcPts val="0"/>
              </a:spcAft>
              <a:defRPr/>
            </a:pPr>
            <a:r>
              <a:rPr lang="en-IN" b="1" dirty="0">
                <a:solidFill>
                  <a:schemeClr val="accent1"/>
                </a:solidFill>
                <a:latin typeface="+mn-lt"/>
              </a:rPr>
              <a:t>LPC_CAN1-&gt;MOD=0X00000001;	</a:t>
            </a:r>
          </a:p>
        </p:txBody>
      </p:sp>
      <p:pic>
        <p:nvPicPr>
          <p:cNvPr id="141359" name="Picture 2" descr="Our Brand Identity » PES University">
            <a:extLst>
              <a:ext uri="{FF2B5EF4-FFF2-40B4-BE49-F238E27FC236}">
                <a16:creationId xmlns:a16="http://schemas.microsoft.com/office/drawing/2014/main" id="{5C24A051-C379-07CF-398B-BFFA5A2699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a:extLst>
              <a:ext uri="{FF2B5EF4-FFF2-40B4-BE49-F238E27FC236}">
                <a16:creationId xmlns:a16="http://schemas.microsoft.com/office/drawing/2014/main" id="{D77F8198-B220-04EB-D246-3831CC22151D}"/>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73CAA21E-833B-789C-69B0-0876D303E14F}"/>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
        <p:nvSpPr>
          <p:cNvPr id="7" name="Line 7">
            <a:extLst>
              <a:ext uri="{FF2B5EF4-FFF2-40B4-BE49-F238E27FC236}">
                <a16:creationId xmlns:a16="http://schemas.microsoft.com/office/drawing/2014/main" id="{338E888A-19FE-9AA7-3B81-7BC3802C1B52}"/>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sp>
        <p:nvSpPr>
          <p:cNvPr id="9" name="Rectangle 8">
            <a:extLst>
              <a:ext uri="{FF2B5EF4-FFF2-40B4-BE49-F238E27FC236}">
                <a16:creationId xmlns:a16="http://schemas.microsoft.com/office/drawing/2014/main" id="{3587ED03-C892-EA66-2A1F-27D6B855EDC0}"/>
              </a:ext>
            </a:extLst>
          </p:cNvPr>
          <p:cNvSpPr/>
          <p:nvPr/>
        </p:nvSpPr>
        <p:spPr>
          <a:xfrm>
            <a:off x="442913" y="1036638"/>
            <a:ext cx="7750175" cy="400050"/>
          </a:xfrm>
          <a:prstGeom prst="rect">
            <a:avLst/>
          </a:prstGeom>
        </p:spPr>
        <p:txBody>
          <a:bodyPr>
            <a:spAutoFit/>
          </a:bodyPr>
          <a:lstStyle/>
          <a:p>
            <a:pPr eaLnBrk="1" fontAlgn="auto" hangingPunct="1">
              <a:spcBef>
                <a:spcPts val="0"/>
              </a:spcBef>
              <a:spcAft>
                <a:spcPts val="0"/>
              </a:spcAft>
              <a:defRPr/>
            </a:pPr>
            <a:r>
              <a:rPr lang="en-US" sz="2000" b="1" dirty="0">
                <a:solidFill>
                  <a:schemeClr val="accent1"/>
                </a:solidFill>
                <a:latin typeface="+mn-lt"/>
                <a:cs typeface="Times New Roman" pitchFamily="18" charset="0"/>
              </a:rPr>
              <a:t>CAN1MOD:Read and write Register</a:t>
            </a:r>
            <a:endParaRPr lang="en-IN" sz="2000" b="1" dirty="0">
              <a:solidFill>
                <a:schemeClr val="accent1"/>
              </a:solidFill>
              <a:latin typeface="+mn-lt"/>
              <a:cs typeface="Times New Roman" panose="02020603050405020304" pitchFamily="18" charset="0"/>
            </a:endParaRPr>
          </a:p>
        </p:txBody>
      </p:sp>
      <p:sp>
        <p:nvSpPr>
          <p:cNvPr id="10" name="Rectangle 9">
            <a:extLst>
              <a:ext uri="{FF2B5EF4-FFF2-40B4-BE49-F238E27FC236}">
                <a16:creationId xmlns:a16="http://schemas.microsoft.com/office/drawing/2014/main" id="{4BB6EABB-7F90-B4D6-B3E2-EC22D5B90419}"/>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US" altLang="en-US" sz="2200" b="1" dirty="0">
                <a:solidFill>
                  <a:srgbClr val="C00000"/>
                </a:solidFill>
                <a:latin typeface="+mn-lt"/>
                <a:cs typeface="Times New Roman" panose="02020603050405020304" pitchFamily="18" charset="0"/>
              </a:rPr>
              <a:t>Programming CAN protocol</a:t>
            </a:r>
            <a:endParaRPr lang="en-IN" sz="2200" b="1" dirty="0">
              <a:solidFill>
                <a:srgbClr val="C00000"/>
              </a:solidFill>
              <a:latin typeface="+mn-lt"/>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67F4F46-3609-B3B5-E752-AA09DE4141E1}"/>
              </a:ext>
            </a:extLst>
          </p:cNvPr>
          <p:cNvGraphicFramePr>
            <a:graphicFrameLocks noGrp="1"/>
          </p:cNvGraphicFramePr>
          <p:nvPr/>
        </p:nvGraphicFramePr>
        <p:xfrm>
          <a:off x="541338" y="1609725"/>
          <a:ext cx="8764587" cy="1112838"/>
        </p:xfrm>
        <a:graphic>
          <a:graphicData uri="http://schemas.openxmlformats.org/drawingml/2006/table">
            <a:tbl>
              <a:tblPr firstRow="1" bandRow="1">
                <a:tableStyleId>{5940675A-B579-460E-94D1-54222C63F5DA}</a:tableStyleId>
              </a:tblPr>
              <a:tblGrid>
                <a:gridCol w="2133985">
                  <a:extLst>
                    <a:ext uri="{9D8B030D-6E8A-4147-A177-3AD203B41FA5}">
                      <a16:colId xmlns:a16="http://schemas.microsoft.com/office/drawing/2014/main" val="20000"/>
                    </a:ext>
                  </a:extLst>
                </a:gridCol>
                <a:gridCol w="2362628">
                  <a:extLst>
                    <a:ext uri="{9D8B030D-6E8A-4147-A177-3AD203B41FA5}">
                      <a16:colId xmlns:a16="http://schemas.microsoft.com/office/drawing/2014/main" val="20001"/>
                    </a:ext>
                  </a:extLst>
                </a:gridCol>
                <a:gridCol w="2286414">
                  <a:extLst>
                    <a:ext uri="{9D8B030D-6E8A-4147-A177-3AD203B41FA5}">
                      <a16:colId xmlns:a16="http://schemas.microsoft.com/office/drawing/2014/main" val="20002"/>
                    </a:ext>
                  </a:extLst>
                </a:gridCol>
                <a:gridCol w="1981560">
                  <a:extLst>
                    <a:ext uri="{9D8B030D-6E8A-4147-A177-3AD203B41FA5}">
                      <a16:colId xmlns:a16="http://schemas.microsoft.com/office/drawing/2014/main" val="20003"/>
                    </a:ext>
                  </a:extLst>
                </a:gridCol>
              </a:tblGrid>
              <a:tr h="370946">
                <a:tc>
                  <a:txBody>
                    <a:bodyPr/>
                    <a:lstStyle/>
                    <a:p>
                      <a:pPr algn="ctr"/>
                      <a:r>
                        <a:rPr lang="en-US" sz="1800" dirty="0"/>
                        <a:t>3</a:t>
                      </a:r>
                      <a:endParaRPr lang="en-IN" sz="1800" dirty="0"/>
                    </a:p>
                  </a:txBody>
                  <a:tcPr marL="91456" marR="91456" marT="45733" marB="45733"/>
                </a:tc>
                <a:tc>
                  <a:txBody>
                    <a:bodyPr/>
                    <a:lstStyle/>
                    <a:p>
                      <a:pPr algn="ctr"/>
                      <a:r>
                        <a:rPr lang="en-US" sz="1800" dirty="0"/>
                        <a:t>2</a:t>
                      </a:r>
                      <a:endParaRPr lang="en-IN" sz="1800" dirty="0"/>
                    </a:p>
                  </a:txBody>
                  <a:tcPr marL="91456" marR="91456" marT="45733" marB="45733"/>
                </a:tc>
                <a:tc>
                  <a:txBody>
                    <a:bodyPr/>
                    <a:lstStyle/>
                    <a:p>
                      <a:pPr algn="ctr"/>
                      <a:r>
                        <a:rPr lang="en-US" sz="1800" dirty="0"/>
                        <a:t>1</a:t>
                      </a:r>
                      <a:endParaRPr lang="en-IN" sz="1800" dirty="0"/>
                    </a:p>
                  </a:txBody>
                  <a:tcPr marL="91456" marR="91456" marT="45733" marB="45733"/>
                </a:tc>
                <a:tc>
                  <a:txBody>
                    <a:bodyPr/>
                    <a:lstStyle/>
                    <a:p>
                      <a:pPr algn="ctr"/>
                      <a:r>
                        <a:rPr lang="en-US" sz="1800" dirty="0"/>
                        <a:t>0</a:t>
                      </a:r>
                      <a:endParaRPr lang="en-IN" sz="1800" dirty="0"/>
                    </a:p>
                  </a:txBody>
                  <a:tcPr marL="91456" marR="91456" marT="45733" marB="45733"/>
                </a:tc>
                <a:extLst>
                  <a:ext uri="{0D108BD9-81ED-4DB2-BD59-A6C34878D82A}">
                    <a16:rowId xmlns:a16="http://schemas.microsoft.com/office/drawing/2014/main" val="10000"/>
                  </a:ext>
                </a:extLst>
              </a:tr>
              <a:tr h="370946">
                <a:tc>
                  <a:txBody>
                    <a:bodyPr/>
                    <a:lstStyle/>
                    <a:p>
                      <a:pPr algn="ctr"/>
                      <a:r>
                        <a:rPr lang="en-US" sz="1800" dirty="0"/>
                        <a:t>TPM</a:t>
                      </a:r>
                      <a:endParaRPr lang="en-IN" sz="1800" dirty="0"/>
                    </a:p>
                  </a:txBody>
                  <a:tcPr marL="91456" marR="91456" marT="45733" marB="45733"/>
                </a:tc>
                <a:tc>
                  <a:txBody>
                    <a:bodyPr/>
                    <a:lstStyle/>
                    <a:p>
                      <a:pPr algn="ctr"/>
                      <a:r>
                        <a:rPr lang="en-US" sz="1800" dirty="0"/>
                        <a:t>STM</a:t>
                      </a:r>
                      <a:endParaRPr lang="en-IN" sz="1800" dirty="0"/>
                    </a:p>
                  </a:txBody>
                  <a:tcPr marL="91456" marR="91456" marT="45733" marB="45733"/>
                </a:tc>
                <a:tc>
                  <a:txBody>
                    <a:bodyPr/>
                    <a:lstStyle/>
                    <a:p>
                      <a:pPr algn="ctr"/>
                      <a:r>
                        <a:rPr lang="en-US" sz="1800" dirty="0"/>
                        <a:t>LOM</a:t>
                      </a:r>
                      <a:endParaRPr lang="en-IN" sz="1800" dirty="0"/>
                    </a:p>
                  </a:txBody>
                  <a:tcPr marL="91456" marR="91456" marT="45733" marB="45733"/>
                </a:tc>
                <a:tc>
                  <a:txBody>
                    <a:bodyPr/>
                    <a:lstStyle/>
                    <a:p>
                      <a:pPr algn="ctr"/>
                      <a:r>
                        <a:rPr lang="en-US" sz="1800" dirty="0"/>
                        <a:t>RM</a:t>
                      </a:r>
                      <a:endParaRPr lang="en-IN" sz="1800" dirty="0"/>
                    </a:p>
                  </a:txBody>
                  <a:tcPr marL="91456" marR="91456" marT="45733" marB="45733"/>
                </a:tc>
                <a:extLst>
                  <a:ext uri="{0D108BD9-81ED-4DB2-BD59-A6C34878D82A}">
                    <a16:rowId xmlns:a16="http://schemas.microsoft.com/office/drawing/2014/main" val="10001"/>
                  </a:ext>
                </a:extLst>
              </a:tr>
              <a:tr h="370946">
                <a:tc>
                  <a:txBody>
                    <a:bodyPr/>
                    <a:lstStyle/>
                    <a:p>
                      <a:pPr algn="ctr"/>
                      <a:r>
                        <a:rPr lang="en-US" sz="1800" dirty="0"/>
                        <a:t>0</a:t>
                      </a:r>
                      <a:endParaRPr lang="en-IN" sz="1800" dirty="0"/>
                    </a:p>
                  </a:txBody>
                  <a:tcPr marL="91456" marR="91456" marT="45733" marB="45733"/>
                </a:tc>
                <a:tc>
                  <a:txBody>
                    <a:bodyPr/>
                    <a:lstStyle/>
                    <a:p>
                      <a:pPr algn="ctr"/>
                      <a:r>
                        <a:rPr lang="en-US" sz="1800" dirty="0"/>
                        <a:t>0</a:t>
                      </a:r>
                      <a:endParaRPr lang="en-IN" sz="1800" dirty="0"/>
                    </a:p>
                  </a:txBody>
                  <a:tcPr marL="91456" marR="91456" marT="45733" marB="45733"/>
                </a:tc>
                <a:tc>
                  <a:txBody>
                    <a:bodyPr/>
                    <a:lstStyle/>
                    <a:p>
                      <a:pPr algn="ctr"/>
                      <a:r>
                        <a:rPr lang="en-US" sz="1800" dirty="0"/>
                        <a:t>0</a:t>
                      </a:r>
                      <a:endParaRPr lang="en-IN" sz="1800" dirty="0"/>
                    </a:p>
                  </a:txBody>
                  <a:tcPr marL="91456" marR="91456" marT="45733" marB="45733"/>
                </a:tc>
                <a:tc>
                  <a:txBody>
                    <a:bodyPr/>
                    <a:lstStyle/>
                    <a:p>
                      <a:pPr algn="ctr"/>
                      <a:r>
                        <a:rPr lang="en-US" sz="1800" dirty="0"/>
                        <a:t>1</a:t>
                      </a:r>
                      <a:endParaRPr lang="en-IN" sz="1800" dirty="0"/>
                    </a:p>
                  </a:txBody>
                  <a:tcPr marL="91456" marR="91456" marT="45733" marB="45733"/>
                </a:tc>
                <a:extLst>
                  <a:ext uri="{0D108BD9-81ED-4DB2-BD59-A6C34878D82A}">
                    <a16:rowId xmlns:a16="http://schemas.microsoft.com/office/drawing/2014/main" val="10002"/>
                  </a:ext>
                </a:extLst>
              </a:tr>
            </a:tbl>
          </a:graphicData>
        </a:graphic>
      </p:graphicFrame>
      <p:sp>
        <p:nvSpPr>
          <p:cNvPr id="5" name="TextBox 4">
            <a:extLst>
              <a:ext uri="{FF2B5EF4-FFF2-40B4-BE49-F238E27FC236}">
                <a16:creationId xmlns:a16="http://schemas.microsoft.com/office/drawing/2014/main" id="{6EE6EA0A-B34D-0BC4-E856-5BF16F418047}"/>
              </a:ext>
            </a:extLst>
          </p:cNvPr>
          <p:cNvSpPr txBox="1"/>
          <p:nvPr/>
        </p:nvSpPr>
        <p:spPr>
          <a:xfrm>
            <a:off x="442913" y="1090613"/>
            <a:ext cx="4191000" cy="400050"/>
          </a:xfrm>
          <a:prstGeom prst="rect">
            <a:avLst/>
          </a:prstGeom>
          <a:noFill/>
        </p:spPr>
        <p:txBody>
          <a:bodyPr>
            <a:spAutoFit/>
          </a:bodyPr>
          <a:lstStyle/>
          <a:p>
            <a:pPr eaLnBrk="1" fontAlgn="auto" hangingPunct="1">
              <a:spcBef>
                <a:spcPts val="0"/>
              </a:spcBef>
              <a:spcAft>
                <a:spcPts val="0"/>
              </a:spcAft>
              <a:defRPr/>
            </a:pPr>
            <a:r>
              <a:rPr lang="en-US" sz="2000" b="1" dirty="0">
                <a:solidFill>
                  <a:schemeClr val="accent1"/>
                </a:solidFill>
                <a:latin typeface="+mn-lt"/>
              </a:rPr>
              <a:t>CAN1MOD</a:t>
            </a:r>
            <a:endParaRPr lang="en-IN" sz="2000" b="1" dirty="0">
              <a:solidFill>
                <a:schemeClr val="accent1"/>
              </a:solidFill>
              <a:latin typeface="+mn-lt"/>
            </a:endParaRPr>
          </a:p>
        </p:txBody>
      </p:sp>
      <p:sp>
        <p:nvSpPr>
          <p:cNvPr id="108569" name="TextBox 13">
            <a:extLst>
              <a:ext uri="{FF2B5EF4-FFF2-40B4-BE49-F238E27FC236}">
                <a16:creationId xmlns:a16="http://schemas.microsoft.com/office/drawing/2014/main" id="{960DF743-1EC9-88EF-620A-027607555817}"/>
              </a:ext>
            </a:extLst>
          </p:cNvPr>
          <p:cNvSpPr txBox="1">
            <a:spLocks noChangeArrowheads="1"/>
          </p:cNvSpPr>
          <p:nvPr/>
        </p:nvSpPr>
        <p:spPr bwMode="auto">
          <a:xfrm>
            <a:off x="8582025" y="3935413"/>
            <a:ext cx="1143000" cy="1755775"/>
          </a:xfrm>
          <a:prstGeom prst="rect">
            <a:avLst/>
          </a:prstGeom>
          <a:noFill/>
          <a:ln>
            <a:noFill/>
          </a:ln>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defRPr/>
            </a:pPr>
            <a:r>
              <a:rPr lang="en-US" altLang="en-US" dirty="0">
                <a:solidFill>
                  <a:srgbClr val="FF0000"/>
                </a:solidFill>
                <a:latin typeface="+mn-lt"/>
                <a:cs typeface="Times New Roman" panose="02020603050405020304" pitchFamily="18" charset="0"/>
              </a:rPr>
              <a:t>Operating Mode</a:t>
            </a:r>
            <a:r>
              <a:rPr lang="en-US" altLang="en-US" dirty="0">
                <a:solidFill>
                  <a:srgbClr val="000000"/>
                </a:solidFill>
                <a:latin typeface="+mn-lt"/>
                <a:cs typeface="Times New Roman" panose="02020603050405020304" pitchFamily="18" charset="0"/>
              </a:rPr>
              <a:t>: Certain registers can be written</a:t>
            </a:r>
            <a:endParaRPr lang="en-IN" altLang="en-US" dirty="0">
              <a:latin typeface="+mn-lt"/>
            </a:endParaRPr>
          </a:p>
        </p:txBody>
      </p:sp>
      <p:sp>
        <p:nvSpPr>
          <p:cNvPr id="108570" name="TextBox 14">
            <a:extLst>
              <a:ext uri="{FF2B5EF4-FFF2-40B4-BE49-F238E27FC236}">
                <a16:creationId xmlns:a16="http://schemas.microsoft.com/office/drawing/2014/main" id="{1C726472-94DC-21D9-CE52-4D009192E7CE}"/>
              </a:ext>
            </a:extLst>
          </p:cNvPr>
          <p:cNvSpPr txBox="1">
            <a:spLocks noChangeArrowheads="1"/>
          </p:cNvSpPr>
          <p:nvPr/>
        </p:nvSpPr>
        <p:spPr bwMode="auto">
          <a:xfrm>
            <a:off x="7477125" y="3935413"/>
            <a:ext cx="1143000" cy="1755775"/>
          </a:xfrm>
          <a:prstGeom prst="rect">
            <a:avLst/>
          </a:prstGeom>
          <a:noFill/>
          <a:ln>
            <a:noFill/>
          </a:ln>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defRPr/>
            </a:pPr>
            <a:r>
              <a:rPr lang="en-US" altLang="en-US" dirty="0">
                <a:solidFill>
                  <a:srgbClr val="FF0000"/>
                </a:solidFill>
                <a:latin typeface="+mn-lt"/>
                <a:cs typeface="Times New Roman" panose="02020603050405020304" pitchFamily="18" charset="0"/>
              </a:rPr>
              <a:t>Operation Disabled: </a:t>
            </a:r>
            <a:r>
              <a:rPr lang="en-US" altLang="en-US" dirty="0">
                <a:solidFill>
                  <a:srgbClr val="000000"/>
                </a:solidFill>
                <a:latin typeface="+mn-lt"/>
                <a:cs typeface="Times New Roman" panose="02020603050405020304" pitchFamily="18" charset="0"/>
              </a:rPr>
              <a:t>Writable registers can be written</a:t>
            </a:r>
            <a:endParaRPr lang="en-IN" altLang="en-US" dirty="0">
              <a:latin typeface="+mn-lt"/>
            </a:endParaRPr>
          </a:p>
        </p:txBody>
      </p:sp>
      <p:grpSp>
        <p:nvGrpSpPr>
          <p:cNvPr id="142363" name="Group 19">
            <a:extLst>
              <a:ext uri="{FF2B5EF4-FFF2-40B4-BE49-F238E27FC236}">
                <a16:creationId xmlns:a16="http://schemas.microsoft.com/office/drawing/2014/main" id="{556D95D9-DBEB-80B8-538E-A9244EB88ACB}"/>
              </a:ext>
            </a:extLst>
          </p:cNvPr>
          <p:cNvGrpSpPr>
            <a:grpSpLocks/>
          </p:cNvGrpSpPr>
          <p:nvPr/>
        </p:nvGrpSpPr>
        <p:grpSpPr bwMode="auto">
          <a:xfrm>
            <a:off x="7553325" y="2752725"/>
            <a:ext cx="1447800" cy="1284288"/>
            <a:chOff x="7543800" y="2401667"/>
            <a:chExt cx="1447800" cy="1283734"/>
          </a:xfrm>
        </p:grpSpPr>
        <p:grpSp>
          <p:nvGrpSpPr>
            <p:cNvPr id="142383" name="Group 11">
              <a:extLst>
                <a:ext uri="{FF2B5EF4-FFF2-40B4-BE49-F238E27FC236}">
                  <a16:creationId xmlns:a16="http://schemas.microsoft.com/office/drawing/2014/main" id="{466CF7E2-317B-3CAA-5C31-CC285AE004D6}"/>
                </a:ext>
              </a:extLst>
            </p:cNvPr>
            <p:cNvGrpSpPr>
              <a:grpSpLocks/>
            </p:cNvGrpSpPr>
            <p:nvPr/>
          </p:nvGrpSpPr>
          <p:grpSpPr bwMode="auto">
            <a:xfrm>
              <a:off x="7848600" y="2401667"/>
              <a:ext cx="914401" cy="914402"/>
              <a:chOff x="7696200" y="2438398"/>
              <a:chExt cx="914401" cy="914402"/>
            </a:xfrm>
          </p:grpSpPr>
          <p:cxnSp>
            <p:nvCxnSpPr>
              <p:cNvPr id="7" name="Elbow Connector 6">
                <a:extLst>
                  <a:ext uri="{FF2B5EF4-FFF2-40B4-BE49-F238E27FC236}">
                    <a16:creationId xmlns:a16="http://schemas.microsoft.com/office/drawing/2014/main" id="{1B522F42-ED72-BED8-BB8F-C1C8C1EDB9FE}"/>
                  </a:ext>
                </a:extLst>
              </p:cNvPr>
              <p:cNvCxnSpPr/>
              <p:nvPr/>
            </p:nvCxnSpPr>
            <p:spPr>
              <a:xfrm rot="16200000" flipH="1">
                <a:off x="7924997" y="2666801"/>
                <a:ext cx="914005" cy="457200"/>
              </a:xfrm>
              <a:prstGeom prst="bentConnector3">
                <a:avLst>
                  <a:gd name="adj1" fmla="val 50000"/>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Elbow Connector 10">
                <a:extLst>
                  <a:ext uri="{FF2B5EF4-FFF2-40B4-BE49-F238E27FC236}">
                    <a16:creationId xmlns:a16="http://schemas.microsoft.com/office/drawing/2014/main" id="{FC82CEB3-9784-66ED-0EA5-7F06F32328D4}"/>
                  </a:ext>
                </a:extLst>
              </p:cNvPr>
              <p:cNvCxnSpPr/>
              <p:nvPr/>
            </p:nvCxnSpPr>
            <p:spPr>
              <a:xfrm rot="5400000">
                <a:off x="7467797" y="2666801"/>
                <a:ext cx="914005" cy="457200"/>
              </a:xfrm>
              <a:prstGeom prst="bentConnector3">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42384" name="TextBox 15">
              <a:extLst>
                <a:ext uri="{FF2B5EF4-FFF2-40B4-BE49-F238E27FC236}">
                  <a16:creationId xmlns:a16="http://schemas.microsoft.com/office/drawing/2014/main" id="{7C871BDF-4352-4B83-55F3-1C4965486B19}"/>
                </a:ext>
              </a:extLst>
            </p:cNvPr>
            <p:cNvSpPr txBox="1">
              <a:spLocks noChangeArrowheads="1"/>
            </p:cNvSpPr>
            <p:nvPr/>
          </p:nvSpPr>
          <p:spPr bwMode="auto">
            <a:xfrm>
              <a:off x="7543800" y="3316069"/>
              <a:ext cx="1447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a:t>   1               0</a:t>
              </a:r>
              <a:endParaRPr lang="en-IN" altLang="en-US"/>
            </a:p>
          </p:txBody>
        </p:sp>
      </p:grpSp>
      <p:grpSp>
        <p:nvGrpSpPr>
          <p:cNvPr id="142364" name="Group 20">
            <a:extLst>
              <a:ext uri="{FF2B5EF4-FFF2-40B4-BE49-F238E27FC236}">
                <a16:creationId xmlns:a16="http://schemas.microsoft.com/office/drawing/2014/main" id="{937AAE47-A309-96EC-9849-0478C321EFB2}"/>
              </a:ext>
            </a:extLst>
          </p:cNvPr>
          <p:cNvGrpSpPr>
            <a:grpSpLocks/>
          </p:cNvGrpSpPr>
          <p:nvPr/>
        </p:nvGrpSpPr>
        <p:grpSpPr bwMode="auto">
          <a:xfrm>
            <a:off x="5335588" y="2770188"/>
            <a:ext cx="1447800" cy="1285875"/>
            <a:chOff x="7543800" y="2401667"/>
            <a:chExt cx="1447800" cy="1283734"/>
          </a:xfrm>
        </p:grpSpPr>
        <p:grpSp>
          <p:nvGrpSpPr>
            <p:cNvPr id="142379" name="Group 21">
              <a:extLst>
                <a:ext uri="{FF2B5EF4-FFF2-40B4-BE49-F238E27FC236}">
                  <a16:creationId xmlns:a16="http://schemas.microsoft.com/office/drawing/2014/main" id="{85B5157E-5CC0-C342-7DC1-D7B933618ADF}"/>
                </a:ext>
              </a:extLst>
            </p:cNvPr>
            <p:cNvGrpSpPr>
              <a:grpSpLocks/>
            </p:cNvGrpSpPr>
            <p:nvPr/>
          </p:nvGrpSpPr>
          <p:grpSpPr bwMode="auto">
            <a:xfrm>
              <a:off x="7848600" y="2401667"/>
              <a:ext cx="914401" cy="914402"/>
              <a:chOff x="7696200" y="2438398"/>
              <a:chExt cx="914401" cy="914402"/>
            </a:xfrm>
          </p:grpSpPr>
          <p:cxnSp>
            <p:nvCxnSpPr>
              <p:cNvPr id="24" name="Elbow Connector 23">
                <a:extLst>
                  <a:ext uri="{FF2B5EF4-FFF2-40B4-BE49-F238E27FC236}">
                    <a16:creationId xmlns:a16="http://schemas.microsoft.com/office/drawing/2014/main" id="{77C10809-F976-1952-440B-EB19D022CE42}"/>
                  </a:ext>
                </a:extLst>
              </p:cNvPr>
              <p:cNvCxnSpPr/>
              <p:nvPr/>
            </p:nvCxnSpPr>
            <p:spPr>
              <a:xfrm rot="16200000" flipH="1">
                <a:off x="7924769" y="2667029"/>
                <a:ext cx="914462" cy="457200"/>
              </a:xfrm>
              <a:prstGeom prst="bentConnector3">
                <a:avLst>
                  <a:gd name="adj1" fmla="val 50000"/>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E59EE394-F20B-586A-4B09-4535B3030CD3}"/>
                  </a:ext>
                </a:extLst>
              </p:cNvPr>
              <p:cNvCxnSpPr/>
              <p:nvPr/>
            </p:nvCxnSpPr>
            <p:spPr>
              <a:xfrm rot="5400000">
                <a:off x="7467569" y="2667029"/>
                <a:ext cx="914462" cy="457200"/>
              </a:xfrm>
              <a:prstGeom prst="bentConnector3">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42380" name="TextBox 22">
              <a:extLst>
                <a:ext uri="{FF2B5EF4-FFF2-40B4-BE49-F238E27FC236}">
                  <a16:creationId xmlns:a16="http://schemas.microsoft.com/office/drawing/2014/main" id="{F4D0498C-CC30-FBE8-713A-2B1437346653}"/>
                </a:ext>
              </a:extLst>
            </p:cNvPr>
            <p:cNvSpPr txBox="1">
              <a:spLocks noChangeArrowheads="1"/>
            </p:cNvSpPr>
            <p:nvPr/>
          </p:nvSpPr>
          <p:spPr bwMode="auto">
            <a:xfrm>
              <a:off x="7543800" y="3316069"/>
              <a:ext cx="1447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a:t>   1               0</a:t>
              </a:r>
              <a:endParaRPr lang="en-IN" altLang="en-US"/>
            </a:p>
          </p:txBody>
        </p:sp>
      </p:grpSp>
      <p:sp>
        <p:nvSpPr>
          <p:cNvPr id="108573" name="TextBox 25">
            <a:extLst>
              <a:ext uri="{FF2B5EF4-FFF2-40B4-BE49-F238E27FC236}">
                <a16:creationId xmlns:a16="http://schemas.microsoft.com/office/drawing/2014/main" id="{BC7CA203-88A7-8999-AC0F-7FBF4ADCC760}"/>
              </a:ext>
            </a:extLst>
          </p:cNvPr>
          <p:cNvSpPr txBox="1">
            <a:spLocks noChangeArrowheads="1"/>
          </p:cNvSpPr>
          <p:nvPr/>
        </p:nvSpPr>
        <p:spPr bwMode="auto">
          <a:xfrm>
            <a:off x="6180138" y="3970338"/>
            <a:ext cx="1296987" cy="2308225"/>
          </a:xfrm>
          <a:prstGeom prst="rect">
            <a:avLst/>
          </a:prstGeom>
          <a:noFill/>
          <a:ln>
            <a:noFill/>
          </a:ln>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defRPr/>
            </a:pPr>
            <a:r>
              <a:rPr lang="en-US" altLang="en-US" dirty="0">
                <a:solidFill>
                  <a:srgbClr val="FF0000"/>
                </a:solidFill>
                <a:latin typeface="+mn-lt"/>
                <a:cs typeface="Times New Roman" panose="02020603050405020304" pitchFamily="18" charset="0"/>
              </a:rPr>
              <a:t>Sends a ACK on successful reception of msg and Error counter are stopped </a:t>
            </a:r>
            <a:endParaRPr lang="en-IN" altLang="en-US" dirty="0">
              <a:latin typeface="+mn-lt"/>
            </a:endParaRPr>
          </a:p>
        </p:txBody>
      </p:sp>
      <p:sp>
        <p:nvSpPr>
          <p:cNvPr id="108574" name="TextBox 26">
            <a:extLst>
              <a:ext uri="{FF2B5EF4-FFF2-40B4-BE49-F238E27FC236}">
                <a16:creationId xmlns:a16="http://schemas.microsoft.com/office/drawing/2014/main" id="{AAA33982-E9F5-796C-9840-5125099C04B1}"/>
              </a:ext>
            </a:extLst>
          </p:cNvPr>
          <p:cNvSpPr txBox="1">
            <a:spLocks noChangeArrowheads="1"/>
          </p:cNvSpPr>
          <p:nvPr/>
        </p:nvSpPr>
        <p:spPr bwMode="auto">
          <a:xfrm>
            <a:off x="4960938" y="3970338"/>
            <a:ext cx="1143000" cy="1754187"/>
          </a:xfrm>
          <a:prstGeom prst="rect">
            <a:avLst/>
          </a:prstGeom>
          <a:noFill/>
          <a:ln>
            <a:noFill/>
          </a:ln>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defRPr/>
            </a:pPr>
            <a:r>
              <a:rPr lang="en-US" altLang="en-US" dirty="0">
                <a:solidFill>
                  <a:srgbClr val="FF0000"/>
                </a:solidFill>
                <a:latin typeface="+mn-lt"/>
                <a:cs typeface="Times New Roman" panose="02020603050405020304" pitchFamily="18" charset="0"/>
              </a:rPr>
              <a:t>No ACK even after receiving msg and can not send msg </a:t>
            </a:r>
            <a:endParaRPr lang="en-IN" altLang="en-US" dirty="0">
              <a:latin typeface="+mn-lt"/>
            </a:endParaRPr>
          </a:p>
        </p:txBody>
      </p:sp>
      <p:grpSp>
        <p:nvGrpSpPr>
          <p:cNvPr id="142367" name="Group 27">
            <a:extLst>
              <a:ext uri="{FF2B5EF4-FFF2-40B4-BE49-F238E27FC236}">
                <a16:creationId xmlns:a16="http://schemas.microsoft.com/office/drawing/2014/main" id="{27900E72-CBF7-4BE1-7D92-15D7EE7FF88B}"/>
              </a:ext>
            </a:extLst>
          </p:cNvPr>
          <p:cNvGrpSpPr>
            <a:grpSpLocks/>
          </p:cNvGrpSpPr>
          <p:nvPr/>
        </p:nvGrpSpPr>
        <p:grpSpPr bwMode="auto">
          <a:xfrm>
            <a:off x="2878138" y="2703513"/>
            <a:ext cx="1447800" cy="1284287"/>
            <a:chOff x="7543800" y="2401667"/>
            <a:chExt cx="1447800" cy="1283734"/>
          </a:xfrm>
        </p:grpSpPr>
        <p:grpSp>
          <p:nvGrpSpPr>
            <p:cNvPr id="142375" name="Group 28">
              <a:extLst>
                <a:ext uri="{FF2B5EF4-FFF2-40B4-BE49-F238E27FC236}">
                  <a16:creationId xmlns:a16="http://schemas.microsoft.com/office/drawing/2014/main" id="{0A8691A6-A84D-8906-B623-B023297B8776}"/>
                </a:ext>
              </a:extLst>
            </p:cNvPr>
            <p:cNvGrpSpPr>
              <a:grpSpLocks/>
            </p:cNvGrpSpPr>
            <p:nvPr/>
          </p:nvGrpSpPr>
          <p:grpSpPr bwMode="auto">
            <a:xfrm>
              <a:off x="7848600" y="2401667"/>
              <a:ext cx="914401" cy="914402"/>
              <a:chOff x="7696200" y="2438398"/>
              <a:chExt cx="914401" cy="914402"/>
            </a:xfrm>
          </p:grpSpPr>
          <p:cxnSp>
            <p:nvCxnSpPr>
              <p:cNvPr id="31" name="Elbow Connector 30">
                <a:extLst>
                  <a:ext uri="{FF2B5EF4-FFF2-40B4-BE49-F238E27FC236}">
                    <a16:creationId xmlns:a16="http://schemas.microsoft.com/office/drawing/2014/main" id="{3EDE1FAC-179A-0A9B-EEC5-24902F2794ED}"/>
                  </a:ext>
                </a:extLst>
              </p:cNvPr>
              <p:cNvCxnSpPr/>
              <p:nvPr/>
            </p:nvCxnSpPr>
            <p:spPr>
              <a:xfrm rot="16200000" flipH="1">
                <a:off x="7924997" y="2666801"/>
                <a:ext cx="914006" cy="457200"/>
              </a:xfrm>
              <a:prstGeom prst="bentConnector3">
                <a:avLst>
                  <a:gd name="adj1" fmla="val 50000"/>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Elbow Connector 31">
                <a:extLst>
                  <a:ext uri="{FF2B5EF4-FFF2-40B4-BE49-F238E27FC236}">
                    <a16:creationId xmlns:a16="http://schemas.microsoft.com/office/drawing/2014/main" id="{FEB7B87D-FA70-1AFF-5B8E-190453C62280}"/>
                  </a:ext>
                </a:extLst>
              </p:cNvPr>
              <p:cNvCxnSpPr/>
              <p:nvPr/>
            </p:nvCxnSpPr>
            <p:spPr>
              <a:xfrm rot="5400000">
                <a:off x="7467797" y="2666801"/>
                <a:ext cx="914006" cy="457200"/>
              </a:xfrm>
              <a:prstGeom prst="bentConnector3">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42376" name="TextBox 29">
              <a:extLst>
                <a:ext uri="{FF2B5EF4-FFF2-40B4-BE49-F238E27FC236}">
                  <a16:creationId xmlns:a16="http://schemas.microsoft.com/office/drawing/2014/main" id="{1552854C-C12F-DB22-497B-C2FB333AD16B}"/>
                </a:ext>
              </a:extLst>
            </p:cNvPr>
            <p:cNvSpPr txBox="1">
              <a:spLocks noChangeArrowheads="1"/>
            </p:cNvSpPr>
            <p:nvPr/>
          </p:nvSpPr>
          <p:spPr bwMode="auto">
            <a:xfrm>
              <a:off x="7543800" y="3316069"/>
              <a:ext cx="1447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a:t>   1               0</a:t>
              </a:r>
              <a:endParaRPr lang="en-IN" altLang="en-US"/>
            </a:p>
          </p:txBody>
        </p:sp>
      </p:grpSp>
      <p:sp>
        <p:nvSpPr>
          <p:cNvPr id="108576" name="Rectangle 32">
            <a:extLst>
              <a:ext uri="{FF2B5EF4-FFF2-40B4-BE49-F238E27FC236}">
                <a16:creationId xmlns:a16="http://schemas.microsoft.com/office/drawing/2014/main" id="{B1A3C0AE-E86B-4E4F-55CA-7654E65B99C8}"/>
              </a:ext>
            </a:extLst>
          </p:cNvPr>
          <p:cNvSpPr>
            <a:spLocks noChangeArrowheads="1"/>
          </p:cNvSpPr>
          <p:nvPr/>
        </p:nvSpPr>
        <p:spPr bwMode="auto">
          <a:xfrm>
            <a:off x="3722688" y="3895725"/>
            <a:ext cx="1296987" cy="2030413"/>
          </a:xfrm>
          <a:prstGeom prst="rect">
            <a:avLst/>
          </a:prstGeom>
          <a:noFill/>
          <a:ln>
            <a:noFill/>
          </a:ln>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defRPr/>
            </a:pPr>
            <a:r>
              <a:rPr lang="en-US" altLang="en-US" dirty="0">
                <a:solidFill>
                  <a:srgbClr val="000000"/>
                </a:solidFill>
                <a:latin typeface="+mn-lt"/>
                <a:cs typeface="Times New Roman" panose="02020603050405020304" pitchFamily="18" charset="0"/>
              </a:rPr>
              <a:t>A Txted message must be ACKGD to be considered successful.</a:t>
            </a:r>
            <a:endParaRPr lang="en-US" altLang="en-US" dirty="0">
              <a:latin typeface="+mn-lt"/>
              <a:cs typeface="Times New Roman" panose="02020603050405020304" pitchFamily="18" charset="0"/>
            </a:endParaRPr>
          </a:p>
        </p:txBody>
      </p:sp>
      <p:sp>
        <p:nvSpPr>
          <p:cNvPr id="108577" name="Rectangle 33">
            <a:extLst>
              <a:ext uri="{FF2B5EF4-FFF2-40B4-BE49-F238E27FC236}">
                <a16:creationId xmlns:a16="http://schemas.microsoft.com/office/drawing/2014/main" id="{7FE70E5B-0CAA-9FF3-7E90-DF739AE5F418}"/>
              </a:ext>
            </a:extLst>
          </p:cNvPr>
          <p:cNvSpPr>
            <a:spLocks noChangeArrowheads="1"/>
          </p:cNvSpPr>
          <p:nvPr/>
        </p:nvSpPr>
        <p:spPr bwMode="auto">
          <a:xfrm>
            <a:off x="2465388" y="3873500"/>
            <a:ext cx="1200150" cy="1754188"/>
          </a:xfrm>
          <a:prstGeom prst="rect">
            <a:avLst/>
          </a:prstGeom>
          <a:noFill/>
          <a:ln>
            <a:noFill/>
          </a:ln>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defRPr/>
            </a:pPr>
            <a:r>
              <a:rPr lang="en-US" altLang="en-US" dirty="0">
                <a:solidFill>
                  <a:srgbClr val="000000"/>
                </a:solidFill>
                <a:latin typeface="+mn-lt"/>
                <a:cs typeface="Times New Roman" panose="02020603050405020304" pitchFamily="18" charset="0"/>
              </a:rPr>
              <a:t>A Txted message is considered even if NO ACK received.</a:t>
            </a:r>
            <a:endParaRPr lang="en-US" altLang="en-US" dirty="0">
              <a:latin typeface="+mn-lt"/>
              <a:cs typeface="Times New Roman" panose="02020603050405020304" pitchFamily="18" charset="0"/>
            </a:endParaRPr>
          </a:p>
        </p:txBody>
      </p:sp>
      <p:pic>
        <p:nvPicPr>
          <p:cNvPr id="142370" name="Picture 2" descr="Our Brand Identity » PES University">
            <a:extLst>
              <a:ext uri="{FF2B5EF4-FFF2-40B4-BE49-F238E27FC236}">
                <a16:creationId xmlns:a16="http://schemas.microsoft.com/office/drawing/2014/main" id="{BE38C078-D873-9E46-9FA4-7C115E6EF2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a:extLst>
              <a:ext uri="{FF2B5EF4-FFF2-40B4-BE49-F238E27FC236}">
                <a16:creationId xmlns:a16="http://schemas.microsoft.com/office/drawing/2014/main" id="{51212BD8-85B9-0D6A-1315-579E80B68B60}"/>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2FABBB67-E1CE-71CD-A438-AEDE91F26067}"/>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
        <p:nvSpPr>
          <p:cNvPr id="8" name="Line 7">
            <a:extLst>
              <a:ext uri="{FF2B5EF4-FFF2-40B4-BE49-F238E27FC236}">
                <a16:creationId xmlns:a16="http://schemas.microsoft.com/office/drawing/2014/main" id="{0D92EC15-FAB8-0A4A-0272-5408B4D61C7B}"/>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sp>
        <p:nvSpPr>
          <p:cNvPr id="10" name="Rectangle 9">
            <a:extLst>
              <a:ext uri="{FF2B5EF4-FFF2-40B4-BE49-F238E27FC236}">
                <a16:creationId xmlns:a16="http://schemas.microsoft.com/office/drawing/2014/main" id="{29932EC5-7F27-4241-09C9-00E5564ECCF9}"/>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US" altLang="en-US" sz="2200" b="1" dirty="0">
                <a:solidFill>
                  <a:srgbClr val="C00000"/>
                </a:solidFill>
                <a:latin typeface="+mn-lt"/>
                <a:cs typeface="Times New Roman" panose="02020603050405020304" pitchFamily="18" charset="0"/>
              </a:rPr>
              <a:t>Programming CAN protocol</a:t>
            </a:r>
            <a:endParaRPr lang="en-IN" sz="2200" b="1" dirty="0">
              <a:solidFill>
                <a:srgbClr val="C00000"/>
              </a:solidFill>
              <a:latin typeface="+mn-lt"/>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itle 1">
            <a:extLst>
              <a:ext uri="{FF2B5EF4-FFF2-40B4-BE49-F238E27FC236}">
                <a16:creationId xmlns:a16="http://schemas.microsoft.com/office/drawing/2014/main" id="{D2B6BEF2-72F9-F593-4236-EE44910333BA}"/>
              </a:ext>
            </a:extLst>
          </p:cNvPr>
          <p:cNvSpPr>
            <a:spLocks noGrp="1" noChangeArrowheads="1"/>
          </p:cNvSpPr>
          <p:nvPr>
            <p:ph type="title"/>
          </p:nvPr>
        </p:nvSpPr>
        <p:spPr>
          <a:xfrm>
            <a:off x="469900" y="1098550"/>
            <a:ext cx="8231188" cy="349250"/>
          </a:xfrm>
        </p:spPr>
        <p:txBody>
          <a:bodyPr/>
          <a:lstStyle/>
          <a:p>
            <a:pPr eaLnBrk="1" hangingPunct="1">
              <a:defRPr/>
            </a:pPr>
            <a:r>
              <a:rPr lang="en-US" altLang="en-US" sz="2000" b="1" dirty="0">
                <a:solidFill>
                  <a:schemeClr val="accent1"/>
                </a:solidFill>
                <a:latin typeface="+mn-lt"/>
                <a:cs typeface="Times New Roman" panose="02020603050405020304" pitchFamily="18" charset="0"/>
              </a:rPr>
              <a:t>CAN Command Register</a:t>
            </a:r>
            <a:r>
              <a:rPr lang="en-US" altLang="en-US" sz="2000" b="1" dirty="0">
                <a:solidFill>
                  <a:schemeClr val="accent1"/>
                </a:solidFill>
                <a:latin typeface="Times New Roman" panose="02020603050405020304" pitchFamily="18" charset="0"/>
                <a:cs typeface="Times New Roman" panose="02020603050405020304" pitchFamily="18" charset="0"/>
              </a:rPr>
              <a:t>:CAN1CMR</a:t>
            </a:r>
            <a:endParaRPr lang="en-US" altLang="en-US" sz="2000" dirty="0">
              <a:solidFill>
                <a:schemeClr val="accent1"/>
              </a:solidFill>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250BE499-459B-A2DA-7C6C-2472B891B43F}"/>
              </a:ext>
            </a:extLst>
          </p:cNvPr>
          <p:cNvGraphicFramePr>
            <a:graphicFrameLocks noGrp="1"/>
          </p:cNvGraphicFramePr>
          <p:nvPr/>
        </p:nvGraphicFramePr>
        <p:xfrm>
          <a:off x="541338" y="1443038"/>
          <a:ext cx="10134600" cy="4785402"/>
        </p:xfrm>
        <a:graphic>
          <a:graphicData uri="http://schemas.openxmlformats.org/drawingml/2006/table">
            <a:tbl>
              <a:tblPr firstRow="1" bandRow="1">
                <a:tableStyleId>{5940675A-B579-460E-94D1-54222C63F5DA}</a:tableStyleId>
              </a:tblPr>
              <a:tblGrid>
                <a:gridCol w="616889">
                  <a:extLst>
                    <a:ext uri="{9D8B030D-6E8A-4147-A177-3AD203B41FA5}">
                      <a16:colId xmlns:a16="http://schemas.microsoft.com/office/drawing/2014/main" val="20000"/>
                    </a:ext>
                  </a:extLst>
                </a:gridCol>
                <a:gridCol w="1064376">
                  <a:extLst>
                    <a:ext uri="{9D8B030D-6E8A-4147-A177-3AD203B41FA5}">
                      <a16:colId xmlns:a16="http://schemas.microsoft.com/office/drawing/2014/main" val="20001"/>
                    </a:ext>
                  </a:extLst>
                </a:gridCol>
                <a:gridCol w="826177">
                  <a:extLst>
                    <a:ext uri="{9D8B030D-6E8A-4147-A177-3AD203B41FA5}">
                      <a16:colId xmlns:a16="http://schemas.microsoft.com/office/drawing/2014/main" val="20002"/>
                    </a:ext>
                  </a:extLst>
                </a:gridCol>
                <a:gridCol w="7627158">
                  <a:extLst>
                    <a:ext uri="{9D8B030D-6E8A-4147-A177-3AD203B41FA5}">
                      <a16:colId xmlns:a16="http://schemas.microsoft.com/office/drawing/2014/main" val="20003"/>
                    </a:ext>
                  </a:extLst>
                </a:gridCol>
              </a:tblGrid>
              <a:tr h="350483">
                <a:tc>
                  <a:txBody>
                    <a:bodyPr/>
                    <a:lstStyle/>
                    <a:p>
                      <a:pPr algn="just"/>
                      <a:r>
                        <a:rPr lang="en-US" sz="1700" dirty="0"/>
                        <a:t>BIT</a:t>
                      </a:r>
                      <a:endParaRPr lang="en-US" sz="1700" dirty="0">
                        <a:latin typeface="+mn-lt"/>
                        <a:cs typeface="Times New Roman" pitchFamily="18" charset="0"/>
                      </a:endParaRPr>
                    </a:p>
                  </a:txBody>
                  <a:tcPr marL="91456" marR="91456" marT="45723" marB="45723"/>
                </a:tc>
                <a:tc>
                  <a:txBody>
                    <a:bodyPr/>
                    <a:lstStyle/>
                    <a:p>
                      <a:pPr algn="just"/>
                      <a:r>
                        <a:rPr lang="en-US" sz="1700" dirty="0"/>
                        <a:t>SYMBOL</a:t>
                      </a:r>
                      <a:endParaRPr lang="en-US" sz="1700" dirty="0">
                        <a:latin typeface="+mn-lt"/>
                        <a:cs typeface="Times New Roman" pitchFamily="18" charset="0"/>
                      </a:endParaRPr>
                    </a:p>
                  </a:txBody>
                  <a:tcPr marL="91456" marR="91456" marT="45723" marB="45723"/>
                </a:tc>
                <a:tc>
                  <a:txBody>
                    <a:bodyPr/>
                    <a:lstStyle/>
                    <a:p>
                      <a:pPr algn="just"/>
                      <a:r>
                        <a:rPr lang="en-US" sz="1700" dirty="0"/>
                        <a:t>VALUE</a:t>
                      </a:r>
                      <a:endParaRPr lang="en-US" sz="1700" dirty="0">
                        <a:latin typeface="+mn-lt"/>
                        <a:cs typeface="Times New Roman" pitchFamily="18" charset="0"/>
                      </a:endParaRPr>
                    </a:p>
                  </a:txBody>
                  <a:tcPr marL="91456" marR="91456" marT="45723" marB="45723"/>
                </a:tc>
                <a:tc>
                  <a:txBody>
                    <a:bodyPr/>
                    <a:lstStyle/>
                    <a:p>
                      <a:pPr algn="just"/>
                      <a:r>
                        <a:rPr lang="en-US" sz="1700" dirty="0"/>
                        <a:t>FUNCTION</a:t>
                      </a:r>
                      <a:endParaRPr lang="en-US" sz="1700" dirty="0">
                        <a:latin typeface="+mn-lt"/>
                        <a:cs typeface="Times New Roman" pitchFamily="18" charset="0"/>
                      </a:endParaRPr>
                    </a:p>
                  </a:txBody>
                  <a:tcPr marL="91456" marR="91456" marT="45723" marB="45723"/>
                </a:tc>
                <a:extLst>
                  <a:ext uri="{0D108BD9-81ED-4DB2-BD59-A6C34878D82A}">
                    <a16:rowId xmlns:a16="http://schemas.microsoft.com/office/drawing/2014/main" val="10000"/>
                  </a:ext>
                </a:extLst>
              </a:tr>
              <a:tr h="350483">
                <a:tc rowSpan="2">
                  <a:txBody>
                    <a:bodyPr/>
                    <a:lstStyle/>
                    <a:p>
                      <a:pPr algn="just"/>
                      <a:r>
                        <a:rPr lang="en-US" sz="1700" dirty="0"/>
                        <a:t>0</a:t>
                      </a:r>
                      <a:endParaRPr lang="en-US" sz="1700" dirty="0">
                        <a:latin typeface="+mn-lt"/>
                        <a:cs typeface="Times New Roman" pitchFamily="18" charset="0"/>
                      </a:endParaRPr>
                    </a:p>
                  </a:txBody>
                  <a:tcPr marL="91456" marR="91456" marT="45723" marB="45723"/>
                </a:tc>
                <a:tc rowSpan="2">
                  <a:txBody>
                    <a:bodyPr/>
                    <a:lstStyle/>
                    <a:p>
                      <a:pPr algn="just"/>
                      <a:r>
                        <a:rPr lang="en-US" sz="1700" kern="1200" baseline="0" dirty="0">
                          <a:solidFill>
                            <a:schemeClr val="dk1"/>
                          </a:solidFill>
                        </a:rPr>
                        <a:t>TR</a:t>
                      </a:r>
                    </a:p>
                    <a:p>
                      <a:pPr marL="0" marR="0" indent="0" algn="just" defTabSz="914400" rtl="0" eaLnBrk="1" fontAlgn="auto" latinLnBrk="0" hangingPunct="1">
                        <a:lnSpc>
                          <a:spcPct val="100000"/>
                        </a:lnSpc>
                        <a:spcBef>
                          <a:spcPts val="0"/>
                        </a:spcBef>
                        <a:spcAft>
                          <a:spcPts val="0"/>
                        </a:spcAft>
                        <a:buClrTx/>
                        <a:buSzTx/>
                        <a:buFontTx/>
                        <a:buNone/>
                        <a:tabLst/>
                        <a:defRPr/>
                      </a:pPr>
                      <a:r>
                        <a:rPr lang="en-US" sz="1700" kern="1200" baseline="0" dirty="0">
                          <a:solidFill>
                            <a:schemeClr val="dk1"/>
                          </a:solidFill>
                        </a:rPr>
                        <a:t>Transmission Request.</a:t>
                      </a:r>
                      <a:endParaRPr lang="en-US" sz="1700" dirty="0"/>
                    </a:p>
                    <a:p>
                      <a:pPr algn="just"/>
                      <a:endParaRPr lang="en-US" sz="1700" dirty="0">
                        <a:latin typeface="+mn-lt"/>
                        <a:cs typeface="Times New Roman" pitchFamily="18" charset="0"/>
                      </a:endParaRPr>
                    </a:p>
                  </a:txBody>
                  <a:tcPr marL="91456" marR="91456" marT="45723" marB="45723"/>
                </a:tc>
                <a:tc>
                  <a:txBody>
                    <a:bodyPr/>
                    <a:lstStyle/>
                    <a:p>
                      <a:pPr algn="just"/>
                      <a:r>
                        <a:rPr lang="en-US" sz="1700" dirty="0"/>
                        <a:t>0</a:t>
                      </a:r>
                      <a:endParaRPr lang="en-US" sz="1700" dirty="0">
                        <a:latin typeface="+mn-lt"/>
                        <a:cs typeface="Times New Roman" pitchFamily="18" charset="0"/>
                      </a:endParaRPr>
                    </a:p>
                  </a:txBody>
                  <a:tcPr marL="91456" marR="91456" marT="45723" marB="45723"/>
                </a:tc>
                <a:tc>
                  <a:txBody>
                    <a:bodyPr/>
                    <a:lstStyle/>
                    <a:p>
                      <a:pPr algn="just"/>
                      <a:r>
                        <a:rPr lang="en-US" sz="1700" kern="1200" baseline="0" dirty="0">
                          <a:solidFill>
                            <a:schemeClr val="dk1"/>
                          </a:solidFill>
                        </a:rPr>
                        <a:t>No transmission request.</a:t>
                      </a:r>
                      <a:endParaRPr lang="en-US" sz="1700" dirty="0">
                        <a:latin typeface="+mn-lt"/>
                        <a:cs typeface="Times New Roman" pitchFamily="18" charset="0"/>
                      </a:endParaRPr>
                    </a:p>
                  </a:txBody>
                  <a:tcPr marL="91456" marR="91456" marT="45723" marB="45723"/>
                </a:tc>
                <a:extLst>
                  <a:ext uri="{0D108BD9-81ED-4DB2-BD59-A6C34878D82A}">
                    <a16:rowId xmlns:a16="http://schemas.microsoft.com/office/drawing/2014/main" val="10001"/>
                  </a:ext>
                </a:extLst>
              </a:tr>
              <a:tr h="1386635">
                <a:tc vMerge="1">
                  <a:txBody>
                    <a:bodyPr/>
                    <a:lstStyle/>
                    <a:p>
                      <a:endParaRPr lang="en-US"/>
                    </a:p>
                  </a:txBody>
                  <a:tcPr/>
                </a:tc>
                <a:tc vMerge="1">
                  <a:txBody>
                    <a:bodyPr/>
                    <a:lstStyle/>
                    <a:p>
                      <a:endParaRPr lang="en-US"/>
                    </a:p>
                  </a:txBody>
                  <a:tcPr/>
                </a:tc>
                <a:tc>
                  <a:txBody>
                    <a:bodyPr/>
                    <a:lstStyle/>
                    <a:p>
                      <a:pPr algn="just"/>
                      <a:r>
                        <a:rPr lang="en-US" sz="1700" dirty="0"/>
                        <a:t>1</a:t>
                      </a:r>
                      <a:endParaRPr lang="en-US" sz="1700" dirty="0">
                        <a:latin typeface="+mn-lt"/>
                        <a:cs typeface="Times New Roman" pitchFamily="18" charset="0"/>
                      </a:endParaRPr>
                    </a:p>
                  </a:txBody>
                  <a:tcPr marL="91456" marR="91456" marT="45723" marB="45723"/>
                </a:tc>
                <a:tc>
                  <a:txBody>
                    <a:bodyPr/>
                    <a:lstStyle/>
                    <a:p>
                      <a:pPr algn="just"/>
                      <a:r>
                        <a:rPr lang="en-US" sz="1700" kern="1200" baseline="0" dirty="0">
                          <a:solidFill>
                            <a:schemeClr val="dk1"/>
                          </a:solidFill>
                        </a:rPr>
                        <a:t>The message, previously written to the </a:t>
                      </a:r>
                      <a:r>
                        <a:rPr lang="en-US" sz="1700" kern="1200" baseline="0" dirty="0" err="1">
                          <a:solidFill>
                            <a:schemeClr val="dk1"/>
                          </a:solidFill>
                        </a:rPr>
                        <a:t>CANxTFI</a:t>
                      </a:r>
                      <a:r>
                        <a:rPr lang="en-US" sz="1700" kern="1200" baseline="0" dirty="0">
                          <a:solidFill>
                            <a:schemeClr val="dk1"/>
                          </a:solidFill>
                        </a:rPr>
                        <a:t>, </a:t>
                      </a:r>
                      <a:r>
                        <a:rPr lang="en-US" sz="1700" kern="1200" baseline="0" dirty="0" err="1">
                          <a:solidFill>
                            <a:schemeClr val="dk1"/>
                          </a:solidFill>
                        </a:rPr>
                        <a:t>CANxTID</a:t>
                      </a:r>
                      <a:r>
                        <a:rPr lang="en-US" sz="1700" kern="1200" baseline="0" dirty="0">
                          <a:solidFill>
                            <a:schemeClr val="dk1"/>
                          </a:solidFill>
                        </a:rPr>
                        <a:t>, and optionally the </a:t>
                      </a:r>
                      <a:r>
                        <a:rPr lang="en-US" sz="1700" kern="1200" baseline="0" dirty="0" err="1">
                          <a:solidFill>
                            <a:schemeClr val="dk1"/>
                          </a:solidFill>
                        </a:rPr>
                        <a:t>CANxTDA</a:t>
                      </a:r>
                      <a:r>
                        <a:rPr lang="en-US" sz="1700" kern="1200" baseline="0" dirty="0">
                          <a:solidFill>
                            <a:schemeClr val="dk1"/>
                          </a:solidFill>
                        </a:rPr>
                        <a:t> and </a:t>
                      </a:r>
                      <a:r>
                        <a:rPr lang="en-US" sz="1700" kern="1200" baseline="0" dirty="0" err="1">
                          <a:solidFill>
                            <a:schemeClr val="dk1"/>
                          </a:solidFill>
                        </a:rPr>
                        <a:t>CANxTDB</a:t>
                      </a:r>
                      <a:r>
                        <a:rPr lang="en-US" sz="1700" kern="1200" baseline="0" dirty="0">
                          <a:solidFill>
                            <a:schemeClr val="dk1"/>
                          </a:solidFill>
                        </a:rPr>
                        <a:t> registers, is queued for transmission from the selected Transmit Buffer. If at two or all three of STB1, STB2 and STB3 bits are selected when TR=1 is written, Transmit  Buffer will be selected based on the chosen priority scheme</a:t>
                      </a:r>
                      <a:endParaRPr lang="en-US" sz="1700" dirty="0">
                        <a:latin typeface="+mn-lt"/>
                        <a:cs typeface="Times New Roman" pitchFamily="18" charset="0"/>
                      </a:endParaRPr>
                    </a:p>
                  </a:txBody>
                  <a:tcPr marL="91456" marR="91456" marT="45723" marB="45723"/>
                </a:tc>
                <a:extLst>
                  <a:ext uri="{0D108BD9-81ED-4DB2-BD59-A6C34878D82A}">
                    <a16:rowId xmlns:a16="http://schemas.microsoft.com/office/drawing/2014/main" val="10002"/>
                  </a:ext>
                </a:extLst>
              </a:tr>
              <a:tr h="350483">
                <a:tc rowSpan="2">
                  <a:txBody>
                    <a:bodyPr/>
                    <a:lstStyle/>
                    <a:p>
                      <a:pPr algn="just"/>
                      <a:r>
                        <a:rPr lang="en-US" sz="1700" dirty="0"/>
                        <a:t>1</a:t>
                      </a:r>
                      <a:endParaRPr lang="en-US" sz="1700" dirty="0">
                        <a:latin typeface="+mn-lt"/>
                        <a:cs typeface="Times New Roman" pitchFamily="18" charset="0"/>
                      </a:endParaRPr>
                    </a:p>
                  </a:txBody>
                  <a:tcPr marL="91456" marR="91456" marT="45723" marB="45723"/>
                </a:tc>
                <a:tc rowSpan="2">
                  <a:txBody>
                    <a:bodyPr/>
                    <a:lstStyle/>
                    <a:p>
                      <a:pPr algn="just"/>
                      <a:r>
                        <a:rPr lang="en-US" sz="1700" dirty="0"/>
                        <a:t>AT(</a:t>
                      </a:r>
                      <a:r>
                        <a:rPr lang="en-US" sz="1700" kern="1200" baseline="0" dirty="0">
                          <a:solidFill>
                            <a:schemeClr val="dk1"/>
                          </a:solidFill>
                        </a:rPr>
                        <a:t>Abort Transmission.)</a:t>
                      </a:r>
                      <a:endParaRPr lang="en-US" sz="1700" dirty="0">
                        <a:latin typeface="+mn-lt"/>
                        <a:cs typeface="Times New Roman" pitchFamily="18" charset="0"/>
                      </a:endParaRPr>
                    </a:p>
                  </a:txBody>
                  <a:tcPr marL="91456" marR="91456" marT="45723" marB="45723"/>
                </a:tc>
                <a:tc>
                  <a:txBody>
                    <a:bodyPr/>
                    <a:lstStyle/>
                    <a:p>
                      <a:pPr algn="just"/>
                      <a:r>
                        <a:rPr lang="en-US" sz="1700" dirty="0"/>
                        <a:t>0</a:t>
                      </a:r>
                      <a:endParaRPr lang="en-US" sz="1700" dirty="0">
                        <a:latin typeface="+mn-lt"/>
                        <a:cs typeface="Times New Roman" pitchFamily="18" charset="0"/>
                      </a:endParaRPr>
                    </a:p>
                  </a:txBody>
                  <a:tcPr marL="91456" marR="91456" marT="45723" marB="45723"/>
                </a:tc>
                <a:tc>
                  <a:txBody>
                    <a:bodyPr/>
                    <a:lstStyle/>
                    <a:p>
                      <a:pPr algn="just"/>
                      <a:r>
                        <a:rPr lang="en-US" sz="1700" kern="1200" baseline="0" dirty="0">
                          <a:solidFill>
                            <a:schemeClr val="dk1"/>
                          </a:solidFill>
                        </a:rPr>
                        <a:t>Do not abort the transmission.</a:t>
                      </a:r>
                      <a:endParaRPr lang="en-US" sz="1700" dirty="0">
                        <a:latin typeface="+mn-lt"/>
                        <a:cs typeface="Times New Roman" pitchFamily="18" charset="0"/>
                      </a:endParaRPr>
                    </a:p>
                  </a:txBody>
                  <a:tcPr marL="91456" marR="91456" marT="45723" marB="45723"/>
                </a:tc>
                <a:extLst>
                  <a:ext uri="{0D108BD9-81ED-4DB2-BD59-A6C34878D82A}">
                    <a16:rowId xmlns:a16="http://schemas.microsoft.com/office/drawing/2014/main" val="10003"/>
                  </a:ext>
                </a:extLst>
              </a:tr>
              <a:tr h="609521">
                <a:tc vMerge="1">
                  <a:txBody>
                    <a:bodyPr/>
                    <a:lstStyle/>
                    <a:p>
                      <a:endParaRPr lang="en-US"/>
                    </a:p>
                  </a:txBody>
                  <a:tcPr/>
                </a:tc>
                <a:tc vMerge="1">
                  <a:txBody>
                    <a:bodyPr/>
                    <a:lstStyle/>
                    <a:p>
                      <a:endParaRPr lang="en-US"/>
                    </a:p>
                  </a:txBody>
                  <a:tcPr/>
                </a:tc>
                <a:tc>
                  <a:txBody>
                    <a:bodyPr/>
                    <a:lstStyle/>
                    <a:p>
                      <a:pPr algn="just"/>
                      <a:r>
                        <a:rPr lang="en-US" sz="1700" dirty="0"/>
                        <a:t>1</a:t>
                      </a:r>
                      <a:endParaRPr lang="en-US" sz="1700" dirty="0">
                        <a:latin typeface="+mn-lt"/>
                        <a:cs typeface="Times New Roman" pitchFamily="18" charset="0"/>
                      </a:endParaRPr>
                    </a:p>
                  </a:txBody>
                  <a:tcPr marL="91456" marR="91456" marT="45723" marB="45723"/>
                </a:tc>
                <a:tc>
                  <a:txBody>
                    <a:bodyPr/>
                    <a:lstStyle/>
                    <a:p>
                      <a:pPr algn="just"/>
                      <a:r>
                        <a:rPr lang="en-US" sz="1700" kern="1200" baseline="0" dirty="0">
                          <a:solidFill>
                            <a:schemeClr val="dk1"/>
                          </a:solidFill>
                        </a:rPr>
                        <a:t>if not already in progress, a pending Transmission Request for the selected Transmit Buffer is cancelled.</a:t>
                      </a:r>
                      <a:endParaRPr lang="en-US" sz="1700" dirty="0">
                        <a:latin typeface="+mn-lt"/>
                        <a:cs typeface="Times New Roman" pitchFamily="18" charset="0"/>
                      </a:endParaRPr>
                    </a:p>
                  </a:txBody>
                  <a:tcPr marL="91456" marR="91456" marT="45723" marB="45723"/>
                </a:tc>
                <a:extLst>
                  <a:ext uri="{0D108BD9-81ED-4DB2-BD59-A6C34878D82A}">
                    <a16:rowId xmlns:a16="http://schemas.microsoft.com/office/drawing/2014/main" val="10004"/>
                  </a:ext>
                </a:extLst>
              </a:tr>
              <a:tr h="350483">
                <a:tc rowSpan="2">
                  <a:txBody>
                    <a:bodyPr/>
                    <a:lstStyle/>
                    <a:p>
                      <a:pPr algn="just"/>
                      <a:r>
                        <a:rPr lang="en-US" sz="1700" dirty="0"/>
                        <a:t>2</a:t>
                      </a:r>
                      <a:endParaRPr lang="en-US" sz="1700" dirty="0">
                        <a:latin typeface="+mn-lt"/>
                        <a:cs typeface="Times New Roman" pitchFamily="18" charset="0"/>
                      </a:endParaRPr>
                    </a:p>
                  </a:txBody>
                  <a:tcPr marL="91456" marR="91456" marT="45723" marB="45723"/>
                </a:tc>
                <a:tc rowSpan="2">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700" kern="1200" baseline="0" dirty="0">
                          <a:solidFill>
                            <a:schemeClr val="dk1"/>
                          </a:solidFill>
                        </a:rPr>
                        <a:t>RRB Release Receive Buffer.</a:t>
                      </a:r>
                      <a:endParaRPr lang="en-US" sz="1700" dirty="0">
                        <a:latin typeface="+mn-lt"/>
                        <a:cs typeface="Times New Roman" pitchFamily="18" charset="0"/>
                      </a:endParaRPr>
                    </a:p>
                  </a:txBody>
                  <a:tcPr marL="91456" marR="91456" marT="45723" marB="45723"/>
                </a:tc>
                <a:tc>
                  <a:txBody>
                    <a:bodyPr/>
                    <a:lstStyle/>
                    <a:p>
                      <a:pPr algn="just"/>
                      <a:r>
                        <a:rPr lang="en-US" sz="1700" dirty="0"/>
                        <a:t>   0</a:t>
                      </a:r>
                      <a:endParaRPr lang="en-US" sz="1700" dirty="0">
                        <a:latin typeface="+mn-lt"/>
                        <a:cs typeface="Times New Roman" pitchFamily="18" charset="0"/>
                      </a:endParaRPr>
                    </a:p>
                  </a:txBody>
                  <a:tcPr marL="91456" marR="91456" marT="45723" marB="45723"/>
                </a:tc>
                <a:tc>
                  <a:txBody>
                    <a:bodyPr/>
                    <a:lstStyle/>
                    <a:p>
                      <a:pPr algn="just"/>
                      <a:r>
                        <a:rPr lang="en-US" sz="1700" kern="1200" baseline="0" dirty="0">
                          <a:solidFill>
                            <a:schemeClr val="dk1"/>
                          </a:solidFill>
                        </a:rPr>
                        <a:t>Do not release the receive buffer.</a:t>
                      </a:r>
                      <a:endParaRPr lang="en-US" sz="1700" dirty="0">
                        <a:latin typeface="+mn-lt"/>
                        <a:cs typeface="Times New Roman" pitchFamily="18" charset="0"/>
                      </a:endParaRPr>
                    </a:p>
                  </a:txBody>
                  <a:tcPr marL="91456" marR="91456" marT="45723" marB="45723"/>
                </a:tc>
                <a:extLst>
                  <a:ext uri="{0D108BD9-81ED-4DB2-BD59-A6C34878D82A}">
                    <a16:rowId xmlns:a16="http://schemas.microsoft.com/office/drawing/2014/main" val="10005"/>
                  </a:ext>
                </a:extLst>
              </a:tr>
              <a:tr h="1386635">
                <a:tc vMerge="1">
                  <a:txBody>
                    <a:bodyPr/>
                    <a:lstStyle/>
                    <a:p>
                      <a:endParaRPr lang="en-US"/>
                    </a:p>
                  </a:txBody>
                  <a:tcPr/>
                </a:tc>
                <a:tc vMerge="1">
                  <a:txBody>
                    <a:bodyPr/>
                    <a:lstStyle/>
                    <a:p>
                      <a:endParaRPr lang="en-US"/>
                    </a:p>
                  </a:txBody>
                  <a:tcPr/>
                </a:tc>
                <a:tc>
                  <a:txBody>
                    <a:bodyPr/>
                    <a:lstStyle/>
                    <a:p>
                      <a:pPr algn="just"/>
                      <a:r>
                        <a:rPr lang="en-US" sz="1700" dirty="0"/>
                        <a:t>   1</a:t>
                      </a:r>
                      <a:endParaRPr lang="en-US" sz="1700" dirty="0">
                        <a:latin typeface="+mn-lt"/>
                        <a:cs typeface="Times New Roman" pitchFamily="18" charset="0"/>
                      </a:endParaRPr>
                    </a:p>
                  </a:txBody>
                  <a:tcPr marL="91456" marR="91456" marT="45723" marB="45723"/>
                </a:tc>
                <a:tc>
                  <a:txBody>
                    <a:bodyPr/>
                    <a:lstStyle/>
                    <a:p>
                      <a:pPr algn="just"/>
                      <a:r>
                        <a:rPr lang="en-US" sz="1700" kern="1200" baseline="0" dirty="0">
                          <a:solidFill>
                            <a:schemeClr val="dk1"/>
                          </a:solidFill>
                        </a:rPr>
                        <a:t>The information in the Receive Buffer (consisting of </a:t>
                      </a:r>
                      <a:r>
                        <a:rPr lang="en-US" sz="1700" kern="1200" baseline="0" dirty="0" err="1">
                          <a:solidFill>
                            <a:schemeClr val="dk1"/>
                          </a:solidFill>
                        </a:rPr>
                        <a:t>CANxRFS</a:t>
                      </a:r>
                      <a:r>
                        <a:rPr lang="en-US" sz="1700" kern="1200" baseline="0" dirty="0">
                          <a:solidFill>
                            <a:schemeClr val="dk1"/>
                          </a:solidFill>
                        </a:rPr>
                        <a:t>, </a:t>
                      </a:r>
                      <a:r>
                        <a:rPr lang="en-US" sz="1700" kern="1200" baseline="0" dirty="0" err="1">
                          <a:solidFill>
                            <a:schemeClr val="dk1"/>
                          </a:solidFill>
                        </a:rPr>
                        <a:t>CANxRID</a:t>
                      </a:r>
                      <a:r>
                        <a:rPr lang="en-US" sz="1700" kern="1200" baseline="0" dirty="0">
                          <a:solidFill>
                            <a:schemeClr val="dk1"/>
                          </a:solidFill>
                        </a:rPr>
                        <a:t>, and if applicable the CANxRDA and CANxRDB registers) is released, and becomes eligible for replacement by the next received frame. If the next received frame is not available, writing this command</a:t>
                      </a:r>
                    </a:p>
                    <a:p>
                      <a:pPr algn="just"/>
                      <a:r>
                        <a:rPr lang="en-US" sz="1700" kern="1200" baseline="0" dirty="0">
                          <a:solidFill>
                            <a:schemeClr val="dk1"/>
                          </a:solidFill>
                        </a:rPr>
                        <a:t>clears the RBS bit in the Status Register(s).</a:t>
                      </a:r>
                      <a:endParaRPr lang="en-US" sz="1700" dirty="0">
                        <a:latin typeface="+mn-lt"/>
                        <a:cs typeface="Times New Roman" pitchFamily="18" charset="0"/>
                      </a:endParaRPr>
                    </a:p>
                  </a:txBody>
                  <a:tcPr marL="91456" marR="91456" marT="45723" marB="45723"/>
                </a:tc>
                <a:extLst>
                  <a:ext uri="{0D108BD9-81ED-4DB2-BD59-A6C34878D82A}">
                    <a16:rowId xmlns:a16="http://schemas.microsoft.com/office/drawing/2014/main" val="10006"/>
                  </a:ext>
                </a:extLst>
              </a:tr>
            </a:tbl>
          </a:graphicData>
        </a:graphic>
      </p:graphicFrame>
      <p:pic>
        <p:nvPicPr>
          <p:cNvPr id="143399" name="Picture 2" descr="Our Brand Identity » PES University">
            <a:extLst>
              <a:ext uri="{FF2B5EF4-FFF2-40B4-BE49-F238E27FC236}">
                <a16:creationId xmlns:a16="http://schemas.microsoft.com/office/drawing/2014/main" id="{C2708D61-6F12-E525-3D2A-586C180E52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a:extLst>
              <a:ext uri="{FF2B5EF4-FFF2-40B4-BE49-F238E27FC236}">
                <a16:creationId xmlns:a16="http://schemas.microsoft.com/office/drawing/2014/main" id="{BC0F7685-F8D6-72CB-BEB2-94B976BB386B}"/>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7A809D74-E0FB-1DEB-8563-26FF871B9BBB}"/>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
        <p:nvSpPr>
          <p:cNvPr id="5" name="Line 7">
            <a:extLst>
              <a:ext uri="{FF2B5EF4-FFF2-40B4-BE49-F238E27FC236}">
                <a16:creationId xmlns:a16="http://schemas.microsoft.com/office/drawing/2014/main" id="{5F46EC4C-5C33-E082-2661-0043B801AAE8}"/>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sp>
        <p:nvSpPr>
          <p:cNvPr id="10" name="Rectangle 9">
            <a:extLst>
              <a:ext uri="{FF2B5EF4-FFF2-40B4-BE49-F238E27FC236}">
                <a16:creationId xmlns:a16="http://schemas.microsoft.com/office/drawing/2014/main" id="{A2D52F14-1053-3A6A-7A34-4B62923D14C8}"/>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US" altLang="en-US" sz="2200" b="1" dirty="0">
                <a:solidFill>
                  <a:srgbClr val="C00000"/>
                </a:solidFill>
                <a:latin typeface="+mn-lt"/>
                <a:cs typeface="Times New Roman" panose="02020603050405020304" pitchFamily="18" charset="0"/>
              </a:rPr>
              <a:t>Programming CAN protocol</a:t>
            </a:r>
            <a:endParaRPr lang="en-IN" sz="2200" b="1" dirty="0">
              <a:solidFill>
                <a:srgbClr val="C00000"/>
              </a:solidFill>
              <a:latin typeface="+mn-lt"/>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DEABE320-236C-8378-F48B-1363612F3226}"/>
              </a:ext>
            </a:extLst>
          </p:cNvPr>
          <p:cNvGraphicFramePr>
            <a:graphicFrameLocks noGrp="1"/>
          </p:cNvGraphicFramePr>
          <p:nvPr/>
        </p:nvGraphicFramePr>
        <p:xfrm>
          <a:off x="544513" y="1423988"/>
          <a:ext cx="10131425" cy="5014912"/>
        </p:xfrm>
        <a:graphic>
          <a:graphicData uri="http://schemas.openxmlformats.org/drawingml/2006/table">
            <a:tbl>
              <a:tblPr firstRow="1" bandRow="1">
                <a:tableStyleId>{5940675A-B579-460E-94D1-54222C63F5DA}</a:tableStyleId>
              </a:tblPr>
              <a:tblGrid>
                <a:gridCol w="499791">
                  <a:extLst>
                    <a:ext uri="{9D8B030D-6E8A-4147-A177-3AD203B41FA5}">
                      <a16:colId xmlns:a16="http://schemas.microsoft.com/office/drawing/2014/main" val="20000"/>
                    </a:ext>
                  </a:extLst>
                </a:gridCol>
                <a:gridCol w="1912076">
                  <a:extLst>
                    <a:ext uri="{9D8B030D-6E8A-4147-A177-3AD203B41FA5}">
                      <a16:colId xmlns:a16="http://schemas.microsoft.com/office/drawing/2014/main" val="20001"/>
                    </a:ext>
                  </a:extLst>
                </a:gridCol>
                <a:gridCol w="771956">
                  <a:extLst>
                    <a:ext uri="{9D8B030D-6E8A-4147-A177-3AD203B41FA5}">
                      <a16:colId xmlns:a16="http://schemas.microsoft.com/office/drawing/2014/main" val="20002"/>
                    </a:ext>
                  </a:extLst>
                </a:gridCol>
                <a:gridCol w="6947602">
                  <a:extLst>
                    <a:ext uri="{9D8B030D-6E8A-4147-A177-3AD203B41FA5}">
                      <a16:colId xmlns:a16="http://schemas.microsoft.com/office/drawing/2014/main" val="20003"/>
                    </a:ext>
                  </a:extLst>
                </a:gridCol>
              </a:tblGrid>
              <a:tr h="350590">
                <a:tc>
                  <a:txBody>
                    <a:bodyPr/>
                    <a:lstStyle/>
                    <a:p>
                      <a:r>
                        <a:rPr lang="en-US" sz="1700" dirty="0">
                          <a:latin typeface="+mn-lt"/>
                        </a:rPr>
                        <a:t>BIT</a:t>
                      </a:r>
                      <a:endParaRPr lang="en-US" sz="1700" dirty="0">
                        <a:latin typeface="+mn-lt"/>
                        <a:cs typeface="Times New Roman" pitchFamily="18" charset="0"/>
                      </a:endParaRPr>
                    </a:p>
                  </a:txBody>
                  <a:tcPr marL="91463" marR="91463" marT="45737" marB="45737"/>
                </a:tc>
                <a:tc>
                  <a:txBody>
                    <a:bodyPr/>
                    <a:lstStyle/>
                    <a:p>
                      <a:r>
                        <a:rPr lang="en-US" sz="1700" dirty="0">
                          <a:latin typeface="+mn-lt"/>
                        </a:rPr>
                        <a:t>SYMBOL</a:t>
                      </a:r>
                      <a:endParaRPr lang="en-US" sz="1700" dirty="0">
                        <a:latin typeface="+mn-lt"/>
                        <a:cs typeface="Times New Roman" pitchFamily="18" charset="0"/>
                      </a:endParaRPr>
                    </a:p>
                  </a:txBody>
                  <a:tcPr marL="91463" marR="91463" marT="45737" marB="45737"/>
                </a:tc>
                <a:tc>
                  <a:txBody>
                    <a:bodyPr/>
                    <a:lstStyle/>
                    <a:p>
                      <a:r>
                        <a:rPr lang="en-US" sz="1700" dirty="0">
                          <a:latin typeface="+mn-lt"/>
                        </a:rPr>
                        <a:t>VALUE</a:t>
                      </a:r>
                      <a:endParaRPr lang="en-US" sz="1700" dirty="0">
                        <a:latin typeface="+mn-lt"/>
                        <a:cs typeface="Times New Roman" pitchFamily="18" charset="0"/>
                      </a:endParaRPr>
                    </a:p>
                  </a:txBody>
                  <a:tcPr marL="91463" marR="91463" marT="45737" marB="45737"/>
                </a:tc>
                <a:tc>
                  <a:txBody>
                    <a:bodyPr/>
                    <a:lstStyle/>
                    <a:p>
                      <a:r>
                        <a:rPr lang="en-US" sz="1700" dirty="0">
                          <a:latin typeface="+mn-lt"/>
                        </a:rPr>
                        <a:t>FUNCTION</a:t>
                      </a:r>
                      <a:endParaRPr lang="en-US" sz="1700" dirty="0">
                        <a:latin typeface="+mn-lt"/>
                        <a:cs typeface="Times New Roman" pitchFamily="18" charset="0"/>
                      </a:endParaRPr>
                    </a:p>
                  </a:txBody>
                  <a:tcPr marL="91463" marR="91463" marT="45737" marB="45737"/>
                </a:tc>
                <a:extLst>
                  <a:ext uri="{0D108BD9-81ED-4DB2-BD59-A6C34878D82A}">
                    <a16:rowId xmlns:a16="http://schemas.microsoft.com/office/drawing/2014/main" val="10000"/>
                  </a:ext>
                </a:extLst>
              </a:tr>
              <a:tr h="335348">
                <a:tc rowSpan="2">
                  <a:txBody>
                    <a:bodyPr/>
                    <a:lstStyle/>
                    <a:p>
                      <a:r>
                        <a:rPr lang="en-US" sz="1600" dirty="0">
                          <a:latin typeface="+mn-lt"/>
                        </a:rPr>
                        <a:t>3</a:t>
                      </a:r>
                      <a:endParaRPr lang="en-US" sz="1600" dirty="0">
                        <a:latin typeface="+mn-lt"/>
                        <a:cs typeface="Times New Roman" pitchFamily="18" charset="0"/>
                      </a:endParaRPr>
                    </a:p>
                  </a:txBody>
                  <a:tcPr marL="91463" marR="91463" marT="45737" marB="45737"/>
                </a:tc>
                <a:tc rowSpan="2">
                  <a:txBody>
                    <a:bodyPr/>
                    <a:lstStyle/>
                    <a:p>
                      <a:r>
                        <a:rPr lang="en-US" sz="1600" kern="1200" baseline="0" dirty="0">
                          <a:solidFill>
                            <a:schemeClr val="dk1"/>
                          </a:solidFill>
                          <a:latin typeface="+mn-lt"/>
                        </a:rPr>
                        <a:t>CDO</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baseline="0" dirty="0">
                          <a:solidFill>
                            <a:schemeClr val="dk1"/>
                          </a:solidFill>
                          <a:latin typeface="+mn-lt"/>
                        </a:rPr>
                        <a:t>Clear Data Overrun.</a:t>
                      </a:r>
                      <a:endParaRPr lang="en-US" sz="1600" dirty="0">
                        <a:latin typeface="+mn-lt"/>
                        <a:cs typeface="Times New Roman" pitchFamily="18" charset="0"/>
                      </a:endParaRPr>
                    </a:p>
                  </a:txBody>
                  <a:tcPr marL="91463" marR="91463" marT="45737" marB="45737"/>
                </a:tc>
                <a:tc>
                  <a:txBody>
                    <a:bodyPr/>
                    <a:lstStyle/>
                    <a:p>
                      <a:r>
                        <a:rPr lang="en-US" sz="1600" dirty="0">
                          <a:latin typeface="+mn-lt"/>
                        </a:rPr>
                        <a:t>0</a:t>
                      </a:r>
                      <a:endParaRPr lang="en-US" sz="1600" dirty="0">
                        <a:latin typeface="+mn-lt"/>
                        <a:cs typeface="Times New Roman" pitchFamily="18" charset="0"/>
                      </a:endParaRPr>
                    </a:p>
                  </a:txBody>
                  <a:tcPr marL="91463" marR="91463" marT="45737" marB="45737"/>
                </a:tc>
                <a:tc>
                  <a:txBody>
                    <a:bodyPr/>
                    <a:lstStyle/>
                    <a:p>
                      <a:r>
                        <a:rPr lang="en-US" sz="1600" kern="1200" baseline="0" dirty="0">
                          <a:solidFill>
                            <a:schemeClr val="dk1"/>
                          </a:solidFill>
                          <a:latin typeface="+mn-lt"/>
                        </a:rPr>
                        <a:t>Do not clear the data overrun bit.</a:t>
                      </a:r>
                      <a:endParaRPr lang="en-US" sz="1600" dirty="0">
                        <a:latin typeface="+mn-lt"/>
                      </a:endParaRPr>
                    </a:p>
                  </a:txBody>
                  <a:tcPr marL="91463" marR="91463" marT="45737" marB="45737"/>
                </a:tc>
                <a:extLst>
                  <a:ext uri="{0D108BD9-81ED-4DB2-BD59-A6C34878D82A}">
                    <a16:rowId xmlns:a16="http://schemas.microsoft.com/office/drawing/2014/main" val="10001"/>
                  </a:ext>
                </a:extLst>
              </a:tr>
              <a:tr h="335348">
                <a:tc vMerge="1">
                  <a:txBody>
                    <a:bodyPr/>
                    <a:lstStyle/>
                    <a:p>
                      <a:endParaRPr lang="en-US"/>
                    </a:p>
                  </a:txBody>
                  <a:tcPr/>
                </a:tc>
                <a:tc vMerge="1">
                  <a:txBody>
                    <a:bodyPr/>
                    <a:lstStyle/>
                    <a:p>
                      <a:endParaRPr lang="en-US"/>
                    </a:p>
                  </a:txBody>
                  <a:tcPr/>
                </a:tc>
                <a:tc>
                  <a:txBody>
                    <a:bodyPr/>
                    <a:lstStyle/>
                    <a:p>
                      <a:r>
                        <a:rPr lang="en-US" sz="1600" dirty="0">
                          <a:latin typeface="+mn-lt"/>
                        </a:rPr>
                        <a:t>1</a:t>
                      </a:r>
                      <a:endParaRPr lang="en-US" sz="1600" dirty="0">
                        <a:latin typeface="+mn-lt"/>
                        <a:cs typeface="Times New Roman" pitchFamily="18" charset="0"/>
                      </a:endParaRPr>
                    </a:p>
                  </a:txBody>
                  <a:tcPr marL="91463" marR="91463" marT="45737" marB="45737"/>
                </a:tc>
                <a:tc>
                  <a:txBody>
                    <a:bodyPr/>
                    <a:lstStyle/>
                    <a:p>
                      <a:r>
                        <a:rPr lang="en-US" sz="1600" kern="1200" baseline="0" dirty="0">
                          <a:solidFill>
                            <a:schemeClr val="dk1"/>
                          </a:solidFill>
                          <a:latin typeface="+mn-lt"/>
                        </a:rPr>
                        <a:t>The Data Overrun bit in Status Register(s) is cleared.</a:t>
                      </a:r>
                      <a:endParaRPr lang="en-US" sz="1600" dirty="0">
                        <a:latin typeface="+mn-lt"/>
                      </a:endParaRPr>
                    </a:p>
                  </a:txBody>
                  <a:tcPr marL="91463" marR="91463" marT="45737" marB="45737"/>
                </a:tc>
                <a:extLst>
                  <a:ext uri="{0D108BD9-81ED-4DB2-BD59-A6C34878D82A}">
                    <a16:rowId xmlns:a16="http://schemas.microsoft.com/office/drawing/2014/main" val="10002"/>
                  </a:ext>
                </a:extLst>
              </a:tr>
              <a:tr h="335348">
                <a:tc rowSpan="2">
                  <a:txBody>
                    <a:bodyPr/>
                    <a:lstStyle/>
                    <a:p>
                      <a:r>
                        <a:rPr lang="en-US" sz="1600" dirty="0">
                          <a:latin typeface="+mn-lt"/>
                        </a:rPr>
                        <a:t>4</a:t>
                      </a:r>
                      <a:endParaRPr lang="en-US" sz="1600" dirty="0">
                        <a:latin typeface="+mn-lt"/>
                        <a:cs typeface="Times New Roman" pitchFamily="18" charset="0"/>
                      </a:endParaRPr>
                    </a:p>
                  </a:txBody>
                  <a:tcPr marL="91463" marR="91463" marT="45737" marB="45737"/>
                </a:tc>
                <a:tc rowSpan="2">
                  <a:txBody>
                    <a:bodyPr/>
                    <a:lstStyle/>
                    <a:p>
                      <a:r>
                        <a:rPr lang="en-US" sz="1600" dirty="0">
                          <a:latin typeface="+mn-lt"/>
                        </a:rPr>
                        <a:t>SRR</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baseline="0" dirty="0">
                          <a:solidFill>
                            <a:schemeClr val="dk1"/>
                          </a:solidFill>
                          <a:latin typeface="+mn-lt"/>
                        </a:rPr>
                        <a:t>Self Reception Request.</a:t>
                      </a:r>
                      <a:endParaRPr lang="en-US" sz="1600" dirty="0">
                        <a:latin typeface="+mn-lt"/>
                        <a:cs typeface="Times New Roman" pitchFamily="18" charset="0"/>
                      </a:endParaRPr>
                    </a:p>
                  </a:txBody>
                  <a:tcPr marL="91463" marR="91463" marT="45737" marB="45737"/>
                </a:tc>
                <a:tc>
                  <a:txBody>
                    <a:bodyPr/>
                    <a:lstStyle/>
                    <a:p>
                      <a:r>
                        <a:rPr lang="en-US" sz="1600" dirty="0">
                          <a:latin typeface="+mn-lt"/>
                        </a:rPr>
                        <a:t>0</a:t>
                      </a:r>
                      <a:endParaRPr lang="en-US" sz="1600" dirty="0">
                        <a:latin typeface="+mn-lt"/>
                        <a:cs typeface="Times New Roman" pitchFamily="18" charset="0"/>
                      </a:endParaRPr>
                    </a:p>
                  </a:txBody>
                  <a:tcPr marL="91463" marR="91463" marT="45737" marB="45737"/>
                </a:tc>
                <a:tc>
                  <a:txBody>
                    <a:bodyPr/>
                    <a:lstStyle/>
                    <a:p>
                      <a:r>
                        <a:rPr lang="en-US" sz="1600" kern="1200" baseline="0" dirty="0">
                          <a:solidFill>
                            <a:schemeClr val="dk1"/>
                          </a:solidFill>
                          <a:latin typeface="+mn-lt"/>
                        </a:rPr>
                        <a:t>No self reception request.</a:t>
                      </a:r>
                      <a:endParaRPr lang="en-US" sz="1600" dirty="0">
                        <a:latin typeface="+mn-lt"/>
                        <a:cs typeface="Times New Roman" pitchFamily="18" charset="0"/>
                      </a:endParaRPr>
                    </a:p>
                  </a:txBody>
                  <a:tcPr marL="91463" marR="91463" marT="45737" marB="45737"/>
                </a:tc>
                <a:extLst>
                  <a:ext uri="{0D108BD9-81ED-4DB2-BD59-A6C34878D82A}">
                    <a16:rowId xmlns:a16="http://schemas.microsoft.com/office/drawing/2014/main" val="10003"/>
                  </a:ext>
                </a:extLst>
              </a:tr>
              <a:tr h="1310842">
                <a:tc vMerge="1">
                  <a:txBody>
                    <a:bodyPr/>
                    <a:lstStyle/>
                    <a:p>
                      <a:endParaRPr lang="en-US"/>
                    </a:p>
                  </a:txBody>
                  <a:tcPr/>
                </a:tc>
                <a:tc vMerge="1">
                  <a:txBody>
                    <a:bodyPr/>
                    <a:lstStyle/>
                    <a:p>
                      <a:endParaRPr lang="en-US"/>
                    </a:p>
                  </a:txBody>
                  <a:tcPr/>
                </a:tc>
                <a:tc>
                  <a:txBody>
                    <a:bodyPr/>
                    <a:lstStyle/>
                    <a:p>
                      <a:r>
                        <a:rPr lang="en-US" sz="1600" dirty="0">
                          <a:latin typeface="+mn-lt"/>
                        </a:rPr>
                        <a:t>1</a:t>
                      </a:r>
                      <a:endParaRPr lang="en-US" sz="1600" dirty="0">
                        <a:latin typeface="+mn-lt"/>
                        <a:cs typeface="Times New Roman" pitchFamily="18" charset="0"/>
                      </a:endParaRPr>
                    </a:p>
                  </a:txBody>
                  <a:tcPr marL="91463" marR="91463" marT="45737" marB="45737"/>
                </a:tc>
                <a:tc>
                  <a:txBody>
                    <a:bodyPr/>
                    <a:lstStyle/>
                    <a:p>
                      <a:pPr algn="just"/>
                      <a:r>
                        <a:rPr lang="en-US" sz="1600" kern="1200" baseline="0" dirty="0">
                          <a:solidFill>
                            <a:schemeClr val="dk1"/>
                          </a:solidFill>
                          <a:latin typeface="+mn-lt"/>
                        </a:rPr>
                        <a:t>The message, previously written to the </a:t>
                      </a:r>
                      <a:r>
                        <a:rPr lang="en-US" sz="1600" kern="1200" baseline="0" dirty="0" err="1">
                          <a:solidFill>
                            <a:schemeClr val="dk1"/>
                          </a:solidFill>
                          <a:latin typeface="+mn-lt"/>
                        </a:rPr>
                        <a:t>CANxTFS</a:t>
                      </a:r>
                      <a:r>
                        <a:rPr lang="en-US" sz="1600" kern="1200" baseline="0" dirty="0">
                          <a:solidFill>
                            <a:schemeClr val="dk1"/>
                          </a:solidFill>
                          <a:latin typeface="+mn-lt"/>
                        </a:rPr>
                        <a:t>, </a:t>
                      </a:r>
                      <a:r>
                        <a:rPr lang="en-US" sz="1600" kern="1200" baseline="0" dirty="0" err="1">
                          <a:solidFill>
                            <a:schemeClr val="dk1"/>
                          </a:solidFill>
                          <a:latin typeface="+mn-lt"/>
                        </a:rPr>
                        <a:t>CANxTID</a:t>
                      </a:r>
                      <a:r>
                        <a:rPr lang="en-US" sz="1600" kern="1200" baseline="0" dirty="0">
                          <a:solidFill>
                            <a:schemeClr val="dk1"/>
                          </a:solidFill>
                          <a:latin typeface="+mn-lt"/>
                        </a:rPr>
                        <a:t>, and optionally the </a:t>
                      </a:r>
                      <a:r>
                        <a:rPr lang="en-US" sz="1600" kern="1200" baseline="0" dirty="0" err="1">
                          <a:solidFill>
                            <a:schemeClr val="dk1"/>
                          </a:solidFill>
                          <a:latin typeface="+mn-lt"/>
                        </a:rPr>
                        <a:t>CANxTDA</a:t>
                      </a:r>
                      <a:r>
                        <a:rPr lang="en-US" sz="1600" kern="1200" baseline="0" dirty="0">
                          <a:solidFill>
                            <a:schemeClr val="dk1"/>
                          </a:solidFill>
                          <a:latin typeface="+mn-lt"/>
                        </a:rPr>
                        <a:t> and </a:t>
                      </a:r>
                      <a:r>
                        <a:rPr lang="en-US" sz="1600" kern="1200" baseline="0" dirty="0" err="1">
                          <a:solidFill>
                            <a:schemeClr val="dk1"/>
                          </a:solidFill>
                          <a:latin typeface="+mn-lt"/>
                        </a:rPr>
                        <a:t>CANxTDB</a:t>
                      </a:r>
                      <a:r>
                        <a:rPr lang="en-US" sz="1600" kern="1200" baseline="0" dirty="0">
                          <a:solidFill>
                            <a:schemeClr val="dk1"/>
                          </a:solidFill>
                          <a:latin typeface="+mn-lt"/>
                        </a:rPr>
                        <a:t> registers, is queued for transmission from the selected Transmit Buffer and received simultaneously. This differs from the TR bit above in that the receiver is not disabled during the transmission, so that it receives the message if its Identifier is recognized by the Acceptance Filter.</a:t>
                      </a:r>
                      <a:endParaRPr lang="en-US" sz="1600" dirty="0">
                        <a:latin typeface="+mn-lt"/>
                        <a:cs typeface="Times New Roman" pitchFamily="18" charset="0"/>
                      </a:endParaRPr>
                    </a:p>
                  </a:txBody>
                  <a:tcPr marL="91463" marR="91463" marT="45737" marB="45737"/>
                </a:tc>
                <a:extLst>
                  <a:ext uri="{0D108BD9-81ED-4DB2-BD59-A6C34878D82A}">
                    <a16:rowId xmlns:a16="http://schemas.microsoft.com/office/drawing/2014/main" val="10004"/>
                  </a:ext>
                </a:extLst>
              </a:tr>
              <a:tr h="335348">
                <a:tc rowSpan="2">
                  <a:txBody>
                    <a:bodyPr/>
                    <a:lstStyle/>
                    <a:p>
                      <a:r>
                        <a:rPr lang="en-US" sz="1600" dirty="0">
                          <a:latin typeface="+mn-lt"/>
                        </a:rPr>
                        <a:t>5</a:t>
                      </a:r>
                      <a:endParaRPr lang="en-US" sz="1600" dirty="0">
                        <a:latin typeface="+mn-lt"/>
                        <a:cs typeface="Times New Roman" pitchFamily="18" charset="0"/>
                      </a:endParaRPr>
                    </a:p>
                  </a:txBody>
                  <a:tcPr marL="91463" marR="91463" marT="45737" marB="45737"/>
                </a:tc>
                <a:tc rowSpan="2">
                  <a:txBody>
                    <a:bodyPr/>
                    <a:lstStyle/>
                    <a:p>
                      <a:r>
                        <a:rPr lang="en-US" sz="1600" dirty="0">
                          <a:latin typeface="+mn-lt"/>
                        </a:rPr>
                        <a:t>STB1</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baseline="0" dirty="0">
                          <a:solidFill>
                            <a:schemeClr val="dk1"/>
                          </a:solidFill>
                          <a:latin typeface="+mn-lt"/>
                        </a:rPr>
                        <a:t>Select </a:t>
                      </a:r>
                      <a:r>
                        <a:rPr lang="en-US" sz="1600" kern="1200" baseline="0" dirty="0" err="1">
                          <a:solidFill>
                            <a:schemeClr val="dk1"/>
                          </a:solidFill>
                          <a:latin typeface="+mn-lt"/>
                        </a:rPr>
                        <a:t>Tx</a:t>
                      </a:r>
                      <a:r>
                        <a:rPr lang="en-US" sz="1600" kern="1200" baseline="0" dirty="0">
                          <a:solidFill>
                            <a:schemeClr val="dk1"/>
                          </a:solidFill>
                          <a:latin typeface="+mn-lt"/>
                        </a:rPr>
                        <a:t> Buffer 1.</a:t>
                      </a:r>
                      <a:endParaRPr lang="en-US" sz="1600" dirty="0">
                        <a:latin typeface="+mn-lt"/>
                        <a:cs typeface="Times New Roman" pitchFamily="18" charset="0"/>
                      </a:endParaRPr>
                    </a:p>
                  </a:txBody>
                  <a:tcPr marL="91463" marR="91463" marT="45737" marB="45737"/>
                </a:tc>
                <a:tc>
                  <a:txBody>
                    <a:bodyPr/>
                    <a:lstStyle/>
                    <a:p>
                      <a:r>
                        <a:rPr lang="en-US" sz="1600" dirty="0">
                          <a:latin typeface="+mn-lt"/>
                        </a:rPr>
                        <a:t>0</a:t>
                      </a:r>
                      <a:endParaRPr lang="en-US" sz="1600" dirty="0">
                        <a:latin typeface="+mn-lt"/>
                        <a:cs typeface="Times New Roman" pitchFamily="18" charset="0"/>
                      </a:endParaRPr>
                    </a:p>
                  </a:txBody>
                  <a:tcPr marL="91463" marR="91463" marT="45737" marB="45737"/>
                </a:tc>
                <a:tc>
                  <a:txBody>
                    <a:bodyPr/>
                    <a:lstStyle/>
                    <a:p>
                      <a:r>
                        <a:rPr lang="en-US" sz="1600" kern="1200" baseline="0" dirty="0" err="1">
                          <a:solidFill>
                            <a:schemeClr val="dk1"/>
                          </a:solidFill>
                          <a:latin typeface="+mn-lt"/>
                        </a:rPr>
                        <a:t>Tx</a:t>
                      </a:r>
                      <a:r>
                        <a:rPr lang="en-US" sz="1600" kern="1200" baseline="0" dirty="0">
                          <a:solidFill>
                            <a:schemeClr val="dk1"/>
                          </a:solidFill>
                          <a:latin typeface="+mn-lt"/>
                        </a:rPr>
                        <a:t> Buffer 1 is not selected for transmission.</a:t>
                      </a:r>
                      <a:endParaRPr lang="en-US" sz="1600" dirty="0">
                        <a:latin typeface="+mn-lt"/>
                        <a:cs typeface="Times New Roman" pitchFamily="18" charset="0"/>
                      </a:endParaRPr>
                    </a:p>
                  </a:txBody>
                  <a:tcPr marL="91463" marR="91463" marT="45737" marB="45737"/>
                </a:tc>
                <a:extLst>
                  <a:ext uri="{0D108BD9-81ED-4DB2-BD59-A6C34878D82A}">
                    <a16:rowId xmlns:a16="http://schemas.microsoft.com/office/drawing/2014/main" val="10005"/>
                  </a:ext>
                </a:extLst>
              </a:tr>
              <a:tr h="335348">
                <a:tc vMerge="1">
                  <a:txBody>
                    <a:bodyPr/>
                    <a:lstStyle/>
                    <a:p>
                      <a:endParaRPr lang="en-US"/>
                    </a:p>
                  </a:txBody>
                  <a:tcPr/>
                </a:tc>
                <a:tc vMerge="1">
                  <a:txBody>
                    <a:bodyPr/>
                    <a:lstStyle/>
                    <a:p>
                      <a:endParaRPr lang="en-US"/>
                    </a:p>
                  </a:txBody>
                  <a:tcPr/>
                </a:tc>
                <a:tc>
                  <a:txBody>
                    <a:bodyPr/>
                    <a:lstStyle/>
                    <a:p>
                      <a:r>
                        <a:rPr lang="en-US" sz="1600" dirty="0">
                          <a:latin typeface="+mn-lt"/>
                        </a:rPr>
                        <a:t>1</a:t>
                      </a:r>
                      <a:endParaRPr lang="en-US" sz="1600" dirty="0">
                        <a:latin typeface="+mn-lt"/>
                        <a:cs typeface="Times New Roman" pitchFamily="18" charset="0"/>
                      </a:endParaRPr>
                    </a:p>
                  </a:txBody>
                  <a:tcPr marL="91463" marR="91463" marT="45737" marB="45737"/>
                </a:tc>
                <a:tc>
                  <a:txBody>
                    <a:bodyPr/>
                    <a:lstStyle/>
                    <a:p>
                      <a:r>
                        <a:rPr lang="en-US" sz="1600" kern="1200" baseline="0" dirty="0" err="1">
                          <a:solidFill>
                            <a:schemeClr val="dk1"/>
                          </a:solidFill>
                          <a:latin typeface="+mn-lt"/>
                        </a:rPr>
                        <a:t>Tx</a:t>
                      </a:r>
                      <a:r>
                        <a:rPr lang="en-US" sz="1600" kern="1200" baseline="0" dirty="0">
                          <a:solidFill>
                            <a:schemeClr val="dk1"/>
                          </a:solidFill>
                          <a:latin typeface="+mn-lt"/>
                        </a:rPr>
                        <a:t> Buffer 1 is selected for transmission.</a:t>
                      </a:r>
                      <a:endParaRPr lang="en-US" sz="1600" dirty="0">
                        <a:latin typeface="+mn-lt"/>
                        <a:cs typeface="Times New Roman" pitchFamily="18" charset="0"/>
                      </a:endParaRPr>
                    </a:p>
                  </a:txBody>
                  <a:tcPr marL="91463" marR="91463" marT="45737" marB="45737"/>
                </a:tc>
                <a:extLst>
                  <a:ext uri="{0D108BD9-81ED-4DB2-BD59-A6C34878D82A}">
                    <a16:rowId xmlns:a16="http://schemas.microsoft.com/office/drawing/2014/main" val="10006"/>
                  </a:ext>
                </a:extLst>
              </a:tr>
              <a:tr h="335348">
                <a:tc rowSpan="2">
                  <a:txBody>
                    <a:bodyPr/>
                    <a:lstStyle/>
                    <a:p>
                      <a:r>
                        <a:rPr lang="en-US" sz="1600" dirty="0">
                          <a:latin typeface="+mn-lt"/>
                        </a:rPr>
                        <a:t>6</a:t>
                      </a:r>
                      <a:endParaRPr lang="en-US" sz="1600" dirty="0">
                        <a:latin typeface="+mn-lt"/>
                        <a:cs typeface="Times New Roman" pitchFamily="18" charset="0"/>
                      </a:endParaRPr>
                    </a:p>
                  </a:txBody>
                  <a:tcPr marL="91463" marR="91463" marT="45737" marB="45737"/>
                </a:tc>
                <a:tc rowSpan="2">
                  <a:txBody>
                    <a:bodyPr/>
                    <a:lstStyle/>
                    <a:p>
                      <a:r>
                        <a:rPr lang="en-US" sz="1600" dirty="0">
                          <a:latin typeface="+mn-lt"/>
                        </a:rPr>
                        <a:t>STB2</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baseline="0" dirty="0">
                          <a:solidFill>
                            <a:schemeClr val="dk1"/>
                          </a:solidFill>
                          <a:latin typeface="+mn-lt"/>
                        </a:rPr>
                        <a:t>Select </a:t>
                      </a:r>
                      <a:r>
                        <a:rPr lang="en-US" sz="1600" kern="1200" baseline="0" dirty="0" err="1">
                          <a:solidFill>
                            <a:schemeClr val="dk1"/>
                          </a:solidFill>
                          <a:latin typeface="+mn-lt"/>
                        </a:rPr>
                        <a:t>Tx</a:t>
                      </a:r>
                      <a:r>
                        <a:rPr lang="en-US" sz="1600" kern="1200" baseline="0" dirty="0">
                          <a:solidFill>
                            <a:schemeClr val="dk1"/>
                          </a:solidFill>
                          <a:latin typeface="+mn-lt"/>
                        </a:rPr>
                        <a:t> Buffer 2</a:t>
                      </a:r>
                      <a:endParaRPr lang="en-US" sz="1600" dirty="0">
                        <a:latin typeface="+mn-lt"/>
                        <a:cs typeface="Times New Roman" pitchFamily="18" charset="0"/>
                      </a:endParaRPr>
                    </a:p>
                  </a:txBody>
                  <a:tcPr marL="91463" marR="91463" marT="45737" marB="45737"/>
                </a:tc>
                <a:tc>
                  <a:txBody>
                    <a:bodyPr/>
                    <a:lstStyle/>
                    <a:p>
                      <a:r>
                        <a:rPr lang="en-US" sz="1600" dirty="0">
                          <a:latin typeface="+mn-lt"/>
                        </a:rPr>
                        <a:t>0</a:t>
                      </a:r>
                      <a:endParaRPr lang="en-US" sz="1600" dirty="0">
                        <a:latin typeface="+mn-lt"/>
                        <a:cs typeface="Times New Roman" pitchFamily="18" charset="0"/>
                      </a:endParaRPr>
                    </a:p>
                  </a:txBody>
                  <a:tcPr marL="91463" marR="91463" marT="45737" marB="45737"/>
                </a:tc>
                <a:tc>
                  <a:txBody>
                    <a:bodyPr/>
                    <a:lstStyle/>
                    <a:p>
                      <a:r>
                        <a:rPr lang="en-US" sz="1600" kern="1200" baseline="0" dirty="0" err="1">
                          <a:solidFill>
                            <a:schemeClr val="dk1"/>
                          </a:solidFill>
                          <a:latin typeface="+mn-lt"/>
                        </a:rPr>
                        <a:t>Tx</a:t>
                      </a:r>
                      <a:r>
                        <a:rPr lang="en-US" sz="1600" kern="1200" baseline="0" dirty="0">
                          <a:solidFill>
                            <a:schemeClr val="dk1"/>
                          </a:solidFill>
                          <a:latin typeface="+mn-lt"/>
                        </a:rPr>
                        <a:t> Buffer 2 is not selected for transmission.</a:t>
                      </a:r>
                      <a:endParaRPr lang="en-US" sz="1600" dirty="0">
                        <a:latin typeface="+mn-lt"/>
                        <a:cs typeface="Times New Roman" pitchFamily="18" charset="0"/>
                      </a:endParaRPr>
                    </a:p>
                  </a:txBody>
                  <a:tcPr marL="91463" marR="91463" marT="45737" marB="45737"/>
                </a:tc>
                <a:extLst>
                  <a:ext uri="{0D108BD9-81ED-4DB2-BD59-A6C34878D82A}">
                    <a16:rowId xmlns:a16="http://schemas.microsoft.com/office/drawing/2014/main" val="10007"/>
                  </a:ext>
                </a:extLst>
              </a:tr>
              <a:tr h="335348">
                <a:tc vMerge="1">
                  <a:txBody>
                    <a:bodyPr/>
                    <a:lstStyle/>
                    <a:p>
                      <a:endParaRPr lang="en-US"/>
                    </a:p>
                  </a:txBody>
                  <a:tcPr/>
                </a:tc>
                <a:tc vMerge="1">
                  <a:txBody>
                    <a:bodyPr/>
                    <a:lstStyle/>
                    <a:p>
                      <a:endParaRPr lang="en-US"/>
                    </a:p>
                  </a:txBody>
                  <a:tcPr/>
                </a:tc>
                <a:tc>
                  <a:txBody>
                    <a:bodyPr/>
                    <a:lstStyle/>
                    <a:p>
                      <a:r>
                        <a:rPr lang="en-US" sz="1600" dirty="0">
                          <a:latin typeface="+mn-lt"/>
                        </a:rPr>
                        <a:t>1</a:t>
                      </a:r>
                      <a:endParaRPr lang="en-US" sz="1600" dirty="0">
                        <a:latin typeface="+mn-lt"/>
                        <a:cs typeface="Times New Roman" pitchFamily="18" charset="0"/>
                      </a:endParaRPr>
                    </a:p>
                  </a:txBody>
                  <a:tcPr marL="91463" marR="91463" marT="45737" marB="45737"/>
                </a:tc>
                <a:tc>
                  <a:txBody>
                    <a:bodyPr/>
                    <a:lstStyle/>
                    <a:p>
                      <a:r>
                        <a:rPr lang="en-US" sz="1600" kern="1200" baseline="0" dirty="0" err="1">
                          <a:solidFill>
                            <a:schemeClr val="dk1"/>
                          </a:solidFill>
                          <a:latin typeface="+mn-lt"/>
                        </a:rPr>
                        <a:t>Tx</a:t>
                      </a:r>
                      <a:r>
                        <a:rPr lang="en-US" sz="1600" kern="1200" baseline="0" dirty="0">
                          <a:solidFill>
                            <a:schemeClr val="dk1"/>
                          </a:solidFill>
                          <a:latin typeface="+mn-lt"/>
                        </a:rPr>
                        <a:t> Buffer 2 is selected for transmission.</a:t>
                      </a:r>
                      <a:endParaRPr lang="en-US" sz="1600" dirty="0">
                        <a:latin typeface="+mn-lt"/>
                        <a:cs typeface="Times New Roman" pitchFamily="18" charset="0"/>
                      </a:endParaRPr>
                    </a:p>
                  </a:txBody>
                  <a:tcPr marL="91463" marR="91463" marT="45737" marB="45737"/>
                </a:tc>
                <a:extLst>
                  <a:ext uri="{0D108BD9-81ED-4DB2-BD59-A6C34878D82A}">
                    <a16:rowId xmlns:a16="http://schemas.microsoft.com/office/drawing/2014/main" val="10008"/>
                  </a:ext>
                </a:extLst>
              </a:tr>
              <a:tr h="335348">
                <a:tc rowSpan="2">
                  <a:txBody>
                    <a:bodyPr/>
                    <a:lstStyle/>
                    <a:p>
                      <a:r>
                        <a:rPr lang="en-US" sz="1600" dirty="0">
                          <a:latin typeface="+mn-lt"/>
                        </a:rPr>
                        <a:t>7</a:t>
                      </a:r>
                      <a:endParaRPr lang="en-US" sz="1600" dirty="0">
                        <a:latin typeface="+mn-lt"/>
                        <a:cs typeface="Times New Roman" pitchFamily="18" charset="0"/>
                      </a:endParaRPr>
                    </a:p>
                  </a:txBody>
                  <a:tcPr marL="91463" marR="91463" marT="45737" marB="45737"/>
                </a:tc>
                <a:tc rowSpan="2">
                  <a:txBody>
                    <a:bodyPr/>
                    <a:lstStyle/>
                    <a:p>
                      <a:r>
                        <a:rPr lang="en-US" sz="1600" dirty="0">
                          <a:latin typeface="+mn-lt"/>
                        </a:rPr>
                        <a:t>STB3</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baseline="0" dirty="0">
                          <a:solidFill>
                            <a:schemeClr val="dk1"/>
                          </a:solidFill>
                          <a:latin typeface="+mn-lt"/>
                        </a:rPr>
                        <a:t>Select </a:t>
                      </a:r>
                      <a:r>
                        <a:rPr lang="en-US" sz="1600" kern="1200" baseline="0" dirty="0" err="1">
                          <a:solidFill>
                            <a:schemeClr val="dk1"/>
                          </a:solidFill>
                          <a:latin typeface="+mn-lt"/>
                        </a:rPr>
                        <a:t>Tx</a:t>
                      </a:r>
                      <a:r>
                        <a:rPr lang="en-US" sz="1600" kern="1200" baseline="0" dirty="0">
                          <a:solidFill>
                            <a:schemeClr val="dk1"/>
                          </a:solidFill>
                          <a:latin typeface="+mn-lt"/>
                        </a:rPr>
                        <a:t> Buffer  3.</a:t>
                      </a:r>
                      <a:endParaRPr lang="en-US" sz="1600" dirty="0">
                        <a:latin typeface="+mn-lt"/>
                        <a:cs typeface="Times New Roman" pitchFamily="18" charset="0"/>
                      </a:endParaRPr>
                    </a:p>
                  </a:txBody>
                  <a:tcPr marL="91463" marR="91463" marT="45737" marB="45737"/>
                </a:tc>
                <a:tc>
                  <a:txBody>
                    <a:bodyPr/>
                    <a:lstStyle/>
                    <a:p>
                      <a:r>
                        <a:rPr lang="en-US" sz="1600" dirty="0">
                          <a:latin typeface="+mn-lt"/>
                        </a:rPr>
                        <a:t>0</a:t>
                      </a:r>
                      <a:endParaRPr lang="en-US" sz="1600" dirty="0">
                        <a:latin typeface="+mn-lt"/>
                        <a:cs typeface="Times New Roman" pitchFamily="18" charset="0"/>
                      </a:endParaRPr>
                    </a:p>
                  </a:txBody>
                  <a:tcPr marL="91463" marR="91463" marT="45737" marB="45737"/>
                </a:tc>
                <a:tc>
                  <a:txBody>
                    <a:bodyPr/>
                    <a:lstStyle/>
                    <a:p>
                      <a:r>
                        <a:rPr lang="en-US" sz="1600" kern="1200" baseline="0" dirty="0" err="1">
                          <a:solidFill>
                            <a:schemeClr val="dk1"/>
                          </a:solidFill>
                          <a:latin typeface="+mn-lt"/>
                        </a:rPr>
                        <a:t>Tx</a:t>
                      </a:r>
                      <a:r>
                        <a:rPr lang="en-US" sz="1600" kern="1200" baseline="0" dirty="0">
                          <a:solidFill>
                            <a:schemeClr val="dk1"/>
                          </a:solidFill>
                          <a:latin typeface="+mn-lt"/>
                        </a:rPr>
                        <a:t> Buffer 3 is not selected for transmission.</a:t>
                      </a:r>
                      <a:endParaRPr lang="en-US" sz="1600" dirty="0">
                        <a:latin typeface="+mn-lt"/>
                        <a:cs typeface="Times New Roman" pitchFamily="18" charset="0"/>
                      </a:endParaRPr>
                    </a:p>
                  </a:txBody>
                  <a:tcPr marL="91463" marR="91463" marT="45737" marB="45737"/>
                </a:tc>
                <a:extLst>
                  <a:ext uri="{0D108BD9-81ED-4DB2-BD59-A6C34878D82A}">
                    <a16:rowId xmlns:a16="http://schemas.microsoft.com/office/drawing/2014/main" val="10009"/>
                  </a:ext>
                </a:extLst>
              </a:tr>
              <a:tr h="335348">
                <a:tc vMerge="1">
                  <a:txBody>
                    <a:bodyPr/>
                    <a:lstStyle/>
                    <a:p>
                      <a:endParaRPr lang="en-US"/>
                    </a:p>
                  </a:txBody>
                  <a:tcPr/>
                </a:tc>
                <a:tc vMerge="1">
                  <a:txBody>
                    <a:bodyPr/>
                    <a:lstStyle/>
                    <a:p>
                      <a:endParaRPr lang="en-US"/>
                    </a:p>
                  </a:txBody>
                  <a:tcPr/>
                </a:tc>
                <a:tc>
                  <a:txBody>
                    <a:bodyPr/>
                    <a:lstStyle/>
                    <a:p>
                      <a:r>
                        <a:rPr lang="en-US" sz="1600" dirty="0">
                          <a:latin typeface="+mn-lt"/>
                        </a:rPr>
                        <a:t>1</a:t>
                      </a:r>
                      <a:endParaRPr lang="en-US" sz="1600" dirty="0">
                        <a:latin typeface="+mn-lt"/>
                        <a:cs typeface="Times New Roman" pitchFamily="18" charset="0"/>
                      </a:endParaRPr>
                    </a:p>
                  </a:txBody>
                  <a:tcPr marL="91463" marR="91463" marT="45737" marB="45737"/>
                </a:tc>
                <a:tc>
                  <a:txBody>
                    <a:bodyPr/>
                    <a:lstStyle/>
                    <a:p>
                      <a:r>
                        <a:rPr lang="en-US" sz="1600" kern="1200" baseline="0" dirty="0" err="1">
                          <a:solidFill>
                            <a:schemeClr val="dk1"/>
                          </a:solidFill>
                          <a:latin typeface="+mn-lt"/>
                        </a:rPr>
                        <a:t>Tx</a:t>
                      </a:r>
                      <a:r>
                        <a:rPr lang="en-US" sz="1600" kern="1200" baseline="0" dirty="0">
                          <a:solidFill>
                            <a:schemeClr val="dk1"/>
                          </a:solidFill>
                          <a:latin typeface="+mn-lt"/>
                        </a:rPr>
                        <a:t> Buffer 3 is selected for transmission.</a:t>
                      </a:r>
                      <a:endParaRPr lang="en-US" sz="1600" dirty="0">
                        <a:latin typeface="+mn-lt"/>
                        <a:cs typeface="Times New Roman" pitchFamily="18" charset="0"/>
                      </a:endParaRPr>
                    </a:p>
                  </a:txBody>
                  <a:tcPr marL="91463" marR="91463" marT="45737" marB="45737"/>
                </a:tc>
                <a:extLst>
                  <a:ext uri="{0D108BD9-81ED-4DB2-BD59-A6C34878D82A}">
                    <a16:rowId xmlns:a16="http://schemas.microsoft.com/office/drawing/2014/main" val="10010"/>
                  </a:ext>
                </a:extLst>
              </a:tr>
              <a:tr h="335348">
                <a:tc>
                  <a:txBody>
                    <a:bodyPr/>
                    <a:lstStyle/>
                    <a:p>
                      <a:r>
                        <a:rPr lang="en-US" sz="1200" dirty="0">
                          <a:latin typeface="+mn-lt"/>
                        </a:rPr>
                        <a:t>31:8</a:t>
                      </a:r>
                      <a:endParaRPr lang="en-US" sz="1200" dirty="0">
                        <a:latin typeface="+mn-lt"/>
                        <a:cs typeface="Times New Roman" pitchFamily="18" charset="0"/>
                      </a:endParaRPr>
                    </a:p>
                  </a:txBody>
                  <a:tcPr marL="91463" marR="91463" marT="45737" marB="4573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latin typeface="+mn-lt"/>
                        </a:rPr>
                        <a:t>Reserved</a:t>
                      </a:r>
                      <a:endParaRPr lang="en-US" sz="1600" dirty="0">
                        <a:latin typeface="+mn-lt"/>
                        <a:cs typeface="Times New Roman" pitchFamily="18" charset="0"/>
                      </a:endParaRPr>
                    </a:p>
                  </a:txBody>
                  <a:tcPr marL="91463" marR="91463" marT="45737" marB="45737"/>
                </a:tc>
                <a:tc>
                  <a:txBody>
                    <a:bodyPr/>
                    <a:lstStyle/>
                    <a:p>
                      <a:endParaRPr lang="en-US" sz="1600" dirty="0">
                        <a:latin typeface="+mn-lt"/>
                        <a:cs typeface="Times New Roman" pitchFamily="18" charset="0"/>
                      </a:endParaRPr>
                    </a:p>
                  </a:txBody>
                  <a:tcPr marL="91463" marR="91463" marT="45737" marB="45737"/>
                </a:tc>
                <a:tc>
                  <a:txBody>
                    <a:bodyPr/>
                    <a:lstStyle/>
                    <a:p>
                      <a:endParaRPr lang="en-US" sz="1600" dirty="0">
                        <a:latin typeface="+mn-lt"/>
                        <a:cs typeface="Times New Roman" pitchFamily="18" charset="0"/>
                      </a:endParaRPr>
                    </a:p>
                  </a:txBody>
                  <a:tcPr marL="91463" marR="91463" marT="45737" marB="45737"/>
                </a:tc>
                <a:extLst>
                  <a:ext uri="{0D108BD9-81ED-4DB2-BD59-A6C34878D82A}">
                    <a16:rowId xmlns:a16="http://schemas.microsoft.com/office/drawing/2014/main" val="10011"/>
                  </a:ext>
                </a:extLst>
              </a:tr>
            </a:tbl>
          </a:graphicData>
        </a:graphic>
      </p:graphicFrame>
      <p:pic>
        <p:nvPicPr>
          <p:cNvPr id="144443" name="Picture 2" descr="Our Brand Identity » PES University">
            <a:extLst>
              <a:ext uri="{FF2B5EF4-FFF2-40B4-BE49-F238E27FC236}">
                <a16:creationId xmlns:a16="http://schemas.microsoft.com/office/drawing/2014/main" id="{61577E5A-1104-503B-5A6B-372F95E2D0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3">
            <a:extLst>
              <a:ext uri="{FF2B5EF4-FFF2-40B4-BE49-F238E27FC236}">
                <a16:creationId xmlns:a16="http://schemas.microsoft.com/office/drawing/2014/main" id="{880C7532-30F3-1627-DA48-4B0F76B08B8E}"/>
              </a:ext>
            </a:extLst>
          </p:cNvPr>
          <p:cNvCxnSpPr/>
          <p:nvPr/>
        </p:nvCxnSpPr>
        <p:spPr>
          <a:xfrm>
            <a:off x="604838" y="6488113"/>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41B6D705-CF97-7345-2484-3EEB96749128}"/>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
        <p:nvSpPr>
          <p:cNvPr id="6" name="Line 7">
            <a:extLst>
              <a:ext uri="{FF2B5EF4-FFF2-40B4-BE49-F238E27FC236}">
                <a16:creationId xmlns:a16="http://schemas.microsoft.com/office/drawing/2014/main" id="{8EEE2BD7-2597-27C2-631C-5E4C0A985FDA}"/>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sp>
        <p:nvSpPr>
          <p:cNvPr id="10" name="Rectangle 9">
            <a:extLst>
              <a:ext uri="{FF2B5EF4-FFF2-40B4-BE49-F238E27FC236}">
                <a16:creationId xmlns:a16="http://schemas.microsoft.com/office/drawing/2014/main" id="{7C359AF4-81F5-F4F5-E5F2-5F7AA90F01FE}"/>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US" altLang="en-US" sz="2200" b="1" dirty="0">
                <a:solidFill>
                  <a:srgbClr val="C00000"/>
                </a:solidFill>
                <a:latin typeface="+mn-lt"/>
                <a:cs typeface="Times New Roman" panose="02020603050405020304" pitchFamily="18" charset="0"/>
              </a:rPr>
              <a:t>Programming CAN protocol</a:t>
            </a:r>
            <a:endParaRPr lang="en-IN" sz="2200" b="1" dirty="0">
              <a:solidFill>
                <a:srgbClr val="C00000"/>
              </a:solidFill>
              <a:latin typeface="+mn-lt"/>
              <a:cs typeface="Times New Roman" panose="02020603050405020304" pitchFamily="18" charset="0"/>
            </a:endParaRPr>
          </a:p>
        </p:txBody>
      </p:sp>
      <p:sp>
        <p:nvSpPr>
          <p:cNvPr id="11" name="Title 1">
            <a:extLst>
              <a:ext uri="{FF2B5EF4-FFF2-40B4-BE49-F238E27FC236}">
                <a16:creationId xmlns:a16="http://schemas.microsoft.com/office/drawing/2014/main" id="{DDA70C4A-A555-1299-E8F9-2DE3642C7363}"/>
              </a:ext>
            </a:extLst>
          </p:cNvPr>
          <p:cNvSpPr>
            <a:spLocks noGrp="1" noChangeArrowheads="1"/>
          </p:cNvSpPr>
          <p:nvPr>
            <p:ph type="title"/>
          </p:nvPr>
        </p:nvSpPr>
        <p:spPr>
          <a:xfrm>
            <a:off x="469900" y="1098550"/>
            <a:ext cx="8231188" cy="349250"/>
          </a:xfrm>
        </p:spPr>
        <p:txBody>
          <a:bodyPr/>
          <a:lstStyle/>
          <a:p>
            <a:pPr eaLnBrk="1" hangingPunct="1">
              <a:defRPr/>
            </a:pPr>
            <a:r>
              <a:rPr lang="en-US" altLang="en-US" sz="2000" b="1" dirty="0">
                <a:solidFill>
                  <a:schemeClr val="accent1"/>
                </a:solidFill>
                <a:latin typeface="+mn-lt"/>
                <a:cs typeface="Times New Roman" panose="02020603050405020304" pitchFamily="18" charset="0"/>
              </a:rPr>
              <a:t>CAN Command Register</a:t>
            </a:r>
            <a:r>
              <a:rPr lang="en-US" altLang="en-US" sz="2000" b="1" dirty="0">
                <a:solidFill>
                  <a:schemeClr val="accent1"/>
                </a:solidFill>
                <a:latin typeface="Times New Roman" panose="02020603050405020304" pitchFamily="18" charset="0"/>
                <a:cs typeface="Times New Roman" panose="02020603050405020304" pitchFamily="18" charset="0"/>
              </a:rPr>
              <a:t>:CAN1CMR</a:t>
            </a:r>
            <a:endParaRPr lang="en-US" altLang="en-US" sz="2000" dirty="0">
              <a:solidFill>
                <a:schemeClr val="accent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extBox 3">
            <a:extLst>
              <a:ext uri="{FF2B5EF4-FFF2-40B4-BE49-F238E27FC236}">
                <a16:creationId xmlns:a16="http://schemas.microsoft.com/office/drawing/2014/main" id="{FFA46D44-C439-007A-5697-B02C95D5FF9E}"/>
              </a:ext>
            </a:extLst>
          </p:cNvPr>
          <p:cNvSpPr txBox="1">
            <a:spLocks noChangeArrowheads="1"/>
          </p:cNvSpPr>
          <p:nvPr/>
        </p:nvSpPr>
        <p:spPr bwMode="auto">
          <a:xfrm>
            <a:off x="442913" y="1081088"/>
            <a:ext cx="8307387" cy="401637"/>
          </a:xfrm>
          <a:prstGeom prst="rect">
            <a:avLst/>
          </a:prstGeom>
          <a:noFill/>
          <a:ln>
            <a:noFill/>
          </a:ln>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defRPr/>
            </a:pPr>
            <a:r>
              <a:rPr lang="en-US" altLang="en-US" sz="2000" b="1" dirty="0">
                <a:solidFill>
                  <a:schemeClr val="accent1"/>
                </a:solidFill>
                <a:latin typeface="+mn-lt"/>
                <a:cs typeface="Times New Roman" panose="02020603050405020304" pitchFamily="18" charset="0"/>
              </a:rPr>
              <a:t>CAN Global Status Register (CAN1GSR)</a:t>
            </a:r>
            <a:endParaRPr lang="en-US" altLang="en-US" sz="2000" dirty="0">
              <a:solidFill>
                <a:schemeClr val="accent1"/>
              </a:solidFill>
              <a:latin typeface="+mn-lt"/>
              <a:cs typeface="Times New Roman" panose="02020603050405020304" pitchFamily="18" charset="0"/>
            </a:endParaRPr>
          </a:p>
        </p:txBody>
      </p:sp>
      <p:sp>
        <p:nvSpPr>
          <p:cNvPr id="5" name="TextBox 4">
            <a:extLst>
              <a:ext uri="{FF2B5EF4-FFF2-40B4-BE49-F238E27FC236}">
                <a16:creationId xmlns:a16="http://schemas.microsoft.com/office/drawing/2014/main" id="{17C0B38F-F058-0F3F-2510-53723569EA08}"/>
              </a:ext>
            </a:extLst>
          </p:cNvPr>
          <p:cNvSpPr txBox="1"/>
          <p:nvPr/>
        </p:nvSpPr>
        <p:spPr>
          <a:xfrm>
            <a:off x="541338" y="1554163"/>
            <a:ext cx="8002587" cy="2247900"/>
          </a:xfrm>
          <a:prstGeom prst="rect">
            <a:avLst/>
          </a:prstGeom>
          <a:noFill/>
        </p:spPr>
        <p:txBody>
          <a:bodyPr>
            <a:spAutoFit/>
          </a:bodyPr>
          <a:lstStyle/>
          <a:p>
            <a:pPr marL="514350" indent="-514350" algn="just" eaLnBrk="1" fontAlgn="auto" hangingPunct="1">
              <a:spcBef>
                <a:spcPts val="0"/>
              </a:spcBef>
              <a:spcAft>
                <a:spcPts val="0"/>
              </a:spcAft>
              <a:buFont typeface="+mj-lt"/>
              <a:buAutoNum type="arabicPeriod"/>
              <a:defRPr/>
            </a:pPr>
            <a:r>
              <a:rPr lang="en-US" sz="2000" dirty="0">
                <a:latin typeface="+mn-lt"/>
                <a:cs typeface="Times New Roman" pitchFamily="18" charset="0"/>
              </a:rPr>
              <a:t>The content of the Global Status Register reflects the status of the CAN Controller.</a:t>
            </a:r>
          </a:p>
          <a:p>
            <a:pPr marL="514350" indent="-514350" algn="just" eaLnBrk="1" fontAlgn="auto" hangingPunct="1">
              <a:spcBef>
                <a:spcPts val="0"/>
              </a:spcBef>
              <a:spcAft>
                <a:spcPts val="0"/>
              </a:spcAft>
              <a:buFont typeface="+mj-lt"/>
              <a:buAutoNum type="arabicPeriod"/>
              <a:defRPr/>
            </a:pPr>
            <a:endParaRPr lang="en-US" sz="2000" dirty="0">
              <a:latin typeface="+mn-lt"/>
              <a:cs typeface="Times New Roman" pitchFamily="18" charset="0"/>
            </a:endParaRPr>
          </a:p>
          <a:p>
            <a:pPr marL="514350" indent="-514350" algn="just" eaLnBrk="1" fontAlgn="auto" hangingPunct="1">
              <a:spcBef>
                <a:spcPts val="0"/>
              </a:spcBef>
              <a:spcAft>
                <a:spcPts val="0"/>
              </a:spcAft>
              <a:buFont typeface="+mj-lt"/>
              <a:buAutoNum type="arabicPeriod"/>
              <a:defRPr/>
            </a:pPr>
            <a:r>
              <a:rPr lang="en-US" sz="2000" dirty="0">
                <a:latin typeface="+mn-lt"/>
                <a:cs typeface="Times New Roman" pitchFamily="18" charset="0"/>
              </a:rPr>
              <a:t>This register is read-only, except that the Error Counters can be written when the RM bit in the CANMOD register is 1.</a:t>
            </a:r>
          </a:p>
          <a:p>
            <a:pPr marL="514350" indent="-514350" algn="just" eaLnBrk="1" fontAlgn="auto" hangingPunct="1">
              <a:spcBef>
                <a:spcPts val="0"/>
              </a:spcBef>
              <a:spcAft>
                <a:spcPts val="0"/>
              </a:spcAft>
              <a:buFont typeface="+mj-lt"/>
              <a:buAutoNum type="arabicPeriod"/>
              <a:defRPr/>
            </a:pPr>
            <a:endParaRPr lang="en-US" sz="2000" dirty="0">
              <a:latin typeface="+mn-lt"/>
              <a:cs typeface="Times New Roman" pitchFamily="18" charset="0"/>
            </a:endParaRPr>
          </a:p>
          <a:p>
            <a:pPr marL="514350" indent="-514350" algn="just" eaLnBrk="1" fontAlgn="auto" hangingPunct="1">
              <a:spcBef>
                <a:spcPts val="0"/>
              </a:spcBef>
              <a:spcAft>
                <a:spcPts val="0"/>
              </a:spcAft>
              <a:buFont typeface="+mj-lt"/>
              <a:buAutoNum type="arabicPeriod"/>
              <a:defRPr/>
            </a:pPr>
            <a:r>
              <a:rPr lang="en-US" sz="2000" dirty="0">
                <a:latin typeface="+mn-lt"/>
                <a:cs typeface="Times New Roman" pitchFamily="18" charset="0"/>
              </a:rPr>
              <a:t>Bits not listed read as 0 and should be written as 0.</a:t>
            </a:r>
          </a:p>
        </p:txBody>
      </p:sp>
      <p:pic>
        <p:nvPicPr>
          <p:cNvPr id="145412" name="Picture 2" descr="Our Brand Identity » PES University">
            <a:extLst>
              <a:ext uri="{FF2B5EF4-FFF2-40B4-BE49-F238E27FC236}">
                <a16:creationId xmlns:a16="http://schemas.microsoft.com/office/drawing/2014/main" id="{E6CF22E5-3626-8C14-D014-6BFDA8A7D1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a:extLst>
              <a:ext uri="{FF2B5EF4-FFF2-40B4-BE49-F238E27FC236}">
                <a16:creationId xmlns:a16="http://schemas.microsoft.com/office/drawing/2014/main" id="{B5DAD0ED-5540-A4CB-00D6-810EF1F13BCD}"/>
              </a:ext>
            </a:extLst>
          </p:cNvPr>
          <p:cNvCxnSpPr/>
          <p:nvPr/>
        </p:nvCxnSpPr>
        <p:spPr>
          <a:xfrm>
            <a:off x="569913"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3EFBB3E8-9422-59A0-4B47-F466C696AAC5}"/>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
        <p:nvSpPr>
          <p:cNvPr id="4" name="Line 7">
            <a:extLst>
              <a:ext uri="{FF2B5EF4-FFF2-40B4-BE49-F238E27FC236}">
                <a16:creationId xmlns:a16="http://schemas.microsoft.com/office/drawing/2014/main" id="{7BDBE899-EEDD-EF71-19A2-1EDFF862F211}"/>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sp>
        <p:nvSpPr>
          <p:cNvPr id="8" name="Rectangle 7">
            <a:extLst>
              <a:ext uri="{FF2B5EF4-FFF2-40B4-BE49-F238E27FC236}">
                <a16:creationId xmlns:a16="http://schemas.microsoft.com/office/drawing/2014/main" id="{48E89D6F-909F-90F9-7939-1D9AB1425C12}"/>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US" altLang="en-US" sz="2200" b="1" dirty="0">
                <a:solidFill>
                  <a:srgbClr val="C00000"/>
                </a:solidFill>
                <a:latin typeface="+mn-lt"/>
                <a:cs typeface="Times New Roman" panose="02020603050405020304" pitchFamily="18" charset="0"/>
              </a:rPr>
              <a:t>Programming CAN protocol</a:t>
            </a:r>
            <a:endParaRPr lang="en-IN" sz="2200" b="1" dirty="0">
              <a:solidFill>
                <a:srgbClr val="C00000"/>
              </a:solidFill>
              <a:latin typeface="+mn-lt"/>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EFE34DB3-3BF6-7DD0-7A98-05F98080B711}"/>
              </a:ext>
            </a:extLst>
          </p:cNvPr>
          <p:cNvGraphicFramePr>
            <a:graphicFrameLocks noGrp="1"/>
          </p:cNvGraphicFramePr>
          <p:nvPr/>
        </p:nvGraphicFramePr>
        <p:xfrm>
          <a:off x="541338" y="1441450"/>
          <a:ext cx="10086975" cy="5029290"/>
        </p:xfrm>
        <a:graphic>
          <a:graphicData uri="http://schemas.openxmlformats.org/drawingml/2006/table">
            <a:tbl>
              <a:tblPr>
                <a:tableStyleId>{5940675A-B579-460E-94D1-54222C63F5DA}</a:tableStyleId>
              </a:tblPr>
              <a:tblGrid>
                <a:gridCol w="468060">
                  <a:extLst>
                    <a:ext uri="{9D8B030D-6E8A-4147-A177-3AD203B41FA5}">
                      <a16:colId xmlns:a16="http://schemas.microsoft.com/office/drawing/2014/main" val="20000"/>
                    </a:ext>
                  </a:extLst>
                </a:gridCol>
                <a:gridCol w="950016">
                  <a:extLst>
                    <a:ext uri="{9D8B030D-6E8A-4147-A177-3AD203B41FA5}">
                      <a16:colId xmlns:a16="http://schemas.microsoft.com/office/drawing/2014/main" val="20001"/>
                    </a:ext>
                  </a:extLst>
                </a:gridCol>
                <a:gridCol w="760012">
                  <a:extLst>
                    <a:ext uri="{9D8B030D-6E8A-4147-A177-3AD203B41FA5}">
                      <a16:colId xmlns:a16="http://schemas.microsoft.com/office/drawing/2014/main" val="20002"/>
                    </a:ext>
                  </a:extLst>
                </a:gridCol>
                <a:gridCol w="7908887">
                  <a:extLst>
                    <a:ext uri="{9D8B030D-6E8A-4147-A177-3AD203B41FA5}">
                      <a16:colId xmlns:a16="http://schemas.microsoft.com/office/drawing/2014/main" val="20003"/>
                    </a:ext>
                  </a:extLst>
                </a:gridCol>
              </a:tblGrid>
              <a:tr h="335293">
                <a:tc>
                  <a:txBody>
                    <a:bodyPr/>
                    <a:lstStyle/>
                    <a:p>
                      <a:r>
                        <a:rPr lang="en-US" sz="1600" dirty="0">
                          <a:latin typeface="+mn-lt"/>
                        </a:rPr>
                        <a:t>BIT</a:t>
                      </a:r>
                      <a:endParaRPr lang="en-US" sz="1600" dirty="0">
                        <a:latin typeface="+mn-lt"/>
                        <a:cs typeface="Times New Roman" pitchFamily="18" charset="0"/>
                      </a:endParaRPr>
                    </a:p>
                  </a:txBody>
                  <a:tcPr marL="91455" marR="91455" marT="45729" marB="45729"/>
                </a:tc>
                <a:tc>
                  <a:txBody>
                    <a:bodyPr/>
                    <a:lstStyle/>
                    <a:p>
                      <a:r>
                        <a:rPr lang="en-US" sz="1600" dirty="0">
                          <a:latin typeface="+mn-lt"/>
                        </a:rPr>
                        <a:t>SYMBOL</a:t>
                      </a:r>
                      <a:endParaRPr lang="en-US" sz="1600" dirty="0">
                        <a:latin typeface="+mn-lt"/>
                        <a:cs typeface="Times New Roman" pitchFamily="18" charset="0"/>
                      </a:endParaRPr>
                    </a:p>
                  </a:txBody>
                  <a:tcPr marL="91455" marR="91455" marT="45729" marB="45729"/>
                </a:tc>
                <a:tc>
                  <a:txBody>
                    <a:bodyPr/>
                    <a:lstStyle/>
                    <a:p>
                      <a:r>
                        <a:rPr lang="en-US" sz="1600" dirty="0">
                          <a:latin typeface="+mn-lt"/>
                        </a:rPr>
                        <a:t>VALUE</a:t>
                      </a:r>
                      <a:endParaRPr lang="en-US" sz="1600" dirty="0">
                        <a:latin typeface="+mn-lt"/>
                        <a:cs typeface="Times New Roman" pitchFamily="18" charset="0"/>
                      </a:endParaRPr>
                    </a:p>
                  </a:txBody>
                  <a:tcPr marL="91455" marR="91455" marT="45729" marB="45729"/>
                </a:tc>
                <a:tc>
                  <a:txBody>
                    <a:bodyPr/>
                    <a:lstStyle/>
                    <a:p>
                      <a:r>
                        <a:rPr lang="en-US" sz="1600" dirty="0">
                          <a:latin typeface="+mn-lt"/>
                        </a:rPr>
                        <a:t>FUNCTION</a:t>
                      </a:r>
                      <a:endParaRPr lang="en-US" sz="1600" dirty="0">
                        <a:latin typeface="+mn-lt"/>
                        <a:cs typeface="Times New Roman" pitchFamily="18" charset="0"/>
                      </a:endParaRPr>
                    </a:p>
                  </a:txBody>
                  <a:tcPr marL="91455" marR="91455" marT="45729" marB="45729"/>
                </a:tc>
                <a:extLst>
                  <a:ext uri="{0D108BD9-81ED-4DB2-BD59-A6C34878D82A}">
                    <a16:rowId xmlns:a16="http://schemas.microsoft.com/office/drawing/2014/main" val="10000"/>
                  </a:ext>
                </a:extLst>
              </a:tr>
              <a:tr h="335287">
                <a:tc rowSpan="2">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600" b="0" u="none" strike="noStrike" cap="none" normalizeH="0" baseline="0">
                          <a:ln>
                            <a:noFill/>
                          </a:ln>
                          <a:solidFill>
                            <a:srgbClr val="000000"/>
                          </a:solidFill>
                          <a:effectLst/>
                          <a:latin typeface="+mn-lt"/>
                        </a:rPr>
                        <a:t>0</a:t>
                      </a:r>
                      <a:endParaRPr kumimoji="0" lang="en-US" altLang="en-US" sz="1600" b="0" i="0" u="none" strike="noStrike" cap="none" normalizeH="0" baseline="0">
                        <a:ln>
                          <a:noFill/>
                        </a:ln>
                        <a:solidFill>
                          <a:srgbClr val="000000"/>
                        </a:solidFill>
                        <a:effectLst/>
                        <a:latin typeface="+mn-lt"/>
                        <a:cs typeface="Times New Roman" panose="02020603050405020304" pitchFamily="18" charset="0"/>
                      </a:endParaRPr>
                    </a:p>
                  </a:txBody>
                  <a:tcPr marL="91460" marR="91460" marT="45726" marB="45726" horzOverflow="overflow"/>
                </a:tc>
                <a:tc rowSpan="2">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u="none" strike="noStrike" cap="none" normalizeH="0" baseline="0" dirty="0">
                          <a:ln>
                            <a:noFill/>
                          </a:ln>
                          <a:solidFill>
                            <a:srgbClr val="000000"/>
                          </a:solidFill>
                          <a:effectLst/>
                          <a:latin typeface="+mn-lt"/>
                        </a:rPr>
                        <a:t>RBS     Receive Buffer Status.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000000"/>
                        </a:solidFill>
                        <a:effectLst/>
                        <a:latin typeface="+mn-lt"/>
                        <a:cs typeface="Times New Roman" panose="02020603050405020304" pitchFamily="18" charset="0"/>
                      </a:endParaRPr>
                    </a:p>
                  </a:txBody>
                  <a:tcPr marL="91460" marR="91460" marT="45726" marB="45726" horzOverflow="overflow"/>
                </a:tc>
                <a:tc>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600" b="0" u="none" strike="noStrike" cap="none" normalizeH="0" baseline="0">
                          <a:ln>
                            <a:noFill/>
                          </a:ln>
                          <a:solidFill>
                            <a:srgbClr val="000000"/>
                          </a:solidFill>
                          <a:effectLst/>
                          <a:latin typeface="+mn-lt"/>
                        </a:rPr>
                        <a:t>0</a:t>
                      </a:r>
                      <a:endParaRPr kumimoji="0" lang="en-US" altLang="en-US" sz="1600" b="0" i="0" u="none" strike="noStrike" cap="none" normalizeH="0" baseline="0">
                        <a:ln>
                          <a:noFill/>
                        </a:ln>
                        <a:solidFill>
                          <a:srgbClr val="000000"/>
                        </a:solidFill>
                        <a:effectLst/>
                        <a:latin typeface="+mn-lt"/>
                        <a:cs typeface="Times New Roman" panose="02020603050405020304" pitchFamily="18" charset="0"/>
                      </a:endParaRPr>
                    </a:p>
                  </a:txBody>
                  <a:tcPr marL="91460" marR="91460" marT="45726" marB="45726" horzOverflow="overflow"/>
                </a:tc>
                <a:tc>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600" b="0" u="none" strike="noStrike" cap="none" normalizeH="0" baseline="0">
                          <a:ln>
                            <a:noFill/>
                          </a:ln>
                          <a:solidFill>
                            <a:srgbClr val="000000"/>
                          </a:solidFill>
                          <a:effectLst/>
                          <a:latin typeface="+mn-lt"/>
                        </a:rPr>
                        <a:t>No message is available.</a:t>
                      </a:r>
                      <a:endParaRPr kumimoji="0" lang="en-US" altLang="en-US" sz="1600" b="0" i="0" u="none" strike="noStrike" cap="none" normalizeH="0" baseline="0">
                        <a:ln>
                          <a:noFill/>
                        </a:ln>
                        <a:solidFill>
                          <a:srgbClr val="000000"/>
                        </a:solidFill>
                        <a:effectLst/>
                        <a:latin typeface="+mn-lt"/>
                        <a:cs typeface="Times New Roman" panose="02020603050405020304" pitchFamily="18" charset="0"/>
                      </a:endParaRPr>
                    </a:p>
                  </a:txBody>
                  <a:tcPr marL="91460" marR="91460" marT="45726" marB="45726" horzOverflow="overflow"/>
                </a:tc>
                <a:extLst>
                  <a:ext uri="{0D108BD9-81ED-4DB2-BD59-A6C34878D82A}">
                    <a16:rowId xmlns:a16="http://schemas.microsoft.com/office/drawing/2014/main" val="10001"/>
                  </a:ext>
                </a:extLst>
              </a:tr>
              <a:tr h="1066792">
                <a:tc vMerge="1">
                  <a:txBody>
                    <a:bodyPr/>
                    <a:lstStyle/>
                    <a:p>
                      <a:endParaRPr lang="en-IN"/>
                    </a:p>
                  </a:txBody>
                  <a:tcPr/>
                </a:tc>
                <a:tc vMerge="1">
                  <a:txBody>
                    <a:bodyPr/>
                    <a:lstStyle/>
                    <a:p>
                      <a:endParaRPr lang="en-IN"/>
                    </a:p>
                  </a:txBody>
                  <a:tcPr/>
                </a:tc>
                <a:tc>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600" b="0" u="none" strike="noStrike" cap="none" normalizeH="0" baseline="0">
                          <a:ln>
                            <a:noFill/>
                          </a:ln>
                          <a:solidFill>
                            <a:srgbClr val="000000"/>
                          </a:solidFill>
                          <a:effectLst/>
                          <a:latin typeface="+mn-lt"/>
                        </a:rPr>
                        <a:t>1</a:t>
                      </a:r>
                      <a:endParaRPr kumimoji="0" lang="en-US" altLang="en-US" sz="1600" b="0" i="0" u="none" strike="noStrike" cap="none" normalizeH="0" baseline="0">
                        <a:ln>
                          <a:noFill/>
                        </a:ln>
                        <a:solidFill>
                          <a:srgbClr val="000000"/>
                        </a:solidFill>
                        <a:effectLst/>
                        <a:latin typeface="+mn-lt"/>
                        <a:cs typeface="Times New Roman" panose="02020603050405020304" pitchFamily="18" charset="0"/>
                      </a:endParaRPr>
                    </a:p>
                  </a:txBody>
                  <a:tcPr marL="91460" marR="91460" marT="45726" marB="45726" horzOverflow="overflow"/>
                </a:tc>
                <a:tc>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just" defTabSz="912813" rtl="0" eaLnBrk="1" fontAlgn="base" latinLnBrk="0" hangingPunct="1">
                        <a:lnSpc>
                          <a:spcPct val="100000"/>
                        </a:lnSpc>
                        <a:spcBef>
                          <a:spcPct val="0"/>
                        </a:spcBef>
                        <a:spcAft>
                          <a:spcPct val="0"/>
                        </a:spcAft>
                        <a:buClrTx/>
                        <a:buSzTx/>
                        <a:buFontTx/>
                        <a:buNone/>
                        <a:tabLst/>
                      </a:pPr>
                      <a:r>
                        <a:rPr kumimoji="0" lang="en-US" altLang="en-US" sz="1600" b="0" u="none" strike="noStrike" cap="none" normalizeH="0" baseline="0" dirty="0">
                          <a:ln>
                            <a:noFill/>
                          </a:ln>
                          <a:solidFill>
                            <a:srgbClr val="000000"/>
                          </a:solidFill>
                          <a:effectLst/>
                          <a:latin typeface="+mn-lt"/>
                        </a:rPr>
                        <a:t>At least one complete message is received by the Double Receive Buffer and available in the </a:t>
                      </a:r>
                      <a:r>
                        <a:rPr kumimoji="0" lang="en-US" altLang="en-US" sz="1600" b="0" u="none" strike="noStrike" cap="none" normalizeH="0" baseline="0" dirty="0" err="1">
                          <a:ln>
                            <a:noFill/>
                          </a:ln>
                          <a:solidFill>
                            <a:srgbClr val="000000"/>
                          </a:solidFill>
                          <a:effectLst/>
                          <a:latin typeface="+mn-lt"/>
                        </a:rPr>
                        <a:t>CANxRFS</a:t>
                      </a:r>
                      <a:r>
                        <a:rPr kumimoji="0" lang="en-US" altLang="en-US" sz="1600" b="0" u="none" strike="noStrike" cap="none" normalizeH="0" baseline="0" dirty="0">
                          <a:ln>
                            <a:noFill/>
                          </a:ln>
                          <a:solidFill>
                            <a:srgbClr val="000000"/>
                          </a:solidFill>
                          <a:effectLst/>
                          <a:latin typeface="+mn-lt"/>
                        </a:rPr>
                        <a:t>, </a:t>
                      </a:r>
                      <a:r>
                        <a:rPr kumimoji="0" lang="en-US" altLang="en-US" sz="1600" b="0" u="none" strike="noStrike" cap="none" normalizeH="0" baseline="0" dirty="0" err="1">
                          <a:ln>
                            <a:noFill/>
                          </a:ln>
                          <a:solidFill>
                            <a:srgbClr val="000000"/>
                          </a:solidFill>
                          <a:effectLst/>
                          <a:latin typeface="+mn-lt"/>
                        </a:rPr>
                        <a:t>CANxRID</a:t>
                      </a:r>
                      <a:r>
                        <a:rPr kumimoji="0" lang="en-US" altLang="en-US" sz="1600" b="0" u="none" strike="noStrike" cap="none" normalizeH="0" baseline="0" dirty="0">
                          <a:ln>
                            <a:noFill/>
                          </a:ln>
                          <a:solidFill>
                            <a:srgbClr val="000000"/>
                          </a:solidFill>
                          <a:effectLst/>
                          <a:latin typeface="+mn-lt"/>
                        </a:rPr>
                        <a:t>, and if applicable the </a:t>
                      </a:r>
                      <a:r>
                        <a:rPr kumimoji="0" lang="en-US" altLang="en-US" sz="1600" b="0" u="none" strike="noStrike" cap="none" normalizeH="0" baseline="0" dirty="0" err="1">
                          <a:ln>
                            <a:noFill/>
                          </a:ln>
                          <a:solidFill>
                            <a:srgbClr val="000000"/>
                          </a:solidFill>
                          <a:effectLst/>
                          <a:latin typeface="+mn-lt"/>
                        </a:rPr>
                        <a:t>CANxRDA</a:t>
                      </a:r>
                      <a:r>
                        <a:rPr kumimoji="0" lang="en-US" altLang="en-US" sz="1600" b="0" u="none" strike="noStrike" cap="none" normalizeH="0" baseline="0" dirty="0">
                          <a:ln>
                            <a:noFill/>
                          </a:ln>
                          <a:solidFill>
                            <a:srgbClr val="000000"/>
                          </a:solidFill>
                          <a:effectLst/>
                          <a:latin typeface="+mn-lt"/>
                        </a:rPr>
                        <a:t> and </a:t>
                      </a:r>
                      <a:r>
                        <a:rPr kumimoji="0" lang="en-US" altLang="en-US" sz="1600" b="0" u="none" strike="noStrike" cap="none" normalizeH="0" baseline="0" dirty="0" err="1">
                          <a:ln>
                            <a:noFill/>
                          </a:ln>
                          <a:solidFill>
                            <a:srgbClr val="000000"/>
                          </a:solidFill>
                          <a:effectLst/>
                          <a:latin typeface="+mn-lt"/>
                        </a:rPr>
                        <a:t>CANxRDB</a:t>
                      </a:r>
                      <a:r>
                        <a:rPr kumimoji="0" lang="en-US" altLang="en-US" sz="1600" b="0" u="none" strike="noStrike" cap="none" normalizeH="0" baseline="0" dirty="0">
                          <a:ln>
                            <a:noFill/>
                          </a:ln>
                          <a:solidFill>
                            <a:srgbClr val="000000"/>
                          </a:solidFill>
                          <a:effectLst/>
                          <a:latin typeface="+mn-lt"/>
                        </a:rPr>
                        <a:t> registers. This bit is cleared by the Release Receive Buffer command in </a:t>
                      </a:r>
                      <a:r>
                        <a:rPr kumimoji="0" lang="en-US" altLang="en-US" sz="1600" b="0" u="none" strike="noStrike" cap="none" normalizeH="0" baseline="0" dirty="0" err="1">
                          <a:ln>
                            <a:noFill/>
                          </a:ln>
                          <a:solidFill>
                            <a:srgbClr val="000000"/>
                          </a:solidFill>
                          <a:effectLst/>
                          <a:latin typeface="+mn-lt"/>
                        </a:rPr>
                        <a:t>CANxCMR</a:t>
                      </a:r>
                      <a:r>
                        <a:rPr kumimoji="0" lang="en-US" altLang="en-US" sz="1600" b="0" u="none" strike="noStrike" cap="none" normalizeH="0" baseline="0" dirty="0">
                          <a:ln>
                            <a:noFill/>
                          </a:ln>
                          <a:solidFill>
                            <a:srgbClr val="000000"/>
                          </a:solidFill>
                          <a:effectLst/>
                          <a:latin typeface="+mn-lt"/>
                        </a:rPr>
                        <a:t>, if no subsequent received message is available.</a:t>
                      </a:r>
                      <a:endParaRPr kumimoji="0" lang="en-US" altLang="en-US" sz="1600" b="0" i="0" u="none" strike="noStrike" cap="none" normalizeH="0" baseline="0" dirty="0">
                        <a:ln>
                          <a:noFill/>
                        </a:ln>
                        <a:solidFill>
                          <a:srgbClr val="000000"/>
                        </a:solidFill>
                        <a:effectLst/>
                        <a:latin typeface="+mn-lt"/>
                        <a:cs typeface="Times New Roman" panose="02020603050405020304" pitchFamily="18" charset="0"/>
                      </a:endParaRPr>
                    </a:p>
                  </a:txBody>
                  <a:tcPr marL="91460" marR="91460" marT="45726" marB="45726" horzOverflow="overflow"/>
                </a:tc>
                <a:extLst>
                  <a:ext uri="{0D108BD9-81ED-4DB2-BD59-A6C34878D82A}">
                    <a16:rowId xmlns:a16="http://schemas.microsoft.com/office/drawing/2014/main" val="10002"/>
                  </a:ext>
                </a:extLst>
              </a:tr>
              <a:tr h="579122">
                <a:tc rowSpan="2">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600" b="0" u="none" strike="noStrike" cap="none" normalizeH="0" baseline="0">
                          <a:ln>
                            <a:noFill/>
                          </a:ln>
                          <a:solidFill>
                            <a:srgbClr val="000000"/>
                          </a:solidFill>
                          <a:effectLst/>
                          <a:latin typeface="+mn-lt"/>
                        </a:rPr>
                        <a:t>1</a:t>
                      </a:r>
                      <a:endParaRPr kumimoji="0" lang="en-US" altLang="en-US" sz="1600" b="0" i="0" u="none" strike="noStrike" cap="none" normalizeH="0" baseline="0">
                        <a:ln>
                          <a:noFill/>
                        </a:ln>
                        <a:solidFill>
                          <a:srgbClr val="000000"/>
                        </a:solidFill>
                        <a:effectLst/>
                        <a:latin typeface="+mn-lt"/>
                        <a:cs typeface="Times New Roman" panose="02020603050405020304" pitchFamily="18" charset="0"/>
                      </a:endParaRPr>
                    </a:p>
                  </a:txBody>
                  <a:tcPr marL="91460" marR="91460" marT="45726" marB="45726" horzOverflow="overflow"/>
                </a:tc>
                <a:tc rowSpan="2">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600" b="0" u="none" strike="noStrike" cap="none" normalizeH="0" baseline="0">
                          <a:ln>
                            <a:noFill/>
                          </a:ln>
                          <a:solidFill>
                            <a:srgbClr val="000000"/>
                          </a:solidFill>
                          <a:effectLst/>
                          <a:latin typeface="+mn-lt"/>
                        </a:rPr>
                        <a:t>DOS</a:t>
                      </a:r>
                    </a:p>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600" b="0" u="none" strike="noStrike" cap="none" normalizeH="0" baseline="0">
                          <a:ln>
                            <a:noFill/>
                          </a:ln>
                          <a:solidFill>
                            <a:srgbClr val="000000"/>
                          </a:solidFill>
                          <a:effectLst/>
                          <a:latin typeface="+mn-lt"/>
                        </a:rPr>
                        <a:t>Data Overrun Status.</a:t>
                      </a:r>
                    </a:p>
                    <a:p>
                      <a:pPr marL="0" marR="0" lvl="0" indent="0" algn="l" defTabSz="912813"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a:ln>
                          <a:noFill/>
                        </a:ln>
                        <a:solidFill>
                          <a:srgbClr val="000000"/>
                        </a:solidFill>
                        <a:effectLst/>
                        <a:latin typeface="+mn-lt"/>
                        <a:cs typeface="Times New Roman" panose="02020603050405020304" pitchFamily="18" charset="0"/>
                      </a:endParaRPr>
                    </a:p>
                  </a:txBody>
                  <a:tcPr marL="91460" marR="91460" marT="45726" marB="45726" horzOverflow="overflow"/>
                </a:tc>
                <a:tc>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600" b="0" u="none" strike="noStrike" cap="none" normalizeH="0" baseline="0">
                          <a:ln>
                            <a:noFill/>
                          </a:ln>
                          <a:solidFill>
                            <a:srgbClr val="000000"/>
                          </a:solidFill>
                          <a:effectLst/>
                          <a:latin typeface="+mn-lt"/>
                        </a:rPr>
                        <a:t>0</a:t>
                      </a:r>
                      <a:endParaRPr kumimoji="0" lang="en-US" altLang="en-US" sz="1600" b="0" i="0" u="none" strike="noStrike" cap="none" normalizeH="0" baseline="0">
                        <a:ln>
                          <a:noFill/>
                        </a:ln>
                        <a:solidFill>
                          <a:srgbClr val="000000"/>
                        </a:solidFill>
                        <a:effectLst/>
                        <a:latin typeface="+mn-lt"/>
                        <a:cs typeface="Times New Roman" panose="02020603050405020304" pitchFamily="18" charset="0"/>
                      </a:endParaRPr>
                    </a:p>
                  </a:txBody>
                  <a:tcPr marL="91460" marR="91460" marT="45726" marB="45726" horzOverflow="overflow"/>
                </a:tc>
                <a:tc>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600" b="0" u="none" strike="noStrike" cap="none" normalizeH="0" baseline="0">
                          <a:ln>
                            <a:noFill/>
                          </a:ln>
                          <a:solidFill>
                            <a:srgbClr val="000000"/>
                          </a:solidFill>
                          <a:effectLst/>
                          <a:latin typeface="+mn-lt"/>
                        </a:rPr>
                        <a:t>No data overrun has occurred since the last Clear Data Overrun command was given/written to CANxCMR (or since Reset).</a:t>
                      </a:r>
                      <a:endParaRPr kumimoji="0" lang="en-US" altLang="en-US" sz="1600" b="0" i="0" u="none" strike="noStrike" cap="none" normalizeH="0" baseline="0">
                        <a:ln>
                          <a:noFill/>
                        </a:ln>
                        <a:solidFill>
                          <a:srgbClr val="000000"/>
                        </a:solidFill>
                        <a:effectLst/>
                        <a:latin typeface="+mn-lt"/>
                        <a:cs typeface="Times New Roman" panose="02020603050405020304" pitchFamily="18" charset="0"/>
                      </a:endParaRPr>
                    </a:p>
                  </a:txBody>
                  <a:tcPr marL="91460" marR="91460" marT="45726" marB="45726" horzOverflow="overflow"/>
                </a:tc>
                <a:extLst>
                  <a:ext uri="{0D108BD9-81ED-4DB2-BD59-A6C34878D82A}">
                    <a16:rowId xmlns:a16="http://schemas.microsoft.com/office/drawing/2014/main" val="10003"/>
                  </a:ext>
                </a:extLst>
              </a:tr>
              <a:tr h="822957">
                <a:tc vMerge="1">
                  <a:txBody>
                    <a:bodyPr/>
                    <a:lstStyle/>
                    <a:p>
                      <a:endParaRPr lang="en-IN"/>
                    </a:p>
                  </a:txBody>
                  <a:tcPr/>
                </a:tc>
                <a:tc vMerge="1">
                  <a:txBody>
                    <a:bodyPr/>
                    <a:lstStyle/>
                    <a:p>
                      <a:endParaRPr lang="en-IN"/>
                    </a:p>
                  </a:txBody>
                  <a:tcPr/>
                </a:tc>
                <a:tc>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600" b="0" u="none" strike="noStrike" cap="none" normalizeH="0" baseline="0">
                          <a:ln>
                            <a:noFill/>
                          </a:ln>
                          <a:solidFill>
                            <a:srgbClr val="000000"/>
                          </a:solidFill>
                          <a:effectLst/>
                          <a:latin typeface="+mn-lt"/>
                        </a:rPr>
                        <a:t>1</a:t>
                      </a:r>
                      <a:endParaRPr kumimoji="0" lang="en-US" altLang="en-US" sz="1600" b="0" i="0" u="none" strike="noStrike" cap="none" normalizeH="0" baseline="0">
                        <a:ln>
                          <a:noFill/>
                        </a:ln>
                        <a:solidFill>
                          <a:srgbClr val="000000"/>
                        </a:solidFill>
                        <a:effectLst/>
                        <a:latin typeface="+mn-lt"/>
                        <a:cs typeface="Times New Roman" panose="02020603050405020304" pitchFamily="18" charset="0"/>
                      </a:endParaRPr>
                    </a:p>
                  </a:txBody>
                  <a:tcPr marL="91460" marR="91460" marT="45726" marB="45726" horzOverflow="overflow"/>
                </a:tc>
                <a:tc>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600" b="0" u="none" strike="noStrike" cap="none" normalizeH="0" baseline="0" dirty="0">
                          <a:ln>
                            <a:noFill/>
                          </a:ln>
                          <a:solidFill>
                            <a:srgbClr val="000000"/>
                          </a:solidFill>
                          <a:effectLst/>
                          <a:latin typeface="+mn-lt"/>
                        </a:rPr>
                        <a:t>A message was lost because the preceding message to this CAN controller was not read and released quickly enough (there was not enough space for a new message in the Double Receive Buffer).</a:t>
                      </a:r>
                      <a:endParaRPr kumimoji="0" lang="en-US" altLang="en-US" sz="1600" b="0" i="0" u="none" strike="noStrike" cap="none" normalizeH="0" baseline="0" dirty="0">
                        <a:ln>
                          <a:noFill/>
                        </a:ln>
                        <a:solidFill>
                          <a:srgbClr val="000000"/>
                        </a:solidFill>
                        <a:effectLst/>
                        <a:latin typeface="+mn-lt"/>
                        <a:cs typeface="Times New Roman" panose="02020603050405020304" pitchFamily="18" charset="0"/>
                      </a:endParaRPr>
                    </a:p>
                  </a:txBody>
                  <a:tcPr marL="91460" marR="91460" marT="45726" marB="45726" horzOverflow="overflow"/>
                </a:tc>
                <a:extLst>
                  <a:ext uri="{0D108BD9-81ED-4DB2-BD59-A6C34878D82A}">
                    <a16:rowId xmlns:a16="http://schemas.microsoft.com/office/drawing/2014/main" val="10004"/>
                  </a:ext>
                </a:extLst>
              </a:tr>
              <a:tr h="1066792">
                <a:tc rowSpan="2">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600" b="0" u="none" strike="noStrike" cap="none" normalizeH="0" baseline="0">
                          <a:ln>
                            <a:noFill/>
                          </a:ln>
                          <a:solidFill>
                            <a:srgbClr val="000000"/>
                          </a:solidFill>
                          <a:effectLst/>
                          <a:latin typeface="+mn-lt"/>
                        </a:rPr>
                        <a:t>2</a:t>
                      </a:r>
                      <a:endParaRPr kumimoji="0" lang="en-US" altLang="en-US" sz="1600" b="0" i="0" u="none" strike="noStrike" cap="none" normalizeH="0" baseline="0">
                        <a:ln>
                          <a:noFill/>
                        </a:ln>
                        <a:solidFill>
                          <a:srgbClr val="000000"/>
                        </a:solidFill>
                        <a:effectLst/>
                        <a:latin typeface="+mn-lt"/>
                        <a:cs typeface="Times New Roman" panose="02020603050405020304" pitchFamily="18" charset="0"/>
                      </a:endParaRPr>
                    </a:p>
                  </a:txBody>
                  <a:tcPr marL="91460" marR="91460" marT="45726" marB="45726" horzOverflow="overflow"/>
                </a:tc>
                <a:tc rowSpan="2">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600" b="0" u="none" strike="noStrike" cap="none" normalizeH="0" baseline="0">
                          <a:ln>
                            <a:noFill/>
                          </a:ln>
                          <a:solidFill>
                            <a:srgbClr val="000000"/>
                          </a:solidFill>
                          <a:effectLst/>
                          <a:latin typeface="+mn-lt"/>
                        </a:rPr>
                        <a:t>TBS</a:t>
                      </a:r>
                    </a:p>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600" b="0" u="none" strike="noStrike" cap="none" normalizeH="0" baseline="0">
                          <a:ln>
                            <a:noFill/>
                          </a:ln>
                          <a:solidFill>
                            <a:srgbClr val="000000"/>
                          </a:solidFill>
                          <a:effectLst/>
                          <a:latin typeface="+mn-lt"/>
                        </a:rPr>
                        <a:t>Transmit Buffer Status.</a:t>
                      </a:r>
                      <a:endParaRPr kumimoji="0" lang="en-US" altLang="en-US" sz="1600" b="0" i="0" u="none" strike="noStrike" cap="none" normalizeH="0" baseline="0">
                        <a:ln>
                          <a:noFill/>
                        </a:ln>
                        <a:solidFill>
                          <a:srgbClr val="000000"/>
                        </a:solidFill>
                        <a:effectLst/>
                        <a:latin typeface="+mn-lt"/>
                        <a:cs typeface="Times New Roman" panose="02020603050405020304" pitchFamily="18" charset="0"/>
                      </a:endParaRPr>
                    </a:p>
                  </a:txBody>
                  <a:tcPr marL="91460" marR="91460" marT="45726" marB="45726" horzOverflow="overflow"/>
                </a:tc>
                <a:tc>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600" b="0" u="none" strike="noStrike" cap="none" normalizeH="0" baseline="0">
                          <a:ln>
                            <a:noFill/>
                          </a:ln>
                          <a:solidFill>
                            <a:srgbClr val="000000"/>
                          </a:solidFill>
                          <a:effectLst/>
                          <a:latin typeface="+mn-lt"/>
                        </a:rPr>
                        <a:t>0</a:t>
                      </a:r>
                      <a:endParaRPr kumimoji="0" lang="en-US" altLang="en-US" sz="1600" b="0" i="0" u="none" strike="noStrike" cap="none" normalizeH="0" baseline="0">
                        <a:ln>
                          <a:noFill/>
                        </a:ln>
                        <a:solidFill>
                          <a:srgbClr val="000000"/>
                        </a:solidFill>
                        <a:effectLst/>
                        <a:latin typeface="+mn-lt"/>
                        <a:cs typeface="Times New Roman" panose="02020603050405020304" pitchFamily="18" charset="0"/>
                      </a:endParaRPr>
                    </a:p>
                  </a:txBody>
                  <a:tcPr marL="91460" marR="91460" marT="45726" marB="45726" horzOverflow="overflow"/>
                </a:tc>
                <a:tc>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600" b="0" u="none" strike="noStrike" cap="none" normalizeH="0" baseline="0" dirty="0">
                          <a:ln>
                            <a:noFill/>
                          </a:ln>
                          <a:solidFill>
                            <a:srgbClr val="000000"/>
                          </a:solidFill>
                          <a:effectLst/>
                          <a:latin typeface="+mn-lt"/>
                        </a:rPr>
                        <a:t>At least one of the Transmit Buffers is not available for the CPU, i.e. at least one previously queued message for this CAN controller has not yet been sent, and therefore software should not write to the </a:t>
                      </a:r>
                      <a:r>
                        <a:rPr kumimoji="0" lang="en-US" altLang="en-US" sz="1600" b="0" u="none" strike="noStrike" cap="none" normalizeH="0" baseline="0" dirty="0" err="1">
                          <a:ln>
                            <a:noFill/>
                          </a:ln>
                          <a:solidFill>
                            <a:srgbClr val="000000"/>
                          </a:solidFill>
                          <a:effectLst/>
                          <a:latin typeface="+mn-lt"/>
                        </a:rPr>
                        <a:t>CANxTFI</a:t>
                      </a:r>
                      <a:r>
                        <a:rPr kumimoji="0" lang="en-US" altLang="en-US" sz="1600" b="0" u="none" strike="noStrike" cap="none" normalizeH="0" baseline="0" dirty="0">
                          <a:ln>
                            <a:noFill/>
                          </a:ln>
                          <a:solidFill>
                            <a:srgbClr val="000000"/>
                          </a:solidFill>
                          <a:effectLst/>
                          <a:latin typeface="+mn-lt"/>
                        </a:rPr>
                        <a:t>, </a:t>
                      </a:r>
                      <a:r>
                        <a:rPr kumimoji="0" lang="en-US" altLang="en-US" sz="1600" b="0" u="none" strike="noStrike" cap="none" normalizeH="0" baseline="0" dirty="0" err="1">
                          <a:ln>
                            <a:noFill/>
                          </a:ln>
                          <a:solidFill>
                            <a:srgbClr val="000000"/>
                          </a:solidFill>
                          <a:effectLst/>
                          <a:latin typeface="+mn-lt"/>
                        </a:rPr>
                        <a:t>CANxTID</a:t>
                      </a:r>
                      <a:r>
                        <a:rPr kumimoji="0" lang="en-US" altLang="en-US" sz="1600" b="0" u="none" strike="noStrike" cap="none" normalizeH="0" baseline="0" dirty="0">
                          <a:ln>
                            <a:noFill/>
                          </a:ln>
                          <a:solidFill>
                            <a:srgbClr val="000000"/>
                          </a:solidFill>
                          <a:effectLst/>
                          <a:latin typeface="+mn-lt"/>
                        </a:rPr>
                        <a:t>,</a:t>
                      </a:r>
                    </a:p>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600" b="0" u="none" strike="noStrike" cap="none" normalizeH="0" baseline="0" dirty="0" err="1">
                          <a:ln>
                            <a:noFill/>
                          </a:ln>
                          <a:solidFill>
                            <a:srgbClr val="000000"/>
                          </a:solidFill>
                          <a:effectLst/>
                          <a:latin typeface="+mn-lt"/>
                        </a:rPr>
                        <a:t>CANxTDA</a:t>
                      </a:r>
                      <a:r>
                        <a:rPr kumimoji="0" lang="en-US" altLang="en-US" sz="1600" b="0" u="none" strike="noStrike" cap="none" normalizeH="0" baseline="0" dirty="0">
                          <a:ln>
                            <a:noFill/>
                          </a:ln>
                          <a:solidFill>
                            <a:srgbClr val="000000"/>
                          </a:solidFill>
                          <a:effectLst/>
                          <a:latin typeface="+mn-lt"/>
                        </a:rPr>
                        <a:t>, nor </a:t>
                      </a:r>
                      <a:r>
                        <a:rPr kumimoji="0" lang="en-US" altLang="en-US" sz="1600" b="0" u="none" strike="noStrike" cap="none" normalizeH="0" baseline="0" dirty="0" err="1">
                          <a:ln>
                            <a:noFill/>
                          </a:ln>
                          <a:solidFill>
                            <a:srgbClr val="000000"/>
                          </a:solidFill>
                          <a:effectLst/>
                          <a:latin typeface="+mn-lt"/>
                        </a:rPr>
                        <a:t>CANxTDB</a:t>
                      </a:r>
                      <a:r>
                        <a:rPr kumimoji="0" lang="en-US" altLang="en-US" sz="1600" b="0" u="none" strike="noStrike" cap="none" normalizeH="0" baseline="0" dirty="0">
                          <a:ln>
                            <a:noFill/>
                          </a:ln>
                          <a:solidFill>
                            <a:srgbClr val="000000"/>
                          </a:solidFill>
                          <a:effectLst/>
                          <a:latin typeface="+mn-lt"/>
                        </a:rPr>
                        <a:t> registers of that (those) Tx buffer(s).</a:t>
                      </a:r>
                      <a:endParaRPr kumimoji="0" lang="en-US" altLang="en-US" sz="1600" b="0" i="0" u="none" strike="noStrike" cap="none" normalizeH="0" baseline="0" dirty="0">
                        <a:ln>
                          <a:noFill/>
                        </a:ln>
                        <a:solidFill>
                          <a:srgbClr val="000000"/>
                        </a:solidFill>
                        <a:effectLst/>
                        <a:latin typeface="+mn-lt"/>
                        <a:cs typeface="Times New Roman" panose="02020603050405020304" pitchFamily="18" charset="0"/>
                      </a:endParaRPr>
                    </a:p>
                  </a:txBody>
                  <a:tcPr marL="91460" marR="91460" marT="45726" marB="45726" horzOverflow="overflow"/>
                </a:tc>
                <a:extLst>
                  <a:ext uri="{0D108BD9-81ED-4DB2-BD59-A6C34878D82A}">
                    <a16:rowId xmlns:a16="http://schemas.microsoft.com/office/drawing/2014/main" val="10005"/>
                  </a:ext>
                </a:extLst>
              </a:tr>
              <a:tr h="822957">
                <a:tc vMerge="1">
                  <a:txBody>
                    <a:bodyPr/>
                    <a:lstStyle/>
                    <a:p>
                      <a:endParaRPr lang="en-IN"/>
                    </a:p>
                  </a:txBody>
                  <a:tcPr/>
                </a:tc>
                <a:tc vMerge="1">
                  <a:txBody>
                    <a:bodyPr/>
                    <a:lstStyle/>
                    <a:p>
                      <a:endParaRPr lang="en-IN"/>
                    </a:p>
                  </a:txBody>
                  <a:tcPr/>
                </a:tc>
                <a:tc>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600" b="0" u="none" strike="noStrike" cap="none" normalizeH="0" baseline="0">
                          <a:ln>
                            <a:noFill/>
                          </a:ln>
                          <a:solidFill>
                            <a:srgbClr val="000000"/>
                          </a:solidFill>
                          <a:effectLst/>
                          <a:latin typeface="+mn-lt"/>
                        </a:rPr>
                        <a:t>1</a:t>
                      </a:r>
                      <a:endParaRPr kumimoji="0" lang="en-US" altLang="en-US" sz="1600" b="0" i="0" u="none" strike="noStrike" cap="none" normalizeH="0" baseline="0">
                        <a:ln>
                          <a:noFill/>
                        </a:ln>
                        <a:solidFill>
                          <a:srgbClr val="000000"/>
                        </a:solidFill>
                        <a:effectLst/>
                        <a:latin typeface="+mn-lt"/>
                        <a:cs typeface="Times New Roman" panose="02020603050405020304" pitchFamily="18" charset="0"/>
                      </a:endParaRPr>
                    </a:p>
                  </a:txBody>
                  <a:tcPr marL="91460" marR="91460" marT="45726" marB="45726" horzOverflow="overflow"/>
                </a:tc>
                <a:tc>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600" b="0" u="none" strike="noStrike" cap="none" normalizeH="0" baseline="0" dirty="0">
                          <a:ln>
                            <a:noFill/>
                          </a:ln>
                          <a:solidFill>
                            <a:srgbClr val="000000"/>
                          </a:solidFill>
                          <a:effectLst/>
                          <a:latin typeface="+mn-lt"/>
                        </a:rPr>
                        <a:t>All three Transmit Buffers are available for the CPU. No transmit message is pending for this CAN controller (in any of the 3 Tx buffers), and software may write to any of the </a:t>
                      </a:r>
                      <a:r>
                        <a:rPr kumimoji="0" lang="en-US" altLang="en-US" sz="1600" b="0" u="none" strike="noStrike" cap="none" normalizeH="0" baseline="0" dirty="0" err="1">
                          <a:ln>
                            <a:noFill/>
                          </a:ln>
                          <a:solidFill>
                            <a:srgbClr val="000000"/>
                          </a:solidFill>
                          <a:effectLst/>
                          <a:latin typeface="+mn-lt"/>
                        </a:rPr>
                        <a:t>CANxTFI</a:t>
                      </a:r>
                      <a:r>
                        <a:rPr kumimoji="0" lang="en-US" altLang="en-US" sz="1600" b="0" u="none" strike="noStrike" cap="none" normalizeH="0" baseline="0" dirty="0">
                          <a:ln>
                            <a:noFill/>
                          </a:ln>
                          <a:solidFill>
                            <a:srgbClr val="000000"/>
                          </a:solidFill>
                          <a:effectLst/>
                          <a:latin typeface="+mn-lt"/>
                        </a:rPr>
                        <a:t>, </a:t>
                      </a:r>
                      <a:r>
                        <a:rPr kumimoji="0" lang="en-US" altLang="en-US" sz="1600" b="0" u="none" strike="noStrike" cap="none" normalizeH="0" baseline="0" dirty="0" err="1">
                          <a:ln>
                            <a:noFill/>
                          </a:ln>
                          <a:solidFill>
                            <a:srgbClr val="000000"/>
                          </a:solidFill>
                          <a:effectLst/>
                          <a:latin typeface="+mn-lt"/>
                        </a:rPr>
                        <a:t>CANxTID</a:t>
                      </a:r>
                      <a:r>
                        <a:rPr kumimoji="0" lang="en-US" altLang="en-US" sz="1600" b="0" u="none" strike="noStrike" cap="none" normalizeH="0" baseline="0" dirty="0">
                          <a:ln>
                            <a:noFill/>
                          </a:ln>
                          <a:solidFill>
                            <a:srgbClr val="000000"/>
                          </a:solidFill>
                          <a:effectLst/>
                          <a:latin typeface="+mn-lt"/>
                        </a:rPr>
                        <a:t>, </a:t>
                      </a:r>
                      <a:r>
                        <a:rPr kumimoji="0" lang="en-US" altLang="en-US" sz="1600" b="0" u="none" strike="noStrike" cap="none" normalizeH="0" baseline="0" dirty="0" err="1">
                          <a:ln>
                            <a:noFill/>
                          </a:ln>
                          <a:solidFill>
                            <a:srgbClr val="000000"/>
                          </a:solidFill>
                          <a:effectLst/>
                          <a:latin typeface="+mn-lt"/>
                        </a:rPr>
                        <a:t>CANxTDA</a:t>
                      </a:r>
                      <a:r>
                        <a:rPr kumimoji="0" lang="en-US" altLang="en-US" sz="1600" b="0" u="none" strike="noStrike" cap="none" normalizeH="0" baseline="0" dirty="0">
                          <a:ln>
                            <a:noFill/>
                          </a:ln>
                          <a:solidFill>
                            <a:srgbClr val="000000"/>
                          </a:solidFill>
                          <a:effectLst/>
                          <a:latin typeface="+mn-lt"/>
                        </a:rPr>
                        <a:t>, and </a:t>
                      </a:r>
                      <a:r>
                        <a:rPr kumimoji="0" lang="en-US" altLang="en-US" sz="1600" b="0" u="none" strike="noStrike" cap="none" normalizeH="0" baseline="0" dirty="0" err="1">
                          <a:ln>
                            <a:noFill/>
                          </a:ln>
                          <a:solidFill>
                            <a:srgbClr val="000000"/>
                          </a:solidFill>
                          <a:effectLst/>
                          <a:latin typeface="+mn-lt"/>
                        </a:rPr>
                        <a:t>CANxTDB</a:t>
                      </a:r>
                      <a:r>
                        <a:rPr kumimoji="0" lang="en-US" altLang="en-US" sz="1600" b="0" u="none" strike="noStrike" cap="none" normalizeH="0" baseline="0" dirty="0">
                          <a:ln>
                            <a:noFill/>
                          </a:ln>
                          <a:solidFill>
                            <a:srgbClr val="000000"/>
                          </a:solidFill>
                          <a:effectLst/>
                          <a:latin typeface="+mn-lt"/>
                        </a:rPr>
                        <a:t> registers. </a:t>
                      </a:r>
                      <a:endParaRPr kumimoji="0" lang="en-US" altLang="en-US" sz="1600" b="0" i="0" u="none" strike="noStrike" cap="none" normalizeH="0" baseline="0" dirty="0">
                        <a:ln>
                          <a:noFill/>
                        </a:ln>
                        <a:solidFill>
                          <a:srgbClr val="000000"/>
                        </a:solidFill>
                        <a:effectLst/>
                        <a:latin typeface="+mn-lt"/>
                        <a:cs typeface="Times New Roman" panose="02020603050405020304" pitchFamily="18" charset="0"/>
                      </a:endParaRPr>
                    </a:p>
                  </a:txBody>
                  <a:tcPr marL="91460" marR="91460" marT="45726" marB="45726" horzOverflow="overflow"/>
                </a:tc>
                <a:extLst>
                  <a:ext uri="{0D108BD9-81ED-4DB2-BD59-A6C34878D82A}">
                    <a16:rowId xmlns:a16="http://schemas.microsoft.com/office/drawing/2014/main" val="10006"/>
                  </a:ext>
                </a:extLst>
              </a:tr>
            </a:tbl>
          </a:graphicData>
        </a:graphic>
      </p:graphicFrame>
      <p:pic>
        <p:nvPicPr>
          <p:cNvPr id="146470" name="Picture 2" descr="Our Brand Identity » PES University">
            <a:extLst>
              <a:ext uri="{FF2B5EF4-FFF2-40B4-BE49-F238E27FC236}">
                <a16:creationId xmlns:a16="http://schemas.microsoft.com/office/drawing/2014/main" id="{116D9906-3157-5E03-C37A-24E38F1378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A62C903-1772-E856-30DA-C0D70EE0F6E4}"/>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
        <p:nvSpPr>
          <p:cNvPr id="6" name="Line 7">
            <a:extLst>
              <a:ext uri="{FF2B5EF4-FFF2-40B4-BE49-F238E27FC236}">
                <a16:creationId xmlns:a16="http://schemas.microsoft.com/office/drawing/2014/main" id="{FDBA321D-6F2F-52AE-E250-2AD0C5F1189E}"/>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sp>
        <p:nvSpPr>
          <p:cNvPr id="8" name="Rectangle 7">
            <a:extLst>
              <a:ext uri="{FF2B5EF4-FFF2-40B4-BE49-F238E27FC236}">
                <a16:creationId xmlns:a16="http://schemas.microsoft.com/office/drawing/2014/main" id="{E91DDE08-4F6F-8814-E0E1-1F31412E4C67}"/>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US" altLang="en-US" sz="2200" b="1" dirty="0">
                <a:solidFill>
                  <a:srgbClr val="C00000"/>
                </a:solidFill>
                <a:latin typeface="+mn-lt"/>
                <a:cs typeface="Times New Roman" panose="02020603050405020304" pitchFamily="18" charset="0"/>
              </a:rPr>
              <a:t>Programming CAN protocol</a:t>
            </a:r>
            <a:endParaRPr lang="en-IN" sz="2200" b="1" dirty="0">
              <a:solidFill>
                <a:srgbClr val="C00000"/>
              </a:solidFill>
              <a:latin typeface="+mn-lt"/>
              <a:cs typeface="Times New Roman" panose="02020603050405020304" pitchFamily="18" charset="0"/>
            </a:endParaRPr>
          </a:p>
        </p:txBody>
      </p:sp>
      <p:sp>
        <p:nvSpPr>
          <p:cNvPr id="9" name="TextBox 3">
            <a:extLst>
              <a:ext uri="{FF2B5EF4-FFF2-40B4-BE49-F238E27FC236}">
                <a16:creationId xmlns:a16="http://schemas.microsoft.com/office/drawing/2014/main" id="{EA56DC1A-FF20-87FF-3E94-BAA4DCF38672}"/>
              </a:ext>
            </a:extLst>
          </p:cNvPr>
          <p:cNvSpPr txBox="1">
            <a:spLocks noChangeArrowheads="1"/>
          </p:cNvSpPr>
          <p:nvPr/>
        </p:nvSpPr>
        <p:spPr bwMode="auto">
          <a:xfrm>
            <a:off x="442913" y="1081088"/>
            <a:ext cx="8307387" cy="401637"/>
          </a:xfrm>
          <a:prstGeom prst="rect">
            <a:avLst/>
          </a:prstGeom>
          <a:noFill/>
          <a:ln>
            <a:noFill/>
          </a:ln>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defRPr/>
            </a:pPr>
            <a:r>
              <a:rPr lang="en-US" altLang="en-US" sz="2000" b="1" dirty="0">
                <a:solidFill>
                  <a:schemeClr val="accent1"/>
                </a:solidFill>
                <a:latin typeface="+mn-lt"/>
                <a:cs typeface="Times New Roman" panose="02020603050405020304" pitchFamily="18" charset="0"/>
              </a:rPr>
              <a:t>CAN Global Status Register (CAN1GSR)</a:t>
            </a:r>
            <a:endParaRPr lang="en-US" altLang="en-US" sz="2000" dirty="0">
              <a:solidFill>
                <a:schemeClr val="accent1"/>
              </a:solidFill>
              <a:latin typeface="+mn-lt"/>
              <a:cs typeface="Times New Roman" panose="02020603050405020304" pitchFamily="18" charset="0"/>
            </a:endParaRPr>
          </a:p>
        </p:txBody>
      </p:sp>
      <p:cxnSp>
        <p:nvCxnSpPr>
          <p:cNvPr id="10" name="Straight Connector 9">
            <a:extLst>
              <a:ext uri="{FF2B5EF4-FFF2-40B4-BE49-F238E27FC236}">
                <a16:creationId xmlns:a16="http://schemas.microsoft.com/office/drawing/2014/main" id="{AECE787F-6A5E-40A9-CAF2-EACE58C2D8DF}"/>
              </a:ext>
            </a:extLst>
          </p:cNvPr>
          <p:cNvCxnSpPr/>
          <p:nvPr/>
        </p:nvCxnSpPr>
        <p:spPr>
          <a:xfrm>
            <a:off x="530225" y="6494463"/>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Content Placeholder 2">
            <a:extLst>
              <a:ext uri="{FF2B5EF4-FFF2-40B4-BE49-F238E27FC236}">
                <a16:creationId xmlns:a16="http://schemas.microsoft.com/office/drawing/2014/main" id="{1AB23AD1-872D-6D91-8AA7-98862F54A079}"/>
              </a:ext>
            </a:extLst>
          </p:cNvPr>
          <p:cNvSpPr>
            <a:spLocks noGrp="1" noChangeArrowheads="1"/>
          </p:cNvSpPr>
          <p:nvPr>
            <p:ph idx="1"/>
          </p:nvPr>
        </p:nvSpPr>
        <p:spPr>
          <a:xfrm>
            <a:off x="541338" y="1319213"/>
            <a:ext cx="8018462" cy="3219450"/>
          </a:xfrm>
        </p:spPr>
        <p:txBody>
          <a:bodyPr/>
          <a:lstStyle/>
          <a:p>
            <a:pPr marL="358775" indent="-358775" algn="just" eaLnBrk="1" hangingPunct="1">
              <a:buFont typeface="Wingdings" panose="05000000000000000000" pitchFamily="2" charset="2"/>
              <a:buChar char="§"/>
            </a:pPr>
            <a:r>
              <a:rPr lang="en-US" altLang="en-US" sz="2000">
                <a:solidFill>
                  <a:srgbClr val="7030A0"/>
                </a:solidFill>
                <a:cs typeface="Times New Roman" panose="02020603050405020304" pitchFamily="18" charset="0"/>
              </a:rPr>
              <a:t>First introduced in February of 1986 by Robert Bosch GmbH</a:t>
            </a:r>
          </a:p>
          <a:p>
            <a:pPr marL="358775" indent="-358775" algn="just" eaLnBrk="1" hangingPunct="1">
              <a:buFont typeface="Wingdings" panose="05000000000000000000" pitchFamily="2" charset="2"/>
              <a:buChar char="§"/>
            </a:pPr>
            <a:r>
              <a:rPr lang="en-US" altLang="en-US" sz="2000">
                <a:solidFill>
                  <a:srgbClr val="7030A0"/>
                </a:solidFill>
                <a:cs typeface="Times New Roman" panose="02020603050405020304" pitchFamily="18" charset="0"/>
              </a:rPr>
              <a:t> Developed because existing serial buses in the early 1980s were not able to fulfill all the requirements to be used in passenger cars</a:t>
            </a:r>
          </a:p>
          <a:p>
            <a:pPr marL="358775" indent="-358775" algn="just" eaLnBrk="1" hangingPunct="1">
              <a:buFont typeface="Wingdings" panose="05000000000000000000" pitchFamily="2" charset="2"/>
              <a:buChar char="§"/>
            </a:pPr>
            <a:r>
              <a:rPr lang="en-US" altLang="en-US" sz="2000">
                <a:solidFill>
                  <a:srgbClr val="7030A0"/>
                </a:solidFill>
                <a:cs typeface="Times New Roman" panose="02020603050405020304" pitchFamily="18" charset="0"/>
              </a:rPr>
              <a:t> Intel released the first CAN controller chip in 1987</a:t>
            </a:r>
          </a:p>
          <a:p>
            <a:pPr marL="358775" indent="-358775" algn="just" eaLnBrk="1" hangingPunct="1">
              <a:buFont typeface="Wingdings" panose="05000000000000000000" pitchFamily="2" charset="2"/>
              <a:buChar char="§"/>
            </a:pPr>
            <a:r>
              <a:rPr lang="en-US" altLang="en-US" sz="2000">
                <a:solidFill>
                  <a:srgbClr val="7030A0"/>
                </a:solidFill>
                <a:cs typeface="Times New Roman" panose="02020603050405020304" pitchFamily="18" charset="0"/>
              </a:rPr>
              <a:t> In November 1993 the CAN ISO standard was published</a:t>
            </a:r>
          </a:p>
          <a:p>
            <a:pPr marL="358775" indent="-358775" algn="just" eaLnBrk="1" hangingPunct="1">
              <a:buFont typeface="Wingdings" panose="05000000000000000000" pitchFamily="2" charset="2"/>
              <a:buChar char="§"/>
            </a:pPr>
            <a:r>
              <a:rPr lang="en-US" altLang="en-US" sz="2000">
                <a:solidFill>
                  <a:srgbClr val="7030A0"/>
                </a:solidFill>
                <a:cs typeface="Times New Roman" panose="02020603050405020304" pitchFamily="18" charset="0"/>
              </a:rPr>
              <a:t> First applications included use by an elevator manufacturer and some textile machine manufacturers</a:t>
            </a:r>
          </a:p>
          <a:p>
            <a:pPr marL="358775" indent="-358775" algn="just" eaLnBrk="1" hangingPunct="1">
              <a:buFont typeface="Wingdings" panose="05000000000000000000" pitchFamily="2" charset="2"/>
              <a:buChar char="§"/>
            </a:pPr>
            <a:r>
              <a:rPr lang="en-US" altLang="en-US" sz="2000">
                <a:solidFill>
                  <a:srgbClr val="7030A0"/>
                </a:solidFill>
                <a:cs typeface="Times New Roman" panose="02020603050405020304" pitchFamily="18" charset="0"/>
              </a:rPr>
              <a:t> Multiple higher level protocols for CAN have been developed since 1994</a:t>
            </a:r>
          </a:p>
        </p:txBody>
      </p:sp>
      <p:cxnSp>
        <p:nvCxnSpPr>
          <p:cNvPr id="6" name="Straight Connector 5">
            <a:extLst>
              <a:ext uri="{FF2B5EF4-FFF2-40B4-BE49-F238E27FC236}">
                <a16:creationId xmlns:a16="http://schemas.microsoft.com/office/drawing/2014/main" id="{89A7E52E-FBDA-633D-9D9F-0F3F20380A6C}"/>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B286A0ED-980B-6B30-AA21-24E599970E0C}"/>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
        <p:nvSpPr>
          <p:cNvPr id="4" name="Line 7">
            <a:extLst>
              <a:ext uri="{FF2B5EF4-FFF2-40B4-BE49-F238E27FC236}">
                <a16:creationId xmlns:a16="http://schemas.microsoft.com/office/drawing/2014/main" id="{5E473A6F-7C9C-F03D-4E8B-C25B42EA1E8E}"/>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sp>
        <p:nvSpPr>
          <p:cNvPr id="7" name="Rectangle 6">
            <a:extLst>
              <a:ext uri="{FF2B5EF4-FFF2-40B4-BE49-F238E27FC236}">
                <a16:creationId xmlns:a16="http://schemas.microsoft.com/office/drawing/2014/main" id="{D0B5689C-196A-9EBA-E96B-556D6A18D27E}"/>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US" altLang="en-US" sz="2200" b="1" dirty="0">
                <a:solidFill>
                  <a:srgbClr val="C00000"/>
                </a:solidFill>
                <a:latin typeface="+mn-lt"/>
                <a:cs typeface="Times New Roman" panose="02020603050405020304" pitchFamily="18" charset="0"/>
              </a:rPr>
              <a:t>History</a:t>
            </a:r>
            <a:endParaRPr lang="en-IN" sz="2200" b="1" dirty="0">
              <a:solidFill>
                <a:srgbClr val="C00000"/>
              </a:solidFill>
              <a:latin typeface="+mn-lt"/>
            </a:endParaRPr>
          </a:p>
        </p:txBody>
      </p:sp>
      <p:pic>
        <p:nvPicPr>
          <p:cNvPr id="119815" name="Picture 2" descr="Our Brand Identity » PES University">
            <a:extLst>
              <a:ext uri="{FF2B5EF4-FFF2-40B4-BE49-F238E27FC236}">
                <a16:creationId xmlns:a16="http://schemas.microsoft.com/office/drawing/2014/main" id="{FFE4FB94-6C3C-54F1-4B96-695FF3AF67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8FE92BC2-04E1-CCF3-DD67-7BE1F03F404A}"/>
              </a:ext>
            </a:extLst>
          </p:cNvPr>
          <p:cNvGraphicFramePr>
            <a:graphicFrameLocks noGrp="1"/>
          </p:cNvGraphicFramePr>
          <p:nvPr/>
        </p:nvGraphicFramePr>
        <p:xfrm>
          <a:off x="541338" y="1419225"/>
          <a:ext cx="10158412" cy="5121274"/>
        </p:xfrm>
        <a:graphic>
          <a:graphicData uri="http://schemas.openxmlformats.org/drawingml/2006/table">
            <a:tbl>
              <a:tblPr firstRow="1" bandRow="1">
                <a:tableStyleId>{5940675A-B579-460E-94D1-54222C63F5DA}</a:tableStyleId>
              </a:tblPr>
              <a:tblGrid>
                <a:gridCol w="735453">
                  <a:extLst>
                    <a:ext uri="{9D8B030D-6E8A-4147-A177-3AD203B41FA5}">
                      <a16:colId xmlns:a16="http://schemas.microsoft.com/office/drawing/2014/main" val="20000"/>
                    </a:ext>
                  </a:extLst>
                </a:gridCol>
                <a:gridCol w="1205168">
                  <a:extLst>
                    <a:ext uri="{9D8B030D-6E8A-4147-A177-3AD203B41FA5}">
                      <a16:colId xmlns:a16="http://schemas.microsoft.com/office/drawing/2014/main" val="20001"/>
                    </a:ext>
                  </a:extLst>
                </a:gridCol>
                <a:gridCol w="760027">
                  <a:extLst>
                    <a:ext uri="{9D8B030D-6E8A-4147-A177-3AD203B41FA5}">
                      <a16:colId xmlns:a16="http://schemas.microsoft.com/office/drawing/2014/main" val="20002"/>
                    </a:ext>
                  </a:extLst>
                </a:gridCol>
                <a:gridCol w="7457764">
                  <a:extLst>
                    <a:ext uri="{9D8B030D-6E8A-4147-A177-3AD203B41FA5}">
                      <a16:colId xmlns:a16="http://schemas.microsoft.com/office/drawing/2014/main" val="20003"/>
                    </a:ext>
                  </a:extLst>
                </a:gridCol>
              </a:tblGrid>
              <a:tr h="335323">
                <a:tc>
                  <a:txBody>
                    <a:bodyPr/>
                    <a:lstStyle/>
                    <a:p>
                      <a:r>
                        <a:rPr lang="en-US" sz="1600" dirty="0"/>
                        <a:t>BIT</a:t>
                      </a:r>
                      <a:endParaRPr lang="en-US" sz="1600" dirty="0">
                        <a:latin typeface="+mn-lt"/>
                        <a:cs typeface="Times New Roman" pitchFamily="18" charset="0"/>
                      </a:endParaRPr>
                    </a:p>
                  </a:txBody>
                  <a:tcPr marL="91458" marR="91458" marT="45732" marB="45732"/>
                </a:tc>
                <a:tc>
                  <a:txBody>
                    <a:bodyPr/>
                    <a:lstStyle/>
                    <a:p>
                      <a:r>
                        <a:rPr lang="en-US" sz="1600" dirty="0"/>
                        <a:t>SYMBOL</a:t>
                      </a:r>
                      <a:endParaRPr lang="en-US" sz="1600" dirty="0">
                        <a:latin typeface="+mn-lt"/>
                        <a:cs typeface="Times New Roman" pitchFamily="18" charset="0"/>
                      </a:endParaRPr>
                    </a:p>
                  </a:txBody>
                  <a:tcPr marL="91458" marR="91458" marT="45732" marB="45732"/>
                </a:tc>
                <a:tc>
                  <a:txBody>
                    <a:bodyPr/>
                    <a:lstStyle/>
                    <a:p>
                      <a:r>
                        <a:rPr lang="en-US" sz="1600" dirty="0"/>
                        <a:t>VALUE</a:t>
                      </a:r>
                      <a:endParaRPr lang="en-US" sz="1600" dirty="0">
                        <a:latin typeface="+mn-lt"/>
                        <a:cs typeface="Times New Roman" pitchFamily="18" charset="0"/>
                      </a:endParaRPr>
                    </a:p>
                  </a:txBody>
                  <a:tcPr marL="91458" marR="91458" marT="45732" marB="45732"/>
                </a:tc>
                <a:tc>
                  <a:txBody>
                    <a:bodyPr/>
                    <a:lstStyle/>
                    <a:p>
                      <a:r>
                        <a:rPr lang="en-US" sz="1600" dirty="0"/>
                        <a:t>FUNCTION</a:t>
                      </a:r>
                      <a:endParaRPr lang="en-US" sz="1600" dirty="0">
                        <a:latin typeface="+mn-lt"/>
                        <a:cs typeface="Times New Roman" pitchFamily="18" charset="0"/>
                      </a:endParaRPr>
                    </a:p>
                  </a:txBody>
                  <a:tcPr marL="91458" marR="91458" marT="45732" marB="45732"/>
                </a:tc>
                <a:extLst>
                  <a:ext uri="{0D108BD9-81ED-4DB2-BD59-A6C34878D82A}">
                    <a16:rowId xmlns:a16="http://schemas.microsoft.com/office/drawing/2014/main" val="10000"/>
                  </a:ext>
                </a:extLst>
              </a:tr>
              <a:tr h="335323">
                <a:tc rowSpan="2">
                  <a:txBody>
                    <a:bodyPr/>
                    <a:lstStyle/>
                    <a:p>
                      <a:r>
                        <a:rPr lang="en-US" sz="1600" dirty="0"/>
                        <a:t>3</a:t>
                      </a:r>
                      <a:endParaRPr lang="en-US" sz="1600" dirty="0">
                        <a:latin typeface="+mn-lt"/>
                        <a:cs typeface="Times New Roman" pitchFamily="18" charset="0"/>
                      </a:endParaRPr>
                    </a:p>
                  </a:txBody>
                  <a:tcPr marL="91458" marR="91458" marT="45732" marB="45732"/>
                </a:tc>
                <a:tc rowSpan="2">
                  <a:txBody>
                    <a:bodyPr/>
                    <a:lstStyle/>
                    <a:p>
                      <a:r>
                        <a:rPr lang="en-US" sz="1000" kern="1200" baseline="0" dirty="0">
                          <a:solidFill>
                            <a:schemeClr val="dk1"/>
                          </a:solidFill>
                        </a:rPr>
                        <a:t>TCS</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baseline="0" dirty="0">
                          <a:solidFill>
                            <a:schemeClr val="dk1"/>
                          </a:solidFill>
                        </a:rPr>
                        <a:t>Transmit Complete Status.</a:t>
                      </a:r>
                      <a:endParaRPr lang="en-US" sz="1000" dirty="0">
                        <a:latin typeface="+mn-lt"/>
                        <a:cs typeface="Times New Roman" pitchFamily="18" charset="0"/>
                      </a:endParaRPr>
                    </a:p>
                  </a:txBody>
                  <a:tcPr marL="91458" marR="91458" marT="45732" marB="45732"/>
                </a:tc>
                <a:tc>
                  <a:txBody>
                    <a:bodyPr/>
                    <a:lstStyle/>
                    <a:p>
                      <a:r>
                        <a:rPr lang="en-US" sz="1600" dirty="0"/>
                        <a:t>0</a:t>
                      </a:r>
                      <a:endParaRPr lang="en-US" sz="1600" dirty="0">
                        <a:latin typeface="+mn-lt"/>
                        <a:cs typeface="Times New Roman" pitchFamily="18" charset="0"/>
                      </a:endParaRPr>
                    </a:p>
                  </a:txBody>
                  <a:tcPr marL="91458" marR="91458" marT="45732" marB="45732"/>
                </a:tc>
                <a:tc>
                  <a:txBody>
                    <a:bodyPr/>
                    <a:lstStyle/>
                    <a:p>
                      <a:r>
                        <a:rPr lang="en-US" sz="1600" kern="1200" baseline="0" dirty="0">
                          <a:solidFill>
                            <a:schemeClr val="dk1"/>
                          </a:solidFill>
                        </a:rPr>
                        <a:t>At least one requested transmission has not been successfully completed yet.</a:t>
                      </a:r>
                      <a:endParaRPr lang="en-US" sz="1600" dirty="0">
                        <a:latin typeface="+mn-lt"/>
                        <a:cs typeface="Times New Roman" pitchFamily="18" charset="0"/>
                      </a:endParaRPr>
                    </a:p>
                  </a:txBody>
                  <a:tcPr marL="91458" marR="91458" marT="45732" marB="45732"/>
                </a:tc>
                <a:extLst>
                  <a:ext uri="{0D108BD9-81ED-4DB2-BD59-A6C34878D82A}">
                    <a16:rowId xmlns:a16="http://schemas.microsoft.com/office/drawing/2014/main" val="10001"/>
                  </a:ext>
                </a:extLst>
              </a:tr>
              <a:tr h="335323">
                <a:tc vMerge="1">
                  <a:txBody>
                    <a:bodyPr/>
                    <a:lstStyle/>
                    <a:p>
                      <a:endParaRPr lang="en-US"/>
                    </a:p>
                  </a:txBody>
                  <a:tcPr/>
                </a:tc>
                <a:tc vMerge="1">
                  <a:txBody>
                    <a:bodyPr/>
                    <a:lstStyle/>
                    <a:p>
                      <a:endParaRPr lang="en-US"/>
                    </a:p>
                  </a:txBody>
                  <a:tcPr/>
                </a:tc>
                <a:tc>
                  <a:txBody>
                    <a:bodyPr/>
                    <a:lstStyle/>
                    <a:p>
                      <a:r>
                        <a:rPr lang="en-US" sz="1600" dirty="0"/>
                        <a:t>1</a:t>
                      </a:r>
                      <a:endParaRPr lang="en-US" sz="1600" dirty="0">
                        <a:latin typeface="+mn-lt"/>
                        <a:cs typeface="Times New Roman" pitchFamily="18" charset="0"/>
                      </a:endParaRPr>
                    </a:p>
                  </a:txBody>
                  <a:tcPr marL="91458" marR="91458" marT="45732" marB="45732"/>
                </a:tc>
                <a:tc>
                  <a:txBody>
                    <a:bodyPr/>
                    <a:lstStyle/>
                    <a:p>
                      <a:r>
                        <a:rPr lang="en-US" sz="1600" kern="1200" baseline="0" dirty="0">
                          <a:solidFill>
                            <a:schemeClr val="dk1"/>
                          </a:solidFill>
                        </a:rPr>
                        <a:t>All requested transmission(s) has (have) been successfully completed.</a:t>
                      </a:r>
                      <a:endParaRPr lang="en-US" sz="1600" dirty="0">
                        <a:latin typeface="+mn-lt"/>
                        <a:cs typeface="Times New Roman" pitchFamily="18" charset="0"/>
                      </a:endParaRPr>
                    </a:p>
                  </a:txBody>
                  <a:tcPr marL="91458" marR="91458" marT="45732" marB="45732"/>
                </a:tc>
                <a:extLst>
                  <a:ext uri="{0D108BD9-81ED-4DB2-BD59-A6C34878D82A}">
                    <a16:rowId xmlns:a16="http://schemas.microsoft.com/office/drawing/2014/main" val="10002"/>
                  </a:ext>
                </a:extLst>
              </a:tr>
              <a:tr h="335323">
                <a:tc rowSpan="2">
                  <a:txBody>
                    <a:bodyPr/>
                    <a:lstStyle/>
                    <a:p>
                      <a:r>
                        <a:rPr lang="en-US" sz="1600" dirty="0"/>
                        <a:t>4</a:t>
                      </a:r>
                      <a:endParaRPr lang="en-US" sz="1600" dirty="0">
                        <a:latin typeface="+mn-lt"/>
                        <a:cs typeface="Times New Roman" pitchFamily="18" charset="0"/>
                      </a:endParaRPr>
                    </a:p>
                  </a:txBody>
                  <a:tcPr marL="91458" marR="91458" marT="45732" marB="45732"/>
                </a:tc>
                <a:tc rowSpan="2">
                  <a:txBody>
                    <a:bodyPr/>
                    <a:lstStyle/>
                    <a:p>
                      <a:r>
                        <a:rPr lang="en-US" sz="1600" kern="1200" baseline="0" dirty="0">
                          <a:solidFill>
                            <a:schemeClr val="dk1"/>
                          </a:solidFill>
                        </a:rPr>
                        <a:t>RS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dk1"/>
                          </a:solidFill>
                        </a:rPr>
                        <a:t>Receive Status.</a:t>
                      </a:r>
                      <a:endParaRPr lang="en-US" sz="1200" dirty="0">
                        <a:latin typeface="+mn-lt"/>
                        <a:cs typeface="Times New Roman" pitchFamily="18" charset="0"/>
                      </a:endParaRPr>
                    </a:p>
                  </a:txBody>
                  <a:tcPr marL="91458" marR="91458" marT="45732" marB="45732"/>
                </a:tc>
                <a:tc>
                  <a:txBody>
                    <a:bodyPr/>
                    <a:lstStyle/>
                    <a:p>
                      <a:r>
                        <a:rPr lang="en-US" sz="1600" dirty="0"/>
                        <a:t>0</a:t>
                      </a:r>
                      <a:endParaRPr lang="en-US" sz="1600" dirty="0">
                        <a:latin typeface="+mn-lt"/>
                        <a:cs typeface="Times New Roman" pitchFamily="18" charset="0"/>
                      </a:endParaRPr>
                    </a:p>
                  </a:txBody>
                  <a:tcPr marL="91458" marR="91458" marT="45732" marB="45732"/>
                </a:tc>
                <a:tc>
                  <a:txBody>
                    <a:bodyPr/>
                    <a:lstStyle/>
                    <a:p>
                      <a:r>
                        <a:rPr lang="en-US" sz="1600" kern="1200" baseline="0" dirty="0">
                          <a:solidFill>
                            <a:schemeClr val="dk1"/>
                          </a:solidFill>
                        </a:rPr>
                        <a:t>The CAN controller is idle.</a:t>
                      </a:r>
                      <a:endParaRPr lang="en-US" sz="1600" dirty="0">
                        <a:latin typeface="+mn-lt"/>
                        <a:cs typeface="Times New Roman" pitchFamily="18" charset="0"/>
                      </a:endParaRPr>
                    </a:p>
                  </a:txBody>
                  <a:tcPr marL="91458" marR="91458" marT="45732" marB="45732"/>
                </a:tc>
                <a:extLst>
                  <a:ext uri="{0D108BD9-81ED-4DB2-BD59-A6C34878D82A}">
                    <a16:rowId xmlns:a16="http://schemas.microsoft.com/office/drawing/2014/main" val="10003"/>
                  </a:ext>
                </a:extLst>
              </a:tr>
              <a:tr h="335323">
                <a:tc vMerge="1">
                  <a:txBody>
                    <a:bodyPr/>
                    <a:lstStyle/>
                    <a:p>
                      <a:endParaRPr lang="en-US"/>
                    </a:p>
                  </a:txBody>
                  <a:tcPr/>
                </a:tc>
                <a:tc vMerge="1">
                  <a:txBody>
                    <a:bodyPr/>
                    <a:lstStyle/>
                    <a:p>
                      <a:endParaRPr lang="en-US"/>
                    </a:p>
                  </a:txBody>
                  <a:tcPr/>
                </a:tc>
                <a:tc>
                  <a:txBody>
                    <a:bodyPr/>
                    <a:lstStyle/>
                    <a:p>
                      <a:r>
                        <a:rPr lang="en-US" sz="1600" dirty="0"/>
                        <a:t>1</a:t>
                      </a:r>
                      <a:endParaRPr lang="en-US" sz="1600" dirty="0">
                        <a:latin typeface="+mn-lt"/>
                        <a:cs typeface="Times New Roman" pitchFamily="18" charset="0"/>
                      </a:endParaRPr>
                    </a:p>
                  </a:txBody>
                  <a:tcPr marL="91458" marR="91458" marT="45732" marB="45732"/>
                </a:tc>
                <a:tc>
                  <a:txBody>
                    <a:bodyPr/>
                    <a:lstStyle/>
                    <a:p>
                      <a:r>
                        <a:rPr lang="en-US" sz="1600" kern="1200" baseline="0" dirty="0">
                          <a:solidFill>
                            <a:schemeClr val="dk1"/>
                          </a:solidFill>
                        </a:rPr>
                        <a:t>The CAN controller is receiving a message.</a:t>
                      </a:r>
                      <a:endParaRPr lang="en-US" sz="1600" dirty="0">
                        <a:latin typeface="+mn-lt"/>
                        <a:cs typeface="Times New Roman" pitchFamily="18" charset="0"/>
                      </a:endParaRPr>
                    </a:p>
                  </a:txBody>
                  <a:tcPr marL="91458" marR="91458" marT="45732" marB="45732"/>
                </a:tc>
                <a:extLst>
                  <a:ext uri="{0D108BD9-81ED-4DB2-BD59-A6C34878D82A}">
                    <a16:rowId xmlns:a16="http://schemas.microsoft.com/office/drawing/2014/main" val="10004"/>
                  </a:ext>
                </a:extLst>
              </a:tr>
              <a:tr h="335323">
                <a:tc rowSpan="2">
                  <a:txBody>
                    <a:bodyPr/>
                    <a:lstStyle/>
                    <a:p>
                      <a:r>
                        <a:rPr lang="en-US" sz="1600" dirty="0"/>
                        <a:t>5</a:t>
                      </a:r>
                      <a:endParaRPr lang="en-US" sz="1600" dirty="0">
                        <a:latin typeface="+mn-lt"/>
                        <a:cs typeface="Times New Roman" pitchFamily="18" charset="0"/>
                      </a:endParaRPr>
                    </a:p>
                  </a:txBody>
                  <a:tcPr marL="91458" marR="91458" marT="45732" marB="45732"/>
                </a:tc>
                <a:tc rowSpan="2">
                  <a:txBody>
                    <a:bodyPr/>
                    <a:lstStyle/>
                    <a:p>
                      <a:r>
                        <a:rPr lang="en-US" sz="1600" kern="1200" baseline="0" dirty="0">
                          <a:solidFill>
                            <a:schemeClr val="dk1"/>
                          </a:solidFill>
                        </a:rPr>
                        <a:t>TS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dk1"/>
                          </a:solidFill>
                        </a:rPr>
                        <a:t>Transmit Status.</a:t>
                      </a:r>
                      <a:endParaRPr lang="en-US" sz="1200" dirty="0">
                        <a:latin typeface="+mn-lt"/>
                        <a:cs typeface="Times New Roman" pitchFamily="18" charset="0"/>
                      </a:endParaRPr>
                    </a:p>
                  </a:txBody>
                  <a:tcPr marL="91458" marR="91458" marT="45732" marB="45732"/>
                </a:tc>
                <a:tc>
                  <a:txBody>
                    <a:bodyPr/>
                    <a:lstStyle/>
                    <a:p>
                      <a:r>
                        <a:rPr lang="en-US" sz="1600" dirty="0"/>
                        <a:t>0</a:t>
                      </a:r>
                      <a:endParaRPr lang="en-US" sz="1600" dirty="0">
                        <a:latin typeface="+mn-lt"/>
                        <a:cs typeface="Times New Roman" pitchFamily="18" charset="0"/>
                      </a:endParaRPr>
                    </a:p>
                  </a:txBody>
                  <a:tcPr marL="91458" marR="91458" marT="45732" marB="45732"/>
                </a:tc>
                <a:tc>
                  <a:txBody>
                    <a:bodyPr/>
                    <a:lstStyle/>
                    <a:p>
                      <a:r>
                        <a:rPr lang="en-US" sz="1600" kern="1200" baseline="0" dirty="0">
                          <a:solidFill>
                            <a:schemeClr val="dk1"/>
                          </a:solidFill>
                        </a:rPr>
                        <a:t>The CAN controller is idle.</a:t>
                      </a:r>
                      <a:endParaRPr lang="en-US" sz="1600" dirty="0">
                        <a:latin typeface="+mn-lt"/>
                        <a:cs typeface="Times New Roman" pitchFamily="18" charset="0"/>
                      </a:endParaRPr>
                    </a:p>
                  </a:txBody>
                  <a:tcPr marL="91458" marR="91458" marT="45732" marB="45732"/>
                </a:tc>
                <a:extLst>
                  <a:ext uri="{0D108BD9-81ED-4DB2-BD59-A6C34878D82A}">
                    <a16:rowId xmlns:a16="http://schemas.microsoft.com/office/drawing/2014/main" val="10005"/>
                  </a:ext>
                </a:extLst>
              </a:tr>
              <a:tr h="335323">
                <a:tc vMerge="1">
                  <a:txBody>
                    <a:bodyPr/>
                    <a:lstStyle/>
                    <a:p>
                      <a:endParaRPr lang="en-US"/>
                    </a:p>
                  </a:txBody>
                  <a:tcPr/>
                </a:tc>
                <a:tc vMerge="1">
                  <a:txBody>
                    <a:bodyPr/>
                    <a:lstStyle/>
                    <a:p>
                      <a:endParaRPr lang="en-US"/>
                    </a:p>
                  </a:txBody>
                  <a:tcPr/>
                </a:tc>
                <a:tc>
                  <a:txBody>
                    <a:bodyPr/>
                    <a:lstStyle/>
                    <a:p>
                      <a:r>
                        <a:rPr lang="en-US" sz="1600" dirty="0"/>
                        <a:t>1</a:t>
                      </a:r>
                      <a:endParaRPr lang="en-US" sz="1600" dirty="0">
                        <a:latin typeface="+mn-lt"/>
                        <a:cs typeface="Times New Roman" pitchFamily="18" charset="0"/>
                      </a:endParaRPr>
                    </a:p>
                  </a:txBody>
                  <a:tcPr marL="91458" marR="91458" marT="45732" marB="45732"/>
                </a:tc>
                <a:tc>
                  <a:txBody>
                    <a:bodyPr/>
                    <a:lstStyle/>
                    <a:p>
                      <a:r>
                        <a:rPr lang="en-US" sz="1600" kern="1200" baseline="0" dirty="0">
                          <a:solidFill>
                            <a:schemeClr val="dk1"/>
                          </a:solidFill>
                        </a:rPr>
                        <a:t>The CAN controller is sending a message.</a:t>
                      </a:r>
                      <a:endParaRPr lang="en-US" sz="1600" dirty="0">
                        <a:latin typeface="+mn-lt"/>
                        <a:cs typeface="Times New Roman" pitchFamily="18" charset="0"/>
                      </a:endParaRPr>
                    </a:p>
                  </a:txBody>
                  <a:tcPr marL="91458" marR="91458" marT="45732" marB="45732"/>
                </a:tc>
                <a:extLst>
                  <a:ext uri="{0D108BD9-81ED-4DB2-BD59-A6C34878D82A}">
                    <a16:rowId xmlns:a16="http://schemas.microsoft.com/office/drawing/2014/main" val="10006"/>
                  </a:ext>
                </a:extLst>
              </a:tr>
              <a:tr h="335323">
                <a:tc rowSpan="2">
                  <a:txBody>
                    <a:bodyPr/>
                    <a:lstStyle/>
                    <a:p>
                      <a:r>
                        <a:rPr lang="en-US" sz="1600" dirty="0"/>
                        <a:t>6</a:t>
                      </a:r>
                      <a:endParaRPr lang="en-US" sz="1600" dirty="0">
                        <a:latin typeface="+mn-lt"/>
                        <a:cs typeface="Times New Roman" pitchFamily="18" charset="0"/>
                      </a:endParaRPr>
                    </a:p>
                  </a:txBody>
                  <a:tcPr marL="91458" marR="91458" marT="45732" marB="45732"/>
                </a:tc>
                <a:tc rowSpan="2">
                  <a:txBody>
                    <a:bodyPr/>
                    <a:lstStyle/>
                    <a:p>
                      <a:r>
                        <a:rPr lang="en-US" sz="1600" kern="1200" baseline="0" dirty="0">
                          <a:solidFill>
                            <a:schemeClr val="dk1"/>
                          </a:solidFill>
                        </a:rPr>
                        <a:t>ES</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baseline="0" dirty="0">
                          <a:solidFill>
                            <a:schemeClr val="dk1"/>
                          </a:solidFill>
                        </a:rPr>
                        <a:t>Error Status.</a:t>
                      </a:r>
                      <a:endParaRPr lang="en-US" sz="1600" dirty="0">
                        <a:latin typeface="+mn-lt"/>
                        <a:cs typeface="Times New Roman" pitchFamily="18" charset="0"/>
                      </a:endParaRPr>
                    </a:p>
                  </a:txBody>
                  <a:tcPr marL="91458" marR="91458" marT="45732" marB="45732"/>
                </a:tc>
                <a:tc>
                  <a:txBody>
                    <a:bodyPr/>
                    <a:lstStyle/>
                    <a:p>
                      <a:r>
                        <a:rPr lang="en-US" sz="1600" dirty="0"/>
                        <a:t>0</a:t>
                      </a:r>
                      <a:endParaRPr lang="en-US" sz="1600" dirty="0">
                        <a:latin typeface="+mn-lt"/>
                        <a:cs typeface="Times New Roman" pitchFamily="18" charset="0"/>
                      </a:endParaRPr>
                    </a:p>
                  </a:txBody>
                  <a:tcPr marL="91458" marR="91458" marT="45732" marB="45732"/>
                </a:tc>
                <a:tc>
                  <a:txBody>
                    <a:bodyPr/>
                    <a:lstStyle/>
                    <a:p>
                      <a:r>
                        <a:rPr lang="en-US" sz="1600" kern="1200" baseline="0" dirty="0">
                          <a:solidFill>
                            <a:schemeClr val="dk1"/>
                          </a:solidFill>
                        </a:rPr>
                        <a:t>Both error counters are below the Error Warning Limit.</a:t>
                      </a:r>
                      <a:endParaRPr lang="en-US" sz="1600" dirty="0">
                        <a:latin typeface="+mn-lt"/>
                        <a:cs typeface="Times New Roman" pitchFamily="18" charset="0"/>
                      </a:endParaRPr>
                    </a:p>
                  </a:txBody>
                  <a:tcPr marL="91458" marR="91458" marT="45732" marB="45732"/>
                </a:tc>
                <a:extLst>
                  <a:ext uri="{0D108BD9-81ED-4DB2-BD59-A6C34878D82A}">
                    <a16:rowId xmlns:a16="http://schemas.microsoft.com/office/drawing/2014/main" val="10007"/>
                  </a:ext>
                </a:extLst>
              </a:tr>
              <a:tr h="579181">
                <a:tc vMerge="1">
                  <a:txBody>
                    <a:bodyPr/>
                    <a:lstStyle/>
                    <a:p>
                      <a:endParaRPr lang="en-US"/>
                    </a:p>
                  </a:txBody>
                  <a:tcPr/>
                </a:tc>
                <a:tc vMerge="1">
                  <a:txBody>
                    <a:bodyPr/>
                    <a:lstStyle/>
                    <a:p>
                      <a:endParaRPr lang="en-US"/>
                    </a:p>
                  </a:txBody>
                  <a:tcPr/>
                </a:tc>
                <a:tc>
                  <a:txBody>
                    <a:bodyPr/>
                    <a:lstStyle/>
                    <a:p>
                      <a:r>
                        <a:rPr lang="en-US" sz="1600" dirty="0"/>
                        <a:t>1</a:t>
                      </a:r>
                      <a:endParaRPr lang="en-US" sz="1600" dirty="0">
                        <a:latin typeface="+mn-lt"/>
                        <a:cs typeface="Times New Roman" pitchFamily="18" charset="0"/>
                      </a:endParaRPr>
                    </a:p>
                  </a:txBody>
                  <a:tcPr marL="91458" marR="91458" marT="45732" marB="45732"/>
                </a:tc>
                <a:tc>
                  <a:txBody>
                    <a:bodyPr/>
                    <a:lstStyle/>
                    <a:p>
                      <a:r>
                        <a:rPr lang="en-US" sz="1600" kern="1200" baseline="0" dirty="0">
                          <a:solidFill>
                            <a:schemeClr val="dk1"/>
                          </a:solidFill>
                        </a:rPr>
                        <a:t>One or both of the Transmit and Receive Error Counters has reached the limit set in the Error Warning Limit register.</a:t>
                      </a:r>
                      <a:endParaRPr lang="en-US" sz="1600" dirty="0">
                        <a:latin typeface="+mn-lt"/>
                        <a:cs typeface="Times New Roman" pitchFamily="18" charset="0"/>
                      </a:endParaRPr>
                    </a:p>
                  </a:txBody>
                  <a:tcPr marL="91458" marR="91458" marT="45732" marB="45732"/>
                </a:tc>
                <a:extLst>
                  <a:ext uri="{0D108BD9-81ED-4DB2-BD59-A6C34878D82A}">
                    <a16:rowId xmlns:a16="http://schemas.microsoft.com/office/drawing/2014/main" val="10008"/>
                  </a:ext>
                </a:extLst>
              </a:tr>
              <a:tr h="335323">
                <a:tc rowSpan="2">
                  <a:txBody>
                    <a:bodyPr/>
                    <a:lstStyle/>
                    <a:p>
                      <a:r>
                        <a:rPr lang="en-US" sz="1600" dirty="0"/>
                        <a:t>7</a:t>
                      </a:r>
                      <a:endParaRPr lang="en-US" sz="1600" dirty="0">
                        <a:latin typeface="+mn-lt"/>
                        <a:cs typeface="Times New Roman" pitchFamily="18" charset="0"/>
                      </a:endParaRPr>
                    </a:p>
                  </a:txBody>
                  <a:tcPr marL="91458" marR="91458" marT="45732" marB="45732"/>
                </a:tc>
                <a:tc rowSpan="2">
                  <a:txBody>
                    <a:bodyPr/>
                    <a:lstStyle/>
                    <a:p>
                      <a:r>
                        <a:rPr lang="en-US" sz="1600" kern="1200" baseline="0" dirty="0">
                          <a:solidFill>
                            <a:schemeClr val="dk1"/>
                          </a:solidFill>
                        </a:rPr>
                        <a:t>BS</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baseline="0" dirty="0">
                          <a:solidFill>
                            <a:schemeClr val="dk1"/>
                          </a:solidFill>
                        </a:rPr>
                        <a:t>Bus Status.</a:t>
                      </a:r>
                      <a:endParaRPr lang="en-US" sz="1600" dirty="0">
                        <a:latin typeface="+mn-lt"/>
                        <a:cs typeface="Times New Roman" pitchFamily="18" charset="0"/>
                      </a:endParaRPr>
                    </a:p>
                  </a:txBody>
                  <a:tcPr marL="91458" marR="91458" marT="45732" marB="45732"/>
                </a:tc>
                <a:tc>
                  <a:txBody>
                    <a:bodyPr/>
                    <a:lstStyle/>
                    <a:p>
                      <a:r>
                        <a:rPr lang="en-US" sz="1600" dirty="0"/>
                        <a:t>0</a:t>
                      </a:r>
                      <a:endParaRPr lang="en-US" sz="1600" dirty="0">
                        <a:latin typeface="+mn-lt"/>
                        <a:cs typeface="Times New Roman" pitchFamily="18" charset="0"/>
                      </a:endParaRPr>
                    </a:p>
                  </a:txBody>
                  <a:tcPr marL="91458" marR="91458" marT="45732" marB="45732"/>
                </a:tc>
                <a:tc>
                  <a:txBody>
                    <a:bodyPr/>
                    <a:lstStyle/>
                    <a:p>
                      <a:r>
                        <a:rPr lang="en-US" sz="1600" kern="1200" baseline="0" dirty="0">
                          <a:solidFill>
                            <a:schemeClr val="dk1"/>
                          </a:solidFill>
                        </a:rPr>
                        <a:t>The CAN Controller is involved in bus activities</a:t>
                      </a:r>
                      <a:endParaRPr lang="en-US" sz="1600" dirty="0">
                        <a:latin typeface="+mn-lt"/>
                        <a:cs typeface="Times New Roman" pitchFamily="18" charset="0"/>
                      </a:endParaRPr>
                    </a:p>
                  </a:txBody>
                  <a:tcPr marL="91458" marR="91458" marT="45732" marB="45732"/>
                </a:tc>
                <a:extLst>
                  <a:ext uri="{0D108BD9-81ED-4DB2-BD59-A6C34878D82A}">
                    <a16:rowId xmlns:a16="http://schemas.microsoft.com/office/drawing/2014/main" val="10009"/>
                  </a:ext>
                </a:extLst>
              </a:tr>
              <a:tr h="579181">
                <a:tc vMerge="1">
                  <a:txBody>
                    <a:bodyPr/>
                    <a:lstStyle/>
                    <a:p>
                      <a:endParaRPr lang="en-US"/>
                    </a:p>
                  </a:txBody>
                  <a:tcPr/>
                </a:tc>
                <a:tc vMerge="1">
                  <a:txBody>
                    <a:bodyPr/>
                    <a:lstStyle/>
                    <a:p>
                      <a:endParaRPr lang="en-US"/>
                    </a:p>
                  </a:txBody>
                  <a:tcPr/>
                </a:tc>
                <a:tc>
                  <a:txBody>
                    <a:bodyPr/>
                    <a:lstStyle/>
                    <a:p>
                      <a:r>
                        <a:rPr lang="en-US" sz="1600" dirty="0"/>
                        <a:t>1</a:t>
                      </a:r>
                      <a:endParaRPr lang="en-US" sz="1600" dirty="0">
                        <a:latin typeface="+mn-lt"/>
                        <a:cs typeface="Times New Roman" pitchFamily="18" charset="0"/>
                      </a:endParaRPr>
                    </a:p>
                  </a:txBody>
                  <a:tcPr marL="91458" marR="91458" marT="45732" marB="45732"/>
                </a:tc>
                <a:tc>
                  <a:txBody>
                    <a:bodyPr/>
                    <a:lstStyle/>
                    <a:p>
                      <a:r>
                        <a:rPr lang="en-US" sz="1600" kern="1200" baseline="0" dirty="0">
                          <a:solidFill>
                            <a:schemeClr val="dk1"/>
                          </a:solidFill>
                        </a:rPr>
                        <a:t>The CAN controller is currently not involved/prohibited from bus activity because the Transmit Error Counter reached its limiting value of 255.</a:t>
                      </a:r>
                      <a:endParaRPr lang="en-US" sz="1600" dirty="0">
                        <a:latin typeface="+mn-lt"/>
                        <a:cs typeface="Times New Roman" pitchFamily="18" charset="0"/>
                      </a:endParaRPr>
                    </a:p>
                  </a:txBody>
                  <a:tcPr marL="91458" marR="91458" marT="45732" marB="45732"/>
                </a:tc>
                <a:extLst>
                  <a:ext uri="{0D108BD9-81ED-4DB2-BD59-A6C34878D82A}">
                    <a16:rowId xmlns:a16="http://schemas.microsoft.com/office/drawing/2014/main" val="10010"/>
                  </a:ext>
                </a:extLst>
              </a:tr>
              <a:tr h="274359">
                <a:tc>
                  <a:txBody>
                    <a:bodyPr/>
                    <a:lstStyle/>
                    <a:p>
                      <a:r>
                        <a:rPr lang="en-US" sz="1200" dirty="0"/>
                        <a:t>15:8</a:t>
                      </a:r>
                      <a:endParaRPr lang="en-US" sz="1200" dirty="0">
                        <a:latin typeface="+mn-lt"/>
                        <a:cs typeface="Times New Roman" pitchFamily="18" charset="0"/>
                      </a:endParaRPr>
                    </a:p>
                  </a:txBody>
                  <a:tcPr marL="91458" marR="91458" marT="45732" marB="45732"/>
                </a:tc>
                <a:tc>
                  <a:txBody>
                    <a:bodyPr/>
                    <a:lstStyle/>
                    <a:p>
                      <a:endParaRPr lang="en-US" sz="1200" dirty="0">
                        <a:latin typeface="+mn-lt"/>
                        <a:cs typeface="Times New Roman" pitchFamily="18" charset="0"/>
                      </a:endParaRPr>
                    </a:p>
                  </a:txBody>
                  <a:tcPr marL="91458" marR="91458" marT="45732" marB="45732"/>
                </a:tc>
                <a:tc>
                  <a:txBody>
                    <a:bodyPr/>
                    <a:lstStyle/>
                    <a:p>
                      <a:endParaRPr lang="en-US" sz="1200" dirty="0">
                        <a:latin typeface="+mn-lt"/>
                        <a:cs typeface="Times New Roman" pitchFamily="18" charset="0"/>
                      </a:endParaRPr>
                    </a:p>
                  </a:txBody>
                  <a:tcPr marL="91458" marR="91458" marT="45732" marB="45732"/>
                </a:tc>
                <a:tc>
                  <a:txBody>
                    <a:bodyPr/>
                    <a:lstStyle/>
                    <a:p>
                      <a:r>
                        <a:rPr lang="en-US" sz="1200" kern="1200" baseline="0" dirty="0">
                          <a:solidFill>
                            <a:schemeClr val="dk1"/>
                          </a:solidFill>
                        </a:rPr>
                        <a:t>Reserved</a:t>
                      </a:r>
                      <a:endParaRPr lang="en-US" sz="1200" dirty="0">
                        <a:latin typeface="+mn-lt"/>
                        <a:cs typeface="Times New Roman" pitchFamily="18" charset="0"/>
                      </a:endParaRPr>
                    </a:p>
                  </a:txBody>
                  <a:tcPr marL="91458" marR="91458" marT="45732" marB="45732"/>
                </a:tc>
                <a:extLst>
                  <a:ext uri="{0D108BD9-81ED-4DB2-BD59-A6C34878D82A}">
                    <a16:rowId xmlns:a16="http://schemas.microsoft.com/office/drawing/2014/main" val="10011"/>
                  </a:ext>
                </a:extLst>
              </a:tr>
              <a:tr h="335323">
                <a:tc>
                  <a:txBody>
                    <a:bodyPr/>
                    <a:lstStyle/>
                    <a:p>
                      <a:r>
                        <a:rPr lang="en-US" sz="1600" dirty="0"/>
                        <a:t>23:16</a:t>
                      </a:r>
                      <a:endParaRPr lang="en-US" sz="1600" dirty="0">
                        <a:latin typeface="+mn-lt"/>
                        <a:cs typeface="Times New Roman" pitchFamily="18" charset="0"/>
                      </a:endParaRPr>
                    </a:p>
                  </a:txBody>
                  <a:tcPr marL="91458" marR="91458" marT="45732" marB="45732"/>
                </a:tc>
                <a:tc>
                  <a:txBody>
                    <a:bodyPr/>
                    <a:lstStyle/>
                    <a:p>
                      <a:r>
                        <a:rPr lang="en-US" sz="1600" kern="1200" baseline="0" dirty="0">
                          <a:solidFill>
                            <a:schemeClr val="dk1"/>
                          </a:solidFill>
                        </a:rPr>
                        <a:t>RXERR</a:t>
                      </a:r>
                      <a:endParaRPr lang="en-US" sz="1600" dirty="0">
                        <a:latin typeface="+mn-lt"/>
                        <a:cs typeface="Times New Roman" pitchFamily="18" charset="0"/>
                      </a:endParaRPr>
                    </a:p>
                  </a:txBody>
                  <a:tcPr marL="91458" marR="91458" marT="45732" marB="45732"/>
                </a:tc>
                <a:tc>
                  <a:txBody>
                    <a:bodyPr/>
                    <a:lstStyle/>
                    <a:p>
                      <a:endParaRPr lang="en-US" sz="1600" dirty="0">
                        <a:latin typeface="+mn-lt"/>
                        <a:cs typeface="Times New Roman" pitchFamily="18" charset="0"/>
                      </a:endParaRPr>
                    </a:p>
                  </a:txBody>
                  <a:tcPr marL="91458" marR="91458" marT="45732" marB="45732"/>
                </a:tc>
                <a:tc>
                  <a:txBody>
                    <a:bodyPr/>
                    <a:lstStyle/>
                    <a:p>
                      <a:r>
                        <a:rPr lang="en-US" sz="1600" kern="1200" baseline="0" dirty="0">
                          <a:solidFill>
                            <a:schemeClr val="dk1"/>
                          </a:solidFill>
                        </a:rPr>
                        <a:t>The current value of the Rx Error Counter (an 8-bit value).</a:t>
                      </a:r>
                      <a:endParaRPr lang="en-US" sz="1600" dirty="0">
                        <a:latin typeface="+mn-lt"/>
                        <a:cs typeface="Times New Roman" pitchFamily="18" charset="0"/>
                      </a:endParaRPr>
                    </a:p>
                  </a:txBody>
                  <a:tcPr marL="91458" marR="91458" marT="45732" marB="45732"/>
                </a:tc>
                <a:extLst>
                  <a:ext uri="{0D108BD9-81ED-4DB2-BD59-A6C34878D82A}">
                    <a16:rowId xmlns:a16="http://schemas.microsoft.com/office/drawing/2014/main" val="10012"/>
                  </a:ext>
                </a:extLst>
              </a:tr>
              <a:tr h="335323">
                <a:tc>
                  <a:txBody>
                    <a:bodyPr/>
                    <a:lstStyle/>
                    <a:p>
                      <a:r>
                        <a:rPr lang="en-US" sz="1600" dirty="0"/>
                        <a:t>31:23</a:t>
                      </a:r>
                      <a:endParaRPr lang="en-US" sz="1600" dirty="0">
                        <a:latin typeface="+mn-lt"/>
                        <a:cs typeface="Times New Roman" pitchFamily="18" charset="0"/>
                      </a:endParaRPr>
                    </a:p>
                  </a:txBody>
                  <a:tcPr marL="91458" marR="91458" marT="45732" marB="45732"/>
                </a:tc>
                <a:tc>
                  <a:txBody>
                    <a:bodyPr/>
                    <a:lstStyle/>
                    <a:p>
                      <a:r>
                        <a:rPr lang="en-US" sz="1600" kern="1200" baseline="0" dirty="0">
                          <a:solidFill>
                            <a:schemeClr val="dk1"/>
                          </a:solidFill>
                        </a:rPr>
                        <a:t>TXERR</a:t>
                      </a:r>
                      <a:endParaRPr lang="en-US" sz="1600" dirty="0">
                        <a:latin typeface="+mn-lt"/>
                        <a:cs typeface="Times New Roman" pitchFamily="18" charset="0"/>
                      </a:endParaRPr>
                    </a:p>
                  </a:txBody>
                  <a:tcPr marL="91458" marR="91458" marT="45732" marB="45732"/>
                </a:tc>
                <a:tc>
                  <a:txBody>
                    <a:bodyPr/>
                    <a:lstStyle/>
                    <a:p>
                      <a:endParaRPr lang="en-US" sz="1600" dirty="0">
                        <a:latin typeface="+mn-lt"/>
                        <a:cs typeface="Times New Roman" pitchFamily="18" charset="0"/>
                      </a:endParaRPr>
                    </a:p>
                  </a:txBody>
                  <a:tcPr marL="91458" marR="91458" marT="45732" marB="45732"/>
                </a:tc>
                <a:tc>
                  <a:txBody>
                    <a:bodyPr/>
                    <a:lstStyle/>
                    <a:p>
                      <a:r>
                        <a:rPr lang="en-US" sz="1600" kern="1200" baseline="0" dirty="0">
                          <a:solidFill>
                            <a:schemeClr val="dk1"/>
                          </a:solidFill>
                        </a:rPr>
                        <a:t>The current value of the </a:t>
                      </a:r>
                      <a:r>
                        <a:rPr lang="en-US" sz="1600" kern="1200" baseline="0" dirty="0" err="1">
                          <a:solidFill>
                            <a:schemeClr val="dk1"/>
                          </a:solidFill>
                        </a:rPr>
                        <a:t>Tx</a:t>
                      </a:r>
                      <a:r>
                        <a:rPr lang="en-US" sz="1600" kern="1200" baseline="0" dirty="0">
                          <a:solidFill>
                            <a:schemeClr val="dk1"/>
                          </a:solidFill>
                        </a:rPr>
                        <a:t> Error Counter (an 8-bit value).</a:t>
                      </a:r>
                      <a:endParaRPr lang="en-US" sz="1600" dirty="0">
                        <a:latin typeface="+mn-lt"/>
                        <a:cs typeface="Times New Roman" pitchFamily="18" charset="0"/>
                      </a:endParaRPr>
                    </a:p>
                  </a:txBody>
                  <a:tcPr marL="91458" marR="91458" marT="45732" marB="45732"/>
                </a:tc>
                <a:extLst>
                  <a:ext uri="{0D108BD9-81ED-4DB2-BD59-A6C34878D82A}">
                    <a16:rowId xmlns:a16="http://schemas.microsoft.com/office/drawing/2014/main" val="10013"/>
                  </a:ext>
                </a:extLst>
              </a:tr>
            </a:tbl>
          </a:graphicData>
        </a:graphic>
      </p:graphicFrame>
      <p:pic>
        <p:nvPicPr>
          <p:cNvPr id="147525" name="Picture 2" descr="Our Brand Identity » PES University">
            <a:extLst>
              <a:ext uri="{FF2B5EF4-FFF2-40B4-BE49-F238E27FC236}">
                <a16:creationId xmlns:a16="http://schemas.microsoft.com/office/drawing/2014/main" id="{F81010BB-B009-D1EB-65A6-015A0C864A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3">
            <a:extLst>
              <a:ext uri="{FF2B5EF4-FFF2-40B4-BE49-F238E27FC236}">
                <a16:creationId xmlns:a16="http://schemas.microsoft.com/office/drawing/2014/main" id="{E013BED9-606C-7DDA-1385-E6119932BF1F}"/>
              </a:ext>
            </a:extLst>
          </p:cNvPr>
          <p:cNvCxnSpPr/>
          <p:nvPr/>
        </p:nvCxnSpPr>
        <p:spPr>
          <a:xfrm>
            <a:off x="557213" y="65722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C1D125E0-870C-93D0-6985-7D306E3A0088}"/>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
        <p:nvSpPr>
          <p:cNvPr id="6" name="Line 7">
            <a:extLst>
              <a:ext uri="{FF2B5EF4-FFF2-40B4-BE49-F238E27FC236}">
                <a16:creationId xmlns:a16="http://schemas.microsoft.com/office/drawing/2014/main" id="{6C72D74A-F9C9-4BE6-DDEB-1DD440035D6F}"/>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sp>
        <p:nvSpPr>
          <p:cNvPr id="8" name="Rectangle 7">
            <a:extLst>
              <a:ext uri="{FF2B5EF4-FFF2-40B4-BE49-F238E27FC236}">
                <a16:creationId xmlns:a16="http://schemas.microsoft.com/office/drawing/2014/main" id="{938FB28B-CA22-212C-190F-76746557423D}"/>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US" altLang="en-US" sz="2200" b="1" dirty="0">
                <a:solidFill>
                  <a:srgbClr val="C00000"/>
                </a:solidFill>
                <a:latin typeface="+mn-lt"/>
                <a:cs typeface="Times New Roman" panose="02020603050405020304" pitchFamily="18" charset="0"/>
              </a:rPr>
              <a:t>Programming CAN protocol</a:t>
            </a:r>
            <a:endParaRPr lang="en-IN" sz="2200" b="1" dirty="0">
              <a:solidFill>
                <a:srgbClr val="C00000"/>
              </a:solidFill>
              <a:latin typeface="+mn-lt"/>
              <a:cs typeface="Times New Roman" panose="02020603050405020304" pitchFamily="18" charset="0"/>
            </a:endParaRPr>
          </a:p>
        </p:txBody>
      </p:sp>
      <p:sp>
        <p:nvSpPr>
          <p:cNvPr id="9" name="TextBox 3">
            <a:extLst>
              <a:ext uri="{FF2B5EF4-FFF2-40B4-BE49-F238E27FC236}">
                <a16:creationId xmlns:a16="http://schemas.microsoft.com/office/drawing/2014/main" id="{31F321B9-06BD-5418-8318-2DB6BBDC9D3F}"/>
              </a:ext>
            </a:extLst>
          </p:cNvPr>
          <p:cNvSpPr txBox="1">
            <a:spLocks noChangeArrowheads="1"/>
          </p:cNvSpPr>
          <p:nvPr/>
        </p:nvSpPr>
        <p:spPr bwMode="auto">
          <a:xfrm>
            <a:off x="442913" y="1081088"/>
            <a:ext cx="8307387" cy="401637"/>
          </a:xfrm>
          <a:prstGeom prst="rect">
            <a:avLst/>
          </a:prstGeom>
          <a:noFill/>
          <a:ln>
            <a:noFill/>
          </a:ln>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defRPr/>
            </a:pPr>
            <a:r>
              <a:rPr lang="en-US" altLang="en-US" sz="2000" b="1" dirty="0">
                <a:solidFill>
                  <a:schemeClr val="accent1"/>
                </a:solidFill>
                <a:latin typeface="+mn-lt"/>
                <a:cs typeface="Times New Roman" panose="02020603050405020304" pitchFamily="18" charset="0"/>
              </a:rPr>
              <a:t>CAN Global Status Register (CAN1GSR)</a:t>
            </a:r>
            <a:endParaRPr lang="en-US" altLang="en-US" sz="2000" dirty="0">
              <a:solidFill>
                <a:schemeClr val="accent1"/>
              </a:solidFill>
              <a:latin typeface="+mn-lt"/>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itle 1">
            <a:extLst>
              <a:ext uri="{FF2B5EF4-FFF2-40B4-BE49-F238E27FC236}">
                <a16:creationId xmlns:a16="http://schemas.microsoft.com/office/drawing/2014/main" id="{559132F8-5EF1-572F-8E9A-3611795A9C98}"/>
              </a:ext>
            </a:extLst>
          </p:cNvPr>
          <p:cNvSpPr>
            <a:spLocks noGrp="1" noChangeArrowheads="1"/>
          </p:cNvSpPr>
          <p:nvPr>
            <p:ph type="title"/>
          </p:nvPr>
        </p:nvSpPr>
        <p:spPr>
          <a:xfrm>
            <a:off x="479425" y="1166813"/>
            <a:ext cx="8142288" cy="344487"/>
          </a:xfrm>
        </p:spPr>
        <p:txBody>
          <a:bodyPr/>
          <a:lstStyle/>
          <a:p>
            <a:pPr eaLnBrk="1" hangingPunct="1">
              <a:defRPr/>
            </a:pPr>
            <a:r>
              <a:rPr lang="en-US" altLang="en-US" sz="2000" b="1" dirty="0">
                <a:solidFill>
                  <a:schemeClr val="accent1"/>
                </a:solidFill>
                <a:latin typeface="+mn-lt"/>
                <a:cs typeface="Times New Roman" panose="02020603050405020304" pitchFamily="18" charset="0"/>
              </a:rPr>
              <a:t>CAN Status Register (CAN1SR)</a:t>
            </a:r>
            <a:endParaRPr lang="en-US" altLang="en-US" sz="2000" dirty="0">
              <a:solidFill>
                <a:schemeClr val="accent1"/>
              </a:solidFill>
              <a:latin typeface="+mn-lt"/>
              <a:cs typeface="Times New Roman" panose="02020603050405020304" pitchFamily="18" charset="0"/>
            </a:endParaRPr>
          </a:p>
        </p:txBody>
      </p:sp>
      <p:sp>
        <p:nvSpPr>
          <p:cNvPr id="148483" name="Content Placeholder 2">
            <a:extLst>
              <a:ext uri="{FF2B5EF4-FFF2-40B4-BE49-F238E27FC236}">
                <a16:creationId xmlns:a16="http://schemas.microsoft.com/office/drawing/2014/main" id="{A29C1BDF-2DA7-4657-4BBC-382A507E15D1}"/>
              </a:ext>
            </a:extLst>
          </p:cNvPr>
          <p:cNvSpPr>
            <a:spLocks noGrp="1" noChangeArrowheads="1"/>
          </p:cNvSpPr>
          <p:nvPr>
            <p:ph idx="1"/>
          </p:nvPr>
        </p:nvSpPr>
        <p:spPr>
          <a:xfrm>
            <a:off x="544678" y="1591925"/>
            <a:ext cx="8015122" cy="1192212"/>
          </a:xfrm>
        </p:spPr>
        <p:txBody>
          <a:bodyPr/>
          <a:lstStyle/>
          <a:p>
            <a:pPr marL="355600" indent="-355600" eaLnBrk="1" hangingPunct="1">
              <a:buFont typeface="Wingdings" panose="05000000000000000000" pitchFamily="2" charset="2"/>
              <a:buChar char="§"/>
            </a:pPr>
            <a:r>
              <a:rPr lang="en-US" altLang="en-US" sz="2000" dirty="0">
                <a:cs typeface="Times New Roman" panose="02020603050405020304" pitchFamily="18" charset="0"/>
              </a:rPr>
              <a:t>This read-only register contains three status</a:t>
            </a:r>
          </a:p>
          <a:p>
            <a:pPr marL="355600" indent="-355600" algn="just" eaLnBrk="1" hangingPunct="1">
              <a:buFont typeface="Wingdings" panose="05000000000000000000" pitchFamily="2" charset="2"/>
              <a:buChar char="§"/>
            </a:pPr>
            <a:r>
              <a:rPr lang="en-US" altLang="en-US" sz="2000" dirty="0">
                <a:cs typeface="Times New Roman" panose="02020603050405020304" pitchFamily="18" charset="0"/>
              </a:rPr>
              <a:t>While those relating to transmission reflect the status of each of the 3 Tx Buffers.</a:t>
            </a:r>
          </a:p>
        </p:txBody>
      </p:sp>
      <p:pic>
        <p:nvPicPr>
          <p:cNvPr id="148484" name="Picture 2" descr="Our Brand Identity » PES University">
            <a:extLst>
              <a:ext uri="{FF2B5EF4-FFF2-40B4-BE49-F238E27FC236}">
                <a16:creationId xmlns:a16="http://schemas.microsoft.com/office/drawing/2014/main" id="{835B5BE9-D9BD-FB82-2398-85276C76A7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a:extLst>
              <a:ext uri="{FF2B5EF4-FFF2-40B4-BE49-F238E27FC236}">
                <a16:creationId xmlns:a16="http://schemas.microsoft.com/office/drawing/2014/main" id="{A8E9B432-E5E8-5BC7-94DC-39FB41405DE7}"/>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12F31342-9284-F2E6-2729-76B99AEBEEFC}"/>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
        <p:nvSpPr>
          <p:cNvPr id="3" name="Line 7">
            <a:extLst>
              <a:ext uri="{FF2B5EF4-FFF2-40B4-BE49-F238E27FC236}">
                <a16:creationId xmlns:a16="http://schemas.microsoft.com/office/drawing/2014/main" id="{CFA31A5B-A7EC-B0D2-4B7F-F13D595B21E1}"/>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sp>
        <p:nvSpPr>
          <p:cNvPr id="7" name="Rectangle 6">
            <a:extLst>
              <a:ext uri="{FF2B5EF4-FFF2-40B4-BE49-F238E27FC236}">
                <a16:creationId xmlns:a16="http://schemas.microsoft.com/office/drawing/2014/main" id="{E2D37903-E6F4-2AFA-6D6A-ACBFDD620E07}"/>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US" altLang="en-US" sz="2200" b="1" dirty="0">
                <a:solidFill>
                  <a:srgbClr val="C00000"/>
                </a:solidFill>
                <a:latin typeface="+mn-lt"/>
                <a:cs typeface="Times New Roman" panose="02020603050405020304" pitchFamily="18" charset="0"/>
              </a:rPr>
              <a:t>Programming CAN protocol</a:t>
            </a:r>
            <a:endParaRPr lang="en-IN" sz="2200" b="1" dirty="0">
              <a:solidFill>
                <a:srgbClr val="C00000"/>
              </a:solidFill>
              <a:latin typeface="+mn-lt"/>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3853226B-0C08-7B04-40E1-B4FED0129B4C}"/>
              </a:ext>
            </a:extLst>
          </p:cNvPr>
          <p:cNvGraphicFramePr>
            <a:graphicFrameLocks noGrp="1"/>
          </p:cNvGraphicFramePr>
          <p:nvPr/>
        </p:nvGraphicFramePr>
        <p:xfrm>
          <a:off x="573088" y="1493838"/>
          <a:ext cx="10055225" cy="4832351"/>
        </p:xfrm>
        <a:graphic>
          <a:graphicData uri="http://schemas.openxmlformats.org/drawingml/2006/table">
            <a:tbl>
              <a:tblPr>
                <a:tableStyleId>{5940675A-B579-460E-94D1-54222C63F5DA}</a:tableStyleId>
              </a:tblPr>
              <a:tblGrid>
                <a:gridCol w="531253">
                  <a:extLst>
                    <a:ext uri="{9D8B030D-6E8A-4147-A177-3AD203B41FA5}">
                      <a16:colId xmlns:a16="http://schemas.microsoft.com/office/drawing/2014/main" val="20000"/>
                    </a:ext>
                  </a:extLst>
                </a:gridCol>
                <a:gridCol w="1151902">
                  <a:extLst>
                    <a:ext uri="{9D8B030D-6E8A-4147-A177-3AD203B41FA5}">
                      <a16:colId xmlns:a16="http://schemas.microsoft.com/office/drawing/2014/main" val="20001"/>
                    </a:ext>
                  </a:extLst>
                </a:gridCol>
                <a:gridCol w="795643">
                  <a:extLst>
                    <a:ext uri="{9D8B030D-6E8A-4147-A177-3AD203B41FA5}">
                      <a16:colId xmlns:a16="http://schemas.microsoft.com/office/drawing/2014/main" val="20002"/>
                    </a:ext>
                  </a:extLst>
                </a:gridCol>
                <a:gridCol w="7576427">
                  <a:extLst>
                    <a:ext uri="{9D8B030D-6E8A-4147-A177-3AD203B41FA5}">
                      <a16:colId xmlns:a16="http://schemas.microsoft.com/office/drawing/2014/main" val="20003"/>
                    </a:ext>
                  </a:extLst>
                </a:gridCol>
              </a:tblGrid>
              <a:tr h="365791">
                <a:tc>
                  <a:txBody>
                    <a:bodyPr/>
                    <a:lstStyle/>
                    <a:p>
                      <a:r>
                        <a:rPr lang="en-US" sz="1800" dirty="0"/>
                        <a:t>BIT</a:t>
                      </a:r>
                      <a:endParaRPr lang="en-US" sz="1800" dirty="0">
                        <a:latin typeface="+mn-lt"/>
                        <a:cs typeface="Times New Roman" pitchFamily="18" charset="0"/>
                      </a:endParaRPr>
                    </a:p>
                  </a:txBody>
                  <a:tcPr marL="91457" marR="91457" marT="45731" marB="45731"/>
                </a:tc>
                <a:tc>
                  <a:txBody>
                    <a:bodyPr/>
                    <a:lstStyle/>
                    <a:p>
                      <a:r>
                        <a:rPr lang="en-US" sz="1800" dirty="0"/>
                        <a:t>SYMBOL</a:t>
                      </a:r>
                      <a:endParaRPr lang="en-US" sz="1800" dirty="0">
                        <a:latin typeface="+mn-lt"/>
                        <a:cs typeface="Times New Roman" pitchFamily="18" charset="0"/>
                      </a:endParaRPr>
                    </a:p>
                  </a:txBody>
                  <a:tcPr marL="91457" marR="91457" marT="45731" marB="45731"/>
                </a:tc>
                <a:tc>
                  <a:txBody>
                    <a:bodyPr/>
                    <a:lstStyle/>
                    <a:p>
                      <a:r>
                        <a:rPr lang="en-US" sz="1800" dirty="0"/>
                        <a:t>VALUE</a:t>
                      </a:r>
                      <a:endParaRPr lang="en-US" sz="1800" dirty="0">
                        <a:latin typeface="+mn-lt"/>
                        <a:cs typeface="Times New Roman" pitchFamily="18" charset="0"/>
                      </a:endParaRPr>
                    </a:p>
                  </a:txBody>
                  <a:tcPr marL="91457" marR="91457" marT="45731" marB="45731"/>
                </a:tc>
                <a:tc>
                  <a:txBody>
                    <a:bodyPr/>
                    <a:lstStyle/>
                    <a:p>
                      <a:r>
                        <a:rPr lang="en-US" sz="1800" dirty="0"/>
                        <a:t>FUNCTION</a:t>
                      </a:r>
                      <a:endParaRPr lang="en-US" sz="1800" dirty="0">
                        <a:latin typeface="+mn-lt"/>
                        <a:cs typeface="Times New Roman" pitchFamily="18" charset="0"/>
                      </a:endParaRPr>
                    </a:p>
                  </a:txBody>
                  <a:tcPr marL="91457" marR="91457" marT="45731" marB="45731"/>
                </a:tc>
                <a:extLst>
                  <a:ext uri="{0D108BD9-81ED-4DB2-BD59-A6C34878D82A}">
                    <a16:rowId xmlns:a16="http://schemas.microsoft.com/office/drawing/2014/main" val="10000"/>
                  </a:ext>
                </a:extLst>
              </a:tr>
              <a:tr h="365803">
                <a:tc rowSpan="2">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u="none" strike="noStrike" cap="none" normalizeH="0" baseline="0">
                          <a:ln>
                            <a:noFill/>
                          </a:ln>
                          <a:solidFill>
                            <a:srgbClr val="000000"/>
                          </a:solidFill>
                          <a:effectLst/>
                          <a:latin typeface="+mn-lt"/>
                        </a:rPr>
                        <a:t>0</a:t>
                      </a:r>
                      <a:endParaRPr kumimoji="0" lang="en-US" altLang="en-US" sz="1800" b="0" i="0" u="none" strike="noStrike" cap="none" normalizeH="0" baseline="0">
                        <a:ln>
                          <a:noFill/>
                        </a:ln>
                        <a:solidFill>
                          <a:srgbClr val="000000"/>
                        </a:solidFill>
                        <a:effectLst/>
                        <a:latin typeface="+mn-lt"/>
                        <a:cs typeface="Times New Roman" panose="02020603050405020304" pitchFamily="18" charset="0"/>
                      </a:endParaRPr>
                    </a:p>
                  </a:txBody>
                  <a:tcPr marL="91461" marR="91461" marT="45737" marB="45737" horzOverflow="overflow"/>
                </a:tc>
                <a:tc rowSpan="2">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u="none" strike="noStrike" cap="none" normalizeH="0" baseline="0" dirty="0">
                          <a:ln>
                            <a:noFill/>
                          </a:ln>
                          <a:solidFill>
                            <a:srgbClr val="000000"/>
                          </a:solidFill>
                          <a:effectLst/>
                          <a:latin typeface="+mn-lt"/>
                        </a:rPr>
                        <a:t>RBS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u="none" strike="noStrike" cap="none" normalizeH="0" baseline="0" dirty="0">
                          <a:ln>
                            <a:noFill/>
                          </a:ln>
                          <a:solidFill>
                            <a:srgbClr val="000000"/>
                          </a:solidFill>
                          <a:effectLst/>
                          <a:latin typeface="+mn-lt"/>
                        </a:rPr>
                        <a:t>Receive Buffer Status.</a:t>
                      </a:r>
                      <a:endParaRPr kumimoji="0" lang="en-US" altLang="en-US" sz="1800" b="0" i="0" u="none" strike="noStrike" cap="none" normalizeH="0" baseline="0" dirty="0">
                        <a:ln>
                          <a:noFill/>
                        </a:ln>
                        <a:solidFill>
                          <a:srgbClr val="000000"/>
                        </a:solidFill>
                        <a:effectLst/>
                        <a:latin typeface="+mn-lt"/>
                        <a:cs typeface="Times New Roman" panose="02020603050405020304" pitchFamily="18" charset="0"/>
                      </a:endParaRPr>
                    </a:p>
                  </a:txBody>
                  <a:tcPr marL="91461" marR="91461" marT="45737" marB="45737" horzOverflow="overflow"/>
                </a:tc>
                <a:tc>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u="none" strike="noStrike" cap="none" normalizeH="0" baseline="0">
                          <a:ln>
                            <a:noFill/>
                          </a:ln>
                          <a:solidFill>
                            <a:srgbClr val="000000"/>
                          </a:solidFill>
                          <a:effectLst/>
                          <a:latin typeface="+mn-lt"/>
                        </a:rPr>
                        <a:t>0</a:t>
                      </a:r>
                      <a:endParaRPr kumimoji="0" lang="en-US" altLang="en-US" sz="1800" b="0" i="0" u="none" strike="noStrike" cap="none" normalizeH="0" baseline="0">
                        <a:ln>
                          <a:noFill/>
                        </a:ln>
                        <a:solidFill>
                          <a:srgbClr val="000000"/>
                        </a:solidFill>
                        <a:effectLst/>
                        <a:latin typeface="+mn-lt"/>
                        <a:cs typeface="Times New Roman" panose="02020603050405020304" pitchFamily="18" charset="0"/>
                      </a:endParaRPr>
                    </a:p>
                  </a:txBody>
                  <a:tcPr marL="91461" marR="91461" marT="45737" marB="45737" horzOverflow="overflow"/>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u="none" strike="noStrike" cap="none" normalizeH="0" baseline="0">
                          <a:ln>
                            <a:noFill/>
                          </a:ln>
                          <a:solidFill>
                            <a:srgbClr val="000000"/>
                          </a:solidFill>
                          <a:effectLst/>
                          <a:latin typeface="+mn-lt"/>
                        </a:rPr>
                        <a:t>No message is available.</a:t>
                      </a:r>
                      <a:endParaRPr kumimoji="0" lang="en-US" altLang="en-US" sz="1800" b="0" i="0" u="none" strike="noStrike" cap="none" normalizeH="0" baseline="0">
                        <a:ln>
                          <a:noFill/>
                        </a:ln>
                        <a:solidFill>
                          <a:srgbClr val="000000"/>
                        </a:solidFill>
                        <a:effectLst/>
                        <a:latin typeface="+mn-lt"/>
                        <a:cs typeface="Times New Roman" panose="02020603050405020304" pitchFamily="18" charset="0"/>
                      </a:endParaRPr>
                    </a:p>
                  </a:txBody>
                  <a:tcPr marL="91461" marR="91461" marT="45737" marB="45737" horzOverflow="overflow"/>
                </a:tc>
                <a:extLst>
                  <a:ext uri="{0D108BD9-81ED-4DB2-BD59-A6C34878D82A}">
                    <a16:rowId xmlns:a16="http://schemas.microsoft.com/office/drawing/2014/main" val="10001"/>
                  </a:ext>
                </a:extLst>
              </a:tr>
              <a:tr h="1111097">
                <a:tc vMerge="1">
                  <a:txBody>
                    <a:bodyPr/>
                    <a:lstStyle/>
                    <a:p>
                      <a:endParaRPr lang="en-IN"/>
                    </a:p>
                  </a:txBody>
                  <a:tcPr/>
                </a:tc>
                <a:tc vMerge="1">
                  <a:txBody>
                    <a:bodyPr/>
                    <a:lstStyle/>
                    <a:p>
                      <a:endParaRPr lang="en-IN"/>
                    </a:p>
                  </a:txBody>
                  <a:tcPr/>
                </a:tc>
                <a:tc>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u="none" strike="noStrike" cap="none" normalizeH="0" baseline="0" dirty="0">
                          <a:ln>
                            <a:noFill/>
                          </a:ln>
                          <a:solidFill>
                            <a:srgbClr val="000000"/>
                          </a:solidFill>
                          <a:effectLst/>
                          <a:latin typeface="+mn-lt"/>
                        </a:rPr>
                        <a:t>1</a:t>
                      </a:r>
                      <a:endParaRPr kumimoji="0" lang="en-US" altLang="en-US" sz="1800" b="0" i="0" u="none" strike="noStrike" cap="none" normalizeH="0" baseline="0" dirty="0">
                        <a:ln>
                          <a:noFill/>
                        </a:ln>
                        <a:solidFill>
                          <a:srgbClr val="000000"/>
                        </a:solidFill>
                        <a:effectLst/>
                        <a:latin typeface="+mn-lt"/>
                        <a:cs typeface="Times New Roman" panose="02020603050405020304" pitchFamily="18" charset="0"/>
                      </a:endParaRPr>
                    </a:p>
                  </a:txBody>
                  <a:tcPr marL="91461" marR="91461" marT="45737" marB="45737" horzOverflow="overflow"/>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u="none" strike="noStrike" cap="none" normalizeH="0" baseline="0" dirty="0">
                          <a:ln>
                            <a:noFill/>
                          </a:ln>
                          <a:solidFill>
                            <a:srgbClr val="000000"/>
                          </a:solidFill>
                          <a:effectLst/>
                          <a:latin typeface="+mn-lt"/>
                        </a:rPr>
                        <a:t>At least one complete message is received by the Double Receive Buffer and available in the </a:t>
                      </a:r>
                      <a:r>
                        <a:rPr kumimoji="0" lang="en-US" altLang="en-US" sz="1600" b="0" u="none" strike="noStrike" cap="none" normalizeH="0" baseline="0" dirty="0" err="1">
                          <a:ln>
                            <a:noFill/>
                          </a:ln>
                          <a:solidFill>
                            <a:srgbClr val="000000"/>
                          </a:solidFill>
                          <a:effectLst/>
                          <a:latin typeface="+mn-lt"/>
                        </a:rPr>
                        <a:t>CANxRFS</a:t>
                      </a:r>
                      <a:r>
                        <a:rPr kumimoji="0" lang="en-US" altLang="en-US" sz="1600" b="0" u="none" strike="noStrike" cap="none" normalizeH="0" baseline="0" dirty="0">
                          <a:ln>
                            <a:noFill/>
                          </a:ln>
                          <a:solidFill>
                            <a:srgbClr val="000000"/>
                          </a:solidFill>
                          <a:effectLst/>
                          <a:latin typeface="+mn-lt"/>
                        </a:rPr>
                        <a:t>, </a:t>
                      </a:r>
                      <a:r>
                        <a:rPr kumimoji="0" lang="en-US" altLang="en-US" sz="1600" b="0" u="none" strike="noStrike" cap="none" normalizeH="0" baseline="0" dirty="0" err="1">
                          <a:ln>
                            <a:noFill/>
                          </a:ln>
                          <a:solidFill>
                            <a:srgbClr val="000000"/>
                          </a:solidFill>
                          <a:effectLst/>
                          <a:latin typeface="+mn-lt"/>
                        </a:rPr>
                        <a:t>CANxRID</a:t>
                      </a:r>
                      <a:r>
                        <a:rPr kumimoji="0" lang="en-US" altLang="en-US" sz="1600" b="0" u="none" strike="noStrike" cap="none" normalizeH="0" baseline="0" dirty="0">
                          <a:ln>
                            <a:noFill/>
                          </a:ln>
                          <a:solidFill>
                            <a:srgbClr val="000000"/>
                          </a:solidFill>
                          <a:effectLst/>
                          <a:latin typeface="+mn-lt"/>
                        </a:rPr>
                        <a:t>, and if applicable the </a:t>
                      </a:r>
                      <a:r>
                        <a:rPr kumimoji="0" lang="en-US" altLang="en-US" sz="1600" b="0" u="none" strike="noStrike" cap="none" normalizeH="0" baseline="0" dirty="0" err="1">
                          <a:ln>
                            <a:noFill/>
                          </a:ln>
                          <a:solidFill>
                            <a:srgbClr val="000000"/>
                          </a:solidFill>
                          <a:effectLst/>
                          <a:latin typeface="+mn-lt"/>
                        </a:rPr>
                        <a:t>CANxRDA</a:t>
                      </a:r>
                      <a:r>
                        <a:rPr kumimoji="0" lang="en-US" altLang="en-US" sz="1600" b="0" u="none" strike="noStrike" cap="none" normalizeH="0" baseline="0" dirty="0">
                          <a:ln>
                            <a:noFill/>
                          </a:ln>
                          <a:solidFill>
                            <a:srgbClr val="000000"/>
                          </a:solidFill>
                          <a:effectLst/>
                          <a:latin typeface="+mn-lt"/>
                        </a:rPr>
                        <a:t> and </a:t>
                      </a:r>
                      <a:r>
                        <a:rPr kumimoji="0" lang="en-US" altLang="en-US" sz="1600" b="0" u="none" strike="noStrike" cap="none" normalizeH="0" baseline="0" dirty="0" err="1">
                          <a:ln>
                            <a:noFill/>
                          </a:ln>
                          <a:solidFill>
                            <a:srgbClr val="000000"/>
                          </a:solidFill>
                          <a:effectLst/>
                          <a:latin typeface="+mn-lt"/>
                        </a:rPr>
                        <a:t>CANxRDB</a:t>
                      </a:r>
                      <a:r>
                        <a:rPr kumimoji="0" lang="en-US" altLang="en-US" sz="1600" b="0" u="none" strike="noStrike" cap="none" normalizeH="0" baseline="0" dirty="0">
                          <a:ln>
                            <a:noFill/>
                          </a:ln>
                          <a:solidFill>
                            <a:srgbClr val="000000"/>
                          </a:solidFill>
                          <a:effectLst/>
                          <a:latin typeface="+mn-lt"/>
                        </a:rPr>
                        <a:t> registers. This bit is cleared by the Release Receive Buffer command in </a:t>
                      </a:r>
                      <a:r>
                        <a:rPr kumimoji="0" lang="en-US" altLang="en-US" sz="1600" b="0" u="none" strike="noStrike" cap="none" normalizeH="0" baseline="0" dirty="0" err="1">
                          <a:ln>
                            <a:noFill/>
                          </a:ln>
                          <a:solidFill>
                            <a:srgbClr val="000000"/>
                          </a:solidFill>
                          <a:effectLst/>
                          <a:latin typeface="+mn-lt"/>
                        </a:rPr>
                        <a:t>CANxCMR</a:t>
                      </a:r>
                      <a:r>
                        <a:rPr kumimoji="0" lang="en-US" altLang="en-US" sz="1600" b="0" u="none" strike="noStrike" cap="none" normalizeH="0" baseline="0" dirty="0">
                          <a:ln>
                            <a:noFill/>
                          </a:ln>
                          <a:solidFill>
                            <a:srgbClr val="000000"/>
                          </a:solidFill>
                          <a:effectLst/>
                          <a:latin typeface="+mn-lt"/>
                        </a:rPr>
                        <a:t>, if no subsequent received message is available.</a:t>
                      </a:r>
                      <a:endParaRPr kumimoji="0" lang="en-US" altLang="en-US" sz="1600" b="0" i="0" u="none" strike="noStrike" cap="none" normalizeH="0" baseline="0" dirty="0">
                        <a:ln>
                          <a:noFill/>
                        </a:ln>
                        <a:solidFill>
                          <a:srgbClr val="000000"/>
                        </a:solidFill>
                        <a:effectLst/>
                        <a:latin typeface="+mn-lt"/>
                        <a:cs typeface="Times New Roman" panose="02020603050405020304" pitchFamily="18" charset="0"/>
                      </a:endParaRPr>
                    </a:p>
                  </a:txBody>
                  <a:tcPr marL="91461" marR="91461" marT="45737" marB="45737" horzOverflow="overflow"/>
                </a:tc>
                <a:extLst>
                  <a:ext uri="{0D108BD9-81ED-4DB2-BD59-A6C34878D82A}">
                    <a16:rowId xmlns:a16="http://schemas.microsoft.com/office/drawing/2014/main" val="10002"/>
                  </a:ext>
                </a:extLst>
              </a:tr>
              <a:tr h="640133">
                <a:tc rowSpan="2">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u="none" strike="noStrike" cap="none" normalizeH="0" baseline="0">
                          <a:ln>
                            <a:noFill/>
                          </a:ln>
                          <a:solidFill>
                            <a:srgbClr val="000000"/>
                          </a:solidFill>
                          <a:effectLst/>
                          <a:latin typeface="+mn-lt"/>
                        </a:rPr>
                        <a:t>1</a:t>
                      </a:r>
                      <a:endParaRPr kumimoji="0" lang="en-US" altLang="en-US" sz="1800" b="0" i="0" u="none" strike="noStrike" cap="none" normalizeH="0" baseline="0">
                        <a:ln>
                          <a:noFill/>
                        </a:ln>
                        <a:solidFill>
                          <a:srgbClr val="000000"/>
                        </a:solidFill>
                        <a:effectLst/>
                        <a:latin typeface="+mn-lt"/>
                        <a:cs typeface="Times New Roman" panose="02020603050405020304" pitchFamily="18" charset="0"/>
                      </a:endParaRPr>
                    </a:p>
                  </a:txBody>
                  <a:tcPr marL="91461" marR="91461" marT="45737" marB="45737" horzOverflow="overflow"/>
                </a:tc>
                <a:tc rowSpan="2">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u="none" strike="noStrike" cap="none" normalizeH="0" baseline="0">
                          <a:ln>
                            <a:noFill/>
                          </a:ln>
                          <a:solidFill>
                            <a:srgbClr val="000000"/>
                          </a:solidFill>
                          <a:effectLst/>
                          <a:latin typeface="+mn-lt"/>
                        </a:rPr>
                        <a:t>DOS</a:t>
                      </a:r>
                    </a:p>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u="none" strike="noStrike" cap="none" normalizeH="0" baseline="0">
                          <a:ln>
                            <a:noFill/>
                          </a:ln>
                          <a:solidFill>
                            <a:srgbClr val="000000"/>
                          </a:solidFill>
                          <a:effectLst/>
                          <a:latin typeface="+mn-lt"/>
                        </a:rPr>
                        <a:t>Data Overrun Status.</a:t>
                      </a:r>
                    </a:p>
                    <a:p>
                      <a:pPr marL="0" marR="0" lvl="0" indent="0" algn="l" defTabSz="912813"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mn-lt"/>
                        <a:cs typeface="Times New Roman" panose="02020603050405020304" pitchFamily="18" charset="0"/>
                      </a:endParaRPr>
                    </a:p>
                  </a:txBody>
                  <a:tcPr marL="91461" marR="91461" marT="45737" marB="45737" horzOverflow="overflow"/>
                </a:tc>
                <a:tc>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u="none" strike="noStrike" cap="none" normalizeH="0" baseline="0">
                          <a:ln>
                            <a:noFill/>
                          </a:ln>
                          <a:solidFill>
                            <a:srgbClr val="000000"/>
                          </a:solidFill>
                          <a:effectLst/>
                          <a:latin typeface="+mn-lt"/>
                        </a:rPr>
                        <a:t>0</a:t>
                      </a:r>
                      <a:endParaRPr kumimoji="0" lang="en-US" altLang="en-US" sz="1800" b="0" i="0" u="none" strike="noStrike" cap="none" normalizeH="0" baseline="0">
                        <a:ln>
                          <a:noFill/>
                        </a:ln>
                        <a:solidFill>
                          <a:srgbClr val="000000"/>
                        </a:solidFill>
                        <a:effectLst/>
                        <a:latin typeface="+mn-lt"/>
                        <a:cs typeface="Times New Roman" panose="02020603050405020304" pitchFamily="18" charset="0"/>
                      </a:endParaRPr>
                    </a:p>
                  </a:txBody>
                  <a:tcPr marL="91461" marR="91461" marT="45737" marB="45737" horzOverflow="overflow"/>
                </a:tc>
                <a:tc>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u="none" strike="noStrike" cap="none" normalizeH="0" baseline="0" dirty="0">
                          <a:ln>
                            <a:noFill/>
                          </a:ln>
                          <a:solidFill>
                            <a:srgbClr val="000000"/>
                          </a:solidFill>
                          <a:effectLst/>
                          <a:latin typeface="+mn-lt"/>
                        </a:rPr>
                        <a:t>No data overrun has occurred since the last Clear Data Overrun command was given/written to </a:t>
                      </a:r>
                      <a:r>
                        <a:rPr kumimoji="0" lang="en-US" altLang="en-US" sz="1800" b="0" u="none" strike="noStrike" cap="none" normalizeH="0" baseline="0" dirty="0" err="1">
                          <a:ln>
                            <a:noFill/>
                          </a:ln>
                          <a:solidFill>
                            <a:srgbClr val="000000"/>
                          </a:solidFill>
                          <a:effectLst/>
                          <a:latin typeface="+mn-lt"/>
                        </a:rPr>
                        <a:t>CANxCMR</a:t>
                      </a:r>
                      <a:r>
                        <a:rPr kumimoji="0" lang="en-US" altLang="en-US" sz="1800" b="0" u="none" strike="noStrike" cap="none" normalizeH="0" baseline="0" dirty="0">
                          <a:ln>
                            <a:noFill/>
                          </a:ln>
                          <a:solidFill>
                            <a:srgbClr val="000000"/>
                          </a:solidFill>
                          <a:effectLst/>
                          <a:latin typeface="+mn-lt"/>
                        </a:rPr>
                        <a:t> (or since Reset).</a:t>
                      </a:r>
                      <a:endParaRPr kumimoji="0" lang="en-US" altLang="en-US" sz="1800" b="0" i="0" u="none" strike="noStrike" cap="none" normalizeH="0" baseline="0" dirty="0">
                        <a:ln>
                          <a:noFill/>
                        </a:ln>
                        <a:solidFill>
                          <a:srgbClr val="000000"/>
                        </a:solidFill>
                        <a:effectLst/>
                        <a:latin typeface="+mn-lt"/>
                        <a:cs typeface="Times New Roman" panose="02020603050405020304" pitchFamily="18" charset="0"/>
                      </a:endParaRPr>
                    </a:p>
                  </a:txBody>
                  <a:tcPr marL="91461" marR="91461" marT="45737" marB="45737" horzOverflow="overflow"/>
                </a:tc>
                <a:extLst>
                  <a:ext uri="{0D108BD9-81ED-4DB2-BD59-A6C34878D82A}">
                    <a16:rowId xmlns:a16="http://schemas.microsoft.com/office/drawing/2014/main" val="10003"/>
                  </a:ext>
                </a:extLst>
              </a:tr>
              <a:tr h="854697">
                <a:tc vMerge="1">
                  <a:txBody>
                    <a:bodyPr/>
                    <a:lstStyle/>
                    <a:p>
                      <a:endParaRPr lang="en-IN"/>
                    </a:p>
                  </a:txBody>
                  <a:tcPr/>
                </a:tc>
                <a:tc vMerge="1">
                  <a:txBody>
                    <a:bodyPr/>
                    <a:lstStyle/>
                    <a:p>
                      <a:endParaRPr lang="en-IN"/>
                    </a:p>
                  </a:txBody>
                  <a:tcPr/>
                </a:tc>
                <a:tc>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u="none" strike="noStrike" cap="none" normalizeH="0" baseline="0">
                          <a:ln>
                            <a:noFill/>
                          </a:ln>
                          <a:solidFill>
                            <a:srgbClr val="000000"/>
                          </a:solidFill>
                          <a:effectLst/>
                          <a:latin typeface="+mn-lt"/>
                        </a:rPr>
                        <a:t>1</a:t>
                      </a:r>
                      <a:endParaRPr kumimoji="0" lang="en-US" altLang="en-US" sz="1800" b="0" i="0" u="none" strike="noStrike" cap="none" normalizeH="0" baseline="0">
                        <a:ln>
                          <a:noFill/>
                        </a:ln>
                        <a:solidFill>
                          <a:srgbClr val="000000"/>
                        </a:solidFill>
                        <a:effectLst/>
                        <a:latin typeface="+mn-lt"/>
                        <a:cs typeface="Times New Roman" panose="02020603050405020304" pitchFamily="18" charset="0"/>
                      </a:endParaRPr>
                    </a:p>
                  </a:txBody>
                  <a:tcPr marL="91461" marR="91461" marT="45737" marB="45737" horzOverflow="overflow"/>
                </a:tc>
                <a:tc>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just" defTabSz="912813" rtl="0" eaLnBrk="1" fontAlgn="base" latinLnBrk="0" hangingPunct="1">
                        <a:lnSpc>
                          <a:spcPct val="100000"/>
                        </a:lnSpc>
                        <a:spcBef>
                          <a:spcPct val="0"/>
                        </a:spcBef>
                        <a:spcAft>
                          <a:spcPct val="0"/>
                        </a:spcAft>
                        <a:buClrTx/>
                        <a:buSzTx/>
                        <a:buFontTx/>
                        <a:buNone/>
                        <a:tabLst/>
                      </a:pPr>
                      <a:r>
                        <a:rPr kumimoji="0" lang="en-US" altLang="en-US" sz="1600" b="0" u="none" strike="noStrike" cap="none" normalizeH="0" baseline="0" dirty="0">
                          <a:ln>
                            <a:noFill/>
                          </a:ln>
                          <a:solidFill>
                            <a:srgbClr val="000000"/>
                          </a:solidFill>
                          <a:effectLst/>
                          <a:latin typeface="+mn-lt"/>
                        </a:rPr>
                        <a:t>A message was lost because the preceding message to this CAN controller was not read and released quickly enough (there was not enough space for a new message in the Double Receive Buffer).</a:t>
                      </a:r>
                      <a:endParaRPr kumimoji="0" lang="en-US" altLang="en-US" sz="1600" b="0" i="0" u="none" strike="noStrike" cap="none" normalizeH="0" baseline="0" dirty="0">
                        <a:ln>
                          <a:noFill/>
                        </a:ln>
                        <a:solidFill>
                          <a:srgbClr val="000000"/>
                        </a:solidFill>
                        <a:effectLst/>
                        <a:latin typeface="+mn-lt"/>
                        <a:cs typeface="Times New Roman" panose="02020603050405020304" pitchFamily="18" charset="0"/>
                      </a:endParaRPr>
                    </a:p>
                  </a:txBody>
                  <a:tcPr marL="91461" marR="91461" marT="45737" marB="45737" horzOverflow="overflow"/>
                </a:tc>
                <a:extLst>
                  <a:ext uri="{0D108BD9-81ED-4DB2-BD59-A6C34878D82A}">
                    <a16:rowId xmlns:a16="http://schemas.microsoft.com/office/drawing/2014/main" val="10004"/>
                  </a:ext>
                </a:extLst>
              </a:tr>
              <a:tr h="854697">
                <a:tc rowSpan="2">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u="none" strike="noStrike" cap="none" normalizeH="0" baseline="0">
                          <a:ln>
                            <a:noFill/>
                          </a:ln>
                          <a:solidFill>
                            <a:srgbClr val="000000"/>
                          </a:solidFill>
                          <a:effectLst/>
                          <a:latin typeface="+mn-lt"/>
                        </a:rPr>
                        <a:t>2</a:t>
                      </a:r>
                      <a:endParaRPr kumimoji="0" lang="en-US" altLang="en-US" sz="1800" b="0" i="0" u="none" strike="noStrike" cap="none" normalizeH="0" baseline="0">
                        <a:ln>
                          <a:noFill/>
                        </a:ln>
                        <a:solidFill>
                          <a:srgbClr val="000000"/>
                        </a:solidFill>
                        <a:effectLst/>
                        <a:latin typeface="+mn-lt"/>
                        <a:cs typeface="Times New Roman" panose="02020603050405020304" pitchFamily="18" charset="0"/>
                      </a:endParaRPr>
                    </a:p>
                  </a:txBody>
                  <a:tcPr marL="91461" marR="91461" marT="45737" marB="45737" horzOverflow="overflow"/>
                </a:tc>
                <a:tc rowSpan="2">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u="none" strike="noStrike" cap="none" normalizeH="0" baseline="0">
                          <a:ln>
                            <a:noFill/>
                          </a:ln>
                          <a:solidFill>
                            <a:srgbClr val="000000"/>
                          </a:solidFill>
                          <a:effectLst/>
                          <a:latin typeface="+mn-lt"/>
                        </a:rPr>
                        <a:t>TBS1</a:t>
                      </a:r>
                    </a:p>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u="none" strike="noStrike" cap="none" normalizeH="0" baseline="0">
                          <a:ln>
                            <a:noFill/>
                          </a:ln>
                          <a:solidFill>
                            <a:srgbClr val="000000"/>
                          </a:solidFill>
                          <a:effectLst/>
                          <a:latin typeface="+mn-lt"/>
                        </a:rPr>
                        <a:t>Transmit Buffer Status 1.</a:t>
                      </a:r>
                      <a:endParaRPr kumimoji="0" lang="en-US" altLang="en-US" sz="1800" b="0" i="0" u="none" strike="noStrike" cap="none" normalizeH="0" baseline="0">
                        <a:ln>
                          <a:noFill/>
                        </a:ln>
                        <a:solidFill>
                          <a:srgbClr val="000000"/>
                        </a:solidFill>
                        <a:effectLst/>
                        <a:latin typeface="+mn-lt"/>
                        <a:cs typeface="Times New Roman" panose="02020603050405020304" pitchFamily="18" charset="0"/>
                      </a:endParaRPr>
                    </a:p>
                  </a:txBody>
                  <a:tcPr marL="91461" marR="91461" marT="45737" marB="45737" horzOverflow="overflow"/>
                </a:tc>
                <a:tc>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u="none" strike="noStrike" cap="none" normalizeH="0" baseline="0">
                          <a:ln>
                            <a:noFill/>
                          </a:ln>
                          <a:solidFill>
                            <a:srgbClr val="000000"/>
                          </a:solidFill>
                          <a:effectLst/>
                          <a:latin typeface="+mn-lt"/>
                        </a:rPr>
                        <a:t>0</a:t>
                      </a:r>
                      <a:endParaRPr kumimoji="0" lang="en-US" altLang="en-US" sz="1800" b="0" i="0" u="none" strike="noStrike" cap="none" normalizeH="0" baseline="0">
                        <a:ln>
                          <a:noFill/>
                        </a:ln>
                        <a:solidFill>
                          <a:srgbClr val="000000"/>
                        </a:solidFill>
                        <a:effectLst/>
                        <a:latin typeface="+mn-lt"/>
                        <a:cs typeface="Times New Roman" panose="02020603050405020304" pitchFamily="18" charset="0"/>
                      </a:endParaRPr>
                    </a:p>
                  </a:txBody>
                  <a:tcPr marL="91461" marR="91461" marT="45737" marB="45737" horzOverflow="overflow"/>
                </a:tc>
                <a:tc>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600" b="0" u="none" strike="noStrike" cap="none" normalizeH="0" baseline="0" dirty="0">
                          <a:ln>
                            <a:noFill/>
                          </a:ln>
                          <a:solidFill>
                            <a:srgbClr val="000000"/>
                          </a:solidFill>
                          <a:effectLst/>
                          <a:latin typeface="+mn-lt"/>
                        </a:rPr>
                        <a:t>Software cannot access the Tx Buffer 1 nor write to the corresponding </a:t>
                      </a:r>
                      <a:r>
                        <a:rPr kumimoji="0" lang="en-US" altLang="en-US" sz="1600" b="0" u="none" strike="noStrike" cap="none" normalizeH="0" baseline="0" dirty="0" err="1">
                          <a:ln>
                            <a:noFill/>
                          </a:ln>
                          <a:solidFill>
                            <a:srgbClr val="000000"/>
                          </a:solidFill>
                          <a:effectLst/>
                          <a:latin typeface="+mn-lt"/>
                        </a:rPr>
                        <a:t>CANxTFI</a:t>
                      </a:r>
                      <a:r>
                        <a:rPr kumimoji="0" lang="en-US" altLang="en-US" sz="1600" b="0" u="none" strike="noStrike" cap="none" normalizeH="0" baseline="0" dirty="0">
                          <a:ln>
                            <a:noFill/>
                          </a:ln>
                          <a:solidFill>
                            <a:srgbClr val="000000"/>
                          </a:solidFill>
                          <a:effectLst/>
                          <a:latin typeface="+mn-lt"/>
                        </a:rPr>
                        <a:t>, </a:t>
                      </a:r>
                      <a:r>
                        <a:rPr kumimoji="0" lang="en-US" altLang="en-US" sz="1600" b="0" u="none" strike="noStrike" cap="none" normalizeH="0" baseline="0" dirty="0" err="1">
                          <a:ln>
                            <a:noFill/>
                          </a:ln>
                          <a:solidFill>
                            <a:srgbClr val="000000"/>
                          </a:solidFill>
                          <a:effectLst/>
                          <a:latin typeface="+mn-lt"/>
                        </a:rPr>
                        <a:t>CANxTID</a:t>
                      </a:r>
                      <a:r>
                        <a:rPr kumimoji="0" lang="en-US" altLang="en-US" sz="1600" b="0" u="none" strike="noStrike" cap="none" normalizeH="0" baseline="0" dirty="0">
                          <a:ln>
                            <a:noFill/>
                          </a:ln>
                          <a:solidFill>
                            <a:srgbClr val="000000"/>
                          </a:solidFill>
                          <a:effectLst/>
                          <a:latin typeface="+mn-lt"/>
                        </a:rPr>
                        <a:t>, </a:t>
                      </a:r>
                      <a:r>
                        <a:rPr kumimoji="0" lang="en-US" altLang="en-US" sz="1600" b="0" u="none" strike="noStrike" cap="none" normalizeH="0" baseline="0" dirty="0" err="1">
                          <a:ln>
                            <a:noFill/>
                          </a:ln>
                          <a:solidFill>
                            <a:srgbClr val="000000"/>
                          </a:solidFill>
                          <a:effectLst/>
                          <a:latin typeface="+mn-lt"/>
                        </a:rPr>
                        <a:t>CANxTDA</a:t>
                      </a:r>
                      <a:r>
                        <a:rPr kumimoji="0" lang="en-US" altLang="en-US" sz="1600" b="0" u="none" strike="noStrike" cap="none" normalizeH="0" baseline="0" dirty="0">
                          <a:ln>
                            <a:noFill/>
                          </a:ln>
                          <a:solidFill>
                            <a:srgbClr val="000000"/>
                          </a:solidFill>
                          <a:effectLst/>
                          <a:latin typeface="+mn-lt"/>
                        </a:rPr>
                        <a:t>, and </a:t>
                      </a:r>
                      <a:r>
                        <a:rPr kumimoji="0" lang="en-US" altLang="en-US" sz="1600" b="0" u="none" strike="noStrike" cap="none" normalizeH="0" baseline="0" dirty="0" err="1">
                          <a:ln>
                            <a:noFill/>
                          </a:ln>
                          <a:solidFill>
                            <a:srgbClr val="000000"/>
                          </a:solidFill>
                          <a:effectLst/>
                          <a:latin typeface="+mn-lt"/>
                        </a:rPr>
                        <a:t>CANxTDB</a:t>
                      </a:r>
                      <a:r>
                        <a:rPr kumimoji="0" lang="en-US" altLang="en-US" sz="1600" b="0" u="none" strike="noStrike" cap="none" normalizeH="0" baseline="0" dirty="0">
                          <a:ln>
                            <a:noFill/>
                          </a:ln>
                          <a:solidFill>
                            <a:srgbClr val="000000"/>
                          </a:solidFill>
                          <a:effectLst/>
                          <a:latin typeface="+mn-lt"/>
                        </a:rPr>
                        <a:t> registers because a message is either waiting for transmission or is in transmitting process.</a:t>
                      </a:r>
                      <a:endParaRPr kumimoji="0" lang="en-US" altLang="en-US" sz="1600" b="0" i="0" u="none" strike="noStrike" cap="none" normalizeH="0" baseline="0" dirty="0">
                        <a:ln>
                          <a:noFill/>
                        </a:ln>
                        <a:solidFill>
                          <a:srgbClr val="000000"/>
                        </a:solidFill>
                        <a:effectLst/>
                        <a:latin typeface="+mn-lt"/>
                        <a:cs typeface="Times New Roman" panose="02020603050405020304" pitchFamily="18" charset="0"/>
                      </a:endParaRPr>
                    </a:p>
                  </a:txBody>
                  <a:tcPr marL="91461" marR="91461" marT="45737" marB="45737" horzOverflow="overflow"/>
                </a:tc>
                <a:extLst>
                  <a:ext uri="{0D108BD9-81ED-4DB2-BD59-A6C34878D82A}">
                    <a16:rowId xmlns:a16="http://schemas.microsoft.com/office/drawing/2014/main" val="10005"/>
                  </a:ext>
                </a:extLst>
              </a:tr>
              <a:tr h="640133">
                <a:tc vMerge="1">
                  <a:txBody>
                    <a:bodyPr/>
                    <a:lstStyle/>
                    <a:p>
                      <a:endParaRPr lang="en-IN"/>
                    </a:p>
                  </a:txBody>
                  <a:tcPr/>
                </a:tc>
                <a:tc vMerge="1">
                  <a:txBody>
                    <a:bodyPr/>
                    <a:lstStyle/>
                    <a:p>
                      <a:endParaRPr lang="en-IN"/>
                    </a:p>
                  </a:txBody>
                  <a:tcPr/>
                </a:tc>
                <a:tc>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u="none" strike="noStrike" cap="none" normalizeH="0" baseline="0">
                          <a:ln>
                            <a:noFill/>
                          </a:ln>
                          <a:solidFill>
                            <a:srgbClr val="000000"/>
                          </a:solidFill>
                          <a:effectLst/>
                          <a:latin typeface="+mn-lt"/>
                        </a:rPr>
                        <a:t>1</a:t>
                      </a:r>
                      <a:endParaRPr kumimoji="0" lang="en-US" altLang="en-US" sz="1800" b="0" i="0" u="none" strike="noStrike" cap="none" normalizeH="0" baseline="0">
                        <a:ln>
                          <a:noFill/>
                        </a:ln>
                        <a:solidFill>
                          <a:srgbClr val="000000"/>
                        </a:solidFill>
                        <a:effectLst/>
                        <a:latin typeface="+mn-lt"/>
                        <a:cs typeface="Times New Roman" panose="02020603050405020304" pitchFamily="18" charset="0"/>
                      </a:endParaRPr>
                    </a:p>
                  </a:txBody>
                  <a:tcPr marL="91461" marR="91461" marT="45737" marB="45737" horzOverflow="overflow"/>
                </a:tc>
                <a:tc>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u="none" strike="noStrike" cap="none" normalizeH="0" baseline="0" dirty="0">
                          <a:ln>
                            <a:noFill/>
                          </a:ln>
                          <a:solidFill>
                            <a:srgbClr val="000000"/>
                          </a:solidFill>
                          <a:effectLst/>
                          <a:latin typeface="+mn-lt"/>
                        </a:rPr>
                        <a:t>Software may write a message into the Transmit Buffer 1 and its </a:t>
                      </a:r>
                      <a:r>
                        <a:rPr kumimoji="0" lang="en-US" altLang="en-US" sz="1800" b="0" u="none" strike="noStrike" cap="none" normalizeH="0" baseline="0" dirty="0" err="1">
                          <a:ln>
                            <a:noFill/>
                          </a:ln>
                          <a:solidFill>
                            <a:srgbClr val="000000"/>
                          </a:solidFill>
                          <a:effectLst/>
                          <a:latin typeface="+mn-lt"/>
                        </a:rPr>
                        <a:t>CANxTFI,CANxTID</a:t>
                      </a:r>
                      <a:r>
                        <a:rPr kumimoji="0" lang="en-US" altLang="en-US" sz="1800" b="0" u="none" strike="noStrike" cap="none" normalizeH="0" baseline="0" dirty="0">
                          <a:ln>
                            <a:noFill/>
                          </a:ln>
                          <a:solidFill>
                            <a:srgbClr val="000000"/>
                          </a:solidFill>
                          <a:effectLst/>
                          <a:latin typeface="+mn-lt"/>
                        </a:rPr>
                        <a:t>, </a:t>
                      </a:r>
                      <a:r>
                        <a:rPr kumimoji="0" lang="en-US" altLang="en-US" sz="1800" b="0" u="none" strike="noStrike" cap="none" normalizeH="0" baseline="0" dirty="0" err="1">
                          <a:ln>
                            <a:noFill/>
                          </a:ln>
                          <a:solidFill>
                            <a:srgbClr val="000000"/>
                          </a:solidFill>
                          <a:effectLst/>
                          <a:latin typeface="+mn-lt"/>
                        </a:rPr>
                        <a:t>CANxTDA</a:t>
                      </a:r>
                      <a:r>
                        <a:rPr kumimoji="0" lang="en-US" altLang="en-US" sz="1800" b="0" u="none" strike="noStrike" cap="none" normalizeH="0" baseline="0" dirty="0">
                          <a:ln>
                            <a:noFill/>
                          </a:ln>
                          <a:solidFill>
                            <a:srgbClr val="000000"/>
                          </a:solidFill>
                          <a:effectLst/>
                          <a:latin typeface="+mn-lt"/>
                        </a:rPr>
                        <a:t>, and </a:t>
                      </a:r>
                      <a:r>
                        <a:rPr kumimoji="0" lang="en-US" altLang="en-US" sz="1800" b="0" u="none" strike="noStrike" cap="none" normalizeH="0" baseline="0" dirty="0" err="1">
                          <a:ln>
                            <a:noFill/>
                          </a:ln>
                          <a:solidFill>
                            <a:srgbClr val="000000"/>
                          </a:solidFill>
                          <a:effectLst/>
                          <a:latin typeface="+mn-lt"/>
                        </a:rPr>
                        <a:t>CANxTDB</a:t>
                      </a:r>
                      <a:r>
                        <a:rPr kumimoji="0" lang="en-US" altLang="en-US" sz="1800" b="0" u="none" strike="noStrike" cap="none" normalizeH="0" baseline="0" dirty="0">
                          <a:ln>
                            <a:noFill/>
                          </a:ln>
                          <a:solidFill>
                            <a:srgbClr val="000000"/>
                          </a:solidFill>
                          <a:effectLst/>
                          <a:latin typeface="+mn-lt"/>
                        </a:rPr>
                        <a:t> registers.</a:t>
                      </a:r>
                      <a:endParaRPr kumimoji="0" lang="en-US" altLang="en-US" sz="1800" b="0" i="0" u="none" strike="noStrike" cap="none" normalizeH="0" baseline="0" dirty="0">
                        <a:ln>
                          <a:noFill/>
                        </a:ln>
                        <a:solidFill>
                          <a:srgbClr val="000000"/>
                        </a:solidFill>
                        <a:effectLst/>
                        <a:latin typeface="+mn-lt"/>
                        <a:cs typeface="Times New Roman" panose="02020603050405020304" pitchFamily="18" charset="0"/>
                      </a:endParaRPr>
                    </a:p>
                  </a:txBody>
                  <a:tcPr marL="91461" marR="91461" marT="45737" marB="45737" horzOverflow="overflow"/>
                </a:tc>
                <a:extLst>
                  <a:ext uri="{0D108BD9-81ED-4DB2-BD59-A6C34878D82A}">
                    <a16:rowId xmlns:a16="http://schemas.microsoft.com/office/drawing/2014/main" val="10006"/>
                  </a:ext>
                </a:extLst>
              </a:tr>
            </a:tbl>
          </a:graphicData>
        </a:graphic>
      </p:graphicFrame>
      <p:pic>
        <p:nvPicPr>
          <p:cNvPr id="149542" name="Picture 2" descr="Our Brand Identity » PES University">
            <a:extLst>
              <a:ext uri="{FF2B5EF4-FFF2-40B4-BE49-F238E27FC236}">
                <a16:creationId xmlns:a16="http://schemas.microsoft.com/office/drawing/2014/main" id="{0EF562F9-AD05-6171-5FEF-3EC452814F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3992B9AF-E4EC-2AC8-95EC-39127C21BA53}"/>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
        <p:nvSpPr>
          <p:cNvPr id="6" name="Line 7">
            <a:extLst>
              <a:ext uri="{FF2B5EF4-FFF2-40B4-BE49-F238E27FC236}">
                <a16:creationId xmlns:a16="http://schemas.microsoft.com/office/drawing/2014/main" id="{18B12EB7-0865-10ED-0929-C69BD1B7ACB5}"/>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sp>
        <p:nvSpPr>
          <p:cNvPr id="9" name="Title 1">
            <a:extLst>
              <a:ext uri="{FF2B5EF4-FFF2-40B4-BE49-F238E27FC236}">
                <a16:creationId xmlns:a16="http://schemas.microsoft.com/office/drawing/2014/main" id="{EC23F16B-87E5-4BA8-99F0-32B04AA60031}"/>
              </a:ext>
            </a:extLst>
          </p:cNvPr>
          <p:cNvSpPr>
            <a:spLocks noGrp="1" noChangeArrowheads="1"/>
          </p:cNvSpPr>
          <p:nvPr>
            <p:ph type="title"/>
          </p:nvPr>
        </p:nvSpPr>
        <p:spPr>
          <a:xfrm>
            <a:off x="479425" y="1166813"/>
            <a:ext cx="8142288" cy="344487"/>
          </a:xfrm>
        </p:spPr>
        <p:txBody>
          <a:bodyPr/>
          <a:lstStyle/>
          <a:p>
            <a:pPr eaLnBrk="1" hangingPunct="1">
              <a:defRPr/>
            </a:pPr>
            <a:r>
              <a:rPr lang="en-US" altLang="en-US" sz="2000" b="1" dirty="0">
                <a:solidFill>
                  <a:schemeClr val="accent1"/>
                </a:solidFill>
                <a:latin typeface="+mn-lt"/>
                <a:cs typeface="Times New Roman" panose="02020603050405020304" pitchFamily="18" charset="0"/>
              </a:rPr>
              <a:t>CAN Status Register (CAN1SR)</a:t>
            </a:r>
            <a:endParaRPr lang="en-US" altLang="en-US" sz="2000" dirty="0">
              <a:solidFill>
                <a:schemeClr val="accent1"/>
              </a:solidFill>
              <a:latin typeface="+mn-lt"/>
              <a:cs typeface="Times New Roman" panose="02020603050405020304" pitchFamily="18" charset="0"/>
            </a:endParaRPr>
          </a:p>
        </p:txBody>
      </p:sp>
      <p:sp>
        <p:nvSpPr>
          <p:cNvPr id="10" name="Rectangle 9">
            <a:extLst>
              <a:ext uri="{FF2B5EF4-FFF2-40B4-BE49-F238E27FC236}">
                <a16:creationId xmlns:a16="http://schemas.microsoft.com/office/drawing/2014/main" id="{11C5D02F-7B47-6A2F-5C26-30B0C5E4205B}"/>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US" altLang="en-US" sz="2200" b="1" dirty="0">
                <a:solidFill>
                  <a:srgbClr val="C00000"/>
                </a:solidFill>
                <a:latin typeface="+mn-lt"/>
                <a:cs typeface="Times New Roman" panose="02020603050405020304" pitchFamily="18" charset="0"/>
              </a:rPr>
              <a:t>Programming CAN protocol</a:t>
            </a:r>
            <a:endParaRPr lang="en-IN" sz="2200" b="1" dirty="0">
              <a:solidFill>
                <a:srgbClr val="C00000"/>
              </a:solidFill>
              <a:latin typeface="+mn-lt"/>
              <a:cs typeface="Times New Roman" panose="02020603050405020304" pitchFamily="18" charset="0"/>
            </a:endParaRPr>
          </a:p>
        </p:txBody>
      </p:sp>
      <p:cxnSp>
        <p:nvCxnSpPr>
          <p:cNvPr id="11" name="Straight Connector 10">
            <a:extLst>
              <a:ext uri="{FF2B5EF4-FFF2-40B4-BE49-F238E27FC236}">
                <a16:creationId xmlns:a16="http://schemas.microsoft.com/office/drawing/2014/main" id="{F80C5B7C-D6B0-A3E6-D6A7-9EFDAFF850D8}"/>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77F3F9CD-0876-7F9C-6F3A-D3EAC45BE760}"/>
              </a:ext>
            </a:extLst>
          </p:cNvPr>
          <p:cNvGraphicFramePr>
            <a:graphicFrameLocks noGrp="1"/>
          </p:cNvGraphicFramePr>
          <p:nvPr/>
        </p:nvGraphicFramePr>
        <p:xfrm>
          <a:off x="573088" y="1493838"/>
          <a:ext cx="10055225" cy="4708524"/>
        </p:xfrm>
        <a:graphic>
          <a:graphicData uri="http://schemas.openxmlformats.org/drawingml/2006/table">
            <a:tbl>
              <a:tblPr>
                <a:tableStyleId>{5940675A-B579-460E-94D1-54222C63F5DA}</a:tableStyleId>
              </a:tblPr>
              <a:tblGrid>
                <a:gridCol w="531253">
                  <a:extLst>
                    <a:ext uri="{9D8B030D-6E8A-4147-A177-3AD203B41FA5}">
                      <a16:colId xmlns:a16="http://schemas.microsoft.com/office/drawing/2014/main" val="20000"/>
                    </a:ext>
                  </a:extLst>
                </a:gridCol>
                <a:gridCol w="1163777">
                  <a:extLst>
                    <a:ext uri="{9D8B030D-6E8A-4147-A177-3AD203B41FA5}">
                      <a16:colId xmlns:a16="http://schemas.microsoft.com/office/drawing/2014/main" val="20001"/>
                    </a:ext>
                  </a:extLst>
                </a:gridCol>
                <a:gridCol w="831270">
                  <a:extLst>
                    <a:ext uri="{9D8B030D-6E8A-4147-A177-3AD203B41FA5}">
                      <a16:colId xmlns:a16="http://schemas.microsoft.com/office/drawing/2014/main" val="20002"/>
                    </a:ext>
                  </a:extLst>
                </a:gridCol>
                <a:gridCol w="7528925">
                  <a:extLst>
                    <a:ext uri="{9D8B030D-6E8A-4147-A177-3AD203B41FA5}">
                      <a16:colId xmlns:a16="http://schemas.microsoft.com/office/drawing/2014/main" val="20003"/>
                    </a:ext>
                  </a:extLst>
                </a:gridCol>
              </a:tblGrid>
              <a:tr h="365783">
                <a:tc>
                  <a:txBody>
                    <a:bodyPr/>
                    <a:lstStyle/>
                    <a:p>
                      <a:r>
                        <a:rPr lang="en-US" sz="1800" dirty="0"/>
                        <a:t>BIT</a:t>
                      </a:r>
                      <a:endParaRPr lang="en-US" sz="1800" dirty="0">
                        <a:latin typeface="+mn-lt"/>
                        <a:cs typeface="Times New Roman" pitchFamily="18" charset="0"/>
                      </a:endParaRPr>
                    </a:p>
                  </a:txBody>
                  <a:tcPr marL="91457" marR="91457" marT="45730" marB="45730"/>
                </a:tc>
                <a:tc>
                  <a:txBody>
                    <a:bodyPr/>
                    <a:lstStyle/>
                    <a:p>
                      <a:r>
                        <a:rPr lang="en-US" sz="1800" dirty="0"/>
                        <a:t>SYMBOL</a:t>
                      </a:r>
                      <a:endParaRPr lang="en-US" sz="1800" dirty="0">
                        <a:latin typeface="+mn-lt"/>
                        <a:cs typeface="Times New Roman" pitchFamily="18" charset="0"/>
                      </a:endParaRPr>
                    </a:p>
                  </a:txBody>
                  <a:tcPr marL="91457" marR="91457" marT="45730" marB="45730"/>
                </a:tc>
                <a:tc>
                  <a:txBody>
                    <a:bodyPr/>
                    <a:lstStyle/>
                    <a:p>
                      <a:r>
                        <a:rPr lang="en-US" sz="1800" dirty="0"/>
                        <a:t>VALUE</a:t>
                      </a:r>
                      <a:endParaRPr lang="en-US" sz="1800" dirty="0">
                        <a:latin typeface="+mn-lt"/>
                        <a:cs typeface="Times New Roman" pitchFamily="18" charset="0"/>
                      </a:endParaRPr>
                    </a:p>
                  </a:txBody>
                  <a:tcPr marL="91457" marR="91457" marT="45730" marB="45730"/>
                </a:tc>
                <a:tc>
                  <a:txBody>
                    <a:bodyPr/>
                    <a:lstStyle/>
                    <a:p>
                      <a:r>
                        <a:rPr lang="en-US" sz="1800" dirty="0"/>
                        <a:t>FUNCTION</a:t>
                      </a:r>
                      <a:endParaRPr lang="en-US" sz="1800" dirty="0">
                        <a:latin typeface="+mn-lt"/>
                        <a:cs typeface="Times New Roman" pitchFamily="18" charset="0"/>
                      </a:endParaRPr>
                    </a:p>
                  </a:txBody>
                  <a:tcPr marL="91457" marR="91457" marT="45730" marB="45730"/>
                </a:tc>
                <a:extLst>
                  <a:ext uri="{0D108BD9-81ED-4DB2-BD59-A6C34878D82A}">
                    <a16:rowId xmlns:a16="http://schemas.microsoft.com/office/drawing/2014/main" val="10000"/>
                  </a:ext>
                </a:extLst>
              </a:tr>
              <a:tr h="365795">
                <a:tc rowSpan="2">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u="none" strike="noStrike" cap="none" normalizeH="0" baseline="0" dirty="0">
                          <a:ln>
                            <a:noFill/>
                          </a:ln>
                          <a:solidFill>
                            <a:srgbClr val="000000"/>
                          </a:solidFill>
                          <a:effectLst/>
                          <a:latin typeface="+mn-lt"/>
                        </a:rPr>
                        <a:t>3</a:t>
                      </a:r>
                      <a:endParaRPr kumimoji="0" lang="en-US" altLang="en-US" sz="1800" b="0" i="0" u="none" strike="noStrike" cap="none" normalizeH="0" baseline="0" dirty="0">
                        <a:ln>
                          <a:noFill/>
                        </a:ln>
                        <a:solidFill>
                          <a:srgbClr val="000000"/>
                        </a:solidFill>
                        <a:effectLst/>
                        <a:latin typeface="+mn-lt"/>
                        <a:cs typeface="Times New Roman" panose="02020603050405020304" pitchFamily="18" charset="0"/>
                      </a:endParaRPr>
                    </a:p>
                  </a:txBody>
                  <a:tcPr marL="91461" marR="91461" marT="45736" marB="45736" horzOverflow="overflow"/>
                </a:tc>
                <a:tc rowSpan="2">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u="none" strike="noStrike" cap="none" normalizeH="0" baseline="0" dirty="0">
                          <a:ln>
                            <a:noFill/>
                          </a:ln>
                          <a:solidFill>
                            <a:srgbClr val="000000"/>
                          </a:solidFill>
                          <a:effectLst/>
                          <a:latin typeface="+mn-lt"/>
                        </a:rPr>
                        <a:t>TCS1</a:t>
                      </a:r>
                    </a:p>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u="none" strike="noStrike" cap="none" normalizeH="0" baseline="0" dirty="0">
                          <a:ln>
                            <a:noFill/>
                          </a:ln>
                          <a:solidFill>
                            <a:srgbClr val="000000"/>
                          </a:solidFill>
                          <a:effectLst/>
                          <a:latin typeface="+mn-lt"/>
                        </a:rPr>
                        <a:t>Transmission Complete Status.</a:t>
                      </a:r>
                      <a:endParaRPr kumimoji="0" lang="en-US" altLang="en-US" sz="1800" b="0" i="0" u="none" strike="noStrike" cap="none" normalizeH="0" baseline="0" dirty="0">
                        <a:ln>
                          <a:noFill/>
                        </a:ln>
                        <a:solidFill>
                          <a:srgbClr val="000000"/>
                        </a:solidFill>
                        <a:effectLst/>
                        <a:latin typeface="+mn-lt"/>
                        <a:cs typeface="Times New Roman" panose="02020603050405020304" pitchFamily="18" charset="0"/>
                      </a:endParaRPr>
                    </a:p>
                  </a:txBody>
                  <a:tcPr marL="91461" marR="91461" marT="45736" marB="45736" horzOverflow="overflow"/>
                </a:tc>
                <a:tc>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u="none" strike="noStrike" cap="none" normalizeH="0" baseline="0">
                          <a:ln>
                            <a:noFill/>
                          </a:ln>
                          <a:solidFill>
                            <a:srgbClr val="000000"/>
                          </a:solidFill>
                          <a:effectLst/>
                          <a:latin typeface="+mn-lt"/>
                        </a:rPr>
                        <a:t>0</a:t>
                      </a:r>
                      <a:endParaRPr kumimoji="0" lang="en-US" altLang="en-US" sz="1800" b="0" i="0" u="none" strike="noStrike" cap="none" normalizeH="0" baseline="0">
                        <a:ln>
                          <a:noFill/>
                        </a:ln>
                        <a:solidFill>
                          <a:srgbClr val="000000"/>
                        </a:solidFill>
                        <a:effectLst/>
                        <a:latin typeface="+mn-lt"/>
                        <a:cs typeface="Times New Roman" panose="02020603050405020304" pitchFamily="18" charset="0"/>
                      </a:endParaRPr>
                    </a:p>
                  </a:txBody>
                  <a:tcPr marL="91461" marR="91461" marT="45736" marB="45736" horzOverflow="overflow"/>
                </a:tc>
                <a:tc>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u="none" strike="noStrike" cap="none" normalizeH="0" baseline="0" dirty="0">
                          <a:ln>
                            <a:noFill/>
                          </a:ln>
                          <a:solidFill>
                            <a:srgbClr val="000000"/>
                          </a:solidFill>
                          <a:effectLst/>
                          <a:latin typeface="+mn-lt"/>
                        </a:rPr>
                        <a:t>The previously requested transmission for Tx Buffer 1 is not complete.</a:t>
                      </a:r>
                      <a:endParaRPr kumimoji="0" lang="en-US" altLang="en-US" sz="1800" b="0" i="0" u="none" strike="noStrike" cap="none" normalizeH="0" baseline="0" dirty="0">
                        <a:ln>
                          <a:noFill/>
                        </a:ln>
                        <a:solidFill>
                          <a:srgbClr val="000000"/>
                        </a:solidFill>
                        <a:effectLst/>
                        <a:latin typeface="+mn-lt"/>
                        <a:cs typeface="Times New Roman" panose="02020603050405020304" pitchFamily="18" charset="0"/>
                      </a:endParaRPr>
                    </a:p>
                  </a:txBody>
                  <a:tcPr marL="91461" marR="91461" marT="45736" marB="45736" horzOverflow="overflow"/>
                </a:tc>
                <a:extLst>
                  <a:ext uri="{0D108BD9-81ED-4DB2-BD59-A6C34878D82A}">
                    <a16:rowId xmlns:a16="http://schemas.microsoft.com/office/drawing/2014/main" val="10001"/>
                  </a:ext>
                </a:extLst>
              </a:tr>
              <a:tr h="1097294">
                <a:tc vMerge="1">
                  <a:txBody>
                    <a:bodyPr/>
                    <a:lstStyle/>
                    <a:p>
                      <a:endParaRPr lang="en-IN"/>
                    </a:p>
                  </a:txBody>
                  <a:tcPr/>
                </a:tc>
                <a:tc vMerge="1">
                  <a:txBody>
                    <a:bodyPr/>
                    <a:lstStyle/>
                    <a:p>
                      <a:endParaRPr lang="en-IN"/>
                    </a:p>
                  </a:txBody>
                  <a:tcPr/>
                </a:tc>
                <a:tc>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u="none" strike="noStrike" cap="none" normalizeH="0" baseline="0" dirty="0">
                          <a:ln>
                            <a:noFill/>
                          </a:ln>
                          <a:solidFill>
                            <a:srgbClr val="000000"/>
                          </a:solidFill>
                          <a:effectLst/>
                          <a:latin typeface="+mn-lt"/>
                        </a:rPr>
                        <a:t>1</a:t>
                      </a:r>
                      <a:endParaRPr kumimoji="0" lang="en-US" altLang="en-US" sz="1800" b="0" i="0" u="none" strike="noStrike" cap="none" normalizeH="0" baseline="0" dirty="0">
                        <a:ln>
                          <a:noFill/>
                        </a:ln>
                        <a:solidFill>
                          <a:srgbClr val="000000"/>
                        </a:solidFill>
                        <a:effectLst/>
                        <a:latin typeface="+mn-lt"/>
                        <a:cs typeface="Times New Roman" panose="02020603050405020304" pitchFamily="18" charset="0"/>
                      </a:endParaRPr>
                    </a:p>
                  </a:txBody>
                  <a:tcPr marL="91461" marR="91461" marT="45736" marB="45736" horzOverflow="overflow"/>
                </a:tc>
                <a:tc>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u="none" strike="noStrike" cap="none" normalizeH="0" baseline="0" dirty="0">
                          <a:ln>
                            <a:noFill/>
                          </a:ln>
                          <a:solidFill>
                            <a:srgbClr val="000000"/>
                          </a:solidFill>
                          <a:effectLst/>
                          <a:latin typeface="+mn-lt"/>
                        </a:rPr>
                        <a:t>The previously requested transmission for Tx Buffer 1 has been successfully completed.</a:t>
                      </a:r>
                      <a:endParaRPr kumimoji="0" lang="en-US" altLang="en-US" sz="1800" b="0" i="0" u="none" strike="noStrike" cap="none" normalizeH="0" baseline="0" dirty="0">
                        <a:ln>
                          <a:noFill/>
                        </a:ln>
                        <a:solidFill>
                          <a:srgbClr val="000000"/>
                        </a:solidFill>
                        <a:effectLst/>
                        <a:latin typeface="+mn-lt"/>
                        <a:cs typeface="Times New Roman" panose="02020603050405020304" pitchFamily="18" charset="0"/>
                      </a:endParaRPr>
                    </a:p>
                  </a:txBody>
                  <a:tcPr marL="91461" marR="91461" marT="45736" marB="45736" horzOverflow="overflow"/>
                </a:tc>
                <a:extLst>
                  <a:ext uri="{0D108BD9-81ED-4DB2-BD59-A6C34878D82A}">
                    <a16:rowId xmlns:a16="http://schemas.microsoft.com/office/drawing/2014/main" val="10002"/>
                  </a:ext>
                </a:extLst>
              </a:tr>
              <a:tr h="410650">
                <a:tc rowSpan="2">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mn-lt"/>
                          <a:cs typeface="Times New Roman" panose="02020603050405020304" pitchFamily="18" charset="0"/>
                        </a:rPr>
                        <a:t>4</a:t>
                      </a:r>
                    </a:p>
                  </a:txBody>
                  <a:tcPr marL="91461" marR="91461" marT="45736" marB="45736" horzOverflow="overflow"/>
                </a:tc>
                <a:tc rowSpan="2">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mn-lt"/>
                        </a:rPr>
                        <a:t>RS</a:t>
                      </a:r>
                    </a:p>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mn-lt"/>
                        </a:rPr>
                        <a:t>Receive Status.</a:t>
                      </a:r>
                      <a:endParaRPr kumimoji="0" lang="en-US" altLang="en-US" sz="1800" b="0" i="0" u="none" strike="noStrike" cap="none" normalizeH="0" baseline="0" dirty="0">
                        <a:ln>
                          <a:noFill/>
                        </a:ln>
                        <a:solidFill>
                          <a:srgbClr val="000000"/>
                        </a:solidFill>
                        <a:effectLst/>
                        <a:latin typeface="+mn-lt"/>
                        <a:cs typeface="Times New Roman" panose="02020603050405020304" pitchFamily="18" charset="0"/>
                      </a:endParaRPr>
                    </a:p>
                  </a:txBody>
                  <a:tcPr marL="91461" marR="91461" marT="45736" marB="45736" horzOverflow="overflow"/>
                </a:tc>
                <a:tc>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mn-lt"/>
                          <a:cs typeface="Times New Roman" panose="02020603050405020304" pitchFamily="18" charset="0"/>
                        </a:rPr>
                        <a:t>0</a:t>
                      </a:r>
                    </a:p>
                  </a:txBody>
                  <a:tcPr marL="91461" marR="91461" marT="45736" marB="45736" horzOverflow="overflow"/>
                </a:tc>
                <a:tc>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mn-lt"/>
                        </a:rPr>
                        <a:t>The CAN controller is idle.</a:t>
                      </a:r>
                      <a:endParaRPr kumimoji="0" lang="en-US" altLang="en-US" sz="1800" b="0" i="0" u="none" strike="noStrike" cap="none" normalizeH="0" baseline="0" dirty="0">
                        <a:ln>
                          <a:noFill/>
                        </a:ln>
                        <a:solidFill>
                          <a:srgbClr val="000000"/>
                        </a:solidFill>
                        <a:effectLst/>
                        <a:latin typeface="+mn-lt"/>
                        <a:cs typeface="Times New Roman" panose="02020603050405020304" pitchFamily="18" charset="0"/>
                      </a:endParaRPr>
                    </a:p>
                  </a:txBody>
                  <a:tcPr marL="91461" marR="91461" marT="45736" marB="45736" horzOverflow="overflow"/>
                </a:tc>
                <a:extLst>
                  <a:ext uri="{0D108BD9-81ED-4DB2-BD59-A6C34878D82A}">
                    <a16:rowId xmlns:a16="http://schemas.microsoft.com/office/drawing/2014/main" val="10003"/>
                  </a:ext>
                </a:extLst>
              </a:tr>
              <a:tr h="503792">
                <a:tc vMerge="1">
                  <a:txBody>
                    <a:bodyPr/>
                    <a:lstStyle/>
                    <a:p>
                      <a:endParaRPr lang="en-IN"/>
                    </a:p>
                  </a:txBody>
                  <a:tcPr/>
                </a:tc>
                <a:tc vMerge="1">
                  <a:txBody>
                    <a:bodyPr/>
                    <a:lstStyle/>
                    <a:p>
                      <a:endParaRPr lang="en-IN"/>
                    </a:p>
                  </a:txBody>
                  <a:tcPr/>
                </a:tc>
                <a:tc>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mn-lt"/>
                          <a:cs typeface="Times New Roman" panose="02020603050405020304" pitchFamily="18" charset="0"/>
                        </a:rPr>
                        <a:t>1</a:t>
                      </a:r>
                    </a:p>
                  </a:txBody>
                  <a:tcPr marL="91461" marR="91461" marT="45736" marB="45736" horzOverflow="overflow"/>
                </a:tc>
                <a:tc>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mn-lt"/>
                        </a:rPr>
                        <a:t>The CAN controller is receiving a message.</a:t>
                      </a:r>
                      <a:endParaRPr kumimoji="0" lang="en-US" altLang="en-US" sz="1800" b="0" i="0" u="none" strike="noStrike" cap="none" normalizeH="0" baseline="0" dirty="0">
                        <a:ln>
                          <a:noFill/>
                        </a:ln>
                        <a:solidFill>
                          <a:srgbClr val="000000"/>
                        </a:solidFill>
                        <a:effectLst/>
                        <a:latin typeface="+mn-lt"/>
                        <a:cs typeface="Times New Roman" panose="02020603050405020304" pitchFamily="18" charset="0"/>
                      </a:endParaRPr>
                    </a:p>
                  </a:txBody>
                  <a:tcPr marL="91461" marR="91461" marT="45736" marB="45736" horzOverflow="overflow"/>
                </a:tc>
                <a:extLst>
                  <a:ext uri="{0D108BD9-81ED-4DB2-BD59-A6C34878D82A}">
                    <a16:rowId xmlns:a16="http://schemas.microsoft.com/office/drawing/2014/main" val="10004"/>
                  </a:ext>
                </a:extLst>
              </a:tr>
              <a:tr h="410650">
                <a:tc rowSpan="2">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mn-lt"/>
                          <a:cs typeface="Times New Roman" panose="02020603050405020304" pitchFamily="18" charset="0"/>
                        </a:rPr>
                        <a:t>5</a:t>
                      </a:r>
                    </a:p>
                  </a:txBody>
                  <a:tcPr marL="91461" marR="91461" marT="45736" marB="45736" horzOverflow="overflow"/>
                </a:tc>
                <a:tc rowSpan="2">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mn-lt"/>
                        </a:rPr>
                        <a:t>TS1</a:t>
                      </a:r>
                    </a:p>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mn-lt"/>
                        </a:rPr>
                        <a:t>Transmit Status 1.</a:t>
                      </a:r>
                      <a:endParaRPr kumimoji="0" lang="en-US" altLang="en-US" sz="1800" b="0" i="0" u="none" strike="noStrike" cap="none" normalizeH="0" baseline="0" dirty="0">
                        <a:ln>
                          <a:noFill/>
                        </a:ln>
                        <a:solidFill>
                          <a:srgbClr val="000000"/>
                        </a:solidFill>
                        <a:effectLst/>
                        <a:latin typeface="+mn-lt"/>
                        <a:cs typeface="Times New Roman" panose="02020603050405020304" pitchFamily="18" charset="0"/>
                      </a:endParaRPr>
                    </a:p>
                  </a:txBody>
                  <a:tcPr marL="91461" marR="91461" marT="45736" marB="45736" horzOverflow="overflow"/>
                </a:tc>
                <a:tc>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mn-lt"/>
                          <a:cs typeface="Times New Roman" panose="02020603050405020304" pitchFamily="18" charset="0"/>
                        </a:rPr>
                        <a:t>0</a:t>
                      </a:r>
                    </a:p>
                  </a:txBody>
                  <a:tcPr marL="91461" marR="91461" marT="45736" marB="45736" horzOverflow="overflow"/>
                </a:tc>
                <a:tc>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mn-lt"/>
                        </a:rPr>
                        <a:t>There is no transmission from Tx Buffer 1.</a:t>
                      </a:r>
                      <a:endParaRPr kumimoji="0" lang="en-US" altLang="en-US" sz="1800" b="0" i="0" u="none" strike="noStrike" cap="none" normalizeH="0" baseline="0" dirty="0">
                        <a:ln>
                          <a:noFill/>
                        </a:ln>
                        <a:solidFill>
                          <a:srgbClr val="000000"/>
                        </a:solidFill>
                        <a:effectLst/>
                        <a:latin typeface="+mn-lt"/>
                        <a:cs typeface="Times New Roman" panose="02020603050405020304" pitchFamily="18" charset="0"/>
                      </a:endParaRPr>
                    </a:p>
                  </a:txBody>
                  <a:tcPr marL="91461" marR="91461" marT="45736" marB="45736" horzOverflow="overflow"/>
                </a:tc>
                <a:extLst>
                  <a:ext uri="{0D108BD9-81ED-4DB2-BD59-A6C34878D82A}">
                    <a16:rowId xmlns:a16="http://schemas.microsoft.com/office/drawing/2014/main" val="10005"/>
                  </a:ext>
                </a:extLst>
              </a:tr>
              <a:tr h="503792">
                <a:tc vMerge="1">
                  <a:txBody>
                    <a:bodyPr/>
                    <a:lstStyle/>
                    <a:p>
                      <a:endParaRPr lang="en-IN"/>
                    </a:p>
                  </a:txBody>
                  <a:tcPr/>
                </a:tc>
                <a:tc vMerge="1">
                  <a:txBody>
                    <a:bodyPr/>
                    <a:lstStyle/>
                    <a:p>
                      <a:endParaRPr lang="en-IN"/>
                    </a:p>
                  </a:txBody>
                  <a:tcPr/>
                </a:tc>
                <a:tc>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mn-lt"/>
                          <a:cs typeface="Times New Roman" panose="02020603050405020304" pitchFamily="18" charset="0"/>
                        </a:rPr>
                        <a:t>1</a:t>
                      </a:r>
                    </a:p>
                  </a:txBody>
                  <a:tcPr marL="91461" marR="91461" marT="45736" marB="45736" horzOverflow="overflow"/>
                </a:tc>
                <a:tc>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mn-lt"/>
                        </a:rPr>
                        <a:t>The CAN Controller is transmitting a message from Tx Buffer 1.</a:t>
                      </a:r>
                      <a:endParaRPr kumimoji="0" lang="en-US" altLang="en-US" sz="1800" b="0" i="0" u="none" strike="noStrike" cap="none" normalizeH="0" baseline="0" dirty="0">
                        <a:ln>
                          <a:noFill/>
                        </a:ln>
                        <a:solidFill>
                          <a:srgbClr val="000000"/>
                        </a:solidFill>
                        <a:effectLst/>
                        <a:latin typeface="+mn-lt"/>
                        <a:cs typeface="Times New Roman" panose="02020603050405020304" pitchFamily="18" charset="0"/>
                      </a:endParaRPr>
                    </a:p>
                  </a:txBody>
                  <a:tcPr marL="91461" marR="91461" marT="45736" marB="45736" horzOverflow="overflow"/>
                </a:tc>
                <a:extLst>
                  <a:ext uri="{0D108BD9-81ED-4DB2-BD59-A6C34878D82A}">
                    <a16:rowId xmlns:a16="http://schemas.microsoft.com/office/drawing/2014/main" val="10006"/>
                  </a:ext>
                </a:extLst>
              </a:tr>
              <a:tr h="410650">
                <a:tc rowSpan="2">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mn-lt"/>
                          <a:cs typeface="Times New Roman" panose="02020603050405020304" pitchFamily="18" charset="0"/>
                        </a:rPr>
                        <a:t>6</a:t>
                      </a:r>
                    </a:p>
                  </a:txBody>
                  <a:tcPr marL="91461" marR="91461" marT="45736" marB="45736" horzOverflow="overflow"/>
                </a:tc>
                <a:tc rowSpan="2">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mn-lt"/>
                        </a:rPr>
                        <a:t>ES</a:t>
                      </a:r>
                    </a:p>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mn-lt"/>
                        </a:rPr>
                        <a:t>Error Status.</a:t>
                      </a:r>
                      <a:endParaRPr kumimoji="0" lang="en-US" altLang="en-US" sz="1800" b="0" i="0" u="none" strike="noStrike" cap="none" normalizeH="0" baseline="0" dirty="0">
                        <a:ln>
                          <a:noFill/>
                        </a:ln>
                        <a:solidFill>
                          <a:srgbClr val="000000"/>
                        </a:solidFill>
                        <a:effectLst/>
                        <a:latin typeface="+mn-lt"/>
                        <a:cs typeface="Times New Roman" panose="02020603050405020304" pitchFamily="18" charset="0"/>
                      </a:endParaRPr>
                    </a:p>
                  </a:txBody>
                  <a:tcPr marL="91461" marR="91461" marT="45736" marB="45736" horzOverflow="overflow"/>
                </a:tc>
                <a:tc>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mn-lt"/>
                          <a:cs typeface="Times New Roman" panose="02020603050405020304" pitchFamily="18" charset="0"/>
                        </a:rPr>
                        <a:t>0</a:t>
                      </a:r>
                    </a:p>
                  </a:txBody>
                  <a:tcPr marL="91461" marR="91461" marT="45736" marB="45736" horzOverflow="overflow"/>
                </a:tc>
                <a:tc>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mn-lt"/>
                        </a:rPr>
                        <a:t>Both error counters are below the Error Warning Limit.</a:t>
                      </a:r>
                      <a:endParaRPr kumimoji="0" lang="en-US" altLang="en-US" sz="1800" b="0" i="0" u="none" strike="noStrike" cap="none" normalizeH="0" baseline="0" dirty="0">
                        <a:ln>
                          <a:noFill/>
                        </a:ln>
                        <a:solidFill>
                          <a:srgbClr val="000000"/>
                        </a:solidFill>
                        <a:effectLst/>
                        <a:latin typeface="+mn-lt"/>
                        <a:cs typeface="Times New Roman" panose="02020603050405020304" pitchFamily="18" charset="0"/>
                      </a:endParaRPr>
                    </a:p>
                  </a:txBody>
                  <a:tcPr marL="91461" marR="91461" marT="45736" marB="45736" horzOverflow="overflow"/>
                </a:tc>
                <a:extLst>
                  <a:ext uri="{0D108BD9-81ED-4DB2-BD59-A6C34878D82A}">
                    <a16:rowId xmlns:a16="http://schemas.microsoft.com/office/drawing/2014/main" val="10007"/>
                  </a:ext>
                </a:extLst>
              </a:tr>
              <a:tr h="640118">
                <a:tc vMerge="1">
                  <a:txBody>
                    <a:bodyPr/>
                    <a:lstStyle/>
                    <a:p>
                      <a:endParaRPr lang="en-IN"/>
                    </a:p>
                  </a:txBody>
                  <a:tcPr/>
                </a:tc>
                <a:tc vMerge="1">
                  <a:txBody>
                    <a:bodyPr/>
                    <a:lstStyle/>
                    <a:p>
                      <a:endParaRPr lang="en-IN"/>
                    </a:p>
                  </a:txBody>
                  <a:tcPr/>
                </a:tc>
                <a:tc>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mn-lt"/>
                          <a:cs typeface="Times New Roman" panose="02020603050405020304" pitchFamily="18" charset="0"/>
                        </a:rPr>
                        <a:t>1</a:t>
                      </a:r>
                    </a:p>
                  </a:txBody>
                  <a:tcPr marL="91461" marR="91461" marT="45736" marB="45736" horzOverflow="overflow"/>
                </a:tc>
                <a:tc>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mn-lt"/>
                        </a:rPr>
                        <a:t>One or both of the Transmit and Receive Error Counters has reached the limit set in the Error Warning Limit register.</a:t>
                      </a:r>
                      <a:endParaRPr kumimoji="0" lang="en-US" altLang="en-US" sz="1800" b="0" i="0" u="none" strike="noStrike" cap="none" normalizeH="0" baseline="0" dirty="0">
                        <a:ln>
                          <a:noFill/>
                        </a:ln>
                        <a:solidFill>
                          <a:srgbClr val="000000"/>
                        </a:solidFill>
                        <a:effectLst/>
                        <a:latin typeface="+mn-lt"/>
                        <a:cs typeface="Times New Roman" panose="02020603050405020304" pitchFamily="18" charset="0"/>
                      </a:endParaRPr>
                    </a:p>
                  </a:txBody>
                  <a:tcPr marL="91461" marR="91461" marT="45736" marB="45736" horzOverflow="overflow"/>
                </a:tc>
                <a:extLst>
                  <a:ext uri="{0D108BD9-81ED-4DB2-BD59-A6C34878D82A}">
                    <a16:rowId xmlns:a16="http://schemas.microsoft.com/office/drawing/2014/main" val="10008"/>
                  </a:ext>
                </a:extLst>
              </a:tr>
            </a:tbl>
          </a:graphicData>
        </a:graphic>
      </p:graphicFrame>
      <p:pic>
        <p:nvPicPr>
          <p:cNvPr id="150574" name="Picture 2" descr="Our Brand Identity » PES University">
            <a:extLst>
              <a:ext uri="{FF2B5EF4-FFF2-40B4-BE49-F238E27FC236}">
                <a16:creationId xmlns:a16="http://schemas.microsoft.com/office/drawing/2014/main" id="{D67CDD34-48AF-09B5-F0F9-6671066D53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372DA538-20CF-5E5D-DB7F-7F139C183C27}"/>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
        <p:nvSpPr>
          <p:cNvPr id="6" name="Line 7">
            <a:extLst>
              <a:ext uri="{FF2B5EF4-FFF2-40B4-BE49-F238E27FC236}">
                <a16:creationId xmlns:a16="http://schemas.microsoft.com/office/drawing/2014/main" id="{6C1A3AB1-32BC-ACFA-1FAA-FD616B7C1A23}"/>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sp>
        <p:nvSpPr>
          <p:cNvPr id="9" name="Title 1">
            <a:extLst>
              <a:ext uri="{FF2B5EF4-FFF2-40B4-BE49-F238E27FC236}">
                <a16:creationId xmlns:a16="http://schemas.microsoft.com/office/drawing/2014/main" id="{BC552D09-07A4-C94A-E5F6-4978BAEC6228}"/>
              </a:ext>
            </a:extLst>
          </p:cNvPr>
          <p:cNvSpPr>
            <a:spLocks noGrp="1" noChangeArrowheads="1"/>
          </p:cNvSpPr>
          <p:nvPr>
            <p:ph type="title"/>
          </p:nvPr>
        </p:nvSpPr>
        <p:spPr>
          <a:xfrm>
            <a:off x="479425" y="1166813"/>
            <a:ext cx="8142288" cy="344487"/>
          </a:xfrm>
        </p:spPr>
        <p:txBody>
          <a:bodyPr/>
          <a:lstStyle/>
          <a:p>
            <a:pPr eaLnBrk="1" hangingPunct="1">
              <a:defRPr/>
            </a:pPr>
            <a:r>
              <a:rPr lang="en-US" altLang="en-US" sz="2000" b="1" dirty="0">
                <a:solidFill>
                  <a:schemeClr val="accent1"/>
                </a:solidFill>
                <a:latin typeface="+mn-lt"/>
                <a:cs typeface="Times New Roman" panose="02020603050405020304" pitchFamily="18" charset="0"/>
              </a:rPr>
              <a:t>CAN Status Register (CAN1SR)</a:t>
            </a:r>
            <a:endParaRPr lang="en-US" altLang="en-US" sz="2000" dirty="0">
              <a:solidFill>
                <a:schemeClr val="accent1"/>
              </a:solidFill>
              <a:latin typeface="+mn-lt"/>
              <a:cs typeface="Times New Roman" panose="02020603050405020304" pitchFamily="18" charset="0"/>
            </a:endParaRPr>
          </a:p>
        </p:txBody>
      </p:sp>
      <p:sp>
        <p:nvSpPr>
          <p:cNvPr id="10" name="Rectangle 9">
            <a:extLst>
              <a:ext uri="{FF2B5EF4-FFF2-40B4-BE49-F238E27FC236}">
                <a16:creationId xmlns:a16="http://schemas.microsoft.com/office/drawing/2014/main" id="{C0B099EE-6DF4-3717-F311-448199BE99C7}"/>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US" altLang="en-US" sz="2200" b="1" dirty="0">
                <a:solidFill>
                  <a:srgbClr val="C00000"/>
                </a:solidFill>
                <a:latin typeface="+mn-lt"/>
                <a:cs typeface="Times New Roman" panose="02020603050405020304" pitchFamily="18" charset="0"/>
              </a:rPr>
              <a:t>Programming CAN protocol</a:t>
            </a:r>
            <a:endParaRPr lang="en-IN" sz="2200" b="1" dirty="0">
              <a:solidFill>
                <a:srgbClr val="C00000"/>
              </a:solidFill>
              <a:latin typeface="+mn-lt"/>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E6D2941-77CF-0D7A-BD36-3A7D1A591526}"/>
              </a:ext>
            </a:extLst>
          </p:cNvPr>
          <p:cNvGraphicFramePr>
            <a:graphicFrameLocks noGrp="1"/>
          </p:cNvGraphicFramePr>
          <p:nvPr/>
        </p:nvGraphicFramePr>
        <p:xfrm>
          <a:off x="565150" y="1536700"/>
          <a:ext cx="10018713" cy="4754952"/>
        </p:xfrm>
        <a:graphic>
          <a:graphicData uri="http://schemas.openxmlformats.org/drawingml/2006/table">
            <a:tbl>
              <a:tblPr>
                <a:tableStyleId>{5940675A-B579-460E-94D1-54222C63F5DA}</a:tableStyleId>
              </a:tblPr>
              <a:tblGrid>
                <a:gridCol w="599755">
                  <a:extLst>
                    <a:ext uri="{9D8B030D-6E8A-4147-A177-3AD203B41FA5}">
                      <a16:colId xmlns:a16="http://schemas.microsoft.com/office/drawing/2014/main" val="20000"/>
                    </a:ext>
                  </a:extLst>
                </a:gridCol>
                <a:gridCol w="1636173">
                  <a:extLst>
                    <a:ext uri="{9D8B030D-6E8A-4147-A177-3AD203B41FA5}">
                      <a16:colId xmlns:a16="http://schemas.microsoft.com/office/drawing/2014/main" val="20001"/>
                    </a:ext>
                  </a:extLst>
                </a:gridCol>
                <a:gridCol w="904085">
                  <a:extLst>
                    <a:ext uri="{9D8B030D-6E8A-4147-A177-3AD203B41FA5}">
                      <a16:colId xmlns:a16="http://schemas.microsoft.com/office/drawing/2014/main" val="20002"/>
                    </a:ext>
                  </a:extLst>
                </a:gridCol>
                <a:gridCol w="6878700">
                  <a:extLst>
                    <a:ext uri="{9D8B030D-6E8A-4147-A177-3AD203B41FA5}">
                      <a16:colId xmlns:a16="http://schemas.microsoft.com/office/drawing/2014/main" val="20003"/>
                    </a:ext>
                  </a:extLst>
                </a:gridCol>
              </a:tblGrid>
              <a:tr h="365734">
                <a:tc>
                  <a:txBody>
                    <a:bodyPr/>
                    <a:lstStyle/>
                    <a:p>
                      <a:r>
                        <a:rPr lang="en-US" sz="1800" dirty="0"/>
                        <a:t>BIT</a:t>
                      </a:r>
                      <a:endParaRPr lang="en-US" sz="1800" dirty="0">
                        <a:latin typeface="+mn-lt"/>
                        <a:cs typeface="Times New Roman" pitchFamily="18" charset="0"/>
                      </a:endParaRPr>
                    </a:p>
                  </a:txBody>
                  <a:tcPr marL="91457" marR="91457"/>
                </a:tc>
                <a:tc>
                  <a:txBody>
                    <a:bodyPr/>
                    <a:lstStyle/>
                    <a:p>
                      <a:r>
                        <a:rPr lang="en-US" sz="1800" dirty="0"/>
                        <a:t>SYMBOL</a:t>
                      </a:r>
                      <a:endParaRPr lang="en-US" sz="1800" dirty="0">
                        <a:latin typeface="+mn-lt"/>
                        <a:cs typeface="Times New Roman" pitchFamily="18" charset="0"/>
                      </a:endParaRPr>
                    </a:p>
                  </a:txBody>
                  <a:tcPr marL="91457" marR="91457"/>
                </a:tc>
                <a:tc>
                  <a:txBody>
                    <a:bodyPr/>
                    <a:lstStyle/>
                    <a:p>
                      <a:r>
                        <a:rPr lang="en-US" sz="1800" dirty="0"/>
                        <a:t>VALUE</a:t>
                      </a:r>
                      <a:endParaRPr lang="en-US" sz="1800" dirty="0">
                        <a:latin typeface="+mn-lt"/>
                        <a:cs typeface="Times New Roman" pitchFamily="18" charset="0"/>
                      </a:endParaRPr>
                    </a:p>
                  </a:txBody>
                  <a:tcPr marL="91457" marR="91457"/>
                </a:tc>
                <a:tc>
                  <a:txBody>
                    <a:bodyPr/>
                    <a:lstStyle/>
                    <a:p>
                      <a:r>
                        <a:rPr lang="en-US" sz="1800" dirty="0"/>
                        <a:t>FUNCTION</a:t>
                      </a:r>
                      <a:endParaRPr lang="en-US" sz="1800" dirty="0">
                        <a:latin typeface="+mn-lt"/>
                        <a:cs typeface="Times New Roman" pitchFamily="18" charset="0"/>
                      </a:endParaRPr>
                    </a:p>
                  </a:txBody>
                  <a:tcPr marL="91457" marR="91457"/>
                </a:tc>
                <a:extLst>
                  <a:ext uri="{0D108BD9-81ED-4DB2-BD59-A6C34878D82A}">
                    <a16:rowId xmlns:a16="http://schemas.microsoft.com/office/drawing/2014/main" val="10000"/>
                  </a:ext>
                </a:extLst>
              </a:tr>
              <a:tr h="365746">
                <a:tc rowSpan="2">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u="none" strike="noStrike" cap="none" normalizeH="0" baseline="0">
                          <a:ln>
                            <a:noFill/>
                          </a:ln>
                          <a:solidFill>
                            <a:srgbClr val="000000"/>
                          </a:solidFill>
                          <a:effectLst/>
                        </a:rPr>
                        <a:t>7</a:t>
                      </a:r>
                      <a:endParaRPr kumimoji="0" lang="en-US" altLang="en-US" sz="1800" b="0" i="0" u="none" strike="noStrike" cap="none" normalizeH="0" baseline="0">
                        <a:ln>
                          <a:noFill/>
                        </a:ln>
                        <a:solidFill>
                          <a:srgbClr val="000000"/>
                        </a:solidFill>
                        <a:effectLst/>
                        <a:latin typeface="+mn-lt"/>
                        <a:cs typeface="Times New Roman" panose="02020603050405020304" pitchFamily="18" charset="0"/>
                      </a:endParaRPr>
                    </a:p>
                  </a:txBody>
                  <a:tcPr marL="91461" marR="91461" marT="45726" marB="45726" horzOverflow="overflow"/>
                </a:tc>
                <a:tc rowSpan="2">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u="none" strike="noStrike" cap="none" normalizeH="0" baseline="0">
                          <a:ln>
                            <a:noFill/>
                          </a:ln>
                          <a:solidFill>
                            <a:srgbClr val="000000"/>
                          </a:solidFill>
                          <a:effectLst/>
                        </a:rPr>
                        <a:t>BS</a:t>
                      </a:r>
                    </a:p>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u="none" strike="noStrike" cap="none" normalizeH="0" baseline="0">
                          <a:ln>
                            <a:noFill/>
                          </a:ln>
                          <a:solidFill>
                            <a:srgbClr val="000000"/>
                          </a:solidFill>
                          <a:effectLst/>
                        </a:rPr>
                        <a:t>Bus Status.</a:t>
                      </a:r>
                      <a:endParaRPr kumimoji="0" lang="en-US" altLang="en-US" sz="1800" b="0" i="0" u="none" strike="noStrike" cap="none" normalizeH="0" baseline="0">
                        <a:ln>
                          <a:noFill/>
                        </a:ln>
                        <a:solidFill>
                          <a:srgbClr val="000000"/>
                        </a:solidFill>
                        <a:effectLst/>
                        <a:latin typeface="+mn-lt"/>
                        <a:cs typeface="Times New Roman" panose="02020603050405020304" pitchFamily="18" charset="0"/>
                      </a:endParaRPr>
                    </a:p>
                  </a:txBody>
                  <a:tcPr marL="91461" marR="91461" marT="45726" marB="45726" horzOverflow="overflow"/>
                </a:tc>
                <a:tc>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u="none" strike="noStrike" cap="none" normalizeH="0" baseline="0" dirty="0">
                          <a:ln>
                            <a:noFill/>
                          </a:ln>
                          <a:solidFill>
                            <a:srgbClr val="000000"/>
                          </a:solidFill>
                          <a:effectLst/>
                        </a:rPr>
                        <a:t>0</a:t>
                      </a:r>
                      <a:endParaRPr kumimoji="0" lang="en-US" altLang="en-US" sz="1800" b="0" i="0" u="none" strike="noStrike" cap="none" normalizeH="0" baseline="0" dirty="0">
                        <a:ln>
                          <a:noFill/>
                        </a:ln>
                        <a:solidFill>
                          <a:srgbClr val="000000"/>
                        </a:solidFill>
                        <a:effectLst/>
                        <a:latin typeface="+mn-lt"/>
                        <a:cs typeface="Times New Roman" panose="02020603050405020304" pitchFamily="18" charset="0"/>
                      </a:endParaRPr>
                    </a:p>
                  </a:txBody>
                  <a:tcPr marL="91461" marR="91461" marT="45726" marB="45726" horzOverflow="overflow"/>
                </a:tc>
                <a:tc>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u="none" strike="noStrike" cap="none" normalizeH="0" baseline="0" dirty="0">
                          <a:ln>
                            <a:noFill/>
                          </a:ln>
                          <a:solidFill>
                            <a:srgbClr val="000000"/>
                          </a:solidFill>
                          <a:effectLst/>
                        </a:rPr>
                        <a:t>The CAN Controller is involved in bus activities</a:t>
                      </a:r>
                      <a:endParaRPr kumimoji="0" lang="en-US" altLang="en-US" sz="1800" b="0" i="0" u="none" strike="noStrike" cap="none" normalizeH="0" baseline="0" dirty="0">
                        <a:ln>
                          <a:noFill/>
                        </a:ln>
                        <a:solidFill>
                          <a:srgbClr val="000000"/>
                        </a:solidFill>
                        <a:effectLst/>
                        <a:latin typeface="+mn-lt"/>
                        <a:cs typeface="Times New Roman" panose="02020603050405020304" pitchFamily="18" charset="0"/>
                      </a:endParaRPr>
                    </a:p>
                  </a:txBody>
                  <a:tcPr marL="91461" marR="91461" marT="45726" marB="45726" horzOverflow="overflow"/>
                </a:tc>
                <a:extLst>
                  <a:ext uri="{0D108BD9-81ED-4DB2-BD59-A6C34878D82A}">
                    <a16:rowId xmlns:a16="http://schemas.microsoft.com/office/drawing/2014/main" val="10001"/>
                  </a:ext>
                </a:extLst>
              </a:tr>
              <a:tr h="914334">
                <a:tc vMerge="1">
                  <a:txBody>
                    <a:bodyPr/>
                    <a:lstStyle/>
                    <a:p>
                      <a:endParaRPr lang="en-IN"/>
                    </a:p>
                  </a:txBody>
                  <a:tcPr/>
                </a:tc>
                <a:tc vMerge="1">
                  <a:txBody>
                    <a:bodyPr/>
                    <a:lstStyle/>
                    <a:p>
                      <a:endParaRPr lang="en-IN"/>
                    </a:p>
                  </a:txBody>
                  <a:tcPr/>
                </a:tc>
                <a:tc>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u="none" strike="noStrike" cap="none" normalizeH="0" baseline="0">
                          <a:ln>
                            <a:noFill/>
                          </a:ln>
                          <a:solidFill>
                            <a:srgbClr val="000000"/>
                          </a:solidFill>
                          <a:effectLst/>
                        </a:rPr>
                        <a:t>1</a:t>
                      </a:r>
                      <a:endParaRPr kumimoji="0" lang="en-US" altLang="en-US" sz="1800" b="0" i="0" u="none" strike="noStrike" cap="none" normalizeH="0" baseline="0">
                        <a:ln>
                          <a:noFill/>
                        </a:ln>
                        <a:solidFill>
                          <a:srgbClr val="000000"/>
                        </a:solidFill>
                        <a:effectLst/>
                        <a:latin typeface="+mn-lt"/>
                        <a:cs typeface="Times New Roman" panose="02020603050405020304" pitchFamily="18" charset="0"/>
                      </a:endParaRPr>
                    </a:p>
                  </a:txBody>
                  <a:tcPr marL="91461" marR="91461" marT="45726" marB="45726" horzOverflow="overflow"/>
                </a:tc>
                <a:tc>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u="none" strike="noStrike" cap="none" normalizeH="0" baseline="0" dirty="0">
                          <a:ln>
                            <a:noFill/>
                          </a:ln>
                          <a:solidFill>
                            <a:srgbClr val="000000"/>
                          </a:solidFill>
                          <a:effectLst/>
                        </a:rPr>
                        <a:t>The CAN controller is currently not involved/prohibited from bus activity because the Transmit Error Counter reached its limiting value of 255.</a:t>
                      </a:r>
                      <a:endParaRPr kumimoji="0" lang="en-US" altLang="en-US" sz="1800" b="0" i="0" u="none" strike="noStrike" cap="none" normalizeH="0" baseline="0" dirty="0">
                        <a:ln>
                          <a:noFill/>
                        </a:ln>
                        <a:solidFill>
                          <a:srgbClr val="000000"/>
                        </a:solidFill>
                        <a:effectLst/>
                        <a:latin typeface="+mn-lt"/>
                        <a:cs typeface="Times New Roman" panose="02020603050405020304" pitchFamily="18" charset="0"/>
                      </a:endParaRPr>
                    </a:p>
                  </a:txBody>
                  <a:tcPr marL="91461" marR="91461" marT="45726" marB="45726" horzOverflow="overflow"/>
                </a:tc>
                <a:extLst>
                  <a:ext uri="{0D108BD9-81ED-4DB2-BD59-A6C34878D82A}">
                    <a16:rowId xmlns:a16="http://schemas.microsoft.com/office/drawing/2014/main" val="10002"/>
                  </a:ext>
                </a:extLst>
              </a:tr>
              <a:tr h="365746">
                <a:tc rowSpan="2">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u="none" strike="noStrike" cap="none" normalizeH="0" baseline="0" dirty="0">
                          <a:ln>
                            <a:noFill/>
                          </a:ln>
                          <a:solidFill>
                            <a:srgbClr val="000000"/>
                          </a:solidFill>
                          <a:effectLst/>
                        </a:rPr>
                        <a:t>8</a:t>
                      </a:r>
                      <a:endParaRPr kumimoji="0" lang="en-US" altLang="en-US" sz="1800" b="0" i="0" u="none" strike="noStrike" cap="none" normalizeH="0" baseline="0" dirty="0">
                        <a:ln>
                          <a:noFill/>
                        </a:ln>
                        <a:solidFill>
                          <a:srgbClr val="000000"/>
                        </a:solidFill>
                        <a:effectLst/>
                        <a:latin typeface="+mn-lt"/>
                        <a:cs typeface="Times New Roman" panose="02020603050405020304" pitchFamily="18" charset="0"/>
                      </a:endParaRPr>
                    </a:p>
                  </a:txBody>
                  <a:tcPr marL="91461" marR="91461" marT="45726" marB="45726" horzOverflow="overflow"/>
                </a:tc>
                <a:tc rowSpan="2">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u="none" strike="noStrike" cap="none" normalizeH="0" baseline="0">
                          <a:ln>
                            <a:noFill/>
                          </a:ln>
                          <a:solidFill>
                            <a:srgbClr val="000000"/>
                          </a:solidFill>
                          <a:effectLst/>
                        </a:rPr>
                        <a:t>RBS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u="none" strike="noStrike" cap="none" normalizeH="0" baseline="0">
                          <a:ln>
                            <a:noFill/>
                          </a:ln>
                          <a:solidFill>
                            <a:srgbClr val="000000"/>
                          </a:solidFill>
                          <a:effectLst/>
                        </a:rPr>
                        <a:t>Receive Buffer Status.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u="none" strike="noStrike" cap="none" normalizeH="0" baseline="0">
                        <a:ln>
                          <a:noFill/>
                        </a:ln>
                        <a:solidFill>
                          <a:srgbClr val="000000"/>
                        </a:solidFill>
                        <a:effectLst/>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mn-lt"/>
                        <a:cs typeface="Times New Roman" panose="02020603050405020304" pitchFamily="18" charset="0"/>
                      </a:endParaRPr>
                    </a:p>
                  </a:txBody>
                  <a:tcPr marL="91461" marR="91461" marT="45726" marB="45726" horzOverflow="overflow"/>
                </a:tc>
                <a:tc>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u="none" strike="noStrike" cap="none" normalizeH="0" baseline="0">
                          <a:ln>
                            <a:noFill/>
                          </a:ln>
                          <a:solidFill>
                            <a:srgbClr val="000000"/>
                          </a:solidFill>
                          <a:effectLst/>
                        </a:rPr>
                        <a:t>0</a:t>
                      </a:r>
                      <a:endParaRPr kumimoji="0" lang="en-US" altLang="en-US" sz="1800" b="0" i="0" u="none" strike="noStrike" cap="none" normalizeH="0" baseline="0">
                        <a:ln>
                          <a:noFill/>
                        </a:ln>
                        <a:solidFill>
                          <a:srgbClr val="000000"/>
                        </a:solidFill>
                        <a:effectLst/>
                        <a:latin typeface="+mn-lt"/>
                        <a:cs typeface="Times New Roman" panose="02020603050405020304" pitchFamily="18" charset="0"/>
                      </a:endParaRPr>
                    </a:p>
                  </a:txBody>
                  <a:tcPr marL="91461" marR="91461" marT="45726" marB="45726" horzOverflow="overflow"/>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u="none" strike="noStrike" cap="none" normalizeH="0" baseline="0">
                          <a:ln>
                            <a:noFill/>
                          </a:ln>
                          <a:solidFill>
                            <a:srgbClr val="000000"/>
                          </a:solidFill>
                          <a:effectLst/>
                        </a:rPr>
                        <a:t>No message is available.</a:t>
                      </a:r>
                      <a:endParaRPr kumimoji="0" lang="en-US" altLang="en-US" sz="1800" b="0" i="0" u="none" strike="noStrike" cap="none" normalizeH="0" baseline="0">
                        <a:ln>
                          <a:noFill/>
                        </a:ln>
                        <a:solidFill>
                          <a:srgbClr val="000000"/>
                        </a:solidFill>
                        <a:effectLst/>
                        <a:latin typeface="+mn-lt"/>
                        <a:cs typeface="Times New Roman" panose="02020603050405020304" pitchFamily="18" charset="0"/>
                      </a:endParaRPr>
                    </a:p>
                  </a:txBody>
                  <a:tcPr marL="91461" marR="91461" marT="45726" marB="45726" horzOverflow="overflow"/>
                </a:tc>
                <a:extLst>
                  <a:ext uri="{0D108BD9-81ED-4DB2-BD59-A6C34878D82A}">
                    <a16:rowId xmlns:a16="http://schemas.microsoft.com/office/drawing/2014/main" val="10003"/>
                  </a:ext>
                </a:extLst>
              </a:tr>
              <a:tr h="1188629">
                <a:tc vMerge="1">
                  <a:txBody>
                    <a:bodyPr/>
                    <a:lstStyle/>
                    <a:p>
                      <a:endParaRPr lang="en-IN"/>
                    </a:p>
                  </a:txBody>
                  <a:tcPr/>
                </a:tc>
                <a:tc vMerge="1">
                  <a:txBody>
                    <a:bodyPr/>
                    <a:lstStyle/>
                    <a:p>
                      <a:endParaRPr lang="en-IN"/>
                    </a:p>
                  </a:txBody>
                  <a:tcPr/>
                </a:tc>
                <a:tc>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u="none" strike="noStrike" cap="none" normalizeH="0" baseline="0">
                          <a:ln>
                            <a:noFill/>
                          </a:ln>
                          <a:solidFill>
                            <a:srgbClr val="000000"/>
                          </a:solidFill>
                          <a:effectLst/>
                        </a:rPr>
                        <a:t>1</a:t>
                      </a:r>
                      <a:endParaRPr kumimoji="0" lang="en-US" altLang="en-US" sz="1800" b="0" i="0" u="none" strike="noStrike" cap="none" normalizeH="0" baseline="0">
                        <a:ln>
                          <a:noFill/>
                        </a:ln>
                        <a:solidFill>
                          <a:srgbClr val="000000"/>
                        </a:solidFill>
                        <a:effectLst/>
                        <a:latin typeface="+mn-lt"/>
                        <a:cs typeface="Times New Roman" panose="02020603050405020304" pitchFamily="18" charset="0"/>
                      </a:endParaRPr>
                    </a:p>
                  </a:txBody>
                  <a:tcPr marL="91461" marR="91461" marT="45726" marB="45726" horzOverflow="overflow"/>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u="none" strike="noStrike" cap="none" normalizeH="0" baseline="0" dirty="0">
                          <a:ln>
                            <a:noFill/>
                          </a:ln>
                          <a:solidFill>
                            <a:srgbClr val="000000"/>
                          </a:solidFill>
                          <a:effectLst/>
                        </a:rPr>
                        <a:t>At least one complete message is received by the Double Receive Buffer and available in the </a:t>
                      </a:r>
                      <a:r>
                        <a:rPr kumimoji="0" lang="en-US" altLang="en-US" sz="1800" b="0" u="none" strike="noStrike" cap="none" normalizeH="0" baseline="0" dirty="0" err="1">
                          <a:ln>
                            <a:noFill/>
                          </a:ln>
                          <a:solidFill>
                            <a:srgbClr val="000000"/>
                          </a:solidFill>
                          <a:effectLst/>
                        </a:rPr>
                        <a:t>CANxRFS</a:t>
                      </a:r>
                      <a:r>
                        <a:rPr kumimoji="0" lang="en-US" altLang="en-US" sz="1800" b="0" u="none" strike="noStrike" cap="none" normalizeH="0" baseline="0" dirty="0">
                          <a:ln>
                            <a:noFill/>
                          </a:ln>
                          <a:solidFill>
                            <a:srgbClr val="000000"/>
                          </a:solidFill>
                          <a:effectLst/>
                        </a:rPr>
                        <a:t>, </a:t>
                      </a:r>
                      <a:r>
                        <a:rPr kumimoji="0" lang="en-US" altLang="en-US" sz="1800" b="0" u="none" strike="noStrike" cap="none" normalizeH="0" baseline="0" dirty="0" err="1">
                          <a:ln>
                            <a:noFill/>
                          </a:ln>
                          <a:solidFill>
                            <a:srgbClr val="000000"/>
                          </a:solidFill>
                          <a:effectLst/>
                        </a:rPr>
                        <a:t>CANxRID</a:t>
                      </a:r>
                      <a:r>
                        <a:rPr kumimoji="0" lang="en-US" altLang="en-US" sz="1800" b="0" u="none" strike="noStrike" cap="none" normalizeH="0" baseline="0" dirty="0">
                          <a:ln>
                            <a:noFill/>
                          </a:ln>
                          <a:solidFill>
                            <a:srgbClr val="000000"/>
                          </a:solidFill>
                          <a:effectLst/>
                        </a:rPr>
                        <a:t>, and if applicable the </a:t>
                      </a:r>
                      <a:r>
                        <a:rPr kumimoji="0" lang="en-US" altLang="en-US" sz="1800" b="0" u="none" strike="noStrike" cap="none" normalizeH="0" baseline="0" dirty="0" err="1">
                          <a:ln>
                            <a:noFill/>
                          </a:ln>
                          <a:solidFill>
                            <a:srgbClr val="000000"/>
                          </a:solidFill>
                          <a:effectLst/>
                        </a:rPr>
                        <a:t>CANxRDA</a:t>
                      </a:r>
                      <a:r>
                        <a:rPr kumimoji="0" lang="en-US" altLang="en-US" sz="1800" b="0" u="none" strike="noStrike" cap="none" normalizeH="0" baseline="0" dirty="0">
                          <a:ln>
                            <a:noFill/>
                          </a:ln>
                          <a:solidFill>
                            <a:srgbClr val="000000"/>
                          </a:solidFill>
                          <a:effectLst/>
                        </a:rPr>
                        <a:t> and </a:t>
                      </a:r>
                      <a:r>
                        <a:rPr kumimoji="0" lang="en-US" altLang="en-US" sz="1800" b="0" u="none" strike="noStrike" cap="none" normalizeH="0" baseline="0" dirty="0" err="1">
                          <a:ln>
                            <a:noFill/>
                          </a:ln>
                          <a:solidFill>
                            <a:srgbClr val="000000"/>
                          </a:solidFill>
                          <a:effectLst/>
                        </a:rPr>
                        <a:t>CANxRDB</a:t>
                      </a:r>
                      <a:r>
                        <a:rPr kumimoji="0" lang="en-US" altLang="en-US" sz="1800" b="0" u="none" strike="noStrike" cap="none" normalizeH="0" baseline="0" dirty="0">
                          <a:ln>
                            <a:noFill/>
                          </a:ln>
                          <a:solidFill>
                            <a:srgbClr val="000000"/>
                          </a:solidFill>
                          <a:effectLst/>
                        </a:rPr>
                        <a:t> registers. This bit is cleared by the Release Receive Buffer command in </a:t>
                      </a:r>
                      <a:r>
                        <a:rPr kumimoji="0" lang="en-US" altLang="en-US" sz="1800" b="0" u="none" strike="noStrike" cap="none" normalizeH="0" baseline="0" dirty="0" err="1">
                          <a:ln>
                            <a:noFill/>
                          </a:ln>
                          <a:solidFill>
                            <a:srgbClr val="000000"/>
                          </a:solidFill>
                          <a:effectLst/>
                        </a:rPr>
                        <a:t>CANxCMR</a:t>
                      </a:r>
                      <a:r>
                        <a:rPr kumimoji="0" lang="en-US" altLang="en-US" sz="1800" b="0" u="none" strike="noStrike" cap="none" normalizeH="0" baseline="0" dirty="0">
                          <a:ln>
                            <a:noFill/>
                          </a:ln>
                          <a:solidFill>
                            <a:srgbClr val="000000"/>
                          </a:solidFill>
                          <a:effectLst/>
                        </a:rPr>
                        <a:t>, if no subsequent received message is available.</a:t>
                      </a:r>
                      <a:endParaRPr kumimoji="0" lang="en-US" altLang="en-US" sz="1800" b="0" i="0" u="none" strike="noStrike" cap="none" normalizeH="0" baseline="0" dirty="0">
                        <a:ln>
                          <a:noFill/>
                        </a:ln>
                        <a:solidFill>
                          <a:srgbClr val="000000"/>
                        </a:solidFill>
                        <a:effectLst/>
                        <a:latin typeface="+mn-lt"/>
                        <a:cs typeface="Times New Roman" panose="02020603050405020304" pitchFamily="18" charset="0"/>
                      </a:endParaRPr>
                    </a:p>
                  </a:txBody>
                  <a:tcPr marL="91461" marR="91461" marT="45726" marB="45726" horzOverflow="overflow"/>
                </a:tc>
                <a:extLst>
                  <a:ext uri="{0D108BD9-81ED-4DB2-BD59-A6C34878D82A}">
                    <a16:rowId xmlns:a16="http://schemas.microsoft.com/office/drawing/2014/main" val="10004"/>
                  </a:ext>
                </a:extLst>
              </a:tr>
              <a:tr h="640040">
                <a:tc rowSpan="2">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u="none" strike="noStrike" cap="none" normalizeH="0" baseline="0">
                          <a:ln>
                            <a:noFill/>
                          </a:ln>
                          <a:solidFill>
                            <a:srgbClr val="000000"/>
                          </a:solidFill>
                          <a:effectLst/>
                        </a:rPr>
                        <a:t>9</a:t>
                      </a:r>
                      <a:endParaRPr kumimoji="0" lang="en-US" altLang="en-US" sz="1800" b="0" i="0" u="none" strike="noStrike" cap="none" normalizeH="0" baseline="0">
                        <a:ln>
                          <a:noFill/>
                        </a:ln>
                        <a:solidFill>
                          <a:srgbClr val="000000"/>
                        </a:solidFill>
                        <a:effectLst/>
                        <a:latin typeface="+mn-lt"/>
                        <a:cs typeface="Times New Roman" panose="02020603050405020304" pitchFamily="18" charset="0"/>
                      </a:endParaRPr>
                    </a:p>
                  </a:txBody>
                  <a:tcPr marL="91461" marR="91461" marT="45726" marB="45726" horzOverflow="overflow"/>
                </a:tc>
                <a:tc rowSpan="2">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u="none" strike="noStrike" cap="none" normalizeH="0" baseline="0">
                          <a:ln>
                            <a:noFill/>
                          </a:ln>
                          <a:solidFill>
                            <a:srgbClr val="000000"/>
                          </a:solidFill>
                          <a:effectLst/>
                        </a:rPr>
                        <a:t>DOS</a:t>
                      </a:r>
                    </a:p>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u="none" strike="noStrike" cap="none" normalizeH="0" baseline="0">
                          <a:ln>
                            <a:noFill/>
                          </a:ln>
                          <a:solidFill>
                            <a:srgbClr val="000000"/>
                          </a:solidFill>
                          <a:effectLst/>
                        </a:rPr>
                        <a:t>Data Overrun Status.</a:t>
                      </a:r>
                      <a:endParaRPr kumimoji="0" lang="en-US" altLang="en-US" sz="1800" b="0" i="0" u="none" strike="noStrike" cap="none" normalizeH="0" baseline="0">
                        <a:ln>
                          <a:noFill/>
                        </a:ln>
                        <a:solidFill>
                          <a:srgbClr val="000000"/>
                        </a:solidFill>
                        <a:effectLst/>
                        <a:latin typeface="+mn-lt"/>
                        <a:cs typeface="Times New Roman" panose="02020603050405020304" pitchFamily="18" charset="0"/>
                      </a:endParaRPr>
                    </a:p>
                  </a:txBody>
                  <a:tcPr marL="91461" marR="91461" marT="45726" marB="45726" horzOverflow="overflow"/>
                </a:tc>
                <a:tc>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u="none" strike="noStrike" cap="none" normalizeH="0" baseline="0">
                          <a:ln>
                            <a:noFill/>
                          </a:ln>
                          <a:solidFill>
                            <a:srgbClr val="000000"/>
                          </a:solidFill>
                          <a:effectLst/>
                        </a:rPr>
                        <a:t>0</a:t>
                      </a:r>
                      <a:endParaRPr kumimoji="0" lang="en-US" altLang="en-US" sz="1800" b="0" i="0" u="none" strike="noStrike" cap="none" normalizeH="0" baseline="0">
                        <a:ln>
                          <a:noFill/>
                        </a:ln>
                        <a:solidFill>
                          <a:srgbClr val="000000"/>
                        </a:solidFill>
                        <a:effectLst/>
                        <a:latin typeface="+mn-lt"/>
                        <a:cs typeface="Times New Roman" panose="02020603050405020304" pitchFamily="18" charset="0"/>
                      </a:endParaRPr>
                    </a:p>
                  </a:txBody>
                  <a:tcPr marL="91461" marR="91461" marT="45726" marB="45726" horzOverflow="overflow"/>
                </a:tc>
                <a:tc>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u="none" strike="noStrike" cap="none" normalizeH="0" baseline="0">
                          <a:ln>
                            <a:noFill/>
                          </a:ln>
                          <a:solidFill>
                            <a:srgbClr val="000000"/>
                          </a:solidFill>
                          <a:effectLst/>
                        </a:rPr>
                        <a:t>No data overrun has occurred since the last Clear Data Overrun command was given/written to CANxCMR (or since Reset).</a:t>
                      </a:r>
                      <a:endParaRPr kumimoji="0" lang="en-US" altLang="en-US" sz="1800" b="0" i="0" u="none" strike="noStrike" cap="none" normalizeH="0" baseline="0">
                        <a:ln>
                          <a:noFill/>
                        </a:ln>
                        <a:solidFill>
                          <a:srgbClr val="000000"/>
                        </a:solidFill>
                        <a:effectLst/>
                        <a:latin typeface="+mn-lt"/>
                        <a:cs typeface="Times New Roman" panose="02020603050405020304" pitchFamily="18" charset="0"/>
                      </a:endParaRPr>
                    </a:p>
                  </a:txBody>
                  <a:tcPr marL="91461" marR="91461" marT="45726" marB="45726" horzOverflow="overflow"/>
                </a:tc>
                <a:extLst>
                  <a:ext uri="{0D108BD9-81ED-4DB2-BD59-A6C34878D82A}">
                    <a16:rowId xmlns:a16="http://schemas.microsoft.com/office/drawing/2014/main" val="10005"/>
                  </a:ext>
                </a:extLst>
              </a:tr>
              <a:tr h="914334">
                <a:tc vMerge="1">
                  <a:txBody>
                    <a:bodyPr/>
                    <a:lstStyle/>
                    <a:p>
                      <a:endParaRPr lang="en-IN"/>
                    </a:p>
                  </a:txBody>
                  <a:tcPr/>
                </a:tc>
                <a:tc vMerge="1">
                  <a:txBody>
                    <a:bodyPr/>
                    <a:lstStyle/>
                    <a:p>
                      <a:endParaRPr lang="en-IN"/>
                    </a:p>
                  </a:txBody>
                  <a:tcPr/>
                </a:tc>
                <a:tc>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u="none" strike="noStrike" cap="none" normalizeH="0" baseline="0">
                          <a:ln>
                            <a:noFill/>
                          </a:ln>
                          <a:solidFill>
                            <a:srgbClr val="000000"/>
                          </a:solidFill>
                          <a:effectLst/>
                        </a:rPr>
                        <a:t>1</a:t>
                      </a:r>
                      <a:endParaRPr kumimoji="0" lang="en-US" altLang="en-US" sz="1800" b="0" i="0" u="none" strike="noStrike" cap="none" normalizeH="0" baseline="0">
                        <a:ln>
                          <a:noFill/>
                        </a:ln>
                        <a:solidFill>
                          <a:srgbClr val="000000"/>
                        </a:solidFill>
                        <a:effectLst/>
                        <a:latin typeface="+mn-lt"/>
                        <a:cs typeface="Times New Roman" panose="02020603050405020304" pitchFamily="18" charset="0"/>
                      </a:endParaRPr>
                    </a:p>
                  </a:txBody>
                  <a:tcPr marL="91461" marR="91461" marT="45726" marB="45726" horzOverflow="overflow"/>
                </a:tc>
                <a:tc>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u="none" strike="noStrike" cap="none" normalizeH="0" baseline="0" dirty="0">
                          <a:ln>
                            <a:noFill/>
                          </a:ln>
                          <a:solidFill>
                            <a:srgbClr val="000000"/>
                          </a:solidFill>
                          <a:effectLst/>
                        </a:rPr>
                        <a:t>A message was lost because the preceding message to this CAN controller was not read and released quickly enough (there was not enough space for a new message in the Double Receive Buffer).</a:t>
                      </a:r>
                      <a:endParaRPr kumimoji="0" lang="en-US" altLang="en-US" sz="1800" b="0" i="0" u="none" strike="noStrike" cap="none" normalizeH="0" baseline="0" dirty="0">
                        <a:ln>
                          <a:noFill/>
                        </a:ln>
                        <a:solidFill>
                          <a:srgbClr val="000000"/>
                        </a:solidFill>
                        <a:effectLst/>
                        <a:latin typeface="+mn-lt"/>
                        <a:cs typeface="Times New Roman" panose="02020603050405020304" pitchFamily="18" charset="0"/>
                      </a:endParaRPr>
                    </a:p>
                  </a:txBody>
                  <a:tcPr marL="91461" marR="91461" marT="45726" marB="45726" horzOverflow="overflow"/>
                </a:tc>
                <a:extLst>
                  <a:ext uri="{0D108BD9-81ED-4DB2-BD59-A6C34878D82A}">
                    <a16:rowId xmlns:a16="http://schemas.microsoft.com/office/drawing/2014/main" val="10006"/>
                  </a:ext>
                </a:extLst>
              </a:tr>
            </a:tbl>
          </a:graphicData>
        </a:graphic>
      </p:graphicFrame>
      <p:pic>
        <p:nvPicPr>
          <p:cNvPr id="151590" name="Picture 2" descr="Our Brand Identity » PES University">
            <a:extLst>
              <a:ext uri="{FF2B5EF4-FFF2-40B4-BE49-F238E27FC236}">
                <a16:creationId xmlns:a16="http://schemas.microsoft.com/office/drawing/2014/main" id="{584FD383-8617-B2F5-39B8-2D8E9937F2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a:extLst>
              <a:ext uri="{FF2B5EF4-FFF2-40B4-BE49-F238E27FC236}">
                <a16:creationId xmlns:a16="http://schemas.microsoft.com/office/drawing/2014/main" id="{9FEE4074-8C0E-C091-2040-13B0885A4D9D}"/>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D0BFAF0F-ECB9-D243-4F0C-7B2258623D76}"/>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
        <p:nvSpPr>
          <p:cNvPr id="6" name="Line 7">
            <a:extLst>
              <a:ext uri="{FF2B5EF4-FFF2-40B4-BE49-F238E27FC236}">
                <a16:creationId xmlns:a16="http://schemas.microsoft.com/office/drawing/2014/main" id="{BC285935-0798-AC01-7B5E-CE438B8A30D0}"/>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sp>
        <p:nvSpPr>
          <p:cNvPr id="8" name="Title 1">
            <a:extLst>
              <a:ext uri="{FF2B5EF4-FFF2-40B4-BE49-F238E27FC236}">
                <a16:creationId xmlns:a16="http://schemas.microsoft.com/office/drawing/2014/main" id="{75E869D4-6C7B-D3BB-CBCA-096DCC37E4B2}"/>
              </a:ext>
            </a:extLst>
          </p:cNvPr>
          <p:cNvSpPr>
            <a:spLocks noGrp="1" noChangeArrowheads="1"/>
          </p:cNvSpPr>
          <p:nvPr>
            <p:ph type="title"/>
          </p:nvPr>
        </p:nvSpPr>
        <p:spPr>
          <a:xfrm>
            <a:off x="479425" y="1166813"/>
            <a:ext cx="8142288" cy="344487"/>
          </a:xfrm>
        </p:spPr>
        <p:txBody>
          <a:bodyPr/>
          <a:lstStyle/>
          <a:p>
            <a:pPr eaLnBrk="1" hangingPunct="1">
              <a:defRPr/>
            </a:pPr>
            <a:r>
              <a:rPr lang="en-US" altLang="en-US" sz="2000" b="1" dirty="0">
                <a:solidFill>
                  <a:schemeClr val="accent1"/>
                </a:solidFill>
                <a:latin typeface="+mn-lt"/>
                <a:cs typeface="Times New Roman" panose="02020603050405020304" pitchFamily="18" charset="0"/>
              </a:rPr>
              <a:t>CAN Status Register (CAN1SR)</a:t>
            </a:r>
            <a:endParaRPr lang="en-US" altLang="en-US" sz="2000" dirty="0">
              <a:solidFill>
                <a:schemeClr val="accent1"/>
              </a:solidFill>
              <a:latin typeface="+mn-lt"/>
              <a:cs typeface="Times New Roman" panose="02020603050405020304" pitchFamily="18" charset="0"/>
            </a:endParaRPr>
          </a:p>
        </p:txBody>
      </p:sp>
      <p:sp>
        <p:nvSpPr>
          <p:cNvPr id="9" name="Rectangle 8">
            <a:extLst>
              <a:ext uri="{FF2B5EF4-FFF2-40B4-BE49-F238E27FC236}">
                <a16:creationId xmlns:a16="http://schemas.microsoft.com/office/drawing/2014/main" id="{8F5CE9DD-560F-2340-4624-7F9CE31D0DAF}"/>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US" altLang="en-US" sz="2200" b="1" dirty="0">
                <a:solidFill>
                  <a:srgbClr val="C00000"/>
                </a:solidFill>
                <a:latin typeface="+mn-lt"/>
                <a:cs typeface="Times New Roman" panose="02020603050405020304" pitchFamily="18" charset="0"/>
              </a:rPr>
              <a:t>Programming CAN protocol</a:t>
            </a:r>
            <a:endParaRPr lang="en-IN" sz="2200" b="1" dirty="0">
              <a:solidFill>
                <a:srgbClr val="C00000"/>
              </a:solidFill>
              <a:latin typeface="+mn-lt"/>
              <a:cs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C0C68AFA-C83B-49BE-842D-2FE5386633AD}"/>
              </a:ext>
            </a:extLst>
          </p:cNvPr>
          <p:cNvGraphicFramePr>
            <a:graphicFrameLocks noGrp="1"/>
          </p:cNvGraphicFramePr>
          <p:nvPr/>
        </p:nvGraphicFramePr>
        <p:xfrm>
          <a:off x="541338" y="1524000"/>
          <a:ext cx="9986962" cy="4029319"/>
        </p:xfrm>
        <a:graphic>
          <a:graphicData uri="http://schemas.openxmlformats.org/drawingml/2006/table">
            <a:tbl>
              <a:tblPr firstRow="1" bandRow="1">
                <a:tableStyleId>{5940675A-B579-460E-94D1-54222C63F5DA}</a:tableStyleId>
              </a:tblPr>
              <a:tblGrid>
                <a:gridCol w="629809">
                  <a:extLst>
                    <a:ext uri="{9D8B030D-6E8A-4147-A177-3AD203B41FA5}">
                      <a16:colId xmlns:a16="http://schemas.microsoft.com/office/drawing/2014/main" val="20000"/>
                    </a:ext>
                  </a:extLst>
                </a:gridCol>
                <a:gridCol w="1259616">
                  <a:extLst>
                    <a:ext uri="{9D8B030D-6E8A-4147-A177-3AD203B41FA5}">
                      <a16:colId xmlns:a16="http://schemas.microsoft.com/office/drawing/2014/main" val="20001"/>
                    </a:ext>
                  </a:extLst>
                </a:gridCol>
                <a:gridCol w="858702">
                  <a:extLst>
                    <a:ext uri="{9D8B030D-6E8A-4147-A177-3AD203B41FA5}">
                      <a16:colId xmlns:a16="http://schemas.microsoft.com/office/drawing/2014/main" val="20002"/>
                    </a:ext>
                  </a:extLst>
                </a:gridCol>
                <a:gridCol w="7238835">
                  <a:extLst>
                    <a:ext uri="{9D8B030D-6E8A-4147-A177-3AD203B41FA5}">
                      <a16:colId xmlns:a16="http://schemas.microsoft.com/office/drawing/2014/main" val="20003"/>
                    </a:ext>
                  </a:extLst>
                </a:gridCol>
              </a:tblGrid>
              <a:tr h="365744">
                <a:tc>
                  <a:txBody>
                    <a:bodyPr/>
                    <a:lstStyle/>
                    <a:p>
                      <a:r>
                        <a:rPr lang="en-US" sz="1800" dirty="0"/>
                        <a:t>BIT</a:t>
                      </a:r>
                      <a:endParaRPr lang="en-US" sz="1800" dirty="0">
                        <a:latin typeface="+mn-lt"/>
                        <a:cs typeface="Times New Roman" pitchFamily="18" charset="0"/>
                      </a:endParaRPr>
                    </a:p>
                  </a:txBody>
                  <a:tcPr marL="91456" marR="91456" marT="45723" marB="45723"/>
                </a:tc>
                <a:tc>
                  <a:txBody>
                    <a:bodyPr/>
                    <a:lstStyle/>
                    <a:p>
                      <a:r>
                        <a:rPr lang="en-US" sz="1800" dirty="0"/>
                        <a:t>SYMBOL</a:t>
                      </a:r>
                      <a:endParaRPr lang="en-US" sz="1800" dirty="0">
                        <a:latin typeface="+mn-lt"/>
                        <a:cs typeface="Times New Roman" pitchFamily="18" charset="0"/>
                      </a:endParaRPr>
                    </a:p>
                  </a:txBody>
                  <a:tcPr marL="91456" marR="91456" marT="45723" marB="45723"/>
                </a:tc>
                <a:tc>
                  <a:txBody>
                    <a:bodyPr/>
                    <a:lstStyle/>
                    <a:p>
                      <a:r>
                        <a:rPr lang="en-US" sz="1800" dirty="0"/>
                        <a:t>VALUE</a:t>
                      </a:r>
                      <a:endParaRPr lang="en-US" sz="1800" dirty="0">
                        <a:latin typeface="+mn-lt"/>
                        <a:cs typeface="Times New Roman" pitchFamily="18" charset="0"/>
                      </a:endParaRPr>
                    </a:p>
                  </a:txBody>
                  <a:tcPr marL="91456" marR="91456" marT="45723" marB="45723"/>
                </a:tc>
                <a:tc>
                  <a:txBody>
                    <a:bodyPr/>
                    <a:lstStyle/>
                    <a:p>
                      <a:r>
                        <a:rPr lang="en-US" sz="1800" dirty="0"/>
                        <a:t>FUNCTION</a:t>
                      </a:r>
                      <a:endParaRPr lang="en-US" sz="1800" dirty="0">
                        <a:latin typeface="+mn-lt"/>
                        <a:cs typeface="Times New Roman" pitchFamily="18" charset="0"/>
                      </a:endParaRPr>
                    </a:p>
                  </a:txBody>
                  <a:tcPr marL="91456" marR="91456" marT="45723" marB="45723"/>
                </a:tc>
                <a:extLst>
                  <a:ext uri="{0D108BD9-81ED-4DB2-BD59-A6C34878D82A}">
                    <a16:rowId xmlns:a16="http://schemas.microsoft.com/office/drawing/2014/main" val="10000"/>
                  </a:ext>
                </a:extLst>
              </a:tr>
              <a:tr h="914339">
                <a:tc rowSpan="2">
                  <a:txBody>
                    <a:bodyPr/>
                    <a:lstStyle/>
                    <a:p>
                      <a:r>
                        <a:rPr lang="en-US" sz="1800" dirty="0"/>
                        <a:t>10</a:t>
                      </a:r>
                      <a:endParaRPr lang="en-US" sz="1800" dirty="0">
                        <a:latin typeface="+mn-lt"/>
                        <a:cs typeface="Times New Roman" pitchFamily="18" charset="0"/>
                      </a:endParaRPr>
                    </a:p>
                  </a:txBody>
                  <a:tcPr marL="91456" marR="91456" marT="45723" marB="45723"/>
                </a:tc>
                <a:tc rowSpan="2">
                  <a:txBody>
                    <a:bodyPr/>
                    <a:lstStyle/>
                    <a:p>
                      <a:r>
                        <a:rPr lang="en-US" sz="1800" kern="1200" baseline="0" dirty="0">
                          <a:solidFill>
                            <a:schemeClr val="dk1"/>
                          </a:solidFill>
                        </a:rPr>
                        <a:t>TBS2</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a:solidFill>
                            <a:schemeClr val="dk1"/>
                          </a:solidFill>
                        </a:rPr>
                        <a:t>Transmit Buffer Status 2.</a:t>
                      </a:r>
                      <a:endParaRPr lang="en-US" sz="1800" dirty="0"/>
                    </a:p>
                    <a:p>
                      <a:endParaRPr lang="en-US" sz="1800" dirty="0">
                        <a:latin typeface="+mn-lt"/>
                        <a:cs typeface="Times New Roman" pitchFamily="18" charset="0"/>
                      </a:endParaRPr>
                    </a:p>
                  </a:txBody>
                  <a:tcPr marL="91456" marR="91456" marT="45723" marB="45723"/>
                </a:tc>
                <a:tc>
                  <a:txBody>
                    <a:bodyPr/>
                    <a:lstStyle/>
                    <a:p>
                      <a:r>
                        <a:rPr lang="en-US" sz="1800" dirty="0"/>
                        <a:t>0</a:t>
                      </a:r>
                      <a:endParaRPr lang="en-US" sz="1800" dirty="0">
                        <a:latin typeface="+mn-lt"/>
                        <a:cs typeface="Times New Roman" pitchFamily="18" charset="0"/>
                      </a:endParaRPr>
                    </a:p>
                  </a:txBody>
                  <a:tcPr marL="91456" marR="91456" marT="45723" marB="45723"/>
                </a:tc>
                <a:tc>
                  <a:txBody>
                    <a:bodyPr/>
                    <a:lstStyle/>
                    <a:p>
                      <a:r>
                        <a:rPr lang="en-US" sz="1800" kern="1200" baseline="0" dirty="0">
                          <a:solidFill>
                            <a:schemeClr val="dk1"/>
                          </a:solidFill>
                        </a:rPr>
                        <a:t>Software cannot access the </a:t>
                      </a:r>
                      <a:r>
                        <a:rPr lang="en-US" sz="1800" kern="1200" baseline="0" dirty="0" err="1">
                          <a:solidFill>
                            <a:schemeClr val="dk1"/>
                          </a:solidFill>
                        </a:rPr>
                        <a:t>Tx</a:t>
                      </a:r>
                      <a:r>
                        <a:rPr lang="en-US" sz="1800" kern="1200" baseline="0" dirty="0">
                          <a:solidFill>
                            <a:schemeClr val="dk1"/>
                          </a:solidFill>
                        </a:rPr>
                        <a:t> Buffer 2 nor write to the corresponding </a:t>
                      </a:r>
                      <a:r>
                        <a:rPr lang="en-US" sz="1800" kern="1200" baseline="0" dirty="0" err="1">
                          <a:solidFill>
                            <a:schemeClr val="dk1"/>
                          </a:solidFill>
                        </a:rPr>
                        <a:t>CANxTFI</a:t>
                      </a:r>
                      <a:r>
                        <a:rPr lang="en-US" sz="1800" kern="1200" baseline="0" dirty="0">
                          <a:solidFill>
                            <a:schemeClr val="dk1"/>
                          </a:solidFill>
                        </a:rPr>
                        <a:t>, </a:t>
                      </a:r>
                      <a:r>
                        <a:rPr lang="en-US" sz="1800" kern="1200" baseline="0" dirty="0" err="1">
                          <a:solidFill>
                            <a:schemeClr val="dk1"/>
                          </a:solidFill>
                        </a:rPr>
                        <a:t>CANxTID</a:t>
                      </a:r>
                      <a:r>
                        <a:rPr lang="en-US" sz="1800" kern="1200" baseline="0" dirty="0">
                          <a:solidFill>
                            <a:schemeClr val="dk1"/>
                          </a:solidFill>
                        </a:rPr>
                        <a:t>, </a:t>
                      </a:r>
                      <a:r>
                        <a:rPr lang="en-US" sz="1800" kern="1200" baseline="0" dirty="0" err="1">
                          <a:solidFill>
                            <a:schemeClr val="dk1"/>
                          </a:solidFill>
                        </a:rPr>
                        <a:t>CANxTDA</a:t>
                      </a:r>
                      <a:r>
                        <a:rPr lang="en-US" sz="1800" kern="1200" baseline="0" dirty="0">
                          <a:solidFill>
                            <a:schemeClr val="dk1"/>
                          </a:solidFill>
                        </a:rPr>
                        <a:t>, and </a:t>
                      </a:r>
                      <a:r>
                        <a:rPr lang="en-US" sz="1800" kern="1200" baseline="0" dirty="0" err="1">
                          <a:solidFill>
                            <a:schemeClr val="dk1"/>
                          </a:solidFill>
                        </a:rPr>
                        <a:t>CANxTDB</a:t>
                      </a:r>
                      <a:r>
                        <a:rPr lang="en-US" sz="1800" kern="1200" baseline="0" dirty="0">
                          <a:solidFill>
                            <a:schemeClr val="dk1"/>
                          </a:solidFill>
                        </a:rPr>
                        <a:t> registers because a message is either waiting for transmission or is in transmitting process.</a:t>
                      </a:r>
                      <a:endParaRPr lang="en-US" sz="1800" dirty="0">
                        <a:latin typeface="+mn-lt"/>
                        <a:cs typeface="Times New Roman" pitchFamily="18" charset="0"/>
                      </a:endParaRPr>
                    </a:p>
                  </a:txBody>
                  <a:tcPr marL="91456" marR="91456" marT="45723" marB="45723"/>
                </a:tc>
                <a:extLst>
                  <a:ext uri="{0D108BD9-81ED-4DB2-BD59-A6C34878D82A}">
                    <a16:rowId xmlns:a16="http://schemas.microsoft.com/office/drawing/2014/main" val="10001"/>
                  </a:ext>
                </a:extLst>
              </a:tr>
              <a:tr h="646015">
                <a:tc vMerge="1">
                  <a:txBody>
                    <a:bodyPr/>
                    <a:lstStyle/>
                    <a:p>
                      <a:endParaRPr lang="en-US"/>
                    </a:p>
                  </a:txBody>
                  <a:tcPr/>
                </a:tc>
                <a:tc vMerge="1">
                  <a:txBody>
                    <a:bodyPr/>
                    <a:lstStyle/>
                    <a:p>
                      <a:endParaRPr lang="en-US"/>
                    </a:p>
                  </a:txBody>
                  <a:tcPr/>
                </a:tc>
                <a:tc>
                  <a:txBody>
                    <a:bodyPr/>
                    <a:lstStyle/>
                    <a:p>
                      <a:r>
                        <a:rPr lang="en-US" sz="1800" dirty="0"/>
                        <a:t>1</a:t>
                      </a:r>
                      <a:endParaRPr lang="en-US" sz="1800" dirty="0">
                        <a:latin typeface="+mn-lt"/>
                        <a:cs typeface="Times New Roman" pitchFamily="18" charset="0"/>
                      </a:endParaRPr>
                    </a:p>
                  </a:txBody>
                  <a:tcPr marL="91456" marR="91456" marT="45723" marB="45723"/>
                </a:tc>
                <a:tc>
                  <a:txBody>
                    <a:bodyPr/>
                    <a:lstStyle/>
                    <a:p>
                      <a:r>
                        <a:rPr lang="en-US" sz="1800" kern="1200" baseline="0" dirty="0">
                          <a:solidFill>
                            <a:schemeClr val="dk1"/>
                          </a:solidFill>
                        </a:rPr>
                        <a:t>Software may write a message into the Transmit Buffer 2 and its </a:t>
                      </a:r>
                      <a:r>
                        <a:rPr lang="en-US" sz="1800" kern="1200" baseline="0" dirty="0" err="1">
                          <a:solidFill>
                            <a:schemeClr val="dk1"/>
                          </a:solidFill>
                        </a:rPr>
                        <a:t>CANxTFI,CANxTID</a:t>
                      </a:r>
                      <a:r>
                        <a:rPr lang="en-US" sz="1800" kern="1200" baseline="0" dirty="0">
                          <a:solidFill>
                            <a:schemeClr val="dk1"/>
                          </a:solidFill>
                        </a:rPr>
                        <a:t>, </a:t>
                      </a:r>
                      <a:r>
                        <a:rPr lang="en-US" sz="1800" kern="1200" baseline="0" dirty="0" err="1">
                          <a:solidFill>
                            <a:schemeClr val="dk1"/>
                          </a:solidFill>
                        </a:rPr>
                        <a:t>CANxTDA</a:t>
                      </a:r>
                      <a:r>
                        <a:rPr lang="en-US" sz="1800" kern="1200" baseline="0" dirty="0">
                          <a:solidFill>
                            <a:schemeClr val="dk1"/>
                          </a:solidFill>
                        </a:rPr>
                        <a:t>, and </a:t>
                      </a:r>
                      <a:r>
                        <a:rPr lang="en-US" sz="1800" kern="1200" baseline="0" dirty="0" err="1">
                          <a:solidFill>
                            <a:schemeClr val="dk1"/>
                          </a:solidFill>
                        </a:rPr>
                        <a:t>CANxTDB</a:t>
                      </a:r>
                      <a:r>
                        <a:rPr lang="en-US" sz="1800" kern="1200" baseline="0" dirty="0">
                          <a:solidFill>
                            <a:schemeClr val="dk1"/>
                          </a:solidFill>
                        </a:rPr>
                        <a:t> registers.</a:t>
                      </a:r>
                      <a:endParaRPr lang="en-US" sz="1800" dirty="0">
                        <a:latin typeface="+mn-lt"/>
                        <a:cs typeface="Times New Roman" pitchFamily="18" charset="0"/>
                      </a:endParaRPr>
                    </a:p>
                  </a:txBody>
                  <a:tcPr marL="91456" marR="91456" marT="45723" marB="45723"/>
                </a:tc>
                <a:extLst>
                  <a:ext uri="{0D108BD9-81ED-4DB2-BD59-A6C34878D82A}">
                    <a16:rowId xmlns:a16="http://schemas.microsoft.com/office/drawing/2014/main" val="10002"/>
                  </a:ext>
                </a:extLst>
              </a:tr>
              <a:tr h="365744">
                <a:tc rowSpan="2">
                  <a:txBody>
                    <a:bodyPr/>
                    <a:lstStyle/>
                    <a:p>
                      <a:r>
                        <a:rPr lang="en-US" sz="1800" dirty="0"/>
                        <a:t>11</a:t>
                      </a:r>
                      <a:endParaRPr lang="en-US" sz="1800" dirty="0">
                        <a:latin typeface="+mn-lt"/>
                        <a:cs typeface="Times New Roman" pitchFamily="18" charset="0"/>
                      </a:endParaRPr>
                    </a:p>
                  </a:txBody>
                  <a:tcPr marL="91456" marR="91456" marT="45723" marB="45723"/>
                </a:tc>
                <a:tc rowSpan="2">
                  <a:txBody>
                    <a:bodyPr/>
                    <a:lstStyle/>
                    <a:p>
                      <a:r>
                        <a:rPr lang="en-US" sz="1800" kern="1200" baseline="0" dirty="0">
                          <a:solidFill>
                            <a:schemeClr val="dk1"/>
                          </a:solidFill>
                        </a:rPr>
                        <a:t>TCS2</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err="1">
                          <a:solidFill>
                            <a:schemeClr val="dk1"/>
                          </a:solidFill>
                        </a:rPr>
                        <a:t>Transmis</a:t>
                      </a:r>
                      <a:r>
                        <a:rPr lang="en-US" sz="1800" kern="1200" baseline="0" dirty="0">
                          <a:solidFill>
                            <a:schemeClr val="dk1"/>
                          </a:solidFill>
                        </a:rPr>
                        <a:t> Complete Status.</a:t>
                      </a:r>
                      <a:endParaRPr lang="en-US" sz="1800" dirty="0">
                        <a:latin typeface="+mn-lt"/>
                        <a:cs typeface="Times New Roman" pitchFamily="18" charset="0"/>
                      </a:endParaRPr>
                    </a:p>
                  </a:txBody>
                  <a:tcPr marL="91456" marR="91456" marT="45723" marB="45723"/>
                </a:tc>
                <a:tc>
                  <a:txBody>
                    <a:bodyPr/>
                    <a:lstStyle/>
                    <a:p>
                      <a:r>
                        <a:rPr lang="en-US" sz="1800" dirty="0"/>
                        <a:t>0</a:t>
                      </a:r>
                      <a:endParaRPr lang="en-US" sz="1800" dirty="0">
                        <a:latin typeface="+mn-lt"/>
                        <a:cs typeface="Times New Roman" pitchFamily="18" charset="0"/>
                      </a:endParaRPr>
                    </a:p>
                  </a:txBody>
                  <a:tcPr marL="91456" marR="91456" marT="45723" marB="45723"/>
                </a:tc>
                <a:tc>
                  <a:txBody>
                    <a:bodyPr/>
                    <a:lstStyle/>
                    <a:p>
                      <a:r>
                        <a:rPr lang="en-US" sz="1800" kern="1200" baseline="0" dirty="0">
                          <a:solidFill>
                            <a:schemeClr val="dk1"/>
                          </a:solidFill>
                        </a:rPr>
                        <a:t>The previously requested transmission for </a:t>
                      </a:r>
                      <a:r>
                        <a:rPr lang="en-US" sz="1800" kern="1200" baseline="0" dirty="0" err="1">
                          <a:solidFill>
                            <a:schemeClr val="dk1"/>
                          </a:solidFill>
                        </a:rPr>
                        <a:t>Tx</a:t>
                      </a:r>
                      <a:r>
                        <a:rPr lang="en-US" sz="1800" kern="1200" baseline="0" dirty="0">
                          <a:solidFill>
                            <a:schemeClr val="dk1"/>
                          </a:solidFill>
                        </a:rPr>
                        <a:t> Buffer 2 is not complete.</a:t>
                      </a:r>
                      <a:endParaRPr lang="en-US" sz="1800" dirty="0">
                        <a:latin typeface="+mn-lt"/>
                        <a:cs typeface="Times New Roman" pitchFamily="18" charset="0"/>
                      </a:endParaRPr>
                    </a:p>
                  </a:txBody>
                  <a:tcPr marL="91456" marR="91456" marT="45723" marB="45723"/>
                </a:tc>
                <a:extLst>
                  <a:ext uri="{0D108BD9-81ED-4DB2-BD59-A6C34878D82A}">
                    <a16:rowId xmlns:a16="http://schemas.microsoft.com/office/drawing/2014/main" val="10003"/>
                  </a:ext>
                </a:extLst>
              </a:tr>
              <a:tr h="822893">
                <a:tc vMerge="1">
                  <a:txBody>
                    <a:bodyPr/>
                    <a:lstStyle/>
                    <a:p>
                      <a:endParaRPr lang="en-US"/>
                    </a:p>
                  </a:txBody>
                  <a:tcPr/>
                </a:tc>
                <a:tc vMerge="1">
                  <a:txBody>
                    <a:bodyPr/>
                    <a:lstStyle/>
                    <a:p>
                      <a:endParaRPr lang="en-US"/>
                    </a:p>
                  </a:txBody>
                  <a:tcPr/>
                </a:tc>
                <a:tc>
                  <a:txBody>
                    <a:bodyPr/>
                    <a:lstStyle/>
                    <a:p>
                      <a:r>
                        <a:rPr lang="en-US" sz="1800" dirty="0"/>
                        <a:t>1</a:t>
                      </a:r>
                      <a:endParaRPr lang="en-US" sz="1800" dirty="0">
                        <a:latin typeface="+mn-lt"/>
                        <a:cs typeface="Times New Roman" pitchFamily="18" charset="0"/>
                      </a:endParaRPr>
                    </a:p>
                  </a:txBody>
                  <a:tcPr marL="91456" marR="91456" marT="45723" marB="45723"/>
                </a:tc>
                <a:tc>
                  <a:txBody>
                    <a:bodyPr/>
                    <a:lstStyle/>
                    <a:p>
                      <a:r>
                        <a:rPr lang="en-US" sz="1800" kern="1200" baseline="0" dirty="0">
                          <a:solidFill>
                            <a:schemeClr val="dk1"/>
                          </a:solidFill>
                        </a:rPr>
                        <a:t>The previously requested transmission for </a:t>
                      </a:r>
                      <a:r>
                        <a:rPr lang="en-US" sz="1800" kern="1200" baseline="0" dirty="0" err="1">
                          <a:solidFill>
                            <a:schemeClr val="dk1"/>
                          </a:solidFill>
                        </a:rPr>
                        <a:t>Tx</a:t>
                      </a:r>
                      <a:r>
                        <a:rPr lang="en-US" sz="1800" kern="1200" baseline="0" dirty="0">
                          <a:solidFill>
                            <a:schemeClr val="dk1"/>
                          </a:solidFill>
                        </a:rPr>
                        <a:t> Buffer 2 has been successfully completed.</a:t>
                      </a:r>
                      <a:endParaRPr lang="en-US" sz="1800" dirty="0">
                        <a:latin typeface="+mn-lt"/>
                        <a:cs typeface="Times New Roman" pitchFamily="18" charset="0"/>
                      </a:endParaRPr>
                    </a:p>
                  </a:txBody>
                  <a:tcPr marL="91456" marR="91456" marT="45723" marB="45723"/>
                </a:tc>
                <a:extLst>
                  <a:ext uri="{0D108BD9-81ED-4DB2-BD59-A6C34878D82A}">
                    <a16:rowId xmlns:a16="http://schemas.microsoft.com/office/drawing/2014/main" val="10004"/>
                  </a:ext>
                </a:extLst>
              </a:tr>
              <a:tr h="399914">
                <a:tc rowSpan="2">
                  <a:txBody>
                    <a:bodyPr/>
                    <a:lstStyle/>
                    <a:p>
                      <a:r>
                        <a:rPr lang="en-US" sz="1800" dirty="0"/>
                        <a:t>12</a:t>
                      </a:r>
                      <a:endParaRPr lang="en-US" sz="1800" dirty="0">
                        <a:latin typeface="+mn-lt"/>
                        <a:cs typeface="Times New Roman" pitchFamily="18" charset="0"/>
                      </a:endParaRPr>
                    </a:p>
                  </a:txBody>
                  <a:tcPr marL="91456" marR="91456" marT="45723" marB="45723"/>
                </a:tc>
                <a:tc rowSpan="2">
                  <a:txBody>
                    <a:bodyPr/>
                    <a:lstStyle/>
                    <a:p>
                      <a:r>
                        <a:rPr lang="en-US" sz="1800" kern="1200" baseline="0" dirty="0">
                          <a:solidFill>
                            <a:schemeClr val="dk1"/>
                          </a:solidFill>
                        </a:rPr>
                        <a:t>RS</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a:solidFill>
                            <a:schemeClr val="dk1"/>
                          </a:solidFill>
                        </a:rPr>
                        <a:t>Receive Status.</a:t>
                      </a:r>
                      <a:endParaRPr lang="en-US" sz="1800" dirty="0">
                        <a:latin typeface="+mn-lt"/>
                        <a:cs typeface="Times New Roman" pitchFamily="18" charset="0"/>
                      </a:endParaRPr>
                    </a:p>
                  </a:txBody>
                  <a:tcPr marL="91456" marR="91456" marT="45723" marB="45723"/>
                </a:tc>
                <a:tc>
                  <a:txBody>
                    <a:bodyPr/>
                    <a:lstStyle/>
                    <a:p>
                      <a:r>
                        <a:rPr lang="en-US" sz="1800" dirty="0"/>
                        <a:t>0</a:t>
                      </a:r>
                      <a:endParaRPr lang="en-US" sz="1800" dirty="0">
                        <a:latin typeface="+mn-lt"/>
                        <a:cs typeface="Times New Roman" pitchFamily="18" charset="0"/>
                      </a:endParaRPr>
                    </a:p>
                  </a:txBody>
                  <a:tcPr marL="91456" marR="91456" marT="45723" marB="45723"/>
                </a:tc>
                <a:tc>
                  <a:txBody>
                    <a:bodyPr/>
                    <a:lstStyle/>
                    <a:p>
                      <a:r>
                        <a:rPr lang="en-US" sz="1800" kern="1200" baseline="0" dirty="0">
                          <a:solidFill>
                            <a:schemeClr val="dk1"/>
                          </a:solidFill>
                        </a:rPr>
                        <a:t>The CAN controller is idle.</a:t>
                      </a:r>
                      <a:endParaRPr lang="en-US" sz="1800" dirty="0">
                        <a:latin typeface="+mn-lt"/>
                        <a:cs typeface="Times New Roman" pitchFamily="18" charset="0"/>
                      </a:endParaRPr>
                    </a:p>
                  </a:txBody>
                  <a:tcPr marL="91456" marR="91456" marT="45723" marB="45723"/>
                </a:tc>
                <a:extLst>
                  <a:ext uri="{0D108BD9-81ED-4DB2-BD59-A6C34878D82A}">
                    <a16:rowId xmlns:a16="http://schemas.microsoft.com/office/drawing/2014/main" val="10005"/>
                  </a:ext>
                </a:extLst>
              </a:tr>
              <a:tr h="514425">
                <a:tc vMerge="1">
                  <a:txBody>
                    <a:bodyPr/>
                    <a:lstStyle/>
                    <a:p>
                      <a:endParaRPr lang="en-US"/>
                    </a:p>
                  </a:txBody>
                  <a:tcPr/>
                </a:tc>
                <a:tc vMerge="1">
                  <a:txBody>
                    <a:bodyPr/>
                    <a:lstStyle/>
                    <a:p>
                      <a:endParaRPr lang="en-US"/>
                    </a:p>
                  </a:txBody>
                  <a:tcPr/>
                </a:tc>
                <a:tc>
                  <a:txBody>
                    <a:bodyPr/>
                    <a:lstStyle/>
                    <a:p>
                      <a:r>
                        <a:rPr lang="en-US" sz="1800" dirty="0"/>
                        <a:t>1</a:t>
                      </a:r>
                      <a:endParaRPr lang="en-US" sz="1800" dirty="0">
                        <a:latin typeface="+mn-lt"/>
                        <a:cs typeface="Times New Roman" pitchFamily="18" charset="0"/>
                      </a:endParaRPr>
                    </a:p>
                  </a:txBody>
                  <a:tcPr marL="91456" marR="91456" marT="45723" marB="45723"/>
                </a:tc>
                <a:tc>
                  <a:txBody>
                    <a:bodyPr/>
                    <a:lstStyle/>
                    <a:p>
                      <a:r>
                        <a:rPr lang="en-US" sz="1800" kern="1200" baseline="0" dirty="0">
                          <a:solidFill>
                            <a:schemeClr val="dk1"/>
                          </a:solidFill>
                        </a:rPr>
                        <a:t>The CAN controller is receiving a message.</a:t>
                      </a:r>
                      <a:endParaRPr lang="en-US" sz="1800" dirty="0">
                        <a:latin typeface="+mn-lt"/>
                        <a:cs typeface="Times New Roman" pitchFamily="18" charset="0"/>
                      </a:endParaRPr>
                    </a:p>
                  </a:txBody>
                  <a:tcPr marL="91456" marR="91456" marT="45723" marB="45723"/>
                </a:tc>
                <a:extLst>
                  <a:ext uri="{0D108BD9-81ED-4DB2-BD59-A6C34878D82A}">
                    <a16:rowId xmlns:a16="http://schemas.microsoft.com/office/drawing/2014/main" val="10006"/>
                  </a:ext>
                </a:extLst>
              </a:tr>
            </a:tbl>
          </a:graphicData>
        </a:graphic>
      </p:graphicFrame>
      <p:pic>
        <p:nvPicPr>
          <p:cNvPr id="152614" name="Picture 2" descr="Our Brand Identity » PES University">
            <a:extLst>
              <a:ext uri="{FF2B5EF4-FFF2-40B4-BE49-F238E27FC236}">
                <a16:creationId xmlns:a16="http://schemas.microsoft.com/office/drawing/2014/main" id="{348D3C9F-ABC7-3ADE-AE9A-2E69393C25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3">
            <a:extLst>
              <a:ext uri="{FF2B5EF4-FFF2-40B4-BE49-F238E27FC236}">
                <a16:creationId xmlns:a16="http://schemas.microsoft.com/office/drawing/2014/main" id="{584DA43A-4BA2-2E4A-8C23-C7C37E49E41B}"/>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855B7831-1380-511A-701E-3F884E401565}"/>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
        <p:nvSpPr>
          <p:cNvPr id="6" name="Line 7">
            <a:extLst>
              <a:ext uri="{FF2B5EF4-FFF2-40B4-BE49-F238E27FC236}">
                <a16:creationId xmlns:a16="http://schemas.microsoft.com/office/drawing/2014/main" id="{E22E8A52-FFC7-449F-0B0E-8D50DF657037}"/>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sp>
        <p:nvSpPr>
          <p:cNvPr id="8" name="Title 1">
            <a:extLst>
              <a:ext uri="{FF2B5EF4-FFF2-40B4-BE49-F238E27FC236}">
                <a16:creationId xmlns:a16="http://schemas.microsoft.com/office/drawing/2014/main" id="{C30B3DF9-B34B-9F99-C345-52FE0C5DD94C}"/>
              </a:ext>
            </a:extLst>
          </p:cNvPr>
          <p:cNvSpPr>
            <a:spLocks noGrp="1" noChangeArrowheads="1"/>
          </p:cNvSpPr>
          <p:nvPr>
            <p:ph type="title"/>
          </p:nvPr>
        </p:nvSpPr>
        <p:spPr>
          <a:xfrm>
            <a:off x="479425" y="1166813"/>
            <a:ext cx="8142288" cy="344487"/>
          </a:xfrm>
        </p:spPr>
        <p:txBody>
          <a:bodyPr/>
          <a:lstStyle/>
          <a:p>
            <a:pPr eaLnBrk="1" hangingPunct="1">
              <a:defRPr/>
            </a:pPr>
            <a:r>
              <a:rPr lang="en-US" altLang="en-US" sz="2000" b="1" dirty="0">
                <a:solidFill>
                  <a:schemeClr val="accent1"/>
                </a:solidFill>
                <a:latin typeface="+mn-lt"/>
                <a:cs typeface="Times New Roman" panose="02020603050405020304" pitchFamily="18" charset="0"/>
              </a:rPr>
              <a:t>CAN Status Register (CAN1SR)</a:t>
            </a:r>
            <a:endParaRPr lang="en-US" altLang="en-US" sz="2000" dirty="0">
              <a:solidFill>
                <a:schemeClr val="accent1"/>
              </a:solidFill>
              <a:latin typeface="+mn-lt"/>
              <a:cs typeface="Times New Roman" panose="02020603050405020304" pitchFamily="18" charset="0"/>
            </a:endParaRPr>
          </a:p>
        </p:txBody>
      </p:sp>
      <p:sp>
        <p:nvSpPr>
          <p:cNvPr id="9" name="Rectangle 8">
            <a:extLst>
              <a:ext uri="{FF2B5EF4-FFF2-40B4-BE49-F238E27FC236}">
                <a16:creationId xmlns:a16="http://schemas.microsoft.com/office/drawing/2014/main" id="{65EBED6A-1344-0C2E-F83F-17567C04376A}"/>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US" altLang="en-US" sz="2200" b="1" dirty="0">
                <a:solidFill>
                  <a:srgbClr val="C00000"/>
                </a:solidFill>
                <a:latin typeface="+mn-lt"/>
                <a:cs typeface="Times New Roman" panose="02020603050405020304" pitchFamily="18" charset="0"/>
              </a:rPr>
              <a:t>Programming CAN protocol</a:t>
            </a:r>
            <a:endParaRPr lang="en-IN" sz="2200" b="1" dirty="0">
              <a:solidFill>
                <a:srgbClr val="C00000"/>
              </a:solidFill>
              <a:latin typeface="+mn-lt"/>
              <a:cs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F447458F-BC50-00C0-6538-E25852DA511B}"/>
              </a:ext>
            </a:extLst>
          </p:cNvPr>
          <p:cNvGraphicFramePr>
            <a:graphicFrameLocks noGrp="1"/>
          </p:cNvGraphicFramePr>
          <p:nvPr/>
        </p:nvGraphicFramePr>
        <p:xfrm>
          <a:off x="541338" y="1524000"/>
          <a:ext cx="9986962" cy="4795839"/>
        </p:xfrm>
        <a:graphic>
          <a:graphicData uri="http://schemas.openxmlformats.org/drawingml/2006/table">
            <a:tbl>
              <a:tblPr firstRow="1" bandRow="1">
                <a:tableStyleId>{5940675A-B579-460E-94D1-54222C63F5DA}</a:tableStyleId>
              </a:tblPr>
              <a:tblGrid>
                <a:gridCol w="629809">
                  <a:extLst>
                    <a:ext uri="{9D8B030D-6E8A-4147-A177-3AD203B41FA5}">
                      <a16:colId xmlns:a16="http://schemas.microsoft.com/office/drawing/2014/main" val="20000"/>
                    </a:ext>
                  </a:extLst>
                </a:gridCol>
                <a:gridCol w="1259616">
                  <a:extLst>
                    <a:ext uri="{9D8B030D-6E8A-4147-A177-3AD203B41FA5}">
                      <a16:colId xmlns:a16="http://schemas.microsoft.com/office/drawing/2014/main" val="20001"/>
                    </a:ext>
                  </a:extLst>
                </a:gridCol>
                <a:gridCol w="858702">
                  <a:extLst>
                    <a:ext uri="{9D8B030D-6E8A-4147-A177-3AD203B41FA5}">
                      <a16:colId xmlns:a16="http://schemas.microsoft.com/office/drawing/2014/main" val="20002"/>
                    </a:ext>
                  </a:extLst>
                </a:gridCol>
                <a:gridCol w="7238835">
                  <a:extLst>
                    <a:ext uri="{9D8B030D-6E8A-4147-A177-3AD203B41FA5}">
                      <a16:colId xmlns:a16="http://schemas.microsoft.com/office/drawing/2014/main" val="20003"/>
                    </a:ext>
                  </a:extLst>
                </a:gridCol>
              </a:tblGrid>
              <a:tr h="365808">
                <a:tc>
                  <a:txBody>
                    <a:bodyPr/>
                    <a:lstStyle/>
                    <a:p>
                      <a:r>
                        <a:rPr lang="en-US" sz="1800" dirty="0"/>
                        <a:t>BIT</a:t>
                      </a:r>
                      <a:endParaRPr lang="en-US" sz="1800" dirty="0">
                        <a:latin typeface="+mn-lt"/>
                        <a:cs typeface="Times New Roman" pitchFamily="18" charset="0"/>
                      </a:endParaRPr>
                    </a:p>
                  </a:txBody>
                  <a:tcPr marL="91456" marR="91456" marT="45735" marB="45735"/>
                </a:tc>
                <a:tc>
                  <a:txBody>
                    <a:bodyPr/>
                    <a:lstStyle/>
                    <a:p>
                      <a:r>
                        <a:rPr lang="en-US" sz="1800" dirty="0"/>
                        <a:t>SYMBOL</a:t>
                      </a:r>
                      <a:endParaRPr lang="en-US" sz="1800" dirty="0">
                        <a:latin typeface="+mn-lt"/>
                        <a:cs typeface="Times New Roman" pitchFamily="18" charset="0"/>
                      </a:endParaRPr>
                    </a:p>
                  </a:txBody>
                  <a:tcPr marL="91456" marR="91456" marT="45735" marB="45735"/>
                </a:tc>
                <a:tc>
                  <a:txBody>
                    <a:bodyPr/>
                    <a:lstStyle/>
                    <a:p>
                      <a:r>
                        <a:rPr lang="en-US" sz="1800" dirty="0"/>
                        <a:t>VALUE</a:t>
                      </a:r>
                      <a:endParaRPr lang="en-US" sz="1800" dirty="0">
                        <a:latin typeface="+mn-lt"/>
                        <a:cs typeface="Times New Roman" pitchFamily="18" charset="0"/>
                      </a:endParaRPr>
                    </a:p>
                  </a:txBody>
                  <a:tcPr marL="91456" marR="91456" marT="45735" marB="45735"/>
                </a:tc>
                <a:tc>
                  <a:txBody>
                    <a:bodyPr/>
                    <a:lstStyle/>
                    <a:p>
                      <a:r>
                        <a:rPr lang="en-US" sz="1800" dirty="0"/>
                        <a:t>FUNCTION</a:t>
                      </a:r>
                      <a:endParaRPr lang="en-US" sz="1800" dirty="0">
                        <a:latin typeface="+mn-lt"/>
                        <a:cs typeface="Times New Roman" pitchFamily="18" charset="0"/>
                      </a:endParaRPr>
                    </a:p>
                  </a:txBody>
                  <a:tcPr marL="91456" marR="91456" marT="45735" marB="45735"/>
                </a:tc>
                <a:extLst>
                  <a:ext uri="{0D108BD9-81ED-4DB2-BD59-A6C34878D82A}">
                    <a16:rowId xmlns:a16="http://schemas.microsoft.com/office/drawing/2014/main" val="10000"/>
                  </a:ext>
                </a:extLst>
              </a:tr>
              <a:tr h="365808">
                <a:tc rowSpan="2">
                  <a:txBody>
                    <a:bodyPr/>
                    <a:lstStyle/>
                    <a:p>
                      <a:r>
                        <a:rPr lang="en-US" sz="1800" dirty="0"/>
                        <a:t>13</a:t>
                      </a:r>
                      <a:endParaRPr lang="en-US" sz="1800" dirty="0">
                        <a:latin typeface="+mn-lt"/>
                        <a:cs typeface="Times New Roman" pitchFamily="18" charset="0"/>
                      </a:endParaRPr>
                    </a:p>
                  </a:txBody>
                  <a:tcPr marL="91456" marR="91456" marT="45735" marB="45735"/>
                </a:tc>
                <a:tc rowSpan="2">
                  <a:txBody>
                    <a:bodyPr/>
                    <a:lstStyle/>
                    <a:p>
                      <a:r>
                        <a:rPr lang="en-US" sz="1800" kern="1200" baseline="0" dirty="0">
                          <a:solidFill>
                            <a:schemeClr val="dk1"/>
                          </a:solidFill>
                        </a:rPr>
                        <a:t>TS2</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baseline="0" dirty="0">
                          <a:solidFill>
                            <a:schemeClr val="dk1"/>
                          </a:solidFill>
                        </a:rPr>
                        <a:t>Transmit Status 2.</a:t>
                      </a:r>
                      <a:endParaRPr lang="en-US" sz="1400" dirty="0">
                        <a:latin typeface="+mn-lt"/>
                        <a:cs typeface="Times New Roman" pitchFamily="18" charset="0"/>
                      </a:endParaRPr>
                    </a:p>
                  </a:txBody>
                  <a:tcPr marL="91456" marR="91456" marT="45735" marB="45735"/>
                </a:tc>
                <a:tc>
                  <a:txBody>
                    <a:bodyPr/>
                    <a:lstStyle/>
                    <a:p>
                      <a:r>
                        <a:rPr lang="en-US" sz="1800" dirty="0"/>
                        <a:t>0</a:t>
                      </a:r>
                      <a:endParaRPr lang="en-US" sz="1800" dirty="0">
                        <a:latin typeface="+mn-lt"/>
                        <a:cs typeface="Times New Roman" pitchFamily="18" charset="0"/>
                      </a:endParaRPr>
                    </a:p>
                  </a:txBody>
                  <a:tcPr marL="91456" marR="91456" marT="45735" marB="45735"/>
                </a:tc>
                <a:tc>
                  <a:txBody>
                    <a:bodyPr/>
                    <a:lstStyle/>
                    <a:p>
                      <a:r>
                        <a:rPr lang="en-US" sz="1800" kern="1200" baseline="0" dirty="0">
                          <a:solidFill>
                            <a:schemeClr val="dk1"/>
                          </a:solidFill>
                        </a:rPr>
                        <a:t>There is no transmission from </a:t>
                      </a:r>
                      <a:r>
                        <a:rPr lang="en-US" sz="1800" kern="1200" baseline="0" dirty="0" err="1">
                          <a:solidFill>
                            <a:schemeClr val="dk1"/>
                          </a:solidFill>
                        </a:rPr>
                        <a:t>Tx</a:t>
                      </a:r>
                      <a:r>
                        <a:rPr lang="en-US" sz="1800" kern="1200" baseline="0" dirty="0">
                          <a:solidFill>
                            <a:schemeClr val="dk1"/>
                          </a:solidFill>
                        </a:rPr>
                        <a:t> Buffer 2.</a:t>
                      </a:r>
                      <a:endParaRPr lang="en-US" sz="1800" dirty="0">
                        <a:latin typeface="+mn-lt"/>
                        <a:cs typeface="Times New Roman" pitchFamily="18" charset="0"/>
                      </a:endParaRPr>
                    </a:p>
                  </a:txBody>
                  <a:tcPr marL="91456" marR="91456" marT="45735" marB="45735"/>
                </a:tc>
                <a:extLst>
                  <a:ext uri="{0D108BD9-81ED-4DB2-BD59-A6C34878D82A}">
                    <a16:rowId xmlns:a16="http://schemas.microsoft.com/office/drawing/2014/main" val="10001"/>
                  </a:ext>
                </a:extLst>
              </a:tr>
              <a:tr h="426748">
                <a:tc vMerge="1">
                  <a:txBody>
                    <a:bodyPr/>
                    <a:lstStyle/>
                    <a:p>
                      <a:endParaRPr lang="en-US"/>
                    </a:p>
                  </a:txBody>
                  <a:tcPr/>
                </a:tc>
                <a:tc vMerge="1">
                  <a:txBody>
                    <a:bodyPr/>
                    <a:lstStyle/>
                    <a:p>
                      <a:endParaRPr lang="en-US"/>
                    </a:p>
                  </a:txBody>
                  <a:tcPr/>
                </a:tc>
                <a:tc>
                  <a:txBody>
                    <a:bodyPr/>
                    <a:lstStyle/>
                    <a:p>
                      <a:r>
                        <a:rPr lang="en-US" sz="1800" dirty="0"/>
                        <a:t>1</a:t>
                      </a:r>
                      <a:endParaRPr lang="en-US" sz="1800" dirty="0">
                        <a:latin typeface="+mn-lt"/>
                        <a:cs typeface="Times New Roman" pitchFamily="18" charset="0"/>
                      </a:endParaRPr>
                    </a:p>
                  </a:txBody>
                  <a:tcPr marL="91456" marR="91456" marT="45735" marB="45735"/>
                </a:tc>
                <a:tc>
                  <a:txBody>
                    <a:bodyPr/>
                    <a:lstStyle/>
                    <a:p>
                      <a:r>
                        <a:rPr lang="en-US" sz="1800" kern="1200" baseline="0" dirty="0">
                          <a:solidFill>
                            <a:schemeClr val="dk1"/>
                          </a:solidFill>
                        </a:rPr>
                        <a:t>The CAN Controller is transmitting a message from </a:t>
                      </a:r>
                      <a:r>
                        <a:rPr lang="en-US" sz="1800" kern="1200" baseline="0" dirty="0" err="1">
                          <a:solidFill>
                            <a:schemeClr val="dk1"/>
                          </a:solidFill>
                        </a:rPr>
                        <a:t>Tx</a:t>
                      </a:r>
                      <a:r>
                        <a:rPr lang="en-US" sz="1800" kern="1200" baseline="0" dirty="0">
                          <a:solidFill>
                            <a:schemeClr val="dk1"/>
                          </a:solidFill>
                        </a:rPr>
                        <a:t> Buffer 2.</a:t>
                      </a:r>
                      <a:endParaRPr lang="en-US" sz="1800" dirty="0">
                        <a:latin typeface="+mn-lt"/>
                        <a:cs typeface="Times New Roman" pitchFamily="18" charset="0"/>
                      </a:endParaRPr>
                    </a:p>
                  </a:txBody>
                  <a:tcPr marL="91456" marR="91456" marT="45735" marB="45735"/>
                </a:tc>
                <a:extLst>
                  <a:ext uri="{0D108BD9-81ED-4DB2-BD59-A6C34878D82A}">
                    <a16:rowId xmlns:a16="http://schemas.microsoft.com/office/drawing/2014/main" val="10002"/>
                  </a:ext>
                </a:extLst>
              </a:tr>
              <a:tr h="365808">
                <a:tc rowSpan="2">
                  <a:txBody>
                    <a:bodyPr/>
                    <a:lstStyle/>
                    <a:p>
                      <a:r>
                        <a:rPr lang="en-US" sz="1800" dirty="0"/>
                        <a:t>14</a:t>
                      </a:r>
                      <a:endParaRPr lang="en-US" sz="1800" dirty="0">
                        <a:latin typeface="+mn-lt"/>
                        <a:cs typeface="Times New Roman" pitchFamily="18" charset="0"/>
                      </a:endParaRPr>
                    </a:p>
                  </a:txBody>
                  <a:tcPr marL="91456" marR="91456" marT="45735" marB="45735"/>
                </a:tc>
                <a:tc rowSpan="2">
                  <a:txBody>
                    <a:bodyPr/>
                    <a:lstStyle/>
                    <a:p>
                      <a:r>
                        <a:rPr lang="en-US" sz="1800" kern="1200" baseline="0" dirty="0">
                          <a:solidFill>
                            <a:schemeClr val="dk1"/>
                          </a:solidFill>
                        </a:rPr>
                        <a:t>ES</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a:solidFill>
                            <a:schemeClr val="dk1"/>
                          </a:solidFill>
                        </a:rPr>
                        <a:t>Error Status.</a:t>
                      </a:r>
                      <a:endParaRPr lang="en-US" sz="1800" dirty="0">
                        <a:latin typeface="+mn-lt"/>
                        <a:cs typeface="Times New Roman" pitchFamily="18" charset="0"/>
                      </a:endParaRPr>
                    </a:p>
                  </a:txBody>
                  <a:tcPr marL="91456" marR="91456" marT="45735" marB="45735"/>
                </a:tc>
                <a:tc>
                  <a:txBody>
                    <a:bodyPr/>
                    <a:lstStyle/>
                    <a:p>
                      <a:r>
                        <a:rPr lang="en-US" sz="1800" dirty="0"/>
                        <a:t>0</a:t>
                      </a:r>
                      <a:endParaRPr lang="en-US" sz="1800" dirty="0">
                        <a:latin typeface="+mn-lt"/>
                        <a:cs typeface="Times New Roman" pitchFamily="18" charset="0"/>
                      </a:endParaRPr>
                    </a:p>
                  </a:txBody>
                  <a:tcPr marL="91456" marR="91456" marT="45735" marB="45735"/>
                </a:tc>
                <a:tc>
                  <a:txBody>
                    <a:bodyPr/>
                    <a:lstStyle/>
                    <a:p>
                      <a:r>
                        <a:rPr lang="en-US" sz="1800" kern="1200" baseline="0" dirty="0">
                          <a:solidFill>
                            <a:schemeClr val="dk1"/>
                          </a:solidFill>
                        </a:rPr>
                        <a:t>Both error counters are below the Error Warning Limit.</a:t>
                      </a:r>
                      <a:endParaRPr lang="en-US" sz="1800" dirty="0">
                        <a:latin typeface="+mn-lt"/>
                        <a:cs typeface="Times New Roman" pitchFamily="18" charset="0"/>
                      </a:endParaRPr>
                    </a:p>
                  </a:txBody>
                  <a:tcPr marL="91456" marR="91456" marT="45735" marB="45735"/>
                </a:tc>
                <a:extLst>
                  <a:ext uri="{0D108BD9-81ED-4DB2-BD59-A6C34878D82A}">
                    <a16:rowId xmlns:a16="http://schemas.microsoft.com/office/drawing/2014/main" val="10003"/>
                  </a:ext>
                </a:extLst>
              </a:tr>
              <a:tr h="640146">
                <a:tc vMerge="1">
                  <a:txBody>
                    <a:bodyPr/>
                    <a:lstStyle/>
                    <a:p>
                      <a:endParaRPr lang="en-US"/>
                    </a:p>
                  </a:txBody>
                  <a:tcPr/>
                </a:tc>
                <a:tc vMerge="1">
                  <a:txBody>
                    <a:bodyPr/>
                    <a:lstStyle/>
                    <a:p>
                      <a:endParaRPr lang="en-US"/>
                    </a:p>
                  </a:txBody>
                  <a:tcPr/>
                </a:tc>
                <a:tc>
                  <a:txBody>
                    <a:bodyPr/>
                    <a:lstStyle/>
                    <a:p>
                      <a:r>
                        <a:rPr lang="en-US" sz="1800" dirty="0"/>
                        <a:t>1</a:t>
                      </a:r>
                      <a:endParaRPr lang="en-US" sz="1800" dirty="0">
                        <a:latin typeface="+mn-lt"/>
                        <a:cs typeface="Times New Roman" pitchFamily="18" charset="0"/>
                      </a:endParaRPr>
                    </a:p>
                  </a:txBody>
                  <a:tcPr marL="91456" marR="91456" marT="45735" marB="45735"/>
                </a:tc>
                <a:tc>
                  <a:txBody>
                    <a:bodyPr/>
                    <a:lstStyle/>
                    <a:p>
                      <a:r>
                        <a:rPr lang="en-US" sz="1800" kern="1200" baseline="0" dirty="0">
                          <a:solidFill>
                            <a:schemeClr val="dk1"/>
                          </a:solidFill>
                        </a:rPr>
                        <a:t>One or both of the Transmit and Receive Error Counters has reached the limit set in the Error Warning Limit register.</a:t>
                      </a:r>
                      <a:endParaRPr lang="en-US" sz="1800" dirty="0">
                        <a:latin typeface="+mn-lt"/>
                        <a:cs typeface="Times New Roman" pitchFamily="18" charset="0"/>
                      </a:endParaRPr>
                    </a:p>
                  </a:txBody>
                  <a:tcPr marL="91456" marR="91456" marT="45735" marB="45735"/>
                </a:tc>
                <a:extLst>
                  <a:ext uri="{0D108BD9-81ED-4DB2-BD59-A6C34878D82A}">
                    <a16:rowId xmlns:a16="http://schemas.microsoft.com/office/drawing/2014/main" val="10004"/>
                  </a:ext>
                </a:extLst>
              </a:tr>
              <a:tr h="365808">
                <a:tc rowSpan="2">
                  <a:txBody>
                    <a:bodyPr/>
                    <a:lstStyle/>
                    <a:p>
                      <a:r>
                        <a:rPr lang="en-US" sz="1800" dirty="0"/>
                        <a:t>15</a:t>
                      </a:r>
                      <a:endParaRPr lang="en-US" sz="1800" dirty="0">
                        <a:latin typeface="+mn-lt"/>
                        <a:cs typeface="Times New Roman" pitchFamily="18" charset="0"/>
                      </a:endParaRPr>
                    </a:p>
                  </a:txBody>
                  <a:tcPr marL="91456" marR="91456" marT="45735" marB="45735"/>
                </a:tc>
                <a:tc rowSpan="2">
                  <a:txBody>
                    <a:bodyPr/>
                    <a:lstStyle/>
                    <a:p>
                      <a:r>
                        <a:rPr lang="en-US" sz="1800" kern="1200" baseline="0" dirty="0">
                          <a:solidFill>
                            <a:schemeClr val="dk1"/>
                          </a:solidFill>
                        </a:rPr>
                        <a:t>BS</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a:solidFill>
                            <a:schemeClr val="dk1"/>
                          </a:solidFill>
                        </a:rPr>
                        <a:t>Bus Status.</a:t>
                      </a:r>
                      <a:endParaRPr lang="en-US" sz="1800" dirty="0">
                        <a:latin typeface="+mn-lt"/>
                        <a:cs typeface="Times New Roman" pitchFamily="18" charset="0"/>
                      </a:endParaRPr>
                    </a:p>
                  </a:txBody>
                  <a:tcPr marL="91456" marR="91456" marT="45735" marB="45735"/>
                </a:tc>
                <a:tc>
                  <a:txBody>
                    <a:bodyPr/>
                    <a:lstStyle/>
                    <a:p>
                      <a:r>
                        <a:rPr lang="en-US" sz="1800" dirty="0"/>
                        <a:t>0</a:t>
                      </a:r>
                      <a:endParaRPr lang="en-US" sz="1800" dirty="0">
                        <a:latin typeface="+mn-lt"/>
                        <a:cs typeface="Times New Roman" pitchFamily="18" charset="0"/>
                      </a:endParaRPr>
                    </a:p>
                  </a:txBody>
                  <a:tcPr marL="91456" marR="91456" marT="45735" marB="45735"/>
                </a:tc>
                <a:tc>
                  <a:txBody>
                    <a:bodyPr/>
                    <a:lstStyle/>
                    <a:p>
                      <a:r>
                        <a:rPr lang="en-US" sz="1800" kern="1200" baseline="0" dirty="0">
                          <a:solidFill>
                            <a:schemeClr val="dk1"/>
                          </a:solidFill>
                        </a:rPr>
                        <a:t>The CAN Controller is involved in bus activities</a:t>
                      </a:r>
                      <a:endParaRPr lang="en-US" sz="1800" dirty="0">
                        <a:latin typeface="+mn-lt"/>
                        <a:cs typeface="Times New Roman" pitchFamily="18" charset="0"/>
                      </a:endParaRPr>
                    </a:p>
                  </a:txBody>
                  <a:tcPr marL="91456" marR="91456" marT="45735" marB="45735"/>
                </a:tc>
                <a:extLst>
                  <a:ext uri="{0D108BD9-81ED-4DB2-BD59-A6C34878D82A}">
                    <a16:rowId xmlns:a16="http://schemas.microsoft.com/office/drawing/2014/main" val="10005"/>
                  </a:ext>
                </a:extLst>
              </a:tr>
              <a:tr h="640146">
                <a:tc vMerge="1">
                  <a:txBody>
                    <a:bodyPr/>
                    <a:lstStyle/>
                    <a:p>
                      <a:endParaRPr lang="en-US"/>
                    </a:p>
                  </a:txBody>
                  <a:tcPr/>
                </a:tc>
                <a:tc vMerge="1">
                  <a:txBody>
                    <a:bodyPr/>
                    <a:lstStyle/>
                    <a:p>
                      <a:endParaRPr lang="en-US"/>
                    </a:p>
                  </a:txBody>
                  <a:tcPr/>
                </a:tc>
                <a:tc>
                  <a:txBody>
                    <a:bodyPr/>
                    <a:lstStyle/>
                    <a:p>
                      <a:r>
                        <a:rPr lang="en-US" sz="1800" dirty="0"/>
                        <a:t>1</a:t>
                      </a:r>
                      <a:endParaRPr lang="en-US" sz="1800" dirty="0">
                        <a:latin typeface="+mn-lt"/>
                        <a:cs typeface="Times New Roman" pitchFamily="18" charset="0"/>
                      </a:endParaRPr>
                    </a:p>
                  </a:txBody>
                  <a:tcPr marL="91456" marR="91456" marT="45735" marB="45735"/>
                </a:tc>
                <a:tc>
                  <a:txBody>
                    <a:bodyPr/>
                    <a:lstStyle/>
                    <a:p>
                      <a:r>
                        <a:rPr lang="en-US" sz="1800" kern="1200" baseline="0" dirty="0">
                          <a:solidFill>
                            <a:schemeClr val="dk1"/>
                          </a:solidFill>
                        </a:rPr>
                        <a:t>The CAN controller is currently not involved/prohibited from bus activity because the Transmit Error Counter reached its limiting value of 255.</a:t>
                      </a:r>
                      <a:endParaRPr lang="en-US" sz="1800" dirty="0">
                        <a:latin typeface="+mn-lt"/>
                        <a:cs typeface="Times New Roman" pitchFamily="18" charset="0"/>
                      </a:endParaRPr>
                    </a:p>
                  </a:txBody>
                  <a:tcPr marL="91456" marR="91456" marT="45735" marB="45735"/>
                </a:tc>
                <a:extLst>
                  <a:ext uri="{0D108BD9-81ED-4DB2-BD59-A6C34878D82A}">
                    <a16:rowId xmlns:a16="http://schemas.microsoft.com/office/drawing/2014/main" val="10006"/>
                  </a:ext>
                </a:extLst>
              </a:tr>
              <a:tr h="365802">
                <a:tc rowSpan="2">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u="none" strike="noStrike" cap="none" normalizeH="0" baseline="0" dirty="0">
                          <a:ln>
                            <a:noFill/>
                          </a:ln>
                          <a:solidFill>
                            <a:srgbClr val="000000"/>
                          </a:solidFill>
                          <a:effectLst/>
                        </a:rPr>
                        <a:t>16</a:t>
                      </a:r>
                      <a:endParaRPr kumimoji="0" lang="en-US" altLang="en-US" sz="1800" b="0" i="0" u="none" strike="noStrike" cap="none" normalizeH="0" baseline="0" dirty="0">
                        <a:ln>
                          <a:noFill/>
                        </a:ln>
                        <a:solidFill>
                          <a:srgbClr val="000000"/>
                        </a:solidFill>
                        <a:effectLst/>
                        <a:latin typeface="+mn-lt"/>
                        <a:cs typeface="Times New Roman" panose="02020603050405020304" pitchFamily="18" charset="0"/>
                      </a:endParaRPr>
                    </a:p>
                  </a:txBody>
                  <a:tcPr marL="91461" marR="91461" marT="45732" marB="45732" horzOverflow="overflow"/>
                </a:tc>
                <a:tc rowSpan="2">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u="none" strike="noStrike" cap="none" normalizeH="0" baseline="0" dirty="0">
                          <a:ln>
                            <a:noFill/>
                          </a:ln>
                          <a:solidFill>
                            <a:srgbClr val="000000"/>
                          </a:solidFill>
                          <a:effectLst/>
                        </a:rPr>
                        <a:t>RBS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u="none" strike="noStrike" cap="none" normalizeH="0" baseline="0" dirty="0">
                          <a:ln>
                            <a:noFill/>
                          </a:ln>
                          <a:solidFill>
                            <a:srgbClr val="000000"/>
                          </a:solidFill>
                          <a:effectLst/>
                        </a:rPr>
                        <a:t>Receive Buffer Status.</a:t>
                      </a:r>
                    </a:p>
                  </a:txBody>
                  <a:tcPr marL="91461" marR="91461" marT="45732" marB="45732" horzOverflow="overflow"/>
                </a:tc>
                <a:tc>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u="none" strike="noStrike" cap="none" normalizeH="0" baseline="0" dirty="0">
                          <a:ln>
                            <a:noFill/>
                          </a:ln>
                          <a:solidFill>
                            <a:srgbClr val="000000"/>
                          </a:solidFill>
                          <a:effectLst/>
                        </a:rPr>
                        <a:t>0</a:t>
                      </a:r>
                      <a:endParaRPr kumimoji="0" lang="en-US" altLang="en-US" sz="1800" b="0" i="0" u="none" strike="noStrike" cap="none" normalizeH="0" baseline="0" dirty="0">
                        <a:ln>
                          <a:noFill/>
                        </a:ln>
                        <a:solidFill>
                          <a:srgbClr val="000000"/>
                        </a:solidFill>
                        <a:effectLst/>
                        <a:latin typeface="+mn-lt"/>
                        <a:cs typeface="Times New Roman" panose="02020603050405020304" pitchFamily="18" charset="0"/>
                      </a:endParaRPr>
                    </a:p>
                  </a:txBody>
                  <a:tcPr marL="91461" marR="91461" marT="45732" marB="45732" horzOverflow="overflow"/>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u="none" strike="noStrike" cap="none" normalizeH="0" baseline="0" dirty="0">
                          <a:ln>
                            <a:noFill/>
                          </a:ln>
                          <a:solidFill>
                            <a:srgbClr val="000000"/>
                          </a:solidFill>
                          <a:effectLst/>
                        </a:rPr>
                        <a:t>No message is available.</a:t>
                      </a:r>
                      <a:endParaRPr kumimoji="0" lang="en-US" altLang="en-US" sz="1800" b="0" i="0" u="none" strike="noStrike" cap="none" normalizeH="0" baseline="0" dirty="0">
                        <a:ln>
                          <a:noFill/>
                        </a:ln>
                        <a:solidFill>
                          <a:srgbClr val="000000"/>
                        </a:solidFill>
                        <a:effectLst/>
                        <a:latin typeface="+mn-lt"/>
                        <a:cs typeface="Times New Roman" panose="02020603050405020304" pitchFamily="18" charset="0"/>
                      </a:endParaRPr>
                    </a:p>
                  </a:txBody>
                  <a:tcPr marL="91461" marR="91461" marT="45732" marB="45732" horzOverflow="overflow"/>
                </a:tc>
                <a:extLst>
                  <a:ext uri="{0D108BD9-81ED-4DB2-BD59-A6C34878D82A}">
                    <a16:rowId xmlns:a16="http://schemas.microsoft.com/office/drawing/2014/main" val="10007"/>
                  </a:ext>
                </a:extLst>
              </a:tr>
              <a:tr h="1259765">
                <a:tc vMerge="1">
                  <a:txBody>
                    <a:bodyPr/>
                    <a:lstStyle/>
                    <a:p>
                      <a:endParaRPr lang="en-IN"/>
                    </a:p>
                  </a:txBody>
                  <a:tcPr/>
                </a:tc>
                <a:tc vMerge="1">
                  <a:txBody>
                    <a:bodyPr/>
                    <a:lstStyle/>
                    <a:p>
                      <a:endParaRPr lang="en-IN"/>
                    </a:p>
                  </a:txBody>
                  <a:tcPr/>
                </a:tc>
                <a:tc>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u="none" strike="noStrike" cap="none" normalizeH="0" baseline="0" dirty="0">
                          <a:ln>
                            <a:noFill/>
                          </a:ln>
                          <a:solidFill>
                            <a:srgbClr val="000000"/>
                          </a:solidFill>
                          <a:effectLst/>
                        </a:rPr>
                        <a:t>1</a:t>
                      </a:r>
                      <a:endParaRPr kumimoji="0" lang="en-US" altLang="en-US" sz="1800" b="0" i="0" u="none" strike="noStrike" cap="none" normalizeH="0" baseline="0" dirty="0">
                        <a:ln>
                          <a:noFill/>
                        </a:ln>
                        <a:solidFill>
                          <a:srgbClr val="000000"/>
                        </a:solidFill>
                        <a:effectLst/>
                        <a:latin typeface="+mn-lt"/>
                        <a:cs typeface="Times New Roman" panose="02020603050405020304" pitchFamily="18" charset="0"/>
                      </a:endParaRPr>
                    </a:p>
                  </a:txBody>
                  <a:tcPr marL="91461" marR="91461" marT="45732" marB="45732" horzOverflow="overflow"/>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u="none" strike="noStrike" cap="none" normalizeH="0" baseline="0" dirty="0">
                          <a:ln>
                            <a:noFill/>
                          </a:ln>
                          <a:solidFill>
                            <a:srgbClr val="000000"/>
                          </a:solidFill>
                          <a:effectLst/>
                        </a:rPr>
                        <a:t>At least one complete message is received by the Double Receive Buffer and available in the </a:t>
                      </a:r>
                      <a:r>
                        <a:rPr kumimoji="0" lang="en-US" altLang="en-US" sz="1800" b="0" u="none" strike="noStrike" cap="none" normalizeH="0" baseline="0" dirty="0" err="1">
                          <a:ln>
                            <a:noFill/>
                          </a:ln>
                          <a:solidFill>
                            <a:srgbClr val="000000"/>
                          </a:solidFill>
                          <a:effectLst/>
                        </a:rPr>
                        <a:t>CANxRFS</a:t>
                      </a:r>
                      <a:r>
                        <a:rPr kumimoji="0" lang="en-US" altLang="en-US" sz="1800" b="0" u="none" strike="noStrike" cap="none" normalizeH="0" baseline="0" dirty="0">
                          <a:ln>
                            <a:noFill/>
                          </a:ln>
                          <a:solidFill>
                            <a:srgbClr val="000000"/>
                          </a:solidFill>
                          <a:effectLst/>
                        </a:rPr>
                        <a:t>, </a:t>
                      </a:r>
                      <a:r>
                        <a:rPr kumimoji="0" lang="en-US" altLang="en-US" sz="1800" b="0" u="none" strike="noStrike" cap="none" normalizeH="0" baseline="0" dirty="0" err="1">
                          <a:ln>
                            <a:noFill/>
                          </a:ln>
                          <a:solidFill>
                            <a:srgbClr val="000000"/>
                          </a:solidFill>
                          <a:effectLst/>
                        </a:rPr>
                        <a:t>CANxRID</a:t>
                      </a:r>
                      <a:r>
                        <a:rPr kumimoji="0" lang="en-US" altLang="en-US" sz="1800" b="0" u="none" strike="noStrike" cap="none" normalizeH="0" baseline="0" dirty="0">
                          <a:ln>
                            <a:noFill/>
                          </a:ln>
                          <a:solidFill>
                            <a:srgbClr val="000000"/>
                          </a:solidFill>
                          <a:effectLst/>
                        </a:rPr>
                        <a:t>, and if applicable the </a:t>
                      </a:r>
                      <a:r>
                        <a:rPr kumimoji="0" lang="en-US" altLang="en-US" sz="1800" b="0" u="none" strike="noStrike" cap="none" normalizeH="0" baseline="0" dirty="0" err="1">
                          <a:ln>
                            <a:noFill/>
                          </a:ln>
                          <a:solidFill>
                            <a:srgbClr val="000000"/>
                          </a:solidFill>
                          <a:effectLst/>
                        </a:rPr>
                        <a:t>CANxRDA</a:t>
                      </a:r>
                      <a:r>
                        <a:rPr kumimoji="0" lang="en-US" altLang="en-US" sz="1800" b="0" u="none" strike="noStrike" cap="none" normalizeH="0" baseline="0" dirty="0">
                          <a:ln>
                            <a:noFill/>
                          </a:ln>
                          <a:solidFill>
                            <a:srgbClr val="000000"/>
                          </a:solidFill>
                          <a:effectLst/>
                        </a:rPr>
                        <a:t> and </a:t>
                      </a:r>
                      <a:r>
                        <a:rPr kumimoji="0" lang="en-US" altLang="en-US" sz="1800" b="0" u="none" strike="noStrike" cap="none" normalizeH="0" baseline="0" dirty="0" err="1">
                          <a:ln>
                            <a:noFill/>
                          </a:ln>
                          <a:solidFill>
                            <a:srgbClr val="000000"/>
                          </a:solidFill>
                          <a:effectLst/>
                        </a:rPr>
                        <a:t>CANxRDB</a:t>
                      </a:r>
                      <a:r>
                        <a:rPr kumimoji="0" lang="en-US" altLang="en-US" sz="1800" b="0" u="none" strike="noStrike" cap="none" normalizeH="0" baseline="0" dirty="0">
                          <a:ln>
                            <a:noFill/>
                          </a:ln>
                          <a:solidFill>
                            <a:srgbClr val="000000"/>
                          </a:solidFill>
                          <a:effectLst/>
                        </a:rPr>
                        <a:t> registers. This bit is cleared by the Release Receive Buffer command in </a:t>
                      </a:r>
                      <a:r>
                        <a:rPr kumimoji="0" lang="en-US" altLang="en-US" sz="1800" b="0" u="none" strike="noStrike" cap="none" normalizeH="0" baseline="0" dirty="0" err="1">
                          <a:ln>
                            <a:noFill/>
                          </a:ln>
                          <a:solidFill>
                            <a:srgbClr val="000000"/>
                          </a:solidFill>
                          <a:effectLst/>
                        </a:rPr>
                        <a:t>CANxCMR</a:t>
                      </a:r>
                      <a:r>
                        <a:rPr kumimoji="0" lang="en-US" altLang="en-US" sz="1800" b="0" u="none" strike="noStrike" cap="none" normalizeH="0" baseline="0" dirty="0">
                          <a:ln>
                            <a:noFill/>
                          </a:ln>
                          <a:solidFill>
                            <a:srgbClr val="000000"/>
                          </a:solidFill>
                          <a:effectLst/>
                        </a:rPr>
                        <a:t>, if no subsequent received message is available.</a:t>
                      </a:r>
                      <a:endParaRPr kumimoji="0" lang="en-US" altLang="en-US" sz="1800" b="0" i="0" u="none" strike="noStrike" cap="none" normalizeH="0" baseline="0" dirty="0">
                        <a:ln>
                          <a:noFill/>
                        </a:ln>
                        <a:solidFill>
                          <a:srgbClr val="000000"/>
                        </a:solidFill>
                        <a:effectLst/>
                        <a:latin typeface="+mn-lt"/>
                        <a:cs typeface="Times New Roman" panose="02020603050405020304" pitchFamily="18" charset="0"/>
                      </a:endParaRPr>
                    </a:p>
                  </a:txBody>
                  <a:tcPr marL="91461" marR="91461" marT="45732" marB="45732" horzOverflow="overflow"/>
                </a:tc>
                <a:extLst>
                  <a:ext uri="{0D108BD9-81ED-4DB2-BD59-A6C34878D82A}">
                    <a16:rowId xmlns:a16="http://schemas.microsoft.com/office/drawing/2014/main" val="10008"/>
                  </a:ext>
                </a:extLst>
              </a:tr>
            </a:tbl>
          </a:graphicData>
        </a:graphic>
      </p:graphicFrame>
      <p:pic>
        <p:nvPicPr>
          <p:cNvPr id="153646" name="Picture 2" descr="Our Brand Identity » PES University">
            <a:extLst>
              <a:ext uri="{FF2B5EF4-FFF2-40B4-BE49-F238E27FC236}">
                <a16:creationId xmlns:a16="http://schemas.microsoft.com/office/drawing/2014/main" id="{90393942-60E3-2A62-BDC4-B768911BAF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3">
            <a:extLst>
              <a:ext uri="{FF2B5EF4-FFF2-40B4-BE49-F238E27FC236}">
                <a16:creationId xmlns:a16="http://schemas.microsoft.com/office/drawing/2014/main" id="{DD282C4B-DF5A-40CA-D7E0-F285D55D85C7}"/>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B6FF7A2A-A5E8-29B8-A22A-41BE70ECF542}"/>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
        <p:nvSpPr>
          <p:cNvPr id="6" name="Line 7">
            <a:extLst>
              <a:ext uri="{FF2B5EF4-FFF2-40B4-BE49-F238E27FC236}">
                <a16:creationId xmlns:a16="http://schemas.microsoft.com/office/drawing/2014/main" id="{073C62CE-DF41-4BD1-A102-69B05C3CD055}"/>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sp>
        <p:nvSpPr>
          <p:cNvPr id="8" name="Title 1">
            <a:extLst>
              <a:ext uri="{FF2B5EF4-FFF2-40B4-BE49-F238E27FC236}">
                <a16:creationId xmlns:a16="http://schemas.microsoft.com/office/drawing/2014/main" id="{C513D039-7198-2067-70BC-0F575154D576}"/>
              </a:ext>
            </a:extLst>
          </p:cNvPr>
          <p:cNvSpPr>
            <a:spLocks noGrp="1" noChangeArrowheads="1"/>
          </p:cNvSpPr>
          <p:nvPr>
            <p:ph type="title"/>
          </p:nvPr>
        </p:nvSpPr>
        <p:spPr>
          <a:xfrm>
            <a:off x="479425" y="1166813"/>
            <a:ext cx="8142288" cy="344487"/>
          </a:xfrm>
        </p:spPr>
        <p:txBody>
          <a:bodyPr/>
          <a:lstStyle/>
          <a:p>
            <a:pPr eaLnBrk="1" hangingPunct="1">
              <a:defRPr/>
            </a:pPr>
            <a:r>
              <a:rPr lang="en-US" altLang="en-US" sz="2000" b="1" dirty="0">
                <a:solidFill>
                  <a:schemeClr val="accent1"/>
                </a:solidFill>
                <a:latin typeface="+mn-lt"/>
                <a:cs typeface="Times New Roman" panose="02020603050405020304" pitchFamily="18" charset="0"/>
              </a:rPr>
              <a:t>CAN Status Register (CAN1SR)</a:t>
            </a:r>
            <a:endParaRPr lang="en-US" altLang="en-US" sz="2000" dirty="0">
              <a:solidFill>
                <a:schemeClr val="accent1"/>
              </a:solidFill>
              <a:latin typeface="+mn-lt"/>
              <a:cs typeface="Times New Roman" panose="02020603050405020304" pitchFamily="18" charset="0"/>
            </a:endParaRPr>
          </a:p>
        </p:txBody>
      </p:sp>
      <p:sp>
        <p:nvSpPr>
          <p:cNvPr id="9" name="Rectangle 8">
            <a:extLst>
              <a:ext uri="{FF2B5EF4-FFF2-40B4-BE49-F238E27FC236}">
                <a16:creationId xmlns:a16="http://schemas.microsoft.com/office/drawing/2014/main" id="{CB2169DB-4F5F-A6A8-8CC9-9C11215F7AFA}"/>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US" altLang="en-US" sz="2200" b="1" dirty="0">
                <a:solidFill>
                  <a:srgbClr val="C00000"/>
                </a:solidFill>
                <a:latin typeface="+mn-lt"/>
                <a:cs typeface="Times New Roman" panose="02020603050405020304" pitchFamily="18" charset="0"/>
              </a:rPr>
              <a:t>Programming CAN protocol</a:t>
            </a:r>
            <a:endParaRPr lang="en-IN" sz="2200" b="1" dirty="0">
              <a:solidFill>
                <a:srgbClr val="C00000"/>
              </a:solidFill>
              <a:latin typeface="+mn-lt"/>
              <a:cs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5C50A90C-D2C5-0048-F900-CA031359A735}"/>
              </a:ext>
            </a:extLst>
          </p:cNvPr>
          <p:cNvGraphicFramePr>
            <a:graphicFrameLocks noGrp="1"/>
          </p:cNvGraphicFramePr>
          <p:nvPr>
            <p:extLst>
              <p:ext uri="{D42A27DB-BD31-4B8C-83A1-F6EECF244321}">
                <p14:modId xmlns:p14="http://schemas.microsoft.com/office/powerpoint/2010/main" val="2277521661"/>
              </p:ext>
            </p:extLst>
          </p:nvPr>
        </p:nvGraphicFramePr>
        <p:xfrm>
          <a:off x="548772" y="1524000"/>
          <a:ext cx="9893300" cy="4691105"/>
        </p:xfrm>
        <a:graphic>
          <a:graphicData uri="http://schemas.openxmlformats.org/drawingml/2006/table">
            <a:tbl>
              <a:tblPr>
                <a:tableStyleId>{5940675A-B579-460E-94D1-54222C63F5DA}</a:tableStyleId>
              </a:tblPr>
              <a:tblGrid>
                <a:gridCol w="602529">
                  <a:extLst>
                    <a:ext uri="{9D8B030D-6E8A-4147-A177-3AD203B41FA5}">
                      <a16:colId xmlns:a16="http://schemas.microsoft.com/office/drawing/2014/main" val="20000"/>
                    </a:ext>
                  </a:extLst>
                </a:gridCol>
                <a:gridCol w="1591349">
                  <a:extLst>
                    <a:ext uri="{9D8B030D-6E8A-4147-A177-3AD203B41FA5}">
                      <a16:colId xmlns:a16="http://schemas.microsoft.com/office/drawing/2014/main" val="20001"/>
                    </a:ext>
                  </a:extLst>
                </a:gridCol>
                <a:gridCol w="819427">
                  <a:extLst>
                    <a:ext uri="{9D8B030D-6E8A-4147-A177-3AD203B41FA5}">
                      <a16:colId xmlns:a16="http://schemas.microsoft.com/office/drawing/2014/main" val="20002"/>
                    </a:ext>
                  </a:extLst>
                </a:gridCol>
                <a:gridCol w="6879995">
                  <a:extLst>
                    <a:ext uri="{9D8B030D-6E8A-4147-A177-3AD203B41FA5}">
                      <a16:colId xmlns:a16="http://schemas.microsoft.com/office/drawing/2014/main" val="20003"/>
                    </a:ext>
                  </a:extLst>
                </a:gridCol>
              </a:tblGrid>
              <a:tr h="365777">
                <a:tc>
                  <a:txBody>
                    <a:bodyPr/>
                    <a:lstStyle/>
                    <a:p>
                      <a:r>
                        <a:rPr lang="en-US" sz="1800" dirty="0"/>
                        <a:t>BIT</a:t>
                      </a:r>
                      <a:endParaRPr lang="en-US" sz="1800" dirty="0">
                        <a:latin typeface="+mn-lt"/>
                        <a:cs typeface="Times New Roman" pitchFamily="18" charset="0"/>
                      </a:endParaRPr>
                    </a:p>
                  </a:txBody>
                  <a:tcPr marL="91459" marR="91459" marT="45730" marB="45730"/>
                </a:tc>
                <a:tc>
                  <a:txBody>
                    <a:bodyPr/>
                    <a:lstStyle/>
                    <a:p>
                      <a:r>
                        <a:rPr lang="en-US" sz="1800" dirty="0"/>
                        <a:t>SYMBOL</a:t>
                      </a:r>
                      <a:endParaRPr lang="en-US" sz="1800" dirty="0">
                        <a:latin typeface="+mn-lt"/>
                        <a:cs typeface="Times New Roman" pitchFamily="18" charset="0"/>
                      </a:endParaRPr>
                    </a:p>
                  </a:txBody>
                  <a:tcPr marL="91459" marR="91459" marT="45730" marB="45730"/>
                </a:tc>
                <a:tc>
                  <a:txBody>
                    <a:bodyPr/>
                    <a:lstStyle/>
                    <a:p>
                      <a:r>
                        <a:rPr lang="en-US" sz="1800" dirty="0"/>
                        <a:t>VALUE</a:t>
                      </a:r>
                      <a:endParaRPr lang="en-US" sz="1800" dirty="0">
                        <a:latin typeface="+mn-lt"/>
                        <a:cs typeface="Times New Roman" pitchFamily="18" charset="0"/>
                      </a:endParaRPr>
                    </a:p>
                  </a:txBody>
                  <a:tcPr marL="91459" marR="91459" marT="45730" marB="45730"/>
                </a:tc>
                <a:tc>
                  <a:txBody>
                    <a:bodyPr/>
                    <a:lstStyle/>
                    <a:p>
                      <a:r>
                        <a:rPr lang="en-US" sz="1800" dirty="0"/>
                        <a:t>FUNCTION</a:t>
                      </a:r>
                      <a:endParaRPr lang="en-US" sz="1800" dirty="0">
                        <a:latin typeface="+mn-lt"/>
                        <a:cs typeface="Times New Roman" pitchFamily="18" charset="0"/>
                      </a:endParaRPr>
                    </a:p>
                  </a:txBody>
                  <a:tcPr marL="91459" marR="91459" marT="45730" marB="45730"/>
                </a:tc>
                <a:extLst>
                  <a:ext uri="{0D108BD9-81ED-4DB2-BD59-A6C34878D82A}">
                    <a16:rowId xmlns:a16="http://schemas.microsoft.com/office/drawing/2014/main" val="10000"/>
                  </a:ext>
                </a:extLst>
              </a:tr>
              <a:tr h="640088">
                <a:tc rowSpan="2">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u="none" strike="noStrike" cap="none" normalizeH="0" baseline="0">
                          <a:ln>
                            <a:noFill/>
                          </a:ln>
                          <a:solidFill>
                            <a:srgbClr val="000000"/>
                          </a:solidFill>
                          <a:effectLst/>
                        </a:rPr>
                        <a:t>17</a:t>
                      </a:r>
                      <a:endParaRPr kumimoji="0" lang="en-US" altLang="en-US" sz="1800" b="0" i="0" u="none" strike="noStrike" cap="none" normalizeH="0" baseline="0">
                        <a:ln>
                          <a:noFill/>
                        </a:ln>
                        <a:solidFill>
                          <a:srgbClr val="000000"/>
                        </a:solidFill>
                        <a:effectLst/>
                        <a:latin typeface="+mn-lt"/>
                        <a:cs typeface="Times New Roman" panose="02020603050405020304" pitchFamily="18" charset="0"/>
                      </a:endParaRPr>
                    </a:p>
                  </a:txBody>
                  <a:tcPr marL="91464" marR="91464" marT="45727" marB="45727" horzOverflow="overflow"/>
                </a:tc>
                <a:tc rowSpan="2">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u="none" strike="noStrike" cap="none" normalizeH="0" baseline="0" dirty="0">
                          <a:ln>
                            <a:noFill/>
                          </a:ln>
                          <a:solidFill>
                            <a:srgbClr val="000000"/>
                          </a:solidFill>
                          <a:effectLst/>
                        </a:rPr>
                        <a:t>DOS</a:t>
                      </a:r>
                    </a:p>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u="none" strike="noStrike" cap="none" normalizeH="0" baseline="0" dirty="0">
                          <a:ln>
                            <a:noFill/>
                          </a:ln>
                          <a:solidFill>
                            <a:srgbClr val="000000"/>
                          </a:solidFill>
                          <a:effectLst/>
                        </a:rPr>
                        <a:t>Data Overrun Status.</a:t>
                      </a:r>
                    </a:p>
                    <a:p>
                      <a:pPr marL="0" marR="0" lvl="0" indent="0" algn="l" defTabSz="912813"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mn-lt"/>
                        <a:cs typeface="Times New Roman" panose="02020603050405020304" pitchFamily="18" charset="0"/>
                      </a:endParaRPr>
                    </a:p>
                  </a:txBody>
                  <a:tcPr marL="91464" marR="91464" marT="45727" marB="45727" horzOverflow="overflow"/>
                </a:tc>
                <a:tc>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u="none" strike="noStrike" cap="none" normalizeH="0" baseline="0">
                          <a:ln>
                            <a:noFill/>
                          </a:ln>
                          <a:solidFill>
                            <a:srgbClr val="000000"/>
                          </a:solidFill>
                          <a:effectLst/>
                        </a:rPr>
                        <a:t>0</a:t>
                      </a:r>
                      <a:endParaRPr kumimoji="0" lang="en-US" altLang="en-US" sz="1800" b="0" i="0" u="none" strike="noStrike" cap="none" normalizeH="0" baseline="0">
                        <a:ln>
                          <a:noFill/>
                        </a:ln>
                        <a:solidFill>
                          <a:srgbClr val="000000"/>
                        </a:solidFill>
                        <a:effectLst/>
                        <a:latin typeface="+mn-lt"/>
                        <a:cs typeface="Times New Roman" panose="02020603050405020304" pitchFamily="18" charset="0"/>
                      </a:endParaRPr>
                    </a:p>
                  </a:txBody>
                  <a:tcPr marL="91464" marR="91464" marT="45727" marB="45727" horzOverflow="overflow"/>
                </a:tc>
                <a:tc>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u="none" strike="noStrike" cap="none" normalizeH="0" baseline="0" dirty="0">
                          <a:ln>
                            <a:noFill/>
                          </a:ln>
                          <a:solidFill>
                            <a:srgbClr val="000000"/>
                          </a:solidFill>
                          <a:effectLst/>
                        </a:rPr>
                        <a:t>No data overrun has occurred since the last Clear Data Overrun command was given/written to </a:t>
                      </a:r>
                      <a:r>
                        <a:rPr kumimoji="0" lang="en-US" altLang="en-US" sz="1800" b="0" u="none" strike="noStrike" cap="none" normalizeH="0" baseline="0" dirty="0" err="1">
                          <a:ln>
                            <a:noFill/>
                          </a:ln>
                          <a:solidFill>
                            <a:srgbClr val="000000"/>
                          </a:solidFill>
                          <a:effectLst/>
                        </a:rPr>
                        <a:t>CANxCMR</a:t>
                      </a:r>
                      <a:r>
                        <a:rPr kumimoji="0" lang="en-US" altLang="en-US" sz="1800" b="0" u="none" strike="noStrike" cap="none" normalizeH="0" baseline="0" dirty="0">
                          <a:ln>
                            <a:noFill/>
                          </a:ln>
                          <a:solidFill>
                            <a:srgbClr val="000000"/>
                          </a:solidFill>
                          <a:effectLst/>
                        </a:rPr>
                        <a:t> (or since Reset).</a:t>
                      </a:r>
                      <a:endParaRPr kumimoji="0" lang="en-US" altLang="en-US" sz="1800" b="0" i="0" u="none" strike="noStrike" cap="none" normalizeH="0" baseline="0" dirty="0">
                        <a:ln>
                          <a:noFill/>
                        </a:ln>
                        <a:solidFill>
                          <a:srgbClr val="000000"/>
                        </a:solidFill>
                        <a:effectLst/>
                        <a:latin typeface="+mn-lt"/>
                        <a:cs typeface="Times New Roman" panose="02020603050405020304" pitchFamily="18" charset="0"/>
                      </a:endParaRPr>
                    </a:p>
                  </a:txBody>
                  <a:tcPr marL="91464" marR="91464" marT="45727" marB="45727" horzOverflow="overflow"/>
                </a:tc>
                <a:extLst>
                  <a:ext uri="{0D108BD9-81ED-4DB2-BD59-A6C34878D82A}">
                    <a16:rowId xmlns:a16="http://schemas.microsoft.com/office/drawing/2014/main" val="10001"/>
                  </a:ext>
                </a:extLst>
              </a:tr>
              <a:tr h="914404">
                <a:tc vMerge="1">
                  <a:txBody>
                    <a:bodyPr/>
                    <a:lstStyle/>
                    <a:p>
                      <a:endParaRPr lang="en-IN"/>
                    </a:p>
                  </a:txBody>
                  <a:tcPr/>
                </a:tc>
                <a:tc vMerge="1">
                  <a:txBody>
                    <a:bodyPr/>
                    <a:lstStyle/>
                    <a:p>
                      <a:endParaRPr lang="en-IN"/>
                    </a:p>
                  </a:txBody>
                  <a:tcPr/>
                </a:tc>
                <a:tc>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u="none" strike="noStrike" cap="none" normalizeH="0" baseline="0">
                          <a:ln>
                            <a:noFill/>
                          </a:ln>
                          <a:solidFill>
                            <a:srgbClr val="000000"/>
                          </a:solidFill>
                          <a:effectLst/>
                        </a:rPr>
                        <a:t>1</a:t>
                      </a:r>
                      <a:endParaRPr kumimoji="0" lang="en-US" altLang="en-US" sz="1800" b="0" i="0" u="none" strike="noStrike" cap="none" normalizeH="0" baseline="0">
                        <a:ln>
                          <a:noFill/>
                        </a:ln>
                        <a:solidFill>
                          <a:srgbClr val="000000"/>
                        </a:solidFill>
                        <a:effectLst/>
                        <a:latin typeface="+mn-lt"/>
                        <a:cs typeface="Times New Roman" panose="02020603050405020304" pitchFamily="18" charset="0"/>
                      </a:endParaRPr>
                    </a:p>
                  </a:txBody>
                  <a:tcPr marL="91464" marR="91464" marT="45727" marB="45727" horzOverflow="overflow"/>
                </a:tc>
                <a:tc>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u="none" strike="noStrike" cap="none" normalizeH="0" baseline="0" dirty="0">
                          <a:ln>
                            <a:noFill/>
                          </a:ln>
                          <a:solidFill>
                            <a:srgbClr val="000000"/>
                          </a:solidFill>
                          <a:effectLst/>
                        </a:rPr>
                        <a:t>A message was lost because the preceding message to this CAN controller was not read and released quickly enough (there was not enough space for a new message in the Double Receive Buffer).</a:t>
                      </a:r>
                      <a:endParaRPr kumimoji="0" lang="en-US" altLang="en-US" sz="1800" b="0" i="0" u="none" strike="noStrike" cap="none" normalizeH="0" baseline="0" dirty="0">
                        <a:ln>
                          <a:noFill/>
                        </a:ln>
                        <a:solidFill>
                          <a:srgbClr val="000000"/>
                        </a:solidFill>
                        <a:effectLst/>
                        <a:latin typeface="+mn-lt"/>
                        <a:cs typeface="Times New Roman" panose="02020603050405020304" pitchFamily="18" charset="0"/>
                      </a:endParaRPr>
                    </a:p>
                  </a:txBody>
                  <a:tcPr marL="91464" marR="91464" marT="45727" marB="45727" horzOverflow="overflow"/>
                </a:tc>
                <a:extLst>
                  <a:ext uri="{0D108BD9-81ED-4DB2-BD59-A6C34878D82A}">
                    <a16:rowId xmlns:a16="http://schemas.microsoft.com/office/drawing/2014/main" val="10002"/>
                  </a:ext>
                </a:extLst>
              </a:tr>
              <a:tr h="914404">
                <a:tc rowSpan="2">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u="none" strike="noStrike" cap="none" normalizeH="0" baseline="0">
                          <a:ln>
                            <a:noFill/>
                          </a:ln>
                          <a:solidFill>
                            <a:srgbClr val="000000"/>
                          </a:solidFill>
                          <a:effectLst/>
                        </a:rPr>
                        <a:t>18</a:t>
                      </a:r>
                      <a:endParaRPr kumimoji="0" lang="en-US" altLang="en-US" sz="1800" b="0" i="0" u="none" strike="noStrike" cap="none" normalizeH="0" baseline="0">
                        <a:ln>
                          <a:noFill/>
                        </a:ln>
                        <a:solidFill>
                          <a:srgbClr val="000000"/>
                        </a:solidFill>
                        <a:effectLst/>
                        <a:latin typeface="+mn-lt"/>
                        <a:cs typeface="Times New Roman" panose="02020603050405020304" pitchFamily="18" charset="0"/>
                      </a:endParaRPr>
                    </a:p>
                  </a:txBody>
                  <a:tcPr marL="91464" marR="91464" marT="45727" marB="45727" horzOverflow="overflow"/>
                </a:tc>
                <a:tc rowSpan="2">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u="none" strike="noStrike" cap="none" normalizeH="0" baseline="0">
                          <a:ln>
                            <a:noFill/>
                          </a:ln>
                          <a:solidFill>
                            <a:srgbClr val="000000"/>
                          </a:solidFill>
                          <a:effectLst/>
                        </a:rPr>
                        <a:t>TBS3</a:t>
                      </a:r>
                    </a:p>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u="none" strike="noStrike" cap="none" normalizeH="0" baseline="0">
                          <a:ln>
                            <a:noFill/>
                          </a:ln>
                          <a:solidFill>
                            <a:srgbClr val="000000"/>
                          </a:solidFill>
                          <a:effectLst/>
                        </a:rPr>
                        <a:t>Transmit Buffer Status 3.</a:t>
                      </a:r>
                      <a:endParaRPr kumimoji="0" lang="en-US" altLang="en-US" sz="1800" b="0" i="0" u="none" strike="noStrike" cap="none" normalizeH="0" baseline="0">
                        <a:ln>
                          <a:noFill/>
                        </a:ln>
                        <a:solidFill>
                          <a:srgbClr val="000000"/>
                        </a:solidFill>
                        <a:effectLst/>
                        <a:latin typeface="+mn-lt"/>
                        <a:cs typeface="Times New Roman" panose="02020603050405020304" pitchFamily="18" charset="0"/>
                      </a:endParaRPr>
                    </a:p>
                  </a:txBody>
                  <a:tcPr marL="91464" marR="91464" marT="45727" marB="45727" horzOverflow="overflow"/>
                </a:tc>
                <a:tc>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u="none" strike="noStrike" cap="none" normalizeH="0" baseline="0">
                          <a:ln>
                            <a:noFill/>
                          </a:ln>
                          <a:solidFill>
                            <a:srgbClr val="000000"/>
                          </a:solidFill>
                          <a:effectLst/>
                        </a:rPr>
                        <a:t>0</a:t>
                      </a:r>
                      <a:endParaRPr kumimoji="0" lang="en-US" altLang="en-US" sz="1800" b="0" i="0" u="none" strike="noStrike" cap="none" normalizeH="0" baseline="0">
                        <a:ln>
                          <a:noFill/>
                        </a:ln>
                        <a:solidFill>
                          <a:srgbClr val="000000"/>
                        </a:solidFill>
                        <a:effectLst/>
                        <a:latin typeface="+mn-lt"/>
                        <a:cs typeface="Times New Roman" panose="02020603050405020304" pitchFamily="18" charset="0"/>
                      </a:endParaRPr>
                    </a:p>
                  </a:txBody>
                  <a:tcPr marL="91464" marR="91464" marT="45727" marB="45727" horzOverflow="overflow"/>
                </a:tc>
                <a:tc>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u="none" strike="noStrike" cap="none" normalizeH="0" baseline="0">
                          <a:ln>
                            <a:noFill/>
                          </a:ln>
                          <a:solidFill>
                            <a:srgbClr val="000000"/>
                          </a:solidFill>
                          <a:effectLst/>
                        </a:rPr>
                        <a:t>Software cannot access the Tx Buffer 3 nor write to the corresponding CANxTFI, CANxTID, CANxTDA, and CANxTDB registers because a message is either waiting for transmission or is in transmitting process.</a:t>
                      </a:r>
                      <a:endParaRPr kumimoji="0" lang="en-US" altLang="en-US" sz="1800" b="0" i="0" u="none" strike="noStrike" cap="none" normalizeH="0" baseline="0">
                        <a:ln>
                          <a:noFill/>
                        </a:ln>
                        <a:solidFill>
                          <a:srgbClr val="000000"/>
                        </a:solidFill>
                        <a:effectLst/>
                        <a:latin typeface="+mn-lt"/>
                        <a:cs typeface="Times New Roman" panose="02020603050405020304" pitchFamily="18" charset="0"/>
                      </a:endParaRPr>
                    </a:p>
                  </a:txBody>
                  <a:tcPr marL="91464" marR="91464" marT="45727" marB="45727" horzOverflow="overflow"/>
                </a:tc>
                <a:extLst>
                  <a:ext uri="{0D108BD9-81ED-4DB2-BD59-A6C34878D82A}">
                    <a16:rowId xmlns:a16="http://schemas.microsoft.com/office/drawing/2014/main" val="10003"/>
                  </a:ext>
                </a:extLst>
              </a:tr>
              <a:tr h="640088">
                <a:tc vMerge="1">
                  <a:txBody>
                    <a:bodyPr/>
                    <a:lstStyle/>
                    <a:p>
                      <a:endParaRPr lang="en-IN"/>
                    </a:p>
                  </a:txBody>
                  <a:tcPr/>
                </a:tc>
                <a:tc vMerge="1">
                  <a:txBody>
                    <a:bodyPr/>
                    <a:lstStyle/>
                    <a:p>
                      <a:endParaRPr lang="en-IN"/>
                    </a:p>
                  </a:txBody>
                  <a:tcPr/>
                </a:tc>
                <a:tc>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u="none" strike="noStrike" cap="none" normalizeH="0" baseline="0">
                          <a:ln>
                            <a:noFill/>
                          </a:ln>
                          <a:solidFill>
                            <a:srgbClr val="000000"/>
                          </a:solidFill>
                          <a:effectLst/>
                        </a:rPr>
                        <a:t>1</a:t>
                      </a:r>
                      <a:endParaRPr kumimoji="0" lang="en-US" altLang="en-US" sz="1800" b="0" i="0" u="none" strike="noStrike" cap="none" normalizeH="0" baseline="0">
                        <a:ln>
                          <a:noFill/>
                        </a:ln>
                        <a:solidFill>
                          <a:srgbClr val="000000"/>
                        </a:solidFill>
                        <a:effectLst/>
                        <a:latin typeface="+mn-lt"/>
                        <a:cs typeface="Times New Roman" panose="02020603050405020304" pitchFamily="18" charset="0"/>
                      </a:endParaRPr>
                    </a:p>
                  </a:txBody>
                  <a:tcPr marL="91464" marR="91464" marT="45727" marB="45727" horzOverflow="overflow"/>
                </a:tc>
                <a:tc>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u="none" strike="noStrike" cap="none" normalizeH="0" baseline="0">
                          <a:ln>
                            <a:noFill/>
                          </a:ln>
                          <a:solidFill>
                            <a:srgbClr val="000000"/>
                          </a:solidFill>
                          <a:effectLst/>
                        </a:rPr>
                        <a:t>Software may write a message into the Transmit Buffer 3 and its CANxTFI,CANxTID, CANxTDA, and CANxTDB registers.</a:t>
                      </a:r>
                      <a:endParaRPr kumimoji="0" lang="en-US" altLang="en-US" sz="1800" b="0" i="0" u="none" strike="noStrike" cap="none" normalizeH="0" baseline="0">
                        <a:ln>
                          <a:noFill/>
                        </a:ln>
                        <a:solidFill>
                          <a:srgbClr val="000000"/>
                        </a:solidFill>
                        <a:effectLst/>
                        <a:latin typeface="+mn-lt"/>
                        <a:cs typeface="Times New Roman" panose="02020603050405020304" pitchFamily="18" charset="0"/>
                      </a:endParaRPr>
                    </a:p>
                  </a:txBody>
                  <a:tcPr marL="91464" marR="91464" marT="45727" marB="45727" horzOverflow="overflow"/>
                </a:tc>
                <a:extLst>
                  <a:ext uri="{0D108BD9-81ED-4DB2-BD59-A6C34878D82A}">
                    <a16:rowId xmlns:a16="http://schemas.microsoft.com/office/drawing/2014/main" val="10004"/>
                  </a:ext>
                </a:extLst>
              </a:tr>
              <a:tr h="576215">
                <a:tc rowSpan="2">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u="none" strike="noStrike" cap="none" normalizeH="0" baseline="0">
                          <a:ln>
                            <a:noFill/>
                          </a:ln>
                          <a:solidFill>
                            <a:srgbClr val="000000"/>
                          </a:solidFill>
                          <a:effectLst/>
                        </a:rPr>
                        <a:t>19</a:t>
                      </a:r>
                      <a:endParaRPr kumimoji="0" lang="en-US" altLang="en-US" sz="1800" b="0" i="0" u="none" strike="noStrike" cap="none" normalizeH="0" baseline="0">
                        <a:ln>
                          <a:noFill/>
                        </a:ln>
                        <a:solidFill>
                          <a:srgbClr val="000000"/>
                        </a:solidFill>
                        <a:effectLst/>
                        <a:latin typeface="+mn-lt"/>
                        <a:cs typeface="Times New Roman" panose="02020603050405020304" pitchFamily="18" charset="0"/>
                      </a:endParaRPr>
                    </a:p>
                  </a:txBody>
                  <a:tcPr marL="91464" marR="91464" marT="45727" marB="45727" horzOverflow="overflow"/>
                </a:tc>
                <a:tc rowSpan="2">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u="none" strike="noStrike" cap="none" normalizeH="0" baseline="0">
                          <a:ln>
                            <a:noFill/>
                          </a:ln>
                          <a:solidFill>
                            <a:srgbClr val="000000"/>
                          </a:solidFill>
                          <a:effectLst/>
                        </a:rPr>
                        <a:t>TCS3</a:t>
                      </a:r>
                    </a:p>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u="none" strike="noStrike" cap="none" normalizeH="0" baseline="0">
                          <a:ln>
                            <a:noFill/>
                          </a:ln>
                          <a:solidFill>
                            <a:srgbClr val="000000"/>
                          </a:solidFill>
                          <a:effectLst/>
                        </a:rPr>
                        <a:t>Transmission Complete Status.</a:t>
                      </a:r>
                      <a:endParaRPr kumimoji="0" lang="en-US" altLang="en-US" sz="1800" b="0" i="0" u="none" strike="noStrike" cap="none" normalizeH="0" baseline="0">
                        <a:ln>
                          <a:noFill/>
                        </a:ln>
                        <a:solidFill>
                          <a:srgbClr val="000000"/>
                        </a:solidFill>
                        <a:effectLst/>
                        <a:latin typeface="+mn-lt"/>
                        <a:cs typeface="Times New Roman" panose="02020603050405020304" pitchFamily="18" charset="0"/>
                      </a:endParaRPr>
                    </a:p>
                  </a:txBody>
                  <a:tcPr marL="91464" marR="91464" marT="45727" marB="45727" horzOverflow="overflow"/>
                </a:tc>
                <a:tc>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u="none" strike="noStrike" cap="none" normalizeH="0" baseline="0">
                          <a:ln>
                            <a:noFill/>
                          </a:ln>
                          <a:solidFill>
                            <a:srgbClr val="000000"/>
                          </a:solidFill>
                          <a:effectLst/>
                        </a:rPr>
                        <a:t>0</a:t>
                      </a:r>
                      <a:endParaRPr kumimoji="0" lang="en-US" altLang="en-US" sz="1800" b="0" i="0" u="none" strike="noStrike" cap="none" normalizeH="0" baseline="0">
                        <a:ln>
                          <a:noFill/>
                        </a:ln>
                        <a:solidFill>
                          <a:srgbClr val="000000"/>
                        </a:solidFill>
                        <a:effectLst/>
                        <a:latin typeface="+mn-lt"/>
                        <a:cs typeface="Times New Roman" panose="02020603050405020304" pitchFamily="18" charset="0"/>
                      </a:endParaRPr>
                    </a:p>
                  </a:txBody>
                  <a:tcPr marL="91464" marR="91464" marT="45727" marB="45727" horzOverflow="overflow"/>
                </a:tc>
                <a:tc>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u="none" strike="noStrike" cap="none" normalizeH="0" baseline="0">
                          <a:ln>
                            <a:noFill/>
                          </a:ln>
                          <a:solidFill>
                            <a:srgbClr val="000000"/>
                          </a:solidFill>
                          <a:effectLst/>
                        </a:rPr>
                        <a:t>The previously requested transmission for Tx Buffer 3 is not complete.</a:t>
                      </a:r>
                      <a:endParaRPr kumimoji="0" lang="en-US" altLang="en-US" sz="1800" b="0" i="0" u="none" strike="noStrike" cap="none" normalizeH="0" baseline="0">
                        <a:ln>
                          <a:noFill/>
                        </a:ln>
                        <a:solidFill>
                          <a:srgbClr val="000000"/>
                        </a:solidFill>
                        <a:effectLst/>
                        <a:latin typeface="+mn-lt"/>
                        <a:cs typeface="Times New Roman" panose="02020603050405020304" pitchFamily="18" charset="0"/>
                      </a:endParaRPr>
                    </a:p>
                  </a:txBody>
                  <a:tcPr marL="91464" marR="91464" marT="45727" marB="45727" horzOverflow="overflow"/>
                </a:tc>
                <a:extLst>
                  <a:ext uri="{0D108BD9-81ED-4DB2-BD59-A6C34878D82A}">
                    <a16:rowId xmlns:a16="http://schemas.microsoft.com/office/drawing/2014/main" val="10005"/>
                  </a:ext>
                </a:extLst>
              </a:tr>
              <a:tr h="640088">
                <a:tc vMerge="1">
                  <a:txBody>
                    <a:bodyPr/>
                    <a:lstStyle/>
                    <a:p>
                      <a:endParaRPr lang="en-IN"/>
                    </a:p>
                  </a:txBody>
                  <a:tcPr/>
                </a:tc>
                <a:tc vMerge="1">
                  <a:txBody>
                    <a:bodyPr/>
                    <a:lstStyle/>
                    <a:p>
                      <a:endParaRPr lang="en-IN"/>
                    </a:p>
                  </a:txBody>
                  <a:tcPr/>
                </a:tc>
                <a:tc>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u="none" strike="noStrike" cap="none" normalizeH="0" baseline="0">
                          <a:ln>
                            <a:noFill/>
                          </a:ln>
                          <a:solidFill>
                            <a:srgbClr val="000000"/>
                          </a:solidFill>
                          <a:effectLst/>
                        </a:rPr>
                        <a:t>1</a:t>
                      </a:r>
                      <a:endParaRPr kumimoji="0" lang="en-US" altLang="en-US" sz="1800" b="0" i="0" u="none" strike="noStrike" cap="none" normalizeH="0" baseline="0">
                        <a:ln>
                          <a:noFill/>
                        </a:ln>
                        <a:solidFill>
                          <a:srgbClr val="000000"/>
                        </a:solidFill>
                        <a:effectLst/>
                        <a:latin typeface="+mn-lt"/>
                        <a:cs typeface="Times New Roman" panose="02020603050405020304" pitchFamily="18" charset="0"/>
                      </a:endParaRPr>
                    </a:p>
                  </a:txBody>
                  <a:tcPr marL="91464" marR="91464" marT="45727" marB="45727" horzOverflow="overflow"/>
                </a:tc>
                <a:tc>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u="none" strike="noStrike" cap="none" normalizeH="0" baseline="0" dirty="0">
                          <a:ln>
                            <a:noFill/>
                          </a:ln>
                          <a:solidFill>
                            <a:srgbClr val="000000"/>
                          </a:solidFill>
                          <a:effectLst/>
                        </a:rPr>
                        <a:t>The previously requested transmission for Tx Buffer 3 has been successfully completed.</a:t>
                      </a:r>
                      <a:endParaRPr kumimoji="0" lang="en-US" altLang="en-US" sz="1800" b="0" i="0" u="none" strike="noStrike" cap="none" normalizeH="0" baseline="0" dirty="0">
                        <a:ln>
                          <a:noFill/>
                        </a:ln>
                        <a:solidFill>
                          <a:srgbClr val="000000"/>
                        </a:solidFill>
                        <a:effectLst/>
                        <a:latin typeface="+mn-lt"/>
                        <a:cs typeface="Times New Roman" panose="02020603050405020304" pitchFamily="18" charset="0"/>
                      </a:endParaRPr>
                    </a:p>
                  </a:txBody>
                  <a:tcPr marL="91464" marR="91464" marT="45727" marB="45727" horzOverflow="overflow"/>
                </a:tc>
                <a:extLst>
                  <a:ext uri="{0D108BD9-81ED-4DB2-BD59-A6C34878D82A}">
                    <a16:rowId xmlns:a16="http://schemas.microsoft.com/office/drawing/2014/main" val="10006"/>
                  </a:ext>
                </a:extLst>
              </a:tr>
            </a:tbl>
          </a:graphicData>
        </a:graphic>
      </p:graphicFrame>
      <p:pic>
        <p:nvPicPr>
          <p:cNvPr id="154662" name="Picture 2" descr="Our Brand Identity » PES University">
            <a:extLst>
              <a:ext uri="{FF2B5EF4-FFF2-40B4-BE49-F238E27FC236}">
                <a16:creationId xmlns:a16="http://schemas.microsoft.com/office/drawing/2014/main" id="{464EA6AB-AC75-CBBB-A646-88F1D2E290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3">
            <a:extLst>
              <a:ext uri="{FF2B5EF4-FFF2-40B4-BE49-F238E27FC236}">
                <a16:creationId xmlns:a16="http://schemas.microsoft.com/office/drawing/2014/main" id="{50FE1760-0EFD-9F52-B0F7-FAD96CCE79C0}"/>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7A4C6921-EA2E-73F3-2DD9-DEF30D90B6C9}"/>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
        <p:nvSpPr>
          <p:cNvPr id="6" name="Line 7">
            <a:extLst>
              <a:ext uri="{FF2B5EF4-FFF2-40B4-BE49-F238E27FC236}">
                <a16:creationId xmlns:a16="http://schemas.microsoft.com/office/drawing/2014/main" id="{8775AA36-0384-8E73-D70E-429AD6E95946}"/>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sp>
        <p:nvSpPr>
          <p:cNvPr id="8" name="Title 1">
            <a:extLst>
              <a:ext uri="{FF2B5EF4-FFF2-40B4-BE49-F238E27FC236}">
                <a16:creationId xmlns:a16="http://schemas.microsoft.com/office/drawing/2014/main" id="{0D9DB927-F74F-A5CC-C5E6-A9D97DBB96DC}"/>
              </a:ext>
            </a:extLst>
          </p:cNvPr>
          <p:cNvSpPr>
            <a:spLocks noGrp="1" noChangeArrowheads="1"/>
          </p:cNvSpPr>
          <p:nvPr>
            <p:ph type="title"/>
          </p:nvPr>
        </p:nvSpPr>
        <p:spPr>
          <a:xfrm>
            <a:off x="479425" y="1166813"/>
            <a:ext cx="8142288" cy="344487"/>
          </a:xfrm>
        </p:spPr>
        <p:txBody>
          <a:bodyPr/>
          <a:lstStyle/>
          <a:p>
            <a:pPr eaLnBrk="1" hangingPunct="1">
              <a:defRPr/>
            </a:pPr>
            <a:r>
              <a:rPr lang="en-US" altLang="en-US" sz="2000" b="1" dirty="0">
                <a:solidFill>
                  <a:schemeClr val="accent1"/>
                </a:solidFill>
                <a:latin typeface="+mn-lt"/>
                <a:cs typeface="Times New Roman" panose="02020603050405020304" pitchFamily="18" charset="0"/>
              </a:rPr>
              <a:t>CAN Status Register (CAN1SR)</a:t>
            </a:r>
            <a:endParaRPr lang="en-US" altLang="en-US" sz="2000" dirty="0">
              <a:solidFill>
                <a:schemeClr val="accent1"/>
              </a:solidFill>
              <a:latin typeface="+mn-lt"/>
              <a:cs typeface="Times New Roman" panose="02020603050405020304" pitchFamily="18" charset="0"/>
            </a:endParaRPr>
          </a:p>
        </p:txBody>
      </p:sp>
      <p:sp>
        <p:nvSpPr>
          <p:cNvPr id="9" name="Rectangle 8">
            <a:extLst>
              <a:ext uri="{FF2B5EF4-FFF2-40B4-BE49-F238E27FC236}">
                <a16:creationId xmlns:a16="http://schemas.microsoft.com/office/drawing/2014/main" id="{D7CEE897-61A4-FACE-0470-31B6D5FC1EEA}"/>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US" altLang="en-US" sz="2200" b="1" dirty="0">
                <a:solidFill>
                  <a:srgbClr val="C00000"/>
                </a:solidFill>
                <a:latin typeface="+mn-lt"/>
                <a:cs typeface="Times New Roman" panose="02020603050405020304" pitchFamily="18" charset="0"/>
              </a:rPr>
              <a:t>Programming CAN protocol</a:t>
            </a:r>
            <a:endParaRPr lang="en-IN" sz="2200" b="1" dirty="0">
              <a:solidFill>
                <a:srgbClr val="C00000"/>
              </a:solidFill>
              <a:latin typeface="+mn-lt"/>
              <a:cs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8EDBCE1-D423-A1B4-BB7E-31CADF2870DA}"/>
              </a:ext>
            </a:extLst>
          </p:cNvPr>
          <p:cNvGraphicFramePr>
            <a:graphicFrameLocks noGrp="1"/>
          </p:cNvGraphicFramePr>
          <p:nvPr>
            <p:extLst>
              <p:ext uri="{D42A27DB-BD31-4B8C-83A1-F6EECF244321}">
                <p14:modId xmlns:p14="http://schemas.microsoft.com/office/powerpoint/2010/main" val="2115915264"/>
              </p:ext>
            </p:extLst>
          </p:nvPr>
        </p:nvGraphicFramePr>
        <p:xfrm>
          <a:off x="552450" y="1520409"/>
          <a:ext cx="10075863" cy="4697412"/>
        </p:xfrm>
        <a:graphic>
          <a:graphicData uri="http://schemas.openxmlformats.org/drawingml/2006/table">
            <a:tbl>
              <a:tblPr>
                <a:tableStyleId>{5940675A-B579-460E-94D1-54222C63F5DA}</a:tableStyleId>
              </a:tblPr>
              <a:tblGrid>
                <a:gridCol w="831934">
                  <a:extLst>
                    <a:ext uri="{9D8B030D-6E8A-4147-A177-3AD203B41FA5}">
                      <a16:colId xmlns:a16="http://schemas.microsoft.com/office/drawing/2014/main" val="20000"/>
                    </a:ext>
                  </a:extLst>
                </a:gridCol>
                <a:gridCol w="1346222">
                  <a:extLst>
                    <a:ext uri="{9D8B030D-6E8A-4147-A177-3AD203B41FA5}">
                      <a16:colId xmlns:a16="http://schemas.microsoft.com/office/drawing/2014/main" val="20001"/>
                    </a:ext>
                  </a:extLst>
                </a:gridCol>
                <a:gridCol w="1270591">
                  <a:extLst>
                    <a:ext uri="{9D8B030D-6E8A-4147-A177-3AD203B41FA5}">
                      <a16:colId xmlns:a16="http://schemas.microsoft.com/office/drawing/2014/main" val="20002"/>
                    </a:ext>
                  </a:extLst>
                </a:gridCol>
                <a:gridCol w="6627116">
                  <a:extLst>
                    <a:ext uri="{9D8B030D-6E8A-4147-A177-3AD203B41FA5}">
                      <a16:colId xmlns:a16="http://schemas.microsoft.com/office/drawing/2014/main" val="20003"/>
                    </a:ext>
                  </a:extLst>
                </a:gridCol>
              </a:tblGrid>
              <a:tr h="365859">
                <a:tc>
                  <a:txBody>
                    <a:bodyPr/>
                    <a:lstStyle/>
                    <a:p>
                      <a:r>
                        <a:rPr lang="en-US" sz="1800" dirty="0"/>
                        <a:t>BIT</a:t>
                      </a:r>
                      <a:endParaRPr lang="en-US" sz="1800" dirty="0">
                        <a:latin typeface="+mn-lt"/>
                        <a:cs typeface="Times New Roman" pitchFamily="18" charset="0"/>
                      </a:endParaRPr>
                    </a:p>
                  </a:txBody>
                  <a:tcPr marL="91449" marR="91449" marT="45741" marB="45741"/>
                </a:tc>
                <a:tc>
                  <a:txBody>
                    <a:bodyPr/>
                    <a:lstStyle/>
                    <a:p>
                      <a:r>
                        <a:rPr lang="en-US" sz="1800" dirty="0"/>
                        <a:t>SYMBOL</a:t>
                      </a:r>
                      <a:endParaRPr lang="en-US" sz="1800" dirty="0">
                        <a:latin typeface="+mn-lt"/>
                        <a:cs typeface="Times New Roman" pitchFamily="18" charset="0"/>
                      </a:endParaRPr>
                    </a:p>
                  </a:txBody>
                  <a:tcPr marL="91449" marR="91449" marT="45741" marB="45741"/>
                </a:tc>
                <a:tc>
                  <a:txBody>
                    <a:bodyPr/>
                    <a:lstStyle/>
                    <a:p>
                      <a:r>
                        <a:rPr lang="en-US" sz="1800" dirty="0"/>
                        <a:t>VALUE</a:t>
                      </a:r>
                      <a:endParaRPr lang="en-US" sz="1800" dirty="0">
                        <a:latin typeface="+mn-lt"/>
                        <a:cs typeface="Times New Roman" pitchFamily="18" charset="0"/>
                      </a:endParaRPr>
                    </a:p>
                  </a:txBody>
                  <a:tcPr marL="91449" marR="91449" marT="45741" marB="45741"/>
                </a:tc>
                <a:tc>
                  <a:txBody>
                    <a:bodyPr/>
                    <a:lstStyle/>
                    <a:p>
                      <a:r>
                        <a:rPr lang="en-US" sz="1800" dirty="0"/>
                        <a:t>FUNCTION</a:t>
                      </a:r>
                      <a:endParaRPr lang="en-US" sz="1800" dirty="0">
                        <a:latin typeface="+mn-lt"/>
                        <a:cs typeface="Times New Roman" pitchFamily="18" charset="0"/>
                      </a:endParaRPr>
                    </a:p>
                  </a:txBody>
                  <a:tcPr marL="91449" marR="91449" marT="45741" marB="45741"/>
                </a:tc>
                <a:extLst>
                  <a:ext uri="{0D108BD9-81ED-4DB2-BD59-A6C34878D82A}">
                    <a16:rowId xmlns:a16="http://schemas.microsoft.com/office/drawing/2014/main" val="10000"/>
                  </a:ext>
                </a:extLst>
              </a:tr>
              <a:tr h="365857">
                <a:tc rowSpan="2">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u="none" strike="noStrike" cap="none" normalizeH="0" baseline="0">
                          <a:ln>
                            <a:noFill/>
                          </a:ln>
                          <a:solidFill>
                            <a:srgbClr val="000000"/>
                          </a:solidFill>
                          <a:effectLst/>
                        </a:rPr>
                        <a:t>20</a:t>
                      </a:r>
                      <a:endParaRPr kumimoji="0" lang="en-US" altLang="en-US" sz="1800" b="0" i="0" u="none" strike="noStrike" cap="none" normalizeH="0" baseline="0">
                        <a:ln>
                          <a:noFill/>
                        </a:ln>
                        <a:solidFill>
                          <a:srgbClr val="000000"/>
                        </a:solidFill>
                        <a:effectLst/>
                        <a:latin typeface="+mn-lt"/>
                        <a:cs typeface="Times New Roman" panose="02020603050405020304" pitchFamily="18" charset="0"/>
                      </a:endParaRPr>
                    </a:p>
                  </a:txBody>
                  <a:tcPr marL="91454" marR="91454" marT="45740" marB="45740" horzOverflow="overflow"/>
                </a:tc>
                <a:tc rowSpan="2">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u="none" strike="noStrike" cap="none" normalizeH="0" baseline="0">
                          <a:ln>
                            <a:noFill/>
                          </a:ln>
                          <a:solidFill>
                            <a:srgbClr val="000000"/>
                          </a:solidFill>
                          <a:effectLst/>
                        </a:rPr>
                        <a:t>RS</a:t>
                      </a:r>
                    </a:p>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u="none" strike="noStrike" cap="none" normalizeH="0" baseline="0">
                          <a:ln>
                            <a:noFill/>
                          </a:ln>
                          <a:solidFill>
                            <a:srgbClr val="000000"/>
                          </a:solidFill>
                          <a:effectLst/>
                        </a:rPr>
                        <a:t>Receive Status.</a:t>
                      </a:r>
                      <a:endParaRPr kumimoji="0" lang="en-US" altLang="en-US" sz="1800" b="0" i="0" u="none" strike="noStrike" cap="none" normalizeH="0" baseline="0">
                        <a:ln>
                          <a:noFill/>
                        </a:ln>
                        <a:solidFill>
                          <a:srgbClr val="000000"/>
                        </a:solidFill>
                        <a:effectLst/>
                        <a:latin typeface="+mn-lt"/>
                        <a:cs typeface="Times New Roman" panose="02020603050405020304" pitchFamily="18" charset="0"/>
                      </a:endParaRPr>
                    </a:p>
                  </a:txBody>
                  <a:tcPr marL="91454" marR="91454" marT="45740" marB="45740" horzOverflow="overflow"/>
                </a:tc>
                <a:tc>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u="none" strike="noStrike" cap="none" normalizeH="0" baseline="0">
                          <a:ln>
                            <a:noFill/>
                          </a:ln>
                          <a:solidFill>
                            <a:srgbClr val="000000"/>
                          </a:solidFill>
                          <a:effectLst/>
                        </a:rPr>
                        <a:t>0</a:t>
                      </a:r>
                      <a:endParaRPr kumimoji="0" lang="en-US" altLang="en-US" sz="1800" b="0" i="0" u="none" strike="noStrike" cap="none" normalizeH="0" baseline="0">
                        <a:ln>
                          <a:noFill/>
                        </a:ln>
                        <a:solidFill>
                          <a:srgbClr val="000000"/>
                        </a:solidFill>
                        <a:effectLst/>
                        <a:latin typeface="+mn-lt"/>
                        <a:cs typeface="Times New Roman" panose="02020603050405020304" pitchFamily="18" charset="0"/>
                      </a:endParaRPr>
                    </a:p>
                  </a:txBody>
                  <a:tcPr marL="91454" marR="91454" marT="45740" marB="45740" horzOverflow="overflow"/>
                </a:tc>
                <a:tc>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u="none" strike="noStrike" cap="none" normalizeH="0" baseline="0" dirty="0">
                          <a:ln>
                            <a:noFill/>
                          </a:ln>
                          <a:solidFill>
                            <a:srgbClr val="000000"/>
                          </a:solidFill>
                          <a:effectLst/>
                        </a:rPr>
                        <a:t>The CAN controller is idle.</a:t>
                      </a:r>
                      <a:endParaRPr kumimoji="0" lang="en-US" altLang="en-US" sz="1800" b="0" i="0" u="none" strike="noStrike" cap="none" normalizeH="0" baseline="0" dirty="0">
                        <a:ln>
                          <a:noFill/>
                        </a:ln>
                        <a:solidFill>
                          <a:srgbClr val="000000"/>
                        </a:solidFill>
                        <a:effectLst/>
                        <a:latin typeface="+mn-lt"/>
                        <a:cs typeface="Times New Roman" panose="02020603050405020304" pitchFamily="18" charset="0"/>
                      </a:endParaRPr>
                    </a:p>
                  </a:txBody>
                  <a:tcPr marL="91454" marR="91454" marT="45740" marB="45740" horzOverflow="overflow"/>
                </a:tc>
                <a:extLst>
                  <a:ext uri="{0D108BD9-81ED-4DB2-BD59-A6C34878D82A}">
                    <a16:rowId xmlns:a16="http://schemas.microsoft.com/office/drawing/2014/main" val="10001"/>
                  </a:ext>
                </a:extLst>
              </a:tr>
              <a:tr h="548753">
                <a:tc vMerge="1">
                  <a:txBody>
                    <a:bodyPr/>
                    <a:lstStyle/>
                    <a:p>
                      <a:endParaRPr lang="en-IN"/>
                    </a:p>
                  </a:txBody>
                  <a:tcPr/>
                </a:tc>
                <a:tc vMerge="1">
                  <a:txBody>
                    <a:bodyPr/>
                    <a:lstStyle/>
                    <a:p>
                      <a:endParaRPr lang="en-IN"/>
                    </a:p>
                  </a:txBody>
                  <a:tcPr/>
                </a:tc>
                <a:tc>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u="none" strike="noStrike" cap="none" normalizeH="0" baseline="0">
                          <a:ln>
                            <a:noFill/>
                          </a:ln>
                          <a:solidFill>
                            <a:srgbClr val="000000"/>
                          </a:solidFill>
                          <a:effectLst/>
                        </a:rPr>
                        <a:t>1</a:t>
                      </a:r>
                      <a:endParaRPr kumimoji="0" lang="en-US" altLang="en-US" sz="1800" b="0" i="0" u="none" strike="noStrike" cap="none" normalizeH="0" baseline="0">
                        <a:ln>
                          <a:noFill/>
                        </a:ln>
                        <a:solidFill>
                          <a:srgbClr val="000000"/>
                        </a:solidFill>
                        <a:effectLst/>
                        <a:latin typeface="+mn-lt"/>
                        <a:cs typeface="Times New Roman" panose="02020603050405020304" pitchFamily="18" charset="0"/>
                      </a:endParaRPr>
                    </a:p>
                  </a:txBody>
                  <a:tcPr marL="91454" marR="91454" marT="45740" marB="45740" horzOverflow="overflow"/>
                </a:tc>
                <a:tc>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u="none" strike="noStrike" cap="none" normalizeH="0" baseline="0" dirty="0">
                          <a:ln>
                            <a:noFill/>
                          </a:ln>
                          <a:solidFill>
                            <a:srgbClr val="000000"/>
                          </a:solidFill>
                          <a:effectLst/>
                        </a:rPr>
                        <a:t>The CAN controller is receiving a message.</a:t>
                      </a:r>
                      <a:endParaRPr kumimoji="0" lang="en-US" altLang="en-US" sz="1800" b="0" i="0" u="none" strike="noStrike" cap="none" normalizeH="0" baseline="0" dirty="0">
                        <a:ln>
                          <a:noFill/>
                        </a:ln>
                        <a:solidFill>
                          <a:srgbClr val="000000"/>
                        </a:solidFill>
                        <a:effectLst/>
                        <a:latin typeface="+mn-lt"/>
                        <a:cs typeface="Times New Roman" panose="02020603050405020304" pitchFamily="18" charset="0"/>
                      </a:endParaRPr>
                    </a:p>
                  </a:txBody>
                  <a:tcPr marL="91454" marR="91454" marT="45740" marB="45740" horzOverflow="overflow"/>
                </a:tc>
                <a:extLst>
                  <a:ext uri="{0D108BD9-81ED-4DB2-BD59-A6C34878D82A}">
                    <a16:rowId xmlns:a16="http://schemas.microsoft.com/office/drawing/2014/main" val="10002"/>
                  </a:ext>
                </a:extLst>
              </a:tr>
              <a:tr h="365857">
                <a:tc rowSpan="2">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u="none" strike="noStrike" cap="none" normalizeH="0" baseline="0">
                          <a:ln>
                            <a:noFill/>
                          </a:ln>
                          <a:solidFill>
                            <a:srgbClr val="000000"/>
                          </a:solidFill>
                          <a:effectLst/>
                        </a:rPr>
                        <a:t>21</a:t>
                      </a:r>
                      <a:endParaRPr kumimoji="0" lang="en-US" altLang="en-US" sz="1800" b="0" i="0" u="none" strike="noStrike" cap="none" normalizeH="0" baseline="0">
                        <a:ln>
                          <a:noFill/>
                        </a:ln>
                        <a:solidFill>
                          <a:srgbClr val="000000"/>
                        </a:solidFill>
                        <a:effectLst/>
                        <a:latin typeface="+mn-lt"/>
                        <a:cs typeface="Times New Roman" panose="02020603050405020304" pitchFamily="18" charset="0"/>
                      </a:endParaRPr>
                    </a:p>
                  </a:txBody>
                  <a:tcPr marL="91454" marR="91454" marT="45740" marB="45740" horzOverflow="overflow"/>
                </a:tc>
                <a:tc rowSpan="2">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u="none" strike="noStrike" cap="none" normalizeH="0" baseline="0" dirty="0">
                          <a:ln>
                            <a:noFill/>
                          </a:ln>
                          <a:solidFill>
                            <a:srgbClr val="000000"/>
                          </a:solidFill>
                          <a:effectLst/>
                        </a:rPr>
                        <a:t>TS3</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u="none" strike="noStrike" cap="none" normalizeH="0" baseline="0" dirty="0">
                          <a:ln>
                            <a:noFill/>
                          </a:ln>
                          <a:solidFill>
                            <a:srgbClr val="000000"/>
                          </a:solidFill>
                          <a:effectLst/>
                        </a:rPr>
                        <a:t>Transmit Status 3</a:t>
                      </a:r>
                      <a:endParaRPr kumimoji="0" lang="en-US" altLang="en-US" sz="1800" b="0" i="0" u="none" strike="noStrike" cap="none" normalizeH="0" baseline="0" dirty="0">
                        <a:ln>
                          <a:noFill/>
                        </a:ln>
                        <a:solidFill>
                          <a:srgbClr val="000000"/>
                        </a:solidFill>
                        <a:effectLst/>
                        <a:latin typeface="+mn-lt"/>
                        <a:cs typeface="Times New Roman" panose="02020603050405020304" pitchFamily="18" charset="0"/>
                      </a:endParaRPr>
                    </a:p>
                  </a:txBody>
                  <a:tcPr marL="91454" marR="91454" marT="45740" marB="45740" horzOverflow="overflow"/>
                </a:tc>
                <a:tc>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u="none" strike="noStrike" cap="none" normalizeH="0" baseline="0">
                          <a:ln>
                            <a:noFill/>
                          </a:ln>
                          <a:solidFill>
                            <a:srgbClr val="000000"/>
                          </a:solidFill>
                          <a:effectLst/>
                        </a:rPr>
                        <a:t>0</a:t>
                      </a:r>
                      <a:endParaRPr kumimoji="0" lang="en-US" altLang="en-US" sz="1800" b="0" i="0" u="none" strike="noStrike" cap="none" normalizeH="0" baseline="0">
                        <a:ln>
                          <a:noFill/>
                        </a:ln>
                        <a:solidFill>
                          <a:srgbClr val="000000"/>
                        </a:solidFill>
                        <a:effectLst/>
                        <a:latin typeface="+mn-lt"/>
                        <a:cs typeface="Times New Roman" panose="02020603050405020304" pitchFamily="18" charset="0"/>
                      </a:endParaRPr>
                    </a:p>
                  </a:txBody>
                  <a:tcPr marL="91454" marR="91454" marT="45740" marB="45740" horzOverflow="overflow"/>
                </a:tc>
                <a:tc>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u="none" strike="noStrike" cap="none" normalizeH="0" baseline="0" dirty="0">
                          <a:ln>
                            <a:noFill/>
                          </a:ln>
                          <a:solidFill>
                            <a:srgbClr val="000000"/>
                          </a:solidFill>
                          <a:effectLst/>
                        </a:rPr>
                        <a:t>There is no transmission from Tx Buffer 3.</a:t>
                      </a:r>
                      <a:endParaRPr kumimoji="0" lang="en-US" altLang="en-US" sz="1800" b="0" i="0" u="none" strike="noStrike" cap="none" normalizeH="0" baseline="0" dirty="0">
                        <a:ln>
                          <a:noFill/>
                        </a:ln>
                        <a:solidFill>
                          <a:srgbClr val="000000"/>
                        </a:solidFill>
                        <a:effectLst/>
                        <a:latin typeface="+mn-lt"/>
                        <a:cs typeface="Times New Roman" panose="02020603050405020304" pitchFamily="18" charset="0"/>
                      </a:endParaRPr>
                    </a:p>
                  </a:txBody>
                  <a:tcPr marL="91454" marR="91454" marT="45740" marB="45740" horzOverflow="overflow"/>
                </a:tc>
                <a:extLst>
                  <a:ext uri="{0D108BD9-81ED-4DB2-BD59-A6C34878D82A}">
                    <a16:rowId xmlns:a16="http://schemas.microsoft.com/office/drawing/2014/main" val="10003"/>
                  </a:ext>
                </a:extLst>
              </a:tr>
              <a:tr h="548753">
                <a:tc vMerge="1">
                  <a:txBody>
                    <a:bodyPr/>
                    <a:lstStyle/>
                    <a:p>
                      <a:endParaRPr lang="en-IN"/>
                    </a:p>
                  </a:txBody>
                  <a:tcPr/>
                </a:tc>
                <a:tc vMerge="1">
                  <a:txBody>
                    <a:bodyPr/>
                    <a:lstStyle/>
                    <a:p>
                      <a:endParaRPr lang="en-IN"/>
                    </a:p>
                  </a:txBody>
                  <a:tcPr/>
                </a:tc>
                <a:tc>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u="none" strike="noStrike" cap="none" normalizeH="0" baseline="0">
                          <a:ln>
                            <a:noFill/>
                          </a:ln>
                          <a:solidFill>
                            <a:srgbClr val="000000"/>
                          </a:solidFill>
                          <a:effectLst/>
                        </a:rPr>
                        <a:t>1</a:t>
                      </a:r>
                      <a:endParaRPr kumimoji="0" lang="en-US" altLang="en-US" sz="1800" b="0" i="0" u="none" strike="noStrike" cap="none" normalizeH="0" baseline="0">
                        <a:ln>
                          <a:noFill/>
                        </a:ln>
                        <a:solidFill>
                          <a:srgbClr val="000000"/>
                        </a:solidFill>
                        <a:effectLst/>
                        <a:latin typeface="+mn-lt"/>
                        <a:cs typeface="Times New Roman" panose="02020603050405020304" pitchFamily="18" charset="0"/>
                      </a:endParaRPr>
                    </a:p>
                  </a:txBody>
                  <a:tcPr marL="91454" marR="91454" marT="45740" marB="45740" horzOverflow="overflow"/>
                </a:tc>
                <a:tc>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u="none" strike="noStrike" cap="none" normalizeH="0" baseline="0">
                          <a:ln>
                            <a:noFill/>
                          </a:ln>
                          <a:solidFill>
                            <a:srgbClr val="000000"/>
                          </a:solidFill>
                          <a:effectLst/>
                        </a:rPr>
                        <a:t>The CAN Controller is transmitting a message from Tx Buffer 3.</a:t>
                      </a:r>
                      <a:endParaRPr kumimoji="0" lang="en-US" altLang="en-US" sz="1800" b="0" i="0" u="none" strike="noStrike" cap="none" normalizeH="0" baseline="0">
                        <a:ln>
                          <a:noFill/>
                        </a:ln>
                        <a:solidFill>
                          <a:srgbClr val="000000"/>
                        </a:solidFill>
                        <a:effectLst/>
                        <a:latin typeface="+mn-lt"/>
                        <a:cs typeface="Times New Roman" panose="02020603050405020304" pitchFamily="18" charset="0"/>
                      </a:endParaRPr>
                    </a:p>
                  </a:txBody>
                  <a:tcPr marL="91454" marR="91454" marT="45740" marB="45740" horzOverflow="overflow"/>
                </a:tc>
                <a:extLst>
                  <a:ext uri="{0D108BD9-81ED-4DB2-BD59-A6C34878D82A}">
                    <a16:rowId xmlns:a16="http://schemas.microsoft.com/office/drawing/2014/main" val="10004"/>
                  </a:ext>
                </a:extLst>
              </a:tr>
              <a:tr h="640233">
                <a:tc>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u="none" strike="noStrike" cap="none" normalizeH="0" baseline="0">
                          <a:ln>
                            <a:noFill/>
                          </a:ln>
                          <a:solidFill>
                            <a:srgbClr val="000000"/>
                          </a:solidFill>
                          <a:effectLst/>
                        </a:rPr>
                        <a:t>22</a:t>
                      </a:r>
                      <a:endParaRPr kumimoji="0" lang="en-US" altLang="en-US" sz="1800" b="0" i="0" u="none" strike="noStrike" cap="none" normalizeH="0" baseline="0">
                        <a:ln>
                          <a:noFill/>
                        </a:ln>
                        <a:solidFill>
                          <a:srgbClr val="000000"/>
                        </a:solidFill>
                        <a:effectLst/>
                        <a:latin typeface="+mn-lt"/>
                      </a:endParaRPr>
                    </a:p>
                  </a:txBody>
                  <a:tcPr marL="91454" marR="91454" marT="45740" marB="45740" horzOverflow="overflow"/>
                </a:tc>
                <a:tc>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u="none" strike="noStrike" cap="none" normalizeH="0" baseline="0">
                          <a:ln>
                            <a:noFill/>
                          </a:ln>
                          <a:solidFill>
                            <a:srgbClr val="000000"/>
                          </a:solidFill>
                          <a:effectLst/>
                        </a:rPr>
                        <a:t>ES</a:t>
                      </a:r>
                      <a:endParaRPr kumimoji="0" lang="en-US" altLang="en-US" sz="1800" b="0" i="0" u="none" strike="noStrike" cap="none" normalizeH="0" baseline="0">
                        <a:ln>
                          <a:noFill/>
                        </a:ln>
                        <a:solidFill>
                          <a:srgbClr val="000000"/>
                        </a:solidFill>
                        <a:effectLst/>
                        <a:latin typeface="+mn-lt"/>
                      </a:endParaRPr>
                    </a:p>
                  </a:txBody>
                  <a:tcPr marL="91454" marR="91454" marT="45740" marB="45740" horzOverflow="overflow"/>
                </a:tc>
                <a:tc>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u="none" strike="noStrike" cap="none" normalizeH="0" baseline="0">
                          <a:ln>
                            <a:noFill/>
                          </a:ln>
                          <a:solidFill>
                            <a:srgbClr val="000000"/>
                          </a:solidFill>
                          <a:effectLst/>
                        </a:rPr>
                        <a:t>1</a:t>
                      </a:r>
                      <a:endParaRPr kumimoji="0" lang="en-US" altLang="en-US" sz="1800" b="0" i="0" u="none" strike="noStrike" cap="none" normalizeH="0" baseline="0">
                        <a:ln>
                          <a:noFill/>
                        </a:ln>
                        <a:solidFill>
                          <a:srgbClr val="000000"/>
                        </a:solidFill>
                        <a:effectLst/>
                        <a:latin typeface="+mn-lt"/>
                        <a:cs typeface="Times New Roman" panose="02020603050405020304" pitchFamily="18" charset="0"/>
                      </a:endParaRPr>
                    </a:p>
                  </a:txBody>
                  <a:tcPr marL="91454" marR="91454" marT="45740" marB="45740" horzOverflow="overflow"/>
                </a:tc>
                <a:tc>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u="none" strike="noStrike" cap="none" normalizeH="0" baseline="0">
                          <a:ln>
                            <a:noFill/>
                          </a:ln>
                          <a:solidFill>
                            <a:srgbClr val="000000"/>
                          </a:solidFill>
                          <a:effectLst/>
                        </a:rPr>
                        <a:t>One or both of the Transmit and Receive Error Counters has reached the limit set in the Error Warning Limit register.</a:t>
                      </a:r>
                      <a:endParaRPr kumimoji="0" lang="en-US" altLang="en-US" sz="1800" b="0" i="0" u="none" strike="noStrike" cap="none" normalizeH="0" baseline="0">
                        <a:ln>
                          <a:noFill/>
                        </a:ln>
                        <a:solidFill>
                          <a:srgbClr val="000000"/>
                        </a:solidFill>
                        <a:effectLst/>
                        <a:latin typeface="+mn-lt"/>
                        <a:cs typeface="Times New Roman" panose="02020603050405020304" pitchFamily="18" charset="0"/>
                      </a:endParaRPr>
                    </a:p>
                  </a:txBody>
                  <a:tcPr marL="91454" marR="91454" marT="45740" marB="45740" horzOverflow="overflow"/>
                </a:tc>
                <a:extLst>
                  <a:ext uri="{0D108BD9-81ED-4DB2-BD59-A6C34878D82A}">
                    <a16:rowId xmlns:a16="http://schemas.microsoft.com/office/drawing/2014/main" val="10005"/>
                  </a:ext>
                </a:extLst>
              </a:tr>
              <a:tr h="371112">
                <a:tc rowSpan="2">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u="none" strike="noStrike" cap="none" normalizeH="0" baseline="0">
                          <a:ln>
                            <a:noFill/>
                          </a:ln>
                          <a:solidFill>
                            <a:srgbClr val="000000"/>
                          </a:solidFill>
                          <a:effectLst/>
                        </a:rPr>
                        <a:t>23</a:t>
                      </a:r>
                      <a:endParaRPr kumimoji="0" lang="en-US" altLang="en-US" sz="1800" b="0" i="0" u="none" strike="noStrike" cap="none" normalizeH="0" baseline="0">
                        <a:ln>
                          <a:noFill/>
                        </a:ln>
                        <a:solidFill>
                          <a:srgbClr val="000000"/>
                        </a:solidFill>
                        <a:effectLst/>
                        <a:latin typeface="+mn-lt"/>
                        <a:cs typeface="Times New Roman" panose="02020603050405020304" pitchFamily="18" charset="0"/>
                      </a:endParaRPr>
                    </a:p>
                  </a:txBody>
                  <a:tcPr marL="91454" marR="91454" marT="45740" marB="45740" horzOverflow="overflow"/>
                </a:tc>
                <a:tc rowSpan="2">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u="none" strike="noStrike" cap="none" normalizeH="0" baseline="0">
                          <a:ln>
                            <a:noFill/>
                          </a:ln>
                          <a:solidFill>
                            <a:srgbClr val="000000"/>
                          </a:solidFill>
                          <a:effectLst/>
                        </a:rPr>
                        <a:t>BS</a:t>
                      </a:r>
                    </a:p>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u="none" strike="noStrike" cap="none" normalizeH="0" baseline="0">
                          <a:ln>
                            <a:noFill/>
                          </a:ln>
                          <a:solidFill>
                            <a:srgbClr val="000000"/>
                          </a:solidFill>
                          <a:effectLst/>
                        </a:rPr>
                        <a:t>Bus Status.</a:t>
                      </a:r>
                      <a:endParaRPr kumimoji="0" lang="en-US" altLang="en-US" sz="1800" b="0" i="0" u="none" strike="noStrike" cap="none" normalizeH="0" baseline="0">
                        <a:ln>
                          <a:noFill/>
                        </a:ln>
                        <a:solidFill>
                          <a:srgbClr val="000000"/>
                        </a:solidFill>
                        <a:effectLst/>
                        <a:latin typeface="+mn-lt"/>
                        <a:cs typeface="Times New Roman" panose="02020603050405020304" pitchFamily="18" charset="0"/>
                      </a:endParaRPr>
                    </a:p>
                  </a:txBody>
                  <a:tcPr marL="91454" marR="91454" marT="45740" marB="45740" horzOverflow="overflow"/>
                </a:tc>
                <a:tc>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u="none" strike="noStrike" cap="none" normalizeH="0" baseline="0" dirty="0">
                          <a:ln>
                            <a:noFill/>
                          </a:ln>
                          <a:solidFill>
                            <a:srgbClr val="000000"/>
                          </a:solidFill>
                          <a:effectLst/>
                        </a:rPr>
                        <a:t>0</a:t>
                      </a:r>
                      <a:endParaRPr kumimoji="0" lang="en-US" altLang="en-US" sz="1800" b="0" i="0" u="none" strike="noStrike" cap="none" normalizeH="0" baseline="0" dirty="0">
                        <a:ln>
                          <a:noFill/>
                        </a:ln>
                        <a:solidFill>
                          <a:srgbClr val="000000"/>
                        </a:solidFill>
                        <a:effectLst/>
                        <a:latin typeface="+mn-lt"/>
                        <a:cs typeface="Times New Roman" panose="02020603050405020304" pitchFamily="18" charset="0"/>
                      </a:endParaRPr>
                    </a:p>
                  </a:txBody>
                  <a:tcPr marL="91454" marR="91454" marT="45740" marB="45740" horzOverflow="overflow"/>
                </a:tc>
                <a:tc>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u="none" strike="noStrike" cap="none" normalizeH="0" baseline="0">
                          <a:ln>
                            <a:noFill/>
                          </a:ln>
                          <a:solidFill>
                            <a:srgbClr val="000000"/>
                          </a:solidFill>
                          <a:effectLst/>
                        </a:rPr>
                        <a:t>The CAN Controller is involved in bus activities</a:t>
                      </a:r>
                      <a:endParaRPr kumimoji="0" lang="en-US" altLang="en-US" sz="1800" b="0" i="0" u="none" strike="noStrike" cap="none" normalizeH="0" baseline="0">
                        <a:ln>
                          <a:noFill/>
                        </a:ln>
                        <a:solidFill>
                          <a:srgbClr val="000000"/>
                        </a:solidFill>
                        <a:effectLst/>
                        <a:latin typeface="+mn-lt"/>
                        <a:cs typeface="Times New Roman" panose="02020603050405020304" pitchFamily="18" charset="0"/>
                      </a:endParaRPr>
                    </a:p>
                  </a:txBody>
                  <a:tcPr marL="91454" marR="91454" marT="45740" marB="45740" horzOverflow="overflow"/>
                </a:tc>
                <a:extLst>
                  <a:ext uri="{0D108BD9-81ED-4DB2-BD59-A6C34878D82A}">
                    <a16:rowId xmlns:a16="http://schemas.microsoft.com/office/drawing/2014/main" val="10006"/>
                  </a:ext>
                </a:extLst>
              </a:tr>
              <a:tr h="914610">
                <a:tc vMerge="1">
                  <a:txBody>
                    <a:bodyPr/>
                    <a:lstStyle/>
                    <a:p>
                      <a:endParaRPr lang="en-IN"/>
                    </a:p>
                  </a:txBody>
                  <a:tcPr/>
                </a:tc>
                <a:tc vMerge="1">
                  <a:txBody>
                    <a:bodyPr/>
                    <a:lstStyle/>
                    <a:p>
                      <a:endParaRPr lang="en-IN"/>
                    </a:p>
                  </a:txBody>
                  <a:tcPr/>
                </a:tc>
                <a:tc>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u="none" strike="noStrike" cap="none" normalizeH="0" baseline="0">
                          <a:ln>
                            <a:noFill/>
                          </a:ln>
                          <a:solidFill>
                            <a:srgbClr val="000000"/>
                          </a:solidFill>
                          <a:effectLst/>
                        </a:rPr>
                        <a:t>1</a:t>
                      </a:r>
                      <a:endParaRPr kumimoji="0" lang="en-US" altLang="en-US" sz="1800" b="0" i="0" u="none" strike="noStrike" cap="none" normalizeH="0" baseline="0">
                        <a:ln>
                          <a:noFill/>
                        </a:ln>
                        <a:solidFill>
                          <a:srgbClr val="000000"/>
                        </a:solidFill>
                        <a:effectLst/>
                        <a:latin typeface="+mn-lt"/>
                        <a:cs typeface="Times New Roman" panose="02020603050405020304" pitchFamily="18" charset="0"/>
                      </a:endParaRPr>
                    </a:p>
                  </a:txBody>
                  <a:tcPr marL="91454" marR="91454" marT="45740" marB="45740" horzOverflow="overflow"/>
                </a:tc>
                <a:tc>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u="none" strike="noStrike" cap="none" normalizeH="0" baseline="0">
                          <a:ln>
                            <a:noFill/>
                          </a:ln>
                          <a:solidFill>
                            <a:srgbClr val="000000"/>
                          </a:solidFill>
                          <a:effectLst/>
                        </a:rPr>
                        <a:t>The CAN controller is currently not involved/prohibited from bus activity because the Transmit Error Counter reached its limiting value of 255.</a:t>
                      </a:r>
                      <a:endParaRPr kumimoji="0" lang="en-US" altLang="en-US" sz="1800" b="0" i="0" u="none" strike="noStrike" cap="none" normalizeH="0" baseline="0">
                        <a:ln>
                          <a:noFill/>
                        </a:ln>
                        <a:solidFill>
                          <a:srgbClr val="000000"/>
                        </a:solidFill>
                        <a:effectLst/>
                        <a:latin typeface="+mn-lt"/>
                        <a:cs typeface="Times New Roman" panose="02020603050405020304" pitchFamily="18" charset="0"/>
                      </a:endParaRPr>
                    </a:p>
                  </a:txBody>
                  <a:tcPr marL="91454" marR="91454" marT="45740" marB="45740" horzOverflow="overflow"/>
                </a:tc>
                <a:extLst>
                  <a:ext uri="{0D108BD9-81ED-4DB2-BD59-A6C34878D82A}">
                    <a16:rowId xmlns:a16="http://schemas.microsoft.com/office/drawing/2014/main" val="10007"/>
                  </a:ext>
                </a:extLst>
              </a:tr>
              <a:tr h="576378">
                <a:tc>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u="none" strike="noStrike" cap="none" normalizeH="0" baseline="0">
                          <a:ln>
                            <a:noFill/>
                          </a:ln>
                          <a:solidFill>
                            <a:srgbClr val="000000"/>
                          </a:solidFill>
                          <a:effectLst/>
                        </a:rPr>
                        <a:t>31: 24</a:t>
                      </a:r>
                      <a:endParaRPr kumimoji="0" lang="en-US" altLang="en-US" sz="1800" b="0" i="0" u="none" strike="noStrike" cap="none" normalizeH="0" baseline="0">
                        <a:ln>
                          <a:noFill/>
                        </a:ln>
                        <a:solidFill>
                          <a:srgbClr val="000000"/>
                        </a:solidFill>
                        <a:effectLst/>
                        <a:latin typeface="+mn-lt"/>
                        <a:cs typeface="Times New Roman" panose="02020603050405020304" pitchFamily="18" charset="0"/>
                      </a:endParaRPr>
                    </a:p>
                  </a:txBody>
                  <a:tcPr marL="91454" marR="91454" marT="45740" marB="45740" horzOverflow="overflow"/>
                </a:tc>
                <a:tc>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mn-lt"/>
                        <a:cs typeface="Times New Roman" panose="02020603050405020304" pitchFamily="18" charset="0"/>
                      </a:endParaRPr>
                    </a:p>
                  </a:txBody>
                  <a:tcPr marL="91454" marR="91454" marT="45740" marB="45740" horzOverflow="overflow"/>
                </a:tc>
                <a:tc>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mn-lt"/>
                        <a:cs typeface="Times New Roman" panose="02020603050405020304" pitchFamily="18" charset="0"/>
                      </a:endParaRPr>
                    </a:p>
                  </a:txBody>
                  <a:tcPr marL="91454" marR="91454" marT="45740" marB="45740" horzOverflow="overflow"/>
                </a:tc>
                <a:tc>
                  <a:txBody>
                    <a:bodyPr/>
                    <a:lstStyle>
                      <a:lvl1pPr defTabSz="912813">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defTabSz="912813">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defTabSz="912813">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defTabSz="912813">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defTabSz="912813"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altLang="en-US" sz="1800" b="0" u="none" strike="noStrike" cap="none" normalizeH="0" baseline="0" dirty="0">
                          <a:ln>
                            <a:noFill/>
                          </a:ln>
                          <a:solidFill>
                            <a:srgbClr val="000000"/>
                          </a:solidFill>
                          <a:effectLst/>
                        </a:rPr>
                        <a:t>Reserved, the value read from a reserved bit is not defined.</a:t>
                      </a:r>
                      <a:endParaRPr kumimoji="0" lang="en-US" altLang="en-US" sz="1800" b="0" i="0" u="none" strike="noStrike" cap="none" normalizeH="0" baseline="0" dirty="0">
                        <a:ln>
                          <a:noFill/>
                        </a:ln>
                        <a:solidFill>
                          <a:srgbClr val="000000"/>
                        </a:solidFill>
                        <a:effectLst/>
                        <a:latin typeface="+mn-lt"/>
                        <a:cs typeface="Times New Roman" panose="02020603050405020304" pitchFamily="18" charset="0"/>
                      </a:endParaRPr>
                    </a:p>
                  </a:txBody>
                  <a:tcPr marL="91454" marR="91454" marT="45740" marB="45740" horzOverflow="overflow"/>
                </a:tc>
                <a:extLst>
                  <a:ext uri="{0D108BD9-81ED-4DB2-BD59-A6C34878D82A}">
                    <a16:rowId xmlns:a16="http://schemas.microsoft.com/office/drawing/2014/main" val="10008"/>
                  </a:ext>
                </a:extLst>
              </a:tr>
            </a:tbl>
          </a:graphicData>
        </a:graphic>
      </p:graphicFrame>
      <p:pic>
        <p:nvPicPr>
          <p:cNvPr id="155696" name="Picture 2" descr="Our Brand Identity » PES University">
            <a:extLst>
              <a:ext uri="{FF2B5EF4-FFF2-40B4-BE49-F238E27FC236}">
                <a16:creationId xmlns:a16="http://schemas.microsoft.com/office/drawing/2014/main" id="{D99B2F32-5D79-6E78-98CA-0B04F6D2D8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a:extLst>
              <a:ext uri="{FF2B5EF4-FFF2-40B4-BE49-F238E27FC236}">
                <a16:creationId xmlns:a16="http://schemas.microsoft.com/office/drawing/2014/main" id="{FAF045E8-76A7-B762-E905-926DEEC22541}"/>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4C9FE42F-D69D-051F-D62C-41F879C6FF2B}"/>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
        <p:nvSpPr>
          <p:cNvPr id="6" name="Line 7">
            <a:extLst>
              <a:ext uri="{FF2B5EF4-FFF2-40B4-BE49-F238E27FC236}">
                <a16:creationId xmlns:a16="http://schemas.microsoft.com/office/drawing/2014/main" id="{953BE750-94C1-2D2E-3A3C-A0C6601C31AF}"/>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sp>
        <p:nvSpPr>
          <p:cNvPr id="8" name="Title 1">
            <a:extLst>
              <a:ext uri="{FF2B5EF4-FFF2-40B4-BE49-F238E27FC236}">
                <a16:creationId xmlns:a16="http://schemas.microsoft.com/office/drawing/2014/main" id="{9ADED959-A32E-BB36-45B7-7143E6696797}"/>
              </a:ext>
            </a:extLst>
          </p:cNvPr>
          <p:cNvSpPr>
            <a:spLocks noGrp="1" noChangeArrowheads="1"/>
          </p:cNvSpPr>
          <p:nvPr>
            <p:ph type="title"/>
          </p:nvPr>
        </p:nvSpPr>
        <p:spPr>
          <a:xfrm>
            <a:off x="479425" y="1166813"/>
            <a:ext cx="8142288" cy="344487"/>
          </a:xfrm>
        </p:spPr>
        <p:txBody>
          <a:bodyPr/>
          <a:lstStyle/>
          <a:p>
            <a:pPr eaLnBrk="1" hangingPunct="1">
              <a:defRPr/>
            </a:pPr>
            <a:r>
              <a:rPr lang="en-US" altLang="en-US" sz="2000" b="1" dirty="0">
                <a:solidFill>
                  <a:schemeClr val="accent1"/>
                </a:solidFill>
                <a:latin typeface="+mn-lt"/>
                <a:cs typeface="Times New Roman" panose="02020603050405020304" pitchFamily="18" charset="0"/>
              </a:rPr>
              <a:t>CAN Status Register (CAN1SR)</a:t>
            </a:r>
            <a:endParaRPr lang="en-US" altLang="en-US" sz="2000" dirty="0">
              <a:solidFill>
                <a:schemeClr val="accent1"/>
              </a:solidFill>
              <a:latin typeface="+mn-lt"/>
              <a:cs typeface="Times New Roman" panose="02020603050405020304" pitchFamily="18" charset="0"/>
            </a:endParaRPr>
          </a:p>
        </p:txBody>
      </p:sp>
      <p:sp>
        <p:nvSpPr>
          <p:cNvPr id="9" name="Rectangle 8">
            <a:extLst>
              <a:ext uri="{FF2B5EF4-FFF2-40B4-BE49-F238E27FC236}">
                <a16:creationId xmlns:a16="http://schemas.microsoft.com/office/drawing/2014/main" id="{6A8D1D68-BBF0-FDEB-F7FD-60190C0CCC56}"/>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US" altLang="en-US" sz="2200" b="1" dirty="0">
                <a:solidFill>
                  <a:srgbClr val="C00000"/>
                </a:solidFill>
                <a:latin typeface="+mn-lt"/>
                <a:cs typeface="Times New Roman" panose="02020603050405020304" pitchFamily="18" charset="0"/>
              </a:rPr>
              <a:t>Programming CAN protocol</a:t>
            </a:r>
            <a:endParaRPr lang="en-IN" sz="2200" b="1" dirty="0">
              <a:solidFill>
                <a:srgbClr val="C00000"/>
              </a:solidFill>
              <a:latin typeface="+mn-lt"/>
              <a:cs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itle 1">
            <a:extLst>
              <a:ext uri="{FF2B5EF4-FFF2-40B4-BE49-F238E27FC236}">
                <a16:creationId xmlns:a16="http://schemas.microsoft.com/office/drawing/2014/main" id="{F53FFD53-33F2-5568-A2FC-227275B1CA98}"/>
              </a:ext>
            </a:extLst>
          </p:cNvPr>
          <p:cNvSpPr>
            <a:spLocks noGrp="1" noChangeArrowheads="1"/>
          </p:cNvSpPr>
          <p:nvPr>
            <p:ph type="title"/>
          </p:nvPr>
        </p:nvSpPr>
        <p:spPr>
          <a:xfrm>
            <a:off x="458788" y="1127125"/>
            <a:ext cx="8231187" cy="430213"/>
          </a:xfrm>
        </p:spPr>
        <p:txBody>
          <a:bodyPr/>
          <a:lstStyle/>
          <a:p>
            <a:pPr eaLnBrk="1" hangingPunct="1">
              <a:defRPr/>
            </a:pPr>
            <a:r>
              <a:rPr lang="en-US" altLang="en-US" sz="2000" b="1" dirty="0">
                <a:solidFill>
                  <a:schemeClr val="accent1"/>
                </a:solidFill>
                <a:latin typeface="+mn-lt"/>
                <a:cs typeface="Times New Roman" panose="02020603050405020304" pitchFamily="18" charset="0"/>
              </a:rPr>
              <a:t>CAN Interrupt Enable Register (CAN1IER)</a:t>
            </a:r>
            <a:endParaRPr lang="en-US" altLang="en-US" sz="2000" dirty="0">
              <a:solidFill>
                <a:schemeClr val="accent1"/>
              </a:solidFill>
              <a:latin typeface="+mn-lt"/>
              <a:cs typeface="Times New Roman" panose="02020603050405020304" pitchFamily="18" charset="0"/>
            </a:endParaRPr>
          </a:p>
        </p:txBody>
      </p:sp>
      <p:graphicFrame>
        <p:nvGraphicFramePr>
          <p:cNvPr id="4" name="Table 3">
            <a:extLst>
              <a:ext uri="{FF2B5EF4-FFF2-40B4-BE49-F238E27FC236}">
                <a16:creationId xmlns:a16="http://schemas.microsoft.com/office/drawing/2014/main" id="{A3C5B318-B9AB-2855-4198-3030E981DA77}"/>
              </a:ext>
            </a:extLst>
          </p:cNvPr>
          <p:cNvGraphicFramePr>
            <a:graphicFrameLocks noGrp="1"/>
          </p:cNvGraphicFramePr>
          <p:nvPr/>
        </p:nvGraphicFramePr>
        <p:xfrm>
          <a:off x="604838" y="1524000"/>
          <a:ext cx="9999662" cy="4697413"/>
        </p:xfrm>
        <a:graphic>
          <a:graphicData uri="http://schemas.openxmlformats.org/drawingml/2006/table">
            <a:tbl>
              <a:tblPr>
                <a:tableStyleId>{5940675A-B579-460E-94D1-54222C63F5DA}</a:tableStyleId>
              </a:tblPr>
              <a:tblGrid>
                <a:gridCol w="511435">
                  <a:extLst>
                    <a:ext uri="{9D8B030D-6E8A-4147-A177-3AD203B41FA5}">
                      <a16:colId xmlns:a16="http://schemas.microsoft.com/office/drawing/2014/main" val="20000"/>
                    </a:ext>
                  </a:extLst>
                </a:gridCol>
                <a:gridCol w="1068761">
                  <a:extLst>
                    <a:ext uri="{9D8B030D-6E8A-4147-A177-3AD203B41FA5}">
                      <a16:colId xmlns:a16="http://schemas.microsoft.com/office/drawing/2014/main" val="20001"/>
                    </a:ext>
                  </a:extLst>
                </a:gridCol>
                <a:gridCol w="8419466">
                  <a:extLst>
                    <a:ext uri="{9D8B030D-6E8A-4147-A177-3AD203B41FA5}">
                      <a16:colId xmlns:a16="http://schemas.microsoft.com/office/drawing/2014/main" val="20002"/>
                    </a:ext>
                  </a:extLst>
                </a:gridCol>
              </a:tblGrid>
              <a:tr h="365766">
                <a:tc>
                  <a:txBody>
                    <a:bodyPr/>
                    <a:lstStyle/>
                    <a:p>
                      <a:pPr algn="just"/>
                      <a:r>
                        <a:rPr lang="en-US" sz="1800" dirty="0">
                          <a:latin typeface="+mn-lt"/>
                        </a:rPr>
                        <a:t>BIT</a:t>
                      </a:r>
                      <a:endParaRPr lang="en-US" sz="1800" dirty="0">
                        <a:solidFill>
                          <a:srgbClr val="0070C0"/>
                        </a:solidFill>
                        <a:latin typeface="+mn-lt"/>
                        <a:cs typeface="Times New Roman" pitchFamily="18" charset="0"/>
                      </a:endParaRPr>
                    </a:p>
                  </a:txBody>
                  <a:tcPr marL="91455" marR="91455" marT="45727" marB="45727"/>
                </a:tc>
                <a:tc>
                  <a:txBody>
                    <a:bodyPr/>
                    <a:lstStyle/>
                    <a:p>
                      <a:pPr algn="just"/>
                      <a:r>
                        <a:rPr lang="en-US" sz="1800" dirty="0">
                          <a:latin typeface="+mn-lt"/>
                        </a:rPr>
                        <a:t>SYMBOL</a:t>
                      </a:r>
                      <a:endParaRPr lang="en-US" sz="1800" dirty="0">
                        <a:solidFill>
                          <a:srgbClr val="0070C0"/>
                        </a:solidFill>
                        <a:latin typeface="+mn-lt"/>
                        <a:cs typeface="Times New Roman" pitchFamily="18" charset="0"/>
                      </a:endParaRPr>
                    </a:p>
                  </a:txBody>
                  <a:tcPr marL="91455" marR="91455" marT="45727" marB="45727"/>
                </a:tc>
                <a:tc>
                  <a:txBody>
                    <a:bodyPr/>
                    <a:lstStyle/>
                    <a:p>
                      <a:pPr algn="just"/>
                      <a:r>
                        <a:rPr lang="en-US" sz="1800" dirty="0">
                          <a:latin typeface="+mn-lt"/>
                        </a:rPr>
                        <a:t>FUNCTION</a:t>
                      </a:r>
                      <a:endParaRPr lang="en-US" sz="1800" dirty="0">
                        <a:solidFill>
                          <a:srgbClr val="0070C0"/>
                        </a:solidFill>
                        <a:latin typeface="+mn-lt"/>
                        <a:cs typeface="Times New Roman" pitchFamily="18" charset="0"/>
                      </a:endParaRPr>
                    </a:p>
                  </a:txBody>
                  <a:tcPr marL="91455" marR="91455" marT="45727" marB="45727"/>
                </a:tc>
                <a:extLst>
                  <a:ext uri="{0D108BD9-81ED-4DB2-BD59-A6C34878D82A}">
                    <a16:rowId xmlns:a16="http://schemas.microsoft.com/office/drawing/2014/main" val="10000"/>
                  </a:ext>
                </a:extLst>
              </a:tr>
              <a:tr h="640078">
                <a:tc>
                  <a:txBody>
                    <a:bodyPr/>
                    <a:lstStyle/>
                    <a:p>
                      <a:pPr algn="just"/>
                      <a:r>
                        <a:rPr lang="en-US" sz="1800" dirty="0">
                          <a:latin typeface="+mn-lt"/>
                        </a:rPr>
                        <a:t>0</a:t>
                      </a:r>
                      <a:endParaRPr lang="en-US" sz="1800" dirty="0">
                        <a:solidFill>
                          <a:srgbClr val="0070C0"/>
                        </a:solidFill>
                        <a:latin typeface="+mn-lt"/>
                        <a:cs typeface="Times New Roman" pitchFamily="18" charset="0"/>
                      </a:endParaRPr>
                    </a:p>
                  </a:txBody>
                  <a:tcPr marL="91455" marR="91455" marT="45727" marB="45727"/>
                </a:tc>
                <a:tc>
                  <a:txBody>
                    <a:bodyPr/>
                    <a:lstStyle/>
                    <a:p>
                      <a:pPr algn="just"/>
                      <a:r>
                        <a:rPr lang="en-US" sz="1800" kern="1200" baseline="0" dirty="0">
                          <a:latin typeface="+mn-lt"/>
                        </a:rPr>
                        <a:t>RIE</a:t>
                      </a:r>
                      <a:endParaRPr lang="en-US" sz="1800" dirty="0">
                        <a:solidFill>
                          <a:srgbClr val="0070C0"/>
                        </a:solidFill>
                        <a:latin typeface="+mn-lt"/>
                        <a:cs typeface="Times New Roman" pitchFamily="18" charset="0"/>
                      </a:endParaRPr>
                    </a:p>
                  </a:txBody>
                  <a:tcPr marL="91455" marR="91455" marT="45727" marB="45727"/>
                </a:tc>
                <a:tc>
                  <a:txBody>
                    <a:bodyPr/>
                    <a:lstStyle/>
                    <a:p>
                      <a:pPr algn="just"/>
                      <a:r>
                        <a:rPr lang="en-US" sz="1800" kern="1200" baseline="0" dirty="0">
                          <a:latin typeface="+mn-lt"/>
                        </a:rPr>
                        <a:t>Receiver Interrupt Enable. When the Receive Buffer Status is 'full', the CAN Controller  requests the respective interrupt.</a:t>
                      </a:r>
                      <a:endParaRPr lang="en-US" sz="1800" dirty="0">
                        <a:solidFill>
                          <a:srgbClr val="0070C0"/>
                        </a:solidFill>
                        <a:latin typeface="+mn-lt"/>
                        <a:cs typeface="Times New Roman" pitchFamily="18" charset="0"/>
                      </a:endParaRPr>
                    </a:p>
                  </a:txBody>
                  <a:tcPr marL="91455" marR="91455" marT="45727" marB="45727"/>
                </a:tc>
                <a:extLst>
                  <a:ext uri="{0D108BD9-81ED-4DB2-BD59-A6C34878D82A}">
                    <a16:rowId xmlns:a16="http://schemas.microsoft.com/office/drawing/2014/main" val="10001"/>
                  </a:ext>
                </a:extLst>
              </a:tr>
              <a:tr h="914391">
                <a:tc>
                  <a:txBody>
                    <a:bodyPr/>
                    <a:lstStyle/>
                    <a:p>
                      <a:pPr algn="just"/>
                      <a:r>
                        <a:rPr lang="en-US" sz="1800" dirty="0">
                          <a:latin typeface="+mn-lt"/>
                        </a:rPr>
                        <a:t>1</a:t>
                      </a:r>
                      <a:endParaRPr lang="en-US" sz="1800" dirty="0">
                        <a:solidFill>
                          <a:srgbClr val="0070C0"/>
                        </a:solidFill>
                        <a:latin typeface="+mn-lt"/>
                        <a:cs typeface="Times New Roman" pitchFamily="18" charset="0"/>
                      </a:endParaRPr>
                    </a:p>
                  </a:txBody>
                  <a:tcPr marL="91455" marR="91455" marT="45727" marB="45727"/>
                </a:tc>
                <a:tc>
                  <a:txBody>
                    <a:bodyPr/>
                    <a:lstStyle/>
                    <a:p>
                      <a:pPr algn="just"/>
                      <a:r>
                        <a:rPr lang="en-US" sz="1800" kern="1200" baseline="0" dirty="0">
                          <a:latin typeface="+mn-lt"/>
                        </a:rPr>
                        <a:t>TIE1</a:t>
                      </a:r>
                      <a:endParaRPr lang="en-US" sz="1800" dirty="0">
                        <a:solidFill>
                          <a:srgbClr val="0070C0"/>
                        </a:solidFill>
                        <a:latin typeface="+mn-lt"/>
                        <a:cs typeface="Times New Roman" pitchFamily="18" charset="0"/>
                      </a:endParaRPr>
                    </a:p>
                  </a:txBody>
                  <a:tcPr marL="91455" marR="91455" marT="45727" marB="45727"/>
                </a:tc>
                <a:tc>
                  <a:txBody>
                    <a:bodyPr/>
                    <a:lstStyle/>
                    <a:p>
                      <a:pPr algn="just"/>
                      <a:r>
                        <a:rPr lang="en-US" sz="1800" kern="1200" baseline="0" dirty="0">
                          <a:latin typeface="+mn-lt"/>
                        </a:rPr>
                        <a:t>Transmit Interrupt Enable for Buffer1. When a message has been successfully transmitted out of TXB1 or Transmit Buffer 1 is accessible again (e.g. after an Abort Transmission command), the CAN Controller requests the respective interrupt.</a:t>
                      </a:r>
                      <a:endParaRPr lang="en-US" sz="1800" dirty="0">
                        <a:solidFill>
                          <a:srgbClr val="0070C0"/>
                        </a:solidFill>
                        <a:latin typeface="+mn-lt"/>
                        <a:cs typeface="Times New Roman" pitchFamily="18" charset="0"/>
                      </a:endParaRPr>
                    </a:p>
                  </a:txBody>
                  <a:tcPr marL="91455" marR="91455" marT="45727" marB="45727"/>
                </a:tc>
                <a:extLst>
                  <a:ext uri="{0D108BD9-81ED-4DB2-BD59-A6C34878D82A}">
                    <a16:rowId xmlns:a16="http://schemas.microsoft.com/office/drawing/2014/main" val="10002"/>
                  </a:ext>
                </a:extLst>
              </a:tr>
              <a:tr h="640078">
                <a:tc>
                  <a:txBody>
                    <a:bodyPr/>
                    <a:lstStyle/>
                    <a:p>
                      <a:pPr algn="just"/>
                      <a:r>
                        <a:rPr lang="en-US" sz="1800" dirty="0">
                          <a:latin typeface="+mn-lt"/>
                        </a:rPr>
                        <a:t>2</a:t>
                      </a:r>
                      <a:endParaRPr lang="en-US" sz="1800" dirty="0">
                        <a:solidFill>
                          <a:srgbClr val="0070C0"/>
                        </a:solidFill>
                        <a:latin typeface="+mn-lt"/>
                        <a:cs typeface="Times New Roman" pitchFamily="18" charset="0"/>
                      </a:endParaRPr>
                    </a:p>
                  </a:txBody>
                  <a:tcPr marL="91455" marR="91455" marT="45727" marB="45727"/>
                </a:tc>
                <a:tc>
                  <a:txBody>
                    <a:bodyPr/>
                    <a:lstStyle/>
                    <a:p>
                      <a:pPr algn="just"/>
                      <a:r>
                        <a:rPr lang="en-US" sz="1800" kern="1200" baseline="0" dirty="0">
                          <a:latin typeface="+mn-lt"/>
                        </a:rPr>
                        <a:t>EIE</a:t>
                      </a:r>
                      <a:endParaRPr lang="en-US" sz="1800" dirty="0">
                        <a:solidFill>
                          <a:srgbClr val="0070C0"/>
                        </a:solidFill>
                        <a:latin typeface="+mn-lt"/>
                        <a:cs typeface="Times New Roman" pitchFamily="18" charset="0"/>
                      </a:endParaRPr>
                    </a:p>
                  </a:txBody>
                  <a:tcPr marL="91455" marR="91455" marT="45727" marB="45727"/>
                </a:tc>
                <a:tc>
                  <a:txBody>
                    <a:bodyPr/>
                    <a:lstStyle/>
                    <a:p>
                      <a:pPr algn="just"/>
                      <a:r>
                        <a:rPr lang="en-US" sz="1800" kern="1200" baseline="0" dirty="0">
                          <a:latin typeface="+mn-lt"/>
                        </a:rPr>
                        <a:t>Error Warning Interrupt Enable. If the Error or Bus Status change (see Status Register), </a:t>
                      </a:r>
                      <a:r>
                        <a:rPr lang="en-US" sz="1800" kern="1200" baseline="0" dirty="0" err="1">
                          <a:latin typeface="+mn-lt"/>
                        </a:rPr>
                        <a:t>theCAN</a:t>
                      </a:r>
                      <a:r>
                        <a:rPr lang="en-US" sz="1800" kern="1200" baseline="0" dirty="0">
                          <a:latin typeface="+mn-lt"/>
                        </a:rPr>
                        <a:t> Controller requests the respective interrupt.</a:t>
                      </a:r>
                      <a:endParaRPr lang="en-US" sz="1800" dirty="0">
                        <a:solidFill>
                          <a:srgbClr val="0070C0"/>
                        </a:solidFill>
                        <a:latin typeface="+mn-lt"/>
                        <a:cs typeface="Times New Roman" pitchFamily="18" charset="0"/>
                      </a:endParaRPr>
                    </a:p>
                  </a:txBody>
                  <a:tcPr marL="91455" marR="91455" marT="45727" marB="45727"/>
                </a:tc>
                <a:extLst>
                  <a:ext uri="{0D108BD9-81ED-4DB2-BD59-A6C34878D82A}">
                    <a16:rowId xmlns:a16="http://schemas.microsoft.com/office/drawing/2014/main" val="10003"/>
                  </a:ext>
                </a:extLst>
              </a:tr>
              <a:tr h="640078">
                <a:tc>
                  <a:txBody>
                    <a:bodyPr/>
                    <a:lstStyle/>
                    <a:p>
                      <a:pPr algn="just">
                        <a:lnSpc>
                          <a:spcPct val="150000"/>
                        </a:lnSpc>
                      </a:pPr>
                      <a:r>
                        <a:rPr lang="en-US" sz="1800" dirty="0">
                          <a:latin typeface="+mn-lt"/>
                          <a:cs typeface="Times New Roman" pitchFamily="18" charset="0"/>
                        </a:rPr>
                        <a:t>3</a:t>
                      </a:r>
                    </a:p>
                  </a:txBody>
                  <a:tcPr marL="91455" marR="91455" marT="45727" marB="45727"/>
                </a:tc>
                <a:tc>
                  <a:txBody>
                    <a:bodyPr/>
                    <a:lstStyle/>
                    <a:p>
                      <a:pPr algn="just">
                        <a:lnSpc>
                          <a:spcPct val="150000"/>
                        </a:lnSpc>
                      </a:pPr>
                      <a:r>
                        <a:rPr lang="en-US" sz="1800" kern="1200" baseline="0" dirty="0">
                          <a:solidFill>
                            <a:schemeClr val="dk1"/>
                          </a:solidFill>
                          <a:latin typeface="+mn-lt"/>
                          <a:ea typeface="+mn-ea"/>
                          <a:cs typeface="Times New Roman" pitchFamily="18" charset="0"/>
                        </a:rPr>
                        <a:t>DOIE</a:t>
                      </a:r>
                      <a:endParaRPr lang="en-US" sz="1800" dirty="0">
                        <a:latin typeface="+mn-lt"/>
                        <a:cs typeface="Times New Roman" pitchFamily="18" charset="0"/>
                      </a:endParaRPr>
                    </a:p>
                  </a:txBody>
                  <a:tcPr marL="91455" marR="91455" marT="45727" marB="45727"/>
                </a:tc>
                <a:tc>
                  <a:txBody>
                    <a:bodyPr/>
                    <a:lstStyle/>
                    <a:p>
                      <a:pPr algn="just"/>
                      <a:r>
                        <a:rPr lang="en-US" sz="1800" kern="1200" baseline="0" dirty="0">
                          <a:solidFill>
                            <a:schemeClr val="dk1"/>
                          </a:solidFill>
                          <a:latin typeface="+mn-lt"/>
                          <a:ea typeface="+mn-ea"/>
                          <a:cs typeface="Times New Roman" pitchFamily="18" charset="0"/>
                        </a:rPr>
                        <a:t>Data Overrun Interrupt Enable. If the Data Overrun Status bit is set (see Status Register), the CAN Controller requests the respective interrupt.</a:t>
                      </a:r>
                      <a:endParaRPr lang="en-US" sz="1800" dirty="0">
                        <a:latin typeface="+mn-lt"/>
                        <a:cs typeface="Times New Roman" pitchFamily="18" charset="0"/>
                      </a:endParaRPr>
                    </a:p>
                  </a:txBody>
                  <a:tcPr marL="91455" marR="91455" marT="45727" marB="45727"/>
                </a:tc>
                <a:extLst>
                  <a:ext uri="{0D108BD9-81ED-4DB2-BD59-A6C34878D82A}">
                    <a16:rowId xmlns:a16="http://schemas.microsoft.com/office/drawing/2014/main" val="10004"/>
                  </a:ext>
                </a:extLst>
              </a:tr>
              <a:tr h="640078">
                <a:tc>
                  <a:txBody>
                    <a:bodyPr/>
                    <a:lstStyle/>
                    <a:p>
                      <a:pPr algn="just">
                        <a:lnSpc>
                          <a:spcPct val="150000"/>
                        </a:lnSpc>
                      </a:pPr>
                      <a:r>
                        <a:rPr lang="en-US" sz="1800" dirty="0">
                          <a:latin typeface="+mn-lt"/>
                          <a:cs typeface="Times New Roman" pitchFamily="18" charset="0"/>
                        </a:rPr>
                        <a:t>4</a:t>
                      </a:r>
                    </a:p>
                  </a:txBody>
                  <a:tcPr marL="91455" marR="91455" marT="45727" marB="45727"/>
                </a:tc>
                <a:tc>
                  <a:txBody>
                    <a:bodyPr/>
                    <a:lstStyle/>
                    <a:p>
                      <a:pPr algn="just">
                        <a:lnSpc>
                          <a:spcPct val="150000"/>
                        </a:lnSpc>
                      </a:pPr>
                      <a:r>
                        <a:rPr lang="en-US" sz="1800" kern="1200" baseline="0" dirty="0">
                          <a:solidFill>
                            <a:schemeClr val="dk1"/>
                          </a:solidFill>
                          <a:latin typeface="+mn-lt"/>
                          <a:ea typeface="+mn-ea"/>
                          <a:cs typeface="Times New Roman" pitchFamily="18" charset="0"/>
                        </a:rPr>
                        <a:t>WUIE</a:t>
                      </a:r>
                      <a:endParaRPr lang="en-US" sz="1800" dirty="0">
                        <a:latin typeface="+mn-lt"/>
                        <a:cs typeface="Times New Roman" pitchFamily="18" charset="0"/>
                      </a:endParaRPr>
                    </a:p>
                  </a:txBody>
                  <a:tcPr marL="91455" marR="91455" marT="45727" marB="45727"/>
                </a:tc>
                <a:tc>
                  <a:txBody>
                    <a:bodyPr/>
                    <a:lstStyle/>
                    <a:p>
                      <a:pPr algn="just"/>
                      <a:r>
                        <a:rPr lang="en-US" sz="1800" kern="1200" baseline="0" dirty="0">
                          <a:solidFill>
                            <a:schemeClr val="dk1"/>
                          </a:solidFill>
                          <a:latin typeface="+mn-lt"/>
                          <a:ea typeface="+mn-ea"/>
                          <a:cs typeface="Times New Roman" pitchFamily="18" charset="0"/>
                        </a:rPr>
                        <a:t>Wake-Up Interrupt Enable. If the sleeping CAN controller wakes up, the respective interrupt is requested.</a:t>
                      </a:r>
                      <a:endParaRPr lang="en-US" sz="1800" dirty="0">
                        <a:latin typeface="+mn-lt"/>
                        <a:cs typeface="Times New Roman" pitchFamily="18" charset="0"/>
                      </a:endParaRPr>
                    </a:p>
                  </a:txBody>
                  <a:tcPr marL="91455" marR="91455" marT="45727" marB="45727"/>
                </a:tc>
                <a:extLst>
                  <a:ext uri="{0D108BD9-81ED-4DB2-BD59-A6C34878D82A}">
                    <a16:rowId xmlns:a16="http://schemas.microsoft.com/office/drawing/2014/main" val="10005"/>
                  </a:ext>
                </a:extLst>
              </a:tr>
              <a:tr h="856943">
                <a:tc>
                  <a:txBody>
                    <a:bodyPr/>
                    <a:lstStyle/>
                    <a:p>
                      <a:pPr algn="just">
                        <a:lnSpc>
                          <a:spcPct val="150000"/>
                        </a:lnSpc>
                      </a:pPr>
                      <a:r>
                        <a:rPr lang="en-US" sz="1800" dirty="0">
                          <a:latin typeface="+mn-lt"/>
                          <a:cs typeface="Times New Roman" pitchFamily="18" charset="0"/>
                        </a:rPr>
                        <a:t>5</a:t>
                      </a:r>
                    </a:p>
                  </a:txBody>
                  <a:tcPr marL="91455" marR="91455" marT="45727" marB="45727"/>
                </a:tc>
                <a:tc>
                  <a:txBody>
                    <a:bodyPr/>
                    <a:lstStyle/>
                    <a:p>
                      <a:pPr algn="just">
                        <a:lnSpc>
                          <a:spcPct val="150000"/>
                        </a:lnSpc>
                      </a:pPr>
                      <a:r>
                        <a:rPr lang="en-US" sz="1800" kern="1200" baseline="0" dirty="0">
                          <a:solidFill>
                            <a:schemeClr val="dk1"/>
                          </a:solidFill>
                          <a:latin typeface="+mn-lt"/>
                          <a:ea typeface="+mn-ea"/>
                          <a:cs typeface="Times New Roman" pitchFamily="18" charset="0"/>
                        </a:rPr>
                        <a:t>EPIE</a:t>
                      </a:r>
                      <a:endParaRPr lang="en-US" sz="1800" dirty="0">
                        <a:latin typeface="+mn-lt"/>
                        <a:cs typeface="Times New Roman" pitchFamily="18" charset="0"/>
                      </a:endParaRPr>
                    </a:p>
                  </a:txBody>
                  <a:tcPr marL="91455" marR="91455" marT="45727" marB="45727"/>
                </a:tc>
                <a:tc>
                  <a:txBody>
                    <a:bodyPr/>
                    <a:lstStyle/>
                    <a:p>
                      <a:pPr algn="just"/>
                      <a:r>
                        <a:rPr lang="en-US" sz="1800" kern="1200" baseline="0" dirty="0">
                          <a:solidFill>
                            <a:schemeClr val="dk1"/>
                          </a:solidFill>
                          <a:latin typeface="+mn-lt"/>
                          <a:ea typeface="+mn-ea"/>
                          <a:cs typeface="Times New Roman" pitchFamily="18" charset="0"/>
                        </a:rPr>
                        <a:t>Error Passive Interrupt Enable. If the error status of the CAN Controller changes from error active to error passive or vice versa, the respective interrupt is requested.</a:t>
                      </a:r>
                      <a:endParaRPr lang="en-US" sz="1800" dirty="0">
                        <a:latin typeface="+mn-lt"/>
                        <a:cs typeface="Times New Roman" pitchFamily="18" charset="0"/>
                      </a:endParaRPr>
                    </a:p>
                  </a:txBody>
                  <a:tcPr marL="91455" marR="91455" marT="45727" marB="45727"/>
                </a:tc>
                <a:extLst>
                  <a:ext uri="{0D108BD9-81ED-4DB2-BD59-A6C34878D82A}">
                    <a16:rowId xmlns:a16="http://schemas.microsoft.com/office/drawing/2014/main" val="10006"/>
                  </a:ext>
                </a:extLst>
              </a:tr>
            </a:tbl>
          </a:graphicData>
        </a:graphic>
      </p:graphicFrame>
      <p:pic>
        <p:nvPicPr>
          <p:cNvPr id="156709" name="Picture 2" descr="Our Brand Identity » PES University">
            <a:extLst>
              <a:ext uri="{FF2B5EF4-FFF2-40B4-BE49-F238E27FC236}">
                <a16:creationId xmlns:a16="http://schemas.microsoft.com/office/drawing/2014/main" id="{F7CC4E25-2E5F-37F9-4F83-06B7492A3F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a:extLst>
              <a:ext uri="{FF2B5EF4-FFF2-40B4-BE49-F238E27FC236}">
                <a16:creationId xmlns:a16="http://schemas.microsoft.com/office/drawing/2014/main" id="{3A40503F-99AF-4F79-4B1C-1B04A88E87EA}"/>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70715EA2-6D43-3022-E175-8C7C2C6515FC}"/>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
        <p:nvSpPr>
          <p:cNvPr id="3" name="Line 7">
            <a:extLst>
              <a:ext uri="{FF2B5EF4-FFF2-40B4-BE49-F238E27FC236}">
                <a16:creationId xmlns:a16="http://schemas.microsoft.com/office/drawing/2014/main" id="{B95EF637-0BEA-B5FC-8E56-9EE46C9611D2}"/>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sp>
        <p:nvSpPr>
          <p:cNvPr id="8" name="Rectangle 7">
            <a:extLst>
              <a:ext uri="{FF2B5EF4-FFF2-40B4-BE49-F238E27FC236}">
                <a16:creationId xmlns:a16="http://schemas.microsoft.com/office/drawing/2014/main" id="{F9DBDAB0-BA23-29BF-BC18-7EC07AE38413}"/>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US" altLang="en-US" sz="2200" b="1" dirty="0">
                <a:solidFill>
                  <a:srgbClr val="C00000"/>
                </a:solidFill>
                <a:latin typeface="+mn-lt"/>
                <a:cs typeface="Times New Roman" panose="02020603050405020304" pitchFamily="18" charset="0"/>
              </a:rPr>
              <a:t>Programming CAN protocol</a:t>
            </a:r>
            <a:endParaRPr lang="en-IN" sz="2200" b="1" dirty="0">
              <a:solidFill>
                <a:srgbClr val="C00000"/>
              </a:solidFill>
              <a:latin typeface="+mn-lt"/>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835" name="Picture 2" descr="Our Brand Identity » PES University">
            <a:extLst>
              <a:ext uri="{FF2B5EF4-FFF2-40B4-BE49-F238E27FC236}">
                <a16:creationId xmlns:a16="http://schemas.microsoft.com/office/drawing/2014/main" id="{5244C89B-337B-16AE-7D44-93E1BCB4F9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a:extLst>
              <a:ext uri="{FF2B5EF4-FFF2-40B4-BE49-F238E27FC236}">
                <a16:creationId xmlns:a16="http://schemas.microsoft.com/office/drawing/2014/main" id="{0B643C31-80A0-E9D9-2603-B9C9A8185BB1}"/>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7E69F03C-F565-DB05-DAD7-92B2676FEFAA}"/>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
        <p:nvSpPr>
          <p:cNvPr id="3" name="Line 7">
            <a:extLst>
              <a:ext uri="{FF2B5EF4-FFF2-40B4-BE49-F238E27FC236}">
                <a16:creationId xmlns:a16="http://schemas.microsoft.com/office/drawing/2014/main" id="{8FA64BB1-2949-C200-4301-389B82549B6D}"/>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sp>
        <p:nvSpPr>
          <p:cNvPr id="6" name="Rectangle 5">
            <a:extLst>
              <a:ext uri="{FF2B5EF4-FFF2-40B4-BE49-F238E27FC236}">
                <a16:creationId xmlns:a16="http://schemas.microsoft.com/office/drawing/2014/main" id="{5C8B0CF3-A14F-11F3-CE61-15CF4C33AB7D}"/>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IN" altLang="en-US" sz="2200" b="1" dirty="0">
                <a:solidFill>
                  <a:srgbClr val="C00000"/>
                </a:solidFill>
                <a:latin typeface="+mn-lt"/>
                <a:cs typeface="Times New Roman" panose="02020603050405020304" pitchFamily="18" charset="0"/>
              </a:rPr>
              <a:t>Without CAN and with CAN Bus</a:t>
            </a:r>
            <a:endParaRPr lang="en-IN" sz="2200" b="1" dirty="0">
              <a:solidFill>
                <a:srgbClr val="C00000"/>
              </a:solidFill>
              <a:latin typeface="+mn-lt"/>
            </a:endParaRPr>
          </a:p>
        </p:txBody>
      </p:sp>
      <p:pic>
        <p:nvPicPr>
          <p:cNvPr id="7" name="Picture 6">
            <a:extLst>
              <a:ext uri="{FF2B5EF4-FFF2-40B4-BE49-F238E27FC236}">
                <a16:creationId xmlns:a16="http://schemas.microsoft.com/office/drawing/2014/main" id="{3663BBA6-1C86-0057-1EE3-ED4C8B24D857}"/>
              </a:ext>
            </a:extLst>
          </p:cNvPr>
          <p:cNvPicPr>
            <a:picLocks noChangeAspect="1"/>
          </p:cNvPicPr>
          <p:nvPr/>
        </p:nvPicPr>
        <p:blipFill>
          <a:blip r:embed="rId3"/>
          <a:stretch>
            <a:fillRect/>
          </a:stretch>
        </p:blipFill>
        <p:spPr>
          <a:xfrm>
            <a:off x="604838" y="2673949"/>
            <a:ext cx="4248962" cy="2566821"/>
          </a:xfrm>
          <a:prstGeom prst="rect">
            <a:avLst/>
          </a:prstGeom>
        </p:spPr>
      </p:pic>
      <p:sp>
        <p:nvSpPr>
          <p:cNvPr id="9" name="TextBox 8">
            <a:extLst>
              <a:ext uri="{FF2B5EF4-FFF2-40B4-BE49-F238E27FC236}">
                <a16:creationId xmlns:a16="http://schemas.microsoft.com/office/drawing/2014/main" id="{BB4952A6-2AE8-087C-9462-A0FB3120187C}"/>
              </a:ext>
            </a:extLst>
          </p:cNvPr>
          <p:cNvSpPr txBox="1"/>
          <p:nvPr/>
        </p:nvSpPr>
        <p:spPr>
          <a:xfrm>
            <a:off x="541338" y="2010415"/>
            <a:ext cx="1653924" cy="369332"/>
          </a:xfrm>
          <a:prstGeom prst="rect">
            <a:avLst/>
          </a:prstGeom>
          <a:noFill/>
        </p:spPr>
        <p:txBody>
          <a:bodyPr wrap="square">
            <a:spAutoFit/>
          </a:bodyPr>
          <a:lstStyle/>
          <a:p>
            <a:r>
              <a:rPr lang="en-IN" altLang="en-US" sz="1800" b="1" dirty="0">
                <a:solidFill>
                  <a:srgbClr val="C00000"/>
                </a:solidFill>
                <a:latin typeface="+mn-lt"/>
                <a:cs typeface="Times New Roman" panose="02020603050405020304" pitchFamily="18" charset="0"/>
              </a:rPr>
              <a:t>Without CAN </a:t>
            </a:r>
            <a:endParaRPr lang="en-IN" dirty="0"/>
          </a:p>
        </p:txBody>
      </p:sp>
      <p:pic>
        <p:nvPicPr>
          <p:cNvPr id="11" name="Picture 10">
            <a:extLst>
              <a:ext uri="{FF2B5EF4-FFF2-40B4-BE49-F238E27FC236}">
                <a16:creationId xmlns:a16="http://schemas.microsoft.com/office/drawing/2014/main" id="{BC0A0C8B-DDAC-3629-60A2-73DB732DDF3C}"/>
              </a:ext>
            </a:extLst>
          </p:cNvPr>
          <p:cNvPicPr>
            <a:picLocks noChangeAspect="1"/>
          </p:cNvPicPr>
          <p:nvPr/>
        </p:nvPicPr>
        <p:blipFill>
          <a:blip r:embed="rId4"/>
          <a:stretch>
            <a:fillRect/>
          </a:stretch>
        </p:blipFill>
        <p:spPr>
          <a:xfrm>
            <a:off x="5298159" y="2673948"/>
            <a:ext cx="4076910" cy="2566821"/>
          </a:xfrm>
          <a:prstGeom prst="rect">
            <a:avLst/>
          </a:prstGeom>
        </p:spPr>
      </p:pic>
      <p:sp>
        <p:nvSpPr>
          <p:cNvPr id="13" name="TextBox 12">
            <a:extLst>
              <a:ext uri="{FF2B5EF4-FFF2-40B4-BE49-F238E27FC236}">
                <a16:creationId xmlns:a16="http://schemas.microsoft.com/office/drawing/2014/main" id="{F35BAC69-5783-4CEB-709C-30C3DDDD80AA}"/>
              </a:ext>
            </a:extLst>
          </p:cNvPr>
          <p:cNvSpPr txBox="1"/>
          <p:nvPr/>
        </p:nvSpPr>
        <p:spPr>
          <a:xfrm>
            <a:off x="5146091" y="2098674"/>
            <a:ext cx="6093994" cy="369332"/>
          </a:xfrm>
          <a:prstGeom prst="rect">
            <a:avLst/>
          </a:prstGeom>
          <a:noFill/>
        </p:spPr>
        <p:txBody>
          <a:bodyPr wrap="square">
            <a:spAutoFit/>
          </a:bodyPr>
          <a:lstStyle/>
          <a:p>
            <a:r>
              <a:rPr lang="en-IN" altLang="en-US" sz="1800" b="1" dirty="0">
                <a:solidFill>
                  <a:srgbClr val="C00000"/>
                </a:solidFill>
                <a:latin typeface="+mn-lt"/>
                <a:cs typeface="Times New Roman" panose="02020603050405020304" pitchFamily="18" charset="0"/>
              </a:rPr>
              <a:t>with CAN</a:t>
            </a:r>
            <a:endParaRPr lang="en-I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DCA7EF49-98A4-E304-3FB2-B6DC88828A3A}"/>
              </a:ext>
            </a:extLst>
          </p:cNvPr>
          <p:cNvGraphicFramePr>
            <a:graphicFrameLocks noGrp="1"/>
          </p:cNvGraphicFramePr>
          <p:nvPr/>
        </p:nvGraphicFramePr>
        <p:xfrm>
          <a:off x="541338" y="1508125"/>
          <a:ext cx="10088562" cy="4849813"/>
        </p:xfrm>
        <a:graphic>
          <a:graphicData uri="http://schemas.openxmlformats.org/drawingml/2006/table">
            <a:tbl>
              <a:tblPr>
                <a:tableStyleId>{5940675A-B579-460E-94D1-54222C63F5DA}</a:tableStyleId>
              </a:tblPr>
              <a:tblGrid>
                <a:gridCol w="731361">
                  <a:extLst>
                    <a:ext uri="{9D8B030D-6E8A-4147-A177-3AD203B41FA5}">
                      <a16:colId xmlns:a16="http://schemas.microsoft.com/office/drawing/2014/main" val="20000"/>
                    </a:ext>
                  </a:extLst>
                </a:gridCol>
                <a:gridCol w="1090383">
                  <a:extLst>
                    <a:ext uri="{9D8B030D-6E8A-4147-A177-3AD203B41FA5}">
                      <a16:colId xmlns:a16="http://schemas.microsoft.com/office/drawing/2014/main" val="20001"/>
                    </a:ext>
                  </a:extLst>
                </a:gridCol>
                <a:gridCol w="8266818">
                  <a:extLst>
                    <a:ext uri="{9D8B030D-6E8A-4147-A177-3AD203B41FA5}">
                      <a16:colId xmlns:a16="http://schemas.microsoft.com/office/drawing/2014/main" val="20002"/>
                    </a:ext>
                  </a:extLst>
                </a:gridCol>
              </a:tblGrid>
              <a:tr h="460410">
                <a:tc>
                  <a:txBody>
                    <a:bodyPr/>
                    <a:lstStyle/>
                    <a:p>
                      <a:pPr>
                        <a:lnSpc>
                          <a:spcPct val="150000"/>
                        </a:lnSpc>
                      </a:pPr>
                      <a:r>
                        <a:rPr lang="en-US" sz="1800" dirty="0"/>
                        <a:t>BIT</a:t>
                      </a:r>
                      <a:endParaRPr lang="en-US" sz="1800" b="0" dirty="0">
                        <a:latin typeface="+mj-lt"/>
                        <a:cs typeface="Times New Roman" pitchFamily="18" charset="0"/>
                      </a:endParaRPr>
                    </a:p>
                  </a:txBody>
                  <a:tcPr marL="91452" marR="91452" marT="45729" marB="45729"/>
                </a:tc>
                <a:tc>
                  <a:txBody>
                    <a:bodyPr/>
                    <a:lstStyle/>
                    <a:p>
                      <a:pPr>
                        <a:lnSpc>
                          <a:spcPct val="150000"/>
                        </a:lnSpc>
                      </a:pPr>
                      <a:r>
                        <a:rPr lang="en-US" sz="1800" dirty="0"/>
                        <a:t>SYMBOL</a:t>
                      </a:r>
                      <a:endParaRPr lang="en-US" sz="1800" b="0" dirty="0">
                        <a:latin typeface="+mj-lt"/>
                        <a:cs typeface="Times New Roman" pitchFamily="18" charset="0"/>
                      </a:endParaRPr>
                    </a:p>
                  </a:txBody>
                  <a:tcPr marL="91452" marR="91452" marT="45729" marB="45729"/>
                </a:tc>
                <a:tc>
                  <a:txBody>
                    <a:bodyPr/>
                    <a:lstStyle/>
                    <a:p>
                      <a:pPr>
                        <a:lnSpc>
                          <a:spcPct val="150000"/>
                        </a:lnSpc>
                      </a:pPr>
                      <a:r>
                        <a:rPr lang="en-US" sz="1800" dirty="0"/>
                        <a:t>FUNCTION</a:t>
                      </a:r>
                      <a:endParaRPr lang="en-US" sz="1800" b="0" dirty="0">
                        <a:latin typeface="+mj-lt"/>
                        <a:cs typeface="Times New Roman" pitchFamily="18" charset="0"/>
                      </a:endParaRPr>
                    </a:p>
                  </a:txBody>
                  <a:tcPr marL="91452" marR="91452" marT="45729" marB="45729"/>
                </a:tc>
                <a:extLst>
                  <a:ext uri="{0D108BD9-81ED-4DB2-BD59-A6C34878D82A}">
                    <a16:rowId xmlns:a16="http://schemas.microsoft.com/office/drawing/2014/main" val="10000"/>
                  </a:ext>
                </a:extLst>
              </a:tr>
              <a:tr h="640123">
                <a:tc>
                  <a:txBody>
                    <a:bodyPr/>
                    <a:lstStyle/>
                    <a:p>
                      <a:pPr>
                        <a:lnSpc>
                          <a:spcPct val="150000"/>
                        </a:lnSpc>
                      </a:pPr>
                      <a:r>
                        <a:rPr lang="en-US" sz="1800" dirty="0"/>
                        <a:t>6</a:t>
                      </a:r>
                      <a:endParaRPr lang="en-US" sz="1800" b="0" dirty="0">
                        <a:latin typeface="+mj-lt"/>
                        <a:cs typeface="Times New Roman" pitchFamily="18" charset="0"/>
                      </a:endParaRPr>
                    </a:p>
                  </a:txBody>
                  <a:tcPr marL="91452" marR="91452" marT="45729" marB="45729"/>
                </a:tc>
                <a:tc>
                  <a:txBody>
                    <a:bodyPr/>
                    <a:lstStyle/>
                    <a:p>
                      <a:pPr>
                        <a:lnSpc>
                          <a:spcPct val="150000"/>
                        </a:lnSpc>
                      </a:pPr>
                      <a:r>
                        <a:rPr lang="en-US" sz="1800" kern="1200" baseline="0" dirty="0"/>
                        <a:t>ALIE</a:t>
                      </a:r>
                      <a:endParaRPr lang="en-US" sz="1800" b="0" dirty="0">
                        <a:latin typeface="+mj-lt"/>
                        <a:cs typeface="Times New Roman" pitchFamily="18" charset="0"/>
                      </a:endParaRPr>
                    </a:p>
                  </a:txBody>
                  <a:tcPr marL="91452" marR="91452" marT="45729" marB="45729"/>
                </a:tc>
                <a:tc>
                  <a:txBody>
                    <a:bodyPr/>
                    <a:lstStyle/>
                    <a:p>
                      <a:r>
                        <a:rPr lang="en-US" sz="1800" kern="1200" baseline="0" dirty="0"/>
                        <a:t>Arbitration Lost Interrupt Enable. If the CAN Controller has lost arbitration, the respective interrupt is requested.</a:t>
                      </a:r>
                      <a:endParaRPr lang="en-US" sz="1800" b="0" dirty="0">
                        <a:latin typeface="+mj-lt"/>
                        <a:cs typeface="Times New Roman" pitchFamily="18" charset="0"/>
                      </a:endParaRPr>
                    </a:p>
                  </a:txBody>
                  <a:tcPr marL="91452" marR="91452" marT="45729" marB="45729"/>
                </a:tc>
                <a:extLst>
                  <a:ext uri="{0D108BD9-81ED-4DB2-BD59-A6C34878D82A}">
                    <a16:rowId xmlns:a16="http://schemas.microsoft.com/office/drawing/2014/main" val="10001"/>
                  </a:ext>
                </a:extLst>
              </a:tr>
              <a:tr h="640123">
                <a:tc>
                  <a:txBody>
                    <a:bodyPr/>
                    <a:lstStyle/>
                    <a:p>
                      <a:pPr>
                        <a:lnSpc>
                          <a:spcPct val="150000"/>
                        </a:lnSpc>
                      </a:pPr>
                      <a:r>
                        <a:rPr lang="en-US" sz="1800" dirty="0"/>
                        <a:t>7</a:t>
                      </a:r>
                      <a:endParaRPr lang="en-US" sz="1800" b="0" dirty="0">
                        <a:latin typeface="+mj-lt"/>
                        <a:cs typeface="Times New Roman" pitchFamily="18" charset="0"/>
                      </a:endParaRPr>
                    </a:p>
                  </a:txBody>
                  <a:tcPr marL="91452" marR="91452" marT="45729" marB="45729"/>
                </a:tc>
                <a:tc>
                  <a:txBody>
                    <a:bodyPr/>
                    <a:lstStyle/>
                    <a:p>
                      <a:pPr>
                        <a:lnSpc>
                          <a:spcPct val="150000"/>
                        </a:lnSpc>
                      </a:pPr>
                      <a:r>
                        <a:rPr lang="en-US" sz="1800" kern="1200" baseline="0" dirty="0"/>
                        <a:t>BEIE</a:t>
                      </a:r>
                      <a:endParaRPr lang="en-US" sz="1800" b="0" dirty="0">
                        <a:latin typeface="+mj-lt"/>
                        <a:cs typeface="Times New Roman" pitchFamily="18" charset="0"/>
                      </a:endParaRPr>
                    </a:p>
                  </a:txBody>
                  <a:tcPr marL="91452" marR="91452" marT="45729" marB="45729"/>
                </a:tc>
                <a:tc>
                  <a:txBody>
                    <a:bodyPr/>
                    <a:lstStyle/>
                    <a:p>
                      <a:r>
                        <a:rPr lang="en-US" sz="1800" kern="1200" baseline="0" dirty="0"/>
                        <a:t>Bus Error Interrupt Enable. If a bus error has been detected, the CAN Controller requests the respective interrupt.</a:t>
                      </a:r>
                      <a:endParaRPr lang="en-US" sz="1800" b="0" dirty="0">
                        <a:latin typeface="+mj-lt"/>
                        <a:cs typeface="Times New Roman" pitchFamily="18" charset="0"/>
                      </a:endParaRPr>
                    </a:p>
                  </a:txBody>
                  <a:tcPr marL="91452" marR="91452" marT="45729" marB="45729"/>
                </a:tc>
                <a:extLst>
                  <a:ext uri="{0D108BD9-81ED-4DB2-BD59-A6C34878D82A}">
                    <a16:rowId xmlns:a16="http://schemas.microsoft.com/office/drawing/2014/main" val="10002"/>
                  </a:ext>
                </a:extLst>
              </a:tr>
              <a:tr h="640123">
                <a:tc>
                  <a:txBody>
                    <a:bodyPr/>
                    <a:lstStyle/>
                    <a:p>
                      <a:pPr>
                        <a:lnSpc>
                          <a:spcPct val="150000"/>
                        </a:lnSpc>
                      </a:pPr>
                      <a:r>
                        <a:rPr lang="en-US" sz="1800" dirty="0"/>
                        <a:t>8</a:t>
                      </a:r>
                      <a:endParaRPr lang="en-US" sz="1800" b="0" dirty="0">
                        <a:latin typeface="+mj-lt"/>
                        <a:cs typeface="Times New Roman" pitchFamily="18" charset="0"/>
                      </a:endParaRPr>
                    </a:p>
                  </a:txBody>
                  <a:tcPr marL="91452" marR="91452" marT="45729" marB="45729"/>
                </a:tc>
                <a:tc>
                  <a:txBody>
                    <a:bodyPr/>
                    <a:lstStyle/>
                    <a:p>
                      <a:pPr>
                        <a:lnSpc>
                          <a:spcPct val="150000"/>
                        </a:lnSpc>
                      </a:pPr>
                      <a:r>
                        <a:rPr lang="en-US" sz="1800" kern="1200" baseline="0" dirty="0"/>
                        <a:t>IDIE</a:t>
                      </a:r>
                      <a:endParaRPr lang="en-US" sz="1800" b="0" dirty="0">
                        <a:latin typeface="+mj-lt"/>
                        <a:cs typeface="Times New Roman" pitchFamily="18" charset="0"/>
                      </a:endParaRPr>
                    </a:p>
                  </a:txBody>
                  <a:tcPr marL="91452" marR="91452" marT="45729" marB="45729"/>
                </a:tc>
                <a:tc>
                  <a:txBody>
                    <a:bodyPr/>
                    <a:lstStyle/>
                    <a:p>
                      <a:r>
                        <a:rPr lang="en-US" sz="1800" kern="1200" baseline="0" dirty="0"/>
                        <a:t>ID Ready Interrupt Enable. When a CAN identifier has been received, the CAN Controller requests the respective interrupt.</a:t>
                      </a:r>
                      <a:endParaRPr lang="en-US" sz="1800" b="0" dirty="0">
                        <a:latin typeface="+mj-lt"/>
                        <a:cs typeface="Times New Roman" pitchFamily="18" charset="0"/>
                      </a:endParaRPr>
                    </a:p>
                  </a:txBody>
                  <a:tcPr marL="91452" marR="91452" marT="45729" marB="45729"/>
                </a:tc>
                <a:extLst>
                  <a:ext uri="{0D108BD9-81ED-4DB2-BD59-A6C34878D82A}">
                    <a16:rowId xmlns:a16="http://schemas.microsoft.com/office/drawing/2014/main" val="10003"/>
                  </a:ext>
                </a:extLst>
              </a:tr>
              <a:tr h="914455">
                <a:tc>
                  <a:txBody>
                    <a:bodyPr/>
                    <a:lstStyle/>
                    <a:p>
                      <a:pPr>
                        <a:lnSpc>
                          <a:spcPct val="150000"/>
                        </a:lnSpc>
                      </a:pPr>
                      <a:r>
                        <a:rPr lang="en-US" sz="1800" dirty="0"/>
                        <a:t>9</a:t>
                      </a:r>
                      <a:endParaRPr lang="en-US" sz="1800" b="0" dirty="0">
                        <a:latin typeface="+mj-lt"/>
                        <a:cs typeface="Times New Roman" pitchFamily="18" charset="0"/>
                      </a:endParaRPr>
                    </a:p>
                  </a:txBody>
                  <a:tcPr marL="91452" marR="91452" marT="45729" marB="45729"/>
                </a:tc>
                <a:tc>
                  <a:txBody>
                    <a:bodyPr/>
                    <a:lstStyle/>
                    <a:p>
                      <a:pPr>
                        <a:lnSpc>
                          <a:spcPct val="150000"/>
                        </a:lnSpc>
                      </a:pPr>
                      <a:r>
                        <a:rPr lang="en-US" sz="1800" kern="1200" baseline="0" dirty="0"/>
                        <a:t>TIE2</a:t>
                      </a:r>
                      <a:endParaRPr lang="en-US" sz="1800" b="0" dirty="0">
                        <a:latin typeface="+mj-lt"/>
                        <a:cs typeface="Times New Roman" pitchFamily="18" charset="0"/>
                      </a:endParaRPr>
                    </a:p>
                  </a:txBody>
                  <a:tcPr marL="91452" marR="91452" marT="45729" marB="45729"/>
                </a:tc>
                <a:tc>
                  <a:txBody>
                    <a:bodyPr/>
                    <a:lstStyle/>
                    <a:p>
                      <a:r>
                        <a:rPr lang="en-US" sz="1800" kern="1200" baseline="0" dirty="0"/>
                        <a:t>Transmit Interrupt Enable for Buffer2. When a message has been successfully transmitted out of TXB2 or Transmit Buffer 2 is accessible again (e.g. after an Abort Transmission command), the CAN Controller requests the respective interrupt.</a:t>
                      </a:r>
                      <a:endParaRPr lang="en-US" sz="1800" b="0" dirty="0">
                        <a:latin typeface="+mj-lt"/>
                        <a:cs typeface="Times New Roman" pitchFamily="18" charset="0"/>
                      </a:endParaRPr>
                    </a:p>
                  </a:txBody>
                  <a:tcPr marL="91452" marR="91452" marT="45729" marB="45729"/>
                </a:tc>
                <a:extLst>
                  <a:ext uri="{0D108BD9-81ED-4DB2-BD59-A6C34878D82A}">
                    <a16:rowId xmlns:a16="http://schemas.microsoft.com/office/drawing/2014/main" val="10004"/>
                  </a:ext>
                </a:extLst>
              </a:tr>
              <a:tr h="914455">
                <a:tc>
                  <a:txBody>
                    <a:bodyPr/>
                    <a:lstStyle/>
                    <a:p>
                      <a:pPr>
                        <a:lnSpc>
                          <a:spcPct val="150000"/>
                        </a:lnSpc>
                      </a:pPr>
                      <a:r>
                        <a:rPr lang="en-US" sz="1800" dirty="0"/>
                        <a:t>10</a:t>
                      </a:r>
                      <a:endParaRPr lang="en-US" sz="1800" b="0" dirty="0">
                        <a:latin typeface="+mj-lt"/>
                        <a:cs typeface="Times New Roman" pitchFamily="18" charset="0"/>
                      </a:endParaRPr>
                    </a:p>
                  </a:txBody>
                  <a:tcPr marL="91452" marR="91452" marT="45729" marB="45729"/>
                </a:tc>
                <a:tc>
                  <a:txBody>
                    <a:bodyPr/>
                    <a:lstStyle/>
                    <a:p>
                      <a:pPr>
                        <a:lnSpc>
                          <a:spcPct val="150000"/>
                        </a:lnSpc>
                      </a:pPr>
                      <a:r>
                        <a:rPr lang="en-US" sz="1800" kern="1200" baseline="0" dirty="0"/>
                        <a:t>TIE3</a:t>
                      </a:r>
                      <a:endParaRPr lang="en-US" sz="1800" b="0" dirty="0">
                        <a:latin typeface="+mj-lt"/>
                        <a:cs typeface="Times New Roman" pitchFamily="18" charset="0"/>
                      </a:endParaRPr>
                    </a:p>
                  </a:txBody>
                  <a:tcPr marL="91452" marR="91452" marT="45729" marB="45729"/>
                </a:tc>
                <a:tc>
                  <a:txBody>
                    <a:bodyPr/>
                    <a:lstStyle/>
                    <a:p>
                      <a:r>
                        <a:rPr lang="en-US" sz="1800" kern="1200" baseline="0" dirty="0"/>
                        <a:t>Transmit Interrupt Enable for Buffer3. When a message has been successfully transmitted out of TXB3 or Transmit Buffer 3 is accessible again (e.g. after an Abort Transmission command), the CAN Controller requests the respective interrupt.</a:t>
                      </a:r>
                      <a:endParaRPr lang="en-US" sz="1800" b="0" dirty="0">
                        <a:latin typeface="+mj-lt"/>
                        <a:cs typeface="Times New Roman" pitchFamily="18" charset="0"/>
                      </a:endParaRPr>
                    </a:p>
                  </a:txBody>
                  <a:tcPr marL="91452" marR="91452" marT="45729" marB="45729"/>
                </a:tc>
                <a:extLst>
                  <a:ext uri="{0D108BD9-81ED-4DB2-BD59-A6C34878D82A}">
                    <a16:rowId xmlns:a16="http://schemas.microsoft.com/office/drawing/2014/main" val="10005"/>
                  </a:ext>
                </a:extLst>
              </a:tr>
              <a:tr h="640123">
                <a:tc>
                  <a:txBody>
                    <a:bodyPr/>
                    <a:lstStyle/>
                    <a:p>
                      <a:pPr>
                        <a:lnSpc>
                          <a:spcPct val="150000"/>
                        </a:lnSpc>
                      </a:pPr>
                      <a:r>
                        <a:rPr lang="en-US" sz="1800" dirty="0"/>
                        <a:t>31:11</a:t>
                      </a:r>
                      <a:endParaRPr lang="en-US" sz="1800" b="0" dirty="0">
                        <a:latin typeface="+mj-lt"/>
                        <a:cs typeface="Times New Roman" pitchFamily="18" charset="0"/>
                      </a:endParaRPr>
                    </a:p>
                  </a:txBody>
                  <a:tcPr marL="91452" marR="91452" marT="45729" marB="45729"/>
                </a:tc>
                <a:tc>
                  <a:txBody>
                    <a:bodyPr/>
                    <a:lstStyle/>
                    <a:p>
                      <a:pPr>
                        <a:lnSpc>
                          <a:spcPct val="150000"/>
                        </a:lnSpc>
                      </a:pPr>
                      <a:r>
                        <a:rPr lang="en-US" sz="1800" dirty="0"/>
                        <a:t>-</a:t>
                      </a:r>
                      <a:endParaRPr lang="en-US" sz="1800" b="0" dirty="0">
                        <a:latin typeface="+mj-lt"/>
                        <a:cs typeface="Times New Roman" pitchFamily="18" charset="0"/>
                      </a:endParaRPr>
                    </a:p>
                  </a:txBody>
                  <a:tcPr marL="91452" marR="91452" marT="45729" marB="45729"/>
                </a:tc>
                <a:tc>
                  <a:txBody>
                    <a:bodyPr/>
                    <a:lstStyle/>
                    <a:p>
                      <a:r>
                        <a:rPr lang="en-US" sz="1800" kern="1200" baseline="0" dirty="0"/>
                        <a:t>Reserved, user software should not write ones to reserved bits. The value read from a reserved bit is not defined.</a:t>
                      </a:r>
                      <a:endParaRPr lang="en-US" sz="1800" b="0" dirty="0">
                        <a:latin typeface="+mj-lt"/>
                        <a:cs typeface="Times New Roman" pitchFamily="18" charset="0"/>
                      </a:endParaRPr>
                    </a:p>
                  </a:txBody>
                  <a:tcPr marL="91452" marR="91452" marT="45729" marB="45729"/>
                </a:tc>
                <a:extLst>
                  <a:ext uri="{0D108BD9-81ED-4DB2-BD59-A6C34878D82A}">
                    <a16:rowId xmlns:a16="http://schemas.microsoft.com/office/drawing/2014/main" val="10006"/>
                  </a:ext>
                </a:extLst>
              </a:tr>
            </a:tbl>
          </a:graphicData>
        </a:graphic>
      </p:graphicFrame>
      <p:pic>
        <p:nvPicPr>
          <p:cNvPr id="157732" name="Picture 2" descr="Our Brand Identity » PES University">
            <a:extLst>
              <a:ext uri="{FF2B5EF4-FFF2-40B4-BE49-F238E27FC236}">
                <a16:creationId xmlns:a16="http://schemas.microsoft.com/office/drawing/2014/main" id="{BDE3B712-90E2-1969-8499-505FA74E75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a:extLst>
              <a:ext uri="{FF2B5EF4-FFF2-40B4-BE49-F238E27FC236}">
                <a16:creationId xmlns:a16="http://schemas.microsoft.com/office/drawing/2014/main" id="{7194B3C1-7F30-EF14-AD53-6EAE6351C769}"/>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0F581791-EDF5-DEF6-FEEC-AAFFA84ADCFC}"/>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
        <p:nvSpPr>
          <p:cNvPr id="6" name="Line 7">
            <a:extLst>
              <a:ext uri="{FF2B5EF4-FFF2-40B4-BE49-F238E27FC236}">
                <a16:creationId xmlns:a16="http://schemas.microsoft.com/office/drawing/2014/main" id="{E3143E95-BAE9-FDA2-195B-BA94EDA5C2EF}"/>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sp>
        <p:nvSpPr>
          <p:cNvPr id="8" name="Rectangle 7">
            <a:extLst>
              <a:ext uri="{FF2B5EF4-FFF2-40B4-BE49-F238E27FC236}">
                <a16:creationId xmlns:a16="http://schemas.microsoft.com/office/drawing/2014/main" id="{2DCE282E-8229-893D-C946-2C7E37D1366C}"/>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US" altLang="en-US" sz="2200" b="1" dirty="0">
                <a:solidFill>
                  <a:srgbClr val="C00000"/>
                </a:solidFill>
                <a:latin typeface="+mn-lt"/>
                <a:cs typeface="Times New Roman" panose="02020603050405020304" pitchFamily="18" charset="0"/>
              </a:rPr>
              <a:t>Programming CAN protocol</a:t>
            </a:r>
            <a:endParaRPr lang="en-IN" sz="2200" b="1" dirty="0">
              <a:solidFill>
                <a:srgbClr val="C00000"/>
              </a:solidFill>
              <a:latin typeface="+mn-lt"/>
              <a:cs typeface="Times New Roman" panose="02020603050405020304" pitchFamily="18" charset="0"/>
            </a:endParaRPr>
          </a:p>
        </p:txBody>
      </p:sp>
      <p:sp>
        <p:nvSpPr>
          <p:cNvPr id="9" name="Title 1">
            <a:extLst>
              <a:ext uri="{FF2B5EF4-FFF2-40B4-BE49-F238E27FC236}">
                <a16:creationId xmlns:a16="http://schemas.microsoft.com/office/drawing/2014/main" id="{0C91E568-9AE4-9E9D-5C85-5528EE16BB33}"/>
              </a:ext>
            </a:extLst>
          </p:cNvPr>
          <p:cNvSpPr>
            <a:spLocks noGrp="1" noChangeArrowheads="1"/>
          </p:cNvSpPr>
          <p:nvPr>
            <p:ph type="title"/>
          </p:nvPr>
        </p:nvSpPr>
        <p:spPr>
          <a:xfrm>
            <a:off x="458788" y="1127125"/>
            <a:ext cx="8231187" cy="430213"/>
          </a:xfrm>
        </p:spPr>
        <p:txBody>
          <a:bodyPr/>
          <a:lstStyle/>
          <a:p>
            <a:pPr eaLnBrk="1" hangingPunct="1">
              <a:defRPr/>
            </a:pPr>
            <a:r>
              <a:rPr lang="en-US" altLang="en-US" sz="2000" b="1" dirty="0">
                <a:solidFill>
                  <a:schemeClr val="accent1"/>
                </a:solidFill>
                <a:latin typeface="+mn-lt"/>
                <a:cs typeface="Times New Roman" panose="02020603050405020304" pitchFamily="18" charset="0"/>
              </a:rPr>
              <a:t>CAN Interrupt Enable Register (CAN1IER)</a:t>
            </a:r>
            <a:endParaRPr lang="en-US" altLang="en-US" sz="2000" dirty="0">
              <a:solidFill>
                <a:schemeClr val="accent1"/>
              </a:solidFill>
              <a:latin typeface="+mn-lt"/>
              <a:cs typeface="Times New Roman" panose="02020603050405020304"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BBDEC-0AE0-5803-E16C-01F1B8817887}"/>
              </a:ext>
            </a:extLst>
          </p:cNvPr>
          <p:cNvSpPr>
            <a:spLocks noGrp="1"/>
          </p:cNvSpPr>
          <p:nvPr>
            <p:ph type="title"/>
          </p:nvPr>
        </p:nvSpPr>
        <p:spPr>
          <a:xfrm>
            <a:off x="469900" y="1028700"/>
            <a:ext cx="8231188" cy="511175"/>
          </a:xfrm>
        </p:spPr>
        <p:txBody>
          <a:bodyPr rtlCol="0">
            <a:normAutofit/>
          </a:bodyPr>
          <a:lstStyle/>
          <a:p>
            <a:pPr defTabSz="914309" eaLnBrk="1" fontAlgn="auto" hangingPunct="1">
              <a:spcAft>
                <a:spcPts val="0"/>
              </a:spcAft>
              <a:defRPr/>
            </a:pPr>
            <a:r>
              <a:rPr lang="en-IN" sz="2000" b="1" dirty="0">
                <a:solidFill>
                  <a:schemeClr val="accent1"/>
                </a:solidFill>
                <a:latin typeface="+mn-lt"/>
                <a:cs typeface="Arial" pitchFamily="34" charset="0"/>
              </a:rPr>
              <a:t>CAN Bit Timing </a:t>
            </a:r>
            <a:endParaRPr lang="en-IN" sz="2000" dirty="0">
              <a:solidFill>
                <a:schemeClr val="accent1"/>
              </a:solidFill>
              <a:latin typeface="+mn-lt"/>
              <a:cs typeface="Arial" pitchFamily="34" charset="0"/>
            </a:endParaRPr>
          </a:p>
        </p:txBody>
      </p:sp>
      <p:sp>
        <p:nvSpPr>
          <p:cNvPr id="158723" name="Content Placeholder 2">
            <a:extLst>
              <a:ext uri="{FF2B5EF4-FFF2-40B4-BE49-F238E27FC236}">
                <a16:creationId xmlns:a16="http://schemas.microsoft.com/office/drawing/2014/main" id="{A42377FB-F12A-6D6C-9B98-DE44A9CA171F}"/>
              </a:ext>
            </a:extLst>
          </p:cNvPr>
          <p:cNvSpPr>
            <a:spLocks noGrp="1" noChangeArrowheads="1"/>
          </p:cNvSpPr>
          <p:nvPr>
            <p:ph idx="1"/>
          </p:nvPr>
        </p:nvSpPr>
        <p:spPr>
          <a:xfrm>
            <a:off x="541338" y="1562100"/>
            <a:ext cx="8231187" cy="1703388"/>
          </a:xfrm>
        </p:spPr>
        <p:txBody>
          <a:bodyPr/>
          <a:lstStyle/>
          <a:p>
            <a:pPr marL="355600" indent="-355600" eaLnBrk="1" hangingPunct="1">
              <a:buFont typeface="Wingdings" panose="05000000000000000000" pitchFamily="2" charset="2"/>
              <a:buChar char="§"/>
            </a:pPr>
            <a:r>
              <a:rPr lang="en-IN" altLang="en-US" sz="2000">
                <a:cs typeface="Times New Roman" panose="02020603050405020304" pitchFamily="18" charset="0"/>
              </a:rPr>
              <a:t>Each bit consists of a # of time quantum (tq). </a:t>
            </a:r>
          </a:p>
          <a:p>
            <a:pPr marL="355600" indent="-355600" eaLnBrk="1" hangingPunct="1">
              <a:buFont typeface="Wingdings" panose="05000000000000000000" pitchFamily="2" charset="2"/>
              <a:buChar char="§"/>
            </a:pPr>
            <a:r>
              <a:rPr lang="en-IN" altLang="en-US" sz="2000">
                <a:cs typeface="Times New Roman" panose="02020603050405020304" pitchFamily="18" charset="0"/>
              </a:rPr>
              <a:t>Each tq is a fixed length. </a:t>
            </a:r>
          </a:p>
          <a:p>
            <a:pPr marL="355600" indent="-355600" eaLnBrk="1" hangingPunct="1">
              <a:buFont typeface="Wingdings" panose="05000000000000000000" pitchFamily="2" charset="2"/>
              <a:buChar char="§"/>
            </a:pPr>
            <a:r>
              <a:rPr lang="en-IN" altLang="en-US" sz="2000">
                <a:cs typeface="Times New Roman" panose="02020603050405020304" pitchFamily="18" charset="0"/>
              </a:rPr>
              <a:t>TQs added and subtracted as clock syncs. </a:t>
            </a:r>
          </a:p>
          <a:p>
            <a:pPr marL="355600" indent="-355600" eaLnBrk="1" hangingPunct="1">
              <a:buFont typeface="Wingdings" panose="05000000000000000000" pitchFamily="2" charset="2"/>
              <a:buChar char="§"/>
            </a:pPr>
            <a:r>
              <a:rPr lang="en-IN" altLang="en-US" sz="2000">
                <a:cs typeface="Times New Roman" panose="02020603050405020304" pitchFamily="18" charset="0"/>
              </a:rPr>
              <a:t>Tqs are set by designer in CAN controller chip. </a:t>
            </a:r>
          </a:p>
          <a:p>
            <a:pPr marL="355600" indent="-355600" eaLnBrk="1" hangingPunct="1">
              <a:buFont typeface="Wingdings" panose="05000000000000000000" pitchFamily="2" charset="2"/>
              <a:buChar char="§"/>
            </a:pPr>
            <a:endParaRPr lang="en-IN" altLang="en-US" sz="2000">
              <a:cs typeface="Times New Roman" panose="02020603050405020304" pitchFamily="18" charset="0"/>
            </a:endParaRPr>
          </a:p>
        </p:txBody>
      </p:sp>
      <p:sp>
        <p:nvSpPr>
          <p:cNvPr id="158724" name="Picture 2">
            <a:extLst>
              <a:ext uri="{FF2B5EF4-FFF2-40B4-BE49-F238E27FC236}">
                <a16:creationId xmlns:a16="http://schemas.microsoft.com/office/drawing/2014/main" id="{E81088B7-E684-9190-D9F5-BB0D7B51C347}"/>
              </a:ext>
            </a:extLst>
          </p:cNvPr>
          <p:cNvSpPr>
            <a:spLocks noChangeAspect="1" noChangeArrowheads="1"/>
          </p:cNvSpPr>
          <p:nvPr/>
        </p:nvSpPr>
        <p:spPr bwMode="auto">
          <a:xfrm>
            <a:off x="1827213" y="3787775"/>
            <a:ext cx="8383587" cy="237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IN" altLang="en-US"/>
          </a:p>
        </p:txBody>
      </p:sp>
      <p:pic>
        <p:nvPicPr>
          <p:cNvPr id="158725" name="Picture 2" descr="Our Brand Identity » PES University">
            <a:extLst>
              <a:ext uri="{FF2B5EF4-FFF2-40B4-BE49-F238E27FC236}">
                <a16:creationId xmlns:a16="http://schemas.microsoft.com/office/drawing/2014/main" id="{B756F429-15BD-7601-D8A7-CA52D7BD1C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a:extLst>
              <a:ext uri="{FF2B5EF4-FFF2-40B4-BE49-F238E27FC236}">
                <a16:creationId xmlns:a16="http://schemas.microsoft.com/office/drawing/2014/main" id="{DDC6F72E-71A3-07A6-7A98-76E85A300281}"/>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98D2C0AA-72C6-E044-CFED-14CD600A626F}"/>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
        <p:nvSpPr>
          <p:cNvPr id="4" name="Line 7">
            <a:extLst>
              <a:ext uri="{FF2B5EF4-FFF2-40B4-BE49-F238E27FC236}">
                <a16:creationId xmlns:a16="http://schemas.microsoft.com/office/drawing/2014/main" id="{F59ACD32-F23A-3B7D-F305-D4ABCFB6E1C7}"/>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sp>
        <p:nvSpPr>
          <p:cNvPr id="8" name="Rectangle 7">
            <a:extLst>
              <a:ext uri="{FF2B5EF4-FFF2-40B4-BE49-F238E27FC236}">
                <a16:creationId xmlns:a16="http://schemas.microsoft.com/office/drawing/2014/main" id="{3C817416-4C76-3F84-EB76-8078733EB481}"/>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US" altLang="en-US" sz="2200" b="1" dirty="0">
                <a:solidFill>
                  <a:srgbClr val="C00000"/>
                </a:solidFill>
                <a:latin typeface="+mn-lt"/>
                <a:cs typeface="Times New Roman" panose="02020603050405020304" pitchFamily="18" charset="0"/>
              </a:rPr>
              <a:t>Programming CAN protocol</a:t>
            </a:r>
            <a:endParaRPr lang="en-IN" sz="2200" b="1" dirty="0">
              <a:solidFill>
                <a:srgbClr val="C00000"/>
              </a:solidFill>
              <a:latin typeface="+mn-lt"/>
              <a:cs typeface="Times New Roman" panose="02020603050405020304" pitchFamily="18" charset="0"/>
            </a:endParaRPr>
          </a:p>
        </p:txBody>
      </p:sp>
      <p:pic>
        <p:nvPicPr>
          <p:cNvPr id="158730" name="Picture 2">
            <a:extLst>
              <a:ext uri="{FF2B5EF4-FFF2-40B4-BE49-F238E27FC236}">
                <a16:creationId xmlns:a16="http://schemas.microsoft.com/office/drawing/2014/main" id="{8ED5790A-969A-A466-0801-B56517D37D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013" y="3459163"/>
            <a:ext cx="8097837" cy="237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itle 1">
            <a:extLst>
              <a:ext uri="{FF2B5EF4-FFF2-40B4-BE49-F238E27FC236}">
                <a16:creationId xmlns:a16="http://schemas.microsoft.com/office/drawing/2014/main" id="{F7351423-7C8E-42D0-7BC7-88BEA797F259}"/>
              </a:ext>
            </a:extLst>
          </p:cNvPr>
          <p:cNvSpPr>
            <a:spLocks noGrp="1" noChangeArrowheads="1"/>
          </p:cNvSpPr>
          <p:nvPr>
            <p:ph type="title"/>
          </p:nvPr>
        </p:nvSpPr>
        <p:spPr>
          <a:xfrm>
            <a:off x="442913" y="1539875"/>
            <a:ext cx="8231187" cy="431800"/>
          </a:xfrm>
        </p:spPr>
        <p:txBody>
          <a:bodyPr/>
          <a:lstStyle/>
          <a:p>
            <a:pPr eaLnBrk="1" hangingPunct="1">
              <a:defRPr/>
            </a:pPr>
            <a:r>
              <a:rPr lang="en-IN" altLang="en-US" sz="1800" b="1" dirty="0">
                <a:latin typeface="+mn-lt"/>
                <a:cs typeface="Arial" panose="020B0604020202020204" pitchFamily="34" charset="0"/>
              </a:rPr>
              <a:t>Example </a:t>
            </a:r>
            <a:endParaRPr lang="en-IN" altLang="en-US" sz="1800" dirty="0">
              <a:latin typeface="+mn-lt"/>
              <a:cs typeface="Arial" panose="020B0604020202020204" pitchFamily="34" charset="0"/>
            </a:endParaRPr>
          </a:p>
        </p:txBody>
      </p:sp>
      <p:sp>
        <p:nvSpPr>
          <p:cNvPr id="123907" name="Content Placeholder 2">
            <a:extLst>
              <a:ext uri="{FF2B5EF4-FFF2-40B4-BE49-F238E27FC236}">
                <a16:creationId xmlns:a16="http://schemas.microsoft.com/office/drawing/2014/main" id="{F5F5E658-9558-99EE-3BD0-83795D293593}"/>
              </a:ext>
            </a:extLst>
          </p:cNvPr>
          <p:cNvSpPr>
            <a:spLocks noGrp="1" noChangeArrowheads="1"/>
          </p:cNvSpPr>
          <p:nvPr>
            <p:ph idx="1"/>
          </p:nvPr>
        </p:nvSpPr>
        <p:spPr>
          <a:xfrm>
            <a:off x="469900" y="1957388"/>
            <a:ext cx="8474075" cy="2430462"/>
          </a:xfrm>
        </p:spPr>
        <p:txBody>
          <a:bodyPr/>
          <a:lstStyle/>
          <a:p>
            <a:pPr marL="355600" indent="-355600" eaLnBrk="1" hangingPunct="1">
              <a:buFont typeface="Wingdings" panose="05000000000000000000" pitchFamily="2" charset="2"/>
              <a:buChar char="§"/>
              <a:defRPr/>
            </a:pPr>
            <a:r>
              <a:rPr lang="en-IN" altLang="en-US" sz="2000" dirty="0">
                <a:cs typeface="Times New Roman" panose="02020603050405020304" pitchFamily="18" charset="0"/>
              </a:rPr>
              <a:t>Assume 500 Kbps CAN network. </a:t>
            </a:r>
          </a:p>
          <a:p>
            <a:pPr marL="355600" indent="-355600" eaLnBrk="1" hangingPunct="1">
              <a:buFont typeface="Wingdings" panose="05000000000000000000" pitchFamily="2" charset="2"/>
              <a:buChar char="§"/>
              <a:defRPr/>
            </a:pPr>
            <a:r>
              <a:rPr lang="en-IN" altLang="en-US" sz="2000" dirty="0">
                <a:cs typeface="Times New Roman" panose="02020603050405020304" pitchFamily="18" charset="0"/>
              </a:rPr>
              <a:t>Bit time = 1/(500 x 10</a:t>
            </a:r>
            <a:r>
              <a:rPr lang="en-IN" altLang="en-US" sz="2000" baseline="30000" dirty="0">
                <a:cs typeface="Times New Roman" panose="02020603050405020304" pitchFamily="18" charset="0"/>
              </a:rPr>
              <a:t>3</a:t>
            </a:r>
            <a:r>
              <a:rPr lang="en-IN" altLang="en-US" sz="2000" dirty="0">
                <a:cs typeface="Times New Roman" panose="02020603050405020304" pitchFamily="18" charset="0"/>
              </a:rPr>
              <a:t>) = 2 </a:t>
            </a:r>
            <a:r>
              <a:rPr lang="en-IN" altLang="en-US" sz="2000" dirty="0" err="1">
                <a:cs typeface="Times New Roman" panose="02020603050405020304" pitchFamily="18" charset="0"/>
              </a:rPr>
              <a:t>usec</a:t>
            </a:r>
            <a:r>
              <a:rPr lang="en-IN" altLang="en-US" sz="2000" dirty="0">
                <a:cs typeface="Times New Roman" panose="02020603050405020304" pitchFamily="18" charset="0"/>
              </a:rPr>
              <a:t>. </a:t>
            </a:r>
          </a:p>
          <a:p>
            <a:pPr marL="355600" indent="-355600" eaLnBrk="1" hangingPunct="1">
              <a:buFont typeface="Wingdings" panose="05000000000000000000" pitchFamily="2" charset="2"/>
              <a:buChar char="§"/>
              <a:defRPr/>
            </a:pPr>
            <a:r>
              <a:rPr lang="en-IN" altLang="en-US" sz="2000" dirty="0">
                <a:cs typeface="Times New Roman" panose="02020603050405020304" pitchFamily="18" charset="0"/>
              </a:rPr>
              <a:t>With 8 </a:t>
            </a:r>
            <a:r>
              <a:rPr lang="en-IN" altLang="en-US" sz="2000" dirty="0" err="1">
                <a:cs typeface="Times New Roman" panose="02020603050405020304" pitchFamily="18" charset="0"/>
              </a:rPr>
              <a:t>tqs</a:t>
            </a:r>
            <a:r>
              <a:rPr lang="en-IN" altLang="en-US" sz="2000" dirty="0">
                <a:cs typeface="Times New Roman" panose="02020603050405020304" pitchFamily="18" charset="0"/>
              </a:rPr>
              <a:t>, </a:t>
            </a:r>
            <a:r>
              <a:rPr lang="en-IN" altLang="en-US" sz="2000" dirty="0" err="1">
                <a:cs typeface="Times New Roman" panose="02020603050405020304" pitchFamily="18" charset="0"/>
              </a:rPr>
              <a:t>tq</a:t>
            </a:r>
            <a:r>
              <a:rPr lang="en-IN" altLang="en-US" sz="2000" dirty="0">
                <a:cs typeface="Times New Roman" panose="02020603050405020304" pitchFamily="18" charset="0"/>
              </a:rPr>
              <a:t> time is 2 </a:t>
            </a:r>
            <a:r>
              <a:rPr lang="en-IN" altLang="en-US" sz="2000" dirty="0" err="1">
                <a:cs typeface="Times New Roman" panose="02020603050405020304" pitchFamily="18" charset="0"/>
              </a:rPr>
              <a:t>usec</a:t>
            </a:r>
            <a:r>
              <a:rPr lang="en-IN" altLang="en-US" sz="2000" dirty="0">
                <a:cs typeface="Times New Roman" panose="02020603050405020304" pitchFamily="18" charset="0"/>
              </a:rPr>
              <a:t>/8 = 250 </a:t>
            </a:r>
            <a:r>
              <a:rPr lang="en-IN" altLang="en-US" sz="2000" dirty="0" err="1">
                <a:cs typeface="Times New Roman" panose="02020603050405020304" pitchFamily="18" charset="0"/>
              </a:rPr>
              <a:t>nsec</a:t>
            </a:r>
            <a:r>
              <a:rPr lang="en-IN" altLang="en-US" sz="2000" dirty="0">
                <a:cs typeface="Times New Roman" panose="02020603050405020304" pitchFamily="18" charset="0"/>
              </a:rPr>
              <a:t>. </a:t>
            </a:r>
          </a:p>
          <a:p>
            <a:pPr marL="355600" indent="-355600" eaLnBrk="1" hangingPunct="1">
              <a:buFont typeface="Wingdings" panose="05000000000000000000" pitchFamily="2" charset="2"/>
              <a:buChar char="§"/>
              <a:defRPr/>
            </a:pPr>
            <a:r>
              <a:rPr lang="en-IN" altLang="en-US" sz="2000" dirty="0">
                <a:cs typeface="Times New Roman" panose="02020603050405020304" pitchFamily="18" charset="0"/>
              </a:rPr>
              <a:t>Sample point is 250 </a:t>
            </a:r>
            <a:r>
              <a:rPr lang="en-IN" altLang="en-US" sz="2000" dirty="0" err="1">
                <a:cs typeface="Times New Roman" panose="02020603050405020304" pitchFamily="18" charset="0"/>
              </a:rPr>
              <a:t>nsec</a:t>
            </a:r>
            <a:r>
              <a:rPr lang="en-IN" altLang="en-US" sz="2000" dirty="0">
                <a:cs typeface="Times New Roman" panose="02020603050405020304" pitchFamily="18" charset="0"/>
              </a:rPr>
              <a:t>(5) = 1,250 </a:t>
            </a:r>
            <a:r>
              <a:rPr lang="en-IN" altLang="en-US" sz="2000" dirty="0" err="1">
                <a:cs typeface="Times New Roman" panose="02020603050405020304" pitchFamily="18" charset="0"/>
              </a:rPr>
              <a:t>nsec</a:t>
            </a:r>
            <a:r>
              <a:rPr lang="en-IN" altLang="en-US" sz="2000" dirty="0">
                <a:cs typeface="Times New Roman" panose="02020603050405020304" pitchFamily="18" charset="0"/>
              </a:rPr>
              <a:t>. </a:t>
            </a:r>
          </a:p>
          <a:p>
            <a:pPr eaLnBrk="1" hangingPunct="1">
              <a:defRPr/>
            </a:pPr>
            <a:endParaRPr lang="en-IN" altLang="en-US" dirty="0">
              <a:latin typeface="Times New Roman" panose="02020603050405020304" pitchFamily="18" charset="0"/>
              <a:cs typeface="Times New Roman" panose="02020603050405020304" pitchFamily="18" charset="0"/>
            </a:endParaRPr>
          </a:p>
        </p:txBody>
      </p:sp>
      <p:sp>
        <p:nvSpPr>
          <p:cNvPr id="159748" name="Picture 2">
            <a:extLst>
              <a:ext uri="{FF2B5EF4-FFF2-40B4-BE49-F238E27FC236}">
                <a16:creationId xmlns:a16="http://schemas.microsoft.com/office/drawing/2014/main" id="{BBBBB88D-9D6F-91AF-E2B5-05E1F276C148}"/>
              </a:ext>
            </a:extLst>
          </p:cNvPr>
          <p:cNvSpPr>
            <a:spLocks noChangeAspect="1" noChangeArrowheads="1"/>
          </p:cNvSpPr>
          <p:nvPr/>
        </p:nvSpPr>
        <p:spPr bwMode="auto">
          <a:xfrm>
            <a:off x="2165350" y="3659188"/>
            <a:ext cx="7859713" cy="240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IN" altLang="en-US"/>
          </a:p>
        </p:txBody>
      </p:sp>
      <p:pic>
        <p:nvPicPr>
          <p:cNvPr id="159749" name="Picture 2" descr="Our Brand Identity » PES University">
            <a:extLst>
              <a:ext uri="{FF2B5EF4-FFF2-40B4-BE49-F238E27FC236}">
                <a16:creationId xmlns:a16="http://schemas.microsoft.com/office/drawing/2014/main" id="{C0A6F6ED-A72A-CF92-FB0F-8E72F26F78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a:extLst>
              <a:ext uri="{FF2B5EF4-FFF2-40B4-BE49-F238E27FC236}">
                <a16:creationId xmlns:a16="http://schemas.microsoft.com/office/drawing/2014/main" id="{CBAAF2AC-BEC9-3250-E2CD-218B8263496E}"/>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1C69C89B-8EF1-67B5-BF6C-BE7D2700040A}"/>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
        <p:nvSpPr>
          <p:cNvPr id="3" name="Line 7">
            <a:extLst>
              <a:ext uri="{FF2B5EF4-FFF2-40B4-BE49-F238E27FC236}">
                <a16:creationId xmlns:a16="http://schemas.microsoft.com/office/drawing/2014/main" id="{AC106E14-5BAD-56C9-7E99-70ED15F33C4D}"/>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sp>
        <p:nvSpPr>
          <p:cNvPr id="7" name="Rectangle 6">
            <a:extLst>
              <a:ext uri="{FF2B5EF4-FFF2-40B4-BE49-F238E27FC236}">
                <a16:creationId xmlns:a16="http://schemas.microsoft.com/office/drawing/2014/main" id="{CBE9880C-D3A0-4B6C-3606-76E45E5669CA}"/>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US" altLang="en-US" sz="2200" b="1" dirty="0">
                <a:solidFill>
                  <a:srgbClr val="C00000"/>
                </a:solidFill>
                <a:latin typeface="+mn-lt"/>
                <a:cs typeface="Times New Roman" panose="02020603050405020304" pitchFamily="18" charset="0"/>
              </a:rPr>
              <a:t>Programming CAN protocol</a:t>
            </a:r>
            <a:endParaRPr lang="en-IN" sz="2200" b="1" dirty="0">
              <a:solidFill>
                <a:srgbClr val="C00000"/>
              </a:solidFill>
              <a:latin typeface="+mn-lt"/>
              <a:cs typeface="Times New Roman" panose="02020603050405020304" pitchFamily="18" charset="0"/>
            </a:endParaRPr>
          </a:p>
        </p:txBody>
      </p:sp>
      <p:sp>
        <p:nvSpPr>
          <p:cNvPr id="8" name="Title 1">
            <a:extLst>
              <a:ext uri="{FF2B5EF4-FFF2-40B4-BE49-F238E27FC236}">
                <a16:creationId xmlns:a16="http://schemas.microsoft.com/office/drawing/2014/main" id="{F113A007-022E-714B-C593-1AEB8173476F}"/>
              </a:ext>
            </a:extLst>
          </p:cNvPr>
          <p:cNvSpPr txBox="1">
            <a:spLocks/>
          </p:cNvSpPr>
          <p:nvPr/>
        </p:nvSpPr>
        <p:spPr bwMode="auto">
          <a:xfrm>
            <a:off x="469900" y="1028700"/>
            <a:ext cx="8231188" cy="511175"/>
          </a:xfrm>
          <a:prstGeom prst="rect">
            <a:avLst/>
          </a:prstGeom>
          <a:noFill/>
          <a:ln>
            <a:noFill/>
          </a:ln>
        </p:spPr>
        <p:txBody>
          <a:bodyPr anchor="ctr">
            <a:normAutofit/>
          </a:bodyPr>
          <a:lstStyle>
            <a:lvl1pPr algn="l" defTabSz="912813"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defTabSz="912813"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defTabSz="912813"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defTabSz="912813"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defTabSz="912813"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defTabSz="912813"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defTabSz="912813"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defTabSz="912813"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defTabSz="912813" rtl="0" fontAlgn="base">
              <a:lnSpc>
                <a:spcPct val="90000"/>
              </a:lnSpc>
              <a:spcBef>
                <a:spcPct val="0"/>
              </a:spcBef>
              <a:spcAft>
                <a:spcPct val="0"/>
              </a:spcAft>
              <a:defRPr sz="4400">
                <a:solidFill>
                  <a:schemeClr val="tx1"/>
                </a:solidFill>
                <a:latin typeface="Calibri Light" panose="020F0302020204030204" pitchFamily="34" charset="0"/>
              </a:defRPr>
            </a:lvl9pPr>
          </a:lstStyle>
          <a:p>
            <a:pPr defTabSz="914309" eaLnBrk="1" fontAlgn="auto" hangingPunct="1">
              <a:spcAft>
                <a:spcPts val="0"/>
              </a:spcAft>
              <a:defRPr/>
            </a:pPr>
            <a:r>
              <a:rPr lang="en-IN" sz="2000" b="1">
                <a:solidFill>
                  <a:schemeClr val="accent1"/>
                </a:solidFill>
                <a:latin typeface="+mn-lt"/>
                <a:cs typeface="Arial" pitchFamily="34" charset="0"/>
              </a:rPr>
              <a:t>CAN Bit Timing </a:t>
            </a:r>
            <a:endParaRPr lang="en-IN" sz="2000" dirty="0">
              <a:solidFill>
                <a:schemeClr val="accent1"/>
              </a:solidFill>
              <a:latin typeface="+mn-lt"/>
              <a:cs typeface="Arial" pitchFamily="34" charset="0"/>
            </a:endParaRPr>
          </a:p>
        </p:txBody>
      </p:sp>
      <p:pic>
        <p:nvPicPr>
          <p:cNvPr id="159755" name="Picture 2">
            <a:extLst>
              <a:ext uri="{FF2B5EF4-FFF2-40B4-BE49-F238E27FC236}">
                <a16:creationId xmlns:a16="http://schemas.microsoft.com/office/drawing/2014/main" id="{FC9C0930-70D1-04FC-A001-D5F0821EC1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938" y="3657600"/>
            <a:ext cx="7858125" cy="240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Picture 2">
            <a:extLst>
              <a:ext uri="{FF2B5EF4-FFF2-40B4-BE49-F238E27FC236}">
                <a16:creationId xmlns:a16="http://schemas.microsoft.com/office/drawing/2014/main" id="{F1FF90CA-7743-AC32-F766-CBDC981D1688}"/>
              </a:ext>
            </a:extLst>
          </p:cNvPr>
          <p:cNvSpPr>
            <a:spLocks noChangeAspect="1" noChangeArrowheads="1"/>
          </p:cNvSpPr>
          <p:nvPr/>
        </p:nvSpPr>
        <p:spPr bwMode="auto">
          <a:xfrm>
            <a:off x="1598613" y="1524000"/>
            <a:ext cx="8993187"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IN" altLang="en-US"/>
          </a:p>
        </p:txBody>
      </p:sp>
      <p:pic>
        <p:nvPicPr>
          <p:cNvPr id="160771" name="Picture 2" descr="Our Brand Identity » PES University">
            <a:extLst>
              <a:ext uri="{FF2B5EF4-FFF2-40B4-BE49-F238E27FC236}">
                <a16:creationId xmlns:a16="http://schemas.microsoft.com/office/drawing/2014/main" id="{069C5E8F-2F0E-B86D-8FBB-D81EDA1EB1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3">
            <a:extLst>
              <a:ext uri="{FF2B5EF4-FFF2-40B4-BE49-F238E27FC236}">
                <a16:creationId xmlns:a16="http://schemas.microsoft.com/office/drawing/2014/main" id="{2DDAA97E-F455-1EBD-DEA9-D1C29480B511}"/>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AA8A220D-5140-D932-AC43-099112366CD5}"/>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
        <p:nvSpPr>
          <p:cNvPr id="5" name="Line 7">
            <a:extLst>
              <a:ext uri="{FF2B5EF4-FFF2-40B4-BE49-F238E27FC236}">
                <a16:creationId xmlns:a16="http://schemas.microsoft.com/office/drawing/2014/main" id="{A59F1169-F086-29FD-9565-8FC19F64508D}"/>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sp>
        <p:nvSpPr>
          <p:cNvPr id="7" name="Rectangle 6">
            <a:extLst>
              <a:ext uri="{FF2B5EF4-FFF2-40B4-BE49-F238E27FC236}">
                <a16:creationId xmlns:a16="http://schemas.microsoft.com/office/drawing/2014/main" id="{BABD3B41-FF8E-BB6C-14E8-ACF677FD9F35}"/>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US" altLang="en-US" sz="2200" b="1" dirty="0">
                <a:solidFill>
                  <a:srgbClr val="C00000"/>
                </a:solidFill>
                <a:latin typeface="+mn-lt"/>
                <a:cs typeface="Times New Roman" panose="02020603050405020304" pitchFamily="18" charset="0"/>
              </a:rPr>
              <a:t>Programming CAN protocol</a:t>
            </a:r>
            <a:endParaRPr lang="en-IN" sz="2200" b="1" dirty="0">
              <a:solidFill>
                <a:srgbClr val="C00000"/>
              </a:solidFill>
              <a:latin typeface="+mn-lt"/>
              <a:cs typeface="Times New Roman" panose="02020603050405020304" pitchFamily="18" charset="0"/>
            </a:endParaRPr>
          </a:p>
        </p:txBody>
      </p:sp>
      <p:pic>
        <p:nvPicPr>
          <p:cNvPr id="160776" name="Picture 2">
            <a:extLst>
              <a:ext uri="{FF2B5EF4-FFF2-40B4-BE49-F238E27FC236}">
                <a16:creationId xmlns:a16="http://schemas.microsoft.com/office/drawing/2014/main" id="{D395E7F2-0FC6-74BB-89CD-C11CFE77DA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913" y="1423988"/>
            <a:ext cx="8624887" cy="447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a:extLst>
              <a:ext uri="{FF2B5EF4-FFF2-40B4-BE49-F238E27FC236}">
                <a16:creationId xmlns:a16="http://schemas.microsoft.com/office/drawing/2014/main" id="{40B8EFB5-F719-DA44-7048-4DC0019C17D2}"/>
              </a:ext>
            </a:extLst>
          </p:cNvPr>
          <p:cNvSpPr txBox="1">
            <a:spLocks/>
          </p:cNvSpPr>
          <p:nvPr/>
        </p:nvSpPr>
        <p:spPr bwMode="auto">
          <a:xfrm>
            <a:off x="469900" y="1028700"/>
            <a:ext cx="8231188" cy="511175"/>
          </a:xfrm>
          <a:prstGeom prst="rect">
            <a:avLst/>
          </a:prstGeom>
          <a:noFill/>
          <a:ln>
            <a:noFill/>
          </a:ln>
        </p:spPr>
        <p:txBody>
          <a:bodyPr anchor="ctr">
            <a:normAutofit/>
          </a:bodyPr>
          <a:lstStyle>
            <a:lvl1pPr algn="l" defTabSz="912813"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defTabSz="912813"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defTabSz="912813"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defTabSz="912813"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defTabSz="912813"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defTabSz="912813"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defTabSz="912813"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defTabSz="912813"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defTabSz="912813" rtl="0" fontAlgn="base">
              <a:lnSpc>
                <a:spcPct val="90000"/>
              </a:lnSpc>
              <a:spcBef>
                <a:spcPct val="0"/>
              </a:spcBef>
              <a:spcAft>
                <a:spcPct val="0"/>
              </a:spcAft>
              <a:defRPr sz="4400">
                <a:solidFill>
                  <a:schemeClr val="tx1"/>
                </a:solidFill>
                <a:latin typeface="Calibri Light" panose="020F0302020204030204" pitchFamily="34" charset="0"/>
              </a:defRPr>
            </a:lvl9pPr>
          </a:lstStyle>
          <a:p>
            <a:pPr defTabSz="914309" eaLnBrk="1" fontAlgn="auto" hangingPunct="1">
              <a:spcAft>
                <a:spcPts val="0"/>
              </a:spcAft>
              <a:defRPr/>
            </a:pPr>
            <a:r>
              <a:rPr lang="en-IN" sz="2000" b="1">
                <a:solidFill>
                  <a:schemeClr val="accent1"/>
                </a:solidFill>
                <a:latin typeface="+mn-lt"/>
                <a:cs typeface="Arial" pitchFamily="34" charset="0"/>
              </a:rPr>
              <a:t>CAN Bit Timing </a:t>
            </a:r>
            <a:endParaRPr lang="en-IN" sz="2000" dirty="0">
              <a:solidFill>
                <a:schemeClr val="accent1"/>
              </a:solidFill>
              <a:latin typeface="+mn-lt"/>
              <a:cs typeface="Arial"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extBox 1">
            <a:extLst>
              <a:ext uri="{FF2B5EF4-FFF2-40B4-BE49-F238E27FC236}">
                <a16:creationId xmlns:a16="http://schemas.microsoft.com/office/drawing/2014/main" id="{EEAADCD0-C556-6781-D149-31E9D1708CE4}"/>
              </a:ext>
            </a:extLst>
          </p:cNvPr>
          <p:cNvSpPr txBox="1">
            <a:spLocks noChangeArrowheads="1"/>
          </p:cNvSpPr>
          <p:nvPr/>
        </p:nvSpPr>
        <p:spPr bwMode="auto">
          <a:xfrm>
            <a:off x="404813" y="1089025"/>
            <a:ext cx="8154987" cy="400050"/>
          </a:xfrm>
          <a:prstGeom prst="rect">
            <a:avLst/>
          </a:prstGeom>
          <a:noFill/>
          <a:ln>
            <a:noFill/>
          </a:ln>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defRPr/>
            </a:pPr>
            <a:r>
              <a:rPr lang="en-US" altLang="en-US" sz="2000" b="1" dirty="0">
                <a:solidFill>
                  <a:schemeClr val="accent1"/>
                </a:solidFill>
                <a:latin typeface="+mn-lt"/>
                <a:cs typeface="Times New Roman" panose="02020603050405020304" pitchFamily="18" charset="0"/>
              </a:rPr>
              <a:t>CAN Bus Timing Register (CAN1BTR)</a:t>
            </a:r>
          </a:p>
        </p:txBody>
      </p:sp>
      <p:sp>
        <p:nvSpPr>
          <p:cNvPr id="125955" name="TextBox 2">
            <a:extLst>
              <a:ext uri="{FF2B5EF4-FFF2-40B4-BE49-F238E27FC236}">
                <a16:creationId xmlns:a16="http://schemas.microsoft.com/office/drawing/2014/main" id="{F0E9C608-F260-016E-48C0-2FA77384B5A2}"/>
              </a:ext>
            </a:extLst>
          </p:cNvPr>
          <p:cNvSpPr txBox="1">
            <a:spLocks noChangeArrowheads="1"/>
          </p:cNvSpPr>
          <p:nvPr/>
        </p:nvSpPr>
        <p:spPr bwMode="auto">
          <a:xfrm>
            <a:off x="442913" y="1508125"/>
            <a:ext cx="8116887" cy="4094163"/>
          </a:xfrm>
          <a:prstGeom prst="rect">
            <a:avLst/>
          </a:prstGeom>
          <a:noFill/>
          <a:ln>
            <a:noFill/>
          </a:ln>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457200" indent="-457200" algn="just" eaLnBrk="1" hangingPunct="1">
              <a:buFont typeface="+mj-lt"/>
              <a:buAutoNum type="arabicPeriod"/>
              <a:defRPr/>
            </a:pPr>
            <a:r>
              <a:rPr lang="en-US" altLang="en-US" sz="2000" dirty="0">
                <a:latin typeface="+mn-lt"/>
                <a:cs typeface="Times New Roman" panose="02020603050405020304" pitchFamily="18" charset="0"/>
              </a:rPr>
              <a:t>This register controls how various CAN timings are derived from the APB clock. </a:t>
            </a:r>
          </a:p>
          <a:p>
            <a:pPr marL="457200" indent="-457200" algn="just" eaLnBrk="1" hangingPunct="1">
              <a:buFont typeface="+mj-lt"/>
              <a:buAutoNum type="arabicPeriod"/>
              <a:defRPr/>
            </a:pPr>
            <a:endParaRPr lang="en-US" altLang="en-US" sz="2000" dirty="0">
              <a:latin typeface="+mn-lt"/>
              <a:cs typeface="Times New Roman" panose="02020603050405020304" pitchFamily="18" charset="0"/>
            </a:endParaRPr>
          </a:p>
          <a:p>
            <a:pPr marL="457200" indent="-457200" algn="just" eaLnBrk="1" hangingPunct="1">
              <a:buFont typeface="+mj-lt"/>
              <a:buAutoNum type="arabicPeriod"/>
              <a:defRPr/>
            </a:pPr>
            <a:r>
              <a:rPr lang="en-US" altLang="en-US" sz="2000" dirty="0">
                <a:latin typeface="+mn-lt"/>
                <a:cs typeface="Times New Roman" panose="02020603050405020304" pitchFamily="18" charset="0"/>
              </a:rPr>
              <a:t>It can be read at any time but can  only be written if the RM bit in CAN mod is 1.</a:t>
            </a:r>
          </a:p>
          <a:p>
            <a:pPr marL="457200" indent="-457200" algn="just" eaLnBrk="1" hangingPunct="1">
              <a:buFont typeface="+mj-lt"/>
              <a:buAutoNum type="arabicPeriod"/>
              <a:defRPr/>
            </a:pPr>
            <a:endParaRPr lang="en-US" altLang="en-US" sz="2000" dirty="0">
              <a:latin typeface="+mn-lt"/>
              <a:cs typeface="Times New Roman" panose="02020603050405020304" pitchFamily="18" charset="0"/>
            </a:endParaRPr>
          </a:p>
          <a:p>
            <a:pPr marL="457200" indent="-457200" algn="just" eaLnBrk="1" hangingPunct="1">
              <a:buFont typeface="+mj-lt"/>
              <a:buAutoNum type="arabicPeriod"/>
              <a:defRPr/>
            </a:pPr>
            <a:r>
              <a:rPr lang="en-US" altLang="en-US" sz="2000" dirty="0">
                <a:latin typeface="+mn-lt"/>
                <a:cs typeface="Times New Roman" panose="02020603050405020304" pitchFamily="18" charset="0"/>
              </a:rPr>
              <a:t>It defines the values of the Baud Rate </a:t>
            </a:r>
            <a:r>
              <a:rPr lang="en-US" altLang="en-US" sz="2000" dirty="0" err="1">
                <a:latin typeface="+mn-lt"/>
                <a:cs typeface="Times New Roman" panose="02020603050405020304" pitchFamily="18" charset="0"/>
              </a:rPr>
              <a:t>Prescaler</a:t>
            </a:r>
            <a:r>
              <a:rPr lang="en-US" altLang="en-US" sz="2000" dirty="0">
                <a:latin typeface="+mn-lt"/>
                <a:cs typeface="Times New Roman" panose="02020603050405020304" pitchFamily="18" charset="0"/>
              </a:rPr>
              <a:t> (BRP) </a:t>
            </a:r>
          </a:p>
          <a:p>
            <a:pPr marL="457200" indent="-457200" algn="just" eaLnBrk="1" hangingPunct="1">
              <a:buFont typeface="+mj-lt"/>
              <a:buAutoNum type="arabicPeriod"/>
              <a:defRPr/>
            </a:pPr>
            <a:endParaRPr lang="en-US" altLang="en-US" sz="2000" dirty="0">
              <a:latin typeface="+mn-lt"/>
              <a:cs typeface="Times New Roman" panose="02020603050405020304" pitchFamily="18" charset="0"/>
            </a:endParaRPr>
          </a:p>
          <a:p>
            <a:pPr marL="457200" indent="-457200" algn="just" eaLnBrk="1" hangingPunct="1">
              <a:buFont typeface="+mj-lt"/>
              <a:buAutoNum type="arabicPeriod"/>
              <a:defRPr/>
            </a:pPr>
            <a:r>
              <a:rPr lang="en-US" altLang="en-US" sz="2000" dirty="0">
                <a:latin typeface="+mn-lt"/>
                <a:cs typeface="Times New Roman" panose="02020603050405020304" pitchFamily="18" charset="0"/>
              </a:rPr>
              <a:t>The Synchronization Jump Width (SJW).</a:t>
            </a:r>
          </a:p>
          <a:p>
            <a:pPr marL="457200" indent="-457200" algn="just" eaLnBrk="1" hangingPunct="1">
              <a:buFont typeface="+mj-lt"/>
              <a:buAutoNum type="arabicPeriod"/>
              <a:defRPr/>
            </a:pPr>
            <a:endParaRPr lang="en-US" altLang="en-US" sz="2000" dirty="0">
              <a:latin typeface="+mn-lt"/>
              <a:cs typeface="Times New Roman" panose="02020603050405020304" pitchFamily="18" charset="0"/>
            </a:endParaRPr>
          </a:p>
          <a:p>
            <a:pPr marL="457200" indent="-457200" algn="just" eaLnBrk="1" hangingPunct="1">
              <a:buFont typeface="+mj-lt"/>
              <a:buAutoNum type="arabicPeriod"/>
              <a:defRPr/>
            </a:pPr>
            <a:r>
              <a:rPr lang="en-US" altLang="en-US" sz="2000" dirty="0">
                <a:latin typeface="+mn-lt"/>
                <a:cs typeface="Times New Roman" panose="02020603050405020304" pitchFamily="18" charset="0"/>
              </a:rPr>
              <a:t>It defines the length of the bit period, the location of the sample point  The number of samples to be taken at each sample point.</a:t>
            </a:r>
          </a:p>
          <a:p>
            <a:pPr marL="457200" indent="-457200" algn="just" eaLnBrk="1" hangingPunct="1">
              <a:buFont typeface="+mj-lt"/>
              <a:buAutoNum type="arabicPeriod"/>
              <a:defRPr/>
            </a:pPr>
            <a:endParaRPr lang="en-US" altLang="en-US" sz="2000" dirty="0">
              <a:latin typeface="+mn-lt"/>
              <a:cs typeface="Times New Roman" panose="02020603050405020304" pitchFamily="18" charset="0"/>
            </a:endParaRPr>
          </a:p>
        </p:txBody>
      </p:sp>
      <p:pic>
        <p:nvPicPr>
          <p:cNvPr id="161796" name="Picture 2" descr="Our Brand Identity » PES University">
            <a:extLst>
              <a:ext uri="{FF2B5EF4-FFF2-40B4-BE49-F238E27FC236}">
                <a16:creationId xmlns:a16="http://schemas.microsoft.com/office/drawing/2014/main" id="{3A05DB0A-0428-2ACD-3BB2-BE117E00F4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a:extLst>
              <a:ext uri="{FF2B5EF4-FFF2-40B4-BE49-F238E27FC236}">
                <a16:creationId xmlns:a16="http://schemas.microsoft.com/office/drawing/2014/main" id="{6E4D5BB9-3538-1D24-47F8-E97BB15A8E17}"/>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243D256B-0B5E-7015-8BCE-CA9018892FB8}"/>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
        <p:nvSpPr>
          <p:cNvPr id="3" name="Line 7">
            <a:extLst>
              <a:ext uri="{FF2B5EF4-FFF2-40B4-BE49-F238E27FC236}">
                <a16:creationId xmlns:a16="http://schemas.microsoft.com/office/drawing/2014/main" id="{0F0A000B-A3E8-CF96-3CFF-CB0B6A832B2C}"/>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sp>
        <p:nvSpPr>
          <p:cNvPr id="7" name="Rectangle 6">
            <a:extLst>
              <a:ext uri="{FF2B5EF4-FFF2-40B4-BE49-F238E27FC236}">
                <a16:creationId xmlns:a16="http://schemas.microsoft.com/office/drawing/2014/main" id="{5F61C318-A03C-B588-6D20-7AE6D6005B32}"/>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US" altLang="en-US" sz="2200" b="1" dirty="0">
                <a:solidFill>
                  <a:srgbClr val="C00000"/>
                </a:solidFill>
                <a:latin typeface="+mn-lt"/>
                <a:cs typeface="Times New Roman" panose="02020603050405020304" pitchFamily="18" charset="0"/>
              </a:rPr>
              <a:t>Programming CAN protocol</a:t>
            </a:r>
            <a:endParaRPr lang="en-IN" sz="2200" b="1" dirty="0">
              <a:solidFill>
                <a:srgbClr val="C00000"/>
              </a:solidFill>
              <a:latin typeface="+mn-lt"/>
              <a:cs typeface="Times New Roman" panose="02020603050405020304"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CF543AE-B8EB-A1CE-EF3C-6A0945C320C6}"/>
              </a:ext>
            </a:extLst>
          </p:cNvPr>
          <p:cNvGraphicFramePr>
            <a:graphicFrameLocks noGrp="1"/>
          </p:cNvGraphicFramePr>
          <p:nvPr/>
        </p:nvGraphicFramePr>
        <p:xfrm>
          <a:off x="541338" y="1519238"/>
          <a:ext cx="10025062" cy="4481512"/>
        </p:xfrm>
        <a:graphic>
          <a:graphicData uri="http://schemas.openxmlformats.org/drawingml/2006/table">
            <a:tbl>
              <a:tblPr firstRow="1" bandRow="1">
                <a:tableStyleId>{5940675A-B579-460E-94D1-54222C63F5DA}</a:tableStyleId>
              </a:tblPr>
              <a:tblGrid>
                <a:gridCol w="895095">
                  <a:extLst>
                    <a:ext uri="{9D8B030D-6E8A-4147-A177-3AD203B41FA5}">
                      <a16:colId xmlns:a16="http://schemas.microsoft.com/office/drawing/2014/main" val="20000"/>
                    </a:ext>
                  </a:extLst>
                </a:gridCol>
                <a:gridCol w="1432152">
                  <a:extLst>
                    <a:ext uri="{9D8B030D-6E8A-4147-A177-3AD203B41FA5}">
                      <a16:colId xmlns:a16="http://schemas.microsoft.com/office/drawing/2014/main" val="20001"/>
                    </a:ext>
                  </a:extLst>
                </a:gridCol>
                <a:gridCol w="7697815">
                  <a:extLst>
                    <a:ext uri="{9D8B030D-6E8A-4147-A177-3AD203B41FA5}">
                      <a16:colId xmlns:a16="http://schemas.microsoft.com/office/drawing/2014/main" val="20002"/>
                    </a:ext>
                  </a:extLst>
                </a:gridCol>
              </a:tblGrid>
              <a:tr h="335360">
                <a:tc>
                  <a:txBody>
                    <a:bodyPr/>
                    <a:lstStyle/>
                    <a:p>
                      <a:r>
                        <a:rPr lang="en-US" sz="1600" dirty="0"/>
                        <a:t>BIT</a:t>
                      </a:r>
                      <a:endParaRPr lang="en-US" sz="1600" dirty="0">
                        <a:latin typeface="+mn-lt"/>
                        <a:cs typeface="Times New Roman" pitchFamily="18" charset="0"/>
                      </a:endParaRPr>
                    </a:p>
                  </a:txBody>
                  <a:tcPr marL="91456" marR="91456" marT="45740" marB="45740"/>
                </a:tc>
                <a:tc>
                  <a:txBody>
                    <a:bodyPr/>
                    <a:lstStyle/>
                    <a:p>
                      <a:r>
                        <a:rPr lang="en-US" sz="1600" dirty="0"/>
                        <a:t>SYMBOL</a:t>
                      </a:r>
                      <a:endParaRPr lang="en-US" sz="1600" dirty="0">
                        <a:latin typeface="+mn-lt"/>
                        <a:cs typeface="Times New Roman" pitchFamily="18" charset="0"/>
                      </a:endParaRPr>
                    </a:p>
                  </a:txBody>
                  <a:tcPr marL="91456" marR="91456" marT="45740" marB="45740"/>
                </a:tc>
                <a:tc>
                  <a:txBody>
                    <a:bodyPr/>
                    <a:lstStyle/>
                    <a:p>
                      <a:r>
                        <a:rPr lang="en-US" sz="1600" dirty="0"/>
                        <a:t>FUNCTIONS</a:t>
                      </a:r>
                      <a:endParaRPr lang="en-US" sz="1600" dirty="0">
                        <a:latin typeface="+mn-lt"/>
                        <a:cs typeface="Times New Roman" pitchFamily="18" charset="0"/>
                      </a:endParaRPr>
                    </a:p>
                  </a:txBody>
                  <a:tcPr marL="91456" marR="91456" marT="45740" marB="45740"/>
                </a:tc>
                <a:extLst>
                  <a:ext uri="{0D108BD9-81ED-4DB2-BD59-A6C34878D82A}">
                    <a16:rowId xmlns:a16="http://schemas.microsoft.com/office/drawing/2014/main" val="10000"/>
                  </a:ext>
                </a:extLst>
              </a:tr>
              <a:tr h="579239">
                <a:tc>
                  <a:txBody>
                    <a:bodyPr/>
                    <a:lstStyle/>
                    <a:p>
                      <a:r>
                        <a:rPr lang="en-US" sz="1600" dirty="0"/>
                        <a:t>9:0</a:t>
                      </a:r>
                      <a:endParaRPr lang="en-US" sz="1600" dirty="0">
                        <a:latin typeface="+mn-lt"/>
                        <a:cs typeface="Times New Roman" pitchFamily="18" charset="0"/>
                      </a:endParaRPr>
                    </a:p>
                  </a:txBody>
                  <a:tcPr marL="91456" marR="91456" marT="45740" marB="45740"/>
                </a:tc>
                <a:tc>
                  <a:txBody>
                    <a:bodyPr/>
                    <a:lstStyle/>
                    <a:p>
                      <a:r>
                        <a:rPr lang="en-US" sz="1600" kern="1200" baseline="0" dirty="0">
                          <a:solidFill>
                            <a:schemeClr val="dk1"/>
                          </a:solidFill>
                        </a:rPr>
                        <a:t>BRP</a:t>
                      </a:r>
                      <a:endParaRPr lang="en-US" sz="1600" dirty="0">
                        <a:latin typeface="+mn-lt"/>
                        <a:cs typeface="Times New Roman" pitchFamily="18" charset="0"/>
                      </a:endParaRPr>
                    </a:p>
                  </a:txBody>
                  <a:tcPr marL="91456" marR="91456" marT="45740" marB="45740"/>
                </a:tc>
                <a:tc>
                  <a:txBody>
                    <a:bodyPr/>
                    <a:lstStyle/>
                    <a:p>
                      <a:r>
                        <a:rPr lang="en-US" sz="1600" kern="1200" baseline="0" dirty="0">
                          <a:solidFill>
                            <a:schemeClr val="dk1"/>
                          </a:solidFill>
                        </a:rPr>
                        <a:t>Baud Rate  </a:t>
                      </a:r>
                      <a:r>
                        <a:rPr lang="en-US" sz="1600" kern="1200" baseline="0" dirty="0" err="1">
                          <a:solidFill>
                            <a:schemeClr val="dk1"/>
                          </a:solidFill>
                        </a:rPr>
                        <a:t>Prescaler</a:t>
                      </a:r>
                      <a:r>
                        <a:rPr lang="en-US" sz="1600" kern="1200" baseline="0" dirty="0">
                          <a:solidFill>
                            <a:schemeClr val="dk1"/>
                          </a:solidFill>
                        </a:rPr>
                        <a:t>. The APB clock is divided by (this value plus one) to produce the CAN clock.</a:t>
                      </a:r>
                      <a:endParaRPr lang="en-US" sz="1600" dirty="0">
                        <a:latin typeface="+mn-lt"/>
                        <a:cs typeface="Times New Roman" pitchFamily="18" charset="0"/>
                      </a:endParaRPr>
                    </a:p>
                  </a:txBody>
                  <a:tcPr marL="91456" marR="91456" marT="45740" marB="45740"/>
                </a:tc>
                <a:extLst>
                  <a:ext uri="{0D108BD9-81ED-4DB2-BD59-A6C34878D82A}">
                    <a16:rowId xmlns:a16="http://schemas.microsoft.com/office/drawing/2014/main" val="10001"/>
                  </a:ext>
                </a:extLst>
              </a:tr>
              <a:tr h="579239">
                <a:tc>
                  <a:txBody>
                    <a:bodyPr/>
                    <a:lstStyle/>
                    <a:p>
                      <a:r>
                        <a:rPr lang="en-US" sz="1600" dirty="0"/>
                        <a:t>13:10</a:t>
                      </a:r>
                      <a:endParaRPr lang="en-US" sz="1600" dirty="0">
                        <a:latin typeface="+mn-lt"/>
                        <a:cs typeface="Times New Roman" pitchFamily="18" charset="0"/>
                      </a:endParaRPr>
                    </a:p>
                  </a:txBody>
                  <a:tcPr marL="91456" marR="91456" marT="45740" marB="45740"/>
                </a:tc>
                <a:tc>
                  <a:txBody>
                    <a:bodyPr/>
                    <a:lstStyle/>
                    <a:p>
                      <a:r>
                        <a:rPr lang="en-US" sz="1600" dirty="0"/>
                        <a:t>------</a:t>
                      </a:r>
                      <a:endParaRPr lang="en-US" sz="1600" dirty="0">
                        <a:latin typeface="+mn-lt"/>
                        <a:cs typeface="Times New Roman" pitchFamily="18" charset="0"/>
                      </a:endParaRPr>
                    </a:p>
                  </a:txBody>
                  <a:tcPr marL="91456" marR="91456" marT="45740" marB="45740"/>
                </a:tc>
                <a:tc>
                  <a:txBody>
                    <a:bodyPr/>
                    <a:lstStyle/>
                    <a:p>
                      <a:r>
                        <a:rPr lang="en-US" sz="1600" kern="1200" baseline="0" dirty="0">
                          <a:solidFill>
                            <a:schemeClr val="dk1"/>
                          </a:solidFill>
                        </a:rPr>
                        <a:t>Reserved, user software should not write ones to reserved bits. The value read from a reserved bit is not defined.</a:t>
                      </a:r>
                      <a:endParaRPr lang="en-US" sz="1600" dirty="0">
                        <a:latin typeface="+mn-lt"/>
                        <a:cs typeface="Times New Roman" pitchFamily="18" charset="0"/>
                      </a:endParaRPr>
                    </a:p>
                  </a:txBody>
                  <a:tcPr marL="91456" marR="91456" marT="45740" marB="45740"/>
                </a:tc>
                <a:extLst>
                  <a:ext uri="{0D108BD9-81ED-4DB2-BD59-A6C34878D82A}">
                    <a16:rowId xmlns:a16="http://schemas.microsoft.com/office/drawing/2014/main" val="10002"/>
                  </a:ext>
                </a:extLst>
              </a:tr>
              <a:tr h="335360">
                <a:tc>
                  <a:txBody>
                    <a:bodyPr/>
                    <a:lstStyle/>
                    <a:p>
                      <a:r>
                        <a:rPr lang="en-US" sz="1600" dirty="0"/>
                        <a:t>15:14</a:t>
                      </a:r>
                      <a:endParaRPr lang="en-US" sz="1600" dirty="0">
                        <a:latin typeface="+mn-lt"/>
                        <a:cs typeface="Times New Roman" pitchFamily="18" charset="0"/>
                      </a:endParaRPr>
                    </a:p>
                  </a:txBody>
                  <a:tcPr marL="91456" marR="91456" marT="45740" marB="45740"/>
                </a:tc>
                <a:tc>
                  <a:txBody>
                    <a:bodyPr/>
                    <a:lstStyle/>
                    <a:p>
                      <a:r>
                        <a:rPr lang="en-US" sz="1600" dirty="0"/>
                        <a:t>SJW</a:t>
                      </a:r>
                      <a:endParaRPr lang="en-US" sz="1600" dirty="0">
                        <a:latin typeface="+mn-lt"/>
                        <a:cs typeface="Times New Roman" pitchFamily="18" charset="0"/>
                      </a:endParaRPr>
                    </a:p>
                  </a:txBody>
                  <a:tcPr marL="91456" marR="91456" marT="45740" marB="45740"/>
                </a:tc>
                <a:tc>
                  <a:txBody>
                    <a:bodyPr/>
                    <a:lstStyle/>
                    <a:p>
                      <a:r>
                        <a:rPr lang="en-US" sz="1600" kern="1200" baseline="0" dirty="0">
                          <a:solidFill>
                            <a:schemeClr val="dk1"/>
                          </a:solidFill>
                        </a:rPr>
                        <a:t>The Synchronization Jump Width is (this value plus one) CAN clocks.</a:t>
                      </a:r>
                      <a:endParaRPr lang="en-US" sz="1600" dirty="0">
                        <a:latin typeface="+mn-lt"/>
                        <a:cs typeface="Times New Roman" pitchFamily="18" charset="0"/>
                      </a:endParaRPr>
                    </a:p>
                  </a:txBody>
                  <a:tcPr marL="91456" marR="91456" marT="45740" marB="45740"/>
                </a:tc>
                <a:extLst>
                  <a:ext uri="{0D108BD9-81ED-4DB2-BD59-A6C34878D82A}">
                    <a16:rowId xmlns:a16="http://schemas.microsoft.com/office/drawing/2014/main" val="10003"/>
                  </a:ext>
                </a:extLst>
              </a:tr>
              <a:tr h="579239">
                <a:tc>
                  <a:txBody>
                    <a:bodyPr/>
                    <a:lstStyle/>
                    <a:p>
                      <a:r>
                        <a:rPr lang="en-US" sz="1600" kern="1200" baseline="0" dirty="0">
                          <a:solidFill>
                            <a:schemeClr val="dk1"/>
                          </a:solidFill>
                        </a:rPr>
                        <a:t>19:16</a:t>
                      </a:r>
                      <a:endParaRPr lang="en-US" sz="1600" dirty="0">
                        <a:latin typeface="+mn-lt"/>
                        <a:cs typeface="Times New Roman" pitchFamily="18" charset="0"/>
                      </a:endParaRPr>
                    </a:p>
                  </a:txBody>
                  <a:tcPr marL="91456" marR="91456" marT="45740" marB="45740"/>
                </a:tc>
                <a:tc>
                  <a:txBody>
                    <a:bodyPr/>
                    <a:lstStyle/>
                    <a:p>
                      <a:r>
                        <a:rPr lang="en-US" sz="1600" kern="1200" baseline="0" dirty="0">
                          <a:solidFill>
                            <a:schemeClr val="dk1"/>
                          </a:solidFill>
                        </a:rPr>
                        <a:t>TESG1</a:t>
                      </a:r>
                      <a:endParaRPr lang="en-US" sz="1600" dirty="0">
                        <a:latin typeface="+mn-lt"/>
                        <a:cs typeface="Times New Roman" pitchFamily="18" charset="0"/>
                      </a:endParaRPr>
                    </a:p>
                  </a:txBody>
                  <a:tcPr marL="91456" marR="91456" marT="45740" marB="45740"/>
                </a:tc>
                <a:tc>
                  <a:txBody>
                    <a:bodyPr/>
                    <a:lstStyle/>
                    <a:p>
                      <a:r>
                        <a:rPr lang="en-US" sz="1600" kern="1200" baseline="0" dirty="0">
                          <a:solidFill>
                            <a:schemeClr val="dk1"/>
                          </a:solidFill>
                        </a:rPr>
                        <a:t>The delay from the nominal Sync point to the sample point is (this value plus one) CAN clocks.</a:t>
                      </a:r>
                      <a:endParaRPr lang="en-US" sz="1600" dirty="0">
                        <a:latin typeface="+mn-lt"/>
                        <a:cs typeface="Times New Roman" pitchFamily="18" charset="0"/>
                      </a:endParaRPr>
                    </a:p>
                  </a:txBody>
                  <a:tcPr marL="91456" marR="91456" marT="45740" marB="45740"/>
                </a:tc>
                <a:extLst>
                  <a:ext uri="{0D108BD9-81ED-4DB2-BD59-A6C34878D82A}">
                    <a16:rowId xmlns:a16="http://schemas.microsoft.com/office/drawing/2014/main" val="10004"/>
                  </a:ext>
                </a:extLst>
              </a:tr>
              <a:tr h="579239">
                <a:tc>
                  <a:txBody>
                    <a:bodyPr/>
                    <a:lstStyle/>
                    <a:p>
                      <a:r>
                        <a:rPr lang="en-US" sz="1600" kern="1200" baseline="0" dirty="0">
                          <a:solidFill>
                            <a:schemeClr val="dk1"/>
                          </a:solidFill>
                        </a:rPr>
                        <a:t>22:20</a:t>
                      </a:r>
                      <a:endParaRPr lang="en-US" sz="1600" dirty="0">
                        <a:latin typeface="+mn-lt"/>
                        <a:cs typeface="Times New Roman" pitchFamily="18" charset="0"/>
                      </a:endParaRPr>
                    </a:p>
                  </a:txBody>
                  <a:tcPr marL="91456" marR="91456" marT="45740" marB="45740"/>
                </a:tc>
                <a:tc>
                  <a:txBody>
                    <a:bodyPr/>
                    <a:lstStyle/>
                    <a:p>
                      <a:r>
                        <a:rPr lang="en-US" sz="1600" kern="1200" baseline="0" dirty="0">
                          <a:solidFill>
                            <a:schemeClr val="dk1"/>
                          </a:solidFill>
                        </a:rPr>
                        <a:t>TESG2</a:t>
                      </a:r>
                      <a:endParaRPr lang="en-US" sz="1600" dirty="0">
                        <a:latin typeface="+mn-lt"/>
                        <a:cs typeface="Times New Roman" pitchFamily="18" charset="0"/>
                      </a:endParaRPr>
                    </a:p>
                  </a:txBody>
                  <a:tcPr marL="91456" marR="91456" marT="45740" marB="45740"/>
                </a:tc>
                <a:tc>
                  <a:txBody>
                    <a:bodyPr/>
                    <a:lstStyle/>
                    <a:p>
                      <a:r>
                        <a:rPr lang="en-US" sz="1600" kern="1200" baseline="0" dirty="0">
                          <a:solidFill>
                            <a:schemeClr val="dk1"/>
                          </a:solidFill>
                        </a:rPr>
                        <a:t>The delay from the sample point to the next nominal sync point is (this value plus one) CAN clocks. The nominal CAN bit time is (this value plus the value in TSEG1 plus 3) CAN clocks.</a:t>
                      </a:r>
                      <a:endParaRPr lang="en-US" sz="1600" dirty="0">
                        <a:latin typeface="+mn-lt"/>
                        <a:cs typeface="Times New Roman" pitchFamily="18" charset="0"/>
                      </a:endParaRPr>
                    </a:p>
                  </a:txBody>
                  <a:tcPr marL="91456" marR="91456" marT="45740" marB="45740"/>
                </a:tc>
                <a:extLst>
                  <a:ext uri="{0D108BD9-81ED-4DB2-BD59-A6C34878D82A}">
                    <a16:rowId xmlns:a16="http://schemas.microsoft.com/office/drawing/2014/main" val="10005"/>
                  </a:ext>
                </a:extLst>
              </a:tr>
              <a:tr h="335360">
                <a:tc rowSpan="2">
                  <a:txBody>
                    <a:bodyPr/>
                    <a:lstStyle/>
                    <a:p>
                      <a:r>
                        <a:rPr lang="en-US" sz="1600" dirty="0"/>
                        <a:t>23</a:t>
                      </a:r>
                      <a:endParaRPr lang="en-US" sz="1600" dirty="0">
                        <a:latin typeface="+mn-lt"/>
                        <a:cs typeface="Times New Roman" pitchFamily="18" charset="0"/>
                      </a:endParaRPr>
                    </a:p>
                  </a:txBody>
                  <a:tcPr marL="91456" marR="91456" marT="45740" marB="45740"/>
                </a:tc>
                <a:tc rowSpan="2">
                  <a:txBody>
                    <a:bodyPr/>
                    <a:lstStyle/>
                    <a:p>
                      <a:r>
                        <a:rPr lang="en-US" sz="1600" dirty="0"/>
                        <a:t>SAM</a:t>
                      </a:r>
                      <a:endParaRPr lang="en-US" sz="1600" dirty="0">
                        <a:latin typeface="+mn-lt"/>
                        <a:cs typeface="Times New Roman" pitchFamily="18" charset="0"/>
                      </a:endParaRPr>
                    </a:p>
                  </a:txBody>
                  <a:tcPr marL="91456" marR="91456" marT="45740" marB="45740"/>
                </a:tc>
                <a:tc>
                  <a:txBody>
                    <a:bodyPr/>
                    <a:lstStyle/>
                    <a:p>
                      <a:r>
                        <a:rPr lang="en-US" sz="1600" dirty="0"/>
                        <a:t>0 :</a:t>
                      </a:r>
                      <a:r>
                        <a:rPr lang="en-US" sz="1600" kern="1200" baseline="0" dirty="0">
                          <a:solidFill>
                            <a:schemeClr val="dk1"/>
                          </a:solidFill>
                        </a:rPr>
                        <a:t>The bus is sampled once (recommended for high speed buses)</a:t>
                      </a:r>
                      <a:endParaRPr lang="en-US" sz="1600" dirty="0">
                        <a:latin typeface="+mn-lt"/>
                        <a:cs typeface="Times New Roman" pitchFamily="18" charset="0"/>
                      </a:endParaRPr>
                    </a:p>
                  </a:txBody>
                  <a:tcPr marL="91456" marR="91456" marT="45740" marB="45740"/>
                </a:tc>
                <a:extLst>
                  <a:ext uri="{0D108BD9-81ED-4DB2-BD59-A6C34878D82A}">
                    <a16:rowId xmlns:a16="http://schemas.microsoft.com/office/drawing/2014/main" val="10006"/>
                  </a:ext>
                </a:extLst>
              </a:tr>
              <a:tr h="579239">
                <a:tc vMerge="1">
                  <a:txBody>
                    <a:bodyPr/>
                    <a:lstStyle/>
                    <a:p>
                      <a:endParaRPr lang="en-US"/>
                    </a:p>
                  </a:txBody>
                  <a:tcPr/>
                </a:tc>
                <a:tc vMerge="1">
                  <a:txBody>
                    <a:bodyPr/>
                    <a:lstStyle/>
                    <a:p>
                      <a:endParaRPr lang="en-US"/>
                    </a:p>
                  </a:txBody>
                  <a:tcPr/>
                </a:tc>
                <a:tc>
                  <a:txBody>
                    <a:bodyPr/>
                    <a:lstStyle/>
                    <a:p>
                      <a:r>
                        <a:rPr lang="en-US" sz="1600" dirty="0"/>
                        <a:t>1:</a:t>
                      </a:r>
                      <a:r>
                        <a:rPr lang="en-US" sz="1600" kern="1200" baseline="0" dirty="0">
                          <a:solidFill>
                            <a:schemeClr val="dk1"/>
                          </a:solidFill>
                        </a:rPr>
                        <a:t>The bus is sampled 3 times (recommended for low to medium speed buses to filter spikes on the bus-line)</a:t>
                      </a:r>
                      <a:endParaRPr lang="en-US" sz="1600" dirty="0">
                        <a:latin typeface="+mn-lt"/>
                        <a:cs typeface="Times New Roman" pitchFamily="18" charset="0"/>
                      </a:endParaRPr>
                    </a:p>
                  </a:txBody>
                  <a:tcPr marL="91456" marR="91456" marT="45740" marB="45740"/>
                </a:tc>
                <a:extLst>
                  <a:ext uri="{0D108BD9-81ED-4DB2-BD59-A6C34878D82A}">
                    <a16:rowId xmlns:a16="http://schemas.microsoft.com/office/drawing/2014/main" val="10007"/>
                  </a:ext>
                </a:extLst>
              </a:tr>
              <a:tr h="579239">
                <a:tc>
                  <a:txBody>
                    <a:bodyPr/>
                    <a:lstStyle/>
                    <a:p>
                      <a:r>
                        <a:rPr lang="en-US" sz="1600" dirty="0"/>
                        <a:t>31:24</a:t>
                      </a:r>
                      <a:endParaRPr lang="en-US" sz="1600" dirty="0">
                        <a:latin typeface="+mn-lt"/>
                        <a:cs typeface="Times New Roman" pitchFamily="18" charset="0"/>
                      </a:endParaRPr>
                    </a:p>
                  </a:txBody>
                  <a:tcPr marL="91456" marR="91456" marT="45740" marB="45740"/>
                </a:tc>
                <a:tc>
                  <a:txBody>
                    <a:bodyPr/>
                    <a:lstStyle/>
                    <a:p>
                      <a:endParaRPr lang="en-US" sz="1600" dirty="0">
                        <a:latin typeface="+mn-lt"/>
                        <a:cs typeface="Times New Roman" pitchFamily="18" charset="0"/>
                      </a:endParaRPr>
                    </a:p>
                  </a:txBody>
                  <a:tcPr marL="91456" marR="91456" marT="45740" marB="45740"/>
                </a:tc>
                <a:tc>
                  <a:txBody>
                    <a:bodyPr/>
                    <a:lstStyle/>
                    <a:p>
                      <a:r>
                        <a:rPr lang="en-US" sz="1600" kern="1200" baseline="0" dirty="0">
                          <a:solidFill>
                            <a:schemeClr val="dk1"/>
                          </a:solidFill>
                        </a:rPr>
                        <a:t>Reserved, user software should not write ones to reserved bits. The value read from a reserved bit is not defined.</a:t>
                      </a:r>
                      <a:endParaRPr lang="en-US" sz="1600" dirty="0">
                        <a:latin typeface="+mn-lt"/>
                        <a:cs typeface="Times New Roman" pitchFamily="18" charset="0"/>
                      </a:endParaRPr>
                    </a:p>
                  </a:txBody>
                  <a:tcPr marL="91456" marR="91456" marT="45740" marB="45740"/>
                </a:tc>
                <a:extLst>
                  <a:ext uri="{0D108BD9-81ED-4DB2-BD59-A6C34878D82A}">
                    <a16:rowId xmlns:a16="http://schemas.microsoft.com/office/drawing/2014/main" val="10008"/>
                  </a:ext>
                </a:extLst>
              </a:tr>
            </a:tbl>
          </a:graphicData>
        </a:graphic>
      </p:graphicFrame>
      <p:sp>
        <p:nvSpPr>
          <p:cNvPr id="3" name="Rectangle 2">
            <a:extLst>
              <a:ext uri="{FF2B5EF4-FFF2-40B4-BE49-F238E27FC236}">
                <a16:creationId xmlns:a16="http://schemas.microsoft.com/office/drawing/2014/main" id="{F6D64DD7-3058-6864-548E-11B68065CF0F}"/>
              </a:ext>
            </a:extLst>
          </p:cNvPr>
          <p:cNvSpPr/>
          <p:nvPr/>
        </p:nvSpPr>
        <p:spPr>
          <a:xfrm>
            <a:off x="442913" y="5942013"/>
            <a:ext cx="7489825" cy="400050"/>
          </a:xfrm>
          <a:prstGeom prst="rect">
            <a:avLst/>
          </a:prstGeom>
        </p:spPr>
        <p:txBody>
          <a:bodyPr wrap="none">
            <a:spAutoFit/>
          </a:bodyPr>
          <a:lstStyle/>
          <a:p>
            <a:pPr eaLnBrk="1" fontAlgn="auto" hangingPunct="1">
              <a:spcBef>
                <a:spcPts val="0"/>
              </a:spcBef>
              <a:spcAft>
                <a:spcPts val="0"/>
              </a:spcAft>
              <a:defRPr/>
            </a:pPr>
            <a:r>
              <a:rPr lang="en-US" altLang="en-US" sz="2000" b="1" dirty="0">
                <a:solidFill>
                  <a:schemeClr val="accent1"/>
                </a:solidFill>
                <a:latin typeface="+mn-lt"/>
                <a:cs typeface="Times New Roman" panose="02020603050405020304" pitchFamily="18" charset="0"/>
              </a:rPr>
              <a:t>CAN1BTR = </a:t>
            </a:r>
            <a:r>
              <a:rPr lang="en-IN" sz="2000" dirty="0">
                <a:solidFill>
                  <a:srgbClr val="FF0000"/>
                </a:solidFill>
                <a:latin typeface="+mn-lt"/>
              </a:rPr>
              <a:t>0X001C0007::0000 0000 0</a:t>
            </a:r>
            <a:r>
              <a:rPr lang="en-IN" sz="2000" dirty="0">
                <a:solidFill>
                  <a:schemeClr val="tx1">
                    <a:lumMod val="95000"/>
                    <a:lumOff val="5000"/>
                  </a:schemeClr>
                </a:solidFill>
                <a:latin typeface="+mn-lt"/>
              </a:rPr>
              <a:t>001</a:t>
            </a:r>
            <a:r>
              <a:rPr lang="en-IN" sz="2000" dirty="0">
                <a:solidFill>
                  <a:srgbClr val="FF0000"/>
                </a:solidFill>
                <a:latin typeface="+mn-lt"/>
              </a:rPr>
              <a:t> </a:t>
            </a:r>
            <a:r>
              <a:rPr lang="en-IN" sz="2000" dirty="0">
                <a:solidFill>
                  <a:schemeClr val="accent4">
                    <a:lumMod val="75000"/>
                  </a:schemeClr>
                </a:solidFill>
                <a:latin typeface="+mn-lt"/>
              </a:rPr>
              <a:t>1100</a:t>
            </a:r>
            <a:r>
              <a:rPr lang="en-IN" sz="2000" dirty="0">
                <a:solidFill>
                  <a:srgbClr val="FF0000"/>
                </a:solidFill>
                <a:latin typeface="+mn-lt"/>
              </a:rPr>
              <a:t> </a:t>
            </a:r>
            <a:r>
              <a:rPr lang="en-IN" sz="2000" dirty="0">
                <a:solidFill>
                  <a:schemeClr val="accent3">
                    <a:lumMod val="75000"/>
                  </a:schemeClr>
                </a:solidFill>
                <a:latin typeface="+mn-lt"/>
              </a:rPr>
              <a:t>00</a:t>
            </a:r>
            <a:r>
              <a:rPr lang="en-IN" sz="2000" dirty="0">
                <a:solidFill>
                  <a:srgbClr val="FF0000"/>
                </a:solidFill>
                <a:latin typeface="+mn-lt"/>
              </a:rPr>
              <a:t>00 00</a:t>
            </a:r>
            <a:r>
              <a:rPr lang="en-IN" sz="2000" dirty="0">
                <a:solidFill>
                  <a:schemeClr val="accent2">
                    <a:lumMod val="75000"/>
                  </a:schemeClr>
                </a:solidFill>
                <a:latin typeface="+mn-lt"/>
              </a:rPr>
              <a:t>00 0000 0111 </a:t>
            </a:r>
          </a:p>
        </p:txBody>
      </p:sp>
      <p:pic>
        <p:nvPicPr>
          <p:cNvPr id="162859" name="Picture 2" descr="Our Brand Identity » PES University">
            <a:extLst>
              <a:ext uri="{FF2B5EF4-FFF2-40B4-BE49-F238E27FC236}">
                <a16:creationId xmlns:a16="http://schemas.microsoft.com/office/drawing/2014/main" id="{912DBEA7-6398-85FA-FC29-B842B01AFA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a:extLst>
              <a:ext uri="{FF2B5EF4-FFF2-40B4-BE49-F238E27FC236}">
                <a16:creationId xmlns:a16="http://schemas.microsoft.com/office/drawing/2014/main" id="{4AF0D469-A410-BC87-7401-9459EFCD3492}"/>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5650DDE1-285C-BD17-C6F1-0B594DE362C3}"/>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
        <p:nvSpPr>
          <p:cNvPr id="7" name="Line 7">
            <a:extLst>
              <a:ext uri="{FF2B5EF4-FFF2-40B4-BE49-F238E27FC236}">
                <a16:creationId xmlns:a16="http://schemas.microsoft.com/office/drawing/2014/main" id="{FF29BC9C-8EE0-BCEA-D2FA-7CD81308F201}"/>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sp>
        <p:nvSpPr>
          <p:cNvPr id="9" name="Rectangle 8">
            <a:extLst>
              <a:ext uri="{FF2B5EF4-FFF2-40B4-BE49-F238E27FC236}">
                <a16:creationId xmlns:a16="http://schemas.microsoft.com/office/drawing/2014/main" id="{C40C6768-A51C-7E06-B866-947095944B01}"/>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US" altLang="en-US" sz="2200" b="1" dirty="0">
                <a:solidFill>
                  <a:srgbClr val="C00000"/>
                </a:solidFill>
                <a:latin typeface="+mn-lt"/>
                <a:cs typeface="Times New Roman" panose="02020603050405020304" pitchFamily="18" charset="0"/>
              </a:rPr>
              <a:t>Programming CAN protocol</a:t>
            </a:r>
            <a:endParaRPr lang="en-IN" sz="2200" b="1" dirty="0">
              <a:solidFill>
                <a:srgbClr val="C00000"/>
              </a:solidFill>
              <a:latin typeface="+mn-lt"/>
              <a:cs typeface="Times New Roman" panose="02020603050405020304" pitchFamily="18" charset="0"/>
            </a:endParaRPr>
          </a:p>
        </p:txBody>
      </p:sp>
      <p:sp>
        <p:nvSpPr>
          <p:cNvPr id="10" name="TextBox 1">
            <a:extLst>
              <a:ext uri="{FF2B5EF4-FFF2-40B4-BE49-F238E27FC236}">
                <a16:creationId xmlns:a16="http://schemas.microsoft.com/office/drawing/2014/main" id="{7041D56C-E774-4C88-67D7-5A87835752E9}"/>
              </a:ext>
            </a:extLst>
          </p:cNvPr>
          <p:cNvSpPr txBox="1">
            <a:spLocks noChangeArrowheads="1"/>
          </p:cNvSpPr>
          <p:nvPr/>
        </p:nvSpPr>
        <p:spPr bwMode="auto">
          <a:xfrm>
            <a:off x="404813" y="1089025"/>
            <a:ext cx="8154987" cy="400050"/>
          </a:xfrm>
          <a:prstGeom prst="rect">
            <a:avLst/>
          </a:prstGeom>
          <a:noFill/>
          <a:ln>
            <a:noFill/>
          </a:ln>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defRPr/>
            </a:pPr>
            <a:r>
              <a:rPr lang="en-US" altLang="en-US" sz="2000" b="1" dirty="0">
                <a:solidFill>
                  <a:schemeClr val="accent1"/>
                </a:solidFill>
                <a:latin typeface="+mn-lt"/>
                <a:cs typeface="Times New Roman" panose="02020603050405020304" pitchFamily="18" charset="0"/>
              </a:rPr>
              <a:t>CAN Bus Timing Register (CAN1BTR)</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1">
            <a:extLst>
              <a:ext uri="{FF2B5EF4-FFF2-40B4-BE49-F238E27FC236}">
                <a16:creationId xmlns:a16="http://schemas.microsoft.com/office/drawing/2014/main" id="{83095138-91AD-AD84-EBEA-2BE1D5B455F3}"/>
              </a:ext>
            </a:extLst>
          </p:cNvPr>
          <p:cNvSpPr>
            <a:spLocks noChangeArrowheads="1"/>
          </p:cNvSpPr>
          <p:nvPr/>
        </p:nvSpPr>
        <p:spPr bwMode="auto">
          <a:xfrm>
            <a:off x="442913" y="1077913"/>
            <a:ext cx="7621587" cy="400050"/>
          </a:xfrm>
          <a:prstGeom prst="rect">
            <a:avLst/>
          </a:prstGeom>
          <a:noFill/>
          <a:ln>
            <a:noFill/>
          </a:ln>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defRPr/>
            </a:pPr>
            <a:r>
              <a:rPr lang="en-IN" altLang="en-US" sz="2000" b="1" dirty="0">
                <a:solidFill>
                  <a:schemeClr val="accent1"/>
                </a:solidFill>
                <a:latin typeface="+mn-lt"/>
                <a:cs typeface="Arial" panose="020B0604020202020204" pitchFamily="34" charset="0"/>
              </a:rPr>
              <a:t>Baud Rate Prescaler (BRP)</a:t>
            </a:r>
          </a:p>
        </p:txBody>
      </p:sp>
      <p:sp>
        <p:nvSpPr>
          <p:cNvPr id="3" name="Rectangle 2">
            <a:extLst>
              <a:ext uri="{FF2B5EF4-FFF2-40B4-BE49-F238E27FC236}">
                <a16:creationId xmlns:a16="http://schemas.microsoft.com/office/drawing/2014/main" id="{5DFF53CC-D64B-1821-DFD7-D545E3D3954E}"/>
              </a:ext>
            </a:extLst>
          </p:cNvPr>
          <p:cNvSpPr/>
          <p:nvPr/>
        </p:nvSpPr>
        <p:spPr>
          <a:xfrm>
            <a:off x="541338" y="3433763"/>
            <a:ext cx="8018462" cy="708025"/>
          </a:xfrm>
          <a:prstGeom prst="rect">
            <a:avLst/>
          </a:prstGeom>
        </p:spPr>
        <p:txBody>
          <a:bodyPr>
            <a:spAutoFit/>
          </a:bodyPr>
          <a:lstStyle/>
          <a:p>
            <a:pPr eaLnBrk="1" fontAlgn="auto" hangingPunct="1">
              <a:spcBef>
                <a:spcPts val="0"/>
              </a:spcBef>
              <a:spcAft>
                <a:spcPts val="0"/>
              </a:spcAft>
              <a:defRPr/>
            </a:pPr>
            <a:r>
              <a:rPr lang="en-IN" sz="2000" dirty="0" err="1">
                <a:latin typeface="+mn-lt"/>
                <a:cs typeface="Times New Roman" pitchFamily="18" charset="0"/>
              </a:rPr>
              <a:t>tscl</a:t>
            </a:r>
            <a:r>
              <a:rPr lang="en-IN" sz="2000" dirty="0">
                <a:latin typeface="+mn-lt"/>
                <a:cs typeface="Times New Roman" pitchFamily="18" charset="0"/>
              </a:rPr>
              <a:t> = </a:t>
            </a:r>
            <a:r>
              <a:rPr lang="en-IN" sz="2000" dirty="0" err="1">
                <a:latin typeface="+mn-lt"/>
                <a:cs typeface="Times New Roman" pitchFamily="18" charset="0"/>
              </a:rPr>
              <a:t>tCLK</a:t>
            </a:r>
            <a:r>
              <a:rPr lang="en-IN" sz="2000" dirty="0">
                <a:latin typeface="+mn-lt"/>
                <a:cs typeface="Times New Roman" pitchFamily="18" charset="0"/>
              </a:rPr>
              <a:t> × (512 × BRP.9 + 256 × BRP.8 + 128 × BRP.7 + 64 × BRP.6 + 32 × BRP.5 + 16 × BRP.4 + 8 × BRP.3 + 4 × BRP.2 + 2 × BRP.1 + BRP.0 + 1)</a:t>
            </a:r>
          </a:p>
        </p:txBody>
      </p:sp>
      <p:sp>
        <p:nvSpPr>
          <p:cNvPr id="163844" name="Rectangle 3">
            <a:extLst>
              <a:ext uri="{FF2B5EF4-FFF2-40B4-BE49-F238E27FC236}">
                <a16:creationId xmlns:a16="http://schemas.microsoft.com/office/drawing/2014/main" id="{44204D96-235B-56C6-7FAA-7508DBAEC39F}"/>
              </a:ext>
            </a:extLst>
          </p:cNvPr>
          <p:cNvSpPr>
            <a:spLocks noChangeArrowheads="1"/>
          </p:cNvSpPr>
          <p:nvPr/>
        </p:nvSpPr>
        <p:spPr bwMode="auto">
          <a:xfrm>
            <a:off x="342900" y="2784475"/>
            <a:ext cx="785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2000">
                <a:solidFill>
                  <a:srgbClr val="00B0F0"/>
                </a:solidFill>
                <a:latin typeface="Lucida Sans Typewriter" panose="020B0509030504030204" pitchFamily="49" charset="0"/>
                <a:cs typeface="Times New Roman" panose="02020603050405020304" pitchFamily="18" charset="0"/>
              </a:rPr>
              <a:t> tSCL = tCANsuppliedCLK *(BRP + 1)</a:t>
            </a:r>
            <a:endParaRPr lang="en-IN" altLang="en-US" sz="2000">
              <a:solidFill>
                <a:srgbClr val="00B0F0"/>
              </a:solidFill>
              <a:latin typeface="Lucida Sans Typewriter" panose="020B0509030504030204" pitchFamily="49" charset="0"/>
            </a:endParaRPr>
          </a:p>
        </p:txBody>
      </p:sp>
      <p:sp>
        <p:nvSpPr>
          <p:cNvPr id="128005" name="Rectangle 4">
            <a:extLst>
              <a:ext uri="{FF2B5EF4-FFF2-40B4-BE49-F238E27FC236}">
                <a16:creationId xmlns:a16="http://schemas.microsoft.com/office/drawing/2014/main" id="{77A1A346-F64F-18BB-B6EB-E81052466F29}"/>
              </a:ext>
            </a:extLst>
          </p:cNvPr>
          <p:cNvSpPr>
            <a:spLocks noChangeArrowheads="1"/>
          </p:cNvSpPr>
          <p:nvPr/>
        </p:nvSpPr>
        <p:spPr bwMode="auto">
          <a:xfrm>
            <a:off x="442913" y="1489075"/>
            <a:ext cx="8116887" cy="1016000"/>
          </a:xfrm>
          <a:prstGeom prst="rect">
            <a:avLst/>
          </a:prstGeom>
          <a:noFill/>
          <a:ln>
            <a:noFill/>
          </a:ln>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defRPr/>
            </a:pPr>
            <a:r>
              <a:rPr lang="en-US" altLang="en-US" sz="2000" dirty="0">
                <a:solidFill>
                  <a:srgbClr val="C00000"/>
                </a:solidFill>
                <a:latin typeface="+mn-lt"/>
                <a:cs typeface="Times New Roman" panose="02020603050405020304" pitchFamily="18" charset="0"/>
              </a:rPr>
              <a:t>The period of the CAN system clock </a:t>
            </a:r>
            <a:r>
              <a:rPr lang="en-US" altLang="en-US" sz="2000" dirty="0" err="1">
                <a:solidFill>
                  <a:srgbClr val="C00000"/>
                </a:solidFill>
                <a:latin typeface="+mn-lt"/>
                <a:cs typeface="Times New Roman" panose="02020603050405020304" pitchFamily="18" charset="0"/>
              </a:rPr>
              <a:t>tSCL</a:t>
            </a:r>
            <a:r>
              <a:rPr lang="en-US" altLang="en-US" sz="2000" dirty="0">
                <a:solidFill>
                  <a:srgbClr val="C00000"/>
                </a:solidFill>
                <a:latin typeface="+mn-lt"/>
                <a:cs typeface="Times New Roman" panose="02020603050405020304" pitchFamily="18" charset="0"/>
              </a:rPr>
              <a:t> is programmable and determines the individual  bit timing. The CAN system clock </a:t>
            </a:r>
            <a:r>
              <a:rPr lang="en-US" altLang="en-US" sz="2000" dirty="0" err="1">
                <a:solidFill>
                  <a:srgbClr val="C00000"/>
                </a:solidFill>
                <a:latin typeface="+mn-lt"/>
                <a:cs typeface="Times New Roman" panose="02020603050405020304" pitchFamily="18" charset="0"/>
              </a:rPr>
              <a:t>tSCL</a:t>
            </a:r>
            <a:r>
              <a:rPr lang="en-US" altLang="en-US" sz="2000" dirty="0">
                <a:solidFill>
                  <a:srgbClr val="C00000"/>
                </a:solidFill>
                <a:latin typeface="+mn-lt"/>
                <a:cs typeface="Times New Roman" panose="02020603050405020304" pitchFamily="18" charset="0"/>
              </a:rPr>
              <a:t>  is calculated using the following equation:</a:t>
            </a:r>
          </a:p>
        </p:txBody>
      </p:sp>
      <p:pic>
        <p:nvPicPr>
          <p:cNvPr id="163846" name="Picture 2" descr="Our Brand Identity » PES University">
            <a:extLst>
              <a:ext uri="{FF2B5EF4-FFF2-40B4-BE49-F238E27FC236}">
                <a16:creationId xmlns:a16="http://schemas.microsoft.com/office/drawing/2014/main" id="{8FF94450-9FAA-2894-FDF2-CA710A9522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a:extLst>
              <a:ext uri="{FF2B5EF4-FFF2-40B4-BE49-F238E27FC236}">
                <a16:creationId xmlns:a16="http://schemas.microsoft.com/office/drawing/2014/main" id="{BC64E4FB-AD1D-6A14-30C3-29C359B376E6}"/>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6AE83149-C42F-E208-2025-08C6AB507601}"/>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
        <p:nvSpPr>
          <p:cNvPr id="5" name="Line 7">
            <a:extLst>
              <a:ext uri="{FF2B5EF4-FFF2-40B4-BE49-F238E27FC236}">
                <a16:creationId xmlns:a16="http://schemas.microsoft.com/office/drawing/2014/main" id="{6E4DE5B1-D8E7-E284-1CC2-F1070B9CC743}"/>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sp>
        <p:nvSpPr>
          <p:cNvPr id="9" name="Rectangle 8">
            <a:extLst>
              <a:ext uri="{FF2B5EF4-FFF2-40B4-BE49-F238E27FC236}">
                <a16:creationId xmlns:a16="http://schemas.microsoft.com/office/drawing/2014/main" id="{6C35AC07-6322-5033-DACE-C53D299CA35F}"/>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US" altLang="en-US" sz="2200" b="1" dirty="0">
                <a:solidFill>
                  <a:srgbClr val="C00000"/>
                </a:solidFill>
                <a:latin typeface="+mn-lt"/>
                <a:cs typeface="Times New Roman" panose="02020603050405020304" pitchFamily="18" charset="0"/>
              </a:rPr>
              <a:t>Programming CAN protocol</a:t>
            </a:r>
            <a:endParaRPr lang="en-IN" sz="2200" b="1" dirty="0">
              <a:solidFill>
                <a:srgbClr val="C00000"/>
              </a:solidFill>
              <a:latin typeface="+mn-lt"/>
              <a:cs typeface="Times New Roman" panose="02020603050405020304"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Box 3">
            <a:extLst>
              <a:ext uri="{FF2B5EF4-FFF2-40B4-BE49-F238E27FC236}">
                <a16:creationId xmlns:a16="http://schemas.microsoft.com/office/drawing/2014/main" id="{2CEF942A-740D-272C-9DFE-7A172F0B32B9}"/>
              </a:ext>
            </a:extLst>
          </p:cNvPr>
          <p:cNvSpPr txBox="1">
            <a:spLocks noChangeArrowheads="1"/>
          </p:cNvSpPr>
          <p:nvPr/>
        </p:nvSpPr>
        <p:spPr bwMode="auto">
          <a:xfrm>
            <a:off x="954088" y="3957638"/>
            <a:ext cx="2209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a:t>PCLK= 18MHz</a:t>
            </a:r>
            <a:endParaRPr lang="en-IN" altLang="en-US"/>
          </a:p>
        </p:txBody>
      </p:sp>
      <p:sp>
        <p:nvSpPr>
          <p:cNvPr id="6" name="Rectangle 5">
            <a:extLst>
              <a:ext uri="{FF2B5EF4-FFF2-40B4-BE49-F238E27FC236}">
                <a16:creationId xmlns:a16="http://schemas.microsoft.com/office/drawing/2014/main" id="{DEF9F3D3-E01F-BDD9-0993-372898EEFD12}"/>
              </a:ext>
            </a:extLst>
          </p:cNvPr>
          <p:cNvSpPr/>
          <p:nvPr/>
        </p:nvSpPr>
        <p:spPr>
          <a:xfrm>
            <a:off x="933450" y="2582863"/>
            <a:ext cx="2209800" cy="993775"/>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r>
              <a:rPr lang="en-US" dirty="0"/>
              <a:t>Divide by 16</a:t>
            </a:r>
          </a:p>
        </p:txBody>
      </p:sp>
      <p:sp>
        <p:nvSpPr>
          <p:cNvPr id="7" name="Rectangle 6">
            <a:extLst>
              <a:ext uri="{FF2B5EF4-FFF2-40B4-BE49-F238E27FC236}">
                <a16:creationId xmlns:a16="http://schemas.microsoft.com/office/drawing/2014/main" id="{A0954998-4B6D-618B-4D1B-98D12A0FEB15}"/>
              </a:ext>
            </a:extLst>
          </p:cNvPr>
          <p:cNvSpPr/>
          <p:nvPr/>
        </p:nvSpPr>
        <p:spPr>
          <a:xfrm>
            <a:off x="3652838" y="2582863"/>
            <a:ext cx="2211387" cy="993775"/>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r>
              <a:rPr lang="en-US" dirty="0"/>
              <a:t>Divide by 8</a:t>
            </a:r>
          </a:p>
        </p:txBody>
      </p:sp>
      <p:sp>
        <p:nvSpPr>
          <p:cNvPr id="11" name="Rectangle 10">
            <a:extLst>
              <a:ext uri="{FF2B5EF4-FFF2-40B4-BE49-F238E27FC236}">
                <a16:creationId xmlns:a16="http://schemas.microsoft.com/office/drawing/2014/main" id="{0C4B6B1D-975A-5029-1B0E-F3BF698B4ECD}"/>
              </a:ext>
            </a:extLst>
          </p:cNvPr>
          <p:cNvSpPr/>
          <p:nvPr/>
        </p:nvSpPr>
        <p:spPr>
          <a:xfrm>
            <a:off x="3363913" y="1668463"/>
            <a:ext cx="2770187" cy="381000"/>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endParaRPr lang="en-IN"/>
          </a:p>
        </p:txBody>
      </p:sp>
      <p:sp>
        <p:nvSpPr>
          <p:cNvPr id="164870" name="TextBox 7">
            <a:extLst>
              <a:ext uri="{FF2B5EF4-FFF2-40B4-BE49-F238E27FC236}">
                <a16:creationId xmlns:a16="http://schemas.microsoft.com/office/drawing/2014/main" id="{9306146F-2205-2F2C-2BA6-A6D8A6B8E547}"/>
              </a:ext>
            </a:extLst>
          </p:cNvPr>
          <p:cNvSpPr txBox="1">
            <a:spLocks noChangeArrowheads="1"/>
          </p:cNvSpPr>
          <p:nvPr/>
        </p:nvSpPr>
        <p:spPr bwMode="auto">
          <a:xfrm>
            <a:off x="3309938" y="1681163"/>
            <a:ext cx="28971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a:t>BRP [9:0]=(00000000111)</a:t>
            </a:r>
            <a:endParaRPr lang="en-IN" altLang="en-US"/>
          </a:p>
        </p:txBody>
      </p:sp>
      <p:cxnSp>
        <p:nvCxnSpPr>
          <p:cNvPr id="13" name="Straight Arrow Connector 12">
            <a:extLst>
              <a:ext uri="{FF2B5EF4-FFF2-40B4-BE49-F238E27FC236}">
                <a16:creationId xmlns:a16="http://schemas.microsoft.com/office/drawing/2014/main" id="{FA6C1234-2987-5E7B-E1E0-E8E1D192AE71}"/>
              </a:ext>
            </a:extLst>
          </p:cNvPr>
          <p:cNvCxnSpPr>
            <a:endCxn id="6" idx="2"/>
          </p:cNvCxnSpPr>
          <p:nvPr/>
        </p:nvCxnSpPr>
        <p:spPr>
          <a:xfrm flipV="1">
            <a:off x="2038350" y="3576638"/>
            <a:ext cx="0" cy="381000"/>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726AA6B5-7FAC-B535-FA6E-604FF82A7048}"/>
              </a:ext>
            </a:extLst>
          </p:cNvPr>
          <p:cNvCxnSpPr>
            <a:stCxn id="6" idx="3"/>
            <a:endCxn id="7" idx="1"/>
          </p:cNvCxnSpPr>
          <p:nvPr/>
        </p:nvCxnSpPr>
        <p:spPr>
          <a:xfrm>
            <a:off x="3143250" y="3081338"/>
            <a:ext cx="509588" cy="0"/>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11677019-4D06-6F50-9AF4-C1A0DBB3427F}"/>
              </a:ext>
            </a:extLst>
          </p:cNvPr>
          <p:cNvCxnSpPr>
            <a:stCxn id="11" idx="2"/>
            <a:endCxn id="7" idx="0"/>
          </p:cNvCxnSpPr>
          <p:nvPr/>
        </p:nvCxnSpPr>
        <p:spPr>
          <a:xfrm>
            <a:off x="4749800" y="2049463"/>
            <a:ext cx="9525" cy="533400"/>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6C975DA0-0D5F-F0AF-D0C9-5DDD7131AF81}"/>
              </a:ext>
            </a:extLst>
          </p:cNvPr>
          <p:cNvCxnSpPr/>
          <p:nvPr/>
        </p:nvCxnSpPr>
        <p:spPr>
          <a:xfrm>
            <a:off x="5864225" y="3068638"/>
            <a:ext cx="1371600" cy="0"/>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sp>
        <p:nvSpPr>
          <p:cNvPr id="164875" name="TextBox 21">
            <a:extLst>
              <a:ext uri="{FF2B5EF4-FFF2-40B4-BE49-F238E27FC236}">
                <a16:creationId xmlns:a16="http://schemas.microsoft.com/office/drawing/2014/main" id="{895D0D38-D9A9-0C81-88AD-3F3EBC87E35A}"/>
              </a:ext>
            </a:extLst>
          </p:cNvPr>
          <p:cNvSpPr txBox="1">
            <a:spLocks noChangeArrowheads="1"/>
          </p:cNvSpPr>
          <p:nvPr/>
        </p:nvSpPr>
        <p:spPr bwMode="auto">
          <a:xfrm>
            <a:off x="6169025" y="2354263"/>
            <a:ext cx="2514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a:t>CAN System Clock (tsck)</a:t>
            </a:r>
          </a:p>
          <a:p>
            <a:pPr eaLnBrk="1" hangingPunct="1"/>
            <a:r>
              <a:rPr lang="en-US" altLang="en-US"/>
              <a:t>140.6 KHz</a:t>
            </a:r>
            <a:endParaRPr lang="en-IN" altLang="en-US"/>
          </a:p>
        </p:txBody>
      </p:sp>
      <p:sp>
        <p:nvSpPr>
          <p:cNvPr id="164876" name="Rectangle 24">
            <a:extLst>
              <a:ext uri="{FF2B5EF4-FFF2-40B4-BE49-F238E27FC236}">
                <a16:creationId xmlns:a16="http://schemas.microsoft.com/office/drawing/2014/main" id="{EB134072-E3C9-5E92-720E-C247DD7C69CA}"/>
              </a:ext>
            </a:extLst>
          </p:cNvPr>
          <p:cNvSpPr>
            <a:spLocks noChangeArrowheads="1"/>
          </p:cNvSpPr>
          <p:nvPr/>
        </p:nvSpPr>
        <p:spPr bwMode="auto">
          <a:xfrm>
            <a:off x="604838" y="4567238"/>
            <a:ext cx="77739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IN" altLang="en-US">
                <a:latin typeface="Times New Roman" panose="02020603050405020304" pitchFamily="18" charset="0"/>
                <a:cs typeface="Times New Roman" panose="02020603050405020304" pitchFamily="18" charset="0"/>
              </a:rPr>
              <a:t>tscl = tCLK × (512 × BRP.9 + 256 × BRP.8 + 128 × BRP.7 + 64 × BRP.6 + 32 × BRP.5 + 16 × BRP.4 + 8 × BRP.3 + 4 × BRP.2 + 2 × BRP.1 + BRP.0 + 1)</a:t>
            </a:r>
          </a:p>
          <a:p>
            <a:pPr eaLnBrk="1" hangingPunct="1"/>
            <a:r>
              <a:rPr lang="en-US" altLang="en-US">
                <a:latin typeface="Times New Roman" panose="02020603050405020304" pitchFamily="18" charset="0"/>
                <a:cs typeface="Times New Roman" panose="02020603050405020304" pitchFamily="18" charset="0"/>
              </a:rPr>
              <a:t>tscl= tclk x( 512x0+256x0+128x0+64x0+32x0+16x0+8x0+4x1+2x1+1+1)</a:t>
            </a:r>
          </a:p>
          <a:p>
            <a:pPr eaLnBrk="1" hangingPunct="1"/>
            <a:r>
              <a:rPr lang="en-US" altLang="en-US">
                <a:latin typeface="Times New Roman" panose="02020603050405020304" pitchFamily="18" charset="0"/>
                <a:cs typeface="Times New Roman" panose="02020603050405020304" pitchFamily="18" charset="0"/>
              </a:rPr>
              <a:t>Tscl=tclk  X 8</a:t>
            </a:r>
            <a:endParaRPr lang="en-IN" altLang="en-US">
              <a:latin typeface="Times New Roman" panose="02020603050405020304" pitchFamily="18" charset="0"/>
              <a:cs typeface="Times New Roman" panose="02020603050405020304" pitchFamily="18" charset="0"/>
            </a:endParaRPr>
          </a:p>
        </p:txBody>
      </p:sp>
      <p:pic>
        <p:nvPicPr>
          <p:cNvPr id="164877" name="Picture 2" descr="Our Brand Identity » PES University">
            <a:extLst>
              <a:ext uri="{FF2B5EF4-FFF2-40B4-BE49-F238E27FC236}">
                <a16:creationId xmlns:a16="http://schemas.microsoft.com/office/drawing/2014/main" id="{1EC30055-250B-E520-23CA-011A9E9DC7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a:extLst>
              <a:ext uri="{FF2B5EF4-FFF2-40B4-BE49-F238E27FC236}">
                <a16:creationId xmlns:a16="http://schemas.microsoft.com/office/drawing/2014/main" id="{7AB9263E-79FD-7D2F-59B9-D87016E48DFF}"/>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8199A73D-5031-E29A-71D4-EB48DFFB18B5}"/>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
        <p:nvSpPr>
          <p:cNvPr id="3" name="Line 7">
            <a:extLst>
              <a:ext uri="{FF2B5EF4-FFF2-40B4-BE49-F238E27FC236}">
                <a16:creationId xmlns:a16="http://schemas.microsoft.com/office/drawing/2014/main" id="{4CA3E20F-9763-4C43-17B3-65C90E283304}"/>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sp>
        <p:nvSpPr>
          <p:cNvPr id="8" name="Rectangle 7">
            <a:extLst>
              <a:ext uri="{FF2B5EF4-FFF2-40B4-BE49-F238E27FC236}">
                <a16:creationId xmlns:a16="http://schemas.microsoft.com/office/drawing/2014/main" id="{8F71D90B-0B31-10DF-1544-F29514E22804}"/>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US" altLang="en-US" sz="2200" b="1" dirty="0">
                <a:solidFill>
                  <a:srgbClr val="C00000"/>
                </a:solidFill>
                <a:latin typeface="+mn-lt"/>
                <a:cs typeface="Times New Roman" panose="02020603050405020304" pitchFamily="18" charset="0"/>
              </a:rPr>
              <a:t>Programming CAN protocol</a:t>
            </a:r>
            <a:endParaRPr lang="en-IN" sz="2200" b="1" dirty="0">
              <a:solidFill>
                <a:srgbClr val="C00000"/>
              </a:solidFill>
              <a:latin typeface="+mn-lt"/>
              <a:cs typeface="Times New Roman" panose="02020603050405020304" pitchFamily="18" charset="0"/>
            </a:endParaRPr>
          </a:p>
        </p:txBody>
      </p:sp>
      <p:sp>
        <p:nvSpPr>
          <p:cNvPr id="10" name="Rectangle 1">
            <a:extLst>
              <a:ext uri="{FF2B5EF4-FFF2-40B4-BE49-F238E27FC236}">
                <a16:creationId xmlns:a16="http://schemas.microsoft.com/office/drawing/2014/main" id="{F36EA6DF-5C28-25B1-3D3B-74728CB3951F}"/>
              </a:ext>
            </a:extLst>
          </p:cNvPr>
          <p:cNvSpPr>
            <a:spLocks noChangeArrowheads="1"/>
          </p:cNvSpPr>
          <p:nvPr/>
        </p:nvSpPr>
        <p:spPr bwMode="auto">
          <a:xfrm>
            <a:off x="442913" y="1077913"/>
            <a:ext cx="7621587" cy="400050"/>
          </a:xfrm>
          <a:prstGeom prst="rect">
            <a:avLst/>
          </a:prstGeom>
          <a:noFill/>
          <a:ln>
            <a:noFill/>
          </a:ln>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defRPr/>
            </a:pPr>
            <a:r>
              <a:rPr lang="en-IN" altLang="en-US" sz="2000" b="1" dirty="0">
                <a:solidFill>
                  <a:schemeClr val="accent1"/>
                </a:solidFill>
                <a:latin typeface="+mn-lt"/>
                <a:cs typeface="Arial" panose="020B0604020202020204" pitchFamily="34" charset="0"/>
              </a:rPr>
              <a:t>Baud Rate Prescaler (BRP)</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CCE8E-4BCE-56F4-CF92-D3A262B36111}"/>
              </a:ext>
            </a:extLst>
          </p:cNvPr>
          <p:cNvSpPr>
            <a:spLocks noGrp="1"/>
          </p:cNvSpPr>
          <p:nvPr>
            <p:ph type="title"/>
          </p:nvPr>
        </p:nvSpPr>
        <p:spPr>
          <a:xfrm>
            <a:off x="473075" y="1101725"/>
            <a:ext cx="8231188" cy="355600"/>
          </a:xfrm>
        </p:spPr>
        <p:txBody>
          <a:bodyPr rtlCol="0">
            <a:noAutofit/>
          </a:bodyPr>
          <a:lstStyle/>
          <a:p>
            <a:pPr defTabSz="914309" eaLnBrk="1" fontAlgn="auto" hangingPunct="1">
              <a:spcAft>
                <a:spcPts val="0"/>
              </a:spcAft>
              <a:defRPr/>
            </a:pPr>
            <a:r>
              <a:rPr lang="en-US" sz="2000" b="1" dirty="0">
                <a:solidFill>
                  <a:schemeClr val="accent1"/>
                </a:solidFill>
                <a:latin typeface="+mn-lt"/>
                <a:cs typeface="Times New Roman" pitchFamily="18" charset="0"/>
              </a:rPr>
              <a:t>Synchronization Jump Width(SJW)</a:t>
            </a:r>
            <a:endParaRPr lang="en-IN" sz="2000" dirty="0">
              <a:solidFill>
                <a:schemeClr val="accent1"/>
              </a:solidFill>
              <a:latin typeface="+mn-lt"/>
            </a:endParaRPr>
          </a:p>
        </p:txBody>
      </p:sp>
      <p:sp>
        <p:nvSpPr>
          <p:cNvPr id="130051" name="Content Placeholder 2">
            <a:extLst>
              <a:ext uri="{FF2B5EF4-FFF2-40B4-BE49-F238E27FC236}">
                <a16:creationId xmlns:a16="http://schemas.microsoft.com/office/drawing/2014/main" id="{35E0F1F3-25BC-7B98-0D0F-DB0B9089585C}"/>
              </a:ext>
            </a:extLst>
          </p:cNvPr>
          <p:cNvSpPr>
            <a:spLocks noGrp="1" noChangeArrowheads="1"/>
          </p:cNvSpPr>
          <p:nvPr>
            <p:ph idx="1"/>
          </p:nvPr>
        </p:nvSpPr>
        <p:spPr>
          <a:xfrm>
            <a:off x="541338" y="1524000"/>
            <a:ext cx="8018462" cy="2867025"/>
          </a:xfrm>
        </p:spPr>
        <p:txBody>
          <a:bodyPr/>
          <a:lstStyle/>
          <a:p>
            <a:pPr marL="355600" indent="-355600" algn="just" eaLnBrk="1" hangingPunct="1">
              <a:buFont typeface="Wingdings" panose="05000000000000000000" pitchFamily="2" charset="2"/>
              <a:buChar char="§"/>
              <a:defRPr/>
            </a:pPr>
            <a:r>
              <a:rPr lang="en-US" altLang="en-US" sz="2000" dirty="0">
                <a:solidFill>
                  <a:srgbClr val="7030A0"/>
                </a:solidFill>
                <a:cs typeface="Times New Roman" panose="02020603050405020304" pitchFamily="18" charset="0"/>
              </a:rPr>
              <a:t>To compensate for phase shifts between clock oscillators of different bus controllers, any bus controller must re-synchronize on any relevant signal edge of the current transmission. </a:t>
            </a:r>
          </a:p>
          <a:p>
            <a:pPr marL="355600" indent="-355600" algn="just" eaLnBrk="1" hangingPunct="1">
              <a:buFont typeface="Wingdings" panose="05000000000000000000" pitchFamily="2" charset="2"/>
              <a:buChar char="§"/>
              <a:defRPr/>
            </a:pPr>
            <a:r>
              <a:rPr lang="en-US" altLang="en-US" sz="2000" dirty="0">
                <a:solidFill>
                  <a:srgbClr val="7030A0"/>
                </a:solidFill>
                <a:cs typeface="Times New Roman" panose="02020603050405020304" pitchFamily="18" charset="0"/>
              </a:rPr>
              <a:t>The synchronization jump width </a:t>
            </a:r>
            <a:r>
              <a:rPr lang="en-US" altLang="en-US" sz="2000" dirty="0" err="1">
                <a:solidFill>
                  <a:srgbClr val="7030A0"/>
                </a:solidFill>
                <a:cs typeface="Times New Roman" panose="02020603050405020304" pitchFamily="18" charset="0"/>
              </a:rPr>
              <a:t>tSJW</a:t>
            </a:r>
            <a:r>
              <a:rPr lang="en-US" altLang="en-US" sz="2000" dirty="0">
                <a:solidFill>
                  <a:srgbClr val="7030A0"/>
                </a:solidFill>
                <a:cs typeface="Times New Roman" panose="02020603050405020304" pitchFamily="18" charset="0"/>
              </a:rPr>
              <a:t> defines the maximum number of clock cycles a certain bit period may be shortened or lengthened by one re-synchronization:</a:t>
            </a:r>
          </a:p>
          <a:p>
            <a:pPr algn="just" eaLnBrk="1" hangingPunct="1">
              <a:buFont typeface="Wingdings" panose="05000000000000000000" pitchFamily="2" charset="2"/>
              <a:buNone/>
              <a:defRPr/>
            </a:pPr>
            <a:r>
              <a:rPr lang="en-US" altLang="en-US" sz="2000" dirty="0">
                <a:solidFill>
                  <a:srgbClr val="FFFF00"/>
                </a:solidFill>
                <a:cs typeface="Times New Roman" panose="02020603050405020304" pitchFamily="18" charset="0"/>
              </a:rPr>
              <a:t>                  </a:t>
            </a:r>
            <a:r>
              <a:rPr lang="en-US" altLang="en-US" sz="2000" dirty="0" err="1">
                <a:solidFill>
                  <a:srgbClr val="FF0000"/>
                </a:solidFill>
                <a:cs typeface="Times New Roman" panose="02020603050405020304" pitchFamily="18" charset="0"/>
              </a:rPr>
              <a:t>tSJW</a:t>
            </a:r>
            <a:r>
              <a:rPr lang="en-US" altLang="en-US" sz="2000" dirty="0">
                <a:solidFill>
                  <a:srgbClr val="FF0000"/>
                </a:solidFill>
                <a:cs typeface="Times New Roman" panose="02020603050405020304" pitchFamily="18" charset="0"/>
              </a:rPr>
              <a:t> = </a:t>
            </a:r>
            <a:r>
              <a:rPr lang="en-US" altLang="en-US" sz="2000" dirty="0" err="1">
                <a:solidFill>
                  <a:srgbClr val="FF0000"/>
                </a:solidFill>
                <a:cs typeface="Times New Roman" panose="02020603050405020304" pitchFamily="18" charset="0"/>
              </a:rPr>
              <a:t>tSCL</a:t>
            </a:r>
            <a:r>
              <a:rPr lang="en-US" altLang="en-US" sz="2000" dirty="0">
                <a:solidFill>
                  <a:srgbClr val="FF0000"/>
                </a:solidFill>
                <a:cs typeface="Times New Roman" panose="02020603050405020304" pitchFamily="18" charset="0"/>
              </a:rPr>
              <a:t> *(SJW + 1)</a:t>
            </a:r>
          </a:p>
          <a:p>
            <a:pPr algn="just" eaLnBrk="1" hangingPunct="1">
              <a:buFont typeface="Wingdings" panose="05000000000000000000" pitchFamily="2" charset="2"/>
              <a:buNone/>
              <a:defRPr/>
            </a:pPr>
            <a:r>
              <a:rPr lang="en-IN" altLang="en-US" sz="2000" dirty="0">
                <a:solidFill>
                  <a:srgbClr val="00B0F0"/>
                </a:solidFill>
                <a:cs typeface="Times New Roman" panose="02020603050405020304" pitchFamily="18" charset="0"/>
              </a:rPr>
              <a:t>                  </a:t>
            </a:r>
            <a:r>
              <a:rPr lang="en-IN" altLang="en-US" sz="2000" dirty="0" err="1">
                <a:solidFill>
                  <a:srgbClr val="00B0F0"/>
                </a:solidFill>
                <a:cs typeface="Times New Roman" panose="02020603050405020304" pitchFamily="18" charset="0"/>
              </a:rPr>
              <a:t>tSJW</a:t>
            </a:r>
            <a:r>
              <a:rPr lang="en-IN" altLang="en-US" sz="2000" dirty="0">
                <a:solidFill>
                  <a:srgbClr val="00B0F0"/>
                </a:solidFill>
                <a:cs typeface="Times New Roman" panose="02020603050405020304" pitchFamily="18" charset="0"/>
              </a:rPr>
              <a:t> = </a:t>
            </a:r>
            <a:r>
              <a:rPr lang="en-IN" altLang="en-US" sz="2000" dirty="0" err="1">
                <a:solidFill>
                  <a:srgbClr val="00B0F0"/>
                </a:solidFill>
                <a:cs typeface="Times New Roman" panose="02020603050405020304" pitchFamily="18" charset="0"/>
              </a:rPr>
              <a:t>tscl</a:t>
            </a:r>
            <a:r>
              <a:rPr lang="en-IN" altLang="en-US" sz="2000" dirty="0">
                <a:solidFill>
                  <a:srgbClr val="00B0F0"/>
                </a:solidFill>
                <a:cs typeface="Times New Roman" panose="02020603050405020304" pitchFamily="18" charset="0"/>
              </a:rPr>
              <a:t> ´ (2 ´ SJW.1 + SJW.0 + 1)</a:t>
            </a:r>
            <a:endParaRPr lang="en-US" altLang="en-US" sz="2000" dirty="0">
              <a:solidFill>
                <a:srgbClr val="7030A0"/>
              </a:solidFill>
              <a:cs typeface="Times New Roman" panose="02020603050405020304" pitchFamily="18" charset="0"/>
            </a:endParaRPr>
          </a:p>
          <a:p>
            <a:pPr eaLnBrk="1" hangingPunct="1">
              <a:defRPr/>
            </a:pPr>
            <a:endParaRPr lang="en-IN" altLang="en-US" dirty="0"/>
          </a:p>
        </p:txBody>
      </p:sp>
      <p:pic>
        <p:nvPicPr>
          <p:cNvPr id="165892" name="Picture 2" descr="Our Brand Identity » PES University">
            <a:extLst>
              <a:ext uri="{FF2B5EF4-FFF2-40B4-BE49-F238E27FC236}">
                <a16:creationId xmlns:a16="http://schemas.microsoft.com/office/drawing/2014/main" id="{E8E23744-D6CB-7853-C6E0-6DF875D7C9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a:extLst>
              <a:ext uri="{FF2B5EF4-FFF2-40B4-BE49-F238E27FC236}">
                <a16:creationId xmlns:a16="http://schemas.microsoft.com/office/drawing/2014/main" id="{79189EA9-90BE-6A5E-F77E-7F31C375E7B8}"/>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A276AA50-B03C-7DE6-BCCB-DF62652F0AAB}"/>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
        <p:nvSpPr>
          <p:cNvPr id="4" name="Line 7">
            <a:extLst>
              <a:ext uri="{FF2B5EF4-FFF2-40B4-BE49-F238E27FC236}">
                <a16:creationId xmlns:a16="http://schemas.microsoft.com/office/drawing/2014/main" id="{EE66B71B-8991-1F07-484F-BE8A52EE52AB}"/>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sp>
        <p:nvSpPr>
          <p:cNvPr id="8" name="Rectangle 7">
            <a:extLst>
              <a:ext uri="{FF2B5EF4-FFF2-40B4-BE49-F238E27FC236}">
                <a16:creationId xmlns:a16="http://schemas.microsoft.com/office/drawing/2014/main" id="{8C957C04-5082-D3EB-740D-E971E8A26069}"/>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US" altLang="en-US" sz="2200" b="1" dirty="0">
                <a:solidFill>
                  <a:srgbClr val="C00000"/>
                </a:solidFill>
                <a:latin typeface="+mn-lt"/>
                <a:cs typeface="Times New Roman" panose="02020603050405020304" pitchFamily="18" charset="0"/>
              </a:rPr>
              <a:t>Programming CAN protocol</a:t>
            </a:r>
            <a:endParaRPr lang="en-IN" sz="2200" b="1" dirty="0">
              <a:solidFill>
                <a:srgbClr val="C00000"/>
              </a:solidFill>
              <a:latin typeface="+mn-lt"/>
              <a:cs typeface="Times New Roman" panose="02020603050405020304"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itle 1">
            <a:extLst>
              <a:ext uri="{FF2B5EF4-FFF2-40B4-BE49-F238E27FC236}">
                <a16:creationId xmlns:a16="http://schemas.microsoft.com/office/drawing/2014/main" id="{9E2DC482-D475-6096-474C-9F2359EAC952}"/>
              </a:ext>
            </a:extLst>
          </p:cNvPr>
          <p:cNvSpPr>
            <a:spLocks noGrp="1" noChangeArrowheads="1"/>
          </p:cNvSpPr>
          <p:nvPr>
            <p:ph type="title"/>
          </p:nvPr>
        </p:nvSpPr>
        <p:spPr>
          <a:xfrm>
            <a:off x="434975" y="1089025"/>
            <a:ext cx="8231188" cy="360363"/>
          </a:xfrm>
        </p:spPr>
        <p:txBody>
          <a:bodyPr/>
          <a:lstStyle/>
          <a:p>
            <a:pPr eaLnBrk="1" hangingPunct="1">
              <a:defRPr/>
            </a:pPr>
            <a:br>
              <a:rPr lang="en-US" altLang="en-US" sz="2000" b="1" dirty="0">
                <a:solidFill>
                  <a:schemeClr val="accent1"/>
                </a:solidFill>
                <a:latin typeface="+mn-lt"/>
                <a:cs typeface="Times New Roman" panose="02020603050405020304" pitchFamily="18" charset="0"/>
              </a:rPr>
            </a:br>
            <a:r>
              <a:rPr lang="en-US" altLang="en-US" sz="2000" b="1" dirty="0">
                <a:solidFill>
                  <a:schemeClr val="accent1"/>
                </a:solidFill>
                <a:latin typeface="+mn-lt"/>
                <a:cs typeface="Arial" panose="020B0604020202020204" pitchFamily="34" charset="0"/>
              </a:rPr>
              <a:t>Time segment 1 and time segment 2</a:t>
            </a:r>
            <a:br>
              <a:rPr lang="en-US" altLang="en-US" sz="2000" b="1" dirty="0">
                <a:solidFill>
                  <a:schemeClr val="accent1"/>
                </a:solidFill>
                <a:latin typeface="+mn-lt"/>
                <a:cs typeface="Arial" panose="020B0604020202020204" pitchFamily="34" charset="0"/>
              </a:rPr>
            </a:br>
            <a:endParaRPr lang="en-IN" altLang="en-US" sz="2000" dirty="0">
              <a:solidFill>
                <a:schemeClr val="accent1"/>
              </a:solidFill>
              <a:latin typeface="+mn-lt"/>
              <a:cs typeface="Arial" panose="020B0604020202020204" pitchFamily="34" charset="0"/>
            </a:endParaRPr>
          </a:p>
        </p:txBody>
      </p:sp>
      <p:sp>
        <p:nvSpPr>
          <p:cNvPr id="3" name="Content Placeholder 2">
            <a:extLst>
              <a:ext uri="{FF2B5EF4-FFF2-40B4-BE49-F238E27FC236}">
                <a16:creationId xmlns:a16="http://schemas.microsoft.com/office/drawing/2014/main" id="{83C52196-087B-FAF2-939C-5743D36136E2}"/>
              </a:ext>
            </a:extLst>
          </p:cNvPr>
          <p:cNvSpPr>
            <a:spLocks noGrp="1"/>
          </p:cNvSpPr>
          <p:nvPr>
            <p:ph idx="1"/>
          </p:nvPr>
        </p:nvSpPr>
        <p:spPr>
          <a:xfrm>
            <a:off x="434975" y="1670050"/>
            <a:ext cx="8116888" cy="3257550"/>
          </a:xfrm>
        </p:spPr>
        <p:txBody>
          <a:bodyPr rtlCol="0">
            <a:normAutofit/>
          </a:bodyPr>
          <a:lstStyle/>
          <a:p>
            <a:pPr marL="360363" indent="-360363" defTabSz="914309" eaLnBrk="1" fontAlgn="auto" hangingPunct="1">
              <a:spcAft>
                <a:spcPts val="0"/>
              </a:spcAft>
              <a:buFont typeface="Wingdings" panose="05000000000000000000" pitchFamily="2" charset="2"/>
              <a:buChar char="§"/>
              <a:defRPr/>
            </a:pPr>
            <a:r>
              <a:rPr lang="en-US" sz="2000" b="1" i="1" dirty="0" err="1">
                <a:solidFill>
                  <a:srgbClr val="C00000"/>
                </a:solidFill>
                <a:cs typeface="Times New Roman" pitchFamily="18" charset="0"/>
              </a:rPr>
              <a:t>tSYNCSEG</a:t>
            </a:r>
            <a:r>
              <a:rPr lang="en-US" sz="2000" b="1" i="1" dirty="0">
                <a:solidFill>
                  <a:srgbClr val="C00000"/>
                </a:solidFill>
                <a:cs typeface="Times New Roman" pitchFamily="18" charset="0"/>
              </a:rPr>
              <a:t> = </a:t>
            </a:r>
            <a:r>
              <a:rPr lang="en-US" sz="2000" b="1" i="1" dirty="0" err="1">
                <a:solidFill>
                  <a:srgbClr val="C00000"/>
                </a:solidFill>
                <a:cs typeface="Times New Roman" pitchFamily="18" charset="0"/>
              </a:rPr>
              <a:t>tSCL</a:t>
            </a:r>
            <a:endParaRPr lang="en-US" sz="2000" b="1" i="1" dirty="0">
              <a:solidFill>
                <a:srgbClr val="C00000"/>
              </a:solidFill>
              <a:cs typeface="Times New Roman" pitchFamily="18" charset="0"/>
            </a:endParaRPr>
          </a:p>
          <a:p>
            <a:pPr marL="360363" indent="-360363" defTabSz="914309" eaLnBrk="1" fontAlgn="auto" hangingPunct="1">
              <a:spcAft>
                <a:spcPts val="0"/>
              </a:spcAft>
              <a:buFont typeface="Wingdings" panose="05000000000000000000" pitchFamily="2" charset="2"/>
              <a:buChar char="§"/>
              <a:defRPr/>
            </a:pPr>
            <a:r>
              <a:rPr lang="en-US" sz="2000" b="1" i="1" dirty="0">
                <a:solidFill>
                  <a:srgbClr val="C00000"/>
                </a:solidFill>
                <a:cs typeface="Times New Roman" pitchFamily="18" charset="0"/>
              </a:rPr>
              <a:t>tTSEG1 = </a:t>
            </a:r>
            <a:r>
              <a:rPr lang="en-US" sz="2000" b="1" i="1" dirty="0" err="1">
                <a:solidFill>
                  <a:srgbClr val="C00000"/>
                </a:solidFill>
                <a:cs typeface="Times New Roman" pitchFamily="18" charset="0"/>
              </a:rPr>
              <a:t>tSCL</a:t>
            </a:r>
            <a:r>
              <a:rPr lang="en-US" sz="2000" b="1" i="1" dirty="0">
                <a:solidFill>
                  <a:srgbClr val="C00000"/>
                </a:solidFill>
                <a:cs typeface="Times New Roman" pitchFamily="18" charset="0"/>
              </a:rPr>
              <a:t> *(TSEG1 + 1)</a:t>
            </a:r>
          </a:p>
          <a:p>
            <a:pPr marL="360363" indent="-360363" defTabSz="914309" eaLnBrk="1" fontAlgn="auto" hangingPunct="1">
              <a:spcAft>
                <a:spcPts val="0"/>
              </a:spcAft>
              <a:buFont typeface="Wingdings" panose="05000000000000000000" pitchFamily="2" charset="2"/>
              <a:buChar char="§"/>
              <a:defRPr/>
            </a:pPr>
            <a:r>
              <a:rPr lang="en-US" sz="2000" b="1" i="1" dirty="0">
                <a:solidFill>
                  <a:srgbClr val="C00000"/>
                </a:solidFill>
                <a:cs typeface="Times New Roman" pitchFamily="18" charset="0"/>
              </a:rPr>
              <a:t>tTSEG2 = </a:t>
            </a:r>
            <a:r>
              <a:rPr lang="en-US" sz="2000" b="1" i="1" dirty="0" err="1">
                <a:solidFill>
                  <a:srgbClr val="C00000"/>
                </a:solidFill>
                <a:cs typeface="Times New Roman" pitchFamily="18" charset="0"/>
              </a:rPr>
              <a:t>tSCL</a:t>
            </a:r>
            <a:r>
              <a:rPr lang="en-US" sz="2000" b="1" i="1" dirty="0">
                <a:solidFill>
                  <a:srgbClr val="C00000"/>
                </a:solidFill>
                <a:cs typeface="Times New Roman" pitchFamily="18" charset="0"/>
              </a:rPr>
              <a:t> *(TSEG2 + 1)</a:t>
            </a:r>
            <a:endParaRPr lang="en-IN" sz="2000" dirty="0">
              <a:solidFill>
                <a:srgbClr val="00B0F0"/>
              </a:solidFill>
              <a:cs typeface="Times New Roman" pitchFamily="18" charset="0"/>
            </a:endParaRPr>
          </a:p>
          <a:p>
            <a:pPr marL="360363" indent="-360363" defTabSz="914309" eaLnBrk="1" fontAlgn="auto" hangingPunct="1">
              <a:spcAft>
                <a:spcPts val="0"/>
              </a:spcAft>
              <a:buFont typeface="Wingdings" panose="05000000000000000000" pitchFamily="2" charset="2"/>
              <a:buChar char="§"/>
              <a:defRPr/>
            </a:pPr>
            <a:r>
              <a:rPr lang="en-IN" sz="2000" dirty="0" err="1">
                <a:solidFill>
                  <a:srgbClr val="00B0F0"/>
                </a:solidFill>
                <a:cs typeface="Times New Roman" pitchFamily="18" charset="0"/>
              </a:rPr>
              <a:t>tSYNCSEG</a:t>
            </a:r>
            <a:r>
              <a:rPr lang="en-IN" sz="2000" dirty="0">
                <a:solidFill>
                  <a:srgbClr val="00B0F0"/>
                </a:solidFill>
                <a:cs typeface="Times New Roman" pitchFamily="18" charset="0"/>
              </a:rPr>
              <a:t> = 1 x </a:t>
            </a:r>
            <a:r>
              <a:rPr lang="en-IN" sz="2000" dirty="0" err="1">
                <a:solidFill>
                  <a:srgbClr val="00B0F0"/>
                </a:solidFill>
                <a:cs typeface="Times New Roman" pitchFamily="18" charset="0"/>
              </a:rPr>
              <a:t>tscl</a:t>
            </a:r>
            <a:r>
              <a:rPr lang="en-IN" sz="2000" dirty="0">
                <a:solidFill>
                  <a:srgbClr val="00B0F0"/>
                </a:solidFill>
                <a:cs typeface="Times New Roman" pitchFamily="18" charset="0"/>
              </a:rPr>
              <a:t>;</a:t>
            </a:r>
          </a:p>
          <a:p>
            <a:pPr marL="360363" indent="-360363" defTabSz="914309" eaLnBrk="1" fontAlgn="auto" hangingPunct="1">
              <a:spcAft>
                <a:spcPts val="0"/>
              </a:spcAft>
              <a:buFont typeface="Wingdings" panose="05000000000000000000" pitchFamily="2" charset="2"/>
              <a:buChar char="§"/>
              <a:defRPr/>
            </a:pPr>
            <a:r>
              <a:rPr lang="en-IN" sz="2000" dirty="0">
                <a:solidFill>
                  <a:srgbClr val="00B0F0"/>
                </a:solidFill>
                <a:cs typeface="Times New Roman" pitchFamily="18" charset="0"/>
              </a:rPr>
              <a:t>tTSEG1 = </a:t>
            </a:r>
            <a:r>
              <a:rPr lang="en-IN" sz="2000" dirty="0" err="1">
                <a:solidFill>
                  <a:srgbClr val="00B0F0"/>
                </a:solidFill>
                <a:cs typeface="Times New Roman" pitchFamily="18" charset="0"/>
              </a:rPr>
              <a:t>tscl</a:t>
            </a:r>
            <a:r>
              <a:rPr lang="en-IN" sz="2000" dirty="0">
                <a:solidFill>
                  <a:srgbClr val="00B0F0"/>
                </a:solidFill>
                <a:cs typeface="Times New Roman" pitchFamily="18" charset="0"/>
              </a:rPr>
              <a:t> x (8 xTSEG1.3 + 4 x TSEG1.2 + 2 xTSEG1.1 + TSEG1.0 + 1)</a:t>
            </a:r>
          </a:p>
          <a:p>
            <a:pPr marL="712788" lvl="1" indent="-360363" defTabSz="914309" eaLnBrk="1" fontAlgn="auto" hangingPunct="1">
              <a:spcAft>
                <a:spcPts val="0"/>
              </a:spcAft>
              <a:buFont typeface="Wingdings" panose="05000000000000000000" pitchFamily="2" charset="2"/>
              <a:buChar char="ü"/>
              <a:defRPr/>
            </a:pPr>
            <a:r>
              <a:rPr lang="en-US" sz="2000" b="1" dirty="0">
                <a:solidFill>
                  <a:schemeClr val="accent2">
                    <a:lumMod val="50000"/>
                  </a:schemeClr>
                </a:solidFill>
                <a:cs typeface="Times New Roman" pitchFamily="18" charset="0"/>
              </a:rPr>
              <a:t>TSEG1[19:16] =1100 </a:t>
            </a:r>
            <a:r>
              <a:rPr lang="en-US" sz="2000" b="1" dirty="0">
                <a:solidFill>
                  <a:schemeClr val="accent2">
                    <a:lumMod val="50000"/>
                  </a:schemeClr>
                </a:solidFill>
                <a:cs typeface="Times New Roman" pitchFamily="18" charset="0"/>
                <a:sym typeface="Wingdings" pitchFamily="2" charset="2"/>
              </a:rPr>
              <a:t> </a:t>
            </a:r>
            <a:r>
              <a:rPr lang="en-US" sz="2000" b="1" dirty="0" err="1">
                <a:solidFill>
                  <a:schemeClr val="accent2">
                    <a:lumMod val="50000"/>
                  </a:schemeClr>
                </a:solidFill>
                <a:cs typeface="Times New Roman" pitchFamily="18" charset="0"/>
                <a:sym typeface="Wingdings" pitchFamily="2" charset="2"/>
              </a:rPr>
              <a:t>tscl</a:t>
            </a:r>
            <a:r>
              <a:rPr lang="en-US" sz="2000" b="1" dirty="0">
                <a:solidFill>
                  <a:schemeClr val="accent2">
                    <a:lumMod val="50000"/>
                  </a:schemeClr>
                </a:solidFill>
                <a:cs typeface="Times New Roman" pitchFamily="18" charset="0"/>
                <a:sym typeface="Wingdings" pitchFamily="2" charset="2"/>
              </a:rPr>
              <a:t>(8x1+4x1+2x0+1x0+1)=</a:t>
            </a:r>
            <a:r>
              <a:rPr lang="en-US" sz="2000" b="1" dirty="0" err="1">
                <a:solidFill>
                  <a:schemeClr val="accent2">
                    <a:lumMod val="50000"/>
                  </a:schemeClr>
                </a:solidFill>
                <a:cs typeface="Times New Roman" pitchFamily="18" charset="0"/>
                <a:sym typeface="Wingdings" pitchFamily="2" charset="2"/>
              </a:rPr>
              <a:t>tscl</a:t>
            </a:r>
            <a:r>
              <a:rPr lang="en-US" sz="2000" b="1" dirty="0">
                <a:solidFill>
                  <a:schemeClr val="accent2">
                    <a:lumMod val="50000"/>
                  </a:schemeClr>
                </a:solidFill>
                <a:cs typeface="Times New Roman" pitchFamily="18" charset="0"/>
                <a:sym typeface="Wingdings" pitchFamily="2" charset="2"/>
              </a:rPr>
              <a:t>*13</a:t>
            </a:r>
            <a:endParaRPr lang="en-IN" sz="2000" b="1" dirty="0">
              <a:solidFill>
                <a:schemeClr val="accent2">
                  <a:lumMod val="50000"/>
                </a:schemeClr>
              </a:solidFill>
              <a:cs typeface="Times New Roman" pitchFamily="18" charset="0"/>
            </a:endParaRPr>
          </a:p>
          <a:p>
            <a:pPr marL="360363" indent="-360363" defTabSz="914309" eaLnBrk="1" fontAlgn="auto" hangingPunct="1">
              <a:spcAft>
                <a:spcPts val="0"/>
              </a:spcAft>
              <a:buFont typeface="Wingdings" panose="05000000000000000000" pitchFamily="2" charset="2"/>
              <a:buChar char="§"/>
              <a:defRPr/>
            </a:pPr>
            <a:r>
              <a:rPr lang="en-IN" sz="2000" dirty="0">
                <a:solidFill>
                  <a:srgbClr val="00B0F0"/>
                </a:solidFill>
                <a:cs typeface="Times New Roman" pitchFamily="18" charset="0"/>
              </a:rPr>
              <a:t>tTSEG2 = </a:t>
            </a:r>
            <a:r>
              <a:rPr lang="en-IN" sz="2000" dirty="0" err="1">
                <a:solidFill>
                  <a:srgbClr val="00B0F0"/>
                </a:solidFill>
                <a:cs typeface="Times New Roman" pitchFamily="18" charset="0"/>
              </a:rPr>
              <a:t>tscl</a:t>
            </a:r>
            <a:r>
              <a:rPr lang="en-IN" sz="2000" dirty="0">
                <a:solidFill>
                  <a:srgbClr val="00B0F0"/>
                </a:solidFill>
                <a:cs typeface="Times New Roman" pitchFamily="18" charset="0"/>
              </a:rPr>
              <a:t>  (4 xTSEG2.2 + 2 xTSEG2.1 + TSEG2.0 + 1)</a:t>
            </a:r>
          </a:p>
          <a:p>
            <a:pPr marL="712788" lvl="1" indent="-360363" defTabSz="914309" eaLnBrk="1" fontAlgn="auto" hangingPunct="1">
              <a:spcAft>
                <a:spcPts val="0"/>
              </a:spcAft>
              <a:buFont typeface="Wingdings" panose="05000000000000000000" pitchFamily="2" charset="2"/>
              <a:buChar char="ü"/>
              <a:defRPr/>
            </a:pPr>
            <a:r>
              <a:rPr lang="en-US" sz="2000" b="1" dirty="0">
                <a:solidFill>
                  <a:schemeClr val="accent2">
                    <a:lumMod val="50000"/>
                  </a:schemeClr>
                </a:solidFill>
                <a:cs typeface="Times New Roman" pitchFamily="18" charset="0"/>
              </a:rPr>
              <a:t>TSEG2[22:20] =</a:t>
            </a:r>
            <a:r>
              <a:rPr lang="en-US" sz="2000" b="1" dirty="0" err="1">
                <a:solidFill>
                  <a:schemeClr val="accent2">
                    <a:lumMod val="50000"/>
                  </a:schemeClr>
                </a:solidFill>
                <a:cs typeface="Times New Roman" pitchFamily="18" charset="0"/>
              </a:rPr>
              <a:t>tscl</a:t>
            </a:r>
            <a:r>
              <a:rPr lang="en-US" sz="2000" b="1" dirty="0">
                <a:solidFill>
                  <a:schemeClr val="accent2">
                    <a:lumMod val="50000"/>
                  </a:schemeClr>
                </a:solidFill>
                <a:cs typeface="Times New Roman" pitchFamily="18" charset="0"/>
              </a:rPr>
              <a:t> (4x0 +2x0 +1+1)  = </a:t>
            </a:r>
            <a:r>
              <a:rPr lang="en-US" sz="2000" b="1" dirty="0" err="1">
                <a:solidFill>
                  <a:schemeClr val="accent2">
                    <a:lumMod val="50000"/>
                  </a:schemeClr>
                </a:solidFill>
                <a:cs typeface="Times New Roman" pitchFamily="18" charset="0"/>
              </a:rPr>
              <a:t>tscl</a:t>
            </a:r>
            <a:r>
              <a:rPr lang="en-US" sz="2000" b="1" dirty="0">
                <a:solidFill>
                  <a:schemeClr val="accent2">
                    <a:lumMod val="50000"/>
                  </a:schemeClr>
                </a:solidFill>
                <a:cs typeface="Times New Roman" pitchFamily="18" charset="0"/>
              </a:rPr>
              <a:t>*2</a:t>
            </a:r>
            <a:endParaRPr lang="en-IN" sz="2000" b="1" dirty="0">
              <a:solidFill>
                <a:schemeClr val="accent2">
                  <a:lumMod val="50000"/>
                </a:schemeClr>
              </a:solidFill>
              <a:cs typeface="Times New Roman" pitchFamily="18" charset="0"/>
            </a:endParaRPr>
          </a:p>
          <a:p>
            <a:pPr defTabSz="914309" eaLnBrk="1" fontAlgn="auto" hangingPunct="1">
              <a:spcAft>
                <a:spcPts val="0"/>
              </a:spcAft>
              <a:buFont typeface="Wingdings" panose="05000000000000000000" pitchFamily="2" charset="2"/>
              <a:buChar char="§"/>
              <a:defRPr/>
            </a:pPr>
            <a:endParaRPr lang="en-US" sz="2000" dirty="0">
              <a:solidFill>
                <a:srgbClr val="00B0F0"/>
              </a:solidFill>
              <a:cs typeface="Times New Roman" pitchFamily="18" charset="0"/>
            </a:endParaRPr>
          </a:p>
          <a:p>
            <a:pPr defTabSz="914309" eaLnBrk="1" fontAlgn="auto" hangingPunct="1">
              <a:spcAft>
                <a:spcPts val="0"/>
              </a:spcAft>
              <a:buFont typeface="Wingdings" panose="05000000000000000000" pitchFamily="2" charset="2"/>
              <a:buChar char="§"/>
              <a:defRPr/>
            </a:pPr>
            <a:endParaRPr lang="en-IN" sz="2000" dirty="0">
              <a:solidFill>
                <a:srgbClr val="00B0F0"/>
              </a:solidFill>
              <a:cs typeface="Times New Roman" pitchFamily="18" charset="0"/>
            </a:endParaRPr>
          </a:p>
        </p:txBody>
      </p:sp>
      <p:pic>
        <p:nvPicPr>
          <p:cNvPr id="166916" name="Picture 2" descr="Our Brand Identity » PES University">
            <a:extLst>
              <a:ext uri="{FF2B5EF4-FFF2-40B4-BE49-F238E27FC236}">
                <a16:creationId xmlns:a16="http://schemas.microsoft.com/office/drawing/2014/main" id="{F7F4190C-E7DF-82D5-2191-2F0C00DD47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a:extLst>
              <a:ext uri="{FF2B5EF4-FFF2-40B4-BE49-F238E27FC236}">
                <a16:creationId xmlns:a16="http://schemas.microsoft.com/office/drawing/2014/main" id="{B274A2FB-CBBF-BCD3-E80C-E909F2ADDEB0}"/>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EAC9896B-1257-E691-B233-98A54216C13A}"/>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
        <p:nvSpPr>
          <p:cNvPr id="4" name="Line 7">
            <a:extLst>
              <a:ext uri="{FF2B5EF4-FFF2-40B4-BE49-F238E27FC236}">
                <a16:creationId xmlns:a16="http://schemas.microsoft.com/office/drawing/2014/main" id="{545D55A9-C5E4-2A8D-18A6-C3BAB43BC978}"/>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sp>
        <p:nvSpPr>
          <p:cNvPr id="8" name="Rectangle 7">
            <a:extLst>
              <a:ext uri="{FF2B5EF4-FFF2-40B4-BE49-F238E27FC236}">
                <a16:creationId xmlns:a16="http://schemas.microsoft.com/office/drawing/2014/main" id="{83CA5317-54AC-F92C-F07B-E5C5A1ACB966}"/>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US" altLang="en-US" sz="2200" b="1" dirty="0">
                <a:solidFill>
                  <a:srgbClr val="C00000"/>
                </a:solidFill>
                <a:latin typeface="+mn-lt"/>
                <a:cs typeface="Times New Roman" panose="02020603050405020304" pitchFamily="18" charset="0"/>
              </a:rPr>
              <a:t>Programming CAN protocol</a:t>
            </a:r>
            <a:endParaRPr lang="en-IN" sz="2200" b="1" dirty="0">
              <a:solidFill>
                <a:srgbClr val="C00000"/>
              </a:solidFill>
              <a:latin typeface="+mn-lt"/>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Content Placeholder 2">
            <a:extLst>
              <a:ext uri="{FF2B5EF4-FFF2-40B4-BE49-F238E27FC236}">
                <a16:creationId xmlns:a16="http://schemas.microsoft.com/office/drawing/2014/main" id="{D9F78914-6A73-D164-DE62-78F5DAAA12B2}"/>
              </a:ext>
            </a:extLst>
          </p:cNvPr>
          <p:cNvSpPr>
            <a:spLocks noGrp="1" noChangeArrowheads="1"/>
          </p:cNvSpPr>
          <p:nvPr>
            <p:ph idx="1"/>
          </p:nvPr>
        </p:nvSpPr>
        <p:spPr>
          <a:xfrm>
            <a:off x="492125" y="1246188"/>
            <a:ext cx="8231188" cy="3449637"/>
          </a:xfrm>
        </p:spPr>
        <p:txBody>
          <a:bodyPr/>
          <a:lstStyle/>
          <a:p>
            <a:pPr marL="358775" indent="-358775" eaLnBrk="1" hangingPunct="1">
              <a:buFont typeface="Wingdings" panose="05000000000000000000" pitchFamily="2" charset="2"/>
              <a:buChar char="§"/>
            </a:pPr>
            <a:r>
              <a:rPr lang="en-IN" altLang="en-US" sz="2000">
                <a:solidFill>
                  <a:srgbClr val="FF0000"/>
                </a:solidFill>
                <a:cs typeface="Times New Roman" panose="02020603050405020304" pitchFamily="18" charset="0"/>
              </a:rPr>
              <a:t>Electrically robust with built-in error and arbitration features. </a:t>
            </a:r>
            <a:r>
              <a:rPr lang="en-IN" altLang="en-US" sz="2000">
                <a:solidFill>
                  <a:srgbClr val="00B0F0"/>
                </a:solidFill>
                <a:cs typeface="Times New Roman" panose="02020603050405020304" pitchFamily="18" charset="0"/>
              </a:rPr>
              <a:t>These are automatic ! </a:t>
            </a:r>
          </a:p>
          <a:p>
            <a:pPr marL="358775" indent="-358775" eaLnBrk="1" hangingPunct="1">
              <a:buFont typeface="Wingdings" panose="05000000000000000000" pitchFamily="2" charset="2"/>
              <a:buChar char="§"/>
            </a:pPr>
            <a:r>
              <a:rPr lang="en-IN" altLang="en-US" sz="2000">
                <a:solidFill>
                  <a:srgbClr val="FF0000"/>
                </a:solidFill>
                <a:cs typeface="Times New Roman" panose="02020603050405020304" pitchFamily="18" charset="0"/>
              </a:rPr>
              <a:t>Differential pair reduces EMI in/out</a:t>
            </a:r>
            <a:r>
              <a:rPr lang="en-IN" altLang="en-US" sz="2000">
                <a:solidFill>
                  <a:srgbClr val="00B0F0"/>
                </a:solidFill>
                <a:cs typeface="Times New Roman" panose="02020603050405020304" pitchFamily="18" charset="0"/>
              </a:rPr>
              <a:t>. </a:t>
            </a:r>
          </a:p>
          <a:p>
            <a:pPr marL="358775" indent="-358775" eaLnBrk="1" hangingPunct="1">
              <a:buFont typeface="Wingdings" panose="05000000000000000000" pitchFamily="2" charset="2"/>
              <a:buChar char="§"/>
            </a:pPr>
            <a:r>
              <a:rPr lang="en-IN" altLang="en-US" sz="2000">
                <a:solidFill>
                  <a:srgbClr val="FF0000"/>
                </a:solidFill>
                <a:cs typeface="Times New Roman" panose="02020603050405020304" pitchFamily="18" charset="0"/>
              </a:rPr>
              <a:t>Cheap wiring: </a:t>
            </a:r>
            <a:r>
              <a:rPr lang="en-IN" altLang="en-US" sz="2000">
                <a:solidFill>
                  <a:srgbClr val="00B0F0"/>
                </a:solidFill>
                <a:cs typeface="Times New Roman" panose="02020603050405020304" pitchFamily="18" charset="0"/>
              </a:rPr>
              <a:t>twisted pair </a:t>
            </a:r>
          </a:p>
          <a:p>
            <a:pPr marL="358775" indent="-358775" eaLnBrk="1" hangingPunct="1">
              <a:buFont typeface="Wingdings" panose="05000000000000000000" pitchFamily="2" charset="2"/>
              <a:buChar char="§"/>
            </a:pPr>
            <a:r>
              <a:rPr lang="en-IN" altLang="en-US" sz="2000">
                <a:solidFill>
                  <a:srgbClr val="00B0F0"/>
                </a:solidFill>
                <a:cs typeface="Times New Roman" panose="02020603050405020304" pitchFamily="18" charset="0"/>
              </a:rPr>
              <a:t>Many controllers, parts &amp; software available. </a:t>
            </a:r>
          </a:p>
          <a:p>
            <a:pPr marL="358775" indent="-358775" eaLnBrk="1" hangingPunct="1">
              <a:buFont typeface="Wingdings" panose="05000000000000000000" pitchFamily="2" charset="2"/>
              <a:buChar char="§"/>
            </a:pPr>
            <a:r>
              <a:rPr lang="en-IN" altLang="en-US" sz="2000">
                <a:solidFill>
                  <a:srgbClr val="00B0F0"/>
                </a:solidFill>
                <a:cs typeface="Times New Roman" panose="02020603050405020304" pitchFamily="18" charset="0"/>
              </a:rPr>
              <a:t>Really, </a:t>
            </a:r>
            <a:r>
              <a:rPr lang="en-IN" altLang="en-US" sz="2000">
                <a:solidFill>
                  <a:srgbClr val="FF0000"/>
                </a:solidFill>
                <a:cs typeface="Times New Roman" panose="02020603050405020304" pitchFamily="18" charset="0"/>
              </a:rPr>
              <a:t>really easy to add and remove nodes. </a:t>
            </a:r>
          </a:p>
          <a:p>
            <a:pPr marL="358775" indent="-358775" eaLnBrk="1" hangingPunct="1">
              <a:buFont typeface="Wingdings" panose="05000000000000000000" pitchFamily="2" charset="2"/>
              <a:buChar char="§"/>
            </a:pPr>
            <a:r>
              <a:rPr lang="en-IN" altLang="en-US" sz="2000">
                <a:solidFill>
                  <a:srgbClr val="00B0F0"/>
                </a:solidFill>
                <a:cs typeface="Times New Roman" panose="02020603050405020304" pitchFamily="18" charset="0"/>
              </a:rPr>
              <a:t>Hard work is done by the CAN controller. </a:t>
            </a:r>
          </a:p>
        </p:txBody>
      </p:sp>
      <p:pic>
        <p:nvPicPr>
          <p:cNvPr id="121859" name="Picture 2" descr="Our Brand Identity » PES University">
            <a:extLst>
              <a:ext uri="{FF2B5EF4-FFF2-40B4-BE49-F238E27FC236}">
                <a16:creationId xmlns:a16="http://schemas.microsoft.com/office/drawing/2014/main" id="{E07F4800-513E-C81B-AF7A-794261B06B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a:extLst>
              <a:ext uri="{FF2B5EF4-FFF2-40B4-BE49-F238E27FC236}">
                <a16:creationId xmlns:a16="http://schemas.microsoft.com/office/drawing/2014/main" id="{D474CA60-81F7-F95A-1F81-C9159D06044A}"/>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220ACACE-032D-65D4-FDBE-884A6D3EDAC5}"/>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
        <p:nvSpPr>
          <p:cNvPr id="7" name="Line 7">
            <a:extLst>
              <a:ext uri="{FF2B5EF4-FFF2-40B4-BE49-F238E27FC236}">
                <a16:creationId xmlns:a16="http://schemas.microsoft.com/office/drawing/2014/main" id="{C2941CE4-765E-F9E5-3290-7AF2E5198331}"/>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sp>
        <p:nvSpPr>
          <p:cNvPr id="8" name="Rectangle 7">
            <a:extLst>
              <a:ext uri="{FF2B5EF4-FFF2-40B4-BE49-F238E27FC236}">
                <a16:creationId xmlns:a16="http://schemas.microsoft.com/office/drawing/2014/main" id="{094E6E71-0A6E-5E3E-7C06-9A4C4D24838E}"/>
              </a:ext>
            </a:extLst>
          </p:cNvPr>
          <p:cNvSpPr/>
          <p:nvPr/>
        </p:nvSpPr>
        <p:spPr>
          <a:xfrm>
            <a:off x="442913" y="665163"/>
            <a:ext cx="7750175" cy="460375"/>
          </a:xfrm>
          <a:prstGeom prst="rect">
            <a:avLst/>
          </a:prstGeom>
        </p:spPr>
        <p:txBody>
          <a:bodyPr>
            <a:spAutoFit/>
          </a:bodyPr>
          <a:lstStyle/>
          <a:p>
            <a:pPr eaLnBrk="1" fontAlgn="auto" hangingPunct="1">
              <a:spcBef>
                <a:spcPts val="0"/>
              </a:spcBef>
              <a:spcAft>
                <a:spcPts val="0"/>
              </a:spcAft>
              <a:defRPr/>
            </a:pPr>
            <a:r>
              <a:rPr lang="en-IN" altLang="en-US" sz="2400" b="1" dirty="0">
                <a:solidFill>
                  <a:srgbClr val="C00000"/>
                </a:solidFill>
                <a:latin typeface="+mn-lt"/>
                <a:cs typeface="Times New Roman" panose="02020603050405020304" pitchFamily="18" charset="0"/>
              </a:rPr>
              <a:t>Why Use CAN ? </a:t>
            </a:r>
            <a:endParaRPr lang="en-IN" sz="2200" b="1" dirty="0">
              <a:solidFill>
                <a:srgbClr val="C00000"/>
              </a:solidFill>
              <a:latin typeface="+mn-lt"/>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14B31-13B0-CB57-2781-1495F7418F67}"/>
              </a:ext>
            </a:extLst>
          </p:cNvPr>
          <p:cNvSpPr>
            <a:spLocks noGrp="1"/>
          </p:cNvSpPr>
          <p:nvPr>
            <p:ph type="title"/>
          </p:nvPr>
        </p:nvSpPr>
        <p:spPr>
          <a:xfrm>
            <a:off x="482600" y="1081088"/>
            <a:ext cx="8231188" cy="487362"/>
          </a:xfrm>
        </p:spPr>
        <p:txBody>
          <a:bodyPr rtlCol="0">
            <a:normAutofit/>
          </a:bodyPr>
          <a:lstStyle/>
          <a:p>
            <a:pPr defTabSz="914309" eaLnBrk="1" fontAlgn="auto" hangingPunct="1">
              <a:spcAft>
                <a:spcPts val="0"/>
              </a:spcAft>
              <a:defRPr/>
            </a:pPr>
            <a:r>
              <a:rPr lang="en-US" sz="2000" b="1" dirty="0">
                <a:solidFill>
                  <a:schemeClr val="accent1"/>
                </a:solidFill>
                <a:latin typeface="+mn-lt"/>
                <a:cs typeface="Times New Roman" pitchFamily="18" charset="0"/>
              </a:rPr>
              <a:t>Transmit Buffers (TXB)</a:t>
            </a:r>
            <a:endParaRPr lang="en-US" sz="2000" dirty="0">
              <a:solidFill>
                <a:schemeClr val="accent1"/>
              </a:solidFill>
              <a:latin typeface="+mn-lt"/>
              <a:cs typeface="Times New Roman" pitchFamily="18" charset="0"/>
            </a:endParaRPr>
          </a:p>
        </p:txBody>
      </p:sp>
      <p:sp>
        <p:nvSpPr>
          <p:cNvPr id="167939" name="Content Placeholder 2">
            <a:extLst>
              <a:ext uri="{FF2B5EF4-FFF2-40B4-BE49-F238E27FC236}">
                <a16:creationId xmlns:a16="http://schemas.microsoft.com/office/drawing/2014/main" id="{DE419801-C3C2-F71B-F31B-35801F178DDA}"/>
              </a:ext>
            </a:extLst>
          </p:cNvPr>
          <p:cNvSpPr>
            <a:spLocks noGrp="1" noChangeArrowheads="1"/>
          </p:cNvSpPr>
          <p:nvPr>
            <p:ph idx="1"/>
          </p:nvPr>
        </p:nvSpPr>
        <p:spPr>
          <a:xfrm>
            <a:off x="541338" y="1612900"/>
            <a:ext cx="8018462" cy="2516188"/>
          </a:xfrm>
        </p:spPr>
        <p:txBody>
          <a:bodyPr/>
          <a:lstStyle/>
          <a:p>
            <a:pPr marL="355600" indent="-355600" algn="just" eaLnBrk="1" hangingPunct="1">
              <a:buFont typeface="Wingdings" panose="05000000000000000000" pitchFamily="2" charset="2"/>
              <a:buChar char="§"/>
            </a:pPr>
            <a:r>
              <a:rPr lang="en-US" altLang="en-US" sz="2000">
                <a:cs typeface="Times New Roman" panose="02020603050405020304" pitchFamily="18" charset="0"/>
              </a:rPr>
              <a:t>The TXB represents a </a:t>
            </a:r>
            <a:r>
              <a:rPr lang="en-US" altLang="en-US" sz="2000" b="1">
                <a:cs typeface="Times New Roman" panose="02020603050405020304" pitchFamily="18" charset="0"/>
              </a:rPr>
              <a:t>Triple Transmit Buffer.</a:t>
            </a:r>
          </a:p>
          <a:p>
            <a:pPr marL="355600" indent="-355600" algn="just" eaLnBrk="1" hangingPunct="1">
              <a:buFont typeface="Wingdings" panose="05000000000000000000" pitchFamily="2" charset="2"/>
              <a:buChar char="§"/>
            </a:pPr>
            <a:r>
              <a:rPr lang="en-US" altLang="en-US" sz="2000">
                <a:cs typeface="Times New Roman" panose="02020603050405020304" pitchFamily="18" charset="0"/>
              </a:rPr>
              <a:t>Each Transmit Buffer is </a:t>
            </a:r>
            <a:r>
              <a:rPr lang="en-US" altLang="en-US" sz="2000" b="1">
                <a:cs typeface="Times New Roman" panose="02020603050405020304" pitchFamily="18" charset="0"/>
              </a:rPr>
              <a:t>able to store a complete message which can be transmitted over the CAN network.</a:t>
            </a:r>
          </a:p>
          <a:p>
            <a:pPr marL="355600" indent="-355600" algn="just" eaLnBrk="1" hangingPunct="1">
              <a:buFont typeface="Wingdings" panose="05000000000000000000" pitchFamily="2" charset="2"/>
              <a:buChar char="§"/>
            </a:pPr>
            <a:r>
              <a:rPr lang="en-US" altLang="en-US" sz="2000">
                <a:cs typeface="Times New Roman" panose="02020603050405020304" pitchFamily="18" charset="0"/>
              </a:rPr>
              <a:t>The CAN Controller consist of three Transmit Buffers. Each of them </a:t>
            </a:r>
            <a:r>
              <a:rPr lang="en-US" altLang="en-US" sz="2000" b="1">
                <a:cs typeface="Times New Roman" panose="02020603050405020304" pitchFamily="18" charset="0"/>
              </a:rPr>
              <a:t>has a length of 4 words </a:t>
            </a:r>
            <a:r>
              <a:rPr lang="en-US" altLang="en-US" sz="2000">
                <a:cs typeface="Times New Roman" panose="02020603050405020304" pitchFamily="18" charset="0"/>
              </a:rPr>
              <a:t>and is able to store one complete CAN message</a:t>
            </a:r>
          </a:p>
        </p:txBody>
      </p:sp>
      <p:sp>
        <p:nvSpPr>
          <p:cNvPr id="167940" name="Picture 2">
            <a:extLst>
              <a:ext uri="{FF2B5EF4-FFF2-40B4-BE49-F238E27FC236}">
                <a16:creationId xmlns:a16="http://schemas.microsoft.com/office/drawing/2014/main" id="{5AF4D5C2-5884-B6D8-8787-5EE100A4B700}"/>
              </a:ext>
            </a:extLst>
          </p:cNvPr>
          <p:cNvSpPr>
            <a:spLocks noChangeAspect="1" noChangeArrowheads="1"/>
          </p:cNvSpPr>
          <p:nvPr/>
        </p:nvSpPr>
        <p:spPr bwMode="auto">
          <a:xfrm>
            <a:off x="1598613" y="3735388"/>
            <a:ext cx="4419600"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IN" altLang="en-US"/>
          </a:p>
        </p:txBody>
      </p:sp>
      <p:sp>
        <p:nvSpPr>
          <p:cNvPr id="167941" name="Picture 2">
            <a:extLst>
              <a:ext uri="{FF2B5EF4-FFF2-40B4-BE49-F238E27FC236}">
                <a16:creationId xmlns:a16="http://schemas.microsoft.com/office/drawing/2014/main" id="{958F602C-61EF-7DE8-CDB3-2E8AC1EC741E}"/>
              </a:ext>
            </a:extLst>
          </p:cNvPr>
          <p:cNvSpPr>
            <a:spLocks noChangeAspect="1" noChangeArrowheads="1"/>
          </p:cNvSpPr>
          <p:nvPr/>
        </p:nvSpPr>
        <p:spPr bwMode="auto">
          <a:xfrm>
            <a:off x="6018213" y="3663950"/>
            <a:ext cx="4497387" cy="233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IN" altLang="en-US"/>
          </a:p>
        </p:txBody>
      </p:sp>
      <p:pic>
        <p:nvPicPr>
          <p:cNvPr id="167942" name="Picture 2" descr="Our Brand Identity » PES University">
            <a:extLst>
              <a:ext uri="{FF2B5EF4-FFF2-40B4-BE49-F238E27FC236}">
                <a16:creationId xmlns:a16="http://schemas.microsoft.com/office/drawing/2014/main" id="{CA8DA8FE-D9D8-7CEA-6638-564C626F8A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a:extLst>
              <a:ext uri="{FF2B5EF4-FFF2-40B4-BE49-F238E27FC236}">
                <a16:creationId xmlns:a16="http://schemas.microsoft.com/office/drawing/2014/main" id="{4F2E871E-CD4D-D133-8131-5EC4AA215B08}"/>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73147781-EBFB-881A-BC9B-A0BB881EB3B1}"/>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
        <p:nvSpPr>
          <p:cNvPr id="5" name="Line 7">
            <a:extLst>
              <a:ext uri="{FF2B5EF4-FFF2-40B4-BE49-F238E27FC236}">
                <a16:creationId xmlns:a16="http://schemas.microsoft.com/office/drawing/2014/main" id="{9F61F7E4-5307-61DD-964C-3745919F41D3}"/>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sp>
        <p:nvSpPr>
          <p:cNvPr id="10" name="Rectangle 9">
            <a:extLst>
              <a:ext uri="{FF2B5EF4-FFF2-40B4-BE49-F238E27FC236}">
                <a16:creationId xmlns:a16="http://schemas.microsoft.com/office/drawing/2014/main" id="{CCA645C7-0488-D1E9-9DE3-5C14A1182DD3}"/>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US" altLang="en-US" sz="2200" b="1" dirty="0">
                <a:solidFill>
                  <a:srgbClr val="C00000"/>
                </a:solidFill>
                <a:latin typeface="+mn-lt"/>
                <a:cs typeface="Times New Roman" panose="02020603050405020304" pitchFamily="18" charset="0"/>
              </a:rPr>
              <a:t>Programming CAN protocol</a:t>
            </a:r>
            <a:endParaRPr lang="en-IN" sz="2200" b="1" dirty="0">
              <a:solidFill>
                <a:srgbClr val="C00000"/>
              </a:solidFill>
              <a:latin typeface="+mn-lt"/>
              <a:cs typeface="Times New Roman" panose="02020603050405020304" pitchFamily="18" charset="0"/>
            </a:endParaRPr>
          </a:p>
        </p:txBody>
      </p:sp>
      <p:pic>
        <p:nvPicPr>
          <p:cNvPr id="167947" name="Picture 2">
            <a:extLst>
              <a:ext uri="{FF2B5EF4-FFF2-40B4-BE49-F238E27FC236}">
                <a16:creationId xmlns:a16="http://schemas.microsoft.com/office/drawing/2014/main" id="{74D6BA21-7C8D-AF6C-26B6-A5E9FC294E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75" y="3619500"/>
            <a:ext cx="4419600"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7948" name="Picture 2">
            <a:extLst>
              <a:ext uri="{FF2B5EF4-FFF2-40B4-BE49-F238E27FC236}">
                <a16:creationId xmlns:a16="http://schemas.microsoft.com/office/drawing/2014/main" id="{93005227-D44D-AF3E-E2F6-9F0E73D08B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5975" y="3548063"/>
            <a:ext cx="4495800" cy="233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6E3E4-5C0C-C8ED-8D73-6A3AEF1B96A9}"/>
              </a:ext>
            </a:extLst>
          </p:cNvPr>
          <p:cNvSpPr>
            <a:spLocks noGrp="1"/>
          </p:cNvSpPr>
          <p:nvPr>
            <p:ph type="title"/>
          </p:nvPr>
        </p:nvSpPr>
        <p:spPr>
          <a:xfrm>
            <a:off x="442913" y="1077913"/>
            <a:ext cx="8231187" cy="460375"/>
          </a:xfrm>
        </p:spPr>
        <p:txBody>
          <a:bodyPr rtlCol="0">
            <a:normAutofit/>
          </a:bodyPr>
          <a:lstStyle/>
          <a:p>
            <a:pPr defTabSz="914309" eaLnBrk="1" fontAlgn="auto" hangingPunct="1">
              <a:spcAft>
                <a:spcPts val="0"/>
              </a:spcAft>
              <a:defRPr/>
            </a:pPr>
            <a:r>
              <a:rPr lang="en-US" sz="2000" b="1" dirty="0">
                <a:solidFill>
                  <a:schemeClr val="accent1"/>
                </a:solidFill>
                <a:latin typeface="+mn-lt"/>
                <a:cs typeface="Times New Roman" pitchFamily="18" charset="0"/>
              </a:rPr>
              <a:t>CAN Transmit Frame Information register (CAN1TFI1/CAN1TFI2/CAN1TFI13]</a:t>
            </a:r>
            <a:endParaRPr lang="en-US" sz="2000" dirty="0">
              <a:solidFill>
                <a:schemeClr val="accent1"/>
              </a:solidFill>
              <a:latin typeface="+mn-lt"/>
              <a:cs typeface="Times New Roman" pitchFamily="18" charset="0"/>
            </a:endParaRPr>
          </a:p>
        </p:txBody>
      </p:sp>
      <p:sp>
        <p:nvSpPr>
          <p:cNvPr id="4" name="TextBox 3">
            <a:extLst>
              <a:ext uri="{FF2B5EF4-FFF2-40B4-BE49-F238E27FC236}">
                <a16:creationId xmlns:a16="http://schemas.microsoft.com/office/drawing/2014/main" id="{8320489E-6CB6-107B-3E59-2F65B02051DC}"/>
              </a:ext>
            </a:extLst>
          </p:cNvPr>
          <p:cNvSpPr txBox="1"/>
          <p:nvPr/>
        </p:nvSpPr>
        <p:spPr>
          <a:xfrm>
            <a:off x="442913" y="1609725"/>
            <a:ext cx="8116887" cy="3170238"/>
          </a:xfrm>
          <a:prstGeom prst="rect">
            <a:avLst/>
          </a:prstGeom>
          <a:noFill/>
        </p:spPr>
        <p:txBody>
          <a:bodyPr>
            <a:spAutoFit/>
          </a:bodyPr>
          <a:lstStyle/>
          <a:p>
            <a:pPr marL="342900" indent="-342900" eaLnBrk="1" fontAlgn="auto" hangingPunct="1">
              <a:spcBef>
                <a:spcPts val="0"/>
              </a:spcBef>
              <a:spcAft>
                <a:spcPts val="0"/>
              </a:spcAft>
              <a:buFont typeface="Wingdings" panose="05000000000000000000" pitchFamily="2" charset="2"/>
              <a:buChar char="§"/>
              <a:defRPr/>
            </a:pPr>
            <a:r>
              <a:rPr lang="en-US" sz="2000" dirty="0">
                <a:latin typeface="+mn-lt"/>
                <a:cs typeface="Times New Roman" pitchFamily="18" charset="0"/>
              </a:rPr>
              <a:t> When the corresponding TBS bit in CANSR is 1, software can write to one of these registers.  </a:t>
            </a:r>
          </a:p>
          <a:p>
            <a:pPr marL="342900" indent="-342900" eaLnBrk="1" fontAlgn="auto" hangingPunct="1">
              <a:spcBef>
                <a:spcPts val="0"/>
              </a:spcBef>
              <a:spcAft>
                <a:spcPts val="0"/>
              </a:spcAft>
              <a:buFont typeface="Wingdings" panose="05000000000000000000" pitchFamily="2" charset="2"/>
              <a:buChar char="§"/>
              <a:defRPr/>
            </a:pPr>
            <a:endParaRPr lang="en-US" sz="2000" dirty="0">
              <a:latin typeface="+mn-lt"/>
              <a:cs typeface="Times New Roman" pitchFamily="18" charset="0"/>
            </a:endParaRPr>
          </a:p>
          <a:p>
            <a:pPr marL="342900" indent="-342900" eaLnBrk="1" fontAlgn="auto" hangingPunct="1">
              <a:spcBef>
                <a:spcPts val="0"/>
              </a:spcBef>
              <a:spcAft>
                <a:spcPts val="0"/>
              </a:spcAft>
              <a:buFont typeface="Wingdings" panose="05000000000000000000" pitchFamily="2" charset="2"/>
              <a:buChar char="§"/>
              <a:defRPr/>
            </a:pPr>
            <a:r>
              <a:rPr lang="en-US" sz="2000" dirty="0">
                <a:latin typeface="+mn-lt"/>
                <a:cs typeface="Times New Roman" pitchFamily="18" charset="0"/>
              </a:rPr>
              <a:t>First word of the Descriptor Field includes the TX Frame Info that describes the</a:t>
            </a:r>
          </a:p>
          <a:p>
            <a:pPr marL="1081088" indent="-514350" eaLnBrk="1" fontAlgn="auto" hangingPunct="1">
              <a:spcBef>
                <a:spcPts val="0"/>
              </a:spcBef>
              <a:spcAft>
                <a:spcPts val="0"/>
              </a:spcAft>
              <a:buFont typeface="+mj-lt"/>
              <a:buAutoNum type="arabicPeriod"/>
              <a:defRPr/>
            </a:pPr>
            <a:r>
              <a:rPr lang="en-US" sz="2000" dirty="0">
                <a:latin typeface="+mn-lt"/>
                <a:cs typeface="Times New Roman" pitchFamily="18" charset="0"/>
              </a:rPr>
              <a:t>Frame Format.11bit identifier or 29 bit identifier</a:t>
            </a:r>
          </a:p>
          <a:p>
            <a:pPr marL="1081088" indent="-514350" eaLnBrk="1" fontAlgn="auto" hangingPunct="1">
              <a:spcBef>
                <a:spcPts val="0"/>
              </a:spcBef>
              <a:spcAft>
                <a:spcPts val="0"/>
              </a:spcAft>
              <a:buFont typeface="+mj-lt"/>
              <a:buAutoNum type="arabicPeriod"/>
              <a:defRPr/>
            </a:pPr>
            <a:r>
              <a:rPr lang="en-US" sz="2000" dirty="0">
                <a:latin typeface="+mn-lt"/>
                <a:cs typeface="Times New Roman" pitchFamily="18" charset="0"/>
              </a:rPr>
              <a:t>Remote or Data Frame. </a:t>
            </a:r>
          </a:p>
          <a:p>
            <a:pPr marL="1081088" indent="-514350" eaLnBrk="1" fontAlgn="auto" hangingPunct="1">
              <a:spcBef>
                <a:spcPts val="0"/>
              </a:spcBef>
              <a:spcAft>
                <a:spcPts val="0"/>
              </a:spcAft>
              <a:buFont typeface="+mj-lt"/>
              <a:buAutoNum type="arabicPeriod"/>
              <a:defRPr/>
            </a:pPr>
            <a:r>
              <a:rPr lang="en-US" sz="2000" dirty="0">
                <a:latin typeface="+mn-lt"/>
                <a:cs typeface="Times New Roman" pitchFamily="18" charset="0"/>
              </a:rPr>
              <a:t>Data Length .</a:t>
            </a:r>
          </a:p>
          <a:p>
            <a:pPr marL="1081088" indent="-514350" eaLnBrk="1" fontAlgn="auto" hangingPunct="1">
              <a:spcBef>
                <a:spcPts val="0"/>
              </a:spcBef>
              <a:spcAft>
                <a:spcPts val="0"/>
              </a:spcAft>
              <a:buFont typeface="+mj-lt"/>
              <a:buAutoNum type="arabicPeriod"/>
              <a:defRPr/>
            </a:pPr>
            <a:r>
              <a:rPr lang="en-US" sz="2000" dirty="0">
                <a:latin typeface="+mn-lt"/>
                <a:cs typeface="Times New Roman" pitchFamily="18" charset="0"/>
              </a:rPr>
              <a:t>TX Priority register . </a:t>
            </a:r>
          </a:p>
          <a:p>
            <a:pPr eaLnBrk="1" fontAlgn="auto" hangingPunct="1">
              <a:spcBef>
                <a:spcPts val="0"/>
              </a:spcBef>
              <a:spcAft>
                <a:spcPts val="0"/>
              </a:spcAft>
              <a:defRPr/>
            </a:pPr>
            <a:endParaRPr lang="en-US" sz="2000" dirty="0">
              <a:latin typeface="+mn-lt"/>
              <a:cs typeface="Times New Roman" pitchFamily="18" charset="0"/>
            </a:endParaRPr>
          </a:p>
        </p:txBody>
      </p:sp>
      <p:pic>
        <p:nvPicPr>
          <p:cNvPr id="168964" name="Picture 2" descr="Our Brand Identity » PES University">
            <a:extLst>
              <a:ext uri="{FF2B5EF4-FFF2-40B4-BE49-F238E27FC236}">
                <a16:creationId xmlns:a16="http://schemas.microsoft.com/office/drawing/2014/main" id="{16AD2F4B-7982-FEF9-AF1E-FBC10989D4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a:extLst>
              <a:ext uri="{FF2B5EF4-FFF2-40B4-BE49-F238E27FC236}">
                <a16:creationId xmlns:a16="http://schemas.microsoft.com/office/drawing/2014/main" id="{2E77E3C7-D0DD-35C7-6966-AE2D86C4FAEE}"/>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995E5D4D-1784-1F25-A3C6-28CD4F8F9BD3}"/>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
        <p:nvSpPr>
          <p:cNvPr id="7" name="Line 7">
            <a:extLst>
              <a:ext uri="{FF2B5EF4-FFF2-40B4-BE49-F238E27FC236}">
                <a16:creationId xmlns:a16="http://schemas.microsoft.com/office/drawing/2014/main" id="{221E4C9D-804F-6067-744D-2ECE8722F2CA}"/>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sp>
        <p:nvSpPr>
          <p:cNvPr id="9" name="Rectangle 8">
            <a:extLst>
              <a:ext uri="{FF2B5EF4-FFF2-40B4-BE49-F238E27FC236}">
                <a16:creationId xmlns:a16="http://schemas.microsoft.com/office/drawing/2014/main" id="{F2B9930E-B31E-1F4E-9340-208E28C2705B}"/>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US" altLang="en-US" sz="2200" b="1" dirty="0">
                <a:solidFill>
                  <a:srgbClr val="C00000"/>
                </a:solidFill>
                <a:latin typeface="+mn-lt"/>
                <a:cs typeface="Times New Roman" panose="02020603050405020304" pitchFamily="18" charset="0"/>
              </a:rPr>
              <a:t>Programming CAN protocol</a:t>
            </a:r>
            <a:endParaRPr lang="en-IN" sz="2200" b="1" dirty="0">
              <a:solidFill>
                <a:srgbClr val="C00000"/>
              </a:solidFill>
              <a:latin typeface="+mn-lt"/>
              <a:cs typeface="Times New Roman" panose="02020603050405020304"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252BC-3E49-C65C-009E-85EB706E1B11}"/>
              </a:ext>
            </a:extLst>
          </p:cNvPr>
          <p:cNvSpPr>
            <a:spLocks noGrp="1"/>
          </p:cNvSpPr>
          <p:nvPr>
            <p:ph type="title"/>
          </p:nvPr>
        </p:nvSpPr>
        <p:spPr/>
        <p:txBody>
          <a:bodyPr rtlCol="0">
            <a:noAutofit/>
          </a:bodyPr>
          <a:lstStyle/>
          <a:p>
            <a:pPr defTabSz="914309" eaLnBrk="1" fontAlgn="auto" hangingPunct="1">
              <a:spcAft>
                <a:spcPts val="0"/>
              </a:spcAft>
              <a:defRPr/>
            </a:pPr>
            <a:br>
              <a:rPr lang="en-US" sz="2801" dirty="0">
                <a:solidFill>
                  <a:srgbClr val="FF0000"/>
                </a:solidFill>
                <a:latin typeface="Times New Roman" pitchFamily="18" charset="0"/>
                <a:cs typeface="Times New Roman" pitchFamily="18" charset="0"/>
              </a:rPr>
            </a:br>
            <a:br>
              <a:rPr lang="en-US" sz="2801">
                <a:solidFill>
                  <a:srgbClr val="FF0000"/>
                </a:solidFill>
                <a:latin typeface="Times New Roman" pitchFamily="18" charset="0"/>
                <a:cs typeface="Times New Roman" pitchFamily="18" charset="0"/>
              </a:rPr>
            </a:br>
            <a:endParaRPr lang="en-US" sz="2801" dirty="0"/>
          </a:p>
        </p:txBody>
      </p:sp>
      <p:graphicFrame>
        <p:nvGraphicFramePr>
          <p:cNvPr id="3" name="Table 2">
            <a:extLst>
              <a:ext uri="{FF2B5EF4-FFF2-40B4-BE49-F238E27FC236}">
                <a16:creationId xmlns:a16="http://schemas.microsoft.com/office/drawing/2014/main" id="{50EE3FF6-CE98-AD35-7665-CA96F852245B}"/>
              </a:ext>
            </a:extLst>
          </p:cNvPr>
          <p:cNvGraphicFramePr>
            <a:graphicFrameLocks noGrp="1"/>
          </p:cNvGraphicFramePr>
          <p:nvPr/>
        </p:nvGraphicFramePr>
        <p:xfrm>
          <a:off x="541338" y="1524000"/>
          <a:ext cx="10075862" cy="4651375"/>
        </p:xfrm>
        <a:graphic>
          <a:graphicData uri="http://schemas.openxmlformats.org/drawingml/2006/table">
            <a:tbl>
              <a:tblPr firstRow="1" bandRow="1">
                <a:tableStyleId>{5940675A-B579-460E-94D1-54222C63F5DA}</a:tableStyleId>
              </a:tblPr>
              <a:tblGrid>
                <a:gridCol w="876162">
                  <a:extLst>
                    <a:ext uri="{9D8B030D-6E8A-4147-A177-3AD203B41FA5}">
                      <a16:colId xmlns:a16="http://schemas.microsoft.com/office/drawing/2014/main" val="20000"/>
                    </a:ext>
                  </a:extLst>
                </a:gridCol>
                <a:gridCol w="1401859">
                  <a:extLst>
                    <a:ext uri="{9D8B030D-6E8A-4147-A177-3AD203B41FA5}">
                      <a16:colId xmlns:a16="http://schemas.microsoft.com/office/drawing/2014/main" val="20001"/>
                    </a:ext>
                  </a:extLst>
                </a:gridCol>
                <a:gridCol w="7797841">
                  <a:extLst>
                    <a:ext uri="{9D8B030D-6E8A-4147-A177-3AD203B41FA5}">
                      <a16:colId xmlns:a16="http://schemas.microsoft.com/office/drawing/2014/main" val="20002"/>
                    </a:ext>
                  </a:extLst>
                </a:gridCol>
              </a:tblGrid>
              <a:tr h="335234">
                <a:tc>
                  <a:txBody>
                    <a:bodyPr/>
                    <a:lstStyle/>
                    <a:p>
                      <a:r>
                        <a:rPr lang="en-US" sz="1600" dirty="0"/>
                        <a:t>BIT</a:t>
                      </a:r>
                      <a:endParaRPr lang="en-US" sz="1600" dirty="0">
                        <a:latin typeface="+mn-lt"/>
                        <a:cs typeface="Times New Roman" pitchFamily="18" charset="0"/>
                      </a:endParaRPr>
                    </a:p>
                  </a:txBody>
                  <a:tcPr marL="91462" marR="91462" marT="45713" marB="45713"/>
                </a:tc>
                <a:tc>
                  <a:txBody>
                    <a:bodyPr/>
                    <a:lstStyle/>
                    <a:p>
                      <a:r>
                        <a:rPr lang="en-US" sz="1600" dirty="0"/>
                        <a:t>SYMBOL</a:t>
                      </a:r>
                      <a:endParaRPr lang="en-US" sz="1600" dirty="0">
                        <a:latin typeface="+mn-lt"/>
                        <a:cs typeface="Times New Roman" pitchFamily="18" charset="0"/>
                      </a:endParaRPr>
                    </a:p>
                  </a:txBody>
                  <a:tcPr marL="91462" marR="91462" marT="45713" marB="45713"/>
                </a:tc>
                <a:tc>
                  <a:txBody>
                    <a:bodyPr/>
                    <a:lstStyle/>
                    <a:p>
                      <a:r>
                        <a:rPr lang="en-US" sz="1600" dirty="0"/>
                        <a:t>FUNCTION</a:t>
                      </a:r>
                      <a:endParaRPr lang="en-US" sz="1600" dirty="0">
                        <a:latin typeface="+mn-lt"/>
                        <a:cs typeface="Times New Roman" pitchFamily="18" charset="0"/>
                      </a:endParaRPr>
                    </a:p>
                  </a:txBody>
                  <a:tcPr marL="91462" marR="91462" marT="45713" marB="45713"/>
                </a:tc>
                <a:extLst>
                  <a:ext uri="{0D108BD9-81ED-4DB2-BD59-A6C34878D82A}">
                    <a16:rowId xmlns:a16="http://schemas.microsoft.com/office/drawing/2014/main" val="10000"/>
                  </a:ext>
                </a:extLst>
              </a:tr>
              <a:tr h="822850">
                <a:tc>
                  <a:txBody>
                    <a:bodyPr/>
                    <a:lstStyle/>
                    <a:p>
                      <a:r>
                        <a:rPr lang="en-US" sz="1600" kern="1200" baseline="0" dirty="0">
                          <a:solidFill>
                            <a:schemeClr val="dk1"/>
                          </a:solidFill>
                        </a:rPr>
                        <a:t>7:0</a:t>
                      </a:r>
                      <a:endParaRPr lang="en-US" sz="1600" dirty="0">
                        <a:latin typeface="+mn-lt"/>
                        <a:cs typeface="Times New Roman" pitchFamily="18" charset="0"/>
                      </a:endParaRPr>
                    </a:p>
                  </a:txBody>
                  <a:tcPr marL="91462" marR="91462" marT="45713" marB="45713"/>
                </a:tc>
                <a:tc>
                  <a:txBody>
                    <a:bodyPr/>
                    <a:lstStyle/>
                    <a:p>
                      <a:r>
                        <a:rPr lang="en-US" sz="1600" kern="1200" baseline="0" dirty="0">
                          <a:solidFill>
                            <a:schemeClr val="dk1"/>
                          </a:solidFill>
                        </a:rPr>
                        <a:t>PRIO</a:t>
                      </a:r>
                      <a:endParaRPr lang="en-US" sz="1600" dirty="0">
                        <a:latin typeface="+mn-lt"/>
                        <a:cs typeface="Times New Roman" pitchFamily="18" charset="0"/>
                      </a:endParaRPr>
                    </a:p>
                  </a:txBody>
                  <a:tcPr marL="91462" marR="91462" marT="45713" marB="45713"/>
                </a:tc>
                <a:tc>
                  <a:txBody>
                    <a:bodyPr/>
                    <a:lstStyle/>
                    <a:p>
                      <a:r>
                        <a:rPr lang="en-US" sz="1600" kern="1200" baseline="0" dirty="0">
                          <a:solidFill>
                            <a:schemeClr val="dk1"/>
                          </a:solidFill>
                        </a:rPr>
                        <a:t>If the TPM (Transmit Priority Mode) bit in the </a:t>
                      </a:r>
                      <a:r>
                        <a:rPr lang="en-US" sz="1600" kern="1200" baseline="0" dirty="0" err="1">
                          <a:solidFill>
                            <a:schemeClr val="dk1"/>
                          </a:solidFill>
                        </a:rPr>
                        <a:t>CANxMOD</a:t>
                      </a:r>
                      <a:r>
                        <a:rPr lang="en-US" sz="1600" kern="1200" baseline="0" dirty="0">
                          <a:solidFill>
                            <a:schemeClr val="dk1"/>
                          </a:solidFill>
                        </a:rPr>
                        <a:t> register is set to 1, enabled </a:t>
                      </a:r>
                      <a:r>
                        <a:rPr lang="en-US" sz="1600" kern="1200" baseline="0" dirty="0" err="1">
                          <a:solidFill>
                            <a:schemeClr val="dk1"/>
                          </a:solidFill>
                        </a:rPr>
                        <a:t>Tx</a:t>
                      </a:r>
                      <a:r>
                        <a:rPr lang="en-US" sz="1600" kern="1200" baseline="0" dirty="0">
                          <a:solidFill>
                            <a:schemeClr val="dk1"/>
                          </a:solidFill>
                        </a:rPr>
                        <a:t> Buffers contend for the right to send their messages based on this field</a:t>
                      </a:r>
                      <a:r>
                        <a:rPr lang="en-US" sz="1600" b="1" kern="1200" baseline="0" dirty="0">
                          <a:solidFill>
                            <a:srgbClr val="FF0000"/>
                          </a:solidFill>
                        </a:rPr>
                        <a:t>. The buffer with the lowest TX Priority value wins the prioritization and is sent first.</a:t>
                      </a:r>
                      <a:endParaRPr lang="en-US" sz="1600" b="1" dirty="0">
                        <a:solidFill>
                          <a:srgbClr val="FF0000"/>
                        </a:solidFill>
                        <a:latin typeface="+mn-lt"/>
                        <a:cs typeface="Times New Roman" pitchFamily="18" charset="0"/>
                      </a:endParaRPr>
                    </a:p>
                  </a:txBody>
                  <a:tcPr marL="91462" marR="91462" marT="45713" marB="45713"/>
                </a:tc>
                <a:extLst>
                  <a:ext uri="{0D108BD9-81ED-4DB2-BD59-A6C34878D82A}">
                    <a16:rowId xmlns:a16="http://schemas.microsoft.com/office/drawing/2014/main" val="10001"/>
                  </a:ext>
                </a:extLst>
              </a:tr>
              <a:tr h="335234">
                <a:tc>
                  <a:txBody>
                    <a:bodyPr/>
                    <a:lstStyle/>
                    <a:p>
                      <a:r>
                        <a:rPr lang="en-US" sz="1600" kern="1200" baseline="0" dirty="0">
                          <a:solidFill>
                            <a:schemeClr val="dk1"/>
                          </a:solidFill>
                        </a:rPr>
                        <a:t>15:8</a:t>
                      </a:r>
                      <a:endParaRPr lang="en-US" sz="1600" dirty="0">
                        <a:latin typeface="+mn-lt"/>
                        <a:cs typeface="Times New Roman" pitchFamily="18" charset="0"/>
                      </a:endParaRPr>
                    </a:p>
                  </a:txBody>
                  <a:tcPr marL="91462" marR="91462" marT="45713" marB="45713"/>
                </a:tc>
                <a:tc>
                  <a:txBody>
                    <a:bodyPr/>
                    <a:lstStyle/>
                    <a:p>
                      <a:r>
                        <a:rPr lang="en-US" sz="1600" dirty="0"/>
                        <a:t>----------</a:t>
                      </a:r>
                      <a:endParaRPr lang="en-US" sz="1600" dirty="0">
                        <a:latin typeface="+mn-lt"/>
                        <a:cs typeface="Times New Roman" pitchFamily="18" charset="0"/>
                      </a:endParaRPr>
                    </a:p>
                  </a:txBody>
                  <a:tcPr marL="91462" marR="91462" marT="45713" marB="45713"/>
                </a:tc>
                <a:tc>
                  <a:txBody>
                    <a:bodyPr/>
                    <a:lstStyle/>
                    <a:p>
                      <a:r>
                        <a:rPr lang="en-US" sz="1600" kern="1200" baseline="0" dirty="0">
                          <a:solidFill>
                            <a:schemeClr val="dk1"/>
                          </a:solidFill>
                        </a:rPr>
                        <a:t>Reserved.</a:t>
                      </a:r>
                      <a:endParaRPr lang="en-US" sz="1600" dirty="0">
                        <a:latin typeface="+mn-lt"/>
                        <a:cs typeface="Times New Roman" pitchFamily="18" charset="0"/>
                      </a:endParaRPr>
                    </a:p>
                  </a:txBody>
                  <a:tcPr marL="91462" marR="91462" marT="45713" marB="45713"/>
                </a:tc>
                <a:extLst>
                  <a:ext uri="{0D108BD9-81ED-4DB2-BD59-A6C34878D82A}">
                    <a16:rowId xmlns:a16="http://schemas.microsoft.com/office/drawing/2014/main" val="10002"/>
                  </a:ext>
                </a:extLst>
              </a:tr>
              <a:tr h="1066658">
                <a:tc>
                  <a:txBody>
                    <a:bodyPr/>
                    <a:lstStyle/>
                    <a:p>
                      <a:r>
                        <a:rPr lang="en-US" sz="1600" dirty="0"/>
                        <a:t>19:16</a:t>
                      </a:r>
                      <a:endParaRPr lang="en-US" sz="1600" dirty="0">
                        <a:latin typeface="+mn-lt"/>
                        <a:cs typeface="Times New Roman" pitchFamily="18" charset="0"/>
                      </a:endParaRPr>
                    </a:p>
                  </a:txBody>
                  <a:tcPr marL="91462" marR="91462" marT="45713" marB="45713"/>
                </a:tc>
                <a:tc>
                  <a:txBody>
                    <a:bodyPr/>
                    <a:lstStyle/>
                    <a:p>
                      <a:r>
                        <a:rPr lang="en-US" sz="1600" dirty="0"/>
                        <a:t>DLC</a:t>
                      </a:r>
                    </a:p>
                    <a:p>
                      <a:r>
                        <a:rPr lang="en-US" sz="1600" kern="1200" baseline="0" dirty="0">
                          <a:solidFill>
                            <a:schemeClr val="dk1"/>
                          </a:solidFill>
                        </a:rPr>
                        <a:t>0000-0111 = 0-7 bytes</a:t>
                      </a:r>
                    </a:p>
                    <a:p>
                      <a:r>
                        <a:rPr lang="en-US" sz="1600" kern="1200" baseline="0" dirty="0">
                          <a:solidFill>
                            <a:schemeClr val="dk1"/>
                          </a:solidFill>
                        </a:rPr>
                        <a:t>1xxx = 8 bytes</a:t>
                      </a:r>
                      <a:endParaRPr lang="en-US" sz="1600" dirty="0">
                        <a:latin typeface="+mn-lt"/>
                        <a:cs typeface="Times New Roman" pitchFamily="18" charset="0"/>
                      </a:endParaRPr>
                    </a:p>
                  </a:txBody>
                  <a:tcPr marL="91462" marR="91462" marT="45713" marB="45713"/>
                </a:tc>
                <a:tc>
                  <a:txBody>
                    <a:bodyPr/>
                    <a:lstStyle/>
                    <a:p>
                      <a:r>
                        <a:rPr lang="en-US" sz="1600" kern="1200" baseline="0" dirty="0">
                          <a:solidFill>
                            <a:schemeClr val="dk1"/>
                          </a:solidFill>
                        </a:rPr>
                        <a:t>Data Length Code. This value is sent in the DLC field of the next transmit message. In addition, if RTR = 0, this value controls the number of Data bytes sent in the next transmit message, from the </a:t>
                      </a:r>
                      <a:r>
                        <a:rPr lang="en-US" sz="1600" kern="1200" baseline="0" dirty="0" err="1">
                          <a:solidFill>
                            <a:schemeClr val="dk1"/>
                          </a:solidFill>
                        </a:rPr>
                        <a:t>CANxTDA</a:t>
                      </a:r>
                      <a:r>
                        <a:rPr lang="en-US" sz="1600" kern="1200" baseline="0" dirty="0">
                          <a:solidFill>
                            <a:schemeClr val="dk1"/>
                          </a:solidFill>
                        </a:rPr>
                        <a:t> and </a:t>
                      </a:r>
                      <a:r>
                        <a:rPr lang="en-US" sz="1600" kern="1200" baseline="0" dirty="0" err="1">
                          <a:solidFill>
                            <a:schemeClr val="dk1"/>
                          </a:solidFill>
                        </a:rPr>
                        <a:t>CANxTDB</a:t>
                      </a:r>
                      <a:r>
                        <a:rPr lang="en-US" sz="1600" kern="1200" baseline="0" dirty="0">
                          <a:solidFill>
                            <a:schemeClr val="dk1"/>
                          </a:solidFill>
                        </a:rPr>
                        <a:t> registers:</a:t>
                      </a:r>
                      <a:endParaRPr lang="en-US" sz="1600" kern="1200" baseline="0" dirty="0">
                        <a:solidFill>
                          <a:schemeClr val="dk1"/>
                        </a:solidFill>
                        <a:latin typeface="+mn-lt"/>
                        <a:ea typeface="+mn-ea"/>
                        <a:cs typeface="Times New Roman" pitchFamily="18" charset="0"/>
                      </a:endParaRPr>
                    </a:p>
                  </a:txBody>
                  <a:tcPr marL="91462" marR="91462" marT="45713" marB="45713"/>
                </a:tc>
                <a:extLst>
                  <a:ext uri="{0D108BD9-81ED-4DB2-BD59-A6C34878D82A}">
                    <a16:rowId xmlns:a16="http://schemas.microsoft.com/office/drawing/2014/main" val="10003"/>
                  </a:ext>
                </a:extLst>
              </a:tr>
              <a:tr h="335234">
                <a:tc>
                  <a:txBody>
                    <a:bodyPr/>
                    <a:lstStyle/>
                    <a:p>
                      <a:r>
                        <a:rPr lang="en-US" sz="1600" kern="1200" baseline="0" dirty="0">
                          <a:solidFill>
                            <a:schemeClr val="dk1"/>
                          </a:solidFill>
                        </a:rPr>
                        <a:t>29:20</a:t>
                      </a:r>
                      <a:endParaRPr lang="en-US" sz="1600" dirty="0">
                        <a:latin typeface="+mn-lt"/>
                        <a:cs typeface="Times New Roman" pitchFamily="18" charset="0"/>
                      </a:endParaRPr>
                    </a:p>
                  </a:txBody>
                  <a:tcPr marL="91462" marR="91462" marT="45713" marB="45713"/>
                </a:tc>
                <a:tc>
                  <a:txBody>
                    <a:bodyPr/>
                    <a:lstStyle/>
                    <a:p>
                      <a:r>
                        <a:rPr lang="en-US" sz="1600" dirty="0"/>
                        <a:t>---------</a:t>
                      </a:r>
                      <a:endParaRPr lang="en-US" sz="1600" dirty="0">
                        <a:latin typeface="+mn-lt"/>
                        <a:cs typeface="Times New Roman" pitchFamily="18" charset="0"/>
                      </a:endParaRPr>
                    </a:p>
                  </a:txBody>
                  <a:tcPr marL="91462" marR="91462" marT="45713" marB="4571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baseline="0" dirty="0">
                          <a:solidFill>
                            <a:schemeClr val="dk1"/>
                          </a:solidFill>
                        </a:rPr>
                        <a:t>Reserved.</a:t>
                      </a:r>
                      <a:endParaRPr lang="en-US" sz="1600" dirty="0">
                        <a:latin typeface="+mn-lt"/>
                        <a:cs typeface="Times New Roman" pitchFamily="18" charset="0"/>
                      </a:endParaRPr>
                    </a:p>
                  </a:txBody>
                  <a:tcPr marL="91462" marR="91462" marT="45713" marB="45713"/>
                </a:tc>
                <a:extLst>
                  <a:ext uri="{0D108BD9-81ED-4DB2-BD59-A6C34878D82A}">
                    <a16:rowId xmlns:a16="http://schemas.microsoft.com/office/drawing/2014/main" val="10004"/>
                  </a:ext>
                </a:extLst>
              </a:tr>
              <a:tr h="1066658">
                <a:tc>
                  <a:txBody>
                    <a:bodyPr/>
                    <a:lstStyle/>
                    <a:p>
                      <a:r>
                        <a:rPr lang="en-US" sz="1600" kern="1200" baseline="0" dirty="0">
                          <a:solidFill>
                            <a:schemeClr val="dk1"/>
                          </a:solidFill>
                        </a:rPr>
                        <a:t>30</a:t>
                      </a:r>
                      <a:endParaRPr lang="en-US" sz="1600" dirty="0">
                        <a:latin typeface="+mn-lt"/>
                        <a:cs typeface="Times New Roman" pitchFamily="18" charset="0"/>
                      </a:endParaRPr>
                    </a:p>
                  </a:txBody>
                  <a:tcPr marL="91462" marR="91462" marT="45713" marB="45713"/>
                </a:tc>
                <a:tc>
                  <a:txBody>
                    <a:bodyPr/>
                    <a:lstStyle/>
                    <a:p>
                      <a:r>
                        <a:rPr lang="en-US" sz="1600" kern="1200" baseline="0" dirty="0">
                          <a:solidFill>
                            <a:schemeClr val="dk1"/>
                          </a:solidFill>
                        </a:rPr>
                        <a:t>RTR</a:t>
                      </a:r>
                      <a:endParaRPr lang="en-US" sz="1600" dirty="0">
                        <a:latin typeface="+mn-lt"/>
                        <a:cs typeface="Times New Roman" pitchFamily="18" charset="0"/>
                      </a:endParaRPr>
                    </a:p>
                  </a:txBody>
                  <a:tcPr marL="91462" marR="91462" marT="45713" marB="45713"/>
                </a:tc>
                <a:tc>
                  <a:txBody>
                    <a:bodyPr/>
                    <a:lstStyle/>
                    <a:p>
                      <a:r>
                        <a:rPr lang="en-US" sz="1600" kern="1200" baseline="0" dirty="0">
                          <a:solidFill>
                            <a:schemeClr val="dk1"/>
                          </a:solidFill>
                        </a:rPr>
                        <a:t>This value is sent in the RTR bit of the next transmit message. </a:t>
                      </a:r>
                    </a:p>
                    <a:p>
                      <a:r>
                        <a:rPr lang="en-US" sz="1600" kern="1200" baseline="0" dirty="0">
                          <a:solidFill>
                            <a:srgbClr val="FF0000"/>
                          </a:solidFill>
                        </a:rPr>
                        <a:t>If this bit is 0, </a:t>
                      </a:r>
                      <a:r>
                        <a:rPr lang="en-US" sz="1600" kern="1200" baseline="0" dirty="0">
                          <a:solidFill>
                            <a:schemeClr val="dk1"/>
                          </a:solidFill>
                        </a:rPr>
                        <a:t>the number of data bytes called </a:t>
                      </a:r>
                      <a:r>
                        <a:rPr lang="en-US" sz="1600" kern="1200" baseline="0" dirty="0">
                          <a:solidFill>
                            <a:srgbClr val="FF0000"/>
                          </a:solidFill>
                        </a:rPr>
                        <a:t>out by the DLC field are sent from the </a:t>
                      </a:r>
                      <a:r>
                        <a:rPr lang="en-US" sz="1600" kern="1200" baseline="0" dirty="0" err="1">
                          <a:solidFill>
                            <a:srgbClr val="FF0000"/>
                          </a:solidFill>
                        </a:rPr>
                        <a:t>CANxTDA</a:t>
                      </a:r>
                      <a:r>
                        <a:rPr lang="en-US" sz="1600" kern="1200" baseline="0" dirty="0">
                          <a:solidFill>
                            <a:srgbClr val="FF0000"/>
                          </a:solidFill>
                        </a:rPr>
                        <a:t> and </a:t>
                      </a:r>
                      <a:r>
                        <a:rPr lang="en-US" sz="1600" kern="1200" baseline="0" dirty="0" err="1">
                          <a:solidFill>
                            <a:srgbClr val="FF0000"/>
                          </a:solidFill>
                        </a:rPr>
                        <a:t>CANxTDB</a:t>
                      </a:r>
                      <a:r>
                        <a:rPr lang="en-US" sz="1600" kern="1200" baseline="0" dirty="0">
                          <a:solidFill>
                            <a:srgbClr val="FF0000"/>
                          </a:solidFill>
                        </a:rPr>
                        <a:t> registers.</a:t>
                      </a:r>
                    </a:p>
                    <a:p>
                      <a:r>
                        <a:rPr lang="en-US" sz="1600" b="1" kern="1200" baseline="0" dirty="0">
                          <a:solidFill>
                            <a:srgbClr val="FF0000"/>
                          </a:solidFill>
                        </a:rPr>
                        <a:t>If this bit is 1, a Remote Frame </a:t>
                      </a:r>
                      <a:r>
                        <a:rPr lang="en-US" sz="1600" kern="1200" baseline="0" dirty="0">
                          <a:solidFill>
                            <a:schemeClr val="dk1"/>
                          </a:solidFill>
                        </a:rPr>
                        <a:t>is sent, containing a request for that number of bytes.</a:t>
                      </a:r>
                      <a:endParaRPr lang="en-US" sz="1600" dirty="0">
                        <a:latin typeface="+mn-lt"/>
                        <a:cs typeface="Times New Roman" pitchFamily="18" charset="0"/>
                      </a:endParaRPr>
                    </a:p>
                  </a:txBody>
                  <a:tcPr marL="91462" marR="91462" marT="45713" marB="45713"/>
                </a:tc>
                <a:extLst>
                  <a:ext uri="{0D108BD9-81ED-4DB2-BD59-A6C34878D82A}">
                    <a16:rowId xmlns:a16="http://schemas.microsoft.com/office/drawing/2014/main" val="10005"/>
                  </a:ext>
                </a:extLst>
              </a:tr>
              <a:tr h="689506">
                <a:tc>
                  <a:txBody>
                    <a:bodyPr/>
                    <a:lstStyle/>
                    <a:p>
                      <a:r>
                        <a:rPr lang="en-US" sz="1600" dirty="0"/>
                        <a:t>31</a:t>
                      </a:r>
                      <a:endParaRPr lang="en-US" sz="1600" dirty="0">
                        <a:latin typeface="+mn-lt"/>
                        <a:cs typeface="Times New Roman" pitchFamily="18" charset="0"/>
                      </a:endParaRPr>
                    </a:p>
                  </a:txBody>
                  <a:tcPr marL="91462" marR="91462" marT="45713" marB="45713"/>
                </a:tc>
                <a:tc>
                  <a:txBody>
                    <a:bodyPr/>
                    <a:lstStyle/>
                    <a:p>
                      <a:r>
                        <a:rPr lang="en-US" sz="1600" dirty="0"/>
                        <a:t>FF</a:t>
                      </a:r>
                      <a:endParaRPr lang="en-US" sz="1600" dirty="0">
                        <a:latin typeface="+mn-lt"/>
                        <a:cs typeface="Times New Roman" pitchFamily="18" charset="0"/>
                      </a:endParaRPr>
                    </a:p>
                  </a:txBody>
                  <a:tcPr marL="91462" marR="91462" marT="45713" marB="45713"/>
                </a:tc>
                <a:tc>
                  <a:txBody>
                    <a:bodyPr/>
                    <a:lstStyle/>
                    <a:p>
                      <a:r>
                        <a:rPr lang="en-US" sz="1600" kern="1200" baseline="0" dirty="0">
                          <a:solidFill>
                            <a:schemeClr val="dk1"/>
                          </a:solidFill>
                        </a:rPr>
                        <a:t> FF=0 : the next transmit message </a:t>
                      </a:r>
                      <a:r>
                        <a:rPr lang="en-US" sz="1600" b="1" kern="1200" baseline="0" dirty="0">
                          <a:solidFill>
                            <a:srgbClr val="FF0000"/>
                          </a:solidFill>
                        </a:rPr>
                        <a:t>will be sent with an 11-bit Identifier</a:t>
                      </a:r>
                      <a:r>
                        <a:rPr lang="en-US" sz="1600" kern="1200" baseline="0" dirty="0">
                          <a:solidFill>
                            <a:schemeClr val="dk1"/>
                          </a:solidFill>
                        </a:rPr>
                        <a:t> (standard frame)</a:t>
                      </a:r>
                    </a:p>
                    <a:p>
                      <a:r>
                        <a:rPr lang="en-US" sz="1600" kern="1200" baseline="0" dirty="0">
                          <a:solidFill>
                            <a:schemeClr val="dk1"/>
                          </a:solidFill>
                        </a:rPr>
                        <a:t> FF=1:  the message will be sent with </a:t>
                      </a:r>
                      <a:r>
                        <a:rPr lang="en-US" sz="1600" b="1" kern="1200" baseline="0" dirty="0">
                          <a:solidFill>
                            <a:srgbClr val="FF0000"/>
                          </a:solidFill>
                        </a:rPr>
                        <a:t>a 29-bit Identifier (extended frame format).</a:t>
                      </a:r>
                      <a:endParaRPr lang="en-US" sz="1600" b="1" dirty="0">
                        <a:solidFill>
                          <a:srgbClr val="FF0000"/>
                        </a:solidFill>
                        <a:latin typeface="+mn-lt"/>
                        <a:cs typeface="Times New Roman" pitchFamily="18" charset="0"/>
                      </a:endParaRPr>
                    </a:p>
                  </a:txBody>
                  <a:tcPr marL="91462" marR="91462" marT="45713" marB="45713"/>
                </a:tc>
                <a:extLst>
                  <a:ext uri="{0D108BD9-81ED-4DB2-BD59-A6C34878D82A}">
                    <a16:rowId xmlns:a16="http://schemas.microsoft.com/office/drawing/2014/main" val="10006"/>
                  </a:ext>
                </a:extLst>
              </a:tr>
            </a:tbl>
          </a:graphicData>
        </a:graphic>
      </p:graphicFrame>
      <p:pic>
        <p:nvPicPr>
          <p:cNvPr id="170021" name="Picture 2" descr="Our Brand Identity » PES University">
            <a:extLst>
              <a:ext uri="{FF2B5EF4-FFF2-40B4-BE49-F238E27FC236}">
                <a16:creationId xmlns:a16="http://schemas.microsoft.com/office/drawing/2014/main" id="{AE324E2B-4410-8BAD-689B-F22A930A6F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a:extLst>
              <a:ext uri="{FF2B5EF4-FFF2-40B4-BE49-F238E27FC236}">
                <a16:creationId xmlns:a16="http://schemas.microsoft.com/office/drawing/2014/main" id="{9FC4FAD0-0D04-6493-3F94-F681F8820BB1}"/>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20743E81-34A7-9CBA-963B-9114700AD97B}"/>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
        <p:nvSpPr>
          <p:cNvPr id="7" name="Line 7">
            <a:extLst>
              <a:ext uri="{FF2B5EF4-FFF2-40B4-BE49-F238E27FC236}">
                <a16:creationId xmlns:a16="http://schemas.microsoft.com/office/drawing/2014/main" id="{ED953E22-6637-D4B7-F549-19636BFA255A}"/>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sp>
        <p:nvSpPr>
          <p:cNvPr id="9" name="Rectangle 8">
            <a:extLst>
              <a:ext uri="{FF2B5EF4-FFF2-40B4-BE49-F238E27FC236}">
                <a16:creationId xmlns:a16="http://schemas.microsoft.com/office/drawing/2014/main" id="{100204E4-8F66-80A5-0410-49B357C40D1F}"/>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US" altLang="en-US" sz="2200" b="1" dirty="0">
                <a:solidFill>
                  <a:srgbClr val="C00000"/>
                </a:solidFill>
                <a:latin typeface="+mn-lt"/>
                <a:cs typeface="Times New Roman" panose="02020603050405020304" pitchFamily="18" charset="0"/>
              </a:rPr>
              <a:t>Programming CAN protocol</a:t>
            </a:r>
            <a:endParaRPr lang="en-IN" sz="2200" b="1" dirty="0">
              <a:solidFill>
                <a:srgbClr val="C00000"/>
              </a:solidFill>
              <a:latin typeface="+mn-lt"/>
              <a:cs typeface="Times New Roman" panose="02020603050405020304" pitchFamily="18" charset="0"/>
            </a:endParaRPr>
          </a:p>
        </p:txBody>
      </p:sp>
      <p:sp>
        <p:nvSpPr>
          <p:cNvPr id="10" name="Title 1">
            <a:extLst>
              <a:ext uri="{FF2B5EF4-FFF2-40B4-BE49-F238E27FC236}">
                <a16:creationId xmlns:a16="http://schemas.microsoft.com/office/drawing/2014/main" id="{DEC3EA63-7693-7B4F-9D68-6E6BAC1C087E}"/>
              </a:ext>
            </a:extLst>
          </p:cNvPr>
          <p:cNvSpPr txBox="1">
            <a:spLocks/>
          </p:cNvSpPr>
          <p:nvPr/>
        </p:nvSpPr>
        <p:spPr bwMode="auto">
          <a:xfrm>
            <a:off x="442913" y="1077913"/>
            <a:ext cx="8231187" cy="460375"/>
          </a:xfrm>
          <a:prstGeom prst="rect">
            <a:avLst/>
          </a:prstGeom>
          <a:noFill/>
          <a:ln>
            <a:noFill/>
          </a:ln>
        </p:spPr>
        <p:txBody>
          <a:bodyPr anchor="ctr">
            <a:normAutofit/>
          </a:bodyPr>
          <a:lstStyle>
            <a:lvl1pPr algn="l" defTabSz="912813"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defTabSz="912813"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defTabSz="912813"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defTabSz="912813"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defTabSz="912813"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defTabSz="912813"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defTabSz="912813"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defTabSz="912813"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defTabSz="912813" rtl="0" fontAlgn="base">
              <a:lnSpc>
                <a:spcPct val="90000"/>
              </a:lnSpc>
              <a:spcBef>
                <a:spcPct val="0"/>
              </a:spcBef>
              <a:spcAft>
                <a:spcPct val="0"/>
              </a:spcAft>
              <a:defRPr sz="4400">
                <a:solidFill>
                  <a:schemeClr val="tx1"/>
                </a:solidFill>
                <a:latin typeface="Calibri Light" panose="020F0302020204030204" pitchFamily="34" charset="0"/>
              </a:defRPr>
            </a:lvl9pPr>
          </a:lstStyle>
          <a:p>
            <a:pPr defTabSz="914309" eaLnBrk="1" fontAlgn="auto" hangingPunct="1">
              <a:spcAft>
                <a:spcPts val="0"/>
              </a:spcAft>
              <a:defRPr/>
            </a:pPr>
            <a:r>
              <a:rPr lang="en-US" sz="2000" b="1" dirty="0">
                <a:solidFill>
                  <a:schemeClr val="accent1"/>
                </a:solidFill>
                <a:latin typeface="+mn-lt"/>
                <a:cs typeface="Times New Roman" pitchFamily="18" charset="0"/>
              </a:rPr>
              <a:t>CAN Transmit Frame Information register (CAN1TFI1/CAN1TFI2/CAN1TFI13]</a:t>
            </a:r>
            <a:endParaRPr lang="en-US" sz="2000" dirty="0">
              <a:solidFill>
                <a:schemeClr val="accent1"/>
              </a:solidFill>
              <a:latin typeface="+mn-lt"/>
              <a:cs typeface="Times New Roman"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B9CB4-79AA-0885-6F3A-8B8BE0CA3540}"/>
              </a:ext>
            </a:extLst>
          </p:cNvPr>
          <p:cNvSpPr>
            <a:spLocks noGrp="1"/>
          </p:cNvSpPr>
          <p:nvPr>
            <p:ph type="title"/>
          </p:nvPr>
        </p:nvSpPr>
        <p:spPr>
          <a:xfrm>
            <a:off x="469900" y="1112838"/>
            <a:ext cx="8231188" cy="344487"/>
          </a:xfrm>
        </p:spPr>
        <p:txBody>
          <a:bodyPr rtlCol="0">
            <a:noAutofit/>
          </a:bodyPr>
          <a:lstStyle/>
          <a:p>
            <a:pPr defTabSz="914309" eaLnBrk="1" fontAlgn="auto" hangingPunct="1">
              <a:spcAft>
                <a:spcPts val="0"/>
              </a:spcAft>
              <a:defRPr/>
            </a:pPr>
            <a:r>
              <a:rPr lang="en-US" sz="2000" b="1" dirty="0">
                <a:solidFill>
                  <a:schemeClr val="accent1"/>
                </a:solidFill>
                <a:latin typeface="+mn-lt"/>
                <a:cs typeface="Times New Roman" pitchFamily="18" charset="0"/>
              </a:rPr>
              <a:t>CAN Transmit Identifier register (CAN1TID[1/2/3]</a:t>
            </a:r>
            <a:endParaRPr lang="en-US" sz="2000" dirty="0">
              <a:solidFill>
                <a:schemeClr val="accent1"/>
              </a:solidFill>
              <a:latin typeface="+mn-lt"/>
              <a:cs typeface="Times New Roman" pitchFamily="18" charset="0"/>
            </a:endParaRPr>
          </a:p>
        </p:txBody>
      </p:sp>
      <p:sp>
        <p:nvSpPr>
          <p:cNvPr id="171011" name="Content Placeholder 2">
            <a:extLst>
              <a:ext uri="{FF2B5EF4-FFF2-40B4-BE49-F238E27FC236}">
                <a16:creationId xmlns:a16="http://schemas.microsoft.com/office/drawing/2014/main" id="{74F31505-B663-D7E2-D1DC-7239E72DD0AC}"/>
              </a:ext>
            </a:extLst>
          </p:cNvPr>
          <p:cNvSpPr>
            <a:spLocks noGrp="1" noChangeArrowheads="1"/>
          </p:cNvSpPr>
          <p:nvPr>
            <p:ph idx="1"/>
          </p:nvPr>
        </p:nvSpPr>
        <p:spPr>
          <a:xfrm>
            <a:off x="520700" y="1568450"/>
            <a:ext cx="8039100" cy="2295525"/>
          </a:xfrm>
        </p:spPr>
        <p:txBody>
          <a:bodyPr/>
          <a:lstStyle/>
          <a:p>
            <a:pPr marL="355600" indent="-355600" algn="just" eaLnBrk="1" hangingPunct="1">
              <a:buFont typeface="Wingdings" panose="05000000000000000000" pitchFamily="2" charset="2"/>
              <a:buChar char="§"/>
            </a:pPr>
            <a:r>
              <a:rPr lang="en-US" altLang="en-US" sz="2000">
                <a:cs typeface="Times New Roman" panose="02020603050405020304" pitchFamily="18" charset="0"/>
              </a:rPr>
              <a:t>When the corresponding TBS bit in CANxSR is 1, software can write to one of these registers to define the Identifier field of the next transmit message. Bits not listed read as 0and should be written as 0.</a:t>
            </a:r>
          </a:p>
          <a:p>
            <a:pPr marL="355600" indent="-355600" algn="just" eaLnBrk="1" hangingPunct="1">
              <a:buFont typeface="Wingdings" panose="05000000000000000000" pitchFamily="2" charset="2"/>
              <a:buChar char="§"/>
            </a:pPr>
            <a:r>
              <a:rPr lang="en-US" altLang="en-US" sz="2000">
                <a:cs typeface="Times New Roman" panose="02020603050405020304" pitchFamily="18" charset="0"/>
              </a:rPr>
              <a:t>The most significant bit, and it is transmitted first on the bus during</a:t>
            </a:r>
          </a:p>
          <a:p>
            <a:pPr marL="355600" indent="-355600" algn="just" eaLnBrk="1" hangingPunct="1">
              <a:buFont typeface="Wingdings" panose="05000000000000000000" pitchFamily="2" charset="2"/>
              <a:buChar char="§"/>
            </a:pPr>
            <a:r>
              <a:rPr lang="en-US" altLang="en-US" sz="2000">
                <a:cs typeface="Times New Roman" panose="02020603050405020304" pitchFamily="18" charset="0"/>
              </a:rPr>
              <a:t>the arbitration process. The Identifier acts as the message's name, used in a receiver for acceptance filtering, and also determines the bus access priority during the arbitration process.</a:t>
            </a:r>
          </a:p>
        </p:txBody>
      </p:sp>
      <p:sp>
        <p:nvSpPr>
          <p:cNvPr id="171012" name="Picture 2">
            <a:extLst>
              <a:ext uri="{FF2B5EF4-FFF2-40B4-BE49-F238E27FC236}">
                <a16:creationId xmlns:a16="http://schemas.microsoft.com/office/drawing/2014/main" id="{4FCC29B2-661A-8292-AA3A-1626BAB53434}"/>
              </a:ext>
            </a:extLst>
          </p:cNvPr>
          <p:cNvSpPr>
            <a:spLocks noChangeAspect="1" noChangeArrowheads="1"/>
          </p:cNvSpPr>
          <p:nvPr/>
        </p:nvSpPr>
        <p:spPr bwMode="auto">
          <a:xfrm>
            <a:off x="1674813" y="4021138"/>
            <a:ext cx="8764587" cy="268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IN" altLang="en-US"/>
          </a:p>
        </p:txBody>
      </p:sp>
      <p:pic>
        <p:nvPicPr>
          <p:cNvPr id="171013" name="Picture 2" descr="Our Brand Identity » PES University">
            <a:extLst>
              <a:ext uri="{FF2B5EF4-FFF2-40B4-BE49-F238E27FC236}">
                <a16:creationId xmlns:a16="http://schemas.microsoft.com/office/drawing/2014/main" id="{ACA1DAE2-F49F-CC3E-6469-18020D4A6E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a:extLst>
              <a:ext uri="{FF2B5EF4-FFF2-40B4-BE49-F238E27FC236}">
                <a16:creationId xmlns:a16="http://schemas.microsoft.com/office/drawing/2014/main" id="{CBF4B3E0-693F-5EFC-79B8-671E7216EA6A}"/>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AB19B353-0BE3-C1B6-DCF9-4D73FA002E9F}"/>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
        <p:nvSpPr>
          <p:cNvPr id="4" name="Line 7">
            <a:extLst>
              <a:ext uri="{FF2B5EF4-FFF2-40B4-BE49-F238E27FC236}">
                <a16:creationId xmlns:a16="http://schemas.microsoft.com/office/drawing/2014/main" id="{19412C84-6D9D-F9FC-AF2F-8053AC8827C6}"/>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sp>
        <p:nvSpPr>
          <p:cNvPr id="8" name="Rectangle 7">
            <a:extLst>
              <a:ext uri="{FF2B5EF4-FFF2-40B4-BE49-F238E27FC236}">
                <a16:creationId xmlns:a16="http://schemas.microsoft.com/office/drawing/2014/main" id="{BE99032F-91D3-12BF-AF8E-F7328AEFF9BB}"/>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US" altLang="en-US" sz="2200" b="1" dirty="0">
                <a:solidFill>
                  <a:srgbClr val="C00000"/>
                </a:solidFill>
                <a:latin typeface="+mn-lt"/>
                <a:cs typeface="Times New Roman" panose="02020603050405020304" pitchFamily="18" charset="0"/>
              </a:rPr>
              <a:t>Programming CAN protocol</a:t>
            </a:r>
            <a:endParaRPr lang="en-IN" sz="2200" b="1" dirty="0">
              <a:solidFill>
                <a:srgbClr val="C00000"/>
              </a:solidFill>
              <a:latin typeface="+mn-lt"/>
              <a:cs typeface="Times New Roman" panose="02020603050405020304" pitchFamily="18" charset="0"/>
            </a:endParaRPr>
          </a:p>
        </p:txBody>
      </p:sp>
      <p:pic>
        <p:nvPicPr>
          <p:cNvPr id="171018" name="Picture 2">
            <a:extLst>
              <a:ext uri="{FF2B5EF4-FFF2-40B4-BE49-F238E27FC236}">
                <a16:creationId xmlns:a16="http://schemas.microsoft.com/office/drawing/2014/main" id="{01A22839-1127-3101-0292-144D38958C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913" y="3817938"/>
            <a:ext cx="8231187" cy="243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30562-D97F-B76A-4D7E-95AD08258A7B}"/>
              </a:ext>
            </a:extLst>
          </p:cNvPr>
          <p:cNvSpPr>
            <a:spLocks noGrp="1"/>
          </p:cNvSpPr>
          <p:nvPr>
            <p:ph type="title"/>
          </p:nvPr>
        </p:nvSpPr>
        <p:spPr>
          <a:xfrm>
            <a:off x="442913" y="1131888"/>
            <a:ext cx="8231187" cy="392112"/>
          </a:xfrm>
        </p:spPr>
        <p:txBody>
          <a:bodyPr rtlCol="0">
            <a:noAutofit/>
          </a:bodyPr>
          <a:lstStyle/>
          <a:p>
            <a:pPr defTabSz="914309" eaLnBrk="1" fontAlgn="auto" hangingPunct="1">
              <a:spcAft>
                <a:spcPts val="0"/>
              </a:spcAft>
              <a:defRPr/>
            </a:pPr>
            <a:r>
              <a:rPr lang="en-US" sz="2000" b="1" dirty="0">
                <a:solidFill>
                  <a:schemeClr val="accent1"/>
                </a:solidFill>
                <a:latin typeface="+mn-lt"/>
                <a:cs typeface="Times New Roman" pitchFamily="18" charset="0"/>
              </a:rPr>
              <a:t>CAN Transmit Data register A (CAN1TDA[1/2/3]</a:t>
            </a:r>
            <a:endParaRPr lang="en-US" sz="2000" dirty="0">
              <a:solidFill>
                <a:schemeClr val="accent1"/>
              </a:solidFill>
              <a:latin typeface="+mn-lt"/>
              <a:cs typeface="Times New Roman" pitchFamily="18" charset="0"/>
            </a:endParaRPr>
          </a:p>
        </p:txBody>
      </p:sp>
      <p:sp>
        <p:nvSpPr>
          <p:cNvPr id="172035" name="Content Placeholder 2">
            <a:extLst>
              <a:ext uri="{FF2B5EF4-FFF2-40B4-BE49-F238E27FC236}">
                <a16:creationId xmlns:a16="http://schemas.microsoft.com/office/drawing/2014/main" id="{13A72003-EBAD-9DC1-63E9-B4084F93654E}"/>
              </a:ext>
            </a:extLst>
          </p:cNvPr>
          <p:cNvSpPr>
            <a:spLocks noGrp="1" noChangeArrowheads="1"/>
          </p:cNvSpPr>
          <p:nvPr>
            <p:ph idx="1"/>
          </p:nvPr>
        </p:nvSpPr>
        <p:spPr>
          <a:xfrm>
            <a:off x="442913" y="1625600"/>
            <a:ext cx="8231187" cy="1785938"/>
          </a:xfrm>
        </p:spPr>
        <p:txBody>
          <a:bodyPr/>
          <a:lstStyle/>
          <a:p>
            <a:pPr marL="355600" indent="-355600" algn="just" eaLnBrk="1" hangingPunct="1">
              <a:buFont typeface="Wingdings" panose="05000000000000000000" pitchFamily="2" charset="2"/>
              <a:buChar char="§"/>
            </a:pPr>
            <a:r>
              <a:rPr lang="en-US" altLang="en-US" sz="2000">
                <a:cs typeface="Times New Roman" panose="02020603050405020304" pitchFamily="18" charset="0"/>
              </a:rPr>
              <a:t>When the corresponding TBS bit in CANSR is 1, software can write to one of these registers to define the first 1 - 4 data bytes of the next transmit message. </a:t>
            </a:r>
          </a:p>
          <a:p>
            <a:pPr marL="355600" indent="-355600" algn="just" eaLnBrk="1" hangingPunct="1">
              <a:buFont typeface="Wingdings" panose="05000000000000000000" pitchFamily="2" charset="2"/>
              <a:buChar char="§"/>
            </a:pPr>
            <a:r>
              <a:rPr lang="en-US" altLang="en-US" sz="2000">
                <a:cs typeface="Times New Roman" panose="02020603050405020304" pitchFamily="18" charset="0"/>
              </a:rPr>
              <a:t>The Data Length Code defines the number of transferred data bytes. The first bit transmitted is the most significant bit of TX Data Byte 1.</a:t>
            </a:r>
          </a:p>
        </p:txBody>
      </p:sp>
      <p:pic>
        <p:nvPicPr>
          <p:cNvPr id="172036" name="Picture 2" descr="Our Brand Identity » PES University">
            <a:extLst>
              <a:ext uri="{FF2B5EF4-FFF2-40B4-BE49-F238E27FC236}">
                <a16:creationId xmlns:a16="http://schemas.microsoft.com/office/drawing/2014/main" id="{B226CE27-E6BD-E582-D497-441D8AF04F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a:extLst>
              <a:ext uri="{FF2B5EF4-FFF2-40B4-BE49-F238E27FC236}">
                <a16:creationId xmlns:a16="http://schemas.microsoft.com/office/drawing/2014/main" id="{13C692B0-306C-5A81-9378-7C73652EF378}"/>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71B25B9C-A63F-EB54-33CE-5F4040CE35EC}"/>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
        <p:nvSpPr>
          <p:cNvPr id="4" name="Line 7">
            <a:extLst>
              <a:ext uri="{FF2B5EF4-FFF2-40B4-BE49-F238E27FC236}">
                <a16:creationId xmlns:a16="http://schemas.microsoft.com/office/drawing/2014/main" id="{53A62290-DCE8-995B-04CB-49C7314DAF76}"/>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sp>
        <p:nvSpPr>
          <p:cNvPr id="8" name="Rectangle 7">
            <a:extLst>
              <a:ext uri="{FF2B5EF4-FFF2-40B4-BE49-F238E27FC236}">
                <a16:creationId xmlns:a16="http://schemas.microsoft.com/office/drawing/2014/main" id="{6FE7526E-E817-0E6F-8A7D-2AB624B75400}"/>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US" altLang="en-US" sz="2200" b="1" dirty="0">
                <a:solidFill>
                  <a:srgbClr val="C00000"/>
                </a:solidFill>
                <a:latin typeface="+mn-lt"/>
                <a:cs typeface="Times New Roman" panose="02020603050405020304" pitchFamily="18" charset="0"/>
              </a:rPr>
              <a:t>Programming CAN protocol</a:t>
            </a:r>
            <a:endParaRPr lang="en-IN" sz="2200" b="1" dirty="0">
              <a:solidFill>
                <a:srgbClr val="C00000"/>
              </a:solidFill>
              <a:latin typeface="+mn-lt"/>
              <a:cs typeface="Times New Roman" panose="02020603050405020304" pitchFamily="18" charset="0"/>
            </a:endParaRPr>
          </a:p>
        </p:txBody>
      </p:sp>
      <p:pic>
        <p:nvPicPr>
          <p:cNvPr id="172041" name="Picture 2">
            <a:extLst>
              <a:ext uri="{FF2B5EF4-FFF2-40B4-BE49-F238E27FC236}">
                <a16:creationId xmlns:a16="http://schemas.microsoft.com/office/drawing/2014/main" id="{AA3049F2-C02A-0812-451C-1A6EAA6A79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913" y="3251200"/>
            <a:ext cx="8231187" cy="297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itle 1">
            <a:extLst>
              <a:ext uri="{FF2B5EF4-FFF2-40B4-BE49-F238E27FC236}">
                <a16:creationId xmlns:a16="http://schemas.microsoft.com/office/drawing/2014/main" id="{39D6F213-07BC-79A7-6D90-B09A99C917C4}"/>
              </a:ext>
            </a:extLst>
          </p:cNvPr>
          <p:cNvSpPr>
            <a:spLocks noGrp="1" noChangeArrowheads="1"/>
          </p:cNvSpPr>
          <p:nvPr>
            <p:ph type="title"/>
          </p:nvPr>
        </p:nvSpPr>
        <p:spPr>
          <a:xfrm>
            <a:off x="442913" y="1131888"/>
            <a:ext cx="8231187" cy="411162"/>
          </a:xfrm>
        </p:spPr>
        <p:txBody>
          <a:bodyPr/>
          <a:lstStyle/>
          <a:p>
            <a:pPr eaLnBrk="1" hangingPunct="1">
              <a:defRPr/>
            </a:pPr>
            <a:r>
              <a:rPr lang="en-US" altLang="en-US" sz="2000" b="1" dirty="0">
                <a:solidFill>
                  <a:schemeClr val="accent1"/>
                </a:solidFill>
                <a:latin typeface="+mn-lt"/>
                <a:cs typeface="Times New Roman" panose="02020603050405020304" pitchFamily="18" charset="0"/>
              </a:rPr>
              <a:t>CAN Transmit Data register B (CAN1TDB[1/2/3])</a:t>
            </a:r>
            <a:endParaRPr lang="en-US" altLang="en-US" sz="2000" dirty="0">
              <a:solidFill>
                <a:schemeClr val="accent1"/>
              </a:solidFill>
              <a:latin typeface="+mn-lt"/>
              <a:cs typeface="Times New Roman" panose="02020603050405020304" pitchFamily="18" charset="0"/>
            </a:endParaRPr>
          </a:p>
        </p:txBody>
      </p:sp>
      <p:sp>
        <p:nvSpPr>
          <p:cNvPr id="173059" name="Content Placeholder 2">
            <a:extLst>
              <a:ext uri="{FF2B5EF4-FFF2-40B4-BE49-F238E27FC236}">
                <a16:creationId xmlns:a16="http://schemas.microsoft.com/office/drawing/2014/main" id="{FFE795F4-4660-44D4-FDB5-027D52CAF09C}"/>
              </a:ext>
            </a:extLst>
          </p:cNvPr>
          <p:cNvSpPr>
            <a:spLocks noGrp="1" noChangeArrowheads="1"/>
          </p:cNvSpPr>
          <p:nvPr>
            <p:ph idx="1"/>
          </p:nvPr>
        </p:nvSpPr>
        <p:spPr>
          <a:xfrm>
            <a:off x="517525" y="1608138"/>
            <a:ext cx="8018463" cy="1800225"/>
          </a:xfrm>
        </p:spPr>
        <p:txBody>
          <a:bodyPr/>
          <a:lstStyle/>
          <a:p>
            <a:pPr eaLnBrk="1" hangingPunct="1">
              <a:buFont typeface="Wingdings" panose="05000000000000000000" pitchFamily="2" charset="2"/>
              <a:buChar char="§"/>
            </a:pPr>
            <a:r>
              <a:rPr lang="en-US" altLang="en-US" sz="2000">
                <a:solidFill>
                  <a:srgbClr val="002060"/>
                </a:solidFill>
                <a:cs typeface="Times New Roman" panose="02020603050405020304" pitchFamily="18" charset="0"/>
              </a:rPr>
              <a:t>When the corresponding TBS bit in CANSR is 1, software can write to one of these registers to define the 5th through 8th data bytes of the next transmit message. </a:t>
            </a:r>
          </a:p>
          <a:p>
            <a:pPr eaLnBrk="1" hangingPunct="1">
              <a:buFont typeface="Wingdings" panose="05000000000000000000" pitchFamily="2" charset="2"/>
              <a:buChar char="§"/>
            </a:pPr>
            <a:r>
              <a:rPr lang="en-US" altLang="en-US" sz="2000">
                <a:solidFill>
                  <a:srgbClr val="002060"/>
                </a:solidFill>
                <a:cs typeface="Times New Roman" panose="02020603050405020304" pitchFamily="18" charset="0"/>
              </a:rPr>
              <a:t>The Data Length Code defines the number of transferred data bytes. The first bit transmitted is the most significant bit of TX Data Byte 1.</a:t>
            </a:r>
          </a:p>
        </p:txBody>
      </p:sp>
      <p:sp>
        <p:nvSpPr>
          <p:cNvPr id="173060" name="Picture 2">
            <a:extLst>
              <a:ext uri="{FF2B5EF4-FFF2-40B4-BE49-F238E27FC236}">
                <a16:creationId xmlns:a16="http://schemas.microsoft.com/office/drawing/2014/main" id="{F11EAEF9-0663-56EF-2C36-40E3989C02BB}"/>
              </a:ext>
            </a:extLst>
          </p:cNvPr>
          <p:cNvSpPr>
            <a:spLocks noChangeAspect="1" noChangeArrowheads="1"/>
          </p:cNvSpPr>
          <p:nvPr/>
        </p:nvSpPr>
        <p:spPr bwMode="auto">
          <a:xfrm>
            <a:off x="2055813" y="4040188"/>
            <a:ext cx="8078787" cy="262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IN" altLang="en-US"/>
          </a:p>
        </p:txBody>
      </p:sp>
      <p:pic>
        <p:nvPicPr>
          <p:cNvPr id="173061" name="Picture 2" descr="Our Brand Identity » PES University">
            <a:extLst>
              <a:ext uri="{FF2B5EF4-FFF2-40B4-BE49-F238E27FC236}">
                <a16:creationId xmlns:a16="http://schemas.microsoft.com/office/drawing/2014/main" id="{F55ED650-CF30-903D-D19D-A21B0312AB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a:extLst>
              <a:ext uri="{FF2B5EF4-FFF2-40B4-BE49-F238E27FC236}">
                <a16:creationId xmlns:a16="http://schemas.microsoft.com/office/drawing/2014/main" id="{2353DDC9-4E7C-1DBF-8653-D08A4E897239}"/>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C526D1F9-F1EC-51FE-9A2E-6068A94C2639}"/>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
        <p:nvSpPr>
          <p:cNvPr id="4" name="Line 7">
            <a:extLst>
              <a:ext uri="{FF2B5EF4-FFF2-40B4-BE49-F238E27FC236}">
                <a16:creationId xmlns:a16="http://schemas.microsoft.com/office/drawing/2014/main" id="{44F071A7-7A5D-B2C4-C7C1-16ADDADE328D}"/>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sp>
        <p:nvSpPr>
          <p:cNvPr id="8" name="Rectangle 7">
            <a:extLst>
              <a:ext uri="{FF2B5EF4-FFF2-40B4-BE49-F238E27FC236}">
                <a16:creationId xmlns:a16="http://schemas.microsoft.com/office/drawing/2014/main" id="{673EE97F-D7E7-A414-3DE3-8427BCE2D095}"/>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US" altLang="en-US" sz="2200" b="1" dirty="0">
                <a:solidFill>
                  <a:srgbClr val="C00000"/>
                </a:solidFill>
                <a:latin typeface="+mn-lt"/>
                <a:cs typeface="Times New Roman" panose="02020603050405020304" pitchFamily="18" charset="0"/>
              </a:rPr>
              <a:t>Programming CAN protocol</a:t>
            </a:r>
            <a:endParaRPr lang="en-IN" sz="2200" b="1" dirty="0">
              <a:solidFill>
                <a:srgbClr val="C00000"/>
              </a:solidFill>
              <a:latin typeface="+mn-lt"/>
              <a:cs typeface="Times New Roman" panose="02020603050405020304" pitchFamily="18" charset="0"/>
            </a:endParaRPr>
          </a:p>
        </p:txBody>
      </p:sp>
      <p:pic>
        <p:nvPicPr>
          <p:cNvPr id="173066" name="Picture 2">
            <a:extLst>
              <a:ext uri="{FF2B5EF4-FFF2-40B4-BE49-F238E27FC236}">
                <a16:creationId xmlns:a16="http://schemas.microsoft.com/office/drawing/2014/main" id="{52B6F20C-A976-4E20-DFD9-25E087B6BF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838" y="3451225"/>
            <a:ext cx="8077200" cy="262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Title 1">
            <a:extLst>
              <a:ext uri="{FF2B5EF4-FFF2-40B4-BE49-F238E27FC236}">
                <a16:creationId xmlns:a16="http://schemas.microsoft.com/office/drawing/2014/main" id="{B70E5B2D-640B-A97D-84A1-AB3140DDC97C}"/>
              </a:ext>
            </a:extLst>
          </p:cNvPr>
          <p:cNvSpPr>
            <a:spLocks noGrp="1" noChangeArrowheads="1"/>
          </p:cNvSpPr>
          <p:nvPr>
            <p:ph type="title"/>
          </p:nvPr>
        </p:nvSpPr>
        <p:spPr>
          <a:xfrm>
            <a:off x="3351213" y="2743200"/>
            <a:ext cx="5716587" cy="1144588"/>
          </a:xfrm>
        </p:spPr>
        <p:txBody>
          <a:bodyPr/>
          <a:lstStyle/>
          <a:p>
            <a:pPr eaLnBrk="1" hangingPunct="1"/>
            <a:r>
              <a:rPr lang="en-US" altLang="en-US" b="1">
                <a:solidFill>
                  <a:srgbClr val="FF0000"/>
                </a:solidFill>
              </a:rPr>
              <a:t>RECEIVING REGISTERS</a:t>
            </a:r>
            <a:endParaRPr lang="en-IN" altLang="en-US" b="1">
              <a:solidFill>
                <a:srgbClr val="FF0000"/>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1C478-60B5-E883-8E74-4C15A9228155}"/>
              </a:ext>
            </a:extLst>
          </p:cNvPr>
          <p:cNvSpPr>
            <a:spLocks noGrp="1"/>
          </p:cNvSpPr>
          <p:nvPr>
            <p:ph type="title"/>
          </p:nvPr>
        </p:nvSpPr>
        <p:spPr>
          <a:xfrm>
            <a:off x="442913" y="1127125"/>
            <a:ext cx="8231187" cy="487363"/>
          </a:xfrm>
        </p:spPr>
        <p:txBody>
          <a:bodyPr rtlCol="0">
            <a:normAutofit/>
          </a:bodyPr>
          <a:lstStyle/>
          <a:p>
            <a:pPr defTabSz="914309" eaLnBrk="1" fontAlgn="auto" hangingPunct="1">
              <a:spcAft>
                <a:spcPts val="0"/>
              </a:spcAft>
              <a:defRPr/>
            </a:pPr>
            <a:r>
              <a:rPr lang="en-US" sz="2000" b="1" dirty="0">
                <a:solidFill>
                  <a:schemeClr val="accent1"/>
                </a:solidFill>
                <a:latin typeface="+mn-lt"/>
                <a:cs typeface="Times New Roman" pitchFamily="18" charset="0"/>
              </a:rPr>
              <a:t>Receive Buffer (RXB)</a:t>
            </a:r>
            <a:endParaRPr lang="en-US" sz="2000" dirty="0">
              <a:solidFill>
                <a:schemeClr val="accent1"/>
              </a:solidFill>
              <a:latin typeface="+mn-lt"/>
              <a:cs typeface="Times New Roman" pitchFamily="18" charset="0"/>
            </a:endParaRPr>
          </a:p>
        </p:txBody>
      </p:sp>
      <p:sp>
        <p:nvSpPr>
          <p:cNvPr id="175107" name="Content Placeholder 2">
            <a:extLst>
              <a:ext uri="{FF2B5EF4-FFF2-40B4-BE49-F238E27FC236}">
                <a16:creationId xmlns:a16="http://schemas.microsoft.com/office/drawing/2014/main" id="{75AD780C-A5A3-CE9D-B099-3D276A541CDF}"/>
              </a:ext>
            </a:extLst>
          </p:cNvPr>
          <p:cNvSpPr>
            <a:spLocks noGrp="1" noChangeArrowheads="1"/>
          </p:cNvSpPr>
          <p:nvPr>
            <p:ph idx="1"/>
          </p:nvPr>
        </p:nvSpPr>
        <p:spPr>
          <a:xfrm>
            <a:off x="442913" y="1620838"/>
            <a:ext cx="8116887" cy="1636712"/>
          </a:xfrm>
        </p:spPr>
        <p:txBody>
          <a:bodyPr/>
          <a:lstStyle/>
          <a:p>
            <a:pPr marL="355600" indent="-355600" algn="just" eaLnBrk="1" hangingPunct="1">
              <a:buFont typeface="Wingdings" panose="05000000000000000000" pitchFamily="2" charset="2"/>
              <a:buChar char="§"/>
            </a:pPr>
            <a:r>
              <a:rPr lang="en-US" altLang="en-US" sz="2000"/>
              <a:t>The Receive Buffer (RXB) represents a CPU accessible Double Receive Buffer.</a:t>
            </a:r>
          </a:p>
          <a:p>
            <a:pPr marL="355600" indent="-355600" algn="just" eaLnBrk="1" hangingPunct="1">
              <a:buFont typeface="Wingdings" panose="05000000000000000000" pitchFamily="2" charset="2"/>
              <a:buChar char="§"/>
            </a:pPr>
            <a:r>
              <a:rPr lang="en-US" altLang="en-US" sz="2000"/>
              <a:t>With the help of this Double Receive Buffer concept the CPU is able to process one message while another message is being received.</a:t>
            </a:r>
          </a:p>
        </p:txBody>
      </p:sp>
      <p:sp>
        <p:nvSpPr>
          <p:cNvPr id="175108" name="Picture 2">
            <a:extLst>
              <a:ext uri="{FF2B5EF4-FFF2-40B4-BE49-F238E27FC236}">
                <a16:creationId xmlns:a16="http://schemas.microsoft.com/office/drawing/2014/main" id="{97DE154C-4C24-FF34-E936-7E51F1E0F538}"/>
              </a:ext>
            </a:extLst>
          </p:cNvPr>
          <p:cNvSpPr>
            <a:spLocks noChangeAspect="1" noChangeArrowheads="1"/>
          </p:cNvSpPr>
          <p:nvPr/>
        </p:nvSpPr>
        <p:spPr bwMode="auto">
          <a:xfrm>
            <a:off x="1827213" y="3887788"/>
            <a:ext cx="4344987" cy="249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IN" altLang="en-US"/>
          </a:p>
        </p:txBody>
      </p:sp>
      <p:sp>
        <p:nvSpPr>
          <p:cNvPr id="175109" name="Picture 2">
            <a:extLst>
              <a:ext uri="{FF2B5EF4-FFF2-40B4-BE49-F238E27FC236}">
                <a16:creationId xmlns:a16="http://schemas.microsoft.com/office/drawing/2014/main" id="{53FC39F1-938F-0B43-3128-A890DC5B7C03}"/>
              </a:ext>
            </a:extLst>
          </p:cNvPr>
          <p:cNvSpPr>
            <a:spLocks noChangeAspect="1" noChangeArrowheads="1"/>
          </p:cNvSpPr>
          <p:nvPr/>
        </p:nvSpPr>
        <p:spPr bwMode="auto">
          <a:xfrm>
            <a:off x="5865813" y="2819400"/>
            <a:ext cx="4573587" cy="355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IN" altLang="en-US"/>
          </a:p>
        </p:txBody>
      </p:sp>
      <p:pic>
        <p:nvPicPr>
          <p:cNvPr id="175110" name="Picture 2" descr="Our Brand Identity » PES University">
            <a:extLst>
              <a:ext uri="{FF2B5EF4-FFF2-40B4-BE49-F238E27FC236}">
                <a16:creationId xmlns:a16="http://schemas.microsoft.com/office/drawing/2014/main" id="{5E32671F-46A1-9ECF-FA81-F3478C8242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a:extLst>
              <a:ext uri="{FF2B5EF4-FFF2-40B4-BE49-F238E27FC236}">
                <a16:creationId xmlns:a16="http://schemas.microsoft.com/office/drawing/2014/main" id="{BBD5C81F-7DE7-D9AC-E622-2DE94CB63D55}"/>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F0C7BB90-85BE-094A-4AF5-EFFDA08B989F}"/>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
        <p:nvSpPr>
          <p:cNvPr id="5" name="Line 7">
            <a:extLst>
              <a:ext uri="{FF2B5EF4-FFF2-40B4-BE49-F238E27FC236}">
                <a16:creationId xmlns:a16="http://schemas.microsoft.com/office/drawing/2014/main" id="{23318339-E4B3-0BE6-D41F-F5A59F755D49}"/>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sp>
        <p:nvSpPr>
          <p:cNvPr id="9" name="Rectangle 8">
            <a:extLst>
              <a:ext uri="{FF2B5EF4-FFF2-40B4-BE49-F238E27FC236}">
                <a16:creationId xmlns:a16="http://schemas.microsoft.com/office/drawing/2014/main" id="{D45C35E2-89E7-136E-3573-735C38EAE2C3}"/>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US" altLang="en-US" sz="2200" b="1" dirty="0">
                <a:solidFill>
                  <a:srgbClr val="C00000"/>
                </a:solidFill>
                <a:latin typeface="+mn-lt"/>
                <a:cs typeface="Times New Roman" panose="02020603050405020304" pitchFamily="18" charset="0"/>
              </a:rPr>
              <a:t>Programming CAN protocol</a:t>
            </a:r>
            <a:endParaRPr lang="en-IN" sz="2200" b="1" dirty="0">
              <a:solidFill>
                <a:srgbClr val="C00000"/>
              </a:solidFill>
              <a:latin typeface="+mn-lt"/>
              <a:cs typeface="Times New Roman" panose="02020603050405020304" pitchFamily="18" charset="0"/>
            </a:endParaRPr>
          </a:p>
        </p:txBody>
      </p:sp>
      <p:pic>
        <p:nvPicPr>
          <p:cNvPr id="175115" name="Picture 2">
            <a:extLst>
              <a:ext uri="{FF2B5EF4-FFF2-40B4-BE49-F238E27FC236}">
                <a16:creationId xmlns:a16="http://schemas.microsoft.com/office/drawing/2014/main" id="{DE5DC466-686A-D64F-C29D-04176EFCB3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350" y="4178300"/>
            <a:ext cx="4343400"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5116" name="Picture 2">
            <a:extLst>
              <a:ext uri="{FF2B5EF4-FFF2-40B4-BE49-F238E27FC236}">
                <a16:creationId xmlns:a16="http://schemas.microsoft.com/office/drawing/2014/main" id="{87100590-0D83-DA45-A4BA-A9DF2C9271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5950" y="3155950"/>
            <a:ext cx="4572000" cy="303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Title 1">
            <a:extLst>
              <a:ext uri="{FF2B5EF4-FFF2-40B4-BE49-F238E27FC236}">
                <a16:creationId xmlns:a16="http://schemas.microsoft.com/office/drawing/2014/main" id="{A100FC4C-F8D3-1C19-5BA4-C5C3EC212CEE}"/>
              </a:ext>
            </a:extLst>
          </p:cNvPr>
          <p:cNvSpPr>
            <a:spLocks noGrp="1" noChangeArrowheads="1"/>
          </p:cNvSpPr>
          <p:nvPr>
            <p:ph type="title"/>
          </p:nvPr>
        </p:nvSpPr>
        <p:spPr>
          <a:xfrm>
            <a:off x="442913" y="1114425"/>
            <a:ext cx="8226425" cy="431800"/>
          </a:xfrm>
        </p:spPr>
        <p:txBody>
          <a:bodyPr/>
          <a:lstStyle/>
          <a:p>
            <a:pPr eaLnBrk="1" hangingPunct="1">
              <a:defRPr/>
            </a:pPr>
            <a:r>
              <a:rPr lang="en-US" altLang="en-US" sz="2000" b="1" dirty="0">
                <a:solidFill>
                  <a:srgbClr val="002060"/>
                </a:solidFill>
                <a:latin typeface="+mn-lt"/>
                <a:cs typeface="Times New Roman" panose="02020603050405020304" pitchFamily="18" charset="0"/>
              </a:rPr>
              <a:t>CAN Receive Frame Status register (CAN1RFS)</a:t>
            </a:r>
            <a:endParaRPr lang="en-US" altLang="en-US" sz="2000" dirty="0">
              <a:solidFill>
                <a:srgbClr val="002060"/>
              </a:solidFill>
              <a:latin typeface="+mn-lt"/>
              <a:cs typeface="Times New Roman" panose="02020603050405020304" pitchFamily="18" charset="0"/>
            </a:endParaRPr>
          </a:p>
        </p:txBody>
      </p:sp>
      <p:sp>
        <p:nvSpPr>
          <p:cNvPr id="176131" name="Content Placeholder 2">
            <a:extLst>
              <a:ext uri="{FF2B5EF4-FFF2-40B4-BE49-F238E27FC236}">
                <a16:creationId xmlns:a16="http://schemas.microsoft.com/office/drawing/2014/main" id="{DE9683C9-7AEB-ED56-0299-8E2E5D18EEF4}"/>
              </a:ext>
            </a:extLst>
          </p:cNvPr>
          <p:cNvSpPr>
            <a:spLocks noGrp="1" noChangeArrowheads="1"/>
          </p:cNvSpPr>
          <p:nvPr>
            <p:ph idx="1"/>
          </p:nvPr>
        </p:nvSpPr>
        <p:spPr>
          <a:xfrm>
            <a:off x="541338" y="1825625"/>
            <a:ext cx="8018462" cy="1749425"/>
          </a:xfrm>
        </p:spPr>
        <p:txBody>
          <a:bodyPr/>
          <a:lstStyle/>
          <a:p>
            <a:pPr marL="355600" indent="-355600" eaLnBrk="1" hangingPunct="1">
              <a:buFont typeface="Wingdings" panose="05000000000000000000" pitchFamily="2" charset="2"/>
              <a:buChar char="§"/>
            </a:pPr>
            <a:r>
              <a:rPr lang="en-US" altLang="en-US" sz="2000">
                <a:cs typeface="Times New Roman" panose="02020603050405020304" pitchFamily="18" charset="0"/>
              </a:rPr>
              <a:t>This register defines the characteristics of the current received message. </a:t>
            </a:r>
          </a:p>
          <a:p>
            <a:pPr marL="355600" indent="-355600" eaLnBrk="1" hangingPunct="1">
              <a:buFont typeface="Wingdings" panose="05000000000000000000" pitchFamily="2" charset="2"/>
              <a:buChar char="§"/>
            </a:pPr>
            <a:endParaRPr lang="en-US" altLang="en-US" sz="2000">
              <a:cs typeface="Times New Roman" panose="02020603050405020304" pitchFamily="18" charset="0"/>
            </a:endParaRPr>
          </a:p>
          <a:p>
            <a:pPr marL="355600" indent="-355600" eaLnBrk="1" hangingPunct="1">
              <a:buFont typeface="Wingdings" panose="05000000000000000000" pitchFamily="2" charset="2"/>
              <a:buChar char="§"/>
            </a:pPr>
            <a:r>
              <a:rPr lang="en-US" altLang="en-US" sz="2000">
                <a:cs typeface="Times New Roman" panose="02020603050405020304" pitchFamily="18" charset="0"/>
              </a:rPr>
              <a:t>It is read-only in normal operation but can be written for testing purposes if the RM bit in CANxMOD is 1.</a:t>
            </a:r>
          </a:p>
        </p:txBody>
      </p:sp>
      <p:pic>
        <p:nvPicPr>
          <p:cNvPr id="176132" name="Picture 2" descr="Our Brand Identity » PES University">
            <a:extLst>
              <a:ext uri="{FF2B5EF4-FFF2-40B4-BE49-F238E27FC236}">
                <a16:creationId xmlns:a16="http://schemas.microsoft.com/office/drawing/2014/main" id="{0311A103-9E77-C758-D107-27AB334E7A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a:extLst>
              <a:ext uri="{FF2B5EF4-FFF2-40B4-BE49-F238E27FC236}">
                <a16:creationId xmlns:a16="http://schemas.microsoft.com/office/drawing/2014/main" id="{F0D10C64-56AC-4818-F0CE-833E07B4843C}"/>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72DB5E1C-93DA-4916-CBD4-3A4B9E32464C}"/>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
        <p:nvSpPr>
          <p:cNvPr id="4" name="Line 7">
            <a:extLst>
              <a:ext uri="{FF2B5EF4-FFF2-40B4-BE49-F238E27FC236}">
                <a16:creationId xmlns:a16="http://schemas.microsoft.com/office/drawing/2014/main" id="{166A595D-C1BC-4FFA-AEF3-3E30C2974BB0}"/>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sp>
        <p:nvSpPr>
          <p:cNvPr id="8" name="Rectangle 7">
            <a:extLst>
              <a:ext uri="{FF2B5EF4-FFF2-40B4-BE49-F238E27FC236}">
                <a16:creationId xmlns:a16="http://schemas.microsoft.com/office/drawing/2014/main" id="{9564D3D0-0EAB-3E8F-99A2-E48E235AA018}"/>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US" altLang="en-US" sz="2200" b="1" dirty="0">
                <a:solidFill>
                  <a:srgbClr val="C00000"/>
                </a:solidFill>
                <a:latin typeface="+mn-lt"/>
                <a:cs typeface="Times New Roman" panose="02020603050405020304" pitchFamily="18" charset="0"/>
              </a:rPr>
              <a:t>Programming CAN protocol</a:t>
            </a:r>
            <a:endParaRPr lang="en-IN" sz="2200" b="1" dirty="0">
              <a:solidFill>
                <a:srgbClr val="C00000"/>
              </a:solidFill>
              <a:latin typeface="+mn-lt"/>
              <a:cs typeface="Times New Roman" panose="02020603050405020304" pitchFamily="18"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1CFEE0E-4AA2-B8D2-02E7-3C88C994BE4A}"/>
              </a:ext>
            </a:extLst>
          </p:cNvPr>
          <p:cNvGraphicFramePr>
            <a:graphicFrameLocks noGrp="1"/>
          </p:cNvGraphicFramePr>
          <p:nvPr/>
        </p:nvGraphicFramePr>
        <p:xfrm>
          <a:off x="541338" y="1535113"/>
          <a:ext cx="9955212" cy="4572000"/>
        </p:xfrm>
        <a:graphic>
          <a:graphicData uri="http://schemas.openxmlformats.org/drawingml/2006/table">
            <a:tbl>
              <a:tblPr firstRow="1" bandRow="1">
                <a:tableStyleId>{5940675A-B579-460E-94D1-54222C63F5DA}</a:tableStyleId>
              </a:tblPr>
              <a:tblGrid>
                <a:gridCol w="865670">
                  <a:extLst>
                    <a:ext uri="{9D8B030D-6E8A-4147-A177-3AD203B41FA5}">
                      <a16:colId xmlns:a16="http://schemas.microsoft.com/office/drawing/2014/main" val="20000"/>
                    </a:ext>
                  </a:extLst>
                </a:gridCol>
                <a:gridCol w="1086810">
                  <a:extLst>
                    <a:ext uri="{9D8B030D-6E8A-4147-A177-3AD203B41FA5}">
                      <a16:colId xmlns:a16="http://schemas.microsoft.com/office/drawing/2014/main" val="20001"/>
                    </a:ext>
                  </a:extLst>
                </a:gridCol>
                <a:gridCol w="8002732">
                  <a:extLst>
                    <a:ext uri="{9D8B030D-6E8A-4147-A177-3AD203B41FA5}">
                      <a16:colId xmlns:a16="http://schemas.microsoft.com/office/drawing/2014/main" val="20002"/>
                    </a:ext>
                  </a:extLst>
                </a:gridCol>
              </a:tblGrid>
              <a:tr h="365766">
                <a:tc>
                  <a:txBody>
                    <a:bodyPr/>
                    <a:lstStyle/>
                    <a:p>
                      <a:r>
                        <a:rPr lang="en-US" sz="1800" dirty="0">
                          <a:solidFill>
                            <a:schemeClr val="tx1"/>
                          </a:solidFill>
                        </a:rPr>
                        <a:t>BIT</a:t>
                      </a:r>
                      <a:endParaRPr lang="en-US" sz="1800" dirty="0">
                        <a:solidFill>
                          <a:schemeClr val="tx1"/>
                        </a:solidFill>
                        <a:latin typeface="+mn-lt"/>
                        <a:cs typeface="Times New Roman" pitchFamily="18" charset="0"/>
                      </a:endParaRPr>
                    </a:p>
                  </a:txBody>
                  <a:tcPr marL="91456" marR="91456" marT="45724" marB="45724"/>
                </a:tc>
                <a:tc>
                  <a:txBody>
                    <a:bodyPr/>
                    <a:lstStyle/>
                    <a:p>
                      <a:r>
                        <a:rPr lang="en-US" sz="1800" dirty="0">
                          <a:solidFill>
                            <a:schemeClr val="tx1"/>
                          </a:solidFill>
                        </a:rPr>
                        <a:t>SYMBOL</a:t>
                      </a:r>
                      <a:endParaRPr lang="en-US" sz="1800" dirty="0">
                        <a:solidFill>
                          <a:schemeClr val="tx1"/>
                        </a:solidFill>
                        <a:latin typeface="+mn-lt"/>
                        <a:cs typeface="Times New Roman" pitchFamily="18" charset="0"/>
                      </a:endParaRPr>
                    </a:p>
                  </a:txBody>
                  <a:tcPr marL="91456" marR="91456" marT="45724" marB="45724"/>
                </a:tc>
                <a:tc>
                  <a:txBody>
                    <a:bodyPr/>
                    <a:lstStyle/>
                    <a:p>
                      <a:r>
                        <a:rPr lang="en-US" sz="1800" dirty="0">
                          <a:solidFill>
                            <a:schemeClr val="tx1"/>
                          </a:solidFill>
                        </a:rPr>
                        <a:t>FUNCTION</a:t>
                      </a:r>
                      <a:endParaRPr lang="en-US" sz="1800" dirty="0">
                        <a:solidFill>
                          <a:schemeClr val="tx1"/>
                        </a:solidFill>
                        <a:latin typeface="+mn-lt"/>
                        <a:cs typeface="Times New Roman" pitchFamily="18" charset="0"/>
                      </a:endParaRPr>
                    </a:p>
                  </a:txBody>
                  <a:tcPr marL="91456" marR="91456" marT="45724" marB="45724"/>
                </a:tc>
                <a:extLst>
                  <a:ext uri="{0D108BD9-81ED-4DB2-BD59-A6C34878D82A}">
                    <a16:rowId xmlns:a16="http://schemas.microsoft.com/office/drawing/2014/main" val="10000"/>
                  </a:ext>
                </a:extLst>
              </a:tr>
              <a:tr h="1188717">
                <a:tc>
                  <a:txBody>
                    <a:bodyPr/>
                    <a:lstStyle/>
                    <a:p>
                      <a:r>
                        <a:rPr lang="en-US" sz="1800" kern="1200" baseline="0" dirty="0">
                          <a:solidFill>
                            <a:schemeClr val="tx1"/>
                          </a:solidFill>
                        </a:rPr>
                        <a:t>9:0</a:t>
                      </a:r>
                      <a:endParaRPr lang="en-US" sz="1800" dirty="0">
                        <a:solidFill>
                          <a:schemeClr val="tx1"/>
                        </a:solidFill>
                        <a:latin typeface="+mn-lt"/>
                        <a:cs typeface="Times New Roman" pitchFamily="18" charset="0"/>
                      </a:endParaRPr>
                    </a:p>
                  </a:txBody>
                  <a:tcPr marL="91456" marR="91456" marT="45724" marB="45724"/>
                </a:tc>
                <a:tc>
                  <a:txBody>
                    <a:bodyPr/>
                    <a:lstStyle/>
                    <a:p>
                      <a:r>
                        <a:rPr lang="en-US" sz="1800" kern="1200" baseline="0" dirty="0">
                          <a:solidFill>
                            <a:schemeClr val="tx1"/>
                          </a:solidFill>
                        </a:rPr>
                        <a:t>ID Index</a:t>
                      </a:r>
                      <a:endParaRPr lang="en-US" sz="1800" dirty="0">
                        <a:solidFill>
                          <a:schemeClr val="tx1"/>
                        </a:solidFill>
                        <a:latin typeface="+mn-lt"/>
                        <a:cs typeface="Times New Roman" pitchFamily="18" charset="0"/>
                      </a:endParaRPr>
                    </a:p>
                  </a:txBody>
                  <a:tcPr marL="91456" marR="91456" marT="45724" marB="45724"/>
                </a:tc>
                <a:tc>
                  <a:txBody>
                    <a:bodyPr/>
                    <a:lstStyle/>
                    <a:p>
                      <a:r>
                        <a:rPr lang="en-US" sz="1800" kern="1200" baseline="0" dirty="0">
                          <a:solidFill>
                            <a:schemeClr val="tx1"/>
                          </a:solidFill>
                        </a:rPr>
                        <a:t>BP = 0, this value is the zero-based number of the Lookup Table RAM entry at which the Acceptance Filter matched the received Identifier. </a:t>
                      </a:r>
                    </a:p>
                    <a:p>
                      <a:r>
                        <a:rPr lang="en-US" sz="1800" kern="1200" baseline="0" dirty="0">
                          <a:solidFill>
                            <a:schemeClr val="tx1"/>
                          </a:solidFill>
                        </a:rPr>
                        <a:t>BP=1, the current message was received in AF Bypass mode, the ID Index field  a is meaningless.</a:t>
                      </a:r>
                      <a:endParaRPr lang="en-US" sz="1800" dirty="0">
                        <a:solidFill>
                          <a:schemeClr val="tx1"/>
                        </a:solidFill>
                        <a:latin typeface="+mn-lt"/>
                        <a:cs typeface="Times New Roman" pitchFamily="18" charset="0"/>
                      </a:endParaRPr>
                    </a:p>
                  </a:txBody>
                  <a:tcPr marL="91456" marR="91456" marT="45724" marB="45724"/>
                </a:tc>
                <a:extLst>
                  <a:ext uri="{0D108BD9-81ED-4DB2-BD59-A6C34878D82A}">
                    <a16:rowId xmlns:a16="http://schemas.microsoft.com/office/drawing/2014/main" val="10001"/>
                  </a:ext>
                </a:extLst>
              </a:tr>
              <a:tr h="640083">
                <a:tc>
                  <a:txBody>
                    <a:bodyPr/>
                    <a:lstStyle/>
                    <a:p>
                      <a:r>
                        <a:rPr lang="en-US" sz="1800" dirty="0">
                          <a:solidFill>
                            <a:schemeClr val="tx1"/>
                          </a:solidFill>
                        </a:rPr>
                        <a:t>10</a:t>
                      </a:r>
                    </a:p>
                    <a:p>
                      <a:endParaRPr lang="en-US" sz="1800" dirty="0">
                        <a:solidFill>
                          <a:schemeClr val="tx1"/>
                        </a:solidFill>
                        <a:latin typeface="+mn-lt"/>
                        <a:cs typeface="Times New Roman" pitchFamily="18" charset="0"/>
                      </a:endParaRPr>
                    </a:p>
                  </a:txBody>
                  <a:tcPr marL="91456" marR="91456" marT="45724" marB="45724"/>
                </a:tc>
                <a:tc>
                  <a:txBody>
                    <a:bodyPr/>
                    <a:lstStyle/>
                    <a:p>
                      <a:r>
                        <a:rPr lang="en-US" sz="1800" dirty="0">
                          <a:solidFill>
                            <a:schemeClr val="tx1"/>
                          </a:solidFill>
                        </a:rPr>
                        <a:t>BP</a:t>
                      </a:r>
                      <a:endParaRPr lang="en-US" sz="1800" dirty="0">
                        <a:solidFill>
                          <a:schemeClr val="tx1"/>
                        </a:solidFill>
                        <a:latin typeface="+mn-lt"/>
                        <a:cs typeface="Times New Roman" pitchFamily="18" charset="0"/>
                      </a:endParaRPr>
                    </a:p>
                  </a:txBody>
                  <a:tcPr marL="91456" marR="91456" marT="45724" marB="45724"/>
                </a:tc>
                <a:tc>
                  <a:txBody>
                    <a:bodyPr/>
                    <a:lstStyle/>
                    <a:p>
                      <a:r>
                        <a:rPr lang="en-US" sz="1800" kern="1200" baseline="0" dirty="0">
                          <a:solidFill>
                            <a:schemeClr val="tx1"/>
                          </a:solidFill>
                        </a:rPr>
                        <a:t>If this bit is 1, the current message was received in AF Bypass mode, the ID Index field  a is meaningless.</a:t>
                      </a:r>
                      <a:endParaRPr lang="en-US" sz="1800" dirty="0">
                        <a:solidFill>
                          <a:schemeClr val="tx1"/>
                        </a:solidFill>
                        <a:latin typeface="+mn-lt"/>
                        <a:cs typeface="Times New Roman" pitchFamily="18" charset="0"/>
                      </a:endParaRPr>
                    </a:p>
                  </a:txBody>
                  <a:tcPr marL="91456" marR="91456" marT="45724" marB="45724"/>
                </a:tc>
                <a:extLst>
                  <a:ext uri="{0D108BD9-81ED-4DB2-BD59-A6C34878D82A}">
                    <a16:rowId xmlns:a16="http://schemas.microsoft.com/office/drawing/2014/main" val="10002"/>
                  </a:ext>
                </a:extLst>
              </a:tr>
              <a:tr h="640083">
                <a:tc>
                  <a:txBody>
                    <a:bodyPr/>
                    <a:lstStyle/>
                    <a:p>
                      <a:r>
                        <a:rPr lang="en-US" sz="1800" kern="1200" baseline="0" dirty="0">
                          <a:solidFill>
                            <a:schemeClr val="tx1"/>
                          </a:solidFill>
                        </a:rPr>
                        <a:t>15:11</a:t>
                      </a:r>
                      <a:endParaRPr lang="en-US" sz="1800" dirty="0">
                        <a:solidFill>
                          <a:schemeClr val="tx1"/>
                        </a:solidFill>
                        <a:latin typeface="+mn-lt"/>
                        <a:cs typeface="Times New Roman" pitchFamily="18" charset="0"/>
                      </a:endParaRPr>
                    </a:p>
                  </a:txBody>
                  <a:tcPr marL="91456" marR="91456" marT="45724" marB="45724"/>
                </a:tc>
                <a:tc>
                  <a:txBody>
                    <a:bodyPr/>
                    <a:lstStyle/>
                    <a:p>
                      <a:r>
                        <a:rPr lang="en-US" sz="1800" dirty="0">
                          <a:solidFill>
                            <a:schemeClr val="tx1"/>
                          </a:solidFill>
                        </a:rPr>
                        <a:t>----</a:t>
                      </a:r>
                      <a:endParaRPr lang="en-US" sz="1800" dirty="0">
                        <a:solidFill>
                          <a:schemeClr val="tx1"/>
                        </a:solidFill>
                        <a:latin typeface="+mn-lt"/>
                        <a:cs typeface="Times New Roman" pitchFamily="18" charset="0"/>
                      </a:endParaRPr>
                    </a:p>
                  </a:txBody>
                  <a:tcPr marL="91456" marR="91456" marT="45724" marB="45724"/>
                </a:tc>
                <a:tc>
                  <a:txBody>
                    <a:bodyPr/>
                    <a:lstStyle/>
                    <a:p>
                      <a:r>
                        <a:rPr lang="en-US" sz="1800" kern="1200" baseline="0" dirty="0">
                          <a:solidFill>
                            <a:schemeClr val="tx1"/>
                          </a:solidFill>
                        </a:rPr>
                        <a:t>Reserved, user software should not write ones to reserved bits. The value read from a reserved bit is not defined.</a:t>
                      </a:r>
                      <a:endParaRPr lang="en-US" sz="1800" dirty="0">
                        <a:solidFill>
                          <a:schemeClr val="tx1"/>
                        </a:solidFill>
                        <a:latin typeface="+mn-lt"/>
                        <a:cs typeface="Times New Roman" pitchFamily="18" charset="0"/>
                      </a:endParaRPr>
                    </a:p>
                  </a:txBody>
                  <a:tcPr marL="91456" marR="91456" marT="45724" marB="45724"/>
                </a:tc>
                <a:extLst>
                  <a:ext uri="{0D108BD9-81ED-4DB2-BD59-A6C34878D82A}">
                    <a16:rowId xmlns:a16="http://schemas.microsoft.com/office/drawing/2014/main" val="10003"/>
                  </a:ext>
                </a:extLst>
              </a:tr>
              <a:tr h="1737351">
                <a:tc>
                  <a:txBody>
                    <a:bodyPr/>
                    <a:lstStyle/>
                    <a:p>
                      <a:r>
                        <a:rPr lang="en-US" sz="1800" kern="1200" baseline="0" dirty="0">
                          <a:solidFill>
                            <a:schemeClr val="tx1"/>
                          </a:solidFill>
                        </a:rPr>
                        <a:t>19:16</a:t>
                      </a:r>
                      <a:endParaRPr lang="en-US" sz="1800" dirty="0">
                        <a:solidFill>
                          <a:schemeClr val="tx1"/>
                        </a:solidFill>
                        <a:latin typeface="+mn-lt"/>
                        <a:cs typeface="Times New Roman" pitchFamily="18" charset="0"/>
                      </a:endParaRPr>
                    </a:p>
                  </a:txBody>
                  <a:tcPr marL="91456" marR="91456" marT="45724" marB="45724"/>
                </a:tc>
                <a:tc>
                  <a:txBody>
                    <a:bodyPr/>
                    <a:lstStyle/>
                    <a:p>
                      <a:r>
                        <a:rPr lang="en-US" sz="1800" dirty="0">
                          <a:solidFill>
                            <a:schemeClr val="tx1"/>
                          </a:solidFill>
                        </a:rPr>
                        <a:t>DLC</a:t>
                      </a:r>
                      <a:endParaRPr lang="en-US" sz="1800" dirty="0">
                        <a:solidFill>
                          <a:schemeClr val="tx1"/>
                        </a:solidFill>
                        <a:latin typeface="+mn-lt"/>
                        <a:cs typeface="Times New Roman" pitchFamily="18" charset="0"/>
                      </a:endParaRPr>
                    </a:p>
                  </a:txBody>
                  <a:tcPr marL="91456" marR="91456" marT="45724" marB="45724"/>
                </a:tc>
                <a:tc>
                  <a:txBody>
                    <a:bodyPr/>
                    <a:lstStyle/>
                    <a:p>
                      <a:r>
                        <a:rPr lang="en-US" sz="1800" kern="1200" baseline="0" dirty="0">
                          <a:solidFill>
                            <a:schemeClr val="tx1"/>
                          </a:solidFill>
                        </a:rPr>
                        <a:t>The field contains the Data Length Code (DLC) field of the current received message. </a:t>
                      </a:r>
                    </a:p>
                    <a:p>
                      <a:r>
                        <a:rPr lang="en-US" sz="1800" kern="1200" baseline="0" dirty="0">
                          <a:solidFill>
                            <a:schemeClr val="tx1"/>
                          </a:solidFill>
                        </a:rPr>
                        <a:t> RTR = 0, this is related to the number of data bytes available in the CANRDA and CANRDB registers as follows:</a:t>
                      </a:r>
                    </a:p>
                    <a:p>
                      <a:r>
                        <a:rPr lang="en-US" sz="1800" kern="1200" baseline="0" dirty="0">
                          <a:solidFill>
                            <a:schemeClr val="tx1"/>
                          </a:solidFill>
                        </a:rPr>
                        <a:t>0000-0111 = 0 to 7 bytes1000-1111 = 8 bytes</a:t>
                      </a:r>
                    </a:p>
                    <a:p>
                      <a:r>
                        <a:rPr lang="en-US" sz="1800" kern="1200" baseline="0" dirty="0">
                          <a:solidFill>
                            <a:schemeClr val="tx1"/>
                          </a:solidFill>
                        </a:rPr>
                        <a:t> RTR = 1, this value indicates the number of data bytes requested to be sent back, with the same encoding.</a:t>
                      </a:r>
                      <a:endParaRPr lang="en-US" sz="1800" dirty="0">
                        <a:solidFill>
                          <a:schemeClr val="tx1"/>
                        </a:solidFill>
                        <a:latin typeface="+mn-lt"/>
                        <a:cs typeface="Times New Roman" pitchFamily="18" charset="0"/>
                      </a:endParaRPr>
                    </a:p>
                  </a:txBody>
                  <a:tcPr marL="91456" marR="91456" marT="45724" marB="45724"/>
                </a:tc>
                <a:extLst>
                  <a:ext uri="{0D108BD9-81ED-4DB2-BD59-A6C34878D82A}">
                    <a16:rowId xmlns:a16="http://schemas.microsoft.com/office/drawing/2014/main" val="10004"/>
                  </a:ext>
                </a:extLst>
              </a:tr>
            </a:tbl>
          </a:graphicData>
        </a:graphic>
      </p:graphicFrame>
      <p:pic>
        <p:nvPicPr>
          <p:cNvPr id="177180" name="Picture 2" descr="Our Brand Identity » PES University">
            <a:extLst>
              <a:ext uri="{FF2B5EF4-FFF2-40B4-BE49-F238E27FC236}">
                <a16:creationId xmlns:a16="http://schemas.microsoft.com/office/drawing/2014/main" id="{735A5B43-E07B-AA0A-AC08-CAFF9B50A4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a:extLst>
              <a:ext uri="{FF2B5EF4-FFF2-40B4-BE49-F238E27FC236}">
                <a16:creationId xmlns:a16="http://schemas.microsoft.com/office/drawing/2014/main" id="{585E9B23-30C8-0EBF-86B9-C656F9A69DDB}"/>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FA7DD6BC-8D9D-7FDF-BB6F-231F244827B9}"/>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
        <p:nvSpPr>
          <p:cNvPr id="6" name="Line 7">
            <a:extLst>
              <a:ext uri="{FF2B5EF4-FFF2-40B4-BE49-F238E27FC236}">
                <a16:creationId xmlns:a16="http://schemas.microsoft.com/office/drawing/2014/main" id="{17542F53-2870-F7A8-12AF-1070FB44D529}"/>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sp>
        <p:nvSpPr>
          <p:cNvPr id="8" name="Rectangle 7">
            <a:extLst>
              <a:ext uri="{FF2B5EF4-FFF2-40B4-BE49-F238E27FC236}">
                <a16:creationId xmlns:a16="http://schemas.microsoft.com/office/drawing/2014/main" id="{D1A9F659-387D-C13F-60BF-5D01AC9A3999}"/>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US" altLang="en-US" sz="2200" b="1" dirty="0">
                <a:solidFill>
                  <a:srgbClr val="C00000"/>
                </a:solidFill>
                <a:latin typeface="+mn-lt"/>
                <a:cs typeface="Times New Roman" panose="02020603050405020304" pitchFamily="18" charset="0"/>
              </a:rPr>
              <a:t>Programming CAN protocol</a:t>
            </a:r>
            <a:endParaRPr lang="en-IN" sz="2200" b="1" dirty="0">
              <a:solidFill>
                <a:srgbClr val="C00000"/>
              </a:solidFill>
              <a:latin typeface="+mn-lt"/>
              <a:cs typeface="Times New Roman" panose="02020603050405020304" pitchFamily="18" charset="0"/>
            </a:endParaRPr>
          </a:p>
        </p:txBody>
      </p:sp>
      <p:sp>
        <p:nvSpPr>
          <p:cNvPr id="9" name="Title 1">
            <a:extLst>
              <a:ext uri="{FF2B5EF4-FFF2-40B4-BE49-F238E27FC236}">
                <a16:creationId xmlns:a16="http://schemas.microsoft.com/office/drawing/2014/main" id="{8572F422-921B-F7F3-F8BC-DBE6203F3733}"/>
              </a:ext>
            </a:extLst>
          </p:cNvPr>
          <p:cNvSpPr>
            <a:spLocks noGrp="1" noChangeArrowheads="1"/>
          </p:cNvSpPr>
          <p:nvPr>
            <p:ph type="title"/>
          </p:nvPr>
        </p:nvSpPr>
        <p:spPr>
          <a:xfrm>
            <a:off x="442913" y="1090613"/>
            <a:ext cx="8226425" cy="431800"/>
          </a:xfrm>
        </p:spPr>
        <p:txBody>
          <a:bodyPr/>
          <a:lstStyle/>
          <a:p>
            <a:pPr eaLnBrk="1" hangingPunct="1">
              <a:defRPr/>
            </a:pPr>
            <a:r>
              <a:rPr lang="en-US" altLang="en-US" sz="2000" b="1" dirty="0">
                <a:solidFill>
                  <a:srgbClr val="002060"/>
                </a:solidFill>
                <a:latin typeface="+mn-lt"/>
                <a:cs typeface="Times New Roman" panose="02020603050405020304" pitchFamily="18" charset="0"/>
              </a:rPr>
              <a:t>CAN Receive Frame Status register (CAN1RFS)</a:t>
            </a:r>
            <a:endParaRPr lang="en-US" altLang="en-US" sz="2000" dirty="0">
              <a:solidFill>
                <a:srgbClr val="002060"/>
              </a:solidFill>
              <a:latin typeface="+mn-lt"/>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Content Placeholder 2">
            <a:extLst>
              <a:ext uri="{FF2B5EF4-FFF2-40B4-BE49-F238E27FC236}">
                <a16:creationId xmlns:a16="http://schemas.microsoft.com/office/drawing/2014/main" id="{AE30BC8A-5F56-AFDA-3D12-EC4451285133}"/>
              </a:ext>
            </a:extLst>
          </p:cNvPr>
          <p:cNvSpPr>
            <a:spLocks noGrp="1" noChangeArrowheads="1"/>
          </p:cNvSpPr>
          <p:nvPr>
            <p:ph idx="1"/>
          </p:nvPr>
        </p:nvSpPr>
        <p:spPr>
          <a:xfrm>
            <a:off x="477838" y="1327150"/>
            <a:ext cx="8459787" cy="3198813"/>
          </a:xfrm>
        </p:spPr>
        <p:txBody>
          <a:bodyPr/>
          <a:lstStyle/>
          <a:p>
            <a:pPr marL="358775" indent="-358775" eaLnBrk="1" hangingPunct="1">
              <a:buFont typeface="Wingdings" panose="05000000000000000000" pitchFamily="2" charset="2"/>
              <a:buChar char="§"/>
            </a:pPr>
            <a:r>
              <a:rPr lang="en-IN" altLang="en-US" sz="2000">
                <a:solidFill>
                  <a:srgbClr val="7030A0"/>
                </a:solidFill>
                <a:cs typeface="Times New Roman" panose="02020603050405020304" pitchFamily="18" charset="0"/>
              </a:rPr>
              <a:t>Speed may be  from </a:t>
            </a:r>
            <a:r>
              <a:rPr lang="en-IN" altLang="en-US" sz="2000">
                <a:solidFill>
                  <a:srgbClr val="FF0000"/>
                </a:solidFill>
                <a:cs typeface="Times New Roman" panose="02020603050405020304" pitchFamily="18" charset="0"/>
              </a:rPr>
              <a:t>~10 Kbps to 1Mbps</a:t>
            </a:r>
            <a:r>
              <a:rPr lang="en-IN" altLang="en-US" sz="2000">
                <a:solidFill>
                  <a:srgbClr val="7030A0"/>
                </a:solidFill>
                <a:cs typeface="Times New Roman" panose="02020603050405020304" pitchFamily="18" charset="0"/>
              </a:rPr>
              <a:t>. Most commonly used speed are </a:t>
            </a:r>
            <a:r>
              <a:rPr lang="en-IN" altLang="en-US" sz="2000">
                <a:solidFill>
                  <a:srgbClr val="FF0000"/>
                </a:solidFill>
                <a:cs typeface="Times New Roman" panose="02020603050405020304" pitchFamily="18" charset="0"/>
              </a:rPr>
              <a:t>125, 250 &amp; 500 Kbps</a:t>
            </a:r>
            <a:r>
              <a:rPr lang="en-IN" altLang="en-US" sz="2000">
                <a:solidFill>
                  <a:srgbClr val="7030A0"/>
                </a:solidFill>
                <a:cs typeface="Times New Roman" panose="02020603050405020304" pitchFamily="18" charset="0"/>
              </a:rPr>
              <a:t>. </a:t>
            </a:r>
          </a:p>
          <a:p>
            <a:pPr marL="358775" indent="-358775" eaLnBrk="1" hangingPunct="1">
              <a:buFont typeface="Wingdings" panose="05000000000000000000" pitchFamily="2" charset="2"/>
              <a:buChar char="§"/>
            </a:pPr>
            <a:r>
              <a:rPr lang="en-IN" altLang="en-US" sz="2000">
                <a:solidFill>
                  <a:srgbClr val="7030A0"/>
                </a:solidFill>
                <a:cs typeface="Times New Roman" panose="02020603050405020304" pitchFamily="18" charset="0"/>
              </a:rPr>
              <a:t>Can’t change speed dynamically…ever ! </a:t>
            </a:r>
          </a:p>
          <a:p>
            <a:pPr marL="358775" indent="-358775" eaLnBrk="1" hangingPunct="1">
              <a:buFont typeface="Wingdings" panose="05000000000000000000" pitchFamily="2" charset="2"/>
              <a:buChar char="§"/>
            </a:pPr>
            <a:r>
              <a:rPr lang="en-IN" altLang="en-US" sz="2000">
                <a:solidFill>
                  <a:srgbClr val="FF0000"/>
                </a:solidFill>
                <a:cs typeface="Times New Roman" panose="02020603050405020304" pitchFamily="18" charset="0"/>
              </a:rPr>
              <a:t>Longer cable runs means slower frequency. </a:t>
            </a:r>
          </a:p>
          <a:p>
            <a:pPr marL="358775" indent="-358775" eaLnBrk="1" hangingPunct="1">
              <a:buFont typeface="Wingdings" panose="05000000000000000000" pitchFamily="2" charset="2"/>
              <a:buChar char="§"/>
            </a:pPr>
            <a:r>
              <a:rPr lang="en-IN" altLang="en-US" sz="2000">
                <a:solidFill>
                  <a:srgbClr val="7030A0"/>
                </a:solidFill>
                <a:cs typeface="Times New Roman" panose="02020603050405020304" pitchFamily="18" charset="0"/>
              </a:rPr>
              <a:t>1 Mbps a bit hard to manage in a real system. </a:t>
            </a:r>
          </a:p>
          <a:p>
            <a:pPr marL="358775" indent="-358775" eaLnBrk="1" hangingPunct="1">
              <a:buFont typeface="Wingdings" panose="05000000000000000000" pitchFamily="2" charset="2"/>
              <a:buChar char="§"/>
            </a:pPr>
            <a:r>
              <a:rPr lang="en-IN" altLang="en-US" sz="2000">
                <a:solidFill>
                  <a:srgbClr val="7030A0"/>
                </a:solidFill>
                <a:cs typeface="Times New Roman" panose="02020603050405020304" pitchFamily="18" charset="0"/>
              </a:rPr>
              <a:t>Better controllers and transceivers make higher speeds easier. </a:t>
            </a:r>
            <a:endParaRPr lang="en-IN" altLang="en-US" sz="2000">
              <a:solidFill>
                <a:srgbClr val="7030A0"/>
              </a:solidFill>
            </a:endParaRPr>
          </a:p>
        </p:txBody>
      </p:sp>
      <p:pic>
        <p:nvPicPr>
          <p:cNvPr id="122883" name="Picture 2" descr="Our Brand Identity » PES University">
            <a:extLst>
              <a:ext uri="{FF2B5EF4-FFF2-40B4-BE49-F238E27FC236}">
                <a16:creationId xmlns:a16="http://schemas.microsoft.com/office/drawing/2014/main" id="{1845CD00-81D8-3277-C3EA-647711E446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a:extLst>
              <a:ext uri="{FF2B5EF4-FFF2-40B4-BE49-F238E27FC236}">
                <a16:creationId xmlns:a16="http://schemas.microsoft.com/office/drawing/2014/main" id="{95973CD2-1102-87C1-C177-91C6BE233452}"/>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79976E64-E71B-5E6F-15E6-EBC4348D9121}"/>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
        <p:nvSpPr>
          <p:cNvPr id="3" name="Line 7">
            <a:extLst>
              <a:ext uri="{FF2B5EF4-FFF2-40B4-BE49-F238E27FC236}">
                <a16:creationId xmlns:a16="http://schemas.microsoft.com/office/drawing/2014/main" id="{CFC2EF85-9128-1339-F471-40B8DD7121A0}"/>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sp>
        <p:nvSpPr>
          <p:cNvPr id="4" name="Rectangle 3">
            <a:extLst>
              <a:ext uri="{FF2B5EF4-FFF2-40B4-BE49-F238E27FC236}">
                <a16:creationId xmlns:a16="http://schemas.microsoft.com/office/drawing/2014/main" id="{067980A2-E9DA-41E0-CBEF-F60ABB41E7F8}"/>
              </a:ext>
            </a:extLst>
          </p:cNvPr>
          <p:cNvSpPr/>
          <p:nvPr/>
        </p:nvSpPr>
        <p:spPr>
          <a:xfrm>
            <a:off x="442913" y="665163"/>
            <a:ext cx="7750175" cy="460375"/>
          </a:xfrm>
          <a:prstGeom prst="rect">
            <a:avLst/>
          </a:prstGeom>
        </p:spPr>
        <p:txBody>
          <a:bodyPr>
            <a:spAutoFit/>
          </a:bodyPr>
          <a:lstStyle/>
          <a:p>
            <a:pPr eaLnBrk="1" fontAlgn="auto" hangingPunct="1">
              <a:spcBef>
                <a:spcPts val="0"/>
              </a:spcBef>
              <a:spcAft>
                <a:spcPts val="0"/>
              </a:spcAft>
              <a:defRPr/>
            </a:pPr>
            <a:r>
              <a:rPr lang="en-IN" altLang="en-US" sz="2400" b="1" dirty="0">
                <a:solidFill>
                  <a:srgbClr val="C00000"/>
                </a:solidFill>
                <a:latin typeface="+mn-lt"/>
                <a:cs typeface="Times New Roman" panose="02020603050405020304" pitchFamily="18" charset="0"/>
              </a:rPr>
              <a:t>CAN Speeds</a:t>
            </a:r>
            <a:endParaRPr lang="en-IN" sz="2200" b="1" dirty="0">
              <a:solidFill>
                <a:srgbClr val="C00000"/>
              </a:solidFill>
              <a:latin typeface="+mn-lt"/>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9202" name="Picture 2" descr="Our Brand Identity » PES University">
            <a:extLst>
              <a:ext uri="{FF2B5EF4-FFF2-40B4-BE49-F238E27FC236}">
                <a16:creationId xmlns:a16="http://schemas.microsoft.com/office/drawing/2014/main" id="{38D293AA-EB41-7804-A812-70719BF0E3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a:extLst>
              <a:ext uri="{FF2B5EF4-FFF2-40B4-BE49-F238E27FC236}">
                <a16:creationId xmlns:a16="http://schemas.microsoft.com/office/drawing/2014/main" id="{E00302DE-445F-3C86-E967-A8D6B069FE68}"/>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DE2010A4-2EBD-7B51-1169-35F4C784F14C}"/>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
        <p:nvSpPr>
          <p:cNvPr id="6" name="Line 7">
            <a:extLst>
              <a:ext uri="{FF2B5EF4-FFF2-40B4-BE49-F238E27FC236}">
                <a16:creationId xmlns:a16="http://schemas.microsoft.com/office/drawing/2014/main" id="{484F3EC5-D40C-7CD9-B6CC-506014D6E459}"/>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sp>
        <p:nvSpPr>
          <p:cNvPr id="8" name="Rectangle 7">
            <a:extLst>
              <a:ext uri="{FF2B5EF4-FFF2-40B4-BE49-F238E27FC236}">
                <a16:creationId xmlns:a16="http://schemas.microsoft.com/office/drawing/2014/main" id="{DD2F4921-C2A4-4C17-3ABB-27E6C0440C7D}"/>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US" altLang="en-US" sz="2200" b="1" dirty="0">
                <a:solidFill>
                  <a:srgbClr val="C00000"/>
                </a:solidFill>
                <a:latin typeface="+mn-lt"/>
                <a:cs typeface="Times New Roman" panose="02020603050405020304" pitchFamily="18" charset="0"/>
              </a:rPr>
              <a:t>Programming CAN protocol</a:t>
            </a:r>
            <a:endParaRPr lang="en-IN" sz="2200" b="1" dirty="0">
              <a:solidFill>
                <a:srgbClr val="C00000"/>
              </a:solidFill>
              <a:latin typeface="+mn-lt"/>
              <a:cs typeface="Times New Roman" panose="02020603050405020304" pitchFamily="18" charset="0"/>
            </a:endParaRPr>
          </a:p>
        </p:txBody>
      </p:sp>
      <p:sp>
        <p:nvSpPr>
          <p:cNvPr id="9" name="Title 1">
            <a:extLst>
              <a:ext uri="{FF2B5EF4-FFF2-40B4-BE49-F238E27FC236}">
                <a16:creationId xmlns:a16="http://schemas.microsoft.com/office/drawing/2014/main" id="{A590CC53-1A2F-2E5E-40CE-EE5AEC780A16}"/>
              </a:ext>
            </a:extLst>
          </p:cNvPr>
          <p:cNvSpPr>
            <a:spLocks noGrp="1" noChangeArrowheads="1"/>
          </p:cNvSpPr>
          <p:nvPr>
            <p:ph type="title"/>
          </p:nvPr>
        </p:nvSpPr>
        <p:spPr>
          <a:xfrm>
            <a:off x="442913" y="1090613"/>
            <a:ext cx="8226425" cy="431800"/>
          </a:xfrm>
        </p:spPr>
        <p:txBody>
          <a:bodyPr/>
          <a:lstStyle/>
          <a:p>
            <a:pPr eaLnBrk="1" hangingPunct="1">
              <a:defRPr/>
            </a:pPr>
            <a:r>
              <a:rPr lang="en-US" altLang="en-US" sz="2000" b="1" dirty="0">
                <a:solidFill>
                  <a:srgbClr val="002060"/>
                </a:solidFill>
                <a:latin typeface="+mn-lt"/>
                <a:cs typeface="Times New Roman" panose="02020603050405020304" pitchFamily="18" charset="0"/>
              </a:rPr>
              <a:t>CAN Receive Frame Status register (CAN1RFS)</a:t>
            </a:r>
            <a:endParaRPr lang="en-US" altLang="en-US" sz="2000" dirty="0">
              <a:solidFill>
                <a:srgbClr val="002060"/>
              </a:solidFill>
              <a:latin typeface="+mn-lt"/>
              <a:cs typeface="Times New Roman" panose="02020603050405020304" pitchFamily="18" charset="0"/>
            </a:endParaRPr>
          </a:p>
        </p:txBody>
      </p:sp>
      <p:graphicFrame>
        <p:nvGraphicFramePr>
          <p:cNvPr id="11" name="Table 10">
            <a:extLst>
              <a:ext uri="{FF2B5EF4-FFF2-40B4-BE49-F238E27FC236}">
                <a16:creationId xmlns:a16="http://schemas.microsoft.com/office/drawing/2014/main" id="{490BCA70-23BA-3843-A838-EBDA278B29FC}"/>
              </a:ext>
            </a:extLst>
          </p:cNvPr>
          <p:cNvGraphicFramePr>
            <a:graphicFrameLocks noGrp="1"/>
          </p:cNvGraphicFramePr>
          <p:nvPr/>
        </p:nvGraphicFramePr>
        <p:xfrm>
          <a:off x="541338" y="1644650"/>
          <a:ext cx="9955212" cy="3352800"/>
        </p:xfrm>
        <a:graphic>
          <a:graphicData uri="http://schemas.openxmlformats.org/drawingml/2006/table">
            <a:tbl>
              <a:tblPr firstRow="1" bandRow="1">
                <a:tableStyleId>{5940675A-B579-460E-94D1-54222C63F5DA}</a:tableStyleId>
              </a:tblPr>
              <a:tblGrid>
                <a:gridCol w="865670">
                  <a:extLst>
                    <a:ext uri="{9D8B030D-6E8A-4147-A177-3AD203B41FA5}">
                      <a16:colId xmlns:a16="http://schemas.microsoft.com/office/drawing/2014/main" val="20000"/>
                    </a:ext>
                  </a:extLst>
                </a:gridCol>
                <a:gridCol w="1086810">
                  <a:extLst>
                    <a:ext uri="{9D8B030D-6E8A-4147-A177-3AD203B41FA5}">
                      <a16:colId xmlns:a16="http://schemas.microsoft.com/office/drawing/2014/main" val="20001"/>
                    </a:ext>
                  </a:extLst>
                </a:gridCol>
                <a:gridCol w="8002732">
                  <a:extLst>
                    <a:ext uri="{9D8B030D-6E8A-4147-A177-3AD203B41FA5}">
                      <a16:colId xmlns:a16="http://schemas.microsoft.com/office/drawing/2014/main" val="20002"/>
                    </a:ext>
                  </a:extLst>
                </a:gridCol>
              </a:tblGrid>
              <a:tr h="365763">
                <a:tc>
                  <a:txBody>
                    <a:bodyPr/>
                    <a:lstStyle/>
                    <a:p>
                      <a:r>
                        <a:rPr lang="en-US" sz="1800" dirty="0">
                          <a:solidFill>
                            <a:schemeClr val="tx1"/>
                          </a:solidFill>
                        </a:rPr>
                        <a:t>BIT</a:t>
                      </a:r>
                      <a:endParaRPr lang="en-US" sz="1800" dirty="0">
                        <a:solidFill>
                          <a:schemeClr val="tx1"/>
                        </a:solidFill>
                        <a:latin typeface="+mn-lt"/>
                        <a:cs typeface="Times New Roman" pitchFamily="18" charset="0"/>
                      </a:endParaRPr>
                    </a:p>
                  </a:txBody>
                  <a:tcPr marL="91456" marR="91456" marT="45724" marB="45724"/>
                </a:tc>
                <a:tc>
                  <a:txBody>
                    <a:bodyPr/>
                    <a:lstStyle/>
                    <a:p>
                      <a:r>
                        <a:rPr lang="en-US" sz="1800" dirty="0">
                          <a:solidFill>
                            <a:schemeClr val="tx1"/>
                          </a:solidFill>
                        </a:rPr>
                        <a:t>SYMBOL</a:t>
                      </a:r>
                      <a:endParaRPr lang="en-US" sz="1800" dirty="0">
                        <a:solidFill>
                          <a:schemeClr val="tx1"/>
                        </a:solidFill>
                        <a:latin typeface="+mn-lt"/>
                        <a:cs typeface="Times New Roman" pitchFamily="18" charset="0"/>
                      </a:endParaRPr>
                    </a:p>
                  </a:txBody>
                  <a:tcPr marL="91456" marR="91456" marT="45724" marB="45724"/>
                </a:tc>
                <a:tc>
                  <a:txBody>
                    <a:bodyPr/>
                    <a:lstStyle/>
                    <a:p>
                      <a:r>
                        <a:rPr lang="en-US" sz="1800" dirty="0">
                          <a:solidFill>
                            <a:schemeClr val="tx1"/>
                          </a:solidFill>
                        </a:rPr>
                        <a:t>FUNCTION</a:t>
                      </a:r>
                      <a:endParaRPr lang="en-US" sz="1800" dirty="0">
                        <a:solidFill>
                          <a:schemeClr val="tx1"/>
                        </a:solidFill>
                        <a:latin typeface="+mn-lt"/>
                        <a:cs typeface="Times New Roman" pitchFamily="18" charset="0"/>
                      </a:endParaRPr>
                    </a:p>
                  </a:txBody>
                  <a:tcPr marL="91456" marR="91456" marT="45724" marB="45724"/>
                </a:tc>
                <a:extLst>
                  <a:ext uri="{0D108BD9-81ED-4DB2-BD59-A6C34878D82A}">
                    <a16:rowId xmlns:a16="http://schemas.microsoft.com/office/drawing/2014/main" val="10000"/>
                  </a:ext>
                </a:extLst>
              </a:tr>
              <a:tr h="609598">
                <a:tc>
                  <a:txBody>
                    <a:bodyPr/>
                    <a:lstStyle/>
                    <a:p>
                      <a:r>
                        <a:rPr lang="en-US" sz="1700" kern="1200" baseline="0" dirty="0">
                          <a:solidFill>
                            <a:schemeClr val="tx1"/>
                          </a:solidFill>
                        </a:rPr>
                        <a:t>29:20</a:t>
                      </a:r>
                      <a:endParaRPr lang="en-US" sz="1700" dirty="0">
                        <a:solidFill>
                          <a:schemeClr val="tx1"/>
                        </a:solidFill>
                        <a:latin typeface="+mn-lt"/>
                        <a:cs typeface="Times New Roman" pitchFamily="18" charset="0"/>
                      </a:endParaRPr>
                    </a:p>
                  </a:txBody>
                  <a:tcPr marL="91456" marR="91456" marT="45724" marB="45724"/>
                </a:tc>
                <a:tc>
                  <a:txBody>
                    <a:bodyPr/>
                    <a:lstStyle/>
                    <a:p>
                      <a:r>
                        <a:rPr lang="en-US" sz="1700" dirty="0">
                          <a:solidFill>
                            <a:schemeClr val="tx1"/>
                          </a:solidFill>
                        </a:rPr>
                        <a:t>--------</a:t>
                      </a:r>
                      <a:endParaRPr lang="en-US" sz="1700" dirty="0">
                        <a:solidFill>
                          <a:schemeClr val="tx1"/>
                        </a:solidFill>
                        <a:latin typeface="+mn-lt"/>
                        <a:cs typeface="Times New Roman" pitchFamily="18" charset="0"/>
                      </a:endParaRPr>
                    </a:p>
                  </a:txBody>
                  <a:tcPr marL="91456" marR="91456" marT="45724" marB="45724"/>
                </a:tc>
                <a:tc>
                  <a:txBody>
                    <a:bodyPr/>
                    <a:lstStyle/>
                    <a:p>
                      <a:r>
                        <a:rPr lang="en-US" sz="1700" kern="1200" baseline="0" dirty="0">
                          <a:solidFill>
                            <a:schemeClr val="tx1"/>
                          </a:solidFill>
                        </a:rPr>
                        <a:t>Reserved, user software should not write ones to reserved bits. The value read from a reserved bit is not defined.</a:t>
                      </a:r>
                      <a:endParaRPr lang="en-US" sz="1700" dirty="0">
                        <a:solidFill>
                          <a:schemeClr val="tx1"/>
                        </a:solidFill>
                        <a:latin typeface="+mn-lt"/>
                        <a:cs typeface="Times New Roman" pitchFamily="18" charset="0"/>
                      </a:endParaRPr>
                    </a:p>
                  </a:txBody>
                  <a:tcPr marL="91456" marR="91456" marT="45724" marB="45724"/>
                </a:tc>
                <a:extLst>
                  <a:ext uri="{0D108BD9-81ED-4DB2-BD59-A6C34878D82A}">
                    <a16:rowId xmlns:a16="http://schemas.microsoft.com/office/drawing/2014/main" val="10001"/>
                  </a:ext>
                </a:extLst>
              </a:tr>
              <a:tr h="1737349">
                <a:tc>
                  <a:txBody>
                    <a:bodyPr/>
                    <a:lstStyle/>
                    <a:p>
                      <a:r>
                        <a:rPr lang="en-US" sz="1800" dirty="0">
                          <a:solidFill>
                            <a:schemeClr val="tx1"/>
                          </a:solidFill>
                          <a:latin typeface="Times New Roman" pitchFamily="18" charset="0"/>
                          <a:cs typeface="Times New Roman" pitchFamily="18" charset="0"/>
                        </a:rPr>
                        <a:t>30</a:t>
                      </a:r>
                    </a:p>
                  </a:txBody>
                  <a:tcPr marL="91457" marR="91457" marT="45730" marB="45730"/>
                </a:tc>
                <a:tc>
                  <a:txBody>
                    <a:bodyPr/>
                    <a:lstStyle/>
                    <a:p>
                      <a:r>
                        <a:rPr lang="en-US" sz="1800" dirty="0">
                          <a:solidFill>
                            <a:schemeClr val="tx1"/>
                          </a:solidFill>
                          <a:latin typeface="Times New Roman" pitchFamily="18" charset="0"/>
                          <a:cs typeface="Times New Roman" pitchFamily="18" charset="0"/>
                        </a:rPr>
                        <a:t>RTR</a:t>
                      </a:r>
                    </a:p>
                  </a:txBody>
                  <a:tcPr marL="91457" marR="91457" marT="45730" marB="45730"/>
                </a:tc>
                <a:tc>
                  <a:txBody>
                    <a:bodyPr/>
                    <a:lstStyle/>
                    <a:p>
                      <a:r>
                        <a:rPr lang="en-US" sz="1800" kern="1200" baseline="0" dirty="0">
                          <a:solidFill>
                            <a:schemeClr val="tx1"/>
                          </a:solidFill>
                          <a:latin typeface="Times New Roman" pitchFamily="18" charset="0"/>
                          <a:ea typeface="+mn-ea"/>
                          <a:cs typeface="Times New Roman" pitchFamily="18" charset="0"/>
                        </a:rPr>
                        <a:t>RTR = 0, this is related to the number of data bytes available in the CANRDA and CANRDB registers as follows:</a:t>
                      </a:r>
                    </a:p>
                    <a:p>
                      <a:r>
                        <a:rPr lang="en-US" sz="1800" kern="1200" baseline="0" dirty="0">
                          <a:solidFill>
                            <a:schemeClr val="tx1"/>
                          </a:solidFill>
                          <a:latin typeface="Times New Roman" pitchFamily="18" charset="0"/>
                          <a:ea typeface="+mn-ea"/>
                          <a:cs typeface="Times New Roman" pitchFamily="18" charset="0"/>
                        </a:rPr>
                        <a:t>0000-0111 = 0 to 7 bytes1000-1111 = 8 bytes</a:t>
                      </a:r>
                    </a:p>
                    <a:p>
                      <a:r>
                        <a:rPr lang="en-US" sz="1800" kern="1200" baseline="0" dirty="0">
                          <a:solidFill>
                            <a:schemeClr val="tx1"/>
                          </a:solidFill>
                          <a:latin typeface="Times New Roman" pitchFamily="18" charset="0"/>
                          <a:ea typeface="+mn-ea"/>
                          <a:cs typeface="Times New Roman" pitchFamily="18" charset="0"/>
                        </a:rPr>
                        <a:t>With RTR = 1, this value indicates the number of data bytes requested to be sent back, with</a:t>
                      </a:r>
                    </a:p>
                    <a:p>
                      <a:r>
                        <a:rPr lang="en-US" sz="1800" kern="1200" baseline="0" dirty="0">
                          <a:solidFill>
                            <a:schemeClr val="tx1"/>
                          </a:solidFill>
                          <a:latin typeface="Times New Roman" pitchFamily="18" charset="0"/>
                          <a:ea typeface="+mn-ea"/>
                          <a:cs typeface="Times New Roman" pitchFamily="18" charset="0"/>
                        </a:rPr>
                        <a:t>the same encoding.</a:t>
                      </a:r>
                      <a:endParaRPr lang="en-US" sz="1800" dirty="0">
                        <a:solidFill>
                          <a:schemeClr val="tx1"/>
                        </a:solidFill>
                        <a:latin typeface="Times New Roman" pitchFamily="18" charset="0"/>
                        <a:cs typeface="Times New Roman" pitchFamily="18" charset="0"/>
                      </a:endParaRPr>
                    </a:p>
                  </a:txBody>
                  <a:tcPr marL="91457" marR="91457" marT="45730" marB="45730"/>
                </a:tc>
                <a:extLst>
                  <a:ext uri="{0D108BD9-81ED-4DB2-BD59-A6C34878D82A}">
                    <a16:rowId xmlns:a16="http://schemas.microsoft.com/office/drawing/2014/main" val="10002"/>
                  </a:ext>
                </a:extLst>
              </a:tr>
              <a:tr h="640090">
                <a:tc>
                  <a:txBody>
                    <a:bodyPr/>
                    <a:lstStyle/>
                    <a:p>
                      <a:r>
                        <a:rPr lang="en-US" sz="1800" dirty="0">
                          <a:solidFill>
                            <a:schemeClr val="tx1"/>
                          </a:solidFill>
                          <a:latin typeface="Times New Roman" pitchFamily="18" charset="0"/>
                          <a:cs typeface="Times New Roman" pitchFamily="18" charset="0"/>
                        </a:rPr>
                        <a:t>31</a:t>
                      </a:r>
                    </a:p>
                  </a:txBody>
                  <a:tcPr marL="91457" marR="91457" marT="45730" marB="45730"/>
                </a:tc>
                <a:tc>
                  <a:txBody>
                    <a:bodyPr/>
                    <a:lstStyle/>
                    <a:p>
                      <a:r>
                        <a:rPr lang="en-US" sz="1800" dirty="0">
                          <a:solidFill>
                            <a:schemeClr val="tx1"/>
                          </a:solidFill>
                          <a:latin typeface="Times New Roman" pitchFamily="18" charset="0"/>
                          <a:cs typeface="Times New Roman" pitchFamily="18" charset="0"/>
                        </a:rPr>
                        <a:t>FF</a:t>
                      </a:r>
                    </a:p>
                  </a:txBody>
                  <a:tcPr marL="91457" marR="91457" marT="45730" marB="45730"/>
                </a:tc>
                <a:tc>
                  <a:txBody>
                    <a:bodyPr/>
                    <a:lstStyle/>
                    <a:p>
                      <a:r>
                        <a:rPr lang="en-US" sz="1800" kern="1200" baseline="0" dirty="0">
                          <a:solidFill>
                            <a:schemeClr val="tx1"/>
                          </a:solidFill>
                          <a:latin typeface="Times New Roman" pitchFamily="18" charset="0"/>
                          <a:ea typeface="+mn-ea"/>
                          <a:cs typeface="Times New Roman" pitchFamily="18" charset="0"/>
                        </a:rPr>
                        <a:t>0 in this bit indicates that the current received message included an 11-bit Identifier, </a:t>
                      </a:r>
                    </a:p>
                    <a:p>
                      <a:r>
                        <a:rPr lang="en-US" sz="1800" kern="1200" baseline="0" dirty="0">
                          <a:solidFill>
                            <a:schemeClr val="tx1"/>
                          </a:solidFill>
                          <a:latin typeface="Times New Roman" pitchFamily="18" charset="0"/>
                          <a:ea typeface="+mn-ea"/>
                          <a:cs typeface="Times New Roman" pitchFamily="18" charset="0"/>
                        </a:rPr>
                        <a:t> 1= indicates a 29-bit Identifier.</a:t>
                      </a:r>
                      <a:endParaRPr lang="en-US" sz="1800" dirty="0">
                        <a:solidFill>
                          <a:schemeClr val="tx1"/>
                        </a:solidFill>
                        <a:latin typeface="Times New Roman" pitchFamily="18" charset="0"/>
                        <a:cs typeface="Times New Roman" pitchFamily="18" charset="0"/>
                      </a:endParaRPr>
                    </a:p>
                  </a:txBody>
                  <a:tcPr marL="91457" marR="91457" marT="45730" marB="45730"/>
                </a:tc>
                <a:extLst>
                  <a:ext uri="{0D108BD9-81ED-4DB2-BD59-A6C34878D82A}">
                    <a16:rowId xmlns:a16="http://schemas.microsoft.com/office/drawing/2014/main" val="10003"/>
                  </a:ext>
                </a:extLst>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Title 1">
            <a:extLst>
              <a:ext uri="{FF2B5EF4-FFF2-40B4-BE49-F238E27FC236}">
                <a16:creationId xmlns:a16="http://schemas.microsoft.com/office/drawing/2014/main" id="{62254221-125F-B270-C41A-E30F4A6C5A14}"/>
              </a:ext>
            </a:extLst>
          </p:cNvPr>
          <p:cNvSpPr>
            <a:spLocks noGrp="1" noChangeArrowheads="1"/>
          </p:cNvSpPr>
          <p:nvPr>
            <p:ph type="title"/>
          </p:nvPr>
        </p:nvSpPr>
        <p:spPr>
          <a:xfrm>
            <a:off x="442913" y="1057275"/>
            <a:ext cx="8231187" cy="430213"/>
          </a:xfrm>
        </p:spPr>
        <p:txBody>
          <a:bodyPr/>
          <a:lstStyle/>
          <a:p>
            <a:pPr eaLnBrk="1" hangingPunct="1">
              <a:defRPr/>
            </a:pPr>
            <a:r>
              <a:rPr lang="en-US" altLang="en-US" sz="2000" b="1" dirty="0">
                <a:solidFill>
                  <a:schemeClr val="accent1"/>
                </a:solidFill>
                <a:latin typeface="+mn-lt"/>
                <a:cs typeface="Times New Roman" panose="02020603050405020304" pitchFamily="18" charset="0"/>
              </a:rPr>
              <a:t>CAN Receive Identifier register (CAN1RID)</a:t>
            </a:r>
            <a:endParaRPr lang="en-US" altLang="en-US" sz="2000" dirty="0">
              <a:solidFill>
                <a:schemeClr val="accent1"/>
              </a:solidFill>
              <a:latin typeface="+mn-lt"/>
              <a:cs typeface="Times New Roman" panose="02020603050405020304" pitchFamily="18" charset="0"/>
            </a:endParaRPr>
          </a:p>
        </p:txBody>
      </p:sp>
      <p:sp>
        <p:nvSpPr>
          <p:cNvPr id="180227" name="Content Placeholder 2">
            <a:extLst>
              <a:ext uri="{FF2B5EF4-FFF2-40B4-BE49-F238E27FC236}">
                <a16:creationId xmlns:a16="http://schemas.microsoft.com/office/drawing/2014/main" id="{D1160E59-6645-3BDF-FBD1-0000EA65E648}"/>
              </a:ext>
            </a:extLst>
          </p:cNvPr>
          <p:cNvSpPr>
            <a:spLocks noGrp="1" noChangeArrowheads="1"/>
          </p:cNvSpPr>
          <p:nvPr>
            <p:ph idx="1"/>
          </p:nvPr>
        </p:nvSpPr>
        <p:spPr>
          <a:xfrm>
            <a:off x="541338" y="1528763"/>
            <a:ext cx="8018462" cy="1855787"/>
          </a:xfrm>
        </p:spPr>
        <p:txBody>
          <a:bodyPr/>
          <a:lstStyle/>
          <a:p>
            <a:pPr marL="355600" indent="-355600" algn="just" eaLnBrk="1" hangingPunct="1">
              <a:buFont typeface="Wingdings" panose="05000000000000000000" pitchFamily="2" charset="2"/>
              <a:buChar char="§"/>
            </a:pPr>
            <a:r>
              <a:rPr lang="en-US" altLang="en-US" sz="2000">
                <a:cs typeface="Times New Roman" panose="02020603050405020304" pitchFamily="18" charset="0"/>
              </a:rPr>
              <a:t>This register contains the Identifier field of the current received message.</a:t>
            </a:r>
          </a:p>
          <a:p>
            <a:pPr marL="355600" indent="-355600" algn="just" eaLnBrk="1" hangingPunct="1">
              <a:buFont typeface="Wingdings" panose="05000000000000000000" pitchFamily="2" charset="2"/>
              <a:buChar char="§"/>
            </a:pPr>
            <a:r>
              <a:rPr lang="en-US" altLang="en-US" sz="2000">
                <a:cs typeface="Times New Roman" panose="02020603050405020304" pitchFamily="18" charset="0"/>
              </a:rPr>
              <a:t>It is read-only in normal operation but can be written for testing purposes if the RM bit in CANmod is 1.</a:t>
            </a:r>
          </a:p>
          <a:p>
            <a:pPr marL="355600" indent="-355600" algn="just" eaLnBrk="1" hangingPunct="1">
              <a:buFont typeface="Wingdings" panose="05000000000000000000" pitchFamily="2" charset="2"/>
              <a:buChar char="§"/>
            </a:pPr>
            <a:r>
              <a:rPr lang="en-US" altLang="en-US" sz="2000">
                <a:cs typeface="Times New Roman" panose="02020603050405020304" pitchFamily="18" charset="0"/>
              </a:rPr>
              <a:t>It has two different formats depending on the FF bit in CANRFS.</a:t>
            </a:r>
          </a:p>
        </p:txBody>
      </p:sp>
      <p:pic>
        <p:nvPicPr>
          <p:cNvPr id="180228" name="Picture 2" descr="Our Brand Identity » PES University">
            <a:extLst>
              <a:ext uri="{FF2B5EF4-FFF2-40B4-BE49-F238E27FC236}">
                <a16:creationId xmlns:a16="http://schemas.microsoft.com/office/drawing/2014/main" id="{76B6A523-21D6-9DF9-BA58-FAE9759841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a:extLst>
              <a:ext uri="{FF2B5EF4-FFF2-40B4-BE49-F238E27FC236}">
                <a16:creationId xmlns:a16="http://schemas.microsoft.com/office/drawing/2014/main" id="{2DECC768-4590-024A-1298-AF4CE6A61F2F}"/>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ABC7AFEA-D20E-F7A2-D791-B10CAB7B9264}"/>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
        <p:nvSpPr>
          <p:cNvPr id="4" name="Line 7">
            <a:extLst>
              <a:ext uri="{FF2B5EF4-FFF2-40B4-BE49-F238E27FC236}">
                <a16:creationId xmlns:a16="http://schemas.microsoft.com/office/drawing/2014/main" id="{BB26CE33-E1CD-438B-43FC-7DEA0E1AC5AB}"/>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sp>
        <p:nvSpPr>
          <p:cNvPr id="6" name="Rectangle 5">
            <a:extLst>
              <a:ext uri="{FF2B5EF4-FFF2-40B4-BE49-F238E27FC236}">
                <a16:creationId xmlns:a16="http://schemas.microsoft.com/office/drawing/2014/main" id="{8DB87D01-0AE7-BFFA-F82E-271D3E82640E}"/>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US" altLang="en-US" sz="2200" b="1" dirty="0">
                <a:solidFill>
                  <a:srgbClr val="C00000"/>
                </a:solidFill>
                <a:latin typeface="+mn-lt"/>
                <a:cs typeface="Times New Roman" panose="02020603050405020304" pitchFamily="18" charset="0"/>
              </a:rPr>
              <a:t>Programming CAN protocol</a:t>
            </a:r>
            <a:endParaRPr lang="en-IN" sz="2200" b="1" dirty="0">
              <a:solidFill>
                <a:srgbClr val="C00000"/>
              </a:solidFill>
              <a:latin typeface="+mn-lt"/>
              <a:cs typeface="Times New Roman" panose="02020603050405020304" pitchFamily="18" charset="0"/>
            </a:endParaRPr>
          </a:p>
        </p:txBody>
      </p:sp>
      <p:pic>
        <p:nvPicPr>
          <p:cNvPr id="180233" name="Picture 2">
            <a:extLst>
              <a:ext uri="{FF2B5EF4-FFF2-40B4-BE49-F238E27FC236}">
                <a16:creationId xmlns:a16="http://schemas.microsoft.com/office/drawing/2014/main" id="{6CCC45A8-0049-FFF9-DE36-6444C73BD2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838" y="3287713"/>
            <a:ext cx="8229600" cy="170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0234" name="Picture 3">
            <a:extLst>
              <a:ext uri="{FF2B5EF4-FFF2-40B4-BE49-F238E27FC236}">
                <a16:creationId xmlns:a16="http://schemas.microsoft.com/office/drawing/2014/main" id="{9165EDDC-813A-EBB2-5B68-45DFE19A44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838" y="4625975"/>
            <a:ext cx="8069262"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itle 1">
            <a:extLst>
              <a:ext uri="{FF2B5EF4-FFF2-40B4-BE49-F238E27FC236}">
                <a16:creationId xmlns:a16="http://schemas.microsoft.com/office/drawing/2014/main" id="{8BF583BA-AAE9-58E5-6775-2DF51B7B749C}"/>
              </a:ext>
            </a:extLst>
          </p:cNvPr>
          <p:cNvSpPr>
            <a:spLocks noGrp="1" noChangeArrowheads="1"/>
          </p:cNvSpPr>
          <p:nvPr>
            <p:ph type="title"/>
          </p:nvPr>
        </p:nvSpPr>
        <p:spPr>
          <a:xfrm>
            <a:off x="442913" y="1131888"/>
            <a:ext cx="10514012" cy="461962"/>
          </a:xfrm>
        </p:spPr>
        <p:txBody>
          <a:bodyPr/>
          <a:lstStyle/>
          <a:p>
            <a:pPr eaLnBrk="1" hangingPunct="1">
              <a:defRPr/>
            </a:pPr>
            <a:r>
              <a:rPr lang="en-US" altLang="en-US" sz="2000" b="1" dirty="0">
                <a:solidFill>
                  <a:schemeClr val="accent1"/>
                </a:solidFill>
                <a:latin typeface="+mn-lt"/>
                <a:cs typeface="Times New Roman" panose="02020603050405020304" pitchFamily="18" charset="0"/>
              </a:rPr>
              <a:t>CAN Receive Data register A (CAN1RDA)</a:t>
            </a:r>
            <a:endParaRPr lang="en-US" altLang="en-US" sz="2000" dirty="0">
              <a:solidFill>
                <a:schemeClr val="accent1"/>
              </a:solidFill>
              <a:latin typeface="+mn-lt"/>
              <a:cs typeface="Times New Roman" panose="02020603050405020304" pitchFamily="18" charset="0"/>
            </a:endParaRPr>
          </a:p>
        </p:txBody>
      </p:sp>
      <p:pic>
        <p:nvPicPr>
          <p:cNvPr id="181251" name="Picture 2" descr="Our Brand Identity » PES University">
            <a:extLst>
              <a:ext uri="{FF2B5EF4-FFF2-40B4-BE49-F238E27FC236}">
                <a16:creationId xmlns:a16="http://schemas.microsoft.com/office/drawing/2014/main" id="{BADBF479-A1F5-B929-025D-1C00CEC178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a:extLst>
              <a:ext uri="{FF2B5EF4-FFF2-40B4-BE49-F238E27FC236}">
                <a16:creationId xmlns:a16="http://schemas.microsoft.com/office/drawing/2014/main" id="{F4D53DCF-21B9-77AA-5EC0-FAF17A4970C9}"/>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D1635FB8-246D-DD23-E869-C1CFD9F2AFF1}"/>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
        <p:nvSpPr>
          <p:cNvPr id="3" name="Line 7">
            <a:extLst>
              <a:ext uri="{FF2B5EF4-FFF2-40B4-BE49-F238E27FC236}">
                <a16:creationId xmlns:a16="http://schemas.microsoft.com/office/drawing/2014/main" id="{DD7A5E4D-48D5-F4D9-7649-C916D9F40D66}"/>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sp>
        <p:nvSpPr>
          <p:cNvPr id="7" name="Rectangle 6">
            <a:extLst>
              <a:ext uri="{FF2B5EF4-FFF2-40B4-BE49-F238E27FC236}">
                <a16:creationId xmlns:a16="http://schemas.microsoft.com/office/drawing/2014/main" id="{EFBB1CE6-2DF4-2D8F-C76D-EB4FB11DBC09}"/>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US" altLang="en-US" sz="2200" b="1" dirty="0">
                <a:solidFill>
                  <a:srgbClr val="C00000"/>
                </a:solidFill>
                <a:latin typeface="+mn-lt"/>
                <a:cs typeface="Times New Roman" panose="02020603050405020304" pitchFamily="18" charset="0"/>
              </a:rPr>
              <a:t>Programming CAN protocol</a:t>
            </a:r>
            <a:endParaRPr lang="en-IN" sz="2200" b="1" dirty="0">
              <a:solidFill>
                <a:srgbClr val="C00000"/>
              </a:solidFill>
              <a:latin typeface="+mn-lt"/>
              <a:cs typeface="Times New Roman" panose="02020603050405020304" pitchFamily="18" charset="0"/>
            </a:endParaRPr>
          </a:p>
        </p:txBody>
      </p:sp>
      <p:pic>
        <p:nvPicPr>
          <p:cNvPr id="181256" name="Picture 2">
            <a:extLst>
              <a:ext uri="{FF2B5EF4-FFF2-40B4-BE49-F238E27FC236}">
                <a16:creationId xmlns:a16="http://schemas.microsoft.com/office/drawing/2014/main" id="{83560F2D-EF9B-FA42-3FBB-03557FED4A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913" y="1671638"/>
            <a:ext cx="8226425" cy="339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itle 1">
            <a:extLst>
              <a:ext uri="{FF2B5EF4-FFF2-40B4-BE49-F238E27FC236}">
                <a16:creationId xmlns:a16="http://schemas.microsoft.com/office/drawing/2014/main" id="{3AD3AEA8-922B-88AD-5BFA-91644F062F66}"/>
              </a:ext>
            </a:extLst>
          </p:cNvPr>
          <p:cNvSpPr>
            <a:spLocks noGrp="1" noChangeArrowheads="1"/>
          </p:cNvSpPr>
          <p:nvPr>
            <p:ph type="title"/>
          </p:nvPr>
        </p:nvSpPr>
        <p:spPr>
          <a:xfrm>
            <a:off x="442913" y="1133475"/>
            <a:ext cx="8116887" cy="430213"/>
          </a:xfrm>
        </p:spPr>
        <p:txBody>
          <a:bodyPr/>
          <a:lstStyle/>
          <a:p>
            <a:pPr eaLnBrk="1" hangingPunct="1">
              <a:defRPr/>
            </a:pPr>
            <a:r>
              <a:rPr lang="en-US" altLang="en-US" sz="2000" b="1" dirty="0">
                <a:solidFill>
                  <a:schemeClr val="accent1"/>
                </a:solidFill>
                <a:latin typeface="+mn-lt"/>
                <a:cs typeface="Times New Roman" panose="02020603050405020304" pitchFamily="18" charset="0"/>
              </a:rPr>
              <a:t>CAN Receive Data register B (CAN1RDB)</a:t>
            </a:r>
            <a:endParaRPr lang="en-US" altLang="en-US" sz="2000" dirty="0">
              <a:solidFill>
                <a:schemeClr val="accent1"/>
              </a:solidFill>
              <a:latin typeface="+mn-lt"/>
              <a:cs typeface="Times New Roman" panose="02020603050405020304" pitchFamily="18" charset="0"/>
            </a:endParaRPr>
          </a:p>
        </p:txBody>
      </p:sp>
      <p:sp>
        <p:nvSpPr>
          <p:cNvPr id="182275" name="Picture 2">
            <a:extLst>
              <a:ext uri="{FF2B5EF4-FFF2-40B4-BE49-F238E27FC236}">
                <a16:creationId xmlns:a16="http://schemas.microsoft.com/office/drawing/2014/main" id="{A9D00FAF-FB73-0994-E6E3-8FA153226DB5}"/>
              </a:ext>
            </a:extLst>
          </p:cNvPr>
          <p:cNvSpPr>
            <a:spLocks noChangeAspect="1" noChangeArrowheads="1"/>
          </p:cNvSpPr>
          <p:nvPr/>
        </p:nvSpPr>
        <p:spPr bwMode="auto">
          <a:xfrm>
            <a:off x="1647825" y="2247900"/>
            <a:ext cx="8791575" cy="400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IN" altLang="en-US"/>
          </a:p>
        </p:txBody>
      </p:sp>
      <p:pic>
        <p:nvPicPr>
          <p:cNvPr id="182276" name="Picture 2" descr="Our Brand Identity » PES University">
            <a:extLst>
              <a:ext uri="{FF2B5EF4-FFF2-40B4-BE49-F238E27FC236}">
                <a16:creationId xmlns:a16="http://schemas.microsoft.com/office/drawing/2014/main" id="{E299A026-B379-CF9B-8E4C-E4BEBF6E3E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a:extLst>
              <a:ext uri="{FF2B5EF4-FFF2-40B4-BE49-F238E27FC236}">
                <a16:creationId xmlns:a16="http://schemas.microsoft.com/office/drawing/2014/main" id="{32867405-198C-A3FA-5EB2-E93BB5901CAB}"/>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4C639406-8CCB-EF88-D04D-2D533667FBA1}"/>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
        <p:nvSpPr>
          <p:cNvPr id="3" name="Line 7">
            <a:extLst>
              <a:ext uri="{FF2B5EF4-FFF2-40B4-BE49-F238E27FC236}">
                <a16:creationId xmlns:a16="http://schemas.microsoft.com/office/drawing/2014/main" id="{31650FB4-17FB-7196-F5ED-06F17B538B15}"/>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sp>
        <p:nvSpPr>
          <p:cNvPr id="7" name="Rectangle 6">
            <a:extLst>
              <a:ext uri="{FF2B5EF4-FFF2-40B4-BE49-F238E27FC236}">
                <a16:creationId xmlns:a16="http://schemas.microsoft.com/office/drawing/2014/main" id="{F00B377A-DF6B-1A08-BC63-3B949EF2FF56}"/>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US" altLang="en-US" sz="2200" b="1" dirty="0">
                <a:solidFill>
                  <a:srgbClr val="C00000"/>
                </a:solidFill>
                <a:latin typeface="+mn-lt"/>
                <a:cs typeface="Times New Roman" panose="02020603050405020304" pitchFamily="18" charset="0"/>
              </a:rPr>
              <a:t>Programming CAN protocol</a:t>
            </a:r>
            <a:endParaRPr lang="en-IN" sz="2200" b="1" dirty="0">
              <a:solidFill>
                <a:srgbClr val="C00000"/>
              </a:solidFill>
              <a:latin typeface="+mn-lt"/>
              <a:cs typeface="Times New Roman" panose="02020603050405020304" pitchFamily="18" charset="0"/>
            </a:endParaRPr>
          </a:p>
        </p:txBody>
      </p:sp>
      <p:pic>
        <p:nvPicPr>
          <p:cNvPr id="182281" name="Picture 2">
            <a:extLst>
              <a:ext uri="{FF2B5EF4-FFF2-40B4-BE49-F238E27FC236}">
                <a16:creationId xmlns:a16="http://schemas.microsoft.com/office/drawing/2014/main" id="{90B7CC69-F282-B757-BC99-E58B59D622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338" y="1695450"/>
            <a:ext cx="8018462" cy="325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B33EC-78B4-D68A-DDEE-EAC2A7C96014}"/>
              </a:ext>
            </a:extLst>
          </p:cNvPr>
          <p:cNvSpPr>
            <a:spLocks noGrp="1"/>
          </p:cNvSpPr>
          <p:nvPr>
            <p:ph type="title"/>
          </p:nvPr>
        </p:nvSpPr>
        <p:spPr>
          <a:xfrm>
            <a:off x="442913" y="1117600"/>
            <a:ext cx="8231187" cy="333375"/>
          </a:xfrm>
        </p:spPr>
        <p:txBody>
          <a:bodyPr rtlCol="0">
            <a:normAutofit fontScale="90000"/>
          </a:bodyPr>
          <a:lstStyle/>
          <a:p>
            <a:pPr defTabSz="914309" eaLnBrk="1" fontAlgn="auto" hangingPunct="1">
              <a:spcAft>
                <a:spcPts val="0"/>
              </a:spcAft>
              <a:defRPr/>
            </a:pPr>
            <a:r>
              <a:rPr lang="en-US" sz="2000" b="1" dirty="0">
                <a:solidFill>
                  <a:schemeClr val="accent1"/>
                </a:solidFill>
                <a:latin typeface="+mn-lt"/>
                <a:cs typeface="Times New Roman" pitchFamily="18" charset="0"/>
              </a:rPr>
              <a:t>Global acceptance filter</a:t>
            </a:r>
            <a:endParaRPr lang="en-US" sz="2000" dirty="0">
              <a:solidFill>
                <a:schemeClr val="accent1"/>
              </a:solidFill>
              <a:latin typeface="+mn-lt"/>
              <a:cs typeface="Times New Roman" pitchFamily="18" charset="0"/>
            </a:endParaRPr>
          </a:p>
        </p:txBody>
      </p:sp>
      <p:sp>
        <p:nvSpPr>
          <p:cNvPr id="183299" name="Content Placeholder 2">
            <a:extLst>
              <a:ext uri="{FF2B5EF4-FFF2-40B4-BE49-F238E27FC236}">
                <a16:creationId xmlns:a16="http://schemas.microsoft.com/office/drawing/2014/main" id="{16362F3B-7C6D-1E08-FED4-31A8BADAD6B8}"/>
              </a:ext>
            </a:extLst>
          </p:cNvPr>
          <p:cNvSpPr>
            <a:spLocks noGrp="1" noChangeArrowheads="1"/>
          </p:cNvSpPr>
          <p:nvPr>
            <p:ph idx="1"/>
          </p:nvPr>
        </p:nvSpPr>
        <p:spPr>
          <a:xfrm>
            <a:off x="469900" y="1479550"/>
            <a:ext cx="8089900" cy="4113213"/>
          </a:xfrm>
        </p:spPr>
        <p:txBody>
          <a:bodyPr/>
          <a:lstStyle/>
          <a:p>
            <a:pPr marL="355600" indent="-355600" algn="just" eaLnBrk="1" hangingPunct="1">
              <a:buFont typeface="Wingdings" panose="05000000000000000000" pitchFamily="2" charset="2"/>
              <a:buChar char="§"/>
            </a:pPr>
            <a:r>
              <a:rPr lang="en-US" altLang="en-US" sz="2000">
                <a:cs typeface="Times New Roman" panose="02020603050405020304" pitchFamily="18" charset="0"/>
              </a:rPr>
              <a:t>This block provides lookup for received Identifiers (called Acceptance Filtering in CAN terminology) for all the CAN Controllers.</a:t>
            </a:r>
          </a:p>
          <a:p>
            <a:pPr marL="355600" indent="-355600" algn="just" eaLnBrk="1" hangingPunct="1">
              <a:buFont typeface="Wingdings" panose="05000000000000000000" pitchFamily="2" charset="2"/>
              <a:buChar char="§"/>
            </a:pPr>
            <a:r>
              <a:rPr lang="en-US" altLang="en-US" sz="2000">
                <a:cs typeface="Times New Roman" panose="02020603050405020304" pitchFamily="18" charset="0"/>
              </a:rPr>
              <a:t>It includes a 512 X 32 (2 kB) RAM in which</a:t>
            </a:r>
          </a:p>
          <a:p>
            <a:pPr marL="355600" indent="-355600" algn="just" eaLnBrk="1" hangingPunct="1">
              <a:buFont typeface="Wingdings" panose="05000000000000000000" pitchFamily="2" charset="2"/>
              <a:buChar char="§"/>
            </a:pPr>
            <a:r>
              <a:rPr lang="en-US" altLang="en-US" sz="2000">
                <a:cs typeface="Times New Roman" panose="02020603050405020304" pitchFamily="18" charset="0"/>
              </a:rPr>
              <a:t>Software maintains one to five tables of Identifiers. This RAM can contain up to 1024 standard Identifiers or 512 Extended Identifiers, or a mixture of both types.</a:t>
            </a:r>
          </a:p>
          <a:p>
            <a:pPr marL="355600" indent="-355600" algn="just" eaLnBrk="1" hangingPunct="1">
              <a:buFont typeface="Wingdings" panose="05000000000000000000" pitchFamily="2" charset="2"/>
              <a:buChar char="§"/>
            </a:pPr>
            <a:r>
              <a:rPr lang="en-US" altLang="en-US" sz="2000">
                <a:cs typeface="Times New Roman" panose="02020603050405020304" pitchFamily="18" charset="0"/>
              </a:rPr>
              <a:t>The Acceptance Filter can be put into different modes by setting the according AccOff, AccBP, and eFCAN bits in the Acceptance Filter Mode Register.</a:t>
            </a:r>
          </a:p>
          <a:p>
            <a:pPr marL="355600" indent="-355600" algn="just" eaLnBrk="1" hangingPunct="1">
              <a:buFont typeface="Wingdings" panose="05000000000000000000" pitchFamily="2" charset="2"/>
              <a:buChar char="§"/>
            </a:pPr>
            <a:r>
              <a:rPr lang="en-US" altLang="en-US" sz="2000">
                <a:cs typeface="Times New Roman" panose="02020603050405020304" pitchFamily="18" charset="0"/>
              </a:rPr>
              <a:t>A write access to all section configuration registers is only possible during the Acceptance Filter Off and Bypass Mode. Read access is allowed in all Acceptance Filter Modes</a:t>
            </a:r>
          </a:p>
        </p:txBody>
      </p:sp>
      <p:pic>
        <p:nvPicPr>
          <p:cNvPr id="183300" name="Picture 2" descr="Our Brand Identity » PES University">
            <a:extLst>
              <a:ext uri="{FF2B5EF4-FFF2-40B4-BE49-F238E27FC236}">
                <a16:creationId xmlns:a16="http://schemas.microsoft.com/office/drawing/2014/main" id="{1B9459C3-ECED-9BC9-7684-094545FF7A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a:extLst>
              <a:ext uri="{FF2B5EF4-FFF2-40B4-BE49-F238E27FC236}">
                <a16:creationId xmlns:a16="http://schemas.microsoft.com/office/drawing/2014/main" id="{282EC89A-E1DE-0E2C-A7A6-DE644DBA6E09}"/>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F3950245-B145-5803-E519-A6AA62FE03C4}"/>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
        <p:nvSpPr>
          <p:cNvPr id="7" name="Line 7">
            <a:extLst>
              <a:ext uri="{FF2B5EF4-FFF2-40B4-BE49-F238E27FC236}">
                <a16:creationId xmlns:a16="http://schemas.microsoft.com/office/drawing/2014/main" id="{8EB1F104-EDC3-F69F-4ABF-1CE0F2D55AF5}"/>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sp>
        <p:nvSpPr>
          <p:cNvPr id="9" name="Rectangle 8">
            <a:extLst>
              <a:ext uri="{FF2B5EF4-FFF2-40B4-BE49-F238E27FC236}">
                <a16:creationId xmlns:a16="http://schemas.microsoft.com/office/drawing/2014/main" id="{F0CF7C12-B905-04B4-379A-A8639EAE79A9}"/>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US" altLang="en-US" sz="2200" b="1" dirty="0">
                <a:solidFill>
                  <a:srgbClr val="C00000"/>
                </a:solidFill>
                <a:latin typeface="+mn-lt"/>
                <a:cs typeface="Times New Roman" panose="02020603050405020304" pitchFamily="18" charset="0"/>
              </a:rPr>
              <a:t>Programming CAN protocol</a:t>
            </a:r>
            <a:endParaRPr lang="en-IN" sz="2200" b="1" dirty="0">
              <a:solidFill>
                <a:srgbClr val="C00000"/>
              </a:solidFill>
              <a:latin typeface="+mn-lt"/>
              <a:cs typeface="Times New Roman" panose="02020603050405020304"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Title 1">
            <a:extLst>
              <a:ext uri="{FF2B5EF4-FFF2-40B4-BE49-F238E27FC236}">
                <a16:creationId xmlns:a16="http://schemas.microsoft.com/office/drawing/2014/main" id="{84834B0B-8172-2A28-1311-3418F39E01D7}"/>
              </a:ext>
            </a:extLst>
          </p:cNvPr>
          <p:cNvSpPr>
            <a:spLocks noGrp="1" noChangeArrowheads="1"/>
          </p:cNvSpPr>
          <p:nvPr>
            <p:ph type="title"/>
          </p:nvPr>
        </p:nvSpPr>
        <p:spPr>
          <a:xfrm>
            <a:off x="442913" y="1127125"/>
            <a:ext cx="8231187" cy="430213"/>
          </a:xfrm>
        </p:spPr>
        <p:txBody>
          <a:bodyPr/>
          <a:lstStyle/>
          <a:p>
            <a:pPr eaLnBrk="1" hangingPunct="1">
              <a:defRPr/>
            </a:pPr>
            <a:r>
              <a:rPr lang="en-US" altLang="en-US" sz="2000" b="1" dirty="0">
                <a:solidFill>
                  <a:schemeClr val="accent1"/>
                </a:solidFill>
                <a:latin typeface="+mn-lt"/>
                <a:cs typeface="Times New Roman" panose="02020603050405020304" pitchFamily="18" charset="0"/>
              </a:rPr>
              <a:t>Acceptance filter modes</a:t>
            </a:r>
            <a:endParaRPr lang="en-US" altLang="en-US" sz="2000" dirty="0">
              <a:solidFill>
                <a:schemeClr val="accent1"/>
              </a:solidFill>
              <a:latin typeface="+mn-lt"/>
              <a:cs typeface="Times New Roman" panose="02020603050405020304" pitchFamily="18" charset="0"/>
            </a:endParaRPr>
          </a:p>
        </p:txBody>
      </p:sp>
      <p:sp>
        <p:nvSpPr>
          <p:cNvPr id="184323" name="Picture 2">
            <a:extLst>
              <a:ext uri="{FF2B5EF4-FFF2-40B4-BE49-F238E27FC236}">
                <a16:creationId xmlns:a16="http://schemas.microsoft.com/office/drawing/2014/main" id="{3EE7C999-7E38-50A7-1D7C-6BB42C794470}"/>
              </a:ext>
            </a:extLst>
          </p:cNvPr>
          <p:cNvSpPr>
            <a:spLocks noChangeAspect="1" noChangeArrowheads="1"/>
          </p:cNvSpPr>
          <p:nvPr/>
        </p:nvSpPr>
        <p:spPr bwMode="auto">
          <a:xfrm>
            <a:off x="1903413" y="762000"/>
            <a:ext cx="8459787"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IN" altLang="en-US"/>
          </a:p>
        </p:txBody>
      </p:sp>
      <p:sp>
        <p:nvSpPr>
          <p:cNvPr id="148484" name="Rectangle 2">
            <a:extLst>
              <a:ext uri="{FF2B5EF4-FFF2-40B4-BE49-F238E27FC236}">
                <a16:creationId xmlns:a16="http://schemas.microsoft.com/office/drawing/2014/main" id="{2216B24B-0011-778A-7082-91FC33330D8C}"/>
              </a:ext>
            </a:extLst>
          </p:cNvPr>
          <p:cNvSpPr>
            <a:spLocks noChangeArrowheads="1"/>
          </p:cNvSpPr>
          <p:nvPr/>
        </p:nvSpPr>
        <p:spPr bwMode="auto">
          <a:xfrm>
            <a:off x="442913" y="3314700"/>
            <a:ext cx="11150600" cy="3140075"/>
          </a:xfrm>
          <a:prstGeom prst="rect">
            <a:avLst/>
          </a:prstGeom>
          <a:noFill/>
          <a:ln>
            <a:noFill/>
          </a:ln>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defRPr/>
            </a:pPr>
            <a:r>
              <a:rPr lang="en-US" altLang="en-US" b="1" dirty="0">
                <a:solidFill>
                  <a:srgbClr val="C00000"/>
                </a:solidFill>
                <a:latin typeface="+mn-lt"/>
                <a:cs typeface="Times New Roman" panose="02020603050405020304" pitchFamily="18" charset="0"/>
              </a:rPr>
              <a:t>Off Mode: </a:t>
            </a:r>
            <a:r>
              <a:rPr lang="en-US" altLang="en-US" dirty="0">
                <a:latin typeface="+mn-lt"/>
                <a:cs typeface="Times New Roman" panose="02020603050405020304" pitchFamily="18" charset="0"/>
              </a:rPr>
              <a:t>The Acceptance Filter Off Mode is typically used during initialization. During this mode an unconditional access to all registers and to the Look-up Table RAM is possible. </a:t>
            </a:r>
          </a:p>
          <a:p>
            <a:pPr algn="just" eaLnBrk="1" hangingPunct="1">
              <a:defRPr/>
            </a:pPr>
            <a:r>
              <a:rPr lang="en-US" altLang="en-US" dirty="0">
                <a:latin typeface="+mn-lt"/>
                <a:cs typeface="Times New Roman" panose="02020603050405020304" pitchFamily="18" charset="0"/>
              </a:rPr>
              <a:t>The Acceptance Filter Off Mode, CAN messages are not accepted and therefore not stored in the Receive Buffers of active CAN Controllers.</a:t>
            </a:r>
          </a:p>
          <a:p>
            <a:pPr algn="just" eaLnBrk="1" hangingPunct="1">
              <a:defRPr/>
            </a:pPr>
            <a:r>
              <a:rPr lang="en-US" altLang="en-US" b="1" dirty="0">
                <a:solidFill>
                  <a:srgbClr val="C00000"/>
                </a:solidFill>
                <a:latin typeface="+mn-lt"/>
                <a:cs typeface="Times New Roman" panose="02020603050405020304" pitchFamily="18" charset="0"/>
              </a:rPr>
              <a:t>The Acceptance Filter Bypass Mode </a:t>
            </a:r>
            <a:r>
              <a:rPr lang="en-US" altLang="en-US" dirty="0">
                <a:latin typeface="+mn-lt"/>
                <a:cs typeface="Times New Roman" panose="02020603050405020304" pitchFamily="18" charset="0"/>
              </a:rPr>
              <a:t>can be used for example to change the acceptance  filter configuration during a running system, e.g. change of identifiers in the ID-Look-up Table memory. </a:t>
            </a:r>
          </a:p>
          <a:p>
            <a:pPr algn="just" eaLnBrk="1" hangingPunct="1">
              <a:defRPr/>
            </a:pPr>
            <a:r>
              <a:rPr lang="en-US" altLang="en-US" dirty="0">
                <a:latin typeface="+mn-lt"/>
                <a:cs typeface="Times New Roman" panose="02020603050405020304" pitchFamily="18" charset="0"/>
              </a:rPr>
              <a:t>During this re-configuration, software acceptance filtering has to be </a:t>
            </a:r>
            <a:r>
              <a:rPr lang="en-US" altLang="en-US" dirty="0" err="1">
                <a:latin typeface="+mn-lt"/>
                <a:cs typeface="Times New Roman" panose="02020603050405020304" pitchFamily="18" charset="0"/>
              </a:rPr>
              <a:t>used.It</a:t>
            </a:r>
            <a:r>
              <a:rPr lang="en-US" altLang="en-US" dirty="0">
                <a:latin typeface="+mn-lt"/>
                <a:cs typeface="Times New Roman" panose="02020603050405020304" pitchFamily="18" charset="0"/>
              </a:rPr>
              <a:t> is recommended to use the ID ready Interrupt (ID Index) and the Receive Interrupt (RI). In this mode all CAN message are accepted and stored in the Receive Buffers of active CAN Controllers.</a:t>
            </a:r>
          </a:p>
          <a:p>
            <a:pPr algn="just" eaLnBrk="1" hangingPunct="1">
              <a:defRPr/>
            </a:pPr>
            <a:r>
              <a:rPr lang="en-US" altLang="en-US" b="1" dirty="0">
                <a:solidFill>
                  <a:srgbClr val="C00000"/>
                </a:solidFill>
                <a:latin typeface="+mn-lt"/>
                <a:cs typeface="Times New Roman" panose="02020603050405020304" pitchFamily="18" charset="0"/>
              </a:rPr>
              <a:t>The Acceptance Filter is in Operating Mode</a:t>
            </a:r>
            <a:r>
              <a:rPr lang="en-US" altLang="en-US" dirty="0">
                <a:latin typeface="+mn-lt"/>
                <a:cs typeface="Times New Roman" panose="02020603050405020304" pitchFamily="18" charset="0"/>
              </a:rPr>
              <a:t> when neither the </a:t>
            </a:r>
            <a:r>
              <a:rPr lang="en-US" altLang="en-US" dirty="0" err="1">
                <a:latin typeface="+mn-lt"/>
                <a:cs typeface="Times New Roman" panose="02020603050405020304" pitchFamily="18" charset="0"/>
              </a:rPr>
              <a:t>AccOff</a:t>
            </a:r>
            <a:r>
              <a:rPr lang="en-US" altLang="en-US" dirty="0">
                <a:latin typeface="+mn-lt"/>
                <a:cs typeface="Times New Roman" panose="02020603050405020304" pitchFamily="18" charset="0"/>
              </a:rPr>
              <a:t>  nor the  </a:t>
            </a:r>
            <a:r>
              <a:rPr lang="en-US" altLang="en-US" dirty="0" err="1">
                <a:latin typeface="+mn-lt"/>
                <a:cs typeface="Times New Roman" panose="02020603050405020304" pitchFamily="18" charset="0"/>
              </a:rPr>
              <a:t>AccBP</a:t>
            </a:r>
            <a:r>
              <a:rPr lang="en-US" altLang="en-US" dirty="0">
                <a:latin typeface="+mn-lt"/>
                <a:cs typeface="Times New Roman" panose="02020603050405020304" pitchFamily="18" charset="0"/>
              </a:rPr>
              <a:t> in the   Configuration Register is set and the </a:t>
            </a:r>
            <a:r>
              <a:rPr lang="en-US" altLang="en-US" dirty="0" err="1">
                <a:latin typeface="+mn-lt"/>
                <a:cs typeface="Times New Roman" panose="02020603050405020304" pitchFamily="18" charset="0"/>
              </a:rPr>
              <a:t>eFCAN</a:t>
            </a:r>
            <a:r>
              <a:rPr lang="en-US" altLang="en-US" dirty="0">
                <a:latin typeface="+mn-lt"/>
                <a:cs typeface="Times New Roman" panose="02020603050405020304" pitchFamily="18" charset="0"/>
              </a:rPr>
              <a:t> = 0.</a:t>
            </a:r>
          </a:p>
        </p:txBody>
      </p:sp>
      <p:pic>
        <p:nvPicPr>
          <p:cNvPr id="184325" name="Picture 2" descr="Our Brand Identity » PES University">
            <a:extLst>
              <a:ext uri="{FF2B5EF4-FFF2-40B4-BE49-F238E27FC236}">
                <a16:creationId xmlns:a16="http://schemas.microsoft.com/office/drawing/2014/main" id="{0B3F2C45-D02A-BC31-15EA-D255BBD1EB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a:extLst>
              <a:ext uri="{FF2B5EF4-FFF2-40B4-BE49-F238E27FC236}">
                <a16:creationId xmlns:a16="http://schemas.microsoft.com/office/drawing/2014/main" id="{05AD5F1E-56F1-969C-348A-F57501C2AB6C}"/>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A8B163C3-1F93-3FD5-398E-B029CEC7EE00}"/>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
        <p:nvSpPr>
          <p:cNvPr id="3" name="Line 7">
            <a:extLst>
              <a:ext uri="{FF2B5EF4-FFF2-40B4-BE49-F238E27FC236}">
                <a16:creationId xmlns:a16="http://schemas.microsoft.com/office/drawing/2014/main" id="{37FB6940-A0F9-3195-592B-5F09F12E7D7F}"/>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sp>
        <p:nvSpPr>
          <p:cNvPr id="7" name="Rectangle 6">
            <a:extLst>
              <a:ext uri="{FF2B5EF4-FFF2-40B4-BE49-F238E27FC236}">
                <a16:creationId xmlns:a16="http://schemas.microsoft.com/office/drawing/2014/main" id="{B36C0129-79D6-F8D9-6A38-F62257B7A3B8}"/>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US" altLang="en-US" sz="2200" b="1" dirty="0">
                <a:solidFill>
                  <a:srgbClr val="C00000"/>
                </a:solidFill>
                <a:latin typeface="+mn-lt"/>
                <a:cs typeface="Times New Roman" panose="02020603050405020304" pitchFamily="18" charset="0"/>
              </a:rPr>
              <a:t>Programming CAN protocol</a:t>
            </a:r>
            <a:endParaRPr lang="en-IN" sz="2200" b="1" dirty="0">
              <a:solidFill>
                <a:srgbClr val="C00000"/>
              </a:solidFill>
              <a:latin typeface="+mn-lt"/>
              <a:cs typeface="Times New Roman" panose="02020603050405020304" pitchFamily="18" charset="0"/>
            </a:endParaRPr>
          </a:p>
        </p:txBody>
      </p:sp>
      <p:pic>
        <p:nvPicPr>
          <p:cNvPr id="184330" name="Picture 2">
            <a:extLst>
              <a:ext uri="{FF2B5EF4-FFF2-40B4-BE49-F238E27FC236}">
                <a16:creationId xmlns:a16="http://schemas.microsoft.com/office/drawing/2014/main" id="{7B6AF34F-3A4B-693D-69BA-CCFD9B2070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913" y="1485900"/>
            <a:ext cx="7845425" cy="162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TextBox 3">
            <a:extLst>
              <a:ext uri="{FF2B5EF4-FFF2-40B4-BE49-F238E27FC236}">
                <a16:creationId xmlns:a16="http://schemas.microsoft.com/office/drawing/2014/main" id="{22788591-7F2E-C099-B361-DA1A7ECB101E}"/>
              </a:ext>
            </a:extLst>
          </p:cNvPr>
          <p:cNvSpPr txBox="1">
            <a:spLocks noChangeArrowheads="1"/>
          </p:cNvSpPr>
          <p:nvPr/>
        </p:nvSpPr>
        <p:spPr bwMode="auto">
          <a:xfrm>
            <a:off x="434975" y="1081088"/>
            <a:ext cx="7850188" cy="401637"/>
          </a:xfrm>
          <a:prstGeom prst="rect">
            <a:avLst/>
          </a:prstGeom>
          <a:noFill/>
          <a:ln>
            <a:noFill/>
          </a:ln>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defRPr/>
            </a:pPr>
            <a:r>
              <a:rPr lang="en-US" altLang="en-US" sz="2000" b="1" dirty="0">
                <a:solidFill>
                  <a:schemeClr val="accent1"/>
                </a:solidFill>
                <a:latin typeface="+mn-lt"/>
                <a:cs typeface="Times New Roman" panose="02020603050405020304" pitchFamily="18" charset="0"/>
              </a:rPr>
              <a:t>Full CAN mode</a:t>
            </a:r>
            <a:endParaRPr lang="en-US" altLang="en-US" sz="2000" dirty="0">
              <a:solidFill>
                <a:schemeClr val="accent1"/>
              </a:solidFill>
              <a:latin typeface="+mn-lt"/>
              <a:cs typeface="Times New Roman" panose="02020603050405020304" pitchFamily="18" charset="0"/>
            </a:endParaRPr>
          </a:p>
        </p:txBody>
      </p:sp>
      <p:sp>
        <p:nvSpPr>
          <p:cNvPr id="5" name="TextBox 4">
            <a:extLst>
              <a:ext uri="{FF2B5EF4-FFF2-40B4-BE49-F238E27FC236}">
                <a16:creationId xmlns:a16="http://schemas.microsoft.com/office/drawing/2014/main" id="{CDFF6C0C-2A40-B8C1-8CB4-9353A32283BB}"/>
              </a:ext>
            </a:extLst>
          </p:cNvPr>
          <p:cNvSpPr txBox="1"/>
          <p:nvPr/>
        </p:nvSpPr>
        <p:spPr>
          <a:xfrm>
            <a:off x="442913" y="1554163"/>
            <a:ext cx="8116887" cy="646112"/>
          </a:xfrm>
          <a:prstGeom prst="rect">
            <a:avLst/>
          </a:prstGeom>
          <a:noFill/>
        </p:spPr>
        <p:txBody>
          <a:bodyPr>
            <a:spAutoFit/>
          </a:bodyPr>
          <a:lstStyle/>
          <a:p>
            <a:pPr algn="just" eaLnBrk="1" fontAlgn="auto" hangingPunct="1">
              <a:spcBef>
                <a:spcPts val="0"/>
              </a:spcBef>
              <a:spcAft>
                <a:spcPts val="0"/>
              </a:spcAft>
              <a:defRPr/>
            </a:pPr>
            <a:r>
              <a:rPr lang="en-US" dirty="0">
                <a:latin typeface="+mn-lt"/>
                <a:cs typeface="Times New Roman" pitchFamily="18" charset="0"/>
              </a:rPr>
              <a:t>The Acceptance Filter is in Operating Mode when neither the AccOff nor the AccBP in the Configuration Register is set and the eFCAN = 1.</a:t>
            </a:r>
          </a:p>
        </p:txBody>
      </p:sp>
      <p:pic>
        <p:nvPicPr>
          <p:cNvPr id="185348" name="Picture 2" descr="Our Brand Identity » PES University">
            <a:extLst>
              <a:ext uri="{FF2B5EF4-FFF2-40B4-BE49-F238E27FC236}">
                <a16:creationId xmlns:a16="http://schemas.microsoft.com/office/drawing/2014/main" id="{221E9D11-4E9A-8702-D1AE-AA6B3C506D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a:extLst>
              <a:ext uri="{FF2B5EF4-FFF2-40B4-BE49-F238E27FC236}">
                <a16:creationId xmlns:a16="http://schemas.microsoft.com/office/drawing/2014/main" id="{D4B14205-33B8-76CA-FC68-BDB845429465}"/>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035B1DBE-9DC1-7DB0-44B6-7EFE10DFE316}"/>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
        <p:nvSpPr>
          <p:cNvPr id="4" name="Line 7">
            <a:extLst>
              <a:ext uri="{FF2B5EF4-FFF2-40B4-BE49-F238E27FC236}">
                <a16:creationId xmlns:a16="http://schemas.microsoft.com/office/drawing/2014/main" id="{49A3CB7B-AA37-EA54-89CF-1EB247806EAE}"/>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sp>
        <p:nvSpPr>
          <p:cNvPr id="8" name="Rectangle 7">
            <a:extLst>
              <a:ext uri="{FF2B5EF4-FFF2-40B4-BE49-F238E27FC236}">
                <a16:creationId xmlns:a16="http://schemas.microsoft.com/office/drawing/2014/main" id="{7F9C0269-2738-4DFB-0697-BD7EEFCE00F9}"/>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US" altLang="en-US" sz="2200" b="1" dirty="0">
                <a:solidFill>
                  <a:srgbClr val="C00000"/>
                </a:solidFill>
                <a:latin typeface="+mn-lt"/>
                <a:cs typeface="Times New Roman" panose="02020603050405020304" pitchFamily="18" charset="0"/>
              </a:rPr>
              <a:t>Programming CAN protocol</a:t>
            </a:r>
            <a:endParaRPr lang="en-IN" sz="2200" b="1" dirty="0">
              <a:solidFill>
                <a:srgbClr val="C00000"/>
              </a:solidFill>
              <a:latin typeface="+mn-lt"/>
              <a:cs typeface="Times New Roman" panose="02020603050405020304" pitchFamily="18" charset="0"/>
            </a:endParaRPr>
          </a:p>
        </p:txBody>
      </p:sp>
      <p:pic>
        <p:nvPicPr>
          <p:cNvPr id="185353" name="Picture 2">
            <a:extLst>
              <a:ext uri="{FF2B5EF4-FFF2-40B4-BE49-F238E27FC236}">
                <a16:creationId xmlns:a16="http://schemas.microsoft.com/office/drawing/2014/main" id="{1069EB55-A613-7FB0-CC1B-DDFEDFA8FD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09813"/>
            <a:ext cx="8116888" cy="389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Title 1">
            <a:extLst>
              <a:ext uri="{FF2B5EF4-FFF2-40B4-BE49-F238E27FC236}">
                <a16:creationId xmlns:a16="http://schemas.microsoft.com/office/drawing/2014/main" id="{ED4E5C0E-63F7-DE26-F6D8-FFA366DF02D7}"/>
              </a:ext>
            </a:extLst>
          </p:cNvPr>
          <p:cNvSpPr>
            <a:spLocks noGrp="1" noChangeArrowheads="1"/>
          </p:cNvSpPr>
          <p:nvPr>
            <p:ph type="title"/>
          </p:nvPr>
        </p:nvSpPr>
        <p:spPr>
          <a:xfrm>
            <a:off x="442913" y="1089025"/>
            <a:ext cx="8231187" cy="371475"/>
          </a:xfrm>
        </p:spPr>
        <p:txBody>
          <a:bodyPr/>
          <a:lstStyle/>
          <a:p>
            <a:pPr eaLnBrk="1" hangingPunct="1">
              <a:defRPr/>
            </a:pPr>
            <a:r>
              <a:rPr lang="fr-FR" altLang="en-US" sz="2000" b="1" dirty="0">
                <a:solidFill>
                  <a:schemeClr val="accent1"/>
                </a:solidFill>
                <a:latin typeface="+mn-lt"/>
                <a:cs typeface="Times New Roman" panose="02020603050405020304" pitchFamily="18" charset="0"/>
              </a:rPr>
              <a:t>Acceptance  Filter Mode Register (AFMR)</a:t>
            </a:r>
            <a:endParaRPr lang="en-US" altLang="en-US" sz="2000" dirty="0">
              <a:solidFill>
                <a:schemeClr val="accent1"/>
              </a:solidFill>
              <a:latin typeface="+mn-lt"/>
              <a:cs typeface="Times New Roman" panose="02020603050405020304" pitchFamily="18" charset="0"/>
            </a:endParaRPr>
          </a:p>
        </p:txBody>
      </p:sp>
      <p:sp>
        <p:nvSpPr>
          <p:cNvPr id="186371" name="Content Placeholder 2">
            <a:extLst>
              <a:ext uri="{FF2B5EF4-FFF2-40B4-BE49-F238E27FC236}">
                <a16:creationId xmlns:a16="http://schemas.microsoft.com/office/drawing/2014/main" id="{73DA008E-2C65-AC6E-5653-14C433437257}"/>
              </a:ext>
            </a:extLst>
          </p:cNvPr>
          <p:cNvSpPr>
            <a:spLocks noGrp="1" noChangeArrowheads="1"/>
          </p:cNvSpPr>
          <p:nvPr>
            <p:ph idx="1"/>
          </p:nvPr>
        </p:nvSpPr>
        <p:spPr>
          <a:xfrm>
            <a:off x="442913" y="1616075"/>
            <a:ext cx="8116887" cy="1371600"/>
          </a:xfrm>
        </p:spPr>
        <p:txBody>
          <a:bodyPr/>
          <a:lstStyle/>
          <a:p>
            <a:pPr marL="0" indent="0" eaLnBrk="1" hangingPunct="1">
              <a:buFont typeface="Arial" panose="020B0604020202020204" pitchFamily="34" charset="0"/>
              <a:buNone/>
            </a:pPr>
            <a:r>
              <a:rPr lang="en-US" altLang="en-US" sz="1800">
                <a:cs typeface="Times New Roman" panose="02020603050405020304" pitchFamily="18" charset="0"/>
              </a:rPr>
              <a:t>The AccBP and AccOff bits of the acceptance filter mode register are used for putting the acceptance filter into the Bypass and Off mode.</a:t>
            </a:r>
          </a:p>
        </p:txBody>
      </p:sp>
      <p:sp>
        <p:nvSpPr>
          <p:cNvPr id="186372" name="Picture 2">
            <a:extLst>
              <a:ext uri="{FF2B5EF4-FFF2-40B4-BE49-F238E27FC236}">
                <a16:creationId xmlns:a16="http://schemas.microsoft.com/office/drawing/2014/main" id="{5D558045-E260-EC6A-3AB5-4C61456501B8}"/>
              </a:ext>
            </a:extLst>
          </p:cNvPr>
          <p:cNvSpPr>
            <a:spLocks noChangeAspect="1" noChangeArrowheads="1"/>
          </p:cNvSpPr>
          <p:nvPr/>
        </p:nvSpPr>
        <p:spPr bwMode="auto">
          <a:xfrm>
            <a:off x="1751013" y="2362200"/>
            <a:ext cx="8764587" cy="428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IN" altLang="en-US"/>
          </a:p>
        </p:txBody>
      </p:sp>
      <p:pic>
        <p:nvPicPr>
          <p:cNvPr id="186373" name="Picture 2" descr="Our Brand Identity » PES University">
            <a:extLst>
              <a:ext uri="{FF2B5EF4-FFF2-40B4-BE49-F238E27FC236}">
                <a16:creationId xmlns:a16="http://schemas.microsoft.com/office/drawing/2014/main" id="{2D106394-4E96-3D57-CDB4-836F2701E2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a:extLst>
              <a:ext uri="{FF2B5EF4-FFF2-40B4-BE49-F238E27FC236}">
                <a16:creationId xmlns:a16="http://schemas.microsoft.com/office/drawing/2014/main" id="{07399315-864E-3151-7A57-0EB9915F9FA2}"/>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2C2E0A05-4C22-1946-4C2C-AB1DCB2C205E}"/>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
        <p:nvSpPr>
          <p:cNvPr id="4" name="Line 7">
            <a:extLst>
              <a:ext uri="{FF2B5EF4-FFF2-40B4-BE49-F238E27FC236}">
                <a16:creationId xmlns:a16="http://schemas.microsoft.com/office/drawing/2014/main" id="{C7D05B38-0EA7-97F6-5679-7934A0183FC4}"/>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sp>
        <p:nvSpPr>
          <p:cNvPr id="8" name="Rectangle 7">
            <a:extLst>
              <a:ext uri="{FF2B5EF4-FFF2-40B4-BE49-F238E27FC236}">
                <a16:creationId xmlns:a16="http://schemas.microsoft.com/office/drawing/2014/main" id="{BA48BF49-C266-62A1-54CB-DB5947C1D1C4}"/>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US" altLang="en-US" sz="2200" b="1" dirty="0">
                <a:solidFill>
                  <a:srgbClr val="C00000"/>
                </a:solidFill>
                <a:latin typeface="+mn-lt"/>
                <a:cs typeface="Times New Roman" panose="02020603050405020304" pitchFamily="18" charset="0"/>
              </a:rPr>
              <a:t>Programming CAN protocol</a:t>
            </a:r>
            <a:endParaRPr lang="en-IN" sz="2200" b="1" dirty="0">
              <a:solidFill>
                <a:srgbClr val="C00000"/>
              </a:solidFill>
              <a:latin typeface="+mn-lt"/>
              <a:cs typeface="Times New Roman" panose="02020603050405020304" pitchFamily="18" charset="0"/>
            </a:endParaRPr>
          </a:p>
        </p:txBody>
      </p:sp>
      <p:pic>
        <p:nvPicPr>
          <p:cNvPr id="186378" name="Picture 2">
            <a:extLst>
              <a:ext uri="{FF2B5EF4-FFF2-40B4-BE49-F238E27FC236}">
                <a16:creationId xmlns:a16="http://schemas.microsoft.com/office/drawing/2014/main" id="{1A010CDF-329A-DFB0-36E0-1E58C1A75F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913" y="2206625"/>
            <a:ext cx="8231187" cy="391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BCEF4-4927-66D0-380C-55589F479AD5}"/>
              </a:ext>
            </a:extLst>
          </p:cNvPr>
          <p:cNvSpPr>
            <a:spLocks noGrp="1"/>
          </p:cNvSpPr>
          <p:nvPr>
            <p:ph type="title"/>
          </p:nvPr>
        </p:nvSpPr>
        <p:spPr>
          <a:xfrm>
            <a:off x="442913" y="1108075"/>
            <a:ext cx="8231187" cy="430213"/>
          </a:xfrm>
        </p:spPr>
        <p:txBody>
          <a:bodyPr rtlCol="0">
            <a:normAutofit/>
          </a:bodyPr>
          <a:lstStyle/>
          <a:p>
            <a:pPr defTabSz="914309" eaLnBrk="1" fontAlgn="auto" hangingPunct="1">
              <a:spcAft>
                <a:spcPts val="0"/>
              </a:spcAft>
              <a:defRPr/>
            </a:pPr>
            <a:r>
              <a:rPr lang="en-US" sz="2000" b="1" dirty="0">
                <a:solidFill>
                  <a:schemeClr val="accent1"/>
                </a:solidFill>
                <a:latin typeface="+mn-lt"/>
                <a:cs typeface="Times New Roman" pitchFamily="18" charset="0"/>
              </a:rPr>
              <a:t>ID look-up table RAM</a:t>
            </a:r>
            <a:endParaRPr lang="en-US" sz="2000" dirty="0">
              <a:solidFill>
                <a:schemeClr val="accent1"/>
              </a:solidFill>
              <a:latin typeface="+mn-lt"/>
              <a:cs typeface="Times New Roman" pitchFamily="18" charset="0"/>
            </a:endParaRPr>
          </a:p>
        </p:txBody>
      </p:sp>
      <p:sp>
        <p:nvSpPr>
          <p:cNvPr id="3" name="Content Placeholder 2">
            <a:extLst>
              <a:ext uri="{FF2B5EF4-FFF2-40B4-BE49-F238E27FC236}">
                <a16:creationId xmlns:a16="http://schemas.microsoft.com/office/drawing/2014/main" id="{28A63F77-A425-F8B7-EAE9-577C75465728}"/>
              </a:ext>
            </a:extLst>
          </p:cNvPr>
          <p:cNvSpPr>
            <a:spLocks noGrp="1"/>
          </p:cNvSpPr>
          <p:nvPr>
            <p:ph idx="1"/>
          </p:nvPr>
        </p:nvSpPr>
        <p:spPr>
          <a:xfrm>
            <a:off x="455613" y="1582738"/>
            <a:ext cx="8104187" cy="2644775"/>
          </a:xfrm>
        </p:spPr>
        <p:txBody>
          <a:bodyPr rtlCol="0">
            <a:normAutofit/>
          </a:bodyPr>
          <a:lstStyle/>
          <a:p>
            <a:pPr marL="0" indent="0" defTabSz="914309" eaLnBrk="1" fontAlgn="auto" hangingPunct="1">
              <a:spcAft>
                <a:spcPts val="0"/>
              </a:spcAft>
              <a:buFont typeface="Arial" panose="020B0604020202020204" pitchFamily="34" charset="0"/>
              <a:buNone/>
              <a:defRPr/>
            </a:pPr>
            <a:r>
              <a:rPr lang="en-US" sz="2000" dirty="0">
                <a:solidFill>
                  <a:srgbClr val="C00000"/>
                </a:solidFill>
                <a:cs typeface="Times New Roman" pitchFamily="18" charset="0"/>
              </a:rPr>
              <a:t>Five 12-bit section configuration registers </a:t>
            </a:r>
          </a:p>
          <a:p>
            <a:pPr marL="457200" indent="-457200" defTabSz="914309" eaLnBrk="1" fontAlgn="auto" hangingPunct="1">
              <a:spcAft>
                <a:spcPts val="0"/>
              </a:spcAft>
              <a:buFont typeface="+mj-lt"/>
              <a:buAutoNum type="arabicParenR"/>
              <a:defRPr/>
            </a:pPr>
            <a:r>
              <a:rPr lang="en-US" sz="2000" dirty="0">
                <a:cs typeface="Times New Roman" pitchFamily="18" charset="0"/>
              </a:rPr>
              <a:t>Standard Frame Individual Start Address register (SFF_sa).</a:t>
            </a:r>
          </a:p>
          <a:p>
            <a:pPr marL="457200" indent="-457200" defTabSz="914309" eaLnBrk="1" fontAlgn="auto" hangingPunct="1">
              <a:spcAft>
                <a:spcPts val="0"/>
              </a:spcAft>
              <a:buFont typeface="+mj-lt"/>
              <a:buAutoNum type="arabicParenR"/>
              <a:defRPr/>
            </a:pPr>
            <a:r>
              <a:rPr lang="en-US" sz="2000" dirty="0">
                <a:cs typeface="Times New Roman" pitchFamily="18" charset="0"/>
              </a:rPr>
              <a:t>Standard Frame Group Start Address register (SFF_GRP_sa).</a:t>
            </a:r>
          </a:p>
          <a:p>
            <a:pPr marL="457200" indent="-457200" defTabSz="914309" eaLnBrk="1" fontAlgn="auto" hangingPunct="1">
              <a:spcAft>
                <a:spcPts val="0"/>
              </a:spcAft>
              <a:buFont typeface="+mj-lt"/>
              <a:buAutoNum type="arabicParenR"/>
              <a:defRPr/>
            </a:pPr>
            <a:r>
              <a:rPr lang="en-US" sz="2000" dirty="0">
                <a:cs typeface="Times New Roman" pitchFamily="18" charset="0"/>
              </a:rPr>
              <a:t>Extended Frame Start Address register (EFF_sa).</a:t>
            </a:r>
          </a:p>
          <a:p>
            <a:pPr marL="457200" indent="-457200" defTabSz="914309" eaLnBrk="1" fontAlgn="auto" hangingPunct="1">
              <a:spcAft>
                <a:spcPts val="0"/>
              </a:spcAft>
              <a:buFont typeface="+mj-lt"/>
              <a:buAutoNum type="arabicParenR"/>
              <a:defRPr/>
            </a:pPr>
            <a:r>
              <a:rPr lang="en-US" sz="2000" dirty="0">
                <a:cs typeface="Times New Roman" pitchFamily="18" charset="0"/>
              </a:rPr>
              <a:t>Extended Frame Group Start Address register (EFF_GRP_sa).</a:t>
            </a:r>
          </a:p>
          <a:p>
            <a:pPr marL="457200" indent="-457200" defTabSz="914309" eaLnBrk="1" fontAlgn="auto" hangingPunct="1">
              <a:spcAft>
                <a:spcPts val="0"/>
              </a:spcAft>
              <a:buFont typeface="+mj-lt"/>
              <a:buAutoNum type="arabicParenR"/>
              <a:defRPr/>
            </a:pPr>
            <a:r>
              <a:rPr lang="da-DK" sz="2000" dirty="0">
                <a:cs typeface="Times New Roman" pitchFamily="18" charset="0"/>
              </a:rPr>
              <a:t>End of AF Tables register (ENDofTable).</a:t>
            </a:r>
            <a:endParaRPr lang="en-US" sz="2000" dirty="0">
              <a:cs typeface="Times New Roman" pitchFamily="18" charset="0"/>
            </a:endParaRPr>
          </a:p>
        </p:txBody>
      </p:sp>
      <p:sp>
        <p:nvSpPr>
          <p:cNvPr id="151556" name="TextBox 3">
            <a:extLst>
              <a:ext uri="{FF2B5EF4-FFF2-40B4-BE49-F238E27FC236}">
                <a16:creationId xmlns:a16="http://schemas.microsoft.com/office/drawing/2014/main" id="{EECAB445-E950-4548-8E3C-985343348EAA}"/>
              </a:ext>
            </a:extLst>
          </p:cNvPr>
          <p:cNvSpPr txBox="1">
            <a:spLocks noChangeArrowheads="1"/>
          </p:cNvSpPr>
          <p:nvPr/>
        </p:nvSpPr>
        <p:spPr bwMode="auto">
          <a:xfrm>
            <a:off x="455613" y="4260850"/>
            <a:ext cx="8154987" cy="1016000"/>
          </a:xfrm>
          <a:prstGeom prst="rect">
            <a:avLst/>
          </a:prstGeom>
          <a:noFill/>
          <a:ln>
            <a:noFill/>
          </a:ln>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defRPr/>
            </a:pPr>
            <a:r>
              <a:rPr lang="en-IN" altLang="en-US" sz="2000" b="1" dirty="0">
                <a:solidFill>
                  <a:schemeClr val="accent1"/>
                </a:solidFill>
                <a:latin typeface="+mn-lt"/>
                <a:cs typeface="Times New Roman" panose="02020603050405020304" pitchFamily="18" charset="0"/>
              </a:rPr>
              <a:t>Note:</a:t>
            </a:r>
            <a:r>
              <a:rPr lang="en-IN" altLang="en-US" sz="2000" dirty="0">
                <a:solidFill>
                  <a:srgbClr val="FF0000"/>
                </a:solidFill>
                <a:latin typeface="+mn-lt"/>
                <a:cs typeface="Times New Roman" panose="02020603050405020304" pitchFamily="18" charset="0"/>
              </a:rPr>
              <a:t> </a:t>
            </a:r>
            <a:r>
              <a:rPr lang="en-IN" altLang="en-US" sz="2000" dirty="0">
                <a:latin typeface="+mn-lt"/>
                <a:cs typeface="Times New Roman" panose="02020603050405020304" pitchFamily="18" charset="0"/>
              </a:rPr>
              <a:t>Write access to the look-up table section configuration registers are possible only during the Acceptance filter bypass mode or the Acceptance filter off mode.</a:t>
            </a:r>
          </a:p>
        </p:txBody>
      </p:sp>
      <p:pic>
        <p:nvPicPr>
          <p:cNvPr id="187397" name="Picture 2" descr="Our Brand Identity » PES University">
            <a:extLst>
              <a:ext uri="{FF2B5EF4-FFF2-40B4-BE49-F238E27FC236}">
                <a16:creationId xmlns:a16="http://schemas.microsoft.com/office/drawing/2014/main" id="{098D87C6-9C0D-ECB2-64BF-D077C002FB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a:extLst>
              <a:ext uri="{FF2B5EF4-FFF2-40B4-BE49-F238E27FC236}">
                <a16:creationId xmlns:a16="http://schemas.microsoft.com/office/drawing/2014/main" id="{927625D9-50A7-37DB-794F-097BF6F450EA}"/>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E7064CA-9099-157E-FA95-A8D70F0DA142}"/>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
        <p:nvSpPr>
          <p:cNvPr id="5" name="Line 7">
            <a:extLst>
              <a:ext uri="{FF2B5EF4-FFF2-40B4-BE49-F238E27FC236}">
                <a16:creationId xmlns:a16="http://schemas.microsoft.com/office/drawing/2014/main" id="{7C90CC85-6445-C834-E2D8-704C731F2748}"/>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sp>
        <p:nvSpPr>
          <p:cNvPr id="9" name="Rectangle 8">
            <a:extLst>
              <a:ext uri="{FF2B5EF4-FFF2-40B4-BE49-F238E27FC236}">
                <a16:creationId xmlns:a16="http://schemas.microsoft.com/office/drawing/2014/main" id="{69C08D97-E400-9739-DB5C-8D80558D0413}"/>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US" altLang="en-US" sz="2200" b="1" dirty="0">
                <a:solidFill>
                  <a:srgbClr val="C00000"/>
                </a:solidFill>
                <a:latin typeface="+mn-lt"/>
                <a:cs typeface="Times New Roman" panose="02020603050405020304" pitchFamily="18" charset="0"/>
              </a:rPr>
              <a:t>Programming CAN protocol</a:t>
            </a:r>
            <a:endParaRPr lang="en-IN" sz="2200" b="1" dirty="0">
              <a:solidFill>
                <a:srgbClr val="C00000"/>
              </a:solidFill>
              <a:latin typeface="+mn-lt"/>
              <a:cs typeface="Times New Roman" panose="02020603050405020304" pitchFamily="18"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Picture 2">
            <a:extLst>
              <a:ext uri="{FF2B5EF4-FFF2-40B4-BE49-F238E27FC236}">
                <a16:creationId xmlns:a16="http://schemas.microsoft.com/office/drawing/2014/main" id="{61F61B4C-4486-62C2-E3ED-161B47705023}"/>
              </a:ext>
            </a:extLst>
          </p:cNvPr>
          <p:cNvSpPr>
            <a:spLocks noChangeAspect="1" noChangeArrowheads="1"/>
          </p:cNvSpPr>
          <p:nvPr/>
        </p:nvSpPr>
        <p:spPr bwMode="auto">
          <a:xfrm>
            <a:off x="1522413" y="381000"/>
            <a:ext cx="9145587" cy="609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IN" altLang="en-US"/>
          </a:p>
        </p:txBody>
      </p:sp>
      <p:pic>
        <p:nvPicPr>
          <p:cNvPr id="188419" name="Picture 2" descr="Our Brand Identity » PES University">
            <a:extLst>
              <a:ext uri="{FF2B5EF4-FFF2-40B4-BE49-F238E27FC236}">
                <a16:creationId xmlns:a16="http://schemas.microsoft.com/office/drawing/2014/main" id="{4F69F551-6C02-047A-9996-3CA0DB5D4B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3">
            <a:extLst>
              <a:ext uri="{FF2B5EF4-FFF2-40B4-BE49-F238E27FC236}">
                <a16:creationId xmlns:a16="http://schemas.microsoft.com/office/drawing/2014/main" id="{FC361FF6-B248-253E-0387-92676286B20E}"/>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06A1C2B7-7AFF-FCDB-C129-7320CBD10793}"/>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
        <p:nvSpPr>
          <p:cNvPr id="5" name="Line 7">
            <a:extLst>
              <a:ext uri="{FF2B5EF4-FFF2-40B4-BE49-F238E27FC236}">
                <a16:creationId xmlns:a16="http://schemas.microsoft.com/office/drawing/2014/main" id="{C0362935-4564-E8B6-06FE-FF6EC79276CD}"/>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sp>
        <p:nvSpPr>
          <p:cNvPr id="7" name="Rectangle 6">
            <a:extLst>
              <a:ext uri="{FF2B5EF4-FFF2-40B4-BE49-F238E27FC236}">
                <a16:creationId xmlns:a16="http://schemas.microsoft.com/office/drawing/2014/main" id="{7F8CF2CD-2FE4-26EB-0182-4AF3F1DC143B}"/>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US" altLang="en-US" sz="2200" b="1" dirty="0">
                <a:solidFill>
                  <a:srgbClr val="C00000"/>
                </a:solidFill>
                <a:latin typeface="+mn-lt"/>
                <a:cs typeface="Times New Roman" panose="02020603050405020304" pitchFamily="18" charset="0"/>
              </a:rPr>
              <a:t>Programming CAN protocol</a:t>
            </a:r>
            <a:endParaRPr lang="en-IN" sz="2200" b="1" dirty="0">
              <a:solidFill>
                <a:srgbClr val="C00000"/>
              </a:solidFill>
              <a:latin typeface="+mn-lt"/>
              <a:cs typeface="Times New Roman" panose="02020603050405020304" pitchFamily="18" charset="0"/>
            </a:endParaRPr>
          </a:p>
        </p:txBody>
      </p:sp>
      <p:pic>
        <p:nvPicPr>
          <p:cNvPr id="188424" name="Picture 2">
            <a:extLst>
              <a:ext uri="{FF2B5EF4-FFF2-40B4-BE49-F238E27FC236}">
                <a16:creationId xmlns:a16="http://schemas.microsoft.com/office/drawing/2014/main" id="{B9EF368C-E5FA-63E0-EAB7-3CB4850B82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913" y="1484313"/>
            <a:ext cx="8129587" cy="461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a:extLst>
              <a:ext uri="{FF2B5EF4-FFF2-40B4-BE49-F238E27FC236}">
                <a16:creationId xmlns:a16="http://schemas.microsoft.com/office/drawing/2014/main" id="{4DF54A69-D05B-71E0-2AF0-B512607FDA75}"/>
              </a:ext>
            </a:extLst>
          </p:cNvPr>
          <p:cNvSpPr>
            <a:spLocks noGrp="1"/>
          </p:cNvSpPr>
          <p:nvPr>
            <p:ph type="title"/>
          </p:nvPr>
        </p:nvSpPr>
        <p:spPr>
          <a:xfrm>
            <a:off x="442913" y="1108075"/>
            <a:ext cx="8231187" cy="430213"/>
          </a:xfrm>
        </p:spPr>
        <p:txBody>
          <a:bodyPr rtlCol="0">
            <a:normAutofit/>
          </a:bodyPr>
          <a:lstStyle/>
          <a:p>
            <a:pPr defTabSz="914309" eaLnBrk="1" fontAlgn="auto" hangingPunct="1">
              <a:spcAft>
                <a:spcPts val="0"/>
              </a:spcAft>
              <a:defRPr/>
            </a:pPr>
            <a:r>
              <a:rPr lang="en-US" sz="2000" b="1" dirty="0">
                <a:solidFill>
                  <a:schemeClr val="accent1"/>
                </a:solidFill>
                <a:latin typeface="+mn-lt"/>
                <a:cs typeface="Times New Roman" pitchFamily="18" charset="0"/>
              </a:rPr>
              <a:t>ID look-up table RAM</a:t>
            </a:r>
            <a:endParaRPr lang="en-US" sz="2000" dirty="0">
              <a:solidFill>
                <a:schemeClr val="accent1"/>
              </a:solidFill>
              <a:latin typeface="+mn-lt"/>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BF7169-5518-8FE7-0E85-69B0BE4B723D}"/>
              </a:ext>
            </a:extLst>
          </p:cNvPr>
          <p:cNvSpPr>
            <a:spLocks noGrp="1"/>
          </p:cNvSpPr>
          <p:nvPr>
            <p:ph idx="1"/>
          </p:nvPr>
        </p:nvSpPr>
        <p:spPr>
          <a:xfrm>
            <a:off x="492125" y="1252538"/>
            <a:ext cx="8158163" cy="3195637"/>
          </a:xfrm>
        </p:spPr>
        <p:txBody>
          <a:bodyPr rtlCol="0">
            <a:normAutofit/>
          </a:bodyPr>
          <a:lstStyle/>
          <a:p>
            <a:pPr marL="358775" indent="-358775" defTabSz="914309" eaLnBrk="1" fontAlgn="auto" hangingPunct="1">
              <a:spcAft>
                <a:spcPts val="0"/>
              </a:spcAft>
              <a:buFont typeface="Wingdings" panose="05000000000000000000" pitchFamily="2" charset="2"/>
              <a:buChar char="§"/>
              <a:defRPr/>
            </a:pPr>
            <a:r>
              <a:rPr lang="en-IN" sz="2000" dirty="0">
                <a:cs typeface="Times New Roman" pitchFamily="18" charset="0"/>
              </a:rPr>
              <a:t>Uses a Differential twisted pair of wires. </a:t>
            </a:r>
          </a:p>
          <a:p>
            <a:pPr marL="358775" indent="-358775" defTabSz="914309" eaLnBrk="1" fontAlgn="auto" hangingPunct="1">
              <a:spcAft>
                <a:spcPts val="0"/>
              </a:spcAft>
              <a:buFont typeface="Wingdings" panose="05000000000000000000" pitchFamily="2" charset="2"/>
              <a:buChar char="§"/>
              <a:defRPr/>
            </a:pPr>
            <a:r>
              <a:rPr lang="en-IN" sz="2000" dirty="0">
                <a:cs typeface="Times New Roman" pitchFamily="18" charset="0"/>
              </a:rPr>
              <a:t>It is message based communication.</a:t>
            </a:r>
          </a:p>
          <a:p>
            <a:pPr marL="358775" indent="-358775" defTabSz="914309" eaLnBrk="1" fontAlgn="auto" hangingPunct="1">
              <a:spcAft>
                <a:spcPts val="0"/>
              </a:spcAft>
              <a:buFont typeface="Wingdings" panose="05000000000000000000" pitchFamily="2" charset="2"/>
              <a:buChar char="§"/>
              <a:defRPr/>
            </a:pPr>
            <a:r>
              <a:rPr lang="en-IN" sz="2000" dirty="0">
                <a:cs typeface="Times New Roman" pitchFamily="18" charset="0"/>
              </a:rPr>
              <a:t>The messages are communicated based on priority. The priority of message is its identifier. </a:t>
            </a:r>
          </a:p>
          <a:p>
            <a:pPr marL="358775" indent="-358775" defTabSz="914309" eaLnBrk="1" fontAlgn="auto" hangingPunct="1">
              <a:spcAft>
                <a:spcPts val="0"/>
              </a:spcAft>
              <a:buFont typeface="Wingdings" panose="05000000000000000000" pitchFamily="2" charset="2"/>
              <a:buChar char="§"/>
              <a:defRPr/>
            </a:pPr>
            <a:r>
              <a:rPr lang="en-IN" sz="2000" dirty="0">
                <a:cs typeface="Times New Roman" pitchFamily="18" charset="0"/>
              </a:rPr>
              <a:t>The message with Lowest identifier has the HIGEST priority.</a:t>
            </a:r>
          </a:p>
          <a:p>
            <a:pPr marL="358775" indent="-358775" defTabSz="914309" eaLnBrk="1" fontAlgn="auto" hangingPunct="1">
              <a:spcAft>
                <a:spcPts val="0"/>
              </a:spcAft>
              <a:buFont typeface="Wingdings" panose="05000000000000000000" pitchFamily="2" charset="2"/>
              <a:buChar char="§"/>
              <a:defRPr/>
            </a:pPr>
            <a:r>
              <a:rPr lang="en-IN" sz="2000" dirty="0">
                <a:cs typeface="Times New Roman" pitchFamily="18" charset="0"/>
              </a:rPr>
              <a:t>Uses non-destructive arbitration. </a:t>
            </a:r>
          </a:p>
          <a:p>
            <a:pPr marL="358775" indent="-358775" defTabSz="914309" eaLnBrk="1" fontAlgn="auto" hangingPunct="1">
              <a:spcAft>
                <a:spcPts val="0"/>
              </a:spcAft>
              <a:buFont typeface="Wingdings" panose="05000000000000000000" pitchFamily="2" charset="2"/>
              <a:buChar char="§"/>
              <a:defRPr/>
            </a:pPr>
            <a:r>
              <a:rPr lang="en-IN" sz="2000" dirty="0">
                <a:cs typeface="Times New Roman" pitchFamily="18" charset="0"/>
              </a:rPr>
              <a:t>No Master or Slave – Peer to Peer. </a:t>
            </a:r>
          </a:p>
          <a:p>
            <a:pPr marL="358775" indent="-358775" defTabSz="914309" eaLnBrk="1" fontAlgn="auto" hangingPunct="1">
              <a:spcAft>
                <a:spcPts val="0"/>
              </a:spcAft>
              <a:buFont typeface="Wingdings" panose="05000000000000000000" pitchFamily="2" charset="2"/>
              <a:buChar char="§"/>
              <a:defRPr/>
            </a:pPr>
            <a:r>
              <a:rPr lang="en-IN" sz="2000" dirty="0">
                <a:cs typeface="Times New Roman" pitchFamily="18" charset="0"/>
              </a:rPr>
              <a:t>All nodes see all messages on network.…except their own….. </a:t>
            </a:r>
          </a:p>
          <a:p>
            <a:pPr marL="0" indent="0" defTabSz="914309" eaLnBrk="1" fontAlgn="auto" hangingPunct="1">
              <a:spcAft>
                <a:spcPts val="0"/>
              </a:spcAft>
              <a:buFont typeface="Arial" panose="020B0604020202020204" pitchFamily="34" charset="0"/>
              <a:buNone/>
              <a:defRPr/>
            </a:pPr>
            <a:endParaRPr lang="en-IN" sz="2000" dirty="0">
              <a:solidFill>
                <a:srgbClr val="FF0000"/>
              </a:solidFill>
              <a:cs typeface="Times New Roman" pitchFamily="18" charset="0"/>
            </a:endParaRPr>
          </a:p>
        </p:txBody>
      </p:sp>
      <p:pic>
        <p:nvPicPr>
          <p:cNvPr id="123907" name="Picture 2" descr="Our Brand Identity » PES University">
            <a:extLst>
              <a:ext uri="{FF2B5EF4-FFF2-40B4-BE49-F238E27FC236}">
                <a16:creationId xmlns:a16="http://schemas.microsoft.com/office/drawing/2014/main" id="{65D6646D-1626-B7F8-9EFD-72D9F61A8A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a:extLst>
              <a:ext uri="{FF2B5EF4-FFF2-40B4-BE49-F238E27FC236}">
                <a16:creationId xmlns:a16="http://schemas.microsoft.com/office/drawing/2014/main" id="{6DD48FDC-A689-B505-90F1-CA8276C4EECC}"/>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33E6F3DA-3878-17B7-E976-6946B48C1287}"/>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
        <p:nvSpPr>
          <p:cNvPr id="4" name="Line 7">
            <a:extLst>
              <a:ext uri="{FF2B5EF4-FFF2-40B4-BE49-F238E27FC236}">
                <a16:creationId xmlns:a16="http://schemas.microsoft.com/office/drawing/2014/main" id="{9E2CBB99-19BB-C39D-657D-3794AA7F9A78}"/>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sp>
        <p:nvSpPr>
          <p:cNvPr id="7" name="Rectangle 6">
            <a:extLst>
              <a:ext uri="{FF2B5EF4-FFF2-40B4-BE49-F238E27FC236}">
                <a16:creationId xmlns:a16="http://schemas.microsoft.com/office/drawing/2014/main" id="{101FC3A4-6B5D-FFD3-3E4D-F21167187066}"/>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IN" altLang="en-US" sz="2200" b="1" dirty="0">
                <a:solidFill>
                  <a:srgbClr val="C00000"/>
                </a:solidFill>
                <a:latin typeface="+mn-lt"/>
              </a:rPr>
              <a:t>High Points of the CAN Bus </a:t>
            </a:r>
            <a:endParaRPr lang="en-IN" sz="2200" b="1" dirty="0">
              <a:solidFill>
                <a:srgbClr val="C00000"/>
              </a:solidFill>
              <a:latin typeface="+mn-lt"/>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itle 1">
            <a:extLst>
              <a:ext uri="{FF2B5EF4-FFF2-40B4-BE49-F238E27FC236}">
                <a16:creationId xmlns:a16="http://schemas.microsoft.com/office/drawing/2014/main" id="{1437952E-AC03-105F-91F5-56B384243B9E}"/>
              </a:ext>
            </a:extLst>
          </p:cNvPr>
          <p:cNvSpPr>
            <a:spLocks noGrp="1" noChangeArrowheads="1"/>
          </p:cNvSpPr>
          <p:nvPr>
            <p:ph type="title"/>
          </p:nvPr>
        </p:nvSpPr>
        <p:spPr>
          <a:xfrm>
            <a:off x="442913" y="1095375"/>
            <a:ext cx="10514012" cy="504825"/>
          </a:xfrm>
        </p:spPr>
        <p:txBody>
          <a:bodyPr/>
          <a:lstStyle/>
          <a:p>
            <a:pPr marL="355600" indent="-355600" eaLnBrk="1" hangingPunct="1">
              <a:buFont typeface="+mj-lt"/>
              <a:buAutoNum type="arabicPeriod"/>
              <a:defRPr/>
            </a:pPr>
            <a:r>
              <a:rPr lang="en-IN" altLang="en-US" sz="2000" b="1" dirty="0">
                <a:solidFill>
                  <a:schemeClr val="accent1"/>
                </a:solidFill>
                <a:latin typeface="+mn-lt"/>
                <a:cs typeface="Arial" panose="020B0604020202020204" pitchFamily="34" charset="0"/>
              </a:rPr>
              <a:t>Standard Frame Individual Start Address register (</a:t>
            </a:r>
            <a:r>
              <a:rPr lang="en-IN" altLang="en-US" sz="2000" b="1" dirty="0" err="1">
                <a:solidFill>
                  <a:schemeClr val="accent1"/>
                </a:solidFill>
                <a:latin typeface="+mn-lt"/>
                <a:cs typeface="Arial" panose="020B0604020202020204" pitchFamily="34" charset="0"/>
              </a:rPr>
              <a:t>SFF_sa</a:t>
            </a:r>
            <a:r>
              <a:rPr lang="en-IN" altLang="en-US" sz="2000" b="1" dirty="0">
                <a:solidFill>
                  <a:schemeClr val="accent1"/>
                </a:solidFill>
                <a:latin typeface="+mn-lt"/>
                <a:cs typeface="Arial" panose="020B0604020202020204" pitchFamily="34" charset="0"/>
              </a:rPr>
              <a:t>)</a:t>
            </a:r>
            <a:endParaRPr lang="en-IN" altLang="en-US" sz="2000" dirty="0">
              <a:solidFill>
                <a:schemeClr val="accent1"/>
              </a:solidFill>
              <a:latin typeface="+mn-lt"/>
              <a:cs typeface="Arial" panose="020B0604020202020204" pitchFamily="34" charset="0"/>
            </a:endParaRPr>
          </a:p>
        </p:txBody>
      </p:sp>
      <p:graphicFrame>
        <p:nvGraphicFramePr>
          <p:cNvPr id="4" name="Table 3">
            <a:extLst>
              <a:ext uri="{FF2B5EF4-FFF2-40B4-BE49-F238E27FC236}">
                <a16:creationId xmlns:a16="http://schemas.microsoft.com/office/drawing/2014/main" id="{CE654376-B34A-6A59-78EB-1318FE974617}"/>
              </a:ext>
            </a:extLst>
          </p:cNvPr>
          <p:cNvGraphicFramePr>
            <a:graphicFrameLocks noGrp="1"/>
          </p:cNvGraphicFramePr>
          <p:nvPr/>
        </p:nvGraphicFramePr>
        <p:xfrm>
          <a:off x="541338" y="1665288"/>
          <a:ext cx="9505950" cy="3492500"/>
        </p:xfrm>
        <a:graphic>
          <a:graphicData uri="http://schemas.openxmlformats.org/drawingml/2006/table">
            <a:tbl>
              <a:tblPr firstRow="1" bandRow="1">
                <a:tableStyleId>{5940675A-B579-460E-94D1-54222C63F5DA}</a:tableStyleId>
              </a:tblPr>
              <a:tblGrid>
                <a:gridCol w="1157246">
                  <a:extLst>
                    <a:ext uri="{9D8B030D-6E8A-4147-A177-3AD203B41FA5}">
                      <a16:colId xmlns:a16="http://schemas.microsoft.com/office/drawing/2014/main" val="20000"/>
                    </a:ext>
                  </a:extLst>
                </a:gridCol>
                <a:gridCol w="1222829">
                  <a:extLst>
                    <a:ext uri="{9D8B030D-6E8A-4147-A177-3AD203B41FA5}">
                      <a16:colId xmlns:a16="http://schemas.microsoft.com/office/drawing/2014/main" val="20001"/>
                    </a:ext>
                  </a:extLst>
                </a:gridCol>
                <a:gridCol w="7125875">
                  <a:extLst>
                    <a:ext uri="{9D8B030D-6E8A-4147-A177-3AD203B41FA5}">
                      <a16:colId xmlns:a16="http://schemas.microsoft.com/office/drawing/2014/main" val="20002"/>
                    </a:ext>
                  </a:extLst>
                </a:gridCol>
              </a:tblGrid>
              <a:tr h="365758">
                <a:tc>
                  <a:txBody>
                    <a:bodyPr/>
                    <a:lstStyle/>
                    <a:p>
                      <a:r>
                        <a:rPr lang="en-IN" sz="1800" b="1" kern="1200" baseline="0" dirty="0">
                          <a:solidFill>
                            <a:schemeClr val="tx1"/>
                          </a:solidFill>
                        </a:rPr>
                        <a:t>Bit</a:t>
                      </a:r>
                      <a:endParaRPr lang="en-IN" sz="1800" dirty="0">
                        <a:solidFill>
                          <a:schemeClr val="tx1"/>
                        </a:solidFill>
                        <a:latin typeface="+mn-lt"/>
                        <a:cs typeface="Times New Roman" pitchFamily="18" charset="0"/>
                      </a:endParaRPr>
                    </a:p>
                  </a:txBody>
                  <a:tcPr marL="91463" marR="91463" marT="45729" marB="45729"/>
                </a:tc>
                <a:tc>
                  <a:txBody>
                    <a:bodyPr/>
                    <a:lstStyle/>
                    <a:p>
                      <a:r>
                        <a:rPr lang="en-IN" sz="1800" b="1" kern="1200" baseline="0" dirty="0">
                          <a:solidFill>
                            <a:schemeClr val="tx1"/>
                          </a:solidFill>
                        </a:rPr>
                        <a:t>Symbol</a:t>
                      </a:r>
                      <a:endParaRPr lang="en-IN" sz="1800" dirty="0">
                        <a:solidFill>
                          <a:schemeClr val="tx1"/>
                        </a:solidFill>
                        <a:latin typeface="+mn-lt"/>
                        <a:cs typeface="Times New Roman" pitchFamily="18" charset="0"/>
                      </a:endParaRPr>
                    </a:p>
                  </a:txBody>
                  <a:tcPr marL="91463" marR="91463" marT="45729" marB="45729"/>
                </a:tc>
                <a:tc>
                  <a:txBody>
                    <a:bodyPr/>
                    <a:lstStyle/>
                    <a:p>
                      <a:r>
                        <a:rPr lang="en-IN" sz="1800" b="1" kern="1200" baseline="0" dirty="0">
                          <a:solidFill>
                            <a:schemeClr val="tx1"/>
                          </a:solidFill>
                        </a:rPr>
                        <a:t>Description</a:t>
                      </a:r>
                      <a:endParaRPr lang="en-IN" sz="1800" dirty="0">
                        <a:solidFill>
                          <a:schemeClr val="tx1"/>
                        </a:solidFill>
                        <a:latin typeface="+mn-lt"/>
                        <a:cs typeface="Times New Roman" pitchFamily="18" charset="0"/>
                      </a:endParaRPr>
                    </a:p>
                  </a:txBody>
                  <a:tcPr marL="91463" marR="91463" marT="45729" marB="45729"/>
                </a:tc>
                <a:extLst>
                  <a:ext uri="{0D108BD9-81ED-4DB2-BD59-A6C34878D82A}">
                    <a16:rowId xmlns:a16="http://schemas.microsoft.com/office/drawing/2014/main" val="10000"/>
                  </a:ext>
                </a:extLst>
              </a:tr>
              <a:tr h="640057">
                <a:tc>
                  <a:txBody>
                    <a:bodyPr/>
                    <a:lstStyle/>
                    <a:p>
                      <a:r>
                        <a:rPr lang="en-IN" sz="1800" kern="1200" baseline="0" dirty="0">
                          <a:solidFill>
                            <a:schemeClr val="tx1"/>
                          </a:solidFill>
                        </a:rPr>
                        <a:t>1:0</a:t>
                      </a:r>
                      <a:endParaRPr lang="en-IN" sz="1800" dirty="0">
                        <a:solidFill>
                          <a:schemeClr val="tx1"/>
                        </a:solidFill>
                        <a:latin typeface="+mn-lt"/>
                        <a:cs typeface="Times New Roman" pitchFamily="18" charset="0"/>
                      </a:endParaRPr>
                    </a:p>
                  </a:txBody>
                  <a:tcPr marL="91463" marR="91463" marT="45729" marB="45729"/>
                </a:tc>
                <a:tc>
                  <a:txBody>
                    <a:bodyPr/>
                    <a:lstStyle/>
                    <a:p>
                      <a:r>
                        <a:rPr lang="en-US" sz="1800" dirty="0">
                          <a:solidFill>
                            <a:schemeClr val="tx1"/>
                          </a:solidFill>
                        </a:rPr>
                        <a:t>-</a:t>
                      </a:r>
                      <a:endParaRPr lang="en-IN" sz="1800" dirty="0">
                        <a:solidFill>
                          <a:schemeClr val="tx1"/>
                        </a:solidFill>
                        <a:latin typeface="+mn-lt"/>
                        <a:cs typeface="Times New Roman" pitchFamily="18" charset="0"/>
                      </a:endParaRPr>
                    </a:p>
                  </a:txBody>
                  <a:tcPr marL="91463" marR="91463" marT="45729" marB="45729"/>
                </a:tc>
                <a:tc>
                  <a:txBody>
                    <a:bodyPr/>
                    <a:lstStyle/>
                    <a:p>
                      <a:r>
                        <a:rPr lang="en-IN" sz="1800" kern="1200" baseline="0" dirty="0">
                          <a:solidFill>
                            <a:schemeClr val="tx1"/>
                          </a:solidFill>
                        </a:rPr>
                        <a:t>Reserved, user software should not write ones to reserved bits. The value read from a reserved bit is not defined.</a:t>
                      </a:r>
                      <a:endParaRPr lang="en-IN" sz="1800" dirty="0">
                        <a:solidFill>
                          <a:schemeClr val="tx1"/>
                        </a:solidFill>
                        <a:latin typeface="+mn-lt"/>
                        <a:cs typeface="Times New Roman" pitchFamily="18" charset="0"/>
                      </a:endParaRPr>
                    </a:p>
                  </a:txBody>
                  <a:tcPr marL="91463" marR="91463" marT="45729" marB="45729"/>
                </a:tc>
                <a:extLst>
                  <a:ext uri="{0D108BD9-81ED-4DB2-BD59-A6C34878D82A}">
                    <a16:rowId xmlns:a16="http://schemas.microsoft.com/office/drawing/2014/main" val="10001"/>
                  </a:ext>
                </a:extLst>
              </a:tr>
              <a:tr h="1462953">
                <a:tc>
                  <a:txBody>
                    <a:bodyPr/>
                    <a:lstStyle/>
                    <a:p>
                      <a:r>
                        <a:rPr lang="en-IN" sz="1800" kern="1200" baseline="0" dirty="0">
                          <a:solidFill>
                            <a:schemeClr val="tx1"/>
                          </a:solidFill>
                        </a:rPr>
                        <a:t>10:2</a:t>
                      </a:r>
                      <a:endParaRPr lang="en-IN" sz="1800" dirty="0">
                        <a:solidFill>
                          <a:schemeClr val="tx1"/>
                        </a:solidFill>
                        <a:latin typeface="+mn-lt"/>
                        <a:cs typeface="Times New Roman" pitchFamily="18" charset="0"/>
                      </a:endParaRPr>
                    </a:p>
                  </a:txBody>
                  <a:tcPr marL="91463" marR="91463" marT="45729" marB="45729"/>
                </a:tc>
                <a:tc>
                  <a:txBody>
                    <a:bodyPr/>
                    <a:lstStyle/>
                    <a:p>
                      <a:r>
                        <a:rPr lang="en-IN" sz="1800" kern="1200" baseline="0" dirty="0">
                          <a:solidFill>
                            <a:schemeClr val="tx1"/>
                          </a:solidFill>
                        </a:rPr>
                        <a:t>SFF_sa</a:t>
                      </a:r>
                      <a:endParaRPr lang="en-IN" sz="1800" dirty="0">
                        <a:solidFill>
                          <a:schemeClr val="tx1"/>
                        </a:solidFill>
                        <a:latin typeface="+mn-lt"/>
                        <a:cs typeface="Times New Roman" pitchFamily="18" charset="0"/>
                      </a:endParaRPr>
                    </a:p>
                  </a:txBody>
                  <a:tcPr marL="91463" marR="91463" marT="45729" marB="45729"/>
                </a:tc>
                <a:tc>
                  <a:txBody>
                    <a:bodyPr/>
                    <a:lstStyle/>
                    <a:p>
                      <a:pPr marL="285750" indent="-285750">
                        <a:buFont typeface="Wingdings" panose="05000000000000000000" pitchFamily="2" charset="2"/>
                        <a:buChar char="§"/>
                      </a:pPr>
                      <a:r>
                        <a:rPr lang="en-IN" sz="1800" kern="1200" baseline="0" dirty="0">
                          <a:solidFill>
                            <a:schemeClr val="tx1"/>
                          </a:solidFill>
                        </a:rPr>
                        <a:t>The start address of the table of individual Standard Identifiers in AF Lookup RAM.</a:t>
                      </a:r>
                    </a:p>
                    <a:p>
                      <a:pPr marL="285750" indent="-285750">
                        <a:buFont typeface="Wingdings" panose="05000000000000000000" pitchFamily="2" charset="2"/>
                        <a:buChar char="§"/>
                      </a:pPr>
                      <a:r>
                        <a:rPr lang="en-IN" sz="1800" kern="1200" baseline="0" dirty="0">
                          <a:solidFill>
                            <a:schemeClr val="tx1"/>
                          </a:solidFill>
                        </a:rPr>
                        <a:t>If the table is empty, write the same value in this register and the SFF_GRP_sa register.</a:t>
                      </a:r>
                    </a:p>
                    <a:p>
                      <a:pPr marL="285750" indent="-285750">
                        <a:buFont typeface="Wingdings" panose="05000000000000000000" pitchFamily="2" charset="2"/>
                        <a:buChar char="§"/>
                      </a:pPr>
                      <a:r>
                        <a:rPr lang="en-IN" sz="1800" kern="1200" baseline="0" dirty="0">
                          <a:solidFill>
                            <a:schemeClr val="tx1"/>
                          </a:solidFill>
                        </a:rPr>
                        <a:t>write zeroes in bits 31:11 and 1:0 of this register.</a:t>
                      </a:r>
                      <a:endParaRPr lang="en-IN" sz="1800" dirty="0">
                        <a:solidFill>
                          <a:schemeClr val="tx1"/>
                        </a:solidFill>
                        <a:latin typeface="+mn-lt"/>
                        <a:cs typeface="Times New Roman" pitchFamily="18" charset="0"/>
                      </a:endParaRPr>
                    </a:p>
                  </a:txBody>
                  <a:tcPr marL="91463" marR="91463" marT="45729" marB="45729"/>
                </a:tc>
                <a:extLst>
                  <a:ext uri="{0D108BD9-81ED-4DB2-BD59-A6C34878D82A}">
                    <a16:rowId xmlns:a16="http://schemas.microsoft.com/office/drawing/2014/main" val="10002"/>
                  </a:ext>
                </a:extLst>
              </a:tr>
              <a:tr h="1023732">
                <a:tc>
                  <a:txBody>
                    <a:bodyPr/>
                    <a:lstStyle/>
                    <a:p>
                      <a:r>
                        <a:rPr lang="en-IN" sz="1800" kern="1200" baseline="0" dirty="0">
                          <a:solidFill>
                            <a:schemeClr val="tx1"/>
                          </a:solidFill>
                        </a:rPr>
                        <a:t>31:11</a:t>
                      </a:r>
                      <a:endParaRPr lang="en-IN" sz="1800" dirty="0">
                        <a:solidFill>
                          <a:schemeClr val="tx1"/>
                        </a:solidFill>
                        <a:latin typeface="+mn-lt"/>
                        <a:cs typeface="Times New Roman" pitchFamily="18" charset="0"/>
                      </a:endParaRPr>
                    </a:p>
                  </a:txBody>
                  <a:tcPr marL="91463" marR="91463" marT="45729" marB="45729"/>
                </a:tc>
                <a:tc>
                  <a:txBody>
                    <a:bodyPr/>
                    <a:lstStyle/>
                    <a:p>
                      <a:r>
                        <a:rPr lang="en-US" sz="1800" dirty="0">
                          <a:solidFill>
                            <a:schemeClr val="tx1"/>
                          </a:solidFill>
                        </a:rPr>
                        <a:t>-</a:t>
                      </a:r>
                      <a:endParaRPr lang="en-IN" sz="1800" dirty="0">
                        <a:solidFill>
                          <a:schemeClr val="tx1"/>
                        </a:solidFill>
                        <a:latin typeface="+mn-lt"/>
                        <a:cs typeface="Times New Roman" pitchFamily="18" charset="0"/>
                      </a:endParaRPr>
                    </a:p>
                  </a:txBody>
                  <a:tcPr marL="91463" marR="91463" marT="45729" marB="45729"/>
                </a:tc>
                <a:tc>
                  <a:txBody>
                    <a:bodyPr/>
                    <a:lstStyle/>
                    <a:p>
                      <a:r>
                        <a:rPr lang="en-IN" sz="1800" kern="1200" baseline="0" dirty="0">
                          <a:solidFill>
                            <a:schemeClr val="tx1"/>
                          </a:solidFill>
                        </a:rPr>
                        <a:t>Reserved, user software should not write ones to reserved bits. The value read from a reserved bit is not defined.</a:t>
                      </a:r>
                      <a:endParaRPr lang="en-IN" sz="1800" dirty="0">
                        <a:solidFill>
                          <a:schemeClr val="tx1"/>
                        </a:solidFill>
                        <a:latin typeface="+mn-lt"/>
                        <a:cs typeface="Times New Roman" pitchFamily="18" charset="0"/>
                      </a:endParaRPr>
                    </a:p>
                  </a:txBody>
                  <a:tcPr marL="91463" marR="91463" marT="45729" marB="45729"/>
                </a:tc>
                <a:extLst>
                  <a:ext uri="{0D108BD9-81ED-4DB2-BD59-A6C34878D82A}">
                    <a16:rowId xmlns:a16="http://schemas.microsoft.com/office/drawing/2014/main" val="10003"/>
                  </a:ext>
                </a:extLst>
              </a:tr>
            </a:tbl>
          </a:graphicData>
        </a:graphic>
      </p:graphicFrame>
      <p:pic>
        <p:nvPicPr>
          <p:cNvPr id="189465" name="Picture 2" descr="Our Brand Identity » PES University">
            <a:extLst>
              <a:ext uri="{FF2B5EF4-FFF2-40B4-BE49-F238E27FC236}">
                <a16:creationId xmlns:a16="http://schemas.microsoft.com/office/drawing/2014/main" id="{883EF114-F64B-5E7E-EBD4-DC2A014538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a:extLst>
              <a:ext uri="{FF2B5EF4-FFF2-40B4-BE49-F238E27FC236}">
                <a16:creationId xmlns:a16="http://schemas.microsoft.com/office/drawing/2014/main" id="{B0706000-1E1A-8DBB-3380-09280F45392F}"/>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193B403E-4E8F-A475-F398-87E34E3FF2A4}"/>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
        <p:nvSpPr>
          <p:cNvPr id="3" name="Line 7">
            <a:extLst>
              <a:ext uri="{FF2B5EF4-FFF2-40B4-BE49-F238E27FC236}">
                <a16:creationId xmlns:a16="http://schemas.microsoft.com/office/drawing/2014/main" id="{676E6057-D790-B4B7-A0C8-CEEE15F5B490}"/>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sp>
        <p:nvSpPr>
          <p:cNvPr id="8" name="Rectangle 7">
            <a:extLst>
              <a:ext uri="{FF2B5EF4-FFF2-40B4-BE49-F238E27FC236}">
                <a16:creationId xmlns:a16="http://schemas.microsoft.com/office/drawing/2014/main" id="{CCDF63E1-22E8-460C-EBAE-D07F21A40D3B}"/>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US" altLang="en-US" sz="2200" b="1" dirty="0">
                <a:solidFill>
                  <a:srgbClr val="C00000"/>
                </a:solidFill>
                <a:latin typeface="+mn-lt"/>
                <a:cs typeface="Times New Roman" panose="02020603050405020304" pitchFamily="18" charset="0"/>
              </a:rPr>
              <a:t>Programming CAN protocol</a:t>
            </a:r>
            <a:endParaRPr lang="en-IN" sz="2200" b="1" dirty="0">
              <a:solidFill>
                <a:srgbClr val="C00000"/>
              </a:solidFill>
              <a:latin typeface="+mn-lt"/>
              <a:cs typeface="Times New Roman" panose="02020603050405020304" pitchFamily="18"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Title 1">
            <a:extLst>
              <a:ext uri="{FF2B5EF4-FFF2-40B4-BE49-F238E27FC236}">
                <a16:creationId xmlns:a16="http://schemas.microsoft.com/office/drawing/2014/main" id="{31C9D174-AFE1-70E1-7146-4B09170039C9}"/>
              </a:ext>
            </a:extLst>
          </p:cNvPr>
          <p:cNvSpPr>
            <a:spLocks noGrp="1" noChangeArrowheads="1"/>
          </p:cNvSpPr>
          <p:nvPr>
            <p:ph type="title"/>
          </p:nvPr>
        </p:nvSpPr>
        <p:spPr>
          <a:xfrm>
            <a:off x="452438" y="1087438"/>
            <a:ext cx="10514012" cy="461962"/>
          </a:xfrm>
        </p:spPr>
        <p:txBody>
          <a:bodyPr/>
          <a:lstStyle/>
          <a:p>
            <a:pPr eaLnBrk="1" hangingPunct="1">
              <a:defRPr/>
            </a:pPr>
            <a:r>
              <a:rPr lang="en-IN" altLang="en-US" sz="2000" b="1" dirty="0">
                <a:solidFill>
                  <a:schemeClr val="accent1"/>
                </a:solidFill>
                <a:latin typeface="+mn-lt"/>
                <a:cs typeface="Arial" panose="020B0604020202020204" pitchFamily="34" charset="0"/>
              </a:rPr>
              <a:t>2.   Standard Frame Group Start Address register (</a:t>
            </a:r>
            <a:r>
              <a:rPr lang="en-IN" altLang="en-US" sz="2000" b="1" dirty="0" err="1">
                <a:solidFill>
                  <a:schemeClr val="accent1"/>
                </a:solidFill>
                <a:latin typeface="+mn-lt"/>
                <a:cs typeface="Arial" panose="020B0604020202020204" pitchFamily="34" charset="0"/>
              </a:rPr>
              <a:t>SFF_GRP_sa</a:t>
            </a:r>
            <a:r>
              <a:rPr lang="en-IN" altLang="en-US" sz="2000" b="1" dirty="0">
                <a:solidFill>
                  <a:schemeClr val="accent1"/>
                </a:solidFill>
                <a:latin typeface="+mn-lt"/>
                <a:cs typeface="Arial" panose="020B0604020202020204" pitchFamily="34" charset="0"/>
              </a:rPr>
              <a:t>)</a:t>
            </a:r>
            <a:endParaRPr lang="en-IN" altLang="en-US" sz="2000" dirty="0">
              <a:solidFill>
                <a:schemeClr val="accent1"/>
              </a:solidFill>
              <a:latin typeface="+mn-lt"/>
              <a:cs typeface="Arial" panose="020B0604020202020204" pitchFamily="34" charset="0"/>
            </a:endParaRPr>
          </a:p>
        </p:txBody>
      </p:sp>
      <p:graphicFrame>
        <p:nvGraphicFramePr>
          <p:cNvPr id="4" name="Table 3">
            <a:extLst>
              <a:ext uri="{FF2B5EF4-FFF2-40B4-BE49-F238E27FC236}">
                <a16:creationId xmlns:a16="http://schemas.microsoft.com/office/drawing/2014/main" id="{D3D404D1-543C-AEAA-0A47-F71E381E7AAD}"/>
              </a:ext>
            </a:extLst>
          </p:cNvPr>
          <p:cNvGraphicFramePr>
            <a:graphicFrameLocks noGrp="1"/>
          </p:cNvGraphicFramePr>
          <p:nvPr/>
        </p:nvGraphicFramePr>
        <p:xfrm>
          <a:off x="541338" y="1631950"/>
          <a:ext cx="9066212" cy="3151188"/>
        </p:xfrm>
        <a:graphic>
          <a:graphicData uri="http://schemas.openxmlformats.org/drawingml/2006/table">
            <a:tbl>
              <a:tblPr firstRow="1" bandRow="1">
                <a:tableStyleId>{5940675A-B579-460E-94D1-54222C63F5DA}</a:tableStyleId>
              </a:tblPr>
              <a:tblGrid>
                <a:gridCol w="1024875">
                  <a:extLst>
                    <a:ext uri="{9D8B030D-6E8A-4147-A177-3AD203B41FA5}">
                      <a16:colId xmlns:a16="http://schemas.microsoft.com/office/drawing/2014/main" val="20000"/>
                    </a:ext>
                  </a:extLst>
                </a:gridCol>
                <a:gridCol w="1734407">
                  <a:extLst>
                    <a:ext uri="{9D8B030D-6E8A-4147-A177-3AD203B41FA5}">
                      <a16:colId xmlns:a16="http://schemas.microsoft.com/office/drawing/2014/main" val="20001"/>
                    </a:ext>
                  </a:extLst>
                </a:gridCol>
                <a:gridCol w="6306930">
                  <a:extLst>
                    <a:ext uri="{9D8B030D-6E8A-4147-A177-3AD203B41FA5}">
                      <a16:colId xmlns:a16="http://schemas.microsoft.com/office/drawing/2014/main" val="20002"/>
                    </a:ext>
                  </a:extLst>
                </a:gridCol>
              </a:tblGrid>
              <a:tr h="365813">
                <a:tc>
                  <a:txBody>
                    <a:bodyPr/>
                    <a:lstStyle/>
                    <a:p>
                      <a:r>
                        <a:rPr lang="en-IN" sz="1800" b="1" kern="1200" baseline="0" dirty="0">
                          <a:solidFill>
                            <a:schemeClr val="tx1"/>
                          </a:solidFill>
                        </a:rPr>
                        <a:t>Bit</a:t>
                      </a:r>
                      <a:endParaRPr lang="en-IN" sz="1800" dirty="0">
                        <a:solidFill>
                          <a:schemeClr val="tx1"/>
                        </a:solidFill>
                        <a:latin typeface="+mn-lt"/>
                        <a:cs typeface="Times New Roman" pitchFamily="18" charset="0"/>
                      </a:endParaRPr>
                    </a:p>
                  </a:txBody>
                  <a:tcPr marL="91460" marR="91460" marT="45741" marB="45741"/>
                </a:tc>
                <a:tc>
                  <a:txBody>
                    <a:bodyPr/>
                    <a:lstStyle/>
                    <a:p>
                      <a:r>
                        <a:rPr lang="en-IN" sz="1800" b="1" kern="1200" baseline="0" dirty="0">
                          <a:solidFill>
                            <a:schemeClr val="tx1"/>
                          </a:solidFill>
                        </a:rPr>
                        <a:t>Symbol</a:t>
                      </a:r>
                      <a:endParaRPr lang="en-IN" sz="1800" dirty="0">
                        <a:solidFill>
                          <a:schemeClr val="tx1"/>
                        </a:solidFill>
                        <a:latin typeface="+mn-lt"/>
                        <a:cs typeface="Times New Roman" pitchFamily="18" charset="0"/>
                      </a:endParaRPr>
                    </a:p>
                  </a:txBody>
                  <a:tcPr marL="91460" marR="91460" marT="45741" marB="45741"/>
                </a:tc>
                <a:tc>
                  <a:txBody>
                    <a:bodyPr/>
                    <a:lstStyle/>
                    <a:p>
                      <a:r>
                        <a:rPr lang="en-IN" sz="1800" b="1" kern="1200" baseline="0" dirty="0">
                          <a:solidFill>
                            <a:schemeClr val="tx1"/>
                          </a:solidFill>
                        </a:rPr>
                        <a:t>Description</a:t>
                      </a:r>
                      <a:endParaRPr lang="en-IN" sz="1800" dirty="0">
                        <a:solidFill>
                          <a:schemeClr val="tx1"/>
                        </a:solidFill>
                        <a:latin typeface="+mn-lt"/>
                        <a:cs typeface="Times New Roman" pitchFamily="18" charset="0"/>
                      </a:endParaRPr>
                    </a:p>
                  </a:txBody>
                  <a:tcPr marL="91460" marR="91460" marT="45741" marB="45741"/>
                </a:tc>
                <a:extLst>
                  <a:ext uri="{0D108BD9-81ED-4DB2-BD59-A6C34878D82A}">
                    <a16:rowId xmlns:a16="http://schemas.microsoft.com/office/drawing/2014/main" val="10000"/>
                  </a:ext>
                </a:extLst>
              </a:tr>
              <a:tr h="640145">
                <a:tc>
                  <a:txBody>
                    <a:bodyPr/>
                    <a:lstStyle/>
                    <a:p>
                      <a:r>
                        <a:rPr lang="en-IN" sz="1800" kern="1200" baseline="0" dirty="0">
                          <a:solidFill>
                            <a:schemeClr val="tx1"/>
                          </a:solidFill>
                        </a:rPr>
                        <a:t>1:0</a:t>
                      </a:r>
                      <a:endParaRPr lang="en-IN" sz="1800" dirty="0">
                        <a:solidFill>
                          <a:schemeClr val="tx1"/>
                        </a:solidFill>
                        <a:latin typeface="+mn-lt"/>
                        <a:cs typeface="Times New Roman" pitchFamily="18" charset="0"/>
                      </a:endParaRPr>
                    </a:p>
                  </a:txBody>
                  <a:tcPr marL="91460" marR="91460" marT="45741" marB="45741"/>
                </a:tc>
                <a:tc>
                  <a:txBody>
                    <a:bodyPr/>
                    <a:lstStyle/>
                    <a:p>
                      <a:r>
                        <a:rPr lang="en-US" sz="1800" dirty="0">
                          <a:solidFill>
                            <a:schemeClr val="tx1"/>
                          </a:solidFill>
                        </a:rPr>
                        <a:t>-</a:t>
                      </a:r>
                      <a:endParaRPr lang="en-IN" sz="1800" dirty="0">
                        <a:solidFill>
                          <a:schemeClr val="tx1"/>
                        </a:solidFill>
                        <a:latin typeface="+mn-lt"/>
                        <a:cs typeface="Times New Roman" pitchFamily="18" charset="0"/>
                      </a:endParaRPr>
                    </a:p>
                  </a:txBody>
                  <a:tcPr marL="91460" marR="91460" marT="45741" marB="45741"/>
                </a:tc>
                <a:tc>
                  <a:txBody>
                    <a:bodyPr/>
                    <a:lstStyle/>
                    <a:p>
                      <a:r>
                        <a:rPr lang="en-IN" sz="1800" kern="1200" baseline="0" dirty="0">
                          <a:solidFill>
                            <a:schemeClr val="tx1"/>
                          </a:solidFill>
                        </a:rPr>
                        <a:t>Reserved, user software should not write ones to reserved bits. The value read from a reserved bit is not defined.</a:t>
                      </a:r>
                      <a:endParaRPr lang="en-IN" sz="1800" dirty="0">
                        <a:solidFill>
                          <a:schemeClr val="tx1"/>
                        </a:solidFill>
                        <a:latin typeface="+mn-lt"/>
                        <a:cs typeface="Times New Roman" pitchFamily="18" charset="0"/>
                      </a:endParaRPr>
                    </a:p>
                  </a:txBody>
                  <a:tcPr marL="91460" marR="91460" marT="45741" marB="45741"/>
                </a:tc>
                <a:extLst>
                  <a:ext uri="{0D108BD9-81ED-4DB2-BD59-A6C34878D82A}">
                    <a16:rowId xmlns:a16="http://schemas.microsoft.com/office/drawing/2014/main" val="10001"/>
                  </a:ext>
                </a:extLst>
              </a:tr>
              <a:tr h="1463139">
                <a:tc>
                  <a:txBody>
                    <a:bodyPr/>
                    <a:lstStyle/>
                    <a:p>
                      <a:r>
                        <a:rPr lang="en-IN" sz="1800" kern="1200" baseline="0" dirty="0">
                          <a:solidFill>
                            <a:schemeClr val="tx1"/>
                          </a:solidFill>
                        </a:rPr>
                        <a:t>10:2</a:t>
                      </a:r>
                      <a:endParaRPr lang="en-IN" sz="1800" dirty="0">
                        <a:solidFill>
                          <a:schemeClr val="tx1"/>
                        </a:solidFill>
                        <a:latin typeface="+mn-lt"/>
                        <a:cs typeface="Times New Roman" pitchFamily="18" charset="0"/>
                      </a:endParaRPr>
                    </a:p>
                  </a:txBody>
                  <a:tcPr marL="91460" marR="91460" marT="45741" marB="45741"/>
                </a:tc>
                <a:tc>
                  <a:txBody>
                    <a:bodyPr/>
                    <a:lstStyle/>
                    <a:p>
                      <a:r>
                        <a:rPr lang="en-IN" sz="1800" b="1" dirty="0">
                          <a:solidFill>
                            <a:schemeClr val="tx1"/>
                          </a:solidFill>
                        </a:rPr>
                        <a:t>SFF_GRP_sa</a:t>
                      </a:r>
                      <a:endParaRPr lang="en-IN" sz="1800" dirty="0">
                        <a:solidFill>
                          <a:schemeClr val="tx1"/>
                        </a:solidFill>
                        <a:latin typeface="+mn-lt"/>
                        <a:cs typeface="Times New Roman" pitchFamily="18" charset="0"/>
                      </a:endParaRPr>
                    </a:p>
                  </a:txBody>
                  <a:tcPr marL="91460" marR="91460" marT="45741" marB="45741"/>
                </a:tc>
                <a:tc>
                  <a:txBody>
                    <a:bodyPr/>
                    <a:lstStyle/>
                    <a:p>
                      <a:pPr>
                        <a:buFont typeface="Arial" pitchFamily="34" charset="0"/>
                        <a:buChar char="•"/>
                      </a:pPr>
                      <a:r>
                        <a:rPr lang="en-IN" sz="1800" kern="1200" baseline="0" dirty="0">
                          <a:solidFill>
                            <a:schemeClr val="tx1"/>
                          </a:solidFill>
                        </a:rPr>
                        <a:t>The start address of the table of grouped Standard Identifiers in AF Lookup RAM..</a:t>
                      </a:r>
                    </a:p>
                    <a:p>
                      <a:r>
                        <a:rPr lang="en-IN" sz="1800" kern="1200" baseline="0" dirty="0">
                          <a:solidFill>
                            <a:schemeClr val="tx1"/>
                          </a:solidFill>
                        </a:rPr>
                        <a:t>.If the table is empty, write the same value in this register and the </a:t>
                      </a:r>
                      <a:r>
                        <a:rPr lang="en-IN" sz="1800" kern="1200" baseline="0" dirty="0" err="1">
                          <a:solidFill>
                            <a:schemeClr val="tx1"/>
                          </a:solidFill>
                        </a:rPr>
                        <a:t>EFF_sa</a:t>
                      </a:r>
                      <a:r>
                        <a:rPr lang="en-IN" sz="1800" kern="1200" baseline="0" dirty="0">
                          <a:solidFill>
                            <a:schemeClr val="tx1"/>
                          </a:solidFill>
                        </a:rPr>
                        <a:t> register.</a:t>
                      </a:r>
                    </a:p>
                    <a:p>
                      <a:r>
                        <a:rPr lang="en-IN" sz="1800" kern="1200" baseline="0" dirty="0">
                          <a:solidFill>
                            <a:schemeClr val="tx1"/>
                          </a:solidFill>
                        </a:rPr>
                        <a:t>write zeroes in bits 31:11 and 1:0 of this register.</a:t>
                      </a:r>
                      <a:endParaRPr lang="en-IN" sz="1800" dirty="0">
                        <a:solidFill>
                          <a:schemeClr val="tx1"/>
                        </a:solidFill>
                        <a:latin typeface="+mn-lt"/>
                        <a:cs typeface="Times New Roman" pitchFamily="18" charset="0"/>
                      </a:endParaRPr>
                    </a:p>
                  </a:txBody>
                  <a:tcPr marL="91460" marR="91460" marT="45741" marB="45741"/>
                </a:tc>
                <a:extLst>
                  <a:ext uri="{0D108BD9-81ED-4DB2-BD59-A6C34878D82A}">
                    <a16:rowId xmlns:a16="http://schemas.microsoft.com/office/drawing/2014/main" val="10002"/>
                  </a:ext>
                </a:extLst>
              </a:tr>
              <a:tr h="682091">
                <a:tc>
                  <a:txBody>
                    <a:bodyPr/>
                    <a:lstStyle/>
                    <a:p>
                      <a:r>
                        <a:rPr lang="en-IN" sz="1800" kern="1200" baseline="0" dirty="0">
                          <a:solidFill>
                            <a:schemeClr val="tx1"/>
                          </a:solidFill>
                        </a:rPr>
                        <a:t>31:11</a:t>
                      </a:r>
                      <a:endParaRPr lang="en-IN" sz="1800" dirty="0">
                        <a:solidFill>
                          <a:schemeClr val="tx1"/>
                        </a:solidFill>
                        <a:latin typeface="+mn-lt"/>
                        <a:cs typeface="Times New Roman" pitchFamily="18" charset="0"/>
                      </a:endParaRPr>
                    </a:p>
                  </a:txBody>
                  <a:tcPr marL="91460" marR="91460" marT="45741" marB="45741"/>
                </a:tc>
                <a:tc>
                  <a:txBody>
                    <a:bodyPr/>
                    <a:lstStyle/>
                    <a:p>
                      <a:r>
                        <a:rPr lang="en-US" sz="1800" dirty="0">
                          <a:solidFill>
                            <a:schemeClr val="tx1"/>
                          </a:solidFill>
                        </a:rPr>
                        <a:t>-</a:t>
                      </a:r>
                      <a:endParaRPr lang="en-IN" sz="1800" dirty="0">
                        <a:solidFill>
                          <a:schemeClr val="tx1"/>
                        </a:solidFill>
                        <a:latin typeface="+mn-lt"/>
                        <a:cs typeface="Times New Roman" pitchFamily="18" charset="0"/>
                      </a:endParaRPr>
                    </a:p>
                  </a:txBody>
                  <a:tcPr marL="91460" marR="91460" marT="45741" marB="45741"/>
                </a:tc>
                <a:tc>
                  <a:txBody>
                    <a:bodyPr/>
                    <a:lstStyle/>
                    <a:p>
                      <a:r>
                        <a:rPr lang="en-IN" sz="1800" kern="1200" baseline="0" dirty="0">
                          <a:solidFill>
                            <a:schemeClr val="tx1"/>
                          </a:solidFill>
                        </a:rPr>
                        <a:t>Reserved, user software should not write ones to reserved bits. The value read from a reserved bit is not defined.</a:t>
                      </a:r>
                      <a:endParaRPr lang="en-IN" sz="1800" dirty="0">
                        <a:solidFill>
                          <a:schemeClr val="tx1"/>
                        </a:solidFill>
                        <a:latin typeface="+mn-lt"/>
                        <a:cs typeface="Times New Roman" pitchFamily="18" charset="0"/>
                      </a:endParaRPr>
                    </a:p>
                  </a:txBody>
                  <a:tcPr marL="91460" marR="91460" marT="45741" marB="45741"/>
                </a:tc>
                <a:extLst>
                  <a:ext uri="{0D108BD9-81ED-4DB2-BD59-A6C34878D82A}">
                    <a16:rowId xmlns:a16="http://schemas.microsoft.com/office/drawing/2014/main" val="10003"/>
                  </a:ext>
                </a:extLst>
              </a:tr>
            </a:tbl>
          </a:graphicData>
        </a:graphic>
      </p:graphicFrame>
      <p:pic>
        <p:nvPicPr>
          <p:cNvPr id="190489" name="Picture 2" descr="Our Brand Identity » PES University">
            <a:extLst>
              <a:ext uri="{FF2B5EF4-FFF2-40B4-BE49-F238E27FC236}">
                <a16:creationId xmlns:a16="http://schemas.microsoft.com/office/drawing/2014/main" id="{CE29E254-C34B-1E94-F283-880E431A6D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a:extLst>
              <a:ext uri="{FF2B5EF4-FFF2-40B4-BE49-F238E27FC236}">
                <a16:creationId xmlns:a16="http://schemas.microsoft.com/office/drawing/2014/main" id="{7B7A44AE-870C-9C72-2FB6-AE8499F06DC8}"/>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8068AEBC-FBDD-3D0C-AFA0-965E8531FC38}"/>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
        <p:nvSpPr>
          <p:cNvPr id="3" name="Line 7">
            <a:extLst>
              <a:ext uri="{FF2B5EF4-FFF2-40B4-BE49-F238E27FC236}">
                <a16:creationId xmlns:a16="http://schemas.microsoft.com/office/drawing/2014/main" id="{4335F11B-A33F-72FC-E0C6-05C15095E31F}"/>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sp>
        <p:nvSpPr>
          <p:cNvPr id="8" name="Rectangle 7">
            <a:extLst>
              <a:ext uri="{FF2B5EF4-FFF2-40B4-BE49-F238E27FC236}">
                <a16:creationId xmlns:a16="http://schemas.microsoft.com/office/drawing/2014/main" id="{2F25B007-0CBD-7100-E7A5-D29E8BF6994B}"/>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US" altLang="en-US" sz="2200" b="1" dirty="0">
                <a:solidFill>
                  <a:srgbClr val="C00000"/>
                </a:solidFill>
                <a:latin typeface="+mn-lt"/>
                <a:cs typeface="Times New Roman" panose="02020603050405020304" pitchFamily="18" charset="0"/>
              </a:rPr>
              <a:t>Programming CAN protocol</a:t>
            </a:r>
            <a:endParaRPr lang="en-IN" sz="2200" b="1" dirty="0">
              <a:solidFill>
                <a:srgbClr val="C00000"/>
              </a:solidFill>
              <a:latin typeface="+mn-lt"/>
              <a:cs typeface="Times New Roman" panose="02020603050405020304" pitchFamily="18"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Title 1">
            <a:extLst>
              <a:ext uri="{FF2B5EF4-FFF2-40B4-BE49-F238E27FC236}">
                <a16:creationId xmlns:a16="http://schemas.microsoft.com/office/drawing/2014/main" id="{F27501A5-2543-1648-A4AF-594484DE41E3}"/>
              </a:ext>
            </a:extLst>
          </p:cNvPr>
          <p:cNvSpPr>
            <a:spLocks noGrp="1" noChangeArrowheads="1"/>
          </p:cNvSpPr>
          <p:nvPr>
            <p:ph type="title"/>
          </p:nvPr>
        </p:nvSpPr>
        <p:spPr>
          <a:xfrm>
            <a:off x="442913" y="1114425"/>
            <a:ext cx="10514012" cy="431800"/>
          </a:xfrm>
        </p:spPr>
        <p:txBody>
          <a:bodyPr/>
          <a:lstStyle/>
          <a:p>
            <a:pPr eaLnBrk="1" hangingPunct="1">
              <a:defRPr/>
            </a:pPr>
            <a:r>
              <a:rPr lang="en-IN" altLang="en-US" sz="2000" b="1" dirty="0">
                <a:solidFill>
                  <a:schemeClr val="accent1"/>
                </a:solidFill>
                <a:latin typeface="+mn-lt"/>
                <a:cs typeface="Arial" panose="020B0604020202020204" pitchFamily="34" charset="0"/>
              </a:rPr>
              <a:t>3. Extended Frame Start Address register (</a:t>
            </a:r>
            <a:r>
              <a:rPr lang="en-IN" altLang="en-US" sz="2000" b="1" dirty="0" err="1">
                <a:solidFill>
                  <a:schemeClr val="accent1"/>
                </a:solidFill>
                <a:latin typeface="+mn-lt"/>
                <a:cs typeface="Arial" panose="020B0604020202020204" pitchFamily="34" charset="0"/>
              </a:rPr>
              <a:t>EFF_sa</a:t>
            </a:r>
            <a:r>
              <a:rPr lang="en-IN" altLang="en-US" sz="2000" b="1" dirty="0">
                <a:solidFill>
                  <a:schemeClr val="accent1"/>
                </a:solidFill>
                <a:latin typeface="+mn-lt"/>
                <a:cs typeface="Arial" panose="020B0604020202020204" pitchFamily="34" charset="0"/>
              </a:rPr>
              <a:t>)</a:t>
            </a:r>
            <a:endParaRPr lang="en-IN" altLang="en-US" sz="2000" dirty="0">
              <a:solidFill>
                <a:schemeClr val="accent1"/>
              </a:solidFill>
              <a:latin typeface="+mn-lt"/>
              <a:cs typeface="Arial" panose="020B0604020202020204" pitchFamily="34" charset="0"/>
            </a:endParaRPr>
          </a:p>
        </p:txBody>
      </p:sp>
      <p:graphicFrame>
        <p:nvGraphicFramePr>
          <p:cNvPr id="4" name="Table 3">
            <a:extLst>
              <a:ext uri="{FF2B5EF4-FFF2-40B4-BE49-F238E27FC236}">
                <a16:creationId xmlns:a16="http://schemas.microsoft.com/office/drawing/2014/main" id="{F616F95D-46AD-848D-F106-B8F8DC823034}"/>
              </a:ext>
            </a:extLst>
          </p:cNvPr>
          <p:cNvGraphicFramePr>
            <a:graphicFrameLocks noGrp="1"/>
          </p:cNvGraphicFramePr>
          <p:nvPr/>
        </p:nvGraphicFramePr>
        <p:xfrm>
          <a:off x="541338" y="1658938"/>
          <a:ext cx="8923337" cy="3216275"/>
        </p:xfrm>
        <a:graphic>
          <a:graphicData uri="http://schemas.openxmlformats.org/drawingml/2006/table">
            <a:tbl>
              <a:tblPr firstRow="1" bandRow="1">
                <a:tableStyleId>{5940675A-B579-460E-94D1-54222C63F5DA}</a:tableStyleId>
              </a:tblPr>
              <a:tblGrid>
                <a:gridCol w="1008724">
                  <a:extLst>
                    <a:ext uri="{9D8B030D-6E8A-4147-A177-3AD203B41FA5}">
                      <a16:colId xmlns:a16="http://schemas.microsoft.com/office/drawing/2014/main" val="20000"/>
                    </a:ext>
                  </a:extLst>
                </a:gridCol>
                <a:gridCol w="1707075">
                  <a:extLst>
                    <a:ext uri="{9D8B030D-6E8A-4147-A177-3AD203B41FA5}">
                      <a16:colId xmlns:a16="http://schemas.microsoft.com/office/drawing/2014/main" val="20001"/>
                    </a:ext>
                  </a:extLst>
                </a:gridCol>
                <a:gridCol w="6207538">
                  <a:extLst>
                    <a:ext uri="{9D8B030D-6E8A-4147-A177-3AD203B41FA5}">
                      <a16:colId xmlns:a16="http://schemas.microsoft.com/office/drawing/2014/main" val="20002"/>
                    </a:ext>
                  </a:extLst>
                </a:gridCol>
              </a:tblGrid>
              <a:tr h="365818">
                <a:tc>
                  <a:txBody>
                    <a:bodyPr/>
                    <a:lstStyle/>
                    <a:p>
                      <a:r>
                        <a:rPr lang="en-IN" sz="1800" b="1" kern="1200" baseline="0" dirty="0">
                          <a:solidFill>
                            <a:schemeClr val="tx1"/>
                          </a:solidFill>
                        </a:rPr>
                        <a:t>Bit</a:t>
                      </a:r>
                      <a:endParaRPr lang="en-IN" sz="1800" dirty="0">
                        <a:solidFill>
                          <a:schemeClr val="tx1"/>
                        </a:solidFill>
                        <a:latin typeface="Times New Roman" pitchFamily="18" charset="0"/>
                        <a:cs typeface="Times New Roman" pitchFamily="18" charset="0"/>
                      </a:endParaRPr>
                    </a:p>
                  </a:txBody>
                  <a:tcPr marL="91456" marR="91456" marT="45742" marB="45742"/>
                </a:tc>
                <a:tc>
                  <a:txBody>
                    <a:bodyPr/>
                    <a:lstStyle/>
                    <a:p>
                      <a:r>
                        <a:rPr lang="en-IN" sz="1800" b="1" kern="1200" baseline="0" dirty="0">
                          <a:solidFill>
                            <a:schemeClr val="tx1"/>
                          </a:solidFill>
                        </a:rPr>
                        <a:t>Symbol</a:t>
                      </a:r>
                      <a:endParaRPr lang="en-IN" sz="1800" dirty="0">
                        <a:solidFill>
                          <a:schemeClr val="tx1"/>
                        </a:solidFill>
                        <a:latin typeface="Times New Roman" pitchFamily="18" charset="0"/>
                        <a:cs typeface="Times New Roman" pitchFamily="18" charset="0"/>
                      </a:endParaRPr>
                    </a:p>
                  </a:txBody>
                  <a:tcPr marL="91456" marR="91456" marT="45742" marB="45742"/>
                </a:tc>
                <a:tc>
                  <a:txBody>
                    <a:bodyPr/>
                    <a:lstStyle/>
                    <a:p>
                      <a:r>
                        <a:rPr lang="en-IN" sz="1800" b="1" kern="1200" baseline="0" dirty="0">
                          <a:solidFill>
                            <a:schemeClr val="tx1"/>
                          </a:solidFill>
                        </a:rPr>
                        <a:t>Description</a:t>
                      </a:r>
                      <a:endParaRPr lang="en-IN" sz="1800" dirty="0">
                        <a:solidFill>
                          <a:schemeClr val="tx1"/>
                        </a:solidFill>
                        <a:latin typeface="Times New Roman" pitchFamily="18" charset="0"/>
                        <a:cs typeface="Times New Roman" pitchFamily="18" charset="0"/>
                      </a:endParaRPr>
                    </a:p>
                  </a:txBody>
                  <a:tcPr marL="91456" marR="91456" marT="45742" marB="45742"/>
                </a:tc>
                <a:extLst>
                  <a:ext uri="{0D108BD9-81ED-4DB2-BD59-A6C34878D82A}">
                    <a16:rowId xmlns:a16="http://schemas.microsoft.com/office/drawing/2014/main" val="10000"/>
                  </a:ext>
                </a:extLst>
              </a:tr>
              <a:tr h="640154">
                <a:tc>
                  <a:txBody>
                    <a:bodyPr/>
                    <a:lstStyle/>
                    <a:p>
                      <a:r>
                        <a:rPr lang="en-IN" sz="1800" kern="1200" baseline="0" dirty="0">
                          <a:solidFill>
                            <a:schemeClr val="tx1"/>
                          </a:solidFill>
                        </a:rPr>
                        <a:t>1:0</a:t>
                      </a:r>
                      <a:endParaRPr lang="en-IN" sz="1800" dirty="0">
                        <a:solidFill>
                          <a:schemeClr val="tx1"/>
                        </a:solidFill>
                        <a:latin typeface="Times New Roman" pitchFamily="18" charset="0"/>
                        <a:cs typeface="Times New Roman" pitchFamily="18" charset="0"/>
                      </a:endParaRPr>
                    </a:p>
                  </a:txBody>
                  <a:tcPr marL="91456" marR="91456" marT="45742" marB="45742"/>
                </a:tc>
                <a:tc>
                  <a:txBody>
                    <a:bodyPr/>
                    <a:lstStyle/>
                    <a:p>
                      <a:r>
                        <a:rPr lang="en-US" sz="1800" dirty="0">
                          <a:solidFill>
                            <a:schemeClr val="tx1"/>
                          </a:solidFill>
                        </a:rPr>
                        <a:t>-</a:t>
                      </a:r>
                      <a:endParaRPr lang="en-IN" sz="1800" dirty="0">
                        <a:solidFill>
                          <a:schemeClr val="tx1"/>
                        </a:solidFill>
                        <a:latin typeface="Times New Roman" pitchFamily="18" charset="0"/>
                        <a:cs typeface="Times New Roman" pitchFamily="18" charset="0"/>
                      </a:endParaRPr>
                    </a:p>
                  </a:txBody>
                  <a:tcPr marL="91456" marR="91456" marT="45742" marB="45742"/>
                </a:tc>
                <a:tc>
                  <a:txBody>
                    <a:bodyPr/>
                    <a:lstStyle/>
                    <a:p>
                      <a:r>
                        <a:rPr lang="en-IN" sz="1800" kern="1200" baseline="0" dirty="0">
                          <a:solidFill>
                            <a:schemeClr val="tx1"/>
                          </a:solidFill>
                        </a:rPr>
                        <a:t>Reserved, user software should not write ones to reserved bits. The value read from a reserved bit is not defined.</a:t>
                      </a:r>
                      <a:endParaRPr lang="en-IN" sz="1800" dirty="0">
                        <a:solidFill>
                          <a:schemeClr val="tx1"/>
                        </a:solidFill>
                        <a:latin typeface="Times New Roman" pitchFamily="18" charset="0"/>
                        <a:cs typeface="Times New Roman" pitchFamily="18" charset="0"/>
                      </a:endParaRPr>
                    </a:p>
                  </a:txBody>
                  <a:tcPr marL="91456" marR="91456" marT="45742" marB="45742"/>
                </a:tc>
                <a:extLst>
                  <a:ext uri="{0D108BD9-81ED-4DB2-BD59-A6C34878D82A}">
                    <a16:rowId xmlns:a16="http://schemas.microsoft.com/office/drawing/2014/main" val="10001"/>
                  </a:ext>
                </a:extLst>
              </a:tr>
              <a:tr h="1463160">
                <a:tc>
                  <a:txBody>
                    <a:bodyPr/>
                    <a:lstStyle/>
                    <a:p>
                      <a:r>
                        <a:rPr lang="en-IN" sz="1800" kern="1200" baseline="0" dirty="0">
                          <a:solidFill>
                            <a:schemeClr val="tx1"/>
                          </a:solidFill>
                        </a:rPr>
                        <a:t>10:2</a:t>
                      </a:r>
                      <a:endParaRPr lang="en-IN" sz="1800" dirty="0">
                        <a:solidFill>
                          <a:schemeClr val="tx1"/>
                        </a:solidFill>
                        <a:latin typeface="Times New Roman" pitchFamily="18" charset="0"/>
                        <a:cs typeface="Times New Roman" pitchFamily="18" charset="0"/>
                      </a:endParaRPr>
                    </a:p>
                  </a:txBody>
                  <a:tcPr marL="91456" marR="91456" marT="45742" marB="45742"/>
                </a:tc>
                <a:tc>
                  <a:txBody>
                    <a:bodyPr/>
                    <a:lstStyle/>
                    <a:p>
                      <a:r>
                        <a:rPr lang="en-IN" sz="1800" kern="1200" baseline="0" dirty="0" err="1">
                          <a:solidFill>
                            <a:schemeClr val="tx1"/>
                          </a:solidFill>
                        </a:rPr>
                        <a:t>EFF_sa</a:t>
                      </a:r>
                      <a:endParaRPr lang="en-IN" sz="1800" dirty="0">
                        <a:solidFill>
                          <a:schemeClr val="tx1"/>
                        </a:solidFill>
                        <a:latin typeface="Times New Roman" pitchFamily="18" charset="0"/>
                        <a:cs typeface="Times New Roman" pitchFamily="18" charset="0"/>
                      </a:endParaRPr>
                    </a:p>
                  </a:txBody>
                  <a:tcPr marL="91456" marR="91456" marT="45742" marB="45742"/>
                </a:tc>
                <a:tc>
                  <a:txBody>
                    <a:bodyPr/>
                    <a:lstStyle/>
                    <a:p>
                      <a:pPr marL="285750" indent="-285750">
                        <a:buFont typeface="Wingdings" panose="05000000000000000000" pitchFamily="2" charset="2"/>
                        <a:buChar char="§"/>
                      </a:pPr>
                      <a:r>
                        <a:rPr lang="en-IN" sz="1800" kern="1200" baseline="0" dirty="0">
                          <a:solidFill>
                            <a:schemeClr val="tx1"/>
                          </a:solidFill>
                        </a:rPr>
                        <a:t>The start address of the table of individual Extended Identifiers in AF Lookup RAM.</a:t>
                      </a:r>
                    </a:p>
                    <a:p>
                      <a:pPr marL="285750" indent="-285750">
                        <a:buFont typeface="Wingdings" panose="05000000000000000000" pitchFamily="2" charset="2"/>
                        <a:buChar char="§"/>
                      </a:pPr>
                      <a:r>
                        <a:rPr lang="en-IN" sz="1800" kern="1200" baseline="0" dirty="0">
                          <a:solidFill>
                            <a:schemeClr val="tx1"/>
                          </a:solidFill>
                        </a:rPr>
                        <a:t>.If the table is empty, write the same value in this register and the </a:t>
                      </a:r>
                      <a:r>
                        <a:rPr lang="en-IN" sz="1800" kern="1200" baseline="0" dirty="0" err="1">
                          <a:solidFill>
                            <a:schemeClr val="tx1"/>
                          </a:solidFill>
                        </a:rPr>
                        <a:t>EFF_GRP_sa</a:t>
                      </a:r>
                      <a:r>
                        <a:rPr lang="en-IN" sz="1800" kern="1200" baseline="0" dirty="0">
                          <a:solidFill>
                            <a:schemeClr val="tx1"/>
                          </a:solidFill>
                        </a:rPr>
                        <a:t> register</a:t>
                      </a:r>
                    </a:p>
                    <a:p>
                      <a:pPr marL="285750" indent="-285750">
                        <a:buFont typeface="Wingdings" panose="05000000000000000000" pitchFamily="2" charset="2"/>
                        <a:buChar char="§"/>
                      </a:pPr>
                      <a:r>
                        <a:rPr lang="en-IN" sz="1800" kern="1200" baseline="0" dirty="0">
                          <a:solidFill>
                            <a:schemeClr val="tx1"/>
                          </a:solidFill>
                        </a:rPr>
                        <a:t>write zeroes in bits 31:11 and 1:0 of this register.</a:t>
                      </a:r>
                      <a:endParaRPr lang="en-IN" sz="1800" dirty="0">
                        <a:solidFill>
                          <a:schemeClr val="tx1"/>
                        </a:solidFill>
                        <a:latin typeface="Times New Roman" pitchFamily="18" charset="0"/>
                        <a:cs typeface="Times New Roman" pitchFamily="18" charset="0"/>
                      </a:endParaRPr>
                    </a:p>
                  </a:txBody>
                  <a:tcPr marL="91456" marR="91456" marT="45742" marB="45742"/>
                </a:tc>
                <a:extLst>
                  <a:ext uri="{0D108BD9-81ED-4DB2-BD59-A6C34878D82A}">
                    <a16:rowId xmlns:a16="http://schemas.microsoft.com/office/drawing/2014/main" val="10002"/>
                  </a:ext>
                </a:extLst>
              </a:tr>
              <a:tr h="747143">
                <a:tc>
                  <a:txBody>
                    <a:bodyPr/>
                    <a:lstStyle/>
                    <a:p>
                      <a:r>
                        <a:rPr lang="en-IN" sz="1800" kern="1200" baseline="0" dirty="0">
                          <a:solidFill>
                            <a:schemeClr val="tx1"/>
                          </a:solidFill>
                        </a:rPr>
                        <a:t>31:11</a:t>
                      </a:r>
                      <a:endParaRPr lang="en-IN" sz="1800" dirty="0">
                        <a:solidFill>
                          <a:schemeClr val="tx1"/>
                        </a:solidFill>
                        <a:latin typeface="Times New Roman" pitchFamily="18" charset="0"/>
                        <a:cs typeface="Times New Roman" pitchFamily="18" charset="0"/>
                      </a:endParaRPr>
                    </a:p>
                  </a:txBody>
                  <a:tcPr marL="91456" marR="91456" marT="45742" marB="45742"/>
                </a:tc>
                <a:tc>
                  <a:txBody>
                    <a:bodyPr/>
                    <a:lstStyle/>
                    <a:p>
                      <a:r>
                        <a:rPr lang="en-US" sz="1800" dirty="0">
                          <a:solidFill>
                            <a:schemeClr val="tx1"/>
                          </a:solidFill>
                        </a:rPr>
                        <a:t>-</a:t>
                      </a:r>
                      <a:endParaRPr lang="en-IN" sz="1800" dirty="0">
                        <a:solidFill>
                          <a:schemeClr val="tx1"/>
                        </a:solidFill>
                        <a:latin typeface="Times New Roman" pitchFamily="18" charset="0"/>
                        <a:cs typeface="Times New Roman" pitchFamily="18" charset="0"/>
                      </a:endParaRPr>
                    </a:p>
                  </a:txBody>
                  <a:tcPr marL="91456" marR="91456" marT="45742" marB="45742"/>
                </a:tc>
                <a:tc>
                  <a:txBody>
                    <a:bodyPr/>
                    <a:lstStyle/>
                    <a:p>
                      <a:r>
                        <a:rPr lang="en-IN" sz="1800" kern="1200" baseline="0" dirty="0">
                          <a:solidFill>
                            <a:schemeClr val="tx1"/>
                          </a:solidFill>
                        </a:rPr>
                        <a:t>Reserved, user software should not write ones to reserved bits. The value read from a reserved bit is not defined.</a:t>
                      </a:r>
                      <a:endParaRPr lang="en-IN" sz="1800" dirty="0">
                        <a:solidFill>
                          <a:schemeClr val="tx1"/>
                        </a:solidFill>
                        <a:latin typeface="Times New Roman" pitchFamily="18" charset="0"/>
                        <a:cs typeface="Times New Roman" pitchFamily="18" charset="0"/>
                      </a:endParaRPr>
                    </a:p>
                  </a:txBody>
                  <a:tcPr marL="91456" marR="91456" marT="45742" marB="45742"/>
                </a:tc>
                <a:extLst>
                  <a:ext uri="{0D108BD9-81ED-4DB2-BD59-A6C34878D82A}">
                    <a16:rowId xmlns:a16="http://schemas.microsoft.com/office/drawing/2014/main" val="10003"/>
                  </a:ext>
                </a:extLst>
              </a:tr>
            </a:tbl>
          </a:graphicData>
        </a:graphic>
      </p:graphicFrame>
      <p:pic>
        <p:nvPicPr>
          <p:cNvPr id="191513" name="Picture 2" descr="Our Brand Identity » PES University">
            <a:extLst>
              <a:ext uri="{FF2B5EF4-FFF2-40B4-BE49-F238E27FC236}">
                <a16:creationId xmlns:a16="http://schemas.microsoft.com/office/drawing/2014/main" id="{991D5531-9868-293A-10A0-0FDAF25EB4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a:extLst>
              <a:ext uri="{FF2B5EF4-FFF2-40B4-BE49-F238E27FC236}">
                <a16:creationId xmlns:a16="http://schemas.microsoft.com/office/drawing/2014/main" id="{AA130E7E-A6B1-8EF3-CA40-CEEC837FF5C9}"/>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1C2BA126-0CE6-9877-3DB6-CB3C5F3EC6BD}"/>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
        <p:nvSpPr>
          <p:cNvPr id="3" name="Line 7">
            <a:extLst>
              <a:ext uri="{FF2B5EF4-FFF2-40B4-BE49-F238E27FC236}">
                <a16:creationId xmlns:a16="http://schemas.microsoft.com/office/drawing/2014/main" id="{F4CA628D-7585-6011-0B16-A0B22E745B2F}"/>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sp>
        <p:nvSpPr>
          <p:cNvPr id="8" name="Rectangle 7">
            <a:extLst>
              <a:ext uri="{FF2B5EF4-FFF2-40B4-BE49-F238E27FC236}">
                <a16:creationId xmlns:a16="http://schemas.microsoft.com/office/drawing/2014/main" id="{D49BF917-2E99-787B-942B-12B353FE15CC}"/>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US" altLang="en-US" sz="2200" b="1" dirty="0">
                <a:solidFill>
                  <a:srgbClr val="C00000"/>
                </a:solidFill>
                <a:latin typeface="+mn-lt"/>
                <a:cs typeface="Times New Roman" panose="02020603050405020304" pitchFamily="18" charset="0"/>
              </a:rPr>
              <a:t>Programming CAN protocol</a:t>
            </a:r>
            <a:endParaRPr lang="en-IN" sz="2200" b="1" dirty="0">
              <a:solidFill>
                <a:srgbClr val="C00000"/>
              </a:solidFill>
              <a:latin typeface="+mn-lt"/>
              <a:cs typeface="Times New Roman" panose="02020603050405020304" pitchFamily="18"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Title 1">
            <a:extLst>
              <a:ext uri="{FF2B5EF4-FFF2-40B4-BE49-F238E27FC236}">
                <a16:creationId xmlns:a16="http://schemas.microsoft.com/office/drawing/2014/main" id="{6855112E-EDDD-8E4C-B286-044E2050F291}"/>
              </a:ext>
            </a:extLst>
          </p:cNvPr>
          <p:cNvSpPr>
            <a:spLocks noGrp="1" noChangeArrowheads="1"/>
          </p:cNvSpPr>
          <p:nvPr>
            <p:ph type="title"/>
          </p:nvPr>
        </p:nvSpPr>
        <p:spPr>
          <a:xfrm>
            <a:off x="476250" y="1111250"/>
            <a:ext cx="10514013" cy="461963"/>
          </a:xfrm>
        </p:spPr>
        <p:txBody>
          <a:bodyPr/>
          <a:lstStyle/>
          <a:p>
            <a:pPr eaLnBrk="1" hangingPunct="1">
              <a:defRPr/>
            </a:pPr>
            <a:r>
              <a:rPr lang="en-IN" altLang="en-US" sz="2000" b="1" dirty="0">
                <a:solidFill>
                  <a:schemeClr val="accent1"/>
                </a:solidFill>
                <a:latin typeface="+mn-lt"/>
                <a:cs typeface="Arial" panose="020B0604020202020204" pitchFamily="34" charset="0"/>
              </a:rPr>
              <a:t>4. Extended Frame Group Start Address register (</a:t>
            </a:r>
            <a:r>
              <a:rPr lang="en-IN" altLang="en-US" sz="2000" b="1" dirty="0" err="1">
                <a:solidFill>
                  <a:schemeClr val="accent1"/>
                </a:solidFill>
                <a:latin typeface="+mn-lt"/>
                <a:cs typeface="Arial" panose="020B0604020202020204" pitchFamily="34" charset="0"/>
              </a:rPr>
              <a:t>EFF_GRP_sa</a:t>
            </a:r>
            <a:r>
              <a:rPr lang="en-IN" altLang="en-US" sz="2000" b="1" dirty="0">
                <a:solidFill>
                  <a:schemeClr val="accent1"/>
                </a:solidFill>
                <a:latin typeface="+mn-lt"/>
                <a:cs typeface="Arial" panose="020B0604020202020204" pitchFamily="34" charset="0"/>
              </a:rPr>
              <a:t>)</a:t>
            </a:r>
            <a:endParaRPr lang="en-IN" altLang="en-US" sz="2000" dirty="0">
              <a:solidFill>
                <a:schemeClr val="accent1"/>
              </a:solidFill>
              <a:latin typeface="+mn-lt"/>
              <a:cs typeface="Arial" panose="020B0604020202020204" pitchFamily="34" charset="0"/>
            </a:endParaRPr>
          </a:p>
        </p:txBody>
      </p:sp>
      <p:graphicFrame>
        <p:nvGraphicFramePr>
          <p:cNvPr id="4" name="Table 3">
            <a:extLst>
              <a:ext uri="{FF2B5EF4-FFF2-40B4-BE49-F238E27FC236}">
                <a16:creationId xmlns:a16="http://schemas.microsoft.com/office/drawing/2014/main" id="{87265208-5532-A01D-CDD0-84839E2A7872}"/>
              </a:ext>
            </a:extLst>
          </p:cNvPr>
          <p:cNvGraphicFramePr>
            <a:graphicFrameLocks noGrp="1"/>
          </p:cNvGraphicFramePr>
          <p:nvPr/>
        </p:nvGraphicFramePr>
        <p:xfrm>
          <a:off x="541338" y="1655763"/>
          <a:ext cx="9161462" cy="3209925"/>
        </p:xfrm>
        <a:graphic>
          <a:graphicData uri="http://schemas.openxmlformats.org/drawingml/2006/table">
            <a:tbl>
              <a:tblPr firstRow="1" bandRow="1">
                <a:tableStyleId>{5940675A-B579-460E-94D1-54222C63F5DA}</a:tableStyleId>
              </a:tblPr>
              <a:tblGrid>
                <a:gridCol w="876313">
                  <a:extLst>
                    <a:ext uri="{9D8B030D-6E8A-4147-A177-3AD203B41FA5}">
                      <a16:colId xmlns:a16="http://schemas.microsoft.com/office/drawing/2014/main" val="20000"/>
                    </a:ext>
                  </a:extLst>
                </a:gridCol>
                <a:gridCol w="1741373">
                  <a:extLst>
                    <a:ext uri="{9D8B030D-6E8A-4147-A177-3AD203B41FA5}">
                      <a16:colId xmlns:a16="http://schemas.microsoft.com/office/drawing/2014/main" val="20001"/>
                    </a:ext>
                  </a:extLst>
                </a:gridCol>
                <a:gridCol w="6543776">
                  <a:extLst>
                    <a:ext uri="{9D8B030D-6E8A-4147-A177-3AD203B41FA5}">
                      <a16:colId xmlns:a16="http://schemas.microsoft.com/office/drawing/2014/main" val="20002"/>
                    </a:ext>
                  </a:extLst>
                </a:gridCol>
              </a:tblGrid>
              <a:tr h="365845">
                <a:tc>
                  <a:txBody>
                    <a:bodyPr/>
                    <a:lstStyle/>
                    <a:p>
                      <a:pPr algn="just"/>
                      <a:r>
                        <a:rPr lang="en-IN" sz="1800" b="1" kern="1200" baseline="0" dirty="0">
                          <a:solidFill>
                            <a:schemeClr val="tx1"/>
                          </a:solidFill>
                        </a:rPr>
                        <a:t>Bit</a:t>
                      </a:r>
                      <a:endParaRPr lang="en-IN" sz="1800" dirty="0">
                        <a:solidFill>
                          <a:schemeClr val="tx1"/>
                        </a:solidFill>
                        <a:latin typeface="Times New Roman" pitchFamily="18" charset="0"/>
                        <a:cs typeface="Times New Roman" pitchFamily="18" charset="0"/>
                      </a:endParaRPr>
                    </a:p>
                  </a:txBody>
                  <a:tcPr marL="91463" marR="91463" marT="45731" marB="45731"/>
                </a:tc>
                <a:tc>
                  <a:txBody>
                    <a:bodyPr/>
                    <a:lstStyle/>
                    <a:p>
                      <a:pPr algn="just"/>
                      <a:r>
                        <a:rPr lang="en-IN" sz="1800" b="1" kern="1200" baseline="0" dirty="0">
                          <a:solidFill>
                            <a:schemeClr val="tx1"/>
                          </a:solidFill>
                        </a:rPr>
                        <a:t>Symbol</a:t>
                      </a:r>
                      <a:endParaRPr lang="en-IN" sz="1800" dirty="0">
                        <a:solidFill>
                          <a:schemeClr val="tx1"/>
                        </a:solidFill>
                        <a:latin typeface="Times New Roman" pitchFamily="18" charset="0"/>
                        <a:cs typeface="Times New Roman" pitchFamily="18" charset="0"/>
                      </a:endParaRPr>
                    </a:p>
                  </a:txBody>
                  <a:tcPr marL="91463" marR="91463" marT="45731" marB="45731"/>
                </a:tc>
                <a:tc>
                  <a:txBody>
                    <a:bodyPr/>
                    <a:lstStyle/>
                    <a:p>
                      <a:pPr algn="just"/>
                      <a:r>
                        <a:rPr lang="en-IN" sz="1800" b="1" kern="1200" baseline="0" dirty="0">
                          <a:solidFill>
                            <a:schemeClr val="tx1"/>
                          </a:solidFill>
                        </a:rPr>
                        <a:t>Description</a:t>
                      </a:r>
                      <a:endParaRPr lang="en-IN" sz="1800" dirty="0">
                        <a:solidFill>
                          <a:schemeClr val="tx1"/>
                        </a:solidFill>
                        <a:latin typeface="Times New Roman" pitchFamily="18" charset="0"/>
                        <a:cs typeface="Times New Roman" pitchFamily="18" charset="0"/>
                      </a:endParaRPr>
                    </a:p>
                  </a:txBody>
                  <a:tcPr marL="91463" marR="91463" marT="45731" marB="45731"/>
                </a:tc>
                <a:extLst>
                  <a:ext uri="{0D108BD9-81ED-4DB2-BD59-A6C34878D82A}">
                    <a16:rowId xmlns:a16="http://schemas.microsoft.com/office/drawing/2014/main" val="10000"/>
                  </a:ext>
                </a:extLst>
              </a:tr>
              <a:tr h="640227">
                <a:tc>
                  <a:txBody>
                    <a:bodyPr/>
                    <a:lstStyle/>
                    <a:p>
                      <a:pPr algn="just"/>
                      <a:r>
                        <a:rPr lang="en-IN" sz="1800" kern="1200" baseline="0" dirty="0">
                          <a:solidFill>
                            <a:schemeClr val="tx1"/>
                          </a:solidFill>
                        </a:rPr>
                        <a:t>1:0</a:t>
                      </a:r>
                      <a:endParaRPr lang="en-IN" sz="1800" dirty="0">
                        <a:solidFill>
                          <a:schemeClr val="tx1"/>
                        </a:solidFill>
                        <a:latin typeface="Times New Roman" pitchFamily="18" charset="0"/>
                        <a:cs typeface="Times New Roman" pitchFamily="18" charset="0"/>
                      </a:endParaRPr>
                    </a:p>
                  </a:txBody>
                  <a:tcPr marL="91463" marR="91463" marT="45731" marB="45731"/>
                </a:tc>
                <a:tc>
                  <a:txBody>
                    <a:bodyPr/>
                    <a:lstStyle/>
                    <a:p>
                      <a:pPr algn="just"/>
                      <a:r>
                        <a:rPr lang="en-US" sz="1800" dirty="0">
                          <a:solidFill>
                            <a:schemeClr val="tx1"/>
                          </a:solidFill>
                        </a:rPr>
                        <a:t>-</a:t>
                      </a:r>
                      <a:endParaRPr lang="en-IN" sz="1800" dirty="0">
                        <a:solidFill>
                          <a:schemeClr val="tx1"/>
                        </a:solidFill>
                        <a:latin typeface="Times New Roman" pitchFamily="18" charset="0"/>
                        <a:cs typeface="Times New Roman" pitchFamily="18" charset="0"/>
                      </a:endParaRPr>
                    </a:p>
                  </a:txBody>
                  <a:tcPr marL="91463" marR="91463" marT="45731" marB="45731"/>
                </a:tc>
                <a:tc>
                  <a:txBody>
                    <a:bodyPr/>
                    <a:lstStyle/>
                    <a:p>
                      <a:pPr algn="just"/>
                      <a:r>
                        <a:rPr lang="en-IN" sz="1800" kern="1200" baseline="0" dirty="0">
                          <a:solidFill>
                            <a:schemeClr val="tx1"/>
                          </a:solidFill>
                        </a:rPr>
                        <a:t>Reserved, user software should not write ones to reserved bits. The value read from a reserved bit is not defined.</a:t>
                      </a:r>
                      <a:endParaRPr lang="en-IN" sz="1800" dirty="0">
                        <a:solidFill>
                          <a:schemeClr val="tx1"/>
                        </a:solidFill>
                        <a:latin typeface="Times New Roman" pitchFamily="18" charset="0"/>
                        <a:cs typeface="Times New Roman" pitchFamily="18" charset="0"/>
                      </a:endParaRPr>
                    </a:p>
                  </a:txBody>
                  <a:tcPr marL="91463" marR="91463" marT="45731" marB="45731"/>
                </a:tc>
                <a:extLst>
                  <a:ext uri="{0D108BD9-81ED-4DB2-BD59-A6C34878D82A}">
                    <a16:rowId xmlns:a16="http://schemas.microsoft.com/office/drawing/2014/main" val="10001"/>
                  </a:ext>
                </a:extLst>
              </a:tr>
              <a:tr h="1463373">
                <a:tc>
                  <a:txBody>
                    <a:bodyPr/>
                    <a:lstStyle/>
                    <a:p>
                      <a:pPr algn="just"/>
                      <a:r>
                        <a:rPr lang="en-IN" sz="1800" kern="1200" baseline="0" dirty="0">
                          <a:solidFill>
                            <a:schemeClr val="tx1"/>
                          </a:solidFill>
                        </a:rPr>
                        <a:t>10:2</a:t>
                      </a:r>
                      <a:endParaRPr lang="en-IN" sz="1800" dirty="0">
                        <a:solidFill>
                          <a:schemeClr val="tx1"/>
                        </a:solidFill>
                        <a:latin typeface="Times New Roman" pitchFamily="18" charset="0"/>
                        <a:cs typeface="Times New Roman" pitchFamily="18" charset="0"/>
                      </a:endParaRPr>
                    </a:p>
                  </a:txBody>
                  <a:tcPr marL="91463" marR="91463" marT="45731" marB="45731"/>
                </a:tc>
                <a:tc>
                  <a:txBody>
                    <a:bodyPr/>
                    <a:lstStyle/>
                    <a:p>
                      <a:pPr algn="just"/>
                      <a:r>
                        <a:rPr lang="en-IN" sz="1800" kern="1200" baseline="0" dirty="0" err="1">
                          <a:solidFill>
                            <a:schemeClr val="tx1"/>
                          </a:solidFill>
                        </a:rPr>
                        <a:t>Eff_GRP_sa</a:t>
                      </a:r>
                      <a:endParaRPr lang="en-IN" sz="1800" dirty="0">
                        <a:solidFill>
                          <a:schemeClr val="tx1"/>
                        </a:solidFill>
                        <a:latin typeface="Times New Roman" pitchFamily="18" charset="0"/>
                        <a:cs typeface="Times New Roman" pitchFamily="18" charset="0"/>
                      </a:endParaRPr>
                    </a:p>
                  </a:txBody>
                  <a:tcPr marL="91463" marR="91463" marT="45731" marB="45731"/>
                </a:tc>
                <a:tc>
                  <a:txBody>
                    <a:bodyPr/>
                    <a:lstStyle/>
                    <a:p>
                      <a:pPr marL="285750" indent="-285750" algn="just">
                        <a:buFont typeface="Wingdings" panose="05000000000000000000" pitchFamily="2" charset="2"/>
                        <a:buChar char="§"/>
                      </a:pPr>
                      <a:r>
                        <a:rPr lang="en-IN" sz="1800" kern="1200" baseline="0" dirty="0">
                          <a:solidFill>
                            <a:schemeClr val="tx1"/>
                          </a:solidFill>
                        </a:rPr>
                        <a:t>The start address of the table of grouped Extended Identifiers in AF Lookup RAM..</a:t>
                      </a:r>
                    </a:p>
                    <a:p>
                      <a:pPr marL="285750" indent="-285750" algn="just">
                        <a:buFont typeface="Wingdings" panose="05000000000000000000" pitchFamily="2" charset="2"/>
                        <a:buChar char="§"/>
                      </a:pPr>
                      <a:r>
                        <a:rPr lang="en-IN" sz="1800" kern="1200" baseline="0" dirty="0">
                          <a:solidFill>
                            <a:schemeClr val="tx1"/>
                          </a:solidFill>
                        </a:rPr>
                        <a:t>If the table is empty, write the same value in this register and the </a:t>
                      </a:r>
                      <a:r>
                        <a:rPr lang="en-IN" sz="1800" kern="1200" baseline="0" dirty="0" err="1">
                          <a:solidFill>
                            <a:schemeClr val="tx1"/>
                          </a:solidFill>
                        </a:rPr>
                        <a:t>ENDofTable</a:t>
                      </a:r>
                      <a:r>
                        <a:rPr lang="en-IN" sz="1800" kern="1200" baseline="0" dirty="0">
                          <a:solidFill>
                            <a:schemeClr val="tx1"/>
                          </a:solidFill>
                        </a:rPr>
                        <a:t> register</a:t>
                      </a:r>
                    </a:p>
                    <a:p>
                      <a:pPr marL="285750" indent="-285750" algn="just">
                        <a:buFont typeface="Wingdings" panose="05000000000000000000" pitchFamily="2" charset="2"/>
                        <a:buChar char="§"/>
                      </a:pPr>
                      <a:r>
                        <a:rPr lang="en-IN" sz="1800" kern="1200" baseline="0" dirty="0">
                          <a:solidFill>
                            <a:schemeClr val="tx1"/>
                          </a:solidFill>
                        </a:rPr>
                        <a:t>write zeroes in bits 31:11 and 1:0 of this register.</a:t>
                      </a:r>
                      <a:endParaRPr lang="en-IN" sz="1800" dirty="0">
                        <a:solidFill>
                          <a:schemeClr val="tx1"/>
                        </a:solidFill>
                        <a:latin typeface="Times New Roman" pitchFamily="18" charset="0"/>
                        <a:cs typeface="Times New Roman" pitchFamily="18" charset="0"/>
                      </a:endParaRPr>
                    </a:p>
                  </a:txBody>
                  <a:tcPr marL="91463" marR="91463" marT="45731" marB="45731"/>
                </a:tc>
                <a:extLst>
                  <a:ext uri="{0D108BD9-81ED-4DB2-BD59-A6C34878D82A}">
                    <a16:rowId xmlns:a16="http://schemas.microsoft.com/office/drawing/2014/main" val="10002"/>
                  </a:ext>
                </a:extLst>
              </a:tr>
              <a:tr h="740481">
                <a:tc>
                  <a:txBody>
                    <a:bodyPr/>
                    <a:lstStyle/>
                    <a:p>
                      <a:pPr algn="just"/>
                      <a:r>
                        <a:rPr lang="en-IN" sz="1800" kern="1200" baseline="0" dirty="0">
                          <a:solidFill>
                            <a:schemeClr val="tx1"/>
                          </a:solidFill>
                        </a:rPr>
                        <a:t>31:11</a:t>
                      </a:r>
                      <a:endParaRPr lang="en-IN" sz="1800" dirty="0">
                        <a:solidFill>
                          <a:schemeClr val="tx1"/>
                        </a:solidFill>
                        <a:latin typeface="Times New Roman" pitchFamily="18" charset="0"/>
                        <a:cs typeface="Times New Roman" pitchFamily="18" charset="0"/>
                      </a:endParaRPr>
                    </a:p>
                  </a:txBody>
                  <a:tcPr marL="91463" marR="91463" marT="45731" marB="45731"/>
                </a:tc>
                <a:tc>
                  <a:txBody>
                    <a:bodyPr/>
                    <a:lstStyle/>
                    <a:p>
                      <a:pPr algn="just"/>
                      <a:r>
                        <a:rPr lang="en-US" sz="1800" dirty="0">
                          <a:solidFill>
                            <a:schemeClr val="tx1"/>
                          </a:solidFill>
                        </a:rPr>
                        <a:t>-</a:t>
                      </a:r>
                      <a:endParaRPr lang="en-IN" sz="1800" dirty="0">
                        <a:solidFill>
                          <a:schemeClr val="tx1"/>
                        </a:solidFill>
                        <a:latin typeface="Times New Roman" pitchFamily="18" charset="0"/>
                        <a:cs typeface="Times New Roman" pitchFamily="18" charset="0"/>
                      </a:endParaRPr>
                    </a:p>
                  </a:txBody>
                  <a:tcPr marL="91463" marR="91463" marT="45731" marB="45731"/>
                </a:tc>
                <a:tc>
                  <a:txBody>
                    <a:bodyPr/>
                    <a:lstStyle/>
                    <a:p>
                      <a:pPr algn="just"/>
                      <a:r>
                        <a:rPr lang="en-IN" sz="1800" kern="1200" baseline="0" dirty="0">
                          <a:solidFill>
                            <a:schemeClr val="tx1"/>
                          </a:solidFill>
                        </a:rPr>
                        <a:t>Reserved, user software should not write ones to reserved bits. The value read from a reserved bit is not defined.</a:t>
                      </a:r>
                      <a:endParaRPr lang="en-IN" sz="1800" dirty="0">
                        <a:solidFill>
                          <a:schemeClr val="tx1"/>
                        </a:solidFill>
                        <a:latin typeface="Times New Roman" pitchFamily="18" charset="0"/>
                        <a:cs typeface="Times New Roman" pitchFamily="18" charset="0"/>
                      </a:endParaRPr>
                    </a:p>
                  </a:txBody>
                  <a:tcPr marL="91463" marR="91463" marT="45731" marB="45731"/>
                </a:tc>
                <a:extLst>
                  <a:ext uri="{0D108BD9-81ED-4DB2-BD59-A6C34878D82A}">
                    <a16:rowId xmlns:a16="http://schemas.microsoft.com/office/drawing/2014/main" val="10003"/>
                  </a:ext>
                </a:extLst>
              </a:tr>
            </a:tbl>
          </a:graphicData>
        </a:graphic>
      </p:graphicFrame>
      <p:pic>
        <p:nvPicPr>
          <p:cNvPr id="192537" name="Picture 2" descr="Our Brand Identity » PES University">
            <a:extLst>
              <a:ext uri="{FF2B5EF4-FFF2-40B4-BE49-F238E27FC236}">
                <a16:creationId xmlns:a16="http://schemas.microsoft.com/office/drawing/2014/main" id="{6935547B-C6EE-3CE4-FB53-EA6F7FEDEA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a:extLst>
              <a:ext uri="{FF2B5EF4-FFF2-40B4-BE49-F238E27FC236}">
                <a16:creationId xmlns:a16="http://schemas.microsoft.com/office/drawing/2014/main" id="{DCB7C1B0-7675-1C56-4821-C04615A65CD9}"/>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AB28A168-C9B2-144B-C9D1-380C30F6D7DD}"/>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
        <p:nvSpPr>
          <p:cNvPr id="3" name="Line 7">
            <a:extLst>
              <a:ext uri="{FF2B5EF4-FFF2-40B4-BE49-F238E27FC236}">
                <a16:creationId xmlns:a16="http://schemas.microsoft.com/office/drawing/2014/main" id="{D87DC808-F949-A0B6-E499-DDD3DF6A2613}"/>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sp>
        <p:nvSpPr>
          <p:cNvPr id="8" name="Rectangle 7">
            <a:extLst>
              <a:ext uri="{FF2B5EF4-FFF2-40B4-BE49-F238E27FC236}">
                <a16:creationId xmlns:a16="http://schemas.microsoft.com/office/drawing/2014/main" id="{8F15C419-47B9-B076-04B0-D5857AC3653A}"/>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US" altLang="en-US" sz="2200" b="1" dirty="0">
                <a:solidFill>
                  <a:srgbClr val="C00000"/>
                </a:solidFill>
                <a:latin typeface="+mn-lt"/>
                <a:cs typeface="Times New Roman" panose="02020603050405020304" pitchFamily="18" charset="0"/>
              </a:rPr>
              <a:t>Programming CAN protocol</a:t>
            </a:r>
            <a:endParaRPr lang="en-IN" sz="2200" b="1" dirty="0">
              <a:solidFill>
                <a:srgbClr val="C00000"/>
              </a:solidFill>
              <a:latin typeface="+mn-lt"/>
              <a:cs typeface="Times New Roman" panose="02020603050405020304" pitchFamily="18"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Title 1">
            <a:extLst>
              <a:ext uri="{FF2B5EF4-FFF2-40B4-BE49-F238E27FC236}">
                <a16:creationId xmlns:a16="http://schemas.microsoft.com/office/drawing/2014/main" id="{C4B258DE-7D58-95C8-DC92-52C9CC97E0FF}"/>
              </a:ext>
            </a:extLst>
          </p:cNvPr>
          <p:cNvSpPr>
            <a:spLocks noGrp="1" noChangeArrowheads="1"/>
          </p:cNvSpPr>
          <p:nvPr>
            <p:ph type="title"/>
          </p:nvPr>
        </p:nvSpPr>
        <p:spPr>
          <a:xfrm>
            <a:off x="442913" y="1112838"/>
            <a:ext cx="10514012" cy="369887"/>
          </a:xfrm>
        </p:spPr>
        <p:txBody>
          <a:bodyPr/>
          <a:lstStyle/>
          <a:p>
            <a:pPr eaLnBrk="1" hangingPunct="1">
              <a:defRPr/>
            </a:pPr>
            <a:r>
              <a:rPr lang="da-DK" altLang="en-US" sz="1800" b="1" dirty="0">
                <a:solidFill>
                  <a:schemeClr val="accent1"/>
                </a:solidFill>
                <a:latin typeface="+mn-lt"/>
                <a:cs typeface="Arial" panose="020B0604020202020204" pitchFamily="34" charset="0"/>
              </a:rPr>
              <a:t>5. End of AF Tables register (ENDofTable)</a:t>
            </a:r>
            <a:endParaRPr lang="en-IN" altLang="en-US" sz="1800" dirty="0">
              <a:solidFill>
                <a:schemeClr val="accent1"/>
              </a:solidFill>
              <a:latin typeface="+mn-lt"/>
              <a:cs typeface="Arial" panose="020B0604020202020204" pitchFamily="34" charset="0"/>
            </a:endParaRPr>
          </a:p>
        </p:txBody>
      </p:sp>
      <p:graphicFrame>
        <p:nvGraphicFramePr>
          <p:cNvPr id="4" name="Table 3">
            <a:extLst>
              <a:ext uri="{FF2B5EF4-FFF2-40B4-BE49-F238E27FC236}">
                <a16:creationId xmlns:a16="http://schemas.microsoft.com/office/drawing/2014/main" id="{38DC4E6A-F2D0-4176-511D-3D4B805D3BCE}"/>
              </a:ext>
            </a:extLst>
          </p:cNvPr>
          <p:cNvGraphicFramePr>
            <a:graphicFrameLocks noGrp="1"/>
          </p:cNvGraphicFramePr>
          <p:nvPr/>
        </p:nvGraphicFramePr>
        <p:xfrm>
          <a:off x="541338" y="1657350"/>
          <a:ext cx="8934450" cy="2682875"/>
        </p:xfrm>
        <a:graphic>
          <a:graphicData uri="http://schemas.openxmlformats.org/drawingml/2006/table">
            <a:tbl>
              <a:tblPr firstRow="1" bandRow="1">
                <a:tableStyleId>{5940675A-B579-460E-94D1-54222C63F5DA}</a:tableStyleId>
              </a:tblPr>
              <a:tblGrid>
                <a:gridCol w="876179">
                  <a:extLst>
                    <a:ext uri="{9D8B030D-6E8A-4147-A177-3AD203B41FA5}">
                      <a16:colId xmlns:a16="http://schemas.microsoft.com/office/drawing/2014/main" val="20000"/>
                    </a:ext>
                  </a:extLst>
                </a:gridCol>
                <a:gridCol w="1911666">
                  <a:extLst>
                    <a:ext uri="{9D8B030D-6E8A-4147-A177-3AD203B41FA5}">
                      <a16:colId xmlns:a16="http://schemas.microsoft.com/office/drawing/2014/main" val="20001"/>
                    </a:ext>
                  </a:extLst>
                </a:gridCol>
                <a:gridCol w="6146605">
                  <a:extLst>
                    <a:ext uri="{9D8B030D-6E8A-4147-A177-3AD203B41FA5}">
                      <a16:colId xmlns:a16="http://schemas.microsoft.com/office/drawing/2014/main" val="20002"/>
                    </a:ext>
                  </a:extLst>
                </a:gridCol>
              </a:tblGrid>
              <a:tr h="365746">
                <a:tc>
                  <a:txBody>
                    <a:bodyPr/>
                    <a:lstStyle/>
                    <a:p>
                      <a:r>
                        <a:rPr lang="en-IN" sz="1800" b="1" kern="1200" baseline="0" dirty="0">
                          <a:solidFill>
                            <a:schemeClr val="tx1"/>
                          </a:solidFill>
                        </a:rPr>
                        <a:t>Bit</a:t>
                      </a:r>
                      <a:endParaRPr lang="en-IN" sz="1800" dirty="0">
                        <a:solidFill>
                          <a:schemeClr val="tx1"/>
                        </a:solidFill>
                        <a:latin typeface="Times New Roman" pitchFamily="18" charset="0"/>
                        <a:cs typeface="Times New Roman" pitchFamily="18" charset="0"/>
                      </a:endParaRPr>
                    </a:p>
                  </a:txBody>
                  <a:tcPr marL="91449" marR="91449" marT="45721" marB="45721"/>
                </a:tc>
                <a:tc>
                  <a:txBody>
                    <a:bodyPr/>
                    <a:lstStyle/>
                    <a:p>
                      <a:r>
                        <a:rPr lang="en-IN" sz="1800" b="1" kern="1200" baseline="0" dirty="0">
                          <a:solidFill>
                            <a:schemeClr val="tx1"/>
                          </a:solidFill>
                        </a:rPr>
                        <a:t>Symbol</a:t>
                      </a:r>
                      <a:endParaRPr lang="en-IN" sz="1800" dirty="0">
                        <a:solidFill>
                          <a:schemeClr val="tx1"/>
                        </a:solidFill>
                        <a:latin typeface="Times New Roman" pitchFamily="18" charset="0"/>
                        <a:cs typeface="Times New Roman" pitchFamily="18" charset="0"/>
                      </a:endParaRPr>
                    </a:p>
                  </a:txBody>
                  <a:tcPr marL="91449" marR="91449" marT="45721" marB="45721"/>
                </a:tc>
                <a:tc>
                  <a:txBody>
                    <a:bodyPr/>
                    <a:lstStyle/>
                    <a:p>
                      <a:r>
                        <a:rPr lang="en-IN" sz="1800" b="1" kern="1200" baseline="0" dirty="0">
                          <a:solidFill>
                            <a:schemeClr val="tx1"/>
                          </a:solidFill>
                        </a:rPr>
                        <a:t>Description</a:t>
                      </a:r>
                      <a:endParaRPr lang="en-IN" sz="1800" dirty="0">
                        <a:solidFill>
                          <a:schemeClr val="tx1"/>
                        </a:solidFill>
                        <a:latin typeface="Times New Roman" pitchFamily="18" charset="0"/>
                        <a:cs typeface="Times New Roman" pitchFamily="18" charset="0"/>
                      </a:endParaRPr>
                    </a:p>
                  </a:txBody>
                  <a:tcPr marL="91449" marR="91449" marT="45721" marB="45721"/>
                </a:tc>
                <a:extLst>
                  <a:ext uri="{0D108BD9-81ED-4DB2-BD59-A6C34878D82A}">
                    <a16:rowId xmlns:a16="http://schemas.microsoft.com/office/drawing/2014/main" val="10000"/>
                  </a:ext>
                </a:extLst>
              </a:tr>
              <a:tr h="640049">
                <a:tc>
                  <a:txBody>
                    <a:bodyPr/>
                    <a:lstStyle/>
                    <a:p>
                      <a:r>
                        <a:rPr lang="en-IN" sz="1800" kern="1200" baseline="0" dirty="0">
                          <a:solidFill>
                            <a:schemeClr val="tx1"/>
                          </a:solidFill>
                        </a:rPr>
                        <a:t>1:0</a:t>
                      </a:r>
                      <a:endParaRPr lang="en-IN" sz="1800" dirty="0">
                        <a:solidFill>
                          <a:schemeClr val="tx1"/>
                        </a:solidFill>
                        <a:latin typeface="Times New Roman" pitchFamily="18" charset="0"/>
                        <a:cs typeface="Times New Roman" pitchFamily="18" charset="0"/>
                      </a:endParaRPr>
                    </a:p>
                  </a:txBody>
                  <a:tcPr marL="91449" marR="91449" marT="45721" marB="45721"/>
                </a:tc>
                <a:tc>
                  <a:txBody>
                    <a:bodyPr/>
                    <a:lstStyle/>
                    <a:p>
                      <a:r>
                        <a:rPr lang="en-US" sz="1800" dirty="0">
                          <a:solidFill>
                            <a:schemeClr val="tx1"/>
                          </a:solidFill>
                        </a:rPr>
                        <a:t>-</a:t>
                      </a:r>
                      <a:endParaRPr lang="en-IN" sz="1800" dirty="0">
                        <a:solidFill>
                          <a:schemeClr val="tx1"/>
                        </a:solidFill>
                        <a:latin typeface="Times New Roman" pitchFamily="18" charset="0"/>
                        <a:cs typeface="Times New Roman" pitchFamily="18" charset="0"/>
                      </a:endParaRPr>
                    </a:p>
                  </a:txBody>
                  <a:tcPr marL="91449" marR="91449" marT="45721" marB="45721"/>
                </a:tc>
                <a:tc>
                  <a:txBody>
                    <a:bodyPr/>
                    <a:lstStyle/>
                    <a:p>
                      <a:r>
                        <a:rPr lang="en-IN" sz="1800" kern="1200" baseline="0" dirty="0">
                          <a:solidFill>
                            <a:schemeClr val="tx1"/>
                          </a:solidFill>
                        </a:rPr>
                        <a:t>Reserved, user software should not write ones to reserved bits. The value read from a reserved bit is not defined.</a:t>
                      </a:r>
                      <a:endParaRPr lang="en-IN" sz="1800" dirty="0">
                        <a:solidFill>
                          <a:schemeClr val="tx1"/>
                        </a:solidFill>
                        <a:latin typeface="Times New Roman" pitchFamily="18" charset="0"/>
                        <a:cs typeface="Times New Roman" pitchFamily="18" charset="0"/>
                      </a:endParaRPr>
                    </a:p>
                  </a:txBody>
                  <a:tcPr marL="91449" marR="91449" marT="45721" marB="45721"/>
                </a:tc>
                <a:extLst>
                  <a:ext uri="{0D108BD9-81ED-4DB2-BD59-A6C34878D82A}">
                    <a16:rowId xmlns:a16="http://schemas.microsoft.com/office/drawing/2014/main" val="10001"/>
                  </a:ext>
                </a:extLst>
              </a:tr>
              <a:tr h="914352">
                <a:tc>
                  <a:txBody>
                    <a:bodyPr/>
                    <a:lstStyle/>
                    <a:p>
                      <a:r>
                        <a:rPr lang="en-IN" sz="1800" kern="1200" baseline="0" dirty="0">
                          <a:solidFill>
                            <a:schemeClr val="tx1"/>
                          </a:solidFill>
                        </a:rPr>
                        <a:t>10:2</a:t>
                      </a:r>
                      <a:endParaRPr lang="en-IN" sz="1800" dirty="0">
                        <a:solidFill>
                          <a:schemeClr val="tx1"/>
                        </a:solidFill>
                        <a:latin typeface="Times New Roman" pitchFamily="18" charset="0"/>
                        <a:cs typeface="Times New Roman" pitchFamily="18" charset="0"/>
                      </a:endParaRPr>
                    </a:p>
                  </a:txBody>
                  <a:tcPr marL="91449" marR="91449" marT="45721" marB="45721"/>
                </a:tc>
                <a:tc>
                  <a:txBody>
                    <a:bodyPr/>
                    <a:lstStyle/>
                    <a:p>
                      <a:r>
                        <a:rPr lang="en-IN" sz="1800" kern="1200" baseline="0" dirty="0" err="1">
                          <a:solidFill>
                            <a:schemeClr val="tx1"/>
                          </a:solidFill>
                        </a:rPr>
                        <a:t>Eff_GRP_sa</a:t>
                      </a:r>
                      <a:endParaRPr lang="en-IN" sz="1800" dirty="0">
                        <a:solidFill>
                          <a:schemeClr val="tx1"/>
                        </a:solidFill>
                        <a:latin typeface="Times New Roman" pitchFamily="18" charset="0"/>
                        <a:cs typeface="Times New Roman" pitchFamily="18" charset="0"/>
                      </a:endParaRPr>
                    </a:p>
                  </a:txBody>
                  <a:tcPr marL="91449" marR="91449" marT="45721" marB="45721"/>
                </a:tc>
                <a:tc>
                  <a:txBody>
                    <a:bodyPr/>
                    <a:lstStyle/>
                    <a:p>
                      <a:pPr marL="285750" indent="-285750">
                        <a:buFont typeface="Wingdings" panose="05000000000000000000" pitchFamily="2" charset="2"/>
                        <a:buChar char="§"/>
                      </a:pPr>
                      <a:r>
                        <a:rPr lang="en-IN" sz="1800" kern="1200" baseline="0" dirty="0">
                          <a:solidFill>
                            <a:schemeClr val="tx1"/>
                          </a:solidFill>
                        </a:rPr>
                        <a:t>The address above the last active address in the last active AF table.</a:t>
                      </a:r>
                    </a:p>
                    <a:p>
                      <a:pPr marL="285750" indent="-285750">
                        <a:buFont typeface="Wingdings" panose="05000000000000000000" pitchFamily="2" charset="2"/>
                        <a:buChar char="§"/>
                      </a:pPr>
                      <a:r>
                        <a:rPr lang="en-IN" sz="1800" kern="1200" baseline="0" dirty="0">
                          <a:solidFill>
                            <a:schemeClr val="tx1"/>
                          </a:solidFill>
                        </a:rPr>
                        <a:t>write zeroes in bits 31:11 and 1:0 of this register.</a:t>
                      </a:r>
                      <a:endParaRPr lang="en-IN" sz="1800" dirty="0">
                        <a:solidFill>
                          <a:schemeClr val="tx1"/>
                        </a:solidFill>
                        <a:latin typeface="Times New Roman" pitchFamily="18" charset="0"/>
                        <a:cs typeface="Times New Roman" pitchFamily="18" charset="0"/>
                      </a:endParaRPr>
                    </a:p>
                  </a:txBody>
                  <a:tcPr marL="91449" marR="91449" marT="45721" marB="45721"/>
                </a:tc>
                <a:extLst>
                  <a:ext uri="{0D108BD9-81ED-4DB2-BD59-A6C34878D82A}">
                    <a16:rowId xmlns:a16="http://schemas.microsoft.com/office/drawing/2014/main" val="10002"/>
                  </a:ext>
                </a:extLst>
              </a:tr>
              <a:tr h="762728">
                <a:tc>
                  <a:txBody>
                    <a:bodyPr/>
                    <a:lstStyle/>
                    <a:p>
                      <a:r>
                        <a:rPr lang="en-IN" sz="1800" kern="1200" baseline="0" dirty="0">
                          <a:solidFill>
                            <a:schemeClr val="tx1"/>
                          </a:solidFill>
                        </a:rPr>
                        <a:t>31:11</a:t>
                      </a:r>
                      <a:endParaRPr lang="en-IN" sz="1800" dirty="0">
                        <a:solidFill>
                          <a:schemeClr val="tx1"/>
                        </a:solidFill>
                        <a:latin typeface="Times New Roman" pitchFamily="18" charset="0"/>
                        <a:cs typeface="Times New Roman" pitchFamily="18" charset="0"/>
                      </a:endParaRPr>
                    </a:p>
                  </a:txBody>
                  <a:tcPr marL="91449" marR="91449" marT="45721" marB="45721"/>
                </a:tc>
                <a:tc>
                  <a:txBody>
                    <a:bodyPr/>
                    <a:lstStyle/>
                    <a:p>
                      <a:r>
                        <a:rPr lang="en-US" sz="1800" dirty="0">
                          <a:solidFill>
                            <a:schemeClr val="tx1"/>
                          </a:solidFill>
                        </a:rPr>
                        <a:t>-</a:t>
                      </a:r>
                      <a:endParaRPr lang="en-IN" sz="1800" dirty="0">
                        <a:solidFill>
                          <a:schemeClr val="tx1"/>
                        </a:solidFill>
                        <a:latin typeface="Times New Roman" pitchFamily="18" charset="0"/>
                        <a:cs typeface="Times New Roman" pitchFamily="18" charset="0"/>
                      </a:endParaRPr>
                    </a:p>
                  </a:txBody>
                  <a:tcPr marL="91449" marR="91449" marT="45721" marB="45721"/>
                </a:tc>
                <a:tc>
                  <a:txBody>
                    <a:bodyPr/>
                    <a:lstStyle/>
                    <a:p>
                      <a:r>
                        <a:rPr lang="en-IN" sz="1800" kern="1200" baseline="0" dirty="0">
                          <a:solidFill>
                            <a:schemeClr val="tx1"/>
                          </a:solidFill>
                        </a:rPr>
                        <a:t>Reserved, user software should not write ones to reserved bits. The value read from a reserved bit is not defined.</a:t>
                      </a:r>
                      <a:endParaRPr lang="en-IN" sz="1800" dirty="0">
                        <a:solidFill>
                          <a:schemeClr val="tx1"/>
                        </a:solidFill>
                        <a:latin typeface="Times New Roman" pitchFamily="18" charset="0"/>
                        <a:cs typeface="Times New Roman" pitchFamily="18" charset="0"/>
                      </a:endParaRPr>
                    </a:p>
                  </a:txBody>
                  <a:tcPr marL="91449" marR="91449" marT="45721" marB="45721"/>
                </a:tc>
                <a:extLst>
                  <a:ext uri="{0D108BD9-81ED-4DB2-BD59-A6C34878D82A}">
                    <a16:rowId xmlns:a16="http://schemas.microsoft.com/office/drawing/2014/main" val="10003"/>
                  </a:ext>
                </a:extLst>
              </a:tr>
            </a:tbl>
          </a:graphicData>
        </a:graphic>
      </p:graphicFrame>
      <p:pic>
        <p:nvPicPr>
          <p:cNvPr id="193561" name="Picture 2" descr="Our Brand Identity » PES University">
            <a:extLst>
              <a:ext uri="{FF2B5EF4-FFF2-40B4-BE49-F238E27FC236}">
                <a16:creationId xmlns:a16="http://schemas.microsoft.com/office/drawing/2014/main" id="{D19ADD74-C603-7F7C-CE30-D9FEFA22C2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a:extLst>
              <a:ext uri="{FF2B5EF4-FFF2-40B4-BE49-F238E27FC236}">
                <a16:creationId xmlns:a16="http://schemas.microsoft.com/office/drawing/2014/main" id="{BA9DAE21-B7D1-54E5-ECAD-9DFF29E59473}"/>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1C8F9AA7-45ED-1950-8E9F-0DED0585E455}"/>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
        <p:nvSpPr>
          <p:cNvPr id="3" name="Line 7">
            <a:extLst>
              <a:ext uri="{FF2B5EF4-FFF2-40B4-BE49-F238E27FC236}">
                <a16:creationId xmlns:a16="http://schemas.microsoft.com/office/drawing/2014/main" id="{E6B364B9-9D5C-3E4A-18EC-609A68858981}"/>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sp>
        <p:nvSpPr>
          <p:cNvPr id="8" name="Rectangle 7">
            <a:extLst>
              <a:ext uri="{FF2B5EF4-FFF2-40B4-BE49-F238E27FC236}">
                <a16:creationId xmlns:a16="http://schemas.microsoft.com/office/drawing/2014/main" id="{330A889C-CA0E-4DEA-8E5E-687997CFE874}"/>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US" altLang="en-US" sz="2200" b="1" dirty="0">
                <a:solidFill>
                  <a:srgbClr val="C00000"/>
                </a:solidFill>
                <a:latin typeface="+mn-lt"/>
                <a:cs typeface="Times New Roman" panose="02020603050405020304" pitchFamily="18" charset="0"/>
              </a:rPr>
              <a:t>Programming CAN protocol</a:t>
            </a:r>
            <a:endParaRPr lang="en-IN" sz="2200" b="1" dirty="0">
              <a:solidFill>
                <a:srgbClr val="C00000"/>
              </a:solidFill>
              <a:latin typeface="+mn-lt"/>
              <a:cs typeface="Times New Roman" panose="02020603050405020304" pitchFamily="18"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C0765-0C6A-ED8C-A24F-6E8EE33F1EA7}"/>
              </a:ext>
            </a:extLst>
          </p:cNvPr>
          <p:cNvSpPr>
            <a:spLocks noGrp="1"/>
          </p:cNvSpPr>
          <p:nvPr>
            <p:ph type="title"/>
          </p:nvPr>
        </p:nvSpPr>
        <p:spPr>
          <a:xfrm>
            <a:off x="442913" y="1130300"/>
            <a:ext cx="8231187" cy="312738"/>
          </a:xfrm>
        </p:spPr>
        <p:txBody>
          <a:bodyPr rtlCol="0">
            <a:noAutofit/>
          </a:bodyPr>
          <a:lstStyle/>
          <a:p>
            <a:pPr defTabSz="914309" eaLnBrk="1" fontAlgn="auto" hangingPunct="1">
              <a:spcAft>
                <a:spcPts val="0"/>
              </a:spcAft>
              <a:defRPr/>
            </a:pPr>
            <a:r>
              <a:rPr lang="en-IN" sz="2000" b="1" dirty="0">
                <a:solidFill>
                  <a:schemeClr val="accent1"/>
                </a:solidFill>
                <a:latin typeface="+mn-lt"/>
                <a:cs typeface="Arial" pitchFamily="34" charset="0"/>
              </a:rPr>
              <a:t>ID look-up table  RAM</a:t>
            </a:r>
            <a:endParaRPr lang="en-IN" sz="2000" dirty="0">
              <a:solidFill>
                <a:schemeClr val="accent1"/>
              </a:solidFill>
              <a:latin typeface="+mn-lt"/>
              <a:cs typeface="Arial" pitchFamily="34" charset="0"/>
            </a:endParaRPr>
          </a:p>
        </p:txBody>
      </p:sp>
      <p:sp>
        <p:nvSpPr>
          <p:cNvPr id="194563" name="Content Placeholder 2">
            <a:extLst>
              <a:ext uri="{FF2B5EF4-FFF2-40B4-BE49-F238E27FC236}">
                <a16:creationId xmlns:a16="http://schemas.microsoft.com/office/drawing/2014/main" id="{C3276944-A419-A948-C129-8E26188B0641}"/>
              </a:ext>
            </a:extLst>
          </p:cNvPr>
          <p:cNvSpPr>
            <a:spLocks noGrp="1" noChangeArrowheads="1"/>
          </p:cNvSpPr>
          <p:nvPr>
            <p:ph idx="1"/>
          </p:nvPr>
        </p:nvSpPr>
        <p:spPr>
          <a:xfrm>
            <a:off x="442913" y="1566863"/>
            <a:ext cx="8116887" cy="1271587"/>
          </a:xfrm>
        </p:spPr>
        <p:txBody>
          <a:bodyPr/>
          <a:lstStyle/>
          <a:p>
            <a:pPr marL="355600" indent="-355600" eaLnBrk="1" hangingPunct="1">
              <a:buFont typeface="Wingdings" panose="05000000000000000000" pitchFamily="2" charset="2"/>
              <a:buChar char="§"/>
            </a:pPr>
            <a:r>
              <a:rPr lang="en-IN" altLang="en-US" sz="1800">
                <a:cs typeface="Times New Roman" panose="02020603050405020304" pitchFamily="18" charset="0"/>
              </a:rPr>
              <a:t>The Whole ID Look-up Table RAM is only word accessible.</a:t>
            </a:r>
          </a:p>
          <a:p>
            <a:pPr marL="355600" indent="-355600" eaLnBrk="1" hangingPunct="1">
              <a:buFont typeface="Wingdings" panose="05000000000000000000" pitchFamily="2" charset="2"/>
              <a:buChar char="§"/>
            </a:pPr>
            <a:r>
              <a:rPr lang="en-IN" altLang="en-US" sz="1800">
                <a:cs typeface="Times New Roman" panose="02020603050405020304" pitchFamily="18" charset="0"/>
              </a:rPr>
              <a:t> A write access is only possible during the Acceptance Filter Off or Bypass Mode.</a:t>
            </a:r>
          </a:p>
          <a:p>
            <a:pPr marL="355600" indent="-355600" eaLnBrk="1" hangingPunct="1">
              <a:buFont typeface="Wingdings" panose="05000000000000000000" pitchFamily="2" charset="2"/>
              <a:buChar char="§"/>
            </a:pPr>
            <a:r>
              <a:rPr lang="en-IN" altLang="en-US" sz="1800">
                <a:cs typeface="Times New Roman" panose="02020603050405020304" pitchFamily="18" charset="0"/>
              </a:rPr>
              <a:t> Read access is allowed in all Acceptance Filter Modes.</a:t>
            </a:r>
          </a:p>
        </p:txBody>
      </p:sp>
      <p:pic>
        <p:nvPicPr>
          <p:cNvPr id="194564" name="Picture 2" descr="Our Brand Identity » PES University">
            <a:extLst>
              <a:ext uri="{FF2B5EF4-FFF2-40B4-BE49-F238E27FC236}">
                <a16:creationId xmlns:a16="http://schemas.microsoft.com/office/drawing/2014/main" id="{5FFAF48B-3D87-AD77-277E-C467EA539C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a:extLst>
              <a:ext uri="{FF2B5EF4-FFF2-40B4-BE49-F238E27FC236}">
                <a16:creationId xmlns:a16="http://schemas.microsoft.com/office/drawing/2014/main" id="{36C5AF6B-555A-6A11-1E4F-6F51040FE060}"/>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A93E2850-DCA5-6FF5-1C18-9B567A91E5C8}"/>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
        <p:nvSpPr>
          <p:cNvPr id="4" name="Line 7">
            <a:extLst>
              <a:ext uri="{FF2B5EF4-FFF2-40B4-BE49-F238E27FC236}">
                <a16:creationId xmlns:a16="http://schemas.microsoft.com/office/drawing/2014/main" id="{D36E767E-FBFA-249C-5230-4D66171BF3BB}"/>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sp>
        <p:nvSpPr>
          <p:cNvPr id="8" name="Rectangle 7">
            <a:extLst>
              <a:ext uri="{FF2B5EF4-FFF2-40B4-BE49-F238E27FC236}">
                <a16:creationId xmlns:a16="http://schemas.microsoft.com/office/drawing/2014/main" id="{B12E2378-51C5-4882-3796-57D695CF6908}"/>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US" altLang="en-US" sz="2200" b="1" dirty="0">
                <a:solidFill>
                  <a:srgbClr val="C00000"/>
                </a:solidFill>
                <a:latin typeface="+mn-lt"/>
                <a:cs typeface="Times New Roman" panose="02020603050405020304" pitchFamily="18" charset="0"/>
              </a:rPr>
              <a:t>Programming CAN protocol</a:t>
            </a:r>
            <a:endParaRPr lang="en-IN" sz="2200" b="1" dirty="0">
              <a:solidFill>
                <a:srgbClr val="C00000"/>
              </a:solidFill>
              <a:latin typeface="+mn-lt"/>
              <a:cs typeface="Times New Roman" panose="02020603050405020304" pitchFamily="18"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2F25EF-E1A3-74D4-7BEC-D1C6981B8FC5}"/>
              </a:ext>
            </a:extLst>
          </p:cNvPr>
          <p:cNvSpPr>
            <a:spLocks noGrp="1"/>
          </p:cNvSpPr>
          <p:nvPr>
            <p:ph idx="1"/>
          </p:nvPr>
        </p:nvSpPr>
        <p:spPr>
          <a:xfrm>
            <a:off x="541338" y="1579563"/>
            <a:ext cx="8018462" cy="3490912"/>
          </a:xfrm>
        </p:spPr>
        <p:txBody>
          <a:bodyPr rtlCol="0">
            <a:normAutofit/>
          </a:bodyPr>
          <a:lstStyle/>
          <a:p>
            <a:pPr marL="355600" indent="-355600" algn="just" defTabSz="914309" eaLnBrk="1" fontAlgn="auto" hangingPunct="1">
              <a:spcAft>
                <a:spcPts val="0"/>
              </a:spcAft>
              <a:buFont typeface="Wingdings" panose="05000000000000000000" pitchFamily="2" charset="2"/>
              <a:buChar char="§"/>
              <a:defRPr/>
            </a:pPr>
            <a:r>
              <a:rPr lang="en-IN" sz="2000" dirty="0">
                <a:solidFill>
                  <a:srgbClr val="00B0F0"/>
                </a:solidFill>
                <a:cs typeface="Times New Roman" pitchFamily="18" charset="0"/>
              </a:rPr>
              <a:t>If Standard (11-bit) Identifiers are used in the application, at least one of 3 tables in Acceptance Filter RAM must not be empty.</a:t>
            </a:r>
          </a:p>
          <a:p>
            <a:pPr marL="355600" indent="-355600" algn="just" defTabSz="914309" eaLnBrk="1" fontAlgn="auto" hangingPunct="1">
              <a:spcAft>
                <a:spcPts val="0"/>
              </a:spcAft>
              <a:buFont typeface="Wingdings" panose="05000000000000000000" pitchFamily="2" charset="2"/>
              <a:buChar char="§"/>
              <a:defRPr/>
            </a:pPr>
            <a:r>
              <a:rPr lang="en-IN" sz="2000" dirty="0">
                <a:solidFill>
                  <a:srgbClr val="7030A0"/>
                </a:solidFill>
                <a:cs typeface="Times New Roman" pitchFamily="18" charset="0"/>
              </a:rPr>
              <a:t>If the optional “</a:t>
            </a:r>
            <a:r>
              <a:rPr lang="en-IN" sz="2000" dirty="0" err="1">
                <a:solidFill>
                  <a:srgbClr val="7030A0"/>
                </a:solidFill>
                <a:cs typeface="Times New Roman" pitchFamily="18" charset="0"/>
              </a:rPr>
              <a:t>FullCAN</a:t>
            </a:r>
            <a:r>
              <a:rPr lang="en-IN" sz="2000" dirty="0">
                <a:solidFill>
                  <a:srgbClr val="7030A0"/>
                </a:solidFill>
                <a:cs typeface="Times New Roman" pitchFamily="18" charset="0"/>
              </a:rPr>
              <a:t> mode” is enabled, the</a:t>
            </a:r>
          </a:p>
          <a:p>
            <a:pPr marL="355600" indent="-355600" algn="just" defTabSz="914309" eaLnBrk="1" fontAlgn="auto" hangingPunct="1">
              <a:spcAft>
                <a:spcPts val="0"/>
              </a:spcAft>
              <a:buFont typeface="Wingdings" panose="05000000000000000000" pitchFamily="2" charset="2"/>
              <a:buChar char="§"/>
              <a:defRPr/>
            </a:pPr>
            <a:r>
              <a:rPr lang="en-IN" sz="2000" dirty="0">
                <a:solidFill>
                  <a:srgbClr val="7030A0"/>
                </a:solidFill>
                <a:cs typeface="Times New Roman" pitchFamily="18" charset="0"/>
              </a:rPr>
              <a:t>First table contains Standard identifiers for which reception is to be handled in this mode.</a:t>
            </a:r>
          </a:p>
          <a:p>
            <a:pPr marL="355600" indent="-355600" algn="just" defTabSz="914309" eaLnBrk="1" fontAlgn="auto" hangingPunct="1">
              <a:spcAft>
                <a:spcPts val="0"/>
              </a:spcAft>
              <a:buFont typeface="Wingdings" panose="05000000000000000000" pitchFamily="2" charset="2"/>
              <a:buChar char="§"/>
              <a:defRPr/>
            </a:pPr>
            <a:r>
              <a:rPr lang="en-IN" sz="2000" dirty="0">
                <a:solidFill>
                  <a:srgbClr val="FF0000"/>
                </a:solidFill>
                <a:cs typeface="Times New Roman" pitchFamily="18" charset="0"/>
              </a:rPr>
              <a:t>The next table contains individual Standard Identifiers </a:t>
            </a:r>
          </a:p>
          <a:p>
            <a:pPr marL="355600" indent="-355600" algn="just" defTabSz="914309" eaLnBrk="1" fontAlgn="auto" hangingPunct="1">
              <a:spcAft>
                <a:spcPts val="0"/>
              </a:spcAft>
              <a:buFont typeface="Wingdings" panose="05000000000000000000" pitchFamily="2" charset="2"/>
              <a:buChar char="§"/>
              <a:defRPr/>
            </a:pPr>
            <a:r>
              <a:rPr lang="en-IN" sz="2000" dirty="0">
                <a:solidFill>
                  <a:srgbClr val="C00000"/>
                </a:solidFill>
                <a:cs typeface="Times New Roman" pitchFamily="18" charset="0"/>
              </a:rPr>
              <a:t>The third contains ranges of Standard Identifiers</a:t>
            </a:r>
          </a:p>
          <a:p>
            <a:pPr marL="355600" indent="-355600" algn="just" defTabSz="914309" eaLnBrk="1" fontAlgn="auto" hangingPunct="1">
              <a:spcAft>
                <a:spcPts val="0"/>
              </a:spcAft>
              <a:buFont typeface="Wingdings" panose="05000000000000000000" pitchFamily="2" charset="2"/>
              <a:buChar char="§"/>
              <a:defRPr/>
            </a:pPr>
            <a:r>
              <a:rPr lang="en-IN" sz="2000" dirty="0">
                <a:solidFill>
                  <a:schemeClr val="tx1">
                    <a:lumMod val="95000"/>
                    <a:lumOff val="5000"/>
                  </a:schemeClr>
                </a:solidFill>
                <a:cs typeface="Times New Roman" pitchFamily="18" charset="0"/>
              </a:rPr>
              <a:t>The tables of </a:t>
            </a:r>
            <a:r>
              <a:rPr lang="en-IN" sz="2000" dirty="0" err="1">
                <a:solidFill>
                  <a:schemeClr val="tx1">
                    <a:lumMod val="95000"/>
                    <a:lumOff val="5000"/>
                  </a:schemeClr>
                </a:solidFill>
                <a:cs typeface="Times New Roman" pitchFamily="18" charset="0"/>
              </a:rPr>
              <a:t>FullCAN</a:t>
            </a:r>
            <a:r>
              <a:rPr lang="en-IN" sz="2000" dirty="0">
                <a:solidFill>
                  <a:schemeClr val="tx1">
                    <a:lumMod val="95000"/>
                    <a:lumOff val="5000"/>
                  </a:schemeClr>
                </a:solidFill>
                <a:cs typeface="Times New Roman" pitchFamily="18" charset="0"/>
              </a:rPr>
              <a:t> and individual Standard Identifiers must be arranged in ascending numerical order, one per </a:t>
            </a:r>
            <a:r>
              <a:rPr lang="en-IN" sz="2000" dirty="0" err="1">
                <a:solidFill>
                  <a:schemeClr val="tx1">
                    <a:lumMod val="95000"/>
                    <a:lumOff val="5000"/>
                  </a:schemeClr>
                </a:solidFill>
                <a:cs typeface="Times New Roman" pitchFamily="18" charset="0"/>
              </a:rPr>
              <a:t>halfword</a:t>
            </a:r>
            <a:r>
              <a:rPr lang="en-IN" sz="2000" dirty="0">
                <a:solidFill>
                  <a:schemeClr val="tx1">
                    <a:lumMod val="95000"/>
                    <a:lumOff val="5000"/>
                  </a:schemeClr>
                </a:solidFill>
                <a:cs typeface="Times New Roman" pitchFamily="18" charset="0"/>
              </a:rPr>
              <a:t>, two per word.</a:t>
            </a:r>
          </a:p>
        </p:txBody>
      </p:sp>
      <p:sp>
        <p:nvSpPr>
          <p:cNvPr id="159747" name="TextBox 3">
            <a:extLst>
              <a:ext uri="{FF2B5EF4-FFF2-40B4-BE49-F238E27FC236}">
                <a16:creationId xmlns:a16="http://schemas.microsoft.com/office/drawing/2014/main" id="{69F8A8B1-A107-D7C5-ED6F-BB873DDF424E}"/>
              </a:ext>
            </a:extLst>
          </p:cNvPr>
          <p:cNvSpPr txBox="1">
            <a:spLocks noChangeArrowheads="1"/>
          </p:cNvSpPr>
          <p:nvPr/>
        </p:nvSpPr>
        <p:spPr bwMode="auto">
          <a:xfrm>
            <a:off x="393700" y="1095375"/>
            <a:ext cx="7545388" cy="400050"/>
          </a:xfrm>
          <a:prstGeom prst="rect">
            <a:avLst/>
          </a:prstGeom>
          <a:noFill/>
          <a:ln>
            <a:noFill/>
          </a:ln>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defRPr/>
            </a:pPr>
            <a:r>
              <a:rPr lang="en-IN" altLang="en-US" sz="2000" b="1" dirty="0">
                <a:solidFill>
                  <a:schemeClr val="accent1"/>
                </a:solidFill>
                <a:latin typeface="+mn-lt"/>
                <a:cs typeface="Times New Roman" panose="02020603050405020304" pitchFamily="18" charset="0"/>
              </a:rPr>
              <a:t> Standard (11-bit) Identifiers</a:t>
            </a:r>
            <a:endParaRPr lang="en-IN" altLang="en-US" sz="2000" b="1" dirty="0">
              <a:solidFill>
                <a:schemeClr val="accent1"/>
              </a:solidFill>
              <a:latin typeface="+mn-lt"/>
            </a:endParaRPr>
          </a:p>
        </p:txBody>
      </p:sp>
      <p:pic>
        <p:nvPicPr>
          <p:cNvPr id="195588" name="Picture 2" descr="Our Brand Identity » PES University">
            <a:extLst>
              <a:ext uri="{FF2B5EF4-FFF2-40B4-BE49-F238E27FC236}">
                <a16:creationId xmlns:a16="http://schemas.microsoft.com/office/drawing/2014/main" id="{F3AF581D-58B6-F1BC-8AB5-DBBA2B0382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a:extLst>
              <a:ext uri="{FF2B5EF4-FFF2-40B4-BE49-F238E27FC236}">
                <a16:creationId xmlns:a16="http://schemas.microsoft.com/office/drawing/2014/main" id="{BC3D1647-B163-91A9-D76A-7AAE58DC60CD}"/>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B702D642-C440-52CC-AEE2-748570E3A50A}"/>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
        <p:nvSpPr>
          <p:cNvPr id="4" name="Line 7">
            <a:extLst>
              <a:ext uri="{FF2B5EF4-FFF2-40B4-BE49-F238E27FC236}">
                <a16:creationId xmlns:a16="http://schemas.microsoft.com/office/drawing/2014/main" id="{259D05AA-DA63-C5D1-18F3-3F377BAB71E0}"/>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sp>
        <p:nvSpPr>
          <p:cNvPr id="8" name="Rectangle 7">
            <a:extLst>
              <a:ext uri="{FF2B5EF4-FFF2-40B4-BE49-F238E27FC236}">
                <a16:creationId xmlns:a16="http://schemas.microsoft.com/office/drawing/2014/main" id="{0E1BF7DC-6601-928F-7A56-B5876E6A8A17}"/>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US" altLang="en-US" sz="2200" b="1" dirty="0">
                <a:solidFill>
                  <a:srgbClr val="C00000"/>
                </a:solidFill>
                <a:latin typeface="+mn-lt"/>
                <a:cs typeface="Times New Roman" panose="02020603050405020304" pitchFamily="18" charset="0"/>
              </a:rPr>
              <a:t>Programming CAN protocol</a:t>
            </a:r>
            <a:endParaRPr lang="en-IN" sz="2200" b="1" dirty="0">
              <a:solidFill>
                <a:srgbClr val="C00000"/>
              </a:solidFill>
              <a:latin typeface="+mn-lt"/>
              <a:cs typeface="Times New Roman" panose="02020603050405020304" pitchFamily="18"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54429-16EB-8AAD-31EF-E92FE560EA83}"/>
              </a:ext>
            </a:extLst>
          </p:cNvPr>
          <p:cNvSpPr>
            <a:spLocks noGrp="1"/>
          </p:cNvSpPr>
          <p:nvPr>
            <p:ph type="title"/>
          </p:nvPr>
        </p:nvSpPr>
        <p:spPr>
          <a:xfrm>
            <a:off x="452438" y="1084263"/>
            <a:ext cx="8054975" cy="461962"/>
          </a:xfrm>
        </p:spPr>
        <p:txBody>
          <a:bodyPr rtlCol="0">
            <a:normAutofit/>
          </a:bodyPr>
          <a:lstStyle/>
          <a:p>
            <a:pPr defTabSz="914309" eaLnBrk="1" fontAlgn="auto" hangingPunct="1">
              <a:spcAft>
                <a:spcPts val="0"/>
              </a:spcAft>
              <a:defRPr/>
            </a:pPr>
            <a:r>
              <a:rPr lang="en-IN" sz="2000" b="1" dirty="0">
                <a:solidFill>
                  <a:schemeClr val="accent1"/>
                </a:solidFill>
                <a:latin typeface="+mn-lt"/>
                <a:cs typeface="Times New Roman" pitchFamily="18" charset="0"/>
              </a:rPr>
              <a:t>CAN Controller (SCC = 000(CAN1) SCC = 001 (CAN2)) .</a:t>
            </a:r>
          </a:p>
        </p:txBody>
      </p:sp>
      <p:sp>
        <p:nvSpPr>
          <p:cNvPr id="196611" name="Picture 2">
            <a:extLst>
              <a:ext uri="{FF2B5EF4-FFF2-40B4-BE49-F238E27FC236}">
                <a16:creationId xmlns:a16="http://schemas.microsoft.com/office/drawing/2014/main" id="{0F3AE431-F17B-BB88-EDAF-E0A920C56D60}"/>
              </a:ext>
            </a:extLst>
          </p:cNvPr>
          <p:cNvSpPr>
            <a:spLocks noChangeAspect="1" noChangeArrowheads="1"/>
          </p:cNvSpPr>
          <p:nvPr/>
        </p:nvSpPr>
        <p:spPr bwMode="auto">
          <a:xfrm>
            <a:off x="1522413" y="1447800"/>
            <a:ext cx="8478837" cy="5097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IN" altLang="en-US"/>
          </a:p>
        </p:txBody>
      </p:sp>
      <p:pic>
        <p:nvPicPr>
          <p:cNvPr id="196612" name="Picture 2" descr="Our Brand Identity » PES University">
            <a:extLst>
              <a:ext uri="{FF2B5EF4-FFF2-40B4-BE49-F238E27FC236}">
                <a16:creationId xmlns:a16="http://schemas.microsoft.com/office/drawing/2014/main" id="{A0A9B08D-EDED-533D-E005-7BE9577C4A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a:extLst>
              <a:ext uri="{FF2B5EF4-FFF2-40B4-BE49-F238E27FC236}">
                <a16:creationId xmlns:a16="http://schemas.microsoft.com/office/drawing/2014/main" id="{1BA8645B-7103-7CCC-729B-823323213DA4}"/>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3DE6FB15-6596-43EE-E032-CE584030A261}"/>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
        <p:nvSpPr>
          <p:cNvPr id="6" name="Line 7">
            <a:extLst>
              <a:ext uri="{FF2B5EF4-FFF2-40B4-BE49-F238E27FC236}">
                <a16:creationId xmlns:a16="http://schemas.microsoft.com/office/drawing/2014/main" id="{621FF5B9-1EDF-ED0F-3BFA-7D966018A5BA}"/>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sp>
        <p:nvSpPr>
          <p:cNvPr id="8" name="Rectangle 7">
            <a:extLst>
              <a:ext uri="{FF2B5EF4-FFF2-40B4-BE49-F238E27FC236}">
                <a16:creationId xmlns:a16="http://schemas.microsoft.com/office/drawing/2014/main" id="{62961490-7DBD-6173-CA65-3C14D2E4DA76}"/>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US" altLang="en-US" sz="2200" b="1" dirty="0">
                <a:solidFill>
                  <a:srgbClr val="C00000"/>
                </a:solidFill>
                <a:latin typeface="+mn-lt"/>
                <a:cs typeface="Times New Roman" panose="02020603050405020304" pitchFamily="18" charset="0"/>
              </a:rPr>
              <a:t>Programming CAN protocol</a:t>
            </a:r>
            <a:endParaRPr lang="en-IN" sz="2200" b="1" dirty="0">
              <a:solidFill>
                <a:srgbClr val="C00000"/>
              </a:solidFill>
              <a:latin typeface="+mn-lt"/>
              <a:cs typeface="Times New Roman" panose="02020603050405020304" pitchFamily="18" charset="0"/>
            </a:endParaRPr>
          </a:p>
        </p:txBody>
      </p:sp>
      <p:pic>
        <p:nvPicPr>
          <p:cNvPr id="196617" name="Picture 2">
            <a:extLst>
              <a:ext uri="{FF2B5EF4-FFF2-40B4-BE49-F238E27FC236}">
                <a16:creationId xmlns:a16="http://schemas.microsoft.com/office/drawing/2014/main" id="{1F16DC52-843E-A186-5974-D60C2056E0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913" y="1649413"/>
            <a:ext cx="8226425" cy="437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Connector 10">
            <a:extLst>
              <a:ext uri="{FF2B5EF4-FFF2-40B4-BE49-F238E27FC236}">
                <a16:creationId xmlns:a16="http://schemas.microsoft.com/office/drawing/2014/main" id="{914519EC-D817-2D9E-056A-FB69FDBB37AE}"/>
              </a:ext>
            </a:extLst>
          </p:cNvPr>
          <p:cNvCxnSpPr/>
          <p:nvPr/>
        </p:nvCxnSpPr>
        <p:spPr>
          <a:xfrm>
            <a:off x="604838" y="6026150"/>
            <a:ext cx="7954962"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Content Placeholder 2">
            <a:extLst>
              <a:ext uri="{FF2B5EF4-FFF2-40B4-BE49-F238E27FC236}">
                <a16:creationId xmlns:a16="http://schemas.microsoft.com/office/drawing/2014/main" id="{D3AB32D2-8496-96FD-DCE7-8CDCD82A5E35}"/>
              </a:ext>
            </a:extLst>
          </p:cNvPr>
          <p:cNvSpPr>
            <a:spLocks noGrp="1" noChangeArrowheads="1"/>
          </p:cNvSpPr>
          <p:nvPr>
            <p:ph idx="1"/>
          </p:nvPr>
        </p:nvSpPr>
        <p:spPr>
          <a:xfrm>
            <a:off x="541338" y="1768475"/>
            <a:ext cx="8018462" cy="2495550"/>
          </a:xfrm>
        </p:spPr>
        <p:txBody>
          <a:bodyPr/>
          <a:lstStyle/>
          <a:p>
            <a:pPr marL="355600" indent="-355600" eaLnBrk="1" hangingPunct="1">
              <a:buFont typeface="Wingdings" panose="05000000000000000000" pitchFamily="2" charset="2"/>
              <a:buChar char="§"/>
            </a:pPr>
            <a:r>
              <a:rPr lang="en-IN" altLang="en-US" sz="2000">
                <a:solidFill>
                  <a:srgbClr val="C00000"/>
                </a:solidFill>
                <a:cs typeface="Times New Roman" panose="02020603050405020304" pitchFamily="18" charset="0"/>
              </a:rPr>
              <a:t>If Extended (29-bit) Identifiers are used in the application, at least one of the other two tables in Acceptance Filter RAM must not be empty.</a:t>
            </a:r>
          </a:p>
          <a:p>
            <a:pPr marL="355600" indent="-355600" eaLnBrk="1" hangingPunct="1">
              <a:buFont typeface="Wingdings" panose="05000000000000000000" pitchFamily="2" charset="2"/>
              <a:buChar char="§"/>
            </a:pPr>
            <a:r>
              <a:rPr lang="en-IN" altLang="en-US" sz="2000">
                <a:solidFill>
                  <a:srgbClr val="00B0F0"/>
                </a:solidFill>
                <a:cs typeface="Times New Roman" panose="02020603050405020304" pitchFamily="18" charset="0"/>
              </a:rPr>
              <a:t>One for individual Extended Identifiers</a:t>
            </a:r>
          </a:p>
          <a:p>
            <a:pPr marL="355600" indent="-355600" eaLnBrk="1" hangingPunct="1">
              <a:buFont typeface="Wingdings" panose="05000000000000000000" pitchFamily="2" charset="2"/>
              <a:buChar char="§"/>
            </a:pPr>
            <a:r>
              <a:rPr lang="en-IN" altLang="en-US" sz="2000">
                <a:solidFill>
                  <a:srgbClr val="7030A0"/>
                </a:solidFill>
                <a:cs typeface="Times New Roman" panose="02020603050405020304" pitchFamily="18" charset="0"/>
              </a:rPr>
              <a:t>One for ranges of Extended Identifiers.</a:t>
            </a:r>
          </a:p>
          <a:p>
            <a:pPr marL="355600" indent="-355600" eaLnBrk="1" hangingPunct="1">
              <a:buFont typeface="Wingdings" panose="05000000000000000000" pitchFamily="2" charset="2"/>
              <a:buChar char="§"/>
            </a:pPr>
            <a:r>
              <a:rPr lang="en-IN" altLang="en-US" sz="2000">
                <a:solidFill>
                  <a:srgbClr val="002060"/>
                </a:solidFill>
                <a:cs typeface="Times New Roman" panose="02020603050405020304" pitchFamily="18" charset="0"/>
              </a:rPr>
              <a:t>The table of individual Extended Identifiers</a:t>
            </a:r>
          </a:p>
          <a:p>
            <a:pPr marL="355600" indent="-355600" eaLnBrk="1" hangingPunct="1">
              <a:buFont typeface="Wingdings" panose="05000000000000000000" pitchFamily="2" charset="2"/>
              <a:buChar char="§"/>
            </a:pPr>
            <a:r>
              <a:rPr lang="en-IN" altLang="en-US" sz="2000">
                <a:solidFill>
                  <a:srgbClr val="002060"/>
                </a:solidFill>
                <a:cs typeface="Times New Roman" panose="02020603050405020304" pitchFamily="18" charset="0"/>
              </a:rPr>
              <a:t>Must be arranged in ascending numerical order</a:t>
            </a:r>
            <a:r>
              <a:rPr lang="en-IN" altLang="en-US" sz="2000">
                <a:solidFill>
                  <a:srgbClr val="C00000"/>
                </a:solidFill>
                <a:cs typeface="Times New Roman" panose="02020603050405020304" pitchFamily="18" charset="0"/>
              </a:rPr>
              <a:t>.</a:t>
            </a:r>
          </a:p>
        </p:txBody>
      </p:sp>
      <p:sp>
        <p:nvSpPr>
          <p:cNvPr id="161795" name="TextBox 3">
            <a:extLst>
              <a:ext uri="{FF2B5EF4-FFF2-40B4-BE49-F238E27FC236}">
                <a16:creationId xmlns:a16="http://schemas.microsoft.com/office/drawing/2014/main" id="{126FAC23-C803-E68A-28D5-C1622A8FD047}"/>
              </a:ext>
            </a:extLst>
          </p:cNvPr>
          <p:cNvSpPr txBox="1">
            <a:spLocks noChangeArrowheads="1"/>
          </p:cNvSpPr>
          <p:nvPr/>
        </p:nvSpPr>
        <p:spPr bwMode="auto">
          <a:xfrm>
            <a:off x="442913" y="1209675"/>
            <a:ext cx="7929562" cy="400050"/>
          </a:xfrm>
          <a:prstGeom prst="rect">
            <a:avLst/>
          </a:prstGeom>
          <a:noFill/>
          <a:ln>
            <a:noFill/>
          </a:ln>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defRPr/>
            </a:pPr>
            <a:r>
              <a:rPr lang="en-IN" altLang="en-US" sz="2000" b="1" dirty="0">
                <a:solidFill>
                  <a:schemeClr val="accent1"/>
                </a:solidFill>
                <a:latin typeface="+mn-lt"/>
                <a:cs typeface="Times New Roman" panose="02020603050405020304" pitchFamily="18" charset="0"/>
              </a:rPr>
              <a:t>Extended (29-bit) Identifiers</a:t>
            </a:r>
          </a:p>
        </p:txBody>
      </p:sp>
      <p:pic>
        <p:nvPicPr>
          <p:cNvPr id="197636" name="Picture 2" descr="Our Brand Identity » PES University">
            <a:extLst>
              <a:ext uri="{FF2B5EF4-FFF2-40B4-BE49-F238E27FC236}">
                <a16:creationId xmlns:a16="http://schemas.microsoft.com/office/drawing/2014/main" id="{E7860273-FF2C-1EEF-6D57-C1D3935405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a:extLst>
              <a:ext uri="{FF2B5EF4-FFF2-40B4-BE49-F238E27FC236}">
                <a16:creationId xmlns:a16="http://schemas.microsoft.com/office/drawing/2014/main" id="{C9B1DDB7-63F6-B54D-7EF5-1FFF67086009}"/>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C1DB54D0-0FF4-615A-C0F0-C1417600B9A6}"/>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
        <p:nvSpPr>
          <p:cNvPr id="3" name="Line 7">
            <a:extLst>
              <a:ext uri="{FF2B5EF4-FFF2-40B4-BE49-F238E27FC236}">
                <a16:creationId xmlns:a16="http://schemas.microsoft.com/office/drawing/2014/main" id="{C8DDA034-CA09-2054-02F2-9624D937ACB3}"/>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sp>
        <p:nvSpPr>
          <p:cNvPr id="7" name="Rectangle 6">
            <a:extLst>
              <a:ext uri="{FF2B5EF4-FFF2-40B4-BE49-F238E27FC236}">
                <a16:creationId xmlns:a16="http://schemas.microsoft.com/office/drawing/2014/main" id="{80C8177A-2E56-3B55-FBC2-AC518AD82DB8}"/>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US" altLang="en-US" sz="2200" b="1" dirty="0">
                <a:solidFill>
                  <a:srgbClr val="C00000"/>
                </a:solidFill>
                <a:latin typeface="+mn-lt"/>
                <a:cs typeface="Times New Roman" panose="02020603050405020304" pitchFamily="18" charset="0"/>
              </a:rPr>
              <a:t>Programming CAN protocol</a:t>
            </a:r>
            <a:endParaRPr lang="en-IN" sz="2200" b="1" dirty="0">
              <a:solidFill>
                <a:srgbClr val="C00000"/>
              </a:solidFill>
              <a:latin typeface="+mn-lt"/>
              <a:cs typeface="Times New Roman" panose="02020603050405020304" pitchFamily="18" charset="0"/>
            </a:endParaRPr>
          </a:p>
        </p:txBody>
      </p:sp>
      <p:pic>
        <p:nvPicPr>
          <p:cNvPr id="197641" name="Picture 9">
            <a:extLst>
              <a:ext uri="{FF2B5EF4-FFF2-40B4-BE49-F238E27FC236}">
                <a16:creationId xmlns:a16="http://schemas.microsoft.com/office/drawing/2014/main" id="{C089B358-1D4D-ADDE-EEEC-245FD7BFA8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663" y="4233863"/>
            <a:ext cx="7358062"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A3883-6FD0-75DC-BA48-71B3DDB1F8F0}"/>
              </a:ext>
            </a:extLst>
          </p:cNvPr>
          <p:cNvSpPr>
            <a:spLocks noGrp="1"/>
          </p:cNvSpPr>
          <p:nvPr>
            <p:ph type="title"/>
          </p:nvPr>
        </p:nvSpPr>
        <p:spPr>
          <a:xfrm>
            <a:off x="442913" y="1195388"/>
            <a:ext cx="8231187" cy="430212"/>
          </a:xfrm>
        </p:spPr>
        <p:txBody>
          <a:bodyPr rtlCol="0">
            <a:normAutofit/>
          </a:bodyPr>
          <a:lstStyle/>
          <a:p>
            <a:pPr defTabSz="914309" eaLnBrk="1" fontAlgn="auto" hangingPunct="1">
              <a:spcAft>
                <a:spcPts val="0"/>
              </a:spcAft>
              <a:defRPr/>
            </a:pPr>
            <a:r>
              <a:rPr lang="en-IN" sz="2000" b="1" dirty="0">
                <a:solidFill>
                  <a:schemeClr val="accent1"/>
                </a:solidFill>
                <a:latin typeface="+mn-lt"/>
                <a:cs typeface="Times New Roman" pitchFamily="18" charset="0"/>
              </a:rPr>
              <a:t>Example of acceptance filter tables and ID index values</a:t>
            </a:r>
            <a:endParaRPr lang="en-IN" sz="2000" dirty="0">
              <a:solidFill>
                <a:schemeClr val="accent1"/>
              </a:solidFill>
              <a:latin typeface="+mn-lt"/>
              <a:cs typeface="Times New Roman" pitchFamily="18" charset="0"/>
            </a:endParaRPr>
          </a:p>
        </p:txBody>
      </p:sp>
      <p:sp>
        <p:nvSpPr>
          <p:cNvPr id="198659" name="Picture 2">
            <a:extLst>
              <a:ext uri="{FF2B5EF4-FFF2-40B4-BE49-F238E27FC236}">
                <a16:creationId xmlns:a16="http://schemas.microsoft.com/office/drawing/2014/main" id="{B6F125C2-B74F-9DC9-31D9-9758C6206CEA}"/>
              </a:ext>
            </a:extLst>
          </p:cNvPr>
          <p:cNvSpPr>
            <a:spLocks noChangeAspect="1" noChangeArrowheads="1"/>
          </p:cNvSpPr>
          <p:nvPr/>
        </p:nvSpPr>
        <p:spPr bwMode="auto">
          <a:xfrm>
            <a:off x="2132013" y="1143000"/>
            <a:ext cx="7469187"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IN" altLang="en-US"/>
          </a:p>
        </p:txBody>
      </p:sp>
      <p:sp>
        <p:nvSpPr>
          <p:cNvPr id="198660" name="Picture 3">
            <a:extLst>
              <a:ext uri="{FF2B5EF4-FFF2-40B4-BE49-F238E27FC236}">
                <a16:creationId xmlns:a16="http://schemas.microsoft.com/office/drawing/2014/main" id="{276A13D9-D929-B101-4920-1EEC79D38212}"/>
              </a:ext>
            </a:extLst>
          </p:cNvPr>
          <p:cNvSpPr>
            <a:spLocks noChangeAspect="1" noChangeArrowheads="1"/>
          </p:cNvSpPr>
          <p:nvPr/>
        </p:nvSpPr>
        <p:spPr bwMode="auto">
          <a:xfrm>
            <a:off x="2284413" y="3811588"/>
            <a:ext cx="7621587" cy="2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IN" altLang="en-US"/>
          </a:p>
        </p:txBody>
      </p:sp>
      <p:pic>
        <p:nvPicPr>
          <p:cNvPr id="198661" name="Picture 2" descr="Our Brand Identity » PES University">
            <a:extLst>
              <a:ext uri="{FF2B5EF4-FFF2-40B4-BE49-F238E27FC236}">
                <a16:creationId xmlns:a16="http://schemas.microsoft.com/office/drawing/2014/main" id="{F2FE815C-88E7-18B8-E31E-A4091906B5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a:extLst>
              <a:ext uri="{FF2B5EF4-FFF2-40B4-BE49-F238E27FC236}">
                <a16:creationId xmlns:a16="http://schemas.microsoft.com/office/drawing/2014/main" id="{0AF4D4B4-3F9F-C16C-0C22-0ACE062A849B}"/>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2A385003-7D54-2555-5F15-31D9AFA73E8E}"/>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
        <p:nvSpPr>
          <p:cNvPr id="6" name="Line 7">
            <a:extLst>
              <a:ext uri="{FF2B5EF4-FFF2-40B4-BE49-F238E27FC236}">
                <a16:creationId xmlns:a16="http://schemas.microsoft.com/office/drawing/2014/main" id="{88D8581A-1842-C6A4-654D-8CCDA98ECFCE}"/>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sp>
        <p:nvSpPr>
          <p:cNvPr id="8" name="Rectangle 7">
            <a:extLst>
              <a:ext uri="{FF2B5EF4-FFF2-40B4-BE49-F238E27FC236}">
                <a16:creationId xmlns:a16="http://schemas.microsoft.com/office/drawing/2014/main" id="{DF13FC02-CE88-2EB3-3D6C-50DD992CC432}"/>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US" altLang="en-US" sz="2200" b="1" dirty="0">
                <a:solidFill>
                  <a:srgbClr val="C00000"/>
                </a:solidFill>
                <a:latin typeface="+mn-lt"/>
                <a:cs typeface="Times New Roman" panose="02020603050405020304" pitchFamily="18" charset="0"/>
              </a:rPr>
              <a:t>Programming CAN protocol</a:t>
            </a:r>
            <a:endParaRPr lang="en-IN" sz="2200" b="1" dirty="0">
              <a:solidFill>
                <a:srgbClr val="C00000"/>
              </a:solidFill>
              <a:latin typeface="+mn-lt"/>
              <a:cs typeface="Times New Roman" panose="02020603050405020304" pitchFamily="18" charset="0"/>
            </a:endParaRPr>
          </a:p>
        </p:txBody>
      </p:sp>
      <p:pic>
        <p:nvPicPr>
          <p:cNvPr id="198666" name="Picture 3">
            <a:extLst>
              <a:ext uri="{FF2B5EF4-FFF2-40B4-BE49-F238E27FC236}">
                <a16:creationId xmlns:a16="http://schemas.microsoft.com/office/drawing/2014/main" id="{4C14E751-7D46-C055-D2C0-5E00AFF46D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922713"/>
            <a:ext cx="8394700" cy="234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8667" name="Picture 11">
            <a:extLst>
              <a:ext uri="{FF2B5EF4-FFF2-40B4-BE49-F238E27FC236}">
                <a16:creationId xmlns:a16="http://schemas.microsoft.com/office/drawing/2014/main" id="{9439540A-866F-5383-770F-5939E50462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413" y="1725613"/>
            <a:ext cx="8053387" cy="211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Content Placeholder 2">
            <a:extLst>
              <a:ext uri="{FF2B5EF4-FFF2-40B4-BE49-F238E27FC236}">
                <a16:creationId xmlns:a16="http://schemas.microsoft.com/office/drawing/2014/main" id="{B6EDE3E6-5BDD-6608-4DB8-D0AA45C14084}"/>
              </a:ext>
            </a:extLst>
          </p:cNvPr>
          <p:cNvSpPr>
            <a:spLocks noGrp="1" noChangeArrowheads="1"/>
          </p:cNvSpPr>
          <p:nvPr>
            <p:ph idx="1"/>
          </p:nvPr>
        </p:nvSpPr>
        <p:spPr>
          <a:xfrm>
            <a:off x="442913" y="1144589"/>
            <a:ext cx="8116887" cy="4016958"/>
          </a:xfrm>
        </p:spPr>
        <p:txBody>
          <a:bodyPr/>
          <a:lstStyle/>
          <a:p>
            <a:pPr marL="358775" indent="-358775" algn="just" eaLnBrk="1" hangingPunct="1">
              <a:buFont typeface="Wingdings" panose="05000000000000000000" pitchFamily="2" charset="2"/>
              <a:buChar char="§"/>
              <a:defRPr/>
            </a:pPr>
            <a:r>
              <a:rPr lang="en-US" altLang="en-US" sz="2000" dirty="0">
                <a:solidFill>
                  <a:srgbClr val="7030A0"/>
                </a:solidFill>
                <a:cs typeface="Times New Roman" panose="02020603050405020304" pitchFamily="18" charset="0"/>
              </a:rPr>
              <a:t>Most common use is in the automobile industry</a:t>
            </a:r>
          </a:p>
          <a:p>
            <a:pPr marL="1074738" indent="-444500" algn="just" eaLnBrk="1" hangingPunct="1">
              <a:buFont typeface="Wingdings" panose="05000000000000000000" pitchFamily="2" charset="2"/>
              <a:buChar char="ü"/>
              <a:defRPr/>
            </a:pPr>
            <a:r>
              <a:rPr lang="en-US" altLang="en-US" sz="2000" dirty="0">
                <a:solidFill>
                  <a:srgbClr val="7030A0"/>
                </a:solidFill>
                <a:cs typeface="Times New Roman" panose="02020603050405020304" pitchFamily="18" charset="0"/>
              </a:rPr>
              <a:t>Used to connect subsystems within an electronic control unit as well as connect electronic control units together</a:t>
            </a:r>
          </a:p>
          <a:p>
            <a:pPr marL="1074738" indent="-444500" algn="just" eaLnBrk="1" hangingPunct="1">
              <a:buFont typeface="Wingdings" panose="05000000000000000000" pitchFamily="2" charset="2"/>
              <a:buChar char="ü"/>
              <a:defRPr/>
            </a:pPr>
            <a:r>
              <a:rPr lang="en-US" altLang="en-US" sz="2000" dirty="0">
                <a:solidFill>
                  <a:srgbClr val="7030A0"/>
                </a:solidFill>
                <a:cs typeface="Times New Roman" panose="02020603050405020304" pitchFamily="18" charset="0"/>
              </a:rPr>
              <a:t>Typically the largest control unit in a vehicle is the engine control unit</a:t>
            </a:r>
          </a:p>
          <a:p>
            <a:pPr marL="1074738" indent="-444500" algn="just" eaLnBrk="1" hangingPunct="1">
              <a:buFont typeface="Wingdings" panose="05000000000000000000" pitchFamily="2" charset="2"/>
              <a:buChar char="ü"/>
              <a:defRPr/>
            </a:pPr>
            <a:r>
              <a:rPr lang="en-US" altLang="en-US" sz="2000" dirty="0">
                <a:solidFill>
                  <a:srgbClr val="7030A0"/>
                </a:solidFill>
                <a:cs typeface="Times New Roman" panose="02020603050405020304" pitchFamily="18" charset="0"/>
              </a:rPr>
              <a:t>Modern automobiles may have up to 70 electronic control units</a:t>
            </a:r>
          </a:p>
          <a:p>
            <a:pPr marL="1074738" indent="-444500" algn="just" eaLnBrk="1" hangingPunct="1">
              <a:buFont typeface="Wingdings" panose="05000000000000000000" pitchFamily="2" charset="2"/>
              <a:buChar char="ü"/>
              <a:defRPr/>
            </a:pPr>
            <a:r>
              <a:rPr lang="en-US" altLang="en-US" sz="2000" dirty="0">
                <a:solidFill>
                  <a:srgbClr val="7030A0"/>
                </a:solidFill>
                <a:cs typeface="Times New Roman" panose="02020603050405020304" pitchFamily="18" charset="0"/>
              </a:rPr>
              <a:t>Many devices in cars use CAN including the radio, transmission, airbags, ABS, cruise control, and power steering</a:t>
            </a:r>
          </a:p>
          <a:p>
            <a:pPr marL="358775" indent="-358775" algn="just" eaLnBrk="1" hangingPunct="1">
              <a:buFont typeface="Wingdings" panose="05000000000000000000" pitchFamily="2" charset="2"/>
              <a:buChar char="§"/>
              <a:defRPr/>
            </a:pPr>
            <a:r>
              <a:rPr lang="en-US" altLang="en-US" sz="2000" dirty="0">
                <a:solidFill>
                  <a:srgbClr val="7030A0"/>
                </a:solidFill>
                <a:cs typeface="Times New Roman" panose="02020603050405020304" pitchFamily="18" charset="0"/>
              </a:rPr>
              <a:t>CAN is also used in both railway and aerospace applications</a:t>
            </a:r>
          </a:p>
          <a:p>
            <a:pPr marL="358775" indent="-358775" algn="just" eaLnBrk="1" hangingPunct="1">
              <a:buFont typeface="Wingdings" panose="05000000000000000000" pitchFamily="2" charset="2"/>
              <a:buChar char="§"/>
              <a:defRPr/>
            </a:pPr>
            <a:r>
              <a:rPr lang="en-US" altLang="en-US" sz="2000" dirty="0">
                <a:solidFill>
                  <a:srgbClr val="7030A0"/>
                </a:solidFill>
                <a:cs typeface="Times New Roman" panose="02020603050405020304" pitchFamily="18" charset="0"/>
              </a:rPr>
              <a:t>Other applications include use in hospital equipment, elevators, and even coffee machines</a:t>
            </a:r>
          </a:p>
        </p:txBody>
      </p:sp>
      <p:pic>
        <p:nvPicPr>
          <p:cNvPr id="124931" name="Picture 2" descr="Our Brand Identity » PES University">
            <a:extLst>
              <a:ext uri="{FF2B5EF4-FFF2-40B4-BE49-F238E27FC236}">
                <a16:creationId xmlns:a16="http://schemas.microsoft.com/office/drawing/2014/main" id="{2DF7C090-EF10-6979-FE20-64E45A8781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a:extLst>
              <a:ext uri="{FF2B5EF4-FFF2-40B4-BE49-F238E27FC236}">
                <a16:creationId xmlns:a16="http://schemas.microsoft.com/office/drawing/2014/main" id="{2A2C19B2-6B97-197A-6AC9-D3C7D106CC2D}"/>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F7F01D92-B4D5-FA65-C4AA-986E8A3FF3B6}"/>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
        <p:nvSpPr>
          <p:cNvPr id="4" name="Line 7">
            <a:extLst>
              <a:ext uri="{FF2B5EF4-FFF2-40B4-BE49-F238E27FC236}">
                <a16:creationId xmlns:a16="http://schemas.microsoft.com/office/drawing/2014/main" id="{E9AB9ADC-2B50-DD61-DA39-2423BF4D4A6C}"/>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sp>
        <p:nvSpPr>
          <p:cNvPr id="7" name="Rectangle 6">
            <a:extLst>
              <a:ext uri="{FF2B5EF4-FFF2-40B4-BE49-F238E27FC236}">
                <a16:creationId xmlns:a16="http://schemas.microsoft.com/office/drawing/2014/main" id="{1C49FA01-7EDA-A0D5-D925-5CB1851B8E4E}"/>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US" sz="2200" b="1" dirty="0">
                <a:solidFill>
                  <a:srgbClr val="C00000"/>
                </a:solidFill>
                <a:latin typeface="+mn-lt"/>
                <a:cs typeface="Times New Roman" pitchFamily="18" charset="0"/>
              </a:rPr>
              <a:t>Applications</a:t>
            </a:r>
            <a:endParaRPr lang="en-IN" sz="2200" b="1" dirty="0">
              <a:solidFill>
                <a:srgbClr val="C00000"/>
              </a:solidFill>
              <a:latin typeface="+mn-lt"/>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2A58D-1EFD-A29F-1099-774F567B52E0}"/>
              </a:ext>
            </a:extLst>
          </p:cNvPr>
          <p:cNvSpPr>
            <a:spLocks noGrp="1"/>
          </p:cNvSpPr>
          <p:nvPr>
            <p:ph type="title"/>
          </p:nvPr>
        </p:nvSpPr>
        <p:spPr>
          <a:xfrm>
            <a:off x="442913" y="1195388"/>
            <a:ext cx="8231187" cy="430212"/>
          </a:xfrm>
        </p:spPr>
        <p:txBody>
          <a:bodyPr rtlCol="0">
            <a:normAutofit/>
          </a:bodyPr>
          <a:lstStyle/>
          <a:p>
            <a:pPr defTabSz="914309" eaLnBrk="1" fontAlgn="auto" hangingPunct="1">
              <a:spcAft>
                <a:spcPts val="0"/>
              </a:spcAft>
              <a:defRPr/>
            </a:pPr>
            <a:r>
              <a:rPr lang="en-IN" sz="2000" b="1" dirty="0">
                <a:solidFill>
                  <a:schemeClr val="accent1"/>
                </a:solidFill>
                <a:latin typeface="+mn-lt"/>
                <a:cs typeface="Times New Roman" pitchFamily="18" charset="0"/>
              </a:rPr>
              <a:t>Example of acceptance filter tables and ID index values</a:t>
            </a:r>
            <a:endParaRPr lang="en-IN" sz="2000" dirty="0">
              <a:solidFill>
                <a:schemeClr val="accent1"/>
              </a:solidFill>
              <a:latin typeface="+mn-lt"/>
              <a:cs typeface="Times New Roman" pitchFamily="18" charset="0"/>
            </a:endParaRPr>
          </a:p>
        </p:txBody>
      </p:sp>
      <p:sp>
        <p:nvSpPr>
          <p:cNvPr id="199683" name="Picture 2">
            <a:extLst>
              <a:ext uri="{FF2B5EF4-FFF2-40B4-BE49-F238E27FC236}">
                <a16:creationId xmlns:a16="http://schemas.microsoft.com/office/drawing/2014/main" id="{1938A149-6A84-7C20-3B48-A9FD5E3AF5D3}"/>
              </a:ext>
            </a:extLst>
          </p:cNvPr>
          <p:cNvSpPr>
            <a:spLocks noChangeAspect="1" noChangeArrowheads="1"/>
          </p:cNvSpPr>
          <p:nvPr/>
        </p:nvSpPr>
        <p:spPr bwMode="auto">
          <a:xfrm>
            <a:off x="2132013" y="1143000"/>
            <a:ext cx="7469187"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IN" altLang="en-US"/>
          </a:p>
        </p:txBody>
      </p:sp>
      <p:pic>
        <p:nvPicPr>
          <p:cNvPr id="199684" name="Picture 2" descr="Our Brand Identity » PES University">
            <a:extLst>
              <a:ext uri="{FF2B5EF4-FFF2-40B4-BE49-F238E27FC236}">
                <a16:creationId xmlns:a16="http://schemas.microsoft.com/office/drawing/2014/main" id="{C6487DC1-811B-82FE-DB25-DBF30ACAC5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a:extLst>
              <a:ext uri="{FF2B5EF4-FFF2-40B4-BE49-F238E27FC236}">
                <a16:creationId xmlns:a16="http://schemas.microsoft.com/office/drawing/2014/main" id="{3E3D0A9A-FE73-0B6D-A0CE-3C3C4EE929CE}"/>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602A4E9E-3554-625B-2D0E-0147418EE328}"/>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
        <p:nvSpPr>
          <p:cNvPr id="6" name="Line 7">
            <a:extLst>
              <a:ext uri="{FF2B5EF4-FFF2-40B4-BE49-F238E27FC236}">
                <a16:creationId xmlns:a16="http://schemas.microsoft.com/office/drawing/2014/main" id="{445D78F1-FCF7-883B-37E0-173F8936F16B}"/>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sp>
        <p:nvSpPr>
          <p:cNvPr id="8" name="Rectangle 7">
            <a:extLst>
              <a:ext uri="{FF2B5EF4-FFF2-40B4-BE49-F238E27FC236}">
                <a16:creationId xmlns:a16="http://schemas.microsoft.com/office/drawing/2014/main" id="{D3C5CBEF-3F80-7259-6407-BD1012133EFA}"/>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US" altLang="en-US" sz="2200" b="1" dirty="0">
                <a:solidFill>
                  <a:srgbClr val="C00000"/>
                </a:solidFill>
                <a:latin typeface="+mn-lt"/>
                <a:cs typeface="Times New Roman" panose="02020603050405020304" pitchFamily="18" charset="0"/>
              </a:rPr>
              <a:t>Programming CAN protocol</a:t>
            </a:r>
            <a:endParaRPr lang="en-IN" sz="2200" b="1" dirty="0">
              <a:solidFill>
                <a:srgbClr val="C00000"/>
              </a:solidFill>
              <a:latin typeface="+mn-lt"/>
              <a:cs typeface="Times New Roman" panose="02020603050405020304" pitchFamily="18" charset="0"/>
            </a:endParaRPr>
          </a:p>
        </p:txBody>
      </p:sp>
      <p:pic>
        <p:nvPicPr>
          <p:cNvPr id="199689" name="Picture 2">
            <a:extLst>
              <a:ext uri="{FF2B5EF4-FFF2-40B4-BE49-F238E27FC236}">
                <a16:creationId xmlns:a16="http://schemas.microsoft.com/office/drawing/2014/main" id="{ABA8FB83-23B6-792D-42F9-E15D421CEB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88" y="1655763"/>
            <a:ext cx="8943975" cy="421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9B63D-ABAA-FE8A-14BE-3A91C12B7D5B}"/>
              </a:ext>
            </a:extLst>
          </p:cNvPr>
          <p:cNvSpPr>
            <a:spLocks noGrp="1"/>
          </p:cNvSpPr>
          <p:nvPr>
            <p:ph type="title"/>
          </p:nvPr>
        </p:nvSpPr>
        <p:spPr>
          <a:xfrm>
            <a:off x="442913" y="1195388"/>
            <a:ext cx="8231187" cy="430212"/>
          </a:xfrm>
        </p:spPr>
        <p:txBody>
          <a:bodyPr rtlCol="0">
            <a:normAutofit/>
          </a:bodyPr>
          <a:lstStyle/>
          <a:p>
            <a:pPr defTabSz="914309" eaLnBrk="1" fontAlgn="auto" hangingPunct="1">
              <a:spcAft>
                <a:spcPts val="0"/>
              </a:spcAft>
              <a:defRPr/>
            </a:pPr>
            <a:r>
              <a:rPr lang="en-IN" sz="2000" b="1" dirty="0">
                <a:solidFill>
                  <a:schemeClr val="accent1"/>
                </a:solidFill>
                <a:latin typeface="+mn-lt"/>
                <a:cs typeface="Times New Roman" pitchFamily="18" charset="0"/>
              </a:rPr>
              <a:t>Example of acceptance filter tables and ID index values</a:t>
            </a:r>
            <a:endParaRPr lang="en-IN" sz="2000" dirty="0">
              <a:solidFill>
                <a:schemeClr val="accent1"/>
              </a:solidFill>
              <a:latin typeface="+mn-lt"/>
              <a:cs typeface="Times New Roman" pitchFamily="18" charset="0"/>
            </a:endParaRPr>
          </a:p>
        </p:txBody>
      </p:sp>
      <p:sp>
        <p:nvSpPr>
          <p:cNvPr id="200707" name="Picture 2">
            <a:extLst>
              <a:ext uri="{FF2B5EF4-FFF2-40B4-BE49-F238E27FC236}">
                <a16:creationId xmlns:a16="http://schemas.microsoft.com/office/drawing/2014/main" id="{82752714-8125-4C7D-DD2F-DBA014F1B17D}"/>
              </a:ext>
            </a:extLst>
          </p:cNvPr>
          <p:cNvSpPr>
            <a:spLocks noChangeAspect="1" noChangeArrowheads="1"/>
          </p:cNvSpPr>
          <p:nvPr/>
        </p:nvSpPr>
        <p:spPr bwMode="auto">
          <a:xfrm>
            <a:off x="2132013" y="1143000"/>
            <a:ext cx="7469187"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IN" altLang="en-US"/>
          </a:p>
        </p:txBody>
      </p:sp>
      <p:pic>
        <p:nvPicPr>
          <p:cNvPr id="200708" name="Picture 2" descr="Our Brand Identity » PES University">
            <a:extLst>
              <a:ext uri="{FF2B5EF4-FFF2-40B4-BE49-F238E27FC236}">
                <a16:creationId xmlns:a16="http://schemas.microsoft.com/office/drawing/2014/main" id="{6BDE0D32-6F18-D252-D26C-8EE1999BEB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a:extLst>
              <a:ext uri="{FF2B5EF4-FFF2-40B4-BE49-F238E27FC236}">
                <a16:creationId xmlns:a16="http://schemas.microsoft.com/office/drawing/2014/main" id="{769C8286-5B4D-99DE-289C-FAF8EE283772}"/>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1428F91C-C7E7-FBD8-DF78-D21CCB5134E9}"/>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
        <p:nvSpPr>
          <p:cNvPr id="6" name="Line 7">
            <a:extLst>
              <a:ext uri="{FF2B5EF4-FFF2-40B4-BE49-F238E27FC236}">
                <a16:creationId xmlns:a16="http://schemas.microsoft.com/office/drawing/2014/main" id="{3F352917-77AB-39B6-DDDD-E4DFD07A8A09}"/>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sp>
        <p:nvSpPr>
          <p:cNvPr id="8" name="Rectangle 7">
            <a:extLst>
              <a:ext uri="{FF2B5EF4-FFF2-40B4-BE49-F238E27FC236}">
                <a16:creationId xmlns:a16="http://schemas.microsoft.com/office/drawing/2014/main" id="{02947F7A-C57C-0386-ADB6-4C9545722301}"/>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US" altLang="en-US" sz="2200" b="1" dirty="0">
                <a:solidFill>
                  <a:srgbClr val="C00000"/>
                </a:solidFill>
                <a:latin typeface="+mn-lt"/>
                <a:cs typeface="Times New Roman" panose="02020603050405020304" pitchFamily="18" charset="0"/>
              </a:rPr>
              <a:t>Programming CAN protocol</a:t>
            </a:r>
            <a:endParaRPr lang="en-IN" sz="2200" b="1" dirty="0">
              <a:solidFill>
                <a:srgbClr val="C00000"/>
              </a:solidFill>
              <a:latin typeface="+mn-lt"/>
              <a:cs typeface="Times New Roman" panose="02020603050405020304" pitchFamily="18" charset="0"/>
            </a:endParaRPr>
          </a:p>
        </p:txBody>
      </p:sp>
      <p:pic>
        <p:nvPicPr>
          <p:cNvPr id="200713" name="Picture 9">
            <a:extLst>
              <a:ext uri="{FF2B5EF4-FFF2-40B4-BE49-F238E27FC236}">
                <a16:creationId xmlns:a16="http://schemas.microsoft.com/office/drawing/2014/main" id="{F04BA4E7-0188-F579-60E7-BAA803BDC2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838" y="1584325"/>
            <a:ext cx="7954962" cy="288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11B39-94CF-072B-5D39-89781AC3F6BE}"/>
              </a:ext>
            </a:extLst>
          </p:cNvPr>
          <p:cNvSpPr>
            <a:spLocks noGrp="1"/>
          </p:cNvSpPr>
          <p:nvPr>
            <p:ph type="title"/>
          </p:nvPr>
        </p:nvSpPr>
        <p:spPr>
          <a:xfrm>
            <a:off x="442913" y="1195388"/>
            <a:ext cx="8231187" cy="430212"/>
          </a:xfrm>
        </p:spPr>
        <p:txBody>
          <a:bodyPr rtlCol="0">
            <a:normAutofit/>
          </a:bodyPr>
          <a:lstStyle/>
          <a:p>
            <a:pPr defTabSz="914309" eaLnBrk="1" fontAlgn="auto" hangingPunct="1">
              <a:spcAft>
                <a:spcPts val="0"/>
              </a:spcAft>
              <a:defRPr/>
            </a:pPr>
            <a:r>
              <a:rPr lang="en-IN" sz="2000" b="1" dirty="0">
                <a:solidFill>
                  <a:schemeClr val="accent1"/>
                </a:solidFill>
                <a:latin typeface="+mn-lt"/>
                <a:cs typeface="Times New Roman" pitchFamily="18" charset="0"/>
              </a:rPr>
              <a:t>Example of acceptance filter tables and ID index values</a:t>
            </a:r>
            <a:endParaRPr lang="en-IN" sz="2000" dirty="0">
              <a:solidFill>
                <a:schemeClr val="accent1"/>
              </a:solidFill>
              <a:latin typeface="+mn-lt"/>
              <a:cs typeface="Times New Roman" pitchFamily="18" charset="0"/>
            </a:endParaRPr>
          </a:p>
        </p:txBody>
      </p:sp>
      <p:sp>
        <p:nvSpPr>
          <p:cNvPr id="201731" name="Picture 2">
            <a:extLst>
              <a:ext uri="{FF2B5EF4-FFF2-40B4-BE49-F238E27FC236}">
                <a16:creationId xmlns:a16="http://schemas.microsoft.com/office/drawing/2014/main" id="{885ECD70-21E7-7F34-A7A8-B9494BFFBBC7}"/>
              </a:ext>
            </a:extLst>
          </p:cNvPr>
          <p:cNvSpPr>
            <a:spLocks noChangeAspect="1" noChangeArrowheads="1"/>
          </p:cNvSpPr>
          <p:nvPr/>
        </p:nvSpPr>
        <p:spPr bwMode="auto">
          <a:xfrm>
            <a:off x="2132013" y="1143000"/>
            <a:ext cx="7469187"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IN" altLang="en-US"/>
          </a:p>
        </p:txBody>
      </p:sp>
      <p:pic>
        <p:nvPicPr>
          <p:cNvPr id="201732" name="Picture 2" descr="Our Brand Identity » PES University">
            <a:extLst>
              <a:ext uri="{FF2B5EF4-FFF2-40B4-BE49-F238E27FC236}">
                <a16:creationId xmlns:a16="http://schemas.microsoft.com/office/drawing/2014/main" id="{9FA5622E-ADCC-C5AB-A56A-95604E0EEC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a:extLst>
              <a:ext uri="{FF2B5EF4-FFF2-40B4-BE49-F238E27FC236}">
                <a16:creationId xmlns:a16="http://schemas.microsoft.com/office/drawing/2014/main" id="{C18DC708-3519-E337-1B93-CF331166F90B}"/>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3DF3A18F-F0D9-4BFC-ED92-E4D3B52DD1C6}"/>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
        <p:nvSpPr>
          <p:cNvPr id="6" name="Line 7">
            <a:extLst>
              <a:ext uri="{FF2B5EF4-FFF2-40B4-BE49-F238E27FC236}">
                <a16:creationId xmlns:a16="http://schemas.microsoft.com/office/drawing/2014/main" id="{A58A9A8E-251C-B5E5-4E1F-F0CABFBE99A0}"/>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sp>
        <p:nvSpPr>
          <p:cNvPr id="8" name="Rectangle 7">
            <a:extLst>
              <a:ext uri="{FF2B5EF4-FFF2-40B4-BE49-F238E27FC236}">
                <a16:creationId xmlns:a16="http://schemas.microsoft.com/office/drawing/2014/main" id="{37096547-CF8A-B2A5-B063-3C4137AE08D6}"/>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US" altLang="en-US" sz="2200" b="1" dirty="0">
                <a:solidFill>
                  <a:srgbClr val="C00000"/>
                </a:solidFill>
                <a:latin typeface="+mn-lt"/>
                <a:cs typeface="Times New Roman" panose="02020603050405020304" pitchFamily="18" charset="0"/>
              </a:rPr>
              <a:t>Programming CAN protocol</a:t>
            </a:r>
            <a:endParaRPr lang="en-IN" sz="2200" b="1" dirty="0">
              <a:solidFill>
                <a:srgbClr val="C00000"/>
              </a:solidFill>
              <a:latin typeface="+mn-lt"/>
              <a:cs typeface="Times New Roman" panose="02020603050405020304" pitchFamily="18" charset="0"/>
            </a:endParaRPr>
          </a:p>
        </p:txBody>
      </p:sp>
      <p:pic>
        <p:nvPicPr>
          <p:cNvPr id="201737" name="Picture 10">
            <a:extLst>
              <a:ext uri="{FF2B5EF4-FFF2-40B4-BE49-F238E27FC236}">
                <a16:creationId xmlns:a16="http://schemas.microsoft.com/office/drawing/2014/main" id="{CD47543E-8948-008E-A040-BD7B76C6A5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338" y="1825625"/>
            <a:ext cx="7926387" cy="330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Title 1">
            <a:extLst>
              <a:ext uri="{FF2B5EF4-FFF2-40B4-BE49-F238E27FC236}">
                <a16:creationId xmlns:a16="http://schemas.microsoft.com/office/drawing/2014/main" id="{A4963B4D-34C2-8614-3244-1BFA8C6C1D9E}"/>
              </a:ext>
            </a:extLst>
          </p:cNvPr>
          <p:cNvSpPr>
            <a:spLocks noGrp="1" noChangeArrowheads="1"/>
          </p:cNvSpPr>
          <p:nvPr>
            <p:ph type="title"/>
          </p:nvPr>
        </p:nvSpPr>
        <p:spPr>
          <a:xfrm>
            <a:off x="442913" y="1127125"/>
            <a:ext cx="7496175" cy="430213"/>
          </a:xfrm>
        </p:spPr>
        <p:txBody>
          <a:bodyPr/>
          <a:lstStyle/>
          <a:p>
            <a:pPr eaLnBrk="1" hangingPunct="1">
              <a:defRPr/>
            </a:pPr>
            <a:r>
              <a:rPr lang="en-US" altLang="en-US" sz="2000" b="1" dirty="0">
                <a:solidFill>
                  <a:schemeClr val="accent1"/>
                </a:solidFill>
                <a:latin typeface="+mn-lt"/>
                <a:cs typeface="Times New Roman" panose="02020603050405020304" pitchFamily="18" charset="0"/>
              </a:rPr>
              <a:t>CAN TRANSMITTER ALGORITHM</a:t>
            </a:r>
          </a:p>
        </p:txBody>
      </p:sp>
      <p:sp>
        <p:nvSpPr>
          <p:cNvPr id="202755" name="Content Placeholder 2">
            <a:extLst>
              <a:ext uri="{FF2B5EF4-FFF2-40B4-BE49-F238E27FC236}">
                <a16:creationId xmlns:a16="http://schemas.microsoft.com/office/drawing/2014/main" id="{F48D11D4-299A-031A-0357-6068031B637E}"/>
              </a:ext>
            </a:extLst>
          </p:cNvPr>
          <p:cNvSpPr>
            <a:spLocks noGrp="1" noChangeArrowheads="1"/>
          </p:cNvSpPr>
          <p:nvPr>
            <p:ph idx="1"/>
          </p:nvPr>
        </p:nvSpPr>
        <p:spPr>
          <a:xfrm>
            <a:off x="442913" y="1604963"/>
            <a:ext cx="8116887" cy="4035425"/>
          </a:xfrm>
        </p:spPr>
        <p:txBody>
          <a:bodyPr/>
          <a:lstStyle/>
          <a:p>
            <a:pPr marL="457200" indent="-457200" eaLnBrk="1" hangingPunct="1">
              <a:buFont typeface="Calibri Light" panose="020F0302020204030204" pitchFamily="34" charset="0"/>
              <a:buAutoNum type="arabicPeriod"/>
            </a:pPr>
            <a:r>
              <a:rPr lang="en-US" altLang="en-US" sz="2000">
                <a:cs typeface="Times New Roman" panose="02020603050405020304" pitchFamily="18" charset="0"/>
              </a:rPr>
              <a:t>Enable CAN BLOCK in PCONP Register</a:t>
            </a:r>
          </a:p>
          <a:p>
            <a:pPr marL="457200" indent="-457200" eaLnBrk="1" hangingPunct="1">
              <a:buFont typeface="Calibri Light" panose="020F0302020204030204" pitchFamily="34" charset="0"/>
              <a:buAutoNum type="arabicPeriod"/>
            </a:pPr>
            <a:r>
              <a:rPr lang="en-US" altLang="en-US" sz="2000">
                <a:cs typeface="Times New Roman" panose="02020603050405020304" pitchFamily="18" charset="0"/>
              </a:rPr>
              <a:t>Configure CAN Peripheral clock  in PCLK register.</a:t>
            </a:r>
          </a:p>
          <a:p>
            <a:pPr marL="457200" indent="-457200" eaLnBrk="1" hangingPunct="1">
              <a:buFont typeface="Calibri Light" panose="020F0302020204030204" pitchFamily="34" charset="0"/>
              <a:buAutoNum type="arabicPeriod"/>
            </a:pPr>
            <a:r>
              <a:rPr lang="en-US" altLang="en-US" sz="2000">
                <a:cs typeface="Times New Roman" panose="02020603050405020304" pitchFamily="18" charset="0"/>
              </a:rPr>
              <a:t>Make pin numbers P0.0 and P0.1 as CAN pins</a:t>
            </a:r>
          </a:p>
          <a:p>
            <a:pPr marL="457200" indent="-457200" eaLnBrk="1" hangingPunct="1">
              <a:buFont typeface="Calibri Light" panose="020F0302020204030204" pitchFamily="34" charset="0"/>
              <a:buAutoNum type="arabicPeriod"/>
            </a:pPr>
            <a:r>
              <a:rPr lang="en-US" altLang="en-US" sz="2000">
                <a:cs typeface="Times New Roman" panose="02020603050405020304" pitchFamily="18" charset="0"/>
              </a:rPr>
              <a:t>Enter the CAN in disable mode using CANMODE REGISTER</a:t>
            </a:r>
          </a:p>
          <a:p>
            <a:pPr marL="457200" indent="-457200" eaLnBrk="1" hangingPunct="1">
              <a:buFont typeface="Calibri Light" panose="020F0302020204030204" pitchFamily="34" charset="0"/>
              <a:buAutoNum type="arabicPeriod"/>
            </a:pPr>
            <a:r>
              <a:rPr lang="en-US" altLang="en-US" sz="2000">
                <a:cs typeface="Times New Roman" panose="02020603050405020304" pitchFamily="18" charset="0"/>
              </a:rPr>
              <a:t>Clear all bits in command register</a:t>
            </a:r>
          </a:p>
          <a:p>
            <a:pPr marL="457200" indent="-457200" eaLnBrk="1" hangingPunct="1">
              <a:buFont typeface="Calibri Light" panose="020F0302020204030204" pitchFamily="34" charset="0"/>
              <a:buAutoNum type="arabicPeriod"/>
            </a:pPr>
            <a:r>
              <a:rPr lang="en-US" altLang="en-US" sz="2000">
                <a:latin typeface="Times New Roman" panose="02020603050405020304" pitchFamily="18" charset="0"/>
                <a:cs typeface="Times New Roman" panose="02020603050405020304" pitchFamily="18" charset="0"/>
              </a:rPr>
              <a:t>Set the appropriate bits in BTR register</a:t>
            </a:r>
          </a:p>
          <a:p>
            <a:pPr marL="457200" indent="-457200" eaLnBrk="1" hangingPunct="1">
              <a:buFont typeface="Calibri Light" panose="020F0302020204030204" pitchFamily="34" charset="0"/>
              <a:buAutoNum type="arabicPeriod"/>
            </a:pPr>
            <a:r>
              <a:rPr lang="en-US" altLang="en-US" sz="2000">
                <a:latin typeface="Times New Roman" panose="02020603050405020304" pitchFamily="18" charset="0"/>
                <a:cs typeface="Times New Roman" panose="02020603050405020304" pitchFamily="18" charset="0"/>
              </a:rPr>
              <a:t>Enable receiver interrupt in  IIER register.</a:t>
            </a:r>
          </a:p>
          <a:p>
            <a:pPr marL="457200" indent="-457200" eaLnBrk="1" hangingPunct="1">
              <a:buFont typeface="Calibri Light" panose="020F0302020204030204" pitchFamily="34" charset="0"/>
              <a:buAutoNum type="arabicPeriod"/>
            </a:pPr>
            <a:r>
              <a:rPr lang="en-US" altLang="en-US" sz="2000">
                <a:latin typeface="Times New Roman" panose="02020603050405020304" pitchFamily="18" charset="0"/>
                <a:cs typeface="Times New Roman" panose="02020603050405020304" pitchFamily="18" charset="0"/>
              </a:rPr>
              <a:t>Clear global register. GSR register.</a:t>
            </a:r>
          </a:p>
          <a:p>
            <a:pPr marL="457200" indent="-457200" eaLnBrk="1" hangingPunct="1">
              <a:buFont typeface="Calibri Light" panose="020F0302020204030204" pitchFamily="34" charset="0"/>
              <a:buAutoNum type="arabicPeriod"/>
            </a:pPr>
            <a:r>
              <a:rPr lang="en-US" altLang="en-US" sz="2000">
                <a:latin typeface="Times New Roman" panose="02020603050405020304" pitchFamily="18" charset="0"/>
                <a:cs typeface="Times New Roman" panose="02020603050405020304" pitchFamily="18" charset="0"/>
              </a:rPr>
              <a:t>Make CAN block in operating mode using CAN mode register.</a:t>
            </a:r>
          </a:p>
          <a:p>
            <a:pPr marL="457200" indent="-457200" eaLnBrk="1" hangingPunct="1">
              <a:buFont typeface="Calibri Light" panose="020F0302020204030204" pitchFamily="34" charset="0"/>
              <a:buAutoNum type="arabicPeriod"/>
            </a:pPr>
            <a:endParaRPr lang="en-US" altLang="en-US" sz="2000">
              <a:cs typeface="Times New Roman" panose="02020603050405020304" pitchFamily="18" charset="0"/>
            </a:endParaRPr>
          </a:p>
        </p:txBody>
      </p:sp>
      <p:pic>
        <p:nvPicPr>
          <p:cNvPr id="202756" name="Picture 2" descr="Our Brand Identity » PES University">
            <a:extLst>
              <a:ext uri="{FF2B5EF4-FFF2-40B4-BE49-F238E27FC236}">
                <a16:creationId xmlns:a16="http://schemas.microsoft.com/office/drawing/2014/main" id="{3678BCF1-CC8F-DC28-DB5C-4A6AEF5C2E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a:extLst>
              <a:ext uri="{FF2B5EF4-FFF2-40B4-BE49-F238E27FC236}">
                <a16:creationId xmlns:a16="http://schemas.microsoft.com/office/drawing/2014/main" id="{2EEE6CF5-6A41-51E9-EBDD-A436CB5E9B4F}"/>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D1526766-BECA-2645-BAC9-B8159539FF13}"/>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
        <p:nvSpPr>
          <p:cNvPr id="3" name="Line 7">
            <a:extLst>
              <a:ext uri="{FF2B5EF4-FFF2-40B4-BE49-F238E27FC236}">
                <a16:creationId xmlns:a16="http://schemas.microsoft.com/office/drawing/2014/main" id="{00D52254-04A1-0327-3D70-C20D3D86A34F}"/>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sp>
        <p:nvSpPr>
          <p:cNvPr id="7" name="Rectangle 6">
            <a:extLst>
              <a:ext uri="{FF2B5EF4-FFF2-40B4-BE49-F238E27FC236}">
                <a16:creationId xmlns:a16="http://schemas.microsoft.com/office/drawing/2014/main" id="{FAE38E80-553E-6957-2CF5-E3EEE22103F8}"/>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US" altLang="en-US" sz="2200" b="1" dirty="0">
                <a:solidFill>
                  <a:srgbClr val="C00000"/>
                </a:solidFill>
                <a:latin typeface="+mn-lt"/>
                <a:cs typeface="Times New Roman" panose="02020603050405020304" pitchFamily="18" charset="0"/>
              </a:rPr>
              <a:t>Programming CAN protocol</a:t>
            </a:r>
            <a:endParaRPr lang="en-IN" sz="2200" b="1" dirty="0">
              <a:solidFill>
                <a:srgbClr val="C00000"/>
              </a:solidFill>
              <a:latin typeface="+mn-lt"/>
              <a:cs typeface="Times New Roman" panose="02020603050405020304" pitchFamily="18"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4B50167-CC7F-88D8-48E5-2AA87D1CF2A1}"/>
              </a:ext>
            </a:extLst>
          </p:cNvPr>
          <p:cNvSpPr/>
          <p:nvPr/>
        </p:nvSpPr>
        <p:spPr>
          <a:xfrm>
            <a:off x="541338" y="1531938"/>
            <a:ext cx="1400175" cy="646112"/>
          </a:xfrm>
          <a:prstGeom prst="rect">
            <a:avLst/>
          </a:prstGeom>
          <a:ln w="9525"/>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r>
              <a:rPr lang="en-US" dirty="0"/>
              <a:t>FIRE DETECTOR</a:t>
            </a:r>
            <a:endParaRPr lang="en-IN" dirty="0"/>
          </a:p>
        </p:txBody>
      </p:sp>
      <p:sp>
        <p:nvSpPr>
          <p:cNvPr id="35843" name="Title 1">
            <a:extLst>
              <a:ext uri="{FF2B5EF4-FFF2-40B4-BE49-F238E27FC236}">
                <a16:creationId xmlns:a16="http://schemas.microsoft.com/office/drawing/2014/main" id="{8E5C136A-0EB3-7CBB-6021-8AF51A0FA2A4}"/>
              </a:ext>
            </a:extLst>
          </p:cNvPr>
          <p:cNvSpPr>
            <a:spLocks noGrp="1" noChangeArrowheads="1"/>
          </p:cNvSpPr>
          <p:nvPr>
            <p:ph type="title"/>
          </p:nvPr>
        </p:nvSpPr>
        <p:spPr>
          <a:xfrm>
            <a:off x="460375" y="746125"/>
            <a:ext cx="7392988" cy="385763"/>
          </a:xfrm>
        </p:spPr>
        <p:txBody>
          <a:bodyPr/>
          <a:lstStyle/>
          <a:p>
            <a:pPr eaLnBrk="1" hangingPunct="1">
              <a:defRPr/>
            </a:pPr>
            <a:r>
              <a:rPr lang="en-US" altLang="en-US" sz="2200" b="1" dirty="0">
                <a:solidFill>
                  <a:srgbClr val="C00000"/>
                </a:solidFill>
                <a:latin typeface="+mn-lt"/>
              </a:rPr>
              <a:t>Application 1 –Fire Detection &amp; Alerting System</a:t>
            </a:r>
            <a:endParaRPr lang="en-IN" altLang="en-US" sz="2200" b="1" dirty="0">
              <a:solidFill>
                <a:srgbClr val="C00000"/>
              </a:solidFill>
              <a:latin typeface="+mn-lt"/>
            </a:endParaRPr>
          </a:p>
        </p:txBody>
      </p:sp>
      <p:sp>
        <p:nvSpPr>
          <p:cNvPr id="8" name="Rectangle 7">
            <a:extLst>
              <a:ext uri="{FF2B5EF4-FFF2-40B4-BE49-F238E27FC236}">
                <a16:creationId xmlns:a16="http://schemas.microsoft.com/office/drawing/2014/main" id="{846D7E64-129B-0AE9-4D81-B410B8B8CC1C}"/>
              </a:ext>
            </a:extLst>
          </p:cNvPr>
          <p:cNvSpPr/>
          <p:nvPr/>
        </p:nvSpPr>
        <p:spPr>
          <a:xfrm>
            <a:off x="2446338" y="1531938"/>
            <a:ext cx="1219200" cy="2362200"/>
          </a:xfrm>
          <a:prstGeom prst="rect">
            <a:avLst/>
          </a:prstGeom>
          <a:ln w="9525"/>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r>
              <a:rPr lang="en-US" dirty="0"/>
              <a:t>ARM Cortex M3</a:t>
            </a:r>
            <a:endParaRPr lang="en-IN" dirty="0"/>
          </a:p>
        </p:txBody>
      </p:sp>
      <p:cxnSp>
        <p:nvCxnSpPr>
          <p:cNvPr id="11" name="Straight Arrow Connector 10">
            <a:extLst>
              <a:ext uri="{FF2B5EF4-FFF2-40B4-BE49-F238E27FC236}">
                <a16:creationId xmlns:a16="http://schemas.microsoft.com/office/drawing/2014/main" id="{AF57DFC7-4A21-8C2E-DA12-A8AF6FF3DFF8}"/>
              </a:ext>
            </a:extLst>
          </p:cNvPr>
          <p:cNvCxnSpPr>
            <a:stCxn id="7" idx="3"/>
          </p:cNvCxnSpPr>
          <p:nvPr/>
        </p:nvCxnSpPr>
        <p:spPr>
          <a:xfrm>
            <a:off x="1941513" y="1855788"/>
            <a:ext cx="504825" cy="0"/>
          </a:xfrm>
          <a:prstGeom prst="straightConnector1">
            <a:avLst/>
          </a:prstGeom>
          <a:ln w="28575">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EF23D5A0-99D9-849F-40DE-B798F98FDB0A}"/>
              </a:ext>
            </a:extLst>
          </p:cNvPr>
          <p:cNvSpPr/>
          <p:nvPr/>
        </p:nvSpPr>
        <p:spPr>
          <a:xfrm>
            <a:off x="4597400" y="1512888"/>
            <a:ext cx="1401763" cy="1181100"/>
          </a:xfrm>
          <a:prstGeom prst="rect">
            <a:avLst/>
          </a:prstGeom>
          <a:ln w="9525"/>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r>
              <a:rPr lang="en-US" dirty="0">
                <a:latin typeface="Times New Roman" pitchFamily="18" charset="0"/>
                <a:cs typeface="Times New Roman" pitchFamily="18" charset="0"/>
              </a:rPr>
              <a:t>GSM 900A</a:t>
            </a:r>
            <a:endParaRPr lang="en-IN" dirty="0">
              <a:latin typeface="Times New Roman" pitchFamily="18" charset="0"/>
              <a:cs typeface="Times New Roman" pitchFamily="18" charset="0"/>
            </a:endParaRPr>
          </a:p>
        </p:txBody>
      </p:sp>
      <p:cxnSp>
        <p:nvCxnSpPr>
          <p:cNvPr id="14" name="Straight Arrow Connector 13">
            <a:extLst>
              <a:ext uri="{FF2B5EF4-FFF2-40B4-BE49-F238E27FC236}">
                <a16:creationId xmlns:a16="http://schemas.microsoft.com/office/drawing/2014/main" id="{029AB363-2F3F-6D26-E159-6FE5BACCC96E}"/>
              </a:ext>
            </a:extLst>
          </p:cNvPr>
          <p:cNvCxnSpPr/>
          <p:nvPr/>
        </p:nvCxnSpPr>
        <p:spPr>
          <a:xfrm>
            <a:off x="3683000" y="1836738"/>
            <a:ext cx="914400" cy="0"/>
          </a:xfrm>
          <a:prstGeom prst="straightConnector1">
            <a:avLst/>
          </a:prstGeom>
          <a:ln w="28575">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2EACC192-D051-108B-31AE-BF8D1631A394}"/>
              </a:ext>
            </a:extLst>
          </p:cNvPr>
          <p:cNvCxnSpPr/>
          <p:nvPr/>
        </p:nvCxnSpPr>
        <p:spPr>
          <a:xfrm>
            <a:off x="3651250" y="2293938"/>
            <a:ext cx="914400" cy="0"/>
          </a:xfrm>
          <a:prstGeom prst="straightConnector1">
            <a:avLst/>
          </a:prstGeom>
          <a:ln w="28575">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B90CA317-09F6-4E80-6E56-C92730B2A6A4}"/>
              </a:ext>
            </a:extLst>
          </p:cNvPr>
          <p:cNvSpPr/>
          <p:nvPr/>
        </p:nvSpPr>
        <p:spPr>
          <a:xfrm>
            <a:off x="4597400" y="3213100"/>
            <a:ext cx="1401763" cy="647700"/>
          </a:xfrm>
          <a:prstGeom prst="rect">
            <a:avLst/>
          </a:prstGeom>
          <a:ln w="9525"/>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r>
              <a:rPr lang="en-US" dirty="0"/>
              <a:t>DRIVER</a:t>
            </a:r>
            <a:endParaRPr lang="en-IN" dirty="0"/>
          </a:p>
        </p:txBody>
      </p:sp>
      <p:sp>
        <p:nvSpPr>
          <p:cNvPr id="17" name="Rectangle 16">
            <a:extLst>
              <a:ext uri="{FF2B5EF4-FFF2-40B4-BE49-F238E27FC236}">
                <a16:creationId xmlns:a16="http://schemas.microsoft.com/office/drawing/2014/main" id="{8C70E61F-F9AE-6199-683C-B3A863B91685}"/>
              </a:ext>
            </a:extLst>
          </p:cNvPr>
          <p:cNvSpPr/>
          <p:nvPr/>
        </p:nvSpPr>
        <p:spPr>
          <a:xfrm>
            <a:off x="4597400" y="4275138"/>
            <a:ext cx="1401763" cy="647700"/>
          </a:xfrm>
          <a:prstGeom prst="rect">
            <a:avLst/>
          </a:prstGeom>
          <a:ln w="9525"/>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r>
              <a:rPr lang="en-US" dirty="0"/>
              <a:t>RELAY</a:t>
            </a:r>
            <a:endParaRPr lang="en-IN" dirty="0"/>
          </a:p>
        </p:txBody>
      </p:sp>
      <p:cxnSp>
        <p:nvCxnSpPr>
          <p:cNvPr id="18" name="Straight Arrow Connector 17">
            <a:extLst>
              <a:ext uri="{FF2B5EF4-FFF2-40B4-BE49-F238E27FC236}">
                <a16:creationId xmlns:a16="http://schemas.microsoft.com/office/drawing/2014/main" id="{3610898D-A7E5-D577-907D-109394D3FED0}"/>
              </a:ext>
            </a:extLst>
          </p:cNvPr>
          <p:cNvCxnSpPr/>
          <p:nvPr/>
        </p:nvCxnSpPr>
        <p:spPr>
          <a:xfrm>
            <a:off x="3700463" y="3536950"/>
            <a:ext cx="914400" cy="0"/>
          </a:xfrm>
          <a:prstGeom prst="straightConnector1">
            <a:avLst/>
          </a:prstGeom>
          <a:ln w="28575">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8C5A9BD6-C44C-0271-B052-B49DFB218057}"/>
              </a:ext>
            </a:extLst>
          </p:cNvPr>
          <p:cNvCxnSpPr>
            <a:stCxn id="16" idx="2"/>
            <a:endCxn id="17" idx="0"/>
          </p:cNvCxnSpPr>
          <p:nvPr/>
        </p:nvCxnSpPr>
        <p:spPr>
          <a:xfrm flipH="1">
            <a:off x="5297488" y="3860800"/>
            <a:ext cx="0" cy="414338"/>
          </a:xfrm>
          <a:prstGeom prst="straightConnector1">
            <a:avLst/>
          </a:prstGeom>
          <a:ln w="28575">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3" name="Rectangle 22">
            <a:extLst>
              <a:ext uri="{FF2B5EF4-FFF2-40B4-BE49-F238E27FC236}">
                <a16:creationId xmlns:a16="http://schemas.microsoft.com/office/drawing/2014/main" id="{97849EB2-E055-D4C4-BCDE-A3E95753442A}"/>
              </a:ext>
            </a:extLst>
          </p:cNvPr>
          <p:cNvSpPr/>
          <p:nvPr/>
        </p:nvSpPr>
        <p:spPr>
          <a:xfrm>
            <a:off x="6640513" y="4275138"/>
            <a:ext cx="1138237" cy="647700"/>
          </a:xfrm>
          <a:prstGeom prst="rect">
            <a:avLst/>
          </a:prstGeom>
          <a:ln w="9525"/>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r>
              <a:rPr lang="en-US" dirty="0"/>
              <a:t>MOTOR</a:t>
            </a:r>
            <a:endParaRPr lang="en-IN" dirty="0"/>
          </a:p>
        </p:txBody>
      </p:sp>
      <p:cxnSp>
        <p:nvCxnSpPr>
          <p:cNvPr id="24" name="Straight Arrow Connector 23">
            <a:extLst>
              <a:ext uri="{FF2B5EF4-FFF2-40B4-BE49-F238E27FC236}">
                <a16:creationId xmlns:a16="http://schemas.microsoft.com/office/drawing/2014/main" id="{FCCE1978-0CF0-639D-1A4C-590A05948947}"/>
              </a:ext>
            </a:extLst>
          </p:cNvPr>
          <p:cNvCxnSpPr>
            <a:endCxn id="23" idx="1"/>
          </p:cNvCxnSpPr>
          <p:nvPr/>
        </p:nvCxnSpPr>
        <p:spPr>
          <a:xfrm>
            <a:off x="5999163" y="4598988"/>
            <a:ext cx="641350" cy="0"/>
          </a:xfrm>
          <a:prstGeom prst="straightConnector1">
            <a:avLst/>
          </a:prstGeom>
          <a:ln w="28575">
            <a:headEnd type="none" w="med" len="med"/>
            <a:tailEnd type="triangle" w="med" len="med"/>
          </a:ln>
        </p:spPr>
        <p:style>
          <a:lnRef idx="1">
            <a:schemeClr val="dk1"/>
          </a:lnRef>
          <a:fillRef idx="0">
            <a:schemeClr val="dk1"/>
          </a:fillRef>
          <a:effectRef idx="0">
            <a:schemeClr val="dk1"/>
          </a:effectRef>
          <a:fontRef idx="minor">
            <a:schemeClr val="tx1"/>
          </a:fontRef>
        </p:style>
      </p:cxnSp>
      <p:pic>
        <p:nvPicPr>
          <p:cNvPr id="203791" name="Picture 2" descr="Our Brand Identity » PES University">
            <a:extLst>
              <a:ext uri="{FF2B5EF4-FFF2-40B4-BE49-F238E27FC236}">
                <a16:creationId xmlns:a16="http://schemas.microsoft.com/office/drawing/2014/main" id="{B8F09AC4-4ED4-155E-A6C2-C82DCC8A37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Connector 9">
            <a:extLst>
              <a:ext uri="{FF2B5EF4-FFF2-40B4-BE49-F238E27FC236}">
                <a16:creationId xmlns:a16="http://schemas.microsoft.com/office/drawing/2014/main" id="{2298C6F9-2EF9-A397-5D76-B09A48D03B80}"/>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D4215ADE-8E7D-1126-70DD-391F96AE6AFB}"/>
              </a:ext>
            </a:extLst>
          </p:cNvPr>
          <p:cNvSpPr/>
          <p:nvPr/>
        </p:nvSpPr>
        <p:spPr>
          <a:xfrm>
            <a:off x="442913" y="328613"/>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cxnSp>
        <p:nvCxnSpPr>
          <p:cNvPr id="3" name="Straight Connector 2">
            <a:extLst>
              <a:ext uri="{FF2B5EF4-FFF2-40B4-BE49-F238E27FC236}">
                <a16:creationId xmlns:a16="http://schemas.microsoft.com/office/drawing/2014/main" id="{986532EB-CFAF-6C60-322C-13DE89764BB9}"/>
              </a:ext>
            </a:extLst>
          </p:cNvPr>
          <p:cNvCxnSpPr/>
          <p:nvPr/>
        </p:nvCxnSpPr>
        <p:spPr>
          <a:xfrm>
            <a:off x="555625" y="1100138"/>
            <a:ext cx="8004175"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B828D3-5CD1-196A-BA4A-DD37D1EB644B}"/>
              </a:ext>
            </a:extLst>
          </p:cNvPr>
          <p:cNvSpPr/>
          <p:nvPr/>
        </p:nvSpPr>
        <p:spPr>
          <a:xfrm>
            <a:off x="541338" y="1565275"/>
            <a:ext cx="1400175" cy="1181100"/>
          </a:xfrm>
          <a:prstGeom prst="rect">
            <a:avLst/>
          </a:prstGeom>
          <a:ln w="9525"/>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r>
              <a:rPr lang="en-US" dirty="0"/>
              <a:t>A Moisture Level  Detector/ LM35</a:t>
            </a:r>
            <a:endParaRPr lang="en-IN" dirty="0"/>
          </a:p>
        </p:txBody>
      </p:sp>
      <p:sp>
        <p:nvSpPr>
          <p:cNvPr id="5" name="Rectangle 4">
            <a:extLst>
              <a:ext uri="{FF2B5EF4-FFF2-40B4-BE49-F238E27FC236}">
                <a16:creationId xmlns:a16="http://schemas.microsoft.com/office/drawing/2014/main" id="{28A52B28-5FD3-351D-A050-C8731587A506}"/>
              </a:ext>
            </a:extLst>
          </p:cNvPr>
          <p:cNvSpPr/>
          <p:nvPr/>
        </p:nvSpPr>
        <p:spPr>
          <a:xfrm>
            <a:off x="2446338" y="1565275"/>
            <a:ext cx="1219200" cy="2362200"/>
          </a:xfrm>
          <a:prstGeom prst="rect">
            <a:avLst/>
          </a:prstGeom>
          <a:ln w="9525"/>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r>
              <a:rPr lang="en-US" dirty="0"/>
              <a:t>ARM Cortex M3</a:t>
            </a:r>
            <a:endParaRPr lang="en-IN" dirty="0"/>
          </a:p>
        </p:txBody>
      </p:sp>
      <p:cxnSp>
        <p:nvCxnSpPr>
          <p:cNvPr id="6" name="Straight Arrow Connector 5">
            <a:extLst>
              <a:ext uri="{FF2B5EF4-FFF2-40B4-BE49-F238E27FC236}">
                <a16:creationId xmlns:a16="http://schemas.microsoft.com/office/drawing/2014/main" id="{A54D516C-31D4-8CF8-E5AF-69D9AEA97A35}"/>
              </a:ext>
            </a:extLst>
          </p:cNvPr>
          <p:cNvCxnSpPr/>
          <p:nvPr/>
        </p:nvCxnSpPr>
        <p:spPr>
          <a:xfrm>
            <a:off x="1941513" y="2041525"/>
            <a:ext cx="504825" cy="0"/>
          </a:xfrm>
          <a:prstGeom prst="straightConnector1">
            <a:avLst/>
          </a:prstGeom>
          <a:ln w="28575">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7" name="Rectangle 6">
            <a:extLst>
              <a:ext uri="{FF2B5EF4-FFF2-40B4-BE49-F238E27FC236}">
                <a16:creationId xmlns:a16="http://schemas.microsoft.com/office/drawing/2014/main" id="{92C45A07-73FA-D4F6-C87C-72D7D10E4C01}"/>
              </a:ext>
            </a:extLst>
          </p:cNvPr>
          <p:cNvSpPr/>
          <p:nvPr/>
        </p:nvSpPr>
        <p:spPr>
          <a:xfrm>
            <a:off x="4597400" y="1546225"/>
            <a:ext cx="1401763" cy="1181100"/>
          </a:xfrm>
          <a:prstGeom prst="rect">
            <a:avLst/>
          </a:prstGeom>
          <a:ln w="9525"/>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r>
              <a:rPr lang="en-US" dirty="0">
                <a:latin typeface="Times New Roman" pitchFamily="18" charset="0"/>
                <a:cs typeface="Times New Roman" pitchFamily="18" charset="0"/>
              </a:rPr>
              <a:t>GSM 900A</a:t>
            </a:r>
            <a:endParaRPr lang="en-IN" dirty="0">
              <a:latin typeface="Times New Roman" pitchFamily="18" charset="0"/>
              <a:cs typeface="Times New Roman" pitchFamily="18" charset="0"/>
            </a:endParaRPr>
          </a:p>
        </p:txBody>
      </p:sp>
      <p:cxnSp>
        <p:nvCxnSpPr>
          <p:cNvPr id="8" name="Straight Arrow Connector 7">
            <a:extLst>
              <a:ext uri="{FF2B5EF4-FFF2-40B4-BE49-F238E27FC236}">
                <a16:creationId xmlns:a16="http://schemas.microsoft.com/office/drawing/2014/main" id="{1EAE5376-4D84-B6AD-ACB3-F371D6E57DFC}"/>
              </a:ext>
            </a:extLst>
          </p:cNvPr>
          <p:cNvCxnSpPr/>
          <p:nvPr/>
        </p:nvCxnSpPr>
        <p:spPr>
          <a:xfrm>
            <a:off x="3683000" y="1870075"/>
            <a:ext cx="914400" cy="0"/>
          </a:xfrm>
          <a:prstGeom prst="straightConnector1">
            <a:avLst/>
          </a:prstGeom>
          <a:ln w="28575">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9D2FA3FF-8F0F-5DCF-DA0C-781FB07EEEAA}"/>
              </a:ext>
            </a:extLst>
          </p:cNvPr>
          <p:cNvCxnSpPr/>
          <p:nvPr/>
        </p:nvCxnSpPr>
        <p:spPr>
          <a:xfrm>
            <a:off x="3651250" y="2327275"/>
            <a:ext cx="914400" cy="0"/>
          </a:xfrm>
          <a:prstGeom prst="straightConnector1">
            <a:avLst/>
          </a:prstGeom>
          <a:ln w="28575">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10" name="Rectangle 9">
            <a:extLst>
              <a:ext uri="{FF2B5EF4-FFF2-40B4-BE49-F238E27FC236}">
                <a16:creationId xmlns:a16="http://schemas.microsoft.com/office/drawing/2014/main" id="{E8DED7CC-EDB6-E910-AF0E-BF31ED716249}"/>
              </a:ext>
            </a:extLst>
          </p:cNvPr>
          <p:cNvSpPr/>
          <p:nvPr/>
        </p:nvSpPr>
        <p:spPr>
          <a:xfrm>
            <a:off x="4597400" y="3248025"/>
            <a:ext cx="1401763" cy="646113"/>
          </a:xfrm>
          <a:prstGeom prst="rect">
            <a:avLst/>
          </a:prstGeom>
          <a:ln w="9525"/>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r>
              <a:rPr lang="en-US" dirty="0"/>
              <a:t>DRIVER</a:t>
            </a:r>
            <a:endParaRPr lang="en-IN" dirty="0"/>
          </a:p>
        </p:txBody>
      </p:sp>
      <p:sp>
        <p:nvSpPr>
          <p:cNvPr id="11" name="Rectangle 10">
            <a:extLst>
              <a:ext uri="{FF2B5EF4-FFF2-40B4-BE49-F238E27FC236}">
                <a16:creationId xmlns:a16="http://schemas.microsoft.com/office/drawing/2014/main" id="{AC426D28-4711-B895-B09B-CF5DFC04C831}"/>
              </a:ext>
            </a:extLst>
          </p:cNvPr>
          <p:cNvSpPr/>
          <p:nvPr/>
        </p:nvSpPr>
        <p:spPr>
          <a:xfrm>
            <a:off x="4597400" y="4308475"/>
            <a:ext cx="1401763" cy="647700"/>
          </a:xfrm>
          <a:prstGeom prst="rect">
            <a:avLst/>
          </a:prstGeom>
          <a:ln w="9525"/>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r>
              <a:rPr lang="en-US" dirty="0"/>
              <a:t>RELAY</a:t>
            </a:r>
            <a:endParaRPr lang="en-IN" dirty="0"/>
          </a:p>
        </p:txBody>
      </p:sp>
      <p:cxnSp>
        <p:nvCxnSpPr>
          <p:cNvPr id="12" name="Straight Arrow Connector 11">
            <a:extLst>
              <a:ext uri="{FF2B5EF4-FFF2-40B4-BE49-F238E27FC236}">
                <a16:creationId xmlns:a16="http://schemas.microsoft.com/office/drawing/2014/main" id="{E0851476-1FF4-6D5A-7B09-40B9CC83C627}"/>
              </a:ext>
            </a:extLst>
          </p:cNvPr>
          <p:cNvCxnSpPr/>
          <p:nvPr/>
        </p:nvCxnSpPr>
        <p:spPr>
          <a:xfrm>
            <a:off x="3700463" y="3570288"/>
            <a:ext cx="914400" cy="0"/>
          </a:xfrm>
          <a:prstGeom prst="straightConnector1">
            <a:avLst/>
          </a:prstGeom>
          <a:ln w="28575">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8D6FA576-D3ED-A1AE-B373-1853797EBFA0}"/>
              </a:ext>
            </a:extLst>
          </p:cNvPr>
          <p:cNvCxnSpPr>
            <a:stCxn id="10" idx="2"/>
            <a:endCxn id="11" idx="0"/>
          </p:cNvCxnSpPr>
          <p:nvPr/>
        </p:nvCxnSpPr>
        <p:spPr>
          <a:xfrm flipH="1">
            <a:off x="5297488" y="3894138"/>
            <a:ext cx="0" cy="414337"/>
          </a:xfrm>
          <a:prstGeom prst="straightConnector1">
            <a:avLst/>
          </a:prstGeom>
          <a:ln w="28575">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4" name="Rectangle 13">
            <a:extLst>
              <a:ext uri="{FF2B5EF4-FFF2-40B4-BE49-F238E27FC236}">
                <a16:creationId xmlns:a16="http://schemas.microsoft.com/office/drawing/2014/main" id="{145EFD3B-5FCE-BF5C-CE25-13E2FA4658AB}"/>
              </a:ext>
            </a:extLst>
          </p:cNvPr>
          <p:cNvSpPr/>
          <p:nvPr/>
        </p:nvSpPr>
        <p:spPr>
          <a:xfrm>
            <a:off x="6640513" y="4308475"/>
            <a:ext cx="1138237" cy="647700"/>
          </a:xfrm>
          <a:prstGeom prst="rect">
            <a:avLst/>
          </a:prstGeom>
          <a:ln w="9525"/>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r>
              <a:rPr lang="en-US" dirty="0"/>
              <a:t>MOTOR</a:t>
            </a:r>
            <a:endParaRPr lang="en-IN" dirty="0"/>
          </a:p>
        </p:txBody>
      </p:sp>
      <p:cxnSp>
        <p:nvCxnSpPr>
          <p:cNvPr id="15" name="Straight Arrow Connector 14">
            <a:extLst>
              <a:ext uri="{FF2B5EF4-FFF2-40B4-BE49-F238E27FC236}">
                <a16:creationId xmlns:a16="http://schemas.microsoft.com/office/drawing/2014/main" id="{F9802C20-BCB4-0C41-F788-86AB5F62F2CD}"/>
              </a:ext>
            </a:extLst>
          </p:cNvPr>
          <p:cNvCxnSpPr>
            <a:endCxn id="14" idx="1"/>
          </p:cNvCxnSpPr>
          <p:nvPr/>
        </p:nvCxnSpPr>
        <p:spPr>
          <a:xfrm>
            <a:off x="5999163" y="4632325"/>
            <a:ext cx="641350" cy="0"/>
          </a:xfrm>
          <a:prstGeom prst="straightConnector1">
            <a:avLst/>
          </a:prstGeom>
          <a:ln w="28575">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888955B1-C1EA-9715-77A4-0223BEB4EFDC}"/>
              </a:ext>
            </a:extLst>
          </p:cNvPr>
          <p:cNvSpPr/>
          <p:nvPr/>
        </p:nvSpPr>
        <p:spPr>
          <a:xfrm>
            <a:off x="2446338" y="1565275"/>
            <a:ext cx="398462" cy="950913"/>
          </a:xfrm>
          <a:prstGeom prst="rect">
            <a:avLst/>
          </a:prstGeom>
          <a:ln w="3175"/>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r>
              <a:rPr lang="en-US" dirty="0"/>
              <a:t>ADC</a:t>
            </a:r>
            <a:endParaRPr lang="en-IN" dirty="0"/>
          </a:p>
        </p:txBody>
      </p:sp>
      <p:sp>
        <p:nvSpPr>
          <p:cNvPr id="21" name="Title 1">
            <a:extLst>
              <a:ext uri="{FF2B5EF4-FFF2-40B4-BE49-F238E27FC236}">
                <a16:creationId xmlns:a16="http://schemas.microsoft.com/office/drawing/2014/main" id="{9822DF9D-BFD5-37CC-4322-8A6F609CF6BE}"/>
              </a:ext>
            </a:extLst>
          </p:cNvPr>
          <p:cNvSpPr txBox="1">
            <a:spLocks/>
          </p:cNvSpPr>
          <p:nvPr/>
        </p:nvSpPr>
        <p:spPr>
          <a:xfrm>
            <a:off x="445525" y="768271"/>
            <a:ext cx="8930112" cy="334579"/>
          </a:xfrm>
          <a:prstGeom prst="rect">
            <a:avLst/>
          </a:prstGeom>
        </p:spPr>
        <p:txBody>
          <a:bodyPr lIns="91461" rIns="45731" anchor="ctr">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a:lstStyle>
          <a:p>
            <a:pPr fontAlgn="auto">
              <a:spcAft>
                <a:spcPts val="0"/>
              </a:spcAft>
              <a:defRPr/>
            </a:pPr>
            <a:r>
              <a:rPr lang="en-US" sz="2000" dirty="0">
                <a:solidFill>
                  <a:srgbClr val="C00000"/>
                </a:solidFill>
                <a:latin typeface="+mn-lt"/>
              </a:rPr>
              <a:t>Application 2 – SMS based Alerting and Controlling System</a:t>
            </a:r>
            <a:endParaRPr lang="en-IN" sz="2000" dirty="0">
              <a:solidFill>
                <a:srgbClr val="C00000"/>
              </a:solidFill>
              <a:latin typeface="+mn-lt"/>
            </a:endParaRPr>
          </a:p>
        </p:txBody>
      </p:sp>
      <p:pic>
        <p:nvPicPr>
          <p:cNvPr id="204816" name="Picture 2" descr="Our Brand Identity » PES University">
            <a:extLst>
              <a:ext uri="{FF2B5EF4-FFF2-40B4-BE49-F238E27FC236}">
                <a16:creationId xmlns:a16="http://schemas.microsoft.com/office/drawing/2014/main" id="{B1B61FDB-40F1-0A17-91D2-5FBE6C79E6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Connector 15">
            <a:extLst>
              <a:ext uri="{FF2B5EF4-FFF2-40B4-BE49-F238E27FC236}">
                <a16:creationId xmlns:a16="http://schemas.microsoft.com/office/drawing/2014/main" id="{A15927FB-378D-2838-2117-9C11E1AFBBA8}"/>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9C9F7F41-C34C-B377-861E-3B1D576A099E}"/>
              </a:ext>
            </a:extLst>
          </p:cNvPr>
          <p:cNvSpPr/>
          <p:nvPr/>
        </p:nvSpPr>
        <p:spPr>
          <a:xfrm>
            <a:off x="442913" y="328613"/>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cxnSp>
        <p:nvCxnSpPr>
          <p:cNvPr id="19" name="Straight Connector 18">
            <a:extLst>
              <a:ext uri="{FF2B5EF4-FFF2-40B4-BE49-F238E27FC236}">
                <a16:creationId xmlns:a16="http://schemas.microsoft.com/office/drawing/2014/main" id="{CF53F762-6FDB-07D7-545E-A17BEC9F3E83}"/>
              </a:ext>
            </a:extLst>
          </p:cNvPr>
          <p:cNvCxnSpPr/>
          <p:nvPr/>
        </p:nvCxnSpPr>
        <p:spPr>
          <a:xfrm>
            <a:off x="555625" y="1100138"/>
            <a:ext cx="8004175"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A2CBD7F9-0AAD-B5AD-8624-5A1FD952DB7C}"/>
              </a:ext>
            </a:extLst>
          </p:cNvPr>
          <p:cNvCxnSpPr>
            <a:cxnSpLocks/>
          </p:cNvCxnSpPr>
          <p:nvPr/>
        </p:nvCxnSpPr>
        <p:spPr>
          <a:xfrm flipV="1">
            <a:off x="5446713" y="2887663"/>
            <a:ext cx="4581525"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06851" name="Rectangle 10">
            <a:extLst>
              <a:ext uri="{FF2B5EF4-FFF2-40B4-BE49-F238E27FC236}">
                <a16:creationId xmlns:a16="http://schemas.microsoft.com/office/drawing/2014/main" id="{FEDB8061-890A-3071-B386-DC9780EF7835}"/>
              </a:ext>
            </a:extLst>
          </p:cNvPr>
          <p:cNvSpPr>
            <a:spLocks noChangeArrowheads="1"/>
          </p:cNvSpPr>
          <p:nvPr/>
        </p:nvSpPr>
        <p:spPr bwMode="auto">
          <a:xfrm>
            <a:off x="5459413" y="4051300"/>
            <a:ext cx="74961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t>mahesha@pes.edu</a:t>
            </a:r>
            <a:endParaRPr lang="en-IN" altLang="en-US" sz="2400" b="1"/>
          </a:p>
        </p:txBody>
      </p:sp>
      <p:sp>
        <p:nvSpPr>
          <p:cNvPr id="206852" name="Rectangle 11">
            <a:extLst>
              <a:ext uri="{FF2B5EF4-FFF2-40B4-BE49-F238E27FC236}">
                <a16:creationId xmlns:a16="http://schemas.microsoft.com/office/drawing/2014/main" id="{43375A38-C034-77D1-4583-F66AAB20843F}"/>
              </a:ext>
            </a:extLst>
          </p:cNvPr>
          <p:cNvSpPr>
            <a:spLocks noChangeArrowheads="1"/>
          </p:cNvSpPr>
          <p:nvPr/>
        </p:nvSpPr>
        <p:spPr bwMode="auto">
          <a:xfrm>
            <a:off x="5459413" y="4573588"/>
            <a:ext cx="65119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a:t>+91 9741172822 </a:t>
            </a:r>
            <a:endParaRPr lang="en-IN" altLang="en-US" sz="2400"/>
          </a:p>
        </p:txBody>
      </p:sp>
      <p:grpSp>
        <p:nvGrpSpPr>
          <p:cNvPr id="2" name="Group 12">
            <a:extLst>
              <a:ext uri="{FF2B5EF4-FFF2-40B4-BE49-F238E27FC236}">
                <a16:creationId xmlns:a16="http://schemas.microsoft.com/office/drawing/2014/main" id="{BB97D9AC-9575-12C3-6C2A-F5C811F4E1DB}"/>
              </a:ext>
            </a:extLst>
          </p:cNvPr>
          <p:cNvGrpSpPr/>
          <p:nvPr/>
        </p:nvGrpSpPr>
        <p:grpSpPr>
          <a:xfrm>
            <a:off x="313803" y="349547"/>
            <a:ext cx="11516908" cy="6219828"/>
            <a:chOff x="313844" y="349466"/>
            <a:chExt cx="11518407" cy="6218388"/>
          </a:xfrm>
          <a:solidFill>
            <a:schemeClr val="accent2">
              <a:lumMod val="75000"/>
            </a:schemeClr>
          </a:solidFill>
        </p:grpSpPr>
        <p:sp>
          <p:nvSpPr>
            <p:cNvPr id="14" name="Rectangle 13">
              <a:extLst>
                <a:ext uri="{FF2B5EF4-FFF2-40B4-BE49-F238E27FC236}">
                  <a16:creationId xmlns:a16="http://schemas.microsoft.com/office/drawing/2014/main" id="{D9589899-75C8-5840-3FF8-EF72AE65D2C5}"/>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15" name="Rectangle 14">
              <a:extLst>
                <a:ext uri="{FF2B5EF4-FFF2-40B4-BE49-F238E27FC236}">
                  <a16:creationId xmlns:a16="http://schemas.microsoft.com/office/drawing/2014/main" id="{B0AD0BEB-9751-482F-186F-3734D6BC898B}"/>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16" name="Rectangle 15">
              <a:extLst>
                <a:ext uri="{FF2B5EF4-FFF2-40B4-BE49-F238E27FC236}">
                  <a16:creationId xmlns:a16="http://schemas.microsoft.com/office/drawing/2014/main" id="{548D62E4-1A34-DC7C-69EB-7239D4281374}"/>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17" name="Rectangle 16">
              <a:extLst>
                <a:ext uri="{FF2B5EF4-FFF2-40B4-BE49-F238E27FC236}">
                  <a16:creationId xmlns:a16="http://schemas.microsoft.com/office/drawing/2014/main" id="{8B751CF8-7EFC-6DBE-E3F0-DDE4477BB681}"/>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grpSp>
      <p:sp>
        <p:nvSpPr>
          <p:cNvPr id="19" name="Rectangle 18">
            <a:extLst>
              <a:ext uri="{FF2B5EF4-FFF2-40B4-BE49-F238E27FC236}">
                <a16:creationId xmlns:a16="http://schemas.microsoft.com/office/drawing/2014/main" id="{AD81425B-5048-F47E-15B5-2671A8AF2563}"/>
              </a:ext>
            </a:extLst>
          </p:cNvPr>
          <p:cNvSpPr/>
          <p:nvPr/>
        </p:nvSpPr>
        <p:spPr>
          <a:xfrm>
            <a:off x="5446713" y="2049463"/>
            <a:ext cx="4603750" cy="665162"/>
          </a:xfrm>
          <a:prstGeom prst="rect">
            <a:avLst/>
          </a:prstGeom>
        </p:spPr>
        <p:txBody>
          <a:bodyPr>
            <a:spAutoFit/>
          </a:bodyPr>
          <a:lstStyle/>
          <a:p>
            <a:pPr>
              <a:defRPr/>
            </a:pPr>
            <a:r>
              <a:rPr lang="en-US" sz="3600" b="1" dirty="0">
                <a:solidFill>
                  <a:schemeClr val="accent2">
                    <a:lumMod val="75000"/>
                  </a:schemeClr>
                </a:solidFill>
              </a:rPr>
              <a:t>T</a:t>
            </a:r>
            <a:r>
              <a:rPr lang="en-IN" sz="3600" b="1" dirty="0">
                <a:solidFill>
                  <a:schemeClr val="accent2">
                    <a:lumMod val="75000"/>
                  </a:schemeClr>
                </a:solidFill>
              </a:rPr>
              <a:t>HANK YOU</a:t>
            </a:r>
          </a:p>
        </p:txBody>
      </p:sp>
      <p:sp>
        <p:nvSpPr>
          <p:cNvPr id="206855" name="Rectangle 19">
            <a:extLst>
              <a:ext uri="{FF2B5EF4-FFF2-40B4-BE49-F238E27FC236}">
                <a16:creationId xmlns:a16="http://schemas.microsoft.com/office/drawing/2014/main" id="{4B0C215E-D464-23D6-8F4C-12AB3E323662}"/>
              </a:ext>
            </a:extLst>
          </p:cNvPr>
          <p:cNvSpPr>
            <a:spLocks noChangeArrowheads="1"/>
          </p:cNvSpPr>
          <p:nvPr/>
        </p:nvSpPr>
        <p:spPr bwMode="auto">
          <a:xfrm>
            <a:off x="5446713" y="3128963"/>
            <a:ext cx="74977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t>Mahesh Awati</a:t>
            </a:r>
            <a:endParaRPr lang="en-IN" altLang="en-US" sz="2400" b="1"/>
          </a:p>
        </p:txBody>
      </p:sp>
      <p:sp>
        <p:nvSpPr>
          <p:cNvPr id="206856" name="Rectangle 20">
            <a:extLst>
              <a:ext uri="{FF2B5EF4-FFF2-40B4-BE49-F238E27FC236}">
                <a16:creationId xmlns:a16="http://schemas.microsoft.com/office/drawing/2014/main" id="{95BC007A-9962-DD63-457B-448B90B13429}"/>
              </a:ext>
            </a:extLst>
          </p:cNvPr>
          <p:cNvSpPr>
            <a:spLocks noChangeArrowheads="1"/>
          </p:cNvSpPr>
          <p:nvPr/>
        </p:nvSpPr>
        <p:spPr bwMode="auto">
          <a:xfrm>
            <a:off x="5446713" y="3527425"/>
            <a:ext cx="67437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a:t>Department of Electronics and Communication</a:t>
            </a:r>
            <a:endParaRPr lang="en-IN" altLang="en-US" sz="2400"/>
          </a:p>
        </p:txBody>
      </p:sp>
      <p:pic>
        <p:nvPicPr>
          <p:cNvPr id="206857" name="Picture 2" descr="Our Brand Identity » PES University">
            <a:extLst>
              <a:ext uri="{FF2B5EF4-FFF2-40B4-BE49-F238E27FC236}">
                <a16:creationId xmlns:a16="http://schemas.microsoft.com/office/drawing/2014/main" id="{54D2A974-E0B6-AA94-A225-85B496579E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4900" y="1574800"/>
            <a:ext cx="2505075"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0F91D-0AB6-1C62-271D-047455F78DB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F2AE7A7-4EDA-78C0-FCEA-F82507E9CD4E}"/>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593B13D1-70E6-D1B5-7428-0C37550CFF6B}"/>
              </a:ext>
            </a:extLst>
          </p:cNvPr>
          <p:cNvPicPr>
            <a:picLocks noChangeAspect="1"/>
          </p:cNvPicPr>
          <p:nvPr/>
        </p:nvPicPr>
        <p:blipFill>
          <a:blip r:embed="rId2"/>
          <a:stretch>
            <a:fillRect/>
          </a:stretch>
        </p:blipFill>
        <p:spPr>
          <a:xfrm>
            <a:off x="3129604" y="1654878"/>
            <a:ext cx="5931205" cy="3549832"/>
          </a:xfrm>
          <a:prstGeom prst="rect">
            <a:avLst/>
          </a:prstGeom>
        </p:spPr>
      </p:pic>
    </p:spTree>
    <p:extLst>
      <p:ext uri="{BB962C8B-B14F-4D97-AF65-F5344CB8AC3E}">
        <p14:creationId xmlns:p14="http://schemas.microsoft.com/office/powerpoint/2010/main" val="3700906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AC7E44-E3DE-9ACE-4A35-9D264A911570}"/>
              </a:ext>
            </a:extLst>
          </p:cNvPr>
          <p:cNvSpPr>
            <a:spLocks noGrp="1"/>
          </p:cNvSpPr>
          <p:nvPr>
            <p:ph idx="1"/>
          </p:nvPr>
        </p:nvSpPr>
        <p:spPr>
          <a:xfrm>
            <a:off x="492125" y="1316038"/>
            <a:ext cx="8116888" cy="2306637"/>
          </a:xfrm>
        </p:spPr>
        <p:txBody>
          <a:bodyPr rtlCol="0">
            <a:normAutofit lnSpcReduction="10000"/>
          </a:bodyPr>
          <a:lstStyle/>
          <a:p>
            <a:pPr algn="just" defTabSz="914309" eaLnBrk="1" fontAlgn="auto" hangingPunct="1">
              <a:spcAft>
                <a:spcPts val="0"/>
              </a:spcAft>
              <a:buFont typeface="Wingdings" panose="05000000000000000000" pitchFamily="2" charset="2"/>
              <a:buChar char="§"/>
              <a:defRPr/>
            </a:pPr>
            <a:r>
              <a:rPr lang="en-US" sz="2000" dirty="0">
                <a:solidFill>
                  <a:srgbClr val="7030A0"/>
                </a:solidFill>
                <a:cs typeface="Times New Roman" pitchFamily="18" charset="0"/>
              </a:rPr>
              <a:t>CAN Specification 2.0 describes the base frame format (using 11-bit CAN-identifier) and the extended frame format (using 29-bit CAN-identifier).</a:t>
            </a:r>
          </a:p>
          <a:p>
            <a:pPr algn="just" defTabSz="914309" eaLnBrk="1" fontAlgn="auto" hangingPunct="1">
              <a:spcAft>
                <a:spcPts val="0"/>
              </a:spcAft>
              <a:buFont typeface="Wingdings" panose="05000000000000000000" pitchFamily="2" charset="2"/>
              <a:buChar char="§"/>
              <a:defRPr/>
            </a:pPr>
            <a:endParaRPr lang="en-US" sz="2000" dirty="0">
              <a:solidFill>
                <a:srgbClr val="7030A0"/>
              </a:solidFill>
              <a:cs typeface="Times New Roman" pitchFamily="18" charset="0"/>
            </a:endParaRPr>
          </a:p>
          <a:p>
            <a:pPr algn="just" defTabSz="914309" eaLnBrk="1" fontAlgn="auto" hangingPunct="1">
              <a:spcAft>
                <a:spcPts val="0"/>
              </a:spcAft>
              <a:buFont typeface="Wingdings" panose="05000000000000000000" pitchFamily="2" charset="2"/>
              <a:buChar char="§"/>
              <a:defRPr/>
            </a:pPr>
            <a:r>
              <a:rPr lang="en-US" sz="2000" dirty="0">
                <a:solidFill>
                  <a:srgbClr val="7030A0"/>
                </a:solidFill>
                <a:cs typeface="Times New Roman" pitchFamily="18" charset="0"/>
              </a:rPr>
              <a:t> A CAN device that uses </a:t>
            </a:r>
            <a:r>
              <a:rPr lang="en-US" sz="2000" dirty="0">
                <a:solidFill>
                  <a:schemeClr val="accent2">
                    <a:lumMod val="75000"/>
                  </a:schemeClr>
                </a:solidFill>
                <a:cs typeface="Times New Roman" pitchFamily="18" charset="0"/>
              </a:rPr>
              <a:t>11-bit identifiers</a:t>
            </a:r>
            <a:r>
              <a:rPr lang="en-US" sz="2000" dirty="0">
                <a:solidFill>
                  <a:srgbClr val="7030A0"/>
                </a:solidFill>
                <a:cs typeface="Times New Roman" pitchFamily="18" charset="0"/>
              </a:rPr>
              <a:t> is commonly called </a:t>
            </a:r>
            <a:r>
              <a:rPr lang="en-US" sz="2000" dirty="0">
                <a:solidFill>
                  <a:schemeClr val="accent2">
                    <a:lumMod val="75000"/>
                  </a:schemeClr>
                </a:solidFill>
                <a:cs typeface="Times New Roman" pitchFamily="18" charset="0"/>
              </a:rPr>
              <a:t>CAN 2.0A </a:t>
            </a:r>
          </a:p>
          <a:p>
            <a:pPr algn="just" defTabSz="914309" eaLnBrk="1" fontAlgn="auto" hangingPunct="1">
              <a:spcAft>
                <a:spcPts val="0"/>
              </a:spcAft>
              <a:buFont typeface="Wingdings" panose="05000000000000000000" pitchFamily="2" charset="2"/>
              <a:buChar char="§"/>
              <a:defRPr/>
            </a:pPr>
            <a:endParaRPr lang="en-US" sz="2000" dirty="0">
              <a:solidFill>
                <a:srgbClr val="7030A0"/>
              </a:solidFill>
              <a:cs typeface="Times New Roman" pitchFamily="18" charset="0"/>
            </a:endParaRPr>
          </a:p>
          <a:p>
            <a:pPr algn="just" defTabSz="914309" eaLnBrk="1" fontAlgn="auto" hangingPunct="1">
              <a:spcAft>
                <a:spcPts val="0"/>
              </a:spcAft>
              <a:buFont typeface="Wingdings" panose="05000000000000000000" pitchFamily="2" charset="2"/>
              <a:buChar char="§"/>
              <a:defRPr/>
            </a:pPr>
            <a:r>
              <a:rPr lang="en-US" sz="2000" dirty="0">
                <a:solidFill>
                  <a:srgbClr val="7030A0"/>
                </a:solidFill>
                <a:cs typeface="Times New Roman" pitchFamily="18" charset="0"/>
              </a:rPr>
              <a:t>A CAN device that uses </a:t>
            </a:r>
            <a:r>
              <a:rPr lang="en-US" sz="2000" dirty="0">
                <a:solidFill>
                  <a:schemeClr val="accent2">
                    <a:lumMod val="75000"/>
                  </a:schemeClr>
                </a:solidFill>
                <a:cs typeface="Times New Roman" pitchFamily="18" charset="0"/>
              </a:rPr>
              <a:t>11 bit/ 29-bit identifiers </a:t>
            </a:r>
            <a:r>
              <a:rPr lang="en-US" sz="2000" dirty="0">
                <a:solidFill>
                  <a:srgbClr val="7030A0"/>
                </a:solidFill>
                <a:cs typeface="Times New Roman" pitchFamily="18" charset="0"/>
              </a:rPr>
              <a:t>is commonly called </a:t>
            </a:r>
            <a:r>
              <a:rPr lang="en-US" sz="2000" dirty="0">
                <a:solidFill>
                  <a:schemeClr val="accent2">
                    <a:lumMod val="75000"/>
                  </a:schemeClr>
                </a:solidFill>
                <a:cs typeface="Times New Roman" pitchFamily="18" charset="0"/>
              </a:rPr>
              <a:t>CAN 2.0B. </a:t>
            </a:r>
          </a:p>
          <a:p>
            <a:pPr marL="0" indent="0" algn="just" defTabSz="914309" eaLnBrk="1" fontAlgn="auto" hangingPunct="1">
              <a:spcAft>
                <a:spcPts val="0"/>
              </a:spcAft>
              <a:buFont typeface="Arial" panose="020B0604020202020204" pitchFamily="34" charset="0"/>
              <a:buNone/>
              <a:defRPr/>
            </a:pPr>
            <a:endParaRPr lang="en-US" sz="2000" dirty="0">
              <a:solidFill>
                <a:srgbClr val="7030A0"/>
              </a:solidFill>
              <a:cs typeface="Times New Roman" pitchFamily="18" charset="0"/>
            </a:endParaRPr>
          </a:p>
        </p:txBody>
      </p:sp>
      <p:pic>
        <p:nvPicPr>
          <p:cNvPr id="125955" name="Picture 2" descr="Our Brand Identity » PES University">
            <a:extLst>
              <a:ext uri="{FF2B5EF4-FFF2-40B4-BE49-F238E27FC236}">
                <a16:creationId xmlns:a16="http://schemas.microsoft.com/office/drawing/2014/main" id="{8349C4CA-693B-5F9F-FD96-5A1985039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a:extLst>
              <a:ext uri="{FF2B5EF4-FFF2-40B4-BE49-F238E27FC236}">
                <a16:creationId xmlns:a16="http://schemas.microsoft.com/office/drawing/2014/main" id="{C54B622D-593C-4F31-BA67-F44C87E25076}"/>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BDF5DDE9-216C-8E3F-0F34-8428CFCAB924}"/>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
        <p:nvSpPr>
          <p:cNvPr id="4" name="Line 7">
            <a:extLst>
              <a:ext uri="{FF2B5EF4-FFF2-40B4-BE49-F238E27FC236}">
                <a16:creationId xmlns:a16="http://schemas.microsoft.com/office/drawing/2014/main" id="{33A7FD29-04B4-49F2-97D1-635DBBE401F8}"/>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sp>
        <p:nvSpPr>
          <p:cNvPr id="7" name="Rectangle 6">
            <a:extLst>
              <a:ext uri="{FF2B5EF4-FFF2-40B4-BE49-F238E27FC236}">
                <a16:creationId xmlns:a16="http://schemas.microsoft.com/office/drawing/2014/main" id="{29FE6329-70C8-CEF2-D892-5F3E42F12569}"/>
              </a:ext>
            </a:extLst>
          </p:cNvPr>
          <p:cNvSpPr/>
          <p:nvPr/>
        </p:nvSpPr>
        <p:spPr>
          <a:xfrm>
            <a:off x="442913" y="665163"/>
            <a:ext cx="7750175" cy="430212"/>
          </a:xfrm>
          <a:prstGeom prst="rect">
            <a:avLst/>
          </a:prstGeom>
        </p:spPr>
        <p:txBody>
          <a:bodyPr>
            <a:spAutoFit/>
          </a:bodyPr>
          <a:lstStyle/>
          <a:p>
            <a:pPr eaLnBrk="1" fontAlgn="auto" hangingPunct="1">
              <a:spcBef>
                <a:spcPts val="0"/>
              </a:spcBef>
              <a:spcAft>
                <a:spcPts val="0"/>
              </a:spcAft>
              <a:defRPr/>
            </a:pPr>
            <a:r>
              <a:rPr lang="en-US" altLang="en-US" sz="2200" b="1" dirty="0">
                <a:solidFill>
                  <a:srgbClr val="C00000"/>
                </a:solidFill>
                <a:latin typeface="+mn-lt"/>
                <a:cs typeface="Times New Roman" panose="02020603050405020304" pitchFamily="18" charset="0"/>
              </a:rPr>
              <a:t>CAN protocol specification</a:t>
            </a:r>
            <a:endParaRPr lang="en-IN" sz="2200" b="1" dirty="0">
              <a:solidFill>
                <a:srgbClr val="C00000"/>
              </a:solidFill>
              <a:latin typeface="+mn-l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134247</TotalTime>
  <Words>8756</Words>
  <Application>Microsoft Office PowerPoint</Application>
  <PresentationFormat>Custom</PresentationFormat>
  <Paragraphs>1172</Paragraphs>
  <Slides>87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87</vt:i4>
      </vt:variant>
    </vt:vector>
  </HeadingPairs>
  <TitlesOfParts>
    <vt:vector size="94" baseType="lpstr">
      <vt:lpstr>Arial</vt:lpstr>
      <vt:lpstr>Calibri</vt:lpstr>
      <vt:lpstr>Calibri Light</vt:lpstr>
      <vt:lpstr>Lucida Sans Typewriter</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CAN Command Register:CAN1CMR</vt:lpstr>
      <vt:lpstr>CAN Command Register:CAN1CMR</vt:lpstr>
      <vt:lpstr>PowerPoint Presentation</vt:lpstr>
      <vt:lpstr>PowerPoint Presentation</vt:lpstr>
      <vt:lpstr>PowerPoint Presentation</vt:lpstr>
      <vt:lpstr>CAN Status Register (CAN1SR)</vt:lpstr>
      <vt:lpstr>CAN Status Register (CAN1SR)</vt:lpstr>
      <vt:lpstr>CAN Status Register (CAN1SR)</vt:lpstr>
      <vt:lpstr>CAN Status Register (CAN1SR)</vt:lpstr>
      <vt:lpstr>CAN Status Register (CAN1SR)</vt:lpstr>
      <vt:lpstr>CAN Status Register (CAN1SR)</vt:lpstr>
      <vt:lpstr>CAN Status Register (CAN1SR)</vt:lpstr>
      <vt:lpstr>CAN Status Register (CAN1SR)</vt:lpstr>
      <vt:lpstr>CAN Interrupt Enable Register (CAN1IER)</vt:lpstr>
      <vt:lpstr>CAN Interrupt Enable Register (CAN1IER)</vt:lpstr>
      <vt:lpstr>CAN Bit Timing </vt:lpstr>
      <vt:lpstr>Example </vt:lpstr>
      <vt:lpstr>PowerPoint Presentation</vt:lpstr>
      <vt:lpstr>PowerPoint Presentation</vt:lpstr>
      <vt:lpstr>PowerPoint Presentation</vt:lpstr>
      <vt:lpstr>PowerPoint Presentation</vt:lpstr>
      <vt:lpstr>PowerPoint Presentation</vt:lpstr>
      <vt:lpstr>Synchronization Jump Width(SJW)</vt:lpstr>
      <vt:lpstr> Time segment 1 and time segment 2 </vt:lpstr>
      <vt:lpstr>Transmit Buffers (TXB)</vt:lpstr>
      <vt:lpstr>CAN Transmit Frame Information register (CAN1TFI1/CAN1TFI2/CAN1TFI13]</vt:lpstr>
      <vt:lpstr>  </vt:lpstr>
      <vt:lpstr>CAN Transmit Identifier register (CAN1TID[1/2/3]</vt:lpstr>
      <vt:lpstr>CAN Transmit Data register A (CAN1TDA[1/2/3]</vt:lpstr>
      <vt:lpstr>CAN Transmit Data register B (CAN1TDB[1/2/3])</vt:lpstr>
      <vt:lpstr>RECEIVING REGISTERS</vt:lpstr>
      <vt:lpstr>Receive Buffer (RXB)</vt:lpstr>
      <vt:lpstr>CAN Receive Frame Status register (CAN1RFS)</vt:lpstr>
      <vt:lpstr>CAN Receive Frame Status register (CAN1RFS)</vt:lpstr>
      <vt:lpstr>CAN Receive Frame Status register (CAN1RFS)</vt:lpstr>
      <vt:lpstr>CAN Receive Identifier register (CAN1RID)</vt:lpstr>
      <vt:lpstr>CAN Receive Data register A (CAN1RDA)</vt:lpstr>
      <vt:lpstr>CAN Receive Data register B (CAN1RDB)</vt:lpstr>
      <vt:lpstr>Global acceptance filter</vt:lpstr>
      <vt:lpstr>Acceptance filter modes</vt:lpstr>
      <vt:lpstr>PowerPoint Presentation</vt:lpstr>
      <vt:lpstr>Acceptance  Filter Mode Register (AFMR)</vt:lpstr>
      <vt:lpstr>ID look-up table RAM</vt:lpstr>
      <vt:lpstr>ID look-up table RAM</vt:lpstr>
      <vt:lpstr>Standard Frame Individual Start Address register (SFF_sa)</vt:lpstr>
      <vt:lpstr>2.   Standard Frame Group Start Address register (SFF_GRP_sa)</vt:lpstr>
      <vt:lpstr>3. Extended Frame Start Address register (EFF_sa)</vt:lpstr>
      <vt:lpstr>4. Extended Frame Group Start Address register (EFF_GRP_sa)</vt:lpstr>
      <vt:lpstr>5. End of AF Tables register (ENDofTable)</vt:lpstr>
      <vt:lpstr>ID look-up table  RAM</vt:lpstr>
      <vt:lpstr>PowerPoint Presentation</vt:lpstr>
      <vt:lpstr>CAN Controller (SCC = 000(CAN1) SCC = 001 (CAN2)) .</vt:lpstr>
      <vt:lpstr>PowerPoint Presentation</vt:lpstr>
      <vt:lpstr>Example of acceptance filter tables and ID index values</vt:lpstr>
      <vt:lpstr>Example of acceptance filter tables and ID index values</vt:lpstr>
      <vt:lpstr>Example of acceptance filter tables and ID index values</vt:lpstr>
      <vt:lpstr>Example of acceptance filter tables and ID index values</vt:lpstr>
      <vt:lpstr>CAN TRANSMITTER ALGORITHM</vt:lpstr>
      <vt:lpstr>Application 1 –Fire Detection &amp; Alerting System</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Windows User</dc:creator>
  <dc:description/>
  <cp:lastModifiedBy>maST11EC012@pesuonline.onmicrosoft.com mayur@123</cp:lastModifiedBy>
  <cp:revision>2817</cp:revision>
  <dcterms:created xsi:type="dcterms:W3CDTF">2020-02-24T03:13:07Z</dcterms:created>
  <dcterms:modified xsi:type="dcterms:W3CDTF">2023-06-08T10:37:48Z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21</vt:i4>
  </property>
</Properties>
</file>