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0" r:id="rId2"/>
    <p:sldId id="271" r:id="rId3"/>
    <p:sldId id="272" r:id="rId4"/>
    <p:sldId id="285" r:id="rId5"/>
    <p:sldId id="286" r:id="rId6"/>
    <p:sldId id="287" r:id="rId7"/>
    <p:sldId id="288" r:id="rId8"/>
    <p:sldId id="289" r:id="rId9"/>
    <p:sldId id="290" r:id="rId10"/>
    <p:sldId id="291" r:id="rId11"/>
    <p:sldId id="293" r:id="rId12"/>
    <p:sldId id="294" r:id="rId13"/>
    <p:sldId id="295" r:id="rId14"/>
    <p:sldId id="296" r:id="rId15"/>
    <p:sldId id="297" r:id="rId16"/>
    <p:sldId id="298" r:id="rId17"/>
    <p:sldId id="299" r:id="rId18"/>
    <p:sldId id="300" r:id="rId19"/>
    <p:sldId id="301"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guide id="3" orient="horz" pos="40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C78E"/>
    <a:srgbClr val="FFCC00"/>
    <a:srgbClr val="FCFBF9"/>
    <a:srgbClr val="F0AE19"/>
    <a:srgbClr val="FAD634"/>
    <a:srgbClr val="0087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83" autoAdjust="0"/>
    <p:restoredTop sz="94660"/>
  </p:normalViewPr>
  <p:slideViewPr>
    <p:cSldViewPr snapToGrid="0" showGuides="1">
      <p:cViewPr varScale="1">
        <p:scale>
          <a:sx n="108" d="100"/>
          <a:sy n="108" d="100"/>
        </p:scale>
        <p:origin x="78" y="144"/>
      </p:cViewPr>
      <p:guideLst>
        <p:guide orient="horz" pos="2160"/>
        <p:guide pos="3817"/>
        <p:guide orient="horz" pos="4020"/>
      </p:guideLst>
    </p:cSldViewPr>
  </p:slideViewPr>
  <p:notesTextViewPr>
    <p:cViewPr>
      <p:scale>
        <a:sx n="1" d="1"/>
        <a:sy n="1" d="1"/>
      </p:scale>
      <p:origin x="0" y="0"/>
    </p:cViewPr>
  </p:notesTextViewPr>
  <p:notesViewPr>
    <p:cSldViewPr snapToGrid="0">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1C206C-5B6B-4013-9F1A-FADB734CB389}" type="datetimeFigureOut">
              <a:rPr lang="es-PE" smtClean="0"/>
              <a:t>25/04/2023</a:t>
            </a:fld>
            <a:endParaRPr lang="es-PE"/>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E11EB5-38E1-48C6-B71A-274EA514292B}" type="slidenum">
              <a:rPr lang="es-PE" smtClean="0"/>
              <a:t>‹Nº›</a:t>
            </a:fld>
            <a:endParaRPr lang="es-PE"/>
          </a:p>
        </p:txBody>
      </p:sp>
    </p:spTree>
    <p:extLst>
      <p:ext uri="{BB962C8B-B14F-4D97-AF65-F5344CB8AC3E}">
        <p14:creationId xmlns:p14="http://schemas.microsoft.com/office/powerpoint/2010/main" val="2781258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B261A-E548-45BF-9D22-E565762FB0C6}" type="datetimeFigureOut">
              <a:rPr lang="es-PE" smtClean="0"/>
              <a:t>25/04/2023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36AEB-18E9-4FA3-97F9-F726E7B0319F}" type="slidenum">
              <a:rPr lang="es-PE" smtClean="0"/>
              <a:t>‹Nº›</a:t>
            </a:fld>
            <a:endParaRPr lang="es-PE"/>
          </a:p>
        </p:txBody>
      </p:sp>
    </p:spTree>
    <p:extLst>
      <p:ext uri="{BB962C8B-B14F-4D97-AF65-F5344CB8AC3E}">
        <p14:creationId xmlns:p14="http://schemas.microsoft.com/office/powerpoint/2010/main" val="48561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52AC3-6DCB-48FE-9C9E-C237B2D7B3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8FF370D-E993-482D-BD9E-85146D9E5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E28C7C47-F23A-4C8A-B3A4-7BF590DA1C39}"/>
              </a:ext>
            </a:extLst>
          </p:cNvPr>
          <p:cNvSpPr>
            <a:spLocks noGrp="1"/>
          </p:cNvSpPr>
          <p:nvPr>
            <p:ph type="dt" sz="half" idx="10"/>
          </p:nvPr>
        </p:nvSpPr>
        <p:spPr/>
        <p:txBody>
          <a:bodyPr/>
          <a:lstStyle/>
          <a:p>
            <a:fld id="{A5E18BD3-E127-4B75-8691-A361BD82A49C}" type="datetime1">
              <a:rPr lang="es-PE" smtClean="0"/>
              <a:t>25/04/2023</a:t>
            </a:fld>
            <a:endParaRPr lang="es-PE"/>
          </a:p>
        </p:txBody>
      </p:sp>
      <p:sp>
        <p:nvSpPr>
          <p:cNvPr id="5" name="Marcador de pie de página 4">
            <a:extLst>
              <a:ext uri="{FF2B5EF4-FFF2-40B4-BE49-F238E27FC236}">
                <a16:creationId xmlns:a16="http://schemas.microsoft.com/office/drawing/2014/main" id="{B327D122-12E3-4BC5-8E2F-CF06457B7F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639491-DEEF-4064-B3E9-83118724D2D6}"/>
              </a:ext>
            </a:extLst>
          </p:cNvPr>
          <p:cNvSpPr>
            <a:spLocks noGrp="1"/>
          </p:cNvSpPr>
          <p:nvPr>
            <p:ph type="sldNum" sz="quarter" idx="12"/>
          </p:nvPr>
        </p:nvSpPr>
        <p:spPr/>
        <p:txBody>
          <a:bodyPr/>
          <a:lstStyle/>
          <a:p>
            <a:fld id="{2F9C655D-4FFE-4439-8745-CE1C2635DEAE}" type="slidenum">
              <a:rPr lang="es-PE" smtClean="0"/>
              <a:t>‹Nº›</a:t>
            </a:fld>
            <a:endParaRPr lang="es-PE"/>
          </a:p>
        </p:txBody>
      </p:sp>
      <p:sp>
        <p:nvSpPr>
          <p:cNvPr id="7"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8" name="CuadroTexto 28">
            <a:extLst>
              <a:ext uri="{FF2B5EF4-FFF2-40B4-BE49-F238E27FC236}">
                <a16:creationId xmlns:a16="http://schemas.microsoft.com/office/drawing/2014/main" id="{D723CCC2-1252-4992-86DA-CBE0E838A1AF}"/>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pic>
        <p:nvPicPr>
          <p:cNvPr id="9"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10" name="Elipse 35">
            <a:extLst>
              <a:ext uri="{FF2B5EF4-FFF2-40B4-BE49-F238E27FC236}">
                <a16:creationId xmlns:a16="http://schemas.microsoft.com/office/drawing/2014/main" id="{F1F9EB07-C66A-4F75-B018-455168D88C89}"/>
              </a:ext>
            </a:extLst>
          </p:cNvPr>
          <p:cNvSpPr/>
          <p:nvPr userDrawn="1"/>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3" descr="Imagen que contiene Forma&#10;&#10;Descripción generada automáticamente">
            <a:extLst>
              <a:ext uri="{FF2B5EF4-FFF2-40B4-BE49-F238E27FC236}">
                <a16:creationId xmlns:a16="http://schemas.microsoft.com/office/drawing/2014/main" id="{3E03766A-DFA6-437B-A436-BA6ED1F701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279" y="737545"/>
            <a:ext cx="12397347" cy="3665104"/>
          </a:xfrm>
          <a:prstGeom prst="rect">
            <a:avLst/>
          </a:prstGeom>
        </p:spPr>
      </p:pic>
    </p:spTree>
    <p:extLst>
      <p:ext uri="{BB962C8B-B14F-4D97-AF65-F5344CB8AC3E}">
        <p14:creationId xmlns:p14="http://schemas.microsoft.com/office/powerpoint/2010/main" val="139453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9" name="CuadroTexto 10">
            <a:extLst>
              <a:ext uri="{FF2B5EF4-FFF2-40B4-BE49-F238E27FC236}">
                <a16:creationId xmlns:a16="http://schemas.microsoft.com/office/drawing/2014/main" id="{4BA2FD29-10CD-4519-B9E8-DAE1C9910D11}"/>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
        <p:nvSpPr>
          <p:cNvPr id="2" name="Título 1">
            <a:extLst>
              <a:ext uri="{FF2B5EF4-FFF2-40B4-BE49-F238E27FC236}">
                <a16:creationId xmlns:a16="http://schemas.microsoft.com/office/drawing/2014/main" id="{3D0FA878-530D-4186-9AF0-7B9243ACFD0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E2A34D5-816B-44D0-AE37-576833E167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52626CC-A6B0-4D68-B11E-3CF2E707B083}"/>
              </a:ext>
            </a:extLst>
          </p:cNvPr>
          <p:cNvSpPr>
            <a:spLocks noGrp="1"/>
          </p:cNvSpPr>
          <p:nvPr>
            <p:ph type="dt" sz="half" idx="10"/>
          </p:nvPr>
        </p:nvSpPr>
        <p:spPr/>
        <p:txBody>
          <a:bodyPr/>
          <a:lstStyle/>
          <a:p>
            <a:fld id="{D4D3B710-8448-4A68-8B2D-0A6933F070CF}" type="datetime1">
              <a:rPr lang="es-PE" smtClean="0"/>
              <a:t>25/04/2023</a:t>
            </a:fld>
            <a:endParaRPr lang="es-PE"/>
          </a:p>
        </p:txBody>
      </p:sp>
      <p:sp>
        <p:nvSpPr>
          <p:cNvPr id="5" name="Marcador de pie de página 4">
            <a:extLst>
              <a:ext uri="{FF2B5EF4-FFF2-40B4-BE49-F238E27FC236}">
                <a16:creationId xmlns:a16="http://schemas.microsoft.com/office/drawing/2014/main" id="{59EDC132-B323-499C-82D6-E00D233F981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9152402-DF25-48F2-BDCA-AE6C61C141A9}"/>
              </a:ext>
            </a:extLst>
          </p:cNvPr>
          <p:cNvSpPr>
            <a:spLocks noGrp="1"/>
          </p:cNvSpPr>
          <p:nvPr>
            <p:ph type="sldNum" sz="quarter" idx="12"/>
          </p:nvPr>
        </p:nvSpPr>
        <p:spPr/>
        <p:txBody>
          <a:bodyPr/>
          <a:lstStyle/>
          <a:p>
            <a:fld id="{2F9C655D-4FFE-4439-8745-CE1C2635DEAE}" type="slidenum">
              <a:rPr lang="es-PE" smtClean="0"/>
              <a:t>‹Nº›</a:t>
            </a:fld>
            <a:endParaRPr lang="es-PE"/>
          </a:p>
        </p:txBody>
      </p:sp>
    </p:spTree>
    <p:extLst>
      <p:ext uri="{BB962C8B-B14F-4D97-AF65-F5344CB8AC3E}">
        <p14:creationId xmlns:p14="http://schemas.microsoft.com/office/powerpoint/2010/main" val="29440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vertical 1">
            <a:extLst>
              <a:ext uri="{FF2B5EF4-FFF2-40B4-BE49-F238E27FC236}">
                <a16:creationId xmlns:a16="http://schemas.microsoft.com/office/drawing/2014/main" id="{B0EE2A93-85E9-44AD-AA53-13881CCF80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0534E8F-68DD-40B9-8CAD-16B37EA9E6C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B7AEDB6-F626-49B2-8D87-F848CE844AD0}"/>
              </a:ext>
            </a:extLst>
          </p:cNvPr>
          <p:cNvSpPr>
            <a:spLocks noGrp="1"/>
          </p:cNvSpPr>
          <p:nvPr>
            <p:ph type="dt" sz="half" idx="10"/>
          </p:nvPr>
        </p:nvSpPr>
        <p:spPr/>
        <p:txBody>
          <a:bodyPr/>
          <a:lstStyle/>
          <a:p>
            <a:fld id="{CBC60227-085B-4A07-9E71-EC795ABB996B}" type="datetime1">
              <a:rPr lang="es-PE" smtClean="0"/>
              <a:t>25/04/2023</a:t>
            </a:fld>
            <a:endParaRPr lang="es-PE"/>
          </a:p>
        </p:txBody>
      </p:sp>
      <p:sp>
        <p:nvSpPr>
          <p:cNvPr id="5" name="Marcador de pie de página 4">
            <a:extLst>
              <a:ext uri="{FF2B5EF4-FFF2-40B4-BE49-F238E27FC236}">
                <a16:creationId xmlns:a16="http://schemas.microsoft.com/office/drawing/2014/main" id="{5FDA5589-06CB-40A4-9212-F9EAF066BBA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F551A20-F603-4941-B449-9EF9F5CB5237}"/>
              </a:ext>
            </a:extLst>
          </p:cNvPr>
          <p:cNvSpPr>
            <a:spLocks noGrp="1"/>
          </p:cNvSpPr>
          <p:nvPr>
            <p:ph type="sldNum" sz="quarter" idx="12"/>
          </p:nvPr>
        </p:nvSpPr>
        <p:spPr/>
        <p:txBody>
          <a:bodyPr/>
          <a:lstStyle/>
          <a:p>
            <a:fld id="{2F9C655D-4FFE-4439-8745-CE1C2635DEAE}" type="slidenum">
              <a:rPr lang="es-PE" smtClean="0"/>
              <a:t>‹Nº›</a:t>
            </a:fld>
            <a:endParaRPr lang="es-PE"/>
          </a:p>
        </p:txBody>
      </p:sp>
      <p:sp>
        <p:nvSpPr>
          <p:cNvPr id="8" name="Rectángulo 16">
            <a:extLst>
              <a:ext uri="{FF2B5EF4-FFF2-40B4-BE49-F238E27FC236}">
                <a16:creationId xmlns:a16="http://schemas.microsoft.com/office/drawing/2014/main" id="{931B79FF-CABF-43DF-BB37-B2C07A057A22}"/>
              </a:ext>
            </a:extLst>
          </p:cNvPr>
          <p:cNvSpPr/>
          <p:nvPr userDrawn="1"/>
        </p:nvSpPr>
        <p:spPr>
          <a:xfrm>
            <a:off x="-92279" y="-122153"/>
            <a:ext cx="12284279" cy="1258744"/>
          </a:xfrm>
          <a:prstGeom prst="rect">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17" descr="Logotipo&#10;&#10;Descripción generada automáticamente">
            <a:extLst>
              <a:ext uri="{FF2B5EF4-FFF2-40B4-BE49-F238E27FC236}">
                <a16:creationId xmlns:a16="http://schemas.microsoft.com/office/drawing/2014/main" id="{EAEFF814-9A3B-47B2-8D61-5F82C47E0F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10" name="CuadroTexto 19">
            <a:extLst>
              <a:ext uri="{FF2B5EF4-FFF2-40B4-BE49-F238E27FC236}">
                <a16:creationId xmlns:a16="http://schemas.microsoft.com/office/drawing/2014/main" id="{E164B56E-7011-4B50-B1FF-B6C5CBB7F9DC}"/>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329692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Marcador de fecha 3">
            <a:extLst>
              <a:ext uri="{FF2B5EF4-FFF2-40B4-BE49-F238E27FC236}">
                <a16:creationId xmlns:a16="http://schemas.microsoft.com/office/drawing/2014/main" id="{ACCF2450-A51D-4A0C-AD8F-232749153253}"/>
              </a:ext>
            </a:extLst>
          </p:cNvPr>
          <p:cNvSpPr>
            <a:spLocks noGrp="1"/>
          </p:cNvSpPr>
          <p:nvPr>
            <p:ph type="dt" sz="half" idx="10"/>
          </p:nvPr>
        </p:nvSpPr>
        <p:spPr/>
        <p:txBody>
          <a:bodyPr/>
          <a:lstStyle/>
          <a:p>
            <a:fld id="{3CAD31E9-3F38-46B5-AB06-6D687C99A218}" type="datetime1">
              <a:rPr lang="es-PE" smtClean="0"/>
              <a:t>25/04/2023</a:t>
            </a:fld>
            <a:endParaRPr lang="es-PE"/>
          </a:p>
        </p:txBody>
      </p:sp>
      <p:sp>
        <p:nvSpPr>
          <p:cNvPr id="5" name="Marcador de pie de página 4">
            <a:extLst>
              <a:ext uri="{FF2B5EF4-FFF2-40B4-BE49-F238E27FC236}">
                <a16:creationId xmlns:a16="http://schemas.microsoft.com/office/drawing/2014/main" id="{E2754C01-4167-48C8-9A14-2B117C23202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1A930C-2514-4D70-8521-16754DFDC201}"/>
              </a:ext>
            </a:extLst>
          </p:cNvPr>
          <p:cNvSpPr>
            <a:spLocks noGrp="1"/>
          </p:cNvSpPr>
          <p:nvPr>
            <p:ph type="sldNum" sz="quarter" idx="12"/>
          </p:nvPr>
        </p:nvSpPr>
        <p:spPr/>
        <p:txBody>
          <a:bodyPr/>
          <a:lstStyle/>
          <a:p>
            <a:fld id="{2F9C655D-4FFE-4439-8745-CE1C2635DEAE}" type="slidenum">
              <a:rPr lang="es-PE" smtClean="0"/>
              <a:t>‹Nº›</a:t>
            </a:fld>
            <a:endParaRPr lang="es-PE"/>
          </a:p>
        </p:txBody>
      </p:sp>
      <p:pic>
        <p:nvPicPr>
          <p:cNvPr id="8"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9" name="CuadroTexto 10">
            <a:extLst>
              <a:ext uri="{FF2B5EF4-FFF2-40B4-BE49-F238E27FC236}">
                <a16:creationId xmlns:a16="http://schemas.microsoft.com/office/drawing/2014/main" id="{4BA2FD29-10CD-4519-B9E8-DAE1C9910D11}"/>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85329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a:extLst>
              <a:ext uri="{FF2B5EF4-FFF2-40B4-BE49-F238E27FC236}">
                <a16:creationId xmlns:a16="http://schemas.microsoft.com/office/drawing/2014/main" id="{767377F3-1A27-4C5E-8E46-6AC2F806D0C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5F4849E-B549-489E-B03C-0757EDD76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3A9A498-74AF-44FA-9895-53D90E6948E2}"/>
              </a:ext>
            </a:extLst>
          </p:cNvPr>
          <p:cNvSpPr>
            <a:spLocks noGrp="1"/>
          </p:cNvSpPr>
          <p:nvPr>
            <p:ph type="dt" sz="half" idx="10"/>
          </p:nvPr>
        </p:nvSpPr>
        <p:spPr/>
        <p:txBody>
          <a:bodyPr/>
          <a:lstStyle/>
          <a:p>
            <a:fld id="{34F9D0BE-78C2-4A2A-8F0C-C0C28263ACB8}" type="datetime1">
              <a:rPr lang="es-PE" smtClean="0"/>
              <a:t>25/04/2023</a:t>
            </a:fld>
            <a:endParaRPr lang="es-PE"/>
          </a:p>
        </p:txBody>
      </p:sp>
      <p:sp>
        <p:nvSpPr>
          <p:cNvPr id="5" name="Marcador de pie de página 4">
            <a:extLst>
              <a:ext uri="{FF2B5EF4-FFF2-40B4-BE49-F238E27FC236}">
                <a16:creationId xmlns:a16="http://schemas.microsoft.com/office/drawing/2014/main" id="{CA24B7EE-F2EF-46CC-827F-8F830B1B45E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D393EC2-995B-4EAE-8748-7C61E71E81DB}"/>
              </a:ext>
            </a:extLst>
          </p:cNvPr>
          <p:cNvSpPr>
            <a:spLocks noGrp="1"/>
          </p:cNvSpPr>
          <p:nvPr>
            <p:ph type="sldNum" sz="quarter" idx="12"/>
          </p:nvPr>
        </p:nvSpPr>
        <p:spPr/>
        <p:txBody>
          <a:bodyPr/>
          <a:lstStyle/>
          <a:p>
            <a:fld id="{2F9C655D-4FFE-4439-8745-CE1C2635DEAE}" type="slidenum">
              <a:rPr lang="es-PE" smtClean="0"/>
              <a:t>‹Nº›</a:t>
            </a:fld>
            <a:endParaRPr lang="es-PE"/>
          </a:p>
        </p:txBody>
      </p:sp>
      <p:pic>
        <p:nvPicPr>
          <p:cNvPr id="8"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9" name="CuadroTexto 10">
            <a:extLst>
              <a:ext uri="{FF2B5EF4-FFF2-40B4-BE49-F238E27FC236}">
                <a16:creationId xmlns:a16="http://schemas.microsoft.com/office/drawing/2014/main" id="{4BA2FD29-10CD-4519-B9E8-DAE1C9910D11}"/>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156271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8"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Marcador de fecha 4">
            <a:extLst>
              <a:ext uri="{FF2B5EF4-FFF2-40B4-BE49-F238E27FC236}">
                <a16:creationId xmlns:a16="http://schemas.microsoft.com/office/drawing/2014/main" id="{45F934B6-2161-4A37-8D99-66C7D9241C10}"/>
              </a:ext>
            </a:extLst>
          </p:cNvPr>
          <p:cNvSpPr>
            <a:spLocks noGrp="1"/>
          </p:cNvSpPr>
          <p:nvPr>
            <p:ph type="dt" sz="half" idx="10"/>
          </p:nvPr>
        </p:nvSpPr>
        <p:spPr/>
        <p:txBody>
          <a:bodyPr/>
          <a:lstStyle/>
          <a:p>
            <a:fld id="{B5FC9055-F70B-43B0-AF6F-4C49274943F6}" type="datetime1">
              <a:rPr lang="es-PE" smtClean="0"/>
              <a:t>25/04/2023</a:t>
            </a:fld>
            <a:endParaRPr lang="es-PE"/>
          </a:p>
        </p:txBody>
      </p:sp>
      <p:sp>
        <p:nvSpPr>
          <p:cNvPr id="6" name="Marcador de pie de página 5">
            <a:extLst>
              <a:ext uri="{FF2B5EF4-FFF2-40B4-BE49-F238E27FC236}">
                <a16:creationId xmlns:a16="http://schemas.microsoft.com/office/drawing/2014/main" id="{59351B3E-FB52-411D-B8D3-B0A73C157D1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BC1273A-0455-4586-8365-E26A825622BE}"/>
              </a:ext>
            </a:extLst>
          </p:cNvPr>
          <p:cNvSpPr>
            <a:spLocks noGrp="1"/>
          </p:cNvSpPr>
          <p:nvPr>
            <p:ph type="sldNum" sz="quarter" idx="12"/>
          </p:nvPr>
        </p:nvSpPr>
        <p:spPr/>
        <p:txBody>
          <a:bodyPr/>
          <a:lstStyle/>
          <a:p>
            <a:fld id="{2F9C655D-4FFE-4439-8745-CE1C2635DEAE}" type="slidenum">
              <a:rPr lang="es-PE" smtClean="0"/>
              <a:t>‹Nº›</a:t>
            </a:fld>
            <a:endParaRPr lang="es-PE"/>
          </a:p>
        </p:txBody>
      </p:sp>
      <p:pic>
        <p:nvPicPr>
          <p:cNvPr id="9"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10" name="Diagrama de flujo: retraso 10">
            <a:extLst>
              <a:ext uri="{FF2B5EF4-FFF2-40B4-BE49-F238E27FC236}">
                <a16:creationId xmlns:a16="http://schemas.microsoft.com/office/drawing/2014/main" id="{2167E575-8722-469F-920C-741A11BDBB36}"/>
              </a:ext>
            </a:extLst>
          </p:cNvPr>
          <p:cNvSpPr/>
          <p:nvPr userDrawn="1"/>
        </p:nvSpPr>
        <p:spPr>
          <a:xfrm>
            <a:off x="1134440" y="1825310"/>
            <a:ext cx="4019876" cy="4556440"/>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1" name="CuadroTexto 9">
            <a:extLst>
              <a:ext uri="{FF2B5EF4-FFF2-40B4-BE49-F238E27FC236}">
                <a16:creationId xmlns:a16="http://schemas.microsoft.com/office/drawing/2014/main" id="{1FAD039C-4D96-4F89-A552-2E7AF3B95A79}"/>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408294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5"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16" name="CuadroTexto 10">
            <a:extLst>
              <a:ext uri="{FF2B5EF4-FFF2-40B4-BE49-F238E27FC236}">
                <a16:creationId xmlns:a16="http://schemas.microsoft.com/office/drawing/2014/main" id="{4BA2FD29-10CD-4519-B9E8-DAE1C9910D11}"/>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
        <p:nvSpPr>
          <p:cNvPr id="2" name="Título 1">
            <a:extLst>
              <a:ext uri="{FF2B5EF4-FFF2-40B4-BE49-F238E27FC236}">
                <a16:creationId xmlns:a16="http://schemas.microsoft.com/office/drawing/2014/main" id="{D55ECCC2-8110-481B-8EFF-94BF231A403E}"/>
              </a:ext>
            </a:extLst>
          </p:cNvPr>
          <p:cNvSpPr>
            <a:spLocks noGrp="1"/>
          </p:cNvSpPr>
          <p:nvPr>
            <p:ph type="title"/>
          </p:nvPr>
        </p:nvSpPr>
        <p:spPr>
          <a:xfrm>
            <a:off x="839788" y="365125"/>
            <a:ext cx="10515600" cy="1325563"/>
          </a:xfrm>
        </p:spPr>
        <p:txBody>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D7CD0280-CBFD-446D-82F7-E5AE1C761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8900E0D-55C4-45BB-BA5B-05DD60A9697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6D5C1902-1D68-4EAD-B338-1A48553C9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D897621-0DCE-4911-9DF6-88D8E4CE3DF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9E371492-BC1A-4D1C-84F5-84A8E067AC80}"/>
              </a:ext>
            </a:extLst>
          </p:cNvPr>
          <p:cNvSpPr>
            <a:spLocks noGrp="1"/>
          </p:cNvSpPr>
          <p:nvPr>
            <p:ph type="dt" sz="half" idx="10"/>
          </p:nvPr>
        </p:nvSpPr>
        <p:spPr/>
        <p:txBody>
          <a:bodyPr/>
          <a:lstStyle/>
          <a:p>
            <a:fld id="{5E866374-0ACA-4BDB-B03B-2F211A3A39BC}" type="datetime1">
              <a:rPr lang="es-PE" smtClean="0"/>
              <a:t>25/04/2023</a:t>
            </a:fld>
            <a:endParaRPr lang="es-PE"/>
          </a:p>
        </p:txBody>
      </p:sp>
      <p:sp>
        <p:nvSpPr>
          <p:cNvPr id="8" name="Marcador de pie de página 7">
            <a:extLst>
              <a:ext uri="{FF2B5EF4-FFF2-40B4-BE49-F238E27FC236}">
                <a16:creationId xmlns:a16="http://schemas.microsoft.com/office/drawing/2014/main" id="{2F975267-B6D6-4275-89D3-C354BFBB09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BCA5EE20-7582-412E-9567-D0A519449229}"/>
              </a:ext>
            </a:extLst>
          </p:cNvPr>
          <p:cNvSpPr>
            <a:spLocks noGrp="1"/>
          </p:cNvSpPr>
          <p:nvPr>
            <p:ph type="sldNum" sz="quarter" idx="12"/>
          </p:nvPr>
        </p:nvSpPr>
        <p:spPr/>
        <p:txBody>
          <a:bodyPr/>
          <a:lstStyle/>
          <a:p>
            <a:fld id="{2F9C655D-4FFE-4439-8745-CE1C2635DEAE}" type="slidenum">
              <a:rPr lang="es-PE" smtClean="0"/>
              <a:t>‹Nº›</a:t>
            </a:fld>
            <a:endParaRPr lang="es-PE"/>
          </a:p>
        </p:txBody>
      </p:sp>
    </p:spTree>
    <p:extLst>
      <p:ext uri="{BB962C8B-B14F-4D97-AF65-F5344CB8AC3E}">
        <p14:creationId xmlns:p14="http://schemas.microsoft.com/office/powerpoint/2010/main" val="106635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1AF2BEF3-5E9A-434E-85CD-E2A10CC80254}"/>
              </a:ext>
            </a:extLst>
          </p:cNvPr>
          <p:cNvSpPr>
            <a:spLocks noGrp="1"/>
          </p:cNvSpPr>
          <p:nvPr>
            <p:ph type="dt" sz="half" idx="10"/>
          </p:nvPr>
        </p:nvSpPr>
        <p:spPr/>
        <p:txBody>
          <a:bodyPr/>
          <a:lstStyle/>
          <a:p>
            <a:fld id="{D90121FD-BD53-4498-9FE3-47482E84B4A5}" type="datetime1">
              <a:rPr lang="es-PE" smtClean="0"/>
              <a:t>25/04/2023</a:t>
            </a:fld>
            <a:endParaRPr lang="es-PE"/>
          </a:p>
        </p:txBody>
      </p:sp>
      <p:sp>
        <p:nvSpPr>
          <p:cNvPr id="4" name="Marcador de pie de página 3">
            <a:extLst>
              <a:ext uri="{FF2B5EF4-FFF2-40B4-BE49-F238E27FC236}">
                <a16:creationId xmlns:a16="http://schemas.microsoft.com/office/drawing/2014/main" id="{E7FAFCAB-9680-4089-BD36-2241D1E7989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49BB15A-5CC5-4F39-AD02-400B947E265E}"/>
              </a:ext>
            </a:extLst>
          </p:cNvPr>
          <p:cNvSpPr>
            <a:spLocks noGrp="1"/>
          </p:cNvSpPr>
          <p:nvPr>
            <p:ph type="sldNum" sz="quarter" idx="12"/>
          </p:nvPr>
        </p:nvSpPr>
        <p:spPr/>
        <p:txBody>
          <a:bodyPr/>
          <a:lstStyle/>
          <a:p>
            <a:fld id="{2F9C655D-4FFE-4439-8745-CE1C2635DEAE}" type="slidenum">
              <a:rPr lang="es-PE" smtClean="0"/>
              <a:t>‹Nº›</a:t>
            </a:fld>
            <a:endParaRPr lang="es-PE"/>
          </a:p>
        </p:txBody>
      </p:sp>
      <p:sp>
        <p:nvSpPr>
          <p:cNvPr id="6" name="Rectángulo 4">
            <a:extLst>
              <a:ext uri="{FF2B5EF4-FFF2-40B4-BE49-F238E27FC236}">
                <a16:creationId xmlns:a16="http://schemas.microsoft.com/office/drawing/2014/main" id="{DC71DEB1-869E-4421-9637-496E083509DF}"/>
              </a:ext>
            </a:extLst>
          </p:cNvPr>
          <p:cNvSpPr/>
          <p:nvPr userDrawn="1"/>
        </p:nvSpPr>
        <p:spPr>
          <a:xfrm>
            <a:off x="0" y="-16920"/>
            <a:ext cx="12192000" cy="996923"/>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8" name="CuadroTexto 7">
            <a:extLst>
              <a:ext uri="{FF2B5EF4-FFF2-40B4-BE49-F238E27FC236}">
                <a16:creationId xmlns:a16="http://schemas.microsoft.com/office/drawing/2014/main" id="{559D6214-3CF3-408E-A44F-4DF1CD981934}"/>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72294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43BEA4C-68AF-402A-99CD-A521707DCE06}"/>
              </a:ext>
            </a:extLst>
          </p:cNvPr>
          <p:cNvSpPr>
            <a:spLocks noGrp="1"/>
          </p:cNvSpPr>
          <p:nvPr>
            <p:ph type="dt" sz="half" idx="10"/>
          </p:nvPr>
        </p:nvSpPr>
        <p:spPr/>
        <p:txBody>
          <a:bodyPr/>
          <a:lstStyle/>
          <a:p>
            <a:fld id="{C124EDB3-E29C-4728-965F-FF13F51F036A}" type="datetime1">
              <a:rPr lang="es-PE" smtClean="0"/>
              <a:t>25/04/2023</a:t>
            </a:fld>
            <a:endParaRPr lang="es-PE"/>
          </a:p>
        </p:txBody>
      </p:sp>
      <p:sp>
        <p:nvSpPr>
          <p:cNvPr id="3" name="Marcador de pie de página 2">
            <a:extLst>
              <a:ext uri="{FF2B5EF4-FFF2-40B4-BE49-F238E27FC236}">
                <a16:creationId xmlns:a16="http://schemas.microsoft.com/office/drawing/2014/main" id="{70D8AFC1-C819-4AE4-ADFF-AD64EF88F1C8}"/>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524B6CD-A0FD-4422-8AEA-83ECA3F5C0C5}"/>
              </a:ext>
            </a:extLst>
          </p:cNvPr>
          <p:cNvSpPr>
            <a:spLocks noGrp="1"/>
          </p:cNvSpPr>
          <p:nvPr>
            <p:ph type="sldNum" sz="quarter" idx="12"/>
          </p:nvPr>
        </p:nvSpPr>
        <p:spPr/>
        <p:txBody>
          <a:bodyPr/>
          <a:lstStyle/>
          <a:p>
            <a:fld id="{2F9C655D-4FFE-4439-8745-CE1C2635DEAE}" type="slidenum">
              <a:rPr lang="es-PE" smtClean="0"/>
              <a:t>‹Nº›</a:t>
            </a:fld>
            <a:endParaRPr lang="es-PE"/>
          </a:p>
        </p:txBody>
      </p:sp>
      <p:sp>
        <p:nvSpPr>
          <p:cNvPr id="5"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16">
            <a:extLst>
              <a:ext uri="{FF2B5EF4-FFF2-40B4-BE49-F238E27FC236}">
                <a16:creationId xmlns:a16="http://schemas.microsoft.com/office/drawing/2014/main" id="{931B79FF-CABF-43DF-BB37-B2C07A057A22}"/>
              </a:ext>
            </a:extLst>
          </p:cNvPr>
          <p:cNvSpPr/>
          <p:nvPr userDrawn="1"/>
        </p:nvSpPr>
        <p:spPr>
          <a:xfrm>
            <a:off x="-92279" y="-122153"/>
            <a:ext cx="12284279" cy="1258744"/>
          </a:xfrm>
          <a:prstGeom prst="rect">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17" descr="Logotipo&#10;&#10;Descripción generada automáticamente">
            <a:extLst>
              <a:ext uri="{FF2B5EF4-FFF2-40B4-BE49-F238E27FC236}">
                <a16:creationId xmlns:a16="http://schemas.microsoft.com/office/drawing/2014/main" id="{EAEFF814-9A3B-47B2-8D61-5F82C47E0F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8" name="CuadroTexto 19">
            <a:extLst>
              <a:ext uri="{FF2B5EF4-FFF2-40B4-BE49-F238E27FC236}">
                <a16:creationId xmlns:a16="http://schemas.microsoft.com/office/drawing/2014/main" id="{E164B56E-7011-4B50-B1FF-B6C5CBB7F9DC}"/>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382252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14"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Título 1">
            <a:extLst>
              <a:ext uri="{FF2B5EF4-FFF2-40B4-BE49-F238E27FC236}">
                <a16:creationId xmlns:a16="http://schemas.microsoft.com/office/drawing/2014/main" id="{2477EFA0-521D-4464-8753-00D333A75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16" name="Marcador de texto 3">
            <a:extLst>
              <a:ext uri="{FF2B5EF4-FFF2-40B4-BE49-F238E27FC236}">
                <a16:creationId xmlns:a16="http://schemas.microsoft.com/office/drawing/2014/main" id="{3C4C2623-85B0-4CD8-9AD7-D2A0F0654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FDEFBE-D673-465D-B37C-0D00BBAD931A}"/>
              </a:ext>
            </a:extLst>
          </p:cNvPr>
          <p:cNvSpPr>
            <a:spLocks noGrp="1"/>
          </p:cNvSpPr>
          <p:nvPr>
            <p:ph type="dt" sz="half" idx="10"/>
          </p:nvPr>
        </p:nvSpPr>
        <p:spPr/>
        <p:txBody>
          <a:bodyPr/>
          <a:lstStyle/>
          <a:p>
            <a:fld id="{2E814D4B-378B-4193-81C7-D71D867A3E1C}" type="datetime1">
              <a:rPr lang="es-PE" smtClean="0"/>
              <a:t>25/04/2023</a:t>
            </a:fld>
            <a:endParaRPr lang="es-PE"/>
          </a:p>
        </p:txBody>
      </p:sp>
      <p:sp>
        <p:nvSpPr>
          <p:cNvPr id="6" name="Marcador de pie de página 5">
            <a:extLst>
              <a:ext uri="{FF2B5EF4-FFF2-40B4-BE49-F238E27FC236}">
                <a16:creationId xmlns:a16="http://schemas.microsoft.com/office/drawing/2014/main" id="{BEE8BD1D-0953-4565-80E0-4E2C5975D61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B6856C0-94FE-4B17-87F9-5596132880BA}"/>
              </a:ext>
            </a:extLst>
          </p:cNvPr>
          <p:cNvSpPr>
            <a:spLocks noGrp="1"/>
          </p:cNvSpPr>
          <p:nvPr>
            <p:ph type="sldNum" sz="quarter" idx="12"/>
          </p:nvPr>
        </p:nvSpPr>
        <p:spPr/>
        <p:txBody>
          <a:bodyPr/>
          <a:lstStyle/>
          <a:p>
            <a:fld id="{2F9C655D-4FFE-4439-8745-CE1C2635DEAE}" type="slidenum">
              <a:rPr lang="es-PE" smtClean="0"/>
              <a:t>‹Nº›</a:t>
            </a:fld>
            <a:endParaRPr lang="es-PE"/>
          </a:p>
        </p:txBody>
      </p:sp>
      <p:pic>
        <p:nvPicPr>
          <p:cNvPr id="12"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13" name="CuadroTexto 7">
            <a:extLst>
              <a:ext uri="{FF2B5EF4-FFF2-40B4-BE49-F238E27FC236}">
                <a16:creationId xmlns:a16="http://schemas.microsoft.com/office/drawing/2014/main" id="{559D6214-3CF3-408E-A44F-4DF1CD981934}"/>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Tree>
    <p:extLst>
      <p:ext uri="{BB962C8B-B14F-4D97-AF65-F5344CB8AC3E}">
        <p14:creationId xmlns:p14="http://schemas.microsoft.com/office/powerpoint/2010/main" val="73798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4">
            <a:extLst>
              <a:ext uri="{FF2B5EF4-FFF2-40B4-BE49-F238E27FC236}">
                <a16:creationId xmlns:a16="http://schemas.microsoft.com/office/drawing/2014/main" id="{DC71DEB1-869E-4421-9637-496E083509DF}"/>
              </a:ext>
            </a:extLst>
          </p:cNvPr>
          <p:cNvSpPr/>
          <p:nvPr userDrawn="1"/>
        </p:nvSpPr>
        <p:spPr>
          <a:xfrm>
            <a:off x="-92279" y="-100668"/>
            <a:ext cx="12284279" cy="6958668"/>
          </a:xfrm>
          <a:prstGeom prst="rect">
            <a:avLst/>
          </a:prstGeom>
          <a:solidFill>
            <a:srgbClr val="F0A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31" descr="Logotipo&#10;&#10;Descripción generada automáticamente">
            <a:extLst>
              <a:ext uri="{FF2B5EF4-FFF2-40B4-BE49-F238E27FC236}">
                <a16:creationId xmlns:a16="http://schemas.microsoft.com/office/drawing/2014/main" id="{32CB27B7-419D-4926-AAA0-1DD507172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854" y="-204055"/>
            <a:ext cx="2252117" cy="1405456"/>
          </a:xfrm>
          <a:prstGeom prst="rect">
            <a:avLst/>
          </a:prstGeom>
        </p:spPr>
      </p:pic>
      <p:sp>
        <p:nvSpPr>
          <p:cNvPr id="10" name="CuadroTexto 10">
            <a:extLst>
              <a:ext uri="{FF2B5EF4-FFF2-40B4-BE49-F238E27FC236}">
                <a16:creationId xmlns:a16="http://schemas.microsoft.com/office/drawing/2014/main" id="{4BA2FD29-10CD-4519-B9E8-DAE1C9910D11}"/>
              </a:ext>
            </a:extLst>
          </p:cNvPr>
          <p:cNvSpPr txBox="1"/>
          <p:nvPr userDrawn="1"/>
        </p:nvSpPr>
        <p:spPr>
          <a:xfrm>
            <a:off x="8497777" y="270289"/>
            <a:ext cx="13855361" cy="707886"/>
          </a:xfrm>
          <a:prstGeom prst="rect">
            <a:avLst/>
          </a:prstGeom>
          <a:noFill/>
        </p:spPr>
        <p:txBody>
          <a:bodyPr wrap="square" rtlCol="0">
            <a:spAutoFit/>
          </a:bodyPr>
          <a:lstStyle/>
          <a:p>
            <a:pPr marL="0" lvl="0" indent="0" algn="l" rtl="0">
              <a:spcBef>
                <a:spcPts val="0"/>
              </a:spcBef>
              <a:spcAft>
                <a:spcPts val="0"/>
              </a:spcAft>
              <a:buNone/>
            </a:pPr>
            <a:r>
              <a:rPr lang="es-PE" sz="2000" dirty="0">
                <a:solidFill>
                  <a:schemeClr val="bg1"/>
                </a:solidFill>
                <a:latin typeface="Arial" panose="020B0604020202020204" pitchFamily="34" charset="0"/>
                <a:ea typeface="Arial Black"/>
                <a:cs typeface="Arial" panose="020B0604020202020204" pitchFamily="34" charset="0"/>
                <a:sym typeface="Arial Black"/>
              </a:rPr>
              <a:t>| Formación empresarial</a:t>
            </a:r>
          </a:p>
          <a:p>
            <a:endParaRPr lang="es-PE" sz="2000" dirty="0"/>
          </a:p>
        </p:txBody>
      </p:sp>
      <p:sp>
        <p:nvSpPr>
          <p:cNvPr id="2" name="Título 1">
            <a:extLst>
              <a:ext uri="{FF2B5EF4-FFF2-40B4-BE49-F238E27FC236}">
                <a16:creationId xmlns:a16="http://schemas.microsoft.com/office/drawing/2014/main" id="{2477EFA0-521D-4464-8753-00D333A75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5DE5C0AF-8F46-4E56-BF16-EEB38E962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C4C2623-85B0-4CD8-9AD7-D2A0F0654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DC5407-88C5-42B6-AB8A-7879239D0F6C}"/>
              </a:ext>
            </a:extLst>
          </p:cNvPr>
          <p:cNvSpPr>
            <a:spLocks noGrp="1"/>
          </p:cNvSpPr>
          <p:nvPr>
            <p:ph type="dt" sz="half" idx="10"/>
          </p:nvPr>
        </p:nvSpPr>
        <p:spPr/>
        <p:txBody>
          <a:bodyPr/>
          <a:lstStyle/>
          <a:p>
            <a:fld id="{858EC05B-053C-4BDF-932E-F17C50860448}" type="datetime1">
              <a:rPr lang="es-PE" smtClean="0"/>
              <a:t>25/04/2023</a:t>
            </a:fld>
            <a:endParaRPr lang="es-PE"/>
          </a:p>
        </p:txBody>
      </p:sp>
      <p:sp>
        <p:nvSpPr>
          <p:cNvPr id="6" name="Marcador de pie de página 5">
            <a:extLst>
              <a:ext uri="{FF2B5EF4-FFF2-40B4-BE49-F238E27FC236}">
                <a16:creationId xmlns:a16="http://schemas.microsoft.com/office/drawing/2014/main" id="{E6257F95-35E2-48B8-8BAD-A1F7331C67C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F358F10-6460-4C80-B06A-FB9759CEF93B}"/>
              </a:ext>
            </a:extLst>
          </p:cNvPr>
          <p:cNvSpPr>
            <a:spLocks noGrp="1"/>
          </p:cNvSpPr>
          <p:nvPr>
            <p:ph type="sldNum" sz="quarter" idx="12"/>
          </p:nvPr>
        </p:nvSpPr>
        <p:spPr/>
        <p:txBody>
          <a:bodyPr/>
          <a:lstStyle/>
          <a:p>
            <a:fld id="{2F9C655D-4FFE-4439-8745-CE1C2635DEAE}" type="slidenum">
              <a:rPr lang="es-PE" smtClean="0"/>
              <a:t>‹Nº›</a:t>
            </a:fld>
            <a:endParaRPr lang="es-PE"/>
          </a:p>
        </p:txBody>
      </p:sp>
    </p:spTree>
    <p:extLst>
      <p:ext uri="{BB962C8B-B14F-4D97-AF65-F5344CB8AC3E}">
        <p14:creationId xmlns:p14="http://schemas.microsoft.com/office/powerpoint/2010/main" val="32487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2B07AB2-2B4E-401A-8B81-387EB5601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BB84750-139F-409D-901D-F09DAB32A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08E99A-FA71-4AD3-8F88-E53947FEB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FBBC9-B4FA-4CF8-BD74-CA04A314450C}" type="datetime1">
              <a:rPr lang="es-PE" smtClean="0"/>
              <a:t>25/04/2023</a:t>
            </a:fld>
            <a:endParaRPr lang="es-PE"/>
          </a:p>
        </p:txBody>
      </p:sp>
      <p:sp>
        <p:nvSpPr>
          <p:cNvPr id="5" name="Marcador de pie de página 4">
            <a:extLst>
              <a:ext uri="{FF2B5EF4-FFF2-40B4-BE49-F238E27FC236}">
                <a16:creationId xmlns:a16="http://schemas.microsoft.com/office/drawing/2014/main" id="{F38AF515-2F78-4EEB-B76A-47815523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190F6F7-A14D-4ADC-AA67-C2A3CCCD5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655D-4FFE-4439-8745-CE1C2635DEAE}" type="slidenum">
              <a:rPr lang="es-PE" smtClean="0"/>
              <a:t>‹Nº›</a:t>
            </a:fld>
            <a:endParaRPr lang="es-PE"/>
          </a:p>
        </p:txBody>
      </p:sp>
    </p:spTree>
    <p:extLst>
      <p:ext uri="{BB962C8B-B14F-4D97-AF65-F5344CB8AC3E}">
        <p14:creationId xmlns:p14="http://schemas.microsoft.com/office/powerpoint/2010/main" val="169805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3" descr="Imagen que contiene Forma&#10;&#10;Descripción generada automáticamente">
            <a:extLst>
              <a:ext uri="{FF2B5EF4-FFF2-40B4-BE49-F238E27FC236}">
                <a16:creationId xmlns:a16="http://schemas.microsoft.com/office/drawing/2014/main" id="{3E03766A-DFA6-437B-A436-BA6ED1F70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9" y="737545"/>
            <a:ext cx="12397347" cy="3665104"/>
          </a:xfrm>
          <a:prstGeom prst="rect">
            <a:avLst/>
          </a:prstGeom>
        </p:spPr>
      </p:pic>
      <p:sp>
        <p:nvSpPr>
          <p:cNvPr id="23" name="CuadroTexto 22">
            <a:extLst>
              <a:ext uri="{FF2B5EF4-FFF2-40B4-BE49-F238E27FC236}">
                <a16:creationId xmlns:a16="http://schemas.microsoft.com/office/drawing/2014/main" id="{45424090-826C-44AB-BAB5-4E18D5CF31DF}"/>
              </a:ext>
            </a:extLst>
          </p:cNvPr>
          <p:cNvSpPr txBox="1"/>
          <p:nvPr/>
        </p:nvSpPr>
        <p:spPr>
          <a:xfrm>
            <a:off x="1026282" y="4274023"/>
            <a:ext cx="9976131" cy="523220"/>
          </a:xfrm>
          <a:prstGeom prst="rect">
            <a:avLst/>
          </a:prstGeom>
          <a:noFill/>
        </p:spPr>
        <p:txBody>
          <a:bodyPr wrap="square" rtlCol="0">
            <a:spAutoFit/>
          </a:bodyPr>
          <a:lstStyle/>
          <a:p>
            <a:pPr marL="0" lvl="0" indent="0" algn="l" rtl="0">
              <a:spcBef>
                <a:spcPts val="0"/>
              </a:spcBef>
              <a:spcAft>
                <a:spcPts val="0"/>
              </a:spcAft>
              <a:buNone/>
            </a:pPr>
            <a:r>
              <a:rPr lang="es-ES" sz="2800" b="1" dirty="0">
                <a:solidFill>
                  <a:schemeClr val="accent4">
                    <a:lumMod val="50000"/>
                  </a:schemeClr>
                </a:solidFill>
                <a:latin typeface="Verdana" panose="020B0604030504040204" pitchFamily="34" charset="0"/>
                <a:ea typeface="Verdana" panose="020B0604030504040204" pitchFamily="34" charset="0"/>
                <a:cs typeface="Arial Black"/>
                <a:sym typeface="Arial Black"/>
              </a:rPr>
              <a:t>Orlando César García Flores</a:t>
            </a:r>
            <a:endParaRPr lang="es-PE" sz="2800" b="1" dirty="0">
              <a:solidFill>
                <a:schemeClr val="accent4">
                  <a:lumMod val="50000"/>
                </a:schemeClr>
              </a:solidFill>
              <a:latin typeface="Verdana" panose="020B0604030504040204" pitchFamily="34" charset="0"/>
              <a:ea typeface="Verdana" panose="020B0604030504040204" pitchFamily="34" charset="0"/>
              <a:cs typeface="Arial Black"/>
              <a:sym typeface="Arial Black"/>
            </a:endParaRPr>
          </a:p>
        </p:txBody>
      </p:sp>
      <p:sp>
        <p:nvSpPr>
          <p:cNvPr id="34" name="Diagrama de flujo: retraso 33">
            <a:extLst>
              <a:ext uri="{FF2B5EF4-FFF2-40B4-BE49-F238E27FC236}">
                <a16:creationId xmlns:a16="http://schemas.microsoft.com/office/drawing/2014/main" id="{638BF6EA-F192-4607-88B5-99CAFBBD3B60}"/>
              </a:ext>
            </a:extLst>
          </p:cNvPr>
          <p:cNvSpPr/>
          <p:nvPr/>
        </p:nvSpPr>
        <p:spPr>
          <a:xfrm>
            <a:off x="666740" y="4367103"/>
            <a:ext cx="278874" cy="316097"/>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85B52322-DD2F-481D-981F-6F41AA5DBA12}"/>
              </a:ext>
            </a:extLst>
          </p:cNvPr>
          <p:cNvSpPr txBox="1"/>
          <p:nvPr/>
        </p:nvSpPr>
        <p:spPr>
          <a:xfrm>
            <a:off x="666740" y="2309769"/>
            <a:ext cx="7772339" cy="1569660"/>
          </a:xfrm>
          <a:prstGeom prst="rect">
            <a:avLst/>
          </a:prstGeom>
          <a:noFill/>
        </p:spPr>
        <p:txBody>
          <a:bodyPr wrap="square" rtlCol="0">
            <a:spAutoFit/>
          </a:bodyPr>
          <a:lstStyle/>
          <a:p>
            <a:pPr marL="0" lvl="0" indent="0" algn="l" rtl="0">
              <a:spcBef>
                <a:spcPts val="0"/>
              </a:spcBef>
              <a:spcAft>
                <a:spcPts val="0"/>
              </a:spcAft>
              <a:buNone/>
            </a:pPr>
            <a:r>
              <a:rPr lang="es-PE" sz="4800" b="1" dirty="0">
                <a:solidFill>
                  <a:schemeClr val="accent4">
                    <a:lumMod val="50000"/>
                  </a:schemeClr>
                </a:solidFill>
                <a:latin typeface="Verdana" panose="020B0604030504040204" pitchFamily="34" charset="0"/>
                <a:ea typeface="Verdana" panose="020B0604030504040204" pitchFamily="34" charset="0"/>
                <a:cs typeface="Arial Black"/>
                <a:sym typeface="Arial Black"/>
              </a:rPr>
              <a:t>Creative </a:t>
            </a:r>
            <a:r>
              <a:rPr lang="es-PE" sz="4800" b="1" dirty="0" err="1">
                <a:solidFill>
                  <a:schemeClr val="accent4">
                    <a:lumMod val="50000"/>
                  </a:schemeClr>
                </a:solidFill>
                <a:latin typeface="Verdana" panose="020B0604030504040204" pitchFamily="34" charset="0"/>
                <a:ea typeface="Verdana" panose="020B0604030504040204" pitchFamily="34" charset="0"/>
                <a:cs typeface="Arial Black"/>
                <a:sym typeface="Arial Black"/>
              </a:rPr>
              <a:t>Miner</a:t>
            </a:r>
            <a:r>
              <a:rPr lang="es-PE" sz="4800" b="1" dirty="0">
                <a:solidFill>
                  <a:schemeClr val="accent4">
                    <a:lumMod val="50000"/>
                  </a:schemeClr>
                </a:solidFill>
                <a:latin typeface="Verdana" panose="020B0604030504040204" pitchFamily="34" charset="0"/>
                <a:ea typeface="Verdana" panose="020B0604030504040204" pitchFamily="34" charset="0"/>
                <a:cs typeface="Arial Black"/>
                <a:sym typeface="Arial Black"/>
              </a:rPr>
              <a:t> </a:t>
            </a:r>
            <a:r>
              <a:rPr lang="es-PE" sz="4800" b="1" dirty="0" err="1">
                <a:solidFill>
                  <a:schemeClr val="accent4">
                    <a:lumMod val="50000"/>
                  </a:schemeClr>
                </a:solidFill>
                <a:latin typeface="Verdana" panose="020B0604030504040204" pitchFamily="34" charset="0"/>
                <a:ea typeface="Verdana" panose="020B0604030504040204" pitchFamily="34" charset="0"/>
                <a:cs typeface="Arial Black"/>
                <a:sym typeface="Arial Black"/>
              </a:rPr>
              <a:t>Soft</a:t>
            </a:r>
            <a:endParaRPr lang="es-PE" sz="4800" b="1" dirty="0">
              <a:solidFill>
                <a:schemeClr val="accent4">
                  <a:lumMod val="50000"/>
                </a:schemeClr>
              </a:solidFill>
              <a:latin typeface="Verdana" panose="020B0604030504040204" pitchFamily="34" charset="0"/>
              <a:ea typeface="Verdana" panose="020B0604030504040204" pitchFamily="34" charset="0"/>
              <a:cs typeface="Arial Black"/>
              <a:sym typeface="Arial Black"/>
            </a:endParaRPr>
          </a:p>
          <a:p>
            <a:endParaRPr lang="es-PE" sz="4800" dirty="0"/>
          </a:p>
        </p:txBody>
      </p:sp>
      <p:pic>
        <p:nvPicPr>
          <p:cNvPr id="3" name="Imagen 2">
            <a:extLst>
              <a:ext uri="{FF2B5EF4-FFF2-40B4-BE49-F238E27FC236}">
                <a16:creationId xmlns:a16="http://schemas.microsoft.com/office/drawing/2014/main" id="{5DB4A324-B5F9-FA73-9479-DD38B2BDB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26" y="5156242"/>
            <a:ext cx="4229003" cy="1928425"/>
          </a:xfrm>
          <a:prstGeom prst="rect">
            <a:avLst/>
          </a:prstGeom>
        </p:spPr>
      </p:pic>
    </p:spTree>
    <p:extLst>
      <p:ext uri="{BB962C8B-B14F-4D97-AF65-F5344CB8AC3E}">
        <p14:creationId xmlns:p14="http://schemas.microsoft.com/office/powerpoint/2010/main" val="58190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F95C553-C689-6668-53CD-47151E4CE00F}"/>
              </a:ext>
            </a:extLst>
          </p:cNvPr>
          <p:cNvSpPr/>
          <p:nvPr/>
        </p:nvSpPr>
        <p:spPr>
          <a:xfrm>
            <a:off x="5704960" y="4125384"/>
            <a:ext cx="5416099" cy="1704503"/>
          </a:xfrm>
          <a:prstGeom prst="rect">
            <a:avLst/>
          </a:prstGeom>
          <a:solidFill>
            <a:srgbClr val="FCF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800" dirty="0">
              <a:solidFill>
                <a:schemeClr val="tx1"/>
              </a:solidFill>
            </a:endParaRPr>
          </a:p>
        </p:txBody>
      </p:sp>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28113"/>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9. Estrategia de Marca</a:t>
            </a:r>
          </a:p>
        </p:txBody>
      </p:sp>
      <p:pic>
        <p:nvPicPr>
          <p:cNvPr id="3" name="Imagen 2">
            <a:extLst>
              <a:ext uri="{FF2B5EF4-FFF2-40B4-BE49-F238E27FC236}">
                <a16:creationId xmlns:a16="http://schemas.microsoft.com/office/drawing/2014/main" id="{3C3F5363-E6AC-9F63-3899-49B45241B048}"/>
              </a:ext>
            </a:extLst>
          </p:cNvPr>
          <p:cNvPicPr>
            <a:picLocks noChangeAspect="1"/>
          </p:cNvPicPr>
          <p:nvPr/>
        </p:nvPicPr>
        <p:blipFill rotWithShape="1">
          <a:blip r:embed="rId2">
            <a:extLst>
              <a:ext uri="{28A0092B-C50C-407E-A947-70E740481C1C}">
                <a14:useLocalDpi xmlns:a14="http://schemas.microsoft.com/office/drawing/2010/main" val="0"/>
              </a:ext>
            </a:extLst>
          </a:blip>
          <a:srcRect l="50492" t="44494" r="11232" b="29943"/>
          <a:stretch/>
        </p:blipFill>
        <p:spPr>
          <a:xfrm>
            <a:off x="5704959" y="2029820"/>
            <a:ext cx="5416100" cy="1921667"/>
          </a:xfrm>
          <a:prstGeom prst="rect">
            <a:avLst/>
          </a:prstGeom>
        </p:spPr>
      </p:pic>
      <p:sp>
        <p:nvSpPr>
          <p:cNvPr id="7" name="Rectangle 2">
            <a:extLst>
              <a:ext uri="{FF2B5EF4-FFF2-40B4-BE49-F238E27FC236}">
                <a16:creationId xmlns:a16="http://schemas.microsoft.com/office/drawing/2014/main" id="{1C6DC8CE-93AE-C009-B8DE-88EC12CAD092}"/>
              </a:ext>
            </a:extLst>
          </p:cNvPr>
          <p:cNvSpPr>
            <a:spLocks noChangeArrowheads="1"/>
          </p:cNvSpPr>
          <p:nvPr/>
        </p:nvSpPr>
        <p:spPr bwMode="auto">
          <a:xfrm>
            <a:off x="5543165" y="4362578"/>
            <a:ext cx="427244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pPr>
            <a:r>
              <a:rPr kumimoji="0" lang="es-PE" altLang="es-PE" sz="1400" b="0" i="0" u="none" strike="noStrike" cap="none" normalizeH="0" baseline="0" dirty="0">
                <a:ln>
                  <a:noFill/>
                </a:ln>
                <a:solidFill>
                  <a:schemeClr val="tx1"/>
                </a:solidFill>
                <a:effectLst/>
                <a:latin typeface="Arial" panose="020B0604020202020204" pitchFamily="34" charset="0"/>
                <a:ea typeface="Tahoma" panose="020B0604030504040204" pitchFamily="34" charset="0"/>
              </a:rPr>
              <a:t>Nuestra imagen representa:</a:t>
            </a:r>
          </a:p>
          <a:p>
            <a:pPr marL="457200" marR="0" lvl="1" indent="0" algn="l" defTabSz="914400" rtl="0" eaLnBrk="0" fontAlgn="base" latinLnBrk="0" hangingPunct="0">
              <a:lnSpc>
                <a:spcPct val="100000"/>
              </a:lnSpc>
              <a:spcBef>
                <a:spcPct val="0"/>
              </a:spcBef>
              <a:spcAft>
                <a:spcPct val="0"/>
              </a:spcAft>
              <a:buClrTx/>
              <a:buSzTx/>
              <a:tabLst/>
            </a:pPr>
            <a:endParaRPr kumimoji="0" lang="es-PE" altLang="es-PE" sz="1000" b="0" i="0" u="none" strike="noStrike" cap="none" normalizeH="0" baseline="0" dirty="0">
              <a:ln>
                <a:noFill/>
              </a:ln>
              <a:solidFill>
                <a:schemeClr val="tx1"/>
              </a:solidFill>
              <a:effectLst/>
              <a:latin typeface="Arial" panose="020B0604020202020204" pitchFamily="34" charset="0"/>
            </a:endParaRPr>
          </a:p>
          <a:p>
            <a:pPr marL="1085850" marR="0" lvl="2"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PE" altLang="es-PE" sz="1400" b="0" i="0" u="none" strike="noStrike" cap="none" normalizeH="0" baseline="0" dirty="0">
                <a:ln>
                  <a:noFill/>
                </a:ln>
                <a:solidFill>
                  <a:schemeClr val="tx1"/>
                </a:solidFill>
                <a:effectLst/>
                <a:latin typeface="Arial" panose="020B0604020202020204" pitchFamily="34" charset="0"/>
                <a:ea typeface="Tahoma" panose="020B0604030504040204" pitchFamily="34" charset="0"/>
              </a:rPr>
              <a:t>Compromiso </a:t>
            </a:r>
          </a:p>
          <a:p>
            <a:pPr marL="1085850" marR="0" lvl="2"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PE" altLang="es-PE" sz="1400" b="0" i="0" u="none" strike="noStrike" cap="none" normalizeH="0" baseline="0" dirty="0">
                <a:ln>
                  <a:noFill/>
                </a:ln>
                <a:solidFill>
                  <a:schemeClr val="tx1"/>
                </a:solidFill>
                <a:effectLst/>
                <a:latin typeface="Arial" panose="020B0604020202020204" pitchFamily="34" charset="0"/>
                <a:ea typeface="Tahoma" panose="020B0604030504040204" pitchFamily="34" charset="0"/>
              </a:rPr>
              <a:t>Profesional </a:t>
            </a:r>
          </a:p>
          <a:p>
            <a:pPr marL="1085850" marR="0" lvl="2"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PE" altLang="es-PE" sz="1400" b="0" i="0" u="none" strike="noStrike" cap="none" normalizeH="0" baseline="0" dirty="0">
                <a:ln>
                  <a:noFill/>
                </a:ln>
                <a:solidFill>
                  <a:schemeClr val="tx1"/>
                </a:solidFill>
                <a:effectLst/>
                <a:latin typeface="Arial" panose="020B0604020202020204" pitchFamily="34" charset="0"/>
                <a:ea typeface="Tahoma" panose="020B0604030504040204" pitchFamily="34" charset="0"/>
              </a:rPr>
              <a:t>Especialistas en el rubro </a:t>
            </a:r>
            <a:endParaRPr kumimoji="0" lang="es-PE" altLang="es-PE" sz="1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PE" altLang="es-PE" sz="1400" b="0" i="0" u="none" strike="noStrike" cap="none" normalizeH="0" baseline="0" dirty="0">
                <a:ln>
                  <a:noFill/>
                </a:ln>
                <a:solidFill>
                  <a:schemeClr val="tx1"/>
                </a:solidFill>
                <a:effectLst/>
                <a:latin typeface="Arial" panose="020B0604020202020204" pitchFamily="34" charset="0"/>
                <a:ea typeface="Tahoma" panose="020B0604030504040204" pitchFamily="34" charset="0"/>
              </a:rPr>
              <a:t> </a:t>
            </a:r>
            <a:endParaRPr kumimoji="0" lang="es-PE" altLang="es-PE" sz="24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0162BDB3-1B6C-19A3-3BE1-20C8BA2872A1}"/>
              </a:ext>
            </a:extLst>
          </p:cNvPr>
          <p:cNvSpPr>
            <a:spLocks noChangeArrowheads="1"/>
          </p:cNvSpPr>
          <p:nvPr/>
        </p:nvSpPr>
        <p:spPr bwMode="auto">
          <a:xfrm>
            <a:off x="7914833" y="4336255"/>
            <a:ext cx="6041035"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r>
              <a:rPr lang="es-PE" altLang="es-PE" sz="1400" dirty="0">
                <a:ea typeface="Tahoma" panose="020B0604030504040204" pitchFamily="34" charset="0"/>
              </a:rPr>
              <a:t>Personalidad:</a:t>
            </a:r>
          </a:p>
          <a:p>
            <a:pPr lvl="2"/>
            <a:endParaRPr lang="es-PE" altLang="es-PE" sz="900" dirty="0">
              <a:ea typeface="Tahoma" panose="020B0604030504040204" pitchFamily="34" charset="0"/>
            </a:endParaRPr>
          </a:p>
          <a:p>
            <a:pPr marL="1543050" lvl="3" indent="-171450">
              <a:buFont typeface="Wingdings" panose="05000000000000000000" pitchFamily="2" charset="2"/>
              <a:buChar char="ü"/>
            </a:pPr>
            <a:r>
              <a:rPr lang="es-PE" altLang="es-PE" sz="1400" dirty="0">
                <a:ea typeface="Tahoma" panose="020B0604030504040204" pitchFamily="34" charset="0"/>
              </a:rPr>
              <a:t>Innovadora</a:t>
            </a:r>
          </a:p>
          <a:p>
            <a:pPr marL="1543050" lvl="3" indent="-171450">
              <a:buFont typeface="Wingdings" panose="05000000000000000000" pitchFamily="2" charset="2"/>
              <a:buChar char="ü"/>
            </a:pPr>
            <a:r>
              <a:rPr lang="es-PE" altLang="es-PE" sz="1400" dirty="0">
                <a:ea typeface="Tahoma" panose="020B0604030504040204" pitchFamily="34" charset="0"/>
              </a:rPr>
              <a:t>Tecnología</a:t>
            </a:r>
          </a:p>
        </p:txBody>
      </p:sp>
      <p:sp>
        <p:nvSpPr>
          <p:cNvPr id="9" name="Rectángulo 8">
            <a:extLst>
              <a:ext uri="{FF2B5EF4-FFF2-40B4-BE49-F238E27FC236}">
                <a16:creationId xmlns:a16="http://schemas.microsoft.com/office/drawing/2014/main" id="{08F79637-1D9A-6E6F-0216-C877A97000CB}"/>
              </a:ext>
            </a:extLst>
          </p:cNvPr>
          <p:cNvSpPr/>
          <p:nvPr/>
        </p:nvSpPr>
        <p:spPr>
          <a:xfrm>
            <a:off x="7692058" y="2850732"/>
            <a:ext cx="823913" cy="223686"/>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5BBB30B4-A28D-A01C-DFF2-D9CC13A293A3}"/>
              </a:ext>
            </a:extLst>
          </p:cNvPr>
          <p:cNvSpPr/>
          <p:nvPr/>
        </p:nvSpPr>
        <p:spPr>
          <a:xfrm>
            <a:off x="5704959" y="3102632"/>
            <a:ext cx="1097346" cy="421207"/>
          </a:xfrm>
          <a:prstGeom prst="rect">
            <a:avLst/>
          </a:prstGeom>
          <a:solidFill>
            <a:srgbClr val="FCF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solidFill>
                  <a:schemeClr val="tx1"/>
                </a:solidFill>
              </a:rPr>
              <a:t>C63 M52 Y51 K89</a:t>
            </a:r>
          </a:p>
          <a:p>
            <a:pPr algn="ctr"/>
            <a:r>
              <a:rPr lang="es-ES" sz="800" dirty="0">
                <a:solidFill>
                  <a:schemeClr val="tx1"/>
                </a:solidFill>
              </a:rPr>
              <a:t>R14 G14</a:t>
            </a:r>
          </a:p>
          <a:p>
            <a:pPr algn="ctr"/>
            <a:r>
              <a:rPr lang="es-ES" sz="800" dirty="0">
                <a:solidFill>
                  <a:schemeClr val="tx1"/>
                </a:solidFill>
              </a:rPr>
              <a:t>HTML #0e0e0e</a:t>
            </a:r>
            <a:endParaRPr lang="es-PE" sz="800" dirty="0">
              <a:solidFill>
                <a:schemeClr val="tx1"/>
              </a:solidFill>
            </a:endParaRPr>
          </a:p>
        </p:txBody>
      </p:sp>
      <p:sp>
        <p:nvSpPr>
          <p:cNvPr id="15" name="Rectángulo 14">
            <a:extLst>
              <a:ext uri="{FF2B5EF4-FFF2-40B4-BE49-F238E27FC236}">
                <a16:creationId xmlns:a16="http://schemas.microsoft.com/office/drawing/2014/main" id="{D2C49373-AE66-87A3-0120-BEE0A4B3ADAB}"/>
              </a:ext>
            </a:extLst>
          </p:cNvPr>
          <p:cNvSpPr/>
          <p:nvPr/>
        </p:nvSpPr>
        <p:spPr>
          <a:xfrm>
            <a:off x="7555341" y="3102631"/>
            <a:ext cx="1097346" cy="421207"/>
          </a:xfrm>
          <a:prstGeom prst="rect">
            <a:avLst/>
          </a:prstGeom>
          <a:solidFill>
            <a:srgbClr val="FCF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solidFill>
                  <a:schemeClr val="tx1"/>
                </a:solidFill>
              </a:rPr>
              <a:t>C0 M25 Y94 K0</a:t>
            </a:r>
          </a:p>
          <a:p>
            <a:pPr algn="ctr"/>
            <a:r>
              <a:rPr lang="es-ES" sz="800" dirty="0">
                <a:solidFill>
                  <a:schemeClr val="tx1"/>
                </a:solidFill>
              </a:rPr>
              <a:t>R255 G204 B0</a:t>
            </a:r>
          </a:p>
          <a:p>
            <a:pPr algn="ctr"/>
            <a:r>
              <a:rPr lang="es-ES" sz="800" dirty="0">
                <a:solidFill>
                  <a:schemeClr val="tx1"/>
                </a:solidFill>
              </a:rPr>
              <a:t>HTML #FF6700</a:t>
            </a:r>
            <a:endParaRPr lang="es-PE" sz="800" dirty="0">
              <a:solidFill>
                <a:schemeClr val="tx1"/>
              </a:solidFill>
            </a:endParaRPr>
          </a:p>
        </p:txBody>
      </p:sp>
      <p:pic>
        <p:nvPicPr>
          <p:cNvPr id="40" name="Imagen 39">
            <a:extLst>
              <a:ext uri="{FF2B5EF4-FFF2-40B4-BE49-F238E27FC236}">
                <a16:creationId xmlns:a16="http://schemas.microsoft.com/office/drawing/2014/main" id="{7E6FBB7E-B9B2-84A9-DC31-73B23ADBC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941" y="2115995"/>
            <a:ext cx="4107207" cy="3670984"/>
          </a:xfrm>
          <a:prstGeom prst="rect">
            <a:avLst/>
          </a:prstGeom>
        </p:spPr>
      </p:pic>
    </p:spTree>
    <p:extLst>
      <p:ext uri="{BB962C8B-B14F-4D97-AF65-F5344CB8AC3E}">
        <p14:creationId xmlns:p14="http://schemas.microsoft.com/office/powerpoint/2010/main" val="203779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10. Productos/Servicios o líneas de productos/servicios</a:t>
            </a:r>
          </a:p>
        </p:txBody>
      </p:sp>
      <p:graphicFrame>
        <p:nvGraphicFramePr>
          <p:cNvPr id="2" name="Tabla 1">
            <a:extLst>
              <a:ext uri="{FF2B5EF4-FFF2-40B4-BE49-F238E27FC236}">
                <a16:creationId xmlns:a16="http://schemas.microsoft.com/office/drawing/2014/main" id="{C1A29870-9756-16CD-BBBD-C357AA9CE50A}"/>
              </a:ext>
            </a:extLst>
          </p:cNvPr>
          <p:cNvGraphicFramePr>
            <a:graphicFrameLocks noGrp="1"/>
          </p:cNvGraphicFramePr>
          <p:nvPr>
            <p:extLst>
              <p:ext uri="{D42A27DB-BD31-4B8C-83A1-F6EECF244321}">
                <p14:modId xmlns:p14="http://schemas.microsoft.com/office/powerpoint/2010/main" val="3637010452"/>
              </p:ext>
            </p:extLst>
          </p:nvPr>
        </p:nvGraphicFramePr>
        <p:xfrm>
          <a:off x="945613" y="2016690"/>
          <a:ext cx="10415494" cy="4509370"/>
        </p:xfrm>
        <a:graphic>
          <a:graphicData uri="http://schemas.openxmlformats.org/drawingml/2006/table">
            <a:tbl>
              <a:tblPr firstRow="1" firstCol="1" bandRow="1">
                <a:tableStyleId>{5C22544A-7EE6-4342-B048-85BDC9FD1C3A}</a:tableStyleId>
              </a:tblPr>
              <a:tblGrid>
                <a:gridCol w="514532">
                  <a:extLst>
                    <a:ext uri="{9D8B030D-6E8A-4147-A177-3AD203B41FA5}">
                      <a16:colId xmlns:a16="http://schemas.microsoft.com/office/drawing/2014/main" val="1904072038"/>
                    </a:ext>
                  </a:extLst>
                </a:gridCol>
                <a:gridCol w="1184415">
                  <a:extLst>
                    <a:ext uri="{9D8B030D-6E8A-4147-A177-3AD203B41FA5}">
                      <a16:colId xmlns:a16="http://schemas.microsoft.com/office/drawing/2014/main" val="894559428"/>
                    </a:ext>
                  </a:extLst>
                </a:gridCol>
                <a:gridCol w="1942205">
                  <a:extLst>
                    <a:ext uri="{9D8B030D-6E8A-4147-A177-3AD203B41FA5}">
                      <a16:colId xmlns:a16="http://schemas.microsoft.com/office/drawing/2014/main" val="1758455031"/>
                    </a:ext>
                  </a:extLst>
                </a:gridCol>
                <a:gridCol w="2886110">
                  <a:extLst>
                    <a:ext uri="{9D8B030D-6E8A-4147-A177-3AD203B41FA5}">
                      <a16:colId xmlns:a16="http://schemas.microsoft.com/office/drawing/2014/main" val="1241786899"/>
                    </a:ext>
                  </a:extLst>
                </a:gridCol>
                <a:gridCol w="3888232">
                  <a:extLst>
                    <a:ext uri="{9D8B030D-6E8A-4147-A177-3AD203B41FA5}">
                      <a16:colId xmlns:a16="http://schemas.microsoft.com/office/drawing/2014/main" val="3221491841"/>
                    </a:ext>
                  </a:extLst>
                </a:gridCol>
              </a:tblGrid>
              <a:tr h="508145">
                <a:tc>
                  <a:txBody>
                    <a:bodyPr/>
                    <a:lstStyle/>
                    <a:p>
                      <a:pPr algn="ctr">
                        <a:lnSpc>
                          <a:spcPct val="107000"/>
                        </a:lnSpc>
                        <a:spcAft>
                          <a:spcPts val="800"/>
                        </a:spcAft>
                      </a:pPr>
                      <a:r>
                        <a:rPr lang="es-PE" sz="1400" dirty="0" err="1">
                          <a:effectLst/>
                        </a:rPr>
                        <a:t>N°</a:t>
                      </a:r>
                      <a:endParaRPr lang="es-PE" sz="1600" dirty="0">
                        <a:effectLst/>
                        <a:latin typeface="Calibri" panose="020F0502020204030204" pitchFamily="34" charset="0"/>
                        <a:ea typeface="Calibri" panose="020F0502020204030204" pitchFamily="34" charset="0"/>
                      </a:endParaRPr>
                    </a:p>
                  </a:txBody>
                  <a:tcPr marL="49746" marR="49746" marT="0" marB="0" anchor="ctr">
                    <a:lnR w="38100" cap="flat" cmpd="sng" algn="ctr">
                      <a:solidFill>
                        <a:schemeClr val="bg1"/>
                      </a:solidFill>
                      <a:prstDash val="solid"/>
                      <a:round/>
                      <a:headEnd type="none" w="med" len="med"/>
                      <a:tailEnd type="none" w="med" len="med"/>
                    </a:lnR>
                    <a:solidFill>
                      <a:schemeClr val="accent4"/>
                    </a:solidFill>
                  </a:tcPr>
                </a:tc>
                <a:tc>
                  <a:txBody>
                    <a:bodyPr/>
                    <a:lstStyle/>
                    <a:p>
                      <a:pPr algn="ctr">
                        <a:lnSpc>
                          <a:spcPct val="107000"/>
                        </a:lnSpc>
                        <a:spcAft>
                          <a:spcPts val="800"/>
                        </a:spcAft>
                      </a:pPr>
                      <a:r>
                        <a:rPr lang="es-PE" sz="1400" dirty="0">
                          <a:effectLst/>
                        </a:rPr>
                        <a:t>Producto o servicio</a:t>
                      </a:r>
                      <a:endParaRPr lang="es-PE" sz="1600" dirty="0">
                        <a:effectLst/>
                        <a:latin typeface="Calibri" panose="020F0502020204030204" pitchFamily="34" charset="0"/>
                        <a:ea typeface="Calibri" panose="020F0502020204030204" pitchFamily="34" charset="0"/>
                      </a:endParaRPr>
                    </a:p>
                  </a:txBody>
                  <a:tcPr marL="49746" marR="49746"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algn="ctr">
                        <a:lnSpc>
                          <a:spcPct val="107000"/>
                        </a:lnSpc>
                        <a:spcAft>
                          <a:spcPts val="800"/>
                        </a:spcAft>
                      </a:pPr>
                      <a:r>
                        <a:rPr lang="es-PE" sz="1400" dirty="0">
                          <a:effectLst/>
                        </a:rPr>
                        <a:t>Línea de productos</a:t>
                      </a:r>
                      <a:endParaRPr lang="es-PE" sz="1600" dirty="0">
                        <a:effectLst/>
                        <a:latin typeface="Calibri" panose="020F0502020204030204" pitchFamily="34" charset="0"/>
                        <a:ea typeface="Calibri" panose="020F0502020204030204" pitchFamily="34" charset="0"/>
                      </a:endParaRPr>
                    </a:p>
                  </a:txBody>
                  <a:tcPr marL="49746" marR="49746"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algn="ctr">
                        <a:lnSpc>
                          <a:spcPct val="107000"/>
                        </a:lnSpc>
                        <a:spcAft>
                          <a:spcPts val="800"/>
                        </a:spcAft>
                      </a:pPr>
                      <a:r>
                        <a:rPr lang="es-PE" sz="1400" dirty="0">
                          <a:effectLst/>
                        </a:rPr>
                        <a:t>Atributos de nivel real y aumentado</a:t>
                      </a:r>
                      <a:endParaRPr lang="es-PE" sz="1600" dirty="0">
                        <a:effectLst/>
                        <a:latin typeface="Calibri" panose="020F0502020204030204" pitchFamily="34" charset="0"/>
                        <a:ea typeface="Calibri" panose="020F0502020204030204" pitchFamily="34" charset="0"/>
                      </a:endParaRPr>
                    </a:p>
                  </a:txBody>
                  <a:tcPr marL="49746" marR="49746"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algn="ctr">
                        <a:lnSpc>
                          <a:spcPct val="107000"/>
                        </a:lnSpc>
                        <a:spcAft>
                          <a:spcPts val="800"/>
                        </a:spcAft>
                      </a:pPr>
                      <a:r>
                        <a:rPr lang="es-PE" sz="1400" dirty="0">
                          <a:effectLst/>
                        </a:rPr>
                        <a:t>Principales beneficios</a:t>
                      </a:r>
                      <a:endParaRPr lang="es-PE" sz="1600" dirty="0">
                        <a:effectLst/>
                        <a:latin typeface="Calibri" panose="020F0502020204030204" pitchFamily="34" charset="0"/>
                        <a:ea typeface="Calibri" panose="020F0502020204030204" pitchFamily="34" charset="0"/>
                      </a:endParaRPr>
                    </a:p>
                  </a:txBody>
                  <a:tcPr marL="49746" marR="49746" marT="0" marB="0" anchor="ctr">
                    <a:lnL w="38100" cap="flat" cmpd="sng" algn="ctr">
                      <a:solidFill>
                        <a:schemeClr val="bg1"/>
                      </a:solidFill>
                      <a:prstDash val="solid"/>
                      <a:round/>
                      <a:headEnd type="none" w="med" len="med"/>
                      <a:tailEnd type="none" w="med" len="med"/>
                    </a:lnL>
                    <a:solidFill>
                      <a:schemeClr val="accent4"/>
                    </a:solidFill>
                  </a:tcPr>
                </a:tc>
                <a:extLst>
                  <a:ext uri="{0D108BD9-81ED-4DB2-BD59-A6C34878D82A}">
                    <a16:rowId xmlns:a16="http://schemas.microsoft.com/office/drawing/2014/main" val="1200360081"/>
                  </a:ext>
                </a:extLst>
              </a:tr>
              <a:tr h="1919541">
                <a:tc>
                  <a:txBody>
                    <a:bodyPr/>
                    <a:lstStyle/>
                    <a:p>
                      <a:pPr algn="ctr">
                        <a:lnSpc>
                          <a:spcPct val="107000"/>
                        </a:lnSpc>
                        <a:spcAft>
                          <a:spcPts val="800"/>
                        </a:spcAft>
                      </a:pPr>
                      <a:r>
                        <a:rPr lang="es-PE" sz="1400" dirty="0">
                          <a:effectLst/>
                        </a:rPr>
                        <a:t>1</a:t>
                      </a:r>
                      <a:endParaRPr lang="es-PE" sz="1600" dirty="0">
                        <a:effectLst/>
                        <a:latin typeface="Calibri" panose="020F0502020204030204" pitchFamily="34" charset="0"/>
                        <a:ea typeface="Calibri" panose="020F0502020204030204" pitchFamily="34" charset="0"/>
                      </a:endParaRPr>
                    </a:p>
                  </a:txBody>
                  <a:tcPr marL="49746" marR="49746" marT="0" marB="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4"/>
                    </a:solidFill>
                  </a:tcPr>
                </a:tc>
                <a:tc>
                  <a:txBody>
                    <a:bodyPr/>
                    <a:lstStyle/>
                    <a:p>
                      <a:pPr algn="just">
                        <a:lnSpc>
                          <a:spcPct val="107000"/>
                        </a:lnSpc>
                        <a:spcAft>
                          <a:spcPts val="800"/>
                        </a:spcAft>
                      </a:pPr>
                      <a:r>
                        <a:rPr lang="es-PE" sz="1400" dirty="0">
                          <a:effectLst/>
                        </a:rPr>
                        <a:t>Producto</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just">
                        <a:lnSpc>
                          <a:spcPct val="107000"/>
                        </a:lnSpc>
                        <a:spcAft>
                          <a:spcPts val="800"/>
                        </a:spcAft>
                      </a:pPr>
                      <a:r>
                        <a:rPr lang="es-PE" sz="1400" dirty="0">
                          <a:effectLst/>
                        </a:rPr>
                        <a:t>Sistema comercial de mineral </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Diseñado por especialistas</a:t>
                      </a:r>
                      <a:endParaRPr lang="es-PE" sz="1600" dirty="0">
                        <a:effectLst/>
                      </a:endParaRPr>
                    </a:p>
                    <a:p>
                      <a:pPr marL="171450" indent="-171450" algn="just">
                        <a:lnSpc>
                          <a:spcPct val="107000"/>
                        </a:lnSpc>
                        <a:spcAft>
                          <a:spcPts val="800"/>
                        </a:spcAft>
                        <a:buFont typeface="Arial" panose="020B0604020202020204" pitchFamily="34" charset="0"/>
                        <a:buChar char="•"/>
                      </a:pPr>
                      <a:r>
                        <a:rPr lang="es-PE" sz="1400" dirty="0">
                          <a:effectLst/>
                        </a:rPr>
                        <a:t>Software integral y amigable.</a:t>
                      </a:r>
                      <a:endParaRPr lang="es-PE" sz="1600" dirty="0">
                        <a:effectLst/>
                      </a:endParaRPr>
                    </a:p>
                    <a:p>
                      <a:pPr marL="171450" indent="-171450" algn="just">
                        <a:lnSpc>
                          <a:spcPct val="107000"/>
                        </a:lnSpc>
                        <a:spcAft>
                          <a:spcPts val="800"/>
                        </a:spcAft>
                        <a:buFont typeface="Arial" panose="020B0604020202020204" pitchFamily="34" charset="0"/>
                        <a:buChar char="•"/>
                      </a:pPr>
                      <a:r>
                        <a:rPr lang="es-PE" sz="1400" dirty="0">
                          <a:effectLst/>
                        </a:rPr>
                        <a:t>Precio acorde de venta o alquiler</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just">
                        <a:lnSpc>
                          <a:spcPct val="100000"/>
                        </a:lnSpc>
                        <a:spcAft>
                          <a:spcPts val="800"/>
                        </a:spcAft>
                        <a:buFont typeface="Arial" panose="020B0604020202020204" pitchFamily="34" charset="0"/>
                        <a:buChar char="•"/>
                      </a:pPr>
                      <a:r>
                        <a:rPr lang="es-PE" sz="1400" dirty="0">
                          <a:effectLst/>
                        </a:rPr>
                        <a:t>Control de las operaciones</a:t>
                      </a:r>
                      <a:endParaRPr lang="es-PE" sz="1600" dirty="0">
                        <a:effectLst/>
                      </a:endParaRPr>
                    </a:p>
                    <a:p>
                      <a:pPr marL="171450" indent="-171450" algn="just">
                        <a:lnSpc>
                          <a:spcPct val="100000"/>
                        </a:lnSpc>
                        <a:spcAft>
                          <a:spcPts val="800"/>
                        </a:spcAft>
                        <a:buFont typeface="Arial" panose="020B0604020202020204" pitchFamily="34" charset="0"/>
                        <a:buChar char="•"/>
                      </a:pPr>
                      <a:r>
                        <a:rPr lang="es-PE" sz="1400" dirty="0">
                          <a:effectLst/>
                        </a:rPr>
                        <a:t>Trazabilidad de información</a:t>
                      </a:r>
                      <a:endParaRPr lang="es-PE" sz="1600" dirty="0">
                        <a:effectLst/>
                      </a:endParaRPr>
                    </a:p>
                    <a:p>
                      <a:pPr marL="171450" indent="-171450" algn="just">
                        <a:lnSpc>
                          <a:spcPct val="100000"/>
                        </a:lnSpc>
                        <a:spcAft>
                          <a:spcPts val="800"/>
                        </a:spcAft>
                        <a:buFont typeface="Arial" panose="020B0604020202020204" pitchFamily="34" charset="0"/>
                        <a:buChar char="•"/>
                      </a:pPr>
                      <a:r>
                        <a:rPr lang="es-PE" sz="1400" dirty="0">
                          <a:effectLst/>
                        </a:rPr>
                        <a:t>Reportes automáticos</a:t>
                      </a:r>
                      <a:endParaRPr lang="es-PE" sz="1600" dirty="0">
                        <a:effectLst/>
                      </a:endParaRPr>
                    </a:p>
                    <a:p>
                      <a:pPr marL="171450" indent="-171450" algn="just">
                        <a:lnSpc>
                          <a:spcPct val="100000"/>
                        </a:lnSpc>
                        <a:spcAft>
                          <a:spcPts val="800"/>
                        </a:spcAft>
                        <a:buFont typeface="Arial" panose="020B0604020202020204" pitchFamily="34" charset="0"/>
                        <a:buChar char="•"/>
                      </a:pPr>
                      <a:r>
                        <a:rPr lang="es-PE" sz="1400" dirty="0">
                          <a:effectLst/>
                        </a:rPr>
                        <a:t>Alertas de incongruencias </a:t>
                      </a:r>
                      <a:endParaRPr lang="es-PE" sz="1600" dirty="0">
                        <a:effectLst/>
                      </a:endParaRPr>
                    </a:p>
                    <a:p>
                      <a:pPr marL="171450" indent="-171450" algn="just">
                        <a:lnSpc>
                          <a:spcPct val="100000"/>
                        </a:lnSpc>
                        <a:spcAft>
                          <a:spcPts val="800"/>
                        </a:spcAft>
                        <a:buFont typeface="Arial" panose="020B0604020202020204" pitchFamily="34" charset="0"/>
                        <a:buChar char="•"/>
                      </a:pPr>
                      <a:r>
                        <a:rPr lang="es-PE" sz="1400" dirty="0">
                          <a:effectLst/>
                        </a:rPr>
                        <a:t>Reducción de tiempos por servicios incluidos (sunat y reniec)</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6401752"/>
                  </a:ext>
                </a:extLst>
              </a:tr>
              <a:tr h="985695">
                <a:tc>
                  <a:txBody>
                    <a:bodyPr/>
                    <a:lstStyle/>
                    <a:p>
                      <a:pPr algn="ctr">
                        <a:lnSpc>
                          <a:spcPct val="107000"/>
                        </a:lnSpc>
                        <a:spcAft>
                          <a:spcPts val="800"/>
                        </a:spcAft>
                      </a:pPr>
                      <a:r>
                        <a:rPr lang="es-PE" sz="1400" dirty="0">
                          <a:effectLst/>
                        </a:rPr>
                        <a:t>2</a:t>
                      </a:r>
                      <a:endParaRPr lang="es-PE" sz="1600" dirty="0">
                        <a:effectLst/>
                        <a:latin typeface="Calibri" panose="020F0502020204030204" pitchFamily="34" charset="0"/>
                        <a:ea typeface="Calibri" panose="020F0502020204030204" pitchFamily="34" charset="0"/>
                      </a:endParaRPr>
                    </a:p>
                  </a:txBody>
                  <a:tcPr marL="49746" marR="49746" marT="0" marB="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solidFill>
                  </a:tcPr>
                </a:tc>
                <a:tc>
                  <a:txBody>
                    <a:bodyPr/>
                    <a:lstStyle/>
                    <a:p>
                      <a:pPr algn="just">
                        <a:lnSpc>
                          <a:spcPct val="107000"/>
                        </a:lnSpc>
                        <a:spcAft>
                          <a:spcPts val="800"/>
                        </a:spcAft>
                      </a:pPr>
                      <a:r>
                        <a:rPr lang="es-PE" sz="1400" dirty="0">
                          <a:effectLst/>
                        </a:rPr>
                        <a:t>Servicio </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just">
                        <a:lnSpc>
                          <a:spcPct val="107000"/>
                        </a:lnSpc>
                        <a:spcAft>
                          <a:spcPts val="800"/>
                        </a:spcAft>
                      </a:pPr>
                      <a:r>
                        <a:rPr lang="es-PE" sz="1400" dirty="0">
                          <a:effectLst/>
                        </a:rPr>
                        <a:t>Desarrollo a medida de sistemas web o desktop.</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Software a medida del negocio.</a:t>
                      </a:r>
                      <a:endParaRPr lang="es-PE" sz="1600" dirty="0">
                        <a:effectLst/>
                      </a:endParaRPr>
                    </a:p>
                    <a:p>
                      <a:pPr marL="171450" indent="-171450" algn="just">
                        <a:lnSpc>
                          <a:spcPct val="107000"/>
                        </a:lnSpc>
                        <a:spcAft>
                          <a:spcPts val="800"/>
                        </a:spcAft>
                        <a:buFont typeface="Arial" panose="020B0604020202020204" pitchFamily="34" charset="0"/>
                        <a:buChar char="•"/>
                      </a:pPr>
                      <a:r>
                        <a:rPr lang="es-PE" sz="1400" dirty="0">
                          <a:effectLst/>
                        </a:rPr>
                        <a:t>Software amigable </a:t>
                      </a:r>
                      <a:endParaRPr lang="es-PE" sz="1600" dirty="0">
                        <a:effectLst/>
                      </a:endParaRPr>
                    </a:p>
                    <a:p>
                      <a:pPr algn="just">
                        <a:lnSpc>
                          <a:spcPct val="107000"/>
                        </a:lnSpc>
                        <a:spcAft>
                          <a:spcPts val="800"/>
                        </a:spcAft>
                      </a:pPr>
                      <a:r>
                        <a:rPr lang="es-PE" sz="1400" dirty="0">
                          <a:effectLst/>
                        </a:rPr>
                        <a:t> </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Mejoramiento y ordenamiento de procesos.</a:t>
                      </a:r>
                      <a:endParaRPr lang="es-PE" sz="1600" dirty="0">
                        <a:effectLst/>
                      </a:endParaRPr>
                    </a:p>
                    <a:p>
                      <a:pPr algn="just">
                        <a:lnSpc>
                          <a:spcPct val="107000"/>
                        </a:lnSpc>
                        <a:spcAft>
                          <a:spcPts val="800"/>
                        </a:spcAft>
                      </a:pPr>
                      <a:r>
                        <a:rPr lang="es-PE" sz="1400" dirty="0">
                          <a:effectLst/>
                        </a:rPr>
                        <a:t> </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01144341"/>
                  </a:ext>
                </a:extLst>
              </a:tr>
              <a:tr h="733385">
                <a:tc>
                  <a:txBody>
                    <a:bodyPr/>
                    <a:lstStyle/>
                    <a:p>
                      <a:pPr algn="ctr">
                        <a:lnSpc>
                          <a:spcPct val="107000"/>
                        </a:lnSpc>
                        <a:spcAft>
                          <a:spcPts val="800"/>
                        </a:spcAft>
                      </a:pPr>
                      <a:r>
                        <a:rPr lang="es-PE" sz="1400" dirty="0">
                          <a:effectLst/>
                        </a:rPr>
                        <a:t>3</a:t>
                      </a:r>
                      <a:endParaRPr lang="es-PE" sz="1600" dirty="0">
                        <a:effectLst/>
                        <a:latin typeface="Calibri" panose="020F0502020204030204" pitchFamily="34" charset="0"/>
                        <a:ea typeface="Calibri" panose="020F0502020204030204" pitchFamily="34" charset="0"/>
                      </a:endParaRPr>
                    </a:p>
                  </a:txBody>
                  <a:tcPr marL="49746" marR="49746" marT="0" marB="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solidFill>
                  </a:tcPr>
                </a:tc>
                <a:tc>
                  <a:txBody>
                    <a:bodyPr/>
                    <a:lstStyle/>
                    <a:p>
                      <a:pPr algn="just">
                        <a:lnSpc>
                          <a:spcPct val="107000"/>
                        </a:lnSpc>
                        <a:spcAft>
                          <a:spcPts val="800"/>
                        </a:spcAft>
                      </a:pPr>
                      <a:r>
                        <a:rPr lang="es-PE" sz="1400" dirty="0">
                          <a:effectLst/>
                        </a:rPr>
                        <a:t>Servicio</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just">
                        <a:lnSpc>
                          <a:spcPct val="107000"/>
                        </a:lnSpc>
                        <a:spcAft>
                          <a:spcPts val="800"/>
                        </a:spcAft>
                      </a:pPr>
                      <a:r>
                        <a:rPr lang="es-PE" sz="1400" dirty="0">
                          <a:effectLst/>
                        </a:rPr>
                        <a:t>Asesoría</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Gratuito durante proyectos relacionados a minería.</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Mejor toma de decisiones</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841706"/>
                  </a:ext>
                </a:extLst>
              </a:tr>
              <a:tr h="362604">
                <a:tc>
                  <a:txBody>
                    <a:bodyPr/>
                    <a:lstStyle/>
                    <a:p>
                      <a:pPr algn="ctr">
                        <a:lnSpc>
                          <a:spcPct val="107000"/>
                        </a:lnSpc>
                        <a:spcAft>
                          <a:spcPts val="800"/>
                        </a:spcAft>
                      </a:pPr>
                      <a:r>
                        <a:rPr lang="es-PE" sz="1400" dirty="0">
                          <a:effectLst/>
                        </a:rPr>
                        <a:t>4</a:t>
                      </a:r>
                      <a:endParaRPr lang="es-PE" sz="1600" dirty="0">
                        <a:effectLst/>
                        <a:latin typeface="Calibri" panose="020F0502020204030204" pitchFamily="34" charset="0"/>
                        <a:ea typeface="Calibri" panose="020F0502020204030204" pitchFamily="34" charset="0"/>
                      </a:endParaRPr>
                    </a:p>
                  </a:txBody>
                  <a:tcPr marL="49746" marR="49746" marT="0" marB="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4"/>
                    </a:solidFill>
                  </a:tcPr>
                </a:tc>
                <a:tc>
                  <a:txBody>
                    <a:bodyPr/>
                    <a:lstStyle/>
                    <a:p>
                      <a:pPr algn="just">
                        <a:lnSpc>
                          <a:spcPct val="107000"/>
                        </a:lnSpc>
                        <a:spcAft>
                          <a:spcPts val="800"/>
                        </a:spcAft>
                      </a:pPr>
                      <a:r>
                        <a:rPr lang="es-PE" sz="1400" dirty="0">
                          <a:effectLst/>
                        </a:rPr>
                        <a:t>Servicio</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just">
                        <a:lnSpc>
                          <a:spcPct val="107000"/>
                        </a:lnSpc>
                        <a:spcAft>
                          <a:spcPts val="800"/>
                        </a:spcAft>
                      </a:pPr>
                      <a:r>
                        <a:rPr lang="es-PE" sz="1400">
                          <a:effectLst/>
                        </a:rPr>
                        <a:t>Soporte </a:t>
                      </a:r>
                      <a:endParaRPr lang="es-PE" sz="160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Precio por horas.</a:t>
                      </a:r>
                      <a:endParaRPr lang="es-PE" sz="1600" dirty="0">
                        <a:effectLst/>
                        <a:latin typeface="Calibri" panose="020F0502020204030204" pitchFamily="34" charset="0"/>
                        <a:ea typeface="Calibri" panose="020F0502020204030204" pitchFamily="34" charset="0"/>
                      </a:endParaRPr>
                    </a:p>
                  </a:txBody>
                  <a:tcPr marL="49746" marR="49746" marT="0" marB="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171450" indent="-171450" algn="just">
                        <a:lnSpc>
                          <a:spcPct val="107000"/>
                        </a:lnSpc>
                        <a:spcAft>
                          <a:spcPts val="800"/>
                        </a:spcAft>
                        <a:buFont typeface="Arial" panose="020B0604020202020204" pitchFamily="34" charset="0"/>
                        <a:buChar char="•"/>
                      </a:pPr>
                      <a:r>
                        <a:rPr lang="es-PE" sz="1400" dirty="0">
                          <a:effectLst/>
                        </a:rPr>
                        <a:t>Solución rápida y diagnósticos claros.</a:t>
                      </a:r>
                      <a:endParaRPr lang="es-PE" sz="1600" dirty="0">
                        <a:effectLst/>
                        <a:latin typeface="Calibri" panose="020F0502020204030204" pitchFamily="34" charset="0"/>
                        <a:ea typeface="Calibri" panose="020F0502020204030204" pitchFamily="34" charset="0"/>
                      </a:endParaRPr>
                    </a:p>
                  </a:txBody>
                  <a:tcPr marL="49746" marR="49746" marT="0" marB="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42472659"/>
                  </a:ext>
                </a:extLst>
              </a:tr>
            </a:tbl>
          </a:graphicData>
        </a:graphic>
      </p:graphicFrame>
    </p:spTree>
    <p:extLst>
      <p:ext uri="{BB962C8B-B14F-4D97-AF65-F5344CB8AC3E}">
        <p14:creationId xmlns:p14="http://schemas.microsoft.com/office/powerpoint/2010/main" val="340091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11. Estrategia de Precios</a:t>
            </a:r>
          </a:p>
        </p:txBody>
      </p:sp>
      <p:sp>
        <p:nvSpPr>
          <p:cNvPr id="3" name="Google Shape;8313;p51">
            <a:extLst>
              <a:ext uri="{FF2B5EF4-FFF2-40B4-BE49-F238E27FC236}">
                <a16:creationId xmlns:a16="http://schemas.microsoft.com/office/drawing/2014/main" id="{464F6793-41E8-D9D3-E365-52ABED328922}"/>
              </a:ext>
            </a:extLst>
          </p:cNvPr>
          <p:cNvSpPr/>
          <p:nvPr/>
        </p:nvSpPr>
        <p:spPr>
          <a:xfrm>
            <a:off x="945614" y="2035821"/>
            <a:ext cx="3786917" cy="3678515"/>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noFill/>
          <a:ln w="38100">
            <a:solidFill>
              <a:schemeClr val="accent2"/>
            </a:solidFill>
          </a:ln>
        </p:spPr>
        <p:txBody>
          <a:bodyPr spcFirstLastPara="1" wrap="square" lIns="91425" tIns="91425" rIns="91425" bIns="91425" anchor="ctr" anchorCtr="0">
            <a:noAutofit/>
          </a:bodyPr>
          <a:lstStyle/>
          <a:p>
            <a:pPr marL="171450" indent="-171450">
              <a:lnSpc>
                <a:spcPct val="107000"/>
              </a:lnSpc>
              <a:spcAft>
                <a:spcPts val="800"/>
              </a:spcAft>
              <a:buFont typeface="Arial" panose="020B0604020202020204" pitchFamily="34" charset="0"/>
              <a:buChar char="•"/>
            </a:pPr>
            <a:r>
              <a:rPr lang="es-PE" sz="1200" b="1" dirty="0">
                <a:effectLst/>
              </a:rPr>
              <a:t>Alquiler mensual:</a:t>
            </a:r>
          </a:p>
          <a:p>
            <a:pPr>
              <a:lnSpc>
                <a:spcPct val="107000"/>
              </a:lnSpc>
              <a:spcAft>
                <a:spcPts val="800"/>
              </a:spcAft>
            </a:pPr>
            <a:r>
              <a:rPr lang="es-PE" sz="1200" dirty="0">
                <a:effectLst/>
              </a:rPr>
              <a:t>Inversión: total de 40 mil soles</a:t>
            </a:r>
          </a:p>
          <a:p>
            <a:pPr marL="628650" lvl="1" indent="-171450" fontAlgn="base">
              <a:lnSpc>
                <a:spcPct val="107000"/>
              </a:lnSpc>
              <a:buFont typeface="Arial" panose="020B0604020202020204" pitchFamily="34" charset="0"/>
              <a:buChar char="•"/>
            </a:pPr>
            <a:r>
              <a:rPr lang="es-PE" sz="1200" dirty="0">
                <a:effectLst/>
              </a:rPr>
              <a:t>Planilla mensual: 8 mil soles</a:t>
            </a:r>
          </a:p>
          <a:p>
            <a:pPr marL="628650" lvl="1" indent="-171450" fontAlgn="base">
              <a:lnSpc>
                <a:spcPct val="107000"/>
              </a:lnSpc>
              <a:buFont typeface="Arial" panose="020B0604020202020204" pitchFamily="34" charset="0"/>
              <a:buChar char="•"/>
            </a:pPr>
            <a:r>
              <a:rPr lang="es-PE" sz="1200" dirty="0">
                <a:effectLst/>
              </a:rPr>
              <a:t>Gastos administrativos:  2 mil soles</a:t>
            </a:r>
          </a:p>
          <a:p>
            <a:pPr marL="628650" lvl="1" indent="-171450" fontAlgn="base">
              <a:lnSpc>
                <a:spcPct val="107000"/>
              </a:lnSpc>
              <a:spcAft>
                <a:spcPts val="800"/>
              </a:spcAft>
              <a:buFont typeface="Arial" panose="020B0604020202020204" pitchFamily="34" charset="0"/>
              <a:buChar char="•"/>
            </a:pPr>
            <a:r>
              <a:rPr lang="es-PE" sz="1200" dirty="0">
                <a:effectLst/>
              </a:rPr>
              <a:t>Tiempo de desarrollo: 4 meses </a:t>
            </a:r>
          </a:p>
          <a:p>
            <a:pPr>
              <a:lnSpc>
                <a:spcPct val="107000"/>
              </a:lnSpc>
              <a:spcAft>
                <a:spcPts val="800"/>
              </a:spcAft>
            </a:pPr>
            <a:r>
              <a:rPr lang="es-PE" sz="1200" dirty="0">
                <a:effectLst/>
              </a:rPr>
              <a:t>Se analizo el mercado y el precio aprox. de sistemas similares, llegando al precio de 1,000 dólares o 1,200 dólares de acuerdo a configuraciones o personalización que el cliente requiera.</a:t>
            </a:r>
          </a:p>
          <a:p>
            <a:pPr marL="171450" indent="-171450">
              <a:lnSpc>
                <a:spcPct val="107000"/>
              </a:lnSpc>
              <a:spcAft>
                <a:spcPts val="800"/>
              </a:spcAft>
              <a:buFont typeface="Arial" panose="020B0604020202020204" pitchFamily="34" charset="0"/>
              <a:buChar char="•"/>
            </a:pPr>
            <a:r>
              <a:rPr lang="es-PE" sz="1200" b="1" dirty="0">
                <a:effectLst/>
              </a:rPr>
              <a:t>Venta: </a:t>
            </a:r>
          </a:p>
          <a:p>
            <a:pPr>
              <a:lnSpc>
                <a:spcPct val="107000"/>
              </a:lnSpc>
              <a:spcAft>
                <a:spcPts val="800"/>
              </a:spcAft>
            </a:pPr>
            <a:r>
              <a:rPr lang="es-PE" sz="1200" dirty="0">
                <a:effectLst/>
              </a:rPr>
              <a:t>Por la inversión  del proyecto se fijo el precio en 60 mil soles de acuerdo a la inversión y utilidad deseada.</a:t>
            </a:r>
            <a:endParaRPr sz="1200" dirty="0"/>
          </a:p>
        </p:txBody>
      </p:sp>
      <p:sp>
        <p:nvSpPr>
          <p:cNvPr id="4" name="Google Shape;8313;p51">
            <a:extLst>
              <a:ext uri="{FF2B5EF4-FFF2-40B4-BE49-F238E27FC236}">
                <a16:creationId xmlns:a16="http://schemas.microsoft.com/office/drawing/2014/main" id="{621F2C4D-039C-40EA-F4EB-D924BAF49FD4}"/>
              </a:ext>
            </a:extLst>
          </p:cNvPr>
          <p:cNvSpPr/>
          <p:nvPr/>
        </p:nvSpPr>
        <p:spPr>
          <a:xfrm>
            <a:off x="5142430" y="2035821"/>
            <a:ext cx="2885641" cy="3678515"/>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noFill/>
          <a:ln w="38100">
            <a:solidFill>
              <a:schemeClr val="accent6">
                <a:lumMod val="75000"/>
              </a:schemeClr>
            </a:solidFill>
          </a:ln>
        </p:spPr>
        <p:txBody>
          <a:bodyPr spcFirstLastPara="1" wrap="square" lIns="91425" tIns="91425" rIns="91425" bIns="91425" anchor="ctr" anchorCtr="0">
            <a:noAutofit/>
          </a:bodyPr>
          <a:lstStyle/>
          <a:p>
            <a:pPr marL="171450" indent="-171450">
              <a:lnSpc>
                <a:spcPct val="107000"/>
              </a:lnSpc>
              <a:spcAft>
                <a:spcPts val="800"/>
              </a:spcAft>
              <a:buFont typeface="Arial" panose="020B0604020202020204" pitchFamily="34" charset="0"/>
              <a:buChar char="•"/>
            </a:pPr>
            <a:r>
              <a:rPr lang="es-PE" sz="1200" dirty="0">
                <a:effectLst/>
              </a:rPr>
              <a:t>Se fija el tiempo estimado del desarrollo del proyecto.</a:t>
            </a:r>
          </a:p>
          <a:p>
            <a:pPr marL="171450" indent="-171450">
              <a:lnSpc>
                <a:spcPct val="107000"/>
              </a:lnSpc>
              <a:spcAft>
                <a:spcPts val="800"/>
              </a:spcAft>
              <a:buFont typeface="Arial" panose="020B0604020202020204" pitchFamily="34" charset="0"/>
              <a:buChar char="•"/>
            </a:pPr>
            <a:r>
              <a:rPr lang="es-PE" sz="1200" dirty="0">
                <a:effectLst/>
              </a:rPr>
              <a:t>Se fija la planilla mensual y la cantidad de personal a requerir según necesidad.</a:t>
            </a:r>
          </a:p>
          <a:p>
            <a:pPr marL="171450" indent="-171450">
              <a:lnSpc>
                <a:spcPct val="107000"/>
              </a:lnSpc>
              <a:spcAft>
                <a:spcPts val="800"/>
              </a:spcAft>
              <a:buFont typeface="Arial" panose="020B0604020202020204" pitchFamily="34" charset="0"/>
              <a:buChar char="•"/>
            </a:pPr>
            <a:r>
              <a:rPr lang="es-PE" sz="1200" dirty="0">
                <a:effectLst/>
              </a:rPr>
              <a:t>Se fija el porcentaje de utilidad que se desea obtener</a:t>
            </a:r>
          </a:p>
          <a:p>
            <a:pPr marL="171450" indent="-171450">
              <a:lnSpc>
                <a:spcPct val="107000"/>
              </a:lnSpc>
              <a:spcAft>
                <a:spcPts val="800"/>
              </a:spcAft>
              <a:buFont typeface="Arial" panose="020B0604020202020204" pitchFamily="34" charset="0"/>
              <a:buChar char="•"/>
            </a:pPr>
            <a:r>
              <a:rPr lang="es-PE" sz="1200" dirty="0">
                <a:effectLst/>
              </a:rPr>
              <a:t>Y finalmente el precio con los anteriores datos.</a:t>
            </a:r>
            <a:endParaRPr lang="es-P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Google Shape;8313;p51">
            <a:extLst>
              <a:ext uri="{FF2B5EF4-FFF2-40B4-BE49-F238E27FC236}">
                <a16:creationId xmlns:a16="http://schemas.microsoft.com/office/drawing/2014/main" id="{6A3EA97F-BDBA-6CDC-74B6-F2D05C1C42CF}"/>
              </a:ext>
            </a:extLst>
          </p:cNvPr>
          <p:cNvSpPr/>
          <p:nvPr/>
        </p:nvSpPr>
        <p:spPr>
          <a:xfrm>
            <a:off x="8437970" y="2035821"/>
            <a:ext cx="2885641" cy="3678515"/>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noFill/>
          <a:ln w="38100">
            <a:solidFill>
              <a:schemeClr val="accent5">
                <a:lumMod val="75000"/>
              </a:schemeClr>
            </a:solidFill>
          </a:ln>
        </p:spPr>
        <p:txBody>
          <a:bodyPr spcFirstLastPara="1" wrap="square" lIns="91425" tIns="91425" rIns="91425" bIns="91425" anchor="ctr" anchorCtr="0">
            <a:noAutofit/>
          </a:bodyPr>
          <a:lstStyle/>
          <a:p>
            <a:pPr marL="171450" indent="-171450">
              <a:lnSpc>
                <a:spcPct val="107000"/>
              </a:lnSpc>
              <a:spcAft>
                <a:spcPts val="800"/>
              </a:spcAft>
              <a:buFont typeface="Arial" panose="020B0604020202020204" pitchFamily="34" charset="0"/>
              <a:buChar char="•"/>
            </a:pPr>
            <a:r>
              <a:rPr lang="es-PE" sz="1200" dirty="0"/>
              <a:t>Tickets por hora: (25$ por hora)</a:t>
            </a:r>
            <a:endParaRPr sz="1200" dirty="0"/>
          </a:p>
        </p:txBody>
      </p:sp>
      <p:sp>
        <p:nvSpPr>
          <p:cNvPr id="8" name="Rectángulo 7">
            <a:extLst>
              <a:ext uri="{FF2B5EF4-FFF2-40B4-BE49-F238E27FC236}">
                <a16:creationId xmlns:a16="http://schemas.microsoft.com/office/drawing/2014/main" id="{D0D6A7D8-8363-3472-CA56-B9557ABE04A2}"/>
              </a:ext>
            </a:extLst>
          </p:cNvPr>
          <p:cNvSpPr/>
          <p:nvPr/>
        </p:nvSpPr>
        <p:spPr>
          <a:xfrm>
            <a:off x="979264" y="5904695"/>
            <a:ext cx="3630750" cy="642300"/>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Sistema Comercial de Mineral</a:t>
            </a:r>
            <a:endParaRPr lang="es-PE" sz="2000" b="1" dirty="0"/>
          </a:p>
        </p:txBody>
      </p:sp>
      <p:sp>
        <p:nvSpPr>
          <p:cNvPr id="10" name="Rectángulo 9">
            <a:extLst>
              <a:ext uri="{FF2B5EF4-FFF2-40B4-BE49-F238E27FC236}">
                <a16:creationId xmlns:a16="http://schemas.microsoft.com/office/drawing/2014/main" id="{0D504677-207E-C3B3-2026-670EF365E7B8}"/>
              </a:ext>
            </a:extLst>
          </p:cNvPr>
          <p:cNvSpPr/>
          <p:nvPr/>
        </p:nvSpPr>
        <p:spPr>
          <a:xfrm>
            <a:off x="5171717" y="5904695"/>
            <a:ext cx="2856354" cy="6423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Sistemas a medida</a:t>
            </a:r>
            <a:endParaRPr lang="es-PE" sz="2000" b="1" dirty="0"/>
          </a:p>
        </p:txBody>
      </p:sp>
      <p:sp>
        <p:nvSpPr>
          <p:cNvPr id="11" name="Rectángulo 10">
            <a:extLst>
              <a:ext uri="{FF2B5EF4-FFF2-40B4-BE49-F238E27FC236}">
                <a16:creationId xmlns:a16="http://schemas.microsoft.com/office/drawing/2014/main" id="{9C77377C-CCF0-8A70-B6FE-2C1982DFFF2E}"/>
              </a:ext>
            </a:extLst>
          </p:cNvPr>
          <p:cNvSpPr/>
          <p:nvPr/>
        </p:nvSpPr>
        <p:spPr>
          <a:xfrm>
            <a:off x="8482090" y="5909250"/>
            <a:ext cx="2887744" cy="6423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Soporte informático </a:t>
            </a:r>
            <a:endParaRPr lang="es-PE" sz="2000" b="1" dirty="0"/>
          </a:p>
        </p:txBody>
      </p:sp>
    </p:spTree>
    <p:extLst>
      <p:ext uri="{BB962C8B-B14F-4D97-AF65-F5344CB8AC3E}">
        <p14:creationId xmlns:p14="http://schemas.microsoft.com/office/powerpoint/2010/main" val="390266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12. Modelo de Ventas Estratégicos</a:t>
            </a:r>
          </a:p>
        </p:txBody>
      </p:sp>
      <p:grpSp>
        <p:nvGrpSpPr>
          <p:cNvPr id="85" name="Grupo 84">
            <a:extLst>
              <a:ext uri="{FF2B5EF4-FFF2-40B4-BE49-F238E27FC236}">
                <a16:creationId xmlns:a16="http://schemas.microsoft.com/office/drawing/2014/main" id="{4F2F2B20-D12C-A0AB-DAB7-E36FE83E0A39}"/>
              </a:ext>
            </a:extLst>
          </p:cNvPr>
          <p:cNvGrpSpPr/>
          <p:nvPr/>
        </p:nvGrpSpPr>
        <p:grpSpPr>
          <a:xfrm>
            <a:off x="803464" y="2301778"/>
            <a:ext cx="4184499" cy="3485201"/>
            <a:chOff x="803464" y="2301778"/>
            <a:chExt cx="4445815" cy="3485201"/>
          </a:xfrm>
        </p:grpSpPr>
        <p:sp>
          <p:nvSpPr>
            <p:cNvPr id="59" name="Google Shape;8209;p51">
              <a:extLst>
                <a:ext uri="{FF2B5EF4-FFF2-40B4-BE49-F238E27FC236}">
                  <a16:creationId xmlns:a16="http://schemas.microsoft.com/office/drawing/2014/main" id="{0566D4E7-2A54-4E92-33A5-E62CC349EB88}"/>
                </a:ext>
              </a:extLst>
            </p:cNvPr>
            <p:cNvSpPr/>
            <p:nvPr/>
          </p:nvSpPr>
          <p:spPr>
            <a:xfrm>
              <a:off x="1241260" y="2301778"/>
              <a:ext cx="618450" cy="1538757"/>
            </a:xfrm>
            <a:custGeom>
              <a:avLst/>
              <a:gdLst/>
              <a:ahLst/>
              <a:cxnLst/>
              <a:rect l="l" t="t" r="r" b="b"/>
              <a:pathLst>
                <a:path w="2078" h="4299" extrusionOk="0">
                  <a:moveTo>
                    <a:pt x="2078" y="0"/>
                  </a:moveTo>
                  <a:lnTo>
                    <a:pt x="1" y="2106"/>
                  </a:lnTo>
                  <a:lnTo>
                    <a:pt x="1" y="4299"/>
                  </a:lnTo>
                  <a:lnTo>
                    <a:pt x="2078" y="3246"/>
                  </a:lnTo>
                  <a:lnTo>
                    <a:pt x="20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10;p51">
              <a:extLst>
                <a:ext uri="{FF2B5EF4-FFF2-40B4-BE49-F238E27FC236}">
                  <a16:creationId xmlns:a16="http://schemas.microsoft.com/office/drawing/2014/main" id="{4B7D7291-3F26-E76A-66F0-FBD269FBF389}"/>
                </a:ext>
              </a:extLst>
            </p:cNvPr>
            <p:cNvSpPr/>
            <p:nvPr/>
          </p:nvSpPr>
          <p:spPr>
            <a:xfrm>
              <a:off x="803464" y="3055586"/>
              <a:ext cx="438093" cy="784949"/>
            </a:xfrm>
            <a:custGeom>
              <a:avLst/>
              <a:gdLst/>
              <a:ahLst/>
              <a:cxnLst/>
              <a:rect l="l" t="t" r="r" b="b"/>
              <a:pathLst>
                <a:path w="1472" h="2193" extrusionOk="0">
                  <a:moveTo>
                    <a:pt x="0" y="0"/>
                  </a:moveTo>
                  <a:lnTo>
                    <a:pt x="0" y="2193"/>
                  </a:lnTo>
                  <a:lnTo>
                    <a:pt x="1472" y="2193"/>
                  </a:lnTo>
                  <a:lnTo>
                    <a:pt x="1472"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211;p51">
              <a:extLst>
                <a:ext uri="{FF2B5EF4-FFF2-40B4-BE49-F238E27FC236}">
                  <a16:creationId xmlns:a16="http://schemas.microsoft.com/office/drawing/2014/main" id="{80A32872-3C49-33E2-3826-37AF22FA6963}"/>
                </a:ext>
              </a:extLst>
            </p:cNvPr>
            <p:cNvSpPr/>
            <p:nvPr/>
          </p:nvSpPr>
          <p:spPr>
            <a:xfrm>
              <a:off x="1859412" y="2301778"/>
              <a:ext cx="3389867" cy="1161853"/>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 name="Google Shape;8212;p51">
              <a:extLst>
                <a:ext uri="{FF2B5EF4-FFF2-40B4-BE49-F238E27FC236}">
                  <a16:creationId xmlns:a16="http://schemas.microsoft.com/office/drawing/2014/main" id="{277002AE-2F0A-5742-2301-D8CFDAFF6E7D}"/>
                </a:ext>
              </a:extLst>
            </p:cNvPr>
            <p:cNvGrpSpPr/>
            <p:nvPr/>
          </p:nvGrpSpPr>
          <p:grpSpPr>
            <a:xfrm>
              <a:off x="803464" y="3463273"/>
              <a:ext cx="4445815" cy="1162211"/>
              <a:chOff x="2525450" y="2586475"/>
              <a:chExt cx="373450" cy="81175"/>
            </a:xfrm>
          </p:grpSpPr>
          <p:sp>
            <p:nvSpPr>
              <p:cNvPr id="56" name="Google Shape;8213;p51">
                <a:extLst>
                  <a:ext uri="{FF2B5EF4-FFF2-40B4-BE49-F238E27FC236}">
                    <a16:creationId xmlns:a16="http://schemas.microsoft.com/office/drawing/2014/main" id="{80BACA97-0859-7C6E-2496-7DDED35AF18B}"/>
                  </a:ext>
                </a:extLst>
              </p:cNvPr>
              <p:cNvSpPr/>
              <p:nvPr/>
            </p:nvSpPr>
            <p:spPr>
              <a:xfrm>
                <a:off x="2562225" y="2586475"/>
                <a:ext cx="51950" cy="81175"/>
              </a:xfrm>
              <a:custGeom>
                <a:avLst/>
                <a:gdLst/>
                <a:ahLst/>
                <a:cxnLst/>
                <a:rect l="l" t="t" r="r" b="b"/>
                <a:pathLst>
                  <a:path w="2078" h="3247" extrusionOk="0">
                    <a:moveTo>
                      <a:pt x="2078" y="1"/>
                    </a:moveTo>
                    <a:lnTo>
                      <a:pt x="1" y="1054"/>
                    </a:lnTo>
                    <a:lnTo>
                      <a:pt x="1" y="3246"/>
                    </a:lnTo>
                    <a:lnTo>
                      <a:pt x="2078" y="3246"/>
                    </a:lnTo>
                    <a:lnTo>
                      <a:pt x="20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14;p51">
                <a:extLst>
                  <a:ext uri="{FF2B5EF4-FFF2-40B4-BE49-F238E27FC236}">
                    <a16:creationId xmlns:a16="http://schemas.microsoft.com/office/drawing/2014/main" id="{B80C8652-4479-2662-6F13-57E9007D7C93}"/>
                  </a:ext>
                </a:extLst>
              </p:cNvPr>
              <p:cNvSpPr/>
              <p:nvPr/>
            </p:nvSpPr>
            <p:spPr>
              <a:xfrm>
                <a:off x="2525450" y="2612800"/>
                <a:ext cx="36800" cy="54850"/>
              </a:xfrm>
              <a:custGeom>
                <a:avLst/>
                <a:gdLst/>
                <a:ahLst/>
                <a:cxnLst/>
                <a:rect l="l" t="t" r="r" b="b"/>
                <a:pathLst>
                  <a:path w="1472" h="2194" extrusionOk="0">
                    <a:moveTo>
                      <a:pt x="0" y="1"/>
                    </a:moveTo>
                    <a:lnTo>
                      <a:pt x="0" y="2193"/>
                    </a:lnTo>
                    <a:lnTo>
                      <a:pt x="1472" y="2193"/>
                    </a:lnTo>
                    <a:lnTo>
                      <a:pt x="1472" y="1"/>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15;p51">
                <a:extLst>
                  <a:ext uri="{FF2B5EF4-FFF2-40B4-BE49-F238E27FC236}">
                    <a16:creationId xmlns:a16="http://schemas.microsoft.com/office/drawing/2014/main" id="{DC921939-D79F-C18F-04CA-FA0BD50B53E5}"/>
                  </a:ext>
                </a:extLst>
              </p:cNvPr>
              <p:cNvSpPr/>
              <p:nvPr/>
            </p:nvSpPr>
            <p:spPr>
              <a:xfrm>
                <a:off x="2614150" y="2586475"/>
                <a:ext cx="284750" cy="81175"/>
              </a:xfrm>
              <a:custGeom>
                <a:avLst/>
                <a:gdLst/>
                <a:ahLst/>
                <a:cxnLst/>
                <a:rect l="l" t="t" r="r" b="b"/>
                <a:pathLst>
                  <a:path w="11390" h="3247" extrusionOk="0">
                    <a:moveTo>
                      <a:pt x="1" y="1"/>
                    </a:moveTo>
                    <a:lnTo>
                      <a:pt x="1" y="3246"/>
                    </a:lnTo>
                    <a:lnTo>
                      <a:pt x="9824" y="3246"/>
                    </a:lnTo>
                    <a:lnTo>
                      <a:pt x="11389" y="1624"/>
                    </a:lnTo>
                    <a:lnTo>
                      <a:pt x="9824" y="1"/>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8216;p51">
              <a:extLst>
                <a:ext uri="{FF2B5EF4-FFF2-40B4-BE49-F238E27FC236}">
                  <a16:creationId xmlns:a16="http://schemas.microsoft.com/office/drawing/2014/main" id="{38EB1366-DED3-052D-8C82-5076F8F6BD53}"/>
                </a:ext>
              </a:extLst>
            </p:cNvPr>
            <p:cNvGrpSpPr/>
            <p:nvPr/>
          </p:nvGrpSpPr>
          <p:grpSpPr>
            <a:xfrm>
              <a:off x="803464" y="4625126"/>
              <a:ext cx="4445815" cy="1161853"/>
              <a:chOff x="2525450" y="2667625"/>
              <a:chExt cx="373450" cy="81150"/>
            </a:xfrm>
          </p:grpSpPr>
          <p:sp>
            <p:nvSpPr>
              <p:cNvPr id="53" name="Google Shape;8217;p51">
                <a:extLst>
                  <a:ext uri="{FF2B5EF4-FFF2-40B4-BE49-F238E27FC236}">
                    <a16:creationId xmlns:a16="http://schemas.microsoft.com/office/drawing/2014/main" id="{0E7AD123-31B8-C1FE-093D-FCAF71157AB6}"/>
                  </a:ext>
                </a:extLst>
              </p:cNvPr>
              <p:cNvSpPr/>
              <p:nvPr/>
            </p:nvSpPr>
            <p:spPr>
              <a:xfrm>
                <a:off x="2525450" y="2667625"/>
                <a:ext cx="36800" cy="81150"/>
              </a:xfrm>
              <a:custGeom>
                <a:avLst/>
                <a:gdLst/>
                <a:ahLst/>
                <a:cxnLst/>
                <a:rect l="l" t="t" r="r" b="b"/>
                <a:pathLst>
                  <a:path w="1472" h="3246" extrusionOk="0">
                    <a:moveTo>
                      <a:pt x="0" y="0"/>
                    </a:moveTo>
                    <a:lnTo>
                      <a:pt x="0" y="3246"/>
                    </a:lnTo>
                    <a:lnTo>
                      <a:pt x="1472" y="3246"/>
                    </a:lnTo>
                    <a:lnTo>
                      <a:pt x="1472" y="0"/>
                    </a:ln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18;p51">
                <a:extLst>
                  <a:ext uri="{FF2B5EF4-FFF2-40B4-BE49-F238E27FC236}">
                    <a16:creationId xmlns:a16="http://schemas.microsoft.com/office/drawing/2014/main" id="{E566D676-532F-16F4-F86D-EABF4AA02D4E}"/>
                  </a:ext>
                </a:extLst>
              </p:cNvPr>
              <p:cNvSpPr/>
              <p:nvPr/>
            </p:nvSpPr>
            <p:spPr>
              <a:xfrm>
                <a:off x="2562225" y="2667625"/>
                <a:ext cx="52500" cy="81150"/>
              </a:xfrm>
              <a:custGeom>
                <a:avLst/>
                <a:gdLst/>
                <a:ahLst/>
                <a:cxnLst/>
                <a:rect l="l" t="t" r="r" b="b"/>
                <a:pathLst>
                  <a:path w="2100" h="3246" extrusionOk="0">
                    <a:moveTo>
                      <a:pt x="1" y="0"/>
                    </a:moveTo>
                    <a:lnTo>
                      <a:pt x="1" y="3246"/>
                    </a:lnTo>
                    <a:lnTo>
                      <a:pt x="2100" y="3246"/>
                    </a:lnTo>
                    <a:lnTo>
                      <a:pt x="2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19;p51">
                <a:extLst>
                  <a:ext uri="{FF2B5EF4-FFF2-40B4-BE49-F238E27FC236}">
                    <a16:creationId xmlns:a16="http://schemas.microsoft.com/office/drawing/2014/main" id="{0C203C53-B523-F138-D697-A315173974F1}"/>
                  </a:ext>
                </a:extLst>
              </p:cNvPr>
              <p:cNvSpPr/>
              <p:nvPr/>
            </p:nvSpPr>
            <p:spPr>
              <a:xfrm>
                <a:off x="2614150" y="2667625"/>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CuadroTexto 62">
            <a:extLst>
              <a:ext uri="{FF2B5EF4-FFF2-40B4-BE49-F238E27FC236}">
                <a16:creationId xmlns:a16="http://schemas.microsoft.com/office/drawing/2014/main" id="{DEC8838A-F8A3-5736-9D77-B047C670C895}"/>
              </a:ext>
            </a:extLst>
          </p:cNvPr>
          <p:cNvSpPr txBox="1"/>
          <p:nvPr/>
        </p:nvSpPr>
        <p:spPr>
          <a:xfrm>
            <a:off x="1899060" y="2750481"/>
            <a:ext cx="2023089" cy="461665"/>
          </a:xfrm>
          <a:prstGeom prst="rect">
            <a:avLst/>
          </a:prstGeom>
          <a:noFill/>
        </p:spPr>
        <p:txBody>
          <a:bodyPr wrap="square">
            <a:spAutoFit/>
          </a:bodyPr>
          <a:lstStyle/>
          <a:p>
            <a:r>
              <a:rPr lang="es-PE" sz="2400" dirty="0">
                <a:effectLst/>
                <a:latin typeface="Arial" panose="020B0604020202020204" pitchFamily="34" charset="0"/>
                <a:ea typeface="Tahoma" panose="020B0604030504040204" pitchFamily="34" charset="0"/>
                <a:cs typeface="Times New Roman" panose="02020603050405020304" pitchFamily="18" charset="0"/>
              </a:rPr>
              <a:t>Presencial</a:t>
            </a:r>
            <a:endParaRPr lang="es-PE" sz="2400" dirty="0"/>
          </a:p>
        </p:txBody>
      </p:sp>
      <p:sp>
        <p:nvSpPr>
          <p:cNvPr id="64" name="CuadroTexto 63">
            <a:extLst>
              <a:ext uri="{FF2B5EF4-FFF2-40B4-BE49-F238E27FC236}">
                <a16:creationId xmlns:a16="http://schemas.microsoft.com/office/drawing/2014/main" id="{A5FC7D10-AB5C-AB0E-7704-77B62C1D52F5}"/>
              </a:ext>
            </a:extLst>
          </p:cNvPr>
          <p:cNvSpPr txBox="1"/>
          <p:nvPr/>
        </p:nvSpPr>
        <p:spPr>
          <a:xfrm>
            <a:off x="1400205" y="3840535"/>
            <a:ext cx="2023089" cy="467629"/>
          </a:xfrm>
          <a:prstGeom prst="rect">
            <a:avLst/>
          </a:prstGeom>
          <a:noFill/>
        </p:spPr>
        <p:txBody>
          <a:bodyPr wrap="square">
            <a:spAutoFit/>
          </a:bodyPr>
          <a:lstStyle/>
          <a:p>
            <a:pPr lvl="1">
              <a:lnSpc>
                <a:spcPct val="107000"/>
              </a:lnSpc>
              <a:spcAft>
                <a:spcPts val="800"/>
              </a:spcAft>
            </a:pPr>
            <a:r>
              <a:rPr lang="es-PE" sz="2400" dirty="0">
                <a:effectLst/>
                <a:latin typeface="Arial" panose="020B0604020202020204" pitchFamily="34" charset="0"/>
                <a:ea typeface="Tahoma" panose="020B0604030504040204" pitchFamily="34" charset="0"/>
                <a:cs typeface="Times New Roman" panose="02020603050405020304" pitchFamily="18" charset="0"/>
              </a:rPr>
              <a:t>Telefónica</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5" name="CuadroTexto 64">
            <a:extLst>
              <a:ext uri="{FF2B5EF4-FFF2-40B4-BE49-F238E27FC236}">
                <a16:creationId xmlns:a16="http://schemas.microsoft.com/office/drawing/2014/main" id="{8513CD7F-C7E6-2F0E-F86C-9505920B220B}"/>
              </a:ext>
            </a:extLst>
          </p:cNvPr>
          <p:cNvSpPr txBox="1"/>
          <p:nvPr/>
        </p:nvSpPr>
        <p:spPr>
          <a:xfrm>
            <a:off x="1523298" y="4910390"/>
            <a:ext cx="2023089" cy="467629"/>
          </a:xfrm>
          <a:prstGeom prst="rect">
            <a:avLst/>
          </a:prstGeom>
          <a:noFill/>
        </p:spPr>
        <p:txBody>
          <a:bodyPr wrap="square">
            <a:spAutoFit/>
          </a:bodyPr>
          <a:lstStyle/>
          <a:p>
            <a:pPr lvl="1">
              <a:lnSpc>
                <a:spcPct val="107000"/>
              </a:lnSpc>
              <a:spcAft>
                <a:spcPts val="800"/>
              </a:spcAft>
            </a:pPr>
            <a:r>
              <a:rPr lang="es-PE" sz="2400" dirty="0">
                <a:effectLst/>
                <a:latin typeface="Arial" panose="020B0604020202020204" pitchFamily="34" charset="0"/>
                <a:ea typeface="Tahoma" panose="020B0604030504040204" pitchFamily="34" charset="0"/>
                <a:cs typeface="Times New Roman" panose="02020603050405020304" pitchFamily="18" charset="0"/>
              </a:rPr>
              <a:t>Virtual</a:t>
            </a: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 name="Forma libre: forma 75">
            <a:extLst>
              <a:ext uri="{FF2B5EF4-FFF2-40B4-BE49-F238E27FC236}">
                <a16:creationId xmlns:a16="http://schemas.microsoft.com/office/drawing/2014/main" id="{4F990D22-48AD-0624-D057-CD41D4407265}"/>
              </a:ext>
            </a:extLst>
          </p:cNvPr>
          <p:cNvSpPr/>
          <p:nvPr/>
        </p:nvSpPr>
        <p:spPr>
          <a:xfrm>
            <a:off x="4680473" y="2261189"/>
            <a:ext cx="5927417" cy="1055152"/>
          </a:xfrm>
          <a:custGeom>
            <a:avLst/>
            <a:gdLst>
              <a:gd name="connsiteX0" fmla="*/ 0 w 5927417"/>
              <a:gd name="connsiteY0" fmla="*/ 0 h 1055152"/>
              <a:gd name="connsiteX1" fmla="*/ 5927417 w 5927417"/>
              <a:gd name="connsiteY1" fmla="*/ 0 h 1055152"/>
              <a:gd name="connsiteX2" fmla="*/ 5927417 w 5927417"/>
              <a:gd name="connsiteY2" fmla="*/ 1055152 h 1055152"/>
              <a:gd name="connsiteX3" fmla="*/ 85550 w 5927417"/>
              <a:gd name="connsiteY3" fmla="*/ 1055152 h 1055152"/>
              <a:gd name="connsiteX4" fmla="*/ 465772 w 5927417"/>
              <a:gd name="connsiteY4" fmla="*/ 580927 h 105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7417" h="1055152">
                <a:moveTo>
                  <a:pt x="0" y="0"/>
                </a:moveTo>
                <a:lnTo>
                  <a:pt x="5927417" y="0"/>
                </a:lnTo>
                <a:lnTo>
                  <a:pt x="5927417" y="1055152"/>
                </a:lnTo>
                <a:lnTo>
                  <a:pt x="85550" y="1055152"/>
                </a:lnTo>
                <a:lnTo>
                  <a:pt x="465772" y="58092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p>
        </p:txBody>
      </p:sp>
      <p:sp>
        <p:nvSpPr>
          <p:cNvPr id="78" name="CuadroTexto 77">
            <a:extLst>
              <a:ext uri="{FF2B5EF4-FFF2-40B4-BE49-F238E27FC236}">
                <a16:creationId xmlns:a16="http://schemas.microsoft.com/office/drawing/2014/main" id="{94B7097C-F64C-AD44-FD27-3AB0AC229F75}"/>
              </a:ext>
            </a:extLst>
          </p:cNvPr>
          <p:cNvSpPr txBox="1"/>
          <p:nvPr/>
        </p:nvSpPr>
        <p:spPr>
          <a:xfrm>
            <a:off x="4762516" y="2322046"/>
            <a:ext cx="5886595" cy="1070486"/>
          </a:xfrm>
          <a:prstGeom prst="rect">
            <a:avLst/>
          </a:prstGeom>
          <a:noFill/>
        </p:spPr>
        <p:txBody>
          <a:bodyPr wrap="square">
            <a:spAutoFit/>
          </a:bodyPr>
          <a:lstStyle/>
          <a:p>
            <a:pPr marL="742950" lvl="1" indent="-285750">
              <a:lnSpc>
                <a:spcPct val="107000"/>
              </a:lnSpc>
              <a:buFont typeface="Symbol" panose="05050102010706020507" pitchFamily="18" charset="2"/>
              <a:buChar char=""/>
            </a:pPr>
            <a:r>
              <a:rPr lang="es-PE" sz="1200" dirty="0">
                <a:effectLst/>
                <a:latin typeface="Arial" panose="020B0604020202020204" pitchFamily="34" charset="0"/>
                <a:ea typeface="Tahoma" panose="020B0604030504040204" pitchFamily="34" charset="0"/>
                <a:cs typeface="Times New Roman" panose="02020603050405020304" pitchFamily="18" charset="0"/>
              </a:rPr>
              <a:t>Ayuda a ofrecer servicios complementarios</a:t>
            </a:r>
            <a:endParaRPr lang="es-PE" sz="1200" dirty="0">
              <a:latin typeface="Arial" panose="020B0604020202020204" pitchFamily="34" charset="0"/>
              <a:ea typeface="Tahoma" panose="020B0604030504040204" pitchFamily="34" charset="0"/>
              <a:cs typeface="Times New Roman" panose="02020603050405020304" pitchFamily="18" charset="0"/>
            </a:endParaRPr>
          </a:p>
          <a:p>
            <a:pPr marL="742950" lvl="1" indent="-285750">
              <a:lnSpc>
                <a:spcPct val="107000"/>
              </a:lnSpc>
              <a:buFont typeface="Symbol" panose="05050102010706020507" pitchFamily="18" charset="2"/>
              <a:buChar char=""/>
            </a:pPr>
            <a:r>
              <a:rPr lang="es-PE" sz="1200" dirty="0">
                <a:effectLst/>
                <a:latin typeface="Arial" panose="020B0604020202020204" pitchFamily="34" charset="0"/>
                <a:ea typeface="Tahoma" panose="020B0604030504040204" pitchFamily="34" charset="0"/>
                <a:cs typeface="Times New Roman" panose="02020603050405020304" pitchFamily="18" charset="0"/>
              </a:rPr>
              <a:t>Al ser especialistas en minería sabemos sobre lo que el cliente espera del software.</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buFont typeface="Symbol" panose="05050102010706020507" pitchFamily="18" charset="2"/>
              <a:buChar char=""/>
            </a:pPr>
            <a:r>
              <a:rPr lang="es-PE" sz="1200" dirty="0">
                <a:effectLst/>
                <a:latin typeface="Arial" panose="020B0604020202020204" pitchFamily="34" charset="0"/>
                <a:ea typeface="Tahoma" panose="020B0604030504040204" pitchFamily="34" charset="0"/>
                <a:cs typeface="Times New Roman" panose="02020603050405020304" pitchFamily="18" charset="0"/>
              </a:rPr>
              <a:t>Se brinda información sobre los siguientes módulos a </a:t>
            </a:r>
            <a:r>
              <a:rPr lang="es-PE" sz="1200" dirty="0" err="1">
                <a:effectLst/>
                <a:latin typeface="Arial" panose="020B0604020202020204" pitchFamily="34" charset="0"/>
                <a:ea typeface="Tahoma" panose="020B0604030504040204" pitchFamily="34" charset="0"/>
                <a:cs typeface="Times New Roman" panose="02020603050405020304" pitchFamily="18" charset="0"/>
              </a:rPr>
              <a:t>aperturarce</a:t>
            </a:r>
            <a:r>
              <a:rPr lang="es-PE" sz="1200" dirty="0">
                <a:effectLst/>
                <a:latin typeface="Arial" panose="020B0604020202020204" pitchFamily="34" charset="0"/>
                <a:ea typeface="Tahoma" panose="020B0604030504040204" pitchFamily="34" charset="0"/>
                <a:cs typeface="Times New Roman" panose="02020603050405020304" pitchFamily="18" charset="0"/>
              </a:rPr>
              <a:t> y los beneficios. </a:t>
            </a:r>
            <a:endParaRPr lang="es-PE" sz="1200" dirty="0"/>
          </a:p>
        </p:txBody>
      </p:sp>
      <p:sp>
        <p:nvSpPr>
          <p:cNvPr id="79" name="Forma libre: forma 78">
            <a:extLst>
              <a:ext uri="{FF2B5EF4-FFF2-40B4-BE49-F238E27FC236}">
                <a16:creationId xmlns:a16="http://schemas.microsoft.com/office/drawing/2014/main" id="{CB9DCFFA-80B5-F78A-7A55-FE1443AD88E8}"/>
              </a:ext>
            </a:extLst>
          </p:cNvPr>
          <p:cNvSpPr/>
          <p:nvPr/>
        </p:nvSpPr>
        <p:spPr>
          <a:xfrm>
            <a:off x="4700446" y="3484012"/>
            <a:ext cx="5927417" cy="1055152"/>
          </a:xfrm>
          <a:custGeom>
            <a:avLst/>
            <a:gdLst>
              <a:gd name="connsiteX0" fmla="*/ 0 w 5927417"/>
              <a:gd name="connsiteY0" fmla="*/ 0 h 1055152"/>
              <a:gd name="connsiteX1" fmla="*/ 5927417 w 5927417"/>
              <a:gd name="connsiteY1" fmla="*/ 0 h 1055152"/>
              <a:gd name="connsiteX2" fmla="*/ 5927417 w 5927417"/>
              <a:gd name="connsiteY2" fmla="*/ 1055152 h 1055152"/>
              <a:gd name="connsiteX3" fmla="*/ 85550 w 5927417"/>
              <a:gd name="connsiteY3" fmla="*/ 1055152 h 1055152"/>
              <a:gd name="connsiteX4" fmla="*/ 465772 w 5927417"/>
              <a:gd name="connsiteY4" fmla="*/ 580927 h 105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7417" h="1055152">
                <a:moveTo>
                  <a:pt x="0" y="0"/>
                </a:moveTo>
                <a:lnTo>
                  <a:pt x="5927417" y="0"/>
                </a:lnTo>
                <a:lnTo>
                  <a:pt x="5927417" y="1055152"/>
                </a:lnTo>
                <a:lnTo>
                  <a:pt x="85550" y="1055152"/>
                </a:lnTo>
                <a:lnTo>
                  <a:pt x="465772" y="58092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p>
        </p:txBody>
      </p:sp>
      <p:sp>
        <p:nvSpPr>
          <p:cNvPr id="81" name="CuadroTexto 80">
            <a:extLst>
              <a:ext uri="{FF2B5EF4-FFF2-40B4-BE49-F238E27FC236}">
                <a16:creationId xmlns:a16="http://schemas.microsoft.com/office/drawing/2014/main" id="{F2A2379A-F795-4CBB-1819-A09329DE9BE4}"/>
              </a:ext>
            </a:extLst>
          </p:cNvPr>
          <p:cNvSpPr txBox="1"/>
          <p:nvPr/>
        </p:nvSpPr>
        <p:spPr>
          <a:xfrm>
            <a:off x="4118627" y="3504220"/>
            <a:ext cx="5973809" cy="975460"/>
          </a:xfrm>
          <a:prstGeom prst="rect">
            <a:avLst/>
          </a:prstGeom>
          <a:noFill/>
        </p:spPr>
        <p:txBody>
          <a:bodyPr wrap="square">
            <a:spAutoFit/>
          </a:bodyPr>
          <a:lstStyle/>
          <a:p>
            <a:pPr marL="1341755" indent="-171450">
              <a:lnSpc>
                <a:spcPct val="107000"/>
              </a:lnSpc>
              <a:spcAft>
                <a:spcPts val="800"/>
              </a:spcAft>
              <a:buFont typeface="Arial" panose="020B0604020202020204" pitchFamily="34" charset="0"/>
              <a:buChar char="•"/>
            </a:pPr>
            <a:r>
              <a:rPr lang="es-PE" sz="1200" b="1" dirty="0" err="1">
                <a:effectLst/>
                <a:latin typeface="Arial" panose="020B0604020202020204" pitchFamily="34" charset="0"/>
                <a:ea typeface="Tahoma" panose="020B0604030504040204" pitchFamily="34" charset="0"/>
                <a:cs typeface="Times New Roman" panose="02020603050405020304" pitchFamily="18" charset="0"/>
              </a:rPr>
              <a:t>Outbound</a:t>
            </a:r>
            <a:r>
              <a:rPr lang="es-PE" sz="1200" b="1" dirty="0">
                <a:effectLst/>
                <a:latin typeface="Arial" panose="020B0604020202020204" pitchFamily="34" charset="0"/>
                <a:ea typeface="Tahoma" panose="020B0604030504040204" pitchFamily="34" charset="0"/>
                <a:cs typeface="Times New Roman" panose="02020603050405020304" pitchFamily="18" charset="0"/>
              </a:rPr>
              <a:t>:</a:t>
            </a:r>
            <a:r>
              <a:rPr lang="es-PE" sz="1100" b="1" dirty="0">
                <a:latin typeface="Calibri" panose="020F0502020204030204" pitchFamily="34" charset="0"/>
                <a:ea typeface="Tahoma" panose="020B0604030504040204" pitchFamily="34" charset="0"/>
                <a:cs typeface="Times New Roman" panose="02020603050405020304" pitchFamily="18" charset="0"/>
              </a:rPr>
              <a:t> </a:t>
            </a:r>
            <a:r>
              <a:rPr lang="es-PE" sz="1200" dirty="0">
                <a:effectLst/>
                <a:latin typeface="Arial" panose="020B0604020202020204" pitchFamily="34" charset="0"/>
                <a:ea typeface="Tahoma" panose="020B0604030504040204" pitchFamily="34" charset="0"/>
                <a:cs typeface="Times New Roman" panose="02020603050405020304" pitchFamily="18" charset="0"/>
              </a:rPr>
              <a:t>Se pretende realizar una campaña de llamadas para informar sobre la cercana apertura de nuevos módulos</a:t>
            </a:r>
            <a:r>
              <a:rPr lang="es-PE" sz="1200" dirty="0">
                <a:latin typeface="Arial" panose="020B0604020202020204" pitchFamily="34" charset="0"/>
                <a:ea typeface="Tahoma" panose="020B0604030504040204" pitchFamily="34" charset="0"/>
                <a:cs typeface="Times New Roman" panose="02020603050405020304" pitchFamily="18" charset="0"/>
              </a:rPr>
              <a:t>.</a:t>
            </a:r>
          </a:p>
          <a:p>
            <a:pPr marL="1341755" indent="-171450">
              <a:lnSpc>
                <a:spcPct val="107000"/>
              </a:lnSpc>
              <a:spcAft>
                <a:spcPts val="800"/>
              </a:spcAft>
              <a:buFont typeface="Arial" panose="020B0604020202020204" pitchFamily="34" charset="0"/>
              <a:buChar char="•"/>
            </a:pPr>
            <a:r>
              <a:rPr lang="es-PE" sz="1200" b="1" dirty="0" err="1">
                <a:effectLst/>
                <a:latin typeface="Arial" panose="020B0604020202020204" pitchFamily="34" charset="0"/>
                <a:ea typeface="Tahoma" panose="020B0604030504040204" pitchFamily="34" charset="0"/>
                <a:cs typeface="Times New Roman" panose="02020603050405020304" pitchFamily="18" charset="0"/>
              </a:rPr>
              <a:t>Inbound</a:t>
            </a:r>
            <a:r>
              <a:rPr lang="es-PE" sz="1100" b="1" dirty="0">
                <a:latin typeface="Calibri" panose="020F0502020204030204" pitchFamily="34" charset="0"/>
                <a:ea typeface="Tahoma" panose="020B0604030504040204" pitchFamily="34" charset="0"/>
                <a:cs typeface="Times New Roman" panose="02020603050405020304" pitchFamily="18" charset="0"/>
              </a:rPr>
              <a:t>: </a:t>
            </a:r>
            <a:r>
              <a:rPr lang="es-PE" sz="1200" dirty="0">
                <a:latin typeface="Arial" panose="020B0604020202020204" pitchFamily="34" charset="0"/>
                <a:ea typeface="Tahoma" panose="020B0604030504040204" pitchFamily="34" charset="0"/>
                <a:cs typeface="Times New Roman" panose="02020603050405020304" pitchFamily="18" charset="0"/>
              </a:rPr>
              <a:t>se </a:t>
            </a:r>
            <a:r>
              <a:rPr lang="es-PE" sz="1200" dirty="0" err="1">
                <a:effectLst/>
                <a:latin typeface="Arial" panose="020B0604020202020204" pitchFamily="34" charset="0"/>
                <a:ea typeface="Tahoma" panose="020B0604030504040204" pitchFamily="34" charset="0"/>
                <a:cs typeface="Times New Roman" panose="02020603050405020304" pitchFamily="18" charset="0"/>
              </a:rPr>
              <a:t>recepcionan</a:t>
            </a:r>
            <a:r>
              <a:rPr lang="es-PE" sz="1200" dirty="0">
                <a:effectLst/>
                <a:latin typeface="Arial" panose="020B0604020202020204" pitchFamily="34" charset="0"/>
                <a:ea typeface="Tahoma" panose="020B0604030504040204" pitchFamily="34" charset="0"/>
                <a:cs typeface="Times New Roman" panose="02020603050405020304" pitchFamily="18" charset="0"/>
              </a:rPr>
              <a:t> las llamadas, el enfoque principal es concretar una </a:t>
            </a:r>
            <a:r>
              <a:rPr lang="es-PE" sz="1200" dirty="0">
                <a:latin typeface="Arial" panose="020B0604020202020204" pitchFamily="34" charset="0"/>
                <a:ea typeface="Tahoma" panose="020B0604030504040204" pitchFamily="34" charset="0"/>
                <a:cs typeface="Times New Roman" panose="02020603050405020304" pitchFamily="18" charset="0"/>
              </a:rPr>
              <a:t>reunión donde se pueda persuadir mas al cliente.</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2" name="Forma libre: forma 81">
            <a:extLst>
              <a:ext uri="{FF2B5EF4-FFF2-40B4-BE49-F238E27FC236}">
                <a16:creationId xmlns:a16="http://schemas.microsoft.com/office/drawing/2014/main" id="{9818B807-DCC8-15A1-F4C9-CD2032F52D83}"/>
              </a:ext>
            </a:extLst>
          </p:cNvPr>
          <p:cNvSpPr/>
          <p:nvPr/>
        </p:nvSpPr>
        <p:spPr>
          <a:xfrm>
            <a:off x="4680472" y="4630268"/>
            <a:ext cx="5927417" cy="1055152"/>
          </a:xfrm>
          <a:custGeom>
            <a:avLst/>
            <a:gdLst>
              <a:gd name="connsiteX0" fmla="*/ 0 w 5927417"/>
              <a:gd name="connsiteY0" fmla="*/ 0 h 1055152"/>
              <a:gd name="connsiteX1" fmla="*/ 5927417 w 5927417"/>
              <a:gd name="connsiteY1" fmla="*/ 0 h 1055152"/>
              <a:gd name="connsiteX2" fmla="*/ 5927417 w 5927417"/>
              <a:gd name="connsiteY2" fmla="*/ 1055152 h 1055152"/>
              <a:gd name="connsiteX3" fmla="*/ 85550 w 5927417"/>
              <a:gd name="connsiteY3" fmla="*/ 1055152 h 1055152"/>
              <a:gd name="connsiteX4" fmla="*/ 465772 w 5927417"/>
              <a:gd name="connsiteY4" fmla="*/ 580927 h 105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7417" h="1055152">
                <a:moveTo>
                  <a:pt x="0" y="0"/>
                </a:moveTo>
                <a:lnTo>
                  <a:pt x="5927417" y="0"/>
                </a:lnTo>
                <a:lnTo>
                  <a:pt x="5927417" y="1055152"/>
                </a:lnTo>
                <a:lnTo>
                  <a:pt x="85550" y="1055152"/>
                </a:lnTo>
                <a:lnTo>
                  <a:pt x="465772" y="58092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PE"/>
          </a:p>
        </p:txBody>
      </p:sp>
      <p:sp>
        <p:nvSpPr>
          <p:cNvPr id="84" name="CuadroTexto 83">
            <a:extLst>
              <a:ext uri="{FF2B5EF4-FFF2-40B4-BE49-F238E27FC236}">
                <a16:creationId xmlns:a16="http://schemas.microsoft.com/office/drawing/2014/main" id="{2B55AFAF-C6D0-6712-6268-DD2979969521}"/>
              </a:ext>
            </a:extLst>
          </p:cNvPr>
          <p:cNvSpPr txBox="1"/>
          <p:nvPr/>
        </p:nvSpPr>
        <p:spPr>
          <a:xfrm>
            <a:off x="4840556" y="4709836"/>
            <a:ext cx="3024091" cy="975460"/>
          </a:xfrm>
          <a:prstGeom prst="rect">
            <a:avLst/>
          </a:prstGeom>
          <a:noFill/>
        </p:spPr>
        <p:txBody>
          <a:bodyPr wrap="square">
            <a:spAutoFit/>
          </a:bodyPr>
          <a:lstStyle/>
          <a:p>
            <a:pPr marL="742950" lvl="1" indent="-285750">
              <a:lnSpc>
                <a:spcPct val="107000"/>
              </a:lnSpc>
              <a:buFont typeface="Symbol" panose="05050102010706020507" pitchFamily="18" charset="2"/>
              <a:buChar char=""/>
            </a:pPr>
            <a:r>
              <a:rPr lang="es-PE" sz="1200" dirty="0">
                <a:effectLst/>
                <a:latin typeface="Arial" panose="020B0604020202020204" pitchFamily="34" charset="0"/>
                <a:ea typeface="Tahoma" panose="020B0604030504040204" pitchFamily="34" charset="0"/>
                <a:cs typeface="Times New Roman" panose="02020603050405020304" pitchFamily="18" charset="0"/>
              </a:rPr>
              <a:t>Facebook</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buFont typeface="Symbol" panose="05050102010706020507" pitchFamily="18" charset="2"/>
              <a:buChar char=""/>
            </a:pPr>
            <a:r>
              <a:rPr lang="es-PE" sz="1200" dirty="0">
                <a:effectLst/>
                <a:latin typeface="Arial" panose="020B0604020202020204" pitchFamily="34" charset="0"/>
                <a:ea typeface="Tahoma" panose="020B0604030504040204" pitchFamily="34" charset="0"/>
                <a:cs typeface="Times New Roman" panose="02020603050405020304" pitchFamily="18" charset="0"/>
              </a:rPr>
              <a:t>WhatsApp</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spcAft>
                <a:spcPts val="800"/>
              </a:spcAft>
              <a:buFont typeface="Symbol" panose="05050102010706020507" pitchFamily="18" charset="2"/>
              <a:buChar char=""/>
            </a:pPr>
            <a:r>
              <a:rPr lang="es-PE" sz="1200" dirty="0">
                <a:effectLst/>
                <a:latin typeface="Arial" panose="020B0604020202020204" pitchFamily="34" charset="0"/>
                <a:ea typeface="Tahoma" panose="020B0604030504040204" pitchFamily="34" charset="0"/>
                <a:cs typeface="Times New Roman" panose="02020603050405020304" pitchFamily="18" charset="0"/>
              </a:rPr>
              <a:t>Correo</a:t>
            </a:r>
          </a:p>
          <a:p>
            <a:pPr marL="742950" lvl="1" indent="-285750">
              <a:spcAft>
                <a:spcPts val="800"/>
              </a:spcAft>
              <a:buFont typeface="Symbol" panose="05050102010706020507" pitchFamily="18" charset="2"/>
              <a:buChar char=""/>
            </a:pPr>
            <a:r>
              <a:rPr lang="es-PE" sz="1200" dirty="0">
                <a:latin typeface="Arial" panose="020B0604020202020204" pitchFamily="34" charset="0"/>
                <a:ea typeface="Tahoma" panose="020B0604030504040204" pitchFamily="34" charset="0"/>
                <a:cs typeface="Times New Roman" panose="02020603050405020304" pitchFamily="18" charset="0"/>
              </a:rPr>
              <a:t>Pagina web</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6" name="CuadroTexto 85">
            <a:extLst>
              <a:ext uri="{FF2B5EF4-FFF2-40B4-BE49-F238E27FC236}">
                <a16:creationId xmlns:a16="http://schemas.microsoft.com/office/drawing/2014/main" id="{264F1CFF-BDCD-F432-C57F-20944004DABD}"/>
              </a:ext>
            </a:extLst>
          </p:cNvPr>
          <p:cNvSpPr txBox="1"/>
          <p:nvPr/>
        </p:nvSpPr>
        <p:spPr>
          <a:xfrm>
            <a:off x="1266413" y="3028597"/>
            <a:ext cx="412344" cy="461665"/>
          </a:xfrm>
          <a:prstGeom prst="rect">
            <a:avLst/>
          </a:prstGeom>
          <a:noFill/>
        </p:spPr>
        <p:txBody>
          <a:bodyPr wrap="square">
            <a:spAutoFit/>
          </a:bodyPr>
          <a:lstStyle/>
          <a:p>
            <a:r>
              <a:rPr lang="es-PE" sz="2400" dirty="0">
                <a:effectLst/>
                <a:latin typeface="Arial" panose="020B0604020202020204" pitchFamily="34" charset="0"/>
                <a:ea typeface="Tahoma" panose="020B0604030504040204" pitchFamily="34" charset="0"/>
                <a:cs typeface="Times New Roman" panose="02020603050405020304" pitchFamily="18" charset="0"/>
              </a:rPr>
              <a:t>1</a:t>
            </a:r>
            <a:endParaRPr lang="es-PE" sz="2400" dirty="0"/>
          </a:p>
        </p:txBody>
      </p:sp>
      <p:sp>
        <p:nvSpPr>
          <p:cNvPr id="87" name="CuadroTexto 86">
            <a:extLst>
              <a:ext uri="{FF2B5EF4-FFF2-40B4-BE49-F238E27FC236}">
                <a16:creationId xmlns:a16="http://schemas.microsoft.com/office/drawing/2014/main" id="{64FD4F42-D9CE-4845-748A-E1136D907B8F}"/>
              </a:ext>
            </a:extLst>
          </p:cNvPr>
          <p:cNvSpPr txBox="1"/>
          <p:nvPr/>
        </p:nvSpPr>
        <p:spPr>
          <a:xfrm>
            <a:off x="1253318" y="3897949"/>
            <a:ext cx="412344" cy="461665"/>
          </a:xfrm>
          <a:prstGeom prst="rect">
            <a:avLst/>
          </a:prstGeom>
          <a:noFill/>
        </p:spPr>
        <p:txBody>
          <a:bodyPr wrap="square">
            <a:spAutoFit/>
          </a:bodyPr>
          <a:lstStyle/>
          <a:p>
            <a:r>
              <a:rPr lang="es-ES" sz="2400" dirty="0">
                <a:latin typeface="Arial" panose="020B0604020202020204" pitchFamily="34" charset="0"/>
                <a:ea typeface="Tahoma" panose="020B0604030504040204" pitchFamily="34" charset="0"/>
                <a:cs typeface="Times New Roman" panose="02020603050405020304" pitchFamily="18" charset="0"/>
              </a:rPr>
              <a:t>2</a:t>
            </a:r>
            <a:endParaRPr lang="es-PE" sz="2400" dirty="0"/>
          </a:p>
        </p:txBody>
      </p:sp>
      <p:sp>
        <p:nvSpPr>
          <p:cNvPr id="88" name="CuadroTexto 87">
            <a:extLst>
              <a:ext uri="{FF2B5EF4-FFF2-40B4-BE49-F238E27FC236}">
                <a16:creationId xmlns:a16="http://schemas.microsoft.com/office/drawing/2014/main" id="{4CAAF505-CB6E-913D-6A61-D6EFEF8A97EB}"/>
              </a:ext>
            </a:extLst>
          </p:cNvPr>
          <p:cNvSpPr txBox="1"/>
          <p:nvPr/>
        </p:nvSpPr>
        <p:spPr>
          <a:xfrm>
            <a:off x="1253318" y="4927011"/>
            <a:ext cx="412344" cy="461665"/>
          </a:xfrm>
          <a:prstGeom prst="rect">
            <a:avLst/>
          </a:prstGeom>
          <a:noFill/>
        </p:spPr>
        <p:txBody>
          <a:bodyPr wrap="square">
            <a:spAutoFit/>
          </a:bodyPr>
          <a:lstStyle/>
          <a:p>
            <a:r>
              <a:rPr lang="es-ES" sz="2400" dirty="0">
                <a:latin typeface="Arial" panose="020B0604020202020204" pitchFamily="34" charset="0"/>
                <a:ea typeface="Tahoma" panose="020B0604030504040204" pitchFamily="34" charset="0"/>
                <a:cs typeface="Times New Roman" panose="02020603050405020304" pitchFamily="18" charset="0"/>
              </a:rPr>
              <a:t>3</a:t>
            </a:r>
            <a:endParaRPr lang="es-PE" sz="2400" dirty="0"/>
          </a:p>
        </p:txBody>
      </p:sp>
    </p:spTree>
    <p:extLst>
      <p:ext uri="{BB962C8B-B14F-4D97-AF65-F5344CB8AC3E}">
        <p14:creationId xmlns:p14="http://schemas.microsoft.com/office/powerpoint/2010/main" val="345160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13. Estrategia de Canales de Venta y Distribución</a:t>
            </a:r>
          </a:p>
        </p:txBody>
      </p:sp>
      <p:sp>
        <p:nvSpPr>
          <p:cNvPr id="4" name="Rectángulo 3">
            <a:extLst>
              <a:ext uri="{FF2B5EF4-FFF2-40B4-BE49-F238E27FC236}">
                <a16:creationId xmlns:a16="http://schemas.microsoft.com/office/drawing/2014/main" id="{CF6692C5-50C2-9BF1-73F1-B5F1271238B6}"/>
              </a:ext>
            </a:extLst>
          </p:cNvPr>
          <p:cNvSpPr/>
          <p:nvPr/>
        </p:nvSpPr>
        <p:spPr>
          <a:xfrm>
            <a:off x="674014" y="3031031"/>
            <a:ext cx="5218786" cy="31453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F63A98EB-1C44-11B8-07FB-DCF5DAA7D2A9}"/>
              </a:ext>
            </a:extLst>
          </p:cNvPr>
          <p:cNvSpPr/>
          <p:nvPr/>
        </p:nvSpPr>
        <p:spPr>
          <a:xfrm>
            <a:off x="6108700" y="3031031"/>
            <a:ext cx="5218786" cy="31453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7D22E5CD-B4DD-3E81-711B-23390F64CC53}"/>
              </a:ext>
            </a:extLst>
          </p:cNvPr>
          <p:cNvSpPr txBox="1"/>
          <p:nvPr/>
        </p:nvSpPr>
        <p:spPr>
          <a:xfrm>
            <a:off x="4963757" y="3213100"/>
            <a:ext cx="6237644" cy="2023631"/>
          </a:xfrm>
          <a:prstGeom prst="rect">
            <a:avLst/>
          </a:prstGeom>
          <a:noFill/>
        </p:spPr>
        <p:txBody>
          <a:bodyPr wrap="square">
            <a:spAutoFit/>
          </a:bodyPr>
          <a:lstStyle/>
          <a:p>
            <a:pPr marL="1371600">
              <a:lnSpc>
                <a:spcPct val="107000"/>
              </a:lnSpc>
            </a:pPr>
            <a:r>
              <a:rPr lang="es-PE" sz="1800" b="1" dirty="0">
                <a:effectLst/>
                <a:latin typeface="Arial" panose="020B0604020202020204" pitchFamily="34" charset="0"/>
                <a:ea typeface="Times New Roman" panose="02020603050405020304" pitchFamily="18" charset="0"/>
                <a:cs typeface="Times New Roman" panose="02020603050405020304" pitchFamily="18" charset="0"/>
              </a:rPr>
              <a:t>Debilidades:</a:t>
            </a:r>
          </a:p>
          <a:p>
            <a:pPr marL="1371600">
              <a:lnSpc>
                <a:spcPct val="107000"/>
              </a:lnSpc>
            </a:pPr>
            <a:endParaRPr lang="es-P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1906270" indent="-285750">
              <a:lnSpc>
                <a:spcPct val="107000"/>
              </a:lnSpc>
              <a:buFont typeface="Arial" panose="020B0604020202020204" pitchFamily="34" charset="0"/>
              <a:buChar char="•"/>
            </a:pPr>
            <a:r>
              <a:rPr lang="es-PE" sz="1400" dirty="0">
                <a:effectLst/>
                <a:latin typeface="Arial" panose="020B0604020202020204" pitchFamily="34" charset="0"/>
                <a:ea typeface="Times New Roman" panose="02020603050405020304" pitchFamily="18" charset="0"/>
                <a:cs typeface="Times New Roman" panose="02020603050405020304" pitchFamily="18" charset="0"/>
              </a:rPr>
              <a:t>Reducción de filtros, al estar el producto involucrado con más personal, aumenta las posibilidades de detección de algunas falencias, esto disminuiría en este tipo de canal.</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906270" indent="-285750">
              <a:lnSpc>
                <a:spcPct val="107000"/>
              </a:lnSpc>
              <a:spcAft>
                <a:spcPts val="800"/>
              </a:spcAft>
              <a:buFont typeface="Arial" panose="020B0604020202020204" pitchFamily="34" charset="0"/>
              <a:buChar char="•"/>
            </a:pPr>
            <a:r>
              <a:rPr lang="es-PE" sz="1400" dirty="0">
                <a:effectLst/>
                <a:latin typeface="Arial" panose="020B0604020202020204" pitchFamily="34" charset="0"/>
                <a:ea typeface="Times New Roman" panose="02020603050405020304" pitchFamily="18" charset="0"/>
                <a:cs typeface="Times New Roman" panose="02020603050405020304" pitchFamily="18" charset="0"/>
              </a:rPr>
              <a:t>Reducción de publicidad de boca en boca por parte del personal que se encargaría de la distribución.</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FC8C8833-3409-4A15-344B-AC707667FA13}"/>
              </a:ext>
            </a:extLst>
          </p:cNvPr>
          <p:cNvSpPr txBox="1"/>
          <p:nvPr/>
        </p:nvSpPr>
        <p:spPr>
          <a:xfrm>
            <a:off x="-519531" y="3007953"/>
            <a:ext cx="6412331" cy="3271601"/>
          </a:xfrm>
          <a:prstGeom prst="rect">
            <a:avLst/>
          </a:prstGeom>
          <a:noFill/>
        </p:spPr>
        <p:txBody>
          <a:bodyPr wrap="square">
            <a:spAutoFit/>
          </a:bodyPr>
          <a:lstStyle/>
          <a:p>
            <a:pPr marL="1371600">
              <a:lnSpc>
                <a:spcPct val="107000"/>
              </a:lnSpc>
            </a:pPr>
            <a:r>
              <a:rPr lang="es-PE"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P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371600">
              <a:lnSpc>
                <a:spcPct val="107000"/>
              </a:lnSpc>
            </a:pPr>
            <a:r>
              <a:rPr lang="es-PE" sz="1800" b="1" dirty="0">
                <a:effectLst/>
                <a:latin typeface="Arial" panose="020B0604020202020204" pitchFamily="34" charset="0"/>
                <a:ea typeface="Times New Roman" panose="02020603050405020304" pitchFamily="18" charset="0"/>
                <a:cs typeface="Times New Roman" panose="02020603050405020304" pitchFamily="18" charset="0"/>
              </a:rPr>
              <a:t>Fortalezas:</a:t>
            </a:r>
            <a:endParaRPr lang="es-P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1906270" indent="-285750">
              <a:lnSpc>
                <a:spcPct val="107000"/>
              </a:lnSpc>
              <a:buFont typeface="Arial" panose="020B0604020202020204" pitchFamily="34" charset="0"/>
              <a:buChar char="•"/>
            </a:pPr>
            <a:r>
              <a:rPr lang="es-PE" sz="1400" dirty="0">
                <a:effectLst/>
                <a:latin typeface="Arial" panose="020B0604020202020204" pitchFamily="34" charset="0"/>
                <a:ea typeface="Times New Roman" panose="02020603050405020304" pitchFamily="18" charset="0"/>
                <a:cs typeface="Times New Roman" panose="02020603050405020304" pitchFamily="18" charset="0"/>
              </a:rPr>
              <a:t>Comunicación directa con el cliente, esto ayudará a conocer mejor al cliente y potencializar las condiciones comerciales</a:t>
            </a:r>
            <a:endParaRPr lang="es-P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906270" indent="-285750">
              <a:lnSpc>
                <a:spcPct val="107000"/>
              </a:lnSpc>
              <a:buFont typeface="Arial" panose="020B0604020202020204" pitchFamily="34" charset="0"/>
              <a:buChar char="•"/>
            </a:pPr>
            <a:r>
              <a:rPr lang="es-PE" sz="1400" dirty="0">
                <a:effectLst/>
                <a:latin typeface="Arial" panose="020B0604020202020204" pitchFamily="34" charset="0"/>
                <a:ea typeface="Times New Roman" panose="02020603050405020304" pitchFamily="18" charset="0"/>
                <a:cs typeface="Times New Roman" panose="02020603050405020304" pitchFamily="18" charset="0"/>
              </a:rPr>
              <a:t>Aumento de beneficios económicos </a:t>
            </a:r>
            <a:endParaRPr lang="es-P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906270" indent="-285750">
              <a:lnSpc>
                <a:spcPct val="107000"/>
              </a:lnSpc>
              <a:buFont typeface="Arial" panose="020B0604020202020204" pitchFamily="34" charset="0"/>
              <a:buChar char="•"/>
            </a:pPr>
            <a:r>
              <a:rPr lang="es-PE" sz="1400" dirty="0">
                <a:effectLst/>
                <a:latin typeface="Arial" panose="020B0604020202020204" pitchFamily="34" charset="0"/>
                <a:ea typeface="Times New Roman" panose="02020603050405020304" pitchFamily="18" charset="0"/>
                <a:cs typeface="Times New Roman" panose="02020603050405020304" pitchFamily="18" charset="0"/>
              </a:rPr>
              <a:t>Control total del canal, lo que permite detectar y solventar posibles incidencias.</a:t>
            </a:r>
            <a:endParaRPr lang="es-P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906270" indent="-285750">
              <a:lnSpc>
                <a:spcPct val="107000"/>
              </a:lnSpc>
              <a:buFont typeface="Arial" panose="020B0604020202020204" pitchFamily="34" charset="0"/>
              <a:buChar char="•"/>
            </a:pPr>
            <a:r>
              <a:rPr lang="es-PE" sz="1400" dirty="0">
                <a:effectLst/>
                <a:latin typeface="Arial" panose="020B0604020202020204" pitchFamily="34" charset="0"/>
                <a:ea typeface="Times New Roman" panose="02020603050405020304" pitchFamily="18" charset="0"/>
                <a:cs typeface="Times New Roman" panose="02020603050405020304" pitchFamily="18" charset="0"/>
              </a:rPr>
              <a:t>Al tener un contacto directo con el cliente final se puede conocer las reacciones del mercado ante los productos o servicios ofrecidos y así actuar en los puntos débiles.</a:t>
            </a:r>
            <a:endParaRPr lang="es-P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0690" indent="-90170">
              <a:lnSpc>
                <a:spcPct val="107000"/>
              </a:lnSpc>
            </a:pPr>
            <a:r>
              <a:rPr lang="es-PE"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ángulo: esquinas redondeadas 9">
            <a:extLst>
              <a:ext uri="{FF2B5EF4-FFF2-40B4-BE49-F238E27FC236}">
                <a16:creationId xmlns:a16="http://schemas.microsoft.com/office/drawing/2014/main" id="{C0EA9824-9C3B-0346-8906-A931CB804F23}"/>
              </a:ext>
            </a:extLst>
          </p:cNvPr>
          <p:cNvSpPr/>
          <p:nvPr/>
        </p:nvSpPr>
        <p:spPr>
          <a:xfrm>
            <a:off x="3035300" y="2198334"/>
            <a:ext cx="5905500" cy="6423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effectLst/>
                <a:latin typeface="Arial" panose="020B0604020202020204" pitchFamily="34" charset="0"/>
                <a:ea typeface="Times New Roman" panose="02020603050405020304" pitchFamily="18" charset="0"/>
                <a:cs typeface="Times New Roman" panose="02020603050405020304" pitchFamily="18" charset="0"/>
              </a:rPr>
              <a:t>Canal directo o de nivel cero</a:t>
            </a:r>
            <a:r>
              <a:rPr lang="es-PE"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7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14. Estrategia de Marketing Digital</a:t>
            </a:r>
          </a:p>
        </p:txBody>
      </p:sp>
      <p:graphicFrame>
        <p:nvGraphicFramePr>
          <p:cNvPr id="9" name="Tabla 8">
            <a:extLst>
              <a:ext uri="{FF2B5EF4-FFF2-40B4-BE49-F238E27FC236}">
                <a16:creationId xmlns:a16="http://schemas.microsoft.com/office/drawing/2014/main" id="{65981F06-D770-0E5A-30B7-CE2C140CFF59}"/>
              </a:ext>
            </a:extLst>
          </p:cNvPr>
          <p:cNvGraphicFramePr>
            <a:graphicFrameLocks noGrp="1"/>
          </p:cNvGraphicFramePr>
          <p:nvPr>
            <p:extLst>
              <p:ext uri="{D42A27DB-BD31-4B8C-83A1-F6EECF244321}">
                <p14:modId xmlns:p14="http://schemas.microsoft.com/office/powerpoint/2010/main" val="2655772661"/>
              </p:ext>
            </p:extLst>
          </p:nvPr>
        </p:nvGraphicFramePr>
        <p:xfrm>
          <a:off x="803464" y="1981200"/>
          <a:ext cx="5706829" cy="4169228"/>
        </p:xfrm>
        <a:graphic>
          <a:graphicData uri="http://schemas.openxmlformats.org/drawingml/2006/table">
            <a:tbl>
              <a:tblPr firstRow="1" firstCol="1" bandRow="1">
                <a:tableStyleId>{5C22544A-7EE6-4342-B048-85BDC9FD1C3A}</a:tableStyleId>
              </a:tblPr>
              <a:tblGrid>
                <a:gridCol w="2890239">
                  <a:extLst>
                    <a:ext uri="{9D8B030D-6E8A-4147-A177-3AD203B41FA5}">
                      <a16:colId xmlns:a16="http://schemas.microsoft.com/office/drawing/2014/main" val="703694588"/>
                    </a:ext>
                  </a:extLst>
                </a:gridCol>
                <a:gridCol w="2816590">
                  <a:extLst>
                    <a:ext uri="{9D8B030D-6E8A-4147-A177-3AD203B41FA5}">
                      <a16:colId xmlns:a16="http://schemas.microsoft.com/office/drawing/2014/main" val="3643036596"/>
                    </a:ext>
                  </a:extLst>
                </a:gridCol>
              </a:tblGrid>
              <a:tr h="631885">
                <a:tc>
                  <a:txBody>
                    <a:bodyPr/>
                    <a:lstStyle/>
                    <a:p>
                      <a:pPr marL="457200" algn="ctr">
                        <a:lnSpc>
                          <a:spcPct val="107000"/>
                        </a:lnSpc>
                        <a:spcAft>
                          <a:spcPts val="800"/>
                        </a:spcAft>
                      </a:pPr>
                      <a:r>
                        <a:rPr lang="es-ES" sz="1400" dirty="0">
                          <a:effectLst/>
                          <a:latin typeface="Calibri" panose="020F0502020204030204" pitchFamily="34" charset="0"/>
                          <a:ea typeface="Times New Roman" panose="02020603050405020304" pitchFamily="18" charset="0"/>
                          <a:cs typeface="Times New Roman" panose="02020603050405020304" pitchFamily="18" charset="0"/>
                        </a:rPr>
                        <a:t>Objetivo</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475" marR="49475" marT="0" marB="0" anchor="ctr">
                    <a:solidFill>
                      <a:schemeClr val="accent4"/>
                    </a:solidFill>
                  </a:tcPr>
                </a:tc>
                <a:tc>
                  <a:txBody>
                    <a:bodyPr/>
                    <a:lstStyle/>
                    <a:p>
                      <a:pPr marL="457200" algn="ctr">
                        <a:lnSpc>
                          <a:spcPct val="107000"/>
                        </a:lnSpc>
                        <a:spcAft>
                          <a:spcPts val="800"/>
                        </a:spcAft>
                      </a:pPr>
                      <a:r>
                        <a:rPr lang="es-ES" sz="1400" dirty="0">
                          <a:effectLst/>
                          <a:latin typeface="Calibri" panose="020F0502020204030204" pitchFamily="34" charset="0"/>
                          <a:ea typeface="Times New Roman" panose="02020603050405020304" pitchFamily="18" charset="0"/>
                          <a:cs typeface="Times New Roman" panose="02020603050405020304" pitchFamily="18" charset="0"/>
                        </a:rPr>
                        <a:t>Estrategias</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475" marR="49475" marT="0" marB="0" anchor="ctr">
                    <a:solidFill>
                      <a:schemeClr val="accent4"/>
                    </a:solidFill>
                  </a:tcPr>
                </a:tc>
                <a:extLst>
                  <a:ext uri="{0D108BD9-81ED-4DB2-BD59-A6C34878D82A}">
                    <a16:rowId xmlns:a16="http://schemas.microsoft.com/office/drawing/2014/main" val="1227128047"/>
                  </a:ext>
                </a:extLst>
              </a:tr>
              <a:tr h="1730878">
                <a:tc>
                  <a:txBody>
                    <a:bodyPr/>
                    <a:lstStyle/>
                    <a:p>
                      <a:pPr marL="457200">
                        <a:lnSpc>
                          <a:spcPct val="107000"/>
                        </a:lnSpc>
                        <a:spcAft>
                          <a:spcPts val="800"/>
                        </a:spcAft>
                      </a:pPr>
                      <a:endParaRPr lang="es-PE" sz="1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475" marR="49475" marT="0" marB="0" anchor="ctr">
                    <a:solidFill>
                      <a:schemeClr val="bg1">
                        <a:lumMod val="95000"/>
                      </a:schemeClr>
                    </a:solidFill>
                  </a:tcPr>
                </a:tc>
                <a:tc>
                  <a:txBody>
                    <a:bodyPr/>
                    <a:lstStyle/>
                    <a:p>
                      <a:pPr marL="628650" indent="-171450">
                        <a:lnSpc>
                          <a:spcPct val="107000"/>
                        </a:lnSpc>
                        <a:spcAft>
                          <a:spcPts val="800"/>
                        </a:spcAft>
                        <a:buFont typeface="Arial" panose="020B0604020202020204" pitchFamily="34" charset="0"/>
                        <a:buChar char="•"/>
                      </a:pPr>
                      <a:r>
                        <a:rPr kumimoji="0" lang="es-PE" altLang="es-PE" sz="1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incluir el plugin de WhatsApp</a:t>
                      </a:r>
                    </a:p>
                    <a:p>
                      <a:pPr marL="628650" indent="-171450">
                        <a:lnSpc>
                          <a:spcPct val="107000"/>
                        </a:lnSpc>
                        <a:spcAft>
                          <a:spcPts val="800"/>
                        </a:spcAft>
                        <a:buFont typeface="Arial" panose="020B0604020202020204" pitchFamily="34" charset="0"/>
                        <a:buChar char="•"/>
                      </a:pPr>
                      <a:r>
                        <a:rPr kumimoji="0" lang="es-PE" altLang="es-PE" sz="1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mejorar los textos que describe nuestros servicios </a:t>
                      </a:r>
                    </a:p>
                    <a:p>
                      <a:pPr marL="628650" indent="-171450">
                        <a:lnSpc>
                          <a:spcPct val="107000"/>
                        </a:lnSpc>
                        <a:spcAft>
                          <a:spcPts val="800"/>
                        </a:spcAft>
                        <a:buFont typeface="Arial" panose="020B0604020202020204" pitchFamily="34" charset="0"/>
                        <a:buChar char="•"/>
                      </a:pPr>
                      <a:r>
                        <a:rPr kumimoji="0" lang="es-PE" altLang="es-PE" sz="1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mejorar el contenido de los blogs</a:t>
                      </a:r>
                      <a:endParaRPr lang="es-PE" sz="1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475" marR="49475" marT="0" marB="0" anchor="ctr">
                    <a:solidFill>
                      <a:schemeClr val="bg1">
                        <a:lumMod val="95000"/>
                      </a:schemeClr>
                    </a:solidFill>
                  </a:tcPr>
                </a:tc>
                <a:extLst>
                  <a:ext uri="{0D108BD9-81ED-4DB2-BD59-A6C34878D82A}">
                    <a16:rowId xmlns:a16="http://schemas.microsoft.com/office/drawing/2014/main" val="311467295"/>
                  </a:ext>
                </a:extLst>
              </a:tr>
              <a:tr h="1806465">
                <a:tc>
                  <a:txBody>
                    <a:bodyPr/>
                    <a:lstStyle/>
                    <a:p>
                      <a:pPr marL="457200">
                        <a:lnSpc>
                          <a:spcPct val="107000"/>
                        </a:lnSpc>
                        <a:spcAft>
                          <a:spcPts val="800"/>
                        </a:spcAft>
                      </a:pPr>
                      <a:endParaRPr lang="es-PE" sz="1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475" marR="49475" marT="0" marB="0" anchor="ctr">
                    <a:solidFill>
                      <a:schemeClr val="bg1">
                        <a:lumMod val="95000"/>
                      </a:schemeClr>
                    </a:solidFill>
                  </a:tcPr>
                </a:tc>
                <a:tc>
                  <a:txBody>
                    <a:bodyPr/>
                    <a:lstStyle/>
                    <a:p>
                      <a:pPr marL="628650" indent="-171450">
                        <a:lnSpc>
                          <a:spcPct val="107000"/>
                        </a:lnSpc>
                        <a:spcAft>
                          <a:spcPts val="800"/>
                        </a:spcAft>
                        <a:buFont typeface="Arial" panose="020B0604020202020204" pitchFamily="34" charset="0"/>
                        <a:buChar char="•"/>
                      </a:pPr>
                      <a:r>
                        <a:rPr lang="es-ES" sz="1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Promocionar el sistema comercial de mineral</a:t>
                      </a:r>
                    </a:p>
                    <a:p>
                      <a:pPr marL="628650" marR="0" lvl="0" indent="-1714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PE" altLang="es-PE" sz="1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preparar cotizaci</a:t>
                      </a:r>
                      <a:r>
                        <a:rPr kumimoji="0" lang="es-PE" altLang="es-PE"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ó</a:t>
                      </a:r>
                      <a:r>
                        <a:rPr kumimoji="0" lang="es-PE" altLang="es-PE" sz="1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n y solicitar la inversi</a:t>
                      </a:r>
                      <a:r>
                        <a:rPr kumimoji="0" lang="es-PE" altLang="es-PE"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ó</a:t>
                      </a:r>
                      <a:r>
                        <a:rPr kumimoji="0" lang="es-PE" altLang="es-PE" sz="1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n del pago del anuncio</a:t>
                      </a:r>
                      <a:endParaRPr kumimoji="0" lang="es-PE" altLang="es-PE" sz="1000" b="0" i="0" u="none" strike="noStrike" cap="none" normalizeH="0" baseline="0" dirty="0">
                        <a:ln>
                          <a:noFill/>
                        </a:ln>
                        <a:solidFill>
                          <a:schemeClr val="tx1"/>
                        </a:solidFill>
                        <a:effectLst/>
                      </a:endParaRPr>
                    </a:p>
                    <a:p>
                      <a:pPr marL="457200">
                        <a:lnSpc>
                          <a:spcPct val="107000"/>
                        </a:lnSpc>
                        <a:spcAft>
                          <a:spcPts val="800"/>
                        </a:spcAft>
                      </a:pPr>
                      <a:endParaRPr lang="es-PE" sz="1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475" marR="49475" marT="0" marB="0" anchor="ctr">
                    <a:solidFill>
                      <a:schemeClr val="bg1">
                        <a:lumMod val="95000"/>
                      </a:schemeClr>
                    </a:solidFill>
                  </a:tcPr>
                </a:tc>
                <a:extLst>
                  <a:ext uri="{0D108BD9-81ED-4DB2-BD59-A6C34878D82A}">
                    <a16:rowId xmlns:a16="http://schemas.microsoft.com/office/drawing/2014/main" val="3961645472"/>
                  </a:ext>
                </a:extLst>
              </a:tr>
            </a:tbl>
          </a:graphicData>
        </a:graphic>
      </p:graphicFrame>
      <p:sp>
        <p:nvSpPr>
          <p:cNvPr id="18" name="CuadroTexto 17">
            <a:extLst>
              <a:ext uri="{FF2B5EF4-FFF2-40B4-BE49-F238E27FC236}">
                <a16:creationId xmlns:a16="http://schemas.microsoft.com/office/drawing/2014/main" id="{67E1BA66-8130-3026-03F2-37EAB6BD1F06}"/>
              </a:ext>
            </a:extLst>
          </p:cNvPr>
          <p:cNvSpPr txBox="1"/>
          <p:nvPr/>
        </p:nvSpPr>
        <p:spPr>
          <a:xfrm>
            <a:off x="583755" y="2743200"/>
            <a:ext cx="2954101" cy="1532343"/>
          </a:xfrm>
          <a:prstGeom prst="rect">
            <a:avLst/>
          </a:prstGeom>
          <a:noFill/>
        </p:spPr>
        <p:txBody>
          <a:bodyPr wrap="square">
            <a:spAutoFit/>
          </a:bodyPr>
          <a:lstStyle/>
          <a:p>
            <a:pPr marL="628650" marR="0" lvl="0" indent="-1714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Mejorar el contenido y la est</a:t>
            </a:r>
            <a:r>
              <a:rPr kumimoji="0" lang="es-PE" altLang="es-PE"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é</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tica de nuestro sitio web para obtener un</a:t>
            </a:r>
            <a:r>
              <a:rPr kumimoji="0" lang="es-PE" altLang="es-PE"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incremento de 50% de visitas al mes anterior </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a trav</a:t>
            </a:r>
            <a:r>
              <a:rPr kumimoji="0" lang="es-PE" altLang="es-PE"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é</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de un cronograma de tareas para posicionar la marca en los motores de b</a:t>
            </a:r>
            <a:r>
              <a:rPr kumimoji="0" lang="es-PE" altLang="es-PE"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ú</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squeda,</a:t>
            </a:r>
            <a:r>
              <a:rPr lang="es-PE" altLang="es-PE" sz="1100" b="0" dirty="0">
                <a:solidFill>
                  <a:schemeClr val="tx1"/>
                </a:solidFill>
                <a:ea typeface="Times New Roman" panose="02020603050405020304" pitchFamily="18" charset="0"/>
                <a:cs typeface="Arial" panose="020B0604020202020204" pitchFamily="34" charset="0"/>
              </a:rPr>
              <a:t> a desarrollar en </a:t>
            </a:r>
            <a:r>
              <a:rPr kumimoji="0" lang="es-PE" altLang="es-PE"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 meses</a:t>
            </a:r>
            <a:endParaRPr kumimoji="0" lang="es-PE" altLang="es-PE" sz="1100" b="0" i="0" u="none" strike="noStrike" cap="none" normalizeH="0" baseline="0" dirty="0">
              <a:ln>
                <a:noFill/>
              </a:ln>
              <a:solidFill>
                <a:schemeClr val="tx1"/>
              </a:solidFill>
              <a:effectLst/>
            </a:endParaRPr>
          </a:p>
        </p:txBody>
      </p:sp>
      <p:sp>
        <p:nvSpPr>
          <p:cNvPr id="19" name="CuadroTexto 18">
            <a:extLst>
              <a:ext uri="{FF2B5EF4-FFF2-40B4-BE49-F238E27FC236}">
                <a16:creationId xmlns:a16="http://schemas.microsoft.com/office/drawing/2014/main" id="{4C23E149-5F7B-C682-7AA9-2E20144D8B3C}"/>
              </a:ext>
            </a:extLst>
          </p:cNvPr>
          <p:cNvSpPr txBox="1"/>
          <p:nvPr/>
        </p:nvSpPr>
        <p:spPr>
          <a:xfrm>
            <a:off x="1045029" y="4586085"/>
            <a:ext cx="2492827" cy="938719"/>
          </a:xfrm>
          <a:prstGeom prst="rect">
            <a:avLst/>
          </a:prstGeom>
          <a:noFill/>
        </p:spPr>
        <p:txBody>
          <a:bodyPr wrap="square">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Incluir publicidad en </a:t>
            </a:r>
            <a:r>
              <a:rPr kumimoji="0" lang="es-PE" altLang="es-PE" sz="11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facebook</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mediante un anuncio</a:t>
            </a:r>
            <a:r>
              <a:rPr lang="es-PE" altLang="es-PE" sz="1100" dirty="0"/>
              <a:t> </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permitiendo que el producto se de a conocer y podamos captar el inter</a:t>
            </a:r>
            <a:r>
              <a:rPr kumimoji="0" lang="es-PE" altLang="es-PE"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é</a:t>
            </a:r>
            <a:r>
              <a:rPr kumimoji="0" lang="es-PE" altLang="es-PE" sz="11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clientes potenciales</a:t>
            </a:r>
            <a:r>
              <a:rPr lang="es-PE" altLang="es-PE" sz="1100" b="0" dirty="0">
                <a:solidFill>
                  <a:schemeClr val="tx1"/>
                </a:solidFill>
              </a:rPr>
              <a:t> en </a:t>
            </a:r>
            <a:r>
              <a:rPr kumimoji="0" lang="es-PE" altLang="es-PE"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 meses</a:t>
            </a:r>
            <a:endParaRPr kumimoji="0" lang="es-PE" altLang="es-PE" sz="1100" b="0" i="0" u="none" strike="noStrike" cap="none" normalizeH="0" baseline="0" dirty="0">
              <a:ln>
                <a:noFill/>
              </a:ln>
              <a:solidFill>
                <a:schemeClr val="tx1"/>
              </a:solidFill>
              <a:effectLst/>
            </a:endParaRPr>
          </a:p>
        </p:txBody>
      </p:sp>
      <p:sp>
        <p:nvSpPr>
          <p:cNvPr id="21" name="CuadroTexto 20">
            <a:extLst>
              <a:ext uri="{FF2B5EF4-FFF2-40B4-BE49-F238E27FC236}">
                <a16:creationId xmlns:a16="http://schemas.microsoft.com/office/drawing/2014/main" id="{6E184151-1772-63F1-F4BC-4FD01C053311}"/>
              </a:ext>
            </a:extLst>
          </p:cNvPr>
          <p:cNvSpPr txBox="1"/>
          <p:nvPr/>
        </p:nvSpPr>
        <p:spPr>
          <a:xfrm>
            <a:off x="6743700" y="1673423"/>
            <a:ext cx="2492827" cy="30777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PE" sz="1400" b="1" i="0" u="none" strike="noStrike" cap="none" normalizeH="0" baseline="0" dirty="0">
                <a:ln>
                  <a:noFill/>
                </a:ln>
                <a:solidFill>
                  <a:schemeClr val="tx1"/>
                </a:solidFill>
                <a:effectLst/>
              </a:rPr>
              <a:t>Presupuesto digital</a:t>
            </a:r>
            <a:endParaRPr kumimoji="0" lang="es-PE" altLang="es-PE" sz="1400" b="1" i="0" u="none" strike="noStrike" cap="none" normalizeH="0" baseline="0" dirty="0">
              <a:ln>
                <a:noFill/>
              </a:ln>
              <a:solidFill>
                <a:schemeClr val="tx1"/>
              </a:solidFill>
              <a:effectLst/>
            </a:endParaRPr>
          </a:p>
        </p:txBody>
      </p:sp>
      <p:graphicFrame>
        <p:nvGraphicFramePr>
          <p:cNvPr id="23" name="Tabla 23">
            <a:extLst>
              <a:ext uri="{FF2B5EF4-FFF2-40B4-BE49-F238E27FC236}">
                <a16:creationId xmlns:a16="http://schemas.microsoft.com/office/drawing/2014/main" id="{786E77CD-7F4F-5B46-BD60-2AF6D0566A58}"/>
              </a:ext>
            </a:extLst>
          </p:cNvPr>
          <p:cNvGraphicFramePr>
            <a:graphicFrameLocks noGrp="1"/>
          </p:cNvGraphicFramePr>
          <p:nvPr>
            <p:extLst>
              <p:ext uri="{D42A27DB-BD31-4B8C-83A1-F6EECF244321}">
                <p14:modId xmlns:p14="http://schemas.microsoft.com/office/powerpoint/2010/main" val="1618949795"/>
              </p:ext>
            </p:extLst>
          </p:nvPr>
        </p:nvGraphicFramePr>
        <p:xfrm>
          <a:off x="6751858" y="1981201"/>
          <a:ext cx="5091799" cy="4169227"/>
        </p:xfrm>
        <a:graphic>
          <a:graphicData uri="http://schemas.openxmlformats.org/drawingml/2006/table">
            <a:tbl>
              <a:tblPr firstRow="1" bandRow="1">
                <a:tableStyleId>{5C22544A-7EE6-4342-B048-85BDC9FD1C3A}</a:tableStyleId>
              </a:tblPr>
              <a:tblGrid>
                <a:gridCol w="967712">
                  <a:extLst>
                    <a:ext uri="{9D8B030D-6E8A-4147-A177-3AD203B41FA5}">
                      <a16:colId xmlns:a16="http://schemas.microsoft.com/office/drawing/2014/main" val="3745292749"/>
                    </a:ext>
                  </a:extLst>
                </a:gridCol>
                <a:gridCol w="948433">
                  <a:extLst>
                    <a:ext uri="{9D8B030D-6E8A-4147-A177-3AD203B41FA5}">
                      <a16:colId xmlns:a16="http://schemas.microsoft.com/office/drawing/2014/main" val="3605395414"/>
                    </a:ext>
                  </a:extLst>
                </a:gridCol>
                <a:gridCol w="3175654">
                  <a:extLst>
                    <a:ext uri="{9D8B030D-6E8A-4147-A177-3AD203B41FA5}">
                      <a16:colId xmlns:a16="http://schemas.microsoft.com/office/drawing/2014/main" val="316986781"/>
                    </a:ext>
                  </a:extLst>
                </a:gridCol>
              </a:tblGrid>
              <a:tr h="609377">
                <a:tc>
                  <a:txBody>
                    <a:bodyPr/>
                    <a:lstStyle/>
                    <a:p>
                      <a:pPr algn="ctr"/>
                      <a:r>
                        <a:rPr lang="es-ES" sz="1200" dirty="0"/>
                        <a:t>Descripción</a:t>
                      </a:r>
                      <a:endParaRPr lang="es-PE" sz="1200" dirty="0"/>
                    </a:p>
                  </a:txBody>
                  <a:tcPr anchor="ctr">
                    <a:solidFill>
                      <a:schemeClr val="accent4"/>
                    </a:solidFill>
                  </a:tcPr>
                </a:tc>
                <a:tc>
                  <a:txBody>
                    <a:bodyPr/>
                    <a:lstStyle/>
                    <a:p>
                      <a:pPr algn="ctr"/>
                      <a:r>
                        <a:rPr lang="es-ES" sz="1200" dirty="0"/>
                        <a:t>Costo</a:t>
                      </a:r>
                      <a:endParaRPr lang="es-PE" sz="1200" dirty="0"/>
                    </a:p>
                  </a:txBody>
                  <a:tcPr anchor="ctr">
                    <a:solidFill>
                      <a:schemeClr val="accent4"/>
                    </a:solidFill>
                  </a:tcPr>
                </a:tc>
                <a:tc>
                  <a:txBody>
                    <a:bodyPr/>
                    <a:lstStyle/>
                    <a:p>
                      <a:pPr algn="ctr"/>
                      <a:r>
                        <a:rPr lang="es-ES" sz="1200" dirty="0"/>
                        <a:t>Detalle</a:t>
                      </a:r>
                      <a:endParaRPr lang="es-PE" sz="1200" dirty="0"/>
                    </a:p>
                  </a:txBody>
                  <a:tcPr anchor="ctr">
                    <a:solidFill>
                      <a:schemeClr val="accent4"/>
                    </a:solidFill>
                  </a:tcPr>
                </a:tc>
                <a:extLst>
                  <a:ext uri="{0D108BD9-81ED-4DB2-BD59-A6C34878D82A}">
                    <a16:rowId xmlns:a16="http://schemas.microsoft.com/office/drawing/2014/main" val="1533609243"/>
                  </a:ext>
                </a:extLst>
              </a:tr>
              <a:tr h="441954">
                <a:tc>
                  <a:txBody>
                    <a:bodyPr/>
                    <a:lstStyle/>
                    <a:p>
                      <a:r>
                        <a:rPr lang="es-ES" sz="1100" dirty="0"/>
                        <a:t>Anuncios</a:t>
                      </a:r>
                      <a:endParaRPr lang="es-PE" sz="1100" dirty="0"/>
                    </a:p>
                  </a:txBody>
                  <a:tcPr>
                    <a:solidFill>
                      <a:schemeClr val="bg1">
                        <a:lumMod val="95000"/>
                      </a:schemeClr>
                    </a:solidFill>
                  </a:tcPr>
                </a:tc>
                <a:tc>
                  <a:txBody>
                    <a:bodyPr/>
                    <a:lstStyle/>
                    <a:p>
                      <a:r>
                        <a:rPr lang="es-ES" sz="1100" dirty="0"/>
                        <a:t>S/. 200.00</a:t>
                      </a:r>
                      <a:endParaRPr lang="es-PE" sz="1100" dirty="0"/>
                    </a:p>
                  </a:txBody>
                  <a:tcPr>
                    <a:solidFill>
                      <a:schemeClr val="bg1">
                        <a:lumMod val="95000"/>
                      </a:schemeClr>
                    </a:solidFill>
                  </a:tcPr>
                </a:tc>
                <a:tc>
                  <a:txBody>
                    <a:bodyPr/>
                    <a:lstStyle/>
                    <a:p>
                      <a:r>
                        <a:rPr lang="es-ES" sz="1100" dirty="0"/>
                        <a:t>En plataforma de Facebook</a:t>
                      </a:r>
                      <a:endParaRPr lang="es-PE" sz="1100" dirty="0"/>
                    </a:p>
                  </a:txBody>
                  <a:tcPr>
                    <a:solidFill>
                      <a:schemeClr val="bg1">
                        <a:lumMod val="95000"/>
                      </a:schemeClr>
                    </a:solidFill>
                  </a:tcPr>
                </a:tc>
                <a:extLst>
                  <a:ext uri="{0D108BD9-81ED-4DB2-BD59-A6C34878D82A}">
                    <a16:rowId xmlns:a16="http://schemas.microsoft.com/office/drawing/2014/main" val="3471004012"/>
                  </a:ext>
                </a:extLst>
              </a:tr>
              <a:tr h="708338">
                <a:tc>
                  <a:txBody>
                    <a:bodyPr/>
                    <a:lstStyle/>
                    <a:p>
                      <a:r>
                        <a:rPr lang="es-ES" sz="1100" dirty="0"/>
                        <a:t>Mano de obra</a:t>
                      </a:r>
                      <a:endParaRPr lang="es-PE"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 300.00</a:t>
                      </a:r>
                      <a:endParaRPr lang="es-PE" sz="1100" dirty="0"/>
                    </a:p>
                  </a:txBody>
                  <a:tcPr>
                    <a:solidFill>
                      <a:schemeClr val="bg1">
                        <a:lumMod val="95000"/>
                      </a:schemeClr>
                    </a:solidFill>
                  </a:tcPr>
                </a:tc>
                <a:tc>
                  <a:txBody>
                    <a:bodyPr/>
                    <a:lstStyle/>
                    <a:p>
                      <a:r>
                        <a:rPr lang="es-ES" sz="1100" dirty="0"/>
                        <a:t>Personal dedicado al seguimiento de los resultados coordinaciones con la agencia, este personal dedicará </a:t>
                      </a:r>
                      <a:r>
                        <a:rPr lang="es-ES" sz="1100" dirty="0" err="1"/>
                        <a:t>aprox</a:t>
                      </a:r>
                      <a:r>
                        <a:rPr lang="es-ES" sz="1100" dirty="0"/>
                        <a:t> 3 horas por día a estas actividades</a:t>
                      </a:r>
                      <a:endParaRPr lang="es-PE" sz="1100" dirty="0"/>
                    </a:p>
                  </a:txBody>
                  <a:tcPr>
                    <a:solidFill>
                      <a:schemeClr val="bg1">
                        <a:lumMod val="95000"/>
                      </a:schemeClr>
                    </a:solidFill>
                  </a:tcPr>
                </a:tc>
                <a:extLst>
                  <a:ext uri="{0D108BD9-81ED-4DB2-BD59-A6C34878D82A}">
                    <a16:rowId xmlns:a16="http://schemas.microsoft.com/office/drawing/2014/main" val="2539465133"/>
                  </a:ext>
                </a:extLst>
              </a:tr>
              <a:tr h="508550">
                <a:tc>
                  <a:txBody>
                    <a:bodyPr/>
                    <a:lstStyle/>
                    <a:p>
                      <a:r>
                        <a:rPr lang="es-ES" sz="1100" dirty="0"/>
                        <a:t>Agencia de marketing</a:t>
                      </a:r>
                      <a:endParaRPr lang="es-PE"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 600.00</a:t>
                      </a:r>
                      <a:endParaRPr lang="es-PE" sz="1100" dirty="0"/>
                    </a:p>
                  </a:txBody>
                  <a:tcPr>
                    <a:solidFill>
                      <a:schemeClr val="bg1">
                        <a:lumMod val="95000"/>
                      </a:schemeClr>
                    </a:solidFill>
                  </a:tcPr>
                </a:tc>
                <a:tc>
                  <a:txBody>
                    <a:bodyPr/>
                    <a:lstStyle/>
                    <a:p>
                      <a:r>
                        <a:rPr lang="es-ES" sz="1100" dirty="0"/>
                        <a:t>Cantidad de entregables al mes</a:t>
                      </a:r>
                      <a:endParaRPr lang="es-PE" sz="1100" dirty="0"/>
                    </a:p>
                  </a:txBody>
                  <a:tcPr>
                    <a:solidFill>
                      <a:schemeClr val="bg1">
                        <a:lumMod val="95000"/>
                      </a:schemeClr>
                    </a:solidFill>
                  </a:tcPr>
                </a:tc>
                <a:extLst>
                  <a:ext uri="{0D108BD9-81ED-4DB2-BD59-A6C34878D82A}">
                    <a16:rowId xmlns:a16="http://schemas.microsoft.com/office/drawing/2014/main" val="2869251343"/>
                  </a:ext>
                </a:extLst>
              </a:tr>
              <a:tr h="508550">
                <a:tc>
                  <a:txBody>
                    <a:bodyPr/>
                    <a:lstStyle/>
                    <a:p>
                      <a:r>
                        <a:rPr lang="es-ES" sz="1100" dirty="0"/>
                        <a:t>Licencias de </a:t>
                      </a:r>
                      <a:r>
                        <a:rPr lang="es-ES" sz="1100" dirty="0" err="1"/>
                        <a:t>canva</a:t>
                      </a:r>
                      <a:endParaRPr lang="es-PE"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  30.00</a:t>
                      </a:r>
                      <a:endParaRPr lang="es-PE" sz="1100" dirty="0"/>
                    </a:p>
                  </a:txBody>
                  <a:tcPr>
                    <a:solidFill>
                      <a:schemeClr val="bg1">
                        <a:lumMod val="95000"/>
                      </a:schemeClr>
                    </a:solidFill>
                  </a:tcPr>
                </a:tc>
                <a:tc>
                  <a:txBody>
                    <a:bodyPr/>
                    <a:lstStyle/>
                    <a:p>
                      <a:r>
                        <a:rPr lang="es-ES" sz="1100" dirty="0"/>
                        <a:t>Para creación de contenido simple</a:t>
                      </a:r>
                      <a:endParaRPr lang="es-PE" sz="1100" dirty="0"/>
                    </a:p>
                  </a:txBody>
                  <a:tcPr>
                    <a:solidFill>
                      <a:schemeClr val="bg1">
                        <a:lumMod val="95000"/>
                      </a:schemeClr>
                    </a:solidFill>
                  </a:tcPr>
                </a:tc>
                <a:extLst>
                  <a:ext uri="{0D108BD9-81ED-4DB2-BD59-A6C34878D82A}">
                    <a16:rowId xmlns:a16="http://schemas.microsoft.com/office/drawing/2014/main" val="4223546188"/>
                  </a:ext>
                </a:extLst>
              </a:tr>
              <a:tr h="441954">
                <a:tc>
                  <a:txBody>
                    <a:bodyPr/>
                    <a:lstStyle/>
                    <a:p>
                      <a:r>
                        <a:rPr lang="es-ES" sz="1100" dirty="0"/>
                        <a:t>Cámara </a:t>
                      </a:r>
                      <a:endParaRPr lang="es-PE"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 2,000.00</a:t>
                      </a:r>
                      <a:endParaRPr lang="es-PE" sz="1100" dirty="0"/>
                    </a:p>
                  </a:txBody>
                  <a:tcPr>
                    <a:solidFill>
                      <a:schemeClr val="bg1">
                        <a:lumMod val="95000"/>
                      </a:schemeClr>
                    </a:solidFill>
                  </a:tcPr>
                </a:tc>
                <a:tc>
                  <a:txBody>
                    <a:bodyPr/>
                    <a:lstStyle/>
                    <a:p>
                      <a:r>
                        <a:rPr lang="es-ES" sz="1100" dirty="0"/>
                        <a:t>Para creación de contenido extra y otros. Costo fijo</a:t>
                      </a:r>
                      <a:endParaRPr lang="es-PE" sz="1100" dirty="0"/>
                    </a:p>
                  </a:txBody>
                  <a:tcPr>
                    <a:solidFill>
                      <a:schemeClr val="bg1">
                        <a:lumMod val="95000"/>
                      </a:schemeClr>
                    </a:solidFill>
                  </a:tcPr>
                </a:tc>
                <a:extLst>
                  <a:ext uri="{0D108BD9-81ED-4DB2-BD59-A6C34878D82A}">
                    <a16:rowId xmlns:a16="http://schemas.microsoft.com/office/drawing/2014/main" val="1906054233"/>
                  </a:ext>
                </a:extLst>
              </a:tr>
              <a:tr h="441954">
                <a:tc>
                  <a:txBody>
                    <a:bodyPr/>
                    <a:lstStyle/>
                    <a:p>
                      <a:r>
                        <a:rPr lang="es-ES" sz="1100" b="1" dirty="0"/>
                        <a:t>Total 1er mes</a:t>
                      </a:r>
                      <a:endParaRPr lang="es-PE" sz="1100" b="1"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b="1" dirty="0"/>
                        <a:t>S/. 3,130.00</a:t>
                      </a:r>
                      <a:endParaRPr lang="es-PE" sz="1100" b="1" dirty="0"/>
                    </a:p>
                  </a:txBody>
                  <a:tcPr>
                    <a:solidFill>
                      <a:schemeClr val="bg1">
                        <a:lumMod val="95000"/>
                      </a:schemeClr>
                    </a:solidFill>
                  </a:tcPr>
                </a:tc>
                <a:tc>
                  <a:txBody>
                    <a:bodyPr/>
                    <a:lstStyle/>
                    <a:p>
                      <a:endParaRPr lang="es-PE" sz="1100"/>
                    </a:p>
                  </a:txBody>
                  <a:tcPr>
                    <a:solidFill>
                      <a:schemeClr val="bg1">
                        <a:lumMod val="95000"/>
                      </a:schemeClr>
                    </a:solidFill>
                  </a:tcPr>
                </a:tc>
                <a:extLst>
                  <a:ext uri="{0D108BD9-81ED-4DB2-BD59-A6C34878D82A}">
                    <a16:rowId xmlns:a16="http://schemas.microsoft.com/office/drawing/2014/main" val="1633278603"/>
                  </a:ext>
                </a:extLst>
              </a:tr>
              <a:tr h="508550">
                <a:tc>
                  <a:txBody>
                    <a:bodyPr/>
                    <a:lstStyle/>
                    <a:p>
                      <a:r>
                        <a:rPr lang="es-ES" sz="1100" b="1" dirty="0"/>
                        <a:t>Total 2do mes</a:t>
                      </a:r>
                      <a:endParaRPr lang="es-PE" sz="1100" b="1"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b="1" dirty="0"/>
                        <a:t>S/. 1,130.00</a:t>
                      </a:r>
                      <a:endParaRPr lang="es-PE" sz="1100" b="1" dirty="0"/>
                    </a:p>
                  </a:txBody>
                  <a:tcPr>
                    <a:solidFill>
                      <a:schemeClr val="bg1">
                        <a:lumMod val="95000"/>
                      </a:schemeClr>
                    </a:solidFill>
                  </a:tcPr>
                </a:tc>
                <a:tc>
                  <a:txBody>
                    <a:bodyPr/>
                    <a:lstStyle/>
                    <a:p>
                      <a:endParaRPr lang="es-PE" sz="1100" dirty="0"/>
                    </a:p>
                  </a:txBody>
                  <a:tcPr>
                    <a:solidFill>
                      <a:schemeClr val="bg1">
                        <a:lumMod val="95000"/>
                      </a:schemeClr>
                    </a:solidFill>
                  </a:tcPr>
                </a:tc>
                <a:extLst>
                  <a:ext uri="{0D108BD9-81ED-4DB2-BD59-A6C34878D82A}">
                    <a16:rowId xmlns:a16="http://schemas.microsoft.com/office/drawing/2014/main" val="261756501"/>
                  </a:ext>
                </a:extLst>
              </a:tr>
            </a:tbl>
          </a:graphicData>
        </a:graphic>
      </p:graphicFrame>
      <p:sp>
        <p:nvSpPr>
          <p:cNvPr id="24" name="CuadroTexto 23">
            <a:extLst>
              <a:ext uri="{FF2B5EF4-FFF2-40B4-BE49-F238E27FC236}">
                <a16:creationId xmlns:a16="http://schemas.microsoft.com/office/drawing/2014/main" id="{B269FD14-DC7F-6CE2-6916-F75D2390AF9F}"/>
              </a:ext>
            </a:extLst>
          </p:cNvPr>
          <p:cNvSpPr txBox="1"/>
          <p:nvPr/>
        </p:nvSpPr>
        <p:spPr>
          <a:xfrm>
            <a:off x="814391" y="1673423"/>
            <a:ext cx="2492827" cy="30777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PE" sz="1400" b="1" i="0" u="none" strike="noStrike" cap="none" normalizeH="0" baseline="0" dirty="0">
                <a:ln>
                  <a:noFill/>
                </a:ln>
                <a:solidFill>
                  <a:schemeClr val="tx1"/>
                </a:solidFill>
                <a:effectLst/>
              </a:rPr>
              <a:t>Objetivos y estrategias</a:t>
            </a:r>
            <a:endParaRPr kumimoji="0" lang="es-PE" altLang="es-PE" sz="14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15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15. Plan de Fidelización y CRM</a:t>
            </a:r>
          </a:p>
        </p:txBody>
      </p:sp>
      <p:sp>
        <p:nvSpPr>
          <p:cNvPr id="16" name="CuadroTexto 15">
            <a:extLst>
              <a:ext uri="{FF2B5EF4-FFF2-40B4-BE49-F238E27FC236}">
                <a16:creationId xmlns:a16="http://schemas.microsoft.com/office/drawing/2014/main" id="{0F664C0C-0F83-4015-9478-6F9B84484138}"/>
              </a:ext>
            </a:extLst>
          </p:cNvPr>
          <p:cNvSpPr txBox="1"/>
          <p:nvPr/>
        </p:nvSpPr>
        <p:spPr>
          <a:xfrm>
            <a:off x="7990114" y="852997"/>
            <a:ext cx="1454742" cy="451790"/>
          </a:xfrm>
          <a:prstGeom prst="rect">
            <a:avLst/>
          </a:prstGeom>
          <a:noFill/>
        </p:spPr>
        <p:txBody>
          <a:bodyPr wrap="square" rtlCol="0">
            <a:spAutoFit/>
          </a:bodyPr>
          <a:lstStyle/>
          <a:p>
            <a:pPr algn="just">
              <a:lnSpc>
                <a:spcPct val="150000"/>
              </a:lnSpc>
              <a:buClr>
                <a:srgbClr val="FAD634"/>
              </a:buClr>
            </a:pPr>
            <a:r>
              <a:rPr lang="es-PE" dirty="0">
                <a:latin typeface="Verdana" panose="020B0604030504040204" pitchFamily="34" charset="0"/>
              </a:rPr>
              <a:t>CRM:</a:t>
            </a:r>
            <a:endParaRPr lang="es-PE" b="0" i="0" dirty="0">
              <a:effectLst/>
              <a:latin typeface="Verdana" panose="020B0604030504040204" pitchFamily="34" charset="0"/>
            </a:endParaRPr>
          </a:p>
        </p:txBody>
      </p:sp>
      <p:graphicFrame>
        <p:nvGraphicFramePr>
          <p:cNvPr id="2" name="Tabla 1">
            <a:extLst>
              <a:ext uri="{FF2B5EF4-FFF2-40B4-BE49-F238E27FC236}">
                <a16:creationId xmlns:a16="http://schemas.microsoft.com/office/drawing/2014/main" id="{C7F2A898-5BC7-1435-2BF2-8767D18C9020}"/>
              </a:ext>
            </a:extLst>
          </p:cNvPr>
          <p:cNvGraphicFramePr>
            <a:graphicFrameLocks noGrp="1"/>
          </p:cNvGraphicFramePr>
          <p:nvPr>
            <p:extLst>
              <p:ext uri="{D42A27DB-BD31-4B8C-83A1-F6EECF244321}">
                <p14:modId xmlns:p14="http://schemas.microsoft.com/office/powerpoint/2010/main" val="871996322"/>
              </p:ext>
            </p:extLst>
          </p:nvPr>
        </p:nvGraphicFramePr>
        <p:xfrm>
          <a:off x="8096217" y="1304787"/>
          <a:ext cx="2632350" cy="5242052"/>
        </p:xfrm>
        <a:graphic>
          <a:graphicData uri="http://schemas.openxmlformats.org/drawingml/2006/table">
            <a:tbl>
              <a:tblPr firstRow="1" firstCol="1" bandRow="1">
                <a:tableStyleId>{5C22544A-7EE6-4342-B048-85BDC9FD1C3A}</a:tableStyleId>
              </a:tblPr>
              <a:tblGrid>
                <a:gridCol w="180033">
                  <a:extLst>
                    <a:ext uri="{9D8B030D-6E8A-4147-A177-3AD203B41FA5}">
                      <a16:colId xmlns:a16="http://schemas.microsoft.com/office/drawing/2014/main" val="651151536"/>
                    </a:ext>
                  </a:extLst>
                </a:gridCol>
                <a:gridCol w="59399">
                  <a:extLst>
                    <a:ext uri="{9D8B030D-6E8A-4147-A177-3AD203B41FA5}">
                      <a16:colId xmlns:a16="http://schemas.microsoft.com/office/drawing/2014/main" val="3712350619"/>
                    </a:ext>
                  </a:extLst>
                </a:gridCol>
                <a:gridCol w="2392918">
                  <a:extLst>
                    <a:ext uri="{9D8B030D-6E8A-4147-A177-3AD203B41FA5}">
                      <a16:colId xmlns:a16="http://schemas.microsoft.com/office/drawing/2014/main" val="3137784140"/>
                    </a:ext>
                  </a:extLst>
                </a:gridCol>
              </a:tblGrid>
              <a:tr h="149741">
                <a:tc gridSpan="3">
                  <a:txBody>
                    <a:bodyPr/>
                    <a:lstStyle/>
                    <a:p>
                      <a:pPr>
                        <a:lnSpc>
                          <a:spcPct val="107000"/>
                        </a:lnSpc>
                        <a:spcAft>
                          <a:spcPts val="800"/>
                        </a:spcAft>
                      </a:pPr>
                      <a:r>
                        <a:rPr lang="es-PE" sz="1050" u="sng" dirty="0">
                          <a:effectLst/>
                        </a:rPr>
                        <a:t>1. Datos de carácter identificativo</a:t>
                      </a:r>
                      <a:r>
                        <a:rPr lang="es-PE" sz="1050" dirty="0">
                          <a:effectLst/>
                        </a:rPr>
                        <a:t>:</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ctr">
                    <a:solidFill>
                      <a:schemeClr val="accent4"/>
                    </a:solidFill>
                  </a:tcPr>
                </a:tc>
                <a:tc hMerge="1">
                  <a:txBody>
                    <a:bodyPr/>
                    <a:lstStyle/>
                    <a:p>
                      <a:endParaRPr lang="es-PE"/>
                    </a:p>
                  </a:txBody>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ctr">
                    <a:solidFill>
                      <a:schemeClr val="accent4"/>
                    </a:solidFill>
                  </a:tcPr>
                </a:tc>
                <a:extLst>
                  <a:ext uri="{0D108BD9-81ED-4DB2-BD59-A6C34878D82A}">
                    <a16:rowId xmlns:a16="http://schemas.microsoft.com/office/drawing/2014/main" val="2078357005"/>
                  </a:ext>
                </a:extLst>
              </a:tr>
              <a:tr h="149741">
                <a:tc gridSpan="2">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Apellido y Nombre</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a:effectLst/>
                        </a:rPr>
                        <a:t>Apellido y Nombre</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2603803533"/>
                  </a:ext>
                </a:extLst>
              </a:tr>
              <a:tr h="149741">
                <a:tc gridSpan="2">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DNI</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a:effectLst/>
                        </a:rPr>
                        <a:t>DNI</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2206241197"/>
                  </a:ext>
                </a:extLst>
              </a:tr>
              <a:tr h="149741">
                <a:tc gridSpan="2">
                  <a:txBody>
                    <a:bodyPr/>
                    <a:lstStyle/>
                    <a:p>
                      <a:pPr>
                        <a:lnSpc>
                          <a:spcPct val="107000"/>
                        </a:lnSpc>
                        <a:spcAft>
                          <a:spcPts val="800"/>
                        </a:spcAft>
                      </a:pPr>
                      <a:r>
                        <a:rPr lang="es-PE" sz="1050" dirty="0">
                          <a:effectLst/>
                        </a:rPr>
                        <a:t> </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RUC</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a:effectLst/>
                        </a:rPr>
                        <a:t>RUC</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3223875462"/>
                  </a:ext>
                </a:extLst>
              </a:tr>
              <a:tr h="149741">
                <a:tc gridSpan="2">
                  <a:txBody>
                    <a:bodyPr/>
                    <a:lstStyle/>
                    <a:p>
                      <a:pPr>
                        <a:lnSpc>
                          <a:spcPct val="107000"/>
                        </a:lnSpc>
                        <a:spcAft>
                          <a:spcPts val="800"/>
                        </a:spcAft>
                      </a:pPr>
                      <a:r>
                        <a:rPr lang="es-PE" sz="1050" dirty="0">
                          <a:effectLst/>
                        </a:rPr>
                        <a:t> </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Dirección de Trabajo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a:effectLst/>
                        </a:rPr>
                        <a:t>Dirección de Trabajo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2203432654"/>
                  </a:ext>
                </a:extLst>
              </a:tr>
              <a:tr h="149741">
                <a:tc gridSpan="2">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Distrito de trabajo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a:effectLst/>
                        </a:rPr>
                        <a:t>Distrito de trabajo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2642318159"/>
                  </a:ext>
                </a:extLst>
              </a:tr>
              <a:tr h="0">
                <a:tc gridSpan="2">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Correo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dirty="0">
                          <a:effectLst/>
                        </a:rPr>
                        <a:t>Correo</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1727641391"/>
                  </a:ext>
                </a:extLst>
              </a:tr>
              <a:tr h="149741">
                <a:tc gridSpan="2">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r>
                        <a:rPr lang="es-PE" sz="1050">
                          <a:effectLst/>
                        </a:rPr>
                        <a:t>Celular</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tc>
                  <a:txBody>
                    <a:bodyPr/>
                    <a:lstStyle/>
                    <a:p>
                      <a:pPr>
                        <a:lnSpc>
                          <a:spcPct val="107000"/>
                        </a:lnSpc>
                        <a:spcAft>
                          <a:spcPts val="800"/>
                        </a:spcAft>
                      </a:pPr>
                      <a:r>
                        <a:rPr lang="es-PE" sz="1050" dirty="0">
                          <a:effectLst/>
                        </a:rPr>
                        <a:t>Celular</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extLst>
                  <a:ext uri="{0D108BD9-81ED-4DB2-BD59-A6C34878D82A}">
                    <a16:rowId xmlns:a16="http://schemas.microsoft.com/office/drawing/2014/main" val="2759655022"/>
                  </a:ext>
                </a:extLst>
              </a:tr>
              <a:tr h="149741">
                <a:tc gridSpan="3">
                  <a:txBody>
                    <a:bodyPr/>
                    <a:lstStyle/>
                    <a:p>
                      <a:pPr>
                        <a:lnSpc>
                          <a:spcPct val="107000"/>
                        </a:lnSpc>
                        <a:spcAft>
                          <a:spcPts val="800"/>
                        </a:spcAft>
                      </a:pPr>
                      <a:r>
                        <a:rPr lang="es-PE" sz="1050" u="sng" dirty="0">
                          <a:effectLst/>
                        </a:rPr>
                        <a:t>2. Datos de características personales</a:t>
                      </a:r>
                      <a:r>
                        <a:rPr lang="es-PE" sz="1050" dirty="0">
                          <a:effectLst/>
                        </a:rPr>
                        <a:t>:</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ctr">
                    <a:solidFill>
                      <a:schemeClr val="accent4"/>
                    </a:solidFill>
                  </a:tcPr>
                </a:tc>
                <a:tc hMerge="1">
                  <a:txBody>
                    <a:bodyPr/>
                    <a:lstStyle/>
                    <a:p>
                      <a:endParaRPr lang="es-PE"/>
                    </a:p>
                  </a:txBody>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ctr">
                    <a:solidFill>
                      <a:schemeClr val="accent4"/>
                    </a:solidFill>
                  </a:tcPr>
                </a:tc>
                <a:extLst>
                  <a:ext uri="{0D108BD9-81ED-4DB2-BD59-A6C34878D82A}">
                    <a16:rowId xmlns:a16="http://schemas.microsoft.com/office/drawing/2014/main" val="2304838087"/>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Estado civil</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3848431905"/>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Fecha de nacimiento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593420950"/>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Edad</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112479738"/>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Género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3092578260"/>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Profesión/Ocupación</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3490973784"/>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dirty="0">
                          <a:effectLst/>
                        </a:rPr>
                        <a:t>Nivel educativo</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1447920646"/>
                  </a:ext>
                </a:extLst>
              </a:tr>
              <a:tr h="258305">
                <a:tc gridSpan="3">
                  <a:txBody>
                    <a:bodyPr/>
                    <a:lstStyle/>
                    <a:p>
                      <a:pPr>
                        <a:lnSpc>
                          <a:spcPct val="107000"/>
                        </a:lnSpc>
                        <a:spcAft>
                          <a:spcPts val="800"/>
                        </a:spcAft>
                      </a:pPr>
                      <a:r>
                        <a:rPr lang="es-PE" sz="1050" u="sng" dirty="0">
                          <a:effectLst/>
                        </a:rPr>
                        <a:t>3. Datos económicos- financieros y de seguros</a:t>
                      </a:r>
                      <a:r>
                        <a:rPr lang="es-PE" sz="1050" dirty="0">
                          <a:effectLst/>
                        </a:rPr>
                        <a:t>:</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ctr">
                    <a:solidFill>
                      <a:schemeClr val="accent4"/>
                    </a:solidFill>
                  </a:tcPr>
                </a:tc>
                <a:tc hMerge="1">
                  <a:txBody>
                    <a:bodyPr/>
                    <a:lstStyle/>
                    <a:p>
                      <a:endParaRPr lang="es-PE"/>
                    </a:p>
                  </a:txBody>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ctr">
                    <a:solidFill>
                      <a:schemeClr val="accent4"/>
                    </a:solidFill>
                  </a:tcPr>
                </a:tc>
                <a:extLst>
                  <a:ext uri="{0D108BD9-81ED-4DB2-BD59-A6C34878D82A}">
                    <a16:rowId xmlns:a16="http://schemas.microsoft.com/office/drawing/2014/main" val="754549924"/>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Nivel de ingresos</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772682506"/>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Bancarizado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694973078"/>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Tarjeta de crédito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200272262"/>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dirty="0">
                          <a:effectLst/>
                        </a:rPr>
                        <a:t>Calificación crediticia - SBS</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895143108"/>
                  </a:ext>
                </a:extLst>
              </a:tr>
              <a:tr h="149741">
                <a:tc gridSpan="3">
                  <a:txBody>
                    <a:bodyPr/>
                    <a:lstStyle/>
                    <a:p>
                      <a:pPr>
                        <a:lnSpc>
                          <a:spcPct val="107000"/>
                        </a:lnSpc>
                        <a:spcAft>
                          <a:spcPts val="800"/>
                        </a:spcAft>
                      </a:pPr>
                      <a:r>
                        <a:rPr lang="es-PE" sz="1050" u="sng" dirty="0">
                          <a:effectLst/>
                        </a:rPr>
                        <a:t>4. Datos de carácter social</a:t>
                      </a:r>
                      <a:r>
                        <a:rPr lang="es-PE" sz="1050" dirty="0">
                          <a:effectLst/>
                        </a:rPr>
                        <a:t>:</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accent4"/>
                    </a:solidFill>
                  </a:tcPr>
                </a:tc>
                <a:tc hMerge="1">
                  <a:txBody>
                    <a:bodyPr/>
                    <a:lstStyle/>
                    <a:p>
                      <a:endParaRPr lang="es-PE"/>
                    </a:p>
                  </a:txBody>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accent4"/>
                    </a:solidFill>
                  </a:tcPr>
                </a:tc>
                <a:extLst>
                  <a:ext uri="{0D108BD9-81ED-4DB2-BD59-A6C34878D82A}">
                    <a16:rowId xmlns:a16="http://schemas.microsoft.com/office/drawing/2014/main" val="2730765715"/>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Club o asociaciones</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933051294"/>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Usa WhatsApp</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59792613"/>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Lee continuamente su WhatsApp</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210971948"/>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dirty="0">
                          <a:effectLst/>
                        </a:rPr>
                        <a:t>Quisiera recibir publicidad al:</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3417991246"/>
                  </a:ext>
                </a:extLst>
              </a:tr>
              <a:tr h="149741">
                <a:tc gridSpan="3">
                  <a:txBody>
                    <a:bodyPr/>
                    <a:lstStyle/>
                    <a:p>
                      <a:pPr>
                        <a:lnSpc>
                          <a:spcPct val="107000"/>
                        </a:lnSpc>
                        <a:spcAft>
                          <a:spcPts val="800"/>
                        </a:spcAft>
                      </a:pPr>
                      <a:r>
                        <a:rPr lang="es-PE" sz="1050" u="sng" dirty="0">
                          <a:effectLst/>
                        </a:rPr>
                        <a:t>5. Datos de compra</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accent4"/>
                    </a:solidFill>
                  </a:tcPr>
                </a:tc>
                <a:tc hMerge="1">
                  <a:txBody>
                    <a:bodyPr/>
                    <a:lstStyle/>
                    <a:p>
                      <a:endParaRPr lang="es-PE"/>
                    </a:p>
                  </a:txBody>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accent4"/>
                    </a:solidFill>
                  </a:tcPr>
                </a:tc>
                <a:extLst>
                  <a:ext uri="{0D108BD9-81ED-4DB2-BD59-A6C34878D82A}">
                    <a16:rowId xmlns:a16="http://schemas.microsoft.com/office/drawing/2014/main" val="1523011869"/>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Sistema comprado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3897839037"/>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Módulo comprado</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551429693"/>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Ultima fecha de compra</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2560509597"/>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a:effectLst/>
                        </a:rPr>
                        <a:t>Proyecto de sistema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795152858"/>
                  </a:ext>
                </a:extLst>
              </a:tr>
              <a:tr h="149741">
                <a:tc>
                  <a:txBody>
                    <a:bodyPr/>
                    <a:lstStyle/>
                    <a:p>
                      <a:pPr>
                        <a:lnSpc>
                          <a:spcPct val="107000"/>
                        </a:lnSpc>
                        <a:spcAft>
                          <a:spcPts val="800"/>
                        </a:spcAft>
                      </a:pPr>
                      <a:r>
                        <a:rPr lang="es-PE" sz="1050">
                          <a:effectLst/>
                        </a:rPr>
                        <a:t> </a:t>
                      </a:r>
                      <a:endParaRPr lang="es-PE"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gridSpan="2">
                  <a:txBody>
                    <a:bodyPr/>
                    <a:lstStyle/>
                    <a:p>
                      <a:pPr>
                        <a:lnSpc>
                          <a:spcPct val="107000"/>
                        </a:lnSpc>
                        <a:spcAft>
                          <a:spcPts val="800"/>
                        </a:spcAft>
                      </a:pPr>
                      <a:r>
                        <a:rPr lang="es-PE" sz="1050" dirty="0">
                          <a:effectLst/>
                        </a:rPr>
                        <a:t>Otro servicio o producto</a:t>
                      </a: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solidFill>
                      <a:schemeClr val="bg1">
                        <a:lumMod val="95000"/>
                      </a:schemeClr>
                    </a:solidFill>
                  </a:tcPr>
                </a:tc>
                <a:tc hMerge="1">
                  <a:txBody>
                    <a:bodyPr/>
                    <a:lstStyle/>
                    <a:p>
                      <a:pPr>
                        <a:lnSpc>
                          <a:spcPct val="107000"/>
                        </a:lnSpc>
                        <a:spcAft>
                          <a:spcPts val="800"/>
                        </a:spcAft>
                      </a:pPr>
                      <a:endParaRPr lang="es-PE"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999" marR="33999" marT="0" marB="0" anchor="b"/>
                </a:tc>
                <a:extLst>
                  <a:ext uri="{0D108BD9-81ED-4DB2-BD59-A6C34878D82A}">
                    <a16:rowId xmlns:a16="http://schemas.microsoft.com/office/drawing/2014/main" val="3003914170"/>
                  </a:ext>
                </a:extLst>
              </a:tr>
            </a:tbl>
          </a:graphicData>
        </a:graphic>
      </p:graphicFrame>
      <p:graphicFrame>
        <p:nvGraphicFramePr>
          <p:cNvPr id="3" name="Tabla 2">
            <a:extLst>
              <a:ext uri="{FF2B5EF4-FFF2-40B4-BE49-F238E27FC236}">
                <a16:creationId xmlns:a16="http://schemas.microsoft.com/office/drawing/2014/main" id="{C079441E-14DE-FA07-08BD-145A114F40B4}"/>
              </a:ext>
            </a:extLst>
          </p:cNvPr>
          <p:cNvGraphicFramePr>
            <a:graphicFrameLocks noGrp="1"/>
          </p:cNvGraphicFramePr>
          <p:nvPr>
            <p:extLst>
              <p:ext uri="{D42A27DB-BD31-4B8C-83A1-F6EECF244321}">
                <p14:modId xmlns:p14="http://schemas.microsoft.com/office/powerpoint/2010/main" val="49081478"/>
              </p:ext>
            </p:extLst>
          </p:nvPr>
        </p:nvGraphicFramePr>
        <p:xfrm>
          <a:off x="661314" y="1991732"/>
          <a:ext cx="6760199" cy="4521801"/>
        </p:xfrm>
        <a:graphic>
          <a:graphicData uri="http://schemas.openxmlformats.org/drawingml/2006/table">
            <a:tbl>
              <a:tblPr firstRow="1" firstCol="1" bandRow="1">
                <a:tableStyleId>{5C22544A-7EE6-4342-B048-85BDC9FD1C3A}</a:tableStyleId>
              </a:tblPr>
              <a:tblGrid>
                <a:gridCol w="934246">
                  <a:extLst>
                    <a:ext uri="{9D8B030D-6E8A-4147-A177-3AD203B41FA5}">
                      <a16:colId xmlns:a16="http://schemas.microsoft.com/office/drawing/2014/main" val="2652923427"/>
                    </a:ext>
                  </a:extLst>
                </a:gridCol>
                <a:gridCol w="3169085">
                  <a:extLst>
                    <a:ext uri="{9D8B030D-6E8A-4147-A177-3AD203B41FA5}">
                      <a16:colId xmlns:a16="http://schemas.microsoft.com/office/drawing/2014/main" val="1588649208"/>
                    </a:ext>
                  </a:extLst>
                </a:gridCol>
                <a:gridCol w="951978">
                  <a:extLst>
                    <a:ext uri="{9D8B030D-6E8A-4147-A177-3AD203B41FA5}">
                      <a16:colId xmlns:a16="http://schemas.microsoft.com/office/drawing/2014/main" val="2070036198"/>
                    </a:ext>
                  </a:extLst>
                </a:gridCol>
                <a:gridCol w="826718">
                  <a:extLst>
                    <a:ext uri="{9D8B030D-6E8A-4147-A177-3AD203B41FA5}">
                      <a16:colId xmlns:a16="http://schemas.microsoft.com/office/drawing/2014/main" val="2249438128"/>
                    </a:ext>
                  </a:extLst>
                </a:gridCol>
                <a:gridCol w="878172">
                  <a:extLst>
                    <a:ext uri="{9D8B030D-6E8A-4147-A177-3AD203B41FA5}">
                      <a16:colId xmlns:a16="http://schemas.microsoft.com/office/drawing/2014/main" val="284139843"/>
                    </a:ext>
                  </a:extLst>
                </a:gridCol>
              </a:tblGrid>
              <a:tr h="521690">
                <a:tc gridSpan="5">
                  <a:txBody>
                    <a:bodyPr/>
                    <a:lstStyle/>
                    <a:p>
                      <a:pPr>
                        <a:lnSpc>
                          <a:spcPct val="107000"/>
                        </a:lnSpc>
                        <a:spcAft>
                          <a:spcPts val="800"/>
                        </a:spcAft>
                      </a:pPr>
                      <a:r>
                        <a:rPr lang="es-PE" sz="1050" dirty="0">
                          <a:effectLst/>
                        </a:rPr>
                        <a:t>Meta: Reducir insatisfacción frente a inconvenientes en el uso del sistema comercial de mineral en un 60% de nuestros clientes durante el siguiente trimestre 2023.</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567368419"/>
                  </a:ext>
                </a:extLst>
              </a:tr>
              <a:tr h="435409">
                <a:tc>
                  <a:txBody>
                    <a:bodyPr/>
                    <a:lstStyle/>
                    <a:p>
                      <a:pPr algn="ctr">
                        <a:lnSpc>
                          <a:spcPct val="107000"/>
                        </a:lnSpc>
                        <a:spcAft>
                          <a:spcPts val="800"/>
                        </a:spcAft>
                      </a:pPr>
                      <a:r>
                        <a:rPr lang="es-PE" sz="1050">
                          <a:effectLst/>
                        </a:rPr>
                        <a:t>Estrategia</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tc>
                  <a:txBody>
                    <a:bodyPr/>
                    <a:lstStyle/>
                    <a:p>
                      <a:pPr algn="ctr">
                        <a:lnSpc>
                          <a:spcPct val="107000"/>
                        </a:lnSpc>
                        <a:spcAft>
                          <a:spcPts val="800"/>
                        </a:spcAft>
                      </a:pPr>
                      <a:r>
                        <a:rPr lang="es-PE" sz="1050" b="1">
                          <a:solidFill>
                            <a:schemeClr val="bg1"/>
                          </a:solidFill>
                          <a:effectLst/>
                        </a:rPr>
                        <a:t>Acciones</a:t>
                      </a:r>
                      <a:endParaRPr lang="es-PE" sz="10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tc>
                  <a:txBody>
                    <a:bodyPr/>
                    <a:lstStyle/>
                    <a:p>
                      <a:pPr algn="ctr">
                        <a:lnSpc>
                          <a:spcPct val="107000"/>
                        </a:lnSpc>
                        <a:spcAft>
                          <a:spcPts val="800"/>
                        </a:spcAft>
                      </a:pPr>
                      <a:r>
                        <a:rPr lang="es-PE" sz="1050" b="1">
                          <a:solidFill>
                            <a:schemeClr val="bg1"/>
                          </a:solidFill>
                          <a:effectLst/>
                        </a:rPr>
                        <a:t>Indicador</a:t>
                      </a:r>
                      <a:endParaRPr lang="es-PE" sz="10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tc>
                  <a:txBody>
                    <a:bodyPr/>
                    <a:lstStyle/>
                    <a:p>
                      <a:pPr algn="ctr">
                        <a:lnSpc>
                          <a:spcPct val="107000"/>
                        </a:lnSpc>
                        <a:spcAft>
                          <a:spcPts val="800"/>
                        </a:spcAft>
                      </a:pPr>
                      <a:r>
                        <a:rPr lang="es-PE" sz="1050" b="1">
                          <a:solidFill>
                            <a:schemeClr val="bg1"/>
                          </a:solidFill>
                          <a:effectLst/>
                        </a:rPr>
                        <a:t>Tiempo</a:t>
                      </a:r>
                      <a:endParaRPr lang="es-PE" sz="10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tc>
                  <a:txBody>
                    <a:bodyPr/>
                    <a:lstStyle/>
                    <a:p>
                      <a:pPr algn="ctr">
                        <a:lnSpc>
                          <a:spcPct val="107000"/>
                        </a:lnSpc>
                        <a:spcAft>
                          <a:spcPts val="800"/>
                        </a:spcAft>
                      </a:pPr>
                      <a:r>
                        <a:rPr lang="es-PE" sz="1050" b="1" dirty="0">
                          <a:solidFill>
                            <a:schemeClr val="bg1"/>
                          </a:solidFill>
                          <a:effectLst/>
                        </a:rPr>
                        <a:t>Responsable</a:t>
                      </a:r>
                      <a:endParaRPr lang="es-PE" sz="1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extLst>
                  <a:ext uri="{0D108BD9-81ED-4DB2-BD59-A6C34878D82A}">
                    <a16:rowId xmlns:a16="http://schemas.microsoft.com/office/drawing/2014/main" val="1008897057"/>
                  </a:ext>
                </a:extLst>
              </a:tr>
              <a:tr h="693967">
                <a:tc rowSpan="4">
                  <a:txBody>
                    <a:bodyPr/>
                    <a:lstStyle/>
                    <a:p>
                      <a:pPr>
                        <a:lnSpc>
                          <a:spcPct val="107000"/>
                        </a:lnSpc>
                        <a:spcAft>
                          <a:spcPts val="800"/>
                        </a:spcAft>
                      </a:pPr>
                      <a:r>
                        <a:rPr lang="es-PE" sz="1050" dirty="0">
                          <a:effectLst/>
                        </a:rPr>
                        <a:t>Reconocer origen de inconvenientes </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accent4"/>
                    </a:solidFill>
                  </a:tcPr>
                </a:tc>
                <a:tc>
                  <a:txBody>
                    <a:bodyPr/>
                    <a:lstStyle/>
                    <a:p>
                      <a:pPr>
                        <a:lnSpc>
                          <a:spcPct val="107000"/>
                        </a:lnSpc>
                        <a:spcAft>
                          <a:spcPts val="800"/>
                        </a:spcAft>
                      </a:pPr>
                      <a:r>
                        <a:rPr lang="es-PE" sz="1050" dirty="0">
                          <a:effectLst/>
                        </a:rPr>
                        <a:t>Ubicación: Reconocer dentro de nuestra cartera de clientes, quienes son los que poseen el sistema comercial de mineral </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Clientes</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1er día</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Encargado comercial</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extLst>
                  <a:ext uri="{0D108BD9-81ED-4DB2-BD59-A6C34878D82A}">
                    <a16:rowId xmlns:a16="http://schemas.microsoft.com/office/drawing/2014/main" val="3999699781"/>
                  </a:ext>
                </a:extLst>
              </a:tr>
              <a:tr h="1115986">
                <a:tc vMerge="1">
                  <a:txBody>
                    <a:bodyPr/>
                    <a:lstStyle/>
                    <a:p>
                      <a:endParaRPr lang="es-PE"/>
                    </a:p>
                  </a:txBody>
                  <a:tcPr/>
                </a:tc>
                <a:tc>
                  <a:txBody>
                    <a:bodyPr/>
                    <a:lstStyle/>
                    <a:p>
                      <a:pPr>
                        <a:lnSpc>
                          <a:spcPct val="107000"/>
                        </a:lnSpc>
                        <a:spcAft>
                          <a:spcPts val="800"/>
                        </a:spcAft>
                      </a:pPr>
                      <a:r>
                        <a:rPr lang="es-PE" sz="1050">
                          <a:effectLst/>
                        </a:rPr>
                        <a:t>Incidencias: Realizar seguimiento a los tickets de servicios informáticos de los clientes, en los tickets se encuentra toda la información detallada: causa, solución, personal, tiempo, recomendaciones, etc</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Seguimiento a tickets </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dirty="0">
                          <a:effectLst/>
                        </a:rPr>
                        <a:t>2do y 3er día</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Encargado comercial</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extLst>
                  <a:ext uri="{0D108BD9-81ED-4DB2-BD59-A6C34878D82A}">
                    <a16:rowId xmlns:a16="http://schemas.microsoft.com/office/drawing/2014/main" val="3740167316"/>
                  </a:ext>
                </a:extLst>
              </a:tr>
              <a:tr h="730053">
                <a:tc vMerge="1">
                  <a:txBody>
                    <a:bodyPr/>
                    <a:lstStyle/>
                    <a:p>
                      <a:endParaRPr lang="es-PE"/>
                    </a:p>
                  </a:txBody>
                  <a:tcPr/>
                </a:tc>
                <a:tc>
                  <a:txBody>
                    <a:bodyPr/>
                    <a:lstStyle/>
                    <a:p>
                      <a:pPr>
                        <a:lnSpc>
                          <a:spcPct val="107000"/>
                        </a:lnSpc>
                        <a:spcAft>
                          <a:spcPts val="800"/>
                        </a:spcAft>
                      </a:pPr>
                      <a:r>
                        <a:rPr lang="es-PE" sz="1050">
                          <a:effectLst/>
                        </a:rPr>
                        <a:t>Encuesta: realizar una encuesta enfocándose en las 3 principales causas determinadas</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dirty="0">
                          <a:effectLst/>
                        </a:rPr>
                        <a:t>Encuesta </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4to y 5to día</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Encargado de marketing</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extLst>
                  <a:ext uri="{0D108BD9-81ED-4DB2-BD59-A6C34878D82A}">
                    <a16:rowId xmlns:a16="http://schemas.microsoft.com/office/drawing/2014/main" val="3571441880"/>
                  </a:ext>
                </a:extLst>
              </a:tr>
              <a:tr h="1024696">
                <a:tc vMerge="1">
                  <a:txBody>
                    <a:bodyPr/>
                    <a:lstStyle/>
                    <a:p>
                      <a:endParaRPr lang="es-PE"/>
                    </a:p>
                  </a:txBody>
                  <a:tcPr/>
                </a:tc>
                <a:tc>
                  <a:txBody>
                    <a:bodyPr/>
                    <a:lstStyle/>
                    <a:p>
                      <a:pPr>
                        <a:lnSpc>
                          <a:spcPct val="107000"/>
                        </a:lnSpc>
                        <a:spcAft>
                          <a:spcPts val="800"/>
                        </a:spcAft>
                      </a:pPr>
                      <a:r>
                        <a:rPr lang="es-PE" sz="1050">
                          <a:effectLst/>
                        </a:rPr>
                        <a:t>Investigación: Realizar visitas o entrevistas telefónicas a todos los clientes que posean el producto aplicando la encuesta.</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Posicionamiento </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a:effectLst/>
                        </a:rPr>
                        <a:t>2da y 3era semana</a:t>
                      </a:r>
                      <a:endParaRPr lang="es-PE"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tc>
                  <a:txBody>
                    <a:bodyPr/>
                    <a:lstStyle/>
                    <a:p>
                      <a:pPr>
                        <a:lnSpc>
                          <a:spcPct val="107000"/>
                        </a:lnSpc>
                        <a:spcAft>
                          <a:spcPts val="800"/>
                        </a:spcAft>
                      </a:pPr>
                      <a:r>
                        <a:rPr lang="es-PE" sz="1050" dirty="0">
                          <a:effectLst/>
                        </a:rPr>
                        <a:t>Encargado comercial y socio especialista</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349" marR="32349" marT="0" marB="0" anchor="ctr">
                    <a:solidFill>
                      <a:schemeClr val="bg1">
                        <a:lumMod val="95000"/>
                      </a:schemeClr>
                    </a:solidFill>
                  </a:tcPr>
                </a:tc>
                <a:extLst>
                  <a:ext uri="{0D108BD9-81ED-4DB2-BD59-A6C34878D82A}">
                    <a16:rowId xmlns:a16="http://schemas.microsoft.com/office/drawing/2014/main" val="999251575"/>
                  </a:ext>
                </a:extLst>
              </a:tr>
            </a:tbl>
          </a:graphicData>
        </a:graphic>
      </p:graphicFrame>
      <p:sp>
        <p:nvSpPr>
          <p:cNvPr id="4" name="CuadroTexto 3">
            <a:extLst>
              <a:ext uri="{FF2B5EF4-FFF2-40B4-BE49-F238E27FC236}">
                <a16:creationId xmlns:a16="http://schemas.microsoft.com/office/drawing/2014/main" id="{43452D5D-6C1C-0200-4A39-FB7A20FEB2A1}"/>
              </a:ext>
            </a:extLst>
          </p:cNvPr>
          <p:cNvSpPr txBox="1"/>
          <p:nvPr/>
        </p:nvSpPr>
        <p:spPr>
          <a:xfrm>
            <a:off x="580905" y="1538555"/>
            <a:ext cx="3665418" cy="451790"/>
          </a:xfrm>
          <a:prstGeom prst="rect">
            <a:avLst/>
          </a:prstGeom>
          <a:noFill/>
        </p:spPr>
        <p:txBody>
          <a:bodyPr wrap="square" rtlCol="0">
            <a:spAutoFit/>
          </a:bodyPr>
          <a:lstStyle/>
          <a:p>
            <a:pPr algn="just">
              <a:lnSpc>
                <a:spcPct val="150000"/>
              </a:lnSpc>
              <a:buClr>
                <a:srgbClr val="FAD634"/>
              </a:buClr>
            </a:pPr>
            <a:r>
              <a:rPr lang="es-PE" dirty="0">
                <a:latin typeface="Verdana" panose="020B0604030504040204" pitchFamily="34" charset="0"/>
              </a:rPr>
              <a:t>Plan de fidelización:</a:t>
            </a:r>
            <a:endParaRPr lang="es-PE" b="0" i="0" dirty="0">
              <a:effectLst/>
              <a:latin typeface="Verdana" panose="020B0604030504040204" pitchFamily="34" charset="0"/>
            </a:endParaRPr>
          </a:p>
        </p:txBody>
      </p:sp>
    </p:spTree>
    <p:extLst>
      <p:ext uri="{BB962C8B-B14F-4D97-AF65-F5344CB8AC3E}">
        <p14:creationId xmlns:p14="http://schemas.microsoft.com/office/powerpoint/2010/main" val="75549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16. Presupuesto de Ventas</a:t>
            </a:r>
          </a:p>
        </p:txBody>
      </p:sp>
      <p:graphicFrame>
        <p:nvGraphicFramePr>
          <p:cNvPr id="3" name="Tabla 2">
            <a:extLst>
              <a:ext uri="{FF2B5EF4-FFF2-40B4-BE49-F238E27FC236}">
                <a16:creationId xmlns:a16="http://schemas.microsoft.com/office/drawing/2014/main" id="{3A6FF9F8-BDC6-D8EF-8D77-D555DB6257EA}"/>
              </a:ext>
            </a:extLst>
          </p:cNvPr>
          <p:cNvGraphicFramePr>
            <a:graphicFrameLocks noGrp="1"/>
          </p:cNvGraphicFramePr>
          <p:nvPr>
            <p:extLst>
              <p:ext uri="{D42A27DB-BD31-4B8C-83A1-F6EECF244321}">
                <p14:modId xmlns:p14="http://schemas.microsoft.com/office/powerpoint/2010/main" val="1127010897"/>
              </p:ext>
            </p:extLst>
          </p:nvPr>
        </p:nvGraphicFramePr>
        <p:xfrm>
          <a:off x="304800" y="1874200"/>
          <a:ext cx="11607797" cy="4428823"/>
        </p:xfrm>
        <a:graphic>
          <a:graphicData uri="http://schemas.openxmlformats.org/drawingml/2006/table">
            <a:tbl>
              <a:tblPr firstRow="1" firstCol="1" bandRow="1">
                <a:tableStyleId>{5C22544A-7EE6-4342-B048-85BDC9FD1C3A}</a:tableStyleId>
              </a:tblPr>
              <a:tblGrid>
                <a:gridCol w="1286051">
                  <a:extLst>
                    <a:ext uri="{9D8B030D-6E8A-4147-A177-3AD203B41FA5}">
                      <a16:colId xmlns:a16="http://schemas.microsoft.com/office/drawing/2014/main" val="704251914"/>
                    </a:ext>
                  </a:extLst>
                </a:gridCol>
                <a:gridCol w="829003">
                  <a:extLst>
                    <a:ext uri="{9D8B030D-6E8A-4147-A177-3AD203B41FA5}">
                      <a16:colId xmlns:a16="http://schemas.microsoft.com/office/drawing/2014/main" val="572495364"/>
                    </a:ext>
                  </a:extLst>
                </a:gridCol>
                <a:gridCol w="793913">
                  <a:extLst>
                    <a:ext uri="{9D8B030D-6E8A-4147-A177-3AD203B41FA5}">
                      <a16:colId xmlns:a16="http://schemas.microsoft.com/office/drawing/2014/main" val="1843091717"/>
                    </a:ext>
                  </a:extLst>
                </a:gridCol>
                <a:gridCol w="793913">
                  <a:extLst>
                    <a:ext uri="{9D8B030D-6E8A-4147-A177-3AD203B41FA5}">
                      <a16:colId xmlns:a16="http://schemas.microsoft.com/office/drawing/2014/main" val="64690214"/>
                    </a:ext>
                  </a:extLst>
                </a:gridCol>
                <a:gridCol w="793913">
                  <a:extLst>
                    <a:ext uri="{9D8B030D-6E8A-4147-A177-3AD203B41FA5}">
                      <a16:colId xmlns:a16="http://schemas.microsoft.com/office/drawing/2014/main" val="3320349846"/>
                    </a:ext>
                  </a:extLst>
                </a:gridCol>
                <a:gridCol w="793913">
                  <a:extLst>
                    <a:ext uri="{9D8B030D-6E8A-4147-A177-3AD203B41FA5}">
                      <a16:colId xmlns:a16="http://schemas.microsoft.com/office/drawing/2014/main" val="4071262687"/>
                    </a:ext>
                  </a:extLst>
                </a:gridCol>
                <a:gridCol w="793913">
                  <a:extLst>
                    <a:ext uri="{9D8B030D-6E8A-4147-A177-3AD203B41FA5}">
                      <a16:colId xmlns:a16="http://schemas.microsoft.com/office/drawing/2014/main" val="2538130104"/>
                    </a:ext>
                  </a:extLst>
                </a:gridCol>
                <a:gridCol w="793913">
                  <a:extLst>
                    <a:ext uri="{9D8B030D-6E8A-4147-A177-3AD203B41FA5}">
                      <a16:colId xmlns:a16="http://schemas.microsoft.com/office/drawing/2014/main" val="1559276487"/>
                    </a:ext>
                  </a:extLst>
                </a:gridCol>
                <a:gridCol w="793913">
                  <a:extLst>
                    <a:ext uri="{9D8B030D-6E8A-4147-A177-3AD203B41FA5}">
                      <a16:colId xmlns:a16="http://schemas.microsoft.com/office/drawing/2014/main" val="994659795"/>
                    </a:ext>
                  </a:extLst>
                </a:gridCol>
                <a:gridCol w="793913">
                  <a:extLst>
                    <a:ext uri="{9D8B030D-6E8A-4147-A177-3AD203B41FA5}">
                      <a16:colId xmlns:a16="http://schemas.microsoft.com/office/drawing/2014/main" val="1184935599"/>
                    </a:ext>
                  </a:extLst>
                </a:gridCol>
                <a:gridCol w="793913">
                  <a:extLst>
                    <a:ext uri="{9D8B030D-6E8A-4147-A177-3AD203B41FA5}">
                      <a16:colId xmlns:a16="http://schemas.microsoft.com/office/drawing/2014/main" val="2291030900"/>
                    </a:ext>
                  </a:extLst>
                </a:gridCol>
                <a:gridCol w="793913">
                  <a:extLst>
                    <a:ext uri="{9D8B030D-6E8A-4147-A177-3AD203B41FA5}">
                      <a16:colId xmlns:a16="http://schemas.microsoft.com/office/drawing/2014/main" val="3853123661"/>
                    </a:ext>
                  </a:extLst>
                </a:gridCol>
                <a:gridCol w="793913">
                  <a:extLst>
                    <a:ext uri="{9D8B030D-6E8A-4147-A177-3AD203B41FA5}">
                      <a16:colId xmlns:a16="http://schemas.microsoft.com/office/drawing/2014/main" val="532262485"/>
                    </a:ext>
                  </a:extLst>
                </a:gridCol>
                <a:gridCol w="759700">
                  <a:extLst>
                    <a:ext uri="{9D8B030D-6E8A-4147-A177-3AD203B41FA5}">
                      <a16:colId xmlns:a16="http://schemas.microsoft.com/office/drawing/2014/main" val="3572350887"/>
                    </a:ext>
                  </a:extLst>
                </a:gridCol>
              </a:tblGrid>
              <a:tr h="701063">
                <a:tc>
                  <a:txBody>
                    <a:bodyPr/>
                    <a:lstStyle/>
                    <a:p>
                      <a:pPr algn="ctr">
                        <a:lnSpc>
                          <a:spcPct val="107000"/>
                        </a:lnSpc>
                        <a:spcAft>
                          <a:spcPts val="800"/>
                        </a:spcAft>
                      </a:pPr>
                      <a:r>
                        <a:rPr lang="es-PE" sz="1100" dirty="0">
                          <a:effectLst/>
                        </a:rPr>
                        <a:t>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Ene-23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a:effectLst/>
                        </a:rPr>
                        <a:t>Feb-23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Mar-23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Abr-23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May-23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Jun-23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Jul-23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Ago-23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Set-23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Oct-23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Nov-23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Dic-23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a:txBody>
                    <a:bodyPr/>
                    <a:lstStyle/>
                    <a:p>
                      <a:pPr algn="ctr">
                        <a:lnSpc>
                          <a:spcPct val="107000"/>
                        </a:lnSpc>
                        <a:spcAft>
                          <a:spcPts val="800"/>
                        </a:spcAft>
                      </a:pPr>
                      <a:r>
                        <a:rPr lang="es-PE" sz="1100" dirty="0">
                          <a:effectLst/>
                        </a:rPr>
                        <a:t>Total Año</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extLst>
                  <a:ext uri="{0D108BD9-81ED-4DB2-BD59-A6C34878D82A}">
                    <a16:rowId xmlns:a16="http://schemas.microsoft.com/office/drawing/2014/main" val="2390732518"/>
                  </a:ext>
                </a:extLst>
              </a:tr>
              <a:tr h="365440">
                <a:tc gridSpan="14">
                  <a:txBody>
                    <a:bodyPr/>
                    <a:lstStyle/>
                    <a:p>
                      <a:pPr>
                        <a:lnSpc>
                          <a:spcPct val="107000"/>
                        </a:lnSpc>
                        <a:spcAft>
                          <a:spcPts val="800"/>
                        </a:spcAft>
                      </a:pPr>
                      <a:r>
                        <a:rPr lang="es-PE" sz="1100" dirty="0">
                          <a:effectLst/>
                        </a:rPr>
                        <a:t>Servicio A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830249086"/>
                  </a:ext>
                </a:extLst>
              </a:tr>
              <a:tr h="365440">
                <a:tc>
                  <a:txBody>
                    <a:bodyPr/>
                    <a:lstStyle/>
                    <a:p>
                      <a:pPr>
                        <a:lnSpc>
                          <a:spcPct val="107000"/>
                        </a:lnSpc>
                        <a:spcAft>
                          <a:spcPts val="800"/>
                        </a:spcAft>
                      </a:pPr>
                      <a:r>
                        <a:rPr lang="es-PE" sz="1100">
                          <a:effectLst/>
                        </a:rPr>
                        <a:t>Cantidad horas</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a:effectLst/>
                        </a:rPr>
                        <a:t>29.00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35.00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37.00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38.00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42.00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44.00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63.00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48.00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480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3258679324"/>
                  </a:ext>
                </a:extLst>
              </a:tr>
              <a:tr h="380666">
                <a:tc>
                  <a:txBody>
                    <a:bodyPr/>
                    <a:lstStyle/>
                    <a:p>
                      <a:pPr>
                        <a:lnSpc>
                          <a:spcPct val="107000"/>
                        </a:lnSpc>
                        <a:spcAft>
                          <a:spcPts val="800"/>
                        </a:spcAft>
                      </a:pPr>
                      <a:r>
                        <a:rPr lang="es-PE" sz="1100">
                          <a:effectLst/>
                        </a:rPr>
                        <a:t>Precio ($25)</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dirty="0">
                          <a:effectLst/>
                        </a:rPr>
                        <a:t>100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dirty="0">
                          <a:effectLst/>
                        </a:rPr>
                        <a:t>100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439564692"/>
                  </a:ext>
                </a:extLst>
              </a:tr>
              <a:tr h="453391">
                <a:tc>
                  <a:txBody>
                    <a:bodyPr/>
                    <a:lstStyle/>
                    <a:p>
                      <a:pPr>
                        <a:lnSpc>
                          <a:spcPct val="107000"/>
                        </a:lnSpc>
                        <a:spcAft>
                          <a:spcPts val="800"/>
                        </a:spcAft>
                      </a:pPr>
                      <a:r>
                        <a:rPr lang="es-PE" sz="1100" dirty="0">
                          <a:effectLst/>
                        </a:rPr>
                        <a:t>Sub Total A (S/.)</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a:effectLst/>
                        </a:rPr>
                        <a:t>2,900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3,500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3,700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3,800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4,200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4,400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6,300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4,800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dirty="0">
                          <a:effectLst/>
                        </a:rPr>
                        <a:t>48,000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65260449"/>
                  </a:ext>
                </a:extLst>
              </a:tr>
              <a:tr h="365440">
                <a:tc gridSpan="14">
                  <a:txBody>
                    <a:bodyPr/>
                    <a:lstStyle/>
                    <a:p>
                      <a:pPr>
                        <a:lnSpc>
                          <a:spcPct val="107000"/>
                        </a:lnSpc>
                        <a:spcAft>
                          <a:spcPts val="800"/>
                        </a:spcAft>
                      </a:pPr>
                      <a:r>
                        <a:rPr lang="es-PE" sz="1100" dirty="0">
                          <a:effectLst/>
                        </a:rPr>
                        <a:t>Producto B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tc hMerge="1">
                  <a:txBody>
                    <a:bodyPr/>
                    <a:lstStyle/>
                    <a:p>
                      <a:pPr>
                        <a:lnSpc>
                          <a:spcPct val="107000"/>
                        </a:lnSpc>
                        <a:spcAft>
                          <a:spcPts val="800"/>
                        </a:spcAft>
                      </a:pP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3578727799"/>
                  </a:ext>
                </a:extLst>
              </a:tr>
              <a:tr h="365440">
                <a:tc>
                  <a:txBody>
                    <a:bodyPr/>
                    <a:lstStyle/>
                    <a:p>
                      <a:pPr>
                        <a:lnSpc>
                          <a:spcPct val="107000"/>
                        </a:lnSpc>
                        <a:spcAft>
                          <a:spcPts val="800"/>
                        </a:spcAft>
                      </a:pPr>
                      <a:r>
                        <a:rPr lang="es-PE" sz="1100">
                          <a:effectLst/>
                        </a:rPr>
                        <a:t>Cantidad</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24</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4164494991"/>
                  </a:ext>
                </a:extLst>
              </a:tr>
              <a:tr h="380666">
                <a:tc>
                  <a:txBody>
                    <a:bodyPr/>
                    <a:lstStyle/>
                    <a:p>
                      <a:pPr>
                        <a:lnSpc>
                          <a:spcPct val="107000"/>
                        </a:lnSpc>
                        <a:spcAft>
                          <a:spcPts val="800"/>
                        </a:spcAft>
                      </a:pPr>
                      <a:r>
                        <a:rPr lang="es-PE" sz="1100">
                          <a:effectLst/>
                        </a:rPr>
                        <a:t>Precio ($100)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2540284709"/>
                  </a:ext>
                </a:extLst>
              </a:tr>
              <a:tr h="350214">
                <a:tc>
                  <a:txBody>
                    <a:bodyPr/>
                    <a:lstStyle/>
                    <a:p>
                      <a:pPr>
                        <a:lnSpc>
                          <a:spcPct val="107000"/>
                        </a:lnSpc>
                        <a:spcAft>
                          <a:spcPts val="800"/>
                        </a:spcAft>
                      </a:pPr>
                      <a:r>
                        <a:rPr lang="es-PE" sz="1100">
                          <a:effectLst/>
                        </a:rPr>
                        <a:t>Sub Total B (S/.)</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8,000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a:effectLst/>
                        </a:rPr>
                        <a:t>96,000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2009546625"/>
                  </a:ext>
                </a:extLst>
              </a:tr>
              <a:tr h="701063">
                <a:tc>
                  <a:txBody>
                    <a:bodyPr/>
                    <a:lstStyle/>
                    <a:p>
                      <a:pPr>
                        <a:lnSpc>
                          <a:spcPct val="107000"/>
                        </a:lnSpc>
                        <a:spcAft>
                          <a:spcPts val="800"/>
                        </a:spcAft>
                      </a:pPr>
                      <a:r>
                        <a:rPr lang="es-PE" sz="1100" b="1" dirty="0">
                          <a:effectLst/>
                        </a:rPr>
                        <a:t>Totales (S/.)</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75000"/>
                      </a:schemeClr>
                    </a:solidFill>
                  </a:tcPr>
                </a:tc>
                <a:tc>
                  <a:txBody>
                    <a:bodyPr/>
                    <a:lstStyle/>
                    <a:p>
                      <a:pPr algn="r">
                        <a:lnSpc>
                          <a:spcPct val="107000"/>
                        </a:lnSpc>
                        <a:spcAft>
                          <a:spcPts val="800"/>
                        </a:spcAft>
                      </a:pPr>
                      <a:r>
                        <a:rPr lang="es-PE" sz="1100" b="1">
                          <a:effectLst/>
                        </a:rPr>
                        <a:t>S/. 10,900</a:t>
                      </a:r>
                      <a:endParaRPr lang="es-PE"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11,100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a:effectLst/>
                        </a:rPr>
                        <a:t>S/. 11,300</a:t>
                      </a:r>
                      <a:endParaRPr lang="es-PE"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11,500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a:effectLst/>
                        </a:rPr>
                        <a:t>S/. 11,700</a:t>
                      </a:r>
                      <a:endParaRPr lang="es-PE"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11,800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12,000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12,200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12,400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12,000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14,300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12,800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100" b="1" dirty="0">
                          <a:effectLst/>
                        </a:rPr>
                        <a:t>S/. 144,000</a:t>
                      </a:r>
                      <a:endParaRPr lang="es-PE"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3273461267"/>
                  </a:ext>
                </a:extLst>
              </a:tr>
            </a:tbl>
          </a:graphicData>
        </a:graphic>
      </p:graphicFrame>
    </p:spTree>
    <p:extLst>
      <p:ext uri="{BB962C8B-B14F-4D97-AF65-F5344CB8AC3E}">
        <p14:creationId xmlns:p14="http://schemas.microsoft.com/office/powerpoint/2010/main" val="25864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17. Presupuesto de Marketing</a:t>
            </a:r>
          </a:p>
        </p:txBody>
      </p:sp>
      <p:graphicFrame>
        <p:nvGraphicFramePr>
          <p:cNvPr id="3" name="Tabla 2">
            <a:extLst>
              <a:ext uri="{FF2B5EF4-FFF2-40B4-BE49-F238E27FC236}">
                <a16:creationId xmlns:a16="http://schemas.microsoft.com/office/drawing/2014/main" id="{C2237C19-0435-BBAA-97B6-3751322DB342}"/>
              </a:ext>
            </a:extLst>
          </p:cNvPr>
          <p:cNvGraphicFramePr>
            <a:graphicFrameLocks noGrp="1"/>
          </p:cNvGraphicFramePr>
          <p:nvPr>
            <p:extLst>
              <p:ext uri="{D42A27DB-BD31-4B8C-83A1-F6EECF244321}">
                <p14:modId xmlns:p14="http://schemas.microsoft.com/office/powerpoint/2010/main" val="4113362556"/>
              </p:ext>
            </p:extLst>
          </p:nvPr>
        </p:nvGraphicFramePr>
        <p:xfrm>
          <a:off x="661314" y="1785963"/>
          <a:ext cx="10563081" cy="4001015"/>
        </p:xfrm>
        <a:graphic>
          <a:graphicData uri="http://schemas.openxmlformats.org/drawingml/2006/table">
            <a:tbl>
              <a:tblPr firstRow="1" firstCol="1" bandRow="1">
                <a:tableStyleId>{5C22544A-7EE6-4342-B048-85BDC9FD1C3A}</a:tableStyleId>
              </a:tblPr>
              <a:tblGrid>
                <a:gridCol w="1137028">
                  <a:extLst>
                    <a:ext uri="{9D8B030D-6E8A-4147-A177-3AD203B41FA5}">
                      <a16:colId xmlns:a16="http://schemas.microsoft.com/office/drawing/2014/main" val="1399827355"/>
                    </a:ext>
                  </a:extLst>
                </a:gridCol>
                <a:gridCol w="653337">
                  <a:extLst>
                    <a:ext uri="{9D8B030D-6E8A-4147-A177-3AD203B41FA5}">
                      <a16:colId xmlns:a16="http://schemas.microsoft.com/office/drawing/2014/main" val="232433632"/>
                    </a:ext>
                  </a:extLst>
                </a:gridCol>
                <a:gridCol w="782742">
                  <a:extLst>
                    <a:ext uri="{9D8B030D-6E8A-4147-A177-3AD203B41FA5}">
                      <a16:colId xmlns:a16="http://schemas.microsoft.com/office/drawing/2014/main" val="68958304"/>
                    </a:ext>
                  </a:extLst>
                </a:gridCol>
                <a:gridCol w="782742">
                  <a:extLst>
                    <a:ext uri="{9D8B030D-6E8A-4147-A177-3AD203B41FA5}">
                      <a16:colId xmlns:a16="http://schemas.microsoft.com/office/drawing/2014/main" val="2683669287"/>
                    </a:ext>
                  </a:extLst>
                </a:gridCol>
                <a:gridCol w="783533">
                  <a:extLst>
                    <a:ext uri="{9D8B030D-6E8A-4147-A177-3AD203B41FA5}">
                      <a16:colId xmlns:a16="http://schemas.microsoft.com/office/drawing/2014/main" val="2036363316"/>
                    </a:ext>
                  </a:extLst>
                </a:gridCol>
                <a:gridCol w="782742">
                  <a:extLst>
                    <a:ext uri="{9D8B030D-6E8A-4147-A177-3AD203B41FA5}">
                      <a16:colId xmlns:a16="http://schemas.microsoft.com/office/drawing/2014/main" val="1272847096"/>
                    </a:ext>
                  </a:extLst>
                </a:gridCol>
                <a:gridCol w="670698">
                  <a:extLst>
                    <a:ext uri="{9D8B030D-6E8A-4147-A177-3AD203B41FA5}">
                      <a16:colId xmlns:a16="http://schemas.microsoft.com/office/drawing/2014/main" val="1537247931"/>
                    </a:ext>
                  </a:extLst>
                </a:gridCol>
                <a:gridCol w="671486">
                  <a:extLst>
                    <a:ext uri="{9D8B030D-6E8A-4147-A177-3AD203B41FA5}">
                      <a16:colId xmlns:a16="http://schemas.microsoft.com/office/drawing/2014/main" val="1835138325"/>
                    </a:ext>
                  </a:extLst>
                </a:gridCol>
                <a:gridCol w="670698">
                  <a:extLst>
                    <a:ext uri="{9D8B030D-6E8A-4147-A177-3AD203B41FA5}">
                      <a16:colId xmlns:a16="http://schemas.microsoft.com/office/drawing/2014/main" val="280912236"/>
                    </a:ext>
                  </a:extLst>
                </a:gridCol>
                <a:gridCol w="671486">
                  <a:extLst>
                    <a:ext uri="{9D8B030D-6E8A-4147-A177-3AD203B41FA5}">
                      <a16:colId xmlns:a16="http://schemas.microsoft.com/office/drawing/2014/main" val="3929790131"/>
                    </a:ext>
                  </a:extLst>
                </a:gridCol>
                <a:gridCol w="704627">
                  <a:extLst>
                    <a:ext uri="{9D8B030D-6E8A-4147-A177-3AD203B41FA5}">
                      <a16:colId xmlns:a16="http://schemas.microsoft.com/office/drawing/2014/main" val="2657164703"/>
                    </a:ext>
                  </a:extLst>
                </a:gridCol>
                <a:gridCol w="782742">
                  <a:extLst>
                    <a:ext uri="{9D8B030D-6E8A-4147-A177-3AD203B41FA5}">
                      <a16:colId xmlns:a16="http://schemas.microsoft.com/office/drawing/2014/main" val="1607267052"/>
                    </a:ext>
                  </a:extLst>
                </a:gridCol>
                <a:gridCol w="749602">
                  <a:extLst>
                    <a:ext uri="{9D8B030D-6E8A-4147-A177-3AD203B41FA5}">
                      <a16:colId xmlns:a16="http://schemas.microsoft.com/office/drawing/2014/main" val="1722899903"/>
                    </a:ext>
                  </a:extLst>
                </a:gridCol>
                <a:gridCol w="719618">
                  <a:extLst>
                    <a:ext uri="{9D8B030D-6E8A-4147-A177-3AD203B41FA5}">
                      <a16:colId xmlns:a16="http://schemas.microsoft.com/office/drawing/2014/main" val="1183407272"/>
                    </a:ext>
                  </a:extLst>
                </a:gridCol>
              </a:tblGrid>
              <a:tr h="421239">
                <a:tc gridSpan="14">
                  <a:txBody>
                    <a:bodyPr/>
                    <a:lstStyle/>
                    <a:p>
                      <a:pPr>
                        <a:lnSpc>
                          <a:spcPct val="107000"/>
                        </a:lnSpc>
                        <a:spcAft>
                          <a:spcPts val="800"/>
                        </a:spcAft>
                      </a:pPr>
                      <a:r>
                        <a:rPr lang="es-PE" sz="1000" dirty="0">
                          <a:effectLst/>
                        </a:rPr>
                        <a:t>PRESUPUESTO DE MARKETING</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accent4"/>
                    </a:solidFill>
                  </a:tcPr>
                </a:tc>
                <a:tc hMerge="1">
                  <a:txBody>
                    <a:bodyPr/>
                    <a:lstStyle/>
                    <a:p>
                      <a:endParaRPr lang="es-PE"/>
                    </a:p>
                  </a:txBody>
                  <a:tcPr/>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tc>
                <a:tc hMerge="1">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61636477"/>
                  </a:ext>
                </a:extLst>
              </a:tr>
              <a:tr h="421239">
                <a:tc>
                  <a:txBody>
                    <a:bodyPr/>
                    <a:lstStyle/>
                    <a:p>
                      <a:pPr>
                        <a:lnSpc>
                          <a:spcPct val="107000"/>
                        </a:lnSpc>
                        <a:spcAft>
                          <a:spcPts val="800"/>
                        </a:spcAft>
                      </a:pPr>
                      <a:r>
                        <a:rPr lang="es-PE" sz="1000">
                          <a:effectLst/>
                        </a:rPr>
                        <a:t>Ppto MKT</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65000"/>
                      </a:schemeClr>
                    </a:solidFill>
                  </a:tcPr>
                </a:tc>
                <a:tc>
                  <a:txBody>
                    <a:bodyPr/>
                    <a:lstStyle/>
                    <a:p>
                      <a:pPr algn="ctr">
                        <a:lnSpc>
                          <a:spcPct val="107000"/>
                        </a:lnSpc>
                        <a:spcAft>
                          <a:spcPts val="800"/>
                        </a:spcAft>
                      </a:pPr>
                      <a:r>
                        <a:rPr lang="es-PE" sz="1000" dirty="0">
                          <a:effectLst/>
                        </a:rPr>
                        <a:t>3.5%</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gridSpan="4">
                  <a:txBody>
                    <a:bodyPr/>
                    <a:lstStyle/>
                    <a:p>
                      <a:pPr>
                        <a:lnSpc>
                          <a:spcPct val="107000"/>
                        </a:lnSpc>
                        <a:spcAft>
                          <a:spcPts val="800"/>
                        </a:spcAft>
                      </a:pPr>
                      <a:r>
                        <a:rPr lang="es-PE" sz="1000" dirty="0">
                          <a:effectLst/>
                        </a:rPr>
                        <a:t>Porcentaje de los ingresos al ser una empresa nueva.</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S/. 5,040.00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2264161987"/>
                  </a:ext>
                </a:extLst>
              </a:tr>
              <a:tr h="251636">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6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2168799022"/>
                  </a:ext>
                </a:extLst>
              </a:tr>
              <a:tr h="251636">
                <a:tc>
                  <a:txBody>
                    <a:bodyPr/>
                    <a:lstStyle/>
                    <a:p>
                      <a:pPr>
                        <a:lnSpc>
                          <a:spcPct val="107000"/>
                        </a:lnSpc>
                        <a:spcAft>
                          <a:spcPts val="800"/>
                        </a:spcAft>
                      </a:pPr>
                      <a:r>
                        <a:rPr lang="es-PE" sz="1000">
                          <a:effectLst/>
                        </a:rPr>
                        <a:t>INGRESOS</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65000"/>
                      </a:schemeClr>
                    </a:solidFill>
                  </a:tcPr>
                </a:tc>
                <a:tc>
                  <a:txBody>
                    <a:bodyPr/>
                    <a:lstStyle/>
                    <a:p>
                      <a:pPr algn="ctr">
                        <a:lnSpc>
                          <a:spcPct val="107000"/>
                        </a:lnSpc>
                        <a:spcAft>
                          <a:spcPts val="800"/>
                        </a:spcAft>
                      </a:pPr>
                      <a:r>
                        <a:rPr lang="es-PE" sz="1000">
                          <a:effectLst/>
                        </a:rPr>
                        <a:t>Ene-23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Feb-23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Mar-23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Abr-23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May-23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Jun-23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dirty="0">
                          <a:effectLst/>
                        </a:rPr>
                        <a:t>Jul-23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Ago-23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Set-23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Oct-23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Nov-23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Dic-23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Total Año</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2354950883"/>
                  </a:ext>
                </a:extLst>
              </a:tr>
              <a:tr h="421239">
                <a:tc>
                  <a:txBody>
                    <a:bodyPr/>
                    <a:lstStyle/>
                    <a:p>
                      <a:pPr>
                        <a:lnSpc>
                          <a:spcPct val="107000"/>
                        </a:lnSpc>
                        <a:spcAft>
                          <a:spcPts val="800"/>
                        </a:spcAft>
                      </a:pPr>
                      <a:r>
                        <a:rPr lang="es-PE" sz="1000">
                          <a:effectLst/>
                        </a:rPr>
                        <a:t>Totales (S/.)</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65000"/>
                      </a:schemeClr>
                    </a:solidFill>
                  </a:tcPr>
                </a:tc>
                <a:tc>
                  <a:txBody>
                    <a:bodyPr/>
                    <a:lstStyle/>
                    <a:p>
                      <a:pPr algn="r">
                        <a:lnSpc>
                          <a:spcPct val="107000"/>
                        </a:lnSpc>
                        <a:spcAft>
                          <a:spcPts val="800"/>
                        </a:spcAft>
                      </a:pPr>
                      <a:r>
                        <a:rPr lang="es-PE" sz="1000">
                          <a:effectLst/>
                        </a:rPr>
                        <a:t>S/. 10,900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11,100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11,300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11,500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dirty="0">
                          <a:effectLst/>
                        </a:rPr>
                        <a:t>S/. 11,700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dirty="0">
                          <a:effectLst/>
                        </a:rPr>
                        <a:t>S/. 11,800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12,000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12,200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12,400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12,000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14,300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12,800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r">
                        <a:lnSpc>
                          <a:spcPct val="107000"/>
                        </a:lnSpc>
                        <a:spcAft>
                          <a:spcPts val="800"/>
                        </a:spcAft>
                      </a:pPr>
                      <a:r>
                        <a:rPr lang="es-PE" sz="1000">
                          <a:effectLst/>
                        </a:rPr>
                        <a:t>S/. 144,000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2963940102"/>
                  </a:ext>
                </a:extLst>
              </a:tr>
              <a:tr h="251636">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6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dirty="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pPr>
                      <a:endParaRPr lang="es-PE" sz="1100">
                        <a:effectLst/>
                        <a:latin typeface="Calibri" panose="020F0502020204030204" pitchFamily="34"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1034720526"/>
                  </a:ext>
                </a:extLst>
              </a:tr>
              <a:tr h="251636">
                <a:tc>
                  <a:txBody>
                    <a:bodyPr/>
                    <a:lstStyle/>
                    <a:p>
                      <a:pPr>
                        <a:lnSpc>
                          <a:spcPct val="107000"/>
                        </a:lnSpc>
                        <a:spcAft>
                          <a:spcPts val="800"/>
                        </a:spcAft>
                      </a:pPr>
                      <a:r>
                        <a:rPr lang="es-PE" sz="1000">
                          <a:effectLst/>
                        </a:rPr>
                        <a:t>MARKETING</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65000"/>
                      </a:schemeClr>
                    </a:solidFill>
                  </a:tcPr>
                </a:tc>
                <a:tc>
                  <a:txBody>
                    <a:bodyPr/>
                    <a:lstStyle/>
                    <a:p>
                      <a:pPr algn="ctr">
                        <a:lnSpc>
                          <a:spcPct val="107000"/>
                        </a:lnSpc>
                        <a:spcAft>
                          <a:spcPts val="800"/>
                        </a:spcAft>
                      </a:pPr>
                      <a:r>
                        <a:rPr lang="es-PE" sz="1000">
                          <a:effectLst/>
                        </a:rPr>
                        <a:t>Ene-23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Feb-23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Mar-23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Abr-23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May-23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Jun-23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Jul-23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dirty="0">
                          <a:effectLst/>
                        </a:rPr>
                        <a:t>Ago-23</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Set-23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Oct-23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Nov-23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Dic-23</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tc>
                  <a:txBody>
                    <a:bodyPr/>
                    <a:lstStyle/>
                    <a:p>
                      <a:pPr algn="ctr">
                        <a:lnSpc>
                          <a:spcPct val="107000"/>
                        </a:lnSpc>
                        <a:spcAft>
                          <a:spcPts val="800"/>
                        </a:spcAft>
                      </a:pPr>
                      <a:r>
                        <a:rPr lang="es-PE" sz="1000">
                          <a:effectLst/>
                        </a:rPr>
                        <a:t>Total Año</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ctr">
                    <a:solidFill>
                      <a:schemeClr val="bg1">
                        <a:lumMod val="95000"/>
                      </a:schemeClr>
                    </a:solidFill>
                  </a:tcPr>
                </a:tc>
                <a:extLst>
                  <a:ext uri="{0D108BD9-81ED-4DB2-BD59-A6C34878D82A}">
                    <a16:rowId xmlns:a16="http://schemas.microsoft.com/office/drawing/2014/main" val="1901262193"/>
                  </a:ext>
                </a:extLst>
              </a:tr>
              <a:tr h="421239">
                <a:tc>
                  <a:txBody>
                    <a:bodyPr/>
                    <a:lstStyle/>
                    <a:p>
                      <a:pPr>
                        <a:lnSpc>
                          <a:spcPct val="107000"/>
                        </a:lnSpc>
                        <a:spcAft>
                          <a:spcPts val="800"/>
                        </a:spcAft>
                      </a:pPr>
                      <a:r>
                        <a:rPr lang="es-PE" sz="1000">
                          <a:effectLst/>
                        </a:rPr>
                        <a:t>publicidad en tv</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65000"/>
                      </a:schemeClr>
                    </a:solidFill>
                  </a:tcPr>
                </a:tc>
                <a:tc>
                  <a:txBody>
                    <a:bodyPr/>
                    <a:lstStyle/>
                    <a:p>
                      <a:pPr>
                        <a:lnSpc>
                          <a:spcPct val="107000"/>
                        </a:lnSpc>
                        <a:spcAft>
                          <a:spcPts val="800"/>
                        </a:spcAft>
                      </a:pPr>
                      <a:r>
                        <a:rPr lang="es-PE" sz="1000" dirty="0">
                          <a:effectLst/>
                        </a:rPr>
                        <a:t>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dirty="0">
                          <a:effectLst/>
                        </a:rPr>
                        <a:t>400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dirty="0">
                          <a:effectLst/>
                        </a:rPr>
                        <a:t>400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dirty="0">
                          <a:effectLst/>
                        </a:rPr>
                        <a:t>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dirty="0">
                          <a:effectLst/>
                        </a:rPr>
                        <a:t>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400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1,200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3463910743"/>
                  </a:ext>
                </a:extLst>
              </a:tr>
              <a:tr h="636640">
                <a:tc>
                  <a:txBody>
                    <a:bodyPr/>
                    <a:lstStyle/>
                    <a:p>
                      <a:pPr>
                        <a:lnSpc>
                          <a:spcPct val="107000"/>
                        </a:lnSpc>
                        <a:spcAft>
                          <a:spcPts val="800"/>
                        </a:spcAft>
                      </a:pPr>
                      <a:r>
                        <a:rPr lang="es-PE" sz="1000">
                          <a:effectLst/>
                        </a:rPr>
                        <a:t>Merchandising (lapiceros, llaveros, etc)</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6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a:effectLst/>
                        </a:rPr>
                        <a:t> </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dirty="0">
                          <a:effectLst/>
                        </a:rPr>
                        <a:t>300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nSpc>
                          <a:spcPct val="107000"/>
                        </a:lnSpc>
                        <a:spcAft>
                          <a:spcPts val="800"/>
                        </a:spcAft>
                      </a:pPr>
                      <a:r>
                        <a:rPr lang="es-PE" sz="1000" dirty="0">
                          <a:effectLst/>
                        </a:rPr>
                        <a:t> </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1,800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1925618474"/>
                  </a:ext>
                </a:extLst>
              </a:tr>
              <a:tr h="421239">
                <a:tc>
                  <a:txBody>
                    <a:bodyPr/>
                    <a:lstStyle/>
                    <a:p>
                      <a:pPr>
                        <a:lnSpc>
                          <a:spcPct val="107000"/>
                        </a:lnSpc>
                        <a:spcAft>
                          <a:spcPts val="800"/>
                        </a:spcAft>
                      </a:pPr>
                      <a:r>
                        <a:rPr lang="es-PE" sz="1000">
                          <a:effectLst/>
                        </a:rPr>
                        <a:t>Publicidad google</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6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dirty="0">
                          <a:effectLst/>
                        </a:rPr>
                        <a:t>300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dirty="0">
                          <a:effectLst/>
                        </a:rPr>
                        <a:t>2,100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3278979185"/>
                  </a:ext>
                </a:extLst>
              </a:tr>
              <a:tr h="251636">
                <a:tc>
                  <a:txBody>
                    <a:bodyPr/>
                    <a:lstStyle/>
                    <a:p>
                      <a:pPr>
                        <a:lnSpc>
                          <a:spcPct val="107000"/>
                        </a:lnSpc>
                        <a:spcAft>
                          <a:spcPts val="800"/>
                        </a:spcAft>
                      </a:pPr>
                      <a:r>
                        <a:rPr lang="es-PE" sz="1000" dirty="0">
                          <a:effectLst/>
                        </a:rPr>
                        <a:t>Totales (S/.)</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65000"/>
                      </a:schemeClr>
                    </a:solidFill>
                  </a:tcPr>
                </a:tc>
                <a:tc>
                  <a:txBody>
                    <a:bodyPr/>
                    <a:lstStyle/>
                    <a:p>
                      <a:pPr algn="r">
                        <a:lnSpc>
                          <a:spcPct val="107000"/>
                        </a:lnSpc>
                        <a:spcAft>
                          <a:spcPts val="800"/>
                        </a:spcAft>
                      </a:pPr>
                      <a:r>
                        <a:rPr lang="es-PE" sz="1000">
                          <a:effectLst/>
                        </a:rPr>
                        <a:t>450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850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450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850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450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150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1,000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a:effectLst/>
                        </a:rPr>
                        <a:t>300</a:t>
                      </a:r>
                      <a:endParaRPr lang="es-PE"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tc>
                  <a:txBody>
                    <a:bodyPr/>
                    <a:lstStyle/>
                    <a:p>
                      <a:pPr algn="r">
                        <a:lnSpc>
                          <a:spcPct val="107000"/>
                        </a:lnSpc>
                        <a:spcAft>
                          <a:spcPts val="800"/>
                        </a:spcAft>
                      </a:pPr>
                      <a:r>
                        <a:rPr lang="es-PE" sz="1000" dirty="0">
                          <a:effectLst/>
                        </a:rPr>
                        <a:t>5,100</a:t>
                      </a:r>
                      <a:endParaRPr lang="es-PE"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solidFill>
                      <a:schemeClr val="bg1">
                        <a:lumMod val="95000"/>
                      </a:schemeClr>
                    </a:solidFill>
                  </a:tcPr>
                </a:tc>
                <a:extLst>
                  <a:ext uri="{0D108BD9-81ED-4DB2-BD59-A6C34878D82A}">
                    <a16:rowId xmlns:a16="http://schemas.microsoft.com/office/drawing/2014/main" val="1111612837"/>
                  </a:ext>
                </a:extLst>
              </a:tr>
            </a:tbl>
          </a:graphicData>
        </a:graphic>
      </p:graphicFrame>
    </p:spTree>
    <p:extLst>
      <p:ext uri="{BB962C8B-B14F-4D97-AF65-F5344CB8AC3E}">
        <p14:creationId xmlns:p14="http://schemas.microsoft.com/office/powerpoint/2010/main" val="661628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18. Estado de Resultados</a:t>
            </a:r>
          </a:p>
        </p:txBody>
      </p:sp>
      <p:sp>
        <p:nvSpPr>
          <p:cNvPr id="6" name="Diagrama de flujo: retraso 10">
            <a:extLst>
              <a:ext uri="{FF2B5EF4-FFF2-40B4-BE49-F238E27FC236}">
                <a16:creationId xmlns:a16="http://schemas.microsoft.com/office/drawing/2014/main" id="{1D3169D0-C641-47AE-A973-EC6E9CB00E7E}"/>
              </a:ext>
            </a:extLst>
          </p:cNvPr>
          <p:cNvSpPr/>
          <p:nvPr/>
        </p:nvSpPr>
        <p:spPr>
          <a:xfrm rot="16200000">
            <a:off x="8686426" y="3202039"/>
            <a:ext cx="2379185" cy="2696754"/>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pic>
        <p:nvPicPr>
          <p:cNvPr id="7" name="Imagen 31" descr="Icono&#10;&#10;Descripción generada automáticamente">
            <a:extLst>
              <a:ext uri="{FF2B5EF4-FFF2-40B4-BE49-F238E27FC236}">
                <a16:creationId xmlns:a16="http://schemas.microsoft.com/office/drawing/2014/main" id="{0345F3ED-46FB-4F1B-9C82-23C18F0BD6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8572" y="3967416"/>
            <a:ext cx="1454892" cy="1454892"/>
          </a:xfrm>
          <a:prstGeom prst="rect">
            <a:avLst/>
          </a:prstGeom>
        </p:spPr>
      </p:pic>
      <p:graphicFrame>
        <p:nvGraphicFramePr>
          <p:cNvPr id="2" name="Tabla 1">
            <a:extLst>
              <a:ext uri="{FF2B5EF4-FFF2-40B4-BE49-F238E27FC236}">
                <a16:creationId xmlns:a16="http://schemas.microsoft.com/office/drawing/2014/main" id="{E6C98F7C-2A4C-58CC-32B9-A0DE96B9AC58}"/>
              </a:ext>
            </a:extLst>
          </p:cNvPr>
          <p:cNvGraphicFramePr>
            <a:graphicFrameLocks noGrp="1"/>
          </p:cNvGraphicFramePr>
          <p:nvPr>
            <p:extLst>
              <p:ext uri="{D42A27DB-BD31-4B8C-83A1-F6EECF244321}">
                <p14:modId xmlns:p14="http://schemas.microsoft.com/office/powerpoint/2010/main" val="2932125483"/>
              </p:ext>
            </p:extLst>
          </p:nvPr>
        </p:nvGraphicFramePr>
        <p:xfrm>
          <a:off x="2993840" y="1713321"/>
          <a:ext cx="3896178" cy="4519622"/>
        </p:xfrm>
        <a:graphic>
          <a:graphicData uri="http://schemas.openxmlformats.org/drawingml/2006/table">
            <a:tbl>
              <a:tblPr>
                <a:tableStyleId>{5C22544A-7EE6-4342-B048-85BDC9FD1C3A}</a:tableStyleId>
              </a:tblPr>
              <a:tblGrid>
                <a:gridCol w="2610704">
                  <a:extLst>
                    <a:ext uri="{9D8B030D-6E8A-4147-A177-3AD203B41FA5}">
                      <a16:colId xmlns:a16="http://schemas.microsoft.com/office/drawing/2014/main" val="2185766654"/>
                    </a:ext>
                  </a:extLst>
                </a:gridCol>
                <a:gridCol w="1285474">
                  <a:extLst>
                    <a:ext uri="{9D8B030D-6E8A-4147-A177-3AD203B41FA5}">
                      <a16:colId xmlns:a16="http://schemas.microsoft.com/office/drawing/2014/main" val="453070604"/>
                    </a:ext>
                  </a:extLst>
                </a:gridCol>
              </a:tblGrid>
              <a:tr h="254759">
                <a:tc gridSpan="2">
                  <a:txBody>
                    <a:bodyPr/>
                    <a:lstStyle/>
                    <a:p>
                      <a:pPr algn="ctr" fontAlgn="ctr"/>
                      <a:r>
                        <a:rPr lang="es-PE" sz="1200" u="none" strike="noStrike" dirty="0">
                          <a:effectLst/>
                        </a:rPr>
                        <a:t>PRESUPUESTO 2023</a:t>
                      </a:r>
                      <a:endParaRPr lang="es-PE" sz="1200" b="1" i="0" u="none" strike="noStrike" dirty="0">
                        <a:solidFill>
                          <a:srgbClr val="FFFFFF"/>
                        </a:solidFill>
                        <a:effectLst/>
                        <a:latin typeface="Calibri" panose="020F0502020204030204" pitchFamily="34" charset="0"/>
                      </a:endParaRPr>
                    </a:p>
                  </a:txBody>
                  <a:tcPr marL="0" marR="0" marT="0" marB="0" anchor="ctr">
                    <a:solidFill>
                      <a:schemeClr val="accent4"/>
                    </a:solidFill>
                  </a:tcPr>
                </a:tc>
                <a:tc hMerge="1">
                  <a:txBody>
                    <a:bodyPr/>
                    <a:lstStyle/>
                    <a:p>
                      <a:endParaRPr lang="es-PE"/>
                    </a:p>
                  </a:txBody>
                  <a:tcPr/>
                </a:tc>
                <a:extLst>
                  <a:ext uri="{0D108BD9-81ED-4DB2-BD59-A6C34878D82A}">
                    <a16:rowId xmlns:a16="http://schemas.microsoft.com/office/drawing/2014/main" val="1390685978"/>
                  </a:ext>
                </a:extLst>
              </a:tr>
              <a:tr h="283066">
                <a:tc gridSpan="2">
                  <a:txBody>
                    <a:bodyPr/>
                    <a:lstStyle/>
                    <a:p>
                      <a:pPr algn="ctr" fontAlgn="b"/>
                      <a:r>
                        <a:rPr lang="es-PE" sz="1400" u="none" strike="noStrike" dirty="0">
                          <a:effectLst/>
                        </a:rPr>
                        <a:t>Estado de Resultados</a:t>
                      </a:r>
                      <a:endParaRPr lang="es-PE" sz="1400" b="1" i="0" u="none" strike="noStrike" dirty="0">
                        <a:solidFill>
                          <a:srgbClr val="000000"/>
                        </a:solidFill>
                        <a:effectLst/>
                        <a:latin typeface="Calibri" panose="020F0502020204030204" pitchFamily="34" charset="0"/>
                      </a:endParaRPr>
                    </a:p>
                  </a:txBody>
                  <a:tcPr marL="0" marR="0" marT="0" marB="0" anchor="b">
                    <a:solidFill>
                      <a:schemeClr val="bg1"/>
                    </a:solidFill>
                  </a:tcPr>
                </a:tc>
                <a:tc hMerge="1">
                  <a:txBody>
                    <a:bodyPr/>
                    <a:lstStyle/>
                    <a:p>
                      <a:endParaRPr lang="es-PE"/>
                    </a:p>
                  </a:txBody>
                  <a:tcPr/>
                </a:tc>
                <a:extLst>
                  <a:ext uri="{0D108BD9-81ED-4DB2-BD59-A6C34878D82A}">
                    <a16:rowId xmlns:a16="http://schemas.microsoft.com/office/drawing/2014/main" val="199742546"/>
                  </a:ext>
                </a:extLst>
              </a:tr>
              <a:tr h="245324">
                <a:tc gridSpan="2">
                  <a:txBody>
                    <a:bodyPr/>
                    <a:lstStyle/>
                    <a:p>
                      <a:pPr algn="ctr" fontAlgn="b"/>
                      <a:r>
                        <a:rPr lang="es-PE" sz="1200" u="none" strike="noStrike" dirty="0">
                          <a:effectLst/>
                        </a:rPr>
                        <a:t>Del 01 enero 2023 al 31 diciembre 2023</a:t>
                      </a:r>
                      <a:endParaRPr lang="es-PE" sz="1200" b="0" i="0" u="none" strike="noStrike" dirty="0">
                        <a:solidFill>
                          <a:srgbClr val="000000"/>
                        </a:solidFill>
                        <a:effectLst/>
                        <a:latin typeface="Calibri" panose="020F0502020204030204" pitchFamily="34" charset="0"/>
                      </a:endParaRPr>
                    </a:p>
                  </a:txBody>
                  <a:tcPr marL="0" marR="0" marT="0" marB="0" anchor="b">
                    <a:solidFill>
                      <a:schemeClr val="bg1"/>
                    </a:solidFill>
                  </a:tcPr>
                </a:tc>
                <a:tc hMerge="1">
                  <a:txBody>
                    <a:bodyPr/>
                    <a:lstStyle/>
                    <a:p>
                      <a:endParaRPr lang="es-PE"/>
                    </a:p>
                  </a:txBody>
                  <a:tcPr/>
                </a:tc>
                <a:extLst>
                  <a:ext uri="{0D108BD9-81ED-4DB2-BD59-A6C34878D82A}">
                    <a16:rowId xmlns:a16="http://schemas.microsoft.com/office/drawing/2014/main" val="3449881937"/>
                  </a:ext>
                </a:extLst>
              </a:tr>
              <a:tr h="245324">
                <a:tc gridSpan="2">
                  <a:txBody>
                    <a:bodyPr/>
                    <a:lstStyle/>
                    <a:p>
                      <a:pPr algn="ctr" fontAlgn="b"/>
                      <a:r>
                        <a:rPr lang="es-PE" sz="1200" u="none" strike="noStrike" dirty="0">
                          <a:effectLst/>
                        </a:rPr>
                        <a:t>(Expresado en Soles)</a:t>
                      </a:r>
                      <a:endParaRPr lang="es-PE" sz="1200" b="0" i="0" u="none" strike="noStrike" dirty="0">
                        <a:solidFill>
                          <a:srgbClr val="000000"/>
                        </a:solidFill>
                        <a:effectLst/>
                        <a:latin typeface="Calibri" panose="020F0502020204030204" pitchFamily="34" charset="0"/>
                      </a:endParaRPr>
                    </a:p>
                  </a:txBody>
                  <a:tcPr marL="0" marR="0" marT="0" marB="0" anchor="b">
                    <a:solidFill>
                      <a:schemeClr val="bg1"/>
                    </a:solidFill>
                  </a:tcPr>
                </a:tc>
                <a:tc hMerge="1">
                  <a:txBody>
                    <a:bodyPr/>
                    <a:lstStyle/>
                    <a:p>
                      <a:endParaRPr lang="es-PE"/>
                    </a:p>
                  </a:txBody>
                  <a:tcPr/>
                </a:tc>
                <a:extLst>
                  <a:ext uri="{0D108BD9-81ED-4DB2-BD59-A6C34878D82A}">
                    <a16:rowId xmlns:a16="http://schemas.microsoft.com/office/drawing/2014/main" val="57571201"/>
                  </a:ext>
                </a:extLst>
              </a:tr>
              <a:tr h="226453">
                <a:tc>
                  <a:txBody>
                    <a:bodyPr/>
                    <a:lstStyle/>
                    <a:p>
                      <a:pPr algn="l" fontAlgn="b"/>
                      <a:r>
                        <a:rPr lang="es-PE" sz="1100" u="none" strike="noStrike">
                          <a:effectLst/>
                        </a:rPr>
                        <a:t> </a:t>
                      </a:r>
                      <a:endParaRPr lang="es-PE" sz="1100" b="0" i="0" u="none" strike="noStrike">
                        <a:solidFill>
                          <a:srgbClr val="000000"/>
                        </a:solidFill>
                        <a:effectLst/>
                        <a:latin typeface="Calibri" panose="020F0502020204030204" pitchFamily="34" charset="0"/>
                      </a:endParaRPr>
                    </a:p>
                  </a:txBody>
                  <a:tcPr marL="0" marR="0" marT="0" marB="0" anchor="b">
                    <a:solidFill>
                      <a:schemeClr val="bg1"/>
                    </a:solidFill>
                  </a:tcPr>
                </a:tc>
                <a:tc>
                  <a:txBody>
                    <a:bodyPr/>
                    <a:lstStyle/>
                    <a:p>
                      <a:pPr algn="l" fontAlgn="b"/>
                      <a:r>
                        <a:rPr lang="es-PE" sz="1100" u="none" strike="noStrike" dirty="0">
                          <a:effectLst/>
                        </a:rPr>
                        <a:t> </a:t>
                      </a:r>
                      <a:endParaRPr lang="es-PE" sz="1100" b="0" i="0" u="none" strike="noStrike" dirty="0">
                        <a:solidFill>
                          <a:srgbClr val="000000"/>
                        </a:solidFill>
                        <a:effectLst/>
                        <a:latin typeface="Calibri" panose="020F0502020204030204" pitchFamily="34" charset="0"/>
                      </a:endParaRPr>
                    </a:p>
                  </a:txBody>
                  <a:tcPr marL="0" marR="0" marT="0" marB="0" anchor="b">
                    <a:solidFill>
                      <a:schemeClr val="bg1"/>
                    </a:solidFill>
                  </a:tcPr>
                </a:tc>
                <a:extLst>
                  <a:ext uri="{0D108BD9-81ED-4DB2-BD59-A6C34878D82A}">
                    <a16:rowId xmlns:a16="http://schemas.microsoft.com/office/drawing/2014/main" val="2519046494"/>
                  </a:ext>
                </a:extLst>
              </a:tr>
              <a:tr h="226453">
                <a:tc>
                  <a:txBody>
                    <a:bodyPr/>
                    <a:lstStyle/>
                    <a:p>
                      <a:pPr algn="l" fontAlgn="b"/>
                      <a:r>
                        <a:rPr lang="es-PE" sz="1100" u="none" strike="noStrike">
                          <a:effectLst/>
                        </a:rPr>
                        <a:t>Ventas</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r" fontAlgn="b"/>
                      <a:r>
                        <a:rPr lang="es-PE" sz="1100" u="none" strike="noStrike">
                          <a:effectLst/>
                        </a:rPr>
                        <a:t>S/. 144,000</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149134162"/>
                  </a:ext>
                </a:extLst>
              </a:tr>
              <a:tr h="226453">
                <a:tc>
                  <a:txBody>
                    <a:bodyPr/>
                    <a:lstStyle/>
                    <a:p>
                      <a:pPr algn="l" fontAlgn="b"/>
                      <a:r>
                        <a:rPr lang="es-PE" sz="1100" u="none" strike="noStrike">
                          <a:effectLst/>
                        </a:rPr>
                        <a:t>Costo de ventas</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r" fontAlgn="b"/>
                      <a:r>
                        <a:rPr lang="es-PE" sz="1100" u="none" strike="noStrike">
                          <a:effectLst/>
                        </a:rPr>
                        <a:t>S/. 55,840</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4263213204"/>
                  </a:ext>
                </a:extLst>
              </a:tr>
              <a:tr h="245324">
                <a:tc>
                  <a:txBody>
                    <a:bodyPr/>
                    <a:lstStyle/>
                    <a:p>
                      <a:pPr algn="l" fontAlgn="b"/>
                      <a:r>
                        <a:rPr lang="es-PE" sz="1200" b="1" u="none" strike="noStrike">
                          <a:effectLst/>
                        </a:rPr>
                        <a:t>Utilidad bruta</a:t>
                      </a:r>
                      <a:endParaRPr lang="es-PE" sz="1200" b="1"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r" fontAlgn="b"/>
                      <a:r>
                        <a:rPr lang="es-PE" sz="1200" b="1" u="none" strike="noStrike" dirty="0">
                          <a:effectLst/>
                        </a:rPr>
                        <a:t>S/. 88,160</a:t>
                      </a:r>
                      <a:endParaRPr lang="es-PE" sz="1200" b="1" i="0" u="none" strike="noStrike" dirty="0">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756034135"/>
                  </a:ext>
                </a:extLst>
              </a:tr>
              <a:tr h="226453">
                <a:tc>
                  <a:txBody>
                    <a:bodyPr/>
                    <a:lstStyle/>
                    <a:p>
                      <a:pPr algn="l" fontAlgn="b"/>
                      <a:r>
                        <a:rPr lang="es-PE" sz="1100" u="none" strike="noStrike">
                          <a:effectLst/>
                        </a:rPr>
                        <a:t>Gastos generales</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l" fontAlgn="b"/>
                      <a:r>
                        <a:rPr lang="es-PE" sz="1100" u="none" strike="noStrike">
                          <a:effectLst/>
                        </a:rPr>
                        <a:t> </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450643458"/>
                  </a:ext>
                </a:extLst>
              </a:tr>
              <a:tr h="226453">
                <a:tc>
                  <a:txBody>
                    <a:bodyPr/>
                    <a:lstStyle/>
                    <a:p>
                      <a:pPr algn="l" fontAlgn="b"/>
                      <a:r>
                        <a:rPr lang="es-PE" sz="1100" u="none" strike="noStrike">
                          <a:effectLst/>
                        </a:rPr>
                        <a:t>Gastos de administración</a:t>
                      </a:r>
                      <a:endParaRPr lang="es-PE" sz="1100" b="0" i="0" u="none" strike="noStrike">
                        <a:solidFill>
                          <a:srgbClr val="000000"/>
                        </a:solidFill>
                        <a:effectLst/>
                        <a:latin typeface="Calibri" panose="020F0502020204030204" pitchFamily="34" charset="0"/>
                      </a:endParaRPr>
                    </a:p>
                  </a:txBody>
                  <a:tcPr marR="0" marT="0" marB="0" anchor="b">
                    <a:solidFill>
                      <a:schemeClr val="bg1">
                        <a:lumMod val="95000"/>
                      </a:schemeClr>
                    </a:solidFill>
                  </a:tcPr>
                </a:tc>
                <a:tc>
                  <a:txBody>
                    <a:bodyPr/>
                    <a:lstStyle/>
                    <a:p>
                      <a:pPr algn="r" fontAlgn="b"/>
                      <a:r>
                        <a:rPr lang="es-PE" sz="1100" u="none" strike="noStrike">
                          <a:effectLst/>
                        </a:rPr>
                        <a:t>S/. 37,704</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807627465"/>
                  </a:ext>
                </a:extLst>
              </a:tr>
              <a:tr h="226453">
                <a:tc>
                  <a:txBody>
                    <a:bodyPr/>
                    <a:lstStyle/>
                    <a:p>
                      <a:pPr algn="l" fontAlgn="b"/>
                      <a:r>
                        <a:rPr lang="es-PE" sz="1100" u="none" strike="noStrike">
                          <a:effectLst/>
                        </a:rPr>
                        <a:t>Gastos de ventas</a:t>
                      </a:r>
                      <a:endParaRPr lang="es-PE" sz="1100" b="0" i="0" u="none" strike="noStrike">
                        <a:solidFill>
                          <a:srgbClr val="000000"/>
                        </a:solidFill>
                        <a:effectLst/>
                        <a:latin typeface="Calibri" panose="020F0502020204030204" pitchFamily="34" charset="0"/>
                      </a:endParaRPr>
                    </a:p>
                  </a:txBody>
                  <a:tcPr marR="0" marT="0" marB="0" anchor="b">
                    <a:solidFill>
                      <a:schemeClr val="bg1">
                        <a:lumMod val="95000"/>
                      </a:schemeClr>
                    </a:solidFill>
                  </a:tcPr>
                </a:tc>
                <a:tc>
                  <a:txBody>
                    <a:bodyPr/>
                    <a:lstStyle/>
                    <a:p>
                      <a:pPr algn="r" fontAlgn="b"/>
                      <a:r>
                        <a:rPr lang="es-PE" sz="1100" u="none" strike="noStrike">
                          <a:effectLst/>
                        </a:rPr>
                        <a:t>S/. 23,100</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80119673"/>
                  </a:ext>
                </a:extLst>
              </a:tr>
              <a:tr h="226453">
                <a:tc>
                  <a:txBody>
                    <a:bodyPr/>
                    <a:lstStyle/>
                    <a:p>
                      <a:pPr algn="l" fontAlgn="b"/>
                      <a:r>
                        <a:rPr lang="es-PE" sz="1100" u="none" strike="noStrike">
                          <a:effectLst/>
                        </a:rPr>
                        <a:t>Gastos financieros</a:t>
                      </a:r>
                      <a:endParaRPr lang="es-PE" sz="1100" b="0" i="0" u="none" strike="noStrike">
                        <a:solidFill>
                          <a:srgbClr val="000000"/>
                        </a:solidFill>
                        <a:effectLst/>
                        <a:latin typeface="Calibri" panose="020F0502020204030204" pitchFamily="34" charset="0"/>
                      </a:endParaRPr>
                    </a:p>
                  </a:txBody>
                  <a:tcPr marR="0" marT="0" marB="0" anchor="b">
                    <a:solidFill>
                      <a:schemeClr val="bg1">
                        <a:lumMod val="95000"/>
                      </a:schemeClr>
                    </a:solidFill>
                  </a:tcPr>
                </a:tc>
                <a:tc>
                  <a:txBody>
                    <a:bodyPr/>
                    <a:lstStyle/>
                    <a:p>
                      <a:pPr algn="r" fontAlgn="b"/>
                      <a:r>
                        <a:rPr lang="es-PE" sz="1100" u="none" strike="noStrike">
                          <a:effectLst/>
                        </a:rPr>
                        <a:t>S/. 840</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834840273"/>
                  </a:ext>
                </a:extLst>
              </a:tr>
              <a:tr h="245324">
                <a:tc>
                  <a:txBody>
                    <a:bodyPr/>
                    <a:lstStyle/>
                    <a:p>
                      <a:pPr algn="l" fontAlgn="b"/>
                      <a:r>
                        <a:rPr lang="es-PE" sz="1200" b="1" u="none" strike="noStrike">
                          <a:effectLst/>
                        </a:rPr>
                        <a:t>Utilidad operativa</a:t>
                      </a:r>
                      <a:endParaRPr lang="es-PE" sz="1200" b="1"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r" fontAlgn="b"/>
                      <a:r>
                        <a:rPr lang="es-PE" sz="1200" b="1" u="none" strike="noStrike" dirty="0">
                          <a:effectLst/>
                        </a:rPr>
                        <a:t>S/. 26,516</a:t>
                      </a:r>
                      <a:endParaRPr lang="es-PE" sz="1200" b="1" i="0" u="none" strike="noStrike" dirty="0">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281876609"/>
                  </a:ext>
                </a:extLst>
              </a:tr>
              <a:tr h="245324">
                <a:tc>
                  <a:txBody>
                    <a:bodyPr/>
                    <a:lstStyle/>
                    <a:p>
                      <a:pPr algn="l" fontAlgn="b"/>
                      <a:r>
                        <a:rPr lang="es-PE" sz="1200" u="none" strike="noStrike">
                          <a:effectLst/>
                        </a:rPr>
                        <a:t>Impuesto (29.5%)</a:t>
                      </a:r>
                      <a:endParaRPr lang="es-PE" sz="1200" b="0" i="0" u="none" strike="noStrike">
                        <a:solidFill>
                          <a:srgbClr val="000000"/>
                        </a:solidFill>
                        <a:effectLst/>
                        <a:latin typeface="Calibri" panose="020F0502020204030204" pitchFamily="34" charset="0"/>
                      </a:endParaRPr>
                    </a:p>
                  </a:txBody>
                  <a:tcPr marR="0" marT="0" marB="0" anchor="b">
                    <a:solidFill>
                      <a:schemeClr val="bg1">
                        <a:lumMod val="95000"/>
                      </a:schemeClr>
                    </a:solidFill>
                  </a:tcPr>
                </a:tc>
                <a:tc>
                  <a:txBody>
                    <a:bodyPr/>
                    <a:lstStyle/>
                    <a:p>
                      <a:pPr algn="r" fontAlgn="b"/>
                      <a:r>
                        <a:rPr lang="es-PE" sz="1200" u="none" strike="noStrike">
                          <a:effectLst/>
                        </a:rPr>
                        <a:t>S/. 7,822</a:t>
                      </a:r>
                      <a:endParaRPr lang="es-PE" sz="1200" b="0"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400244322"/>
                  </a:ext>
                </a:extLst>
              </a:tr>
              <a:tr h="254759">
                <a:tc>
                  <a:txBody>
                    <a:bodyPr/>
                    <a:lstStyle/>
                    <a:p>
                      <a:pPr algn="l" fontAlgn="b"/>
                      <a:r>
                        <a:rPr lang="es-PE" sz="1200" b="1" u="none" strike="noStrike">
                          <a:effectLst/>
                        </a:rPr>
                        <a:t>Utilidad neta</a:t>
                      </a:r>
                      <a:endParaRPr lang="es-PE" sz="1200" b="1"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r" fontAlgn="b"/>
                      <a:r>
                        <a:rPr lang="es-PE" sz="1200" b="1" u="none" strike="noStrike" dirty="0">
                          <a:effectLst/>
                        </a:rPr>
                        <a:t>S/. 18,694</a:t>
                      </a:r>
                      <a:endParaRPr lang="es-PE" sz="1200" b="1" i="0" u="none" strike="noStrike" dirty="0">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006385660"/>
                  </a:ext>
                </a:extLst>
              </a:tr>
              <a:tr h="226453">
                <a:tc>
                  <a:txBody>
                    <a:bodyPr/>
                    <a:lstStyle/>
                    <a:p>
                      <a:pPr algn="l" fontAlgn="b"/>
                      <a:r>
                        <a:rPr lang="es-PE" sz="1200" u="none" strike="noStrike">
                          <a:effectLst/>
                        </a:rPr>
                        <a:t> </a:t>
                      </a:r>
                      <a:endParaRPr lang="es-PE" sz="1200" b="1"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tc>
                  <a:txBody>
                    <a:bodyPr/>
                    <a:lstStyle/>
                    <a:p>
                      <a:pPr algn="l" fontAlgn="b"/>
                      <a:r>
                        <a:rPr lang="es-PE" sz="1200" u="none" strike="noStrike">
                          <a:effectLst/>
                        </a:rPr>
                        <a:t> </a:t>
                      </a:r>
                      <a:endParaRPr lang="es-PE" sz="1200" b="1" i="0" u="none" strike="noStrike">
                        <a:solidFill>
                          <a:srgbClr val="000000"/>
                        </a:solidFill>
                        <a:effectLst/>
                        <a:latin typeface="Calibri" panose="020F05020202040302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201394667"/>
                  </a:ext>
                </a:extLst>
              </a:tr>
              <a:tr h="226453">
                <a:tc>
                  <a:txBody>
                    <a:bodyPr/>
                    <a:lstStyle/>
                    <a:p>
                      <a:pPr algn="l" fontAlgn="b"/>
                      <a:r>
                        <a:rPr lang="es-PE" sz="1100" u="none" strike="noStrike" dirty="0">
                          <a:effectLst/>
                        </a:rPr>
                        <a:t>Utilidad bruta/Ventas</a:t>
                      </a:r>
                      <a:endParaRPr lang="es-PE" sz="1100" b="0" i="0" u="none" strike="noStrike" dirty="0">
                        <a:solidFill>
                          <a:srgbClr val="000000"/>
                        </a:solidFill>
                        <a:effectLst/>
                        <a:latin typeface="Calibri" panose="020F0502020204030204" pitchFamily="34" charset="0"/>
                      </a:endParaRPr>
                    </a:p>
                  </a:txBody>
                  <a:tcPr marL="0" marR="0" marT="0" marB="0" anchor="b">
                    <a:solidFill>
                      <a:schemeClr val="bg1">
                        <a:lumMod val="85000"/>
                      </a:schemeClr>
                    </a:solidFill>
                  </a:tcPr>
                </a:tc>
                <a:tc>
                  <a:txBody>
                    <a:bodyPr/>
                    <a:lstStyle/>
                    <a:p>
                      <a:pPr algn="r" fontAlgn="b"/>
                      <a:r>
                        <a:rPr lang="es-PE" sz="1100" u="none" strike="noStrike">
                          <a:effectLst/>
                        </a:rPr>
                        <a:t>61.2%</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85000"/>
                      </a:schemeClr>
                    </a:solidFill>
                  </a:tcPr>
                </a:tc>
                <a:extLst>
                  <a:ext uri="{0D108BD9-81ED-4DB2-BD59-A6C34878D82A}">
                    <a16:rowId xmlns:a16="http://schemas.microsoft.com/office/drawing/2014/main" val="2788876375"/>
                  </a:ext>
                </a:extLst>
              </a:tr>
              <a:tr h="226453">
                <a:tc>
                  <a:txBody>
                    <a:bodyPr/>
                    <a:lstStyle/>
                    <a:p>
                      <a:pPr algn="l" fontAlgn="b"/>
                      <a:r>
                        <a:rPr lang="es-PE" sz="1100" u="none" strike="noStrike">
                          <a:effectLst/>
                        </a:rPr>
                        <a:t>Utilidad operativa/Ventas</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85000"/>
                      </a:schemeClr>
                    </a:solidFill>
                  </a:tcPr>
                </a:tc>
                <a:tc>
                  <a:txBody>
                    <a:bodyPr/>
                    <a:lstStyle/>
                    <a:p>
                      <a:pPr algn="r" fontAlgn="b"/>
                      <a:r>
                        <a:rPr lang="es-PE" sz="1100" u="none" strike="noStrike" dirty="0">
                          <a:effectLst/>
                        </a:rPr>
                        <a:t>18.4%</a:t>
                      </a:r>
                      <a:endParaRPr lang="es-PE" sz="1100" b="0" i="0" u="none" strike="noStrike" dirty="0">
                        <a:solidFill>
                          <a:srgbClr val="000000"/>
                        </a:solidFill>
                        <a:effectLst/>
                        <a:latin typeface="Calibri" panose="020F0502020204030204" pitchFamily="34" charset="0"/>
                      </a:endParaRPr>
                    </a:p>
                  </a:txBody>
                  <a:tcPr marL="0" marR="0" marT="0" marB="0" anchor="b">
                    <a:solidFill>
                      <a:schemeClr val="bg1">
                        <a:lumMod val="85000"/>
                      </a:schemeClr>
                    </a:solidFill>
                  </a:tcPr>
                </a:tc>
                <a:extLst>
                  <a:ext uri="{0D108BD9-81ED-4DB2-BD59-A6C34878D82A}">
                    <a16:rowId xmlns:a16="http://schemas.microsoft.com/office/drawing/2014/main" val="1715310461"/>
                  </a:ext>
                </a:extLst>
              </a:tr>
              <a:tr h="235888">
                <a:tc>
                  <a:txBody>
                    <a:bodyPr/>
                    <a:lstStyle/>
                    <a:p>
                      <a:pPr algn="l" fontAlgn="b"/>
                      <a:r>
                        <a:rPr lang="es-PE" sz="1100" u="none" strike="noStrike">
                          <a:effectLst/>
                        </a:rPr>
                        <a:t>Utilidad neta/Ventas</a:t>
                      </a:r>
                      <a:endParaRPr lang="es-PE" sz="1100" b="0" i="0" u="none" strike="noStrike">
                        <a:solidFill>
                          <a:srgbClr val="000000"/>
                        </a:solidFill>
                        <a:effectLst/>
                        <a:latin typeface="Calibri" panose="020F0502020204030204" pitchFamily="34" charset="0"/>
                      </a:endParaRPr>
                    </a:p>
                  </a:txBody>
                  <a:tcPr marL="0" marR="0" marT="0" marB="0" anchor="b">
                    <a:solidFill>
                      <a:schemeClr val="bg1">
                        <a:lumMod val="85000"/>
                      </a:schemeClr>
                    </a:solidFill>
                  </a:tcPr>
                </a:tc>
                <a:tc>
                  <a:txBody>
                    <a:bodyPr/>
                    <a:lstStyle/>
                    <a:p>
                      <a:pPr algn="r" fontAlgn="b"/>
                      <a:r>
                        <a:rPr lang="es-PE" sz="1100" u="none" strike="noStrike" dirty="0">
                          <a:effectLst/>
                        </a:rPr>
                        <a:t>13.0%</a:t>
                      </a:r>
                      <a:endParaRPr lang="es-PE" sz="1100" b="0" i="0" u="none" strike="noStrike" dirty="0">
                        <a:solidFill>
                          <a:srgbClr val="000000"/>
                        </a:solidFill>
                        <a:effectLst/>
                        <a:latin typeface="Calibri" panose="020F0502020204030204" pitchFamily="34" charset="0"/>
                      </a:endParaRPr>
                    </a:p>
                  </a:txBody>
                  <a:tcPr marL="0" marR="0" marT="0" marB="0" anchor="b">
                    <a:solidFill>
                      <a:schemeClr val="bg1">
                        <a:lumMod val="85000"/>
                      </a:schemeClr>
                    </a:solidFill>
                  </a:tcPr>
                </a:tc>
                <a:extLst>
                  <a:ext uri="{0D108BD9-81ED-4DB2-BD59-A6C34878D82A}">
                    <a16:rowId xmlns:a16="http://schemas.microsoft.com/office/drawing/2014/main" val="231232832"/>
                  </a:ext>
                </a:extLst>
              </a:tr>
            </a:tbl>
          </a:graphicData>
        </a:graphic>
      </p:graphicFrame>
    </p:spTree>
    <p:extLst>
      <p:ext uri="{BB962C8B-B14F-4D97-AF65-F5344CB8AC3E}">
        <p14:creationId xmlns:p14="http://schemas.microsoft.com/office/powerpoint/2010/main" val="213699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892346"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1. Presentación de la Empresa</a:t>
            </a:r>
          </a:p>
        </p:txBody>
      </p:sp>
      <p:sp>
        <p:nvSpPr>
          <p:cNvPr id="16" name="CuadroTexto 15">
            <a:extLst>
              <a:ext uri="{FF2B5EF4-FFF2-40B4-BE49-F238E27FC236}">
                <a16:creationId xmlns:a16="http://schemas.microsoft.com/office/drawing/2014/main" id="{0F664C0C-0F83-4015-9478-6F9B84484138}"/>
              </a:ext>
            </a:extLst>
          </p:cNvPr>
          <p:cNvSpPr txBox="1"/>
          <p:nvPr/>
        </p:nvSpPr>
        <p:spPr>
          <a:xfrm>
            <a:off x="661314" y="1807694"/>
            <a:ext cx="7111086" cy="4114331"/>
          </a:xfrm>
          <a:prstGeom prst="rect">
            <a:avLst/>
          </a:prstGeom>
          <a:noFill/>
        </p:spPr>
        <p:txBody>
          <a:bodyPr wrap="square" rtlCol="0">
            <a:spAutoFit/>
          </a:bodyPr>
          <a:lstStyle/>
          <a:p>
            <a:pPr algn="just">
              <a:lnSpc>
                <a:spcPct val="150000"/>
              </a:lnSpc>
            </a:pPr>
            <a:endParaRPr lang="es-PE" b="0" i="0" dirty="0">
              <a:solidFill>
                <a:schemeClr val="accent4">
                  <a:lumMod val="50000"/>
                </a:schemeClr>
              </a:solidFill>
              <a:effectLst/>
              <a:latin typeface="Verdana" panose="020B0604030504040204" pitchFamily="34" charset="0"/>
            </a:endParaRPr>
          </a:p>
          <a:p>
            <a:pPr marL="285750" indent="-285750" algn="just">
              <a:lnSpc>
                <a:spcPct val="150000"/>
              </a:lnSpc>
              <a:buClr>
                <a:srgbClr val="FAD634"/>
              </a:buClr>
              <a:buFont typeface="Courier New" panose="02070309020205020404" pitchFamily="49" charset="0"/>
              <a:buChar char="o"/>
            </a:pPr>
            <a:r>
              <a:rPr lang="es-PE" b="1" dirty="0">
                <a:solidFill>
                  <a:schemeClr val="accent4">
                    <a:lumMod val="50000"/>
                  </a:schemeClr>
                </a:solidFill>
                <a:latin typeface="Verdana" panose="020B0604030504040204" pitchFamily="34" charset="0"/>
              </a:rPr>
              <a:t>Razón Social</a:t>
            </a:r>
            <a:r>
              <a:rPr lang="es-PE" dirty="0">
                <a:solidFill>
                  <a:schemeClr val="accent4">
                    <a:lumMod val="50000"/>
                  </a:schemeClr>
                </a:solidFill>
                <a:latin typeface="Verdana" panose="020B0604030504040204" pitchFamily="34" charset="0"/>
              </a:rPr>
              <a:t>: </a:t>
            </a:r>
          </a:p>
          <a:p>
            <a:pPr algn="just">
              <a:lnSpc>
                <a:spcPct val="150000"/>
              </a:lnSpc>
              <a:buClr>
                <a:srgbClr val="FAD634"/>
              </a:buClr>
            </a:pPr>
            <a:r>
              <a:rPr lang="es-PE" dirty="0">
                <a:latin typeface="Verdana" panose="020B0604030504040204" pitchFamily="34" charset="0"/>
              </a:rPr>
              <a:t>Creative </a:t>
            </a:r>
            <a:r>
              <a:rPr lang="es-PE" dirty="0" err="1">
                <a:latin typeface="Verdana" panose="020B0604030504040204" pitchFamily="34" charset="0"/>
              </a:rPr>
              <a:t>Miner</a:t>
            </a:r>
            <a:r>
              <a:rPr lang="es-PE" dirty="0">
                <a:latin typeface="Verdana" panose="020B0604030504040204" pitchFamily="34" charset="0"/>
              </a:rPr>
              <a:t> </a:t>
            </a:r>
            <a:r>
              <a:rPr lang="es-PE" dirty="0" err="1">
                <a:latin typeface="Verdana" panose="020B0604030504040204" pitchFamily="34" charset="0"/>
              </a:rPr>
              <a:t>Soft</a:t>
            </a:r>
            <a:r>
              <a:rPr lang="es-PE" dirty="0">
                <a:latin typeface="Verdana" panose="020B0604030504040204" pitchFamily="34" charset="0"/>
              </a:rPr>
              <a:t> S.A.C</a:t>
            </a:r>
          </a:p>
          <a:p>
            <a:pPr marL="285750" indent="-285750" algn="just">
              <a:lnSpc>
                <a:spcPct val="150000"/>
              </a:lnSpc>
              <a:buClr>
                <a:srgbClr val="FAD634"/>
              </a:buClr>
              <a:buFont typeface="Courier New" panose="02070309020205020404" pitchFamily="49" charset="0"/>
              <a:buChar char="o"/>
            </a:pPr>
            <a:endParaRPr lang="es-PE" dirty="0">
              <a:solidFill>
                <a:schemeClr val="accent4">
                  <a:lumMod val="50000"/>
                </a:schemeClr>
              </a:solidFill>
              <a:latin typeface="Verdana" panose="020B0604030504040204" pitchFamily="34" charset="0"/>
            </a:endParaRPr>
          </a:p>
          <a:p>
            <a:pPr marL="285750" indent="-285750" algn="just">
              <a:buClr>
                <a:srgbClr val="FAD634"/>
              </a:buClr>
              <a:buFont typeface="Courier New" panose="02070309020205020404" pitchFamily="49" charset="0"/>
              <a:buChar char="o"/>
            </a:pPr>
            <a:r>
              <a:rPr lang="es-PE" b="1" dirty="0">
                <a:solidFill>
                  <a:schemeClr val="accent4">
                    <a:lumMod val="50000"/>
                  </a:schemeClr>
                </a:solidFill>
                <a:latin typeface="Verdana" panose="020B0604030504040204" pitchFamily="34" charset="0"/>
              </a:rPr>
              <a:t>Giro del Negocio</a:t>
            </a:r>
            <a:r>
              <a:rPr lang="es-PE" dirty="0">
                <a:solidFill>
                  <a:schemeClr val="accent4">
                    <a:lumMod val="50000"/>
                  </a:schemeClr>
                </a:solidFill>
                <a:latin typeface="Verdana" panose="020B0604030504040204" pitchFamily="34" charset="0"/>
              </a:rPr>
              <a:t>: </a:t>
            </a:r>
          </a:p>
          <a:p>
            <a:pPr algn="just">
              <a:buClr>
                <a:srgbClr val="FAD634"/>
              </a:buClr>
            </a:pPr>
            <a:r>
              <a:rPr lang="es-PE" sz="1600" dirty="0">
                <a:latin typeface="Verdana" panose="020B0604030504040204" pitchFamily="34" charset="0"/>
              </a:rPr>
              <a:t>Empresa de desarrollo, venta de software para minería y soluciones tecnológicas, combinando el pensamiento innovador y la agilidad para realizar soluciones digitales que dinamicen el entorno de nuestros clientes.</a:t>
            </a:r>
          </a:p>
          <a:p>
            <a:pPr algn="just">
              <a:buClr>
                <a:srgbClr val="FAD634"/>
              </a:buClr>
            </a:pPr>
            <a:r>
              <a:rPr lang="es-PE" sz="1600" dirty="0">
                <a:latin typeface="Verdana" panose="020B0604030504040204" pitchFamily="34" charset="0"/>
              </a:rPr>
              <a:t>Nuestra oficina se encuentra en una zona altamente minera, por ello nuestro valor agregado son las asesorías mineras que acompañan al proceso de puesta en marcha del software.</a:t>
            </a:r>
          </a:p>
          <a:p>
            <a:pPr marL="285750" indent="-285750" algn="just">
              <a:lnSpc>
                <a:spcPct val="150000"/>
              </a:lnSpc>
              <a:buClr>
                <a:srgbClr val="FAD634"/>
              </a:buClr>
              <a:buFont typeface="Courier New" panose="02070309020205020404" pitchFamily="49" charset="0"/>
              <a:buChar char="o"/>
            </a:pPr>
            <a:endParaRPr lang="es-PE" dirty="0">
              <a:solidFill>
                <a:schemeClr val="accent4">
                  <a:lumMod val="50000"/>
                </a:schemeClr>
              </a:solidFill>
              <a:latin typeface="Verdana" panose="020B0604030504040204" pitchFamily="34" charset="0"/>
            </a:endParaRPr>
          </a:p>
        </p:txBody>
      </p:sp>
      <p:pic>
        <p:nvPicPr>
          <p:cNvPr id="3" name="Imagen 2">
            <a:extLst>
              <a:ext uri="{FF2B5EF4-FFF2-40B4-BE49-F238E27FC236}">
                <a16:creationId xmlns:a16="http://schemas.microsoft.com/office/drawing/2014/main" id="{D604B547-27C3-5E5E-F045-7E30B5BAE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054" y="2438399"/>
            <a:ext cx="3191936" cy="2852923"/>
          </a:xfrm>
          <a:prstGeom prst="rect">
            <a:avLst/>
          </a:prstGeom>
        </p:spPr>
      </p:pic>
    </p:spTree>
    <p:extLst>
      <p:ext uri="{BB962C8B-B14F-4D97-AF65-F5344CB8AC3E}">
        <p14:creationId xmlns:p14="http://schemas.microsoft.com/office/powerpoint/2010/main" val="30375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892346" y="1071021"/>
            <a:ext cx="921932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2. Business </a:t>
            </a:r>
            <a:r>
              <a:rPr lang="es-ES" sz="2200" b="1" dirty="0" err="1">
                <a:solidFill>
                  <a:srgbClr val="F0AE19"/>
                </a:solidFill>
                <a:latin typeface="Arial" panose="020B0604020202020204" pitchFamily="34" charset="0"/>
                <a:cs typeface="Arial" panose="020B0604020202020204" pitchFamily="34" charset="0"/>
              </a:rPr>
              <a:t>Model</a:t>
            </a:r>
            <a:r>
              <a:rPr lang="es-ES" sz="2200" b="1" dirty="0">
                <a:solidFill>
                  <a:srgbClr val="F0AE19"/>
                </a:solidFill>
                <a:latin typeface="Arial" panose="020B0604020202020204" pitchFamily="34" charset="0"/>
                <a:cs typeface="Arial" panose="020B0604020202020204" pitchFamily="34" charset="0"/>
              </a:rPr>
              <a:t> </a:t>
            </a:r>
            <a:r>
              <a:rPr lang="es-ES" sz="2200" b="1" dirty="0" err="1">
                <a:solidFill>
                  <a:srgbClr val="F0AE19"/>
                </a:solidFill>
                <a:latin typeface="Arial" panose="020B0604020202020204" pitchFamily="34" charset="0"/>
                <a:cs typeface="Arial" panose="020B0604020202020204" pitchFamily="34" charset="0"/>
              </a:rPr>
              <a:t>Canvas</a:t>
            </a:r>
            <a:endParaRPr lang="es-ES" sz="2200" b="1" dirty="0">
              <a:solidFill>
                <a:srgbClr val="F0AE19"/>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171F6D36-F7F0-EC08-7F69-B14A0BD2B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74" y="1577794"/>
            <a:ext cx="10321980" cy="5058324"/>
          </a:xfrm>
          <a:prstGeom prst="rect">
            <a:avLst/>
          </a:prstGeom>
        </p:spPr>
      </p:pic>
    </p:spTree>
    <p:extLst>
      <p:ext uri="{BB962C8B-B14F-4D97-AF65-F5344CB8AC3E}">
        <p14:creationId xmlns:p14="http://schemas.microsoft.com/office/powerpoint/2010/main" val="309287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892346" y="1071021"/>
            <a:ext cx="921932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3. Análisis FODA</a:t>
            </a:r>
          </a:p>
        </p:txBody>
      </p:sp>
      <p:pic>
        <p:nvPicPr>
          <p:cNvPr id="14" name="Imagen 13">
            <a:extLst>
              <a:ext uri="{FF2B5EF4-FFF2-40B4-BE49-F238E27FC236}">
                <a16:creationId xmlns:a16="http://schemas.microsoft.com/office/drawing/2014/main" id="{477CEFF4-D819-7B45-332B-B744A9C40415}"/>
              </a:ext>
            </a:extLst>
          </p:cNvPr>
          <p:cNvPicPr>
            <a:picLocks noChangeAspect="1"/>
          </p:cNvPicPr>
          <p:nvPr/>
        </p:nvPicPr>
        <p:blipFill>
          <a:blip r:embed="rId2"/>
          <a:stretch>
            <a:fillRect/>
          </a:stretch>
        </p:blipFill>
        <p:spPr>
          <a:xfrm>
            <a:off x="2543175" y="1787062"/>
            <a:ext cx="8273106" cy="2516793"/>
          </a:xfrm>
          <a:prstGeom prst="rect">
            <a:avLst/>
          </a:prstGeom>
        </p:spPr>
      </p:pic>
      <p:pic>
        <p:nvPicPr>
          <p:cNvPr id="19" name="Imagen 18">
            <a:extLst>
              <a:ext uri="{FF2B5EF4-FFF2-40B4-BE49-F238E27FC236}">
                <a16:creationId xmlns:a16="http://schemas.microsoft.com/office/drawing/2014/main" id="{72FAD558-C4D2-7B7D-D0F4-3456DFF8F6BE}"/>
              </a:ext>
            </a:extLst>
          </p:cNvPr>
          <p:cNvPicPr>
            <a:picLocks noChangeAspect="1"/>
          </p:cNvPicPr>
          <p:nvPr/>
        </p:nvPicPr>
        <p:blipFill>
          <a:blip r:embed="rId3"/>
          <a:stretch>
            <a:fillRect/>
          </a:stretch>
        </p:blipFill>
        <p:spPr>
          <a:xfrm>
            <a:off x="2543175" y="4377596"/>
            <a:ext cx="8273106" cy="1997840"/>
          </a:xfrm>
          <a:prstGeom prst="rect">
            <a:avLst/>
          </a:prstGeom>
        </p:spPr>
      </p:pic>
    </p:spTree>
    <p:extLst>
      <p:ext uri="{BB962C8B-B14F-4D97-AF65-F5344CB8AC3E}">
        <p14:creationId xmlns:p14="http://schemas.microsoft.com/office/powerpoint/2010/main" val="154667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4. Prioridades Estratégicas</a:t>
            </a:r>
          </a:p>
        </p:txBody>
      </p:sp>
      <p:sp>
        <p:nvSpPr>
          <p:cNvPr id="4" name="CuadroTexto 3">
            <a:extLst>
              <a:ext uri="{FF2B5EF4-FFF2-40B4-BE49-F238E27FC236}">
                <a16:creationId xmlns:a16="http://schemas.microsoft.com/office/drawing/2014/main" id="{A5498E63-D4A0-F0CC-9B12-99A4F68328A1}"/>
              </a:ext>
            </a:extLst>
          </p:cNvPr>
          <p:cNvSpPr txBox="1"/>
          <p:nvPr/>
        </p:nvSpPr>
        <p:spPr>
          <a:xfrm>
            <a:off x="6408981" y="4518788"/>
            <a:ext cx="3581506" cy="461665"/>
          </a:xfrm>
          <a:prstGeom prst="rect">
            <a:avLst/>
          </a:prstGeom>
          <a:noFill/>
        </p:spPr>
        <p:txBody>
          <a:bodyPr wrap="square">
            <a:spAutoFit/>
          </a:bodyPr>
          <a:lstStyle/>
          <a:p>
            <a:pPr marL="1348740" algn="just">
              <a:spcAft>
                <a:spcPts val="800"/>
              </a:spcAft>
            </a:pPr>
            <a:r>
              <a:rPr lang="es-PE" sz="1200" b="1" dirty="0">
                <a:latin typeface="Arial" panose="020B0604020202020204" pitchFamily="34" charset="0"/>
                <a:cs typeface="Arial" panose="020B0604020202020204" pitchFamily="34" charset="0"/>
              </a:rPr>
              <a:t>Definir un sistema de toma de decisiones</a:t>
            </a:r>
            <a:r>
              <a:rPr lang="es-PE" sz="1200" dirty="0">
                <a:latin typeface="Arial" panose="020B0604020202020204" pitchFamily="34" charset="0"/>
                <a:cs typeface="Arial" panose="020B0604020202020204" pitchFamily="34" charset="0"/>
              </a:rPr>
              <a:t>.</a:t>
            </a:r>
          </a:p>
        </p:txBody>
      </p:sp>
      <p:grpSp>
        <p:nvGrpSpPr>
          <p:cNvPr id="72" name="Google Shape;2367;p43">
            <a:extLst>
              <a:ext uri="{FF2B5EF4-FFF2-40B4-BE49-F238E27FC236}">
                <a16:creationId xmlns:a16="http://schemas.microsoft.com/office/drawing/2014/main" id="{182653D0-9047-5EFA-6138-DEE56D798072}"/>
              </a:ext>
            </a:extLst>
          </p:cNvPr>
          <p:cNvGrpSpPr/>
          <p:nvPr/>
        </p:nvGrpSpPr>
        <p:grpSpPr>
          <a:xfrm>
            <a:off x="1273432" y="2239065"/>
            <a:ext cx="3723311" cy="3379890"/>
            <a:chOff x="590923" y="1531650"/>
            <a:chExt cx="2362902" cy="2256404"/>
          </a:xfrm>
        </p:grpSpPr>
        <p:sp>
          <p:nvSpPr>
            <p:cNvPr id="73" name="Google Shape;2368;p43">
              <a:extLst>
                <a:ext uri="{FF2B5EF4-FFF2-40B4-BE49-F238E27FC236}">
                  <a16:creationId xmlns:a16="http://schemas.microsoft.com/office/drawing/2014/main" id="{C7BF074A-769A-6B1A-5516-6C893F6D6CBB}"/>
                </a:ext>
              </a:extLst>
            </p:cNvPr>
            <p:cNvSpPr/>
            <p:nvPr/>
          </p:nvSpPr>
          <p:spPr>
            <a:xfrm>
              <a:off x="1336350" y="2625225"/>
              <a:ext cx="1617475" cy="265550"/>
            </a:xfrm>
            <a:custGeom>
              <a:avLst/>
              <a:gdLst/>
              <a:ahLst/>
              <a:cxnLst/>
              <a:rect l="l" t="t" r="r" b="b"/>
              <a:pathLst>
                <a:path w="64699" h="10622" extrusionOk="0">
                  <a:moveTo>
                    <a:pt x="3977" y="1"/>
                  </a:moveTo>
                  <a:cubicBezTo>
                    <a:pt x="1786" y="1"/>
                    <a:pt x="0" y="2382"/>
                    <a:pt x="0" y="5311"/>
                  </a:cubicBezTo>
                  <a:cubicBezTo>
                    <a:pt x="0" y="8228"/>
                    <a:pt x="1786" y="10621"/>
                    <a:pt x="3977" y="10621"/>
                  </a:cubicBezTo>
                  <a:lnTo>
                    <a:pt x="64699" y="10621"/>
                  </a:lnTo>
                  <a:lnTo>
                    <a:pt x="64699" y="1"/>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PE" sz="1500" dirty="0">
                  <a:solidFill>
                    <a:srgbClr val="FFFFFF"/>
                  </a:solidFill>
                  <a:latin typeface="Fira Sans Extra Condensed Medium"/>
                  <a:ea typeface="Fira Sans Extra Condensed Medium"/>
                  <a:cs typeface="Fira Sans Extra Condensed Medium"/>
                  <a:sym typeface="Fira Sans Extra Condensed Medium"/>
                </a:rPr>
                <a:t>Estrategia 1</a:t>
              </a:r>
            </a:p>
          </p:txBody>
        </p:sp>
        <p:sp>
          <p:nvSpPr>
            <p:cNvPr id="74" name="Google Shape;2369;p43">
              <a:extLst>
                <a:ext uri="{FF2B5EF4-FFF2-40B4-BE49-F238E27FC236}">
                  <a16:creationId xmlns:a16="http://schemas.microsoft.com/office/drawing/2014/main" id="{9A58FD04-5C33-B426-038C-8BD259F35ECE}"/>
                </a:ext>
              </a:extLst>
            </p:cNvPr>
            <p:cNvSpPr/>
            <p:nvPr/>
          </p:nvSpPr>
          <p:spPr>
            <a:xfrm>
              <a:off x="1692050" y="1531650"/>
              <a:ext cx="954000" cy="954000"/>
            </a:xfrm>
            <a:custGeom>
              <a:avLst/>
              <a:gdLst/>
              <a:ahLst/>
              <a:cxnLst/>
              <a:rect l="l" t="t" r="r" b="b"/>
              <a:pathLst>
                <a:path w="38160" h="38160" extrusionOk="0">
                  <a:moveTo>
                    <a:pt x="19086" y="0"/>
                  </a:moveTo>
                  <a:cubicBezTo>
                    <a:pt x="13049" y="0"/>
                    <a:pt x="7489" y="2763"/>
                    <a:pt x="3846" y="7597"/>
                  </a:cubicBezTo>
                  <a:cubicBezTo>
                    <a:pt x="3715" y="7763"/>
                    <a:pt x="3751" y="8001"/>
                    <a:pt x="3917" y="8120"/>
                  </a:cubicBezTo>
                  <a:cubicBezTo>
                    <a:pt x="3986" y="8174"/>
                    <a:pt x="4068" y="8200"/>
                    <a:pt x="4150" y="8200"/>
                  </a:cubicBezTo>
                  <a:cubicBezTo>
                    <a:pt x="4267" y="8200"/>
                    <a:pt x="4383" y="8147"/>
                    <a:pt x="4453" y="8049"/>
                  </a:cubicBezTo>
                  <a:cubicBezTo>
                    <a:pt x="7953" y="3417"/>
                    <a:pt x="13287" y="762"/>
                    <a:pt x="19086" y="762"/>
                  </a:cubicBezTo>
                  <a:cubicBezTo>
                    <a:pt x="29182" y="762"/>
                    <a:pt x="37398" y="8978"/>
                    <a:pt x="37398" y="19074"/>
                  </a:cubicBezTo>
                  <a:cubicBezTo>
                    <a:pt x="37398" y="29183"/>
                    <a:pt x="29182" y="37398"/>
                    <a:pt x="19086"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86" y="38160"/>
                  </a:cubicBezTo>
                  <a:cubicBezTo>
                    <a:pt x="29599" y="38160"/>
                    <a:pt x="38160" y="29599"/>
                    <a:pt x="38160" y="19074"/>
                  </a:cubicBezTo>
                  <a:cubicBezTo>
                    <a:pt x="38160" y="8561"/>
                    <a:pt x="29599" y="0"/>
                    <a:pt x="19086"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70;p43">
              <a:extLst>
                <a:ext uri="{FF2B5EF4-FFF2-40B4-BE49-F238E27FC236}">
                  <a16:creationId xmlns:a16="http://schemas.microsoft.com/office/drawing/2014/main" id="{DFD3C285-57FB-80FB-97D8-49582447AAD4}"/>
                </a:ext>
              </a:extLst>
            </p:cNvPr>
            <p:cNvSpPr/>
            <p:nvPr/>
          </p:nvSpPr>
          <p:spPr>
            <a:xfrm>
              <a:off x="2159650" y="2466575"/>
              <a:ext cx="19075" cy="236675"/>
            </a:xfrm>
            <a:custGeom>
              <a:avLst/>
              <a:gdLst/>
              <a:ahLst/>
              <a:cxnLst/>
              <a:rect l="l" t="t" r="r" b="b"/>
              <a:pathLst>
                <a:path w="763" h="9467" extrusionOk="0">
                  <a:moveTo>
                    <a:pt x="382" y="1"/>
                  </a:moveTo>
                  <a:cubicBezTo>
                    <a:pt x="168" y="1"/>
                    <a:pt x="1" y="168"/>
                    <a:pt x="1" y="382"/>
                  </a:cubicBezTo>
                  <a:lnTo>
                    <a:pt x="1" y="9085"/>
                  </a:lnTo>
                  <a:cubicBezTo>
                    <a:pt x="1" y="9300"/>
                    <a:pt x="168" y="9466"/>
                    <a:pt x="382" y="9466"/>
                  </a:cubicBezTo>
                  <a:cubicBezTo>
                    <a:pt x="584" y="9466"/>
                    <a:pt x="763" y="9300"/>
                    <a:pt x="763" y="9085"/>
                  </a:cubicBezTo>
                  <a:lnTo>
                    <a:pt x="763" y="382"/>
                  </a:lnTo>
                  <a:cubicBezTo>
                    <a:pt x="763" y="168"/>
                    <a:pt x="584" y="1"/>
                    <a:pt x="38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2371;p43">
              <a:extLst>
                <a:ext uri="{FF2B5EF4-FFF2-40B4-BE49-F238E27FC236}">
                  <a16:creationId xmlns:a16="http://schemas.microsoft.com/office/drawing/2014/main" id="{4F539C61-927C-0388-66B0-D49A27DB3825}"/>
                </a:ext>
              </a:extLst>
            </p:cNvPr>
            <p:cNvGrpSpPr/>
            <p:nvPr/>
          </p:nvGrpSpPr>
          <p:grpSpPr>
            <a:xfrm>
              <a:off x="1921825" y="1748300"/>
              <a:ext cx="410200" cy="465275"/>
              <a:chOff x="1921825" y="1748300"/>
              <a:chExt cx="410200" cy="465275"/>
            </a:xfrm>
          </p:grpSpPr>
          <p:sp>
            <p:nvSpPr>
              <p:cNvPr id="80" name="Google Shape;2372;p43">
                <a:extLst>
                  <a:ext uri="{FF2B5EF4-FFF2-40B4-BE49-F238E27FC236}">
                    <a16:creationId xmlns:a16="http://schemas.microsoft.com/office/drawing/2014/main" id="{73F8E0DE-449B-ECAA-0D63-CE81D7B9E917}"/>
                  </a:ext>
                </a:extLst>
              </p:cNvPr>
              <p:cNvSpPr/>
              <p:nvPr/>
            </p:nvSpPr>
            <p:spPr>
              <a:xfrm>
                <a:off x="2013500" y="1855075"/>
                <a:ext cx="276850" cy="244425"/>
              </a:xfrm>
              <a:custGeom>
                <a:avLst/>
                <a:gdLst/>
                <a:ahLst/>
                <a:cxnLst/>
                <a:rect l="l" t="t" r="r" b="b"/>
                <a:pathLst>
                  <a:path w="11074" h="9777" extrusionOk="0">
                    <a:moveTo>
                      <a:pt x="5537" y="389"/>
                    </a:moveTo>
                    <a:cubicBezTo>
                      <a:pt x="6920" y="389"/>
                      <a:pt x="8285" y="1023"/>
                      <a:pt x="9169" y="2220"/>
                    </a:cubicBezTo>
                    <a:cubicBezTo>
                      <a:pt x="10645" y="4220"/>
                      <a:pt x="10216" y="7042"/>
                      <a:pt x="8216" y="8518"/>
                    </a:cubicBezTo>
                    <a:cubicBezTo>
                      <a:pt x="7413" y="9111"/>
                      <a:pt x="6475" y="9397"/>
                      <a:pt x="5546" y="9397"/>
                    </a:cubicBezTo>
                    <a:cubicBezTo>
                      <a:pt x="4161" y="9397"/>
                      <a:pt x="2794" y="8763"/>
                      <a:pt x="1918" y="7566"/>
                    </a:cubicBezTo>
                    <a:cubicBezTo>
                      <a:pt x="441" y="5566"/>
                      <a:pt x="870" y="2744"/>
                      <a:pt x="2870" y="1268"/>
                    </a:cubicBezTo>
                    <a:cubicBezTo>
                      <a:pt x="3674" y="675"/>
                      <a:pt x="4609" y="389"/>
                      <a:pt x="5537" y="389"/>
                    </a:cubicBezTo>
                    <a:close/>
                    <a:moveTo>
                      <a:pt x="5537" y="1"/>
                    </a:moveTo>
                    <a:cubicBezTo>
                      <a:pt x="4530" y="1"/>
                      <a:pt x="3515" y="312"/>
                      <a:pt x="2644" y="958"/>
                    </a:cubicBezTo>
                    <a:cubicBezTo>
                      <a:pt x="465" y="2553"/>
                      <a:pt x="1" y="5625"/>
                      <a:pt x="1608" y="7792"/>
                    </a:cubicBezTo>
                    <a:cubicBezTo>
                      <a:pt x="2563" y="9090"/>
                      <a:pt x="4044" y="9777"/>
                      <a:pt x="5546" y="9777"/>
                    </a:cubicBezTo>
                    <a:cubicBezTo>
                      <a:pt x="6552" y="9777"/>
                      <a:pt x="7568" y="9468"/>
                      <a:pt x="8442" y="8828"/>
                    </a:cubicBezTo>
                    <a:cubicBezTo>
                      <a:pt x="10609" y="7233"/>
                      <a:pt x="11074" y="4161"/>
                      <a:pt x="9478" y="1994"/>
                    </a:cubicBezTo>
                    <a:cubicBezTo>
                      <a:pt x="8517" y="691"/>
                      <a:pt x="7036" y="1"/>
                      <a:pt x="55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73;p43">
                <a:extLst>
                  <a:ext uri="{FF2B5EF4-FFF2-40B4-BE49-F238E27FC236}">
                    <a16:creationId xmlns:a16="http://schemas.microsoft.com/office/drawing/2014/main" id="{0A9517F6-DCC4-E54E-6F4A-98A1E4EA49DE}"/>
                  </a:ext>
                </a:extLst>
              </p:cNvPr>
              <p:cNvSpPr/>
              <p:nvPr/>
            </p:nvSpPr>
            <p:spPr>
              <a:xfrm>
                <a:off x="1991775" y="1835800"/>
                <a:ext cx="340250" cy="377775"/>
              </a:xfrm>
              <a:custGeom>
                <a:avLst/>
                <a:gdLst/>
                <a:ahLst/>
                <a:cxnLst/>
                <a:rect l="l" t="t" r="r" b="b"/>
                <a:pathLst>
                  <a:path w="13610" h="15111" extrusionOk="0">
                    <a:moveTo>
                      <a:pt x="6394" y="384"/>
                    </a:moveTo>
                    <a:cubicBezTo>
                      <a:pt x="8018" y="384"/>
                      <a:pt x="9622" y="1128"/>
                      <a:pt x="10657" y="2527"/>
                    </a:cubicBezTo>
                    <a:cubicBezTo>
                      <a:pt x="12383" y="4872"/>
                      <a:pt x="11883" y="8182"/>
                      <a:pt x="9538" y="9909"/>
                    </a:cubicBezTo>
                    <a:cubicBezTo>
                      <a:pt x="8596" y="10602"/>
                      <a:pt x="7499" y="10936"/>
                      <a:pt x="6411" y="10936"/>
                    </a:cubicBezTo>
                    <a:cubicBezTo>
                      <a:pt x="4790" y="10936"/>
                      <a:pt x="3189" y="10193"/>
                      <a:pt x="2156" y="8789"/>
                    </a:cubicBezTo>
                    <a:cubicBezTo>
                      <a:pt x="429" y="6456"/>
                      <a:pt x="929" y="3134"/>
                      <a:pt x="3275" y="1407"/>
                    </a:cubicBezTo>
                    <a:cubicBezTo>
                      <a:pt x="4214" y="716"/>
                      <a:pt x="5309" y="384"/>
                      <a:pt x="6394" y="384"/>
                    </a:cubicBezTo>
                    <a:close/>
                    <a:moveTo>
                      <a:pt x="9954" y="10087"/>
                    </a:moveTo>
                    <a:lnTo>
                      <a:pt x="13169" y="14457"/>
                    </a:lnTo>
                    <a:lnTo>
                      <a:pt x="12800" y="14731"/>
                    </a:lnTo>
                    <a:lnTo>
                      <a:pt x="9585" y="10361"/>
                    </a:lnTo>
                    <a:lnTo>
                      <a:pt x="9764" y="10218"/>
                    </a:lnTo>
                    <a:lnTo>
                      <a:pt x="9954" y="10087"/>
                    </a:lnTo>
                    <a:close/>
                    <a:moveTo>
                      <a:pt x="6400" y="0"/>
                    </a:moveTo>
                    <a:cubicBezTo>
                      <a:pt x="5233" y="0"/>
                      <a:pt x="4057" y="358"/>
                      <a:pt x="3049" y="1098"/>
                    </a:cubicBezTo>
                    <a:cubicBezTo>
                      <a:pt x="536" y="2955"/>
                      <a:pt x="1" y="6503"/>
                      <a:pt x="1846" y="9027"/>
                    </a:cubicBezTo>
                    <a:cubicBezTo>
                      <a:pt x="2953" y="10531"/>
                      <a:pt x="4671" y="11325"/>
                      <a:pt x="6411" y="11325"/>
                    </a:cubicBezTo>
                    <a:cubicBezTo>
                      <a:pt x="7386" y="11325"/>
                      <a:pt x="8367" y="11076"/>
                      <a:pt x="9252" y="10563"/>
                    </a:cubicBezTo>
                    <a:lnTo>
                      <a:pt x="12490" y="14957"/>
                    </a:lnTo>
                    <a:cubicBezTo>
                      <a:pt x="12569" y="15057"/>
                      <a:pt x="12687" y="15110"/>
                      <a:pt x="12805" y="15110"/>
                    </a:cubicBezTo>
                    <a:cubicBezTo>
                      <a:pt x="12883" y="15110"/>
                      <a:pt x="12960" y="15087"/>
                      <a:pt x="13026" y="15040"/>
                    </a:cubicBezTo>
                    <a:lnTo>
                      <a:pt x="13395" y="14766"/>
                    </a:lnTo>
                    <a:cubicBezTo>
                      <a:pt x="13574" y="14635"/>
                      <a:pt x="13610" y="14397"/>
                      <a:pt x="13479" y="14230"/>
                    </a:cubicBezTo>
                    <a:lnTo>
                      <a:pt x="10240" y="9837"/>
                    </a:lnTo>
                    <a:cubicBezTo>
                      <a:pt x="12347" y="7908"/>
                      <a:pt x="12693" y="4646"/>
                      <a:pt x="10966" y="2300"/>
                    </a:cubicBezTo>
                    <a:cubicBezTo>
                      <a:pt x="9861" y="796"/>
                      <a:pt x="8141" y="0"/>
                      <a:pt x="640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74;p43">
                <a:extLst>
                  <a:ext uri="{FF2B5EF4-FFF2-40B4-BE49-F238E27FC236}">
                    <a16:creationId xmlns:a16="http://schemas.microsoft.com/office/drawing/2014/main" id="{EDE0F9D2-1CEE-58B1-B164-443D59105BE1}"/>
                  </a:ext>
                </a:extLst>
              </p:cNvPr>
              <p:cNvSpPr/>
              <p:nvPr/>
            </p:nvSpPr>
            <p:spPr>
              <a:xfrm>
                <a:off x="2017075" y="1800300"/>
                <a:ext cx="36350" cy="44850"/>
              </a:xfrm>
              <a:custGeom>
                <a:avLst/>
                <a:gdLst/>
                <a:ahLst/>
                <a:cxnLst/>
                <a:rect l="l" t="t" r="r" b="b"/>
                <a:pathLst>
                  <a:path w="1454" h="1794" extrusionOk="0">
                    <a:moveTo>
                      <a:pt x="193" y="1"/>
                    </a:moveTo>
                    <a:cubicBezTo>
                      <a:pt x="159" y="1"/>
                      <a:pt x="125" y="10"/>
                      <a:pt x="96" y="30"/>
                    </a:cubicBezTo>
                    <a:cubicBezTo>
                      <a:pt x="25" y="89"/>
                      <a:pt x="1" y="196"/>
                      <a:pt x="60" y="268"/>
                    </a:cubicBezTo>
                    <a:lnTo>
                      <a:pt x="1132" y="1720"/>
                    </a:lnTo>
                    <a:cubicBezTo>
                      <a:pt x="1167" y="1769"/>
                      <a:pt x="1213" y="1793"/>
                      <a:pt x="1263" y="1793"/>
                    </a:cubicBezTo>
                    <a:cubicBezTo>
                      <a:pt x="1298" y="1793"/>
                      <a:pt x="1335" y="1781"/>
                      <a:pt x="1370" y="1756"/>
                    </a:cubicBezTo>
                    <a:cubicBezTo>
                      <a:pt x="1441" y="1708"/>
                      <a:pt x="1453" y="1601"/>
                      <a:pt x="1406" y="1530"/>
                    </a:cubicBezTo>
                    <a:lnTo>
                      <a:pt x="322" y="65"/>
                    </a:lnTo>
                    <a:cubicBezTo>
                      <a:pt x="294" y="22"/>
                      <a:pt x="244" y="1"/>
                      <a:pt x="19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75;p43">
                <a:extLst>
                  <a:ext uri="{FF2B5EF4-FFF2-40B4-BE49-F238E27FC236}">
                    <a16:creationId xmlns:a16="http://schemas.microsoft.com/office/drawing/2014/main" id="{292489CC-746E-7DE3-5849-B7EBE92132C4}"/>
                  </a:ext>
                </a:extLst>
              </p:cNvPr>
              <p:cNvSpPr/>
              <p:nvPr/>
            </p:nvSpPr>
            <p:spPr>
              <a:xfrm>
                <a:off x="2074225" y="1766750"/>
                <a:ext cx="25625" cy="50375"/>
              </a:xfrm>
              <a:custGeom>
                <a:avLst/>
                <a:gdLst/>
                <a:ahLst/>
                <a:cxnLst/>
                <a:rect l="l" t="t" r="r" b="b"/>
                <a:pathLst>
                  <a:path w="1025" h="2015" extrusionOk="0">
                    <a:moveTo>
                      <a:pt x="198" y="0"/>
                    </a:moveTo>
                    <a:cubicBezTo>
                      <a:pt x="176" y="0"/>
                      <a:pt x="153" y="5"/>
                      <a:pt x="132" y="14"/>
                    </a:cubicBezTo>
                    <a:cubicBezTo>
                      <a:pt x="48" y="38"/>
                      <a:pt x="1" y="133"/>
                      <a:pt x="36" y="229"/>
                    </a:cubicBezTo>
                    <a:lnTo>
                      <a:pt x="691" y="1907"/>
                    </a:lnTo>
                    <a:cubicBezTo>
                      <a:pt x="719" y="1972"/>
                      <a:pt x="782" y="2015"/>
                      <a:pt x="847" y="2015"/>
                    </a:cubicBezTo>
                    <a:cubicBezTo>
                      <a:pt x="867" y="2015"/>
                      <a:pt x="886" y="2011"/>
                      <a:pt x="906" y="2003"/>
                    </a:cubicBezTo>
                    <a:cubicBezTo>
                      <a:pt x="918" y="2003"/>
                      <a:pt x="929" y="1991"/>
                      <a:pt x="941" y="1979"/>
                    </a:cubicBezTo>
                    <a:cubicBezTo>
                      <a:pt x="1001" y="1943"/>
                      <a:pt x="1025" y="1860"/>
                      <a:pt x="1001" y="1788"/>
                    </a:cubicBezTo>
                    <a:lnTo>
                      <a:pt x="346" y="98"/>
                    </a:lnTo>
                    <a:cubicBezTo>
                      <a:pt x="320" y="36"/>
                      <a:pt x="261" y="0"/>
                      <a:pt x="19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76;p43">
                <a:extLst>
                  <a:ext uri="{FF2B5EF4-FFF2-40B4-BE49-F238E27FC236}">
                    <a16:creationId xmlns:a16="http://schemas.microsoft.com/office/drawing/2014/main" id="{5A05305D-5C58-29ED-9B04-6AE745EEBBBB}"/>
                  </a:ext>
                </a:extLst>
              </p:cNvPr>
              <p:cNvSpPr/>
              <p:nvPr/>
            </p:nvSpPr>
            <p:spPr>
              <a:xfrm>
                <a:off x="2138525" y="1748900"/>
                <a:ext cx="13725" cy="53375"/>
              </a:xfrm>
              <a:custGeom>
                <a:avLst/>
                <a:gdLst/>
                <a:ahLst/>
                <a:cxnLst/>
                <a:rect l="l" t="t" r="r" b="b"/>
                <a:pathLst>
                  <a:path w="549" h="2135" extrusionOk="0">
                    <a:moveTo>
                      <a:pt x="174" y="1"/>
                    </a:moveTo>
                    <a:cubicBezTo>
                      <a:pt x="168" y="1"/>
                      <a:pt x="161" y="1"/>
                      <a:pt x="155" y="2"/>
                    </a:cubicBezTo>
                    <a:cubicBezTo>
                      <a:pt x="60" y="14"/>
                      <a:pt x="0" y="97"/>
                      <a:pt x="0" y="181"/>
                    </a:cubicBezTo>
                    <a:lnTo>
                      <a:pt x="203" y="1978"/>
                    </a:lnTo>
                    <a:cubicBezTo>
                      <a:pt x="214" y="2067"/>
                      <a:pt x="286" y="2134"/>
                      <a:pt x="373" y="2134"/>
                    </a:cubicBezTo>
                    <a:cubicBezTo>
                      <a:pt x="379" y="2134"/>
                      <a:pt x="386" y="2134"/>
                      <a:pt x="393" y="2133"/>
                    </a:cubicBezTo>
                    <a:cubicBezTo>
                      <a:pt x="417" y="2121"/>
                      <a:pt x="453" y="2109"/>
                      <a:pt x="465" y="2097"/>
                    </a:cubicBezTo>
                    <a:cubicBezTo>
                      <a:pt x="512" y="2062"/>
                      <a:pt x="548" y="2002"/>
                      <a:pt x="536" y="1943"/>
                    </a:cubicBezTo>
                    <a:lnTo>
                      <a:pt x="334" y="145"/>
                    </a:lnTo>
                    <a:cubicBezTo>
                      <a:pt x="323" y="68"/>
                      <a:pt x="251" y="1"/>
                      <a:pt x="17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77;p43">
                <a:extLst>
                  <a:ext uri="{FF2B5EF4-FFF2-40B4-BE49-F238E27FC236}">
                    <a16:creationId xmlns:a16="http://schemas.microsoft.com/office/drawing/2014/main" id="{2A25B55F-58FE-44D8-1D03-2D566F4D45D2}"/>
                  </a:ext>
                </a:extLst>
              </p:cNvPr>
              <p:cNvSpPr/>
              <p:nvPr/>
            </p:nvSpPr>
            <p:spPr>
              <a:xfrm>
                <a:off x="2197750" y="1748300"/>
                <a:ext cx="15800" cy="53050"/>
              </a:xfrm>
              <a:custGeom>
                <a:avLst/>
                <a:gdLst/>
                <a:ahLst/>
                <a:cxnLst/>
                <a:rect l="l" t="t" r="r" b="b"/>
                <a:pathLst>
                  <a:path w="632" h="2122" extrusionOk="0">
                    <a:moveTo>
                      <a:pt x="453" y="1"/>
                    </a:moveTo>
                    <a:cubicBezTo>
                      <a:pt x="368" y="1"/>
                      <a:pt x="297" y="57"/>
                      <a:pt x="287" y="133"/>
                    </a:cubicBezTo>
                    <a:lnTo>
                      <a:pt x="13" y="1931"/>
                    </a:lnTo>
                    <a:cubicBezTo>
                      <a:pt x="1" y="2014"/>
                      <a:pt x="60" y="2110"/>
                      <a:pt x="156" y="2121"/>
                    </a:cubicBezTo>
                    <a:cubicBezTo>
                      <a:pt x="203" y="2121"/>
                      <a:pt x="239" y="2110"/>
                      <a:pt x="275" y="2086"/>
                    </a:cubicBezTo>
                    <a:cubicBezTo>
                      <a:pt x="310" y="2062"/>
                      <a:pt x="334" y="2026"/>
                      <a:pt x="346" y="1979"/>
                    </a:cubicBezTo>
                    <a:lnTo>
                      <a:pt x="620" y="193"/>
                    </a:lnTo>
                    <a:cubicBezTo>
                      <a:pt x="632" y="97"/>
                      <a:pt x="572" y="14"/>
                      <a:pt x="477" y="2"/>
                    </a:cubicBezTo>
                    <a:cubicBezTo>
                      <a:pt x="469" y="1"/>
                      <a:pt x="461" y="1"/>
                      <a:pt x="45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78;p43">
                <a:extLst>
                  <a:ext uri="{FF2B5EF4-FFF2-40B4-BE49-F238E27FC236}">
                    <a16:creationId xmlns:a16="http://schemas.microsoft.com/office/drawing/2014/main" id="{2851B859-06E9-45A6-E728-98283F1A7E38}"/>
                  </a:ext>
                </a:extLst>
              </p:cNvPr>
              <p:cNvSpPr/>
              <p:nvPr/>
            </p:nvSpPr>
            <p:spPr>
              <a:xfrm>
                <a:off x="1921825" y="1969450"/>
                <a:ext cx="53900" cy="15250"/>
              </a:xfrm>
              <a:custGeom>
                <a:avLst/>
                <a:gdLst/>
                <a:ahLst/>
                <a:cxnLst/>
                <a:rect l="l" t="t" r="r" b="b"/>
                <a:pathLst>
                  <a:path w="2156" h="610" extrusionOk="0">
                    <a:moveTo>
                      <a:pt x="191" y="1"/>
                    </a:moveTo>
                    <a:cubicBezTo>
                      <a:pt x="106" y="1"/>
                      <a:pt x="35" y="58"/>
                      <a:pt x="25" y="145"/>
                    </a:cubicBezTo>
                    <a:cubicBezTo>
                      <a:pt x="1" y="241"/>
                      <a:pt x="72" y="324"/>
                      <a:pt x="156" y="336"/>
                    </a:cubicBezTo>
                    <a:lnTo>
                      <a:pt x="1953" y="610"/>
                    </a:lnTo>
                    <a:cubicBezTo>
                      <a:pt x="1989" y="610"/>
                      <a:pt x="2037" y="598"/>
                      <a:pt x="2072" y="574"/>
                    </a:cubicBezTo>
                    <a:cubicBezTo>
                      <a:pt x="2108" y="550"/>
                      <a:pt x="2132" y="514"/>
                      <a:pt x="2132" y="467"/>
                    </a:cubicBezTo>
                    <a:cubicBezTo>
                      <a:pt x="2156" y="372"/>
                      <a:pt x="2084" y="288"/>
                      <a:pt x="2001" y="276"/>
                    </a:cubicBezTo>
                    <a:lnTo>
                      <a:pt x="215" y="2"/>
                    </a:lnTo>
                    <a:cubicBezTo>
                      <a:pt x="207" y="1"/>
                      <a:pt x="199" y="1"/>
                      <a:pt x="1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79;p43">
                <a:extLst>
                  <a:ext uri="{FF2B5EF4-FFF2-40B4-BE49-F238E27FC236}">
                    <a16:creationId xmlns:a16="http://schemas.microsoft.com/office/drawing/2014/main" id="{4C1369D7-9E76-16EE-AA14-3DF0AE3806E5}"/>
                  </a:ext>
                </a:extLst>
              </p:cNvPr>
              <p:cNvSpPr/>
              <p:nvPr/>
            </p:nvSpPr>
            <p:spPr>
              <a:xfrm>
                <a:off x="1938200" y="1905450"/>
                <a:ext cx="50925" cy="26300"/>
              </a:xfrm>
              <a:custGeom>
                <a:avLst/>
                <a:gdLst/>
                <a:ahLst/>
                <a:cxnLst/>
                <a:rect l="l" t="t" r="r" b="b"/>
                <a:pathLst>
                  <a:path w="2037" h="1052" extrusionOk="0">
                    <a:moveTo>
                      <a:pt x="184" y="1"/>
                    </a:moveTo>
                    <a:cubicBezTo>
                      <a:pt x="122" y="1"/>
                      <a:pt x="63" y="36"/>
                      <a:pt x="36" y="98"/>
                    </a:cubicBezTo>
                    <a:cubicBezTo>
                      <a:pt x="1" y="181"/>
                      <a:pt x="36" y="276"/>
                      <a:pt x="120" y="312"/>
                    </a:cubicBezTo>
                    <a:lnTo>
                      <a:pt x="1787" y="1038"/>
                    </a:lnTo>
                    <a:cubicBezTo>
                      <a:pt x="1805" y="1048"/>
                      <a:pt x="1826" y="1051"/>
                      <a:pt x="1848" y="1051"/>
                    </a:cubicBezTo>
                    <a:cubicBezTo>
                      <a:pt x="1884" y="1051"/>
                      <a:pt x="1919" y="1041"/>
                      <a:pt x="1941" y="1027"/>
                    </a:cubicBezTo>
                    <a:cubicBezTo>
                      <a:pt x="1965" y="1003"/>
                      <a:pt x="1989" y="979"/>
                      <a:pt x="2001" y="955"/>
                    </a:cubicBezTo>
                    <a:cubicBezTo>
                      <a:pt x="2037" y="872"/>
                      <a:pt x="2001" y="777"/>
                      <a:pt x="1917" y="741"/>
                    </a:cubicBezTo>
                    <a:lnTo>
                      <a:pt x="251" y="15"/>
                    </a:lnTo>
                    <a:cubicBezTo>
                      <a:pt x="229" y="5"/>
                      <a:pt x="206" y="1"/>
                      <a:pt x="18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80;p43">
                <a:extLst>
                  <a:ext uri="{FF2B5EF4-FFF2-40B4-BE49-F238E27FC236}">
                    <a16:creationId xmlns:a16="http://schemas.microsoft.com/office/drawing/2014/main" id="{12429318-2C09-B39E-72CF-F23339B76184}"/>
                  </a:ext>
                </a:extLst>
              </p:cNvPr>
              <p:cNvSpPr/>
              <p:nvPr/>
            </p:nvSpPr>
            <p:spPr>
              <a:xfrm>
                <a:off x="1970950" y="1847700"/>
                <a:ext cx="44675" cy="36450"/>
              </a:xfrm>
              <a:custGeom>
                <a:avLst/>
                <a:gdLst/>
                <a:ahLst/>
                <a:cxnLst/>
                <a:rect l="l" t="t" r="r" b="b"/>
                <a:pathLst>
                  <a:path w="1787" h="1458" extrusionOk="0">
                    <a:moveTo>
                      <a:pt x="180" y="0"/>
                    </a:moveTo>
                    <a:cubicBezTo>
                      <a:pt x="131" y="0"/>
                      <a:pt x="82" y="22"/>
                      <a:pt x="48" y="62"/>
                    </a:cubicBezTo>
                    <a:cubicBezTo>
                      <a:pt x="0" y="134"/>
                      <a:pt x="12" y="241"/>
                      <a:pt x="84" y="300"/>
                    </a:cubicBezTo>
                    <a:lnTo>
                      <a:pt x="1489" y="1420"/>
                    </a:lnTo>
                    <a:cubicBezTo>
                      <a:pt x="1527" y="1445"/>
                      <a:pt x="1565" y="1457"/>
                      <a:pt x="1602" y="1457"/>
                    </a:cubicBezTo>
                    <a:cubicBezTo>
                      <a:pt x="1633" y="1457"/>
                      <a:pt x="1663" y="1448"/>
                      <a:pt x="1691" y="1432"/>
                    </a:cubicBezTo>
                    <a:cubicBezTo>
                      <a:pt x="1703" y="1420"/>
                      <a:pt x="1715" y="1408"/>
                      <a:pt x="1727" y="1396"/>
                    </a:cubicBezTo>
                    <a:cubicBezTo>
                      <a:pt x="1786" y="1324"/>
                      <a:pt x="1774" y="1217"/>
                      <a:pt x="1703" y="1170"/>
                    </a:cubicBezTo>
                    <a:lnTo>
                      <a:pt x="286" y="39"/>
                    </a:lnTo>
                    <a:cubicBezTo>
                      <a:pt x="255" y="13"/>
                      <a:pt x="218" y="0"/>
                      <a:pt x="18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2381;p43">
              <a:extLst>
                <a:ext uri="{FF2B5EF4-FFF2-40B4-BE49-F238E27FC236}">
                  <a16:creationId xmlns:a16="http://schemas.microsoft.com/office/drawing/2014/main" id="{D8466E70-D3E1-5850-F12A-2A3ECCD2B790}"/>
                </a:ext>
              </a:extLst>
            </p:cNvPr>
            <p:cNvSpPr/>
            <p:nvPr/>
          </p:nvSpPr>
          <p:spPr>
            <a:xfrm>
              <a:off x="1737275" y="1583475"/>
              <a:ext cx="899850" cy="856350"/>
            </a:xfrm>
            <a:custGeom>
              <a:avLst/>
              <a:gdLst/>
              <a:ahLst/>
              <a:cxnLst/>
              <a:rect l="l" t="t" r="r" b="b"/>
              <a:pathLst>
                <a:path w="35994" h="34254" extrusionOk="0">
                  <a:moveTo>
                    <a:pt x="17221" y="0"/>
                  </a:moveTo>
                  <a:cubicBezTo>
                    <a:pt x="12717" y="0"/>
                    <a:pt x="8219" y="1761"/>
                    <a:pt x="4859" y="5262"/>
                  </a:cubicBezTo>
                  <a:cubicBezTo>
                    <a:pt x="1692" y="8560"/>
                    <a:pt x="1" y="12905"/>
                    <a:pt x="84" y="17477"/>
                  </a:cubicBezTo>
                  <a:cubicBezTo>
                    <a:pt x="179" y="22061"/>
                    <a:pt x="2049" y="26324"/>
                    <a:pt x="5359" y="29491"/>
                  </a:cubicBezTo>
                  <a:cubicBezTo>
                    <a:pt x="8633" y="32634"/>
                    <a:pt x="12931" y="34253"/>
                    <a:pt x="17253" y="34253"/>
                  </a:cubicBezTo>
                  <a:cubicBezTo>
                    <a:pt x="20611" y="34253"/>
                    <a:pt x="23980" y="33277"/>
                    <a:pt x="26885" y="31289"/>
                  </a:cubicBezTo>
                  <a:lnTo>
                    <a:pt x="26695" y="31015"/>
                  </a:lnTo>
                  <a:cubicBezTo>
                    <a:pt x="23841" y="32968"/>
                    <a:pt x="20536" y="33925"/>
                    <a:pt x="17244" y="33925"/>
                  </a:cubicBezTo>
                  <a:cubicBezTo>
                    <a:pt x="13009" y="33925"/>
                    <a:pt x="8794" y="32341"/>
                    <a:pt x="5585" y="29253"/>
                  </a:cubicBezTo>
                  <a:cubicBezTo>
                    <a:pt x="2346" y="26145"/>
                    <a:pt x="513" y="21966"/>
                    <a:pt x="418" y="17477"/>
                  </a:cubicBezTo>
                  <a:cubicBezTo>
                    <a:pt x="322" y="12989"/>
                    <a:pt x="1989" y="8726"/>
                    <a:pt x="5097" y="5488"/>
                  </a:cubicBezTo>
                  <a:cubicBezTo>
                    <a:pt x="8391" y="2053"/>
                    <a:pt x="12806" y="324"/>
                    <a:pt x="17227" y="324"/>
                  </a:cubicBezTo>
                  <a:cubicBezTo>
                    <a:pt x="21417" y="324"/>
                    <a:pt x="25611" y="1877"/>
                    <a:pt x="28862" y="5000"/>
                  </a:cubicBezTo>
                  <a:cubicBezTo>
                    <a:pt x="34398" y="10322"/>
                    <a:pt x="35636" y="18692"/>
                    <a:pt x="31874" y="25371"/>
                  </a:cubicBezTo>
                  <a:lnTo>
                    <a:pt x="32160" y="25526"/>
                  </a:lnTo>
                  <a:cubicBezTo>
                    <a:pt x="35993" y="18728"/>
                    <a:pt x="34731" y="10191"/>
                    <a:pt x="29088" y="4773"/>
                  </a:cubicBezTo>
                  <a:cubicBezTo>
                    <a:pt x="25772" y="1585"/>
                    <a:pt x="21494" y="0"/>
                    <a:pt x="1722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82;p43">
              <a:extLst>
                <a:ext uri="{FF2B5EF4-FFF2-40B4-BE49-F238E27FC236}">
                  <a16:creationId xmlns:a16="http://schemas.microsoft.com/office/drawing/2014/main" id="{64BB9EC6-3CEA-8A00-17B9-927A8D8EA17D}"/>
                </a:ext>
              </a:extLst>
            </p:cNvPr>
            <p:cNvSpPr txBox="1"/>
            <p:nvPr/>
          </p:nvSpPr>
          <p:spPr>
            <a:xfrm>
              <a:off x="590923" y="3023054"/>
              <a:ext cx="2202252" cy="765000"/>
            </a:xfrm>
            <a:prstGeom prst="rect">
              <a:avLst/>
            </a:prstGeom>
            <a:noFill/>
            <a:ln>
              <a:noFill/>
            </a:ln>
          </p:spPr>
          <p:txBody>
            <a:bodyPr spcFirstLastPara="1" wrap="square" lIns="91425" tIns="91425" rIns="91425" bIns="91425" anchor="t" anchorCtr="0">
              <a:noAutofit/>
            </a:bodyPr>
            <a:lstStyle/>
            <a:p>
              <a:pPr marL="1348740" algn="just"/>
              <a:r>
                <a:rPr lang="es-PE" sz="1200" b="1" dirty="0">
                  <a:effectLst/>
                  <a:latin typeface="Arial" panose="020B0604020202020204" pitchFamily="34" charset="0"/>
                  <a:ea typeface="Times New Roman" panose="02020603050405020304" pitchFamily="18" charset="0"/>
                  <a:cs typeface="Arial" panose="020B0604020202020204" pitchFamily="34" charset="0"/>
                </a:rPr>
                <a:t>Determinar visión y misión: </a:t>
              </a:r>
            </a:p>
            <a:p>
              <a:pPr marL="1348740"/>
              <a:r>
                <a:rPr lang="es-PE" sz="1200" dirty="0">
                  <a:effectLst/>
                  <a:latin typeface="Arial" panose="020B0604020202020204" pitchFamily="34" charset="0"/>
                  <a:ea typeface="Times New Roman" panose="02020603050405020304" pitchFamily="18" charset="0"/>
                  <a:cs typeface="Arial" panose="020B0604020202020204" pitchFamily="34" charset="0"/>
                </a:rPr>
                <a:t>con esto podremos enfocar nuestros objetivos y metas.</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p:txBody>
        </p:sp>
      </p:grpSp>
      <p:grpSp>
        <p:nvGrpSpPr>
          <p:cNvPr id="89" name="Google Shape;2384;p43">
            <a:extLst>
              <a:ext uri="{FF2B5EF4-FFF2-40B4-BE49-F238E27FC236}">
                <a16:creationId xmlns:a16="http://schemas.microsoft.com/office/drawing/2014/main" id="{913F1B37-4D25-C4D9-C446-86C5A6805F24}"/>
              </a:ext>
            </a:extLst>
          </p:cNvPr>
          <p:cNvGrpSpPr/>
          <p:nvPr/>
        </p:nvGrpSpPr>
        <p:grpSpPr>
          <a:xfrm>
            <a:off x="5002539" y="2236905"/>
            <a:ext cx="2548755" cy="2035847"/>
            <a:chOff x="2954100" y="1531650"/>
            <a:chExt cx="1617500" cy="1359125"/>
          </a:xfrm>
          <a:solidFill>
            <a:schemeClr val="accent2">
              <a:lumMod val="75000"/>
            </a:schemeClr>
          </a:solidFill>
        </p:grpSpPr>
        <p:sp>
          <p:nvSpPr>
            <p:cNvPr id="90" name="Google Shape;2385;p43">
              <a:extLst>
                <a:ext uri="{FF2B5EF4-FFF2-40B4-BE49-F238E27FC236}">
                  <a16:creationId xmlns:a16="http://schemas.microsoft.com/office/drawing/2014/main" id="{D84E8A10-395B-DF9D-C557-6C966AFAB201}"/>
                </a:ext>
              </a:extLst>
            </p:cNvPr>
            <p:cNvSpPr/>
            <p:nvPr/>
          </p:nvSpPr>
          <p:spPr>
            <a:xfrm>
              <a:off x="2954100" y="2625225"/>
              <a:ext cx="1617500" cy="265550"/>
            </a:xfrm>
            <a:custGeom>
              <a:avLst/>
              <a:gdLst/>
              <a:ahLst/>
              <a:cxnLst/>
              <a:rect l="l" t="t" r="r" b="b"/>
              <a:pathLst>
                <a:path w="64700" h="10622" extrusionOk="0">
                  <a:moveTo>
                    <a:pt x="1" y="1"/>
                  </a:moveTo>
                  <a:lnTo>
                    <a:pt x="1" y="10621"/>
                  </a:lnTo>
                  <a:lnTo>
                    <a:pt x="64699" y="10621"/>
                  </a:lnTo>
                  <a:lnTo>
                    <a:pt x="64699" y="1"/>
                  </a:ln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FFFFFF"/>
                  </a:solidFill>
                  <a:latin typeface="Fira Sans Extra Condensed Medium"/>
                  <a:ea typeface="Fira Sans Extra Condensed Medium"/>
                  <a:cs typeface="Fira Sans Extra Condensed Medium"/>
                  <a:sym typeface="Fira Sans Extra Condensed Medium"/>
                </a:rPr>
                <a:t>Estrategia 2</a:t>
              </a:r>
              <a:endParaRPr sz="15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91" name="Google Shape;2386;p43">
              <a:extLst>
                <a:ext uri="{FF2B5EF4-FFF2-40B4-BE49-F238E27FC236}">
                  <a16:creationId xmlns:a16="http://schemas.microsoft.com/office/drawing/2014/main" id="{5B47B3B8-C851-98CB-78E4-154AD1ECC4B5}"/>
                </a:ext>
              </a:extLst>
            </p:cNvPr>
            <p:cNvSpPr/>
            <p:nvPr/>
          </p:nvSpPr>
          <p:spPr>
            <a:xfrm>
              <a:off x="3286000" y="1531650"/>
              <a:ext cx="954000" cy="954000"/>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87;p43">
              <a:extLst>
                <a:ext uri="{FF2B5EF4-FFF2-40B4-BE49-F238E27FC236}">
                  <a16:creationId xmlns:a16="http://schemas.microsoft.com/office/drawing/2014/main" id="{65FF0C9F-8C9D-45EF-163E-4912BFB49401}"/>
                </a:ext>
              </a:extLst>
            </p:cNvPr>
            <p:cNvSpPr/>
            <p:nvPr/>
          </p:nvSpPr>
          <p:spPr>
            <a:xfrm>
              <a:off x="3753300" y="2466575"/>
              <a:ext cx="19375" cy="236675"/>
            </a:xfrm>
            <a:custGeom>
              <a:avLst/>
              <a:gdLst/>
              <a:ahLst/>
              <a:cxnLst/>
              <a:rect l="l" t="t" r="r" b="b"/>
              <a:pathLst>
                <a:path w="775" h="9467" extrusionOk="0">
                  <a:moveTo>
                    <a:pt x="382" y="1"/>
                  </a:moveTo>
                  <a:cubicBezTo>
                    <a:pt x="179" y="1"/>
                    <a:pt x="1" y="168"/>
                    <a:pt x="1" y="382"/>
                  </a:cubicBezTo>
                  <a:lnTo>
                    <a:pt x="1" y="9085"/>
                  </a:lnTo>
                  <a:cubicBezTo>
                    <a:pt x="1" y="9300"/>
                    <a:pt x="179" y="9466"/>
                    <a:pt x="382" y="9466"/>
                  </a:cubicBezTo>
                  <a:cubicBezTo>
                    <a:pt x="596" y="9466"/>
                    <a:pt x="775" y="9300"/>
                    <a:pt x="775" y="9085"/>
                  </a:cubicBezTo>
                  <a:lnTo>
                    <a:pt x="775" y="382"/>
                  </a:lnTo>
                  <a:cubicBezTo>
                    <a:pt x="775" y="168"/>
                    <a:pt x="596" y="1"/>
                    <a:pt x="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2388;p43">
              <a:extLst>
                <a:ext uri="{FF2B5EF4-FFF2-40B4-BE49-F238E27FC236}">
                  <a16:creationId xmlns:a16="http://schemas.microsoft.com/office/drawing/2014/main" id="{7A778E2D-CD6B-449E-B941-308740356C68}"/>
                </a:ext>
              </a:extLst>
            </p:cNvPr>
            <p:cNvGrpSpPr/>
            <p:nvPr/>
          </p:nvGrpSpPr>
          <p:grpSpPr>
            <a:xfrm>
              <a:off x="3578875" y="1722450"/>
              <a:ext cx="367925" cy="506025"/>
              <a:chOff x="3578875" y="1722450"/>
              <a:chExt cx="367925" cy="506025"/>
            </a:xfrm>
            <a:grpFill/>
          </p:grpSpPr>
          <p:sp>
            <p:nvSpPr>
              <p:cNvPr id="97" name="Google Shape;2389;p43">
                <a:extLst>
                  <a:ext uri="{FF2B5EF4-FFF2-40B4-BE49-F238E27FC236}">
                    <a16:creationId xmlns:a16="http://schemas.microsoft.com/office/drawing/2014/main" id="{7982916D-EC70-9FE5-F7FB-E889B98B3B92}"/>
                  </a:ext>
                </a:extLst>
              </p:cNvPr>
              <p:cNvSpPr/>
              <p:nvPr/>
            </p:nvSpPr>
            <p:spPr>
              <a:xfrm>
                <a:off x="3630975" y="1789125"/>
                <a:ext cx="275650" cy="439350"/>
              </a:xfrm>
              <a:custGeom>
                <a:avLst/>
                <a:gdLst/>
                <a:ahLst/>
                <a:cxnLst/>
                <a:rect l="l" t="t" r="r" b="b"/>
                <a:pathLst>
                  <a:path w="11026" h="17574" extrusionOk="0">
                    <a:moveTo>
                      <a:pt x="5513" y="334"/>
                    </a:moveTo>
                    <a:cubicBezTo>
                      <a:pt x="8371" y="334"/>
                      <a:pt x="10692" y="2655"/>
                      <a:pt x="10692" y="5513"/>
                    </a:cubicBezTo>
                    <a:cubicBezTo>
                      <a:pt x="10692" y="7215"/>
                      <a:pt x="9871" y="8799"/>
                      <a:pt x="8466" y="9775"/>
                    </a:cubicBezTo>
                    <a:cubicBezTo>
                      <a:pt x="8430" y="9811"/>
                      <a:pt x="8406" y="9859"/>
                      <a:pt x="8406" y="9906"/>
                    </a:cubicBezTo>
                    <a:lnTo>
                      <a:pt x="8406" y="10728"/>
                    </a:lnTo>
                    <a:lnTo>
                      <a:pt x="2608" y="10728"/>
                    </a:lnTo>
                    <a:lnTo>
                      <a:pt x="2608" y="9906"/>
                    </a:lnTo>
                    <a:cubicBezTo>
                      <a:pt x="2608" y="9859"/>
                      <a:pt x="2596" y="9811"/>
                      <a:pt x="2548" y="9775"/>
                    </a:cubicBezTo>
                    <a:cubicBezTo>
                      <a:pt x="1155" y="8811"/>
                      <a:pt x="334" y="7215"/>
                      <a:pt x="334" y="5513"/>
                    </a:cubicBezTo>
                    <a:cubicBezTo>
                      <a:pt x="334" y="2655"/>
                      <a:pt x="2656" y="334"/>
                      <a:pt x="5513" y="334"/>
                    </a:cubicBezTo>
                    <a:close/>
                    <a:moveTo>
                      <a:pt x="8418" y="11025"/>
                    </a:moveTo>
                    <a:lnTo>
                      <a:pt x="8418" y="11764"/>
                    </a:lnTo>
                    <a:lnTo>
                      <a:pt x="2608" y="11764"/>
                    </a:lnTo>
                    <a:lnTo>
                      <a:pt x="2608" y="11025"/>
                    </a:lnTo>
                    <a:close/>
                    <a:moveTo>
                      <a:pt x="8418" y="12216"/>
                    </a:moveTo>
                    <a:lnTo>
                      <a:pt x="8418" y="12811"/>
                    </a:lnTo>
                    <a:lnTo>
                      <a:pt x="2608" y="12811"/>
                    </a:lnTo>
                    <a:lnTo>
                      <a:pt x="2608" y="12216"/>
                    </a:lnTo>
                    <a:close/>
                    <a:moveTo>
                      <a:pt x="8418" y="13109"/>
                    </a:moveTo>
                    <a:lnTo>
                      <a:pt x="8418" y="13847"/>
                    </a:lnTo>
                    <a:lnTo>
                      <a:pt x="2608" y="13847"/>
                    </a:lnTo>
                    <a:lnTo>
                      <a:pt x="2608" y="13109"/>
                    </a:lnTo>
                    <a:close/>
                    <a:moveTo>
                      <a:pt x="7370" y="14145"/>
                    </a:moveTo>
                    <a:lnTo>
                      <a:pt x="7370" y="15633"/>
                    </a:lnTo>
                    <a:lnTo>
                      <a:pt x="3656" y="15633"/>
                    </a:lnTo>
                    <a:lnTo>
                      <a:pt x="3656" y="14145"/>
                    </a:lnTo>
                    <a:close/>
                    <a:moveTo>
                      <a:pt x="6037" y="15931"/>
                    </a:moveTo>
                    <a:lnTo>
                      <a:pt x="6037" y="17121"/>
                    </a:lnTo>
                    <a:lnTo>
                      <a:pt x="4989" y="17121"/>
                    </a:lnTo>
                    <a:lnTo>
                      <a:pt x="4989" y="15931"/>
                    </a:lnTo>
                    <a:close/>
                    <a:moveTo>
                      <a:pt x="5513" y="0"/>
                    </a:moveTo>
                    <a:cubicBezTo>
                      <a:pt x="2477" y="0"/>
                      <a:pt x="0" y="2477"/>
                      <a:pt x="0" y="5513"/>
                    </a:cubicBezTo>
                    <a:cubicBezTo>
                      <a:pt x="0" y="7287"/>
                      <a:pt x="822" y="8966"/>
                      <a:pt x="2310" y="10002"/>
                    </a:cubicBezTo>
                    <a:lnTo>
                      <a:pt x="2310" y="10728"/>
                    </a:lnTo>
                    <a:lnTo>
                      <a:pt x="1691" y="10728"/>
                    </a:lnTo>
                    <a:cubicBezTo>
                      <a:pt x="1608" y="10728"/>
                      <a:pt x="1524" y="10775"/>
                      <a:pt x="1524" y="10871"/>
                    </a:cubicBezTo>
                    <a:cubicBezTo>
                      <a:pt x="1524" y="10966"/>
                      <a:pt x="1608" y="11025"/>
                      <a:pt x="1691" y="11025"/>
                    </a:cubicBezTo>
                    <a:lnTo>
                      <a:pt x="2310" y="11025"/>
                    </a:lnTo>
                    <a:lnTo>
                      <a:pt x="2310" y="11764"/>
                    </a:lnTo>
                    <a:lnTo>
                      <a:pt x="1691" y="11764"/>
                    </a:lnTo>
                    <a:cubicBezTo>
                      <a:pt x="1608" y="11764"/>
                      <a:pt x="1524" y="11895"/>
                      <a:pt x="1524" y="11990"/>
                    </a:cubicBezTo>
                    <a:cubicBezTo>
                      <a:pt x="1524" y="12073"/>
                      <a:pt x="1608" y="12216"/>
                      <a:pt x="1691" y="12216"/>
                    </a:cubicBezTo>
                    <a:lnTo>
                      <a:pt x="2310" y="12216"/>
                    </a:lnTo>
                    <a:lnTo>
                      <a:pt x="2310" y="12811"/>
                    </a:lnTo>
                    <a:lnTo>
                      <a:pt x="1691" y="12811"/>
                    </a:lnTo>
                    <a:cubicBezTo>
                      <a:pt x="1608" y="12811"/>
                      <a:pt x="1524" y="12859"/>
                      <a:pt x="1524" y="12954"/>
                    </a:cubicBezTo>
                    <a:cubicBezTo>
                      <a:pt x="1524" y="13049"/>
                      <a:pt x="1608" y="13109"/>
                      <a:pt x="1691" y="13109"/>
                    </a:cubicBezTo>
                    <a:lnTo>
                      <a:pt x="2310" y="13109"/>
                    </a:lnTo>
                    <a:lnTo>
                      <a:pt x="2310" y="13990"/>
                    </a:lnTo>
                    <a:cubicBezTo>
                      <a:pt x="2310" y="14085"/>
                      <a:pt x="2382" y="14145"/>
                      <a:pt x="2477" y="14145"/>
                    </a:cubicBezTo>
                    <a:lnTo>
                      <a:pt x="3358" y="14145"/>
                    </a:lnTo>
                    <a:lnTo>
                      <a:pt x="3358" y="15788"/>
                    </a:lnTo>
                    <a:cubicBezTo>
                      <a:pt x="3358" y="15883"/>
                      <a:pt x="3441" y="15931"/>
                      <a:pt x="3537" y="15931"/>
                    </a:cubicBezTo>
                    <a:lnTo>
                      <a:pt x="4691" y="15931"/>
                    </a:lnTo>
                    <a:lnTo>
                      <a:pt x="4691" y="17348"/>
                    </a:lnTo>
                    <a:cubicBezTo>
                      <a:pt x="4691" y="17431"/>
                      <a:pt x="4787" y="17574"/>
                      <a:pt x="4882" y="17574"/>
                    </a:cubicBezTo>
                    <a:lnTo>
                      <a:pt x="6156" y="17574"/>
                    </a:lnTo>
                    <a:cubicBezTo>
                      <a:pt x="6239" y="17574"/>
                      <a:pt x="6335" y="17431"/>
                      <a:pt x="6335" y="17348"/>
                    </a:cubicBezTo>
                    <a:lnTo>
                      <a:pt x="6335" y="15931"/>
                    </a:lnTo>
                    <a:lnTo>
                      <a:pt x="7501" y="15931"/>
                    </a:lnTo>
                    <a:cubicBezTo>
                      <a:pt x="7585" y="15931"/>
                      <a:pt x="7668" y="15883"/>
                      <a:pt x="7668" y="15788"/>
                    </a:cubicBezTo>
                    <a:lnTo>
                      <a:pt x="7668" y="14145"/>
                    </a:lnTo>
                    <a:lnTo>
                      <a:pt x="8561" y="14145"/>
                    </a:lnTo>
                    <a:cubicBezTo>
                      <a:pt x="8644" y="14145"/>
                      <a:pt x="8716" y="14085"/>
                      <a:pt x="8716" y="13990"/>
                    </a:cubicBezTo>
                    <a:lnTo>
                      <a:pt x="8716" y="13109"/>
                    </a:lnTo>
                    <a:lnTo>
                      <a:pt x="9335" y="13109"/>
                    </a:lnTo>
                    <a:cubicBezTo>
                      <a:pt x="9430" y="13109"/>
                      <a:pt x="9502" y="13049"/>
                      <a:pt x="9502" y="12954"/>
                    </a:cubicBezTo>
                    <a:cubicBezTo>
                      <a:pt x="9502" y="12859"/>
                      <a:pt x="9430" y="12811"/>
                      <a:pt x="9335" y="12811"/>
                    </a:cubicBezTo>
                    <a:lnTo>
                      <a:pt x="8716" y="12811"/>
                    </a:lnTo>
                    <a:lnTo>
                      <a:pt x="8716" y="12216"/>
                    </a:lnTo>
                    <a:lnTo>
                      <a:pt x="9335" y="12216"/>
                    </a:lnTo>
                    <a:cubicBezTo>
                      <a:pt x="9430" y="12216"/>
                      <a:pt x="9502" y="12073"/>
                      <a:pt x="9502" y="11990"/>
                    </a:cubicBezTo>
                    <a:cubicBezTo>
                      <a:pt x="9502" y="11895"/>
                      <a:pt x="9430" y="11764"/>
                      <a:pt x="9335" y="11764"/>
                    </a:cubicBezTo>
                    <a:lnTo>
                      <a:pt x="8716" y="11764"/>
                    </a:lnTo>
                    <a:lnTo>
                      <a:pt x="8716" y="11025"/>
                    </a:lnTo>
                    <a:lnTo>
                      <a:pt x="9335" y="11025"/>
                    </a:lnTo>
                    <a:cubicBezTo>
                      <a:pt x="9430" y="11025"/>
                      <a:pt x="9502" y="10966"/>
                      <a:pt x="9502" y="10871"/>
                    </a:cubicBezTo>
                    <a:cubicBezTo>
                      <a:pt x="9502" y="10775"/>
                      <a:pt x="9430" y="10728"/>
                      <a:pt x="9335" y="10728"/>
                    </a:cubicBezTo>
                    <a:lnTo>
                      <a:pt x="8716" y="10728"/>
                    </a:lnTo>
                    <a:lnTo>
                      <a:pt x="8716" y="10002"/>
                    </a:lnTo>
                    <a:cubicBezTo>
                      <a:pt x="10204" y="8966"/>
                      <a:pt x="11026" y="7287"/>
                      <a:pt x="11026" y="5513"/>
                    </a:cubicBezTo>
                    <a:cubicBezTo>
                      <a:pt x="11026" y="2477"/>
                      <a:pt x="8549" y="0"/>
                      <a:pt x="55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90;p43">
                <a:extLst>
                  <a:ext uri="{FF2B5EF4-FFF2-40B4-BE49-F238E27FC236}">
                    <a16:creationId xmlns:a16="http://schemas.microsoft.com/office/drawing/2014/main" id="{AEB6E804-FA8A-39E2-E22E-3484D18FFCB2}"/>
                  </a:ext>
                </a:extLst>
              </p:cNvPr>
              <p:cNvSpPr/>
              <p:nvPr/>
            </p:nvSpPr>
            <p:spPr>
              <a:xfrm>
                <a:off x="3755700" y="1722450"/>
                <a:ext cx="7450" cy="53600"/>
              </a:xfrm>
              <a:custGeom>
                <a:avLst/>
                <a:gdLst/>
                <a:ahLst/>
                <a:cxnLst/>
                <a:rect l="l" t="t" r="r" b="b"/>
                <a:pathLst>
                  <a:path w="298" h="2144" extrusionOk="0">
                    <a:moveTo>
                      <a:pt x="155" y="0"/>
                    </a:moveTo>
                    <a:cubicBezTo>
                      <a:pt x="60" y="0"/>
                      <a:pt x="0" y="72"/>
                      <a:pt x="0" y="167"/>
                    </a:cubicBezTo>
                    <a:lnTo>
                      <a:pt x="0" y="1977"/>
                    </a:lnTo>
                    <a:cubicBezTo>
                      <a:pt x="0" y="2060"/>
                      <a:pt x="60" y="2143"/>
                      <a:pt x="155" y="2143"/>
                    </a:cubicBezTo>
                    <a:cubicBezTo>
                      <a:pt x="238" y="2143"/>
                      <a:pt x="298" y="2060"/>
                      <a:pt x="298" y="1977"/>
                    </a:cubicBezTo>
                    <a:lnTo>
                      <a:pt x="298" y="167"/>
                    </a:lnTo>
                    <a:cubicBezTo>
                      <a:pt x="298" y="72"/>
                      <a:pt x="238"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91;p43">
                <a:extLst>
                  <a:ext uri="{FF2B5EF4-FFF2-40B4-BE49-F238E27FC236}">
                    <a16:creationId xmlns:a16="http://schemas.microsoft.com/office/drawing/2014/main" id="{B13D0EFB-137F-4595-08BF-1195A31B15DB}"/>
                  </a:ext>
                </a:extLst>
              </p:cNvPr>
              <p:cNvSpPr/>
              <p:nvPr/>
            </p:nvSpPr>
            <p:spPr>
              <a:xfrm>
                <a:off x="3810450" y="1729150"/>
                <a:ext cx="20875" cy="51950"/>
              </a:xfrm>
              <a:custGeom>
                <a:avLst/>
                <a:gdLst/>
                <a:ahLst/>
                <a:cxnLst/>
                <a:rect l="l" t="t" r="r" b="b"/>
                <a:pathLst>
                  <a:path w="835" h="2078" extrusionOk="0">
                    <a:moveTo>
                      <a:pt x="648" y="0"/>
                    </a:moveTo>
                    <a:cubicBezTo>
                      <a:pt x="578" y="0"/>
                      <a:pt x="509" y="46"/>
                      <a:pt x="489" y="125"/>
                    </a:cubicBezTo>
                    <a:lnTo>
                      <a:pt x="25" y="1875"/>
                    </a:lnTo>
                    <a:cubicBezTo>
                      <a:pt x="1" y="1959"/>
                      <a:pt x="49" y="2054"/>
                      <a:pt x="132" y="2078"/>
                    </a:cubicBezTo>
                    <a:lnTo>
                      <a:pt x="179" y="2078"/>
                    </a:lnTo>
                    <a:cubicBezTo>
                      <a:pt x="251" y="2078"/>
                      <a:pt x="322" y="2030"/>
                      <a:pt x="346" y="1959"/>
                    </a:cubicBezTo>
                    <a:lnTo>
                      <a:pt x="811" y="209"/>
                    </a:lnTo>
                    <a:cubicBezTo>
                      <a:pt x="834" y="125"/>
                      <a:pt x="787" y="30"/>
                      <a:pt x="691" y="6"/>
                    </a:cubicBezTo>
                    <a:cubicBezTo>
                      <a:pt x="677" y="2"/>
                      <a:pt x="663" y="0"/>
                      <a:pt x="6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92;p43">
                <a:extLst>
                  <a:ext uri="{FF2B5EF4-FFF2-40B4-BE49-F238E27FC236}">
                    <a16:creationId xmlns:a16="http://schemas.microsoft.com/office/drawing/2014/main" id="{9B9D85FC-972D-F3BE-6377-BA2E67BEE601}"/>
                  </a:ext>
                </a:extLst>
              </p:cNvPr>
              <p:cNvSpPr/>
              <p:nvPr/>
            </p:nvSpPr>
            <p:spPr>
              <a:xfrm>
                <a:off x="3861350" y="1752550"/>
                <a:ext cx="31875" cy="47600"/>
              </a:xfrm>
              <a:custGeom>
                <a:avLst/>
                <a:gdLst/>
                <a:ahLst/>
                <a:cxnLst/>
                <a:rect l="l" t="t" r="r" b="b"/>
                <a:pathLst>
                  <a:path w="1275" h="1904" extrusionOk="0">
                    <a:moveTo>
                      <a:pt x="1097" y="1"/>
                    </a:moveTo>
                    <a:cubicBezTo>
                      <a:pt x="1036" y="1"/>
                      <a:pt x="978" y="33"/>
                      <a:pt x="953" y="82"/>
                    </a:cubicBezTo>
                    <a:lnTo>
                      <a:pt x="48" y="1654"/>
                    </a:lnTo>
                    <a:cubicBezTo>
                      <a:pt x="1" y="1737"/>
                      <a:pt x="25" y="1832"/>
                      <a:pt x="108" y="1880"/>
                    </a:cubicBezTo>
                    <a:cubicBezTo>
                      <a:pt x="132" y="1892"/>
                      <a:pt x="156" y="1904"/>
                      <a:pt x="191" y="1904"/>
                    </a:cubicBezTo>
                    <a:cubicBezTo>
                      <a:pt x="239" y="1904"/>
                      <a:pt x="299" y="1880"/>
                      <a:pt x="334" y="1820"/>
                    </a:cubicBezTo>
                    <a:lnTo>
                      <a:pt x="1239" y="249"/>
                    </a:lnTo>
                    <a:cubicBezTo>
                      <a:pt x="1275" y="177"/>
                      <a:pt x="1251" y="70"/>
                      <a:pt x="1180" y="23"/>
                    </a:cubicBezTo>
                    <a:cubicBezTo>
                      <a:pt x="1153" y="8"/>
                      <a:pt x="1125" y="1"/>
                      <a:pt x="1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93;p43">
                <a:extLst>
                  <a:ext uri="{FF2B5EF4-FFF2-40B4-BE49-F238E27FC236}">
                    <a16:creationId xmlns:a16="http://schemas.microsoft.com/office/drawing/2014/main" id="{D8C175D0-05BD-CFD2-3910-8E8D033F4882}"/>
                  </a:ext>
                </a:extLst>
              </p:cNvPr>
              <p:cNvSpPr/>
              <p:nvPr/>
            </p:nvSpPr>
            <p:spPr>
              <a:xfrm>
                <a:off x="3905700" y="1791350"/>
                <a:ext cx="41100" cy="40350"/>
              </a:xfrm>
              <a:custGeom>
                <a:avLst/>
                <a:gdLst/>
                <a:ahLst/>
                <a:cxnLst/>
                <a:rect l="l" t="t" r="r" b="b"/>
                <a:pathLst>
                  <a:path w="1644" h="1614" extrusionOk="0">
                    <a:moveTo>
                      <a:pt x="1470" y="1"/>
                    </a:moveTo>
                    <a:cubicBezTo>
                      <a:pt x="1427" y="1"/>
                      <a:pt x="1382" y="18"/>
                      <a:pt x="1346" y="54"/>
                    </a:cubicBezTo>
                    <a:lnTo>
                      <a:pt x="72" y="1328"/>
                    </a:lnTo>
                    <a:cubicBezTo>
                      <a:pt x="1" y="1400"/>
                      <a:pt x="1" y="1507"/>
                      <a:pt x="72" y="1566"/>
                    </a:cubicBezTo>
                    <a:cubicBezTo>
                      <a:pt x="96" y="1602"/>
                      <a:pt x="144" y="1614"/>
                      <a:pt x="191" y="1614"/>
                    </a:cubicBezTo>
                    <a:cubicBezTo>
                      <a:pt x="227" y="1614"/>
                      <a:pt x="275" y="1602"/>
                      <a:pt x="299" y="1566"/>
                    </a:cubicBezTo>
                    <a:lnTo>
                      <a:pt x="1584" y="292"/>
                    </a:lnTo>
                    <a:cubicBezTo>
                      <a:pt x="1644" y="221"/>
                      <a:pt x="1644" y="114"/>
                      <a:pt x="1584" y="54"/>
                    </a:cubicBezTo>
                    <a:cubicBezTo>
                      <a:pt x="1555" y="18"/>
                      <a:pt x="1513" y="1"/>
                      <a:pt x="14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94;p43">
                <a:extLst>
                  <a:ext uri="{FF2B5EF4-FFF2-40B4-BE49-F238E27FC236}">
                    <a16:creationId xmlns:a16="http://schemas.microsoft.com/office/drawing/2014/main" id="{AC4AC0FD-E79A-FEE9-2AF4-C8977C7B24E1}"/>
                  </a:ext>
                </a:extLst>
              </p:cNvPr>
              <p:cNvSpPr/>
              <p:nvPr/>
            </p:nvSpPr>
            <p:spPr>
              <a:xfrm>
                <a:off x="3578875" y="1802000"/>
                <a:ext cx="41100" cy="40425"/>
              </a:xfrm>
              <a:custGeom>
                <a:avLst/>
                <a:gdLst/>
                <a:ahLst/>
                <a:cxnLst/>
                <a:rect l="l" t="t" r="r" b="b"/>
                <a:pathLst>
                  <a:path w="1644" h="1617" extrusionOk="0">
                    <a:moveTo>
                      <a:pt x="187" y="0"/>
                    </a:moveTo>
                    <a:cubicBezTo>
                      <a:pt x="144" y="0"/>
                      <a:pt x="102" y="15"/>
                      <a:pt x="72" y="45"/>
                    </a:cubicBezTo>
                    <a:cubicBezTo>
                      <a:pt x="1" y="116"/>
                      <a:pt x="1" y="212"/>
                      <a:pt x="72" y="283"/>
                    </a:cubicBezTo>
                    <a:lnTo>
                      <a:pt x="1346" y="1557"/>
                    </a:lnTo>
                    <a:cubicBezTo>
                      <a:pt x="1382" y="1593"/>
                      <a:pt x="1418" y="1616"/>
                      <a:pt x="1465" y="1616"/>
                    </a:cubicBezTo>
                    <a:cubicBezTo>
                      <a:pt x="1513" y="1616"/>
                      <a:pt x="1549" y="1593"/>
                      <a:pt x="1584" y="1569"/>
                    </a:cubicBezTo>
                    <a:cubicBezTo>
                      <a:pt x="1644" y="1497"/>
                      <a:pt x="1644" y="1390"/>
                      <a:pt x="1584" y="1331"/>
                    </a:cubicBezTo>
                    <a:lnTo>
                      <a:pt x="310" y="45"/>
                    </a:lnTo>
                    <a:cubicBezTo>
                      <a:pt x="275" y="15"/>
                      <a:pt x="230"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95;p43">
                <a:extLst>
                  <a:ext uri="{FF2B5EF4-FFF2-40B4-BE49-F238E27FC236}">
                    <a16:creationId xmlns:a16="http://schemas.microsoft.com/office/drawing/2014/main" id="{292080AE-66F0-CCD8-50ED-CC55FB3D12D3}"/>
                  </a:ext>
                </a:extLst>
              </p:cNvPr>
              <p:cNvSpPr/>
              <p:nvPr/>
            </p:nvSpPr>
            <p:spPr>
              <a:xfrm>
                <a:off x="3630075" y="1760150"/>
                <a:ext cx="32175" cy="47450"/>
              </a:xfrm>
              <a:custGeom>
                <a:avLst/>
                <a:gdLst/>
                <a:ahLst/>
                <a:cxnLst/>
                <a:rect l="l" t="t" r="r" b="b"/>
                <a:pathLst>
                  <a:path w="1287" h="1898" extrusionOk="0">
                    <a:moveTo>
                      <a:pt x="184" y="0"/>
                    </a:moveTo>
                    <a:cubicBezTo>
                      <a:pt x="159" y="0"/>
                      <a:pt x="133" y="6"/>
                      <a:pt x="108" y="16"/>
                    </a:cubicBezTo>
                    <a:cubicBezTo>
                      <a:pt x="36" y="64"/>
                      <a:pt x="1" y="171"/>
                      <a:pt x="48" y="242"/>
                    </a:cubicBezTo>
                    <a:lnTo>
                      <a:pt x="953" y="1814"/>
                    </a:lnTo>
                    <a:cubicBezTo>
                      <a:pt x="989" y="1874"/>
                      <a:pt x="1037" y="1897"/>
                      <a:pt x="1096" y="1897"/>
                    </a:cubicBezTo>
                    <a:cubicBezTo>
                      <a:pt x="1132" y="1897"/>
                      <a:pt x="1156" y="1886"/>
                      <a:pt x="1179" y="1874"/>
                    </a:cubicBezTo>
                    <a:cubicBezTo>
                      <a:pt x="1263" y="1826"/>
                      <a:pt x="1287" y="1731"/>
                      <a:pt x="1239" y="1647"/>
                    </a:cubicBezTo>
                    <a:lnTo>
                      <a:pt x="334" y="88"/>
                    </a:lnTo>
                    <a:cubicBezTo>
                      <a:pt x="301" y="29"/>
                      <a:pt x="244"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96;p43">
                <a:extLst>
                  <a:ext uri="{FF2B5EF4-FFF2-40B4-BE49-F238E27FC236}">
                    <a16:creationId xmlns:a16="http://schemas.microsoft.com/office/drawing/2014/main" id="{1683B4C1-50CA-B31C-3BE8-6607F5131E39}"/>
                  </a:ext>
                </a:extLst>
              </p:cNvPr>
              <p:cNvSpPr/>
              <p:nvPr/>
            </p:nvSpPr>
            <p:spPr>
              <a:xfrm>
                <a:off x="3690800" y="1733000"/>
                <a:ext cx="20850" cy="51975"/>
              </a:xfrm>
              <a:custGeom>
                <a:avLst/>
                <a:gdLst/>
                <a:ahLst/>
                <a:cxnLst/>
                <a:rect l="l" t="t" r="r" b="b"/>
                <a:pathLst>
                  <a:path w="834" h="2079" extrusionOk="0">
                    <a:moveTo>
                      <a:pt x="187" y="1"/>
                    </a:moveTo>
                    <a:cubicBezTo>
                      <a:pt x="172" y="1"/>
                      <a:pt x="158" y="3"/>
                      <a:pt x="143" y="7"/>
                    </a:cubicBezTo>
                    <a:cubicBezTo>
                      <a:pt x="48" y="31"/>
                      <a:pt x="1" y="126"/>
                      <a:pt x="24" y="209"/>
                    </a:cubicBezTo>
                    <a:lnTo>
                      <a:pt x="489" y="1960"/>
                    </a:lnTo>
                    <a:cubicBezTo>
                      <a:pt x="513" y="2031"/>
                      <a:pt x="584" y="2079"/>
                      <a:pt x="655" y="2079"/>
                    </a:cubicBezTo>
                    <a:lnTo>
                      <a:pt x="691" y="2079"/>
                    </a:lnTo>
                    <a:cubicBezTo>
                      <a:pt x="786" y="2055"/>
                      <a:pt x="834" y="1960"/>
                      <a:pt x="810" y="1876"/>
                    </a:cubicBezTo>
                    <a:lnTo>
                      <a:pt x="346" y="126"/>
                    </a:lnTo>
                    <a:cubicBezTo>
                      <a:pt x="326" y="47"/>
                      <a:pt x="257" y="1"/>
                      <a:pt x="1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97;p43">
                <a:extLst>
                  <a:ext uri="{FF2B5EF4-FFF2-40B4-BE49-F238E27FC236}">
                    <a16:creationId xmlns:a16="http://schemas.microsoft.com/office/drawing/2014/main" id="{D9DD12A7-7491-1277-58AB-E8895F3FCFF9}"/>
                  </a:ext>
                </a:extLst>
              </p:cNvPr>
              <p:cNvSpPr/>
              <p:nvPr/>
            </p:nvSpPr>
            <p:spPr>
              <a:xfrm>
                <a:off x="3658950" y="1822750"/>
                <a:ext cx="219400" cy="173550"/>
              </a:xfrm>
              <a:custGeom>
                <a:avLst/>
                <a:gdLst/>
                <a:ahLst/>
                <a:cxnLst/>
                <a:rect l="l" t="t" r="r" b="b"/>
                <a:pathLst>
                  <a:path w="8776" h="6942" extrusionOk="0">
                    <a:moveTo>
                      <a:pt x="4096" y="1"/>
                    </a:moveTo>
                    <a:cubicBezTo>
                      <a:pt x="4013" y="1"/>
                      <a:pt x="3942" y="84"/>
                      <a:pt x="3930" y="155"/>
                    </a:cubicBezTo>
                    <a:lnTo>
                      <a:pt x="3775" y="1215"/>
                    </a:lnTo>
                    <a:cubicBezTo>
                      <a:pt x="3620" y="1239"/>
                      <a:pt x="3477" y="1287"/>
                      <a:pt x="3346" y="1334"/>
                    </a:cubicBezTo>
                    <a:lnTo>
                      <a:pt x="2691" y="513"/>
                    </a:lnTo>
                    <a:cubicBezTo>
                      <a:pt x="2654" y="475"/>
                      <a:pt x="2607" y="452"/>
                      <a:pt x="2559" y="452"/>
                    </a:cubicBezTo>
                    <a:cubicBezTo>
                      <a:pt x="2531" y="452"/>
                      <a:pt x="2503" y="459"/>
                      <a:pt x="2477" y="477"/>
                    </a:cubicBezTo>
                    <a:lnTo>
                      <a:pt x="1953" y="775"/>
                    </a:lnTo>
                    <a:cubicBezTo>
                      <a:pt x="1882" y="810"/>
                      <a:pt x="1846" y="906"/>
                      <a:pt x="1882" y="977"/>
                    </a:cubicBezTo>
                    <a:lnTo>
                      <a:pt x="2263" y="1965"/>
                    </a:lnTo>
                    <a:cubicBezTo>
                      <a:pt x="2156" y="2060"/>
                      <a:pt x="2048" y="2168"/>
                      <a:pt x="1953" y="2275"/>
                    </a:cubicBezTo>
                    <a:lnTo>
                      <a:pt x="965" y="1894"/>
                    </a:lnTo>
                    <a:cubicBezTo>
                      <a:pt x="946" y="1884"/>
                      <a:pt x="926" y="1880"/>
                      <a:pt x="906" y="1880"/>
                    </a:cubicBezTo>
                    <a:cubicBezTo>
                      <a:pt x="851" y="1880"/>
                      <a:pt x="797" y="1913"/>
                      <a:pt x="763" y="1965"/>
                    </a:cubicBezTo>
                    <a:lnTo>
                      <a:pt x="465" y="2489"/>
                    </a:lnTo>
                    <a:cubicBezTo>
                      <a:pt x="417" y="2561"/>
                      <a:pt x="441" y="2644"/>
                      <a:pt x="501" y="2703"/>
                    </a:cubicBezTo>
                    <a:lnTo>
                      <a:pt x="1334" y="3358"/>
                    </a:lnTo>
                    <a:cubicBezTo>
                      <a:pt x="1286" y="3489"/>
                      <a:pt x="1239" y="3632"/>
                      <a:pt x="1215" y="3787"/>
                    </a:cubicBezTo>
                    <a:lnTo>
                      <a:pt x="155" y="3942"/>
                    </a:lnTo>
                    <a:cubicBezTo>
                      <a:pt x="72" y="3954"/>
                      <a:pt x="1" y="4025"/>
                      <a:pt x="1" y="4108"/>
                    </a:cubicBezTo>
                    <a:lnTo>
                      <a:pt x="1" y="4704"/>
                    </a:lnTo>
                    <a:cubicBezTo>
                      <a:pt x="1" y="4787"/>
                      <a:pt x="72" y="4858"/>
                      <a:pt x="155" y="4870"/>
                    </a:cubicBezTo>
                    <a:lnTo>
                      <a:pt x="1203" y="5025"/>
                    </a:lnTo>
                    <a:cubicBezTo>
                      <a:pt x="1239" y="5180"/>
                      <a:pt x="1275" y="5323"/>
                      <a:pt x="1322" y="5466"/>
                    </a:cubicBezTo>
                    <a:lnTo>
                      <a:pt x="501" y="6120"/>
                    </a:lnTo>
                    <a:cubicBezTo>
                      <a:pt x="441" y="6168"/>
                      <a:pt x="417" y="6263"/>
                      <a:pt x="465" y="6335"/>
                    </a:cubicBezTo>
                    <a:lnTo>
                      <a:pt x="763" y="6859"/>
                    </a:lnTo>
                    <a:cubicBezTo>
                      <a:pt x="798" y="6906"/>
                      <a:pt x="858" y="6942"/>
                      <a:pt x="905" y="6942"/>
                    </a:cubicBezTo>
                    <a:cubicBezTo>
                      <a:pt x="929" y="6942"/>
                      <a:pt x="953" y="6930"/>
                      <a:pt x="965" y="6930"/>
                    </a:cubicBezTo>
                    <a:lnTo>
                      <a:pt x="2060" y="6490"/>
                    </a:lnTo>
                    <a:cubicBezTo>
                      <a:pt x="2144" y="6466"/>
                      <a:pt x="2191" y="6359"/>
                      <a:pt x="2156" y="6275"/>
                    </a:cubicBezTo>
                    <a:cubicBezTo>
                      <a:pt x="2127" y="6209"/>
                      <a:pt x="2061" y="6173"/>
                      <a:pt x="1993" y="6173"/>
                    </a:cubicBezTo>
                    <a:cubicBezTo>
                      <a:pt x="1976" y="6173"/>
                      <a:pt x="1958" y="6175"/>
                      <a:pt x="1941" y="6180"/>
                    </a:cubicBezTo>
                    <a:lnTo>
                      <a:pt x="977" y="6561"/>
                    </a:lnTo>
                    <a:lnTo>
                      <a:pt x="822" y="6287"/>
                    </a:lnTo>
                    <a:lnTo>
                      <a:pt x="1632" y="5644"/>
                    </a:lnTo>
                    <a:cubicBezTo>
                      <a:pt x="1691" y="5597"/>
                      <a:pt x="1703" y="5525"/>
                      <a:pt x="1679" y="5454"/>
                    </a:cubicBezTo>
                    <a:cubicBezTo>
                      <a:pt x="1608" y="5263"/>
                      <a:pt x="1548" y="5061"/>
                      <a:pt x="1525" y="4858"/>
                    </a:cubicBezTo>
                    <a:cubicBezTo>
                      <a:pt x="1513" y="4787"/>
                      <a:pt x="1417" y="4727"/>
                      <a:pt x="1346" y="4716"/>
                    </a:cubicBezTo>
                    <a:lnTo>
                      <a:pt x="298" y="4561"/>
                    </a:lnTo>
                    <a:lnTo>
                      <a:pt x="298" y="4251"/>
                    </a:lnTo>
                    <a:lnTo>
                      <a:pt x="1346" y="4096"/>
                    </a:lnTo>
                    <a:cubicBezTo>
                      <a:pt x="1417" y="4085"/>
                      <a:pt x="1489" y="4025"/>
                      <a:pt x="1501" y="3954"/>
                    </a:cubicBezTo>
                    <a:cubicBezTo>
                      <a:pt x="1537" y="3751"/>
                      <a:pt x="1596" y="3549"/>
                      <a:pt x="1667" y="3358"/>
                    </a:cubicBezTo>
                    <a:cubicBezTo>
                      <a:pt x="1703" y="3287"/>
                      <a:pt x="1679" y="3215"/>
                      <a:pt x="1620" y="3168"/>
                    </a:cubicBezTo>
                    <a:lnTo>
                      <a:pt x="822" y="2525"/>
                    </a:lnTo>
                    <a:lnTo>
                      <a:pt x="977" y="2251"/>
                    </a:lnTo>
                    <a:lnTo>
                      <a:pt x="1941" y="2632"/>
                    </a:lnTo>
                    <a:cubicBezTo>
                      <a:pt x="1960" y="2638"/>
                      <a:pt x="1978" y="2641"/>
                      <a:pt x="1996" y="2641"/>
                    </a:cubicBezTo>
                    <a:cubicBezTo>
                      <a:pt x="2048" y="2641"/>
                      <a:pt x="2097" y="2617"/>
                      <a:pt x="2132" y="2572"/>
                    </a:cubicBezTo>
                    <a:cubicBezTo>
                      <a:pt x="2251" y="2418"/>
                      <a:pt x="2406" y="2275"/>
                      <a:pt x="2572" y="2144"/>
                    </a:cubicBezTo>
                    <a:cubicBezTo>
                      <a:pt x="2632" y="2096"/>
                      <a:pt x="2644" y="2013"/>
                      <a:pt x="2620" y="1953"/>
                    </a:cubicBezTo>
                    <a:lnTo>
                      <a:pt x="2239" y="989"/>
                    </a:lnTo>
                    <a:lnTo>
                      <a:pt x="2513" y="834"/>
                    </a:lnTo>
                    <a:lnTo>
                      <a:pt x="3156" y="1644"/>
                    </a:lnTo>
                    <a:cubicBezTo>
                      <a:pt x="3191" y="1679"/>
                      <a:pt x="3245" y="1701"/>
                      <a:pt x="3294" y="1701"/>
                    </a:cubicBezTo>
                    <a:cubicBezTo>
                      <a:pt x="3313" y="1701"/>
                      <a:pt x="3330" y="1698"/>
                      <a:pt x="3346" y="1691"/>
                    </a:cubicBezTo>
                    <a:cubicBezTo>
                      <a:pt x="3537" y="1620"/>
                      <a:pt x="3739" y="1560"/>
                      <a:pt x="3942" y="1525"/>
                    </a:cubicBezTo>
                    <a:cubicBezTo>
                      <a:pt x="4013" y="1525"/>
                      <a:pt x="4073" y="1429"/>
                      <a:pt x="4084" y="1358"/>
                    </a:cubicBezTo>
                    <a:lnTo>
                      <a:pt x="4239" y="298"/>
                    </a:lnTo>
                    <a:lnTo>
                      <a:pt x="4561" y="298"/>
                    </a:lnTo>
                    <a:lnTo>
                      <a:pt x="4715" y="1358"/>
                    </a:lnTo>
                    <a:cubicBezTo>
                      <a:pt x="4715" y="1429"/>
                      <a:pt x="4775" y="1501"/>
                      <a:pt x="4846" y="1513"/>
                    </a:cubicBezTo>
                    <a:cubicBezTo>
                      <a:pt x="5061" y="1548"/>
                      <a:pt x="5263" y="1608"/>
                      <a:pt x="5442" y="1679"/>
                    </a:cubicBezTo>
                    <a:cubicBezTo>
                      <a:pt x="5464" y="1687"/>
                      <a:pt x="5488" y="1691"/>
                      <a:pt x="5511" y="1691"/>
                    </a:cubicBezTo>
                    <a:cubicBezTo>
                      <a:pt x="5561" y="1691"/>
                      <a:pt x="5608" y="1673"/>
                      <a:pt x="5632" y="1632"/>
                    </a:cubicBezTo>
                    <a:lnTo>
                      <a:pt x="6275" y="834"/>
                    </a:lnTo>
                    <a:lnTo>
                      <a:pt x="6549" y="989"/>
                    </a:lnTo>
                    <a:lnTo>
                      <a:pt x="6180" y="1953"/>
                    </a:lnTo>
                    <a:cubicBezTo>
                      <a:pt x="6144" y="2013"/>
                      <a:pt x="6168" y="2096"/>
                      <a:pt x="6228" y="2144"/>
                    </a:cubicBezTo>
                    <a:cubicBezTo>
                      <a:pt x="6394" y="2275"/>
                      <a:pt x="6537" y="2418"/>
                      <a:pt x="6668" y="2572"/>
                    </a:cubicBezTo>
                    <a:cubicBezTo>
                      <a:pt x="6695" y="2617"/>
                      <a:pt x="6747" y="2641"/>
                      <a:pt x="6797" y="2641"/>
                    </a:cubicBezTo>
                    <a:cubicBezTo>
                      <a:pt x="6814" y="2641"/>
                      <a:pt x="6831" y="2638"/>
                      <a:pt x="6847" y="2632"/>
                    </a:cubicBezTo>
                    <a:lnTo>
                      <a:pt x="7811" y="2251"/>
                    </a:lnTo>
                    <a:lnTo>
                      <a:pt x="7978" y="2525"/>
                    </a:lnTo>
                    <a:lnTo>
                      <a:pt x="7168" y="3168"/>
                    </a:lnTo>
                    <a:cubicBezTo>
                      <a:pt x="7109" y="3215"/>
                      <a:pt x="7085" y="3287"/>
                      <a:pt x="7121" y="3358"/>
                    </a:cubicBezTo>
                    <a:cubicBezTo>
                      <a:pt x="7192" y="3549"/>
                      <a:pt x="7240" y="3751"/>
                      <a:pt x="7275" y="3954"/>
                    </a:cubicBezTo>
                    <a:cubicBezTo>
                      <a:pt x="7287" y="4025"/>
                      <a:pt x="7371" y="4085"/>
                      <a:pt x="7442" y="4096"/>
                    </a:cubicBezTo>
                    <a:lnTo>
                      <a:pt x="8478" y="4251"/>
                    </a:lnTo>
                    <a:lnTo>
                      <a:pt x="8478" y="4561"/>
                    </a:lnTo>
                    <a:lnTo>
                      <a:pt x="7442" y="4716"/>
                    </a:lnTo>
                    <a:cubicBezTo>
                      <a:pt x="7371" y="4727"/>
                      <a:pt x="7299" y="4787"/>
                      <a:pt x="7287" y="4858"/>
                    </a:cubicBezTo>
                    <a:cubicBezTo>
                      <a:pt x="7252" y="5061"/>
                      <a:pt x="7192" y="5251"/>
                      <a:pt x="7121" y="5454"/>
                    </a:cubicBezTo>
                    <a:cubicBezTo>
                      <a:pt x="7097" y="5525"/>
                      <a:pt x="7109" y="5597"/>
                      <a:pt x="7168" y="5644"/>
                    </a:cubicBezTo>
                    <a:lnTo>
                      <a:pt x="7978" y="6287"/>
                    </a:lnTo>
                    <a:lnTo>
                      <a:pt x="7811" y="6561"/>
                    </a:lnTo>
                    <a:lnTo>
                      <a:pt x="6847" y="6180"/>
                    </a:lnTo>
                    <a:cubicBezTo>
                      <a:pt x="6830" y="6175"/>
                      <a:pt x="6812" y="6173"/>
                      <a:pt x="6795" y="6173"/>
                    </a:cubicBezTo>
                    <a:cubicBezTo>
                      <a:pt x="6727" y="6173"/>
                      <a:pt x="6661" y="6209"/>
                      <a:pt x="6632" y="6275"/>
                    </a:cubicBezTo>
                    <a:cubicBezTo>
                      <a:pt x="6609" y="6359"/>
                      <a:pt x="6644" y="6466"/>
                      <a:pt x="6728" y="6490"/>
                    </a:cubicBezTo>
                    <a:lnTo>
                      <a:pt x="7823" y="6918"/>
                    </a:lnTo>
                    <a:cubicBezTo>
                      <a:pt x="7849" y="6929"/>
                      <a:pt x="7875" y="6935"/>
                      <a:pt x="7899" y="6935"/>
                    </a:cubicBezTo>
                    <a:cubicBezTo>
                      <a:pt x="7953" y="6935"/>
                      <a:pt x="8001" y="6908"/>
                      <a:pt x="8025" y="6859"/>
                    </a:cubicBezTo>
                    <a:lnTo>
                      <a:pt x="8335" y="6335"/>
                    </a:lnTo>
                    <a:cubicBezTo>
                      <a:pt x="8371" y="6263"/>
                      <a:pt x="8359" y="6168"/>
                      <a:pt x="8287" y="6120"/>
                    </a:cubicBezTo>
                    <a:lnTo>
                      <a:pt x="7466" y="5466"/>
                    </a:lnTo>
                    <a:cubicBezTo>
                      <a:pt x="7513" y="5323"/>
                      <a:pt x="7549" y="5168"/>
                      <a:pt x="7585" y="5025"/>
                    </a:cubicBezTo>
                    <a:lnTo>
                      <a:pt x="8633" y="4870"/>
                    </a:lnTo>
                    <a:cubicBezTo>
                      <a:pt x="8716" y="4858"/>
                      <a:pt x="8776" y="4787"/>
                      <a:pt x="8776" y="4704"/>
                    </a:cubicBezTo>
                    <a:lnTo>
                      <a:pt x="8776" y="4108"/>
                    </a:lnTo>
                    <a:cubicBezTo>
                      <a:pt x="8776" y="4025"/>
                      <a:pt x="8716" y="3954"/>
                      <a:pt x="8633" y="3942"/>
                    </a:cubicBezTo>
                    <a:lnTo>
                      <a:pt x="7585" y="3787"/>
                    </a:lnTo>
                    <a:cubicBezTo>
                      <a:pt x="7561" y="3644"/>
                      <a:pt x="7513" y="3501"/>
                      <a:pt x="7466" y="3358"/>
                    </a:cubicBezTo>
                    <a:lnTo>
                      <a:pt x="8287" y="2703"/>
                    </a:lnTo>
                    <a:cubicBezTo>
                      <a:pt x="8359" y="2644"/>
                      <a:pt x="8371" y="2561"/>
                      <a:pt x="8335" y="2489"/>
                    </a:cubicBezTo>
                    <a:lnTo>
                      <a:pt x="8025" y="1965"/>
                    </a:lnTo>
                    <a:cubicBezTo>
                      <a:pt x="7999" y="1913"/>
                      <a:pt x="7948" y="1880"/>
                      <a:pt x="7889" y="1880"/>
                    </a:cubicBezTo>
                    <a:cubicBezTo>
                      <a:pt x="7868" y="1880"/>
                      <a:pt x="7845" y="1884"/>
                      <a:pt x="7823" y="1894"/>
                    </a:cubicBezTo>
                    <a:lnTo>
                      <a:pt x="6847" y="2275"/>
                    </a:lnTo>
                    <a:cubicBezTo>
                      <a:pt x="6751" y="2168"/>
                      <a:pt x="6644" y="2060"/>
                      <a:pt x="6525" y="1965"/>
                    </a:cubicBezTo>
                    <a:lnTo>
                      <a:pt x="6918" y="977"/>
                    </a:lnTo>
                    <a:cubicBezTo>
                      <a:pt x="6942" y="906"/>
                      <a:pt x="6918" y="822"/>
                      <a:pt x="6847" y="775"/>
                    </a:cubicBezTo>
                    <a:lnTo>
                      <a:pt x="6323" y="477"/>
                    </a:lnTo>
                    <a:cubicBezTo>
                      <a:pt x="6297" y="459"/>
                      <a:pt x="6267" y="452"/>
                      <a:pt x="6238" y="452"/>
                    </a:cubicBezTo>
                    <a:cubicBezTo>
                      <a:pt x="6188" y="452"/>
                      <a:pt x="6139" y="475"/>
                      <a:pt x="6109" y="513"/>
                    </a:cubicBezTo>
                    <a:lnTo>
                      <a:pt x="5454" y="1334"/>
                    </a:lnTo>
                    <a:cubicBezTo>
                      <a:pt x="5311" y="1287"/>
                      <a:pt x="5168" y="1251"/>
                      <a:pt x="5025" y="1227"/>
                    </a:cubicBezTo>
                    <a:lnTo>
                      <a:pt x="4858" y="155"/>
                    </a:lnTo>
                    <a:cubicBezTo>
                      <a:pt x="4846" y="84"/>
                      <a:pt x="4787" y="1"/>
                      <a:pt x="47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2398;p43">
              <a:extLst>
                <a:ext uri="{FF2B5EF4-FFF2-40B4-BE49-F238E27FC236}">
                  <a16:creationId xmlns:a16="http://schemas.microsoft.com/office/drawing/2014/main" id="{F8337C72-8855-EFE9-2606-30CE78013060}"/>
                </a:ext>
              </a:extLst>
            </p:cNvPr>
            <p:cNvSpPr/>
            <p:nvPr/>
          </p:nvSpPr>
          <p:spPr>
            <a:xfrm>
              <a:off x="3330050" y="1583475"/>
              <a:ext cx="900125" cy="856350"/>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2401;p43">
            <a:extLst>
              <a:ext uri="{FF2B5EF4-FFF2-40B4-BE49-F238E27FC236}">
                <a16:creationId xmlns:a16="http://schemas.microsoft.com/office/drawing/2014/main" id="{953EEC5D-4931-9C02-3D0D-DAC641D93EB9}"/>
              </a:ext>
            </a:extLst>
          </p:cNvPr>
          <p:cNvGrpSpPr/>
          <p:nvPr/>
        </p:nvGrpSpPr>
        <p:grpSpPr>
          <a:xfrm>
            <a:off x="7536124" y="2236905"/>
            <a:ext cx="2548715" cy="2035847"/>
            <a:chOff x="4572175" y="1531650"/>
            <a:chExt cx="1617475" cy="1359125"/>
          </a:xfrm>
          <a:solidFill>
            <a:schemeClr val="accent2">
              <a:lumMod val="60000"/>
              <a:lumOff val="40000"/>
            </a:schemeClr>
          </a:solidFill>
        </p:grpSpPr>
        <p:sp>
          <p:nvSpPr>
            <p:cNvPr id="107" name="Google Shape;2402;p43">
              <a:extLst>
                <a:ext uri="{FF2B5EF4-FFF2-40B4-BE49-F238E27FC236}">
                  <a16:creationId xmlns:a16="http://schemas.microsoft.com/office/drawing/2014/main" id="{D9B44851-CEBD-1AE6-E7E6-6B71EF6D3D6F}"/>
                </a:ext>
              </a:extLst>
            </p:cNvPr>
            <p:cNvSpPr/>
            <p:nvPr/>
          </p:nvSpPr>
          <p:spPr>
            <a:xfrm>
              <a:off x="4572175" y="2625225"/>
              <a:ext cx="1617475" cy="265550"/>
            </a:xfrm>
            <a:custGeom>
              <a:avLst/>
              <a:gdLst/>
              <a:ahLst/>
              <a:cxnLst/>
              <a:rect l="l" t="t" r="r" b="b"/>
              <a:pathLst>
                <a:path w="64699" h="10622" extrusionOk="0">
                  <a:moveTo>
                    <a:pt x="0" y="1"/>
                  </a:moveTo>
                  <a:lnTo>
                    <a:pt x="0" y="10621"/>
                  </a:lnTo>
                  <a:lnTo>
                    <a:pt x="64699" y="10621"/>
                  </a:lnTo>
                  <a:lnTo>
                    <a:pt x="64699" y="1"/>
                  </a:ln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Estrategia </a:t>
              </a:r>
              <a:r>
                <a:rPr lang="en" sz="1500" dirty="0">
                  <a:solidFill>
                    <a:srgbClr val="FFFFFF"/>
                  </a:solidFill>
                  <a:latin typeface="Fira Sans Extra Condensed Medium"/>
                  <a:ea typeface="Fira Sans Extra Condensed Medium"/>
                  <a:cs typeface="Fira Sans Extra Condensed Medium"/>
                  <a:sym typeface="Fira Sans Extra Condensed Medium"/>
                </a:rPr>
                <a:t>3</a:t>
              </a:r>
              <a:endParaRPr sz="15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08" name="Google Shape;2403;p43">
              <a:extLst>
                <a:ext uri="{FF2B5EF4-FFF2-40B4-BE49-F238E27FC236}">
                  <a16:creationId xmlns:a16="http://schemas.microsoft.com/office/drawing/2014/main" id="{B34572C8-DA03-90EE-C102-A7A404B6E199}"/>
                </a:ext>
              </a:extLst>
            </p:cNvPr>
            <p:cNvSpPr/>
            <p:nvPr/>
          </p:nvSpPr>
          <p:spPr>
            <a:xfrm>
              <a:off x="4903750" y="1531650"/>
              <a:ext cx="954300" cy="954000"/>
            </a:xfrm>
            <a:custGeom>
              <a:avLst/>
              <a:gdLst/>
              <a:ahLst/>
              <a:cxnLst/>
              <a:rect l="l" t="t" r="r" b="b"/>
              <a:pathLst>
                <a:path w="38172" h="38160" extrusionOk="0">
                  <a:moveTo>
                    <a:pt x="19086" y="0"/>
                  </a:moveTo>
                  <a:cubicBezTo>
                    <a:pt x="13050" y="0"/>
                    <a:pt x="7490" y="2763"/>
                    <a:pt x="3846" y="7597"/>
                  </a:cubicBezTo>
                  <a:cubicBezTo>
                    <a:pt x="3727" y="7763"/>
                    <a:pt x="3751" y="8001"/>
                    <a:pt x="3930" y="8120"/>
                  </a:cubicBezTo>
                  <a:cubicBezTo>
                    <a:pt x="3998" y="8174"/>
                    <a:pt x="4079" y="8200"/>
                    <a:pt x="4159" y="8200"/>
                  </a:cubicBezTo>
                  <a:cubicBezTo>
                    <a:pt x="4274" y="8200"/>
                    <a:pt x="4388" y="8147"/>
                    <a:pt x="4465" y="8049"/>
                  </a:cubicBezTo>
                  <a:cubicBezTo>
                    <a:pt x="7954" y="3417"/>
                    <a:pt x="13288" y="762"/>
                    <a:pt x="19086" y="762"/>
                  </a:cubicBezTo>
                  <a:cubicBezTo>
                    <a:pt x="29183" y="762"/>
                    <a:pt x="37410" y="8978"/>
                    <a:pt x="37410" y="19074"/>
                  </a:cubicBezTo>
                  <a:cubicBezTo>
                    <a:pt x="37410" y="29183"/>
                    <a:pt x="29183" y="37398"/>
                    <a:pt x="19086" y="37398"/>
                  </a:cubicBezTo>
                  <a:cubicBezTo>
                    <a:pt x="8990" y="37398"/>
                    <a:pt x="774" y="29183"/>
                    <a:pt x="774" y="19074"/>
                  </a:cubicBezTo>
                  <a:cubicBezTo>
                    <a:pt x="774" y="18872"/>
                    <a:pt x="596" y="18693"/>
                    <a:pt x="382" y="18693"/>
                  </a:cubicBezTo>
                  <a:cubicBezTo>
                    <a:pt x="179" y="18693"/>
                    <a:pt x="1" y="18872"/>
                    <a:pt x="1" y="19074"/>
                  </a:cubicBezTo>
                  <a:cubicBezTo>
                    <a:pt x="1" y="29599"/>
                    <a:pt x="8561" y="38160"/>
                    <a:pt x="19086" y="38160"/>
                  </a:cubicBezTo>
                  <a:cubicBezTo>
                    <a:pt x="29611" y="38160"/>
                    <a:pt x="38172" y="29599"/>
                    <a:pt x="38172" y="19074"/>
                  </a:cubicBezTo>
                  <a:cubicBezTo>
                    <a:pt x="38172" y="8561"/>
                    <a:pt x="29611" y="0"/>
                    <a:pt x="190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04;p43">
              <a:extLst>
                <a:ext uri="{FF2B5EF4-FFF2-40B4-BE49-F238E27FC236}">
                  <a16:creationId xmlns:a16="http://schemas.microsoft.com/office/drawing/2014/main" id="{BED2367D-6E29-D755-ED92-A3FD17DB2CD3}"/>
                </a:ext>
              </a:extLst>
            </p:cNvPr>
            <p:cNvSpPr/>
            <p:nvPr/>
          </p:nvSpPr>
          <p:spPr>
            <a:xfrm>
              <a:off x="5371375" y="2466575"/>
              <a:ext cx="19075" cy="236675"/>
            </a:xfrm>
            <a:custGeom>
              <a:avLst/>
              <a:gdLst/>
              <a:ahLst/>
              <a:cxnLst/>
              <a:rect l="l" t="t" r="r" b="b"/>
              <a:pathLst>
                <a:path w="763" h="9467" extrusionOk="0">
                  <a:moveTo>
                    <a:pt x="381" y="1"/>
                  </a:moveTo>
                  <a:cubicBezTo>
                    <a:pt x="167" y="1"/>
                    <a:pt x="0" y="168"/>
                    <a:pt x="0" y="382"/>
                  </a:cubicBezTo>
                  <a:lnTo>
                    <a:pt x="0" y="9085"/>
                  </a:lnTo>
                  <a:cubicBezTo>
                    <a:pt x="0" y="9300"/>
                    <a:pt x="167" y="9466"/>
                    <a:pt x="381" y="9466"/>
                  </a:cubicBezTo>
                  <a:cubicBezTo>
                    <a:pt x="596" y="9466"/>
                    <a:pt x="762" y="9300"/>
                    <a:pt x="762" y="9085"/>
                  </a:cubicBezTo>
                  <a:lnTo>
                    <a:pt x="762" y="382"/>
                  </a:lnTo>
                  <a:cubicBezTo>
                    <a:pt x="762" y="168"/>
                    <a:pt x="596" y="1"/>
                    <a:pt x="3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2405;p43">
              <a:extLst>
                <a:ext uri="{FF2B5EF4-FFF2-40B4-BE49-F238E27FC236}">
                  <a16:creationId xmlns:a16="http://schemas.microsoft.com/office/drawing/2014/main" id="{8B1927C0-B04F-FD89-E1C7-3333C71AE666}"/>
                </a:ext>
              </a:extLst>
            </p:cNvPr>
            <p:cNvGrpSpPr/>
            <p:nvPr/>
          </p:nvGrpSpPr>
          <p:grpSpPr>
            <a:xfrm>
              <a:off x="5135925" y="1759650"/>
              <a:ext cx="487575" cy="505750"/>
              <a:chOff x="5135925" y="1759650"/>
              <a:chExt cx="487575" cy="505750"/>
            </a:xfrm>
            <a:grpFill/>
          </p:grpSpPr>
          <p:sp>
            <p:nvSpPr>
              <p:cNvPr id="114" name="Google Shape;2406;p43">
                <a:extLst>
                  <a:ext uri="{FF2B5EF4-FFF2-40B4-BE49-F238E27FC236}">
                    <a16:creationId xmlns:a16="http://schemas.microsoft.com/office/drawing/2014/main" id="{F2C06410-B21D-EEE0-2CE4-A966F1B73340}"/>
                  </a:ext>
                </a:extLst>
              </p:cNvPr>
              <p:cNvSpPr/>
              <p:nvPr/>
            </p:nvSpPr>
            <p:spPr>
              <a:xfrm>
                <a:off x="5135925" y="1759650"/>
                <a:ext cx="487575" cy="505750"/>
              </a:xfrm>
              <a:custGeom>
                <a:avLst/>
                <a:gdLst/>
                <a:ahLst/>
                <a:cxnLst/>
                <a:rect l="l" t="t" r="r" b="b"/>
                <a:pathLst>
                  <a:path w="19503" h="20230" extrusionOk="0">
                    <a:moveTo>
                      <a:pt x="19062" y="298"/>
                    </a:moveTo>
                    <a:lnTo>
                      <a:pt x="19062" y="6847"/>
                    </a:lnTo>
                    <a:lnTo>
                      <a:pt x="14490" y="6847"/>
                    </a:lnTo>
                    <a:cubicBezTo>
                      <a:pt x="14455" y="6847"/>
                      <a:pt x="14431" y="6859"/>
                      <a:pt x="14407" y="6870"/>
                    </a:cubicBezTo>
                    <a:lnTo>
                      <a:pt x="10728" y="9442"/>
                    </a:lnTo>
                    <a:lnTo>
                      <a:pt x="10728" y="7013"/>
                    </a:lnTo>
                    <a:cubicBezTo>
                      <a:pt x="10728" y="6918"/>
                      <a:pt x="10621" y="6835"/>
                      <a:pt x="10537" y="6835"/>
                    </a:cubicBezTo>
                    <a:lnTo>
                      <a:pt x="9085" y="6835"/>
                    </a:lnTo>
                    <a:lnTo>
                      <a:pt x="9085" y="298"/>
                    </a:lnTo>
                    <a:close/>
                    <a:moveTo>
                      <a:pt x="10430" y="7144"/>
                    </a:moveTo>
                    <a:lnTo>
                      <a:pt x="10430" y="9752"/>
                    </a:lnTo>
                    <a:cubicBezTo>
                      <a:pt x="10430" y="9811"/>
                      <a:pt x="10430" y="9871"/>
                      <a:pt x="10490" y="9907"/>
                    </a:cubicBezTo>
                    <a:cubicBezTo>
                      <a:pt x="10514" y="9918"/>
                      <a:pt x="10526" y="9918"/>
                      <a:pt x="10549" y="9918"/>
                    </a:cubicBezTo>
                    <a:cubicBezTo>
                      <a:pt x="10585" y="9918"/>
                      <a:pt x="10609" y="9907"/>
                      <a:pt x="10633" y="9895"/>
                    </a:cubicBezTo>
                    <a:lnTo>
                      <a:pt x="12538" y="8573"/>
                    </a:lnTo>
                    <a:cubicBezTo>
                      <a:pt x="12943" y="9145"/>
                      <a:pt x="13145" y="9799"/>
                      <a:pt x="13145" y="10502"/>
                    </a:cubicBezTo>
                    <a:cubicBezTo>
                      <a:pt x="13145" y="12347"/>
                      <a:pt x="11645" y="13847"/>
                      <a:pt x="9799" y="13847"/>
                    </a:cubicBezTo>
                    <a:cubicBezTo>
                      <a:pt x="7954" y="13847"/>
                      <a:pt x="6454" y="12324"/>
                      <a:pt x="6454" y="10478"/>
                    </a:cubicBezTo>
                    <a:cubicBezTo>
                      <a:pt x="6454" y="8799"/>
                      <a:pt x="7716" y="7442"/>
                      <a:pt x="9383" y="7144"/>
                    </a:cubicBezTo>
                    <a:close/>
                    <a:moveTo>
                      <a:pt x="5573" y="2084"/>
                    </a:moveTo>
                    <a:lnTo>
                      <a:pt x="7144" y="4061"/>
                    </a:lnTo>
                    <a:cubicBezTo>
                      <a:pt x="7180" y="4105"/>
                      <a:pt x="7228" y="4129"/>
                      <a:pt x="7280" y="4129"/>
                    </a:cubicBezTo>
                    <a:cubicBezTo>
                      <a:pt x="7298" y="4129"/>
                      <a:pt x="7316" y="4126"/>
                      <a:pt x="7335" y="4120"/>
                    </a:cubicBezTo>
                    <a:cubicBezTo>
                      <a:pt x="7799" y="3942"/>
                      <a:pt x="8263" y="3811"/>
                      <a:pt x="8740" y="3739"/>
                    </a:cubicBezTo>
                    <a:cubicBezTo>
                      <a:pt x="8763" y="3739"/>
                      <a:pt x="8787" y="3727"/>
                      <a:pt x="8787" y="3727"/>
                    </a:cubicBezTo>
                    <a:lnTo>
                      <a:pt x="8787" y="6966"/>
                    </a:lnTo>
                    <a:cubicBezTo>
                      <a:pt x="7299" y="7406"/>
                      <a:pt x="6120" y="8835"/>
                      <a:pt x="6120" y="10502"/>
                    </a:cubicBezTo>
                    <a:cubicBezTo>
                      <a:pt x="6120" y="12526"/>
                      <a:pt x="7775" y="14181"/>
                      <a:pt x="9799" y="14181"/>
                    </a:cubicBezTo>
                    <a:cubicBezTo>
                      <a:pt x="11823" y="14181"/>
                      <a:pt x="13478" y="12526"/>
                      <a:pt x="13478" y="10502"/>
                    </a:cubicBezTo>
                    <a:cubicBezTo>
                      <a:pt x="13478" y="9740"/>
                      <a:pt x="13240" y="8990"/>
                      <a:pt x="12812" y="8359"/>
                    </a:cubicBezTo>
                    <a:lnTo>
                      <a:pt x="14538" y="7132"/>
                    </a:lnTo>
                    <a:lnTo>
                      <a:pt x="17074" y="7132"/>
                    </a:lnTo>
                    <a:lnTo>
                      <a:pt x="16241" y="7823"/>
                    </a:lnTo>
                    <a:cubicBezTo>
                      <a:pt x="16181" y="7871"/>
                      <a:pt x="16157" y="7954"/>
                      <a:pt x="16181" y="8025"/>
                    </a:cubicBezTo>
                    <a:cubicBezTo>
                      <a:pt x="16360" y="8478"/>
                      <a:pt x="16491" y="8954"/>
                      <a:pt x="16562" y="9442"/>
                    </a:cubicBezTo>
                    <a:cubicBezTo>
                      <a:pt x="16574" y="9514"/>
                      <a:pt x="16633" y="9561"/>
                      <a:pt x="16705" y="9573"/>
                    </a:cubicBezTo>
                    <a:lnTo>
                      <a:pt x="19205" y="9954"/>
                    </a:lnTo>
                    <a:lnTo>
                      <a:pt x="19205" y="11050"/>
                    </a:lnTo>
                    <a:lnTo>
                      <a:pt x="16705" y="11419"/>
                    </a:lnTo>
                    <a:cubicBezTo>
                      <a:pt x="16633" y="11431"/>
                      <a:pt x="16574" y="11490"/>
                      <a:pt x="16562" y="11562"/>
                    </a:cubicBezTo>
                    <a:cubicBezTo>
                      <a:pt x="16491" y="12038"/>
                      <a:pt x="16360" y="12514"/>
                      <a:pt x="16181" y="12966"/>
                    </a:cubicBezTo>
                    <a:cubicBezTo>
                      <a:pt x="16157" y="13038"/>
                      <a:pt x="16181" y="13109"/>
                      <a:pt x="16241" y="13157"/>
                    </a:cubicBezTo>
                    <a:lnTo>
                      <a:pt x="18217" y="14729"/>
                    </a:lnTo>
                    <a:lnTo>
                      <a:pt x="17669" y="15669"/>
                    </a:lnTo>
                    <a:lnTo>
                      <a:pt x="15312" y="14752"/>
                    </a:lnTo>
                    <a:cubicBezTo>
                      <a:pt x="15293" y="14741"/>
                      <a:pt x="15271" y="14736"/>
                      <a:pt x="15249" y="14736"/>
                    </a:cubicBezTo>
                    <a:cubicBezTo>
                      <a:pt x="15203" y="14736"/>
                      <a:pt x="15154" y="14760"/>
                      <a:pt x="15121" y="14800"/>
                    </a:cubicBezTo>
                    <a:cubicBezTo>
                      <a:pt x="14824" y="15181"/>
                      <a:pt x="14467" y="15526"/>
                      <a:pt x="14097" y="15824"/>
                    </a:cubicBezTo>
                    <a:cubicBezTo>
                      <a:pt x="14038" y="15872"/>
                      <a:pt x="14014" y="15943"/>
                      <a:pt x="14050" y="16014"/>
                    </a:cubicBezTo>
                    <a:lnTo>
                      <a:pt x="14979" y="18372"/>
                    </a:lnTo>
                    <a:lnTo>
                      <a:pt x="14038" y="18920"/>
                    </a:lnTo>
                    <a:lnTo>
                      <a:pt x="12454" y="16943"/>
                    </a:lnTo>
                    <a:cubicBezTo>
                      <a:pt x="12419" y="16899"/>
                      <a:pt x="12371" y="16874"/>
                      <a:pt x="12319" y="16874"/>
                    </a:cubicBezTo>
                    <a:cubicBezTo>
                      <a:pt x="12301" y="16874"/>
                      <a:pt x="12282" y="16877"/>
                      <a:pt x="12264" y="16884"/>
                    </a:cubicBezTo>
                    <a:cubicBezTo>
                      <a:pt x="11811" y="17062"/>
                      <a:pt x="11347" y="17193"/>
                      <a:pt x="10859" y="17265"/>
                    </a:cubicBezTo>
                    <a:cubicBezTo>
                      <a:pt x="10788" y="17276"/>
                      <a:pt x="10728" y="17348"/>
                      <a:pt x="10716" y="17419"/>
                    </a:cubicBezTo>
                    <a:lnTo>
                      <a:pt x="10347" y="19943"/>
                    </a:lnTo>
                    <a:lnTo>
                      <a:pt x="9252" y="19943"/>
                    </a:lnTo>
                    <a:lnTo>
                      <a:pt x="8883" y="17419"/>
                    </a:lnTo>
                    <a:cubicBezTo>
                      <a:pt x="8871" y="17348"/>
                      <a:pt x="8811" y="17276"/>
                      <a:pt x="8740" y="17265"/>
                    </a:cubicBezTo>
                    <a:cubicBezTo>
                      <a:pt x="8263" y="17193"/>
                      <a:pt x="7787" y="17062"/>
                      <a:pt x="7335" y="16895"/>
                    </a:cubicBezTo>
                    <a:cubicBezTo>
                      <a:pt x="7312" y="16888"/>
                      <a:pt x="7289" y="16884"/>
                      <a:pt x="7268" y="16884"/>
                    </a:cubicBezTo>
                    <a:cubicBezTo>
                      <a:pt x="7220" y="16884"/>
                      <a:pt x="7177" y="16902"/>
                      <a:pt x="7144" y="16943"/>
                    </a:cubicBezTo>
                    <a:lnTo>
                      <a:pt x="5573" y="18920"/>
                    </a:lnTo>
                    <a:lnTo>
                      <a:pt x="4632" y="18372"/>
                    </a:lnTo>
                    <a:lnTo>
                      <a:pt x="5549" y="16014"/>
                    </a:lnTo>
                    <a:cubicBezTo>
                      <a:pt x="5584" y="15955"/>
                      <a:pt x="5561" y="15872"/>
                      <a:pt x="5501" y="15824"/>
                    </a:cubicBezTo>
                    <a:cubicBezTo>
                      <a:pt x="5132" y="15526"/>
                      <a:pt x="4787" y="15181"/>
                      <a:pt x="4477" y="14800"/>
                    </a:cubicBezTo>
                    <a:cubicBezTo>
                      <a:pt x="4445" y="14760"/>
                      <a:pt x="4401" y="14736"/>
                      <a:pt x="4355" y="14736"/>
                    </a:cubicBezTo>
                    <a:cubicBezTo>
                      <a:pt x="4332" y="14736"/>
                      <a:pt x="4310" y="14741"/>
                      <a:pt x="4287" y="14752"/>
                    </a:cubicBezTo>
                    <a:lnTo>
                      <a:pt x="1929" y="15681"/>
                    </a:lnTo>
                    <a:lnTo>
                      <a:pt x="1382" y="14729"/>
                    </a:lnTo>
                    <a:lnTo>
                      <a:pt x="3370" y="13157"/>
                    </a:lnTo>
                    <a:cubicBezTo>
                      <a:pt x="3418" y="13109"/>
                      <a:pt x="3441" y="13038"/>
                      <a:pt x="3418" y="12966"/>
                    </a:cubicBezTo>
                    <a:cubicBezTo>
                      <a:pt x="3239" y="12514"/>
                      <a:pt x="3108" y="12038"/>
                      <a:pt x="3037" y="11562"/>
                    </a:cubicBezTo>
                    <a:cubicBezTo>
                      <a:pt x="3025" y="11490"/>
                      <a:pt x="3001" y="11431"/>
                      <a:pt x="2929" y="11419"/>
                    </a:cubicBezTo>
                    <a:lnTo>
                      <a:pt x="453" y="11050"/>
                    </a:lnTo>
                    <a:lnTo>
                      <a:pt x="453" y="9954"/>
                    </a:lnTo>
                    <a:lnTo>
                      <a:pt x="2929" y="9585"/>
                    </a:lnTo>
                    <a:cubicBezTo>
                      <a:pt x="3001" y="9573"/>
                      <a:pt x="3048" y="9514"/>
                      <a:pt x="3048" y="9442"/>
                    </a:cubicBezTo>
                    <a:cubicBezTo>
                      <a:pt x="3132" y="8966"/>
                      <a:pt x="3251" y="8502"/>
                      <a:pt x="3418" y="8037"/>
                    </a:cubicBezTo>
                    <a:cubicBezTo>
                      <a:pt x="3453" y="7966"/>
                      <a:pt x="3429" y="7894"/>
                      <a:pt x="3370" y="7847"/>
                    </a:cubicBezTo>
                    <a:lnTo>
                      <a:pt x="1382" y="6275"/>
                    </a:lnTo>
                    <a:lnTo>
                      <a:pt x="1929" y="5335"/>
                    </a:lnTo>
                    <a:lnTo>
                      <a:pt x="4287" y="6251"/>
                    </a:lnTo>
                    <a:cubicBezTo>
                      <a:pt x="4310" y="6263"/>
                      <a:pt x="4332" y="6268"/>
                      <a:pt x="4355" y="6268"/>
                    </a:cubicBezTo>
                    <a:cubicBezTo>
                      <a:pt x="4401" y="6268"/>
                      <a:pt x="4445" y="6244"/>
                      <a:pt x="4477" y="6204"/>
                    </a:cubicBezTo>
                    <a:cubicBezTo>
                      <a:pt x="4787" y="5835"/>
                      <a:pt x="5132" y="5477"/>
                      <a:pt x="5501" y="5180"/>
                    </a:cubicBezTo>
                    <a:cubicBezTo>
                      <a:pt x="5561" y="5132"/>
                      <a:pt x="5584" y="5049"/>
                      <a:pt x="5549" y="4989"/>
                    </a:cubicBezTo>
                    <a:lnTo>
                      <a:pt x="4632" y="2632"/>
                    </a:lnTo>
                    <a:lnTo>
                      <a:pt x="5573" y="2084"/>
                    </a:lnTo>
                    <a:close/>
                    <a:moveTo>
                      <a:pt x="8954" y="1"/>
                    </a:moveTo>
                    <a:cubicBezTo>
                      <a:pt x="8859" y="1"/>
                      <a:pt x="8787" y="72"/>
                      <a:pt x="8787" y="167"/>
                    </a:cubicBezTo>
                    <a:lnTo>
                      <a:pt x="8787" y="1977"/>
                    </a:lnTo>
                    <a:lnTo>
                      <a:pt x="8573" y="3430"/>
                    </a:lnTo>
                    <a:cubicBezTo>
                      <a:pt x="8156" y="3501"/>
                      <a:pt x="7740" y="3620"/>
                      <a:pt x="7335" y="3763"/>
                    </a:cubicBezTo>
                    <a:lnTo>
                      <a:pt x="5739" y="1763"/>
                    </a:lnTo>
                    <a:cubicBezTo>
                      <a:pt x="5709" y="1725"/>
                      <a:pt x="5660" y="1702"/>
                      <a:pt x="5610" y="1702"/>
                    </a:cubicBezTo>
                    <a:cubicBezTo>
                      <a:pt x="5581" y="1702"/>
                      <a:pt x="5551" y="1709"/>
                      <a:pt x="5525" y="1727"/>
                    </a:cubicBezTo>
                    <a:lnTo>
                      <a:pt x="4334" y="2418"/>
                    </a:lnTo>
                    <a:cubicBezTo>
                      <a:pt x="4263" y="2453"/>
                      <a:pt x="4239" y="2537"/>
                      <a:pt x="4263" y="2620"/>
                    </a:cubicBezTo>
                    <a:lnTo>
                      <a:pt x="5203" y="5001"/>
                    </a:lnTo>
                    <a:cubicBezTo>
                      <a:pt x="4870" y="5275"/>
                      <a:pt x="4572" y="5573"/>
                      <a:pt x="4299" y="5906"/>
                    </a:cubicBezTo>
                    <a:lnTo>
                      <a:pt x="1917" y="4965"/>
                    </a:lnTo>
                    <a:cubicBezTo>
                      <a:pt x="1897" y="4960"/>
                      <a:pt x="1876" y="4957"/>
                      <a:pt x="1856" y="4957"/>
                    </a:cubicBezTo>
                    <a:cubicBezTo>
                      <a:pt x="1795" y="4957"/>
                      <a:pt x="1742" y="4983"/>
                      <a:pt x="1715" y="5037"/>
                    </a:cubicBezTo>
                    <a:lnTo>
                      <a:pt x="1024" y="6228"/>
                    </a:lnTo>
                    <a:cubicBezTo>
                      <a:pt x="977" y="6299"/>
                      <a:pt x="1001" y="6394"/>
                      <a:pt x="1060" y="6442"/>
                    </a:cubicBezTo>
                    <a:lnTo>
                      <a:pt x="3060" y="8037"/>
                    </a:lnTo>
                    <a:cubicBezTo>
                      <a:pt x="2917" y="8442"/>
                      <a:pt x="2798" y="8859"/>
                      <a:pt x="2727" y="9276"/>
                    </a:cubicBezTo>
                    <a:lnTo>
                      <a:pt x="179" y="9645"/>
                    </a:lnTo>
                    <a:cubicBezTo>
                      <a:pt x="96" y="9668"/>
                      <a:pt x="0" y="9728"/>
                      <a:pt x="0" y="9811"/>
                    </a:cubicBezTo>
                    <a:lnTo>
                      <a:pt x="0" y="11192"/>
                    </a:lnTo>
                    <a:cubicBezTo>
                      <a:pt x="0" y="11276"/>
                      <a:pt x="96" y="11335"/>
                      <a:pt x="179" y="11359"/>
                    </a:cubicBezTo>
                    <a:lnTo>
                      <a:pt x="2715" y="11728"/>
                    </a:lnTo>
                    <a:cubicBezTo>
                      <a:pt x="2787" y="12157"/>
                      <a:pt x="2906" y="12562"/>
                      <a:pt x="3060" y="12966"/>
                    </a:cubicBezTo>
                    <a:lnTo>
                      <a:pt x="1060" y="14562"/>
                    </a:lnTo>
                    <a:cubicBezTo>
                      <a:pt x="1001" y="14609"/>
                      <a:pt x="977" y="14705"/>
                      <a:pt x="1024" y="14776"/>
                    </a:cubicBezTo>
                    <a:lnTo>
                      <a:pt x="1715" y="15967"/>
                    </a:lnTo>
                    <a:cubicBezTo>
                      <a:pt x="1741" y="16019"/>
                      <a:pt x="1793" y="16052"/>
                      <a:pt x="1851" y="16052"/>
                    </a:cubicBezTo>
                    <a:cubicBezTo>
                      <a:pt x="1873" y="16052"/>
                      <a:pt x="1895" y="16048"/>
                      <a:pt x="1917" y="16038"/>
                    </a:cubicBezTo>
                    <a:lnTo>
                      <a:pt x="4299" y="15098"/>
                    </a:lnTo>
                    <a:cubicBezTo>
                      <a:pt x="4572" y="15431"/>
                      <a:pt x="4882" y="15741"/>
                      <a:pt x="5203" y="16003"/>
                    </a:cubicBezTo>
                    <a:lnTo>
                      <a:pt x="4263" y="18384"/>
                    </a:lnTo>
                    <a:cubicBezTo>
                      <a:pt x="4239" y="18467"/>
                      <a:pt x="4263" y="18550"/>
                      <a:pt x="4334" y="18586"/>
                    </a:cubicBezTo>
                    <a:lnTo>
                      <a:pt x="5525" y="19277"/>
                    </a:lnTo>
                    <a:cubicBezTo>
                      <a:pt x="5551" y="19294"/>
                      <a:pt x="5581" y="19302"/>
                      <a:pt x="5610" y="19302"/>
                    </a:cubicBezTo>
                    <a:cubicBezTo>
                      <a:pt x="5660" y="19302"/>
                      <a:pt x="5709" y="19279"/>
                      <a:pt x="5739" y="19241"/>
                    </a:cubicBezTo>
                    <a:lnTo>
                      <a:pt x="7335" y="17241"/>
                    </a:lnTo>
                    <a:cubicBezTo>
                      <a:pt x="7728" y="17384"/>
                      <a:pt x="8144" y="17503"/>
                      <a:pt x="8573" y="17574"/>
                    </a:cubicBezTo>
                    <a:lnTo>
                      <a:pt x="8954" y="20098"/>
                    </a:lnTo>
                    <a:cubicBezTo>
                      <a:pt x="8966" y="20182"/>
                      <a:pt x="9025" y="20229"/>
                      <a:pt x="9109" y="20229"/>
                    </a:cubicBezTo>
                    <a:lnTo>
                      <a:pt x="10490" y="20229"/>
                    </a:lnTo>
                    <a:cubicBezTo>
                      <a:pt x="10573" y="20229"/>
                      <a:pt x="10645" y="20182"/>
                      <a:pt x="10657" y="20098"/>
                    </a:cubicBezTo>
                    <a:lnTo>
                      <a:pt x="11038" y="17574"/>
                    </a:lnTo>
                    <a:cubicBezTo>
                      <a:pt x="11454" y="17503"/>
                      <a:pt x="11871" y="17384"/>
                      <a:pt x="12264" y="17241"/>
                    </a:cubicBezTo>
                    <a:lnTo>
                      <a:pt x="13859" y="19241"/>
                    </a:lnTo>
                    <a:cubicBezTo>
                      <a:pt x="13889" y="19279"/>
                      <a:pt x="13939" y="19302"/>
                      <a:pt x="13989" y="19302"/>
                    </a:cubicBezTo>
                    <a:cubicBezTo>
                      <a:pt x="14018" y="19302"/>
                      <a:pt x="14047" y="19294"/>
                      <a:pt x="14074" y="19277"/>
                    </a:cubicBezTo>
                    <a:lnTo>
                      <a:pt x="15264" y="18586"/>
                    </a:lnTo>
                    <a:cubicBezTo>
                      <a:pt x="15336" y="18550"/>
                      <a:pt x="15371" y="18467"/>
                      <a:pt x="15336" y="18384"/>
                    </a:cubicBezTo>
                    <a:lnTo>
                      <a:pt x="14395" y="16003"/>
                    </a:lnTo>
                    <a:cubicBezTo>
                      <a:pt x="14728" y="15741"/>
                      <a:pt x="15026" y="15431"/>
                      <a:pt x="15312" y="15098"/>
                    </a:cubicBezTo>
                    <a:lnTo>
                      <a:pt x="17681" y="16038"/>
                    </a:lnTo>
                    <a:cubicBezTo>
                      <a:pt x="17702" y="16044"/>
                      <a:pt x="17723" y="16047"/>
                      <a:pt x="17743" y="16047"/>
                    </a:cubicBezTo>
                    <a:cubicBezTo>
                      <a:pt x="17803" y="16047"/>
                      <a:pt x="17857" y="16020"/>
                      <a:pt x="17884" y="15967"/>
                    </a:cubicBezTo>
                    <a:lnTo>
                      <a:pt x="18574" y="14776"/>
                    </a:lnTo>
                    <a:cubicBezTo>
                      <a:pt x="18622" y="14705"/>
                      <a:pt x="18598" y="14609"/>
                      <a:pt x="18538" y="14562"/>
                    </a:cubicBezTo>
                    <a:lnTo>
                      <a:pt x="16538" y="12966"/>
                    </a:lnTo>
                    <a:cubicBezTo>
                      <a:pt x="16681" y="12574"/>
                      <a:pt x="16800" y="12157"/>
                      <a:pt x="16872" y="11728"/>
                    </a:cubicBezTo>
                    <a:lnTo>
                      <a:pt x="19384" y="11359"/>
                    </a:lnTo>
                    <a:cubicBezTo>
                      <a:pt x="19455" y="11335"/>
                      <a:pt x="19503" y="11276"/>
                      <a:pt x="19503" y="11192"/>
                    </a:cubicBezTo>
                    <a:lnTo>
                      <a:pt x="19503" y="9811"/>
                    </a:lnTo>
                    <a:cubicBezTo>
                      <a:pt x="19503" y="9728"/>
                      <a:pt x="19455" y="9657"/>
                      <a:pt x="19384" y="9645"/>
                    </a:cubicBezTo>
                    <a:lnTo>
                      <a:pt x="16860" y="9276"/>
                    </a:lnTo>
                    <a:cubicBezTo>
                      <a:pt x="16788" y="8847"/>
                      <a:pt x="16681" y="8418"/>
                      <a:pt x="16538" y="8013"/>
                    </a:cubicBezTo>
                    <a:lnTo>
                      <a:pt x="17610" y="7144"/>
                    </a:lnTo>
                    <a:lnTo>
                      <a:pt x="19158" y="7144"/>
                    </a:lnTo>
                    <a:cubicBezTo>
                      <a:pt x="19253" y="7144"/>
                      <a:pt x="19360" y="7109"/>
                      <a:pt x="19360" y="7013"/>
                    </a:cubicBezTo>
                    <a:lnTo>
                      <a:pt x="19360" y="167"/>
                    </a:lnTo>
                    <a:cubicBezTo>
                      <a:pt x="19360" y="72"/>
                      <a:pt x="19253" y="1"/>
                      <a:pt x="191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07;p43">
                <a:extLst>
                  <a:ext uri="{FF2B5EF4-FFF2-40B4-BE49-F238E27FC236}">
                    <a16:creationId xmlns:a16="http://schemas.microsoft.com/office/drawing/2014/main" id="{B23D2E81-1102-CD62-EC2A-AB6B0E6000B4}"/>
                  </a:ext>
                </a:extLst>
              </p:cNvPr>
              <p:cNvSpPr/>
              <p:nvPr/>
            </p:nvSpPr>
            <p:spPr>
              <a:xfrm>
                <a:off x="5393700" y="1796850"/>
                <a:ext cx="147950" cy="11050"/>
              </a:xfrm>
              <a:custGeom>
                <a:avLst/>
                <a:gdLst/>
                <a:ahLst/>
                <a:cxnLst/>
                <a:rect l="l" t="t" r="r" b="b"/>
                <a:pathLst>
                  <a:path w="5918" h="442" extrusionOk="0">
                    <a:moveTo>
                      <a:pt x="167" y="1"/>
                    </a:moveTo>
                    <a:cubicBezTo>
                      <a:pt x="72" y="1"/>
                      <a:pt x="0" y="132"/>
                      <a:pt x="0" y="215"/>
                    </a:cubicBezTo>
                    <a:cubicBezTo>
                      <a:pt x="0" y="310"/>
                      <a:pt x="72" y="441"/>
                      <a:pt x="167" y="441"/>
                    </a:cubicBezTo>
                    <a:lnTo>
                      <a:pt x="5763" y="441"/>
                    </a:lnTo>
                    <a:cubicBezTo>
                      <a:pt x="5846" y="441"/>
                      <a:pt x="5918" y="310"/>
                      <a:pt x="5918" y="215"/>
                    </a:cubicBezTo>
                    <a:cubicBezTo>
                      <a:pt x="5918" y="132"/>
                      <a:pt x="5846" y="1"/>
                      <a:pt x="5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08;p43">
                <a:extLst>
                  <a:ext uri="{FF2B5EF4-FFF2-40B4-BE49-F238E27FC236}">
                    <a16:creationId xmlns:a16="http://schemas.microsoft.com/office/drawing/2014/main" id="{1E96534F-4581-CDDC-CF0D-7F25687BEAF8}"/>
                  </a:ext>
                </a:extLst>
              </p:cNvPr>
              <p:cNvSpPr/>
              <p:nvPr/>
            </p:nvSpPr>
            <p:spPr>
              <a:xfrm>
                <a:off x="5551450" y="1796850"/>
                <a:ext cx="29800" cy="11050"/>
              </a:xfrm>
              <a:custGeom>
                <a:avLst/>
                <a:gdLst/>
                <a:ahLst/>
                <a:cxnLst/>
                <a:rect l="l" t="t" r="r" b="b"/>
                <a:pathLst>
                  <a:path w="1192" h="442" extrusionOk="0">
                    <a:moveTo>
                      <a:pt x="167" y="1"/>
                    </a:moveTo>
                    <a:cubicBezTo>
                      <a:pt x="72" y="1"/>
                      <a:pt x="1" y="132"/>
                      <a:pt x="1" y="215"/>
                    </a:cubicBezTo>
                    <a:cubicBezTo>
                      <a:pt x="1" y="310"/>
                      <a:pt x="72" y="441"/>
                      <a:pt x="167" y="441"/>
                    </a:cubicBezTo>
                    <a:lnTo>
                      <a:pt x="1025" y="441"/>
                    </a:lnTo>
                    <a:cubicBezTo>
                      <a:pt x="1120" y="441"/>
                      <a:pt x="1191" y="310"/>
                      <a:pt x="1191" y="215"/>
                    </a:cubicBezTo>
                    <a:cubicBezTo>
                      <a:pt x="1191" y="132"/>
                      <a:pt x="1120" y="1"/>
                      <a:pt x="1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09;p43">
                <a:extLst>
                  <a:ext uri="{FF2B5EF4-FFF2-40B4-BE49-F238E27FC236}">
                    <a16:creationId xmlns:a16="http://schemas.microsoft.com/office/drawing/2014/main" id="{3DAE0C7D-32AA-3CC2-E074-BF1F59107D04}"/>
                  </a:ext>
                </a:extLst>
              </p:cNvPr>
              <p:cNvSpPr/>
              <p:nvPr/>
            </p:nvSpPr>
            <p:spPr>
              <a:xfrm>
                <a:off x="5429425" y="1822750"/>
                <a:ext cx="151825" cy="7475"/>
              </a:xfrm>
              <a:custGeom>
                <a:avLst/>
                <a:gdLst/>
                <a:ahLst/>
                <a:cxnLst/>
                <a:rect l="l" t="t" r="r" b="b"/>
                <a:pathLst>
                  <a:path w="6073" h="299" extrusionOk="0">
                    <a:moveTo>
                      <a:pt x="167" y="1"/>
                    </a:moveTo>
                    <a:cubicBezTo>
                      <a:pt x="83" y="1"/>
                      <a:pt x="0" y="60"/>
                      <a:pt x="0" y="155"/>
                    </a:cubicBezTo>
                    <a:cubicBezTo>
                      <a:pt x="0" y="239"/>
                      <a:pt x="83" y="298"/>
                      <a:pt x="167" y="298"/>
                    </a:cubicBezTo>
                    <a:lnTo>
                      <a:pt x="5906" y="298"/>
                    </a:lnTo>
                    <a:cubicBezTo>
                      <a:pt x="6001" y="298"/>
                      <a:pt x="6072" y="239"/>
                      <a:pt x="6072" y="155"/>
                    </a:cubicBezTo>
                    <a:cubicBezTo>
                      <a:pt x="6072" y="60"/>
                      <a:pt x="6001" y="1"/>
                      <a:pt x="59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10;p43">
                <a:extLst>
                  <a:ext uri="{FF2B5EF4-FFF2-40B4-BE49-F238E27FC236}">
                    <a16:creationId xmlns:a16="http://schemas.microsoft.com/office/drawing/2014/main" id="{B7B207D1-00AA-819B-4FD5-1B83BD27BEF4}"/>
                  </a:ext>
                </a:extLst>
              </p:cNvPr>
              <p:cNvSpPr/>
              <p:nvPr/>
            </p:nvSpPr>
            <p:spPr>
              <a:xfrm>
                <a:off x="5393700" y="1822750"/>
                <a:ext cx="29475" cy="7475"/>
              </a:xfrm>
              <a:custGeom>
                <a:avLst/>
                <a:gdLst/>
                <a:ahLst/>
                <a:cxnLst/>
                <a:rect l="l" t="t" r="r" b="b"/>
                <a:pathLst>
                  <a:path w="1179" h="299" extrusionOk="0">
                    <a:moveTo>
                      <a:pt x="167" y="1"/>
                    </a:moveTo>
                    <a:cubicBezTo>
                      <a:pt x="72" y="1"/>
                      <a:pt x="0" y="60"/>
                      <a:pt x="0" y="155"/>
                    </a:cubicBezTo>
                    <a:cubicBezTo>
                      <a:pt x="0" y="239"/>
                      <a:pt x="72" y="298"/>
                      <a:pt x="167" y="298"/>
                    </a:cubicBezTo>
                    <a:lnTo>
                      <a:pt x="1012" y="298"/>
                    </a:lnTo>
                    <a:cubicBezTo>
                      <a:pt x="1108" y="298"/>
                      <a:pt x="1179" y="239"/>
                      <a:pt x="1179" y="155"/>
                    </a:cubicBezTo>
                    <a:cubicBezTo>
                      <a:pt x="1179" y="60"/>
                      <a:pt x="1108" y="1"/>
                      <a:pt x="10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11;p43">
                <a:extLst>
                  <a:ext uri="{FF2B5EF4-FFF2-40B4-BE49-F238E27FC236}">
                    <a16:creationId xmlns:a16="http://schemas.microsoft.com/office/drawing/2014/main" id="{1AE88AB8-76B9-FD2E-B28F-791EE3257353}"/>
                  </a:ext>
                </a:extLst>
              </p:cNvPr>
              <p:cNvSpPr/>
              <p:nvPr/>
            </p:nvSpPr>
            <p:spPr>
              <a:xfrm>
                <a:off x="5393700" y="1845075"/>
                <a:ext cx="135750" cy="7475"/>
              </a:xfrm>
              <a:custGeom>
                <a:avLst/>
                <a:gdLst/>
                <a:ahLst/>
                <a:cxnLst/>
                <a:rect l="l" t="t" r="r" b="b"/>
                <a:pathLst>
                  <a:path w="5430" h="299" extrusionOk="0">
                    <a:moveTo>
                      <a:pt x="167" y="1"/>
                    </a:moveTo>
                    <a:cubicBezTo>
                      <a:pt x="72" y="1"/>
                      <a:pt x="0" y="60"/>
                      <a:pt x="0" y="155"/>
                    </a:cubicBezTo>
                    <a:cubicBezTo>
                      <a:pt x="0" y="239"/>
                      <a:pt x="72" y="298"/>
                      <a:pt x="167" y="298"/>
                    </a:cubicBezTo>
                    <a:lnTo>
                      <a:pt x="5263" y="298"/>
                    </a:lnTo>
                    <a:cubicBezTo>
                      <a:pt x="5358" y="298"/>
                      <a:pt x="5430" y="239"/>
                      <a:pt x="5430" y="155"/>
                    </a:cubicBezTo>
                    <a:cubicBezTo>
                      <a:pt x="5430" y="60"/>
                      <a:pt x="5358" y="1"/>
                      <a:pt x="5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12;p43">
                <a:extLst>
                  <a:ext uri="{FF2B5EF4-FFF2-40B4-BE49-F238E27FC236}">
                    <a16:creationId xmlns:a16="http://schemas.microsoft.com/office/drawing/2014/main" id="{F207E295-0994-46EF-FA17-7C8FFF2C91A0}"/>
                  </a:ext>
                </a:extLst>
              </p:cNvPr>
              <p:cNvSpPr/>
              <p:nvPr/>
            </p:nvSpPr>
            <p:spPr>
              <a:xfrm>
                <a:off x="5551450" y="1845075"/>
                <a:ext cx="29800" cy="7475"/>
              </a:xfrm>
              <a:custGeom>
                <a:avLst/>
                <a:gdLst/>
                <a:ahLst/>
                <a:cxnLst/>
                <a:rect l="l" t="t" r="r" b="b"/>
                <a:pathLst>
                  <a:path w="1192" h="299" extrusionOk="0">
                    <a:moveTo>
                      <a:pt x="167" y="1"/>
                    </a:moveTo>
                    <a:cubicBezTo>
                      <a:pt x="72" y="1"/>
                      <a:pt x="1" y="60"/>
                      <a:pt x="1" y="155"/>
                    </a:cubicBezTo>
                    <a:cubicBezTo>
                      <a:pt x="1" y="239"/>
                      <a:pt x="72" y="298"/>
                      <a:pt x="167" y="298"/>
                    </a:cubicBezTo>
                    <a:lnTo>
                      <a:pt x="1025" y="298"/>
                    </a:lnTo>
                    <a:cubicBezTo>
                      <a:pt x="1120" y="298"/>
                      <a:pt x="1191" y="239"/>
                      <a:pt x="1191" y="155"/>
                    </a:cubicBezTo>
                    <a:cubicBezTo>
                      <a:pt x="1191" y="60"/>
                      <a:pt x="1120" y="1"/>
                      <a:pt x="1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13;p43">
                <a:extLst>
                  <a:ext uri="{FF2B5EF4-FFF2-40B4-BE49-F238E27FC236}">
                    <a16:creationId xmlns:a16="http://schemas.microsoft.com/office/drawing/2014/main" id="{CF549A1A-F877-C7DF-6094-1CEAF34A098A}"/>
                  </a:ext>
                </a:extLst>
              </p:cNvPr>
              <p:cNvSpPr/>
              <p:nvPr/>
            </p:nvSpPr>
            <p:spPr>
              <a:xfrm>
                <a:off x="5427025" y="1867400"/>
                <a:ext cx="154225" cy="7475"/>
              </a:xfrm>
              <a:custGeom>
                <a:avLst/>
                <a:gdLst/>
                <a:ahLst/>
                <a:cxnLst/>
                <a:rect l="l" t="t" r="r" b="b"/>
                <a:pathLst>
                  <a:path w="6169" h="299" extrusionOk="0">
                    <a:moveTo>
                      <a:pt x="167" y="1"/>
                    </a:moveTo>
                    <a:cubicBezTo>
                      <a:pt x="72" y="1"/>
                      <a:pt x="1" y="60"/>
                      <a:pt x="1" y="155"/>
                    </a:cubicBezTo>
                    <a:cubicBezTo>
                      <a:pt x="1" y="239"/>
                      <a:pt x="72" y="298"/>
                      <a:pt x="167" y="298"/>
                    </a:cubicBezTo>
                    <a:lnTo>
                      <a:pt x="6002" y="298"/>
                    </a:lnTo>
                    <a:cubicBezTo>
                      <a:pt x="6097" y="298"/>
                      <a:pt x="6168" y="239"/>
                      <a:pt x="6168" y="155"/>
                    </a:cubicBezTo>
                    <a:cubicBezTo>
                      <a:pt x="6168" y="60"/>
                      <a:pt x="6097" y="1"/>
                      <a:pt x="60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14;p43">
                <a:extLst>
                  <a:ext uri="{FF2B5EF4-FFF2-40B4-BE49-F238E27FC236}">
                    <a16:creationId xmlns:a16="http://schemas.microsoft.com/office/drawing/2014/main" id="{37170E12-C51C-C83E-96F1-F295C018D009}"/>
                  </a:ext>
                </a:extLst>
              </p:cNvPr>
              <p:cNvSpPr/>
              <p:nvPr/>
            </p:nvSpPr>
            <p:spPr>
              <a:xfrm>
                <a:off x="5393700" y="1867400"/>
                <a:ext cx="29475" cy="7475"/>
              </a:xfrm>
              <a:custGeom>
                <a:avLst/>
                <a:gdLst/>
                <a:ahLst/>
                <a:cxnLst/>
                <a:rect l="l" t="t" r="r" b="b"/>
                <a:pathLst>
                  <a:path w="1179" h="299" extrusionOk="0">
                    <a:moveTo>
                      <a:pt x="167" y="1"/>
                    </a:moveTo>
                    <a:cubicBezTo>
                      <a:pt x="72" y="1"/>
                      <a:pt x="0" y="60"/>
                      <a:pt x="0" y="155"/>
                    </a:cubicBezTo>
                    <a:cubicBezTo>
                      <a:pt x="0" y="239"/>
                      <a:pt x="72" y="298"/>
                      <a:pt x="167" y="298"/>
                    </a:cubicBezTo>
                    <a:lnTo>
                      <a:pt x="1012" y="298"/>
                    </a:lnTo>
                    <a:cubicBezTo>
                      <a:pt x="1108" y="298"/>
                      <a:pt x="1179" y="239"/>
                      <a:pt x="1179" y="155"/>
                    </a:cubicBezTo>
                    <a:cubicBezTo>
                      <a:pt x="1179" y="60"/>
                      <a:pt x="1108" y="1"/>
                      <a:pt x="10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15;p43">
                <a:extLst>
                  <a:ext uri="{FF2B5EF4-FFF2-40B4-BE49-F238E27FC236}">
                    <a16:creationId xmlns:a16="http://schemas.microsoft.com/office/drawing/2014/main" id="{154129EC-CFF9-FD4E-EEDD-9D4D0809455D}"/>
                  </a:ext>
                </a:extLst>
              </p:cNvPr>
              <p:cNvSpPr/>
              <p:nvPr/>
            </p:nvSpPr>
            <p:spPr>
              <a:xfrm>
                <a:off x="5393700" y="1893600"/>
                <a:ext cx="146175" cy="7475"/>
              </a:xfrm>
              <a:custGeom>
                <a:avLst/>
                <a:gdLst/>
                <a:ahLst/>
                <a:cxnLst/>
                <a:rect l="l" t="t" r="r" b="b"/>
                <a:pathLst>
                  <a:path w="5847" h="299" extrusionOk="0">
                    <a:moveTo>
                      <a:pt x="167" y="0"/>
                    </a:moveTo>
                    <a:cubicBezTo>
                      <a:pt x="72" y="0"/>
                      <a:pt x="0" y="48"/>
                      <a:pt x="0" y="143"/>
                    </a:cubicBezTo>
                    <a:cubicBezTo>
                      <a:pt x="0" y="238"/>
                      <a:pt x="72" y="298"/>
                      <a:pt x="167" y="298"/>
                    </a:cubicBezTo>
                    <a:lnTo>
                      <a:pt x="5680" y="298"/>
                    </a:lnTo>
                    <a:cubicBezTo>
                      <a:pt x="5775" y="298"/>
                      <a:pt x="5846" y="238"/>
                      <a:pt x="5846" y="143"/>
                    </a:cubicBezTo>
                    <a:cubicBezTo>
                      <a:pt x="5846" y="48"/>
                      <a:pt x="5775" y="0"/>
                      <a:pt x="56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16;p43">
                <a:extLst>
                  <a:ext uri="{FF2B5EF4-FFF2-40B4-BE49-F238E27FC236}">
                    <a16:creationId xmlns:a16="http://schemas.microsoft.com/office/drawing/2014/main" id="{B1C9E214-3EE7-9BF7-E162-6A78990149D9}"/>
                  </a:ext>
                </a:extLst>
              </p:cNvPr>
              <p:cNvSpPr/>
              <p:nvPr/>
            </p:nvSpPr>
            <p:spPr>
              <a:xfrm>
                <a:off x="5551450" y="1893600"/>
                <a:ext cx="29800" cy="7475"/>
              </a:xfrm>
              <a:custGeom>
                <a:avLst/>
                <a:gdLst/>
                <a:ahLst/>
                <a:cxnLst/>
                <a:rect l="l" t="t" r="r" b="b"/>
                <a:pathLst>
                  <a:path w="1192" h="299" extrusionOk="0">
                    <a:moveTo>
                      <a:pt x="167" y="0"/>
                    </a:moveTo>
                    <a:cubicBezTo>
                      <a:pt x="72" y="0"/>
                      <a:pt x="1" y="48"/>
                      <a:pt x="1" y="143"/>
                    </a:cubicBezTo>
                    <a:cubicBezTo>
                      <a:pt x="1" y="238"/>
                      <a:pt x="72" y="298"/>
                      <a:pt x="167" y="298"/>
                    </a:cubicBezTo>
                    <a:lnTo>
                      <a:pt x="1025" y="298"/>
                    </a:lnTo>
                    <a:cubicBezTo>
                      <a:pt x="1120" y="298"/>
                      <a:pt x="1191" y="238"/>
                      <a:pt x="1191" y="143"/>
                    </a:cubicBezTo>
                    <a:cubicBezTo>
                      <a:pt x="1191" y="48"/>
                      <a:pt x="1120"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2417;p43">
              <a:extLst>
                <a:ext uri="{FF2B5EF4-FFF2-40B4-BE49-F238E27FC236}">
                  <a16:creationId xmlns:a16="http://schemas.microsoft.com/office/drawing/2014/main" id="{9E85E8E6-A723-D36A-40F7-AE4223668738}"/>
                </a:ext>
              </a:extLst>
            </p:cNvPr>
            <p:cNvSpPr/>
            <p:nvPr/>
          </p:nvSpPr>
          <p:spPr>
            <a:xfrm>
              <a:off x="4950175" y="1583475"/>
              <a:ext cx="900150" cy="856350"/>
            </a:xfrm>
            <a:custGeom>
              <a:avLst/>
              <a:gdLst/>
              <a:ahLst/>
              <a:cxnLst/>
              <a:rect l="l" t="t" r="r" b="b"/>
              <a:pathLst>
                <a:path w="36006" h="34254" extrusionOk="0">
                  <a:moveTo>
                    <a:pt x="17222" y="0"/>
                  </a:moveTo>
                  <a:cubicBezTo>
                    <a:pt x="12717" y="0"/>
                    <a:pt x="8219" y="1761"/>
                    <a:pt x="4859" y="5262"/>
                  </a:cubicBezTo>
                  <a:cubicBezTo>
                    <a:pt x="1692" y="8560"/>
                    <a:pt x="1" y="12905"/>
                    <a:pt x="96" y="17477"/>
                  </a:cubicBezTo>
                  <a:cubicBezTo>
                    <a:pt x="191" y="22061"/>
                    <a:pt x="2061" y="26324"/>
                    <a:pt x="5359" y="29491"/>
                  </a:cubicBezTo>
                  <a:cubicBezTo>
                    <a:pt x="8633" y="32634"/>
                    <a:pt x="12931" y="34253"/>
                    <a:pt x="17253" y="34253"/>
                  </a:cubicBezTo>
                  <a:cubicBezTo>
                    <a:pt x="20611" y="34253"/>
                    <a:pt x="23980" y="33277"/>
                    <a:pt x="26885" y="31289"/>
                  </a:cubicBezTo>
                  <a:lnTo>
                    <a:pt x="26707" y="31015"/>
                  </a:lnTo>
                  <a:cubicBezTo>
                    <a:pt x="23853" y="32968"/>
                    <a:pt x="20548" y="33925"/>
                    <a:pt x="17255" y="33925"/>
                  </a:cubicBezTo>
                  <a:cubicBezTo>
                    <a:pt x="13018" y="33925"/>
                    <a:pt x="8800" y="32341"/>
                    <a:pt x="5585" y="29253"/>
                  </a:cubicBezTo>
                  <a:cubicBezTo>
                    <a:pt x="2346" y="26145"/>
                    <a:pt x="513" y="21966"/>
                    <a:pt x="418" y="17477"/>
                  </a:cubicBezTo>
                  <a:cubicBezTo>
                    <a:pt x="334" y="12989"/>
                    <a:pt x="1989" y="8726"/>
                    <a:pt x="5097" y="5488"/>
                  </a:cubicBezTo>
                  <a:cubicBezTo>
                    <a:pt x="8392" y="2053"/>
                    <a:pt x="12807" y="324"/>
                    <a:pt x="17229" y="324"/>
                  </a:cubicBezTo>
                  <a:cubicBezTo>
                    <a:pt x="21420" y="324"/>
                    <a:pt x="25618" y="1877"/>
                    <a:pt x="28874" y="5000"/>
                  </a:cubicBezTo>
                  <a:cubicBezTo>
                    <a:pt x="34398" y="10322"/>
                    <a:pt x="35648" y="18692"/>
                    <a:pt x="31886" y="25371"/>
                  </a:cubicBezTo>
                  <a:lnTo>
                    <a:pt x="32172" y="25526"/>
                  </a:lnTo>
                  <a:cubicBezTo>
                    <a:pt x="36005" y="18728"/>
                    <a:pt x="34743" y="10191"/>
                    <a:pt x="29100" y="4773"/>
                  </a:cubicBezTo>
                  <a:cubicBezTo>
                    <a:pt x="25778" y="1585"/>
                    <a:pt x="21497" y="0"/>
                    <a:pt x="17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CuadroTexto 125">
            <a:extLst>
              <a:ext uri="{FF2B5EF4-FFF2-40B4-BE49-F238E27FC236}">
                <a16:creationId xmlns:a16="http://schemas.microsoft.com/office/drawing/2014/main" id="{C65669C6-A9C4-2152-6CF6-813560C05D7D}"/>
              </a:ext>
            </a:extLst>
          </p:cNvPr>
          <p:cNvSpPr txBox="1"/>
          <p:nvPr/>
        </p:nvSpPr>
        <p:spPr>
          <a:xfrm>
            <a:off x="3722386" y="4479948"/>
            <a:ext cx="3846220" cy="1200329"/>
          </a:xfrm>
          <a:prstGeom prst="rect">
            <a:avLst/>
          </a:prstGeom>
          <a:noFill/>
        </p:spPr>
        <p:txBody>
          <a:bodyPr wrap="square">
            <a:spAutoFit/>
          </a:bodyPr>
          <a:lstStyle/>
          <a:p>
            <a:pPr marL="1348740"/>
            <a:r>
              <a:rPr lang="es-PE" sz="1200" b="1" dirty="0">
                <a:effectLst/>
                <a:latin typeface="Arial" panose="020B0604020202020204" pitchFamily="34" charset="0"/>
                <a:ea typeface="Times New Roman" panose="02020603050405020304" pitchFamily="18" charset="0"/>
                <a:cs typeface="Arial" panose="020B0604020202020204" pitchFamily="34" charset="0"/>
              </a:rPr>
              <a:t>Plan definido de comercialización</a:t>
            </a:r>
            <a:r>
              <a:rPr lang="es-PE" sz="1200" dirty="0">
                <a:effectLst/>
                <a:latin typeface="Arial" panose="020B0604020202020204" pitchFamily="34" charset="0"/>
                <a:ea typeface="Times New Roman" panose="02020603050405020304" pitchFamily="18" charset="0"/>
                <a:cs typeface="Arial" panose="020B0604020202020204" pitchFamily="34" charset="0"/>
              </a:rPr>
              <a:t>: </a:t>
            </a:r>
          </a:p>
          <a:p>
            <a:pPr marL="1348740" algn="just"/>
            <a:r>
              <a:rPr lang="es-PE" sz="1200" dirty="0">
                <a:effectLst/>
                <a:latin typeface="Arial" panose="020B0604020202020204" pitchFamily="34" charset="0"/>
                <a:ea typeface="Times New Roman" panose="02020603050405020304" pitchFamily="18" charset="0"/>
                <a:cs typeface="Arial" panose="020B0604020202020204" pitchFamily="34" charset="0"/>
              </a:rPr>
              <a:t>mejoraría el incremento de ventas y por ende la sostenibilidad, rentabilidad e incrementaría la cartera de clientes.</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0893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8313;p51">
            <a:extLst>
              <a:ext uri="{FF2B5EF4-FFF2-40B4-BE49-F238E27FC236}">
                <a16:creationId xmlns:a16="http://schemas.microsoft.com/office/drawing/2014/main" id="{C2D38915-2802-0F76-5F14-E25868559735}"/>
              </a:ext>
            </a:extLst>
          </p:cNvPr>
          <p:cNvSpPr/>
          <p:nvPr/>
        </p:nvSpPr>
        <p:spPr>
          <a:xfrm>
            <a:off x="4928794" y="2316502"/>
            <a:ext cx="3662755" cy="3989048"/>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17039" y="103724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5. Mercado Objetivo</a:t>
            </a:r>
          </a:p>
        </p:txBody>
      </p:sp>
      <p:sp>
        <p:nvSpPr>
          <p:cNvPr id="3" name="CuadroTexto 2">
            <a:extLst>
              <a:ext uri="{FF2B5EF4-FFF2-40B4-BE49-F238E27FC236}">
                <a16:creationId xmlns:a16="http://schemas.microsoft.com/office/drawing/2014/main" id="{230C76EF-0C84-0E4A-347D-C12C69ACACB5}"/>
              </a:ext>
            </a:extLst>
          </p:cNvPr>
          <p:cNvSpPr txBox="1"/>
          <p:nvPr/>
        </p:nvSpPr>
        <p:spPr>
          <a:xfrm>
            <a:off x="4156413" y="3161993"/>
            <a:ext cx="4181475" cy="2298065"/>
          </a:xfrm>
          <a:prstGeom prst="rect">
            <a:avLst/>
          </a:prstGeom>
          <a:noFill/>
        </p:spPr>
        <p:txBody>
          <a:bodyPr wrap="square">
            <a:spAutoFit/>
          </a:bodyPr>
          <a:lstStyle/>
          <a:p>
            <a:pPr marL="1371600" algn="just">
              <a:lnSpc>
                <a:spcPct val="107000"/>
              </a:lnSpc>
            </a:pPr>
            <a:r>
              <a:rPr lang="es-PE" dirty="0">
                <a:effectLst/>
                <a:latin typeface="Arial" panose="020B0604020202020204" pitchFamily="34" charset="0"/>
                <a:ea typeface="Times New Roman" panose="02020603050405020304" pitchFamily="18" charset="0"/>
                <a:cs typeface="Arial" panose="020B0604020202020204" pitchFamily="34" charset="0"/>
              </a:rPr>
              <a:t>Gerentes de plantas de mineral aurífero pequeñas-medianas que desean llevar un control óptimo de la compra de materia prima.</a:t>
            </a:r>
          </a:p>
          <a:p>
            <a:pPr marL="1371600" algn="just">
              <a:lnSpc>
                <a:spcPct val="107000"/>
              </a:lnSpc>
            </a:pPr>
            <a:endParaRPr lang="es-PE" sz="24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Imagen 5">
            <a:extLst>
              <a:ext uri="{FF2B5EF4-FFF2-40B4-BE49-F238E27FC236}">
                <a16:creationId xmlns:a16="http://schemas.microsoft.com/office/drawing/2014/main" id="{3DDBBDDB-5A85-C4D3-A5DA-39795E672390}"/>
              </a:ext>
            </a:extLst>
          </p:cNvPr>
          <p:cNvPicPr>
            <a:picLocks noChangeAspect="1"/>
          </p:cNvPicPr>
          <p:nvPr/>
        </p:nvPicPr>
        <p:blipFill>
          <a:blip r:embed="rId2"/>
          <a:stretch>
            <a:fillRect/>
          </a:stretch>
        </p:blipFill>
        <p:spPr>
          <a:xfrm>
            <a:off x="3066986" y="2375584"/>
            <a:ext cx="1438142" cy="3870884"/>
          </a:xfrm>
          <a:prstGeom prst="rect">
            <a:avLst/>
          </a:prstGeom>
        </p:spPr>
      </p:pic>
      <p:sp>
        <p:nvSpPr>
          <p:cNvPr id="30" name="Elipse 29">
            <a:extLst>
              <a:ext uri="{FF2B5EF4-FFF2-40B4-BE49-F238E27FC236}">
                <a16:creationId xmlns:a16="http://schemas.microsoft.com/office/drawing/2014/main" id="{33414CE9-DD3A-F63E-23F7-3431FD93F302}"/>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86735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6. </a:t>
            </a:r>
            <a:r>
              <a:rPr lang="es-ES" sz="2200" b="1" dirty="0" err="1">
                <a:solidFill>
                  <a:srgbClr val="F0AE19"/>
                </a:solidFill>
                <a:latin typeface="Arial" panose="020B0604020202020204" pitchFamily="34" charset="0"/>
                <a:cs typeface="Arial" panose="020B0604020202020204" pitchFamily="34" charset="0"/>
              </a:rPr>
              <a:t>Buyer</a:t>
            </a:r>
            <a:r>
              <a:rPr lang="es-ES" sz="2200" b="1" dirty="0">
                <a:solidFill>
                  <a:srgbClr val="F0AE19"/>
                </a:solidFill>
                <a:latin typeface="Arial" panose="020B0604020202020204" pitchFamily="34" charset="0"/>
                <a:cs typeface="Arial" panose="020B0604020202020204" pitchFamily="34" charset="0"/>
              </a:rPr>
              <a:t> Persona</a:t>
            </a:r>
          </a:p>
        </p:txBody>
      </p:sp>
      <p:pic>
        <p:nvPicPr>
          <p:cNvPr id="4" name="Imagen 3">
            <a:extLst>
              <a:ext uri="{FF2B5EF4-FFF2-40B4-BE49-F238E27FC236}">
                <a16:creationId xmlns:a16="http://schemas.microsoft.com/office/drawing/2014/main" id="{96E5BBE5-C879-E17F-F833-EB70A1A24BA4}"/>
              </a:ext>
            </a:extLst>
          </p:cNvPr>
          <p:cNvPicPr>
            <a:picLocks noChangeAspect="1"/>
          </p:cNvPicPr>
          <p:nvPr/>
        </p:nvPicPr>
        <p:blipFill>
          <a:blip r:embed="rId2"/>
          <a:srcRect l="8901" r="8901" b="2437"/>
          <a:stretch>
            <a:fillRect/>
          </a:stretch>
        </p:blipFill>
        <p:spPr>
          <a:xfrm>
            <a:off x="945614" y="2167174"/>
            <a:ext cx="3569236" cy="3981151"/>
          </a:xfrm>
          <a:custGeom>
            <a:avLst/>
            <a:gdLst>
              <a:gd name="connsiteX0" fmla="*/ 0 w 4019876"/>
              <a:gd name="connsiteY0" fmla="*/ 0 h 4483797"/>
              <a:gd name="connsiteX1" fmla="*/ 2505448 w 4019876"/>
              <a:gd name="connsiteY1" fmla="*/ 0 h 4483797"/>
              <a:gd name="connsiteX2" fmla="*/ 2607632 w 4019876"/>
              <a:gd name="connsiteY2" fmla="*/ 29781 h 4483797"/>
              <a:gd name="connsiteX3" fmla="*/ 4019876 w 4019876"/>
              <a:gd name="connsiteY3" fmla="*/ 2205577 h 4483797"/>
              <a:gd name="connsiteX4" fmla="*/ 2009938 w 4019876"/>
              <a:gd name="connsiteY4" fmla="*/ 4483797 h 4483797"/>
              <a:gd name="connsiteX5" fmla="*/ 0 w 4019876"/>
              <a:gd name="connsiteY5" fmla="*/ 4483797 h 448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876" h="4483797">
                <a:moveTo>
                  <a:pt x="0" y="0"/>
                </a:moveTo>
                <a:lnTo>
                  <a:pt x="2505448" y="0"/>
                </a:lnTo>
                <a:lnTo>
                  <a:pt x="2607632" y="29781"/>
                </a:lnTo>
                <a:cubicBezTo>
                  <a:pt x="3425815" y="318230"/>
                  <a:pt x="4019876" y="1183269"/>
                  <a:pt x="4019876" y="2205577"/>
                </a:cubicBezTo>
                <a:cubicBezTo>
                  <a:pt x="4019876" y="3463803"/>
                  <a:pt x="3119996" y="4483797"/>
                  <a:pt x="2009938" y="4483797"/>
                </a:cubicBezTo>
                <a:lnTo>
                  <a:pt x="0" y="4483797"/>
                </a:lnTo>
                <a:close/>
              </a:path>
            </a:pathLst>
          </a:custGeom>
        </p:spPr>
      </p:pic>
      <p:sp>
        <p:nvSpPr>
          <p:cNvPr id="6" name="CuadroTexto 5">
            <a:extLst>
              <a:ext uri="{FF2B5EF4-FFF2-40B4-BE49-F238E27FC236}">
                <a16:creationId xmlns:a16="http://schemas.microsoft.com/office/drawing/2014/main" id="{25E098A1-2A91-4E9D-C861-C322CBF745E5}"/>
              </a:ext>
            </a:extLst>
          </p:cNvPr>
          <p:cNvSpPr txBox="1"/>
          <p:nvPr/>
        </p:nvSpPr>
        <p:spPr>
          <a:xfrm>
            <a:off x="3946075" y="2619105"/>
            <a:ext cx="6927056" cy="2836930"/>
          </a:xfrm>
          <a:prstGeom prst="rect">
            <a:avLst/>
          </a:prstGeom>
          <a:noFill/>
        </p:spPr>
        <p:txBody>
          <a:bodyPr wrap="square">
            <a:spAutoFit/>
          </a:bodyPr>
          <a:lstStyle/>
          <a:p>
            <a:pPr marL="1371600" algn="just">
              <a:lnSpc>
                <a:spcPct val="107000"/>
              </a:lnSpc>
            </a:pPr>
            <a:r>
              <a:rPr lang="es-PE" dirty="0">
                <a:effectLst/>
                <a:latin typeface="Arial" panose="020B0604020202020204" pitchFamily="34" charset="0"/>
                <a:ea typeface="Times New Roman" panose="02020603050405020304" pitchFamily="18" charset="0"/>
                <a:cs typeface="Arial" panose="020B0604020202020204" pitchFamily="34" charset="0"/>
              </a:rPr>
              <a:t>Óscar, gerente comercial en el rubro de minería, 45 años, es consciente del alto impacto económico de las operaciones de la compra de materia prima, por ello se asegura de supervisar los procesos involucrados, así como también a su personal mediante la trazabilidad de sus reportes.</a:t>
            </a:r>
          </a:p>
          <a:p>
            <a:pPr marL="1371600" algn="just">
              <a:lnSpc>
                <a:spcPct val="107000"/>
              </a:lnSpc>
            </a:pPr>
            <a:endParaRPr lang="es-PE" sz="2400" dirty="0">
              <a:effectLst/>
              <a:latin typeface="Arial" panose="020B0604020202020204" pitchFamily="34" charset="0"/>
              <a:ea typeface="Times New Roman" panose="02020603050405020304" pitchFamily="18" charset="0"/>
              <a:cs typeface="Arial" panose="020B0604020202020204" pitchFamily="34" charset="0"/>
            </a:endParaRPr>
          </a:p>
          <a:p>
            <a:pPr marL="1371600" algn="just">
              <a:lnSpc>
                <a:spcPct val="107000"/>
              </a:lnSpc>
              <a:spcAft>
                <a:spcPts val="800"/>
              </a:spcAft>
            </a:pPr>
            <a:r>
              <a:rPr lang="es-PE" dirty="0">
                <a:effectLst/>
                <a:latin typeface="Arial" panose="020B0604020202020204" pitchFamily="34" charset="0"/>
                <a:ea typeface="Times New Roman" panose="02020603050405020304" pitchFamily="18" charset="0"/>
                <a:cs typeface="Arial" panose="020B0604020202020204" pitchFamily="34" charset="0"/>
              </a:rPr>
              <a:t>Pretende tener las mejores condiciones comerciales para sus proveedores.</a:t>
            </a:r>
            <a:endParaRPr lang="es-PE"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1465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lipse 35">
            <a:extLst>
              <a:ext uri="{FF2B5EF4-FFF2-40B4-BE49-F238E27FC236}">
                <a16:creationId xmlns:a16="http://schemas.microsoft.com/office/drawing/2014/main" id="{F1F9EB07-C66A-4F75-B018-455168D88C89}"/>
              </a:ext>
            </a:extLst>
          </p:cNvPr>
          <p:cNvSpPr/>
          <p:nvPr/>
        </p:nvSpPr>
        <p:spPr>
          <a:xfrm>
            <a:off x="11224395" y="5885895"/>
            <a:ext cx="524860" cy="524860"/>
          </a:xfrm>
          <a:prstGeom prst="ellipse">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7. Propuesta de Valor</a:t>
            </a:r>
          </a:p>
        </p:txBody>
      </p:sp>
      <p:sp>
        <p:nvSpPr>
          <p:cNvPr id="3" name="CuadroTexto 2">
            <a:extLst>
              <a:ext uri="{FF2B5EF4-FFF2-40B4-BE49-F238E27FC236}">
                <a16:creationId xmlns:a16="http://schemas.microsoft.com/office/drawing/2014/main" id="{F3C30F82-10CA-7AC6-70CF-7E4B50850A02}"/>
              </a:ext>
            </a:extLst>
          </p:cNvPr>
          <p:cNvSpPr txBox="1"/>
          <p:nvPr/>
        </p:nvSpPr>
        <p:spPr>
          <a:xfrm>
            <a:off x="-342900" y="2656034"/>
            <a:ext cx="5629274" cy="2031325"/>
          </a:xfrm>
          <a:prstGeom prst="rect">
            <a:avLst/>
          </a:prstGeom>
          <a:noFill/>
        </p:spPr>
        <p:txBody>
          <a:bodyPr wrap="square">
            <a:spAutoFit/>
          </a:bodyPr>
          <a:lstStyle/>
          <a:p>
            <a:pPr marL="1371600" algn="just"/>
            <a:r>
              <a:rPr lang="es-PE" dirty="0">
                <a:effectLst/>
                <a:latin typeface="Arial" panose="020B0604020202020204" pitchFamily="34" charset="0"/>
                <a:ea typeface="Times New Roman" panose="02020603050405020304" pitchFamily="18" charset="0"/>
                <a:cs typeface="Arial" panose="020B0604020202020204" pitchFamily="34" charset="0"/>
              </a:rPr>
              <a:t>Para plantas de mineral aurífero que deseen aumentar sus utilidades con un mejor control del área comercial.</a:t>
            </a:r>
          </a:p>
          <a:p>
            <a:pPr marL="1371600" algn="just">
              <a:spcAft>
                <a:spcPts val="800"/>
              </a:spcAft>
            </a:pPr>
            <a:r>
              <a:rPr lang="es-PE" dirty="0">
                <a:effectLst/>
                <a:latin typeface="Arial" panose="020B0604020202020204" pitchFamily="34" charset="0"/>
                <a:ea typeface="Times New Roman" panose="02020603050405020304" pitchFamily="18" charset="0"/>
                <a:cs typeface="Arial" panose="020B0604020202020204" pitchFamily="34" charset="0"/>
              </a:rPr>
              <a:t>Creative </a:t>
            </a:r>
            <a:r>
              <a:rPr lang="es-PE" dirty="0" err="1">
                <a:effectLst/>
                <a:latin typeface="Arial" panose="020B0604020202020204" pitchFamily="34" charset="0"/>
                <a:ea typeface="Times New Roman" panose="02020603050405020304" pitchFamily="18" charset="0"/>
                <a:cs typeface="Arial" panose="020B0604020202020204" pitchFamily="34" charset="0"/>
              </a:rPr>
              <a:t>Miner</a:t>
            </a:r>
            <a:r>
              <a:rPr lang="es-PE" dirty="0">
                <a:effectLst/>
                <a:latin typeface="Arial" panose="020B0604020202020204" pitchFamily="34" charset="0"/>
                <a:ea typeface="Times New Roman" panose="02020603050405020304" pitchFamily="18" charset="0"/>
                <a:cs typeface="Arial" panose="020B0604020202020204" pitchFamily="34" charset="0"/>
              </a:rPr>
              <a:t> </a:t>
            </a:r>
            <a:r>
              <a:rPr lang="es-PE" dirty="0" err="1">
                <a:effectLst/>
                <a:latin typeface="Arial" panose="020B0604020202020204" pitchFamily="34" charset="0"/>
                <a:ea typeface="Times New Roman" panose="02020603050405020304" pitchFamily="18" charset="0"/>
                <a:cs typeface="Arial" panose="020B0604020202020204" pitchFamily="34" charset="0"/>
              </a:rPr>
              <a:t>Soft</a:t>
            </a:r>
            <a:r>
              <a:rPr lang="es-PE" dirty="0">
                <a:effectLst/>
                <a:latin typeface="Arial" panose="020B0604020202020204" pitchFamily="34" charset="0"/>
                <a:ea typeface="Times New Roman" panose="02020603050405020304" pitchFamily="18" charset="0"/>
                <a:cs typeface="Arial" panose="020B0604020202020204" pitchFamily="34" charset="0"/>
              </a:rPr>
              <a:t>, ofrece un software para la gestión de compras de materias primas diseñado por especialistas en procesos de plantas mineras.</a:t>
            </a:r>
          </a:p>
        </p:txBody>
      </p:sp>
      <p:pic>
        <p:nvPicPr>
          <p:cNvPr id="5" name="Imagen 4">
            <a:extLst>
              <a:ext uri="{FF2B5EF4-FFF2-40B4-BE49-F238E27FC236}">
                <a16:creationId xmlns:a16="http://schemas.microsoft.com/office/drawing/2014/main" id="{9E2CE1E9-D7FE-0179-6D2E-D9374D86E7E3}"/>
              </a:ext>
            </a:extLst>
          </p:cNvPr>
          <p:cNvPicPr>
            <a:picLocks noChangeAspect="1"/>
          </p:cNvPicPr>
          <p:nvPr/>
        </p:nvPicPr>
        <p:blipFill>
          <a:blip r:embed="rId2"/>
          <a:stretch>
            <a:fillRect/>
          </a:stretch>
        </p:blipFill>
        <p:spPr>
          <a:xfrm>
            <a:off x="5759191" y="2065484"/>
            <a:ext cx="4838704" cy="3416320"/>
          </a:xfrm>
          <a:prstGeom prst="rect">
            <a:avLst/>
          </a:prstGeom>
        </p:spPr>
      </p:pic>
    </p:spTree>
    <p:extLst>
      <p:ext uri="{BB962C8B-B14F-4D97-AF65-F5344CB8AC3E}">
        <p14:creationId xmlns:p14="http://schemas.microsoft.com/office/powerpoint/2010/main" val="234600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8313;p51">
            <a:extLst>
              <a:ext uri="{FF2B5EF4-FFF2-40B4-BE49-F238E27FC236}">
                <a16:creationId xmlns:a16="http://schemas.microsoft.com/office/drawing/2014/main" id="{16A08D35-583D-7B5A-EEC3-1DA1FE194F0D}"/>
              </a:ext>
            </a:extLst>
          </p:cNvPr>
          <p:cNvSpPr/>
          <p:nvPr/>
        </p:nvSpPr>
        <p:spPr>
          <a:xfrm>
            <a:off x="6685093" y="1611050"/>
            <a:ext cx="3954656" cy="4799705"/>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Diagrama de flujo: retraso 11">
            <a:extLst>
              <a:ext uri="{FF2B5EF4-FFF2-40B4-BE49-F238E27FC236}">
                <a16:creationId xmlns:a16="http://schemas.microsoft.com/office/drawing/2014/main" id="{8680F0D7-FCCE-4535-85D8-D856640CA166}"/>
              </a:ext>
            </a:extLst>
          </p:cNvPr>
          <p:cNvSpPr/>
          <p:nvPr/>
        </p:nvSpPr>
        <p:spPr>
          <a:xfrm>
            <a:off x="661314" y="1143664"/>
            <a:ext cx="284300" cy="322248"/>
          </a:xfrm>
          <a:prstGeom prst="flowChartDelay">
            <a:avLst/>
          </a:prstGeom>
          <a:solidFill>
            <a:srgbClr val="FAD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13" name="Google Shape;92;p11">
            <a:extLst>
              <a:ext uri="{FF2B5EF4-FFF2-40B4-BE49-F238E27FC236}">
                <a16:creationId xmlns:a16="http://schemas.microsoft.com/office/drawing/2014/main" id="{67DBAED3-933B-442C-AA41-3AB87AACB43A}"/>
              </a:ext>
            </a:extLst>
          </p:cNvPr>
          <p:cNvSpPr txBox="1">
            <a:spLocks/>
          </p:cNvSpPr>
          <p:nvPr/>
        </p:nvSpPr>
        <p:spPr>
          <a:xfrm>
            <a:off x="945614" y="1071021"/>
            <a:ext cx="6760200" cy="6423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8900" algn="l">
              <a:lnSpc>
                <a:spcPct val="100000"/>
              </a:lnSpc>
              <a:spcBef>
                <a:spcPts val="0"/>
              </a:spcBef>
              <a:buSzPts val="2200"/>
            </a:pPr>
            <a:r>
              <a:rPr lang="es-ES" sz="2200" b="1" dirty="0">
                <a:solidFill>
                  <a:srgbClr val="F0AE19"/>
                </a:solidFill>
                <a:latin typeface="Arial" panose="020B0604020202020204" pitchFamily="34" charset="0"/>
                <a:cs typeface="Arial" panose="020B0604020202020204" pitchFamily="34" charset="0"/>
              </a:rPr>
              <a:t>8. Estrategia de Posicionamiento</a:t>
            </a:r>
          </a:p>
        </p:txBody>
      </p:sp>
      <p:sp>
        <p:nvSpPr>
          <p:cNvPr id="16" name="CuadroTexto 15">
            <a:extLst>
              <a:ext uri="{FF2B5EF4-FFF2-40B4-BE49-F238E27FC236}">
                <a16:creationId xmlns:a16="http://schemas.microsoft.com/office/drawing/2014/main" id="{0F664C0C-0F83-4015-9478-6F9B84484138}"/>
              </a:ext>
            </a:extLst>
          </p:cNvPr>
          <p:cNvSpPr txBox="1"/>
          <p:nvPr/>
        </p:nvSpPr>
        <p:spPr>
          <a:xfrm>
            <a:off x="6682975" y="1844043"/>
            <a:ext cx="3745692" cy="4775153"/>
          </a:xfrm>
          <a:prstGeom prst="rect">
            <a:avLst/>
          </a:prstGeom>
          <a:noFill/>
        </p:spPr>
        <p:txBody>
          <a:bodyPr wrap="square" rtlCol="0">
            <a:spAutoFit/>
          </a:bodyPr>
          <a:lstStyle/>
          <a:p>
            <a:pPr algn="just">
              <a:lnSpc>
                <a:spcPct val="150000"/>
              </a:lnSpc>
              <a:buClr>
                <a:srgbClr val="FAD634"/>
              </a:buClr>
            </a:pPr>
            <a:r>
              <a:rPr lang="es-PE" sz="1600" b="1" dirty="0">
                <a:latin typeface="Arial" panose="020B0604020202020204" pitchFamily="34" charset="0"/>
                <a:ea typeface="Times New Roman" panose="02020603050405020304" pitchFamily="18" charset="0"/>
                <a:cs typeface="Times New Roman" panose="02020603050405020304" pitchFamily="18" charset="0"/>
              </a:rPr>
              <a:t>    Posicionamiento deseado</a:t>
            </a:r>
            <a:r>
              <a:rPr lang="es-PE" sz="1200" b="1" dirty="0">
                <a:latin typeface="Arial" panose="020B0604020202020204" pitchFamily="34" charset="0"/>
                <a:ea typeface="Times New Roman" panose="02020603050405020304" pitchFamily="18" charset="0"/>
                <a:cs typeface="Times New Roman" panose="02020603050405020304" pitchFamily="18" charset="0"/>
              </a:rPr>
              <a:t>:</a:t>
            </a:r>
          </a:p>
          <a:p>
            <a:pPr algn="just">
              <a:lnSpc>
                <a:spcPct val="150000"/>
              </a:lnSpc>
              <a:buClr>
                <a:srgbClr val="FAD634"/>
              </a:buClr>
            </a:pPr>
            <a:endParaRPr lang="es-PE" sz="1200" dirty="0">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gn="just">
              <a:lnSpc>
                <a:spcPct val="150000"/>
              </a:lnSpc>
              <a:buClr>
                <a:srgbClr val="FAD634"/>
              </a:buClr>
              <a:buFont typeface="Arial" panose="020B0604020202020204" pitchFamily="34" charset="0"/>
              <a:buChar char="•"/>
            </a:pPr>
            <a:r>
              <a:rPr lang="es-PE" sz="1200" b="1" dirty="0">
                <a:latin typeface="Arial" panose="020B0604020202020204" pitchFamily="34" charset="0"/>
                <a:ea typeface="Times New Roman" panose="02020603050405020304" pitchFamily="18" charset="0"/>
                <a:cs typeface="Times New Roman" panose="02020603050405020304" pitchFamily="18" charset="0"/>
              </a:rPr>
              <a:t>Atributos:</a:t>
            </a:r>
            <a:endParaRPr lang="es-PE" sz="1100" b="1" dirty="0">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pPr>
            <a:r>
              <a:rPr lang="es-PE" sz="1200" dirty="0">
                <a:latin typeface="Arial" panose="020B0604020202020204" pitchFamily="34" charset="0"/>
                <a:ea typeface="Times New Roman" panose="02020603050405020304" pitchFamily="18" charset="0"/>
                <a:cs typeface="Times New Roman" panose="02020603050405020304" pitchFamily="18" charset="0"/>
              </a:rPr>
              <a:t>Asesores especializados, software amigable, integrado y hecho a medida, por especialistas en el rubro.</a:t>
            </a:r>
          </a:p>
          <a:p>
            <a:pPr marL="457200" algn="just">
              <a:lnSpc>
                <a:spcPct val="107000"/>
              </a:lnSpc>
            </a:pPr>
            <a:endParaRPr lang="es-PE" sz="1200" dirty="0">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07000"/>
              </a:lnSpc>
            </a:pPr>
            <a:endParaRPr lang="es-PE" sz="1200" dirty="0">
              <a:latin typeface="Arial" panose="020B0604020202020204" pitchFamily="34" charset="0"/>
              <a:ea typeface="Times New Roman" panose="02020603050405020304" pitchFamily="18" charset="0"/>
              <a:cs typeface="Times New Roman" panose="02020603050405020304" pitchFamily="18" charset="0"/>
            </a:endParaRPr>
          </a:p>
          <a:p>
            <a:pPr marL="628650" indent="-171450" algn="just">
              <a:lnSpc>
                <a:spcPct val="107000"/>
              </a:lnSpc>
              <a:buFont typeface="Arial" panose="020B0604020202020204" pitchFamily="34" charset="0"/>
              <a:buChar char="•"/>
            </a:pPr>
            <a:r>
              <a:rPr lang="es-PE" sz="1200" b="1" dirty="0">
                <a:latin typeface="Arial" panose="020B0604020202020204" pitchFamily="34" charset="0"/>
                <a:cs typeface="Times New Roman" panose="02020603050405020304" pitchFamily="18" charset="0"/>
              </a:rPr>
              <a:t>Queremos se percibidos como:</a:t>
            </a:r>
          </a:p>
          <a:p>
            <a:pPr marL="457200" algn="just">
              <a:lnSpc>
                <a:spcPct val="107000"/>
              </a:lnSpc>
            </a:pPr>
            <a:r>
              <a:rPr lang="es-PE" sz="1200" dirty="0">
                <a:latin typeface="Arial" panose="020B0604020202020204" pitchFamily="34" charset="0"/>
                <a:cs typeface="Times New Roman" panose="02020603050405020304" pitchFamily="18" charset="0"/>
              </a:rPr>
              <a:t>Empresa altamente calificada, donde nuestros especialistas brindan soluciones estratégicas y personalizadas, entendemos las dolencias del usuario-cliente y del alto impacto económico de la compra de materia prima en el negocio.</a:t>
            </a:r>
          </a:p>
          <a:p>
            <a:pPr marL="1371600" algn="just">
              <a:lnSpc>
                <a:spcPct val="107000"/>
              </a:lnSpc>
            </a:pPr>
            <a:r>
              <a:rPr lang="es-PE" sz="1200" dirty="0">
                <a:latin typeface="Arial" panose="020B0604020202020204" pitchFamily="34" charset="0"/>
                <a:cs typeface="Times New Roman" panose="02020603050405020304" pitchFamily="18" charset="0"/>
              </a:rPr>
              <a:t> </a:t>
            </a:r>
          </a:p>
          <a:p>
            <a:pPr marL="285750" indent="-285750" algn="just">
              <a:lnSpc>
                <a:spcPct val="150000"/>
              </a:lnSpc>
              <a:buClr>
                <a:srgbClr val="FAD634"/>
              </a:buClr>
              <a:buFont typeface="Courier New" panose="02070309020205020404" pitchFamily="49" charset="0"/>
              <a:buChar char="o"/>
            </a:pPr>
            <a:endParaRPr lang="es-PE" dirty="0">
              <a:solidFill>
                <a:schemeClr val="accent4">
                  <a:lumMod val="50000"/>
                </a:schemeClr>
              </a:solidFill>
              <a:latin typeface="Verdana" panose="020B0604030504040204" pitchFamily="34" charset="0"/>
            </a:endParaRPr>
          </a:p>
          <a:p>
            <a:pPr algn="just">
              <a:lnSpc>
                <a:spcPct val="150000"/>
              </a:lnSpc>
            </a:pPr>
            <a:endParaRPr lang="es-PE" dirty="0">
              <a:solidFill>
                <a:schemeClr val="accent4">
                  <a:lumMod val="50000"/>
                </a:schemeClr>
              </a:solidFill>
              <a:latin typeface="Verdana" panose="020B0604030504040204" pitchFamily="34" charset="0"/>
            </a:endParaRPr>
          </a:p>
          <a:p>
            <a:pPr algn="just">
              <a:lnSpc>
                <a:spcPct val="150000"/>
              </a:lnSpc>
            </a:pPr>
            <a:endParaRPr lang="es-PE" b="0" i="0" dirty="0">
              <a:solidFill>
                <a:schemeClr val="accent4">
                  <a:lumMod val="50000"/>
                </a:schemeClr>
              </a:solidFill>
              <a:effectLst/>
              <a:latin typeface="Verdana" panose="020B0604030504040204" pitchFamily="34" charset="0"/>
            </a:endParaRPr>
          </a:p>
        </p:txBody>
      </p:sp>
      <p:cxnSp>
        <p:nvCxnSpPr>
          <p:cNvPr id="4" name="Conector recto de flecha 3">
            <a:extLst>
              <a:ext uri="{FF2B5EF4-FFF2-40B4-BE49-F238E27FC236}">
                <a16:creationId xmlns:a16="http://schemas.microsoft.com/office/drawing/2014/main" id="{38AB7F48-AEE6-40D5-4EC1-3E2E35348E60}"/>
              </a:ext>
            </a:extLst>
          </p:cNvPr>
          <p:cNvCxnSpPr>
            <a:cxnSpLocks/>
          </p:cNvCxnSpPr>
          <p:nvPr/>
        </p:nvCxnSpPr>
        <p:spPr>
          <a:xfrm>
            <a:off x="3636180" y="2127021"/>
            <a:ext cx="0" cy="28459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B6EF81B5-5CD3-71E2-03CB-53EE83E0E69A}"/>
              </a:ext>
            </a:extLst>
          </p:cNvPr>
          <p:cNvCxnSpPr/>
          <p:nvPr/>
        </p:nvCxnSpPr>
        <p:spPr>
          <a:xfrm>
            <a:off x="1954337" y="3476850"/>
            <a:ext cx="33636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ángulo: esquinas redondeadas 8">
            <a:extLst>
              <a:ext uri="{FF2B5EF4-FFF2-40B4-BE49-F238E27FC236}">
                <a16:creationId xmlns:a16="http://schemas.microsoft.com/office/drawing/2014/main" id="{7C12BCFD-D888-0405-BAA1-FD66F9F570A6}"/>
              </a:ext>
            </a:extLst>
          </p:cNvPr>
          <p:cNvSpPr/>
          <p:nvPr/>
        </p:nvSpPr>
        <p:spPr>
          <a:xfrm>
            <a:off x="2091766" y="2290307"/>
            <a:ext cx="1415139" cy="1088569"/>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Cuadrante 2</a:t>
            </a:r>
          </a:p>
          <a:p>
            <a:pPr algn="ctr"/>
            <a:r>
              <a:rPr lang="es-ES" sz="1100" dirty="0"/>
              <a:t>Alto pecio</a:t>
            </a:r>
          </a:p>
          <a:p>
            <a:pPr algn="ctr"/>
            <a:r>
              <a:rPr lang="es-ES" sz="1100" dirty="0"/>
              <a:t>Baja calidad</a:t>
            </a:r>
          </a:p>
          <a:p>
            <a:pPr algn="ctr"/>
            <a:endParaRPr lang="es-PE" dirty="0"/>
          </a:p>
        </p:txBody>
      </p:sp>
      <p:sp>
        <p:nvSpPr>
          <p:cNvPr id="14" name="Rectángulo: esquinas redondeadas 13">
            <a:extLst>
              <a:ext uri="{FF2B5EF4-FFF2-40B4-BE49-F238E27FC236}">
                <a16:creationId xmlns:a16="http://schemas.microsoft.com/office/drawing/2014/main" id="{3DBD7093-B568-7AFB-34FC-FAF6F646DAA9}"/>
              </a:ext>
            </a:extLst>
          </p:cNvPr>
          <p:cNvSpPr/>
          <p:nvPr/>
        </p:nvSpPr>
        <p:spPr>
          <a:xfrm>
            <a:off x="3765456" y="2301147"/>
            <a:ext cx="1415139" cy="108856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Cuadrante 3</a:t>
            </a:r>
          </a:p>
          <a:p>
            <a:pPr algn="ctr"/>
            <a:r>
              <a:rPr lang="es-ES" sz="1100" dirty="0"/>
              <a:t>Alto pecio</a:t>
            </a:r>
          </a:p>
          <a:p>
            <a:pPr algn="ctr"/>
            <a:r>
              <a:rPr lang="es-ES" sz="1100" dirty="0"/>
              <a:t>Alta calidad</a:t>
            </a:r>
          </a:p>
          <a:p>
            <a:pPr algn="ctr"/>
            <a:endParaRPr lang="es-ES" sz="1100" dirty="0"/>
          </a:p>
          <a:p>
            <a:pPr algn="ctr"/>
            <a:endParaRPr lang="es-PE" sz="1100" dirty="0"/>
          </a:p>
        </p:txBody>
      </p:sp>
      <p:sp>
        <p:nvSpPr>
          <p:cNvPr id="15" name="Rectángulo: esquinas redondeadas 14">
            <a:extLst>
              <a:ext uri="{FF2B5EF4-FFF2-40B4-BE49-F238E27FC236}">
                <a16:creationId xmlns:a16="http://schemas.microsoft.com/office/drawing/2014/main" id="{8ED2917B-0F06-C9B6-74B3-C0695037A73B}"/>
              </a:ext>
            </a:extLst>
          </p:cNvPr>
          <p:cNvSpPr/>
          <p:nvPr/>
        </p:nvSpPr>
        <p:spPr>
          <a:xfrm>
            <a:off x="2069316" y="3553152"/>
            <a:ext cx="1415139" cy="108856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p>
          <a:p>
            <a:pPr algn="ctr"/>
            <a:endParaRPr lang="es-ES" sz="1100" dirty="0"/>
          </a:p>
          <a:p>
            <a:pPr algn="ctr"/>
            <a:r>
              <a:rPr lang="es-ES" sz="1100" dirty="0"/>
              <a:t>Cuadrante 1</a:t>
            </a:r>
          </a:p>
          <a:p>
            <a:pPr algn="ctr"/>
            <a:r>
              <a:rPr lang="es-ES" sz="1100" dirty="0"/>
              <a:t>Bajo pecio</a:t>
            </a:r>
          </a:p>
          <a:p>
            <a:pPr algn="ctr"/>
            <a:r>
              <a:rPr lang="es-ES" sz="1100" dirty="0"/>
              <a:t>Baja calidad</a:t>
            </a:r>
          </a:p>
          <a:p>
            <a:pPr algn="ctr"/>
            <a:endParaRPr lang="es-PE" dirty="0"/>
          </a:p>
        </p:txBody>
      </p:sp>
      <p:sp>
        <p:nvSpPr>
          <p:cNvPr id="17" name="Rectángulo: esquinas redondeadas 16">
            <a:extLst>
              <a:ext uri="{FF2B5EF4-FFF2-40B4-BE49-F238E27FC236}">
                <a16:creationId xmlns:a16="http://schemas.microsoft.com/office/drawing/2014/main" id="{7C65515D-CF10-9F6E-1D46-CB6F3A6FF3EF}"/>
              </a:ext>
            </a:extLst>
          </p:cNvPr>
          <p:cNvSpPr/>
          <p:nvPr/>
        </p:nvSpPr>
        <p:spPr>
          <a:xfrm>
            <a:off x="3799793" y="3563961"/>
            <a:ext cx="1415139" cy="1088569"/>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Cuadrante 4</a:t>
            </a:r>
          </a:p>
          <a:p>
            <a:pPr algn="ctr"/>
            <a:r>
              <a:rPr lang="es-ES" sz="1100" dirty="0"/>
              <a:t>Bajo pecio</a:t>
            </a:r>
          </a:p>
          <a:p>
            <a:pPr algn="ctr"/>
            <a:r>
              <a:rPr lang="es-ES" sz="1100" dirty="0"/>
              <a:t>Alta calidad</a:t>
            </a:r>
          </a:p>
        </p:txBody>
      </p:sp>
      <p:sp>
        <p:nvSpPr>
          <p:cNvPr id="19" name="Rectángulo: esquinas redondeadas 18">
            <a:extLst>
              <a:ext uri="{FF2B5EF4-FFF2-40B4-BE49-F238E27FC236}">
                <a16:creationId xmlns:a16="http://schemas.microsoft.com/office/drawing/2014/main" id="{010C7B6E-8C77-D324-D0F2-615C41F0945B}"/>
              </a:ext>
            </a:extLst>
          </p:cNvPr>
          <p:cNvSpPr/>
          <p:nvPr/>
        </p:nvSpPr>
        <p:spPr>
          <a:xfrm>
            <a:off x="2625422" y="3065112"/>
            <a:ext cx="1985116" cy="642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Cuadrante 5</a:t>
            </a:r>
          </a:p>
          <a:p>
            <a:pPr algn="ctr"/>
            <a:r>
              <a:rPr lang="es-ES" sz="1100" dirty="0"/>
              <a:t>Precio medio – Calidad media</a:t>
            </a:r>
            <a:endParaRPr lang="es-PE" sz="1100" dirty="0"/>
          </a:p>
        </p:txBody>
      </p:sp>
      <p:sp>
        <p:nvSpPr>
          <p:cNvPr id="20" name="CuadroTexto 19">
            <a:extLst>
              <a:ext uri="{FF2B5EF4-FFF2-40B4-BE49-F238E27FC236}">
                <a16:creationId xmlns:a16="http://schemas.microsoft.com/office/drawing/2014/main" id="{A35F4A31-94B0-6F5D-2F9F-63A9BF4E06C3}"/>
              </a:ext>
            </a:extLst>
          </p:cNvPr>
          <p:cNvSpPr txBox="1"/>
          <p:nvPr/>
        </p:nvSpPr>
        <p:spPr>
          <a:xfrm>
            <a:off x="157484" y="5412345"/>
            <a:ext cx="5838481" cy="670889"/>
          </a:xfrm>
          <a:prstGeom prst="rect">
            <a:avLst/>
          </a:prstGeom>
          <a:noFill/>
        </p:spPr>
        <p:txBody>
          <a:bodyPr wrap="square">
            <a:spAutoFit/>
          </a:bodyPr>
          <a:lstStyle/>
          <a:p>
            <a:pPr marL="1371600" algn="just">
              <a:lnSpc>
                <a:spcPct val="107000"/>
              </a:lnSpc>
            </a:pPr>
            <a:r>
              <a:rPr lang="es-PE" sz="1200" dirty="0">
                <a:effectLst/>
                <a:latin typeface="Arial" panose="020B0604020202020204" pitchFamily="34" charset="0"/>
                <a:ea typeface="Times New Roman" panose="02020603050405020304" pitchFamily="18" charset="0"/>
                <a:cs typeface="Arial" panose="020B0604020202020204" pitchFamily="34" charset="0"/>
              </a:rPr>
              <a:t>Nos encontramos en el cuadrante “mas por lo mismo”, ya que, nuestro precio se mantiene en promedio con nuestra competencia, pero ofrecemos mayores beneficios</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1" name="CuadroTexto 20">
            <a:extLst>
              <a:ext uri="{FF2B5EF4-FFF2-40B4-BE49-F238E27FC236}">
                <a16:creationId xmlns:a16="http://schemas.microsoft.com/office/drawing/2014/main" id="{5C4E0BD6-FDE3-BF74-71E7-0BBC0AC55959}"/>
              </a:ext>
            </a:extLst>
          </p:cNvPr>
          <p:cNvSpPr txBox="1"/>
          <p:nvPr/>
        </p:nvSpPr>
        <p:spPr>
          <a:xfrm>
            <a:off x="1798022" y="1844043"/>
            <a:ext cx="2456087" cy="275653"/>
          </a:xfrm>
          <a:prstGeom prst="rect">
            <a:avLst/>
          </a:prstGeom>
          <a:noFill/>
        </p:spPr>
        <p:txBody>
          <a:bodyPr wrap="square">
            <a:spAutoFit/>
          </a:bodyPr>
          <a:lstStyle/>
          <a:p>
            <a:pPr marL="1371600" algn="just">
              <a:lnSpc>
                <a:spcPct val="107000"/>
              </a:lnSpc>
            </a:pPr>
            <a:r>
              <a:rPr lang="es-ES" sz="1200" dirty="0">
                <a:effectLst/>
                <a:latin typeface="Arial" panose="020B0604020202020204" pitchFamily="34" charset="0"/>
                <a:ea typeface="Times New Roman" panose="02020603050405020304" pitchFamily="18" charset="0"/>
                <a:cs typeface="Arial" panose="020B0604020202020204" pitchFamily="34" charset="0"/>
              </a:rPr>
              <a:t>Precio (+)</a:t>
            </a:r>
            <a:endParaRPr lang="es-PE"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CuadroTexto 21">
            <a:extLst>
              <a:ext uri="{FF2B5EF4-FFF2-40B4-BE49-F238E27FC236}">
                <a16:creationId xmlns:a16="http://schemas.microsoft.com/office/drawing/2014/main" id="{0BCEA3C9-8173-CF90-7876-CFC43D0EE442}"/>
              </a:ext>
            </a:extLst>
          </p:cNvPr>
          <p:cNvSpPr txBox="1"/>
          <p:nvPr/>
        </p:nvSpPr>
        <p:spPr>
          <a:xfrm>
            <a:off x="1798022" y="4916876"/>
            <a:ext cx="2456087" cy="275653"/>
          </a:xfrm>
          <a:prstGeom prst="rect">
            <a:avLst/>
          </a:prstGeom>
          <a:noFill/>
        </p:spPr>
        <p:txBody>
          <a:bodyPr wrap="square">
            <a:spAutoFit/>
          </a:bodyPr>
          <a:lstStyle/>
          <a:p>
            <a:pPr marL="1371600" algn="just">
              <a:lnSpc>
                <a:spcPct val="107000"/>
              </a:lnSpc>
            </a:pPr>
            <a:r>
              <a:rPr lang="es-ES" sz="1200" dirty="0">
                <a:effectLst/>
                <a:latin typeface="Arial" panose="020B0604020202020204" pitchFamily="34" charset="0"/>
                <a:ea typeface="Times New Roman" panose="02020603050405020304" pitchFamily="18" charset="0"/>
                <a:cs typeface="Arial" panose="020B0604020202020204" pitchFamily="34" charset="0"/>
              </a:rPr>
              <a:t>Precio (-)</a:t>
            </a:r>
            <a:endParaRPr lang="es-PE"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3" name="CuadroTexto 22">
            <a:extLst>
              <a:ext uri="{FF2B5EF4-FFF2-40B4-BE49-F238E27FC236}">
                <a16:creationId xmlns:a16="http://schemas.microsoft.com/office/drawing/2014/main" id="{FBE246DB-1923-D6BD-EE83-7EB405D2E7AC}"/>
              </a:ext>
            </a:extLst>
          </p:cNvPr>
          <p:cNvSpPr txBox="1"/>
          <p:nvPr/>
        </p:nvSpPr>
        <p:spPr>
          <a:xfrm>
            <a:off x="3898455" y="3342180"/>
            <a:ext cx="2456087" cy="275653"/>
          </a:xfrm>
          <a:prstGeom prst="rect">
            <a:avLst/>
          </a:prstGeom>
          <a:noFill/>
        </p:spPr>
        <p:txBody>
          <a:bodyPr wrap="square">
            <a:spAutoFit/>
          </a:bodyPr>
          <a:lstStyle/>
          <a:p>
            <a:pPr marL="1371600" algn="just">
              <a:lnSpc>
                <a:spcPct val="107000"/>
              </a:lnSpc>
            </a:pPr>
            <a:r>
              <a:rPr lang="es-ES" sz="1200" dirty="0">
                <a:effectLst/>
                <a:latin typeface="Arial" panose="020B0604020202020204" pitchFamily="34" charset="0"/>
                <a:ea typeface="Times New Roman" panose="02020603050405020304" pitchFamily="18" charset="0"/>
                <a:cs typeface="Arial" panose="020B0604020202020204" pitchFamily="34" charset="0"/>
              </a:rPr>
              <a:t>Calidad (+)</a:t>
            </a:r>
            <a:endParaRPr lang="es-PE"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4" name="CuadroTexto 23">
            <a:extLst>
              <a:ext uri="{FF2B5EF4-FFF2-40B4-BE49-F238E27FC236}">
                <a16:creationId xmlns:a16="http://schemas.microsoft.com/office/drawing/2014/main" id="{B2D29DCA-F164-3870-ED48-28AFE68B6C4C}"/>
              </a:ext>
            </a:extLst>
          </p:cNvPr>
          <p:cNvSpPr txBox="1"/>
          <p:nvPr/>
        </p:nvSpPr>
        <p:spPr>
          <a:xfrm>
            <a:off x="-253165" y="3329159"/>
            <a:ext cx="2456087" cy="275653"/>
          </a:xfrm>
          <a:prstGeom prst="rect">
            <a:avLst/>
          </a:prstGeom>
          <a:noFill/>
        </p:spPr>
        <p:txBody>
          <a:bodyPr wrap="square">
            <a:spAutoFit/>
          </a:bodyPr>
          <a:lstStyle/>
          <a:p>
            <a:pPr marL="1371600" algn="just">
              <a:lnSpc>
                <a:spcPct val="107000"/>
              </a:lnSpc>
            </a:pPr>
            <a:r>
              <a:rPr lang="es-ES" sz="1200" dirty="0">
                <a:effectLst/>
                <a:latin typeface="Arial" panose="020B0604020202020204" pitchFamily="34" charset="0"/>
                <a:ea typeface="Times New Roman" panose="02020603050405020304" pitchFamily="18" charset="0"/>
                <a:cs typeface="Arial" panose="020B0604020202020204" pitchFamily="34" charset="0"/>
              </a:rPr>
              <a:t>Calidad (-)</a:t>
            </a:r>
            <a:endParaRPr lang="es-PE"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0" name="Elipse 29">
            <a:extLst>
              <a:ext uri="{FF2B5EF4-FFF2-40B4-BE49-F238E27FC236}">
                <a16:creationId xmlns:a16="http://schemas.microsoft.com/office/drawing/2014/main" id="{60127E86-CA72-BFD5-76FA-C03AD4BF0540}"/>
              </a:ext>
            </a:extLst>
          </p:cNvPr>
          <p:cNvSpPr/>
          <p:nvPr/>
        </p:nvSpPr>
        <p:spPr>
          <a:xfrm>
            <a:off x="7236425" y="384750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31" name="Elipse 30">
            <a:extLst>
              <a:ext uri="{FF2B5EF4-FFF2-40B4-BE49-F238E27FC236}">
                <a16:creationId xmlns:a16="http://schemas.microsoft.com/office/drawing/2014/main" id="{813FEA43-D9D2-4004-D58F-0377C7B0C045}"/>
              </a:ext>
            </a:extLst>
          </p:cNvPr>
          <p:cNvSpPr/>
          <p:nvPr/>
        </p:nvSpPr>
        <p:spPr>
          <a:xfrm>
            <a:off x="7236424" y="266571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443138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2368</TotalTime>
  <Words>1900</Words>
  <Application>Microsoft Office PowerPoint</Application>
  <PresentationFormat>Panorámica</PresentationFormat>
  <Paragraphs>531</Paragraphs>
  <Slides>19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Arial</vt:lpstr>
      <vt:lpstr>Calibri</vt:lpstr>
      <vt:lpstr>Calibri Light</vt:lpstr>
      <vt:lpstr>Courier New</vt:lpstr>
      <vt:lpstr>Fira Sans Extra Condensed Medium</vt:lpstr>
      <vt:lpstr>Symbol</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MILAGROS CAMARENA HERRERA</dc:creator>
  <cp:lastModifiedBy>Cesitar Orlan</cp:lastModifiedBy>
  <cp:revision>38</cp:revision>
  <dcterms:created xsi:type="dcterms:W3CDTF">2021-09-10T21:12:15Z</dcterms:created>
  <dcterms:modified xsi:type="dcterms:W3CDTF">2023-04-25T23:47:43Z</dcterms:modified>
</cp:coreProperties>
</file>