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57" r:id="rId5"/>
    <p:sldId id="258" r:id="rId6"/>
    <p:sldId id="259" r:id="rId7"/>
    <p:sldId id="266" r:id="rId8"/>
    <p:sldId id="260"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yeta Bhattacharya" initials="JB" lastIdx="1" clrIdx="0">
    <p:extLst>
      <p:ext uri="{19B8F6BF-5375-455C-9EA6-DF929625EA0E}">
        <p15:presenceInfo xmlns:p15="http://schemas.microsoft.com/office/powerpoint/2012/main" userId="S::joyetroy@in.ibm.com::afa9b054-dd9a-409d-b888-91539683be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157D-7517-4CC0-93BE-8D821B87E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39292F-B425-435F-869A-8A8DB77CE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D2C986-8D47-4BC6-80AF-81A7FA426387}"/>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5" name="Footer Placeholder 4">
            <a:extLst>
              <a:ext uri="{FF2B5EF4-FFF2-40B4-BE49-F238E27FC236}">
                <a16:creationId xmlns:a16="http://schemas.microsoft.com/office/drawing/2014/main" id="{A1B8EC45-3805-419E-B1C8-1FF340E3C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C7CDB-6AF7-402B-93A6-B9E5F98A284A}"/>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142887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999E-7CEE-4812-A1DB-E64FFCAF29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4B8091-9981-4C3B-87A0-4CF13C54EC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C5B6A-CBEF-4F73-80C3-B8B7B3D022CA}"/>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5" name="Footer Placeholder 4">
            <a:extLst>
              <a:ext uri="{FF2B5EF4-FFF2-40B4-BE49-F238E27FC236}">
                <a16:creationId xmlns:a16="http://schemas.microsoft.com/office/drawing/2014/main" id="{4B342830-1410-45AE-8BCF-A90B42047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2FA3F-941B-41EA-9691-B50495F0465B}"/>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191150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C669E-ED3D-47C3-8818-E67890B5CE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96207A-72A4-458A-9930-E6750DE44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E5778-D377-407E-B9BA-9FE7E3105486}"/>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5" name="Footer Placeholder 4">
            <a:extLst>
              <a:ext uri="{FF2B5EF4-FFF2-40B4-BE49-F238E27FC236}">
                <a16:creationId xmlns:a16="http://schemas.microsoft.com/office/drawing/2014/main" id="{37813FA5-6706-4BDD-AC62-7FFD3F3C8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5BD5F3-48A4-4AFF-ADB7-4445A0004AD2}"/>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241316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BCC0-BD45-4775-B156-F1B9E6FF37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43D547-6D72-4350-BF0E-DBEDD84339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65EC00-C344-4A89-86A5-55C25338F42F}"/>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5" name="Footer Placeholder 4">
            <a:extLst>
              <a:ext uri="{FF2B5EF4-FFF2-40B4-BE49-F238E27FC236}">
                <a16:creationId xmlns:a16="http://schemas.microsoft.com/office/drawing/2014/main" id="{4B843F8C-288D-44BA-81D3-26D0DF638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6ECF0-ECB9-482B-9A2F-25B086F760E8}"/>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418186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93A3-BCCF-4F4D-BCBE-C25DCDCE9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F408D1-0E6B-4546-A4A8-6D842BFA4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E209A-7C25-4582-AABA-7FF8D5AB03EE}"/>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5" name="Footer Placeholder 4">
            <a:extLst>
              <a:ext uri="{FF2B5EF4-FFF2-40B4-BE49-F238E27FC236}">
                <a16:creationId xmlns:a16="http://schemas.microsoft.com/office/drawing/2014/main" id="{3CAF2B76-902E-4AB1-AFF4-99B61002EA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37EAD-F8BE-4C37-9889-C7C3C8CB9491}"/>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422836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62F2-9694-4389-8983-C94638A21A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E5A8E7-90D0-4F1C-B9D4-FEDE4C219D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90F842-0AF7-4B7D-BA04-A590B340B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093296-AFAD-40BF-B5F8-6D7C3EB3A525}"/>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6" name="Footer Placeholder 5">
            <a:extLst>
              <a:ext uri="{FF2B5EF4-FFF2-40B4-BE49-F238E27FC236}">
                <a16:creationId xmlns:a16="http://schemas.microsoft.com/office/drawing/2014/main" id="{48EB9401-750E-44DB-8BEF-E1687D3FA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BF100-493B-46D2-AA83-D46FCE3891F8}"/>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340637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E158-03CF-47AA-8A91-53CED0F03F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FA05E0-69C9-4F4B-B80A-3537EE9D5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42C66-492B-441B-A6C5-8DECDE449F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62D222-7DFD-4EA4-A6F6-AB7F9B4A3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9CC8D-F3BF-4BD3-9AD2-514509F22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A564E3-6BBD-4D4A-A6C4-46F8B0E0F888}"/>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8" name="Footer Placeholder 7">
            <a:extLst>
              <a:ext uri="{FF2B5EF4-FFF2-40B4-BE49-F238E27FC236}">
                <a16:creationId xmlns:a16="http://schemas.microsoft.com/office/drawing/2014/main" id="{C5B08A68-7407-4DE2-A4BE-12EE8D474B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4E9328-FF83-4C84-88B1-2F7A4D4E0FFE}"/>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323639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6BC8-048C-46B9-9E81-8BD75684EF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58B583-14F3-493B-A2A6-D84FEA5F684B}"/>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4" name="Footer Placeholder 3">
            <a:extLst>
              <a:ext uri="{FF2B5EF4-FFF2-40B4-BE49-F238E27FC236}">
                <a16:creationId xmlns:a16="http://schemas.microsoft.com/office/drawing/2014/main" id="{4748E124-A7BC-4F49-92C8-629AD498B9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2F1D35-F5B0-41DE-96B3-637B1D35C828}"/>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156843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F1B37-22F2-4F7B-944D-F390FE1516D1}"/>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3" name="Footer Placeholder 2">
            <a:extLst>
              <a:ext uri="{FF2B5EF4-FFF2-40B4-BE49-F238E27FC236}">
                <a16:creationId xmlns:a16="http://schemas.microsoft.com/office/drawing/2014/main" id="{974E92B3-2F17-4DBA-B92E-5634F6DFA9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A5A764-D1C1-4CFD-B9A7-CBE4D7E23396}"/>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211494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818A-8353-4BA6-97C3-0BE3EC93B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B0CA31-D394-442C-A66C-5B4D94EE7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0AD73E-552C-44B0-A2EF-86DA7AE88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49383-5368-4535-AB89-26EBBD0CBA25}"/>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6" name="Footer Placeholder 5">
            <a:extLst>
              <a:ext uri="{FF2B5EF4-FFF2-40B4-BE49-F238E27FC236}">
                <a16:creationId xmlns:a16="http://schemas.microsoft.com/office/drawing/2014/main" id="{3FE3BF1A-30C1-4109-B60F-ED12DEA9D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25DC12-242C-401C-A397-5C4F1335F7B3}"/>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43657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E30D-F90A-4E83-9D76-183B81C35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F083EF-F3F7-40D4-9409-89C9DE91B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399339-84E8-46DD-9A67-3A2B5C985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944DE-31A3-480F-97CF-CFDD5909C937}"/>
              </a:ext>
            </a:extLst>
          </p:cNvPr>
          <p:cNvSpPr>
            <a:spLocks noGrp="1"/>
          </p:cNvSpPr>
          <p:nvPr>
            <p:ph type="dt" sz="half" idx="10"/>
          </p:nvPr>
        </p:nvSpPr>
        <p:spPr/>
        <p:txBody>
          <a:bodyPr/>
          <a:lstStyle/>
          <a:p>
            <a:fld id="{4D56AA58-DD76-4336-BBFF-86008ED9F068}" type="datetimeFigureOut">
              <a:rPr lang="en-IN" smtClean="0"/>
              <a:t>04-11-2019</a:t>
            </a:fld>
            <a:endParaRPr lang="en-IN"/>
          </a:p>
        </p:txBody>
      </p:sp>
      <p:sp>
        <p:nvSpPr>
          <p:cNvPr id="6" name="Footer Placeholder 5">
            <a:extLst>
              <a:ext uri="{FF2B5EF4-FFF2-40B4-BE49-F238E27FC236}">
                <a16:creationId xmlns:a16="http://schemas.microsoft.com/office/drawing/2014/main" id="{8F47BC7E-D6E3-497C-A83E-D9026B34D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E6CD42-9761-4514-8A14-51B5D77AE400}"/>
              </a:ext>
            </a:extLst>
          </p:cNvPr>
          <p:cNvSpPr>
            <a:spLocks noGrp="1"/>
          </p:cNvSpPr>
          <p:nvPr>
            <p:ph type="sldNum" sz="quarter" idx="12"/>
          </p:nvPr>
        </p:nvSpPr>
        <p:spPr/>
        <p:txBody>
          <a:bodyPr/>
          <a:lstStyle/>
          <a:p>
            <a:fld id="{F58736ED-D37D-405E-AA95-4BCB709FED03}" type="slidenum">
              <a:rPr lang="en-IN" smtClean="0"/>
              <a:t>‹#›</a:t>
            </a:fld>
            <a:endParaRPr lang="en-IN"/>
          </a:p>
        </p:txBody>
      </p:sp>
    </p:spTree>
    <p:extLst>
      <p:ext uri="{BB962C8B-B14F-4D97-AF65-F5344CB8AC3E}">
        <p14:creationId xmlns:p14="http://schemas.microsoft.com/office/powerpoint/2010/main" val="321262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96C26-E069-4DA1-898B-954A56CD50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AD2064-661C-46BF-BABB-C352476D4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88817-DA77-4002-B515-C74419128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6AA58-DD76-4336-BBFF-86008ED9F068}" type="datetimeFigureOut">
              <a:rPr lang="en-IN" smtClean="0"/>
              <a:t>04-11-2019</a:t>
            </a:fld>
            <a:endParaRPr lang="en-IN"/>
          </a:p>
        </p:txBody>
      </p:sp>
      <p:sp>
        <p:nvSpPr>
          <p:cNvPr id="5" name="Footer Placeholder 4">
            <a:extLst>
              <a:ext uri="{FF2B5EF4-FFF2-40B4-BE49-F238E27FC236}">
                <a16:creationId xmlns:a16="http://schemas.microsoft.com/office/drawing/2014/main" id="{2FC3799F-8DC9-47E6-8B69-FBA5A84CB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44CE85-CA2D-49E2-B741-455328543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736ED-D37D-405E-AA95-4BCB709FED03}" type="slidenum">
              <a:rPr lang="en-IN" smtClean="0"/>
              <a:t>‹#›</a:t>
            </a:fld>
            <a:endParaRPr lang="en-IN"/>
          </a:p>
        </p:txBody>
      </p:sp>
    </p:spTree>
    <p:extLst>
      <p:ext uri="{BB962C8B-B14F-4D97-AF65-F5344CB8AC3E}">
        <p14:creationId xmlns:p14="http://schemas.microsoft.com/office/powerpoint/2010/main" val="281667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previews.123rf.com%2Fimages%2Fannapustynnikova%2Fannapustynnikova1802%2Fannapustynnikova180200241%2F95970804-assortment-of-fine-chocolate-candies-white-dark-and-milk-chocolate-sweets-background-copy-space-top-.jpg&amp;imgrefurl=https%3A%2F%2Fwww.123rf.com%2Fphoto_95970804_assortment-of-fine-chocolate-candies-white-dark-and-milk-chocolate-sweets-background-copy-space-top-.html&amp;docid=gtNBZcFH2eTaFM&amp;tbnid=RqyM792vbUJ7rM%3A&amp;vet=10ahUKEwiJ09bSsMnlAhXo6nMBHSQKDMsQMwhWKAMwAw..i&amp;w=1300&amp;h=866&amp;bih=710&amp;biw=1536&amp;q=candy%20pic&amp;ved=0ahUKEwiJ09bSsMnlAhXo6nMBHSQKDMsQMwhWKAMwAw&amp;iact=mrc&amp;uact=8"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previews.123rf.com%2Fimages%2Fannapustynnikova%2Fannapustynnikova1802%2Fannapustynnikova180200241%2F95970804-assortment-of-fine-chocolate-candies-white-dark-and-milk-chocolate-sweets-background-copy-space-top-.jpg&amp;imgrefurl=https%3A%2F%2Fwww.123rf.com%2Fphoto_95970804_assortment-of-fine-chocolate-candies-white-dark-and-milk-chocolate-sweets-background-copy-space-top-.html&amp;docid=gtNBZcFH2eTaFM&amp;tbnid=RqyM792vbUJ7rM%3A&amp;vet=10ahUKEwiJ09bSsMnlAhXo6nMBHSQKDMsQMwhWKAMwAw..i&amp;w=1300&amp;h=866&amp;bih=710&amp;biw=1536&amp;q=candy%20pic&amp;ved=0ahUKEwiJ09bSsMnlAhXo6nMBHSQKDMsQMwhWKAMwAw&amp;iact=mrc&amp;uact=8"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previews.123rf.com%2Fimages%2Fannapustynnikova%2Fannapustynnikova1802%2Fannapustynnikova180200241%2F95970804-assortment-of-fine-chocolate-candies-white-dark-and-milk-chocolate-sweets-background-copy-space-top-.jpg&amp;imgrefurl=https%3A%2F%2Fwww.123rf.com%2Fphoto_95970804_assortment-of-fine-chocolate-candies-white-dark-and-milk-chocolate-sweets-background-copy-space-top-.html&amp;docid=gtNBZcFH2eTaFM&amp;tbnid=RqyM792vbUJ7rM%3A&amp;vet=10ahUKEwiJ09bSsMnlAhXo6nMBHSQKDMsQMwhWKAMwAw..i&amp;w=1300&amp;h=866&amp;bih=710&amp;biw=1536&amp;q=candy%20pic&amp;ved=0ahUKEwiJ09bSsMnlAhXo6nMBHSQKDMsQMwhWKAMwAw&amp;iact=mrc&amp;uact=8"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previews.123rf.com%2Fimages%2Fannapustynnikova%2Fannapustynnikova1802%2Fannapustynnikova180200241%2F95970804-assortment-of-fine-chocolate-candies-white-dark-and-milk-chocolate-sweets-background-copy-space-top-.jpg&amp;imgrefurl=https%3A%2F%2Fwww.123rf.com%2Fphoto_95970804_assortment-of-fine-chocolate-candies-white-dark-and-milk-chocolate-sweets-background-copy-space-top-.html&amp;docid=gtNBZcFH2eTaFM&amp;tbnid=RqyM792vbUJ7rM%3A&amp;vet=10ahUKEwiJ09bSsMnlAhXo6nMBHSQKDMsQMwhWKAMwAw..i&amp;w=1300&amp;h=866&amp;bih=710&amp;biw=1536&amp;q=candy%20pic&amp;ved=0ahUKEwiJ09bSsMnlAhXo6nMBHSQKDMsQMwhWKAMwAw&amp;iact=mrc&amp;uact=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3A%2F%2Fpreviews.123rf.com%2Fimages%2Fannapustynnikova%2Fannapustynnikova1802%2Fannapustynnikova180200241%2F95970804-assortment-of-fine-chocolate-candies-white-dark-and-milk-chocolate-sweets-background-copy-space-top-.jpg&amp;imgrefurl=https%3A%2F%2Fwww.123rf.com%2Fphoto_95970804_assortment-of-fine-chocolate-candies-white-dark-and-milk-chocolate-sweets-background-copy-space-top-.html&amp;docid=gtNBZcFH2eTaFM&amp;tbnid=RqyM792vbUJ7rM%3A&amp;vet=10ahUKEwiJ09bSsMnlAhXo6nMBHSQKDMsQMwhWKAMwAw..i&amp;w=1300&amp;h=866&amp;bih=710&amp;biw=1536&amp;q=candy%20pic&amp;ved=0ahUKEwiJ09bSsMnlAhXo6nMBHSQKDMsQMwhWKAMwAw&amp;iact=mrc&amp;uact=8"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2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521014-17DB-417F-B5FD-3E884BFCCD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Machine Learning-</a:t>
            </a:r>
            <a:r>
              <a:rPr lang="en-US" sz="2600" b="1" dirty="0">
                <a:solidFill>
                  <a:srgbClr val="FFFFFF"/>
                </a:solidFill>
              </a:rPr>
              <a:t>Candy </a:t>
            </a:r>
            <a:r>
              <a:rPr lang="en-US" sz="2600" b="1" kern="1200" dirty="0">
                <a:solidFill>
                  <a:srgbClr val="FFFFFF"/>
                </a:solidFill>
                <a:latin typeface="+mj-lt"/>
                <a:ea typeface="+mj-ea"/>
                <a:cs typeface="+mj-cs"/>
              </a:rPr>
              <a:t>Data</a:t>
            </a:r>
            <a:endParaRPr lang="en-US" sz="2600" kern="1200" dirty="0">
              <a:solidFill>
                <a:srgbClr val="FFFFFF"/>
              </a:solidFill>
              <a:latin typeface="+mj-lt"/>
              <a:ea typeface="+mj-ea"/>
              <a:cs typeface="+mj-cs"/>
            </a:endParaRPr>
          </a:p>
        </p:txBody>
      </p:sp>
      <p:pic>
        <p:nvPicPr>
          <p:cNvPr id="6147" name="Picture 3" descr="Image result for candy pic">
            <a:hlinkClick r:id="rId2"/>
            <a:extLst>
              <a:ext uri="{FF2B5EF4-FFF2-40B4-BE49-F238E27FC236}">
                <a16:creationId xmlns:a16="http://schemas.microsoft.com/office/drawing/2014/main" id="{4671690E-4B23-471D-BC7B-2121F0050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213" y="876300"/>
            <a:ext cx="5395912"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8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3048000"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 Conclusions</a:t>
            </a:r>
            <a:br>
              <a:rPr lang="en-US" sz="2500" b="1" dirty="0">
                <a:solidFill>
                  <a:srgbClr val="FFFFFF"/>
                </a:solidFill>
                <a:latin typeface="Arial" panose="020B0604020202020204" pitchFamily="34" charset="0"/>
                <a:cs typeface="Arial" panose="020B0604020202020204" pitchFamily="34" charset="0"/>
              </a:rPr>
            </a:br>
            <a:endParaRPr lang="en-US" sz="2500" b="1" dirty="0">
              <a:solidFill>
                <a:srgbClr val="FFFFFF"/>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0D199FA-473C-49A9-A7F1-6A0C3B2F23EE}"/>
              </a:ext>
            </a:extLst>
          </p:cNvPr>
          <p:cNvSpPr txBox="1"/>
          <p:nvPr/>
        </p:nvSpPr>
        <p:spPr>
          <a:xfrm>
            <a:off x="1143840" y="4737098"/>
            <a:ext cx="10786181" cy="584775"/>
          </a:xfrm>
          <a:prstGeom prst="rect">
            <a:avLst/>
          </a:prstGeom>
          <a:noFill/>
        </p:spPr>
        <p:txBody>
          <a:bodyPr wrap="square" rtlCol="0">
            <a:spAutoFit/>
          </a:bodyPr>
          <a:lstStyle/>
          <a:p>
            <a:r>
              <a:rPr lang="en-US" sz="1600" b="1" dirty="0">
                <a:solidFill>
                  <a:schemeClr val="accent1">
                    <a:lumMod val="75000"/>
                  </a:schemeClr>
                </a:solidFill>
              </a:rPr>
              <a:t>As per our evaluation with (80:20) training and testing data </a:t>
            </a:r>
            <a:r>
              <a:rPr lang="en-US" sz="1600" b="1" dirty="0" err="1">
                <a:solidFill>
                  <a:schemeClr val="accent1">
                    <a:lumMod val="75000"/>
                  </a:schemeClr>
                </a:solidFill>
              </a:rPr>
              <a:t>chocholate</a:t>
            </a:r>
            <a:r>
              <a:rPr lang="en-US" sz="1600" b="1" dirty="0">
                <a:solidFill>
                  <a:schemeClr val="accent1">
                    <a:lumMod val="75000"/>
                  </a:schemeClr>
                </a:solidFill>
              </a:rPr>
              <a:t> is the most important attribute of a candy followed by </a:t>
            </a:r>
            <a:r>
              <a:rPr lang="en-US" sz="1600" b="1" dirty="0" err="1">
                <a:solidFill>
                  <a:schemeClr val="accent1">
                    <a:lumMod val="75000"/>
                  </a:schemeClr>
                </a:solidFill>
              </a:rPr>
              <a:t>crispedricewafer</a:t>
            </a:r>
            <a:r>
              <a:rPr lang="en-US" sz="1600" b="1" dirty="0">
                <a:solidFill>
                  <a:schemeClr val="accent1">
                    <a:lumMod val="75000"/>
                  </a:schemeClr>
                </a:solidFill>
              </a:rPr>
              <a:t>, </a:t>
            </a:r>
            <a:r>
              <a:rPr lang="en-US" sz="1600" b="1" dirty="0" err="1">
                <a:solidFill>
                  <a:schemeClr val="accent1">
                    <a:lumMod val="75000"/>
                  </a:schemeClr>
                </a:solidFill>
              </a:rPr>
              <a:t>peanutyalmondy</a:t>
            </a:r>
            <a:r>
              <a:rPr lang="en-US" sz="1600" b="1" dirty="0">
                <a:solidFill>
                  <a:schemeClr val="accent1">
                    <a:lumMod val="75000"/>
                  </a:schemeClr>
                </a:solidFill>
              </a:rPr>
              <a:t> and nougat. </a:t>
            </a:r>
          </a:p>
        </p:txBody>
      </p:sp>
      <p:pic>
        <p:nvPicPr>
          <p:cNvPr id="7" name="Picture 3" descr="Image result for candy pic">
            <a:hlinkClick r:id="rId2"/>
            <a:extLst>
              <a:ext uri="{FF2B5EF4-FFF2-40B4-BE49-F238E27FC236}">
                <a16:creationId xmlns:a16="http://schemas.microsoft.com/office/drawing/2014/main" id="{F86BA62D-78DD-4C16-8426-F6A5B6C48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7650"/>
            <a:ext cx="4648200"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14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2112727-E09B-4567-BAC8-E3A882587F8A}"/>
              </a:ext>
            </a:extLst>
          </p:cNvPr>
          <p:cNvSpPr>
            <a:spLocks noGrp="1"/>
          </p:cNvSpPr>
          <p:nvPr>
            <p:ph type="title"/>
          </p:nvPr>
        </p:nvSpPr>
        <p:spPr>
          <a:xfrm>
            <a:off x="1120624" y="1122807"/>
            <a:ext cx="9954443" cy="4297680"/>
          </a:xfrm>
          <a:noFill/>
          <a:ln>
            <a:noFill/>
          </a:ln>
        </p:spPr>
        <p:txBody>
          <a:bodyPr>
            <a:normAutofit/>
          </a:bodyPr>
          <a:lstStyle/>
          <a:p>
            <a:pPr algn="ctr"/>
            <a:r>
              <a:rPr lang="en-IN" sz="6000" dirty="0">
                <a:solidFill>
                  <a:srgbClr val="FFFFFF"/>
                </a:solidFill>
              </a:rPr>
              <a:t>Thank You !!</a:t>
            </a:r>
          </a:p>
        </p:txBody>
      </p:sp>
    </p:spTree>
    <p:extLst>
      <p:ext uri="{BB962C8B-B14F-4D97-AF65-F5344CB8AC3E}">
        <p14:creationId xmlns:p14="http://schemas.microsoft.com/office/powerpoint/2010/main" val="321577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2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521014-17DB-417F-B5FD-3E884BFCCD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Machine Learning-</a:t>
            </a:r>
            <a:r>
              <a:rPr lang="en-US" sz="2600" b="1" dirty="0">
                <a:solidFill>
                  <a:srgbClr val="FFFFFF"/>
                </a:solidFill>
              </a:rPr>
              <a:t>Candy </a:t>
            </a:r>
            <a:r>
              <a:rPr lang="en-US" sz="2600" b="1" kern="1200" dirty="0">
                <a:solidFill>
                  <a:srgbClr val="FFFFFF"/>
                </a:solidFill>
                <a:latin typeface="+mj-lt"/>
                <a:ea typeface="+mj-ea"/>
                <a:cs typeface="+mj-cs"/>
              </a:rPr>
              <a:t>Data</a:t>
            </a:r>
            <a:endParaRPr lang="en-US" sz="2600" kern="1200" dirty="0">
              <a:solidFill>
                <a:srgbClr val="FFFFFF"/>
              </a:solidFill>
              <a:latin typeface="+mj-lt"/>
              <a:ea typeface="+mj-ea"/>
              <a:cs typeface="+mj-cs"/>
            </a:endParaRPr>
          </a:p>
        </p:txBody>
      </p:sp>
      <p:pic>
        <p:nvPicPr>
          <p:cNvPr id="6147" name="Picture 3" descr="Image result for candy pic">
            <a:hlinkClick r:id="rId2"/>
            <a:extLst>
              <a:ext uri="{FF2B5EF4-FFF2-40B4-BE49-F238E27FC236}">
                <a16:creationId xmlns:a16="http://schemas.microsoft.com/office/drawing/2014/main" id="{4671690E-4B23-471D-BC7B-2121F0050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213" y="876300"/>
            <a:ext cx="5395912" cy="4000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D6ECEE-9B07-4512-AFCF-BB8A70E93D7C}"/>
              </a:ext>
            </a:extLst>
          </p:cNvPr>
          <p:cNvSpPr txBox="1"/>
          <p:nvPr/>
        </p:nvSpPr>
        <p:spPr>
          <a:xfrm>
            <a:off x="2290439" y="5282214"/>
            <a:ext cx="9064101" cy="156966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t>
            </a:r>
            <a:r>
              <a:rPr lang="en-US" sz="1600" b="1" dirty="0">
                <a:solidFill>
                  <a:schemeClr val="accent1">
                    <a:lumMod val="75000"/>
                  </a:schemeClr>
                </a:solidFill>
                <a:latin typeface="Arial" panose="020B0604020202020204" pitchFamily="34" charset="0"/>
                <a:cs typeface="Arial" panose="020B0604020202020204" pitchFamily="34" charset="0"/>
              </a:rPr>
              <a:t>What are the Features ?</a:t>
            </a:r>
          </a:p>
          <a:p>
            <a:r>
              <a:rPr lang="en-US" sz="1600" dirty="0">
                <a:solidFill>
                  <a:schemeClr val="accent1">
                    <a:lumMod val="75000"/>
                  </a:schemeClr>
                </a:solidFill>
                <a:latin typeface="Arial" panose="020B0604020202020204" pitchFamily="34" charset="0"/>
                <a:cs typeface="Arial" panose="020B0604020202020204" pitchFamily="34" charset="0"/>
              </a:rPr>
              <a:t>Chocolate, fruity, caramel, </a:t>
            </a:r>
            <a:r>
              <a:rPr lang="en-US" sz="1600" dirty="0" err="1">
                <a:solidFill>
                  <a:schemeClr val="accent1">
                    <a:lumMod val="75000"/>
                  </a:schemeClr>
                </a:solidFill>
                <a:latin typeface="Arial" panose="020B0604020202020204" pitchFamily="34" charset="0"/>
                <a:cs typeface="Arial" panose="020B0604020202020204" pitchFamily="34" charset="0"/>
              </a:rPr>
              <a:t>peanutyalmondy</a:t>
            </a:r>
            <a:r>
              <a:rPr lang="en-US" sz="1600" dirty="0">
                <a:solidFill>
                  <a:schemeClr val="accent1">
                    <a:lumMod val="75000"/>
                  </a:schemeClr>
                </a:solidFill>
                <a:latin typeface="Arial" panose="020B0604020202020204" pitchFamily="34" charset="0"/>
                <a:cs typeface="Arial" panose="020B0604020202020204" pitchFamily="34" charset="0"/>
              </a:rPr>
              <a:t>, nougat, </a:t>
            </a:r>
            <a:r>
              <a:rPr lang="en-US" sz="1600" dirty="0" err="1">
                <a:solidFill>
                  <a:schemeClr val="accent1">
                    <a:lumMod val="75000"/>
                  </a:schemeClr>
                </a:solidFill>
                <a:latin typeface="Arial" panose="020B0604020202020204" pitchFamily="34" charset="0"/>
                <a:cs typeface="Arial" panose="020B0604020202020204" pitchFamily="34" charset="0"/>
              </a:rPr>
              <a:t>crispedricewafer</a:t>
            </a:r>
            <a:r>
              <a:rPr lang="en-US" sz="1600" dirty="0">
                <a:solidFill>
                  <a:schemeClr val="accent1">
                    <a:lumMod val="75000"/>
                  </a:schemeClr>
                </a:solidFill>
                <a:latin typeface="Arial" panose="020B0604020202020204" pitchFamily="34" charset="0"/>
                <a:cs typeface="Arial" panose="020B0604020202020204" pitchFamily="34" charset="0"/>
              </a:rPr>
              <a:t>, hard, bar, pluribus </a:t>
            </a:r>
            <a:r>
              <a:rPr lang="en-US" sz="1600" dirty="0" err="1">
                <a:solidFill>
                  <a:schemeClr val="accent1">
                    <a:lumMod val="75000"/>
                  </a:schemeClr>
                </a:solidFill>
                <a:latin typeface="Arial" panose="020B0604020202020204" pitchFamily="34" charset="0"/>
                <a:cs typeface="Arial" panose="020B0604020202020204" pitchFamily="34" charset="0"/>
              </a:rPr>
              <a:t>sugarpercent</a:t>
            </a:r>
            <a:r>
              <a:rPr lang="en-US" sz="1600" dirty="0">
                <a:solidFill>
                  <a:schemeClr val="accent1">
                    <a:lumMod val="75000"/>
                  </a:schemeClr>
                </a:solidFill>
                <a:latin typeface="Arial" panose="020B0604020202020204" pitchFamily="34" charset="0"/>
                <a:cs typeface="Arial" panose="020B0604020202020204" pitchFamily="34" charset="0"/>
              </a:rPr>
              <a:t>, </a:t>
            </a:r>
            <a:r>
              <a:rPr lang="en-US" sz="1600" dirty="0" err="1">
                <a:solidFill>
                  <a:schemeClr val="accent1">
                    <a:lumMod val="75000"/>
                  </a:schemeClr>
                </a:solidFill>
                <a:latin typeface="Arial" panose="020B0604020202020204" pitchFamily="34" charset="0"/>
                <a:cs typeface="Arial" panose="020B0604020202020204" pitchFamily="34" charset="0"/>
              </a:rPr>
              <a:t>pricepercent</a:t>
            </a:r>
            <a:endParaRPr lang="en-US" sz="1600" dirty="0">
              <a:solidFill>
                <a:schemeClr val="accent1">
                  <a:lumMod val="75000"/>
                </a:schemeClr>
              </a:solidFill>
              <a:latin typeface="Arial" panose="020B0604020202020204" pitchFamily="34" charset="0"/>
              <a:cs typeface="Arial" panose="020B0604020202020204" pitchFamily="34" charset="0"/>
            </a:endParaRPr>
          </a:p>
          <a:p>
            <a:endParaRPr lang="en-US" sz="1600" dirty="0">
              <a:solidFill>
                <a:schemeClr val="accent1">
                  <a:lumMod val="75000"/>
                </a:schemeClr>
              </a:solidFill>
              <a:latin typeface="Arial" panose="020B0604020202020204" pitchFamily="34" charset="0"/>
              <a:cs typeface="Arial" panose="020B0604020202020204" pitchFamily="34" charset="0"/>
            </a:endParaRPr>
          </a:p>
          <a:p>
            <a:r>
              <a:rPr lang="en-US" sz="1600" b="1" dirty="0">
                <a:solidFill>
                  <a:schemeClr val="accent1">
                    <a:lumMod val="75000"/>
                  </a:schemeClr>
                </a:solidFill>
                <a:latin typeface="Arial" panose="020B0604020202020204" pitchFamily="34" charset="0"/>
                <a:cs typeface="Arial" panose="020B0604020202020204" pitchFamily="34" charset="0"/>
              </a:rPr>
              <a:t>-What is the response ?</a:t>
            </a:r>
          </a:p>
          <a:p>
            <a:r>
              <a:rPr lang="en-US" sz="1600" dirty="0" err="1">
                <a:solidFill>
                  <a:schemeClr val="accent1">
                    <a:lumMod val="75000"/>
                  </a:schemeClr>
                </a:solidFill>
                <a:latin typeface="Arial" panose="020B0604020202020204" pitchFamily="34" charset="0"/>
                <a:cs typeface="Arial" panose="020B0604020202020204" pitchFamily="34" charset="0"/>
              </a:rPr>
              <a:t>winpercent</a:t>
            </a:r>
            <a:endParaRPr lang="en-IN" sz="1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028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2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521014-17DB-417F-B5FD-3E884BFCCD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EDA</a:t>
            </a:r>
            <a:endParaRPr lang="en-US" sz="26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9BDDEB0E-3B3A-42EF-923E-AC307D1058B8}"/>
              </a:ext>
            </a:extLst>
          </p:cNvPr>
          <p:cNvSpPr txBox="1"/>
          <p:nvPr/>
        </p:nvSpPr>
        <p:spPr>
          <a:xfrm>
            <a:off x="4255911" y="1049867"/>
            <a:ext cx="7157156" cy="1200329"/>
          </a:xfrm>
          <a:prstGeom prst="rect">
            <a:avLst/>
          </a:prstGeom>
          <a:noFill/>
        </p:spPr>
        <p:txBody>
          <a:bodyPr wrap="square" rtlCol="0">
            <a:spAutoFit/>
          </a:bodyPr>
          <a:lstStyle/>
          <a:p>
            <a:r>
              <a:rPr lang="en-US" b="1" dirty="0">
                <a:solidFill>
                  <a:srgbClr val="FFFFFF"/>
                </a:solidFill>
                <a:latin typeface="Arial" panose="020B0604020202020204" pitchFamily="34" charset="0"/>
                <a:cs typeface="Arial" panose="020B0604020202020204" pitchFamily="34" charset="0"/>
              </a:rPr>
              <a:t>w many women were survived less than 5 years and how many more than 5years? How many women were survived less and how many more than 5years?How many women were survived less than 5 years and how many more than 5years?</a:t>
            </a:r>
            <a:endParaRPr lang="en-IN" dirty="0"/>
          </a:p>
        </p:txBody>
      </p:sp>
      <p:sp>
        <p:nvSpPr>
          <p:cNvPr id="5" name="TextBox 4">
            <a:extLst>
              <a:ext uri="{FF2B5EF4-FFF2-40B4-BE49-F238E27FC236}">
                <a16:creationId xmlns:a16="http://schemas.microsoft.com/office/drawing/2014/main" id="{B5CBF8CB-95EC-4CEE-B1F3-E66DF299162A}"/>
              </a:ext>
            </a:extLst>
          </p:cNvPr>
          <p:cNvSpPr txBox="1"/>
          <p:nvPr/>
        </p:nvSpPr>
        <p:spPr>
          <a:xfrm>
            <a:off x="4179650" y="2250196"/>
            <a:ext cx="7594661" cy="64633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FFFFFF"/>
                </a:solidFill>
                <a:latin typeface="Arial" panose="020B0604020202020204" pitchFamily="34" charset="0"/>
                <a:cs typeface="Arial" panose="020B0604020202020204" pitchFamily="34" charset="0"/>
              </a:rPr>
              <a:t>impacted with Age and cancer stage?</a:t>
            </a:r>
            <a:endParaRPr lang="en-US" dirty="0"/>
          </a:p>
          <a:p>
            <a:endParaRPr lang="en-IN" dirty="0"/>
          </a:p>
        </p:txBody>
      </p:sp>
      <p:pic>
        <p:nvPicPr>
          <p:cNvPr id="7" name="Picture 3" descr="Image result for candy pic">
            <a:hlinkClick r:id="rId2"/>
            <a:extLst>
              <a:ext uri="{FF2B5EF4-FFF2-40B4-BE49-F238E27FC236}">
                <a16:creationId xmlns:a16="http://schemas.microsoft.com/office/drawing/2014/main" id="{246393E5-BBE5-4671-90BC-5596DF00E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121" y="1180416"/>
            <a:ext cx="5395912"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9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2840182" cy="2371148"/>
          </a:xfrm>
        </p:spPr>
        <p:txBody>
          <a:bodyPr>
            <a:normAutofit/>
          </a:bodyPr>
          <a:lstStyle/>
          <a:p>
            <a:r>
              <a:rPr lang="en-IN" sz="2000" b="1" dirty="0">
                <a:solidFill>
                  <a:srgbClr val="FFFFFF"/>
                </a:solidFill>
                <a:latin typeface="Arial" panose="020B0604020202020204" pitchFamily="34" charset="0"/>
                <a:cs typeface="Arial" panose="020B0604020202020204" pitchFamily="34" charset="0"/>
              </a:rPr>
              <a:t>Count of different features of candies</a:t>
            </a:r>
          </a:p>
        </p:txBody>
      </p:sp>
      <p:pic>
        <p:nvPicPr>
          <p:cNvPr id="6" name="Picture 5">
            <a:extLst>
              <a:ext uri="{FF2B5EF4-FFF2-40B4-BE49-F238E27FC236}">
                <a16:creationId xmlns:a16="http://schemas.microsoft.com/office/drawing/2014/main" id="{F0DE15A2-0780-4D2E-A863-28500884AD8F}"/>
              </a:ext>
            </a:extLst>
          </p:cNvPr>
          <p:cNvPicPr>
            <a:picLocks noChangeAspect="1"/>
          </p:cNvPicPr>
          <p:nvPr/>
        </p:nvPicPr>
        <p:blipFill>
          <a:blip r:embed="rId2"/>
          <a:stretch>
            <a:fillRect/>
          </a:stretch>
        </p:blipFill>
        <p:spPr>
          <a:xfrm>
            <a:off x="4086226" y="1"/>
            <a:ext cx="4001332" cy="3673588"/>
          </a:xfrm>
          <a:prstGeom prst="rect">
            <a:avLst/>
          </a:prstGeom>
        </p:spPr>
      </p:pic>
      <p:pic>
        <p:nvPicPr>
          <p:cNvPr id="7" name="Picture 6">
            <a:extLst>
              <a:ext uri="{FF2B5EF4-FFF2-40B4-BE49-F238E27FC236}">
                <a16:creationId xmlns:a16="http://schemas.microsoft.com/office/drawing/2014/main" id="{9AC16A95-654A-490A-BD30-330778FFE2C5}"/>
              </a:ext>
            </a:extLst>
          </p:cNvPr>
          <p:cNvPicPr>
            <a:picLocks noChangeAspect="1"/>
          </p:cNvPicPr>
          <p:nvPr/>
        </p:nvPicPr>
        <p:blipFill>
          <a:blip r:embed="rId3"/>
          <a:stretch>
            <a:fillRect/>
          </a:stretch>
        </p:blipFill>
        <p:spPr>
          <a:xfrm>
            <a:off x="8076458" y="171162"/>
            <a:ext cx="4115542" cy="3502426"/>
          </a:xfrm>
          <a:prstGeom prst="rect">
            <a:avLst/>
          </a:prstGeom>
        </p:spPr>
      </p:pic>
      <p:graphicFrame>
        <p:nvGraphicFramePr>
          <p:cNvPr id="8" name="Table 7">
            <a:extLst>
              <a:ext uri="{FF2B5EF4-FFF2-40B4-BE49-F238E27FC236}">
                <a16:creationId xmlns:a16="http://schemas.microsoft.com/office/drawing/2014/main" id="{56740562-D85F-4960-9755-C21B2E9D68EF}"/>
              </a:ext>
            </a:extLst>
          </p:cNvPr>
          <p:cNvGraphicFramePr>
            <a:graphicFrameLocks noGrp="1"/>
          </p:cNvGraphicFramePr>
          <p:nvPr>
            <p:extLst>
              <p:ext uri="{D42A27DB-BD31-4B8C-83A1-F6EECF244321}">
                <p14:modId xmlns:p14="http://schemas.microsoft.com/office/powerpoint/2010/main" val="1074489146"/>
              </p:ext>
            </p:extLst>
          </p:nvPr>
        </p:nvGraphicFramePr>
        <p:xfrm>
          <a:off x="1108781" y="4952093"/>
          <a:ext cx="10515600" cy="914400"/>
        </p:xfrm>
        <a:graphic>
          <a:graphicData uri="http://schemas.openxmlformats.org/drawingml/2006/table">
            <a:tbl>
              <a:tblPr/>
              <a:tblGrid>
                <a:gridCol w="10515600">
                  <a:extLst>
                    <a:ext uri="{9D8B030D-6E8A-4147-A177-3AD203B41FA5}">
                      <a16:colId xmlns:a16="http://schemas.microsoft.com/office/drawing/2014/main" val="799379342"/>
                    </a:ext>
                  </a:extLst>
                </a:gridCol>
              </a:tblGrid>
              <a:tr h="0">
                <a:tc>
                  <a:txBody>
                    <a:bodyPr/>
                    <a:lstStyle/>
                    <a:p>
                      <a:pPr marL="0" indent="0" algn="l" defTabSz="914400" rtl="0" eaLnBrk="1" fontAlgn="t" latinLnBrk="0" hangingPunct="1">
                        <a:buFont typeface="Wingdings" panose="05000000000000000000" pitchFamily="2" charset="2"/>
                        <a:buNone/>
                      </a:pPr>
                      <a:r>
                        <a:rPr lang="en-US" sz="1800" b="1" kern="1200" dirty="0">
                          <a:solidFill>
                            <a:schemeClr val="accent1">
                              <a:lumMod val="75000"/>
                            </a:schemeClr>
                          </a:solidFill>
                          <a:latin typeface="+mn-lt"/>
                          <a:ea typeface="+mn-ea"/>
                          <a:cs typeface="+mn-cs"/>
                        </a:rPr>
                        <a:t>From this graph we can see that,</a:t>
                      </a:r>
                      <a:br>
                        <a:rPr lang="en-US" sz="1800" b="1" kern="1200" dirty="0">
                          <a:solidFill>
                            <a:schemeClr val="accent1">
                              <a:lumMod val="75000"/>
                            </a:schemeClr>
                          </a:solidFill>
                          <a:latin typeface="+mn-lt"/>
                          <a:ea typeface="+mn-ea"/>
                          <a:cs typeface="+mn-cs"/>
                        </a:rPr>
                      </a:br>
                      <a:r>
                        <a:rPr lang="en-US" sz="1800" b="0" kern="1200" dirty="0">
                          <a:solidFill>
                            <a:schemeClr val="accent1">
                              <a:lumMod val="75000"/>
                            </a:schemeClr>
                          </a:solidFill>
                          <a:latin typeface="+mn-lt"/>
                          <a:ea typeface="+mn-ea"/>
                          <a:cs typeface="+mn-cs"/>
                        </a:rPr>
                        <a:t>-</a:t>
                      </a:r>
                      <a:r>
                        <a:rPr lang="en-US" sz="1800" b="1" kern="1200" dirty="0">
                          <a:solidFill>
                            <a:schemeClr val="accent1">
                              <a:lumMod val="75000"/>
                            </a:schemeClr>
                          </a:solidFill>
                          <a:latin typeface="+mn-lt"/>
                          <a:ea typeface="+mn-ea"/>
                          <a:cs typeface="+mn-cs"/>
                        </a:rPr>
                        <a:t> </a:t>
                      </a:r>
                      <a:r>
                        <a:rPr lang="en-US" sz="1800" b="0" kern="1200" dirty="0">
                          <a:solidFill>
                            <a:schemeClr val="accent1">
                              <a:lumMod val="75000"/>
                            </a:schemeClr>
                          </a:solidFill>
                          <a:latin typeface="+mn-lt"/>
                          <a:ea typeface="+mn-ea"/>
                          <a:cs typeface="+mn-cs"/>
                        </a:rPr>
                        <a:t>Most of the cadies are pluribus, meaning they are one of the many candies in the bag or box.</a:t>
                      </a:r>
                      <a:br>
                        <a:rPr lang="en-US" sz="1800" b="0" kern="1200" dirty="0">
                          <a:solidFill>
                            <a:schemeClr val="accent1">
                              <a:lumMod val="75000"/>
                            </a:schemeClr>
                          </a:solidFill>
                          <a:latin typeface="+mn-lt"/>
                          <a:ea typeface="+mn-ea"/>
                          <a:cs typeface="+mn-cs"/>
                        </a:rPr>
                      </a:br>
                      <a:r>
                        <a:rPr lang="en-US" sz="1800" b="0" kern="1200" dirty="0">
                          <a:solidFill>
                            <a:schemeClr val="accent1">
                              <a:lumMod val="75000"/>
                            </a:schemeClr>
                          </a:solidFill>
                          <a:latin typeface="+mn-lt"/>
                          <a:ea typeface="+mn-ea"/>
                          <a:cs typeface="+mn-cs"/>
                        </a:rPr>
                        <a:t>- Most of the candies either contains chocolate or has a fruity flavor.</a:t>
                      </a:r>
                    </a:p>
                  </a:txBody>
                  <a:tcPr>
                    <a:lnL>
                      <a:noFill/>
                    </a:lnL>
                    <a:lnR>
                      <a:noFill/>
                    </a:lnR>
                    <a:lnT>
                      <a:noFill/>
                    </a:lnT>
                    <a:lnB>
                      <a:noFill/>
                    </a:lnB>
                  </a:tcPr>
                </a:tc>
                <a:extLst>
                  <a:ext uri="{0D108BD9-81ED-4DB2-BD59-A6C34878D82A}">
                    <a16:rowId xmlns:a16="http://schemas.microsoft.com/office/drawing/2014/main" val="2111625945"/>
                  </a:ext>
                </a:extLst>
              </a:tr>
            </a:tbl>
          </a:graphicData>
        </a:graphic>
      </p:graphicFrame>
    </p:spTree>
    <p:extLst>
      <p:ext uri="{BB962C8B-B14F-4D97-AF65-F5344CB8AC3E}">
        <p14:creationId xmlns:p14="http://schemas.microsoft.com/office/powerpoint/2010/main" val="141545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2840182"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Correlation among different variables</a:t>
            </a:r>
          </a:p>
        </p:txBody>
      </p:sp>
      <p:pic>
        <p:nvPicPr>
          <p:cNvPr id="3" name="Picture 2">
            <a:extLst>
              <a:ext uri="{FF2B5EF4-FFF2-40B4-BE49-F238E27FC236}">
                <a16:creationId xmlns:a16="http://schemas.microsoft.com/office/drawing/2014/main" id="{CA284281-A8A4-46E3-9F7B-FB5FA8F54C12}"/>
              </a:ext>
            </a:extLst>
          </p:cNvPr>
          <p:cNvPicPr>
            <a:picLocks noChangeAspect="1"/>
          </p:cNvPicPr>
          <p:nvPr/>
        </p:nvPicPr>
        <p:blipFill>
          <a:blip r:embed="rId2"/>
          <a:stretch>
            <a:fillRect/>
          </a:stretch>
        </p:blipFill>
        <p:spPr>
          <a:xfrm>
            <a:off x="5133975" y="0"/>
            <a:ext cx="5943600" cy="3876675"/>
          </a:xfrm>
          <a:prstGeom prst="rect">
            <a:avLst/>
          </a:prstGeom>
        </p:spPr>
      </p:pic>
      <p:graphicFrame>
        <p:nvGraphicFramePr>
          <p:cNvPr id="4" name="Table 3">
            <a:extLst>
              <a:ext uri="{FF2B5EF4-FFF2-40B4-BE49-F238E27FC236}">
                <a16:creationId xmlns:a16="http://schemas.microsoft.com/office/drawing/2014/main" id="{2CF64C48-AD42-44D0-B3BA-F7977296E00E}"/>
              </a:ext>
            </a:extLst>
          </p:cNvPr>
          <p:cNvGraphicFramePr>
            <a:graphicFrameLocks noGrp="1"/>
          </p:cNvGraphicFramePr>
          <p:nvPr>
            <p:extLst>
              <p:ext uri="{D42A27DB-BD31-4B8C-83A1-F6EECF244321}">
                <p14:modId xmlns:p14="http://schemas.microsoft.com/office/powerpoint/2010/main" val="3958596560"/>
              </p:ext>
            </p:extLst>
          </p:nvPr>
        </p:nvGraphicFramePr>
        <p:xfrm>
          <a:off x="1069019" y="5243972"/>
          <a:ext cx="10515600" cy="1463040"/>
        </p:xfrm>
        <a:graphic>
          <a:graphicData uri="http://schemas.openxmlformats.org/drawingml/2006/table">
            <a:tbl>
              <a:tblPr/>
              <a:tblGrid>
                <a:gridCol w="10515600">
                  <a:extLst>
                    <a:ext uri="{9D8B030D-6E8A-4147-A177-3AD203B41FA5}">
                      <a16:colId xmlns:a16="http://schemas.microsoft.com/office/drawing/2014/main" val="4127033502"/>
                    </a:ext>
                  </a:extLst>
                </a:gridCol>
              </a:tblGrid>
              <a:tr h="0">
                <a:tc>
                  <a:txBody>
                    <a:bodyPr/>
                    <a:lstStyle/>
                    <a:p>
                      <a:pPr marL="285750" indent="-285750" algn="l" defTabSz="914400" rtl="0" eaLnBrk="1" fontAlgn="t" latinLnBrk="0" hangingPunct="1">
                        <a:buFontTx/>
                        <a:buChar char="-"/>
                      </a:pPr>
                      <a:r>
                        <a:rPr lang="en-US" sz="1800" kern="1200" dirty="0">
                          <a:solidFill>
                            <a:schemeClr val="accent1">
                              <a:lumMod val="75000"/>
                            </a:schemeClr>
                          </a:solidFill>
                          <a:latin typeface="+mn-lt"/>
                          <a:ea typeface="+mn-ea"/>
                          <a:cs typeface="+mn-cs"/>
                        </a:rPr>
                        <a:t>As per the above heat map, we can see that the highest correlation with </a:t>
                      </a:r>
                      <a:r>
                        <a:rPr lang="en-US" sz="1800" kern="1200" dirty="0" err="1">
                          <a:solidFill>
                            <a:schemeClr val="accent1">
                              <a:lumMod val="75000"/>
                            </a:schemeClr>
                          </a:solidFill>
                          <a:latin typeface="+mn-lt"/>
                          <a:ea typeface="+mn-ea"/>
                          <a:cs typeface="+mn-cs"/>
                        </a:rPr>
                        <a:t>Winpercent</a:t>
                      </a:r>
                      <a:r>
                        <a:rPr lang="en-US" sz="1800" kern="1200" dirty="0">
                          <a:solidFill>
                            <a:schemeClr val="accent1">
                              <a:lumMod val="75000"/>
                            </a:schemeClr>
                          </a:solidFill>
                          <a:latin typeface="+mn-lt"/>
                          <a:ea typeface="+mn-ea"/>
                          <a:cs typeface="+mn-cs"/>
                        </a:rPr>
                        <a:t>, is for chocolate, </a:t>
                      </a:r>
                      <a:r>
                        <a:rPr lang="en-US" sz="1800" kern="1200" dirty="0" err="1">
                          <a:solidFill>
                            <a:schemeClr val="accent1">
                              <a:lumMod val="75000"/>
                            </a:schemeClr>
                          </a:solidFill>
                          <a:latin typeface="+mn-lt"/>
                          <a:ea typeface="+mn-ea"/>
                          <a:cs typeface="+mn-cs"/>
                        </a:rPr>
                        <a:t>peanutyalmondy</a:t>
                      </a:r>
                      <a:r>
                        <a:rPr lang="en-US" sz="1800" kern="1200" dirty="0">
                          <a:solidFill>
                            <a:schemeClr val="accent1">
                              <a:lumMod val="75000"/>
                            </a:schemeClr>
                          </a:solidFill>
                          <a:latin typeface="+mn-lt"/>
                          <a:ea typeface="+mn-ea"/>
                          <a:cs typeface="+mn-cs"/>
                        </a:rPr>
                        <a:t> and bar.</a:t>
                      </a:r>
                      <a:br>
                        <a:rPr lang="en-US" sz="1800" kern="1200" dirty="0">
                          <a:solidFill>
                            <a:schemeClr val="accent1">
                              <a:lumMod val="75000"/>
                            </a:schemeClr>
                          </a:solidFill>
                          <a:latin typeface="+mn-lt"/>
                          <a:ea typeface="+mn-ea"/>
                          <a:cs typeface="+mn-cs"/>
                        </a:rPr>
                      </a:br>
                      <a:r>
                        <a:rPr lang="en-US" sz="1800" kern="1200" dirty="0">
                          <a:solidFill>
                            <a:schemeClr val="accent1">
                              <a:lumMod val="75000"/>
                            </a:schemeClr>
                          </a:solidFill>
                          <a:latin typeface="+mn-lt"/>
                          <a:ea typeface="+mn-ea"/>
                          <a:cs typeface="+mn-cs"/>
                        </a:rPr>
                        <a:t>- The highest correlation for </a:t>
                      </a:r>
                      <a:r>
                        <a:rPr lang="en-US" sz="1800" kern="1200" dirty="0" err="1">
                          <a:solidFill>
                            <a:schemeClr val="accent1">
                              <a:lumMod val="75000"/>
                            </a:schemeClr>
                          </a:solidFill>
                          <a:latin typeface="+mn-lt"/>
                          <a:ea typeface="+mn-ea"/>
                          <a:cs typeface="+mn-cs"/>
                        </a:rPr>
                        <a:t>Pricepercent</a:t>
                      </a:r>
                      <a:r>
                        <a:rPr lang="en-US" sz="1800" kern="1200" dirty="0">
                          <a:solidFill>
                            <a:schemeClr val="accent1">
                              <a:lumMod val="75000"/>
                            </a:schemeClr>
                          </a:solidFill>
                          <a:latin typeface="+mn-lt"/>
                          <a:ea typeface="+mn-ea"/>
                          <a:cs typeface="+mn-cs"/>
                        </a:rPr>
                        <a:t> is with chocolate and bar.</a:t>
                      </a:r>
                      <a:br>
                        <a:rPr lang="en-US" sz="1800" kern="1200" dirty="0">
                          <a:solidFill>
                            <a:schemeClr val="accent1">
                              <a:lumMod val="75000"/>
                            </a:schemeClr>
                          </a:solidFill>
                          <a:latin typeface="+mn-lt"/>
                          <a:ea typeface="+mn-ea"/>
                          <a:cs typeface="+mn-cs"/>
                        </a:rPr>
                      </a:br>
                      <a:r>
                        <a:rPr lang="en-US" sz="1800" kern="1200" dirty="0">
                          <a:solidFill>
                            <a:schemeClr val="accent1">
                              <a:lumMod val="75000"/>
                            </a:schemeClr>
                          </a:solidFill>
                          <a:latin typeface="+mn-lt"/>
                          <a:ea typeface="+mn-ea"/>
                          <a:cs typeface="+mn-cs"/>
                        </a:rPr>
                        <a:t>- Chocolate has higher correlation with Bar, </a:t>
                      </a:r>
                      <a:r>
                        <a:rPr lang="en-US" sz="1800" kern="1200" dirty="0" err="1">
                          <a:solidFill>
                            <a:schemeClr val="accent1">
                              <a:lumMod val="75000"/>
                            </a:schemeClr>
                          </a:solidFill>
                          <a:latin typeface="+mn-lt"/>
                          <a:ea typeface="+mn-ea"/>
                          <a:cs typeface="+mn-cs"/>
                        </a:rPr>
                        <a:t>peanutyalmondy</a:t>
                      </a:r>
                      <a:r>
                        <a:rPr lang="en-US" sz="1800" kern="1200" dirty="0">
                          <a:solidFill>
                            <a:schemeClr val="accent1">
                              <a:lumMod val="75000"/>
                            </a:schemeClr>
                          </a:solidFill>
                          <a:latin typeface="+mn-lt"/>
                          <a:ea typeface="+mn-ea"/>
                          <a:cs typeface="+mn-cs"/>
                        </a:rPr>
                        <a:t>. </a:t>
                      </a:r>
                    </a:p>
                    <a:p>
                      <a:pPr marL="0" indent="0" algn="l" defTabSz="914400" rtl="0" eaLnBrk="1" fontAlgn="t" latinLnBrk="0" hangingPunct="1">
                        <a:buFontTx/>
                        <a:buNone/>
                      </a:pPr>
                      <a:r>
                        <a:rPr lang="en-US" sz="1800" kern="1200" dirty="0">
                          <a:solidFill>
                            <a:schemeClr val="accent1">
                              <a:lumMod val="75000"/>
                            </a:schemeClr>
                          </a:solidFill>
                          <a:latin typeface="+mn-lt"/>
                          <a:ea typeface="+mn-ea"/>
                          <a:cs typeface="+mn-cs"/>
                        </a:rPr>
                        <a:t>     - Fruity has the negative correlation with </a:t>
                      </a:r>
                      <a:r>
                        <a:rPr lang="en-US" sz="1800" kern="1200" dirty="0" err="1">
                          <a:solidFill>
                            <a:schemeClr val="accent1">
                              <a:lumMod val="75000"/>
                            </a:schemeClr>
                          </a:solidFill>
                          <a:latin typeface="+mn-lt"/>
                          <a:ea typeface="+mn-ea"/>
                          <a:cs typeface="+mn-cs"/>
                        </a:rPr>
                        <a:t>winpercent</a:t>
                      </a:r>
                      <a:r>
                        <a:rPr lang="en-US" sz="1800" kern="1200" dirty="0">
                          <a:solidFill>
                            <a:schemeClr val="accent1">
                              <a:lumMod val="75000"/>
                            </a:schemeClr>
                          </a:solidFill>
                          <a:latin typeface="+mn-lt"/>
                          <a:ea typeface="+mn-ea"/>
                          <a:cs typeface="+mn-cs"/>
                        </a:rPr>
                        <a:t>.</a:t>
                      </a:r>
                    </a:p>
                  </a:txBody>
                  <a:tcPr>
                    <a:lnL>
                      <a:noFill/>
                    </a:lnL>
                    <a:lnR>
                      <a:noFill/>
                    </a:lnR>
                    <a:lnT>
                      <a:noFill/>
                    </a:lnT>
                    <a:lnB>
                      <a:noFill/>
                    </a:lnB>
                  </a:tcPr>
                </a:tc>
                <a:extLst>
                  <a:ext uri="{0D108BD9-81ED-4DB2-BD59-A6C34878D82A}">
                    <a16:rowId xmlns:a16="http://schemas.microsoft.com/office/drawing/2014/main" val="348280461"/>
                  </a:ext>
                </a:extLst>
              </a:tr>
            </a:tbl>
          </a:graphicData>
        </a:graphic>
      </p:graphicFrame>
    </p:spTree>
    <p:extLst>
      <p:ext uri="{BB962C8B-B14F-4D97-AF65-F5344CB8AC3E}">
        <p14:creationId xmlns:p14="http://schemas.microsoft.com/office/powerpoint/2010/main" val="23144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42096" y="701335"/>
            <a:ext cx="2840182" cy="1713390"/>
          </a:xfrm>
        </p:spPr>
        <p:txBody>
          <a:bodyPr>
            <a:normAutofit/>
          </a:bodyPr>
          <a:lstStyle/>
          <a:p>
            <a:r>
              <a:rPr lang="en-US" sz="2000" b="1" dirty="0">
                <a:solidFill>
                  <a:srgbClr val="FFFFFF"/>
                </a:solidFill>
                <a:latin typeface="Arial" panose="020B0604020202020204" pitchFamily="34" charset="0"/>
                <a:cs typeface="Arial" panose="020B0604020202020204" pitchFamily="34" charset="0"/>
              </a:rPr>
              <a:t>Relationship among </a:t>
            </a:r>
            <a:r>
              <a:rPr lang="en-US" sz="2000" b="1" dirty="0" err="1">
                <a:solidFill>
                  <a:srgbClr val="FFFFFF"/>
                </a:solidFill>
                <a:latin typeface="Arial" panose="020B0604020202020204" pitchFamily="34" charset="0"/>
                <a:cs typeface="Arial" panose="020B0604020202020204" pitchFamily="34" charset="0"/>
              </a:rPr>
              <a:t>winpercent</a:t>
            </a:r>
            <a:r>
              <a:rPr lang="en-US" sz="2000" b="1" dirty="0">
                <a:solidFill>
                  <a:srgbClr val="FFFFFF"/>
                </a:solidFill>
                <a:latin typeface="Arial" panose="020B0604020202020204" pitchFamily="34" charset="0"/>
                <a:cs typeface="Arial" panose="020B0604020202020204" pitchFamily="34" charset="0"/>
              </a:rPr>
              <a:t>, </a:t>
            </a:r>
            <a:r>
              <a:rPr lang="en-US" sz="2000" b="1" dirty="0" err="1">
                <a:solidFill>
                  <a:srgbClr val="FFFFFF"/>
                </a:solidFill>
                <a:latin typeface="Arial" panose="020B0604020202020204" pitchFamily="34" charset="0"/>
                <a:cs typeface="Arial" panose="020B0604020202020204" pitchFamily="34" charset="0"/>
              </a:rPr>
              <a:t>pricepercent</a:t>
            </a:r>
            <a:r>
              <a:rPr lang="en-US" sz="2000" b="1" dirty="0">
                <a:solidFill>
                  <a:srgbClr val="FFFFFF"/>
                </a:solidFill>
                <a:latin typeface="Arial" panose="020B0604020202020204" pitchFamily="34" charset="0"/>
                <a:cs typeface="Arial" panose="020B0604020202020204" pitchFamily="34" charset="0"/>
              </a:rPr>
              <a:t> and </a:t>
            </a:r>
            <a:r>
              <a:rPr lang="en-US" sz="2000" b="1" dirty="0" err="1">
                <a:solidFill>
                  <a:srgbClr val="FFFFFF"/>
                </a:solidFill>
                <a:latin typeface="Arial" panose="020B0604020202020204" pitchFamily="34" charset="0"/>
                <a:cs typeface="Arial" panose="020B0604020202020204" pitchFamily="34" charset="0"/>
              </a:rPr>
              <a:t>sugarpercent</a:t>
            </a:r>
            <a:br>
              <a:rPr lang="en-US" sz="2500" b="1" dirty="0">
                <a:solidFill>
                  <a:srgbClr val="FFFFFF"/>
                </a:solidFill>
                <a:latin typeface="Arial" panose="020B0604020202020204" pitchFamily="34" charset="0"/>
                <a:cs typeface="Arial" panose="020B0604020202020204" pitchFamily="34" charset="0"/>
              </a:rPr>
            </a:br>
            <a:endParaRPr lang="en-US" sz="2500" b="1"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457BCC6-A3B4-43E2-B06C-50F7631A4E68}"/>
              </a:ext>
            </a:extLst>
          </p:cNvPr>
          <p:cNvPicPr>
            <a:picLocks noChangeAspect="1"/>
          </p:cNvPicPr>
          <p:nvPr/>
        </p:nvPicPr>
        <p:blipFill>
          <a:blip r:embed="rId2"/>
          <a:stretch>
            <a:fillRect/>
          </a:stretch>
        </p:blipFill>
        <p:spPr>
          <a:xfrm>
            <a:off x="4358936" y="0"/>
            <a:ext cx="6320901" cy="2884457"/>
          </a:xfrm>
          <a:prstGeom prst="rect">
            <a:avLst/>
          </a:prstGeom>
        </p:spPr>
      </p:pic>
      <p:pic>
        <p:nvPicPr>
          <p:cNvPr id="6" name="Picture 5">
            <a:extLst>
              <a:ext uri="{FF2B5EF4-FFF2-40B4-BE49-F238E27FC236}">
                <a16:creationId xmlns:a16="http://schemas.microsoft.com/office/drawing/2014/main" id="{73D31AC7-7F5E-4875-A150-A98707905F65}"/>
              </a:ext>
            </a:extLst>
          </p:cNvPr>
          <p:cNvPicPr>
            <a:picLocks noChangeAspect="1"/>
          </p:cNvPicPr>
          <p:nvPr/>
        </p:nvPicPr>
        <p:blipFill>
          <a:blip r:embed="rId3"/>
          <a:stretch>
            <a:fillRect/>
          </a:stretch>
        </p:blipFill>
        <p:spPr>
          <a:xfrm>
            <a:off x="4358936" y="2884457"/>
            <a:ext cx="6320901" cy="2692432"/>
          </a:xfrm>
          <a:prstGeom prst="rect">
            <a:avLst/>
          </a:prstGeom>
        </p:spPr>
      </p:pic>
      <p:graphicFrame>
        <p:nvGraphicFramePr>
          <p:cNvPr id="7" name="Table 6">
            <a:extLst>
              <a:ext uri="{FF2B5EF4-FFF2-40B4-BE49-F238E27FC236}">
                <a16:creationId xmlns:a16="http://schemas.microsoft.com/office/drawing/2014/main" id="{11CEDFC0-62A1-4D5D-831B-4F7E3F7A618C}"/>
              </a:ext>
            </a:extLst>
          </p:cNvPr>
          <p:cNvGraphicFramePr>
            <a:graphicFrameLocks noGrp="1"/>
          </p:cNvGraphicFramePr>
          <p:nvPr>
            <p:extLst>
              <p:ext uri="{D42A27DB-BD31-4B8C-83A1-F6EECF244321}">
                <p14:modId xmlns:p14="http://schemas.microsoft.com/office/powerpoint/2010/main" val="556253036"/>
              </p:ext>
            </p:extLst>
          </p:nvPr>
        </p:nvGraphicFramePr>
        <p:xfrm>
          <a:off x="1228818" y="6068672"/>
          <a:ext cx="10515600" cy="365760"/>
        </p:xfrm>
        <a:graphic>
          <a:graphicData uri="http://schemas.openxmlformats.org/drawingml/2006/table">
            <a:tbl>
              <a:tblPr/>
              <a:tblGrid>
                <a:gridCol w="10515600">
                  <a:extLst>
                    <a:ext uri="{9D8B030D-6E8A-4147-A177-3AD203B41FA5}">
                      <a16:colId xmlns:a16="http://schemas.microsoft.com/office/drawing/2014/main" val="449508810"/>
                    </a:ext>
                  </a:extLst>
                </a:gridCol>
              </a:tblGrid>
              <a:tr h="0">
                <a:tc>
                  <a:txBody>
                    <a:bodyPr/>
                    <a:lstStyle/>
                    <a:p>
                      <a:pPr marL="0" indent="0" algn="l" defTabSz="914400" rtl="0" eaLnBrk="1" fontAlgn="t" latinLnBrk="0" hangingPunct="1">
                        <a:buFont typeface="Wingdings" panose="05000000000000000000" pitchFamily="2" charset="2"/>
                        <a:buNone/>
                      </a:pPr>
                      <a:r>
                        <a:rPr lang="en-US" sz="1800" kern="1200" dirty="0">
                          <a:solidFill>
                            <a:schemeClr val="accent1">
                              <a:lumMod val="75000"/>
                            </a:schemeClr>
                          </a:solidFill>
                          <a:latin typeface="+mn-lt"/>
                          <a:ea typeface="+mn-ea"/>
                          <a:cs typeface="+mn-cs"/>
                        </a:rPr>
                        <a:t>As per the above plots there is </a:t>
                      </a:r>
                      <a:r>
                        <a:rPr lang="en-US" sz="1800" b="1" kern="1200" dirty="0">
                          <a:solidFill>
                            <a:schemeClr val="accent1">
                              <a:lumMod val="75000"/>
                            </a:schemeClr>
                          </a:solidFill>
                          <a:latin typeface="+mn-lt"/>
                          <a:ea typeface="+mn-ea"/>
                          <a:cs typeface="+mn-cs"/>
                        </a:rPr>
                        <a:t>no</a:t>
                      </a:r>
                      <a:r>
                        <a:rPr lang="en-US" sz="1800" kern="1200" dirty="0">
                          <a:solidFill>
                            <a:schemeClr val="accent1">
                              <a:lumMod val="75000"/>
                            </a:schemeClr>
                          </a:solidFill>
                          <a:latin typeface="+mn-lt"/>
                          <a:ea typeface="+mn-ea"/>
                          <a:cs typeface="+mn-cs"/>
                        </a:rPr>
                        <a:t> strong linear relationship among </a:t>
                      </a:r>
                      <a:r>
                        <a:rPr lang="en-US" sz="1800" kern="1200" dirty="0" err="1">
                          <a:solidFill>
                            <a:schemeClr val="accent1">
                              <a:lumMod val="75000"/>
                            </a:schemeClr>
                          </a:solidFill>
                          <a:latin typeface="+mn-lt"/>
                          <a:ea typeface="+mn-ea"/>
                          <a:cs typeface="+mn-cs"/>
                        </a:rPr>
                        <a:t>winpercent</a:t>
                      </a:r>
                      <a:r>
                        <a:rPr lang="en-US" sz="1800" kern="1200" dirty="0">
                          <a:solidFill>
                            <a:schemeClr val="accent1">
                              <a:lumMod val="75000"/>
                            </a:schemeClr>
                          </a:solidFill>
                          <a:latin typeface="+mn-lt"/>
                          <a:ea typeface="+mn-ea"/>
                          <a:cs typeface="+mn-cs"/>
                        </a:rPr>
                        <a:t>, </a:t>
                      </a:r>
                      <a:r>
                        <a:rPr lang="en-US" sz="1800" kern="1200" dirty="0" err="1">
                          <a:solidFill>
                            <a:schemeClr val="accent1">
                              <a:lumMod val="75000"/>
                            </a:schemeClr>
                          </a:solidFill>
                          <a:latin typeface="+mn-lt"/>
                          <a:ea typeface="+mn-ea"/>
                          <a:cs typeface="+mn-cs"/>
                        </a:rPr>
                        <a:t>pricepercent</a:t>
                      </a:r>
                      <a:r>
                        <a:rPr lang="en-US" sz="1800" kern="1200" dirty="0">
                          <a:solidFill>
                            <a:schemeClr val="accent1">
                              <a:lumMod val="75000"/>
                            </a:schemeClr>
                          </a:solidFill>
                          <a:latin typeface="+mn-lt"/>
                          <a:ea typeface="+mn-ea"/>
                          <a:cs typeface="+mn-cs"/>
                        </a:rPr>
                        <a:t> and </a:t>
                      </a:r>
                      <a:r>
                        <a:rPr lang="en-US" sz="1800" kern="1200" dirty="0" err="1">
                          <a:solidFill>
                            <a:schemeClr val="accent1">
                              <a:lumMod val="75000"/>
                            </a:schemeClr>
                          </a:solidFill>
                          <a:latin typeface="+mn-lt"/>
                          <a:ea typeface="+mn-ea"/>
                          <a:cs typeface="+mn-cs"/>
                        </a:rPr>
                        <a:t>sugarpercent</a:t>
                      </a:r>
                      <a:r>
                        <a:rPr lang="en-US" sz="1800" kern="1200" dirty="0">
                          <a:solidFill>
                            <a:schemeClr val="accent1">
                              <a:lumMod val="75000"/>
                            </a:schemeClr>
                          </a:solidFill>
                          <a:latin typeface="+mn-lt"/>
                          <a:ea typeface="+mn-ea"/>
                          <a:cs typeface="+mn-cs"/>
                        </a:rPr>
                        <a:t>.</a:t>
                      </a:r>
                    </a:p>
                  </a:txBody>
                  <a:tcPr>
                    <a:lnL>
                      <a:noFill/>
                    </a:lnL>
                    <a:lnR>
                      <a:noFill/>
                    </a:lnR>
                    <a:lnT>
                      <a:noFill/>
                    </a:lnT>
                    <a:lnB>
                      <a:noFill/>
                    </a:lnB>
                  </a:tcPr>
                </a:tc>
                <a:extLst>
                  <a:ext uri="{0D108BD9-81ED-4DB2-BD59-A6C34878D82A}">
                    <a16:rowId xmlns:a16="http://schemas.microsoft.com/office/drawing/2014/main" val="1680891474"/>
                  </a:ext>
                </a:extLst>
              </a:tr>
            </a:tbl>
          </a:graphicData>
        </a:graphic>
      </p:graphicFrame>
    </p:spTree>
    <p:extLst>
      <p:ext uri="{BB962C8B-B14F-4D97-AF65-F5344CB8AC3E}">
        <p14:creationId xmlns:p14="http://schemas.microsoft.com/office/powerpoint/2010/main" val="46496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25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521014-17DB-417F-B5FD-3E884BFCCD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dirty="0">
                <a:solidFill>
                  <a:srgbClr val="FFFFFF"/>
                </a:solidFill>
              </a:rPr>
              <a:t>Linear Regression Model</a:t>
            </a:r>
            <a:endParaRPr lang="en-US" sz="26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9BDDEB0E-3B3A-42EF-923E-AC307D1058B8}"/>
              </a:ext>
            </a:extLst>
          </p:cNvPr>
          <p:cNvSpPr txBox="1"/>
          <p:nvPr/>
        </p:nvSpPr>
        <p:spPr>
          <a:xfrm>
            <a:off x="4255911" y="1049867"/>
            <a:ext cx="7157156" cy="1200329"/>
          </a:xfrm>
          <a:prstGeom prst="rect">
            <a:avLst/>
          </a:prstGeom>
          <a:noFill/>
        </p:spPr>
        <p:txBody>
          <a:bodyPr wrap="square" rtlCol="0">
            <a:spAutoFit/>
          </a:bodyPr>
          <a:lstStyle/>
          <a:p>
            <a:r>
              <a:rPr lang="en-US" b="1" dirty="0">
                <a:solidFill>
                  <a:srgbClr val="FFFFFF"/>
                </a:solidFill>
                <a:latin typeface="Arial" panose="020B0604020202020204" pitchFamily="34" charset="0"/>
                <a:cs typeface="Arial" panose="020B0604020202020204" pitchFamily="34" charset="0"/>
              </a:rPr>
              <a:t>w many women were survived less than 5 years and how many more than 5years? How many women were survived less and how many more than 5years?How many women were survived less than 5 years and how many more than 5years?</a:t>
            </a:r>
            <a:endParaRPr lang="en-IN" dirty="0"/>
          </a:p>
        </p:txBody>
      </p:sp>
      <p:sp>
        <p:nvSpPr>
          <p:cNvPr id="5" name="TextBox 4">
            <a:extLst>
              <a:ext uri="{FF2B5EF4-FFF2-40B4-BE49-F238E27FC236}">
                <a16:creationId xmlns:a16="http://schemas.microsoft.com/office/drawing/2014/main" id="{B5CBF8CB-95EC-4CEE-B1F3-E66DF299162A}"/>
              </a:ext>
            </a:extLst>
          </p:cNvPr>
          <p:cNvSpPr txBox="1"/>
          <p:nvPr/>
        </p:nvSpPr>
        <p:spPr>
          <a:xfrm>
            <a:off x="4179650" y="2250196"/>
            <a:ext cx="7594661" cy="64633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FFFFFF"/>
                </a:solidFill>
                <a:latin typeface="Arial" panose="020B0604020202020204" pitchFamily="34" charset="0"/>
                <a:cs typeface="Arial" panose="020B0604020202020204" pitchFamily="34" charset="0"/>
              </a:rPr>
              <a:t>impacted with Age and cancer stage?</a:t>
            </a:r>
            <a:endParaRPr lang="en-US" dirty="0"/>
          </a:p>
          <a:p>
            <a:endParaRPr lang="en-IN" dirty="0"/>
          </a:p>
        </p:txBody>
      </p:sp>
      <p:pic>
        <p:nvPicPr>
          <p:cNvPr id="7" name="Picture 3" descr="Image result for candy pic">
            <a:hlinkClick r:id="rId2"/>
            <a:extLst>
              <a:ext uri="{FF2B5EF4-FFF2-40B4-BE49-F238E27FC236}">
                <a16:creationId xmlns:a16="http://schemas.microsoft.com/office/drawing/2014/main" id="{246393E5-BBE5-4671-90BC-5596DF00E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121" y="1180416"/>
            <a:ext cx="5395912"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86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71162"/>
            <a:ext cx="2840182"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Linear Equation with 80:20 (Train and Test) data</a:t>
            </a:r>
            <a:br>
              <a:rPr lang="en-US" sz="2500" b="1" dirty="0">
                <a:solidFill>
                  <a:srgbClr val="FFFFFF"/>
                </a:solidFill>
                <a:latin typeface="Arial" panose="020B0604020202020204" pitchFamily="34" charset="0"/>
                <a:cs typeface="Arial" panose="020B0604020202020204" pitchFamily="34" charset="0"/>
              </a:rPr>
            </a:br>
            <a:endParaRPr lang="en-US" sz="2500" b="1" dirty="0">
              <a:solidFill>
                <a:srgbClr val="FFFFFF"/>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0D199FA-473C-49A9-A7F1-6A0C3B2F23EE}"/>
              </a:ext>
            </a:extLst>
          </p:cNvPr>
          <p:cNvSpPr txBox="1"/>
          <p:nvPr/>
        </p:nvSpPr>
        <p:spPr>
          <a:xfrm>
            <a:off x="1210511" y="4235240"/>
            <a:ext cx="10786181" cy="2308324"/>
          </a:xfrm>
          <a:prstGeom prst="rect">
            <a:avLst/>
          </a:prstGeom>
          <a:noFill/>
        </p:spPr>
        <p:txBody>
          <a:bodyPr wrap="square" rtlCol="0">
            <a:spAutoFit/>
          </a:bodyPr>
          <a:lstStyle/>
          <a:p>
            <a:r>
              <a:rPr lang="en-US" sz="1600" b="1" dirty="0">
                <a:solidFill>
                  <a:schemeClr val="accent1">
                    <a:lumMod val="75000"/>
                  </a:schemeClr>
                </a:solidFill>
              </a:rPr>
              <a:t>Observations for (80:20)training and testing data</a:t>
            </a:r>
          </a:p>
          <a:p>
            <a:r>
              <a:rPr lang="en-US" sz="1600" dirty="0">
                <a:solidFill>
                  <a:schemeClr val="accent1">
                    <a:lumMod val="75000"/>
                  </a:schemeClr>
                </a:solidFill>
              </a:rPr>
              <a:t>We could see that the candies which contains chocolate is 17.95 percentage points higher in terms of </a:t>
            </a:r>
            <a:r>
              <a:rPr lang="en-US" sz="1600" dirty="0" err="1">
                <a:solidFill>
                  <a:schemeClr val="accent1">
                    <a:lumMod val="75000"/>
                  </a:schemeClr>
                </a:solidFill>
              </a:rPr>
              <a:t>winpercent</a:t>
            </a:r>
            <a:r>
              <a:rPr lang="en-US" sz="1600" dirty="0">
                <a:solidFill>
                  <a:schemeClr val="accent1">
                    <a:lumMod val="75000"/>
                  </a:schemeClr>
                </a:solidFill>
              </a:rPr>
              <a:t> compared to candies with no chocolate. </a:t>
            </a:r>
          </a:p>
          <a:p>
            <a:r>
              <a:rPr lang="en-US" sz="1600" dirty="0">
                <a:solidFill>
                  <a:schemeClr val="accent1">
                    <a:lumMod val="75000"/>
                  </a:schemeClr>
                </a:solidFill>
              </a:rPr>
              <a:t>We also observed that fruity taste has a relatively high positive coefficient which contradicts our correlation heatmap results wherein it is inversely proportional with winning percentage. This might be caused by multicollinearity since we also found out from the correlation heatmap that chocolate and fruity has a strong negative correlation.</a:t>
            </a:r>
          </a:p>
          <a:p>
            <a:r>
              <a:rPr lang="en-US" sz="1600" dirty="0">
                <a:solidFill>
                  <a:schemeClr val="accent1">
                    <a:lumMod val="75000"/>
                  </a:schemeClr>
                </a:solidFill>
              </a:rPr>
              <a:t>We got the RMSE for test data 11.9 and </a:t>
            </a:r>
            <a:r>
              <a:rPr lang="en-US" sz="1600" dirty="0" err="1">
                <a:solidFill>
                  <a:schemeClr val="accent1">
                    <a:lumMod val="75000"/>
                  </a:schemeClr>
                </a:solidFill>
              </a:rPr>
              <a:t>RSquared</a:t>
            </a:r>
            <a:r>
              <a:rPr lang="en-US" sz="1600" dirty="0">
                <a:solidFill>
                  <a:schemeClr val="accent1">
                    <a:lumMod val="75000"/>
                  </a:schemeClr>
                </a:solidFill>
              </a:rPr>
              <a:t> value is 0.5268, so we can say that 52.68% of the variance of </a:t>
            </a:r>
            <a:r>
              <a:rPr lang="en-US" sz="1600" dirty="0" err="1">
                <a:solidFill>
                  <a:schemeClr val="accent1">
                    <a:lumMod val="75000"/>
                  </a:schemeClr>
                </a:solidFill>
              </a:rPr>
              <a:t>winpercent</a:t>
            </a:r>
            <a:r>
              <a:rPr lang="en-US" sz="1600" dirty="0">
                <a:solidFill>
                  <a:schemeClr val="accent1">
                    <a:lumMod val="75000"/>
                  </a:schemeClr>
                </a:solidFill>
              </a:rPr>
              <a:t> can be explained by the factors we have used. </a:t>
            </a:r>
          </a:p>
          <a:p>
            <a:r>
              <a:rPr lang="en-US" sz="1600" dirty="0">
                <a:solidFill>
                  <a:schemeClr val="accent1">
                    <a:lumMod val="75000"/>
                  </a:schemeClr>
                </a:solidFill>
              </a:rPr>
              <a:t>Also we got VIF 2.11 we can say that there is no </a:t>
            </a:r>
            <a:r>
              <a:rPr lang="en-US" sz="1600" dirty="0" err="1">
                <a:solidFill>
                  <a:schemeClr val="accent1">
                    <a:lumMod val="75000"/>
                  </a:schemeClr>
                </a:solidFill>
              </a:rPr>
              <a:t>multicolinearity</a:t>
            </a:r>
            <a:r>
              <a:rPr lang="en-US" sz="1600" dirty="0">
                <a:solidFill>
                  <a:schemeClr val="accent1">
                    <a:lumMod val="75000"/>
                  </a:schemeClr>
                </a:solidFill>
              </a:rPr>
              <a:t> present in the model.</a:t>
            </a:r>
          </a:p>
        </p:txBody>
      </p:sp>
      <p:graphicFrame>
        <p:nvGraphicFramePr>
          <p:cNvPr id="6" name="Table 5">
            <a:extLst>
              <a:ext uri="{FF2B5EF4-FFF2-40B4-BE49-F238E27FC236}">
                <a16:creationId xmlns:a16="http://schemas.microsoft.com/office/drawing/2014/main" id="{48C8C344-2336-4C0C-B1F8-EEF528FB63B6}"/>
              </a:ext>
            </a:extLst>
          </p:cNvPr>
          <p:cNvGraphicFramePr>
            <a:graphicFrameLocks noGrp="1"/>
          </p:cNvGraphicFramePr>
          <p:nvPr>
            <p:extLst>
              <p:ext uri="{D42A27DB-BD31-4B8C-83A1-F6EECF244321}">
                <p14:modId xmlns:p14="http://schemas.microsoft.com/office/powerpoint/2010/main" val="729412069"/>
              </p:ext>
            </p:extLst>
          </p:nvPr>
        </p:nvGraphicFramePr>
        <p:xfrm>
          <a:off x="4086225" y="479394"/>
          <a:ext cx="7467600" cy="541537"/>
        </p:xfrm>
        <a:graphic>
          <a:graphicData uri="http://schemas.openxmlformats.org/drawingml/2006/table">
            <a:tbl>
              <a:tblPr/>
              <a:tblGrid>
                <a:gridCol w="7467600">
                  <a:extLst>
                    <a:ext uri="{9D8B030D-6E8A-4147-A177-3AD203B41FA5}">
                      <a16:colId xmlns:a16="http://schemas.microsoft.com/office/drawing/2014/main" val="2645345971"/>
                    </a:ext>
                  </a:extLst>
                </a:gridCol>
              </a:tblGrid>
              <a:tr h="541537">
                <a:tc>
                  <a:txBody>
                    <a:bodyPr/>
                    <a:lstStyle/>
                    <a:p>
                      <a:pPr fontAlgn="t"/>
                      <a:r>
                        <a:rPr lang="en-IN" sz="1400" b="1" dirty="0">
                          <a:solidFill>
                            <a:srgbClr val="000000"/>
                          </a:solidFill>
                          <a:effectLst/>
                          <a:latin typeface="Arial" panose="020B0604020202020204" pitchFamily="34" charset="0"/>
                        </a:rPr>
                        <a:t>y = 37.94 + 17.95 * chocolate + 10.28 * fruity + 0.65 * caramel + 10.1 * </a:t>
                      </a:r>
                      <a:r>
                        <a:rPr lang="en-IN" sz="1400" b="1" dirty="0" err="1">
                          <a:solidFill>
                            <a:srgbClr val="000000"/>
                          </a:solidFill>
                          <a:effectLst/>
                          <a:latin typeface="Arial" panose="020B0604020202020204" pitchFamily="34" charset="0"/>
                        </a:rPr>
                        <a:t>peanutyalmondy</a:t>
                      </a:r>
                      <a:r>
                        <a:rPr lang="en-IN" sz="1400" b="1" dirty="0">
                          <a:solidFill>
                            <a:srgbClr val="000000"/>
                          </a:solidFill>
                          <a:effectLst/>
                          <a:latin typeface="Arial" panose="020B0604020202020204" pitchFamily="34" charset="0"/>
                        </a:rPr>
                        <a:t> + 13.18 * nougat + 14.27 * </a:t>
                      </a:r>
                      <a:r>
                        <a:rPr lang="en-IN" sz="1400" b="1" dirty="0" err="1">
                          <a:solidFill>
                            <a:srgbClr val="000000"/>
                          </a:solidFill>
                          <a:effectLst/>
                          <a:latin typeface="Arial" panose="020B0604020202020204" pitchFamily="34" charset="0"/>
                        </a:rPr>
                        <a:t>crispedricewafer</a:t>
                      </a:r>
                      <a:r>
                        <a:rPr lang="en-IN" sz="1400" b="1" dirty="0">
                          <a:solidFill>
                            <a:srgbClr val="000000"/>
                          </a:solidFill>
                          <a:effectLst/>
                          <a:latin typeface="Arial" panose="020B0604020202020204" pitchFamily="34" charset="0"/>
                        </a:rPr>
                        <a:t> - 7.41 * hard - 5.19 * bar - 2.39 * pluribus</a:t>
                      </a:r>
                      <a:endParaRPr lang="en-IN" sz="1400" b="1" dirty="0">
                        <a:effectLst/>
                        <a:latin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val="900702077"/>
                  </a:ext>
                </a:extLst>
              </a:tr>
            </a:tbl>
          </a:graphicData>
        </a:graphic>
      </p:graphicFrame>
      <p:sp>
        <p:nvSpPr>
          <p:cNvPr id="7" name="TextBox 6">
            <a:extLst>
              <a:ext uri="{FF2B5EF4-FFF2-40B4-BE49-F238E27FC236}">
                <a16:creationId xmlns:a16="http://schemas.microsoft.com/office/drawing/2014/main" id="{27D77248-89D7-4B96-B665-512E7F187EB3}"/>
              </a:ext>
            </a:extLst>
          </p:cNvPr>
          <p:cNvSpPr txBox="1"/>
          <p:nvPr/>
        </p:nvSpPr>
        <p:spPr>
          <a:xfrm>
            <a:off x="5672832" y="1145220"/>
            <a:ext cx="4536490" cy="3170099"/>
          </a:xfrm>
          <a:prstGeom prst="rect">
            <a:avLst/>
          </a:prstGeom>
          <a:noFill/>
        </p:spPr>
        <p:txBody>
          <a:bodyPr wrap="square" rtlCol="0">
            <a:spAutoFit/>
          </a:bodyPr>
          <a:lstStyle/>
          <a:p>
            <a:r>
              <a:rPr lang="en-IN" sz="1400" b="1" dirty="0"/>
              <a:t>Model Evaluation:</a:t>
            </a:r>
          </a:p>
          <a:p>
            <a:r>
              <a:rPr lang="en-US" sz="1400" dirty="0"/>
              <a:t>1. MAE for training set is 8.094423876260324</a:t>
            </a:r>
            <a:br>
              <a:rPr lang="en-US" sz="1400" dirty="0"/>
            </a:br>
            <a:r>
              <a:rPr lang="en-US" sz="1400" dirty="0"/>
              <a:t>    MAE for test set is 9.824327456113235</a:t>
            </a:r>
          </a:p>
          <a:p>
            <a:endParaRPr lang="en-IN" sz="1400" dirty="0"/>
          </a:p>
          <a:p>
            <a:r>
              <a:rPr lang="en-US" sz="1400" dirty="0"/>
              <a:t>2. MSE for training set is 102.9733219515013 </a:t>
            </a:r>
          </a:p>
          <a:p>
            <a:r>
              <a:rPr lang="en-US" sz="1400" dirty="0"/>
              <a:t>    MSE for test set is 141.70627963075162</a:t>
            </a:r>
          </a:p>
          <a:p>
            <a:endParaRPr lang="en-US" sz="1400" dirty="0"/>
          </a:p>
          <a:p>
            <a:r>
              <a:rPr lang="en-US" sz="1400" dirty="0"/>
              <a:t>3. RMSE for training set is 10.147577146861279 </a:t>
            </a:r>
          </a:p>
          <a:p>
            <a:r>
              <a:rPr lang="en-US" sz="1400" dirty="0"/>
              <a:t>    RMSE for test set is 11.904044675266958</a:t>
            </a:r>
          </a:p>
          <a:p>
            <a:endParaRPr lang="en-US" sz="1400" dirty="0"/>
          </a:p>
          <a:p>
            <a:r>
              <a:rPr lang="en-US" sz="1400" dirty="0"/>
              <a:t>4. </a:t>
            </a:r>
            <a:r>
              <a:rPr lang="en-IN" sz="1400" dirty="0" err="1"/>
              <a:t>Rsquared</a:t>
            </a:r>
            <a:r>
              <a:rPr lang="en-IN" sz="1400" dirty="0"/>
              <a:t> - 0.5268</a:t>
            </a:r>
          </a:p>
          <a:p>
            <a:endParaRPr lang="en-IN" sz="1400" dirty="0"/>
          </a:p>
          <a:p>
            <a:r>
              <a:rPr lang="en-IN" sz="1400" dirty="0"/>
              <a:t>5. VIF - 2.11</a:t>
            </a:r>
          </a:p>
          <a:p>
            <a:endParaRPr lang="en-IN" dirty="0"/>
          </a:p>
        </p:txBody>
      </p:sp>
      <p:graphicFrame>
        <p:nvGraphicFramePr>
          <p:cNvPr id="8" name="Table 7">
            <a:extLst>
              <a:ext uri="{FF2B5EF4-FFF2-40B4-BE49-F238E27FC236}">
                <a16:creationId xmlns:a16="http://schemas.microsoft.com/office/drawing/2014/main" id="{9125590C-50A6-4FF4-87FF-D2C6C164EF6C}"/>
              </a:ext>
            </a:extLst>
          </p:cNvPr>
          <p:cNvGraphicFramePr>
            <a:graphicFrameLocks noGrp="1"/>
          </p:cNvGraphicFramePr>
          <p:nvPr>
            <p:extLst>
              <p:ext uri="{D42A27DB-BD31-4B8C-83A1-F6EECF244321}">
                <p14:modId xmlns:p14="http://schemas.microsoft.com/office/powerpoint/2010/main" val="575242929"/>
              </p:ext>
            </p:extLst>
          </p:nvPr>
        </p:nvGraphicFramePr>
        <p:xfrm>
          <a:off x="838200" y="3803174"/>
          <a:ext cx="10515600" cy="243840"/>
        </p:xfrm>
        <a:graphic>
          <a:graphicData uri="http://schemas.openxmlformats.org/drawingml/2006/table">
            <a:tbl>
              <a:tblPr/>
              <a:tblGrid>
                <a:gridCol w="10515600">
                  <a:extLst>
                    <a:ext uri="{9D8B030D-6E8A-4147-A177-3AD203B41FA5}">
                      <a16:colId xmlns:a16="http://schemas.microsoft.com/office/drawing/2014/main" val="124758507"/>
                    </a:ext>
                  </a:extLst>
                </a:gridCol>
              </a:tblGrid>
              <a:tr h="0">
                <a:tc>
                  <a:txBody>
                    <a:bodyPr/>
                    <a:lstStyle/>
                    <a:p>
                      <a:pPr fontAlgn="t"/>
                      <a:endParaRPr lang="en-US" sz="1000" dirty="0">
                        <a:effectLst/>
                        <a:latin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val="1068206528"/>
                  </a:ext>
                </a:extLst>
              </a:tr>
            </a:tbl>
          </a:graphicData>
        </a:graphic>
      </p:graphicFrame>
    </p:spTree>
    <p:extLst>
      <p:ext uri="{BB962C8B-B14F-4D97-AF65-F5344CB8AC3E}">
        <p14:creationId xmlns:p14="http://schemas.microsoft.com/office/powerpoint/2010/main" val="25430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C4156-E47A-4A9E-A98C-A11FEBAE1AEC}"/>
              </a:ext>
            </a:extLst>
          </p:cNvPr>
          <p:cNvSpPr>
            <a:spLocks noGrp="1"/>
          </p:cNvSpPr>
          <p:nvPr>
            <p:ph type="title"/>
          </p:nvPr>
        </p:nvSpPr>
        <p:spPr>
          <a:xfrm>
            <a:off x="838200" y="162284"/>
            <a:ext cx="3048000" cy="2371148"/>
          </a:xfrm>
        </p:spPr>
        <p:txBody>
          <a:bodyPr>
            <a:normAutofit/>
          </a:bodyPr>
          <a:lstStyle/>
          <a:p>
            <a:r>
              <a:rPr lang="en-US" sz="2500" b="1" dirty="0">
                <a:solidFill>
                  <a:srgbClr val="FFFFFF"/>
                </a:solidFill>
                <a:latin typeface="Arial" panose="020B0604020202020204" pitchFamily="34" charset="0"/>
                <a:cs typeface="Arial" panose="020B0604020202020204" pitchFamily="34" charset="0"/>
              </a:rPr>
              <a:t>Linear Equation with 70:30 (Train and Test) data</a:t>
            </a:r>
          </a:p>
        </p:txBody>
      </p:sp>
      <p:sp>
        <p:nvSpPr>
          <p:cNvPr id="5" name="TextBox 4">
            <a:extLst>
              <a:ext uri="{FF2B5EF4-FFF2-40B4-BE49-F238E27FC236}">
                <a16:creationId xmlns:a16="http://schemas.microsoft.com/office/drawing/2014/main" id="{80D199FA-473C-49A9-A7F1-6A0C3B2F23EE}"/>
              </a:ext>
            </a:extLst>
          </p:cNvPr>
          <p:cNvSpPr txBox="1"/>
          <p:nvPr/>
        </p:nvSpPr>
        <p:spPr>
          <a:xfrm>
            <a:off x="702909" y="4101515"/>
            <a:ext cx="10786181" cy="2062103"/>
          </a:xfrm>
          <a:prstGeom prst="rect">
            <a:avLst/>
          </a:prstGeom>
          <a:noFill/>
        </p:spPr>
        <p:txBody>
          <a:bodyPr wrap="square" rtlCol="0">
            <a:spAutoFit/>
          </a:bodyPr>
          <a:lstStyle/>
          <a:p>
            <a:r>
              <a:rPr lang="en-US" sz="1600" b="1" dirty="0">
                <a:solidFill>
                  <a:schemeClr val="accent1">
                    <a:lumMod val="75000"/>
                  </a:schemeClr>
                </a:solidFill>
              </a:rPr>
              <a:t>Observations for (70:30)training and testing data</a:t>
            </a:r>
          </a:p>
          <a:p>
            <a:r>
              <a:rPr lang="en-US" sz="1600" dirty="0">
                <a:solidFill>
                  <a:schemeClr val="accent1">
                    <a:lumMod val="75000"/>
                  </a:schemeClr>
                </a:solidFill>
              </a:rPr>
              <a:t>- We could see that the candies which contains chocolate is 13.41 percentage.</a:t>
            </a:r>
          </a:p>
          <a:p>
            <a:r>
              <a:rPr lang="en-US" sz="1600" dirty="0">
                <a:solidFill>
                  <a:schemeClr val="accent1">
                    <a:lumMod val="75000"/>
                  </a:schemeClr>
                </a:solidFill>
              </a:rPr>
              <a:t>- It is interesting to see that fruity still has a positive coefficient. </a:t>
            </a:r>
            <a:r>
              <a:rPr lang="en-US" sz="1600" dirty="0" err="1">
                <a:solidFill>
                  <a:schemeClr val="accent1">
                    <a:lumMod val="75000"/>
                  </a:schemeClr>
                </a:solidFill>
              </a:rPr>
              <a:t>Crispedricewafer</a:t>
            </a:r>
            <a:r>
              <a:rPr lang="en-US" sz="1600" dirty="0">
                <a:solidFill>
                  <a:schemeClr val="accent1">
                    <a:lumMod val="75000"/>
                  </a:schemeClr>
                </a:solidFill>
              </a:rPr>
              <a:t> has higher coefficient. One more interesting finding we can observe is that the attribute caramel from a positive coefficient in the first regression model has a negative coefficient which contradicts the results of our correlation heatmap.</a:t>
            </a:r>
          </a:p>
          <a:p>
            <a:r>
              <a:rPr lang="en-US" sz="1600" dirty="0">
                <a:solidFill>
                  <a:schemeClr val="accent1">
                    <a:lumMod val="75000"/>
                  </a:schemeClr>
                </a:solidFill>
              </a:rPr>
              <a:t>- We got the RMSE for test data 13.25 and </a:t>
            </a:r>
            <a:r>
              <a:rPr lang="en-US" sz="1600" dirty="0" err="1">
                <a:solidFill>
                  <a:schemeClr val="accent1">
                    <a:lumMod val="75000"/>
                  </a:schemeClr>
                </a:solidFill>
              </a:rPr>
              <a:t>RSquared</a:t>
            </a:r>
            <a:r>
              <a:rPr lang="en-US" sz="1600" dirty="0">
                <a:solidFill>
                  <a:schemeClr val="accent1">
                    <a:lumMod val="75000"/>
                  </a:schemeClr>
                </a:solidFill>
              </a:rPr>
              <a:t> value is 0.5078, so we can say that 50.78% of the variance of </a:t>
            </a:r>
            <a:r>
              <a:rPr lang="en-US" sz="1600" dirty="0" err="1">
                <a:solidFill>
                  <a:schemeClr val="accent1">
                    <a:lumMod val="75000"/>
                  </a:schemeClr>
                </a:solidFill>
              </a:rPr>
              <a:t>winpercent</a:t>
            </a:r>
            <a:r>
              <a:rPr lang="en-US" sz="1600" dirty="0">
                <a:solidFill>
                  <a:schemeClr val="accent1">
                    <a:lumMod val="75000"/>
                  </a:schemeClr>
                </a:solidFill>
              </a:rPr>
              <a:t> can be explained by the factors we have used. </a:t>
            </a:r>
          </a:p>
          <a:p>
            <a:r>
              <a:rPr lang="en-US" sz="1600" dirty="0">
                <a:solidFill>
                  <a:schemeClr val="accent1">
                    <a:lumMod val="75000"/>
                  </a:schemeClr>
                </a:solidFill>
              </a:rPr>
              <a:t>- Also we got VIF 2.03 we can say that there is no </a:t>
            </a:r>
            <a:r>
              <a:rPr lang="en-US" sz="1600" dirty="0" err="1">
                <a:solidFill>
                  <a:schemeClr val="accent1">
                    <a:lumMod val="75000"/>
                  </a:schemeClr>
                </a:solidFill>
              </a:rPr>
              <a:t>multicolinearity</a:t>
            </a:r>
            <a:r>
              <a:rPr lang="en-US" sz="1600" dirty="0">
                <a:solidFill>
                  <a:schemeClr val="accent1">
                    <a:lumMod val="75000"/>
                  </a:schemeClr>
                </a:solidFill>
              </a:rPr>
              <a:t> present in the model.</a:t>
            </a:r>
          </a:p>
        </p:txBody>
      </p:sp>
      <p:sp>
        <p:nvSpPr>
          <p:cNvPr id="4" name="Rectangle 3">
            <a:extLst>
              <a:ext uri="{FF2B5EF4-FFF2-40B4-BE49-F238E27FC236}">
                <a16:creationId xmlns:a16="http://schemas.microsoft.com/office/drawing/2014/main" id="{1B5B1FFA-610E-4CCC-BA8E-107EB121A944}"/>
              </a:ext>
            </a:extLst>
          </p:cNvPr>
          <p:cNvSpPr/>
          <p:nvPr/>
        </p:nvSpPr>
        <p:spPr>
          <a:xfrm>
            <a:off x="4308629" y="268489"/>
            <a:ext cx="7245195" cy="584775"/>
          </a:xfrm>
          <a:prstGeom prst="rect">
            <a:avLst/>
          </a:prstGeom>
        </p:spPr>
        <p:txBody>
          <a:bodyPr wrap="square">
            <a:spAutoFit/>
          </a:bodyPr>
          <a:lstStyle/>
          <a:p>
            <a:r>
              <a:rPr lang="en-IN" sz="1600" b="1" i="1" dirty="0">
                <a:solidFill>
                  <a:srgbClr val="000000"/>
                </a:solidFill>
                <a:latin typeface="+mj-lt"/>
              </a:rPr>
              <a:t>y = 40.74 + 13.41 * chocolate + 4.28 * fruity -5.59 * caramel + 10.2 * </a:t>
            </a:r>
            <a:r>
              <a:rPr lang="en-IN" sz="1600" b="1" i="1" dirty="0" err="1">
                <a:solidFill>
                  <a:srgbClr val="000000"/>
                </a:solidFill>
                <a:latin typeface="+mj-lt"/>
              </a:rPr>
              <a:t>peanutyalmondy</a:t>
            </a:r>
            <a:r>
              <a:rPr lang="en-IN" sz="1600" b="1" i="1" dirty="0">
                <a:solidFill>
                  <a:srgbClr val="000000"/>
                </a:solidFill>
                <a:latin typeface="+mj-lt"/>
              </a:rPr>
              <a:t> + 10.40 * </a:t>
            </a:r>
            <a:r>
              <a:rPr lang="en-IN" sz="1600" b="1" i="1" dirty="0">
                <a:solidFill>
                  <a:srgbClr val="000000"/>
                </a:solidFill>
                <a:latin typeface="Arial" panose="020B0604020202020204" pitchFamily="34" charset="0"/>
                <a:cs typeface="Arial" panose="020B0604020202020204" pitchFamily="34" charset="0"/>
              </a:rPr>
              <a:t>nougat</a:t>
            </a:r>
            <a:r>
              <a:rPr lang="en-IN" sz="1600" b="1" i="1" dirty="0">
                <a:solidFill>
                  <a:srgbClr val="000000"/>
                </a:solidFill>
                <a:latin typeface="+mj-lt"/>
              </a:rPr>
              <a:t> + 18.10 * </a:t>
            </a:r>
            <a:r>
              <a:rPr lang="en-IN" sz="1600" b="1" i="1" dirty="0" err="1">
                <a:solidFill>
                  <a:srgbClr val="000000"/>
                </a:solidFill>
                <a:latin typeface="+mj-lt"/>
              </a:rPr>
              <a:t>crispedricewafer</a:t>
            </a:r>
            <a:r>
              <a:rPr lang="en-IN" sz="1600" b="1" i="1" dirty="0">
                <a:solidFill>
                  <a:srgbClr val="000000"/>
                </a:solidFill>
                <a:latin typeface="+mj-lt"/>
              </a:rPr>
              <a:t> -1.751 * hard -5.63 * bar -3.10 * pluribus</a:t>
            </a:r>
            <a:endParaRPr lang="en-IN" sz="1600" dirty="0">
              <a:latin typeface="+mj-lt"/>
            </a:endParaRPr>
          </a:p>
        </p:txBody>
      </p:sp>
      <p:sp>
        <p:nvSpPr>
          <p:cNvPr id="6" name="TextBox 5">
            <a:extLst>
              <a:ext uri="{FF2B5EF4-FFF2-40B4-BE49-F238E27FC236}">
                <a16:creationId xmlns:a16="http://schemas.microsoft.com/office/drawing/2014/main" id="{9C401E03-3EDF-4F94-B150-48A79860F4DC}"/>
              </a:ext>
            </a:extLst>
          </p:cNvPr>
          <p:cNvSpPr txBox="1"/>
          <p:nvPr/>
        </p:nvSpPr>
        <p:spPr>
          <a:xfrm>
            <a:off x="5628443" y="1216241"/>
            <a:ext cx="3986074" cy="3170099"/>
          </a:xfrm>
          <a:prstGeom prst="rect">
            <a:avLst/>
          </a:prstGeom>
          <a:noFill/>
        </p:spPr>
        <p:txBody>
          <a:bodyPr wrap="square" rtlCol="0">
            <a:spAutoFit/>
          </a:bodyPr>
          <a:lstStyle/>
          <a:p>
            <a:pPr lvl="0"/>
            <a:r>
              <a:rPr lang="en-IN" sz="1400" b="1" dirty="0">
                <a:solidFill>
                  <a:prstClr val="black"/>
                </a:solidFill>
              </a:rPr>
              <a:t>Model Evaluation:</a:t>
            </a:r>
          </a:p>
          <a:p>
            <a:pPr lvl="0"/>
            <a:r>
              <a:rPr lang="en-US" sz="1400" dirty="0">
                <a:solidFill>
                  <a:prstClr val="black"/>
                </a:solidFill>
              </a:rPr>
              <a:t>1. MAE for training set is 8.094423876260324</a:t>
            </a:r>
            <a:br>
              <a:rPr lang="en-US" sz="1400" dirty="0">
                <a:solidFill>
                  <a:prstClr val="black"/>
                </a:solidFill>
              </a:rPr>
            </a:br>
            <a:r>
              <a:rPr lang="en-US" sz="1400" dirty="0">
                <a:solidFill>
                  <a:prstClr val="black"/>
                </a:solidFill>
              </a:rPr>
              <a:t>    MAE for test set is 9.824327456113235</a:t>
            </a:r>
          </a:p>
          <a:p>
            <a:pPr lvl="0"/>
            <a:endParaRPr lang="en-IN" sz="1400" dirty="0">
              <a:solidFill>
                <a:prstClr val="black"/>
              </a:solidFill>
            </a:endParaRPr>
          </a:p>
          <a:p>
            <a:pPr lvl="0"/>
            <a:r>
              <a:rPr lang="en-US" sz="1400" dirty="0">
                <a:solidFill>
                  <a:prstClr val="black"/>
                </a:solidFill>
              </a:rPr>
              <a:t>2. MSE for training set is 103.03929233016932</a:t>
            </a:r>
          </a:p>
          <a:p>
            <a:pPr lvl="0"/>
            <a:r>
              <a:rPr lang="en-US" sz="1400" dirty="0">
                <a:solidFill>
                  <a:prstClr val="black"/>
                </a:solidFill>
              </a:rPr>
              <a:t>    MSE for test set is 175.5784027193182</a:t>
            </a:r>
          </a:p>
          <a:p>
            <a:pPr lvl="0"/>
            <a:endParaRPr lang="en-US" sz="1400" dirty="0">
              <a:solidFill>
                <a:prstClr val="black"/>
              </a:solidFill>
            </a:endParaRPr>
          </a:p>
          <a:p>
            <a:pPr lvl="0"/>
            <a:r>
              <a:rPr lang="en-US" sz="1400" dirty="0">
                <a:solidFill>
                  <a:prstClr val="black"/>
                </a:solidFill>
              </a:rPr>
              <a:t>3. RMSE for training set is 10.150827174677408</a:t>
            </a:r>
          </a:p>
          <a:p>
            <a:pPr lvl="0"/>
            <a:r>
              <a:rPr lang="en-US" sz="1400" dirty="0">
                <a:solidFill>
                  <a:prstClr val="black"/>
                </a:solidFill>
              </a:rPr>
              <a:t>    RMSE for test set is 13.250600089026843</a:t>
            </a:r>
          </a:p>
          <a:p>
            <a:pPr lvl="0"/>
            <a:endParaRPr lang="en-US" sz="1400" dirty="0">
              <a:solidFill>
                <a:prstClr val="black"/>
              </a:solidFill>
            </a:endParaRPr>
          </a:p>
          <a:p>
            <a:pPr lvl="0"/>
            <a:r>
              <a:rPr lang="en-US" sz="1400" dirty="0">
                <a:solidFill>
                  <a:prstClr val="black"/>
                </a:solidFill>
              </a:rPr>
              <a:t>4. </a:t>
            </a:r>
            <a:r>
              <a:rPr lang="en-IN" sz="1400" dirty="0" err="1">
                <a:solidFill>
                  <a:prstClr val="black"/>
                </a:solidFill>
              </a:rPr>
              <a:t>Rsquared</a:t>
            </a:r>
            <a:r>
              <a:rPr lang="en-IN" sz="1400" dirty="0">
                <a:solidFill>
                  <a:prstClr val="black"/>
                </a:solidFill>
              </a:rPr>
              <a:t> - 0.5078</a:t>
            </a:r>
          </a:p>
          <a:p>
            <a:pPr lvl="0"/>
            <a:endParaRPr lang="en-IN" sz="1400" dirty="0">
              <a:solidFill>
                <a:prstClr val="black"/>
              </a:solidFill>
            </a:endParaRPr>
          </a:p>
          <a:p>
            <a:pPr lvl="0"/>
            <a:r>
              <a:rPr lang="en-IN" sz="1400" dirty="0">
                <a:solidFill>
                  <a:prstClr val="black"/>
                </a:solidFill>
              </a:rPr>
              <a:t>5. VIF - 2.03</a:t>
            </a:r>
          </a:p>
          <a:p>
            <a:endParaRPr lang="en-IN" dirty="0"/>
          </a:p>
        </p:txBody>
      </p:sp>
    </p:spTree>
    <p:extLst>
      <p:ext uri="{BB962C8B-B14F-4D97-AF65-F5344CB8AC3E}">
        <p14:creationId xmlns:p14="http://schemas.microsoft.com/office/powerpoint/2010/main" val="344257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403</TotalTime>
  <Words>641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Machine Learning-Candy Data</vt:lpstr>
      <vt:lpstr>Machine Learning-Candy Data</vt:lpstr>
      <vt:lpstr>EDA</vt:lpstr>
      <vt:lpstr>Count of different features of candies</vt:lpstr>
      <vt:lpstr>Correlation among different variables</vt:lpstr>
      <vt:lpstr>Relationship among winpercent, pricepercent and sugarpercent </vt:lpstr>
      <vt:lpstr>Linear Regression Model</vt:lpstr>
      <vt:lpstr>Linear Equation with 80:20 (Train and Test) data </vt:lpstr>
      <vt:lpstr>Linear Equation with 70:30 (Train and Test) data</vt:lpstr>
      <vt:lpstr> Conclusions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dc:title>
  <dc:creator>Joyeta Bhattacharya</dc:creator>
  <cp:lastModifiedBy>Joyeta Bhattacharya</cp:lastModifiedBy>
  <cp:revision>27</cp:revision>
  <dcterms:created xsi:type="dcterms:W3CDTF">2019-08-28T15:28:55Z</dcterms:created>
  <dcterms:modified xsi:type="dcterms:W3CDTF">2019-11-04T14:19:26Z</dcterms:modified>
</cp:coreProperties>
</file>