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56" r:id="rId8"/>
    <p:sldId id="257" r:id="rId9"/>
    <p:sldId id="264" r:id="rId10"/>
    <p:sldId id="265" r:id="rId11"/>
    <p:sldId id="266" r:id="rId12"/>
    <p:sldId id="270"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64862-8DB7-456B-83EE-C196638C8B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365B0D4-239D-4A90-BE2A-C8839A0388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655FA9-185F-4022-8C37-AFF231F4A8DA}"/>
              </a:ext>
            </a:extLst>
          </p:cNvPr>
          <p:cNvSpPr>
            <a:spLocks noGrp="1"/>
          </p:cNvSpPr>
          <p:nvPr>
            <p:ph type="dt" sz="half" idx="10"/>
          </p:nvPr>
        </p:nvSpPr>
        <p:spPr/>
        <p:txBody>
          <a:bodyPr/>
          <a:lstStyle/>
          <a:p>
            <a:fld id="{CC38EF41-04F8-42E3-AFEC-AD63F8867214}" type="datetimeFigureOut">
              <a:rPr lang="en-IN" smtClean="0"/>
              <a:t>31-08-2019</a:t>
            </a:fld>
            <a:endParaRPr lang="en-IN"/>
          </a:p>
        </p:txBody>
      </p:sp>
      <p:sp>
        <p:nvSpPr>
          <p:cNvPr id="5" name="Footer Placeholder 4">
            <a:extLst>
              <a:ext uri="{FF2B5EF4-FFF2-40B4-BE49-F238E27FC236}">
                <a16:creationId xmlns:a16="http://schemas.microsoft.com/office/drawing/2014/main" id="{40344E84-1749-4BCA-9B55-90B76A6FA2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124500-C9D2-4B59-BACE-85A86799B185}"/>
              </a:ext>
            </a:extLst>
          </p:cNvPr>
          <p:cNvSpPr>
            <a:spLocks noGrp="1"/>
          </p:cNvSpPr>
          <p:nvPr>
            <p:ph type="sldNum" sz="quarter" idx="12"/>
          </p:nvPr>
        </p:nvSpPr>
        <p:spPr/>
        <p:txBody>
          <a:bodyPr/>
          <a:lstStyle/>
          <a:p>
            <a:fld id="{9C6D2100-D184-48D0-A925-0C269E1C682B}" type="slidenum">
              <a:rPr lang="en-IN" smtClean="0"/>
              <a:t>‹#›</a:t>
            </a:fld>
            <a:endParaRPr lang="en-IN"/>
          </a:p>
        </p:txBody>
      </p:sp>
    </p:spTree>
    <p:extLst>
      <p:ext uri="{BB962C8B-B14F-4D97-AF65-F5344CB8AC3E}">
        <p14:creationId xmlns:p14="http://schemas.microsoft.com/office/powerpoint/2010/main" val="2826850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732B7-DF01-4DF6-9763-75115598AD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467029-3B9B-4F04-8189-44AEBD877F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42B05E-8E57-4C6D-8778-F77E72DF2996}"/>
              </a:ext>
            </a:extLst>
          </p:cNvPr>
          <p:cNvSpPr>
            <a:spLocks noGrp="1"/>
          </p:cNvSpPr>
          <p:nvPr>
            <p:ph type="dt" sz="half" idx="10"/>
          </p:nvPr>
        </p:nvSpPr>
        <p:spPr/>
        <p:txBody>
          <a:bodyPr/>
          <a:lstStyle/>
          <a:p>
            <a:fld id="{CC38EF41-04F8-42E3-AFEC-AD63F8867214}" type="datetimeFigureOut">
              <a:rPr lang="en-IN" smtClean="0"/>
              <a:t>31-08-2019</a:t>
            </a:fld>
            <a:endParaRPr lang="en-IN"/>
          </a:p>
        </p:txBody>
      </p:sp>
      <p:sp>
        <p:nvSpPr>
          <p:cNvPr id="5" name="Footer Placeholder 4">
            <a:extLst>
              <a:ext uri="{FF2B5EF4-FFF2-40B4-BE49-F238E27FC236}">
                <a16:creationId xmlns:a16="http://schemas.microsoft.com/office/drawing/2014/main" id="{1AE36B5E-61FB-4416-A9E1-9A762825EB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EAC73E-1B65-45A8-BE85-1C76536A7D1E}"/>
              </a:ext>
            </a:extLst>
          </p:cNvPr>
          <p:cNvSpPr>
            <a:spLocks noGrp="1"/>
          </p:cNvSpPr>
          <p:nvPr>
            <p:ph type="sldNum" sz="quarter" idx="12"/>
          </p:nvPr>
        </p:nvSpPr>
        <p:spPr/>
        <p:txBody>
          <a:bodyPr/>
          <a:lstStyle/>
          <a:p>
            <a:fld id="{9C6D2100-D184-48D0-A925-0C269E1C682B}" type="slidenum">
              <a:rPr lang="en-IN" smtClean="0"/>
              <a:t>‹#›</a:t>
            </a:fld>
            <a:endParaRPr lang="en-IN"/>
          </a:p>
        </p:txBody>
      </p:sp>
    </p:spTree>
    <p:extLst>
      <p:ext uri="{BB962C8B-B14F-4D97-AF65-F5344CB8AC3E}">
        <p14:creationId xmlns:p14="http://schemas.microsoft.com/office/powerpoint/2010/main" val="40795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7ADB7A-3719-4C30-9514-5BDEC27009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600BF4-EC15-4FE2-BF0D-E9CE3D502D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C3501A-574C-499D-9C69-26D073F8043F}"/>
              </a:ext>
            </a:extLst>
          </p:cNvPr>
          <p:cNvSpPr>
            <a:spLocks noGrp="1"/>
          </p:cNvSpPr>
          <p:nvPr>
            <p:ph type="dt" sz="half" idx="10"/>
          </p:nvPr>
        </p:nvSpPr>
        <p:spPr/>
        <p:txBody>
          <a:bodyPr/>
          <a:lstStyle/>
          <a:p>
            <a:fld id="{CC38EF41-04F8-42E3-AFEC-AD63F8867214}" type="datetimeFigureOut">
              <a:rPr lang="en-IN" smtClean="0"/>
              <a:t>31-08-2019</a:t>
            </a:fld>
            <a:endParaRPr lang="en-IN"/>
          </a:p>
        </p:txBody>
      </p:sp>
      <p:sp>
        <p:nvSpPr>
          <p:cNvPr id="5" name="Footer Placeholder 4">
            <a:extLst>
              <a:ext uri="{FF2B5EF4-FFF2-40B4-BE49-F238E27FC236}">
                <a16:creationId xmlns:a16="http://schemas.microsoft.com/office/drawing/2014/main" id="{EF5BE3E6-105C-4148-B1E0-759DBF1314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B3926A-6DE3-4AAC-8446-9C9B46744D2D}"/>
              </a:ext>
            </a:extLst>
          </p:cNvPr>
          <p:cNvSpPr>
            <a:spLocks noGrp="1"/>
          </p:cNvSpPr>
          <p:nvPr>
            <p:ph type="sldNum" sz="quarter" idx="12"/>
          </p:nvPr>
        </p:nvSpPr>
        <p:spPr/>
        <p:txBody>
          <a:bodyPr/>
          <a:lstStyle/>
          <a:p>
            <a:fld id="{9C6D2100-D184-48D0-A925-0C269E1C682B}" type="slidenum">
              <a:rPr lang="en-IN" smtClean="0"/>
              <a:t>‹#›</a:t>
            </a:fld>
            <a:endParaRPr lang="en-IN"/>
          </a:p>
        </p:txBody>
      </p:sp>
    </p:spTree>
    <p:extLst>
      <p:ext uri="{BB962C8B-B14F-4D97-AF65-F5344CB8AC3E}">
        <p14:creationId xmlns:p14="http://schemas.microsoft.com/office/powerpoint/2010/main" val="700675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DEE85-3FA5-4EA1-94EE-6950F840A0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1D8DF9-D584-4C61-8D52-4ED1F2316C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98EDE5-AC07-42A9-8E8C-6C9D303C7939}"/>
              </a:ext>
            </a:extLst>
          </p:cNvPr>
          <p:cNvSpPr>
            <a:spLocks noGrp="1"/>
          </p:cNvSpPr>
          <p:nvPr>
            <p:ph type="dt" sz="half" idx="10"/>
          </p:nvPr>
        </p:nvSpPr>
        <p:spPr/>
        <p:txBody>
          <a:bodyPr/>
          <a:lstStyle/>
          <a:p>
            <a:fld id="{CC38EF41-04F8-42E3-AFEC-AD63F8867214}" type="datetimeFigureOut">
              <a:rPr lang="en-IN" smtClean="0"/>
              <a:t>31-08-2019</a:t>
            </a:fld>
            <a:endParaRPr lang="en-IN"/>
          </a:p>
        </p:txBody>
      </p:sp>
      <p:sp>
        <p:nvSpPr>
          <p:cNvPr id="5" name="Footer Placeholder 4">
            <a:extLst>
              <a:ext uri="{FF2B5EF4-FFF2-40B4-BE49-F238E27FC236}">
                <a16:creationId xmlns:a16="http://schemas.microsoft.com/office/drawing/2014/main" id="{15C5BDFD-4AEF-4B2A-9939-22246A3D4D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352515-45AD-47E9-87AF-7D186CF3D927}"/>
              </a:ext>
            </a:extLst>
          </p:cNvPr>
          <p:cNvSpPr>
            <a:spLocks noGrp="1"/>
          </p:cNvSpPr>
          <p:nvPr>
            <p:ph type="sldNum" sz="quarter" idx="12"/>
          </p:nvPr>
        </p:nvSpPr>
        <p:spPr/>
        <p:txBody>
          <a:bodyPr/>
          <a:lstStyle/>
          <a:p>
            <a:fld id="{9C6D2100-D184-48D0-A925-0C269E1C682B}" type="slidenum">
              <a:rPr lang="en-IN" smtClean="0"/>
              <a:t>‹#›</a:t>
            </a:fld>
            <a:endParaRPr lang="en-IN"/>
          </a:p>
        </p:txBody>
      </p:sp>
    </p:spTree>
    <p:extLst>
      <p:ext uri="{BB962C8B-B14F-4D97-AF65-F5344CB8AC3E}">
        <p14:creationId xmlns:p14="http://schemas.microsoft.com/office/powerpoint/2010/main" val="2542394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D749D-7E6B-4ADF-BDE1-030E0F3579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F5EC005-EBB0-45E3-94C2-59BBB5A574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823E96-1FFA-416B-87A9-06D744731FC7}"/>
              </a:ext>
            </a:extLst>
          </p:cNvPr>
          <p:cNvSpPr>
            <a:spLocks noGrp="1"/>
          </p:cNvSpPr>
          <p:nvPr>
            <p:ph type="dt" sz="half" idx="10"/>
          </p:nvPr>
        </p:nvSpPr>
        <p:spPr/>
        <p:txBody>
          <a:bodyPr/>
          <a:lstStyle/>
          <a:p>
            <a:fld id="{CC38EF41-04F8-42E3-AFEC-AD63F8867214}" type="datetimeFigureOut">
              <a:rPr lang="en-IN" smtClean="0"/>
              <a:t>31-08-2019</a:t>
            </a:fld>
            <a:endParaRPr lang="en-IN"/>
          </a:p>
        </p:txBody>
      </p:sp>
      <p:sp>
        <p:nvSpPr>
          <p:cNvPr id="5" name="Footer Placeholder 4">
            <a:extLst>
              <a:ext uri="{FF2B5EF4-FFF2-40B4-BE49-F238E27FC236}">
                <a16:creationId xmlns:a16="http://schemas.microsoft.com/office/drawing/2014/main" id="{C04CAD36-A06E-4983-8E1E-3D68BCA750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457D2B-0E33-4C73-8876-1757B5E7CD79}"/>
              </a:ext>
            </a:extLst>
          </p:cNvPr>
          <p:cNvSpPr>
            <a:spLocks noGrp="1"/>
          </p:cNvSpPr>
          <p:nvPr>
            <p:ph type="sldNum" sz="quarter" idx="12"/>
          </p:nvPr>
        </p:nvSpPr>
        <p:spPr/>
        <p:txBody>
          <a:bodyPr/>
          <a:lstStyle/>
          <a:p>
            <a:fld id="{9C6D2100-D184-48D0-A925-0C269E1C682B}" type="slidenum">
              <a:rPr lang="en-IN" smtClean="0"/>
              <a:t>‹#›</a:t>
            </a:fld>
            <a:endParaRPr lang="en-IN"/>
          </a:p>
        </p:txBody>
      </p:sp>
    </p:spTree>
    <p:extLst>
      <p:ext uri="{BB962C8B-B14F-4D97-AF65-F5344CB8AC3E}">
        <p14:creationId xmlns:p14="http://schemas.microsoft.com/office/powerpoint/2010/main" val="3318079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B2BF0-C063-4A2A-9811-B57822D8E9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767091-192C-4420-ACA8-FD3CD45DFC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4BD360-B448-421A-BAD2-9B3092DD2E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F9EE16-1372-4172-8CDB-1E740B254C2C}"/>
              </a:ext>
            </a:extLst>
          </p:cNvPr>
          <p:cNvSpPr>
            <a:spLocks noGrp="1"/>
          </p:cNvSpPr>
          <p:nvPr>
            <p:ph type="dt" sz="half" idx="10"/>
          </p:nvPr>
        </p:nvSpPr>
        <p:spPr/>
        <p:txBody>
          <a:bodyPr/>
          <a:lstStyle/>
          <a:p>
            <a:fld id="{CC38EF41-04F8-42E3-AFEC-AD63F8867214}" type="datetimeFigureOut">
              <a:rPr lang="en-IN" smtClean="0"/>
              <a:t>31-08-2019</a:t>
            </a:fld>
            <a:endParaRPr lang="en-IN"/>
          </a:p>
        </p:txBody>
      </p:sp>
      <p:sp>
        <p:nvSpPr>
          <p:cNvPr id="6" name="Footer Placeholder 5">
            <a:extLst>
              <a:ext uri="{FF2B5EF4-FFF2-40B4-BE49-F238E27FC236}">
                <a16:creationId xmlns:a16="http://schemas.microsoft.com/office/drawing/2014/main" id="{31BA3E4C-FB81-4D48-BC15-FA49FCE8C3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CD0C4A-51EF-48C6-93E8-25F1B812462E}"/>
              </a:ext>
            </a:extLst>
          </p:cNvPr>
          <p:cNvSpPr>
            <a:spLocks noGrp="1"/>
          </p:cNvSpPr>
          <p:nvPr>
            <p:ph type="sldNum" sz="quarter" idx="12"/>
          </p:nvPr>
        </p:nvSpPr>
        <p:spPr/>
        <p:txBody>
          <a:bodyPr/>
          <a:lstStyle/>
          <a:p>
            <a:fld id="{9C6D2100-D184-48D0-A925-0C269E1C682B}" type="slidenum">
              <a:rPr lang="en-IN" smtClean="0"/>
              <a:t>‹#›</a:t>
            </a:fld>
            <a:endParaRPr lang="en-IN"/>
          </a:p>
        </p:txBody>
      </p:sp>
    </p:spTree>
    <p:extLst>
      <p:ext uri="{BB962C8B-B14F-4D97-AF65-F5344CB8AC3E}">
        <p14:creationId xmlns:p14="http://schemas.microsoft.com/office/powerpoint/2010/main" val="110115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FAFA-7BC7-421B-B3BE-FB5E4B7D35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08E54D-5548-4C0A-A0D1-1453D2438F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386288-32C5-4D58-A9FD-325696DD02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8D6A7D-AA74-4252-85A4-5657B28751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3DD707-0BDD-4C8B-B327-2DA332E153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2BC12C-7551-4C23-8A70-D49CED32FB99}"/>
              </a:ext>
            </a:extLst>
          </p:cNvPr>
          <p:cNvSpPr>
            <a:spLocks noGrp="1"/>
          </p:cNvSpPr>
          <p:nvPr>
            <p:ph type="dt" sz="half" idx="10"/>
          </p:nvPr>
        </p:nvSpPr>
        <p:spPr/>
        <p:txBody>
          <a:bodyPr/>
          <a:lstStyle/>
          <a:p>
            <a:fld id="{CC38EF41-04F8-42E3-AFEC-AD63F8867214}" type="datetimeFigureOut">
              <a:rPr lang="en-IN" smtClean="0"/>
              <a:t>31-08-2019</a:t>
            </a:fld>
            <a:endParaRPr lang="en-IN"/>
          </a:p>
        </p:txBody>
      </p:sp>
      <p:sp>
        <p:nvSpPr>
          <p:cNvPr id="8" name="Footer Placeholder 7">
            <a:extLst>
              <a:ext uri="{FF2B5EF4-FFF2-40B4-BE49-F238E27FC236}">
                <a16:creationId xmlns:a16="http://schemas.microsoft.com/office/drawing/2014/main" id="{F01ED065-1B81-419B-B60D-CA170F5FB6E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A8ECC0-319B-4946-9407-99A412E1591B}"/>
              </a:ext>
            </a:extLst>
          </p:cNvPr>
          <p:cNvSpPr>
            <a:spLocks noGrp="1"/>
          </p:cNvSpPr>
          <p:nvPr>
            <p:ph type="sldNum" sz="quarter" idx="12"/>
          </p:nvPr>
        </p:nvSpPr>
        <p:spPr/>
        <p:txBody>
          <a:bodyPr/>
          <a:lstStyle/>
          <a:p>
            <a:fld id="{9C6D2100-D184-48D0-A925-0C269E1C682B}" type="slidenum">
              <a:rPr lang="en-IN" smtClean="0"/>
              <a:t>‹#›</a:t>
            </a:fld>
            <a:endParaRPr lang="en-IN"/>
          </a:p>
        </p:txBody>
      </p:sp>
    </p:spTree>
    <p:extLst>
      <p:ext uri="{BB962C8B-B14F-4D97-AF65-F5344CB8AC3E}">
        <p14:creationId xmlns:p14="http://schemas.microsoft.com/office/powerpoint/2010/main" val="3988102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21E4A-5605-4301-BBF3-DABAEF5DDC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34B05E-D431-4C67-B056-973F07D5C916}"/>
              </a:ext>
            </a:extLst>
          </p:cNvPr>
          <p:cNvSpPr>
            <a:spLocks noGrp="1"/>
          </p:cNvSpPr>
          <p:nvPr>
            <p:ph type="dt" sz="half" idx="10"/>
          </p:nvPr>
        </p:nvSpPr>
        <p:spPr/>
        <p:txBody>
          <a:bodyPr/>
          <a:lstStyle/>
          <a:p>
            <a:fld id="{CC38EF41-04F8-42E3-AFEC-AD63F8867214}" type="datetimeFigureOut">
              <a:rPr lang="en-IN" smtClean="0"/>
              <a:t>31-08-2019</a:t>
            </a:fld>
            <a:endParaRPr lang="en-IN"/>
          </a:p>
        </p:txBody>
      </p:sp>
      <p:sp>
        <p:nvSpPr>
          <p:cNvPr id="4" name="Footer Placeholder 3">
            <a:extLst>
              <a:ext uri="{FF2B5EF4-FFF2-40B4-BE49-F238E27FC236}">
                <a16:creationId xmlns:a16="http://schemas.microsoft.com/office/drawing/2014/main" id="{1AF8729D-1E37-4E69-9DD4-83D83041A8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878C663-2B81-42E5-8B8D-B6E80451974F}"/>
              </a:ext>
            </a:extLst>
          </p:cNvPr>
          <p:cNvSpPr>
            <a:spLocks noGrp="1"/>
          </p:cNvSpPr>
          <p:nvPr>
            <p:ph type="sldNum" sz="quarter" idx="12"/>
          </p:nvPr>
        </p:nvSpPr>
        <p:spPr/>
        <p:txBody>
          <a:bodyPr/>
          <a:lstStyle/>
          <a:p>
            <a:fld id="{9C6D2100-D184-48D0-A925-0C269E1C682B}" type="slidenum">
              <a:rPr lang="en-IN" smtClean="0"/>
              <a:t>‹#›</a:t>
            </a:fld>
            <a:endParaRPr lang="en-IN"/>
          </a:p>
        </p:txBody>
      </p:sp>
    </p:spTree>
    <p:extLst>
      <p:ext uri="{BB962C8B-B14F-4D97-AF65-F5344CB8AC3E}">
        <p14:creationId xmlns:p14="http://schemas.microsoft.com/office/powerpoint/2010/main" val="3009194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68D8D-AC54-4982-840A-2F9537FB6DB2}"/>
              </a:ext>
            </a:extLst>
          </p:cNvPr>
          <p:cNvSpPr>
            <a:spLocks noGrp="1"/>
          </p:cNvSpPr>
          <p:nvPr>
            <p:ph type="dt" sz="half" idx="10"/>
          </p:nvPr>
        </p:nvSpPr>
        <p:spPr/>
        <p:txBody>
          <a:bodyPr/>
          <a:lstStyle/>
          <a:p>
            <a:fld id="{CC38EF41-04F8-42E3-AFEC-AD63F8867214}" type="datetimeFigureOut">
              <a:rPr lang="en-IN" smtClean="0"/>
              <a:t>31-08-2019</a:t>
            </a:fld>
            <a:endParaRPr lang="en-IN"/>
          </a:p>
        </p:txBody>
      </p:sp>
      <p:sp>
        <p:nvSpPr>
          <p:cNvPr id="3" name="Footer Placeholder 2">
            <a:extLst>
              <a:ext uri="{FF2B5EF4-FFF2-40B4-BE49-F238E27FC236}">
                <a16:creationId xmlns:a16="http://schemas.microsoft.com/office/drawing/2014/main" id="{ADFB4BD9-9F0C-446F-85B2-E3106E68D1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B26CDE-5813-44F7-AA52-FD0066C6878B}"/>
              </a:ext>
            </a:extLst>
          </p:cNvPr>
          <p:cNvSpPr>
            <a:spLocks noGrp="1"/>
          </p:cNvSpPr>
          <p:nvPr>
            <p:ph type="sldNum" sz="quarter" idx="12"/>
          </p:nvPr>
        </p:nvSpPr>
        <p:spPr/>
        <p:txBody>
          <a:bodyPr/>
          <a:lstStyle/>
          <a:p>
            <a:fld id="{9C6D2100-D184-48D0-A925-0C269E1C682B}" type="slidenum">
              <a:rPr lang="en-IN" smtClean="0"/>
              <a:t>‹#›</a:t>
            </a:fld>
            <a:endParaRPr lang="en-IN"/>
          </a:p>
        </p:txBody>
      </p:sp>
    </p:spTree>
    <p:extLst>
      <p:ext uri="{BB962C8B-B14F-4D97-AF65-F5344CB8AC3E}">
        <p14:creationId xmlns:p14="http://schemas.microsoft.com/office/powerpoint/2010/main" val="1235163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1F66-C1A3-4D64-8DED-411E483C6E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B35D5F-59BD-46D7-9DA1-C20014CFA2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91FFE6-3A6F-440F-B1B1-CED6F9282F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13A628-9392-45C6-8ACC-408830DC7B1B}"/>
              </a:ext>
            </a:extLst>
          </p:cNvPr>
          <p:cNvSpPr>
            <a:spLocks noGrp="1"/>
          </p:cNvSpPr>
          <p:nvPr>
            <p:ph type="dt" sz="half" idx="10"/>
          </p:nvPr>
        </p:nvSpPr>
        <p:spPr/>
        <p:txBody>
          <a:bodyPr/>
          <a:lstStyle/>
          <a:p>
            <a:fld id="{CC38EF41-04F8-42E3-AFEC-AD63F8867214}" type="datetimeFigureOut">
              <a:rPr lang="en-IN" smtClean="0"/>
              <a:t>31-08-2019</a:t>
            </a:fld>
            <a:endParaRPr lang="en-IN"/>
          </a:p>
        </p:txBody>
      </p:sp>
      <p:sp>
        <p:nvSpPr>
          <p:cNvPr id="6" name="Footer Placeholder 5">
            <a:extLst>
              <a:ext uri="{FF2B5EF4-FFF2-40B4-BE49-F238E27FC236}">
                <a16:creationId xmlns:a16="http://schemas.microsoft.com/office/drawing/2014/main" id="{C8A7FF20-188F-49F1-96D1-27D5CC2E1A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4A059D-0C78-432F-B978-08E7DDFD49E2}"/>
              </a:ext>
            </a:extLst>
          </p:cNvPr>
          <p:cNvSpPr>
            <a:spLocks noGrp="1"/>
          </p:cNvSpPr>
          <p:nvPr>
            <p:ph type="sldNum" sz="quarter" idx="12"/>
          </p:nvPr>
        </p:nvSpPr>
        <p:spPr/>
        <p:txBody>
          <a:bodyPr/>
          <a:lstStyle/>
          <a:p>
            <a:fld id="{9C6D2100-D184-48D0-A925-0C269E1C682B}" type="slidenum">
              <a:rPr lang="en-IN" smtClean="0"/>
              <a:t>‹#›</a:t>
            </a:fld>
            <a:endParaRPr lang="en-IN"/>
          </a:p>
        </p:txBody>
      </p:sp>
    </p:spTree>
    <p:extLst>
      <p:ext uri="{BB962C8B-B14F-4D97-AF65-F5344CB8AC3E}">
        <p14:creationId xmlns:p14="http://schemas.microsoft.com/office/powerpoint/2010/main" val="130808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1971-2108-4EC4-AA09-51AC1C50CA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D2B551-8C2B-4136-80FE-7081083265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5BD9F50-484F-4750-84E1-738939502F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A12E68-D7DE-4C35-9677-BCA2A85AA870}"/>
              </a:ext>
            </a:extLst>
          </p:cNvPr>
          <p:cNvSpPr>
            <a:spLocks noGrp="1"/>
          </p:cNvSpPr>
          <p:nvPr>
            <p:ph type="dt" sz="half" idx="10"/>
          </p:nvPr>
        </p:nvSpPr>
        <p:spPr/>
        <p:txBody>
          <a:bodyPr/>
          <a:lstStyle/>
          <a:p>
            <a:fld id="{CC38EF41-04F8-42E3-AFEC-AD63F8867214}" type="datetimeFigureOut">
              <a:rPr lang="en-IN" smtClean="0"/>
              <a:t>31-08-2019</a:t>
            </a:fld>
            <a:endParaRPr lang="en-IN"/>
          </a:p>
        </p:txBody>
      </p:sp>
      <p:sp>
        <p:nvSpPr>
          <p:cNvPr id="6" name="Footer Placeholder 5">
            <a:extLst>
              <a:ext uri="{FF2B5EF4-FFF2-40B4-BE49-F238E27FC236}">
                <a16:creationId xmlns:a16="http://schemas.microsoft.com/office/drawing/2014/main" id="{E061DDFD-0050-43D4-B18F-AB47343463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D6B6A3-5F89-4A55-8C4A-AD4A7EE8F159}"/>
              </a:ext>
            </a:extLst>
          </p:cNvPr>
          <p:cNvSpPr>
            <a:spLocks noGrp="1"/>
          </p:cNvSpPr>
          <p:nvPr>
            <p:ph type="sldNum" sz="quarter" idx="12"/>
          </p:nvPr>
        </p:nvSpPr>
        <p:spPr/>
        <p:txBody>
          <a:bodyPr/>
          <a:lstStyle/>
          <a:p>
            <a:fld id="{9C6D2100-D184-48D0-A925-0C269E1C682B}" type="slidenum">
              <a:rPr lang="en-IN" smtClean="0"/>
              <a:t>‹#›</a:t>
            </a:fld>
            <a:endParaRPr lang="en-IN"/>
          </a:p>
        </p:txBody>
      </p:sp>
    </p:spTree>
    <p:extLst>
      <p:ext uri="{BB962C8B-B14F-4D97-AF65-F5344CB8AC3E}">
        <p14:creationId xmlns:p14="http://schemas.microsoft.com/office/powerpoint/2010/main" val="358617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C6A54C-FE9C-4A6D-8443-6808960F38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09C3E8-B3C1-48E4-BDAB-88802201D3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C8786D-7747-4CB1-9004-F0109BAB08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8EF41-04F8-42E3-AFEC-AD63F8867214}" type="datetimeFigureOut">
              <a:rPr lang="en-IN" smtClean="0"/>
              <a:t>31-08-2019</a:t>
            </a:fld>
            <a:endParaRPr lang="en-IN"/>
          </a:p>
        </p:txBody>
      </p:sp>
      <p:sp>
        <p:nvSpPr>
          <p:cNvPr id="5" name="Footer Placeholder 4">
            <a:extLst>
              <a:ext uri="{FF2B5EF4-FFF2-40B4-BE49-F238E27FC236}">
                <a16:creationId xmlns:a16="http://schemas.microsoft.com/office/drawing/2014/main" id="{E60BD22A-582D-4FD1-B6B3-A870416E83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D154A7-5812-4A5B-8837-8ACDAC3333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6D2100-D184-48D0-A925-0C269E1C682B}" type="slidenum">
              <a:rPr lang="en-IN" smtClean="0"/>
              <a:t>‹#›</a:t>
            </a:fld>
            <a:endParaRPr lang="en-IN"/>
          </a:p>
        </p:txBody>
      </p:sp>
    </p:spTree>
    <p:extLst>
      <p:ext uri="{BB962C8B-B14F-4D97-AF65-F5344CB8AC3E}">
        <p14:creationId xmlns:p14="http://schemas.microsoft.com/office/powerpoint/2010/main" val="63300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95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EC51529-D905-42C9-B60B-9BD70BE1E97C}"/>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solidFill>
                  <a:srgbClr val="FFFFFF"/>
                </a:solidFill>
                <a:latin typeface="+mj-lt"/>
                <a:ea typeface="+mj-ea"/>
                <a:cs typeface="+mj-cs"/>
              </a:rPr>
              <a:t>                                    Exploratory Data Analysis – IMDB Movies Data</a:t>
            </a:r>
          </a:p>
        </p:txBody>
      </p:sp>
      <p:pic>
        <p:nvPicPr>
          <p:cNvPr id="4" name="Picture 3">
            <a:extLst>
              <a:ext uri="{FF2B5EF4-FFF2-40B4-BE49-F238E27FC236}">
                <a16:creationId xmlns:a16="http://schemas.microsoft.com/office/drawing/2014/main" id="{D287AFAB-444A-45CB-BE3F-43B868602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540404"/>
            <a:ext cx="7188199" cy="3773803"/>
          </a:xfrm>
          <a:prstGeom prst="rect">
            <a:avLst/>
          </a:prstGeom>
        </p:spPr>
      </p:pic>
    </p:spTree>
    <p:extLst>
      <p:ext uri="{BB962C8B-B14F-4D97-AF65-F5344CB8AC3E}">
        <p14:creationId xmlns:p14="http://schemas.microsoft.com/office/powerpoint/2010/main" val="34192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B50303-6E14-4450-AA33-3C759E4F35C5}"/>
              </a:ext>
            </a:extLst>
          </p:cNvPr>
          <p:cNvSpPr>
            <a:spLocks noGrp="1"/>
          </p:cNvSpPr>
          <p:nvPr>
            <p:ph type="ctr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r>
              <a:rPr lang="en-US" sz="2400" b="1" dirty="0"/>
              <a:t>Revenue Analysis for lower, medium and higher range</a:t>
            </a:r>
          </a:p>
        </p:txBody>
      </p:sp>
      <p:sp>
        <p:nvSpPr>
          <p:cNvPr id="3" name="Subtitle 2">
            <a:extLst>
              <a:ext uri="{FF2B5EF4-FFF2-40B4-BE49-F238E27FC236}">
                <a16:creationId xmlns:a16="http://schemas.microsoft.com/office/drawing/2014/main" id="{405235D4-C96E-4295-BEAB-DCCA3E569163}"/>
              </a:ext>
            </a:extLst>
          </p:cNvPr>
          <p:cNvSpPr>
            <a:spLocks noGrp="1"/>
          </p:cNvSpPr>
          <p:nvPr>
            <p:ph type="subTitle" idx="1"/>
          </p:nvPr>
        </p:nvSpPr>
        <p:spPr>
          <a:xfrm>
            <a:off x="191855" y="2659911"/>
            <a:ext cx="4267199" cy="3820788"/>
          </a:xfrm>
        </p:spPr>
        <p:txBody>
          <a:bodyPr vert="horz" lIns="91440" tIns="45720" rIns="91440" bIns="45720" rtlCol="0">
            <a:normAutofit/>
          </a:bodyPr>
          <a:lstStyle/>
          <a:p>
            <a:pPr marL="457200" indent="-228600" algn="l">
              <a:buFont typeface="Arial" panose="020B0604020202020204" pitchFamily="34" charset="0"/>
              <a:buChar char="•"/>
            </a:pPr>
            <a:r>
              <a:rPr lang="en-US" sz="1400" b="1" dirty="0"/>
              <a:t>Revenue below  300 million - There are 957 movies comes under the lower Revenue range, showing most concentrated part is for the rating range from 6/10 to 8/10, however most of the movies earned from 10 to 100 million, few of them between 100 to 200 million, and very few are above 200 million. </a:t>
            </a:r>
          </a:p>
          <a:p>
            <a:pPr marL="457200" indent="-228600" algn="l">
              <a:buFont typeface="Arial" panose="020B0604020202020204" pitchFamily="34" charset="0"/>
              <a:buChar char="•"/>
            </a:pPr>
            <a:endParaRPr lang="en-US" sz="1400" b="1" dirty="0"/>
          </a:p>
          <a:p>
            <a:pPr marL="457200" indent="-228600" algn="l">
              <a:buFont typeface="Arial" panose="020B0604020202020204" pitchFamily="34" charset="0"/>
              <a:buChar char="•"/>
            </a:pPr>
            <a:r>
              <a:rPr lang="en-US" sz="1400" b="1" dirty="0"/>
              <a:t>Revenue between 300 to 500 million - The medium Revenue range, showing the rating range from 6/10 to 8/10 and most of the movies earned from 300 to 375 million, few of them above 400 million. </a:t>
            </a:r>
          </a:p>
          <a:p>
            <a:pPr marL="457200" indent="-228600" algn="l">
              <a:buFont typeface="Arial" panose="020B0604020202020204" pitchFamily="34" charset="0"/>
              <a:buChar char="•"/>
            </a:pPr>
            <a:r>
              <a:rPr lang="en-US" sz="1400" b="1" dirty="0"/>
              <a:t>Revenue More than 500 million - There are 6 movies earned more that 500 millions</a:t>
            </a:r>
          </a:p>
          <a:p>
            <a:pPr marL="228600" algn="l"/>
            <a:endParaRPr lang="en-US" sz="1400" b="1" dirty="0"/>
          </a:p>
          <a:p>
            <a:pPr marL="457200" indent="-228600" algn="l">
              <a:buFont typeface="Arial" panose="020B0604020202020204" pitchFamily="34" charset="0"/>
              <a:buChar char="•"/>
            </a:pPr>
            <a:endParaRPr lang="en-US" sz="1400" b="1" dirty="0"/>
          </a:p>
          <a:p>
            <a:pPr marL="457200" indent="-228600" algn="l">
              <a:buFont typeface="Arial" panose="020B0604020202020204" pitchFamily="34" charset="0"/>
              <a:buChar char="•"/>
            </a:pPr>
            <a:endParaRPr lang="en-US" sz="1400" b="1" dirty="0"/>
          </a:p>
          <a:p>
            <a:pPr marL="457200" indent="-228600" algn="l">
              <a:buFont typeface="Arial" panose="020B0604020202020204" pitchFamily="34" charset="0"/>
              <a:buChar char="•"/>
            </a:pPr>
            <a:endParaRPr lang="en-US" sz="1400" b="1" dirty="0"/>
          </a:p>
        </p:txBody>
      </p:sp>
      <p:pic>
        <p:nvPicPr>
          <p:cNvPr id="1026" name="Picture 2">
            <a:extLst>
              <a:ext uri="{FF2B5EF4-FFF2-40B4-BE49-F238E27FC236}">
                <a16:creationId xmlns:a16="http://schemas.microsoft.com/office/drawing/2014/main" id="{4BC3A1D9-B80A-4A1C-AD25-EF09947261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4263" y="3701989"/>
            <a:ext cx="2989460" cy="239697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58191C0-394F-4C58-853B-01FAD9C6A1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8965" y="3701989"/>
            <a:ext cx="2940560" cy="239697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7A9A425-1CAE-4802-9D1B-89663CDB97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4263" y="759040"/>
            <a:ext cx="2896287" cy="26699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63B40B1-C901-4AF0-A885-46BA520FF3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4425" y="762792"/>
            <a:ext cx="2735777" cy="2666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843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B50303-6E14-4450-AA33-3C759E4F35C5}"/>
              </a:ext>
            </a:extLst>
          </p:cNvPr>
          <p:cNvSpPr>
            <a:spLocks noGrp="1"/>
          </p:cNvSpPr>
          <p:nvPr>
            <p:ph type="ctr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r>
              <a:rPr lang="en-US" sz="2400" b="1" dirty="0"/>
              <a:t>Runtime Analysis</a:t>
            </a:r>
          </a:p>
        </p:txBody>
      </p:sp>
      <p:sp>
        <p:nvSpPr>
          <p:cNvPr id="3" name="Subtitle 2">
            <a:extLst>
              <a:ext uri="{FF2B5EF4-FFF2-40B4-BE49-F238E27FC236}">
                <a16:creationId xmlns:a16="http://schemas.microsoft.com/office/drawing/2014/main" id="{405235D4-C96E-4295-BEAB-DCCA3E569163}"/>
              </a:ext>
            </a:extLst>
          </p:cNvPr>
          <p:cNvSpPr>
            <a:spLocks noGrp="1"/>
          </p:cNvSpPr>
          <p:nvPr>
            <p:ph type="subTitle" idx="1"/>
          </p:nvPr>
        </p:nvSpPr>
        <p:spPr>
          <a:xfrm>
            <a:off x="191855" y="3121550"/>
            <a:ext cx="4267199" cy="1607060"/>
          </a:xfrm>
        </p:spPr>
        <p:txBody>
          <a:bodyPr vert="horz" lIns="91440" tIns="45720" rIns="91440" bIns="45720" rtlCol="0">
            <a:normAutofit/>
          </a:bodyPr>
          <a:lstStyle/>
          <a:p>
            <a:pPr marL="457200" indent="-228600" algn="l">
              <a:buFont typeface="Arial" panose="020B0604020202020204" pitchFamily="34" charset="0"/>
              <a:buChar char="•"/>
            </a:pPr>
            <a:r>
              <a:rPr lang="en-US" sz="1400" b="1" dirty="0"/>
              <a:t>Most of the movies run time is from 100 minutes to 120 minutes.</a:t>
            </a:r>
            <a:endParaRPr lang="en-US" sz="1100" dirty="0"/>
          </a:p>
        </p:txBody>
      </p:sp>
      <p:pic>
        <p:nvPicPr>
          <p:cNvPr id="2050" name="Picture 2">
            <a:extLst>
              <a:ext uri="{FF2B5EF4-FFF2-40B4-BE49-F238E27FC236}">
                <a16:creationId xmlns:a16="http://schemas.microsoft.com/office/drawing/2014/main" id="{6DA4C7E1-6FDF-4747-AF40-8FEAADCDC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1675" y="1095374"/>
            <a:ext cx="4654296" cy="387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79369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B50303-6E14-4450-AA33-3C759E4F35C5}"/>
              </a:ext>
            </a:extLst>
          </p:cNvPr>
          <p:cNvSpPr>
            <a:spLocks noGrp="1"/>
          </p:cNvSpPr>
          <p:nvPr>
            <p:ph type="ctr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r>
              <a:rPr lang="en-US" sz="2400" b="1" dirty="0"/>
              <a:t>Actor Analysis</a:t>
            </a:r>
          </a:p>
        </p:txBody>
      </p:sp>
      <p:sp>
        <p:nvSpPr>
          <p:cNvPr id="3" name="Subtitle 2">
            <a:extLst>
              <a:ext uri="{FF2B5EF4-FFF2-40B4-BE49-F238E27FC236}">
                <a16:creationId xmlns:a16="http://schemas.microsoft.com/office/drawing/2014/main" id="{405235D4-C96E-4295-BEAB-DCCA3E569163}"/>
              </a:ext>
            </a:extLst>
          </p:cNvPr>
          <p:cNvSpPr>
            <a:spLocks noGrp="1"/>
          </p:cNvSpPr>
          <p:nvPr>
            <p:ph type="subTitle" idx="1"/>
          </p:nvPr>
        </p:nvSpPr>
        <p:spPr>
          <a:xfrm>
            <a:off x="191855" y="3121550"/>
            <a:ext cx="4267199" cy="1607060"/>
          </a:xfrm>
        </p:spPr>
        <p:txBody>
          <a:bodyPr vert="horz" lIns="91440" tIns="45720" rIns="91440" bIns="45720" rtlCol="0">
            <a:normAutofit/>
          </a:bodyPr>
          <a:lstStyle/>
          <a:p>
            <a:pPr marL="457200" indent="-228600" algn="l">
              <a:buFont typeface="Arial" panose="020B0604020202020204" pitchFamily="34" charset="0"/>
              <a:buChar char="•"/>
            </a:pPr>
            <a:r>
              <a:rPr lang="en-US" sz="1400" b="1" dirty="0"/>
              <a:t>In this graph we can see that, the size of the name the actors are showing the frequency of words in actors column in the data set. </a:t>
            </a:r>
            <a:endParaRPr lang="en-US" sz="1100" dirty="0"/>
          </a:p>
        </p:txBody>
      </p:sp>
      <p:pic>
        <p:nvPicPr>
          <p:cNvPr id="5" name="Picture 4">
            <a:extLst>
              <a:ext uri="{FF2B5EF4-FFF2-40B4-BE49-F238E27FC236}">
                <a16:creationId xmlns:a16="http://schemas.microsoft.com/office/drawing/2014/main" id="{902552AD-6DAD-4DB5-B019-3B262AF32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3528" y="559325"/>
            <a:ext cx="5107079" cy="5124450"/>
          </a:xfrm>
          <a:prstGeom prst="rect">
            <a:avLst/>
          </a:prstGeom>
        </p:spPr>
      </p:pic>
    </p:spTree>
    <p:extLst>
      <p:ext uri="{BB962C8B-B14F-4D97-AF65-F5344CB8AC3E}">
        <p14:creationId xmlns:p14="http://schemas.microsoft.com/office/powerpoint/2010/main" val="338304468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B50303-6E14-4450-AA33-3C759E4F35C5}"/>
              </a:ext>
            </a:extLst>
          </p:cNvPr>
          <p:cNvSpPr>
            <a:spLocks noGrp="1"/>
          </p:cNvSpPr>
          <p:nvPr>
            <p:ph type="ctr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r>
              <a:rPr lang="en-US" sz="2400" b="1" dirty="0"/>
              <a:t>Director Analysis</a:t>
            </a:r>
          </a:p>
        </p:txBody>
      </p:sp>
      <p:sp>
        <p:nvSpPr>
          <p:cNvPr id="3" name="Subtitle 2">
            <a:extLst>
              <a:ext uri="{FF2B5EF4-FFF2-40B4-BE49-F238E27FC236}">
                <a16:creationId xmlns:a16="http://schemas.microsoft.com/office/drawing/2014/main" id="{405235D4-C96E-4295-BEAB-DCCA3E569163}"/>
              </a:ext>
            </a:extLst>
          </p:cNvPr>
          <p:cNvSpPr>
            <a:spLocks noGrp="1"/>
          </p:cNvSpPr>
          <p:nvPr>
            <p:ph type="subTitle" idx="1"/>
          </p:nvPr>
        </p:nvSpPr>
        <p:spPr>
          <a:xfrm>
            <a:off x="191855" y="3121550"/>
            <a:ext cx="4267199" cy="3545580"/>
          </a:xfrm>
        </p:spPr>
        <p:txBody>
          <a:bodyPr vert="horz" lIns="91440" tIns="45720" rIns="91440" bIns="45720" rtlCol="0">
            <a:normAutofit fontScale="92500" lnSpcReduction="10000"/>
          </a:bodyPr>
          <a:lstStyle/>
          <a:p>
            <a:pPr marL="457200" indent="-228600" algn="l">
              <a:buFont typeface="Arial" panose="020B0604020202020204" pitchFamily="34" charset="0"/>
              <a:buChar char="•"/>
            </a:pPr>
            <a:r>
              <a:rPr lang="en-US" sz="1400" b="1" dirty="0"/>
              <a:t>Director_1 category - number of movies (5 to 8) - Mostly they earn the revenue near 200 millions and few of them earned near 400 million. But in 2015 J.J. Abrams crossed all the records and for his movie Star Wars: Episode VII - The Force Awakens, he earned revenue of 936 millions </a:t>
            </a:r>
          </a:p>
          <a:p>
            <a:pPr marL="457200" indent="-228600" algn="l">
              <a:buFont typeface="Arial" panose="020B0604020202020204" pitchFamily="34" charset="0"/>
              <a:buChar char="•"/>
            </a:pPr>
            <a:r>
              <a:rPr lang="en-US" sz="1400" b="1" dirty="0"/>
              <a:t>Director_2 category - number of movies (3 to 4) - Mostly they earn the </a:t>
            </a:r>
            <a:r>
              <a:rPr lang="en-US" sz="1400" b="1"/>
              <a:t>revenue near 200 </a:t>
            </a:r>
            <a:r>
              <a:rPr lang="en-US" sz="1400" b="1" dirty="0"/>
              <a:t>millions and few of them earned from 200 to 300 million and very vey few from 300 to 400. </a:t>
            </a:r>
          </a:p>
          <a:p>
            <a:pPr marL="457200" indent="-228600" algn="l">
              <a:buFont typeface="Arial" panose="020B0604020202020204" pitchFamily="34" charset="0"/>
              <a:buChar char="•"/>
            </a:pPr>
            <a:r>
              <a:rPr lang="en-US" sz="1400" b="1" dirty="0"/>
              <a:t>Director_2 category - number of movies (1 to 2) - Mostly they earn the revenue below 100 millions and few of them earned from 100 to 200 million.  In the year 2009 James Cameron earned the revenue 760 million for his movie Avatar, this movie got critics rating 83/100. Also, In the year 2015 Colin Trevorrow earned 652 million for his movie Jurassic World, this movie got the critics rating 59/100.</a:t>
            </a:r>
          </a:p>
          <a:p>
            <a:pPr marL="457200" indent="-228600" algn="l">
              <a:buFont typeface="Arial" panose="020B0604020202020204" pitchFamily="34" charset="0"/>
              <a:buChar char="•"/>
            </a:pPr>
            <a:endParaRPr lang="en-US" sz="1400" b="1" dirty="0"/>
          </a:p>
          <a:p>
            <a:pPr marL="457200" indent="-228600" algn="l">
              <a:buFont typeface="Arial" panose="020B0604020202020204" pitchFamily="34" charset="0"/>
              <a:buChar char="•"/>
            </a:pPr>
            <a:endParaRPr lang="en-US" sz="1400" b="1" dirty="0"/>
          </a:p>
          <a:p>
            <a:pPr marL="457200" indent="-228600" algn="l">
              <a:buFont typeface="Arial" panose="020B0604020202020204" pitchFamily="34" charset="0"/>
              <a:buChar char="•"/>
            </a:pPr>
            <a:endParaRPr lang="en-US" sz="1400" b="1" dirty="0"/>
          </a:p>
        </p:txBody>
      </p:sp>
      <p:pic>
        <p:nvPicPr>
          <p:cNvPr id="3074" name="Picture 2">
            <a:extLst>
              <a:ext uri="{FF2B5EF4-FFF2-40B4-BE49-F238E27FC236}">
                <a16:creationId xmlns:a16="http://schemas.microsoft.com/office/drawing/2014/main" id="{A4CC91E8-A263-49B4-B68B-E5C3BB83B1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4825" y="-82790"/>
            <a:ext cx="2981326" cy="245451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C74EAC76-56B2-4D6E-AA4B-5F60DB08AA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5789" y="2371726"/>
            <a:ext cx="2981326" cy="211454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C4EFC63C-EE0C-4FB1-85E7-B9B91D26CD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5317" y="4371976"/>
            <a:ext cx="3052762" cy="2362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F756266-6021-4569-816F-0194978B277A}"/>
              </a:ext>
            </a:extLst>
          </p:cNvPr>
          <p:cNvSpPr txBox="1"/>
          <p:nvPr/>
        </p:nvSpPr>
        <p:spPr>
          <a:xfrm>
            <a:off x="5429250" y="952500"/>
            <a:ext cx="2108456" cy="369332"/>
          </a:xfrm>
          <a:prstGeom prst="rect">
            <a:avLst/>
          </a:prstGeom>
          <a:noFill/>
        </p:spPr>
        <p:txBody>
          <a:bodyPr wrap="square" rtlCol="0">
            <a:spAutoFit/>
          </a:bodyPr>
          <a:lstStyle/>
          <a:p>
            <a:r>
              <a:rPr lang="en-IN" dirty="0"/>
              <a:t>DDDD</a:t>
            </a:r>
          </a:p>
        </p:txBody>
      </p:sp>
      <p:sp>
        <p:nvSpPr>
          <p:cNvPr id="6" name="TextBox 5">
            <a:extLst>
              <a:ext uri="{FF2B5EF4-FFF2-40B4-BE49-F238E27FC236}">
                <a16:creationId xmlns:a16="http://schemas.microsoft.com/office/drawing/2014/main" id="{BA084B9D-B0F8-4A06-ACCF-BA0B6943344C}"/>
              </a:ext>
            </a:extLst>
          </p:cNvPr>
          <p:cNvSpPr txBox="1"/>
          <p:nvPr/>
        </p:nvSpPr>
        <p:spPr>
          <a:xfrm>
            <a:off x="5228948" y="1038687"/>
            <a:ext cx="2108456" cy="435006"/>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16E0711B-2A2B-4044-9A3D-0F140E32CAFD}"/>
              </a:ext>
            </a:extLst>
          </p:cNvPr>
          <p:cNvSpPr txBox="1"/>
          <p:nvPr/>
        </p:nvSpPr>
        <p:spPr>
          <a:xfrm>
            <a:off x="5259294" y="1014009"/>
            <a:ext cx="2121763" cy="369332"/>
          </a:xfrm>
          <a:prstGeom prst="rect">
            <a:avLst/>
          </a:prstGeom>
          <a:noFill/>
        </p:spPr>
        <p:txBody>
          <a:bodyPr wrap="square" rtlCol="0">
            <a:spAutoFit/>
          </a:bodyPr>
          <a:lstStyle/>
          <a:p>
            <a:r>
              <a:rPr lang="en-IN" dirty="0">
                <a:solidFill>
                  <a:schemeClr val="accent1"/>
                </a:solidFill>
              </a:rPr>
              <a:t>Director_1 category</a:t>
            </a:r>
          </a:p>
        </p:txBody>
      </p:sp>
      <p:sp>
        <p:nvSpPr>
          <p:cNvPr id="15" name="TextBox 14">
            <a:extLst>
              <a:ext uri="{FF2B5EF4-FFF2-40B4-BE49-F238E27FC236}">
                <a16:creationId xmlns:a16="http://schemas.microsoft.com/office/drawing/2014/main" id="{2C46D4B2-0263-4B00-919E-AE0D9800D290}"/>
              </a:ext>
            </a:extLst>
          </p:cNvPr>
          <p:cNvSpPr txBox="1"/>
          <p:nvPr/>
        </p:nvSpPr>
        <p:spPr>
          <a:xfrm>
            <a:off x="5379513" y="3429000"/>
            <a:ext cx="2101058" cy="369332"/>
          </a:xfrm>
          <a:prstGeom prst="rect">
            <a:avLst/>
          </a:prstGeom>
          <a:noFill/>
        </p:spPr>
        <p:txBody>
          <a:bodyPr wrap="square" rtlCol="0">
            <a:spAutoFit/>
          </a:bodyPr>
          <a:lstStyle/>
          <a:p>
            <a:r>
              <a:rPr lang="en-IN" dirty="0">
                <a:solidFill>
                  <a:schemeClr val="accent1"/>
                </a:solidFill>
              </a:rPr>
              <a:t>Director_2 category</a:t>
            </a:r>
          </a:p>
        </p:txBody>
      </p:sp>
      <p:sp>
        <p:nvSpPr>
          <p:cNvPr id="16" name="TextBox 15">
            <a:extLst>
              <a:ext uri="{FF2B5EF4-FFF2-40B4-BE49-F238E27FC236}">
                <a16:creationId xmlns:a16="http://schemas.microsoft.com/office/drawing/2014/main" id="{6D3D53AB-77D2-4135-ACEB-D212BBB5235B}"/>
              </a:ext>
            </a:extLst>
          </p:cNvPr>
          <p:cNvSpPr txBox="1"/>
          <p:nvPr/>
        </p:nvSpPr>
        <p:spPr>
          <a:xfrm>
            <a:off x="5422879" y="5368410"/>
            <a:ext cx="2121763" cy="369332"/>
          </a:xfrm>
          <a:prstGeom prst="rect">
            <a:avLst/>
          </a:prstGeom>
          <a:noFill/>
        </p:spPr>
        <p:txBody>
          <a:bodyPr wrap="square" rtlCol="0">
            <a:spAutoFit/>
          </a:bodyPr>
          <a:lstStyle/>
          <a:p>
            <a:r>
              <a:rPr lang="en-IN" dirty="0">
                <a:solidFill>
                  <a:schemeClr val="accent1"/>
                </a:solidFill>
              </a:rPr>
              <a:t>Director_3 category</a:t>
            </a:r>
          </a:p>
        </p:txBody>
      </p:sp>
    </p:spTree>
    <p:extLst>
      <p:ext uri="{BB962C8B-B14F-4D97-AF65-F5344CB8AC3E}">
        <p14:creationId xmlns:p14="http://schemas.microsoft.com/office/powerpoint/2010/main" val="34994101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15">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C7CDD2A-19B8-4BBC-B3D7-E183A11AF032}"/>
              </a:ext>
            </a:extLst>
          </p:cNvPr>
          <p:cNvSpPr txBox="1"/>
          <p:nvPr/>
        </p:nvSpPr>
        <p:spPr>
          <a:xfrm>
            <a:off x="1589744" y="1895820"/>
            <a:ext cx="9037468" cy="4801314"/>
          </a:xfrm>
          <a:prstGeom prst="rect">
            <a:avLst/>
          </a:prstGeom>
          <a:noFill/>
        </p:spPr>
        <p:txBody>
          <a:bodyPr wrap="square" rtlCol="0">
            <a:spAutoFit/>
          </a:bodyPr>
          <a:lstStyle/>
          <a:p>
            <a:pPr marL="285750" indent="-285750">
              <a:buFont typeface="Arial" panose="020B0604020202020204" pitchFamily="34" charset="0"/>
              <a:buChar char="•"/>
            </a:pPr>
            <a:r>
              <a:rPr lang="en-US" dirty="0"/>
              <a:t>Audience ratings of the movies are quite close to the critics ratings for most of the movies but for few of the movies the rating differences are present for audience and those to critics. </a:t>
            </a:r>
          </a:p>
          <a:p>
            <a:pPr marL="285750" indent="-285750">
              <a:buFont typeface="Arial" panose="020B0604020202020204" pitchFamily="34" charset="0"/>
              <a:buChar char="•"/>
            </a:pPr>
            <a:r>
              <a:rPr lang="en-US" dirty="0"/>
              <a:t>From the distribution, we can see in most of the cases if audience is happy they give rating 7/10, the audience rating curve is leptokurtic. </a:t>
            </a:r>
          </a:p>
          <a:p>
            <a:pPr marL="285750" indent="-285750">
              <a:buFont typeface="Arial" panose="020B0604020202020204" pitchFamily="34" charset="0"/>
              <a:buChar char="•"/>
            </a:pPr>
            <a:r>
              <a:rPr lang="en-US" dirty="0"/>
              <a:t>Critics are not giving higher rating to all the movies, the curve for the critics rating is mesokurtic. Critics rate more severely than the public.</a:t>
            </a:r>
          </a:p>
          <a:p>
            <a:pPr marL="285750" indent="-285750">
              <a:buFont typeface="Arial" panose="020B0604020202020204" pitchFamily="34" charset="0"/>
              <a:buChar char="•"/>
            </a:pPr>
            <a:r>
              <a:rPr lang="en-US" dirty="0"/>
              <a:t>Most movies last between 100 minutes and 120 minutes</a:t>
            </a:r>
          </a:p>
          <a:p>
            <a:pPr marL="285750" indent="-285750">
              <a:buFont typeface="Arial" panose="020B0604020202020204" pitchFamily="34" charset="0"/>
              <a:buChar char="•"/>
            </a:pPr>
            <a:r>
              <a:rPr lang="en-US" dirty="0"/>
              <a:t>Mostly movies that are well rated by public and critics make the most money. </a:t>
            </a:r>
          </a:p>
          <a:p>
            <a:pPr marL="285750" indent="-285750">
              <a:buFont typeface="Arial" panose="020B0604020202020204" pitchFamily="34" charset="0"/>
              <a:buChar char="•"/>
            </a:pPr>
            <a:r>
              <a:rPr lang="en-US" dirty="0"/>
              <a:t>The more the public appreciates a film, the more they vote and give a good rating</a:t>
            </a:r>
          </a:p>
          <a:p>
            <a:pPr marL="285750" indent="-285750">
              <a:buFont typeface="Arial" panose="020B0604020202020204" pitchFamily="34" charset="0"/>
              <a:buChar char="•"/>
            </a:pPr>
            <a:r>
              <a:rPr lang="en-US" dirty="0"/>
              <a:t>Maximum movie released for all categories (genre) in 2016 and then 2015.</a:t>
            </a:r>
          </a:p>
          <a:p>
            <a:pPr marL="285750" indent="-285750">
              <a:buFont typeface="Arial" panose="020B0604020202020204" pitchFamily="34" charset="0"/>
              <a:buChar char="•"/>
            </a:pPr>
            <a:r>
              <a:rPr lang="en-US" dirty="0"/>
              <a:t>Among all the categories highest number of movie released for Drama, the second highest category is Action and third highest category is Comedy. Also good number of movies released for Adventure and Thriller from 2006 to 2016.</a:t>
            </a:r>
          </a:p>
          <a:p>
            <a:pPr marL="285750" indent="-285750">
              <a:buFont typeface="Arial" panose="020B0604020202020204" pitchFamily="34" charset="0"/>
              <a:buChar char="•"/>
            </a:pPr>
            <a:r>
              <a:rPr lang="en-US" dirty="0"/>
              <a:t>Drama, Action, Comedy, Adventure, Thriller, Crime are highest rated movies from public. </a:t>
            </a:r>
          </a:p>
          <a:p>
            <a:pPr marL="285750" indent="-285750">
              <a:buFont typeface="Arial" panose="020B0604020202020204" pitchFamily="34" charset="0"/>
              <a:buChar char="•"/>
            </a:pPr>
            <a:r>
              <a:rPr lang="en-US" dirty="0"/>
              <a:t>Mostly Action movies earned better revenue among all other categories. </a:t>
            </a:r>
          </a:p>
          <a:p>
            <a:endParaRPr lang="en-IN" dirty="0"/>
          </a:p>
        </p:txBody>
      </p:sp>
      <p:sp>
        <p:nvSpPr>
          <p:cNvPr id="4" name="TextBox 3">
            <a:extLst>
              <a:ext uri="{FF2B5EF4-FFF2-40B4-BE49-F238E27FC236}">
                <a16:creationId xmlns:a16="http://schemas.microsoft.com/office/drawing/2014/main" id="{8517E1A1-B262-4535-BE33-738DB4ED0444}"/>
              </a:ext>
            </a:extLst>
          </p:cNvPr>
          <p:cNvSpPr txBox="1"/>
          <p:nvPr/>
        </p:nvSpPr>
        <p:spPr>
          <a:xfrm>
            <a:off x="1412191" y="534624"/>
            <a:ext cx="9215021" cy="1200329"/>
          </a:xfrm>
          <a:prstGeom prst="rect">
            <a:avLst/>
          </a:prstGeom>
          <a:noFill/>
        </p:spPr>
        <p:txBody>
          <a:bodyPr wrap="square" rtlCol="0">
            <a:spAutoFit/>
          </a:bodyPr>
          <a:lstStyle/>
          <a:p>
            <a:r>
              <a:rPr lang="en-IN" b="1" dirty="0"/>
              <a:t>                                                                       </a:t>
            </a:r>
          </a:p>
          <a:p>
            <a:r>
              <a:rPr lang="en-IN" sz="5400" b="1" dirty="0"/>
              <a:t>              Conclusions</a:t>
            </a:r>
            <a:endParaRPr lang="en-IN" sz="5400" dirty="0"/>
          </a:p>
        </p:txBody>
      </p:sp>
    </p:spTree>
    <p:extLst>
      <p:ext uri="{BB962C8B-B14F-4D97-AF65-F5344CB8AC3E}">
        <p14:creationId xmlns:p14="http://schemas.microsoft.com/office/powerpoint/2010/main" val="329080451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15">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B50303-6E14-4450-AA33-3C759E4F35C5}"/>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b="1" kern="1200" dirty="0">
                <a:solidFill>
                  <a:schemeClr val="tx1"/>
                </a:solidFill>
                <a:latin typeface="+mj-lt"/>
                <a:ea typeface="+mj-ea"/>
                <a:cs typeface="+mj-cs"/>
              </a:rPr>
              <a:t>Thank you !!</a:t>
            </a:r>
          </a:p>
        </p:txBody>
      </p:sp>
      <p:cxnSp>
        <p:nvCxnSpPr>
          <p:cNvPr id="20" name="Straight Connector 19">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04366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B50303-6E14-4450-AA33-3C759E4F35C5}"/>
              </a:ext>
            </a:extLst>
          </p:cNvPr>
          <p:cNvSpPr>
            <a:spLocks noGrp="1"/>
          </p:cNvSpPr>
          <p:nvPr>
            <p:ph type="ctr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r>
              <a:rPr lang="en-US" sz="2400" b="1" kern="1200" dirty="0">
                <a:solidFill>
                  <a:schemeClr val="tx1"/>
                </a:solidFill>
                <a:latin typeface="+mj-lt"/>
                <a:ea typeface="+mj-ea"/>
                <a:cs typeface="+mj-cs"/>
              </a:rPr>
              <a:t>Graphical representation of critics ratings (Metascore) based on audience ratings (Rating)</a:t>
            </a:r>
            <a:endParaRPr lang="en-US" sz="2400"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405235D4-C96E-4295-BEAB-DCCA3E569163}"/>
              </a:ext>
            </a:extLst>
          </p:cNvPr>
          <p:cNvSpPr>
            <a:spLocks noGrp="1"/>
          </p:cNvSpPr>
          <p:nvPr>
            <p:ph type="subTitle" idx="1"/>
          </p:nvPr>
        </p:nvSpPr>
        <p:spPr>
          <a:xfrm>
            <a:off x="180975" y="2638043"/>
            <a:ext cx="4267199" cy="3596565"/>
          </a:xfrm>
        </p:spPr>
        <p:txBody>
          <a:bodyPr vert="horz" lIns="91440" tIns="45720" rIns="91440" bIns="45720" rtlCol="0">
            <a:normAutofit/>
          </a:bodyPr>
          <a:lstStyle/>
          <a:p>
            <a:pPr marL="457200" indent="-228600" algn="l">
              <a:buFont typeface="Arial" panose="020B0604020202020204" pitchFamily="34" charset="0"/>
              <a:buChar char="•"/>
            </a:pPr>
            <a:r>
              <a:rPr lang="en-US" sz="1400" b="1" dirty="0"/>
              <a:t>We can see the high concentration of the points, where audience ratings are in agreement with critics rating. As per the above graph, audience rating from 6/10 to 8/10 and the critics rating 50/100 to 80/100.</a:t>
            </a:r>
          </a:p>
          <a:p>
            <a:pPr marL="457200" indent="-228600" algn="l">
              <a:buFont typeface="Arial" panose="020B0604020202020204" pitchFamily="34" charset="0"/>
              <a:buChar char="•"/>
            </a:pPr>
            <a:r>
              <a:rPr lang="en-US" sz="1400" b="1" dirty="0"/>
              <a:t>For few of the movies there is differences in audience rating 5.5/10 to 6.5/ 100 and critics rating below 40/100. Even for audience rating from 7/10 to 8/10, critics gave rating 30/100 to 50/100</a:t>
            </a:r>
          </a:p>
          <a:p>
            <a:pPr marL="457200" indent="-228600" algn="l">
              <a:buFont typeface="Arial" panose="020B0604020202020204" pitchFamily="34" charset="0"/>
              <a:buChar char="•"/>
            </a:pPr>
            <a:r>
              <a:rPr lang="en-US" sz="1400" b="1" dirty="0"/>
              <a:t>From the distribution, we can see in most of the cases if audience is happy they give rating 7/10, the audience rating curve is leptokurtic. </a:t>
            </a:r>
          </a:p>
          <a:p>
            <a:pPr marL="457200" indent="-228600" algn="l">
              <a:buFont typeface="Arial" panose="020B0604020202020204" pitchFamily="34" charset="0"/>
              <a:buChar char="•"/>
            </a:pPr>
            <a:r>
              <a:rPr lang="en-US" sz="1400" b="1" dirty="0"/>
              <a:t>Critics are not giving higher rating to all the movies, the curve for the critics rating is mesokurtic. </a:t>
            </a:r>
          </a:p>
          <a:p>
            <a:pPr indent="-228600" algn="l">
              <a:buFont typeface="Arial" panose="020B0604020202020204" pitchFamily="34" charset="0"/>
              <a:buChar char="•"/>
            </a:pPr>
            <a:endParaRPr lang="en-US" sz="1100" dirty="0"/>
          </a:p>
        </p:txBody>
      </p:sp>
      <p:pic>
        <p:nvPicPr>
          <p:cNvPr id="4" name="Picture 3">
            <a:extLst>
              <a:ext uri="{FF2B5EF4-FFF2-40B4-BE49-F238E27FC236}">
                <a16:creationId xmlns:a16="http://schemas.microsoft.com/office/drawing/2014/main" id="{ED1145DC-9010-463A-B353-B9F6EEB144F5}"/>
              </a:ext>
            </a:extLst>
          </p:cNvPr>
          <p:cNvPicPr>
            <a:picLocks noChangeAspect="1"/>
          </p:cNvPicPr>
          <p:nvPr/>
        </p:nvPicPr>
        <p:blipFill>
          <a:blip r:embed="rId2"/>
          <a:stretch>
            <a:fillRect/>
          </a:stretch>
        </p:blipFill>
        <p:spPr>
          <a:xfrm>
            <a:off x="5690723" y="643467"/>
            <a:ext cx="5464848" cy="5410199"/>
          </a:xfrm>
          <a:prstGeom prst="rect">
            <a:avLst/>
          </a:prstGeom>
        </p:spPr>
      </p:pic>
    </p:spTree>
    <p:extLst>
      <p:ext uri="{BB962C8B-B14F-4D97-AF65-F5344CB8AC3E}">
        <p14:creationId xmlns:p14="http://schemas.microsoft.com/office/powerpoint/2010/main" val="24175974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B50303-6E14-4450-AA33-3C759E4F35C5}"/>
              </a:ext>
            </a:extLst>
          </p:cNvPr>
          <p:cNvSpPr>
            <a:spLocks noGrp="1"/>
          </p:cNvSpPr>
          <p:nvPr>
            <p:ph type="ctr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r>
              <a:rPr lang="en-US" sz="2400" b="1" dirty="0"/>
              <a:t>Graphical representation of the Metascore according to the duration of the film.</a:t>
            </a:r>
            <a:endParaRPr lang="en-US" sz="2400"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405235D4-C96E-4295-BEAB-DCCA3E569163}"/>
              </a:ext>
            </a:extLst>
          </p:cNvPr>
          <p:cNvSpPr>
            <a:spLocks noGrp="1"/>
          </p:cNvSpPr>
          <p:nvPr>
            <p:ph type="subTitle" idx="1"/>
          </p:nvPr>
        </p:nvSpPr>
        <p:spPr>
          <a:xfrm>
            <a:off x="191855" y="3348566"/>
            <a:ext cx="4267199" cy="1374664"/>
          </a:xfrm>
        </p:spPr>
        <p:txBody>
          <a:bodyPr vert="horz" lIns="91440" tIns="45720" rIns="91440" bIns="45720" rtlCol="0">
            <a:normAutofit/>
          </a:bodyPr>
          <a:lstStyle/>
          <a:p>
            <a:pPr marL="457200" indent="-228600" algn="l">
              <a:buFont typeface="Arial" panose="020B0604020202020204" pitchFamily="34" charset="0"/>
              <a:buChar char="•"/>
            </a:pPr>
            <a:r>
              <a:rPr lang="en-US" sz="1400" b="1" dirty="0"/>
              <a:t>On this graph, we can see that for movies between 100 minutes and 120 minutes, the ratings of the critics are more concentrated and vary between 20/100 and 98/100.</a:t>
            </a:r>
            <a:endParaRPr lang="en-US" sz="1100" dirty="0"/>
          </a:p>
        </p:txBody>
      </p:sp>
      <p:pic>
        <p:nvPicPr>
          <p:cNvPr id="5" name="Picture 4">
            <a:extLst>
              <a:ext uri="{FF2B5EF4-FFF2-40B4-BE49-F238E27FC236}">
                <a16:creationId xmlns:a16="http://schemas.microsoft.com/office/drawing/2014/main" id="{F9E16A23-4FBF-4096-BFFC-961C2ACD7D05}"/>
              </a:ext>
            </a:extLst>
          </p:cNvPr>
          <p:cNvPicPr>
            <a:picLocks noChangeAspect="1"/>
          </p:cNvPicPr>
          <p:nvPr/>
        </p:nvPicPr>
        <p:blipFill>
          <a:blip r:embed="rId2"/>
          <a:stretch>
            <a:fillRect/>
          </a:stretch>
        </p:blipFill>
        <p:spPr>
          <a:xfrm>
            <a:off x="5548312" y="772053"/>
            <a:ext cx="5210175" cy="5153025"/>
          </a:xfrm>
          <a:prstGeom prst="rect">
            <a:avLst/>
          </a:prstGeom>
        </p:spPr>
      </p:pic>
    </p:spTree>
    <p:extLst>
      <p:ext uri="{BB962C8B-B14F-4D97-AF65-F5344CB8AC3E}">
        <p14:creationId xmlns:p14="http://schemas.microsoft.com/office/powerpoint/2010/main" val="116777134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B50303-6E14-4450-AA33-3C759E4F35C5}"/>
              </a:ext>
            </a:extLst>
          </p:cNvPr>
          <p:cNvSpPr>
            <a:spLocks noGrp="1"/>
          </p:cNvSpPr>
          <p:nvPr>
            <p:ph type="ctr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r>
              <a:rPr lang="en-US" sz="2400" b="1" dirty="0"/>
              <a:t>Graphical representation of the Revenue of the films according to the Rating from audience</a:t>
            </a:r>
            <a:endParaRPr lang="en-US" sz="2400"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405235D4-C96E-4295-BEAB-DCCA3E569163}"/>
              </a:ext>
            </a:extLst>
          </p:cNvPr>
          <p:cNvSpPr>
            <a:spLocks noGrp="1"/>
          </p:cNvSpPr>
          <p:nvPr>
            <p:ph type="subTitle" idx="1"/>
          </p:nvPr>
        </p:nvSpPr>
        <p:spPr>
          <a:xfrm>
            <a:off x="191855" y="2872975"/>
            <a:ext cx="4267199" cy="1607060"/>
          </a:xfrm>
        </p:spPr>
        <p:txBody>
          <a:bodyPr vert="horz" lIns="91440" tIns="45720" rIns="91440" bIns="45720" rtlCol="0">
            <a:normAutofit/>
          </a:bodyPr>
          <a:lstStyle/>
          <a:p>
            <a:pPr marL="457200" indent="-228600" algn="l">
              <a:buFont typeface="Arial" panose="020B0604020202020204" pitchFamily="34" charset="0"/>
              <a:buChar char="•"/>
            </a:pPr>
            <a:r>
              <a:rPr lang="en-US" sz="1400" b="1" dirty="0"/>
              <a:t>We can see from the above graph that the most concentrated part where audience rating is from 6/10 to 8/10. Most of the movies earned 10 million to 100 million. Few of them within this rating earned within the range of 200 million to 400 million. </a:t>
            </a:r>
            <a:endParaRPr lang="en-US" sz="1100" dirty="0"/>
          </a:p>
        </p:txBody>
      </p:sp>
      <p:pic>
        <p:nvPicPr>
          <p:cNvPr id="5" name="Picture 4">
            <a:extLst>
              <a:ext uri="{FF2B5EF4-FFF2-40B4-BE49-F238E27FC236}">
                <a16:creationId xmlns:a16="http://schemas.microsoft.com/office/drawing/2014/main" id="{88F42380-9222-4FDB-93FB-2781A8531FF2}"/>
              </a:ext>
            </a:extLst>
          </p:cNvPr>
          <p:cNvPicPr>
            <a:picLocks noChangeAspect="1"/>
          </p:cNvPicPr>
          <p:nvPr/>
        </p:nvPicPr>
        <p:blipFill>
          <a:blip r:embed="rId2"/>
          <a:stretch>
            <a:fillRect/>
          </a:stretch>
        </p:blipFill>
        <p:spPr>
          <a:xfrm>
            <a:off x="5621614" y="862012"/>
            <a:ext cx="5200650" cy="5133975"/>
          </a:xfrm>
          <a:prstGeom prst="rect">
            <a:avLst/>
          </a:prstGeom>
        </p:spPr>
      </p:pic>
    </p:spTree>
    <p:extLst>
      <p:ext uri="{BB962C8B-B14F-4D97-AF65-F5344CB8AC3E}">
        <p14:creationId xmlns:p14="http://schemas.microsoft.com/office/powerpoint/2010/main" val="322618230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B50303-6E14-4450-AA33-3C759E4F35C5}"/>
              </a:ext>
            </a:extLst>
          </p:cNvPr>
          <p:cNvSpPr>
            <a:spLocks noGrp="1"/>
          </p:cNvSpPr>
          <p:nvPr>
            <p:ph type="ctr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r>
              <a:rPr lang="en-US" sz="2400" b="1" dirty="0"/>
              <a:t>Graphic representation of the Revenue of the films according to the Metascore</a:t>
            </a:r>
          </a:p>
        </p:txBody>
      </p:sp>
      <p:sp>
        <p:nvSpPr>
          <p:cNvPr id="3" name="Subtitle 2">
            <a:extLst>
              <a:ext uri="{FF2B5EF4-FFF2-40B4-BE49-F238E27FC236}">
                <a16:creationId xmlns:a16="http://schemas.microsoft.com/office/drawing/2014/main" id="{405235D4-C96E-4295-BEAB-DCCA3E569163}"/>
              </a:ext>
            </a:extLst>
          </p:cNvPr>
          <p:cNvSpPr>
            <a:spLocks noGrp="1"/>
          </p:cNvSpPr>
          <p:nvPr>
            <p:ph type="subTitle" idx="1"/>
          </p:nvPr>
        </p:nvSpPr>
        <p:spPr>
          <a:xfrm>
            <a:off x="191855" y="3121550"/>
            <a:ext cx="4267199" cy="1607060"/>
          </a:xfrm>
        </p:spPr>
        <p:txBody>
          <a:bodyPr vert="horz" lIns="91440" tIns="45720" rIns="91440" bIns="45720" rtlCol="0">
            <a:normAutofit/>
          </a:bodyPr>
          <a:lstStyle/>
          <a:p>
            <a:pPr marL="457200" indent="-228600" algn="l">
              <a:buFont typeface="Arial" panose="020B0604020202020204" pitchFamily="34" charset="0"/>
              <a:buChar char="•"/>
            </a:pPr>
            <a:r>
              <a:rPr lang="en-US" sz="1400" b="1" dirty="0"/>
              <a:t>We can see from the graph that, the most concentrated part is from 40/100 to 80/100 of critics rating. Movies earned more money for the higher rating. </a:t>
            </a:r>
            <a:endParaRPr lang="en-US" sz="1100" dirty="0"/>
          </a:p>
        </p:txBody>
      </p:sp>
      <p:pic>
        <p:nvPicPr>
          <p:cNvPr id="4" name="Picture 3">
            <a:extLst>
              <a:ext uri="{FF2B5EF4-FFF2-40B4-BE49-F238E27FC236}">
                <a16:creationId xmlns:a16="http://schemas.microsoft.com/office/drawing/2014/main" id="{B818235F-1E7E-4820-B9D1-FF2593117A02}"/>
              </a:ext>
            </a:extLst>
          </p:cNvPr>
          <p:cNvPicPr>
            <a:picLocks noChangeAspect="1"/>
          </p:cNvPicPr>
          <p:nvPr/>
        </p:nvPicPr>
        <p:blipFill>
          <a:blip r:embed="rId2"/>
          <a:stretch>
            <a:fillRect/>
          </a:stretch>
        </p:blipFill>
        <p:spPr>
          <a:xfrm>
            <a:off x="6013706" y="623392"/>
            <a:ext cx="5095875" cy="5133975"/>
          </a:xfrm>
          <a:prstGeom prst="rect">
            <a:avLst/>
          </a:prstGeom>
        </p:spPr>
      </p:pic>
    </p:spTree>
    <p:extLst>
      <p:ext uri="{BB962C8B-B14F-4D97-AF65-F5344CB8AC3E}">
        <p14:creationId xmlns:p14="http://schemas.microsoft.com/office/powerpoint/2010/main" val="179237112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15">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B50303-6E14-4450-AA33-3C759E4F35C5}"/>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b="1" kern="1200" dirty="0">
                <a:solidFill>
                  <a:schemeClr val="tx1"/>
                </a:solidFill>
                <a:latin typeface="+mj-lt"/>
                <a:ea typeface="+mj-ea"/>
                <a:cs typeface="+mj-cs"/>
              </a:rPr>
              <a:t>Analysis of Genre</a:t>
            </a:r>
          </a:p>
        </p:txBody>
      </p:sp>
      <p:cxnSp>
        <p:nvCxnSpPr>
          <p:cNvPr id="20" name="Straight Connector 19">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87264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JoyetaBhattacharya\AppData\Local\Microsoft\Windows\INetCache\Content.MSO\69937473.tmp">
            <a:extLst>
              <a:ext uri="{FF2B5EF4-FFF2-40B4-BE49-F238E27FC236}">
                <a16:creationId xmlns:a16="http://schemas.microsoft.com/office/drawing/2014/main" id="{E59C6B0B-3AA6-4CF3-8F14-BE85AD718B8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82" y="2273619"/>
            <a:ext cx="3188970" cy="2455545"/>
          </a:xfrm>
          <a:prstGeom prst="rect">
            <a:avLst/>
          </a:prstGeom>
          <a:noFill/>
          <a:ln>
            <a:noFill/>
          </a:ln>
        </p:spPr>
      </p:pic>
      <p:pic>
        <p:nvPicPr>
          <p:cNvPr id="5" name="Picture 4" descr="C:\Users\JoyetaBhattacharya\AppData\Local\Microsoft\Windows\INetCache\Content.MSO\7E7299F9.tmp">
            <a:extLst>
              <a:ext uri="{FF2B5EF4-FFF2-40B4-BE49-F238E27FC236}">
                <a16:creationId xmlns:a16="http://schemas.microsoft.com/office/drawing/2014/main" id="{32BF8567-2B4F-4D58-8596-D8F018CCDF3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19852" y="2285555"/>
            <a:ext cx="2958465" cy="2388870"/>
          </a:xfrm>
          <a:prstGeom prst="rect">
            <a:avLst/>
          </a:prstGeom>
          <a:noFill/>
          <a:ln>
            <a:noFill/>
          </a:ln>
        </p:spPr>
      </p:pic>
      <p:pic>
        <p:nvPicPr>
          <p:cNvPr id="6" name="Picture 5" descr="C:\Users\JoyetaBhattacharya\AppData\Local\Microsoft\Windows\INetCache\Content.MSO\B68E876F.tmp">
            <a:extLst>
              <a:ext uri="{FF2B5EF4-FFF2-40B4-BE49-F238E27FC236}">
                <a16:creationId xmlns:a16="http://schemas.microsoft.com/office/drawing/2014/main" id="{5CAD6959-C2F5-4AE1-9383-5BFBDC564BB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135437" y="2356962"/>
            <a:ext cx="2886075" cy="2288858"/>
          </a:xfrm>
          <a:prstGeom prst="rect">
            <a:avLst/>
          </a:prstGeom>
          <a:noFill/>
          <a:ln>
            <a:noFill/>
          </a:ln>
        </p:spPr>
      </p:pic>
      <p:pic>
        <p:nvPicPr>
          <p:cNvPr id="7" name="Picture 6" descr="C:\Users\JoyetaBhattacharya\AppData\Local\Microsoft\Windows\INetCache\Content.MSO\5624B255.tmp">
            <a:extLst>
              <a:ext uri="{FF2B5EF4-FFF2-40B4-BE49-F238E27FC236}">
                <a16:creationId xmlns:a16="http://schemas.microsoft.com/office/drawing/2014/main" id="{A966B18E-E2AC-4FDD-B985-3D97DA391BDD}"/>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9270978" y="2364666"/>
            <a:ext cx="2886075" cy="2388870"/>
          </a:xfrm>
          <a:prstGeom prst="rect">
            <a:avLst/>
          </a:prstGeom>
          <a:noFill/>
          <a:ln>
            <a:noFill/>
          </a:ln>
        </p:spPr>
      </p:pic>
      <p:pic>
        <p:nvPicPr>
          <p:cNvPr id="8" name="Picture 7" descr="C:\Users\JoyetaBhattacharya\AppData\Local\Microsoft\Windows\INetCache\Content.MSO\A3323CF7.tmp">
            <a:extLst>
              <a:ext uri="{FF2B5EF4-FFF2-40B4-BE49-F238E27FC236}">
                <a16:creationId xmlns:a16="http://schemas.microsoft.com/office/drawing/2014/main" id="{D988EF11-6E62-406A-814F-34A399F6ED52}"/>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41911" y="39502"/>
            <a:ext cx="3076575" cy="2288857"/>
          </a:xfrm>
          <a:prstGeom prst="rect">
            <a:avLst/>
          </a:prstGeom>
          <a:noFill/>
          <a:ln>
            <a:noFill/>
          </a:ln>
        </p:spPr>
      </p:pic>
      <p:pic>
        <p:nvPicPr>
          <p:cNvPr id="9" name="Picture 8" descr="C:\Users\JoyetaBhattacharya\AppData\Local\Microsoft\Windows\INetCache\Content.MSO\5134691D.tmp">
            <a:extLst>
              <a:ext uri="{FF2B5EF4-FFF2-40B4-BE49-F238E27FC236}">
                <a16:creationId xmlns:a16="http://schemas.microsoft.com/office/drawing/2014/main" id="{A173BB0E-59F7-496C-81D0-7719E29A54CD}"/>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3177447" y="151450"/>
            <a:ext cx="2802255" cy="2288858"/>
          </a:xfrm>
          <a:prstGeom prst="rect">
            <a:avLst/>
          </a:prstGeom>
          <a:noFill/>
          <a:ln>
            <a:noFill/>
          </a:ln>
        </p:spPr>
      </p:pic>
      <p:pic>
        <p:nvPicPr>
          <p:cNvPr id="10" name="Picture 9" descr="C:\Users\JoyetaBhattacharya\AppData\Local\Microsoft\Windows\INetCache\Content.MSO\AD13633.tmp">
            <a:extLst>
              <a:ext uri="{FF2B5EF4-FFF2-40B4-BE49-F238E27FC236}">
                <a16:creationId xmlns:a16="http://schemas.microsoft.com/office/drawing/2014/main" id="{0E76AC4A-B362-4E0B-BE0F-E8AD62E9B4D9}"/>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6089870" y="187645"/>
            <a:ext cx="2958465" cy="2252663"/>
          </a:xfrm>
          <a:prstGeom prst="rect">
            <a:avLst/>
          </a:prstGeom>
          <a:noFill/>
          <a:ln>
            <a:noFill/>
          </a:ln>
        </p:spPr>
      </p:pic>
      <p:pic>
        <p:nvPicPr>
          <p:cNvPr id="11" name="Picture 10" descr="C:\Users\JoyetaBhattacharya\AppData\Local\Microsoft\Windows\INetCache\Content.MSO\C3D881B9.tmp">
            <a:extLst>
              <a:ext uri="{FF2B5EF4-FFF2-40B4-BE49-F238E27FC236}">
                <a16:creationId xmlns:a16="http://schemas.microsoft.com/office/drawing/2014/main" id="{74C3CDBC-A6A6-469E-AD12-115BCFF3AB46}"/>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9286280" y="169547"/>
            <a:ext cx="2802255" cy="2288857"/>
          </a:xfrm>
          <a:prstGeom prst="rect">
            <a:avLst/>
          </a:prstGeom>
          <a:noFill/>
          <a:ln>
            <a:noFill/>
          </a:ln>
        </p:spPr>
      </p:pic>
      <p:pic>
        <p:nvPicPr>
          <p:cNvPr id="12" name="Picture 11" descr="C:\Users\JoyetaBhattacharya\AppData\Local\Microsoft\Windows\INetCache\Content.MSO\1B0F10B.tmp">
            <a:extLst>
              <a:ext uri="{FF2B5EF4-FFF2-40B4-BE49-F238E27FC236}">
                <a16:creationId xmlns:a16="http://schemas.microsoft.com/office/drawing/2014/main" id="{7CBAE87D-C331-426B-B6EA-8D13F916A172}"/>
              </a:ext>
            </a:extLst>
          </p:cNvPr>
          <p:cNvPicPr/>
          <p:nvPr/>
        </p:nvPicPr>
        <p:blipFill>
          <a:blip r:embed="rId10">
            <a:extLst>
              <a:ext uri="{28A0092B-C50C-407E-A947-70E740481C1C}">
                <a14:useLocalDpi xmlns:a14="http://schemas.microsoft.com/office/drawing/2010/main" val="0"/>
              </a:ext>
            </a:extLst>
          </a:blip>
          <a:srcRect/>
          <a:stretch>
            <a:fillRect/>
          </a:stretch>
        </p:blipFill>
        <p:spPr bwMode="auto">
          <a:xfrm>
            <a:off x="186689" y="4562476"/>
            <a:ext cx="2676526" cy="2288857"/>
          </a:xfrm>
          <a:prstGeom prst="rect">
            <a:avLst/>
          </a:prstGeom>
          <a:noFill/>
          <a:ln>
            <a:noFill/>
          </a:ln>
        </p:spPr>
      </p:pic>
      <p:pic>
        <p:nvPicPr>
          <p:cNvPr id="13" name="Picture 12" descr="C:\Users\JoyetaBhattacharya\AppData\Local\Microsoft\Windows\INetCache\Content.MSO\6BF07A51.tmp">
            <a:extLst>
              <a:ext uri="{FF2B5EF4-FFF2-40B4-BE49-F238E27FC236}">
                <a16:creationId xmlns:a16="http://schemas.microsoft.com/office/drawing/2014/main" id="{32455339-9F68-4203-9179-F9A2C26EA618}"/>
              </a:ext>
            </a:extLst>
          </p:cNvPr>
          <p:cNvPicPr/>
          <p:nvPr/>
        </p:nvPicPr>
        <p:blipFill>
          <a:blip r:embed="rId11">
            <a:extLst>
              <a:ext uri="{28A0092B-C50C-407E-A947-70E740481C1C}">
                <a14:useLocalDpi xmlns:a14="http://schemas.microsoft.com/office/drawing/2010/main" val="0"/>
              </a:ext>
            </a:extLst>
          </a:blip>
          <a:srcRect/>
          <a:stretch>
            <a:fillRect/>
          </a:stretch>
        </p:blipFill>
        <p:spPr bwMode="auto">
          <a:xfrm>
            <a:off x="3347561" y="4541521"/>
            <a:ext cx="2533650" cy="2288858"/>
          </a:xfrm>
          <a:prstGeom prst="rect">
            <a:avLst/>
          </a:prstGeom>
          <a:noFill/>
          <a:ln>
            <a:noFill/>
          </a:ln>
        </p:spPr>
      </p:pic>
      <p:pic>
        <p:nvPicPr>
          <p:cNvPr id="14" name="Picture 13" descr="C:\Users\JoyetaBhattacharya\AppData\Local\Microsoft\Windows\INetCache\Content.MSO\B6874187.tmp">
            <a:extLst>
              <a:ext uri="{FF2B5EF4-FFF2-40B4-BE49-F238E27FC236}">
                <a16:creationId xmlns:a16="http://schemas.microsoft.com/office/drawing/2014/main" id="{61AF2E16-F1DA-4CEF-89D5-F4C5A4186AD9}"/>
              </a:ext>
            </a:extLst>
          </p:cNvPr>
          <p:cNvPicPr/>
          <p:nvPr/>
        </p:nvPicPr>
        <p:blipFill>
          <a:blip r:embed="rId12">
            <a:extLst>
              <a:ext uri="{28A0092B-C50C-407E-A947-70E740481C1C}">
                <a14:useLocalDpi xmlns:a14="http://schemas.microsoft.com/office/drawing/2010/main" val="0"/>
              </a:ext>
            </a:extLst>
          </a:blip>
          <a:srcRect/>
          <a:stretch>
            <a:fillRect/>
          </a:stretch>
        </p:blipFill>
        <p:spPr bwMode="auto">
          <a:xfrm>
            <a:off x="6230778" y="4505326"/>
            <a:ext cx="3076576" cy="2252663"/>
          </a:xfrm>
          <a:prstGeom prst="rect">
            <a:avLst/>
          </a:prstGeom>
          <a:noFill/>
          <a:ln>
            <a:noFill/>
          </a:ln>
        </p:spPr>
      </p:pic>
      <p:pic>
        <p:nvPicPr>
          <p:cNvPr id="15" name="Picture 14" descr="C:\Users\JoyetaBhattacharya\AppData\Local\Microsoft\Windows\INetCache\Content.MSO\91782C2D.tmp">
            <a:extLst>
              <a:ext uri="{FF2B5EF4-FFF2-40B4-BE49-F238E27FC236}">
                <a16:creationId xmlns:a16="http://schemas.microsoft.com/office/drawing/2014/main" id="{6B7FC746-34EA-4B55-91AC-8D1C6FD74DEB}"/>
              </a:ext>
            </a:extLst>
          </p:cNvPr>
          <p:cNvPicPr/>
          <p:nvPr/>
        </p:nvPicPr>
        <p:blipFill>
          <a:blip r:embed="rId13">
            <a:extLst>
              <a:ext uri="{28A0092B-C50C-407E-A947-70E740481C1C}">
                <a14:useLocalDpi xmlns:a14="http://schemas.microsoft.com/office/drawing/2010/main" val="0"/>
              </a:ext>
            </a:extLst>
          </a:blip>
          <a:srcRect/>
          <a:stretch>
            <a:fillRect/>
          </a:stretch>
        </p:blipFill>
        <p:spPr bwMode="auto">
          <a:xfrm>
            <a:off x="9331643" y="4505326"/>
            <a:ext cx="2514600" cy="2252663"/>
          </a:xfrm>
          <a:prstGeom prst="rect">
            <a:avLst/>
          </a:prstGeom>
          <a:noFill/>
          <a:ln>
            <a:noFill/>
          </a:ln>
        </p:spPr>
      </p:pic>
    </p:spTree>
    <p:extLst>
      <p:ext uri="{BB962C8B-B14F-4D97-AF65-F5344CB8AC3E}">
        <p14:creationId xmlns:p14="http://schemas.microsoft.com/office/powerpoint/2010/main" val="4072627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JoyetaBhattacharya\AppData\Local\Microsoft\Windows\INetCache\Content.MSO\F57B8271.tmp">
            <a:extLst>
              <a:ext uri="{FF2B5EF4-FFF2-40B4-BE49-F238E27FC236}">
                <a16:creationId xmlns:a16="http://schemas.microsoft.com/office/drawing/2014/main" id="{23EABECC-28F2-4691-BFAF-1C612537212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 y="314324"/>
            <a:ext cx="3009900" cy="2743201"/>
          </a:xfrm>
          <a:prstGeom prst="rect">
            <a:avLst/>
          </a:prstGeom>
          <a:noFill/>
          <a:ln>
            <a:noFill/>
          </a:ln>
        </p:spPr>
      </p:pic>
      <p:pic>
        <p:nvPicPr>
          <p:cNvPr id="3" name="Picture 2" descr="C:\Users\JoyetaBhattacharya\AppData\Local\Microsoft\Windows\INetCache\Content.MSO\213B1EA7.tmp">
            <a:extLst>
              <a:ext uri="{FF2B5EF4-FFF2-40B4-BE49-F238E27FC236}">
                <a16:creationId xmlns:a16="http://schemas.microsoft.com/office/drawing/2014/main" id="{992A0AA7-5070-476C-B572-CA264943C8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05125" y="314324"/>
            <a:ext cx="3419475" cy="2552701"/>
          </a:xfrm>
          <a:prstGeom prst="rect">
            <a:avLst/>
          </a:prstGeom>
          <a:noFill/>
          <a:ln>
            <a:noFill/>
          </a:ln>
        </p:spPr>
      </p:pic>
      <p:pic>
        <p:nvPicPr>
          <p:cNvPr id="4" name="Picture 3" descr="C:\Users\JoyetaBhattacharya\AppData\Local\Microsoft\Windows\INetCache\Content.MSO\E4ACA64D.tmp">
            <a:extLst>
              <a:ext uri="{FF2B5EF4-FFF2-40B4-BE49-F238E27FC236}">
                <a16:creationId xmlns:a16="http://schemas.microsoft.com/office/drawing/2014/main" id="{00882487-3709-45C2-A5F7-DB2D3B76D00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324600" y="314325"/>
            <a:ext cx="3086100" cy="2543176"/>
          </a:xfrm>
          <a:prstGeom prst="rect">
            <a:avLst/>
          </a:prstGeom>
          <a:noFill/>
          <a:ln>
            <a:noFill/>
          </a:ln>
        </p:spPr>
      </p:pic>
      <p:pic>
        <p:nvPicPr>
          <p:cNvPr id="5" name="Picture 4" descr="C:\Users\JoyetaBhattacharya\AppData\Local\Microsoft\Windows\INetCache\Content.MSO\4DAEDAE3.tmp">
            <a:extLst>
              <a:ext uri="{FF2B5EF4-FFF2-40B4-BE49-F238E27FC236}">
                <a16:creationId xmlns:a16="http://schemas.microsoft.com/office/drawing/2014/main" id="{68DA8402-F8A2-4909-BEA9-2DDDAD7AAA0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9229724" y="358140"/>
            <a:ext cx="2962275" cy="2552701"/>
          </a:xfrm>
          <a:prstGeom prst="rect">
            <a:avLst/>
          </a:prstGeom>
          <a:noFill/>
          <a:ln>
            <a:noFill/>
          </a:ln>
        </p:spPr>
      </p:pic>
      <p:pic>
        <p:nvPicPr>
          <p:cNvPr id="6" name="Picture 5" descr="C:\Users\JoyetaBhattacharya\AppData\Local\Microsoft\Windows\INetCache\Content.MSO\DD2DB9D1.tmp">
            <a:extLst>
              <a:ext uri="{FF2B5EF4-FFF2-40B4-BE49-F238E27FC236}">
                <a16:creationId xmlns:a16="http://schemas.microsoft.com/office/drawing/2014/main" id="{839DA47E-9E02-4BB0-94C8-8EE269AC2E92}"/>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0" y="3705224"/>
            <a:ext cx="3152775" cy="2743201"/>
          </a:xfrm>
          <a:prstGeom prst="rect">
            <a:avLst/>
          </a:prstGeom>
          <a:noFill/>
          <a:ln>
            <a:noFill/>
          </a:ln>
        </p:spPr>
      </p:pic>
      <p:pic>
        <p:nvPicPr>
          <p:cNvPr id="7" name="Picture 6" descr="C:\Users\JoyetaBhattacharya\AppData\Local\Microsoft\Windows\INetCache\Content.MSO\DEC82D07.tmp">
            <a:extLst>
              <a:ext uri="{FF2B5EF4-FFF2-40B4-BE49-F238E27FC236}">
                <a16:creationId xmlns:a16="http://schemas.microsoft.com/office/drawing/2014/main" id="{E6712D42-EE22-4C98-9835-9EBA04122BCA}"/>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3152775" y="3705224"/>
            <a:ext cx="3419475" cy="2743201"/>
          </a:xfrm>
          <a:prstGeom prst="rect">
            <a:avLst/>
          </a:prstGeom>
          <a:noFill/>
          <a:ln>
            <a:noFill/>
          </a:ln>
        </p:spPr>
      </p:pic>
      <p:pic>
        <p:nvPicPr>
          <p:cNvPr id="8" name="Picture 7" descr="C:\Users\JoyetaBhattacharya\AppData\Local\Microsoft\Windows\INetCache\Content.MSO\7CF5A3AD.tmp">
            <a:extLst>
              <a:ext uri="{FF2B5EF4-FFF2-40B4-BE49-F238E27FC236}">
                <a16:creationId xmlns:a16="http://schemas.microsoft.com/office/drawing/2014/main" id="{B7F4EDCF-BEB9-4863-AB02-5C916321D373}"/>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6486525" y="3705224"/>
            <a:ext cx="2924175" cy="2714624"/>
          </a:xfrm>
          <a:prstGeom prst="rect">
            <a:avLst/>
          </a:prstGeom>
          <a:noFill/>
          <a:ln>
            <a:noFill/>
          </a:ln>
        </p:spPr>
      </p:pic>
      <p:pic>
        <p:nvPicPr>
          <p:cNvPr id="9" name="Picture 8" descr="C:\Users\JoyetaBhattacharya\AppData\Local\Microsoft\Windows\INetCache\Content.MSO\1DEC9F43.tmp">
            <a:extLst>
              <a:ext uri="{FF2B5EF4-FFF2-40B4-BE49-F238E27FC236}">
                <a16:creationId xmlns:a16="http://schemas.microsoft.com/office/drawing/2014/main" id="{12C2DBD6-CAFA-4840-82D9-F96233C06368}"/>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9382124" y="3705224"/>
            <a:ext cx="2809875" cy="2714624"/>
          </a:xfrm>
          <a:prstGeom prst="rect">
            <a:avLst/>
          </a:prstGeom>
          <a:noFill/>
          <a:ln>
            <a:noFill/>
          </a:ln>
        </p:spPr>
      </p:pic>
    </p:spTree>
    <p:extLst>
      <p:ext uri="{BB962C8B-B14F-4D97-AF65-F5344CB8AC3E}">
        <p14:creationId xmlns:p14="http://schemas.microsoft.com/office/powerpoint/2010/main" val="2179646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15">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FC44EB1-CA21-4C63-B0B0-10D466F467FC}"/>
              </a:ext>
            </a:extLst>
          </p:cNvPr>
          <p:cNvSpPr txBox="1"/>
          <p:nvPr/>
        </p:nvSpPr>
        <p:spPr>
          <a:xfrm>
            <a:off x="1988598" y="1331650"/>
            <a:ext cx="8105313" cy="4524315"/>
          </a:xfrm>
          <a:prstGeom prst="rect">
            <a:avLst/>
          </a:prstGeom>
          <a:noFill/>
        </p:spPr>
        <p:txBody>
          <a:bodyPr wrap="square" rtlCol="0">
            <a:spAutoFit/>
          </a:bodyPr>
          <a:lstStyle/>
          <a:p>
            <a:pPr marL="285750" indent="-285750">
              <a:buFont typeface="Arial" panose="020B0604020202020204" pitchFamily="34" charset="0"/>
              <a:buChar char="•"/>
            </a:pPr>
            <a:r>
              <a:rPr lang="en-US" dirty="0"/>
              <a:t>Maximum movie released for all categories (genre) in 2016 and then 2015.</a:t>
            </a:r>
          </a:p>
          <a:p>
            <a:pPr marL="285750" indent="-285750">
              <a:buFont typeface="Arial" panose="020B0604020202020204" pitchFamily="34" charset="0"/>
              <a:buChar char="•"/>
            </a:pPr>
            <a:r>
              <a:rPr lang="en-US" dirty="0"/>
              <a:t>Among all the categories highest number of movie released for Drama, the second highest category is Action and third highest category is Comedy. Also good number of movies released for Adventure and Thriller from 2006 to 2016.</a:t>
            </a:r>
          </a:p>
          <a:p>
            <a:pPr marL="285750" indent="-285750">
              <a:buFont typeface="Arial" panose="020B0604020202020204" pitchFamily="34" charset="0"/>
              <a:buChar char="•"/>
            </a:pPr>
            <a:r>
              <a:rPr lang="en-US" b="1" dirty="0"/>
              <a:t>Runtime vs Rating graph </a:t>
            </a:r>
            <a:r>
              <a:rPr lang="en-US" dirty="0"/>
              <a:t>- for these 5 movie category the most concentrated part is for rating 6/10 - 8/10 and runtime is 100 mins to 130mins mostly </a:t>
            </a:r>
          </a:p>
          <a:p>
            <a:pPr marL="285750" indent="-285750">
              <a:buFont typeface="Arial" panose="020B0604020202020204" pitchFamily="34" charset="0"/>
              <a:buChar char="•"/>
            </a:pPr>
            <a:r>
              <a:rPr lang="en-US" b="1" dirty="0"/>
              <a:t>Votes vs Rating graph </a:t>
            </a:r>
            <a:r>
              <a:rPr lang="en-US" dirty="0"/>
              <a:t>-- for Drama, Action, Adventure, and Thriller near  5 lakhs for comedy votes are near 4lakhs. In graph most concentrated part of 6/10 to 8/10 of the rating </a:t>
            </a:r>
          </a:p>
          <a:p>
            <a:pPr marL="285750" indent="-285750">
              <a:buFont typeface="Arial" panose="020B0604020202020204" pitchFamily="34" charset="0"/>
              <a:buChar char="•"/>
            </a:pPr>
            <a:r>
              <a:rPr lang="en-US" b="1" dirty="0"/>
              <a:t>Revenue vs Rating graph </a:t>
            </a:r>
            <a:r>
              <a:rPr lang="en-US" dirty="0"/>
              <a:t>shows that mostly Action movies earned better revenue among al other categories, it earned mostly 200 million. For other category they earned below 100 million. </a:t>
            </a:r>
          </a:p>
          <a:p>
            <a:pPr marL="285750" indent="-285750">
              <a:buFont typeface="Arial" panose="020B0604020202020204" pitchFamily="34" charset="0"/>
              <a:buChar char="•"/>
            </a:pPr>
            <a:r>
              <a:rPr lang="en-US" b="1" dirty="0"/>
              <a:t>Metascore vs Rating graph</a:t>
            </a:r>
            <a:r>
              <a:rPr lang="en-US" dirty="0"/>
              <a:t> shows that -- most concentrated part in the graph is 6/10 to 8/10 and </a:t>
            </a:r>
            <a:r>
              <a:rPr lang="en-US" dirty="0" err="1"/>
              <a:t>Metascore</a:t>
            </a:r>
            <a:r>
              <a:rPr lang="en-US" dirty="0"/>
              <a:t> is mostly 40/100 to 80/100, except Thriller it is 50/100 to 70/100 </a:t>
            </a:r>
          </a:p>
          <a:p>
            <a:endParaRPr lang="en-IN" dirty="0"/>
          </a:p>
        </p:txBody>
      </p:sp>
    </p:spTree>
    <p:extLst>
      <p:ext uri="{BB962C8B-B14F-4D97-AF65-F5344CB8AC3E}">
        <p14:creationId xmlns:p14="http://schemas.microsoft.com/office/powerpoint/2010/main" val="404129203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1075</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Graphical representation of critics ratings (Metascore) based on audience ratings (Rating)</vt:lpstr>
      <vt:lpstr>Graphical representation of the Metascore according to the duration of the film.</vt:lpstr>
      <vt:lpstr>Graphical representation of the Revenue of the films according to the Rating from audience</vt:lpstr>
      <vt:lpstr>Graphic representation of the Revenue of the films according to the Metascore</vt:lpstr>
      <vt:lpstr>Analysis of Genre</vt:lpstr>
      <vt:lpstr>PowerPoint Presentation</vt:lpstr>
      <vt:lpstr>PowerPoint Presentation</vt:lpstr>
      <vt:lpstr>PowerPoint Presentation</vt:lpstr>
      <vt:lpstr>Revenue Analysis for lower, medium and higher range</vt:lpstr>
      <vt:lpstr>Runtime Analysis</vt:lpstr>
      <vt:lpstr>Actor Analysis</vt:lpstr>
      <vt:lpstr>Director Analysis</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Joyeta Bhattacharya</dc:creator>
  <cp:lastModifiedBy>Joyeta Bhattacharya</cp:lastModifiedBy>
  <cp:revision>30</cp:revision>
  <dcterms:created xsi:type="dcterms:W3CDTF">2019-08-30T12:15:51Z</dcterms:created>
  <dcterms:modified xsi:type="dcterms:W3CDTF">2019-08-31T14:40:11Z</dcterms:modified>
</cp:coreProperties>
</file>