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eta Bhattacharya" initials="JB" lastIdx="1" clrIdx="0">
    <p:extLst>
      <p:ext uri="{19B8F6BF-5375-455C-9EA6-DF929625EA0E}">
        <p15:presenceInfo xmlns:p15="http://schemas.microsoft.com/office/powerpoint/2012/main" userId="S::joyetroy@in.ibm.com::afa9b054-dd9a-409d-b888-91539683be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157D-7517-4CC0-93BE-8D821B87E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39292F-B425-435F-869A-8A8DB77CE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2C986-8D47-4BC6-80AF-81A7FA426387}"/>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A1B8EC45-3805-419E-B1C8-1FF340E3C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C7CDB-6AF7-402B-93A6-B9E5F98A284A}"/>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42887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999E-7CEE-4812-A1DB-E64FFCAF29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4B8091-9981-4C3B-87A0-4CF13C54E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C5B6A-CBEF-4F73-80C3-B8B7B3D022CA}"/>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4B342830-1410-45AE-8BCF-A90B42047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2FA3F-941B-41EA-9691-B50495F0465B}"/>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91150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C669E-ED3D-47C3-8818-E67890B5CE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96207A-72A4-458A-9930-E6750DE44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E5778-D377-407E-B9BA-9FE7E3105486}"/>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37813FA5-6706-4BDD-AC62-7FFD3F3C8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5BD5F3-48A4-4AFF-ADB7-4445A0004AD2}"/>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24131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BCC0-BD45-4775-B156-F1B9E6FF37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3D547-6D72-4350-BF0E-DBEDD84339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5EC00-C344-4A89-86A5-55C25338F42F}"/>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4B843F8C-288D-44BA-81D3-26D0DF638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6ECF0-ECB9-482B-9A2F-25B086F760E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18186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93A3-BCCF-4F4D-BCBE-C25DCDCE9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F408D1-0E6B-4546-A4A8-6D842BFA4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E209A-7C25-4582-AABA-7FF8D5AB03EE}"/>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3CAF2B76-902E-4AB1-AFF4-99B61002E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37EAD-F8BE-4C37-9889-C7C3C8CB9491}"/>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22836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62F2-9694-4389-8983-C94638A21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5A8E7-90D0-4F1C-B9D4-FEDE4C219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90F842-0AF7-4B7D-BA04-A590B340B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93296-AFAD-40BF-B5F8-6D7C3EB3A525}"/>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6" name="Footer Placeholder 5">
            <a:extLst>
              <a:ext uri="{FF2B5EF4-FFF2-40B4-BE49-F238E27FC236}">
                <a16:creationId xmlns:a16="http://schemas.microsoft.com/office/drawing/2014/main" id="{48EB9401-750E-44DB-8BEF-E1687D3FA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BF100-493B-46D2-AA83-D46FCE3891F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40637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E158-03CF-47AA-8A91-53CED0F03F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A05E0-69C9-4F4B-B80A-3537EE9D5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42C66-492B-441B-A6C5-8DECDE449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62D222-7DFD-4EA4-A6F6-AB7F9B4A3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9CC8D-F3BF-4BD3-9AD2-514509F22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A564E3-6BBD-4D4A-A6C4-46F8B0E0F888}"/>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8" name="Footer Placeholder 7">
            <a:extLst>
              <a:ext uri="{FF2B5EF4-FFF2-40B4-BE49-F238E27FC236}">
                <a16:creationId xmlns:a16="http://schemas.microsoft.com/office/drawing/2014/main" id="{C5B08A68-7407-4DE2-A4BE-12EE8D474B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4E9328-FF83-4C84-88B1-2F7A4D4E0FFE}"/>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23639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6BC8-048C-46B9-9E81-8BD75684EF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58B583-14F3-493B-A2A6-D84FEA5F684B}"/>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4" name="Footer Placeholder 3">
            <a:extLst>
              <a:ext uri="{FF2B5EF4-FFF2-40B4-BE49-F238E27FC236}">
                <a16:creationId xmlns:a16="http://schemas.microsoft.com/office/drawing/2014/main" id="{4748E124-A7BC-4F49-92C8-629AD498B9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2F1D35-F5B0-41DE-96B3-637B1D35C82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56843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F1B37-22F2-4F7B-944D-F390FE1516D1}"/>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3" name="Footer Placeholder 2">
            <a:extLst>
              <a:ext uri="{FF2B5EF4-FFF2-40B4-BE49-F238E27FC236}">
                <a16:creationId xmlns:a16="http://schemas.microsoft.com/office/drawing/2014/main" id="{974E92B3-2F17-4DBA-B92E-5634F6DFA9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A5A764-D1C1-4CFD-B9A7-CBE4D7E23396}"/>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211494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818A-8353-4BA6-97C3-0BE3EC93B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B0CA31-D394-442C-A66C-5B4D94EE7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0AD73E-552C-44B0-A2EF-86DA7AE88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9383-5368-4535-AB89-26EBBD0CBA25}"/>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6" name="Footer Placeholder 5">
            <a:extLst>
              <a:ext uri="{FF2B5EF4-FFF2-40B4-BE49-F238E27FC236}">
                <a16:creationId xmlns:a16="http://schemas.microsoft.com/office/drawing/2014/main" id="{3FE3BF1A-30C1-4109-B60F-ED12DEA9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5DC12-242C-401C-A397-5C4F1335F7B3}"/>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3657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E30D-F90A-4E83-9D76-183B81C35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F083EF-F3F7-40D4-9409-89C9DE91B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399339-84E8-46DD-9A67-3A2B5C985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944DE-31A3-480F-97CF-CFDD5909C937}"/>
              </a:ext>
            </a:extLst>
          </p:cNvPr>
          <p:cNvSpPr>
            <a:spLocks noGrp="1"/>
          </p:cNvSpPr>
          <p:nvPr>
            <p:ph type="dt" sz="half" idx="10"/>
          </p:nvPr>
        </p:nvSpPr>
        <p:spPr/>
        <p:txBody>
          <a:bodyPr/>
          <a:lstStyle/>
          <a:p>
            <a:fld id="{4D56AA58-DD76-4336-BBFF-86008ED9F068}" type="datetimeFigureOut">
              <a:rPr lang="en-IN" smtClean="0"/>
              <a:t>30-08-2019</a:t>
            </a:fld>
            <a:endParaRPr lang="en-IN"/>
          </a:p>
        </p:txBody>
      </p:sp>
      <p:sp>
        <p:nvSpPr>
          <p:cNvPr id="6" name="Footer Placeholder 5">
            <a:extLst>
              <a:ext uri="{FF2B5EF4-FFF2-40B4-BE49-F238E27FC236}">
                <a16:creationId xmlns:a16="http://schemas.microsoft.com/office/drawing/2014/main" id="{8F47BC7E-D6E3-497C-A83E-D9026B34D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E6CD42-9761-4514-8A14-51B5D77AE400}"/>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21262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96C26-E069-4DA1-898B-954A56CD5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AD2064-661C-46BF-BABB-C352476D4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88817-DA77-4002-B515-C74419128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6AA58-DD76-4336-BBFF-86008ED9F068}" type="datetimeFigureOut">
              <a:rPr lang="en-IN" smtClean="0"/>
              <a:t>30-08-2019</a:t>
            </a:fld>
            <a:endParaRPr lang="en-IN"/>
          </a:p>
        </p:txBody>
      </p:sp>
      <p:sp>
        <p:nvSpPr>
          <p:cNvPr id="5" name="Footer Placeholder 4">
            <a:extLst>
              <a:ext uri="{FF2B5EF4-FFF2-40B4-BE49-F238E27FC236}">
                <a16:creationId xmlns:a16="http://schemas.microsoft.com/office/drawing/2014/main" id="{2FC3799F-8DC9-47E6-8B69-FBA5A84CB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44CE85-CA2D-49E2-B741-455328543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736ED-D37D-405E-AA95-4BCB709FED03}" type="slidenum">
              <a:rPr lang="en-IN" smtClean="0"/>
              <a:t>‹#›</a:t>
            </a:fld>
            <a:endParaRPr lang="en-IN"/>
          </a:p>
        </p:txBody>
      </p:sp>
    </p:spTree>
    <p:extLst>
      <p:ext uri="{BB962C8B-B14F-4D97-AF65-F5344CB8AC3E}">
        <p14:creationId xmlns:p14="http://schemas.microsoft.com/office/powerpoint/2010/main" val="281667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Exploratory Data Analysis -Breast Cancer Data</a:t>
            </a:r>
            <a:endParaRPr lang="en-US" sz="2600" kern="120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62F2FEA7-87E0-4D24-B7BD-5D5EFEAFB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246" y="961812"/>
            <a:ext cx="6689864" cy="5407457"/>
          </a:xfrm>
          <a:prstGeom prst="rect">
            <a:avLst/>
          </a:prstGeom>
        </p:spPr>
      </p:pic>
    </p:spTree>
    <p:extLst>
      <p:ext uri="{BB962C8B-B14F-4D97-AF65-F5344CB8AC3E}">
        <p14:creationId xmlns:p14="http://schemas.microsoft.com/office/powerpoint/2010/main" val="15448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2112727-E09B-4567-BAC8-E3A882587F8A}"/>
              </a:ext>
            </a:extLst>
          </p:cNvPr>
          <p:cNvSpPr>
            <a:spLocks noGrp="1"/>
          </p:cNvSpPr>
          <p:nvPr>
            <p:ph type="title"/>
          </p:nvPr>
        </p:nvSpPr>
        <p:spPr>
          <a:xfrm>
            <a:off x="1120624" y="1122807"/>
            <a:ext cx="9954443" cy="4297680"/>
          </a:xfrm>
          <a:noFill/>
          <a:ln>
            <a:noFill/>
          </a:ln>
        </p:spPr>
        <p:txBody>
          <a:bodyPr>
            <a:normAutofit/>
          </a:bodyPr>
          <a:lstStyle/>
          <a:p>
            <a:pPr algn="ctr"/>
            <a:r>
              <a:rPr lang="en-IN" sz="6000" dirty="0">
                <a:solidFill>
                  <a:srgbClr val="FFFFFF"/>
                </a:solidFill>
              </a:rPr>
              <a:t>Thank You !!</a:t>
            </a:r>
          </a:p>
        </p:txBody>
      </p:sp>
    </p:spTree>
    <p:extLst>
      <p:ext uri="{BB962C8B-B14F-4D97-AF65-F5344CB8AC3E}">
        <p14:creationId xmlns:p14="http://schemas.microsoft.com/office/powerpoint/2010/main" val="321577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Analysis based on these Questions </a:t>
            </a:r>
            <a:endParaRPr lang="en-US" sz="26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BDDEB0E-3B3A-42EF-923E-AC307D1058B8}"/>
              </a:ext>
            </a:extLst>
          </p:cNvPr>
          <p:cNvSpPr txBox="1"/>
          <p:nvPr/>
        </p:nvSpPr>
        <p:spPr>
          <a:xfrm>
            <a:off x="4255911" y="1049867"/>
            <a:ext cx="7157156" cy="1200329"/>
          </a:xfrm>
          <a:prstGeom prst="rect">
            <a:avLst/>
          </a:prstGeom>
          <a:noFill/>
        </p:spPr>
        <p:txBody>
          <a:bodyPr wrap="square" rtlCol="0">
            <a:spAutoFit/>
          </a:bodyPr>
          <a:lstStyle/>
          <a:p>
            <a:r>
              <a:rPr lang="en-US" b="1" dirty="0">
                <a:solidFill>
                  <a:srgbClr val="FFFFFF"/>
                </a:solidFill>
                <a:latin typeface="Arial" panose="020B0604020202020204" pitchFamily="34" charset="0"/>
                <a:cs typeface="Arial" panose="020B0604020202020204" pitchFamily="34" charset="0"/>
              </a:rPr>
              <a:t>w many women were survived less than 5 years and how many more than 5years? How many women were survived less and how many more than 5years?How many women were survived less than 5 years and how many more than 5years?</a:t>
            </a:r>
            <a:endParaRPr lang="en-IN" dirty="0"/>
          </a:p>
        </p:txBody>
      </p:sp>
      <p:sp>
        <p:nvSpPr>
          <p:cNvPr id="5" name="TextBox 4">
            <a:extLst>
              <a:ext uri="{FF2B5EF4-FFF2-40B4-BE49-F238E27FC236}">
                <a16:creationId xmlns:a16="http://schemas.microsoft.com/office/drawing/2014/main" id="{B5CBF8CB-95EC-4CEE-B1F3-E66DF299162A}"/>
              </a:ext>
            </a:extLst>
          </p:cNvPr>
          <p:cNvSpPr txBox="1"/>
          <p:nvPr/>
        </p:nvSpPr>
        <p:spPr>
          <a:xfrm>
            <a:off x="4179650" y="2250196"/>
            <a:ext cx="7594661"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How many women were survived less than 5 years and how many more than 5years? Was the survival impacted with Age and cancer stage?</a:t>
            </a:r>
          </a:p>
          <a:p>
            <a:pPr marL="285750" indent="-285750">
              <a:buFont typeface="Wingdings" panose="05000000000000000000" pitchFamily="2" charset="2"/>
              <a:buChar char="q"/>
            </a:pPr>
            <a:r>
              <a:rPr lang="en-US" dirty="0">
                <a:solidFill>
                  <a:schemeClr val="accent1">
                    <a:lumMod val="75000"/>
                  </a:schemeClr>
                </a:solidFill>
              </a:rPr>
              <a:t>Was the survival impacted with different cancer stage? </a:t>
            </a:r>
          </a:p>
          <a:p>
            <a:pPr marL="285750" indent="-285750">
              <a:buFont typeface="Wingdings" panose="05000000000000000000" pitchFamily="2" charset="2"/>
              <a:buChar char="q"/>
            </a:pPr>
            <a:r>
              <a:rPr lang="en-US" dirty="0">
                <a:solidFill>
                  <a:schemeClr val="accent1">
                    <a:lumMod val="75000"/>
                  </a:schemeClr>
                </a:solidFill>
              </a:rPr>
              <a:t>Was there any impact of number of Pos_axillary_nodes on the survival status for different ages?</a:t>
            </a:r>
          </a:p>
          <a:p>
            <a:pPr marL="285750" indent="-285750">
              <a:buFont typeface="Wingdings" panose="05000000000000000000" pitchFamily="2" charset="2"/>
              <a:buChar char="q"/>
            </a:pPr>
            <a:r>
              <a:rPr lang="en-US" dirty="0">
                <a:solidFill>
                  <a:schemeClr val="accent1">
                    <a:lumMod val="75000"/>
                  </a:schemeClr>
                </a:solidFill>
              </a:rPr>
              <a:t>Was there any difference in Success rate as per year of operation ?</a:t>
            </a:r>
          </a:p>
          <a:p>
            <a:pPr marL="285750" indent="-285750">
              <a:buFont typeface="Wingdings" panose="05000000000000000000" pitchFamily="2" charset="2"/>
              <a:buChar char="q"/>
            </a:pPr>
            <a:r>
              <a:rPr lang="en-US" dirty="0">
                <a:solidFill>
                  <a:schemeClr val="accent1">
                    <a:lumMod val="75000"/>
                  </a:schemeClr>
                </a:solidFill>
              </a:rPr>
              <a:t>Conclusions</a:t>
            </a:r>
            <a:r>
              <a:rPr lang="en-US" b="1" dirty="0">
                <a:solidFill>
                  <a:srgbClr val="FFFFFF"/>
                </a:solidFill>
                <a:latin typeface="Arial" panose="020B0604020202020204" pitchFamily="34" charset="0"/>
                <a:cs typeface="Arial" panose="020B0604020202020204" pitchFamily="34" charset="0"/>
              </a:rPr>
              <a:t> survival impacted with Age and cancer stage?</a:t>
            </a:r>
            <a:endParaRPr lang="en-US" dirty="0"/>
          </a:p>
          <a:p>
            <a:endParaRPr lang="en-IN" dirty="0"/>
          </a:p>
        </p:txBody>
      </p:sp>
    </p:spTree>
    <p:extLst>
      <p:ext uri="{BB962C8B-B14F-4D97-AF65-F5344CB8AC3E}">
        <p14:creationId xmlns:p14="http://schemas.microsoft.com/office/powerpoint/2010/main" val="3818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How many women were survived less than 5 years and how many more than 5years?</a:t>
            </a:r>
            <a:endParaRPr lang="en-IN" sz="2500"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99D59D6-ECCC-4F81-846A-DD1EB14A638A}"/>
              </a:ext>
            </a:extLst>
          </p:cNvPr>
          <p:cNvPicPr>
            <a:picLocks noChangeAspect="1"/>
          </p:cNvPicPr>
          <p:nvPr/>
        </p:nvPicPr>
        <p:blipFill>
          <a:blip r:embed="rId2"/>
          <a:stretch>
            <a:fillRect/>
          </a:stretch>
        </p:blipFill>
        <p:spPr>
          <a:xfrm>
            <a:off x="4206288" y="377075"/>
            <a:ext cx="7347537" cy="5219684"/>
          </a:xfrm>
          <a:prstGeom prst="rect">
            <a:avLst/>
          </a:prstGeom>
        </p:spPr>
      </p:pic>
      <p:sp>
        <p:nvSpPr>
          <p:cNvPr id="5" name="TextBox 4">
            <a:extLst>
              <a:ext uri="{FF2B5EF4-FFF2-40B4-BE49-F238E27FC236}">
                <a16:creationId xmlns:a16="http://schemas.microsoft.com/office/drawing/2014/main" id="{80D199FA-473C-49A9-A7F1-6A0C3B2F23EE}"/>
              </a:ext>
            </a:extLst>
          </p:cNvPr>
          <p:cNvSpPr txBox="1"/>
          <p:nvPr/>
        </p:nvSpPr>
        <p:spPr>
          <a:xfrm>
            <a:off x="1405819" y="6005689"/>
            <a:ext cx="1078618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accent1">
                    <a:lumMod val="75000"/>
                  </a:schemeClr>
                </a:solidFill>
              </a:rPr>
              <a:t>210</a:t>
            </a:r>
            <a:r>
              <a:rPr lang="en-US" dirty="0">
                <a:solidFill>
                  <a:schemeClr val="accent1">
                    <a:lumMod val="75000"/>
                  </a:schemeClr>
                </a:solidFill>
              </a:rPr>
              <a:t> women were survived </a:t>
            </a:r>
            <a:r>
              <a:rPr lang="en-US" b="1" dirty="0">
                <a:solidFill>
                  <a:schemeClr val="accent1">
                    <a:lumMod val="75000"/>
                  </a:schemeClr>
                </a:solidFill>
              </a:rPr>
              <a:t>more than 5 years</a:t>
            </a:r>
            <a:r>
              <a:rPr lang="en-US" dirty="0">
                <a:solidFill>
                  <a:schemeClr val="accent1">
                    <a:lumMod val="75000"/>
                  </a:schemeClr>
                </a:solidFill>
              </a:rPr>
              <a:t> and </a:t>
            </a:r>
            <a:r>
              <a:rPr lang="en-US" b="1" dirty="0">
                <a:solidFill>
                  <a:schemeClr val="accent1">
                    <a:lumMod val="75000"/>
                  </a:schemeClr>
                </a:solidFill>
              </a:rPr>
              <a:t>79</a:t>
            </a:r>
            <a:r>
              <a:rPr lang="en-US" dirty="0">
                <a:solidFill>
                  <a:schemeClr val="accent1">
                    <a:lumMod val="75000"/>
                  </a:schemeClr>
                </a:solidFill>
              </a:rPr>
              <a:t> women were survived </a:t>
            </a:r>
            <a:r>
              <a:rPr lang="en-US" b="1" dirty="0">
                <a:solidFill>
                  <a:schemeClr val="accent1">
                    <a:lumMod val="75000"/>
                  </a:schemeClr>
                </a:solidFill>
              </a:rPr>
              <a:t>less than 5years</a:t>
            </a:r>
            <a:r>
              <a:rPr lang="en-US" dirty="0">
                <a:solidFill>
                  <a:schemeClr val="accent1">
                    <a:lumMod val="75000"/>
                  </a:schemeClr>
                </a:solidFill>
              </a:rPr>
              <a:t>.</a:t>
            </a:r>
            <a:endParaRPr lang="en-IN" dirty="0">
              <a:solidFill>
                <a:schemeClr val="accent1">
                  <a:lumMod val="75000"/>
                </a:schemeClr>
              </a:solidFill>
            </a:endParaRPr>
          </a:p>
        </p:txBody>
      </p:sp>
    </p:spTree>
    <p:extLst>
      <p:ext uri="{BB962C8B-B14F-4D97-AF65-F5344CB8AC3E}">
        <p14:creationId xmlns:p14="http://schemas.microsoft.com/office/powerpoint/2010/main" val="141545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Was the survival impacted with Age and cancer stage?</a:t>
            </a:r>
          </a:p>
        </p:txBody>
      </p:sp>
      <p:sp>
        <p:nvSpPr>
          <p:cNvPr id="5" name="TextBox 4">
            <a:extLst>
              <a:ext uri="{FF2B5EF4-FFF2-40B4-BE49-F238E27FC236}">
                <a16:creationId xmlns:a16="http://schemas.microsoft.com/office/drawing/2014/main" id="{80D199FA-473C-49A9-A7F1-6A0C3B2F23EE}"/>
              </a:ext>
            </a:extLst>
          </p:cNvPr>
          <p:cNvSpPr txBox="1"/>
          <p:nvPr/>
        </p:nvSpPr>
        <p:spPr>
          <a:xfrm>
            <a:off x="2258291" y="5852869"/>
            <a:ext cx="10786181"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Most impacted age of cancer is </a:t>
            </a:r>
            <a:r>
              <a:rPr lang="en-US" b="1" dirty="0">
                <a:solidFill>
                  <a:schemeClr val="accent1">
                    <a:lumMod val="75000"/>
                  </a:schemeClr>
                </a:solidFill>
              </a:rPr>
              <a:t>41 - 60</a:t>
            </a:r>
            <a:r>
              <a:rPr lang="en-US" dirty="0">
                <a:solidFill>
                  <a:schemeClr val="accent1">
                    <a:lumMod val="75000"/>
                  </a:schemeClr>
                </a:solidFill>
              </a:rPr>
              <a:t> and mostly impacted by </a:t>
            </a:r>
            <a:r>
              <a:rPr lang="en-US" b="1" dirty="0">
                <a:solidFill>
                  <a:schemeClr val="accent1">
                    <a:lumMod val="75000"/>
                  </a:schemeClr>
                </a:solidFill>
              </a:rPr>
              <a:t>stage 4</a:t>
            </a:r>
            <a:r>
              <a:rPr lang="en-US" dirty="0">
                <a:solidFill>
                  <a:schemeClr val="accent1">
                    <a:lumMod val="75000"/>
                  </a:schemeClr>
                </a:solidFill>
              </a:rPr>
              <a:t> cancer.</a:t>
            </a:r>
          </a:p>
          <a:p>
            <a:pPr marL="285750" indent="-285750">
              <a:buFont typeface="Wingdings" panose="05000000000000000000" pitchFamily="2" charset="2"/>
              <a:buChar char="q"/>
            </a:pPr>
            <a:r>
              <a:rPr lang="en-US" b="1" dirty="0">
                <a:solidFill>
                  <a:schemeClr val="accent1">
                    <a:lumMod val="75000"/>
                  </a:schemeClr>
                </a:solidFill>
              </a:rPr>
              <a:t>Non-Invasive</a:t>
            </a:r>
            <a:r>
              <a:rPr lang="en-US" dirty="0">
                <a:solidFill>
                  <a:schemeClr val="accent1">
                    <a:lumMod val="75000"/>
                  </a:schemeClr>
                </a:solidFill>
              </a:rPr>
              <a:t> can be happened at </a:t>
            </a:r>
            <a:r>
              <a:rPr lang="en-US" b="1" dirty="0">
                <a:solidFill>
                  <a:schemeClr val="accent1">
                    <a:lumMod val="75000"/>
                  </a:schemeClr>
                </a:solidFill>
              </a:rPr>
              <a:t>any age</a:t>
            </a:r>
            <a:r>
              <a:rPr lang="en-US" dirty="0">
                <a:solidFill>
                  <a:schemeClr val="accent1">
                    <a:lumMod val="75000"/>
                  </a:schemeClr>
                </a:solidFill>
              </a:rPr>
              <a:t> of women.</a:t>
            </a:r>
            <a:endParaRPr lang="en-IN" dirty="0">
              <a:solidFill>
                <a:schemeClr val="accent1">
                  <a:lumMod val="75000"/>
                </a:schemeClr>
              </a:solidFill>
            </a:endParaRPr>
          </a:p>
        </p:txBody>
      </p:sp>
      <p:pic>
        <p:nvPicPr>
          <p:cNvPr id="6" name="Picture 5">
            <a:extLst>
              <a:ext uri="{FF2B5EF4-FFF2-40B4-BE49-F238E27FC236}">
                <a16:creationId xmlns:a16="http://schemas.microsoft.com/office/drawing/2014/main" id="{8DE20CF5-E939-4232-99AA-0264A3CB0C4E}"/>
              </a:ext>
            </a:extLst>
          </p:cNvPr>
          <p:cNvPicPr>
            <a:picLocks noChangeAspect="1"/>
          </p:cNvPicPr>
          <p:nvPr/>
        </p:nvPicPr>
        <p:blipFill>
          <a:blip r:embed="rId2"/>
          <a:stretch>
            <a:fillRect/>
          </a:stretch>
        </p:blipFill>
        <p:spPr>
          <a:xfrm>
            <a:off x="4290439" y="358800"/>
            <a:ext cx="6974557" cy="4867956"/>
          </a:xfrm>
          <a:prstGeom prst="rect">
            <a:avLst/>
          </a:prstGeom>
        </p:spPr>
      </p:pic>
    </p:spTree>
    <p:extLst>
      <p:ext uri="{BB962C8B-B14F-4D97-AF65-F5344CB8AC3E}">
        <p14:creationId xmlns:p14="http://schemas.microsoft.com/office/powerpoint/2010/main" val="231445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Was the survival impacted with different cancer stage?</a:t>
            </a:r>
            <a:br>
              <a:rPr lang="en-US" sz="2500" b="1" dirty="0">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D199FA-473C-49A9-A7F1-6A0C3B2F23EE}"/>
              </a:ext>
            </a:extLst>
          </p:cNvPr>
          <p:cNvSpPr txBox="1"/>
          <p:nvPr/>
        </p:nvSpPr>
        <p:spPr>
          <a:xfrm>
            <a:off x="1405819" y="5943180"/>
            <a:ext cx="1078618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We can see that most of the women were survived more than 5years for </a:t>
            </a:r>
            <a:r>
              <a:rPr lang="en-US" b="1" dirty="0">
                <a:solidFill>
                  <a:schemeClr val="accent1">
                    <a:lumMod val="75000"/>
                  </a:schemeClr>
                </a:solidFill>
              </a:rPr>
              <a:t>Non-Invasive</a:t>
            </a:r>
            <a:r>
              <a:rPr lang="en-US" dirty="0">
                <a:solidFill>
                  <a:schemeClr val="accent1">
                    <a:lumMod val="75000"/>
                  </a:schemeClr>
                </a:solidFill>
              </a:rPr>
              <a:t> type of cancer.</a:t>
            </a:r>
          </a:p>
        </p:txBody>
      </p:sp>
      <p:pic>
        <p:nvPicPr>
          <p:cNvPr id="3" name="Picture 2">
            <a:extLst>
              <a:ext uri="{FF2B5EF4-FFF2-40B4-BE49-F238E27FC236}">
                <a16:creationId xmlns:a16="http://schemas.microsoft.com/office/drawing/2014/main" id="{C1BE77F5-7D8A-4FC3-9EB8-CC1E49CAE4E2}"/>
              </a:ext>
            </a:extLst>
          </p:cNvPr>
          <p:cNvPicPr>
            <a:picLocks noChangeAspect="1"/>
          </p:cNvPicPr>
          <p:nvPr/>
        </p:nvPicPr>
        <p:blipFill>
          <a:blip r:embed="rId2"/>
          <a:stretch>
            <a:fillRect/>
          </a:stretch>
        </p:blipFill>
        <p:spPr>
          <a:xfrm>
            <a:off x="4819650" y="403508"/>
            <a:ext cx="6534150" cy="5051361"/>
          </a:xfrm>
          <a:prstGeom prst="rect">
            <a:avLst/>
          </a:prstGeom>
        </p:spPr>
      </p:pic>
    </p:spTree>
    <p:extLst>
      <p:ext uri="{BB962C8B-B14F-4D97-AF65-F5344CB8AC3E}">
        <p14:creationId xmlns:p14="http://schemas.microsoft.com/office/powerpoint/2010/main" val="46496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a:solidFill>
                  <a:srgbClr val="FFFFFF"/>
                </a:solidFill>
                <a:latin typeface="Arial" panose="020B0604020202020204" pitchFamily="34" charset="0"/>
                <a:cs typeface="Arial" panose="020B0604020202020204" pitchFamily="34" charset="0"/>
              </a:rPr>
              <a:t>Was the survival impacted with different cancer stage?</a:t>
            </a:r>
            <a:br>
              <a:rPr lang="en-US" sz="2500" b="1">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D199FA-473C-49A9-A7F1-6A0C3B2F23EE}"/>
              </a:ext>
            </a:extLst>
          </p:cNvPr>
          <p:cNvSpPr txBox="1"/>
          <p:nvPr/>
        </p:nvSpPr>
        <p:spPr>
          <a:xfrm>
            <a:off x="1405819" y="5943180"/>
            <a:ext cx="1078618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We can see that for Stage 4 cancer chances of survival and death is approximately 50%.</a:t>
            </a:r>
          </a:p>
        </p:txBody>
      </p:sp>
      <p:pic>
        <p:nvPicPr>
          <p:cNvPr id="4" name="Picture 3">
            <a:extLst>
              <a:ext uri="{FF2B5EF4-FFF2-40B4-BE49-F238E27FC236}">
                <a16:creationId xmlns:a16="http://schemas.microsoft.com/office/drawing/2014/main" id="{60D31E9B-312C-4098-9B04-BA63834186D0}"/>
              </a:ext>
            </a:extLst>
          </p:cNvPr>
          <p:cNvPicPr>
            <a:picLocks noChangeAspect="1"/>
          </p:cNvPicPr>
          <p:nvPr/>
        </p:nvPicPr>
        <p:blipFill>
          <a:blip r:embed="rId2"/>
          <a:stretch>
            <a:fillRect/>
          </a:stretch>
        </p:blipFill>
        <p:spPr>
          <a:xfrm>
            <a:off x="2167466" y="1695724"/>
            <a:ext cx="9810045" cy="2551288"/>
          </a:xfrm>
          <a:prstGeom prst="rect">
            <a:avLst/>
          </a:prstGeom>
        </p:spPr>
      </p:pic>
    </p:spTree>
    <p:extLst>
      <p:ext uri="{BB962C8B-B14F-4D97-AF65-F5344CB8AC3E}">
        <p14:creationId xmlns:p14="http://schemas.microsoft.com/office/powerpoint/2010/main" val="25430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3048000" cy="2371148"/>
          </a:xfrm>
        </p:spPr>
        <p:txBody>
          <a:bodyPr>
            <a:normAutofit fontScale="90000"/>
          </a:bodyPr>
          <a:lstStyle/>
          <a:p>
            <a:r>
              <a:rPr lang="en-US" sz="2500" b="1" dirty="0">
                <a:solidFill>
                  <a:srgbClr val="FFFFFF"/>
                </a:solidFill>
                <a:latin typeface="Arial" panose="020B0604020202020204" pitchFamily="34" charset="0"/>
                <a:cs typeface="Arial" panose="020B0604020202020204" pitchFamily="34" charset="0"/>
              </a:rPr>
              <a:t>Was there any impact of number of Pos_axillary_nodes on the survival status for different ages?</a:t>
            </a:r>
          </a:p>
        </p:txBody>
      </p:sp>
      <p:sp>
        <p:nvSpPr>
          <p:cNvPr id="5" name="TextBox 4">
            <a:extLst>
              <a:ext uri="{FF2B5EF4-FFF2-40B4-BE49-F238E27FC236}">
                <a16:creationId xmlns:a16="http://schemas.microsoft.com/office/drawing/2014/main" id="{80D199FA-473C-49A9-A7F1-6A0C3B2F23EE}"/>
              </a:ext>
            </a:extLst>
          </p:cNvPr>
          <p:cNvSpPr txBox="1"/>
          <p:nvPr/>
        </p:nvSpPr>
        <p:spPr>
          <a:xfrm>
            <a:off x="1405819" y="5943180"/>
            <a:ext cx="10786181"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There is very high chance, with the increase of age, cancer can spread to </a:t>
            </a:r>
            <a:r>
              <a:rPr lang="en-US" b="1" dirty="0">
                <a:solidFill>
                  <a:schemeClr val="accent1">
                    <a:lumMod val="75000"/>
                  </a:schemeClr>
                </a:solidFill>
              </a:rPr>
              <a:t>more lymph nodes</a:t>
            </a:r>
            <a:r>
              <a:rPr lang="en-US" dirty="0">
                <a:solidFill>
                  <a:schemeClr val="accent1">
                    <a:lumMod val="75000"/>
                  </a:schemeClr>
                </a:solidFill>
              </a:rPr>
              <a:t> and leads to less survival rate.</a:t>
            </a:r>
          </a:p>
        </p:txBody>
      </p:sp>
      <p:pic>
        <p:nvPicPr>
          <p:cNvPr id="3" name="Picture 2">
            <a:extLst>
              <a:ext uri="{FF2B5EF4-FFF2-40B4-BE49-F238E27FC236}">
                <a16:creationId xmlns:a16="http://schemas.microsoft.com/office/drawing/2014/main" id="{11C61E25-10A0-42D1-8FD0-977B79D8D53B}"/>
              </a:ext>
            </a:extLst>
          </p:cNvPr>
          <p:cNvPicPr>
            <a:picLocks noChangeAspect="1"/>
          </p:cNvPicPr>
          <p:nvPr/>
        </p:nvPicPr>
        <p:blipFill>
          <a:blip r:embed="rId2"/>
          <a:stretch>
            <a:fillRect/>
          </a:stretch>
        </p:blipFill>
        <p:spPr>
          <a:xfrm>
            <a:off x="4775023" y="392640"/>
            <a:ext cx="6760485" cy="4405137"/>
          </a:xfrm>
          <a:prstGeom prst="rect">
            <a:avLst/>
          </a:prstGeom>
        </p:spPr>
      </p:pic>
    </p:spTree>
    <p:extLst>
      <p:ext uri="{BB962C8B-B14F-4D97-AF65-F5344CB8AC3E}">
        <p14:creationId xmlns:p14="http://schemas.microsoft.com/office/powerpoint/2010/main" val="344257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3048000"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 Was there any difference in Success rate as per year of operation ?</a:t>
            </a:r>
          </a:p>
        </p:txBody>
      </p:sp>
      <p:sp>
        <p:nvSpPr>
          <p:cNvPr id="5" name="TextBox 4">
            <a:extLst>
              <a:ext uri="{FF2B5EF4-FFF2-40B4-BE49-F238E27FC236}">
                <a16:creationId xmlns:a16="http://schemas.microsoft.com/office/drawing/2014/main" id="{80D199FA-473C-49A9-A7F1-6A0C3B2F23EE}"/>
              </a:ext>
            </a:extLst>
          </p:cNvPr>
          <p:cNvSpPr txBox="1"/>
          <p:nvPr/>
        </p:nvSpPr>
        <p:spPr>
          <a:xfrm>
            <a:off x="1405819" y="5943180"/>
            <a:ext cx="10786181"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If we compare status1 and Status2 individually for each of the Year_Range, Year_Range 4 has status1 is 3.5 times more than status2.</a:t>
            </a:r>
          </a:p>
        </p:txBody>
      </p:sp>
      <p:pic>
        <p:nvPicPr>
          <p:cNvPr id="4" name="Picture 3">
            <a:extLst>
              <a:ext uri="{FF2B5EF4-FFF2-40B4-BE49-F238E27FC236}">
                <a16:creationId xmlns:a16="http://schemas.microsoft.com/office/drawing/2014/main" id="{CCA72E83-F8D8-4926-846B-936F64D2909B}"/>
              </a:ext>
            </a:extLst>
          </p:cNvPr>
          <p:cNvPicPr>
            <a:picLocks noChangeAspect="1"/>
          </p:cNvPicPr>
          <p:nvPr/>
        </p:nvPicPr>
        <p:blipFill>
          <a:blip r:embed="rId2"/>
          <a:stretch>
            <a:fillRect/>
          </a:stretch>
        </p:blipFill>
        <p:spPr>
          <a:xfrm>
            <a:off x="5281447" y="171162"/>
            <a:ext cx="6272377" cy="5094521"/>
          </a:xfrm>
          <a:prstGeom prst="rect">
            <a:avLst/>
          </a:prstGeom>
        </p:spPr>
      </p:pic>
      <p:sp>
        <p:nvSpPr>
          <p:cNvPr id="3" name="TextBox 2">
            <a:extLst>
              <a:ext uri="{FF2B5EF4-FFF2-40B4-BE49-F238E27FC236}">
                <a16:creationId xmlns:a16="http://schemas.microsoft.com/office/drawing/2014/main" id="{655E2329-B4EA-41C4-88D8-63197FD67616}"/>
              </a:ext>
            </a:extLst>
          </p:cNvPr>
          <p:cNvSpPr txBox="1"/>
          <p:nvPr/>
        </p:nvSpPr>
        <p:spPr>
          <a:xfrm>
            <a:off x="565951" y="3715526"/>
            <a:ext cx="3320249" cy="1200329"/>
          </a:xfrm>
          <a:prstGeom prst="rect">
            <a:avLst/>
          </a:prstGeom>
          <a:noFill/>
        </p:spPr>
        <p:txBody>
          <a:bodyPr wrap="square" rtlCol="0">
            <a:spAutoFit/>
          </a:bodyPr>
          <a:lstStyle/>
          <a:p>
            <a:r>
              <a:rPr lang="en-US" b="1" dirty="0">
                <a:solidFill>
                  <a:schemeClr val="accent1"/>
                </a:solidFill>
              </a:rPr>
              <a:t>Year_Range1 </a:t>
            </a:r>
            <a:r>
              <a:rPr lang="en-US" dirty="0">
                <a:solidFill>
                  <a:schemeClr val="accent1"/>
                </a:solidFill>
              </a:rPr>
              <a:t>- &gt;1958 to 1960</a:t>
            </a:r>
          </a:p>
          <a:p>
            <a:r>
              <a:rPr lang="en-US" b="1" dirty="0">
                <a:solidFill>
                  <a:schemeClr val="accent1"/>
                </a:solidFill>
              </a:rPr>
              <a:t>Year_Range2 </a:t>
            </a:r>
            <a:r>
              <a:rPr lang="en-US" dirty="0">
                <a:solidFill>
                  <a:schemeClr val="accent1"/>
                </a:solidFill>
              </a:rPr>
              <a:t>- &gt;1961 to 1963</a:t>
            </a:r>
          </a:p>
          <a:p>
            <a:r>
              <a:rPr lang="en-US" b="1" dirty="0">
                <a:solidFill>
                  <a:schemeClr val="accent1"/>
                </a:solidFill>
              </a:rPr>
              <a:t>Year_Range3 </a:t>
            </a:r>
            <a:r>
              <a:rPr lang="en-US" dirty="0">
                <a:solidFill>
                  <a:schemeClr val="accent1"/>
                </a:solidFill>
              </a:rPr>
              <a:t>- &gt;1964 to 1966</a:t>
            </a:r>
          </a:p>
          <a:p>
            <a:r>
              <a:rPr lang="en-US" b="1" dirty="0">
                <a:solidFill>
                  <a:schemeClr val="accent1"/>
                </a:solidFill>
              </a:rPr>
              <a:t>Year_Range4 </a:t>
            </a:r>
            <a:r>
              <a:rPr lang="en-US" dirty="0">
                <a:solidFill>
                  <a:schemeClr val="accent1"/>
                </a:solidFill>
              </a:rPr>
              <a:t>- &gt;1967 to 1970</a:t>
            </a:r>
            <a:endParaRPr lang="en-IN" dirty="0">
              <a:solidFill>
                <a:schemeClr val="accent1"/>
              </a:solidFill>
            </a:endParaRPr>
          </a:p>
        </p:txBody>
      </p:sp>
    </p:spTree>
    <p:extLst>
      <p:ext uri="{BB962C8B-B14F-4D97-AF65-F5344CB8AC3E}">
        <p14:creationId xmlns:p14="http://schemas.microsoft.com/office/powerpoint/2010/main" val="325571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3048000"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 Conclusions</a:t>
            </a:r>
            <a:br>
              <a:rPr lang="en-US" sz="2500" b="1" dirty="0">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D199FA-473C-49A9-A7F1-6A0C3B2F23EE}"/>
              </a:ext>
            </a:extLst>
          </p:cNvPr>
          <p:cNvSpPr txBox="1"/>
          <p:nvPr/>
        </p:nvSpPr>
        <p:spPr>
          <a:xfrm>
            <a:off x="1143840" y="4737098"/>
            <a:ext cx="10786181" cy="206210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chemeClr val="accent1">
                    <a:lumMod val="75000"/>
                  </a:schemeClr>
                </a:solidFill>
              </a:rPr>
              <a:t>This exploratory data analysis helps us to understand chances of women to get diagnosed with Breast cancer with ages and how survival is getting impacted with number of positive axillary nodes.</a:t>
            </a:r>
          </a:p>
          <a:p>
            <a:pPr marL="285750" indent="-285750">
              <a:buFont typeface="Wingdings" panose="05000000000000000000" pitchFamily="2" charset="2"/>
              <a:buChar char="q"/>
            </a:pPr>
            <a:r>
              <a:rPr lang="en-US" sz="1600" dirty="0">
                <a:solidFill>
                  <a:schemeClr val="accent1">
                    <a:lumMod val="75000"/>
                  </a:schemeClr>
                </a:solidFill>
              </a:rPr>
              <a:t>The dataset contains 306 cases from a study that was conducted between 1958 and 1970 at the University of Chicago's Billings Hospital on the survival of patients who had undergone surgery for breast cancer.</a:t>
            </a:r>
          </a:p>
          <a:p>
            <a:pPr marL="285750" indent="-285750">
              <a:buFont typeface="Wingdings" panose="05000000000000000000" pitchFamily="2" charset="2"/>
              <a:buChar char="q"/>
            </a:pPr>
            <a:r>
              <a:rPr lang="en-US" sz="1600" dirty="0">
                <a:solidFill>
                  <a:schemeClr val="accent1">
                    <a:lumMod val="75000"/>
                  </a:schemeClr>
                </a:solidFill>
              </a:rPr>
              <a:t>From the analysis, it was concluded that, there is very high chance, with the increase of age cancer can spread to more lymph nodes and leads to less survival rate.</a:t>
            </a:r>
          </a:p>
          <a:p>
            <a:pPr marL="285750" indent="-285750">
              <a:buFont typeface="Wingdings" panose="05000000000000000000" pitchFamily="2" charset="2"/>
              <a:buChar char="q"/>
            </a:pPr>
            <a:r>
              <a:rPr lang="en-US" sz="1600" dirty="0">
                <a:solidFill>
                  <a:schemeClr val="accent1">
                    <a:lumMod val="75000"/>
                  </a:schemeClr>
                </a:solidFill>
              </a:rPr>
              <a:t>Women have be very careful and consult with doctor to know about the prevention of this cancer. As prevention is always better than cure . </a:t>
            </a:r>
          </a:p>
        </p:txBody>
      </p:sp>
      <p:pic>
        <p:nvPicPr>
          <p:cNvPr id="6" name="Picture 5">
            <a:extLst>
              <a:ext uri="{FF2B5EF4-FFF2-40B4-BE49-F238E27FC236}">
                <a16:creationId xmlns:a16="http://schemas.microsoft.com/office/drawing/2014/main" id="{0C39EA42-CD24-4DC2-8579-B2479C0DB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721" y="33241"/>
            <a:ext cx="6560767" cy="4703857"/>
          </a:xfrm>
          <a:prstGeom prst="rect">
            <a:avLst/>
          </a:prstGeom>
        </p:spPr>
      </p:pic>
    </p:spTree>
    <p:extLst>
      <p:ext uri="{BB962C8B-B14F-4D97-AF65-F5344CB8AC3E}">
        <p14:creationId xmlns:p14="http://schemas.microsoft.com/office/powerpoint/2010/main" val="268014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153</TotalTime>
  <Words>510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Exploratory Data Analysis -Breast Cancer Data</vt:lpstr>
      <vt:lpstr>Analysis based on these Questions </vt:lpstr>
      <vt:lpstr>How many women were survived less than 5 years and how many more than 5years?</vt:lpstr>
      <vt:lpstr>Was the survival impacted with Age and cancer stage?</vt:lpstr>
      <vt:lpstr>Was the survival impacted with different cancer stage? </vt:lpstr>
      <vt:lpstr>Was the survival impacted with different cancer stage? </vt:lpstr>
      <vt:lpstr>Was there any impact of number of Pos_axillary_nodes on the survival status for different ages?</vt:lpstr>
      <vt:lpstr> Was there any difference in Success rate as per year of operation ?</vt:lpstr>
      <vt:lpstr> Conclusions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dc:title>
  <dc:creator>Joyeta Bhattacharya</dc:creator>
  <cp:lastModifiedBy>Joyeta Bhattacharya</cp:lastModifiedBy>
  <cp:revision>15</cp:revision>
  <dcterms:created xsi:type="dcterms:W3CDTF">2019-08-28T15:28:55Z</dcterms:created>
  <dcterms:modified xsi:type="dcterms:W3CDTF">2019-08-30T16:30:32Z</dcterms:modified>
</cp:coreProperties>
</file>