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04" r:id="rId2"/>
  </p:sldMasterIdLst>
  <p:notesMasterIdLst>
    <p:notesMasterId r:id="rId19"/>
  </p:notesMasterIdLst>
  <p:sldIdLst>
    <p:sldId id="256" r:id="rId3"/>
    <p:sldId id="258" r:id="rId4"/>
    <p:sldId id="257" r:id="rId5"/>
    <p:sldId id="260" r:id="rId6"/>
    <p:sldId id="264" r:id="rId7"/>
    <p:sldId id="265" r:id="rId8"/>
    <p:sldId id="267" r:id="rId9"/>
    <p:sldId id="266" r:id="rId10"/>
    <p:sldId id="268" r:id="rId11"/>
    <p:sldId id="271" r:id="rId12"/>
    <p:sldId id="269" r:id="rId13"/>
    <p:sldId id="270" r:id="rId14"/>
    <p:sldId id="272" r:id="rId15"/>
    <p:sldId id="273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FFB0-EA4F-4B85-AD2E-6643FDE8262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A392-BA94-47F1-B8BE-8B8DBDEB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8107-698C-402F-BC59-BAB4AF391B5E}" type="datetime1">
              <a:rPr lang="en-US" smtClean="0"/>
              <a:t>7/12/2020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4A1A-51A1-4B27-93AF-2B4A5AF5D238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C3F5-F233-45EA-944B-B7279D232C37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486-4ACD-4F35-A551-39663BB39399}" type="datetime1">
              <a:rPr lang="en-US" smtClean="0"/>
              <a:t>7/12/2020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F59-79D7-4D4B-A47C-1469C57D7D64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8BAB-6500-4950-8A78-65C45C8462A0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4463-D9C8-443F-B052-0AC30DB81FB7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CA-9176-4811-BC36-11704D258D26}" type="datetime1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044-6FDF-4FA3-9F45-4DC350F8667E}" type="datetime1">
              <a:rPr lang="en-US" smtClean="0"/>
              <a:t>7/12/2020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7CB-E670-4175-BB44-A718611D8868}" type="datetime1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0B9E-2796-4187-94EC-1DF9E0CE1588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C52-51C8-435F-BB34-850F18D34832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8B6F30-4D55-4FA4-A555-CF77C2A3501C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C0C5-104C-4ECA-9DF7-49A7A0EC486A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DA70-60FE-454E-B5D4-06333032EBCF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D68A-576F-44C9-B13E-831C4CD27572}" type="datetime1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6F3-CB4D-420B-AE03-9FF8480B737B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C440-6CE5-45C0-8F4A-304014D116FA}" type="datetime1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278-E2AC-4360-8696-F4E68AAAA315}" type="datetime1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95EC-1303-4E04-B084-A4E7968E1182}" type="datetime1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8F9-DA55-43D4-BBB8-A9D2E8A831C1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2AA-BD54-4699-9683-938DD54A8559}" type="datetime1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E2CBE4-C0F8-416C-8CD2-31E6C03D3B1D}" type="datetime1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8BB4F7-2B92-4CAD-886E-AFE370334237}" type="datetime1">
              <a:rPr lang="en-US" smtClean="0"/>
              <a:t>7/12/2020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285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Medical Cost Personal Datasets</a:t>
            </a:r>
            <a:br>
              <a:rPr lang="en-US" b="1" dirty="0"/>
            </a:br>
            <a:r>
              <a:rPr lang="en-US" b="1" dirty="0"/>
              <a:t>Insurance Forecast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00600"/>
            <a:ext cx="4114800" cy="1828800"/>
          </a:xfrm>
        </p:spPr>
        <p:txBody>
          <a:bodyPr/>
          <a:lstStyle/>
          <a:p>
            <a:r>
              <a:rPr lang="en-US" dirty="0" smtClean="0"/>
              <a:t>Made by</a:t>
            </a:r>
          </a:p>
          <a:p>
            <a:r>
              <a:rPr lang="en-US" dirty="0" err="1" smtClean="0"/>
              <a:t>Joyita</a:t>
            </a:r>
            <a:r>
              <a:rPr lang="en-US" dirty="0" smtClean="0"/>
              <a:t> </a:t>
            </a:r>
            <a:r>
              <a:rPr lang="en-US" dirty="0" err="1" smtClean="0"/>
              <a:t>Hazra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 </a:t>
            </a:r>
          </a:p>
          <a:p>
            <a:pPr marL="0" indent="0">
              <a:buNone/>
            </a:pPr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observe that the amount of individual medical cost billed by health insurance is reducing with increase in number of children.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4908"/>
            <a:ext cx="4876800" cy="416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52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Inference</a:t>
            </a:r>
            <a:r>
              <a:rPr lang="en-US" dirty="0"/>
              <a:t>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 </a:t>
            </a:r>
            <a:r>
              <a:rPr lang="en-US" dirty="0"/>
              <a:t>graph we can say that, most of the people are having BMI between 22-37</a:t>
            </a:r>
          </a:p>
          <a:p>
            <a:r>
              <a:rPr lang="en-US" dirty="0"/>
              <a:t>they are getting medical charges between 0-10000</a:t>
            </a:r>
          </a:p>
          <a:p>
            <a:r>
              <a:rPr lang="en-US" dirty="0"/>
              <a:t>all of them are non-smokers.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2973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As per the analysis, Age can be categorized into 3 groups </a:t>
            </a:r>
            <a:r>
              <a:rPr lang="en-US" sz="2000" dirty="0" err="1"/>
              <a:t>ie</a:t>
            </a:r>
            <a:r>
              <a:rPr lang="en-US" sz="2000" dirty="0"/>
              <a:t>. Youth (16-30), Adult (31-45), Middle-Aged (46-60), Old (61-75).</a:t>
            </a:r>
          </a:p>
          <a:p>
            <a:pPr marL="285750" indent="-285750"/>
            <a:r>
              <a:rPr lang="en-US" sz="2000" dirty="0"/>
              <a:t>Ideal BMI is (18.5-24.9), hence BMI can also be categorized into 3 parts </a:t>
            </a:r>
            <a:r>
              <a:rPr lang="en-US" sz="2000" dirty="0" smtClean="0"/>
              <a:t>i.e</a:t>
            </a:r>
            <a:r>
              <a:rPr lang="en-US" sz="2000" dirty="0"/>
              <a:t>. Ideal, Underweight (below Ideal), Overweight (above Ideal)</a:t>
            </a:r>
          </a:p>
          <a:p>
            <a:pPr marL="285750" indent="-285750"/>
            <a:r>
              <a:rPr lang="en-US" sz="2000" dirty="0"/>
              <a:t>These modifications may provide better outcomes and help in predicting the target feature properly.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439"/>
              </p:ext>
            </p:extLst>
          </p:nvPr>
        </p:nvGraphicFramePr>
        <p:xfrm>
          <a:off x="914400" y="4114800"/>
          <a:ext cx="7315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457200"/>
                <a:gridCol w="609600"/>
                <a:gridCol w="838200"/>
                <a:gridCol w="838200"/>
                <a:gridCol w="762000"/>
                <a:gridCol w="914400"/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bmi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children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smoker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charges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Age_Groups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BMI_Range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27.9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16884.92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Youth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Overweight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33.77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1725.552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Youth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Overweight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4449.462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Youth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Overweight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22.71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21984.47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Adult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Ideal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28.88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3866.855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Adult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Overweight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724400"/>
            <a:ext cx="7467600" cy="190500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graph, we can say that maximum charges are claimed by old age people (15000-28000). That means old aged people are more prone to diseases or loss of life</a:t>
            </a:r>
          </a:p>
          <a:p>
            <a:r>
              <a:rPr lang="en-US" dirty="0"/>
              <a:t>youth are claiming charges between 3000-16000</a:t>
            </a:r>
          </a:p>
          <a:p>
            <a:r>
              <a:rPr lang="en-US" dirty="0"/>
              <a:t>Adults are claiming charges between 7000-17000</a:t>
            </a:r>
          </a:p>
          <a:p>
            <a:r>
              <a:rPr lang="en-US" dirty="0"/>
              <a:t>Middle-aged people are claiming charges between 10000-20000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5943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9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7467600" cy="1630363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</a:t>
            </a:r>
            <a:r>
              <a:rPr lang="en-US" dirty="0" smtClean="0"/>
              <a:t>visualizing </a:t>
            </a:r>
            <a:r>
              <a:rPr lang="en-US" dirty="0"/>
              <a:t>this graph, we can say that Maximum medical charges are claimed by over-weight people (5000-18000)</a:t>
            </a:r>
          </a:p>
          <a:p>
            <a:r>
              <a:rPr lang="en-US" dirty="0"/>
              <a:t>least medical charges are claimed by under-weight people(2000-12000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Maximum people in this dataset are over-weight.</a:t>
            </a: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8036"/>
            <a:ext cx="4724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7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As per the New Charges that has been predicted, person with elder age, more number of dependencies and smoking  is eligible for more individual medical cost billed by the health insurance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As per EDA, we can conclude that the Target feature is majorly dependent on the following features: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 Age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 Smoker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 Children</a:t>
            </a:r>
          </a:p>
          <a:p>
            <a:pPr algn="just"/>
            <a:r>
              <a:rPr lang="en-US" sz="2000" dirty="0" smtClean="0"/>
              <a:t>As per the visualization, it is clearly visible that Sex, BMI, Region features are not affecting the Target Feature (Charges) much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Based on feature engineering, we can observe that maximum people claiming for medical insurance are old-aged people and over-weight people.</a:t>
            </a:r>
            <a:endParaRPr lang="en-US" sz="20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</a:t>
            </a:r>
            <a:r>
              <a:rPr lang="en-US" sz="4000" b="1" i="1" dirty="0" smtClean="0"/>
              <a:t>THANK YOU</a:t>
            </a:r>
            <a:endParaRPr lang="en-US" sz="4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Health insurance</a:t>
            </a:r>
            <a:r>
              <a:rPr lang="en-US" sz="2400" dirty="0"/>
              <a:t> provides access to and financial protection against </a:t>
            </a:r>
            <a:r>
              <a:rPr lang="en-US" sz="2400" b="1" dirty="0"/>
              <a:t>medical</a:t>
            </a:r>
            <a:r>
              <a:rPr lang="en-US" sz="2400" dirty="0"/>
              <a:t> costs in the event of an accident, injury or diagnosis of a chronic illness that requires ongoing treatment by a specialist.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u="sng" dirty="0" smtClean="0"/>
              <a:t>Medical </a:t>
            </a:r>
            <a:r>
              <a:rPr lang="en-US" sz="2400" b="1" u="sng" dirty="0"/>
              <a:t>coverage</a:t>
            </a:r>
            <a:r>
              <a:rPr lang="en-US" sz="2400" dirty="0"/>
              <a:t> also protects individuals who need immediate care for a broken leg, stroke or heart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87534"/>
              </p:ext>
            </p:extLst>
          </p:nvPr>
        </p:nvGraphicFramePr>
        <p:xfrm>
          <a:off x="2667000" y="4114800"/>
          <a:ext cx="579139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60"/>
                <a:gridCol w="510540"/>
                <a:gridCol w="609600"/>
                <a:gridCol w="1124712"/>
                <a:gridCol w="990600"/>
                <a:gridCol w="932688"/>
                <a:gridCol w="106699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BMI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Children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Smoker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Charges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16884.92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33.77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1725.552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4449.462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22.71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21984.47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3866.855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13716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Here, </a:t>
            </a:r>
            <a:r>
              <a:rPr lang="en-US" sz="2000" b="1" dirty="0" smtClean="0"/>
              <a:t>Target feature</a:t>
            </a:r>
            <a:r>
              <a:rPr lang="en-US" sz="2000" dirty="0" smtClean="0"/>
              <a:t> is </a:t>
            </a:r>
            <a:r>
              <a:rPr lang="en-US" sz="2000" b="1" dirty="0" smtClean="0"/>
              <a:t>Charges</a:t>
            </a:r>
            <a:r>
              <a:rPr lang="en-US" sz="2000" dirty="0" smtClean="0"/>
              <a:t> which is </a:t>
            </a:r>
            <a:r>
              <a:rPr lang="en-US" sz="2000" b="1" dirty="0" smtClean="0"/>
              <a:t>dependent</a:t>
            </a:r>
            <a:r>
              <a:rPr lang="en-US" sz="2000" dirty="0" smtClean="0"/>
              <a:t> on other features </a:t>
            </a:r>
            <a:r>
              <a:rPr lang="en-US" sz="2000" dirty="0" smtClean="0"/>
              <a:t>i.e</a:t>
            </a:r>
            <a:r>
              <a:rPr lang="en-US" sz="2000" dirty="0" smtClean="0"/>
              <a:t>. Age, Sex, BMI, Children, Smoker, and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Sex, </a:t>
            </a:r>
            <a:r>
              <a:rPr lang="en-US" sz="2000" i="1" dirty="0" smtClean="0"/>
              <a:t>F</a:t>
            </a:r>
            <a:r>
              <a:rPr lang="en-US" sz="2000" dirty="0" smtClean="0"/>
              <a:t> denotes </a:t>
            </a:r>
            <a:r>
              <a:rPr lang="en-US" sz="2000" i="1" dirty="0" smtClean="0"/>
              <a:t>Female</a:t>
            </a:r>
            <a:r>
              <a:rPr lang="en-US" sz="2000" dirty="0" smtClean="0"/>
              <a:t> and </a:t>
            </a:r>
            <a:r>
              <a:rPr lang="en-US" sz="2000" i="1" dirty="0" smtClean="0"/>
              <a:t>M</a:t>
            </a:r>
            <a:r>
              <a:rPr lang="en-US" sz="2000" dirty="0" smtClean="0"/>
              <a:t> denotes </a:t>
            </a:r>
            <a:r>
              <a:rPr lang="en-US" sz="2000" i="1" dirty="0" smtClean="0"/>
              <a:t>Male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Region, </a:t>
            </a:r>
            <a:r>
              <a:rPr lang="en-US" sz="2000" i="1" dirty="0" smtClean="0"/>
              <a:t>SW</a:t>
            </a:r>
            <a:r>
              <a:rPr lang="en-US" sz="2000" dirty="0" smtClean="0"/>
              <a:t> denotes </a:t>
            </a:r>
            <a:r>
              <a:rPr lang="en-US" sz="2000" i="1" dirty="0" smtClean="0"/>
              <a:t>Southwest</a:t>
            </a:r>
            <a:r>
              <a:rPr lang="en-US" sz="2000" dirty="0" smtClean="0"/>
              <a:t>, </a:t>
            </a:r>
            <a:r>
              <a:rPr lang="en-US" sz="2000" i="1" dirty="0" smtClean="0"/>
              <a:t>SE</a:t>
            </a:r>
            <a:r>
              <a:rPr lang="en-US" sz="2000" dirty="0" smtClean="0"/>
              <a:t> denotes </a:t>
            </a:r>
            <a:r>
              <a:rPr lang="en-US" sz="2000" i="1" dirty="0" smtClean="0"/>
              <a:t>Southeast</a:t>
            </a:r>
            <a:r>
              <a:rPr lang="en-US" sz="2000" dirty="0" smtClean="0"/>
              <a:t>, </a:t>
            </a:r>
            <a:r>
              <a:rPr lang="en-US" sz="2000" i="1" dirty="0" smtClean="0"/>
              <a:t>NW</a:t>
            </a:r>
            <a:r>
              <a:rPr lang="en-US" sz="2000" dirty="0" smtClean="0"/>
              <a:t> denotes </a:t>
            </a:r>
            <a:r>
              <a:rPr lang="en-US" sz="2000" i="1" dirty="0" smtClean="0"/>
              <a:t>Northwest</a:t>
            </a:r>
            <a:r>
              <a:rPr lang="en-US" sz="2000" dirty="0" smtClean="0"/>
              <a:t>, </a:t>
            </a:r>
            <a:r>
              <a:rPr lang="en-US" sz="2000" i="1" dirty="0" smtClean="0"/>
              <a:t>NE</a:t>
            </a:r>
            <a:r>
              <a:rPr lang="en-US" sz="2000" dirty="0" smtClean="0"/>
              <a:t> denotes </a:t>
            </a:r>
            <a:r>
              <a:rPr lang="en-US" sz="2000" i="1" dirty="0" smtClean="0"/>
              <a:t>Northeast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Based on this data, we can also create new features for representing the existing features in a modified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14599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The new charges are set based on Age, BMI, Number of children, Smoking.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As per </a:t>
            </a:r>
            <a:r>
              <a:rPr lang="en-US" sz="2600" i="1" dirty="0" smtClean="0"/>
              <a:t>New Charges</a:t>
            </a:r>
            <a:r>
              <a:rPr lang="en-US" sz="2600" dirty="0" smtClean="0"/>
              <a:t>, </a:t>
            </a:r>
            <a:r>
              <a:rPr lang="en-US" sz="2600" i="1" dirty="0" smtClean="0"/>
              <a:t>maximum charge </a:t>
            </a:r>
            <a:r>
              <a:rPr lang="en-US" sz="2600" dirty="0" smtClean="0"/>
              <a:t>will be provided to </a:t>
            </a:r>
            <a:r>
              <a:rPr lang="en-US" sz="2600" i="1" dirty="0" smtClean="0"/>
              <a:t>maximum age </a:t>
            </a:r>
            <a:r>
              <a:rPr lang="en-US" sz="2600" dirty="0" smtClean="0"/>
              <a:t>person(e.g. 46) and </a:t>
            </a:r>
            <a:r>
              <a:rPr lang="en-US" sz="2600" i="1" dirty="0" smtClean="0"/>
              <a:t>minimum charge </a:t>
            </a:r>
            <a:r>
              <a:rPr lang="en-US" sz="2600" dirty="0" smtClean="0"/>
              <a:t>is provided to </a:t>
            </a:r>
            <a:r>
              <a:rPr lang="en-US" sz="2600" i="1" dirty="0" smtClean="0"/>
              <a:t>minimum age </a:t>
            </a:r>
            <a:r>
              <a:rPr lang="en-US" sz="2600" dirty="0" smtClean="0"/>
              <a:t>person(e.g. 19).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If 2 people have </a:t>
            </a:r>
            <a:r>
              <a:rPr lang="en-US" sz="2600" i="1" dirty="0" smtClean="0"/>
              <a:t>same age</a:t>
            </a:r>
            <a:r>
              <a:rPr lang="en-US" sz="2600" dirty="0" smtClean="0"/>
              <a:t>, then </a:t>
            </a:r>
            <a:r>
              <a:rPr lang="en-US" sz="2600" i="1" dirty="0" smtClean="0"/>
              <a:t>new charges </a:t>
            </a:r>
            <a:r>
              <a:rPr lang="en-US" sz="2600" dirty="0" smtClean="0"/>
              <a:t>will be predicted based on their </a:t>
            </a:r>
            <a:r>
              <a:rPr lang="en-US" sz="2600" i="1" dirty="0" smtClean="0"/>
              <a:t>BMI</a:t>
            </a:r>
            <a:r>
              <a:rPr lang="en-US" sz="2600" dirty="0" smtClean="0"/>
              <a:t> and </a:t>
            </a:r>
            <a:r>
              <a:rPr lang="en-US" sz="2600" i="1" dirty="0" smtClean="0"/>
              <a:t>children</a:t>
            </a:r>
            <a:r>
              <a:rPr lang="en-US" sz="2600" dirty="0" smtClean="0"/>
              <a:t>. The person with </a:t>
            </a:r>
            <a:r>
              <a:rPr lang="en-US" sz="2600" i="1" dirty="0" smtClean="0"/>
              <a:t>less BMI</a:t>
            </a:r>
            <a:r>
              <a:rPr lang="en-US" sz="2600" dirty="0" smtClean="0"/>
              <a:t> will get </a:t>
            </a:r>
            <a:r>
              <a:rPr lang="en-US" sz="2600" i="1" dirty="0" smtClean="0"/>
              <a:t>more charge</a:t>
            </a:r>
            <a:r>
              <a:rPr lang="en-US" sz="2600" dirty="0" smtClean="0"/>
              <a:t> since he/she is having </a:t>
            </a:r>
            <a:r>
              <a:rPr lang="en-US" sz="2600" i="1" dirty="0" smtClean="0"/>
              <a:t>more children </a:t>
            </a:r>
            <a:r>
              <a:rPr lang="en-US" sz="2600" dirty="0" smtClean="0"/>
              <a:t>than the other.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73851"/>
              </p:ext>
            </p:extLst>
          </p:nvPr>
        </p:nvGraphicFramePr>
        <p:xfrm>
          <a:off x="685800" y="4572000"/>
          <a:ext cx="7696200" cy="150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533400"/>
                <a:gridCol w="685800"/>
                <a:gridCol w="1066800"/>
                <a:gridCol w="1066800"/>
                <a:gridCol w="914400"/>
                <a:gridCol w="1066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BMI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Children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Smoker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Charges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 smtClean="0">
                          <a:effectLst/>
                        </a:rPr>
                        <a:t>New Charges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16884.92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17884.92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3866.855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20386.85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33.44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8240.59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32435.89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93" y="306821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6" y="5029200"/>
            <a:ext cx="8607424" cy="167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more number of people are getting medical charges in 2 groups: 1st between 0- 5000 and 2nd between 12000-25000.</a:t>
            </a:r>
          </a:p>
          <a:p>
            <a:r>
              <a:rPr lang="en-US" dirty="0"/>
              <a:t>Also we can see that most of the people are getting medical charges are divided into 3 groups: 1st between 0-5000, 2nd between 12000-20000, 3rd between 33000-40000.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g_1.png (360×36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g_1.png (360×36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724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229600" cy="91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pPr marL="0" indent="0">
              <a:buNone/>
            </a:pPr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most of the people don't have children and least number of people have 6 children.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5410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smokers are getting more medical charges compared to non-smokers, </a:t>
            </a:r>
            <a:r>
              <a:rPr lang="en-US" dirty="0" smtClean="0"/>
              <a:t>i.e. </a:t>
            </a:r>
            <a:r>
              <a:rPr lang="en-US" dirty="0"/>
              <a:t>they are more prone to diseases.</a:t>
            </a:r>
          </a:p>
          <a:p>
            <a:r>
              <a:rPr lang="en-US" dirty="0"/>
              <a:t>Most of the smokers are getting medical charges between 32000-40000 and most of the non-smokers are getting between 0-10000.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3455"/>
            <a:ext cx="4953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observe that most of the smokers are getting medical cost billed by health insurance between 20000-40000 whereas most of the non-smokers are getting medical charges between 0-10000.</a:t>
            </a:r>
          </a:p>
          <a:p>
            <a:r>
              <a:rPr lang="en-US" dirty="0"/>
              <a:t>we can conclude that individual medical cost billed by health insurance is more for smokers compared to non-smokers.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"/>
            <a:ext cx="4800600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number of people with more number of children is inversely proportional to number of children</a:t>
            </a:r>
          </a:p>
          <a:p>
            <a:r>
              <a:rPr lang="en-US" dirty="0"/>
              <a:t>maximum people don't have children and least number of people have 5 children.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20436"/>
            <a:ext cx="4953000" cy="385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763</TotalTime>
  <Words>909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Apex</vt:lpstr>
      <vt:lpstr>Technic</vt:lpstr>
      <vt:lpstr>Medical Cost Personal Datasets Insurance Forecast  </vt:lpstr>
      <vt:lpstr>OBJECTIVE</vt:lpstr>
      <vt:lpstr>ABOUT DATA</vt:lpstr>
      <vt:lpstr>ANALYSIS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Personal Datasets Insurance Forecast by using Linear Regression</dc:title>
  <dc:creator>Microsoft</dc:creator>
  <cp:lastModifiedBy>Microsoft</cp:lastModifiedBy>
  <cp:revision>35</cp:revision>
  <dcterms:created xsi:type="dcterms:W3CDTF">2020-06-07T10:38:13Z</dcterms:created>
  <dcterms:modified xsi:type="dcterms:W3CDTF">2020-07-12T12:20:10Z</dcterms:modified>
</cp:coreProperties>
</file>