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  <p:sldMasterId id="214748374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0" r:id="rId17"/>
    <p:sldId id="272" r:id="rId18"/>
    <p:sldId id="268" r:id="rId19"/>
    <p:sldId id="269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B4C79-B244-479A-BA50-040A5450FAA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B971-01FF-41FD-8B72-3AE8BA1C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D36A4E-D6B9-40C7-A1C9-C96F9EDE7031}" type="datetime1">
              <a:rPr lang="en-US" smtClean="0"/>
              <a:t>8/6/2020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04E46-BB63-45A5-82E6-A881B79DD895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B8AB407-6161-40E0-9B00-ED4896C85074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6087-8F62-4AB9-AF97-7EEA3B569C1D}" type="datetime1">
              <a:rPr lang="en-US" smtClean="0"/>
              <a:t>8/6/2020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52CE-ABB0-430B-AAE5-2DD983A61B78}" type="datetime1">
              <a:rPr lang="en-US" smtClean="0"/>
              <a:t>8/6/2020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EEDC-DEA8-46D6-A14D-92F2B52CC8F3}" type="datetime1">
              <a:rPr lang="en-US" smtClean="0"/>
              <a:t>8/6/2020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3F0E-77AD-4F73-9966-B63F57936CA6}" type="datetime1">
              <a:rPr lang="en-US" smtClean="0"/>
              <a:t>8/6/2020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D2FD-8B59-4BD3-B817-8203FF0D168B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1A4-585E-4D53-A2AE-A8AA10EC97B8}" type="datetime1">
              <a:rPr lang="en-US" smtClean="0"/>
              <a:t>8/6/2020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C21-A2AB-4B36-8B64-345E385EA1AC}" type="datetime1">
              <a:rPr lang="en-US" smtClean="0"/>
              <a:t>8/6/2020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8367-E51C-4FD3-A8E6-30058B5372D6}" type="datetime1">
              <a:rPr lang="en-US" smtClean="0"/>
              <a:t>8/6/2020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0B59F1-81CA-4E91-A217-3250156390A0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DE0B-FCD3-4681-9E1A-054085ACE6E0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2A14-5D96-4F08-B295-DE0717417A6A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B225-8BCA-4525-9414-268B5ADC8CBC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9A06087-8F62-4AB9-AF97-7EEA3B569C1D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52CE-ABB0-430B-AAE5-2DD983A61B78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EEDC-DEA8-46D6-A14D-92F2B52CC8F3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3F0E-77AD-4F73-9966-B63F57936CA6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D2FD-8B59-4BD3-B817-8203FF0D168B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1A4-585E-4D53-A2AE-A8AA10EC97B8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1C21-A2AB-4B36-8B64-345E385EA1AC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9A4D52-397D-4081-B07D-42B0AD2B677C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C5A8367-E51C-4FD3-A8E6-30058B5372D6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EC5DE0B-FCD3-4681-9E1A-054085ACE6E0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2A14-5D96-4F08-B295-DE0717417A6A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B225-8BCA-4525-9414-268B5ADC8CBC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F142D1-AE5F-4F0F-8B21-C27CA83389C2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B6AAD-AD78-4B52-AD0D-A93210A4560A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ABDFA8-5B94-461F-95B6-1B9321F24162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632A8BE-8873-4B52-85E8-D52E2227128A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255978-678B-469A-B8FD-154486F238E3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389A1-BA5E-4B10-BABC-1121F30A2D3C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D773182-9B63-4D5D-BA3B-03CDBF9F2010}" type="datetime1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848984-D897-4FB4-8014-EE71DBA30841}" type="datetime1">
              <a:rPr lang="en-US" smtClean="0"/>
              <a:t>8/6/2020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773182-9B63-4D5D-BA3B-03CDBF9F2010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6C33F74-4C18-4093-852D-7F25A3751D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mc.rochester.edu/encyclopedia/content.aspx?contenttypeid=167&amp;contentid=albumin_blood#:~:text=A%20normal%20albumin%20range%20is,surgery%20or%20a%20heart%20attack." TargetMode="External"/><Relationship Id="rId7" Type="http://schemas.openxmlformats.org/officeDocument/2006/relationships/hyperlink" Target="https://medlineplus.gov/ency/article/003479.htm#:~:text=Normal%20Results&amp;text=It%20is%20normal%20to%20have,1.71%20to%2020.5%20%C2%B5mol%2FL)" TargetMode="External"/><Relationship Id="rId2" Type="http://schemas.openxmlformats.org/officeDocument/2006/relationships/hyperlink" Target="https://labtestsonline.org/tests/hepatitis-c-testing#:~:text=An%20HCV%20antibody%20test%20is,or%20a%20previous%20HCV%20infection.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medicine.medscape.com/article/2087224-overview#:~:text=The%20reference%20range%20for%20aspartate,%3A%208%2D40%20IU%2FL" TargetMode="External"/><Relationship Id="rId5" Type="http://schemas.openxmlformats.org/officeDocument/2006/relationships/hyperlink" Target="https://www.healthline.com/health/alt#:~:text=The%20normal%20value%20for%20ALT,factors%2C%20including%20gender%20and%20age." TargetMode="External"/><Relationship Id="rId4" Type="http://schemas.openxmlformats.org/officeDocument/2006/relationships/hyperlink" Target="https://www.healthline.com/health/alp#:~:text=The%20normal%20range%20of%20ALP,children%20and%20decreases%20with%20age.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gamma-glutamyl-transpeptidase#:~:text=According%20to%20the%20Mayo%20Clinic,have%20to%20undergo%20more%20tests." TargetMode="External"/><Relationship Id="rId2" Type="http://schemas.openxmlformats.org/officeDocument/2006/relationships/hyperlink" Target="https://medlineplus.gov/ency/article/003358.htm#:~:text=Normal%20Results&amp;text=Typically%2C%20normal%20pseudocholinesterase%20values%20range,of%20your%20specific%20test%20results.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yoclinic.org/tests-procedures/creatinine-test/about/pac-20384646#:~:text=The%20normal%20range%20for%20creatinine,and%20women%2C%20and%20by%20age." TargetMode="External"/><Relationship Id="rId5" Type="http://schemas.openxmlformats.org/officeDocument/2006/relationships/hyperlink" Target="https://medlineplus.gov/cholesterollevelswhatyouneedtoknow.html" TargetMode="External"/><Relationship Id="rId4" Type="http://schemas.openxmlformats.org/officeDocument/2006/relationships/hyperlink" Target="https://www.healthline.com/health/total-protein#:~:text=The%20normal%20range%20for%20total,may%20vary%20slightly%20among%20laboratories.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HCV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5867400"/>
            <a:ext cx="2373220" cy="685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Made By</a:t>
            </a:r>
          </a:p>
          <a:p>
            <a:r>
              <a:rPr lang="en-US" sz="1800" dirty="0" err="1" smtClean="0"/>
              <a:t>Joyita</a:t>
            </a:r>
            <a:r>
              <a:rPr lang="en-US" sz="1800" dirty="0" smtClean="0"/>
              <a:t> </a:t>
            </a:r>
            <a:r>
              <a:rPr lang="en-US" sz="1800" dirty="0" err="1" smtClean="0"/>
              <a:t>Hazra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7239000" cy="220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Inference: </a:t>
            </a:r>
            <a:endParaRPr lang="en-US" sz="1800" dirty="0" smtClean="0"/>
          </a:p>
          <a:p>
            <a:r>
              <a:rPr lang="en-US" sz="1800" dirty="0" smtClean="0"/>
              <a:t>Normally </a:t>
            </a:r>
            <a:r>
              <a:rPr lang="en-US" sz="1800" dirty="0"/>
              <a:t>creatinine level should be less than 1.2 milligrams/deciliter (mg/</a:t>
            </a:r>
            <a:r>
              <a:rPr lang="en-US" sz="1800" dirty="0" err="1"/>
              <a:t>dL</a:t>
            </a:r>
            <a:r>
              <a:rPr lang="en-US" sz="1800" dirty="0"/>
              <a:t>) for women and 1.4 mg/</a:t>
            </a:r>
            <a:r>
              <a:rPr lang="en-US" sz="1800" dirty="0" err="1"/>
              <a:t>dL</a:t>
            </a:r>
            <a:r>
              <a:rPr lang="en-US" sz="1800" dirty="0"/>
              <a:t> for </a:t>
            </a:r>
            <a:r>
              <a:rPr lang="en-US" sz="1800" dirty="0" smtClean="0"/>
              <a:t>men</a:t>
            </a:r>
            <a:endParaRPr lang="en-US" sz="1800" dirty="0"/>
          </a:p>
          <a:p>
            <a:r>
              <a:rPr lang="en-US" sz="1800" dirty="0"/>
              <a:t>blood donors have </a:t>
            </a:r>
            <a:r>
              <a:rPr lang="en-US" sz="1800" dirty="0" err="1"/>
              <a:t>crea</a:t>
            </a:r>
            <a:r>
              <a:rPr lang="en-US" sz="1800" dirty="0"/>
              <a:t> level between 20-130</a:t>
            </a:r>
          </a:p>
          <a:p>
            <a:r>
              <a:rPr lang="en-US" sz="1800" dirty="0"/>
              <a:t>suspect blood donors have </a:t>
            </a:r>
            <a:r>
              <a:rPr lang="en-US" sz="1800" dirty="0" err="1"/>
              <a:t>crea</a:t>
            </a:r>
            <a:r>
              <a:rPr lang="en-US" sz="1800" dirty="0"/>
              <a:t> level between 0-90</a:t>
            </a:r>
          </a:p>
          <a:p>
            <a:r>
              <a:rPr lang="en-US" sz="1800" dirty="0"/>
              <a:t>Hepatitis C patients have </a:t>
            </a:r>
            <a:r>
              <a:rPr lang="en-US" sz="1800" dirty="0" err="1"/>
              <a:t>crea</a:t>
            </a:r>
            <a:r>
              <a:rPr lang="en-US" sz="1800" dirty="0"/>
              <a:t> level between 70-110</a:t>
            </a:r>
          </a:p>
          <a:p>
            <a:r>
              <a:rPr lang="en-US" sz="1800" dirty="0"/>
              <a:t>Fibrosis patients have </a:t>
            </a:r>
            <a:r>
              <a:rPr lang="en-US" sz="1800" dirty="0" err="1"/>
              <a:t>crea</a:t>
            </a:r>
            <a:r>
              <a:rPr lang="en-US" sz="1800" dirty="0"/>
              <a:t> level between 75-90</a:t>
            </a:r>
          </a:p>
          <a:p>
            <a:r>
              <a:rPr lang="en-US" sz="1800" dirty="0"/>
              <a:t>Cirrhosis patients have </a:t>
            </a:r>
            <a:r>
              <a:rPr lang="en-US" sz="1800" dirty="0" err="1"/>
              <a:t>crea</a:t>
            </a:r>
            <a:r>
              <a:rPr lang="en-US" sz="1800" dirty="0"/>
              <a:t> level between 20-160</a:t>
            </a:r>
          </a:p>
          <a:p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7239000" cy="251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Inference:</a:t>
            </a:r>
          </a:p>
          <a:p>
            <a:r>
              <a:rPr lang="en-US" sz="1600" dirty="0"/>
              <a:t>the normal range for GGT levels is 9–48 units per liter (U/L). Normal values can vary due to age and sex. The GGT test can diagnose liver damage, but it can't determine the cause.</a:t>
            </a:r>
          </a:p>
          <a:p>
            <a:r>
              <a:rPr lang="en-US" sz="1600" dirty="0"/>
              <a:t>blood donors have GGT level between 0-100</a:t>
            </a:r>
          </a:p>
          <a:p>
            <a:r>
              <a:rPr lang="en-US" sz="1600" dirty="0" smtClean="0"/>
              <a:t>suspect </a:t>
            </a:r>
            <a:r>
              <a:rPr lang="en-US" sz="1600" dirty="0"/>
              <a:t>blood donors have GGT level between 0-95</a:t>
            </a:r>
          </a:p>
          <a:p>
            <a:r>
              <a:rPr lang="en-US" sz="1600" dirty="0"/>
              <a:t>Hepatitis C patients have GGT level between 10-110</a:t>
            </a:r>
          </a:p>
          <a:p>
            <a:r>
              <a:rPr lang="en-US" sz="1600" dirty="0"/>
              <a:t>Fibrosis patients have GGT level between 20-150</a:t>
            </a:r>
          </a:p>
          <a:p>
            <a:r>
              <a:rPr lang="en-US" sz="1600" dirty="0"/>
              <a:t>Cirrhosis patients have GGT level between 10-165</a:t>
            </a:r>
          </a:p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4267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72390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Inference:</a:t>
            </a:r>
          </a:p>
          <a:p>
            <a:r>
              <a:rPr lang="en-US" sz="1600" dirty="0"/>
              <a:t>The normal range for total protein is between 6 and 8.3 grams per deciliter (g/</a:t>
            </a:r>
            <a:r>
              <a:rPr lang="en-US" sz="1600" dirty="0" err="1"/>
              <a:t>dL</a:t>
            </a:r>
            <a:r>
              <a:rPr lang="en-US" sz="1600" dirty="0"/>
              <a:t>).</a:t>
            </a:r>
          </a:p>
          <a:p>
            <a:r>
              <a:rPr lang="en-US" sz="1600" dirty="0"/>
              <a:t>blood donors have protein amount between 64-81</a:t>
            </a:r>
          </a:p>
          <a:p>
            <a:r>
              <a:rPr lang="en-US" sz="1600" dirty="0"/>
              <a:t>suspect blood donors have protein amount less than 40</a:t>
            </a:r>
          </a:p>
          <a:p>
            <a:r>
              <a:rPr lang="en-US" sz="1600" dirty="0"/>
              <a:t>Hepatitis C patients have protein amount between 70-79</a:t>
            </a:r>
          </a:p>
          <a:p>
            <a:r>
              <a:rPr lang="en-US" sz="1600" dirty="0"/>
              <a:t>Fibrosis patients have protein amount between 71-82</a:t>
            </a:r>
          </a:p>
          <a:p>
            <a:r>
              <a:rPr lang="en-US" sz="1600" dirty="0"/>
              <a:t>Cirrhosis patient have protein amount between 59-82</a:t>
            </a:r>
          </a:p>
          <a:p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4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this dataset, null values are present which are less than 1%. Hence rows containing null values can be removed, but it is reducing the accuracy of the model. </a:t>
            </a:r>
          </a:p>
          <a:p>
            <a:endParaRPr lang="en-US" sz="1800" dirty="0"/>
          </a:p>
          <a:p>
            <a:r>
              <a:rPr lang="en-US" sz="1800" dirty="0" smtClean="0"/>
              <a:t>Null values have been filled with “</a:t>
            </a:r>
            <a:r>
              <a:rPr lang="en-US" sz="1800" dirty="0" err="1" smtClean="0"/>
              <a:t>ffill</a:t>
            </a:r>
            <a:r>
              <a:rPr lang="en-US" sz="1800" dirty="0" smtClean="0"/>
              <a:t>” method in python.</a:t>
            </a:r>
          </a:p>
          <a:p>
            <a:endParaRPr lang="en-US" sz="1800" dirty="0"/>
          </a:p>
          <a:p>
            <a:r>
              <a:rPr lang="en-US" sz="1800" dirty="0" smtClean="0"/>
              <a:t>According </a:t>
            </a:r>
            <a:r>
              <a:rPr lang="en-US" sz="1800" dirty="0"/>
              <a:t>to </a:t>
            </a:r>
            <a:r>
              <a:rPr lang="en-US" sz="1800" i="1" dirty="0"/>
              <a:t>Variance Inflation Factor</a:t>
            </a:r>
            <a:r>
              <a:rPr lang="en-US" sz="1800" dirty="0"/>
              <a:t>, we found that features </a:t>
            </a:r>
            <a:r>
              <a:rPr lang="en-US" sz="1800" dirty="0" smtClean="0"/>
              <a:t>“</a:t>
            </a:r>
            <a:r>
              <a:rPr lang="en-US" sz="1800" i="1" dirty="0" smtClean="0"/>
              <a:t>ALB</a:t>
            </a:r>
            <a:r>
              <a:rPr lang="en-US" sz="1800" dirty="0" smtClean="0"/>
              <a:t>” </a:t>
            </a:r>
            <a:r>
              <a:rPr lang="en-US" sz="1800" dirty="0"/>
              <a:t>and </a:t>
            </a:r>
            <a:r>
              <a:rPr lang="en-US" sz="1800" dirty="0" smtClean="0"/>
              <a:t>“</a:t>
            </a:r>
            <a:r>
              <a:rPr lang="en-US" sz="1800" i="1" dirty="0" smtClean="0"/>
              <a:t>CHOL</a:t>
            </a:r>
            <a:r>
              <a:rPr lang="en-US" sz="1800" dirty="0" smtClean="0"/>
              <a:t>” </a:t>
            </a:r>
            <a:r>
              <a:rPr lang="en-US" sz="1800" dirty="0"/>
              <a:t>have </a:t>
            </a:r>
            <a:r>
              <a:rPr lang="en-US" sz="1800" i="1" dirty="0"/>
              <a:t>VIF</a:t>
            </a:r>
            <a:r>
              <a:rPr lang="en-US" sz="1800" dirty="0"/>
              <a:t> values </a:t>
            </a:r>
            <a:r>
              <a:rPr lang="en-US" sz="1800" i="1" dirty="0" smtClean="0"/>
              <a:t>34.49 </a:t>
            </a:r>
            <a:r>
              <a:rPr lang="en-US" sz="1800" i="1" dirty="0"/>
              <a:t>and </a:t>
            </a:r>
            <a:r>
              <a:rPr lang="en-US" sz="1800" i="1" dirty="0" smtClean="0"/>
              <a:t>31.29</a:t>
            </a:r>
          </a:p>
          <a:p>
            <a:pPr marL="0" indent="0">
              <a:buNone/>
            </a:pPr>
            <a:endParaRPr lang="en-US" sz="1800" i="1" dirty="0" smtClean="0"/>
          </a:p>
          <a:p>
            <a:r>
              <a:rPr lang="en-US" sz="1800" i="1" dirty="0" smtClean="0"/>
              <a:t>Dropping these two features is reducing VIF values of rest of the  features normal (i.e. &lt;= 5  approximately). But the accuracy  and precision values of the model are gradually decreasing by removing these 2 features.</a:t>
            </a:r>
          </a:p>
          <a:p>
            <a:endParaRPr lang="en-US" sz="1800" i="1" dirty="0"/>
          </a:p>
          <a:p>
            <a:pPr marL="0" indent="0">
              <a:buNone/>
            </a:pPr>
            <a:endParaRPr lang="en-US" sz="1800" i="1" dirty="0" smtClean="0"/>
          </a:p>
          <a:p>
            <a:endParaRPr lang="en-US" sz="1800" i="1" dirty="0"/>
          </a:p>
          <a:p>
            <a:endParaRPr lang="en-US" sz="1800" i="1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55536"/>
          </a:xfrm>
        </p:spPr>
        <p:txBody>
          <a:bodyPr>
            <a:normAutofit/>
          </a:bodyPr>
          <a:lstStyle/>
          <a:p>
            <a:pPr>
              <a:buClrTx/>
              <a:buSzPct val="120000"/>
            </a:pPr>
            <a:r>
              <a:rPr lang="en-US" sz="1800" dirty="0" smtClean="0"/>
              <a:t>Here Logistic Regression algorithm has been used as it is giving the best results compared to other algorithms.</a:t>
            </a:r>
          </a:p>
          <a:p>
            <a:pPr>
              <a:buClrTx/>
              <a:buSzPct val="120000"/>
            </a:pPr>
            <a:endParaRPr lang="en-US" sz="1800" dirty="0" smtClean="0"/>
          </a:p>
          <a:p>
            <a:pPr>
              <a:buClrTx/>
              <a:buSzPct val="120000"/>
            </a:pPr>
            <a:endParaRPr lang="en-US" sz="1800" dirty="0"/>
          </a:p>
          <a:p>
            <a:pPr>
              <a:buClrTx/>
              <a:buSzPct val="120000"/>
            </a:pPr>
            <a:r>
              <a:rPr lang="en-US" sz="1800" dirty="0"/>
              <a:t>With Logistic Regression, we are getting following error matrix values:</a:t>
            </a:r>
          </a:p>
          <a:p>
            <a:pPr marL="109728" indent="0">
              <a:buClrTx/>
              <a:buSzPct val="120000"/>
              <a:buNone/>
            </a:pPr>
            <a:r>
              <a:rPr lang="en-US" sz="1800" dirty="0"/>
              <a:t>     - Accuracy = </a:t>
            </a:r>
            <a:r>
              <a:rPr lang="en-US" sz="1800" dirty="0" smtClean="0"/>
              <a:t>96.7479 </a:t>
            </a:r>
            <a:r>
              <a:rPr lang="en-US" sz="1800" dirty="0"/>
              <a:t>%</a:t>
            </a:r>
          </a:p>
          <a:p>
            <a:pPr marL="109728" indent="0">
              <a:buClrTx/>
              <a:buSzPct val="120000"/>
              <a:buNone/>
            </a:pPr>
            <a:r>
              <a:rPr lang="en-US" sz="1800" dirty="0"/>
              <a:t>     - Precision = </a:t>
            </a:r>
            <a:r>
              <a:rPr lang="en-US" sz="1800" dirty="0" smtClean="0"/>
              <a:t>97.6701%</a:t>
            </a: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 - Recall Score = </a:t>
            </a:r>
            <a:r>
              <a:rPr lang="en-US" sz="1800" dirty="0" smtClean="0"/>
              <a:t>96.7479</a:t>
            </a:r>
            <a:r>
              <a:rPr lang="en-US" sz="1800" dirty="0"/>
              <a:t>%</a:t>
            </a:r>
          </a:p>
          <a:p>
            <a:pPr marL="0" indent="0">
              <a:buClrTx/>
              <a:buSzPct val="120000"/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5007936"/>
          </a:xfrm>
        </p:spPr>
        <p:txBody>
          <a:bodyPr>
            <a:normAutofit/>
          </a:bodyPr>
          <a:lstStyle/>
          <a:p>
            <a:r>
              <a:rPr lang="en-US" sz="1800" dirty="0"/>
              <a:t>Null values have been filled with “</a:t>
            </a:r>
            <a:r>
              <a:rPr lang="en-US" sz="1800" dirty="0" err="1"/>
              <a:t>ffill</a:t>
            </a:r>
            <a:r>
              <a:rPr lang="en-US" sz="1800" dirty="0"/>
              <a:t>” method in python.</a:t>
            </a:r>
          </a:p>
          <a:p>
            <a:endParaRPr lang="en-US" sz="1800" dirty="0" smtClean="0"/>
          </a:p>
          <a:p>
            <a:r>
              <a:rPr lang="en-US" sz="1800" dirty="0" smtClean="0"/>
              <a:t>According to VIF, removing features “ALB” and “CHOL”  were reducing the accuracy of the model.</a:t>
            </a:r>
          </a:p>
          <a:p>
            <a:endParaRPr lang="en-US" sz="1800" dirty="0"/>
          </a:p>
          <a:p>
            <a:r>
              <a:rPr lang="en-US" sz="1800" dirty="0" smtClean="0"/>
              <a:t>Hence we found that Maximum Accuracy is obtained without removing any of the features of the dataset.</a:t>
            </a:r>
          </a:p>
          <a:p>
            <a:endParaRPr lang="en-US" sz="1800" dirty="0"/>
          </a:p>
          <a:p>
            <a:r>
              <a:rPr lang="en-US" sz="1800" dirty="0" smtClean="0"/>
              <a:t>We can conclude that we are getting best results with Logistic Regression Algorithm as it is providing Maximum Accuracy.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4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1273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https://labtestsonline.org/tests/hepatitis-c-testing#:~:text=An%20HCV%20antibody%20test%20is,or%20a%20previous%20HCV%20infection</a:t>
            </a:r>
            <a:r>
              <a:rPr lang="en-US" sz="1800" dirty="0" smtClean="0">
                <a:hlinkClick r:id="rId2"/>
              </a:rPr>
              <a:t>.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https://www.urmc.rochester.edu/encyclopedia/content.aspx?contenttypeid=167&amp;contentid=albumin_blood#:~:text=A%20normal%20albumin%20range%20is,surgery%20or%20a%20heart%20attack</a:t>
            </a:r>
            <a:r>
              <a:rPr lang="en-US" sz="1800" dirty="0" smtClean="0">
                <a:hlinkClick r:id="rId3"/>
              </a:rPr>
              <a:t>.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https://www.healthline.com/health/alp#:~:text=The%20normal%20range%20of%20ALP,children%20and%20decreases%20with%20age</a:t>
            </a:r>
            <a:r>
              <a:rPr lang="en-US" sz="1800" dirty="0" smtClean="0">
                <a:hlinkClick r:id="rId4"/>
              </a:rPr>
              <a:t>.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https://www.healthline.com/health/alt#:~:text=The%20normal%20value%20for%20ALT,factors%2C%20including%20gender%20and%20age</a:t>
            </a:r>
            <a:r>
              <a:rPr lang="en-US" sz="1800" dirty="0" smtClean="0">
                <a:hlinkClick r:id="rId5"/>
              </a:rPr>
              <a:t>.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https://emedicine.medscape.com/article/2087224-overview#:~:text=The%20reference%20range%20for%20aspartate,%</a:t>
            </a:r>
            <a:r>
              <a:rPr lang="en-US" sz="1800" dirty="0" smtClean="0">
                <a:hlinkClick r:id="rId6"/>
              </a:rPr>
              <a:t>3A%208%2D40%20IU%2FL</a:t>
            </a:r>
            <a:endParaRPr lang="en-US" sz="1800" dirty="0" smtClean="0"/>
          </a:p>
          <a:p>
            <a:r>
              <a:rPr lang="en-US" sz="1800" dirty="0">
                <a:hlinkClick r:id="rId7"/>
              </a:rPr>
              <a:t>https://medlineplus.gov/ency/article/003479.htm#:~:text=Normal%20Results&amp;text=It%20is%20normal%20to%20have,1.71%20to%2020.5%20%C2%B5mol%2FL</a:t>
            </a:r>
            <a:r>
              <a:rPr lang="en-US" sz="1800" dirty="0" smtClean="0">
                <a:hlinkClick r:id="rId7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https://medlineplus.gov/ency/article/003358.htm#:~:text=Normal%20Results&amp;text=Typically%2C%20normal%20pseudocholinesterase%20values%20range,of%20your%20specific%20test%20results.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https://www.healthline.com/health/gamma-glutamyl-transpeptidase#:~:text=According%20to%20the%20Mayo%20Clinic,have%20to%20undergo%20more%20tests.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https://www.healthline.com/health/total-protein#:~:text=The%20normal%20range%20for%20total,may%20vary%20slightly%20among%20laboratories.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https://medlineplus.gov/cholesterollevelswhatyouneedtoknow.html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https://www.mayoclinic.org/tests-procedures/creatinine-test/about/pac-20384646#:~:text=The%20normal%20range%20for%20creatinine,and%20women%2C%20and%20by%20age.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66800"/>
            <a:ext cx="6196405" cy="46562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4400" i="1" dirty="0" smtClean="0"/>
              <a:t>THANK YOU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Hepatitis C (HCV)</a:t>
            </a:r>
            <a:r>
              <a:rPr lang="en-US" sz="2000" dirty="0"/>
              <a:t> is a </a:t>
            </a:r>
            <a:r>
              <a:rPr lang="en-US" sz="2000" dirty="0" smtClean="0"/>
              <a:t>virus</a:t>
            </a:r>
            <a:r>
              <a:rPr lang="en-US" sz="2000" dirty="0"/>
              <a:t> that causes an infection of the liver that is marked by liver inflammation and damage.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Hepatitis </a:t>
            </a:r>
            <a:r>
              <a:rPr lang="en-US" sz="2000" dirty="0"/>
              <a:t>C tests are a group of tests that are performed to diagnose hepatitis C infection and to guide and monitor treatment of the infection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239000" cy="46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dataset is laboratory record of Hepatitis C Virus test which contains 14 attributes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Patient ID/No.</a:t>
            </a:r>
          </a:p>
          <a:p>
            <a:r>
              <a:rPr lang="en-US" sz="1800" dirty="0"/>
              <a:t>Category (diagnosis) </a:t>
            </a:r>
            <a:r>
              <a:rPr lang="en-US" sz="1800" dirty="0" smtClean="0"/>
              <a:t>(values: '0=Blood Donor', '0s=suspect Blood Donor', '1=Hepatitis', '2=Fibrosis', '3=Cirrhosis')</a:t>
            </a:r>
          </a:p>
          <a:p>
            <a:r>
              <a:rPr lang="en-US" sz="1800" dirty="0" smtClean="0"/>
              <a:t>Age</a:t>
            </a:r>
          </a:p>
          <a:p>
            <a:r>
              <a:rPr lang="en-US" sz="1800" dirty="0" smtClean="0"/>
              <a:t>Sex</a:t>
            </a:r>
            <a:endParaRPr lang="en-US" sz="1800" dirty="0"/>
          </a:p>
          <a:p>
            <a:r>
              <a:rPr lang="en-US" sz="1800" dirty="0"/>
              <a:t>ALB - Albumin</a:t>
            </a:r>
          </a:p>
          <a:p>
            <a:r>
              <a:rPr lang="en-US" sz="1800" dirty="0"/>
              <a:t>ALP - Alkaline Phosphatase</a:t>
            </a:r>
          </a:p>
          <a:p>
            <a:r>
              <a:rPr lang="en-US" sz="1800" dirty="0"/>
              <a:t>ALT - Alanine Aminotransferase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5769936"/>
          </a:xfrm>
        </p:spPr>
        <p:txBody>
          <a:bodyPr>
            <a:normAutofit/>
          </a:bodyPr>
          <a:lstStyle/>
          <a:p>
            <a:r>
              <a:rPr lang="en-US" sz="1800" dirty="0"/>
              <a:t>AST - Aspartate Aminotransferase</a:t>
            </a:r>
          </a:p>
          <a:p>
            <a:r>
              <a:rPr lang="en-US" sz="1800" dirty="0"/>
              <a:t>BIL - Bilirubin</a:t>
            </a:r>
          </a:p>
          <a:p>
            <a:r>
              <a:rPr lang="en-US" sz="1800" dirty="0"/>
              <a:t>CHE - Acetylcholinesterase</a:t>
            </a:r>
          </a:p>
          <a:p>
            <a:r>
              <a:rPr lang="en-US" sz="1800" dirty="0"/>
              <a:t>CHOL - Cholesterol</a:t>
            </a:r>
          </a:p>
          <a:p>
            <a:r>
              <a:rPr lang="en-US" sz="1800" dirty="0"/>
              <a:t>CREA - Creatinine</a:t>
            </a:r>
          </a:p>
          <a:p>
            <a:r>
              <a:rPr lang="en-US" sz="1800" dirty="0"/>
              <a:t>GGT - Gamma-</a:t>
            </a:r>
            <a:r>
              <a:rPr lang="en-US" sz="1800" dirty="0" err="1"/>
              <a:t>Glutamyl</a:t>
            </a:r>
            <a:r>
              <a:rPr lang="en-US" sz="1800" dirty="0"/>
              <a:t> Transferase</a:t>
            </a:r>
          </a:p>
          <a:p>
            <a:r>
              <a:rPr lang="en-US" sz="1800" dirty="0"/>
              <a:t>PROT - Protein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Category </a:t>
            </a:r>
            <a:r>
              <a:rPr lang="en-US" sz="1800" dirty="0"/>
              <a:t>(blood donors vs. Hepatitis C (including its progress ('just' Hepatitis C, Fibrosis, Cirrhosis) is the Target </a:t>
            </a:r>
            <a:r>
              <a:rPr lang="en-US" sz="1800" dirty="0" smtClean="0"/>
              <a:t>feature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73914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Inference:</a:t>
            </a:r>
          </a:p>
          <a:p>
            <a:r>
              <a:rPr lang="en-US" sz="1800" dirty="0"/>
              <a:t>according to the above graph, we can say that maximum patients are suffering from Cirrhosis </a:t>
            </a:r>
            <a:r>
              <a:rPr lang="en-US" sz="1800" dirty="0" smtClean="0"/>
              <a:t>disease in </a:t>
            </a:r>
            <a:r>
              <a:rPr lang="en-US" sz="1800" dirty="0"/>
              <a:t>this dataset, followed by Hepatitis C and Fibrosis diseases.</a:t>
            </a:r>
          </a:p>
          <a:p>
            <a:r>
              <a:rPr lang="en-US" sz="1800" dirty="0"/>
              <a:t>Least number of patients are there under Suspect Blood Donor Category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3429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2390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Inference:</a:t>
            </a:r>
          </a:p>
          <a:p>
            <a:r>
              <a:rPr lang="en-US" sz="1600" dirty="0"/>
              <a:t>The reference range for aspartate aminotransferase (AST) is as follows: Males: 6-34 IU/L. Females: 8-40 IU/L.</a:t>
            </a:r>
          </a:p>
          <a:p>
            <a:r>
              <a:rPr lang="en-US" sz="1600" dirty="0"/>
              <a:t>Blood donors have AST level between 20-40</a:t>
            </a:r>
          </a:p>
          <a:p>
            <a:r>
              <a:rPr lang="en-US" sz="1600" dirty="0"/>
              <a:t>Suspect blood donors have AST level between 45-115</a:t>
            </a:r>
          </a:p>
          <a:p>
            <a:r>
              <a:rPr lang="en-US" sz="1600" dirty="0"/>
              <a:t>Hepatitis C patients have AST level between 49-80</a:t>
            </a:r>
          </a:p>
          <a:p>
            <a:r>
              <a:rPr lang="en-US" sz="1600" dirty="0"/>
              <a:t>Fibrosis patients have AST level between 50-110</a:t>
            </a:r>
          </a:p>
          <a:p>
            <a:r>
              <a:rPr lang="en-US" sz="1600" dirty="0"/>
              <a:t>Cirrhosis patients have AST level between 70-120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7982"/>
            <a:ext cx="5105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239000" cy="251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Inference:</a:t>
            </a:r>
          </a:p>
          <a:p>
            <a:r>
              <a:rPr lang="en-US" sz="1600" dirty="0"/>
              <a:t>It is normal to have some bilirubin in the blood. A normal level is: Direct (also called conjugated) bilirubin: less than 0.3 mg/</a:t>
            </a:r>
            <a:r>
              <a:rPr lang="en-US" sz="1600" dirty="0" err="1"/>
              <a:t>dL</a:t>
            </a:r>
            <a:r>
              <a:rPr lang="en-US" sz="1600" dirty="0"/>
              <a:t> (less than 5.1 µ</a:t>
            </a:r>
            <a:r>
              <a:rPr lang="en-US" sz="1600" dirty="0" err="1"/>
              <a:t>mol</a:t>
            </a:r>
            <a:r>
              <a:rPr lang="en-US" sz="1600" dirty="0"/>
              <a:t>/L) Total bilirubin: 0.1 to 1.2 mg/</a:t>
            </a:r>
            <a:r>
              <a:rPr lang="en-US" sz="1600" dirty="0" err="1"/>
              <a:t>dL</a:t>
            </a:r>
            <a:r>
              <a:rPr lang="en-US" sz="1600" dirty="0"/>
              <a:t> (1.71 to 20.5 µ</a:t>
            </a:r>
            <a:r>
              <a:rPr lang="en-US" sz="1600" dirty="0" err="1"/>
              <a:t>mol</a:t>
            </a:r>
            <a:r>
              <a:rPr lang="en-US" sz="1600" dirty="0"/>
              <a:t>/L)</a:t>
            </a:r>
          </a:p>
          <a:p>
            <a:r>
              <a:rPr lang="en-US" sz="1600" dirty="0"/>
              <a:t>blood donors have BIL amount between 0-30</a:t>
            </a:r>
          </a:p>
          <a:p>
            <a:r>
              <a:rPr lang="en-US" sz="1600" dirty="0"/>
              <a:t>suspect blood donors have BIL amount less than 15</a:t>
            </a:r>
          </a:p>
          <a:p>
            <a:r>
              <a:rPr lang="en-US" sz="1600" dirty="0"/>
              <a:t>Hepatitis C patients have BIL amount between 10-30</a:t>
            </a:r>
          </a:p>
          <a:p>
            <a:r>
              <a:rPr lang="en-US" sz="1600" dirty="0"/>
              <a:t>Fibrosis patients have BIL amount between 10-35</a:t>
            </a:r>
          </a:p>
          <a:p>
            <a:r>
              <a:rPr lang="en-US" sz="1600" dirty="0"/>
              <a:t>Cirrhosis patients have BIL amount between 10-60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2390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Inference:</a:t>
            </a:r>
          </a:p>
          <a:p>
            <a:r>
              <a:rPr lang="en-US" sz="1600" dirty="0"/>
              <a:t>Typically, normal </a:t>
            </a:r>
            <a:r>
              <a:rPr lang="en-US" sz="1600" dirty="0" err="1"/>
              <a:t>pseudocholinesterase</a:t>
            </a:r>
            <a:r>
              <a:rPr lang="en-US" sz="1600" dirty="0"/>
              <a:t> values range between 8 and 18 units per milliliter (U/mL) or 8 and 18 </a:t>
            </a:r>
            <a:r>
              <a:rPr lang="en-US" sz="1600" dirty="0" err="1"/>
              <a:t>kilounits</a:t>
            </a:r>
            <a:r>
              <a:rPr lang="en-US" sz="1600" dirty="0"/>
              <a:t> per liter (</a:t>
            </a:r>
            <a:r>
              <a:rPr lang="en-US" sz="1600" dirty="0" err="1"/>
              <a:t>kU</a:t>
            </a:r>
            <a:r>
              <a:rPr lang="en-US" sz="1600" dirty="0"/>
              <a:t>/L).</a:t>
            </a:r>
          </a:p>
          <a:p>
            <a:r>
              <a:rPr lang="en-US" sz="1600" dirty="0"/>
              <a:t>blood donors have Acetylcholinesterase level between 5-12.7</a:t>
            </a:r>
          </a:p>
          <a:p>
            <a:r>
              <a:rPr lang="en-US" sz="1600" dirty="0"/>
              <a:t>suspect blood donor have CHE level between 3-5</a:t>
            </a:r>
          </a:p>
          <a:p>
            <a:r>
              <a:rPr lang="en-US" sz="1600" dirty="0"/>
              <a:t>Hepatitis C patients have CHE level between 6-10.2</a:t>
            </a:r>
          </a:p>
          <a:p>
            <a:r>
              <a:rPr lang="en-US" sz="1600" dirty="0"/>
              <a:t>Fibrosis patients have CHE level between 6.8-10.7</a:t>
            </a:r>
          </a:p>
          <a:p>
            <a:r>
              <a:rPr lang="en-US" sz="1600" dirty="0"/>
              <a:t>Cirrhosis patients have CHE level between 1-8.6</a:t>
            </a:r>
          </a:p>
          <a:p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7239000" cy="205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Inference: </a:t>
            </a:r>
            <a:endParaRPr lang="en-US" sz="1800" dirty="0" smtClean="0"/>
          </a:p>
          <a:p>
            <a:r>
              <a:rPr lang="en-US" sz="1800" dirty="0" smtClean="0"/>
              <a:t>Normally Cholesterol </a:t>
            </a:r>
            <a:r>
              <a:rPr lang="en-US" sz="1800" dirty="0"/>
              <a:t>level should be less than 200 mg/</a:t>
            </a:r>
            <a:r>
              <a:rPr lang="en-US" sz="1800" dirty="0" err="1"/>
              <a:t>dL</a:t>
            </a:r>
            <a:r>
              <a:rPr lang="en-US" sz="1800" dirty="0"/>
              <a:t> </a:t>
            </a:r>
            <a:r>
              <a:rPr lang="en-US" sz="1800" dirty="0" smtClean="0"/>
              <a:t>blood </a:t>
            </a:r>
            <a:r>
              <a:rPr lang="en-US" sz="1800" dirty="0"/>
              <a:t>donors have </a:t>
            </a:r>
            <a:r>
              <a:rPr lang="en-US" sz="1800" dirty="0" smtClean="0"/>
              <a:t>cholesterol </a:t>
            </a:r>
            <a:r>
              <a:rPr lang="en-US" sz="1800" dirty="0"/>
              <a:t>level between 3.7-7.8</a:t>
            </a:r>
          </a:p>
          <a:p>
            <a:r>
              <a:rPr lang="en-US" sz="1800" dirty="0"/>
              <a:t>suspect blood donors have </a:t>
            </a:r>
            <a:r>
              <a:rPr lang="en-US" sz="1800" dirty="0" err="1"/>
              <a:t>Chol</a:t>
            </a:r>
            <a:r>
              <a:rPr lang="en-US" sz="1800" dirty="0"/>
              <a:t> level between 2.5-3.5</a:t>
            </a:r>
          </a:p>
          <a:p>
            <a:r>
              <a:rPr lang="en-US" sz="1800" dirty="0"/>
              <a:t>Hepatitis C patients have </a:t>
            </a:r>
            <a:r>
              <a:rPr lang="en-US" sz="1800" dirty="0" err="1"/>
              <a:t>Chol</a:t>
            </a:r>
            <a:r>
              <a:rPr lang="en-US" sz="1800" dirty="0"/>
              <a:t> level between 3-6.3</a:t>
            </a:r>
          </a:p>
          <a:p>
            <a:r>
              <a:rPr lang="en-US" sz="1800" dirty="0"/>
              <a:t>Fibrosis patients have </a:t>
            </a:r>
            <a:r>
              <a:rPr lang="en-US" sz="1800" dirty="0" err="1"/>
              <a:t>Chol</a:t>
            </a:r>
            <a:r>
              <a:rPr lang="en-US" sz="1800" dirty="0"/>
              <a:t> level between 4-6</a:t>
            </a:r>
          </a:p>
          <a:p>
            <a:r>
              <a:rPr lang="en-US" sz="1800" dirty="0"/>
              <a:t>Cirrhosis patients have </a:t>
            </a:r>
            <a:r>
              <a:rPr lang="en-US" sz="1800" dirty="0" err="1"/>
              <a:t>Chol</a:t>
            </a:r>
            <a:r>
              <a:rPr lang="en-US" sz="1800" dirty="0"/>
              <a:t> level between 3-5.9</a:t>
            </a:r>
          </a:p>
          <a:p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3F74-4C18-4093-852D-7F25A3751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574</TotalTime>
  <Words>933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Opulent</vt:lpstr>
      <vt:lpstr>Trek</vt:lpstr>
      <vt:lpstr>Pushpin</vt:lpstr>
      <vt:lpstr>HCV PREDICTION</vt:lpstr>
      <vt:lpstr>definition</vt:lpstr>
      <vt:lpstr>introduction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Machine learning</vt:lpstr>
      <vt:lpstr>conclusion</vt:lpstr>
      <vt:lpstr>reference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27</cp:revision>
  <dcterms:created xsi:type="dcterms:W3CDTF">2020-07-31T10:52:28Z</dcterms:created>
  <dcterms:modified xsi:type="dcterms:W3CDTF">2020-08-06T18:59:36Z</dcterms:modified>
</cp:coreProperties>
</file>