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20"/>
  </p:notesMasterIdLst>
  <p:sldIdLst>
    <p:sldId id="256" r:id="rId3"/>
    <p:sldId id="258" r:id="rId4"/>
    <p:sldId id="259" r:id="rId5"/>
    <p:sldId id="260" r:id="rId6"/>
    <p:sldId id="261" r:id="rId7"/>
    <p:sldId id="262" r:id="rId8"/>
    <p:sldId id="263" r:id="rId9"/>
    <p:sldId id="264" r:id="rId10"/>
    <p:sldId id="266" r:id="rId11"/>
    <p:sldId id="267" r:id="rId12"/>
    <p:sldId id="268" r:id="rId13"/>
    <p:sldId id="265" r:id="rId14"/>
    <p:sldId id="269" r:id="rId15"/>
    <p:sldId id="272" r:id="rId16"/>
    <p:sldId id="273"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043" autoAdjust="0"/>
  </p:normalViewPr>
  <p:slideViewPr>
    <p:cSldViewPr>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E4F9A-1FBC-4094-93DF-9CD6350FB02C}" type="datetimeFigureOut">
              <a:rPr lang="en-US" smtClean="0"/>
              <a:t>8/2/2020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8A02D-7C45-4FFB-ACD7-42C86BD0A489}" type="slidenum">
              <a:rPr lang="en-US" smtClean="0"/>
              <a:t>‹#›</a:t>
            </a:fld>
            <a:endParaRPr lang="en-US"/>
          </a:p>
        </p:txBody>
      </p:sp>
    </p:spTree>
    <p:extLst>
      <p:ext uri="{BB962C8B-B14F-4D97-AF65-F5344CB8AC3E}">
        <p14:creationId xmlns:p14="http://schemas.microsoft.com/office/powerpoint/2010/main" val="275687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5CFCB40-CBCF-4101-BA3B-8A11298608B3}" type="datetime1">
              <a:rPr lang="en-US" smtClean="0"/>
              <a:t>8/2/2020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40ACCB2-3E5D-4803-B6F8-009C54C5BB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98D351-1018-4652-A071-98045A73F7F4}"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2D8C4E-5396-43FA-9532-877E1158A25D}"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B52CE51-A6F8-47E7-8BC8-B082E657D6C6}" type="datetime1">
              <a:rPr lang="en-US" smtClean="0"/>
              <a:t>8/2/2020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40ACCB2-3E5D-4803-B6F8-009C54C5BBD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AF046-2F65-41FA-8725-418D66B5688A}"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DD060-C947-4B6C-976C-724CDF3C2F4F}"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853265E-9A02-4749-A2B4-9FF153356137}" type="datetime1">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96A9DCA-771D-4CF0-B793-D0989424527E}" type="datetime1">
              <a:rPr lang="en-US" smtClean="0"/>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ACCB2-3E5D-4803-B6F8-009C54C5BBD1}"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72223-661F-4FF3-A399-8644F25C07AF}" type="datetime1">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81DA4-FDD2-4E4F-B947-7BB0EB6B9578}" type="datetime1">
              <a:rPr lang="en-US" smtClean="0"/>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BFCA815-5B9E-40DD-89BA-8749FC0C2AA0}" type="datetime1">
              <a:rPr lang="en-US" smtClean="0"/>
              <a:t>8/2/2020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040ACCB2-3E5D-4803-B6F8-009C54C5BB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98854B-E193-4102-B6C5-E98B7810F1AA}"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739CC1AD-2646-4B2D-8EFB-760DDAD4D566}" type="datetime1">
              <a:rPr lang="en-US" smtClean="0"/>
              <a:t>8/2/2020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040ACCB2-3E5D-4803-B6F8-009C54C5BBD1}"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C540D-80D0-4233-BA5E-8CE7725124E4}"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60C74-1F94-40A8-86AC-DEE15AB7668B}"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7CCDF5-290D-4494-8238-1A6A2ED8FD82}"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CC01A6-A24C-4201-AE33-3C0F76573F5B}" type="datetime1">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EA0260E-19A5-46AE-91FA-AEF51C9D2DCE}" type="datetime1">
              <a:rPr lang="en-US" smtClean="0"/>
              <a:t>8/2/2020</a:t>
            </a:fld>
            <a:endParaRPr lang="en-US"/>
          </a:p>
        </p:txBody>
      </p:sp>
      <p:sp>
        <p:nvSpPr>
          <p:cNvPr id="27" name="Slide Number Placeholder 26"/>
          <p:cNvSpPr>
            <a:spLocks noGrp="1"/>
          </p:cNvSpPr>
          <p:nvPr>
            <p:ph type="sldNum" sz="quarter" idx="11"/>
          </p:nvPr>
        </p:nvSpPr>
        <p:spPr/>
        <p:txBody>
          <a:bodyPr rtlCol="0"/>
          <a:lstStyle/>
          <a:p>
            <a:fld id="{040ACCB2-3E5D-4803-B6F8-009C54C5BBD1}"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44A00FD-F974-4C3D-8189-D79D21C28A5D}" type="datetime1">
              <a:rPr lang="en-US" smtClean="0"/>
              <a:t>8/2/2020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40ACCB2-3E5D-4803-B6F8-009C54C5BB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10AAD-1611-4B42-A7D1-3229FB637E02}" type="datetime1">
              <a:rPr lang="en-US" smtClean="0"/>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6E41A2-C2B9-4CF8-BF61-AB30345871A5}" type="datetime1">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46669B-33AE-4D36-B933-6CB36C8F26DD}" type="datetime1">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06698B1-9B3A-4857-9459-9552CF78CA0C}" type="datetime1">
              <a:rPr lang="en-US" smtClean="0"/>
              <a:t>8/2/2020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40ACCB2-3E5D-4803-B6F8-009C54C5BB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D472F090-6BFB-45C8-B7EE-0CA7D2BB325C}" type="datetime1">
              <a:rPr lang="en-US" smtClean="0"/>
              <a:t>8/2/2020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40ACCB2-3E5D-4803-B6F8-009C54C5BB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95400"/>
            <a:ext cx="8229600" cy="1143000"/>
          </a:xfrm>
        </p:spPr>
        <p:txBody>
          <a:bodyPr/>
          <a:lstStyle/>
          <a:p>
            <a:r>
              <a:rPr lang="en-US" sz="5400" dirty="0" smtClean="0"/>
              <a:t>HEART FAILURE</a:t>
            </a:r>
            <a:endParaRPr lang="en-US" dirty="0"/>
          </a:p>
        </p:txBody>
      </p:sp>
      <p:sp>
        <p:nvSpPr>
          <p:cNvPr id="3" name="Subtitle 2"/>
          <p:cNvSpPr>
            <a:spLocks noGrp="1"/>
          </p:cNvSpPr>
          <p:nvPr>
            <p:ph type="subTitle" idx="1"/>
          </p:nvPr>
        </p:nvSpPr>
        <p:spPr>
          <a:xfrm>
            <a:off x="6172200" y="5791200"/>
            <a:ext cx="2819400" cy="893298"/>
          </a:xfrm>
        </p:spPr>
        <p:txBody>
          <a:bodyPr>
            <a:normAutofit/>
          </a:bodyPr>
          <a:lstStyle/>
          <a:p>
            <a:r>
              <a:rPr lang="en-US" dirty="0" smtClean="0">
                <a:solidFill>
                  <a:schemeClr val="tx1">
                    <a:lumMod val="85000"/>
                  </a:schemeClr>
                </a:solidFill>
              </a:rPr>
              <a:t>Made By</a:t>
            </a:r>
          </a:p>
          <a:p>
            <a:r>
              <a:rPr lang="en-US" dirty="0" err="1" smtClean="0">
                <a:solidFill>
                  <a:schemeClr val="tx1">
                    <a:lumMod val="85000"/>
                  </a:schemeClr>
                </a:solidFill>
              </a:rPr>
              <a:t>Joyita</a:t>
            </a:r>
            <a:r>
              <a:rPr lang="en-US" dirty="0" smtClean="0">
                <a:solidFill>
                  <a:schemeClr val="tx1">
                    <a:lumMod val="85000"/>
                  </a:schemeClr>
                </a:solidFill>
              </a:rPr>
              <a:t> </a:t>
            </a:r>
            <a:r>
              <a:rPr lang="en-US" dirty="0" err="1" smtClean="0">
                <a:solidFill>
                  <a:schemeClr val="tx1">
                    <a:lumMod val="85000"/>
                  </a:schemeClr>
                </a:solidFill>
              </a:rPr>
              <a:t>Hazra</a:t>
            </a:r>
            <a:endParaRPr lang="en-US" dirty="0">
              <a:solidFill>
                <a:schemeClr val="tx1">
                  <a:lumMod val="85000"/>
                </a:schemeClr>
              </a:solidFill>
            </a:endParaRPr>
          </a:p>
        </p:txBody>
      </p:sp>
      <p:sp>
        <p:nvSpPr>
          <p:cNvPr id="4" name="Slide Number Placeholder 3"/>
          <p:cNvSpPr>
            <a:spLocks noGrp="1"/>
          </p:cNvSpPr>
          <p:nvPr>
            <p:ph type="sldNum" sz="quarter" idx="12"/>
          </p:nvPr>
        </p:nvSpPr>
        <p:spPr/>
        <p:txBody>
          <a:bodyPr/>
          <a:lstStyle/>
          <a:p>
            <a:fld id="{040ACCB2-3E5D-4803-B6F8-009C54C5BBD1}" type="slidenum">
              <a:rPr lang="en-US" smtClean="0"/>
              <a:t>1</a:t>
            </a:fld>
            <a:endParaRPr lang="en-US"/>
          </a:p>
        </p:txBody>
      </p:sp>
    </p:spTree>
    <p:extLst>
      <p:ext uri="{BB962C8B-B14F-4D97-AF65-F5344CB8AC3E}">
        <p14:creationId xmlns:p14="http://schemas.microsoft.com/office/powerpoint/2010/main" val="54971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53000"/>
            <a:ext cx="8229600" cy="1371600"/>
          </a:xfrm>
        </p:spPr>
        <p:txBody>
          <a:bodyPr>
            <a:normAutofit fontScale="62500" lnSpcReduction="20000"/>
          </a:bodyPr>
          <a:lstStyle/>
          <a:p>
            <a:pPr marL="109728" indent="0">
              <a:buNone/>
            </a:pPr>
            <a:r>
              <a:rPr lang="en-US" dirty="0"/>
              <a:t>Inference:</a:t>
            </a:r>
          </a:p>
          <a:p>
            <a:pPr>
              <a:buClrTx/>
              <a:buSzPct val="120000"/>
            </a:pPr>
            <a:r>
              <a:rPr lang="en-US" dirty="0"/>
              <a:t>by seeing the graph, we can clearly say that </a:t>
            </a:r>
            <a:r>
              <a:rPr lang="en-US" dirty="0" err="1"/>
              <a:t>Anaemia</a:t>
            </a:r>
            <a:r>
              <a:rPr lang="en-US" dirty="0"/>
              <a:t> is not having much impact on heart failure</a:t>
            </a:r>
          </a:p>
          <a:p>
            <a:pPr>
              <a:buClrTx/>
              <a:buSzPct val="120000"/>
            </a:pPr>
            <a:r>
              <a:rPr lang="en-US" dirty="0"/>
              <a:t>according to the graph, patients having ejection fraction less than 38% and having </a:t>
            </a:r>
            <a:r>
              <a:rPr lang="en-US" dirty="0" err="1"/>
              <a:t>anaemia</a:t>
            </a:r>
            <a:r>
              <a:rPr lang="en-US" dirty="0"/>
              <a:t> are more prone to heart </a:t>
            </a:r>
            <a:r>
              <a:rPr lang="en-US" dirty="0" smtClean="0"/>
              <a:t>diseases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914400"/>
            <a:ext cx="391477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10</a:t>
            </a:fld>
            <a:endParaRPr lang="en-US"/>
          </a:p>
        </p:txBody>
      </p:sp>
    </p:spTree>
    <p:extLst>
      <p:ext uri="{BB962C8B-B14F-4D97-AF65-F5344CB8AC3E}">
        <p14:creationId xmlns:p14="http://schemas.microsoft.com/office/powerpoint/2010/main" val="255468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1066800"/>
          </a:xfrm>
        </p:spPr>
        <p:txBody>
          <a:bodyPr>
            <a:normAutofit fontScale="62500" lnSpcReduction="20000"/>
          </a:bodyPr>
          <a:lstStyle/>
          <a:p>
            <a:pPr marL="109728" indent="0">
              <a:buNone/>
            </a:pPr>
            <a:r>
              <a:rPr lang="en-US" dirty="0"/>
              <a:t>Inference:</a:t>
            </a:r>
          </a:p>
          <a:p>
            <a:pPr>
              <a:buClrTx/>
              <a:buSzPct val="120000"/>
            </a:pPr>
            <a:r>
              <a:rPr lang="en-US" dirty="0"/>
              <a:t>by seeing the graph, we can clearly say that patients having ejection fraction less than 38% and are Smokers are more prone to heart diseases or heart failure.</a:t>
            </a:r>
          </a:p>
          <a:p>
            <a:pPr marL="109728"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267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11</a:t>
            </a:fld>
            <a:endParaRPr lang="en-US"/>
          </a:p>
        </p:txBody>
      </p:sp>
    </p:spTree>
    <p:extLst>
      <p:ext uri="{BB962C8B-B14F-4D97-AF65-F5344CB8AC3E}">
        <p14:creationId xmlns:p14="http://schemas.microsoft.com/office/powerpoint/2010/main" val="415217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0"/>
            <a:ext cx="8229600" cy="1088136"/>
          </a:xfrm>
        </p:spPr>
        <p:txBody>
          <a:bodyPr>
            <a:normAutofit fontScale="62500" lnSpcReduction="20000"/>
          </a:bodyPr>
          <a:lstStyle/>
          <a:p>
            <a:pPr marL="109728" indent="0">
              <a:buNone/>
            </a:pPr>
            <a:r>
              <a:rPr lang="en-US" dirty="0"/>
              <a:t>Inference:</a:t>
            </a:r>
          </a:p>
          <a:p>
            <a:pPr>
              <a:buClrTx/>
              <a:buSzPct val="120000"/>
            </a:pPr>
            <a:r>
              <a:rPr lang="en-US" dirty="0"/>
              <a:t>According to the graph, patients with serum sodium level less than 135 </a:t>
            </a:r>
            <a:r>
              <a:rPr lang="en-US" dirty="0" err="1"/>
              <a:t>mEq</a:t>
            </a:r>
            <a:r>
              <a:rPr lang="en-US" dirty="0"/>
              <a:t>/L and having high blood pressure are more likely to get heart diseases or heart failure</a:t>
            </a:r>
          </a:p>
          <a:p>
            <a:pPr marL="109728"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90600"/>
            <a:ext cx="51816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12</a:t>
            </a:fld>
            <a:endParaRPr lang="en-US"/>
          </a:p>
        </p:txBody>
      </p:sp>
    </p:spTree>
    <p:extLst>
      <p:ext uri="{BB962C8B-B14F-4D97-AF65-F5344CB8AC3E}">
        <p14:creationId xmlns:p14="http://schemas.microsoft.com/office/powerpoint/2010/main" val="184652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14400"/>
          </a:xfrm>
        </p:spPr>
        <p:txBody>
          <a:bodyPr/>
          <a:lstStyle/>
          <a:p>
            <a:r>
              <a:rPr lang="en-US" dirty="0" smtClean="0"/>
              <a:t>FEATURE ENGINEERING</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pPr>
              <a:buClrTx/>
              <a:buSzPct val="120000"/>
            </a:pPr>
            <a:r>
              <a:rPr lang="en-US" sz="1800" dirty="0"/>
              <a:t>Based on the visualization done on this dataset, we can clearly </a:t>
            </a:r>
            <a:r>
              <a:rPr lang="en-US" sz="1800" dirty="0" smtClean="0"/>
              <a:t>conclude </a:t>
            </a:r>
            <a:r>
              <a:rPr lang="en-US" sz="1800" dirty="0"/>
              <a:t>that features </a:t>
            </a:r>
            <a:r>
              <a:rPr lang="en-US" sz="1800" dirty="0" smtClean="0"/>
              <a:t>“</a:t>
            </a:r>
            <a:r>
              <a:rPr lang="en-US" sz="1800" i="1" dirty="0" smtClean="0"/>
              <a:t>Anemia </a:t>
            </a:r>
            <a:r>
              <a:rPr lang="en-US" sz="1800" i="1" dirty="0"/>
              <a:t>and C</a:t>
            </a:r>
            <a:r>
              <a:rPr lang="en-US" sz="1800" i="1" dirty="0" smtClean="0"/>
              <a:t>reatinine Phosphokinase</a:t>
            </a:r>
            <a:r>
              <a:rPr lang="en-US" sz="1800" dirty="0" smtClean="0"/>
              <a:t>” </a:t>
            </a:r>
            <a:r>
              <a:rPr lang="en-US" sz="1800" dirty="0"/>
              <a:t>were not affecting the Target </a:t>
            </a:r>
            <a:r>
              <a:rPr lang="en-US" sz="1800" dirty="0" smtClean="0"/>
              <a:t>feature much, </a:t>
            </a:r>
            <a:r>
              <a:rPr lang="en-US" sz="1800" dirty="0"/>
              <a:t>hence these 2 features can be </a:t>
            </a:r>
            <a:r>
              <a:rPr lang="en-US" sz="1800" dirty="0"/>
              <a:t>removed, but we are not getting better results</a:t>
            </a:r>
            <a:r>
              <a:rPr lang="en-US" sz="1800" dirty="0" smtClean="0"/>
              <a:t>. </a:t>
            </a:r>
            <a:endParaRPr lang="en-US" sz="1800" dirty="0" smtClean="0"/>
          </a:p>
          <a:p>
            <a:pPr marL="109728" indent="0">
              <a:buClrTx/>
              <a:buSzPct val="120000"/>
              <a:buNone/>
            </a:pPr>
            <a:endParaRPr lang="en-US" sz="1800" dirty="0" smtClean="0"/>
          </a:p>
          <a:p>
            <a:pPr>
              <a:buClrTx/>
              <a:buSzPct val="120000"/>
            </a:pPr>
            <a:r>
              <a:rPr lang="en-US" sz="1800" dirty="0" smtClean="0"/>
              <a:t>According to </a:t>
            </a:r>
            <a:r>
              <a:rPr lang="en-US" sz="1800" i="1" dirty="0" smtClean="0"/>
              <a:t>Variance Inflation Factor</a:t>
            </a:r>
            <a:r>
              <a:rPr lang="en-US" sz="1800" dirty="0" smtClean="0"/>
              <a:t>, we found that features “</a:t>
            </a:r>
            <a:r>
              <a:rPr lang="en-US" sz="1800" i="1" dirty="0" smtClean="0"/>
              <a:t>Serum Sodium</a:t>
            </a:r>
            <a:r>
              <a:rPr lang="en-US" sz="1800" dirty="0" smtClean="0"/>
              <a:t>” and “</a:t>
            </a:r>
            <a:r>
              <a:rPr lang="en-US" sz="1800" i="1" dirty="0" smtClean="0"/>
              <a:t>Age</a:t>
            </a:r>
            <a:r>
              <a:rPr lang="en-US" sz="1800" dirty="0" smtClean="0"/>
              <a:t>” have </a:t>
            </a:r>
            <a:r>
              <a:rPr lang="en-US" sz="1800" i="1" dirty="0" smtClean="0"/>
              <a:t>VIF</a:t>
            </a:r>
            <a:r>
              <a:rPr lang="en-US" sz="1800" dirty="0" smtClean="0"/>
              <a:t> values </a:t>
            </a:r>
            <a:r>
              <a:rPr lang="en-US" sz="1800" i="1" dirty="0" smtClean="0"/>
              <a:t>59 and 30</a:t>
            </a:r>
            <a:r>
              <a:rPr lang="en-US" sz="1800" dirty="0" smtClean="0"/>
              <a:t>.</a:t>
            </a:r>
          </a:p>
          <a:p>
            <a:pPr marL="109728" indent="0">
              <a:buClrTx/>
              <a:buSzPct val="120000"/>
              <a:buNone/>
            </a:pPr>
            <a:endParaRPr lang="en-US" sz="1800" dirty="0" smtClean="0"/>
          </a:p>
          <a:p>
            <a:pPr>
              <a:buClrTx/>
              <a:buSzPct val="120000"/>
            </a:pPr>
            <a:r>
              <a:rPr lang="en-US" sz="1800" dirty="0" smtClean="0"/>
              <a:t>Hence we have dropped of each of the features (as mentioned in previous point) one by one and checked the Error </a:t>
            </a:r>
            <a:r>
              <a:rPr lang="en-US" sz="1800" dirty="0" err="1" smtClean="0"/>
              <a:t>Metrices</a:t>
            </a:r>
            <a:r>
              <a:rPr lang="en-US" sz="1800" dirty="0" smtClean="0"/>
              <a:t>. </a:t>
            </a:r>
          </a:p>
          <a:p>
            <a:pPr marL="109728" indent="0">
              <a:buClrTx/>
              <a:buSzPct val="120000"/>
              <a:buNone/>
            </a:pPr>
            <a:endParaRPr lang="en-US" sz="1800" dirty="0" smtClean="0"/>
          </a:p>
          <a:p>
            <a:pPr>
              <a:buClrTx/>
              <a:buSzPct val="120000"/>
            </a:pPr>
            <a:r>
              <a:rPr lang="en-US" sz="1800" dirty="0" smtClean="0"/>
              <a:t>We found that </a:t>
            </a:r>
            <a:r>
              <a:rPr lang="en-US" sz="1800" i="1" dirty="0" smtClean="0"/>
              <a:t>maximum Accuracy </a:t>
            </a:r>
            <a:r>
              <a:rPr lang="en-US" sz="1800" dirty="0" smtClean="0"/>
              <a:t>is achieved by removing the features “Age” and “Serum Sodium”.</a:t>
            </a:r>
          </a:p>
          <a:p>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13</a:t>
            </a:fld>
            <a:endParaRPr lang="en-US"/>
          </a:p>
        </p:txBody>
      </p:sp>
    </p:spTree>
    <p:extLst>
      <p:ext uri="{BB962C8B-B14F-4D97-AF65-F5344CB8AC3E}">
        <p14:creationId xmlns:p14="http://schemas.microsoft.com/office/powerpoint/2010/main" val="16392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MACHINE LEARNING</a:t>
            </a:r>
            <a:endParaRPr lang="en-US" dirty="0"/>
          </a:p>
        </p:txBody>
      </p:sp>
      <p:sp>
        <p:nvSpPr>
          <p:cNvPr id="3" name="Content Placeholder 2"/>
          <p:cNvSpPr>
            <a:spLocks noGrp="1"/>
          </p:cNvSpPr>
          <p:nvPr>
            <p:ph idx="1"/>
          </p:nvPr>
        </p:nvSpPr>
        <p:spPr>
          <a:xfrm>
            <a:off x="457200" y="1981200"/>
            <a:ext cx="8229600" cy="4593336"/>
          </a:xfrm>
        </p:spPr>
        <p:txBody>
          <a:bodyPr>
            <a:normAutofit/>
          </a:bodyPr>
          <a:lstStyle/>
          <a:p>
            <a:pPr>
              <a:buClrTx/>
              <a:buSzPct val="120000"/>
            </a:pPr>
            <a:r>
              <a:rPr lang="en-US" sz="1800" dirty="0" smtClean="0"/>
              <a:t>Here 3 machine learning algorithms has been used and they are as follows:</a:t>
            </a:r>
          </a:p>
          <a:p>
            <a:pPr marL="109728" indent="0">
              <a:buClrTx/>
              <a:buSzPct val="120000"/>
              <a:buNone/>
            </a:pPr>
            <a:r>
              <a:rPr lang="en-US" sz="1800" dirty="0"/>
              <a:t> </a:t>
            </a:r>
            <a:r>
              <a:rPr lang="en-US" sz="1800" dirty="0" smtClean="0"/>
              <a:t>    - Logistic Regression</a:t>
            </a:r>
          </a:p>
          <a:p>
            <a:pPr marL="109728" indent="0">
              <a:buClrTx/>
              <a:buSzPct val="120000"/>
              <a:buNone/>
            </a:pPr>
            <a:r>
              <a:rPr lang="en-US" sz="1800" dirty="0"/>
              <a:t> </a:t>
            </a:r>
            <a:r>
              <a:rPr lang="en-US" sz="1800" dirty="0" smtClean="0"/>
              <a:t>    - Naïve Bayes</a:t>
            </a:r>
          </a:p>
          <a:p>
            <a:pPr marL="109728" indent="0">
              <a:buClrTx/>
              <a:buSzPct val="120000"/>
              <a:buNone/>
            </a:pPr>
            <a:r>
              <a:rPr lang="en-US" sz="1800" dirty="0"/>
              <a:t> </a:t>
            </a:r>
            <a:r>
              <a:rPr lang="en-US" sz="1800" dirty="0" smtClean="0"/>
              <a:t>    - Decision Tree</a:t>
            </a:r>
          </a:p>
          <a:p>
            <a:pPr>
              <a:buClrTx/>
              <a:buSzPct val="120000"/>
            </a:pPr>
            <a:endParaRPr lang="en-US" sz="1800" dirty="0" smtClean="0"/>
          </a:p>
          <a:p>
            <a:pPr>
              <a:buClrTx/>
              <a:buSzPct val="120000"/>
            </a:pPr>
            <a:r>
              <a:rPr lang="en-US" sz="1800" dirty="0" smtClean="0"/>
              <a:t>With Logistic Regression, we are getting following error matrix values:</a:t>
            </a:r>
          </a:p>
          <a:p>
            <a:pPr marL="109728" indent="0">
              <a:buClrTx/>
              <a:buSzPct val="120000"/>
              <a:buNone/>
            </a:pPr>
            <a:r>
              <a:rPr lang="en-US" sz="1800" dirty="0"/>
              <a:t> </a:t>
            </a:r>
            <a:r>
              <a:rPr lang="en-US" sz="1800" dirty="0" smtClean="0"/>
              <a:t>    - Accuracy = 73.3333 %</a:t>
            </a:r>
          </a:p>
          <a:p>
            <a:pPr marL="109728" indent="0">
              <a:buClrTx/>
              <a:buSzPct val="120000"/>
              <a:buNone/>
            </a:pPr>
            <a:r>
              <a:rPr lang="en-US" sz="1800" dirty="0"/>
              <a:t> </a:t>
            </a:r>
            <a:r>
              <a:rPr lang="en-US" sz="1800" dirty="0" smtClean="0"/>
              <a:t>    - Precision = 88. 8889%</a:t>
            </a:r>
          </a:p>
          <a:p>
            <a:pPr marL="109728" indent="0">
              <a:buNone/>
            </a:pPr>
            <a:r>
              <a:rPr lang="en-US" sz="1800" dirty="0"/>
              <a:t> </a:t>
            </a:r>
            <a:r>
              <a:rPr lang="en-US" sz="1800" dirty="0" smtClean="0"/>
              <a:t>    - Recall Score = 34.7826%</a:t>
            </a:r>
          </a:p>
          <a:p>
            <a:pPr marL="109728" indent="0">
              <a:buNone/>
            </a:pPr>
            <a:endParaRPr lang="en-US" sz="1800" dirty="0" smtClean="0"/>
          </a:p>
        </p:txBody>
      </p:sp>
      <p:sp>
        <p:nvSpPr>
          <p:cNvPr id="4" name="Slide Number Placeholder 3"/>
          <p:cNvSpPr>
            <a:spLocks noGrp="1"/>
          </p:cNvSpPr>
          <p:nvPr>
            <p:ph type="sldNum" sz="quarter" idx="12"/>
          </p:nvPr>
        </p:nvSpPr>
        <p:spPr/>
        <p:txBody>
          <a:bodyPr/>
          <a:lstStyle/>
          <a:p>
            <a:fld id="{040ACCB2-3E5D-4803-B6F8-009C54C5BBD1}" type="slidenum">
              <a:rPr lang="en-US" smtClean="0"/>
              <a:t>14</a:t>
            </a:fld>
            <a:endParaRPr lang="en-US"/>
          </a:p>
        </p:txBody>
      </p:sp>
    </p:spTree>
    <p:extLst>
      <p:ext uri="{BB962C8B-B14F-4D97-AF65-F5344CB8AC3E}">
        <p14:creationId xmlns:p14="http://schemas.microsoft.com/office/powerpoint/2010/main" val="228659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normAutofit/>
          </a:bodyPr>
          <a:lstStyle/>
          <a:p>
            <a:pPr>
              <a:buClrTx/>
              <a:buSzPct val="120000"/>
            </a:pPr>
            <a:r>
              <a:rPr lang="en-US" sz="1800" dirty="0"/>
              <a:t>With Naïve Bayes, </a:t>
            </a:r>
          </a:p>
          <a:p>
            <a:pPr marL="109728" indent="0">
              <a:buClrTx/>
              <a:buSzPct val="120000"/>
              <a:buNone/>
            </a:pPr>
            <a:r>
              <a:rPr lang="en-US" sz="1800" dirty="0"/>
              <a:t>     - Accuracy = 70.0%</a:t>
            </a:r>
          </a:p>
          <a:p>
            <a:pPr marL="109728" indent="0">
              <a:buClrTx/>
              <a:buSzPct val="120000"/>
              <a:buNone/>
            </a:pPr>
            <a:r>
              <a:rPr lang="en-US" sz="1800" dirty="0"/>
              <a:t>     - Precision = 72. 7273%</a:t>
            </a:r>
          </a:p>
          <a:p>
            <a:pPr marL="109728" indent="0">
              <a:buClrTx/>
              <a:buSzPct val="120000"/>
              <a:buNone/>
            </a:pPr>
            <a:r>
              <a:rPr lang="en-US" sz="1800" dirty="0"/>
              <a:t>     - Recall Score = 34.7826</a:t>
            </a:r>
            <a:r>
              <a:rPr lang="en-US" sz="1800" dirty="0" smtClean="0"/>
              <a:t>%</a:t>
            </a:r>
          </a:p>
          <a:p>
            <a:pPr marL="109728" indent="0">
              <a:buClrTx/>
              <a:buSzPct val="120000"/>
              <a:buNone/>
            </a:pPr>
            <a:endParaRPr lang="en-US" sz="1800" dirty="0" smtClean="0"/>
          </a:p>
          <a:p>
            <a:pPr>
              <a:buClrTx/>
              <a:buSzPct val="120000"/>
            </a:pPr>
            <a:r>
              <a:rPr lang="en-US" sz="1800" dirty="0" smtClean="0"/>
              <a:t>With Decision Tree, </a:t>
            </a:r>
            <a:endParaRPr lang="en-US" sz="1800" dirty="0"/>
          </a:p>
          <a:p>
            <a:pPr marL="109728" indent="0">
              <a:buClrTx/>
              <a:buSzPct val="120000"/>
              <a:buNone/>
            </a:pPr>
            <a:r>
              <a:rPr lang="en-US" sz="1800" dirty="0"/>
              <a:t>     - Accuracy = </a:t>
            </a:r>
            <a:r>
              <a:rPr lang="en-US" sz="1800" dirty="0" smtClean="0"/>
              <a:t>88.3333%</a:t>
            </a:r>
            <a:endParaRPr lang="en-US" sz="1800" dirty="0"/>
          </a:p>
          <a:p>
            <a:pPr marL="109728" indent="0">
              <a:buClrTx/>
              <a:buSzPct val="120000"/>
              <a:buNone/>
            </a:pPr>
            <a:r>
              <a:rPr lang="en-US" sz="1800" dirty="0"/>
              <a:t>     - Precision = </a:t>
            </a:r>
            <a:r>
              <a:rPr lang="en-US" sz="1800" dirty="0" smtClean="0"/>
              <a:t>80. 7692%</a:t>
            </a:r>
            <a:endParaRPr lang="en-US" sz="1800" dirty="0"/>
          </a:p>
          <a:p>
            <a:pPr marL="109728" indent="0">
              <a:buClrTx/>
              <a:buSzPct val="120000"/>
              <a:buNone/>
            </a:pPr>
            <a:r>
              <a:rPr lang="en-US" sz="1800" dirty="0"/>
              <a:t>     - Recall Score = </a:t>
            </a:r>
            <a:r>
              <a:rPr lang="en-US" sz="1800" dirty="0" smtClean="0"/>
              <a:t>91.3043%</a:t>
            </a:r>
            <a:endParaRPr lang="en-US" sz="1800" dirty="0"/>
          </a:p>
          <a:p>
            <a:pPr marL="109728" indent="0">
              <a:buClrTx/>
              <a:buSzPct val="120000"/>
              <a:buNone/>
            </a:pPr>
            <a:endParaRPr lang="en-US" sz="1800" dirty="0" smtClean="0"/>
          </a:p>
          <a:p>
            <a:pPr>
              <a:buClrTx/>
              <a:buSzPct val="120000"/>
            </a:pPr>
            <a:r>
              <a:rPr lang="en-US" sz="1800" dirty="0" smtClean="0"/>
              <a:t>Hence, we can conclude that we are getting best results from Decision Tree Algorithm.</a:t>
            </a:r>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15</a:t>
            </a:fld>
            <a:endParaRPr lang="en-US"/>
          </a:p>
        </p:txBody>
      </p:sp>
    </p:spTree>
    <p:extLst>
      <p:ext uri="{BB962C8B-B14F-4D97-AF65-F5344CB8AC3E}">
        <p14:creationId xmlns:p14="http://schemas.microsoft.com/office/powerpoint/2010/main" val="323483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457200" y="1752600"/>
            <a:ext cx="8229600" cy="4821936"/>
          </a:xfrm>
        </p:spPr>
        <p:txBody>
          <a:bodyPr>
            <a:normAutofit/>
          </a:bodyPr>
          <a:lstStyle/>
          <a:p>
            <a:pPr>
              <a:buClrTx/>
              <a:buSzPct val="120000"/>
            </a:pPr>
            <a:r>
              <a:rPr lang="en-US" sz="1800" dirty="0" smtClean="0"/>
              <a:t>As per the studies and EDA, we can conclude that the Target feature is majorly dependent on the </a:t>
            </a:r>
            <a:r>
              <a:rPr lang="en-US" sz="1800" dirty="0" smtClean="0"/>
              <a:t>features</a:t>
            </a:r>
            <a:r>
              <a:rPr lang="en-US" sz="1800" dirty="0"/>
              <a:t> </a:t>
            </a:r>
            <a:r>
              <a:rPr lang="en-US" sz="1800" dirty="0" smtClean="0"/>
              <a:t>Ejection Fraction, High </a:t>
            </a:r>
            <a:r>
              <a:rPr lang="en-US" sz="1800" dirty="0" smtClean="0"/>
              <a:t>Blood </a:t>
            </a:r>
            <a:r>
              <a:rPr lang="en-US" sz="1800" dirty="0" smtClean="0"/>
              <a:t>Pressure, Serum </a:t>
            </a:r>
            <a:r>
              <a:rPr lang="en-US" sz="1800" dirty="0" smtClean="0"/>
              <a:t>Creatinine </a:t>
            </a:r>
            <a:r>
              <a:rPr lang="en-US" sz="1800" dirty="0" smtClean="0"/>
              <a:t>, Smoking</a:t>
            </a:r>
            <a:r>
              <a:rPr lang="en-US" sz="1800" dirty="0" smtClean="0"/>
              <a:t>, </a:t>
            </a:r>
            <a:r>
              <a:rPr lang="en-US" sz="1800" dirty="0" smtClean="0"/>
              <a:t>Diabetes.</a:t>
            </a:r>
          </a:p>
          <a:p>
            <a:pPr marL="109728" indent="0">
              <a:buClrTx/>
              <a:buSzPct val="120000"/>
              <a:buNone/>
            </a:pPr>
            <a:endParaRPr lang="en-US" sz="1800" dirty="0" smtClean="0"/>
          </a:p>
          <a:p>
            <a:pPr>
              <a:buClrTx/>
              <a:buSzPct val="120000"/>
            </a:pPr>
            <a:r>
              <a:rPr lang="en-US" sz="1800" dirty="0" smtClean="0"/>
              <a:t>As per the visualization, features such as Age, Sex and Time are partially impacting the Death Event. But these can’t be the exact or appropriate reasons for the occurrence of Heart Failure</a:t>
            </a:r>
            <a:r>
              <a:rPr lang="en-US" sz="1800" dirty="0" smtClean="0"/>
              <a:t>.</a:t>
            </a:r>
          </a:p>
          <a:p>
            <a:pPr>
              <a:buClrTx/>
              <a:buSzPct val="120000"/>
            </a:pPr>
            <a:endParaRPr lang="en-US" sz="1800" dirty="0"/>
          </a:p>
          <a:p>
            <a:pPr>
              <a:buClrTx/>
              <a:buSzPct val="120000"/>
            </a:pPr>
            <a:r>
              <a:rPr lang="en-US" sz="1800" dirty="0"/>
              <a:t>We found that </a:t>
            </a:r>
            <a:r>
              <a:rPr lang="en-US" sz="1800" i="1" dirty="0"/>
              <a:t>maximum Accuracy </a:t>
            </a:r>
            <a:r>
              <a:rPr lang="en-US" sz="1800" dirty="0"/>
              <a:t>is achieved by removing the features “Age” and “Serum Sodium</a:t>
            </a:r>
            <a:r>
              <a:rPr lang="en-US" sz="1800" dirty="0" smtClean="0"/>
              <a:t>”.</a:t>
            </a:r>
          </a:p>
          <a:p>
            <a:pPr>
              <a:buClrTx/>
              <a:buSzPct val="120000"/>
            </a:pPr>
            <a:endParaRPr lang="en-US" sz="1800" dirty="0"/>
          </a:p>
          <a:p>
            <a:pPr>
              <a:buClrTx/>
              <a:buSzPct val="120000"/>
            </a:pPr>
            <a:r>
              <a:rPr lang="en-US" sz="1800" dirty="0" smtClean="0"/>
              <a:t>We </a:t>
            </a:r>
            <a:r>
              <a:rPr lang="en-US" sz="1800" dirty="0"/>
              <a:t>can conclude that we are getting best results from </a:t>
            </a:r>
            <a:r>
              <a:rPr lang="en-US" sz="1800" i="1" dirty="0"/>
              <a:t>Decision Tree Algorithm</a:t>
            </a:r>
            <a:r>
              <a:rPr lang="en-US" sz="1800" dirty="0" smtClean="0"/>
              <a:t>.</a:t>
            </a:r>
            <a:endParaRPr lang="en-US" sz="1800" dirty="0"/>
          </a:p>
          <a:p>
            <a:pPr>
              <a:buClrTx/>
              <a:buSzPct val="120000"/>
            </a:pPr>
            <a:endParaRPr lang="en-US" sz="1800" dirty="0" smtClean="0"/>
          </a:p>
          <a:p>
            <a:pPr marL="109728" indent="0">
              <a:buClrTx/>
              <a:buSzPct val="120000"/>
              <a:buNone/>
            </a:pPr>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16</a:t>
            </a:fld>
            <a:endParaRPr lang="en-US"/>
          </a:p>
        </p:txBody>
      </p:sp>
    </p:spTree>
    <p:extLst>
      <p:ext uri="{BB962C8B-B14F-4D97-AF65-F5344CB8AC3E}">
        <p14:creationId xmlns:p14="http://schemas.microsoft.com/office/powerpoint/2010/main" val="42469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371600"/>
            <a:ext cx="6196405" cy="435146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4400" b="1" i="1" dirty="0" smtClean="0"/>
              <a:t>THANK YOU</a:t>
            </a:r>
          </a:p>
        </p:txBody>
      </p:sp>
      <p:sp>
        <p:nvSpPr>
          <p:cNvPr id="2" name="Slide Number Placeholder 1"/>
          <p:cNvSpPr>
            <a:spLocks noGrp="1"/>
          </p:cNvSpPr>
          <p:nvPr>
            <p:ph type="sldNum" sz="quarter" idx="12"/>
          </p:nvPr>
        </p:nvSpPr>
        <p:spPr/>
        <p:txBody>
          <a:bodyPr/>
          <a:lstStyle/>
          <a:p>
            <a:fld id="{040ACCB2-3E5D-4803-B6F8-009C54C5BBD1}" type="slidenum">
              <a:rPr lang="en-US" smtClean="0"/>
              <a:t>17</a:t>
            </a:fld>
            <a:endParaRPr lang="en-US"/>
          </a:p>
        </p:txBody>
      </p:sp>
    </p:spTree>
    <p:extLst>
      <p:ext uri="{BB962C8B-B14F-4D97-AF65-F5344CB8AC3E}">
        <p14:creationId xmlns:p14="http://schemas.microsoft.com/office/powerpoint/2010/main" val="194186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pPr>
              <a:buClrTx/>
              <a:buSzPct val="120000"/>
            </a:pPr>
            <a:r>
              <a:rPr lang="en-US" sz="2000" dirty="0" smtClean="0"/>
              <a:t>It is a pathophysiological process in which the heart as a pump is </a:t>
            </a:r>
            <a:r>
              <a:rPr lang="en-US" sz="2000" i="1" dirty="0" smtClean="0"/>
              <a:t>unable to meet the metabolic requirements of the tissue for oxygen</a:t>
            </a:r>
            <a:r>
              <a:rPr lang="en-US" sz="2000" dirty="0" smtClean="0"/>
              <a:t> and substrates despite the venous return to heart is either normal or increased.</a:t>
            </a:r>
          </a:p>
          <a:p>
            <a:pPr marL="109728" indent="0">
              <a:buClrTx/>
              <a:buSzPct val="120000"/>
              <a:buNone/>
            </a:pPr>
            <a:endParaRPr lang="en-US" sz="2000" dirty="0" smtClean="0"/>
          </a:p>
          <a:p>
            <a:pPr>
              <a:buClrTx/>
              <a:buSzPct val="120000"/>
            </a:pPr>
            <a:r>
              <a:rPr lang="en-US" sz="2000" dirty="0" smtClean="0"/>
              <a:t>Heart failure is defined </a:t>
            </a:r>
            <a:r>
              <a:rPr lang="en-US" sz="2000" i="1" dirty="0" smtClean="0"/>
              <a:t>as “A complex clinical syndrome that results from any structural or functional Impairment of Ventricular filling (Diastole) or Ejection of Blood (Systole).”</a:t>
            </a:r>
            <a:endParaRPr lang="en-US" sz="2000" i="1" dirty="0"/>
          </a:p>
        </p:txBody>
      </p:sp>
      <p:sp>
        <p:nvSpPr>
          <p:cNvPr id="4" name="Slide Number Placeholder 3"/>
          <p:cNvSpPr>
            <a:spLocks noGrp="1"/>
          </p:cNvSpPr>
          <p:nvPr>
            <p:ph type="sldNum" sz="quarter" idx="12"/>
          </p:nvPr>
        </p:nvSpPr>
        <p:spPr/>
        <p:txBody>
          <a:bodyPr/>
          <a:lstStyle/>
          <a:p>
            <a:fld id="{040ACCB2-3E5D-4803-B6F8-009C54C5BBD1}" type="slidenum">
              <a:rPr lang="en-US" smtClean="0"/>
              <a:t>2</a:t>
            </a:fld>
            <a:endParaRPr lang="en-US"/>
          </a:p>
        </p:txBody>
      </p:sp>
    </p:spTree>
    <p:extLst>
      <p:ext uri="{BB962C8B-B14F-4D97-AF65-F5344CB8AC3E}">
        <p14:creationId xmlns:p14="http://schemas.microsoft.com/office/powerpoint/2010/main" val="10009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57200" y="2133600"/>
            <a:ext cx="8229600" cy="4440936"/>
          </a:xfrm>
        </p:spPr>
        <p:txBody>
          <a:bodyPr>
            <a:noAutofit/>
          </a:bodyPr>
          <a:lstStyle/>
          <a:p>
            <a:pPr marL="109728" indent="0">
              <a:buNone/>
            </a:pPr>
            <a:r>
              <a:rPr lang="en-US" sz="1800" dirty="0" smtClean="0"/>
              <a:t>The various features in this dataset are as follows:</a:t>
            </a:r>
          </a:p>
          <a:p>
            <a:pPr marL="109728" indent="0">
              <a:buNone/>
            </a:pPr>
            <a:endParaRPr lang="en-US" sz="1800" dirty="0" smtClean="0"/>
          </a:p>
          <a:p>
            <a:pPr>
              <a:lnSpc>
                <a:spcPct val="150000"/>
              </a:lnSpc>
              <a:buClrTx/>
              <a:buSzPct val="120000"/>
              <a:buFont typeface="Arial" panose="020B0604020202020204" pitchFamily="34" charset="0"/>
              <a:buChar char="•"/>
            </a:pPr>
            <a:r>
              <a:rPr lang="en-US" sz="1800" dirty="0" smtClean="0"/>
              <a:t>Age : </a:t>
            </a:r>
            <a:r>
              <a:rPr lang="en-US" sz="1800" dirty="0"/>
              <a:t>age of the patient </a:t>
            </a:r>
            <a:endParaRPr lang="en-US" sz="1800" dirty="0" smtClean="0"/>
          </a:p>
          <a:p>
            <a:pPr>
              <a:lnSpc>
                <a:spcPct val="150000"/>
              </a:lnSpc>
              <a:buClrTx/>
              <a:buSzPct val="120000"/>
              <a:buFont typeface="Arial" panose="020B0604020202020204" pitchFamily="34" charset="0"/>
              <a:buChar char="•"/>
            </a:pPr>
            <a:r>
              <a:rPr lang="en-US" sz="1800" dirty="0" smtClean="0"/>
              <a:t>Anemia : </a:t>
            </a:r>
            <a:r>
              <a:rPr lang="en-US" sz="1800" dirty="0"/>
              <a:t>decrease of red blood cells or hemoglobin </a:t>
            </a:r>
            <a:endParaRPr lang="en-US" sz="1800" dirty="0" smtClean="0"/>
          </a:p>
          <a:p>
            <a:pPr>
              <a:lnSpc>
                <a:spcPct val="150000"/>
              </a:lnSpc>
              <a:buClrTx/>
              <a:buSzPct val="120000"/>
              <a:buFont typeface="Arial" panose="020B0604020202020204" pitchFamily="34" charset="0"/>
              <a:buChar char="•"/>
            </a:pPr>
            <a:r>
              <a:rPr lang="en-US" sz="1800" dirty="0" smtClean="0"/>
              <a:t>High Blood Pressure : </a:t>
            </a:r>
            <a:r>
              <a:rPr lang="en-US" sz="1800" dirty="0"/>
              <a:t>if the patient has hypertension </a:t>
            </a:r>
            <a:endParaRPr lang="en-US" sz="1800" dirty="0" smtClean="0"/>
          </a:p>
          <a:p>
            <a:pPr>
              <a:lnSpc>
                <a:spcPct val="150000"/>
              </a:lnSpc>
              <a:buClrTx/>
              <a:buSzPct val="120000"/>
              <a:buFont typeface="Arial" panose="020B0604020202020204" pitchFamily="34" charset="0"/>
              <a:buChar char="•"/>
            </a:pPr>
            <a:r>
              <a:rPr lang="en-US" sz="1800" dirty="0" smtClean="0"/>
              <a:t>Creatinine Phosphokinase </a:t>
            </a:r>
            <a:r>
              <a:rPr lang="en-US" sz="1800" dirty="0"/>
              <a:t>(CPK</a:t>
            </a:r>
            <a:r>
              <a:rPr lang="en-US" sz="1800" dirty="0" smtClean="0"/>
              <a:t>) : </a:t>
            </a:r>
            <a:r>
              <a:rPr lang="en-US" sz="1800" dirty="0"/>
              <a:t>level of the CPK enzyme in the blood (mcg/L</a:t>
            </a:r>
            <a:r>
              <a:rPr lang="en-US" sz="1800" dirty="0" smtClean="0"/>
              <a:t>)</a:t>
            </a:r>
          </a:p>
          <a:p>
            <a:pPr>
              <a:lnSpc>
                <a:spcPct val="150000"/>
              </a:lnSpc>
              <a:buClrTx/>
              <a:buSzPct val="120000"/>
              <a:buFont typeface="Arial" panose="020B0604020202020204" pitchFamily="34" charset="0"/>
              <a:buChar char="•"/>
            </a:pPr>
            <a:r>
              <a:rPr lang="en-US" sz="1800" dirty="0" smtClean="0"/>
              <a:t>Diabetes : </a:t>
            </a:r>
            <a:r>
              <a:rPr lang="en-US" sz="1800" dirty="0"/>
              <a:t>if the patient has diabetes </a:t>
            </a:r>
            <a:endParaRPr lang="en-US" sz="1800" dirty="0" smtClean="0"/>
          </a:p>
          <a:p>
            <a:pPr>
              <a:lnSpc>
                <a:spcPct val="150000"/>
              </a:lnSpc>
              <a:buClrTx/>
              <a:buSzPct val="120000"/>
              <a:buFont typeface="Arial" panose="020B0604020202020204" pitchFamily="34" charset="0"/>
              <a:buChar char="•"/>
            </a:pPr>
            <a:r>
              <a:rPr lang="en-US" sz="1800" dirty="0" smtClean="0"/>
              <a:t>Ejection Fraction : </a:t>
            </a:r>
            <a:r>
              <a:rPr lang="en-US" sz="1800" dirty="0"/>
              <a:t>percentage of blood leaving the heart at each contraction </a:t>
            </a:r>
            <a:endParaRPr lang="en-US" sz="1800" dirty="0" smtClean="0"/>
          </a:p>
          <a:p>
            <a:pPr marL="109728" indent="0">
              <a:buNone/>
            </a:pPr>
            <a:r>
              <a:rPr lang="en-US" sz="1800" dirty="0"/>
              <a:t/>
            </a:r>
            <a:br>
              <a:rPr lang="en-US" sz="1800" dirty="0"/>
            </a:br>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3</a:t>
            </a:fld>
            <a:endParaRPr lang="en-US"/>
          </a:p>
        </p:txBody>
      </p:sp>
    </p:spTree>
    <p:extLst>
      <p:ext uri="{BB962C8B-B14F-4D97-AF65-F5344CB8AC3E}">
        <p14:creationId xmlns:p14="http://schemas.microsoft.com/office/powerpoint/2010/main" val="207992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lstStyle/>
          <a:p>
            <a:pPr>
              <a:lnSpc>
                <a:spcPct val="150000"/>
              </a:lnSpc>
              <a:buClrTx/>
              <a:buSzPct val="120000"/>
            </a:pPr>
            <a:r>
              <a:rPr lang="en-US" sz="1800" dirty="0" smtClean="0"/>
              <a:t>Platelets : </a:t>
            </a:r>
            <a:r>
              <a:rPr lang="en-US" sz="1800" dirty="0"/>
              <a:t>platelets in the blood (</a:t>
            </a:r>
            <a:r>
              <a:rPr lang="en-US" sz="1800" dirty="0" smtClean="0"/>
              <a:t>kilo-platelets/mL</a:t>
            </a:r>
            <a:r>
              <a:rPr lang="en-US" sz="1800" dirty="0"/>
              <a:t>)</a:t>
            </a:r>
          </a:p>
          <a:p>
            <a:pPr>
              <a:lnSpc>
                <a:spcPct val="150000"/>
              </a:lnSpc>
              <a:buClrTx/>
              <a:buSzPct val="120000"/>
            </a:pPr>
            <a:r>
              <a:rPr lang="en-US" sz="1800" dirty="0" smtClean="0"/>
              <a:t>Sex : </a:t>
            </a:r>
            <a:r>
              <a:rPr lang="en-US" sz="1800" dirty="0"/>
              <a:t>woman or man </a:t>
            </a:r>
          </a:p>
          <a:p>
            <a:pPr>
              <a:lnSpc>
                <a:spcPct val="150000"/>
              </a:lnSpc>
              <a:buClrTx/>
              <a:buSzPct val="120000"/>
            </a:pPr>
            <a:r>
              <a:rPr lang="en-US" sz="1800" dirty="0" smtClean="0"/>
              <a:t>Serum Creatinine : </a:t>
            </a:r>
            <a:r>
              <a:rPr lang="en-US" sz="1800" dirty="0"/>
              <a:t>level of serum creatinine in the blood (mg/</a:t>
            </a:r>
            <a:r>
              <a:rPr lang="en-US" sz="1800" dirty="0" err="1"/>
              <a:t>dL</a:t>
            </a:r>
            <a:r>
              <a:rPr lang="en-US" sz="1800" dirty="0"/>
              <a:t>)</a:t>
            </a:r>
          </a:p>
          <a:p>
            <a:pPr>
              <a:lnSpc>
                <a:spcPct val="150000"/>
              </a:lnSpc>
              <a:buClrTx/>
              <a:buSzPct val="120000"/>
            </a:pPr>
            <a:r>
              <a:rPr lang="en-US" sz="1800" dirty="0" smtClean="0"/>
              <a:t>Serum Sodium : </a:t>
            </a:r>
            <a:r>
              <a:rPr lang="en-US" sz="1800" dirty="0"/>
              <a:t>level of serum sodium in the blood (</a:t>
            </a:r>
            <a:r>
              <a:rPr lang="en-US" sz="1800" dirty="0" err="1"/>
              <a:t>mEq</a:t>
            </a:r>
            <a:r>
              <a:rPr lang="en-US" sz="1800" dirty="0"/>
              <a:t>/L)</a:t>
            </a:r>
          </a:p>
          <a:p>
            <a:pPr>
              <a:lnSpc>
                <a:spcPct val="150000"/>
              </a:lnSpc>
              <a:buClrTx/>
              <a:buSzPct val="120000"/>
            </a:pPr>
            <a:r>
              <a:rPr lang="en-US" sz="1800" dirty="0" smtClean="0"/>
              <a:t>Smoking : </a:t>
            </a:r>
            <a:r>
              <a:rPr lang="en-US" sz="1800" dirty="0"/>
              <a:t>if the patient smokes or not </a:t>
            </a:r>
          </a:p>
          <a:p>
            <a:pPr>
              <a:lnSpc>
                <a:spcPct val="150000"/>
              </a:lnSpc>
              <a:buClrTx/>
              <a:buSzPct val="120000"/>
            </a:pPr>
            <a:r>
              <a:rPr lang="en-US" sz="1800" dirty="0" smtClean="0"/>
              <a:t>Time : </a:t>
            </a:r>
            <a:r>
              <a:rPr lang="en-US" sz="1800" dirty="0"/>
              <a:t>follow-up </a:t>
            </a:r>
            <a:r>
              <a:rPr lang="en-US" sz="1800" dirty="0" smtClean="0"/>
              <a:t>period </a:t>
            </a:r>
            <a:r>
              <a:rPr lang="en-US" sz="1800" dirty="0"/>
              <a:t>(days)</a:t>
            </a:r>
          </a:p>
          <a:p>
            <a:pPr>
              <a:lnSpc>
                <a:spcPct val="150000"/>
              </a:lnSpc>
              <a:buClrTx/>
              <a:buSzPct val="120000"/>
            </a:pPr>
            <a:r>
              <a:rPr lang="en-US" sz="1800" dirty="0"/>
              <a:t>D</a:t>
            </a:r>
            <a:r>
              <a:rPr lang="en-US" sz="1800" dirty="0" smtClean="0"/>
              <a:t>eath event : </a:t>
            </a:r>
            <a:r>
              <a:rPr lang="en-US" sz="1800" dirty="0"/>
              <a:t>if the patient deceased during the follow-up period </a:t>
            </a:r>
          </a:p>
          <a:p>
            <a:pPr marL="109728" indent="0">
              <a:lnSpc>
                <a:spcPct val="150000"/>
              </a:lnSpc>
              <a:buNone/>
            </a:pPr>
            <a:endParaRPr lang="en-US" sz="1800" dirty="0" smtClean="0"/>
          </a:p>
          <a:p>
            <a:pPr marL="109728" indent="0">
              <a:lnSpc>
                <a:spcPct val="150000"/>
              </a:lnSpc>
              <a:buNone/>
            </a:pPr>
            <a:r>
              <a:rPr lang="en-US" sz="1800" u="sng" dirty="0" smtClean="0"/>
              <a:t>Death Event</a:t>
            </a:r>
            <a:r>
              <a:rPr lang="en-US" sz="1800" dirty="0" smtClean="0"/>
              <a:t> is the </a:t>
            </a:r>
            <a:r>
              <a:rPr lang="en-US" sz="1800" i="1" dirty="0" smtClean="0"/>
              <a:t>Target</a:t>
            </a:r>
            <a:r>
              <a:rPr lang="en-US" sz="1800" dirty="0" smtClean="0"/>
              <a:t> feature in this dataset which depends upon the other independent features.</a:t>
            </a:r>
            <a:endParaRPr lang="en-US" sz="1800" dirty="0"/>
          </a:p>
          <a:p>
            <a:pPr marL="109728" indent="0">
              <a:buNone/>
            </a:pPr>
            <a:endParaRPr lang="en-US" dirty="0"/>
          </a:p>
        </p:txBody>
      </p:sp>
      <p:sp>
        <p:nvSpPr>
          <p:cNvPr id="2" name="Slide Number Placeholder 1"/>
          <p:cNvSpPr>
            <a:spLocks noGrp="1"/>
          </p:cNvSpPr>
          <p:nvPr>
            <p:ph type="sldNum" sz="quarter" idx="12"/>
          </p:nvPr>
        </p:nvSpPr>
        <p:spPr/>
        <p:txBody>
          <a:bodyPr/>
          <a:lstStyle/>
          <a:p>
            <a:fld id="{040ACCB2-3E5D-4803-B6F8-009C54C5BBD1}" type="slidenum">
              <a:rPr lang="en-US" smtClean="0"/>
              <a:t>4</a:t>
            </a:fld>
            <a:endParaRPr lang="en-US"/>
          </a:p>
        </p:txBody>
      </p:sp>
    </p:spTree>
    <p:extLst>
      <p:ext uri="{BB962C8B-B14F-4D97-AF65-F5344CB8AC3E}">
        <p14:creationId xmlns:p14="http://schemas.microsoft.com/office/powerpoint/2010/main" val="230226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lstStyle/>
          <a:p>
            <a:r>
              <a:rPr lang="en-US" dirty="0" smtClean="0"/>
              <a:t>EDA</a:t>
            </a:r>
            <a:endParaRPr lang="en-US" dirty="0"/>
          </a:p>
        </p:txBody>
      </p:sp>
      <p:sp>
        <p:nvSpPr>
          <p:cNvPr id="3" name="Content Placeholder 2"/>
          <p:cNvSpPr>
            <a:spLocks noGrp="1"/>
          </p:cNvSpPr>
          <p:nvPr>
            <p:ph idx="1"/>
          </p:nvPr>
        </p:nvSpPr>
        <p:spPr>
          <a:xfrm>
            <a:off x="457200" y="5029200"/>
            <a:ext cx="8229600" cy="1545336"/>
          </a:xfrm>
        </p:spPr>
        <p:txBody>
          <a:bodyPr>
            <a:noAutofit/>
          </a:bodyPr>
          <a:lstStyle/>
          <a:p>
            <a:pPr marL="109728" indent="0">
              <a:buNone/>
            </a:pPr>
            <a:r>
              <a:rPr lang="en-US" sz="1800" dirty="0"/>
              <a:t>Inference:</a:t>
            </a:r>
          </a:p>
          <a:p>
            <a:pPr>
              <a:buClrTx/>
              <a:buSzPct val="120000"/>
            </a:pPr>
            <a:r>
              <a:rPr lang="en-US" sz="1800" dirty="0"/>
              <a:t>by seeing this graph, we can say that ejection fraction level should be more than 38%</a:t>
            </a:r>
          </a:p>
          <a:p>
            <a:pPr>
              <a:buClrTx/>
              <a:buSzPct val="120000"/>
            </a:pPr>
            <a:r>
              <a:rPr lang="en-US" sz="1800" dirty="0"/>
              <a:t>death event is likely to happen for people having ejection fraction level less than 38</a:t>
            </a:r>
            <a:r>
              <a:rPr lang="en-US" sz="1800" dirty="0" smtClean="0"/>
              <a: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426" y="1447800"/>
            <a:ext cx="414597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040ACCB2-3E5D-4803-B6F8-009C54C5BBD1}" type="slidenum">
              <a:rPr lang="en-US" smtClean="0"/>
              <a:t>5</a:t>
            </a:fld>
            <a:endParaRPr lang="en-US"/>
          </a:p>
        </p:txBody>
      </p:sp>
    </p:spTree>
    <p:extLst>
      <p:ext uri="{BB962C8B-B14F-4D97-AF65-F5344CB8AC3E}">
        <p14:creationId xmlns:p14="http://schemas.microsoft.com/office/powerpoint/2010/main" val="153115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2154936"/>
          </a:xfrm>
        </p:spPr>
        <p:txBody>
          <a:bodyPr>
            <a:normAutofit fontScale="47500" lnSpcReduction="20000"/>
          </a:bodyPr>
          <a:lstStyle/>
          <a:p>
            <a:pPr marL="109728" indent="0">
              <a:buNone/>
            </a:pPr>
            <a:r>
              <a:rPr lang="en-US" sz="3400" dirty="0"/>
              <a:t>Inference:</a:t>
            </a:r>
          </a:p>
          <a:p>
            <a:pPr>
              <a:buClrTx/>
              <a:buSzPct val="120000"/>
            </a:pPr>
            <a:r>
              <a:rPr lang="en-US" sz="3400" dirty="0"/>
              <a:t>serum creatinine amount should be between 0.7 - 1.1 mg/</a:t>
            </a:r>
            <a:r>
              <a:rPr lang="en-US" sz="3400" dirty="0" err="1"/>
              <a:t>dL</a:t>
            </a:r>
            <a:r>
              <a:rPr lang="en-US" sz="3400" dirty="0"/>
              <a:t> for males and 0.6 - 0.9 mg/</a:t>
            </a:r>
            <a:r>
              <a:rPr lang="en-US" sz="3400" dirty="0" err="1"/>
              <a:t>dL</a:t>
            </a:r>
            <a:r>
              <a:rPr lang="en-US" sz="3400" dirty="0"/>
              <a:t> for females</a:t>
            </a:r>
          </a:p>
          <a:p>
            <a:pPr>
              <a:buClrTx/>
              <a:buSzPct val="120000"/>
            </a:pPr>
            <a:r>
              <a:rPr lang="en-US" sz="3400" dirty="0"/>
              <a:t>in general, creatinine level should be less than 1.2 milligrams/deciliter (mg/</a:t>
            </a:r>
            <a:r>
              <a:rPr lang="en-US" sz="3400" dirty="0" err="1"/>
              <a:t>dL</a:t>
            </a:r>
            <a:r>
              <a:rPr lang="en-US" sz="3400" dirty="0"/>
              <a:t>) for women and 1.4 mg/</a:t>
            </a:r>
            <a:r>
              <a:rPr lang="en-US" sz="3400" dirty="0" err="1"/>
              <a:t>dL</a:t>
            </a:r>
            <a:r>
              <a:rPr lang="en-US" sz="3400" dirty="0"/>
              <a:t> for men</a:t>
            </a:r>
          </a:p>
          <a:p>
            <a:pPr>
              <a:buClrTx/>
              <a:buSzPct val="120000"/>
            </a:pPr>
            <a:r>
              <a:rPr lang="en-US" sz="3400" dirty="0"/>
              <a:t>according to the graph, death event is not happening for people having serum creatinine level 1.2 mg/</a:t>
            </a:r>
            <a:r>
              <a:rPr lang="en-US" sz="3400" dirty="0" err="1"/>
              <a:t>dL</a:t>
            </a:r>
            <a:endParaRPr lang="en-US" sz="3400" dirty="0"/>
          </a:p>
          <a:p>
            <a:pPr>
              <a:buClrTx/>
              <a:buSzPct val="120000"/>
            </a:pPr>
            <a:r>
              <a:rPr lang="en-US" sz="3400" dirty="0"/>
              <a:t>and death event is happening for people having serum creatinine level more than 1.2 mg/</a:t>
            </a:r>
            <a:r>
              <a:rPr lang="en-US" sz="3400" dirty="0" err="1"/>
              <a:t>dL</a:t>
            </a:r>
            <a:endParaRPr lang="en-US" sz="3400" dirty="0"/>
          </a:p>
          <a:p>
            <a:pPr marL="109728"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18" y="990600"/>
            <a:ext cx="40386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6</a:t>
            </a:fld>
            <a:endParaRPr lang="en-US"/>
          </a:p>
        </p:txBody>
      </p:sp>
    </p:spTree>
    <p:extLst>
      <p:ext uri="{BB962C8B-B14F-4D97-AF65-F5344CB8AC3E}">
        <p14:creationId xmlns:p14="http://schemas.microsoft.com/office/powerpoint/2010/main" val="300684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00600"/>
            <a:ext cx="8229600" cy="1773936"/>
          </a:xfrm>
        </p:spPr>
        <p:txBody>
          <a:bodyPr>
            <a:normAutofit fontScale="62500" lnSpcReduction="20000"/>
          </a:bodyPr>
          <a:lstStyle/>
          <a:p>
            <a:pPr marL="109728" indent="0">
              <a:buNone/>
            </a:pPr>
            <a:r>
              <a:rPr lang="en-US" dirty="0"/>
              <a:t>Inference:</a:t>
            </a:r>
          </a:p>
          <a:p>
            <a:pPr>
              <a:buClrTx/>
              <a:buSzPct val="120000"/>
            </a:pPr>
            <a:r>
              <a:rPr lang="en-US" dirty="0"/>
              <a:t>by seeing the above graph, we can conclude that normally ejection fraction should be more than 38%</a:t>
            </a:r>
          </a:p>
          <a:p>
            <a:pPr>
              <a:buClrTx/>
              <a:buSzPct val="120000"/>
            </a:pPr>
            <a:r>
              <a:rPr lang="en-US" dirty="0"/>
              <a:t>patients with ejection </a:t>
            </a:r>
            <a:r>
              <a:rPr lang="en-US" dirty="0" smtClean="0"/>
              <a:t>fraction </a:t>
            </a:r>
            <a:r>
              <a:rPr lang="en-US" dirty="0"/>
              <a:t>less than 38% are prone to death event.</a:t>
            </a:r>
          </a:p>
          <a:p>
            <a:pPr>
              <a:buClrTx/>
              <a:buSzPct val="120000"/>
            </a:pPr>
            <a:r>
              <a:rPr lang="en-US" dirty="0"/>
              <a:t>Also, patients who are diabetic and have ejection fraction less than 38% are more likely to get heart failure</a:t>
            </a:r>
          </a:p>
          <a:p>
            <a:pPr marL="109728"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14400"/>
            <a:ext cx="48006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7</a:t>
            </a:fld>
            <a:endParaRPr lang="en-US"/>
          </a:p>
        </p:txBody>
      </p:sp>
    </p:spTree>
    <p:extLst>
      <p:ext uri="{BB962C8B-B14F-4D97-AF65-F5344CB8AC3E}">
        <p14:creationId xmlns:p14="http://schemas.microsoft.com/office/powerpoint/2010/main" val="141065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371600"/>
          </a:xfrm>
        </p:spPr>
        <p:txBody>
          <a:bodyPr>
            <a:normAutofit fontScale="62500" lnSpcReduction="20000"/>
          </a:bodyPr>
          <a:lstStyle/>
          <a:p>
            <a:pPr marL="109728" indent="0">
              <a:buNone/>
            </a:pPr>
            <a:r>
              <a:rPr lang="en-US" dirty="0"/>
              <a:t>Inference:</a:t>
            </a:r>
          </a:p>
          <a:p>
            <a:pPr>
              <a:buClrTx/>
              <a:buSzPct val="120000"/>
            </a:pPr>
            <a:r>
              <a:rPr lang="en-US" dirty="0"/>
              <a:t>People having high blood pressure are more prone to Heart Diseases.</a:t>
            </a:r>
          </a:p>
          <a:p>
            <a:pPr>
              <a:buClrTx/>
              <a:buSzPct val="120000"/>
            </a:pPr>
            <a:r>
              <a:rPr lang="en-US" dirty="0"/>
              <a:t>according to the graph, patients having ejection fraction less than 38% and having high blood pressure are more likely to get heart failure</a:t>
            </a:r>
          </a:p>
          <a:p>
            <a:pPr marL="109728"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618" y="914400"/>
            <a:ext cx="448627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8</a:t>
            </a:fld>
            <a:endParaRPr lang="en-US"/>
          </a:p>
        </p:txBody>
      </p:sp>
    </p:spTree>
    <p:extLst>
      <p:ext uri="{BB962C8B-B14F-4D97-AF65-F5344CB8AC3E}">
        <p14:creationId xmlns:p14="http://schemas.microsoft.com/office/powerpoint/2010/main" val="318960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1088136"/>
          </a:xfrm>
        </p:spPr>
        <p:txBody>
          <a:bodyPr>
            <a:normAutofit fontScale="62500" lnSpcReduction="20000"/>
          </a:bodyPr>
          <a:lstStyle/>
          <a:p>
            <a:pPr marL="109728" indent="0">
              <a:buNone/>
            </a:pPr>
            <a:r>
              <a:rPr lang="en-US" dirty="0"/>
              <a:t>Inference:</a:t>
            </a:r>
          </a:p>
          <a:p>
            <a:pPr>
              <a:buClrTx/>
              <a:buSzPct val="120000"/>
            </a:pPr>
            <a:r>
              <a:rPr lang="en-US" dirty="0" smtClean="0"/>
              <a:t>according </a:t>
            </a:r>
            <a:r>
              <a:rPr lang="en-US" dirty="0"/>
              <a:t>to the graph, patients having serum creatinine level more than 1.2 mg/</a:t>
            </a:r>
            <a:r>
              <a:rPr lang="en-US" dirty="0" err="1"/>
              <a:t>dL</a:t>
            </a:r>
            <a:r>
              <a:rPr lang="en-US" dirty="0"/>
              <a:t> and having high blood pressure are more likely to get heart failure.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838200"/>
            <a:ext cx="50292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9</a:t>
            </a:fld>
            <a:endParaRPr lang="en-US"/>
          </a:p>
        </p:txBody>
      </p:sp>
    </p:spTree>
    <p:extLst>
      <p:ext uri="{BB962C8B-B14F-4D97-AF65-F5344CB8AC3E}">
        <p14:creationId xmlns:p14="http://schemas.microsoft.com/office/powerpoint/2010/main" val="2399455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249</TotalTime>
  <Words>939</Words>
  <Application>Microsoft Office PowerPoint</Application>
  <PresentationFormat>On-screen Show (4:3)</PresentationFormat>
  <Paragraphs>112</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Urban</vt:lpstr>
      <vt:lpstr>Pushpin</vt:lpstr>
      <vt:lpstr>HEART FAILURE</vt:lpstr>
      <vt:lpstr>DEFINITION</vt:lpstr>
      <vt:lpstr>INTRODUCTION</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MACHINE LEARNING</vt:lpstr>
      <vt:lpstr>PowerPoint Presentation</vt:lpstr>
      <vt:lpstr>CONCLUSION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Microsoft</cp:lastModifiedBy>
  <cp:revision>24</cp:revision>
  <dcterms:created xsi:type="dcterms:W3CDTF">2020-07-31T10:50:49Z</dcterms:created>
  <dcterms:modified xsi:type="dcterms:W3CDTF">2020-08-01T19:41:46Z</dcterms:modified>
</cp:coreProperties>
</file>