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4" r:id="rId6"/>
    <p:sldId id="263" r:id="rId7"/>
    <p:sldId id="262" r:id="rId8"/>
    <p:sldId id="261" r:id="rId9"/>
    <p:sldId id="267" r:id="rId10"/>
    <p:sldId id="266" r:id="rId11"/>
    <p:sldId id="265" r:id="rId12"/>
    <p:sldId id="260"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6EAE7D-4B74-4F07-BC34-8DA592EF661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9E14-89AB-4129-B5CF-E479CEB5B00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6EAE7D-4B74-4F07-BC34-8DA592EF661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9E14-89AB-4129-B5CF-E479CEB5B00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6EAE7D-4B74-4F07-BC34-8DA592EF661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9E14-89AB-4129-B5CF-E479CEB5B007}"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6EAE7D-4B74-4F07-BC34-8DA592EF661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9E14-89AB-4129-B5CF-E479CEB5B007}"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6EAE7D-4B74-4F07-BC34-8DA592EF661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9E14-89AB-4129-B5CF-E479CEB5B007}"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6EAE7D-4B74-4F07-BC34-8DA592EF661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9E14-89AB-4129-B5CF-E479CEB5B007}"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6EAE7D-4B74-4F07-BC34-8DA592EF661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9E14-89AB-4129-B5CF-E479CEB5B007}"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6EAE7D-4B74-4F07-BC34-8DA592EF661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9E14-89AB-4129-B5CF-E479CEB5B00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6EAE7D-4B74-4F07-BC34-8DA592EF661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9E14-89AB-4129-B5CF-E479CEB5B00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6EAE7D-4B74-4F07-BC34-8DA592EF661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9E14-89AB-4129-B5CF-E479CEB5B00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C6EAE7D-4B74-4F07-BC34-8DA592EF661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7D9E14-89AB-4129-B5CF-E479CEB5B00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C6EAE7D-4B74-4F07-BC34-8DA592EF661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7D9E14-89AB-4129-B5CF-E479CEB5B00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6EAE7D-4B74-4F07-BC34-8DA592EF661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7D9E14-89AB-4129-B5CF-E479CEB5B00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EAE7D-4B74-4F07-BC34-8DA592EF661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7D9E14-89AB-4129-B5CF-E479CEB5B00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6EAE7D-4B74-4F07-BC34-8DA592EF661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7D9E14-89AB-4129-B5CF-E479CEB5B00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7D9E14-89AB-4129-B5CF-E479CEB5B007}" type="slidenum">
              <a:rPr lang="en-IN" smtClean="0"/>
            </a:fld>
            <a:endParaRPr lang="en-IN"/>
          </a:p>
        </p:txBody>
      </p:sp>
      <p:sp>
        <p:nvSpPr>
          <p:cNvPr id="5" name="Date Placeholder 4"/>
          <p:cNvSpPr>
            <a:spLocks noGrp="1"/>
          </p:cNvSpPr>
          <p:nvPr>
            <p:ph type="dt" sz="half" idx="10"/>
          </p:nvPr>
        </p:nvSpPr>
        <p:spPr/>
        <p:txBody>
          <a:bodyPr/>
          <a:lstStyle/>
          <a:p>
            <a:fld id="{9C6EAE7D-4B74-4F07-BC34-8DA592EF6615}" type="datetimeFigureOut">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6EAE7D-4B74-4F07-BC34-8DA592EF6615}"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7D9E14-89AB-4129-B5CF-E479CEB5B00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8528" y="1278099"/>
            <a:ext cx="7766936" cy="1646302"/>
          </a:xfrm>
        </p:spPr>
        <p:txBody>
          <a:bodyPr/>
          <a:lstStyle/>
          <a:p>
            <a:r>
              <a:rPr lang="en-US" dirty="0">
                <a:latin typeface="Algerian" panose="04020705040A02060702" pitchFamily="82" charset="0"/>
              </a:rPr>
              <a:t>WEB AND SOCIAL MEDIA ANALYTICS</a:t>
            </a:r>
            <a:endParaRPr lang="en-IN" dirty="0">
              <a:latin typeface="Algerian" panose="04020705040A02060702" pitchFamily="82" charset="0"/>
            </a:endParaRPr>
          </a:p>
        </p:txBody>
      </p:sp>
      <p:sp>
        <p:nvSpPr>
          <p:cNvPr id="3" name="Subtitle 2"/>
          <p:cNvSpPr>
            <a:spLocks noGrp="1"/>
          </p:cNvSpPr>
          <p:nvPr>
            <p:ph type="subTitle" idx="1"/>
          </p:nvPr>
        </p:nvSpPr>
        <p:spPr/>
        <p:txBody>
          <a:bodyPr>
            <a:noAutofit/>
          </a:bodyPr>
          <a:lstStyle/>
          <a:p>
            <a:r>
              <a:rPr lang="en-US" sz="3200" dirty="0">
                <a:solidFill>
                  <a:srgbClr val="002060"/>
                </a:solidFill>
                <a:latin typeface="Agency FB" panose="020B0503020202020204" pitchFamily="34" charset="0"/>
              </a:rPr>
              <a:t>By</a:t>
            </a:r>
            <a:endParaRPr lang="en-US" sz="3200" dirty="0">
              <a:solidFill>
                <a:srgbClr val="002060"/>
              </a:solidFill>
              <a:latin typeface="Agency FB" panose="020B0503020202020204" pitchFamily="34" charset="0"/>
            </a:endParaRPr>
          </a:p>
          <a:p>
            <a:r>
              <a:rPr lang="en-US" sz="3200" dirty="0" err="1">
                <a:solidFill>
                  <a:srgbClr val="002060"/>
                </a:solidFill>
                <a:latin typeface="Agency FB" panose="020B0503020202020204" pitchFamily="34" charset="0"/>
              </a:rPr>
              <a:t>Joyjit</a:t>
            </a:r>
            <a:r>
              <a:rPr lang="en-US" sz="3200" dirty="0">
                <a:solidFill>
                  <a:srgbClr val="002060"/>
                </a:solidFill>
                <a:latin typeface="Agency FB" panose="020B0503020202020204" pitchFamily="34" charset="0"/>
              </a:rPr>
              <a:t> Saha </a:t>
            </a:r>
            <a:endParaRPr lang="en-US" sz="3200" dirty="0">
              <a:solidFill>
                <a:srgbClr val="002060"/>
              </a:solidFill>
              <a:latin typeface="Agency FB" panose="020B0503020202020204" pitchFamily="34" charset="0"/>
            </a:endParaRPr>
          </a:p>
          <a:p>
            <a:r>
              <a:rPr lang="en-US" sz="3200" dirty="0">
                <a:solidFill>
                  <a:srgbClr val="002060"/>
                </a:solidFill>
                <a:latin typeface="Agency FB" panose="020B0503020202020204" pitchFamily="34" charset="0"/>
              </a:rPr>
              <a:t>Meghana S M</a:t>
            </a:r>
            <a:endParaRPr lang="en-IN" sz="3200" dirty="0">
              <a:solidFill>
                <a:srgbClr val="002060"/>
              </a:solidFill>
              <a:latin typeface="Agency FB" panose="020B05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5874" y="118682"/>
            <a:ext cx="10098157" cy="707886"/>
          </a:xfrm>
          <a:prstGeom prst="rect">
            <a:avLst/>
          </a:prstGeom>
          <a:noFill/>
        </p:spPr>
        <p:txBody>
          <a:bodyPr wrap="square">
            <a:spAutoFit/>
          </a:bodyPr>
          <a:lstStyle/>
          <a:p>
            <a:r>
              <a:rPr lang="en-IN" sz="4000" dirty="0">
                <a:solidFill>
                  <a:srgbClr val="00B0F0"/>
                </a:solidFill>
                <a:latin typeface="Algerian" panose="04020705040A02060702" pitchFamily="82" charset="0"/>
              </a:rPr>
              <a:t>FINAL DASHBOARD OF VISUALISATIONS </a:t>
            </a:r>
            <a:endParaRPr lang="en-IN" sz="4000" dirty="0">
              <a:solidFill>
                <a:srgbClr val="00B0F0"/>
              </a:solidFill>
              <a:latin typeface="Algerian" panose="04020705040A02060702" pitchFamily="82" charset="0"/>
            </a:endParaRPr>
          </a:p>
        </p:txBody>
      </p:sp>
      <p:pic>
        <p:nvPicPr>
          <p:cNvPr id="5" name="Picture 4" descr="A screenshot of a web and social media analysis&#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1" r="1214" b="6359"/>
          <a:stretch>
            <a:fillRect/>
          </a:stretch>
        </p:blipFill>
        <p:spPr>
          <a:xfrm>
            <a:off x="609600" y="826568"/>
            <a:ext cx="11249025" cy="57106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29862" y="426621"/>
            <a:ext cx="6098458" cy="707886"/>
          </a:xfrm>
          <a:prstGeom prst="rect">
            <a:avLst/>
          </a:prstGeom>
          <a:noFill/>
        </p:spPr>
        <p:txBody>
          <a:bodyPr wrap="square">
            <a:spAutoFit/>
          </a:bodyPr>
          <a:lstStyle/>
          <a:p>
            <a:r>
              <a:rPr lang="en-IN" sz="4000" dirty="0">
                <a:solidFill>
                  <a:srgbClr val="00B0F0"/>
                </a:solidFill>
                <a:latin typeface="Algerian" panose="04020705040A02060702" pitchFamily="82" charset="0"/>
              </a:rPr>
              <a:t>RECOMMENDATIONS</a:t>
            </a:r>
            <a:endParaRPr lang="en-IN" sz="4000" dirty="0">
              <a:solidFill>
                <a:srgbClr val="00B0F0"/>
              </a:solidFill>
              <a:latin typeface="Algerian" panose="04020705040A02060702" pitchFamily="82" charset="0"/>
            </a:endParaRPr>
          </a:p>
        </p:txBody>
      </p:sp>
      <p:sp>
        <p:nvSpPr>
          <p:cNvPr id="5" name="TextBox 4"/>
          <p:cNvSpPr txBox="1"/>
          <p:nvPr/>
        </p:nvSpPr>
        <p:spPr>
          <a:xfrm>
            <a:off x="1211239" y="1997839"/>
            <a:ext cx="8765274" cy="3170099"/>
          </a:xfrm>
          <a:prstGeom prst="rect">
            <a:avLst/>
          </a:prstGeom>
          <a:noFill/>
        </p:spPr>
        <p:txBody>
          <a:bodyPr wrap="square">
            <a:spAutoFit/>
          </a:bodyPr>
          <a:lstStyle/>
          <a:p>
            <a:pPr marL="285750" indent="-285750">
              <a:buFont typeface="Wingdings" panose="05000000000000000000" pitchFamily="2" charset="2"/>
              <a:buChar char="q"/>
            </a:pPr>
            <a:r>
              <a:rPr lang="en-US" dirty="0"/>
              <a:t> </a:t>
            </a:r>
            <a:r>
              <a:rPr lang="en-US" sz="2000" dirty="0"/>
              <a:t>Since now we know our competitors include brands like Samsung, Motorola, HTC, Huawei and Apple; we have to keep a keen eye on the services and features offered by them.</a:t>
            </a:r>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r>
              <a:rPr lang="en-US" sz="2000" dirty="0"/>
              <a:t>  The market we are focusing on is a mid range price segment market since the price range preferred is in the range- 150$- 70$. This gives us the segment we need to focus and introduce our range of products in.</a:t>
            </a:r>
            <a:endParaRPr lang="en-US" sz="2000" dirty="0"/>
          </a:p>
          <a:p>
            <a:r>
              <a:rPr lang="en-US" sz="2000" dirty="0"/>
              <a:t> </a:t>
            </a:r>
            <a:endParaRPr lang="en-US" sz="2000" dirty="0"/>
          </a:p>
          <a:p>
            <a:pPr marL="285750" indent="-285750">
              <a:buFont typeface="Wingdings" panose="05000000000000000000" pitchFamily="2" charset="2"/>
              <a:buChar char="q"/>
            </a:pPr>
            <a:r>
              <a:rPr lang="en-US" sz="2000" dirty="0"/>
              <a:t> Features we must have- 1. Android OS, 2. 5.1-5.7 inches screen, a processor of 2.7 GHz and a camera of lens 16MP.</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75514" y="709262"/>
            <a:ext cx="6107372" cy="769441"/>
          </a:xfrm>
          <a:prstGeom prst="rect">
            <a:avLst/>
          </a:prstGeom>
          <a:noFill/>
        </p:spPr>
        <p:txBody>
          <a:bodyPr wrap="square">
            <a:spAutoFit/>
          </a:bodyPr>
          <a:lstStyle/>
          <a:p>
            <a:r>
              <a:rPr lang="en-IN" sz="4400" dirty="0">
                <a:solidFill>
                  <a:srgbClr val="00B0F0"/>
                </a:solidFill>
                <a:latin typeface="Algerian" panose="04020705040A02060702" pitchFamily="82" charset="0"/>
              </a:rPr>
              <a:t>APPENDIX</a:t>
            </a:r>
            <a:endParaRPr lang="en-IN" sz="4400" dirty="0">
              <a:solidFill>
                <a:srgbClr val="00B0F0"/>
              </a:solidFill>
              <a:latin typeface="Algerian" panose="04020705040A02060702" pitchFamily="82" charset="0"/>
            </a:endParaRPr>
          </a:p>
        </p:txBody>
      </p:sp>
      <p:sp>
        <p:nvSpPr>
          <p:cNvPr id="7" name="TextBox 6"/>
          <p:cNvSpPr txBox="1"/>
          <p:nvPr/>
        </p:nvSpPr>
        <p:spPr>
          <a:xfrm>
            <a:off x="1828800" y="1705970"/>
            <a:ext cx="8843749" cy="4401205"/>
          </a:xfrm>
          <a:prstGeom prst="rect">
            <a:avLst/>
          </a:prstGeom>
          <a:noFill/>
        </p:spPr>
        <p:txBody>
          <a:bodyPr wrap="square">
            <a:spAutoFit/>
          </a:bodyPr>
          <a:lstStyle/>
          <a:p>
            <a:r>
              <a:rPr lang="en-IN" sz="2000" dirty="0">
                <a:solidFill>
                  <a:srgbClr val="00B0F0"/>
                </a:solidFill>
                <a:latin typeface="Algerian" panose="04020705040A02060702" pitchFamily="82" charset="0"/>
              </a:rPr>
              <a:t>DATA SOURCE:  </a:t>
            </a:r>
            <a:r>
              <a:rPr lang="en-IN" sz="2000" dirty="0"/>
              <a:t>Amazon review data (ucsd.edu)</a:t>
            </a:r>
            <a:endParaRPr lang="en-IN" sz="2000" dirty="0"/>
          </a:p>
          <a:p>
            <a:endParaRPr lang="en-IN" sz="2000" dirty="0"/>
          </a:p>
          <a:p>
            <a:r>
              <a:rPr lang="en-IN" sz="2000" dirty="0"/>
              <a:t>http://jmcauley.ucsd.edu/data/amazon/index_2014.html</a:t>
            </a:r>
            <a:endParaRPr lang="en-IN" sz="2000" dirty="0"/>
          </a:p>
          <a:p>
            <a:endParaRPr lang="en-IN" sz="2000" dirty="0"/>
          </a:p>
          <a:p>
            <a:r>
              <a:rPr lang="en-IN" sz="2000" dirty="0">
                <a:solidFill>
                  <a:srgbClr val="00B0F0"/>
                </a:solidFill>
                <a:latin typeface="Algerian" panose="04020705040A02060702" pitchFamily="82" charset="0"/>
              </a:rPr>
              <a:t> METHODOLOGY:</a:t>
            </a:r>
            <a:endParaRPr lang="en-IN" sz="2000" dirty="0">
              <a:solidFill>
                <a:srgbClr val="00B0F0"/>
              </a:solidFill>
              <a:latin typeface="Algerian" panose="04020705040A02060702" pitchFamily="82" charset="0"/>
            </a:endParaRPr>
          </a:p>
          <a:p>
            <a:pPr marL="285750" indent="-285750">
              <a:buFont typeface="Wingdings" panose="05000000000000000000" pitchFamily="2" charset="2"/>
              <a:buChar char="q"/>
            </a:pPr>
            <a:endParaRPr lang="en-IN" sz="2000" dirty="0"/>
          </a:p>
          <a:p>
            <a:pPr marL="285750" indent="-285750">
              <a:buFont typeface="Wingdings" panose="05000000000000000000" pitchFamily="2" charset="2"/>
              <a:buChar char="q"/>
            </a:pPr>
            <a:r>
              <a:rPr lang="en-IN" sz="2000" dirty="0"/>
              <a:t>  Performed cleaning, preprocessing the data.</a:t>
            </a:r>
            <a:endParaRPr lang="en-IN" sz="2000" dirty="0"/>
          </a:p>
          <a:p>
            <a:endParaRPr lang="en-IN" sz="2000" dirty="0"/>
          </a:p>
          <a:p>
            <a:pPr marL="285750" indent="-285750">
              <a:buFont typeface="Wingdings" panose="05000000000000000000" pitchFamily="2" charset="2"/>
              <a:buChar char="q"/>
            </a:pPr>
            <a:r>
              <a:rPr lang="en-IN" sz="2000" dirty="0"/>
              <a:t>  Done Text Analytics with NLP to review the customer sentiment.</a:t>
            </a:r>
            <a:endParaRPr lang="en-IN" sz="2000" dirty="0"/>
          </a:p>
          <a:p>
            <a:endParaRPr lang="en-IN" sz="2000" dirty="0"/>
          </a:p>
          <a:p>
            <a:pPr marL="285750" indent="-285750">
              <a:buFont typeface="Wingdings" panose="05000000000000000000" pitchFamily="2" charset="2"/>
              <a:buChar char="q"/>
            </a:pPr>
            <a:r>
              <a:rPr lang="en-IN" sz="2000" dirty="0"/>
              <a:t> Building Dashboard for visualizations in Tableau for better understanding.</a:t>
            </a:r>
            <a:endParaRPr lang="en-IN" sz="2000" dirty="0"/>
          </a:p>
          <a:p>
            <a:endParaRPr lang="en-IN" sz="2000" dirty="0"/>
          </a:p>
          <a:p>
            <a:pPr marL="285750" indent="-285750">
              <a:buFont typeface="Wingdings" panose="05000000000000000000" pitchFamily="2" charset="2"/>
              <a:buChar char="q"/>
            </a:pPr>
            <a:r>
              <a:rPr lang="en-IN" sz="2000" dirty="0"/>
              <a:t> Building search engine classification using Naive </a:t>
            </a:r>
            <a:r>
              <a:rPr lang="en-IN" sz="2000" dirty="0" err="1"/>
              <a:t>Baiyes</a:t>
            </a:r>
            <a:r>
              <a:rPr lang="en-IN" sz="2000" dirty="0"/>
              <a:t> ML algorithm</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03514" y="583959"/>
            <a:ext cx="6102626" cy="923330"/>
          </a:xfrm>
          <a:prstGeom prst="rect">
            <a:avLst/>
          </a:prstGeom>
          <a:noFill/>
        </p:spPr>
        <p:txBody>
          <a:bodyPr wrap="square">
            <a:spAutoFit/>
          </a:bodyPr>
          <a:lstStyle/>
          <a:p>
            <a:r>
              <a:rPr lang="en-IN" sz="4400" dirty="0">
                <a:solidFill>
                  <a:srgbClr val="00B0F0"/>
                </a:solidFill>
                <a:latin typeface="Algerian" panose="04020705040A02060702" pitchFamily="82" charset="0"/>
              </a:rPr>
              <a:t>AGENDA</a:t>
            </a:r>
            <a:r>
              <a:rPr lang="en-IN" sz="5400" dirty="0">
                <a:solidFill>
                  <a:srgbClr val="00B0F0"/>
                </a:solidFill>
                <a:latin typeface="Algerian" panose="04020705040A02060702" pitchFamily="82" charset="0"/>
              </a:rPr>
              <a:t> :</a:t>
            </a:r>
            <a:endParaRPr lang="en-IN" sz="5400" dirty="0">
              <a:solidFill>
                <a:srgbClr val="00B0F0"/>
              </a:solidFill>
              <a:latin typeface="Algerian" panose="04020705040A02060702" pitchFamily="82" charset="0"/>
            </a:endParaRPr>
          </a:p>
        </p:txBody>
      </p:sp>
      <p:sp>
        <p:nvSpPr>
          <p:cNvPr id="9" name="TextBox 8"/>
          <p:cNvSpPr txBox="1"/>
          <p:nvPr/>
        </p:nvSpPr>
        <p:spPr>
          <a:xfrm>
            <a:off x="1603514" y="1874728"/>
            <a:ext cx="7550426" cy="3108543"/>
          </a:xfrm>
          <a:prstGeom prst="rect">
            <a:avLst/>
          </a:prstGeom>
          <a:noFill/>
        </p:spPr>
        <p:txBody>
          <a:bodyPr wrap="square">
            <a:spAutoFit/>
          </a:bodyPr>
          <a:lstStyle/>
          <a:p>
            <a:pPr marL="457200" indent="-457200">
              <a:buFont typeface="Wingdings" panose="05000000000000000000" pitchFamily="2" charset="2"/>
              <a:buChar char="q"/>
            </a:pPr>
            <a:r>
              <a:rPr lang="en-US" sz="2800" dirty="0"/>
              <a:t> Objective </a:t>
            </a:r>
            <a:endParaRPr lang="en-US" sz="2800" dirty="0"/>
          </a:p>
          <a:p>
            <a:pPr marL="457200" indent="-457200">
              <a:buFont typeface="Wingdings" panose="05000000000000000000" pitchFamily="2" charset="2"/>
              <a:buChar char="q"/>
            </a:pPr>
            <a:r>
              <a:rPr lang="en-US" sz="2800" dirty="0"/>
              <a:t> Background </a:t>
            </a:r>
            <a:endParaRPr lang="en-US" sz="2800" dirty="0"/>
          </a:p>
          <a:p>
            <a:pPr marL="457200" indent="-457200">
              <a:buFont typeface="Wingdings" panose="05000000000000000000" pitchFamily="2" charset="2"/>
              <a:buChar char="q"/>
            </a:pPr>
            <a:r>
              <a:rPr lang="en-US" sz="2800" dirty="0"/>
              <a:t> Key Findings </a:t>
            </a:r>
            <a:endParaRPr lang="en-US" sz="2800" dirty="0"/>
          </a:p>
          <a:p>
            <a:pPr marL="457200" indent="-457200">
              <a:buFont typeface="Wingdings" panose="05000000000000000000" pitchFamily="2" charset="2"/>
              <a:buChar char="q"/>
            </a:pPr>
            <a:r>
              <a:rPr lang="en-US" sz="2800" dirty="0"/>
              <a:t> Recommendations </a:t>
            </a:r>
            <a:endParaRPr lang="en-US" sz="2800" dirty="0"/>
          </a:p>
          <a:p>
            <a:pPr marL="457200" indent="-457200">
              <a:buFont typeface="Wingdings" panose="05000000000000000000" pitchFamily="2" charset="2"/>
              <a:buChar char="q"/>
            </a:pPr>
            <a:r>
              <a:rPr lang="en-US" sz="2800" dirty="0"/>
              <a:t> Appendix</a:t>
            </a:r>
            <a:endParaRPr lang="en-US" sz="2800" dirty="0"/>
          </a:p>
          <a:p>
            <a:r>
              <a:rPr lang="en-US" sz="2800" dirty="0"/>
              <a:t>   (</a:t>
            </a:r>
            <a:r>
              <a:rPr lang="en-US" sz="2800" dirty="0" err="1"/>
              <a:t>i</a:t>
            </a:r>
            <a:r>
              <a:rPr lang="en-US" sz="2800" dirty="0"/>
              <a:t>) Data source</a:t>
            </a:r>
            <a:endParaRPr lang="en-US" sz="2800" dirty="0"/>
          </a:p>
          <a:p>
            <a:r>
              <a:rPr lang="en-US" sz="2800" dirty="0"/>
              <a:t>  (ii) </a:t>
            </a:r>
            <a:r>
              <a:rPr lang="en-US" sz="2800" dirty="0" err="1"/>
              <a:t>Methodolog</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8043" y="849004"/>
            <a:ext cx="6102626" cy="769441"/>
          </a:xfrm>
          <a:prstGeom prst="rect">
            <a:avLst/>
          </a:prstGeom>
          <a:noFill/>
        </p:spPr>
        <p:txBody>
          <a:bodyPr wrap="square">
            <a:spAutoFit/>
          </a:bodyPr>
          <a:lstStyle/>
          <a:p>
            <a:r>
              <a:rPr lang="en-IN" sz="4400" dirty="0">
                <a:solidFill>
                  <a:srgbClr val="00B0F0"/>
                </a:solidFill>
                <a:latin typeface="Algerian" panose="04020705040A02060702" pitchFamily="82" charset="0"/>
              </a:rPr>
              <a:t>OBJECTIVE:</a:t>
            </a:r>
            <a:endParaRPr lang="en-IN" sz="4400" dirty="0">
              <a:solidFill>
                <a:srgbClr val="00B0F0"/>
              </a:solidFill>
              <a:latin typeface="Algerian" panose="04020705040A02060702" pitchFamily="82" charset="0"/>
            </a:endParaRPr>
          </a:p>
        </p:txBody>
      </p:sp>
      <p:sp>
        <p:nvSpPr>
          <p:cNvPr id="5" name="TextBox 4"/>
          <p:cNvSpPr txBox="1"/>
          <p:nvPr/>
        </p:nvSpPr>
        <p:spPr>
          <a:xfrm>
            <a:off x="970721" y="2353486"/>
            <a:ext cx="8557591" cy="1938992"/>
          </a:xfrm>
          <a:prstGeom prst="rect">
            <a:avLst/>
          </a:prstGeom>
          <a:noFill/>
        </p:spPr>
        <p:txBody>
          <a:bodyPr wrap="square">
            <a:spAutoFit/>
          </a:bodyPr>
          <a:lstStyle/>
          <a:p>
            <a:pPr marL="342900" indent="-342900">
              <a:buFont typeface="Wingdings" panose="05000000000000000000" pitchFamily="2" charset="2"/>
              <a:buChar char="q"/>
            </a:pPr>
            <a:r>
              <a:rPr lang="en-US" sz="2400" dirty="0"/>
              <a:t>To Provide major insights for a cell phone industry to help them develop a new product optimally.</a:t>
            </a:r>
            <a:endParaRPr lang="en-US" sz="2400" dirty="0"/>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  To tweak the marketing strategies in order to add more value to the product and close the supply demand gap.</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2999" y="822499"/>
            <a:ext cx="6102626" cy="769441"/>
          </a:xfrm>
          <a:prstGeom prst="rect">
            <a:avLst/>
          </a:prstGeom>
          <a:noFill/>
        </p:spPr>
        <p:txBody>
          <a:bodyPr wrap="square">
            <a:spAutoFit/>
          </a:bodyPr>
          <a:lstStyle/>
          <a:p>
            <a:r>
              <a:rPr lang="en-IN" sz="4400" dirty="0">
                <a:solidFill>
                  <a:srgbClr val="00B0F0"/>
                </a:solidFill>
                <a:latin typeface="Algerian" panose="04020705040A02060702" pitchFamily="82" charset="0"/>
              </a:rPr>
              <a:t>BACKGROUND :</a:t>
            </a:r>
            <a:endParaRPr lang="en-IN" sz="4400" dirty="0">
              <a:solidFill>
                <a:srgbClr val="00B0F0"/>
              </a:solidFill>
              <a:latin typeface="Algerian" panose="04020705040A02060702" pitchFamily="82" charset="0"/>
            </a:endParaRPr>
          </a:p>
        </p:txBody>
      </p:sp>
      <p:sp>
        <p:nvSpPr>
          <p:cNvPr id="5" name="TextBox 4"/>
          <p:cNvSpPr txBox="1"/>
          <p:nvPr/>
        </p:nvSpPr>
        <p:spPr>
          <a:xfrm>
            <a:off x="1033669" y="2644170"/>
            <a:ext cx="11025809" cy="1569660"/>
          </a:xfrm>
          <a:prstGeom prst="rect">
            <a:avLst/>
          </a:prstGeom>
          <a:noFill/>
        </p:spPr>
        <p:txBody>
          <a:bodyPr wrap="square">
            <a:spAutoFit/>
          </a:bodyPr>
          <a:lstStyle/>
          <a:p>
            <a:r>
              <a:rPr lang="en-US" sz="2400" dirty="0">
                <a:cs typeface="Arial" panose="020B0604020202020204" pitchFamily="34" charset="0"/>
              </a:rPr>
              <a:t>As the firm has just entered the mobile market three years ago, </a:t>
            </a:r>
            <a:endParaRPr lang="en-US" sz="2400" dirty="0">
              <a:cs typeface="Arial" panose="020B0604020202020204" pitchFamily="34" charset="0"/>
            </a:endParaRPr>
          </a:p>
          <a:p>
            <a:r>
              <a:rPr lang="en-US" sz="2400" dirty="0">
                <a:cs typeface="Arial" panose="020B0604020202020204" pitchFamily="34" charset="0"/>
              </a:rPr>
              <a:t>they want to understand their competitors and preference of their </a:t>
            </a:r>
            <a:endParaRPr lang="en-US" sz="2400" dirty="0">
              <a:cs typeface="Arial" panose="020B0604020202020204" pitchFamily="34" charset="0"/>
            </a:endParaRPr>
          </a:p>
          <a:p>
            <a:r>
              <a:rPr lang="en-US" sz="2400" dirty="0">
                <a:cs typeface="Arial" panose="020B0604020202020204" pitchFamily="34" charset="0"/>
              </a:rPr>
              <a:t>users, so that they can design their strategies accordingly.</a:t>
            </a:r>
            <a:endParaRPr lang="en-IN" sz="2400" dirty="0">
              <a:cs typeface="Arial" panose="020B0604020202020204" pitchFamily="34" charset="0"/>
            </a:endParaRPr>
          </a:p>
          <a:p>
            <a:endParaRPr lang="en-IN" sz="2400" dirty="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Group 108"/>
          <p:cNvGrpSpPr>
            <a:grpSpLocks noGrp="1" noRot="1" noChangeAspect="1" noMove="1" noResize="1" noUngrp="1"/>
          </p:cNvGrpSpPr>
          <p:nvPr/>
        </p:nvGrpSpPr>
        <p:grpSpPr>
          <a:xfrm>
            <a:off x="0" y="-8467"/>
            <a:ext cx="12192000" cy="6866467"/>
            <a:chOff x="0" y="-8467"/>
            <a:chExt cx="12192000" cy="6866467"/>
          </a:xfrm>
        </p:grpSpPr>
        <p:cxnSp>
          <p:nvCxnSpPr>
            <p:cNvPr id="110" name="Straight Connector 10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4" name="Isosceles Triangle 11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8" name="Isosceles Triangle 11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9" name="Isosceles Triangle 11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p:cNvSpPr txBox="1"/>
          <p:nvPr/>
        </p:nvSpPr>
        <p:spPr>
          <a:xfrm>
            <a:off x="676746" y="609600"/>
            <a:ext cx="3729076" cy="1320800"/>
          </a:xfrm>
          <a:prstGeom prst="rect">
            <a:avLst/>
          </a:prstGeom>
        </p:spPr>
        <p:txBody>
          <a:bodyPr vert="horz" lIns="91440" tIns="45720" rIns="91440" bIns="45720" rtlCol="0" anchor="ctr">
            <a:normAutofit/>
          </a:bodyPr>
          <a:lstStyle/>
          <a:p>
            <a:pPr>
              <a:spcBef>
                <a:spcPct val="0"/>
              </a:spcBef>
              <a:spcAft>
                <a:spcPts val="600"/>
              </a:spcAft>
            </a:pPr>
            <a:r>
              <a:rPr lang="en-US" sz="3600" dirty="0">
                <a:solidFill>
                  <a:srgbClr val="00B0F0"/>
                </a:solidFill>
                <a:latin typeface="Algerian" panose="04020705040A02060702" pitchFamily="82" charset="0"/>
                <a:ea typeface="+mj-ea"/>
                <a:cs typeface="+mj-cs"/>
              </a:rPr>
              <a:t>MOST POPULAR BRANDS</a:t>
            </a:r>
            <a:endParaRPr lang="en-US" sz="3600" dirty="0">
              <a:solidFill>
                <a:srgbClr val="00B0F0"/>
              </a:solidFill>
              <a:latin typeface="Algerian" panose="04020705040A02060702" pitchFamily="82" charset="0"/>
              <a:ea typeface="+mj-ea"/>
              <a:cs typeface="+mj-cs"/>
            </a:endParaRPr>
          </a:p>
        </p:txBody>
      </p:sp>
      <p:sp>
        <p:nvSpPr>
          <p:cNvPr id="5" name="TextBox 4"/>
          <p:cNvSpPr txBox="1"/>
          <p:nvPr/>
        </p:nvSpPr>
        <p:spPr>
          <a:xfrm>
            <a:off x="685167" y="2160589"/>
            <a:ext cx="3720916" cy="3560733"/>
          </a:xfrm>
          <a:prstGeom prst="rect">
            <a:avLst/>
          </a:prstGeom>
        </p:spPr>
        <p:txBody>
          <a:bodyPr vert="horz" lIns="91440" tIns="45720" rIns="91440" bIns="45720" rtlCol="0">
            <a:normAutofit/>
          </a:bodyPr>
          <a:lstStyle/>
          <a:p>
            <a:pPr marL="285750" indent="-285750">
              <a:lnSpc>
                <a:spcPct val="90000"/>
              </a:lnSpc>
              <a:spcBef>
                <a:spcPts val="1000"/>
              </a:spcBef>
              <a:buClr>
                <a:schemeClr val="tx1"/>
              </a:buClr>
              <a:buSzPct val="80000"/>
              <a:buFont typeface="Wingdings" panose="05000000000000000000" pitchFamily="2" charset="2"/>
              <a:buChar char="q"/>
            </a:pPr>
            <a:r>
              <a:rPr lang="en-US" dirty="0">
                <a:solidFill>
                  <a:schemeClr val="tx1">
                    <a:lumMod val="75000"/>
                    <a:lumOff val="25000"/>
                  </a:schemeClr>
                </a:solidFill>
              </a:rPr>
              <a:t> The most reviewed brands that has major popularity among users are Samsung(38.89%), Motorola(9.35%), LG(13.23%), Huawei(7.39%), HTC(4.09%), Blu(7.97%) and Apple(4.04%).</a:t>
            </a:r>
            <a:endParaRPr lang="en-US" dirty="0">
              <a:solidFill>
                <a:schemeClr val="tx1">
                  <a:lumMod val="75000"/>
                  <a:lumOff val="25000"/>
                </a:schemeClr>
              </a:solidFill>
            </a:endParaRPr>
          </a:p>
          <a:p>
            <a:pPr marL="285750" indent="-285750">
              <a:lnSpc>
                <a:spcPct val="90000"/>
              </a:lnSpc>
              <a:spcBef>
                <a:spcPts val="1000"/>
              </a:spcBef>
              <a:buClr>
                <a:schemeClr val="tx1"/>
              </a:buClr>
              <a:buSzPct val="80000"/>
              <a:buFont typeface="Wingdings" panose="05000000000000000000" pitchFamily="2" charset="2"/>
              <a:buChar char="q"/>
            </a:pPr>
            <a:endParaRPr lang="en-US" dirty="0">
              <a:solidFill>
                <a:schemeClr val="tx1">
                  <a:lumMod val="75000"/>
                  <a:lumOff val="25000"/>
                </a:schemeClr>
              </a:solidFill>
            </a:endParaRPr>
          </a:p>
          <a:p>
            <a:pPr marL="285750" indent="-285750">
              <a:lnSpc>
                <a:spcPct val="90000"/>
              </a:lnSpc>
              <a:spcBef>
                <a:spcPts val="1000"/>
              </a:spcBef>
              <a:buClr>
                <a:schemeClr val="tx1"/>
              </a:buClr>
              <a:buSzPct val="80000"/>
              <a:buFont typeface="Wingdings" panose="05000000000000000000" pitchFamily="2" charset="2"/>
              <a:buChar char="q"/>
            </a:pPr>
            <a:r>
              <a:rPr lang="en-US" dirty="0">
                <a:solidFill>
                  <a:schemeClr val="tx1">
                    <a:lumMod val="75000"/>
                    <a:lumOff val="25000"/>
                  </a:schemeClr>
                </a:solidFill>
              </a:rPr>
              <a:t> Since now we know how the market is controlled by these competitors, we can focus on the features and services provided by these brands.</a:t>
            </a:r>
            <a:endParaRPr lang="en-US" dirty="0">
              <a:solidFill>
                <a:schemeClr val="tx1">
                  <a:lumMod val="75000"/>
                  <a:lumOff val="25000"/>
                </a:schemeClr>
              </a:solidFill>
            </a:endParaRPr>
          </a:p>
        </p:txBody>
      </p:sp>
      <p:pic>
        <p:nvPicPr>
          <p:cNvPr id="35" name="Picture 34"/>
          <p:cNvPicPr>
            <a:picLocks noChangeAspect="1"/>
          </p:cNvPicPr>
          <p:nvPr/>
        </p:nvPicPr>
        <p:blipFill rotWithShape="1">
          <a:blip r:embed="rId1"/>
          <a:srcRect l="12912" r="23690" b="2"/>
          <a:stretch>
            <a:fillRect/>
          </a:stretch>
        </p:blipFill>
        <p:spPr>
          <a:xfrm>
            <a:off x="4405823" y="1153028"/>
            <a:ext cx="5300886" cy="45682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1853" y="531155"/>
            <a:ext cx="8516459" cy="1200329"/>
          </a:xfrm>
          <a:prstGeom prst="rect">
            <a:avLst/>
          </a:prstGeom>
          <a:noFill/>
        </p:spPr>
        <p:txBody>
          <a:bodyPr wrap="square">
            <a:spAutoFit/>
          </a:bodyPr>
          <a:lstStyle/>
          <a:p>
            <a:r>
              <a:rPr lang="en-US" sz="3600" dirty="0">
                <a:solidFill>
                  <a:srgbClr val="00B0F0"/>
                </a:solidFill>
                <a:latin typeface="Algerian" panose="04020705040A02060702" pitchFamily="82" charset="0"/>
              </a:rPr>
              <a:t>RATINGS OF BRANDS WITH RESPECT TO CUSTOMERS </a:t>
            </a:r>
            <a:endParaRPr lang="en-IN" sz="3600" dirty="0">
              <a:solidFill>
                <a:srgbClr val="00B0F0"/>
              </a:solidFill>
              <a:latin typeface="Algerian" panose="04020705040A02060702" pitchFamily="82" charset="0"/>
            </a:endParaRPr>
          </a:p>
        </p:txBody>
      </p:sp>
      <p:sp>
        <p:nvSpPr>
          <p:cNvPr id="5" name="TextBox 4"/>
          <p:cNvSpPr txBox="1"/>
          <p:nvPr/>
        </p:nvSpPr>
        <p:spPr>
          <a:xfrm>
            <a:off x="705678" y="2064820"/>
            <a:ext cx="4065105" cy="3416320"/>
          </a:xfrm>
          <a:prstGeom prst="rect">
            <a:avLst/>
          </a:prstGeom>
          <a:noFill/>
        </p:spPr>
        <p:txBody>
          <a:bodyPr wrap="square">
            <a:spAutoFit/>
          </a:bodyPr>
          <a:lstStyle/>
          <a:p>
            <a:pPr marL="285750" indent="-285750">
              <a:buFont typeface="Wingdings" panose="05000000000000000000" pitchFamily="2" charset="2"/>
              <a:buChar char="q"/>
            </a:pPr>
            <a:r>
              <a:rPr lang="en-US" dirty="0"/>
              <a:t> By Referring the Customers’ Ratings with respect to different brands, we observe that even though Samsung controls the major sector of the market in terms of popularity, still other brands like LG, Apple, Blackberry, HTC, Huawei are positively related.</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we must look at the features provided by these each brand.</a:t>
            </a:r>
            <a:endParaRPr lang="en-IN" dirty="0"/>
          </a:p>
        </p:txBody>
      </p:sp>
      <p:pic>
        <p:nvPicPr>
          <p:cNvPr id="7" name="Picture 6"/>
          <p:cNvPicPr>
            <a:picLocks noChangeAspect="1"/>
          </p:cNvPicPr>
          <p:nvPr/>
        </p:nvPicPr>
        <p:blipFill>
          <a:blip r:embed="rId1"/>
          <a:stretch>
            <a:fillRect/>
          </a:stretch>
        </p:blipFill>
        <p:spPr>
          <a:xfrm>
            <a:off x="5182531" y="1398971"/>
            <a:ext cx="4255767" cy="46360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0392" y="637172"/>
            <a:ext cx="7602059" cy="707886"/>
          </a:xfrm>
          <a:prstGeom prst="rect">
            <a:avLst/>
          </a:prstGeom>
          <a:noFill/>
        </p:spPr>
        <p:txBody>
          <a:bodyPr wrap="square">
            <a:spAutoFit/>
          </a:bodyPr>
          <a:lstStyle/>
          <a:p>
            <a:r>
              <a:rPr lang="en-IN" sz="4000" dirty="0">
                <a:solidFill>
                  <a:srgbClr val="00B0F0"/>
                </a:solidFill>
                <a:latin typeface="Algerian" panose="04020705040A02060702" pitchFamily="82" charset="0"/>
              </a:rPr>
              <a:t>BRANDS WITH PRICE VARIANTS</a:t>
            </a:r>
            <a:endParaRPr lang="en-IN" sz="4000" dirty="0">
              <a:solidFill>
                <a:srgbClr val="00B0F0"/>
              </a:solidFill>
              <a:latin typeface="Algerian" panose="04020705040A02060702" pitchFamily="82" charset="0"/>
            </a:endParaRPr>
          </a:p>
        </p:txBody>
      </p:sp>
      <p:sp>
        <p:nvSpPr>
          <p:cNvPr id="5" name="TextBox 4"/>
          <p:cNvSpPr txBox="1"/>
          <p:nvPr/>
        </p:nvSpPr>
        <p:spPr>
          <a:xfrm>
            <a:off x="222281" y="2305615"/>
            <a:ext cx="3604132" cy="2031325"/>
          </a:xfrm>
          <a:prstGeom prst="rect">
            <a:avLst/>
          </a:prstGeom>
          <a:noFill/>
        </p:spPr>
        <p:txBody>
          <a:bodyPr wrap="square">
            <a:spAutoFit/>
          </a:bodyPr>
          <a:lstStyle/>
          <a:p>
            <a:pPr marL="342900" indent="-342900">
              <a:buFont typeface="Wingdings" panose="05000000000000000000" pitchFamily="2" charset="2"/>
              <a:buChar char="q"/>
            </a:pPr>
            <a:r>
              <a:rPr lang="en-US" dirty="0"/>
              <a:t>The price preferred by the customers lies in the range of 150$ - 70$. </a:t>
            </a:r>
            <a:endParaRPr lang="en-US" dirty="0"/>
          </a:p>
          <a:p>
            <a:endParaRPr lang="en-US" dirty="0"/>
          </a:p>
          <a:p>
            <a:pPr marL="342900" indent="-342900">
              <a:buFont typeface="Wingdings" panose="05000000000000000000" pitchFamily="2" charset="2"/>
              <a:buChar char="q"/>
            </a:pPr>
            <a:r>
              <a:rPr lang="en-US" dirty="0"/>
              <a:t>This should be the price segment that we should be targeting.</a:t>
            </a:r>
            <a:endParaRPr lang="en-IN" dirty="0"/>
          </a:p>
        </p:txBody>
      </p:sp>
      <p:pic>
        <p:nvPicPr>
          <p:cNvPr id="11" name="Picture 10" descr="A screenshot of a computer&#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12850" y="2020777"/>
            <a:ext cx="6422322" cy="42000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p:cNvGrpSpPr>
            <a:grpSpLocks noGrp="1" noRot="1" noChangeAspect="1" noMove="1" noResize="1" noUngrp="1"/>
          </p:cNvGrpSpPr>
          <p:nvPr/>
        </p:nvGrpSpPr>
        <p:grpSpPr>
          <a:xfrm>
            <a:off x="0" y="-8467"/>
            <a:ext cx="12192000" cy="6866467"/>
            <a:chOff x="0" y="-8467"/>
            <a:chExt cx="12192000" cy="6866467"/>
          </a:xfrm>
        </p:grpSpPr>
        <p:cxnSp>
          <p:nvCxnSpPr>
            <p:cNvPr id="13" name="Straight Connector 12"/>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Isosceles Triangle 1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Isosceles Triangle 2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Isosceles Triangle 21"/>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p:cNvSpPr txBox="1"/>
          <p:nvPr/>
        </p:nvSpPr>
        <p:spPr>
          <a:xfrm>
            <a:off x="677334" y="609600"/>
            <a:ext cx="8596668" cy="1320800"/>
          </a:xfrm>
          <a:prstGeom prst="rect">
            <a:avLst/>
          </a:prstGeom>
        </p:spPr>
        <p:txBody>
          <a:bodyPr vert="horz" lIns="91440" tIns="45720" rIns="91440" bIns="45720" rtlCol="0" anchor="t">
            <a:normAutofit/>
          </a:bodyPr>
          <a:lstStyle/>
          <a:p>
            <a:pPr>
              <a:spcBef>
                <a:spcPct val="0"/>
              </a:spcBef>
              <a:spcAft>
                <a:spcPts val="600"/>
              </a:spcAft>
            </a:pPr>
            <a:r>
              <a:rPr lang="en-US" sz="3600" dirty="0">
                <a:solidFill>
                  <a:srgbClr val="00B0F0"/>
                </a:solidFill>
                <a:latin typeface="Algerian" panose="04020705040A02060702" pitchFamily="82" charset="0"/>
                <a:ea typeface="+mj-ea"/>
                <a:cs typeface="+mj-cs"/>
              </a:rPr>
              <a:t>MOST FAVOURED FEATURES WITH RESPECT TO CUSTOMERS REVIEWS</a:t>
            </a:r>
            <a:endParaRPr lang="en-US" sz="3600" dirty="0">
              <a:solidFill>
                <a:srgbClr val="00B0F0"/>
              </a:solidFill>
              <a:latin typeface="Algerian" panose="04020705040A02060702" pitchFamily="82" charset="0"/>
              <a:ea typeface="+mj-ea"/>
              <a:cs typeface="+mj-cs"/>
            </a:endParaRPr>
          </a:p>
        </p:txBody>
      </p:sp>
      <p:sp>
        <p:nvSpPr>
          <p:cNvPr id="5" name="TextBox 4"/>
          <p:cNvSpPr txBox="1"/>
          <p:nvPr/>
        </p:nvSpPr>
        <p:spPr>
          <a:xfrm>
            <a:off x="224366" y="2072813"/>
            <a:ext cx="3957349" cy="3880773"/>
          </a:xfrm>
          <a:prstGeom prst="rect">
            <a:avLst/>
          </a:prstGeom>
        </p:spPr>
        <p:txBody>
          <a:bodyPr vert="horz" lIns="91440" tIns="45720" rIns="91440" bIns="45720" rtlCol="0">
            <a:normAutofit/>
          </a:bodyPr>
          <a:lstStyle/>
          <a:p>
            <a:pPr marL="285750" indent="-285750">
              <a:spcBef>
                <a:spcPts val="1000"/>
              </a:spcBef>
              <a:buClr>
                <a:schemeClr val="tx1"/>
              </a:buClr>
              <a:buSzPct val="80000"/>
              <a:buFont typeface="Wingdings" panose="05000000000000000000" pitchFamily="2" charset="2"/>
              <a:buChar char="q"/>
            </a:pPr>
            <a:r>
              <a:rPr lang="en-US" dirty="0">
                <a:solidFill>
                  <a:schemeClr val="tx1">
                    <a:lumMod val="75000"/>
                    <a:lumOff val="25000"/>
                  </a:schemeClr>
                </a:solidFill>
              </a:rPr>
              <a:t> One of the most desired feature includes a Display size of 5.1 inches, Camera with a 16MP rear lens and a processor having 2.5GHz cloaking speed.</a:t>
            </a:r>
            <a:endParaRPr lang="en-US" dirty="0">
              <a:solidFill>
                <a:schemeClr val="tx1">
                  <a:lumMod val="75000"/>
                  <a:lumOff val="25000"/>
                </a:schemeClr>
              </a:solidFill>
            </a:endParaRPr>
          </a:p>
          <a:p>
            <a:pPr marL="285750" indent="-285750">
              <a:spcBef>
                <a:spcPts val="1000"/>
              </a:spcBef>
              <a:buClr>
                <a:schemeClr val="tx1"/>
              </a:buClr>
              <a:buSzPct val="80000"/>
              <a:buFont typeface="Wingdings" panose="05000000000000000000" pitchFamily="2" charset="2"/>
              <a:buChar char="q"/>
            </a:pPr>
            <a:endParaRPr lang="en-US" dirty="0">
              <a:solidFill>
                <a:schemeClr val="tx1">
                  <a:lumMod val="75000"/>
                  <a:lumOff val="25000"/>
                </a:schemeClr>
              </a:solidFill>
            </a:endParaRPr>
          </a:p>
          <a:p>
            <a:pPr marL="285750" indent="-285750">
              <a:spcBef>
                <a:spcPts val="1000"/>
              </a:spcBef>
              <a:buClr>
                <a:schemeClr val="tx1"/>
              </a:buClr>
              <a:buSzPct val="80000"/>
              <a:buFont typeface="Wingdings" panose="05000000000000000000" pitchFamily="2" charset="2"/>
              <a:buChar char="q"/>
            </a:pPr>
            <a:r>
              <a:rPr lang="en-US" dirty="0">
                <a:solidFill>
                  <a:schemeClr val="tx1">
                    <a:lumMod val="75000"/>
                    <a:lumOff val="25000"/>
                  </a:schemeClr>
                </a:solidFill>
              </a:rPr>
              <a:t> Also, the all metal design LTE feature within Android, this gives us an insight that the market we are focusing upon is majorly oriented to open-source platforms.</a:t>
            </a:r>
            <a:endParaRPr lang="en-US" dirty="0">
              <a:solidFill>
                <a:schemeClr val="tx1">
                  <a:lumMod val="75000"/>
                  <a:lumOff val="25000"/>
                </a:schemeClr>
              </a:solidFill>
            </a:endParaRPr>
          </a:p>
        </p:txBody>
      </p:sp>
      <p:pic>
        <p:nvPicPr>
          <p:cNvPr id="7" name="Picture 6"/>
          <p:cNvPicPr>
            <a:picLocks noChangeAspect="1"/>
          </p:cNvPicPr>
          <p:nvPr/>
        </p:nvPicPr>
        <p:blipFill rotWithShape="1">
          <a:blip r:embed="rId1"/>
          <a:srcRect l="25342" r="6428" b="3"/>
          <a:stretch>
            <a:fillRect/>
          </a:stretch>
        </p:blipFill>
        <p:spPr>
          <a:xfrm>
            <a:off x="4490233" y="2021946"/>
            <a:ext cx="6758490" cy="45054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425138"/>
            <a:ext cx="9382539" cy="1200329"/>
          </a:xfrm>
          <a:prstGeom prst="rect">
            <a:avLst/>
          </a:prstGeom>
          <a:noFill/>
        </p:spPr>
        <p:txBody>
          <a:bodyPr wrap="square">
            <a:spAutoFit/>
          </a:bodyPr>
          <a:lstStyle/>
          <a:p>
            <a:r>
              <a:rPr lang="en-US" sz="3600" dirty="0">
                <a:solidFill>
                  <a:srgbClr val="00B0F0"/>
                </a:solidFill>
                <a:latin typeface="Algerian" panose="04020705040A02060702" pitchFamily="82" charset="0"/>
              </a:rPr>
              <a:t>MOST LIKED FEATURE WITH AVERAGE PRICE</a:t>
            </a:r>
            <a:endParaRPr lang="en-IN" sz="3600" dirty="0">
              <a:solidFill>
                <a:srgbClr val="00B0F0"/>
              </a:solidFill>
              <a:latin typeface="Algerian" panose="04020705040A02060702" pitchFamily="82" charset="0"/>
            </a:endParaRPr>
          </a:p>
        </p:txBody>
      </p:sp>
      <p:sp>
        <p:nvSpPr>
          <p:cNvPr id="5" name="TextBox 4"/>
          <p:cNvSpPr txBox="1"/>
          <p:nvPr/>
        </p:nvSpPr>
        <p:spPr>
          <a:xfrm>
            <a:off x="217387" y="2083331"/>
            <a:ext cx="3813312" cy="3693319"/>
          </a:xfrm>
          <a:prstGeom prst="rect">
            <a:avLst/>
          </a:prstGeom>
          <a:noFill/>
        </p:spPr>
        <p:txBody>
          <a:bodyPr wrap="square">
            <a:spAutoFit/>
          </a:bodyPr>
          <a:lstStyle/>
          <a:p>
            <a:pPr marL="285750" indent="-285750">
              <a:buFont typeface="Wingdings" panose="05000000000000000000" pitchFamily="2" charset="2"/>
              <a:buChar char="q"/>
            </a:pPr>
            <a:r>
              <a:rPr lang="en-US" dirty="0"/>
              <a:t>Although there are many features which are reviews positively, but we see that not all the features are not cheap and far more than the price range which we are targeting(150$-70$).</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The only feature which is favored as well as cost effective includes a display of 5.7 inches, a camera of 16 MP, 2.7 GHz processor along with Android OS</a:t>
            </a:r>
            <a:endParaRPr lang="en-IN" dirty="0"/>
          </a:p>
        </p:txBody>
      </p:sp>
      <p:pic>
        <p:nvPicPr>
          <p:cNvPr id="7" name="Picture 6"/>
          <p:cNvPicPr>
            <a:picLocks noChangeAspect="1"/>
          </p:cNvPicPr>
          <p:nvPr/>
        </p:nvPicPr>
        <p:blipFill>
          <a:blip r:embed="rId1"/>
          <a:stretch>
            <a:fillRect/>
          </a:stretch>
        </p:blipFill>
        <p:spPr>
          <a:xfrm>
            <a:off x="4304714" y="1625467"/>
            <a:ext cx="6972886" cy="4676859"/>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3068</Words>
  <Application>WPS Presentation</Application>
  <PresentationFormat>Widescreen</PresentationFormat>
  <Paragraphs>85</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Wingdings 3</vt:lpstr>
      <vt:lpstr>Arial</vt:lpstr>
      <vt:lpstr>Algerian</vt:lpstr>
      <vt:lpstr>Agency FB</vt:lpstr>
      <vt:lpstr>Microsoft YaHei</vt:lpstr>
      <vt:lpstr>Arial Unicode MS</vt:lpstr>
      <vt:lpstr>Trebuchet MS</vt:lpstr>
      <vt:lpstr>Calibri</vt:lpstr>
      <vt:lpstr>Facet</vt:lpstr>
      <vt:lpstr>WEB AND SOCIAL MEDIA ANALYTICS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SOCIAL MEDIA ANALYTICS</dc:title>
  <dc:creator>Meghana S M</dc:creator>
  <cp:lastModifiedBy>ACER</cp:lastModifiedBy>
  <cp:revision>3</cp:revision>
  <dcterms:created xsi:type="dcterms:W3CDTF">2023-10-15T16:10:00Z</dcterms:created>
  <dcterms:modified xsi:type="dcterms:W3CDTF">2023-10-15T19:10:41Z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9B395951F4724E69A4ECF5EA1BE93427_12</vt:lpwstr>
  </property>
  <property fmtid="{D5CDD505-2E9C-101B-9397-08002B2CF9AE}" pid="3" name="KSOProductBuildVer">
    <vt:lpwstr>1033-12.2.0.13266</vt:lpwstr>
  </property>
</Properties>
</file>