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58" r:id="rId5"/>
    <p:sldId id="260"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9" d="100"/>
          <a:sy n="69" d="100"/>
        </p:scale>
        <p:origin x="14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975655D-92A1-4032-8C91-887F7B42E0FD}" type="datetimeFigureOut">
              <a:rPr lang="en-US" smtClean="0"/>
              <a:pPr/>
              <a:t>14-Dec-19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6590067-0610-4890-B650-BD8ADCBB84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5655D-92A1-4032-8C91-887F7B42E0FD}" type="datetimeFigureOut">
              <a:rPr lang="en-US" smtClean="0"/>
              <a:pPr/>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90067-0610-4890-B650-BD8ADCBB84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5655D-92A1-4032-8C91-887F7B42E0FD}" type="datetimeFigureOut">
              <a:rPr lang="en-US" smtClean="0"/>
              <a:pPr/>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90067-0610-4890-B650-BD8ADCBB84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5655D-92A1-4032-8C91-887F7B42E0FD}" type="datetimeFigureOut">
              <a:rPr lang="en-US" smtClean="0"/>
              <a:pPr/>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90067-0610-4890-B650-BD8ADCBB8433}"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75655D-92A1-4032-8C91-887F7B42E0FD}" type="datetimeFigureOut">
              <a:rPr lang="en-US" smtClean="0"/>
              <a:pPr/>
              <a:t>14-Dec-19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90067-0610-4890-B650-BD8ADCBB843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75655D-92A1-4032-8C91-887F7B42E0FD}" type="datetimeFigureOut">
              <a:rPr lang="en-US" smtClean="0"/>
              <a:pPr/>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90067-0610-4890-B650-BD8ADCBB8433}"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75655D-92A1-4032-8C91-887F7B42E0FD}" type="datetimeFigureOut">
              <a:rPr lang="en-US" smtClean="0"/>
              <a:pPr/>
              <a:t>14-Dec-19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90067-0610-4890-B650-BD8ADCBB84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75655D-92A1-4032-8C91-887F7B42E0FD}" type="datetimeFigureOut">
              <a:rPr lang="en-US" smtClean="0"/>
              <a:pPr/>
              <a:t>14-Dec-19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90067-0610-4890-B650-BD8ADCBB8433}"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5655D-92A1-4032-8C91-887F7B42E0FD}" type="datetimeFigureOut">
              <a:rPr lang="en-US" smtClean="0"/>
              <a:pPr/>
              <a:t>14-Dec-19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90067-0610-4890-B650-BD8ADCBB84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975655D-92A1-4032-8C91-887F7B42E0FD}" type="datetimeFigureOut">
              <a:rPr lang="en-US" smtClean="0"/>
              <a:pPr/>
              <a:t>14-Dec-19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90067-0610-4890-B650-BD8ADCBB84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975655D-92A1-4032-8C91-887F7B42E0FD}" type="datetimeFigureOut">
              <a:rPr lang="en-US" smtClean="0"/>
              <a:pPr/>
              <a:t>14-Dec-19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6590067-0610-4890-B650-BD8ADCBB843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975655D-92A1-4032-8C91-887F7B42E0FD}" type="datetimeFigureOut">
              <a:rPr lang="en-US" smtClean="0"/>
              <a:pPr/>
              <a:t>14-Dec-19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590067-0610-4890-B650-BD8ADCBB84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8" y="762000"/>
            <a:ext cx="7924800" cy="1219200"/>
          </a:xfrm>
        </p:spPr>
        <p:txBody>
          <a:bodyPr>
            <a:noAutofit/>
          </a:bodyPr>
          <a:lstStyle/>
          <a:p>
            <a:r>
              <a:rPr lang="en-US" sz="4000" i="1" u="sng" cap="none" dirty="0" smtClean="0">
                <a:latin typeface="Adobe Gothic Std B" pitchFamily="34" charset="-128"/>
                <a:ea typeface="Adobe Gothic Std B" pitchFamily="34" charset="-128"/>
              </a:rPr>
              <a:t>Credit Card Fraud Detection using </a:t>
            </a:r>
            <a:r>
              <a:rPr lang="en-US" sz="4000" i="1" u="sng" dirty="0" smtClean="0">
                <a:latin typeface="Adobe Gothic Std B" pitchFamily="34" charset="-128"/>
                <a:ea typeface="Adobe Gothic Std B" pitchFamily="34" charset="-128"/>
              </a:rPr>
              <a:t>Machine Learning</a:t>
            </a:r>
            <a:endParaRPr lang="en-US" sz="4000" i="1" u="sng" cap="none" dirty="0">
              <a:latin typeface="Adobe Gothic Std B" pitchFamily="34" charset="-128"/>
              <a:ea typeface="Adobe Gothic Std B" pitchFamily="34" charset="-128"/>
            </a:endParaRPr>
          </a:p>
        </p:txBody>
      </p:sp>
      <p:sp>
        <p:nvSpPr>
          <p:cNvPr id="3" name="Subtitle 2"/>
          <p:cNvSpPr>
            <a:spLocks noGrp="1"/>
          </p:cNvSpPr>
          <p:nvPr>
            <p:ph type="subTitle" idx="1"/>
          </p:nvPr>
        </p:nvSpPr>
        <p:spPr>
          <a:xfrm>
            <a:off x="2874818" y="2209800"/>
            <a:ext cx="5410200" cy="3276600"/>
          </a:xfrm>
        </p:spPr>
        <p:txBody>
          <a:bodyPr>
            <a:normAutofit/>
          </a:bodyPr>
          <a:lstStyle/>
          <a:p>
            <a:pPr algn="ctr"/>
            <a:r>
              <a:rPr lang="en-US" sz="1800" i="1" dirty="0" smtClean="0">
                <a:latin typeface="Adobe Kaiti Std R" pitchFamily="18" charset="-128"/>
                <a:ea typeface="Adobe Kaiti Std R" pitchFamily="18" charset="-128"/>
              </a:rPr>
              <a:t>Presented by </a:t>
            </a:r>
          </a:p>
          <a:p>
            <a:r>
              <a:rPr lang="en-US" sz="1800" i="1" dirty="0" err="1" smtClean="0">
                <a:latin typeface="Adobe Kaiti Std R" pitchFamily="18" charset="-128"/>
                <a:ea typeface="Adobe Kaiti Std R" pitchFamily="18" charset="-128"/>
              </a:rPr>
              <a:t>Joykishan</a:t>
            </a:r>
            <a:r>
              <a:rPr lang="en-US" sz="1800" i="1" dirty="0" smtClean="0">
                <a:latin typeface="Adobe Kaiti Std R" pitchFamily="18" charset="-128"/>
                <a:ea typeface="Adobe Kaiti Std R" pitchFamily="18" charset="-128"/>
              </a:rPr>
              <a:t> Sharma(46)</a:t>
            </a:r>
          </a:p>
          <a:p>
            <a:r>
              <a:rPr lang="en-US" sz="1800" i="1" dirty="0" err="1" smtClean="0">
                <a:latin typeface="Adobe Kaiti Std R" pitchFamily="18" charset="-128"/>
                <a:ea typeface="Adobe Kaiti Std R" pitchFamily="18" charset="-128"/>
              </a:rPr>
              <a:t>Arindam</a:t>
            </a:r>
            <a:r>
              <a:rPr lang="en-US" sz="1800" i="1" dirty="0" smtClean="0">
                <a:latin typeface="Adobe Kaiti Std R" pitchFamily="18" charset="-128"/>
                <a:ea typeface="Adobe Kaiti Std R" pitchFamily="18" charset="-128"/>
              </a:rPr>
              <a:t> </a:t>
            </a:r>
            <a:r>
              <a:rPr lang="en-US" sz="1800" i="1" dirty="0" err="1" smtClean="0">
                <a:latin typeface="Adobe Kaiti Std R" pitchFamily="18" charset="-128"/>
                <a:ea typeface="Adobe Kaiti Std R" pitchFamily="18" charset="-128"/>
              </a:rPr>
              <a:t>Saha</a:t>
            </a:r>
            <a:r>
              <a:rPr lang="en-US" sz="1800" i="1" dirty="0" smtClean="0">
                <a:latin typeface="Adobe Kaiti Std R" pitchFamily="18" charset="-128"/>
                <a:ea typeface="Adobe Kaiti Std R" pitchFamily="18" charset="-128"/>
              </a:rPr>
              <a:t>(60)</a:t>
            </a:r>
          </a:p>
          <a:p>
            <a:r>
              <a:rPr lang="en-US" sz="1800" i="1" dirty="0" err="1" smtClean="0">
                <a:latin typeface="Adobe Kaiti Std R" pitchFamily="18" charset="-128"/>
                <a:ea typeface="Adobe Kaiti Std R" pitchFamily="18" charset="-128"/>
              </a:rPr>
              <a:t>Imteaz</a:t>
            </a:r>
            <a:r>
              <a:rPr lang="en-US" sz="1800" i="1" dirty="0" smtClean="0">
                <a:latin typeface="Adobe Kaiti Std R" pitchFamily="18" charset="-128"/>
                <a:ea typeface="Adobe Kaiti Std R" pitchFamily="18" charset="-128"/>
              </a:rPr>
              <a:t> </a:t>
            </a:r>
            <a:r>
              <a:rPr lang="en-US" sz="1800" i="1" dirty="0" err="1" smtClean="0">
                <a:latin typeface="Adobe Kaiti Std R" pitchFamily="18" charset="-128"/>
                <a:ea typeface="Adobe Kaiti Std R" pitchFamily="18" charset="-128"/>
              </a:rPr>
              <a:t>Alam</a:t>
            </a:r>
            <a:r>
              <a:rPr lang="en-US" sz="1800" i="1" dirty="0" smtClean="0">
                <a:latin typeface="Adobe Kaiti Std R" pitchFamily="18" charset="-128"/>
                <a:ea typeface="Adobe Kaiti Std R" pitchFamily="18" charset="-128"/>
              </a:rPr>
              <a:t>(48)</a:t>
            </a:r>
          </a:p>
          <a:p>
            <a:r>
              <a:rPr lang="en-US" sz="1800" i="1" dirty="0" err="1" smtClean="0">
                <a:latin typeface="Adobe Kaiti Std R" pitchFamily="18" charset="-128"/>
                <a:ea typeface="Adobe Kaiti Std R" pitchFamily="18" charset="-128"/>
              </a:rPr>
              <a:t>Sankhadip</a:t>
            </a:r>
            <a:r>
              <a:rPr lang="en-US" sz="1800" i="1" dirty="0" smtClean="0">
                <a:latin typeface="Adobe Kaiti Std R" pitchFamily="18" charset="-128"/>
                <a:ea typeface="Adobe Kaiti Std R" pitchFamily="18" charset="-128"/>
              </a:rPr>
              <a:t> Das(20)</a:t>
            </a:r>
          </a:p>
          <a:p>
            <a:r>
              <a:rPr lang="en-US" sz="1800" i="1" dirty="0" err="1" smtClean="0">
                <a:latin typeface="Adobe Kaiti Std R" pitchFamily="18" charset="-128"/>
                <a:ea typeface="Adobe Kaiti Std R" pitchFamily="18" charset="-128"/>
              </a:rPr>
              <a:t>Somnath</a:t>
            </a:r>
            <a:r>
              <a:rPr lang="en-US" sz="1800" i="1" dirty="0" smtClean="0">
                <a:latin typeface="Adobe Kaiti Std R" pitchFamily="18" charset="-128"/>
                <a:ea typeface="Adobe Kaiti Std R" pitchFamily="18" charset="-128"/>
              </a:rPr>
              <a:t> Paul(15)</a:t>
            </a:r>
          </a:p>
          <a:p>
            <a:r>
              <a:rPr lang="en-US" sz="1800" i="1" dirty="0" smtClean="0">
                <a:latin typeface="Adobe Kaiti Std R" pitchFamily="18" charset="-128"/>
                <a:ea typeface="Adobe Kaiti Std R" pitchFamily="18" charset="-128"/>
              </a:rPr>
              <a:t>BCA department of NSEC</a:t>
            </a:r>
          </a:p>
          <a:p>
            <a:endParaRPr lang="en-US" dirty="0" smtClean="0"/>
          </a:p>
          <a:p>
            <a:endParaRPr lang="en-US" dirty="0" smtClean="0"/>
          </a:p>
          <a:p>
            <a:endParaRPr lang="en-US"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i="1" u="sng" dirty="0" smtClean="0"/>
              <a:t>Dataset of our project</a:t>
            </a:r>
            <a:endParaRPr lang="en-US" sz="3200"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27" y="1417638"/>
            <a:ext cx="8841573" cy="362188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pPr algn="ctr"/>
            <a:r>
              <a:rPr lang="en-US" sz="3200" i="1" u="sng" dirty="0" smtClean="0"/>
              <a:t>Deep Dive into Main Code</a:t>
            </a:r>
            <a:endParaRPr lang="en-US" sz="3200" i="1" u="sng" dirty="0"/>
          </a:p>
        </p:txBody>
      </p:sp>
      <p:pic>
        <p:nvPicPr>
          <p:cNvPr id="4" name="Content Placeholder 3"/>
          <p:cNvPicPr>
            <a:picLocks noGrp="1"/>
          </p:cNvPicPr>
          <p:nvPr>
            <p:ph idx="1"/>
          </p:nvPr>
        </p:nvPicPr>
        <p:blipFill>
          <a:blip r:embed="rId2"/>
          <a:srcRect t="32165" r="47576" b="20412"/>
          <a:stretch>
            <a:fillRect/>
          </a:stretch>
        </p:blipFill>
        <p:spPr bwMode="auto">
          <a:xfrm>
            <a:off x="838200" y="1219200"/>
            <a:ext cx="7315199" cy="4800600"/>
          </a:xfrm>
          <a:prstGeom prst="rect">
            <a:avLst/>
          </a:prstGeom>
          <a:noFill/>
          <a:ln w="9525">
            <a:noFill/>
            <a:miter lim="800000"/>
            <a:headEnd/>
            <a:tailEnd/>
          </a:ln>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j.png"/>
          <p:cNvPicPr>
            <a:picLocks noGrp="1" noChangeAspect="1"/>
          </p:cNvPicPr>
          <p:nvPr>
            <p:ph idx="1"/>
          </p:nvPr>
        </p:nvPicPr>
        <p:blipFill>
          <a:blip r:embed="rId2"/>
          <a:stretch>
            <a:fillRect/>
          </a:stretch>
        </p:blipFill>
        <p:spPr>
          <a:xfrm>
            <a:off x="457200" y="1143000"/>
            <a:ext cx="4153930" cy="2971800"/>
          </a:xfrm>
        </p:spPr>
      </p:pic>
      <p:sp>
        <p:nvSpPr>
          <p:cNvPr id="3" name="Title 2"/>
          <p:cNvSpPr>
            <a:spLocks noGrp="1"/>
          </p:cNvSpPr>
          <p:nvPr>
            <p:ph type="title"/>
          </p:nvPr>
        </p:nvSpPr>
        <p:spPr>
          <a:xfrm>
            <a:off x="457200" y="274638"/>
            <a:ext cx="8229600" cy="792162"/>
          </a:xfrm>
        </p:spPr>
        <p:txBody>
          <a:bodyPr>
            <a:normAutofit/>
          </a:bodyPr>
          <a:lstStyle/>
          <a:p>
            <a:pPr algn="ctr"/>
            <a:r>
              <a:rPr lang="en-US" sz="3600" i="1" u="sng" dirty="0" smtClean="0"/>
              <a:t>Visual representation of data</a:t>
            </a:r>
            <a:endParaRPr lang="en-US" sz="3600" i="1" u="sng" dirty="0"/>
          </a:p>
        </p:txBody>
      </p:sp>
      <p:pic>
        <p:nvPicPr>
          <p:cNvPr id="6" name="Picture 5" descr="iki.png"/>
          <p:cNvPicPr>
            <a:picLocks noChangeAspect="1"/>
          </p:cNvPicPr>
          <p:nvPr/>
        </p:nvPicPr>
        <p:blipFill>
          <a:blip r:embed="rId3"/>
          <a:stretch>
            <a:fillRect/>
          </a:stretch>
        </p:blipFill>
        <p:spPr>
          <a:xfrm>
            <a:off x="3733800" y="1295400"/>
            <a:ext cx="1704762" cy="380952"/>
          </a:xfrm>
          <a:prstGeom prst="rect">
            <a:avLst/>
          </a:prstGeom>
        </p:spPr>
      </p:pic>
      <p:pic>
        <p:nvPicPr>
          <p:cNvPr id="7" name="Picture 6" descr="im.png"/>
          <p:cNvPicPr>
            <a:picLocks noChangeAspect="1"/>
          </p:cNvPicPr>
          <p:nvPr/>
        </p:nvPicPr>
        <p:blipFill>
          <a:blip r:embed="rId4"/>
          <a:stretch>
            <a:fillRect/>
          </a:stretch>
        </p:blipFill>
        <p:spPr>
          <a:xfrm>
            <a:off x="4188155" y="3352800"/>
            <a:ext cx="4955845" cy="3323895"/>
          </a:xfrm>
          <a:prstGeom prst="rect">
            <a:avLst/>
          </a:prstGeom>
        </p:spPr>
      </p:pic>
      <p:pic>
        <p:nvPicPr>
          <p:cNvPr id="8" name="Picture 7" descr="k,.png"/>
          <p:cNvPicPr>
            <a:picLocks noChangeAspect="1"/>
          </p:cNvPicPr>
          <p:nvPr/>
        </p:nvPicPr>
        <p:blipFill>
          <a:blip r:embed="rId5"/>
          <a:stretch>
            <a:fillRect/>
          </a:stretch>
        </p:blipFill>
        <p:spPr>
          <a:xfrm>
            <a:off x="609600" y="5486400"/>
            <a:ext cx="3719250" cy="338114"/>
          </a:xfrm>
          <a:prstGeom prst="rect">
            <a:avLst/>
          </a:prstGeom>
        </p:spPr>
      </p:pic>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mjm,.png"/>
          <p:cNvPicPr>
            <a:picLocks noGrp="1" noChangeAspect="1"/>
          </p:cNvPicPr>
          <p:nvPr>
            <p:ph idx="1"/>
          </p:nvPr>
        </p:nvPicPr>
        <p:blipFill>
          <a:blip r:embed="rId2"/>
          <a:stretch>
            <a:fillRect/>
          </a:stretch>
        </p:blipFill>
        <p:spPr>
          <a:xfrm>
            <a:off x="1295400" y="1295400"/>
            <a:ext cx="6371971" cy="4277897"/>
          </a:xfrm>
        </p:spPr>
      </p:pic>
      <p:sp>
        <p:nvSpPr>
          <p:cNvPr id="3" name="Title 2"/>
          <p:cNvSpPr>
            <a:spLocks noGrp="1"/>
          </p:cNvSpPr>
          <p:nvPr>
            <p:ph type="title"/>
          </p:nvPr>
        </p:nvSpPr>
        <p:spPr>
          <a:xfrm>
            <a:off x="457200" y="274638"/>
            <a:ext cx="8229600" cy="792162"/>
          </a:xfrm>
        </p:spPr>
        <p:txBody>
          <a:bodyPr>
            <a:normAutofit/>
          </a:bodyPr>
          <a:lstStyle/>
          <a:p>
            <a:pPr algn="ctr"/>
            <a:r>
              <a:rPr lang="en-US" sz="3200" i="1" u="sng" dirty="0" smtClean="0"/>
              <a:t>Final Accuracy Score</a:t>
            </a:r>
            <a:endParaRPr lang="en-US" sz="3200" i="1" u="sng" dirty="0"/>
          </a:p>
        </p:txBody>
      </p:sp>
      <p:pic>
        <p:nvPicPr>
          <p:cNvPr id="5" name="Picture 4" descr="kmim.png"/>
          <p:cNvPicPr>
            <a:picLocks noChangeAspect="1"/>
          </p:cNvPicPr>
          <p:nvPr/>
        </p:nvPicPr>
        <p:blipFill>
          <a:blip r:embed="rId3"/>
          <a:stretch>
            <a:fillRect/>
          </a:stretch>
        </p:blipFill>
        <p:spPr>
          <a:xfrm>
            <a:off x="5105400" y="4343400"/>
            <a:ext cx="1942857" cy="3047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862071"/>
          </a:xfrm>
        </p:spPr>
        <p:txBody>
          <a:bodyPr>
            <a:normAutofit fontScale="70000" lnSpcReduction="20000"/>
          </a:bodyPr>
          <a:lstStyle/>
          <a:p>
            <a:r>
              <a:rPr lang="en-US" sz="2600" b="1" i="1" dirty="0" smtClean="0">
                <a:latin typeface="Adobe Caslon Pro" pitchFamily="18" charset="0"/>
              </a:rPr>
              <a:t>Fraud detection </a:t>
            </a:r>
            <a:r>
              <a:rPr lang="en-US" sz="2600" dirty="0" smtClean="0">
                <a:latin typeface="Adobe Caslon Pro" pitchFamily="18" charset="0"/>
              </a:rPr>
              <a:t>is a complex issue that requires a substantial amount of planning before throwing machine learning algorithms at it. Nonetheless, it is also an application of data science and machine learning for the good, which makes sure that the customer’s money is </a:t>
            </a:r>
            <a:r>
              <a:rPr lang="en-US" sz="2600" b="1" i="1" dirty="0" smtClean="0">
                <a:latin typeface="Adobe Caslon Pro" pitchFamily="18" charset="0"/>
              </a:rPr>
              <a:t>safe</a:t>
            </a:r>
            <a:r>
              <a:rPr lang="en-US" sz="2600" dirty="0" smtClean="0">
                <a:latin typeface="Adobe Caslon Pro" pitchFamily="18" charset="0"/>
              </a:rPr>
              <a:t> and </a:t>
            </a:r>
            <a:r>
              <a:rPr lang="en-US" sz="2600" b="1" i="1" dirty="0" smtClean="0">
                <a:latin typeface="Adobe Caslon Pro" pitchFamily="18" charset="0"/>
              </a:rPr>
              <a:t>not easily tampered</a:t>
            </a:r>
            <a:r>
              <a:rPr lang="en-US" sz="2600" dirty="0" smtClean="0">
                <a:latin typeface="Adobe Caslon Pro" pitchFamily="18" charset="0"/>
              </a:rPr>
              <a:t> with.</a:t>
            </a:r>
          </a:p>
          <a:p>
            <a:endParaRPr lang="en-US" sz="2600" dirty="0" smtClean="0">
              <a:latin typeface="Adobe Caslon Pro" pitchFamily="18" charset="0"/>
            </a:endParaRPr>
          </a:p>
          <a:p>
            <a:r>
              <a:rPr lang="en-US" sz="2600" dirty="0" smtClean="0">
                <a:latin typeface="Adobe Caslon Pro" pitchFamily="18" charset="0"/>
              </a:rPr>
              <a:t>Future work will include a comprehensive tuning of the </a:t>
            </a:r>
            <a:r>
              <a:rPr lang="en-US" sz="2600" b="1" i="1" dirty="0" smtClean="0">
                <a:latin typeface="Adobe Caslon Pro" pitchFamily="18" charset="0"/>
              </a:rPr>
              <a:t>Logistic Regression algorithm</a:t>
            </a:r>
            <a:r>
              <a:rPr lang="en-US" sz="2600" dirty="0" smtClean="0">
                <a:latin typeface="Adobe Caslon Pro" pitchFamily="18" charset="0"/>
              </a:rPr>
              <a:t> I talked about earlier. Having a data set with non-</a:t>
            </a:r>
            <a:r>
              <a:rPr lang="en-US" sz="2600" dirty="0" err="1" smtClean="0">
                <a:latin typeface="Adobe Caslon Pro" pitchFamily="18" charset="0"/>
              </a:rPr>
              <a:t>anonymized</a:t>
            </a:r>
            <a:r>
              <a:rPr lang="en-US" sz="2600" dirty="0" smtClean="0">
                <a:latin typeface="Adobe Caslon Pro" pitchFamily="18" charset="0"/>
              </a:rPr>
              <a:t> features would make this particularly interesting as outputting the feature importance would enable one to see what specific factors are most important for detecting fraudulent transactions.</a:t>
            </a:r>
          </a:p>
          <a:p>
            <a:endParaRPr lang="en-US" dirty="0"/>
          </a:p>
        </p:txBody>
      </p:sp>
      <p:sp>
        <p:nvSpPr>
          <p:cNvPr id="3" name="Title 2"/>
          <p:cNvSpPr>
            <a:spLocks noGrp="1"/>
          </p:cNvSpPr>
          <p:nvPr>
            <p:ph type="title"/>
          </p:nvPr>
        </p:nvSpPr>
        <p:spPr/>
        <p:txBody>
          <a:bodyPr>
            <a:normAutofit/>
          </a:bodyPr>
          <a:lstStyle/>
          <a:p>
            <a:pPr algn="ctr"/>
            <a:r>
              <a:rPr lang="en-US" sz="3200" i="1" u="sng" dirty="0" smtClean="0"/>
              <a:t>Conclusion</a:t>
            </a:r>
            <a:endParaRPr lang="en-US" sz="3200" i="1" u="sng" dirty="0"/>
          </a:p>
        </p:txBody>
      </p:sp>
      <p:pic>
        <p:nvPicPr>
          <p:cNvPr id="5" name="Picture 4" descr="Untitled.jpg"/>
          <p:cNvPicPr>
            <a:picLocks noChangeAspect="1"/>
          </p:cNvPicPr>
          <p:nvPr/>
        </p:nvPicPr>
        <p:blipFill>
          <a:blip r:embed="rId2"/>
          <a:stretch>
            <a:fillRect/>
          </a:stretch>
        </p:blipFill>
        <p:spPr>
          <a:xfrm>
            <a:off x="2209800" y="4038600"/>
            <a:ext cx="4876800" cy="2133600"/>
          </a:xfrm>
          <a:prstGeom prst="rect">
            <a:avLst/>
          </a:prstGeom>
        </p:spPr>
      </p:pic>
    </p:spTree>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dirty="0">
                <a:latin typeface="Adobe Caslon Pro"/>
              </a:rPr>
              <a:t>We are very thankful to our college </a:t>
            </a:r>
            <a:r>
              <a:rPr lang="en-US" sz="1800" b="1" i="1" dirty="0">
                <a:latin typeface="Adobe Caslon Pro"/>
              </a:rPr>
              <a:t>Netaji </a:t>
            </a:r>
            <a:r>
              <a:rPr lang="en-US" sz="1800" b="1" i="1" dirty="0" err="1">
                <a:latin typeface="Adobe Caslon Pro"/>
              </a:rPr>
              <a:t>Subhash</a:t>
            </a:r>
            <a:r>
              <a:rPr lang="en-US" sz="1800" b="1" i="1" dirty="0">
                <a:latin typeface="Adobe Caslon Pro"/>
              </a:rPr>
              <a:t> Engineering college   </a:t>
            </a:r>
            <a:r>
              <a:rPr lang="en-US" sz="1800" i="1" dirty="0">
                <a:latin typeface="Adobe Caslon Pro"/>
              </a:rPr>
              <a:t>and we are also   thankful to our project guide </a:t>
            </a:r>
            <a:r>
              <a:rPr lang="en-US" sz="1800" b="1" i="1" dirty="0" err="1">
                <a:latin typeface="Adobe Caslon Pro"/>
              </a:rPr>
              <a:t>Piyali</a:t>
            </a:r>
            <a:r>
              <a:rPr lang="en-US" sz="1800" b="1" i="1" dirty="0">
                <a:latin typeface="Adobe Caslon Pro"/>
              </a:rPr>
              <a:t> Mukherjee</a:t>
            </a:r>
            <a:r>
              <a:rPr lang="en-US" sz="1800" i="1" dirty="0">
                <a:latin typeface="Adobe Caslon Pro"/>
              </a:rPr>
              <a:t> of our college</a:t>
            </a:r>
            <a:r>
              <a:rPr lang="en-US" sz="1800" b="1" i="1" dirty="0">
                <a:latin typeface="Adobe Caslon Pro"/>
              </a:rPr>
              <a:t> Netaji </a:t>
            </a:r>
            <a:r>
              <a:rPr lang="en-US" sz="1800" b="1" i="1" dirty="0" err="1">
                <a:latin typeface="Adobe Caslon Pro"/>
              </a:rPr>
              <a:t>Subhash</a:t>
            </a:r>
            <a:r>
              <a:rPr lang="en-US" sz="1800" b="1" i="1" dirty="0">
                <a:latin typeface="Adobe Caslon Pro"/>
              </a:rPr>
              <a:t> Engineering college. </a:t>
            </a:r>
            <a:r>
              <a:rPr lang="en-US" sz="1800" dirty="0">
                <a:latin typeface="Adobe Caslon Pro"/>
              </a:rPr>
              <a:t>we are thankful to our training guide </a:t>
            </a:r>
            <a:r>
              <a:rPr lang="en-US" sz="1800" b="1" i="1" dirty="0" err="1">
                <a:latin typeface="Adobe Caslon Pro"/>
              </a:rPr>
              <a:t>Sofikul</a:t>
            </a:r>
            <a:r>
              <a:rPr lang="en-US" sz="1800" b="1" i="1" dirty="0">
                <a:latin typeface="Adobe Caslon Pro"/>
              </a:rPr>
              <a:t> </a:t>
            </a:r>
            <a:r>
              <a:rPr lang="en-US" sz="1800" b="1" i="1" dirty="0" err="1">
                <a:latin typeface="Adobe Caslon Pro"/>
              </a:rPr>
              <a:t>Mullick</a:t>
            </a:r>
            <a:r>
              <a:rPr lang="en-US" sz="1800" b="1" i="1" dirty="0">
                <a:latin typeface="Adobe Caslon Pro"/>
              </a:rPr>
              <a:t> </a:t>
            </a:r>
            <a:r>
              <a:rPr lang="en-US" sz="1800" dirty="0">
                <a:latin typeface="Adobe Caslon Pro"/>
              </a:rPr>
              <a:t>of </a:t>
            </a:r>
            <a:r>
              <a:rPr lang="en-US" sz="1800" b="1" i="1" dirty="0">
                <a:latin typeface="Adobe Caslon Pro"/>
              </a:rPr>
              <a:t>ENGINEERS STUDY CENTRE </a:t>
            </a:r>
            <a:r>
              <a:rPr lang="en-US" sz="1800" dirty="0">
                <a:latin typeface="Adobe Caslon Pro"/>
              </a:rPr>
              <a:t>for giving us opportunity to do this awesome </a:t>
            </a:r>
            <a:r>
              <a:rPr lang="en-US" sz="1800" b="1" dirty="0">
                <a:latin typeface="Adobe Caslon Pro"/>
              </a:rPr>
              <a:t>project Credit Card Fraud detection using machine learning.</a:t>
            </a:r>
            <a:endParaRPr lang="en-US" sz="1800" dirty="0">
              <a:latin typeface="Adobe Caslon Pro"/>
            </a:endParaRPr>
          </a:p>
          <a:p>
            <a:pPr>
              <a:buNone/>
            </a:pPr>
            <a:endParaRPr lang="en-US" sz="1800" dirty="0" smtClean="0">
              <a:latin typeface="Adobe Caslon Pro" pitchFamily="18" charset="0"/>
            </a:endParaRPr>
          </a:p>
          <a:p>
            <a:pPr>
              <a:buNone/>
            </a:pPr>
            <a:r>
              <a:rPr lang="en-US" sz="1800" dirty="0" smtClean="0">
                <a:latin typeface="Adobe Caslon Pro" pitchFamily="18" charset="0"/>
              </a:rPr>
              <a:t>We are also thankful to </a:t>
            </a:r>
            <a:r>
              <a:rPr lang="en-US" sz="1800" dirty="0" smtClean="0">
                <a:latin typeface="Adobe Caslon Pro" pitchFamily="18" charset="0"/>
                <a:hlinkClick r:id="rId2"/>
              </a:rPr>
              <a:t>www.kaggle.com/</a:t>
            </a:r>
            <a:r>
              <a:rPr lang="en-US" sz="1800" dirty="0" smtClean="0">
                <a:latin typeface="Adobe Caslon Pro" pitchFamily="18" charset="0"/>
              </a:rPr>
              <a:t> for providing us with the Dataset to do </a:t>
            </a:r>
            <a:r>
              <a:rPr lang="en-US" sz="1800" dirty="0" smtClean="0">
                <a:latin typeface="Adobe Caslon Pro" pitchFamily="18" charset="0"/>
              </a:rPr>
              <a:t>this project</a:t>
            </a:r>
            <a:r>
              <a:rPr lang="en-US" sz="1800" dirty="0" smtClean="0">
                <a:latin typeface="Adobe Caslon Pro" pitchFamily="18" charset="0"/>
              </a:rPr>
              <a:t>.</a:t>
            </a:r>
            <a:endParaRPr lang="en-US" sz="1800" dirty="0">
              <a:latin typeface="Adobe Caslon Pro" pitchFamily="18" charset="0"/>
            </a:endParaRPr>
          </a:p>
        </p:txBody>
      </p:sp>
      <p:sp>
        <p:nvSpPr>
          <p:cNvPr id="3" name="Title 2"/>
          <p:cNvSpPr>
            <a:spLocks noGrp="1"/>
          </p:cNvSpPr>
          <p:nvPr>
            <p:ph type="title"/>
          </p:nvPr>
        </p:nvSpPr>
        <p:spPr>
          <a:xfrm>
            <a:off x="457200" y="274638"/>
            <a:ext cx="8229600" cy="715962"/>
          </a:xfrm>
        </p:spPr>
        <p:txBody>
          <a:bodyPr>
            <a:normAutofit/>
          </a:bodyPr>
          <a:lstStyle/>
          <a:p>
            <a:pPr algn="ctr"/>
            <a:r>
              <a:rPr lang="en-US" sz="3200" i="1" u="sng" dirty="0" smtClean="0"/>
              <a:t>Acknowledgement</a:t>
            </a:r>
            <a:endParaRPr lang="en-US" sz="3200" i="1" u="sng" dirty="0"/>
          </a:p>
        </p:txBody>
      </p:sp>
      <p:pic>
        <p:nvPicPr>
          <p:cNvPr id="4" name="Picture 3" descr="185002046-56b0974c3df78cf772cfe3c5.jpg"/>
          <p:cNvPicPr>
            <a:picLocks noChangeAspect="1"/>
          </p:cNvPicPr>
          <p:nvPr/>
        </p:nvPicPr>
        <p:blipFill>
          <a:blip r:embed="rId3" cstate="print"/>
          <a:stretch>
            <a:fillRect/>
          </a:stretch>
        </p:blipFill>
        <p:spPr>
          <a:xfrm>
            <a:off x="2781300" y="3886200"/>
            <a:ext cx="3581400" cy="19312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algn="ctr">
              <a:buNone/>
            </a:pPr>
            <a:r>
              <a:rPr lang="en-US" sz="3200" b="1" dirty="0" smtClean="0"/>
              <a:t>Introduction</a:t>
            </a:r>
          </a:p>
          <a:p>
            <a:r>
              <a:rPr lang="en-US" sz="2000" b="1" dirty="0" smtClean="0"/>
              <a:t>Artificial intelligence</a:t>
            </a:r>
            <a:r>
              <a:rPr lang="en-US" sz="2000" dirty="0" smtClean="0"/>
              <a:t> (AI) is an area of computer science that emphasizes the creation of </a:t>
            </a:r>
            <a:r>
              <a:rPr lang="en-US" sz="2000" b="1" dirty="0" smtClean="0"/>
              <a:t>intelligent</a:t>
            </a:r>
            <a:r>
              <a:rPr lang="en-US" sz="2000" dirty="0" smtClean="0"/>
              <a:t> machines that work and react like humans.</a:t>
            </a:r>
          </a:p>
          <a:p>
            <a:endParaRPr lang="en-US" sz="2000" b="1" dirty="0" smtClean="0"/>
          </a:p>
          <a:p>
            <a:r>
              <a:rPr lang="en-US" sz="2000" b="1" dirty="0" smtClean="0"/>
              <a:t>Machine learning </a:t>
            </a:r>
            <a:r>
              <a:rPr lang="en-US" sz="2000" dirty="0" smtClean="0"/>
              <a:t>is an application of artificial intelligence (AI) that provides systems the ability to automatically learn and improve from experience without being explicitly programmed. </a:t>
            </a:r>
          </a:p>
          <a:p>
            <a:endParaRPr lang="en-US" sz="2000" dirty="0" smtClean="0"/>
          </a:p>
        </p:txBody>
      </p:sp>
      <p:pic>
        <p:nvPicPr>
          <p:cNvPr id="7" name="Picture 6" descr="types-of-machine-learning-algorithm.png"/>
          <p:cNvPicPr>
            <a:picLocks noChangeAspect="1"/>
          </p:cNvPicPr>
          <p:nvPr/>
        </p:nvPicPr>
        <p:blipFill>
          <a:blip r:embed="rId2"/>
          <a:stretch>
            <a:fillRect/>
          </a:stretch>
        </p:blipFill>
        <p:spPr>
          <a:xfrm>
            <a:off x="1752600" y="3581400"/>
            <a:ext cx="5257800" cy="2895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i="1" u="sng" dirty="0" smtClean="0"/>
              <a:t>Application of AI</a:t>
            </a:r>
            <a:endParaRPr lang="en-US" sz="3200" i="1" u="sng" dirty="0"/>
          </a:p>
        </p:txBody>
      </p:sp>
      <p:cxnSp>
        <p:nvCxnSpPr>
          <p:cNvPr id="5" name="Elbow Connector 4"/>
          <p:cNvCxnSpPr/>
          <p:nvPr/>
        </p:nvCxnSpPr>
        <p:spPr>
          <a:xfrm>
            <a:off x="4267200" y="2667000"/>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6" name="Content Placeholder 5" descr="OverView-of-AI.png"/>
          <p:cNvPicPr>
            <a:picLocks noGrp="1" noChangeAspect="1"/>
          </p:cNvPicPr>
          <p:nvPr>
            <p:ph idx="1"/>
          </p:nvPr>
        </p:nvPicPr>
        <p:blipFill>
          <a:blip r:embed="rId2"/>
          <a:stretch>
            <a:fillRect/>
          </a:stretch>
        </p:blipFill>
        <p:spPr>
          <a:xfrm>
            <a:off x="1143000" y="1815306"/>
            <a:ext cx="6858000" cy="3857625"/>
          </a:xfrm>
        </p:spPr>
      </p:pic>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p:txBody>
          <a:bodyPr>
            <a:noAutofit/>
          </a:bodyPr>
          <a:lstStyle/>
          <a:p>
            <a:pPr fontAlgn="base"/>
            <a:endParaRPr lang="en-US" sz="1400" u="sng" dirty="0" smtClean="0"/>
          </a:p>
          <a:p>
            <a:pPr lvl="1" fontAlgn="base"/>
            <a:endParaRPr lang="en-US" sz="1400" u="sng" dirty="0" smtClean="0"/>
          </a:p>
          <a:p>
            <a:pPr lvl="1" fontAlgn="base"/>
            <a:endParaRPr lang="en-US" sz="1400" u="sng" dirty="0" smtClean="0"/>
          </a:p>
          <a:p>
            <a:pPr fontAlgn="base">
              <a:buFont typeface="Courier New" pitchFamily="49" charset="0"/>
              <a:buChar char="o"/>
            </a:pPr>
            <a:endParaRPr lang="en-US" sz="1400" u="sng" dirty="0" smtClean="0"/>
          </a:p>
          <a:p>
            <a:pPr fontAlgn="base">
              <a:buNone/>
            </a:pPr>
            <a:r>
              <a:rPr lang="en-US" sz="1400" dirty="0" smtClean="0"/>
              <a:t> </a:t>
            </a:r>
          </a:p>
        </p:txBody>
      </p:sp>
      <p:sp>
        <p:nvSpPr>
          <p:cNvPr id="7" name="Title 6"/>
          <p:cNvSpPr>
            <a:spLocks noGrp="1"/>
          </p:cNvSpPr>
          <p:nvPr>
            <p:ph type="title"/>
          </p:nvPr>
        </p:nvSpPr>
        <p:spPr/>
        <p:txBody>
          <a:bodyPr>
            <a:normAutofit/>
          </a:bodyPr>
          <a:lstStyle/>
          <a:p>
            <a:pPr algn="ctr"/>
            <a:r>
              <a:rPr lang="en-IN" sz="5400" i="1" u="sng" dirty="0" smtClean="0"/>
              <a:t>ML classification</a:t>
            </a:r>
            <a:endParaRPr lang="en-US" sz="5400" i="1" u="sng" dirty="0"/>
          </a:p>
        </p:txBody>
      </p:sp>
      <p:pic>
        <p:nvPicPr>
          <p:cNvPr id="6" name="Picture 2" descr="C:\Users\zero\Downloads\ml8.jpg"/>
          <p:cNvPicPr>
            <a:picLocks noChangeAspect="1" noChangeArrowheads="1"/>
          </p:cNvPicPr>
          <p:nvPr/>
        </p:nvPicPr>
        <p:blipFill>
          <a:blip r:embed="rId2" cstate="print"/>
          <a:srcRect/>
          <a:stretch>
            <a:fillRect/>
          </a:stretch>
        </p:blipFill>
        <p:spPr bwMode="auto">
          <a:xfrm>
            <a:off x="609600" y="1828800"/>
            <a:ext cx="7543800" cy="3563738"/>
          </a:xfrm>
          <a:prstGeom prst="rect">
            <a:avLst/>
          </a:prstGeom>
          <a:noFill/>
        </p:spPr>
      </p:pic>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_8wU0hfUY3UK_D8Y7tbIyFQ.png"/>
          <p:cNvPicPr>
            <a:picLocks noGrp="1" noChangeAspect="1"/>
          </p:cNvPicPr>
          <p:nvPr>
            <p:ph idx="1"/>
          </p:nvPr>
        </p:nvPicPr>
        <p:blipFill>
          <a:blip r:embed="rId2"/>
          <a:stretch>
            <a:fillRect/>
          </a:stretch>
        </p:blipFill>
        <p:spPr>
          <a:xfrm>
            <a:off x="609600" y="1066800"/>
            <a:ext cx="7782470" cy="5372944"/>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457200" y="274638"/>
            <a:ext cx="8229600" cy="639762"/>
          </a:xfrm>
        </p:spPr>
        <p:txBody>
          <a:bodyPr>
            <a:normAutofit/>
          </a:bodyPr>
          <a:lstStyle/>
          <a:p>
            <a:pPr algn="ctr"/>
            <a:r>
              <a:rPr lang="en-US" sz="3200" i="1" u="sng" dirty="0" smtClean="0"/>
              <a:t>Applications of ML</a:t>
            </a:r>
            <a:endParaRPr lang="en-US" sz="3200" i="1" u="sng" dirty="0"/>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WwQbJaLZpYibymyidkDEZFbn3j2-yu2p30ve.png"/>
          <p:cNvPicPr>
            <a:picLocks noGrp="1" noChangeAspect="1"/>
          </p:cNvPicPr>
          <p:nvPr>
            <p:ph idx="1"/>
          </p:nvPr>
        </p:nvPicPr>
        <p:blipFill>
          <a:blip r:embed="rId2"/>
          <a:stretch>
            <a:fillRect/>
          </a:stretch>
        </p:blipFill>
        <p:spPr>
          <a:xfrm>
            <a:off x="457200" y="1009995"/>
            <a:ext cx="8229600" cy="4977710"/>
          </a:xfrm>
        </p:spPr>
      </p:pic>
      <p:sp>
        <p:nvSpPr>
          <p:cNvPr id="3" name="Title 2"/>
          <p:cNvSpPr>
            <a:spLocks noGrp="1"/>
          </p:cNvSpPr>
          <p:nvPr>
            <p:ph type="title"/>
          </p:nvPr>
        </p:nvSpPr>
        <p:spPr>
          <a:xfrm>
            <a:off x="457200" y="274638"/>
            <a:ext cx="8229600" cy="715962"/>
          </a:xfrm>
        </p:spPr>
        <p:txBody>
          <a:bodyPr>
            <a:normAutofit fontScale="90000"/>
          </a:bodyPr>
          <a:lstStyle/>
          <a:p>
            <a:pPr algn="ctr"/>
            <a:r>
              <a:rPr lang="en-US" i="1" u="sng" dirty="0" smtClean="0"/>
              <a:t>Why python?</a:t>
            </a:r>
            <a:endParaRPr lang="en-US" i="1" u="sng" dirty="0"/>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ython-Libraries-for-Data-Science2.jpg"/>
          <p:cNvPicPr>
            <a:picLocks noGrp="1" noChangeAspect="1"/>
          </p:cNvPicPr>
          <p:nvPr>
            <p:ph idx="1"/>
          </p:nvPr>
        </p:nvPicPr>
        <p:blipFill>
          <a:blip r:embed="rId2"/>
          <a:stretch>
            <a:fillRect/>
          </a:stretch>
        </p:blipFill>
        <p:spPr>
          <a:xfrm>
            <a:off x="1143000" y="1371600"/>
            <a:ext cx="6781800" cy="4038600"/>
          </a:xfrm>
          <a:prstGeom prst="rect">
            <a:avLst/>
          </a:prstGeom>
          <a:ln>
            <a:noFill/>
          </a:ln>
          <a:effectLst>
            <a:outerShdw blurRad="190500" algn="tl" rotWithShape="0">
              <a:srgbClr val="000000">
                <a:alpha val="70000"/>
              </a:srgbClr>
            </a:outerShdw>
          </a:effectLst>
        </p:spPr>
      </p:pic>
      <p:sp>
        <p:nvSpPr>
          <p:cNvPr id="3" name="Title 2"/>
          <p:cNvSpPr>
            <a:spLocks noGrp="1"/>
          </p:cNvSpPr>
          <p:nvPr>
            <p:ph type="title"/>
          </p:nvPr>
        </p:nvSpPr>
        <p:spPr>
          <a:xfrm>
            <a:off x="457200" y="274638"/>
            <a:ext cx="8229600" cy="715962"/>
          </a:xfrm>
        </p:spPr>
        <p:txBody>
          <a:bodyPr>
            <a:normAutofit/>
          </a:bodyPr>
          <a:lstStyle/>
          <a:p>
            <a:pPr algn="ctr"/>
            <a:r>
              <a:rPr lang="en-US" sz="3200" i="1" u="sng" dirty="0" smtClean="0"/>
              <a:t>Packages in Python for ML</a:t>
            </a:r>
            <a:endParaRPr lang="en-US" sz="3200" i="1" u="sng" dirty="0"/>
          </a:p>
        </p:txBody>
      </p:sp>
    </p:spTree>
  </p:cSld>
  <p:clrMapOvr>
    <a:masterClrMapping/>
  </p:clrMapOvr>
  <p:transition>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000" b="1" u="sng" dirty="0" smtClean="0"/>
              <a:t>Problems</a:t>
            </a:r>
            <a:r>
              <a:rPr lang="en-US" sz="1800" dirty="0" smtClean="0"/>
              <a:t> - </a:t>
            </a:r>
          </a:p>
          <a:p>
            <a:pPr>
              <a:buNone/>
            </a:pPr>
            <a:endParaRPr lang="en-US" sz="1800" dirty="0" smtClean="0"/>
          </a:p>
          <a:p>
            <a:endParaRPr lang="en-US" sz="2000" b="1" i="1" u="sng" dirty="0" smtClean="0"/>
          </a:p>
          <a:p>
            <a:endParaRPr lang="en-US" sz="2000" b="1" i="1" u="sng" dirty="0" smtClean="0"/>
          </a:p>
          <a:p>
            <a:endParaRPr lang="en-US" sz="2000" b="1" i="1" u="sng" dirty="0" smtClean="0"/>
          </a:p>
          <a:p>
            <a:endParaRPr lang="en-US" sz="2000" b="1" i="1" u="sng" dirty="0" smtClean="0"/>
          </a:p>
          <a:p>
            <a:endParaRPr lang="en-US" sz="2000" b="1" i="1" u="sng" dirty="0" smtClean="0"/>
          </a:p>
          <a:p>
            <a:endParaRPr lang="en-US" sz="2000" b="1" i="1" u="sng" dirty="0" smtClean="0"/>
          </a:p>
          <a:p>
            <a:endParaRPr lang="en-US" sz="2000" b="1" i="1" u="sng" dirty="0" smtClean="0"/>
          </a:p>
          <a:p>
            <a:r>
              <a:rPr lang="en-US" sz="2000" b="1" i="1" u="sng" dirty="0" smtClean="0"/>
              <a:t>Solutions-</a:t>
            </a:r>
            <a:r>
              <a:rPr lang="en-US" sz="2000" dirty="0" smtClean="0"/>
              <a:t>  Machine Learning helps a lot when it comes to fraud detection. It tries to identify hidden patterns that help in detecting a fraud which is not been previously recognized. </a:t>
            </a:r>
          </a:p>
          <a:p>
            <a:endParaRPr lang="en-US" sz="2000" b="1" i="1" u="sng" dirty="0" smtClean="0"/>
          </a:p>
          <a:p>
            <a:endParaRPr lang="en-US" sz="1800" dirty="0"/>
          </a:p>
        </p:txBody>
      </p:sp>
      <p:sp>
        <p:nvSpPr>
          <p:cNvPr id="3" name="Title 2"/>
          <p:cNvSpPr>
            <a:spLocks noGrp="1"/>
          </p:cNvSpPr>
          <p:nvPr>
            <p:ph type="title"/>
          </p:nvPr>
        </p:nvSpPr>
        <p:spPr>
          <a:xfrm>
            <a:off x="457200" y="274638"/>
            <a:ext cx="8229600" cy="792162"/>
          </a:xfrm>
        </p:spPr>
        <p:txBody>
          <a:bodyPr>
            <a:normAutofit/>
          </a:bodyPr>
          <a:lstStyle/>
          <a:p>
            <a:pPr algn="ctr"/>
            <a:r>
              <a:rPr lang="en-US" sz="3600" i="1" u="sng" dirty="0" smtClean="0"/>
              <a:t>About Project</a:t>
            </a:r>
            <a:endParaRPr lang="en-US" sz="3600" i="1" u="sng" dirty="0"/>
          </a:p>
        </p:txBody>
      </p:sp>
      <p:pic>
        <p:nvPicPr>
          <p:cNvPr id="4" name="Picture 3" descr="problem.jpg"/>
          <p:cNvPicPr>
            <a:picLocks noChangeAspect="1"/>
          </p:cNvPicPr>
          <p:nvPr/>
        </p:nvPicPr>
        <p:blipFill>
          <a:blip r:embed="rId2"/>
          <a:stretch>
            <a:fillRect/>
          </a:stretch>
        </p:blipFill>
        <p:spPr>
          <a:xfrm>
            <a:off x="1447800" y="1676400"/>
            <a:ext cx="5257800" cy="2259211"/>
          </a:xfrm>
          <a:prstGeom prst="rect">
            <a:avLst/>
          </a:prstGeom>
        </p:spPr>
      </p:pic>
    </p:spTree>
  </p:cSld>
  <p:clrMapOvr>
    <a:masterClrMapping/>
  </p:clrMapOvr>
  <p:transition>
    <p:cover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pPr algn="ctr"/>
            <a:r>
              <a:rPr lang="en-US" sz="3200" i="1" u="sng" dirty="0" smtClean="0"/>
              <a:t>Flow Chart of our Project</a:t>
            </a:r>
            <a:endParaRPr lang="en-US" sz="3200" i="1" u="sng" dirty="0"/>
          </a:p>
        </p:txBody>
      </p:sp>
      <p:pic>
        <p:nvPicPr>
          <p:cNvPr id="6" name="Content Placeholder 5" descr="WhatsApp Image 2019-11-21 at 6.05.37 PM.jpeg"/>
          <p:cNvPicPr>
            <a:picLocks noGrp="1" noChangeAspect="1"/>
          </p:cNvPicPr>
          <p:nvPr>
            <p:ph idx="1"/>
          </p:nvPr>
        </p:nvPicPr>
        <p:blipFill>
          <a:blip r:embed="rId2"/>
          <a:stretch>
            <a:fillRect/>
          </a:stretch>
        </p:blipFill>
        <p:spPr>
          <a:xfrm>
            <a:off x="685800" y="1219200"/>
            <a:ext cx="7639050" cy="4419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trips/>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580</TotalTime>
  <Words>257</Words>
  <Application>Microsoft Office PowerPoint</Application>
  <PresentationFormat>On-screen Show (4:3)</PresentationFormat>
  <Paragraphs>47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Caslon Pro</vt:lpstr>
      <vt:lpstr>Adobe Gothic Std B</vt:lpstr>
      <vt:lpstr>Adobe Kaiti Std R</vt:lpstr>
      <vt:lpstr>Courier New</vt:lpstr>
      <vt:lpstr>Lucida Sans Unicode</vt:lpstr>
      <vt:lpstr>Verdana</vt:lpstr>
      <vt:lpstr>Wingdings 2</vt:lpstr>
      <vt:lpstr>Wingdings 3</vt:lpstr>
      <vt:lpstr>Concourse</vt:lpstr>
      <vt:lpstr>Credit Card Fraud Detection using Machine Learning</vt:lpstr>
      <vt:lpstr>PowerPoint Presentation</vt:lpstr>
      <vt:lpstr>Application of AI</vt:lpstr>
      <vt:lpstr>ML classification</vt:lpstr>
      <vt:lpstr>Applications of ML</vt:lpstr>
      <vt:lpstr>Why python?</vt:lpstr>
      <vt:lpstr>Packages in Python for ML</vt:lpstr>
      <vt:lpstr>About Project</vt:lpstr>
      <vt:lpstr>Flow Chart of our Project</vt:lpstr>
      <vt:lpstr>Dataset of our project</vt:lpstr>
      <vt:lpstr>Deep Dive into Main Code</vt:lpstr>
      <vt:lpstr>Visual representation of data</vt:lpstr>
      <vt:lpstr>Final Accuracy Score</vt:lpstr>
      <vt:lpstr>Conclusion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arindam</dc:creator>
  <cp:lastModifiedBy>Joykishan</cp:lastModifiedBy>
  <cp:revision>44</cp:revision>
  <dcterms:created xsi:type="dcterms:W3CDTF">2019-11-21T10:36:36Z</dcterms:created>
  <dcterms:modified xsi:type="dcterms:W3CDTF">2019-12-14T04:12:10Z</dcterms:modified>
</cp:coreProperties>
</file>