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3" r:id="rId1"/>
  </p:sldMasterIdLst>
  <p:sldIdLst>
    <p:sldId id="256" r:id="rId2"/>
    <p:sldId id="370" r:id="rId3"/>
    <p:sldId id="371" r:id="rId4"/>
    <p:sldId id="372" r:id="rId5"/>
    <p:sldId id="257" r:id="rId6"/>
    <p:sldId id="374" r:id="rId7"/>
    <p:sldId id="373"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78" r:id="rId49"/>
    <p:sldId id="302" r:id="rId50"/>
    <p:sldId id="303" r:id="rId51"/>
    <p:sldId id="379" r:id="rId52"/>
    <p:sldId id="380" r:id="rId53"/>
    <p:sldId id="304" r:id="rId54"/>
    <p:sldId id="305" r:id="rId55"/>
    <p:sldId id="306" r:id="rId56"/>
    <p:sldId id="381" r:id="rId57"/>
    <p:sldId id="382" r:id="rId58"/>
    <p:sldId id="383" r:id="rId59"/>
    <p:sldId id="384" r:id="rId60"/>
    <p:sldId id="385" r:id="rId61"/>
    <p:sldId id="386" r:id="rId62"/>
    <p:sldId id="387" r:id="rId63"/>
    <p:sldId id="307" r:id="rId64"/>
    <p:sldId id="308" r:id="rId65"/>
    <p:sldId id="309" r:id="rId66"/>
    <p:sldId id="312"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pPr/>
              <a:t>7/20/2019</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310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4328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923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453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7656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8702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074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6115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532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485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09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5758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455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152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231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2776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062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7/20/2019</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40157983"/>
      </p:ext>
    </p:extLst>
  </p:cSld>
  <p:clrMap bg1="lt1" tx1="dk1" bg2="lt2" tx2="dk2" accent1="accent1" accent2="accent2" accent3="accent3" accent4="accent4" accent5="accent5" accent6="accent6" hlink="hlink" folHlink="folHlink"/>
  <p:sldLayoutIdLst>
    <p:sldLayoutId id="2147484434" r:id="rId1"/>
    <p:sldLayoutId id="2147484435" r:id="rId2"/>
    <p:sldLayoutId id="2147484436" r:id="rId3"/>
    <p:sldLayoutId id="2147484437" r:id="rId4"/>
    <p:sldLayoutId id="2147484438" r:id="rId5"/>
    <p:sldLayoutId id="2147484439" r:id="rId6"/>
    <p:sldLayoutId id="2147484440" r:id="rId7"/>
    <p:sldLayoutId id="2147484441" r:id="rId8"/>
    <p:sldLayoutId id="2147484442" r:id="rId9"/>
    <p:sldLayoutId id="2147484443" r:id="rId10"/>
    <p:sldLayoutId id="2147484444" r:id="rId11"/>
    <p:sldLayoutId id="2147484445" r:id="rId12"/>
    <p:sldLayoutId id="2147484446" r:id="rId13"/>
    <p:sldLayoutId id="2147484447" r:id="rId14"/>
    <p:sldLayoutId id="2147484448" r:id="rId15"/>
    <p:sldLayoutId id="2147484449" r:id="rId16"/>
    <p:sldLayoutId id="214748445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orbit-ittranning.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orbit-ittranning.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4798" y="1881115"/>
            <a:ext cx="5671457" cy="1219201"/>
          </a:xfrm>
        </p:spPr>
        <p:txBody>
          <a:bodyPr>
            <a:noAutofit/>
          </a:bodyPr>
          <a:lstStyle/>
          <a:p>
            <a:r>
              <a:rPr lang="en-US" sz="7200" dirty="0"/>
              <a:t>HTML</a:t>
            </a:r>
          </a:p>
        </p:txBody>
      </p:sp>
      <p:sp>
        <p:nvSpPr>
          <p:cNvPr id="3" name="Subtitle 2"/>
          <p:cNvSpPr>
            <a:spLocks noGrp="1"/>
          </p:cNvSpPr>
          <p:nvPr>
            <p:ph type="subTitle" idx="1"/>
          </p:nvPr>
        </p:nvSpPr>
        <p:spPr>
          <a:xfrm>
            <a:off x="1485900" y="3733800"/>
            <a:ext cx="6172200" cy="1371600"/>
          </a:xfrm>
        </p:spPr>
        <p:txBody>
          <a:bodyPr/>
          <a:lstStyle/>
          <a:p>
            <a:pPr algn="ctr"/>
            <a:r>
              <a:rPr lang="en-US" dirty="0"/>
              <a:t>Instructor: </a:t>
            </a:r>
          </a:p>
          <a:p>
            <a:r>
              <a:rPr lang="en-US" dirty="0"/>
              <a:t>Atik Shahriar Ratul</a:t>
            </a:r>
            <a:br>
              <a:rPr lang="en-US" dirty="0"/>
            </a:br>
            <a:r>
              <a:rPr lang="en-US" dirty="0"/>
              <a:t>Full Stack Web developer</a:t>
            </a:r>
          </a:p>
        </p:txBody>
      </p:sp>
    </p:spTree>
    <p:extLst>
      <p:ext uri="{BB962C8B-B14F-4D97-AF65-F5344CB8AC3E}">
        <p14:creationId xmlns:p14="http://schemas.microsoft.com/office/powerpoint/2010/main" val="1124812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Modern Web Design</a:t>
            </a:r>
            <a:br>
              <a:rPr lang="en-US" b="1" dirty="0"/>
            </a:br>
            <a:endParaRPr lang="en-US" dirty="0"/>
          </a:p>
        </p:txBody>
      </p:sp>
      <p:sp>
        <p:nvSpPr>
          <p:cNvPr id="3" name="Content Placeholder 2"/>
          <p:cNvSpPr>
            <a:spLocks noGrp="1"/>
          </p:cNvSpPr>
          <p:nvPr>
            <p:ph idx="1"/>
          </p:nvPr>
        </p:nvSpPr>
        <p:spPr/>
        <p:txBody>
          <a:bodyPr/>
          <a:lstStyle/>
          <a:p>
            <a:r>
              <a:rPr lang="en-US" b="1" dirty="0"/>
              <a:t>HTML</a:t>
            </a:r>
            <a:r>
              <a:rPr lang="en-US" dirty="0"/>
              <a:t>: Structure</a:t>
            </a:r>
          </a:p>
          <a:p>
            <a:r>
              <a:rPr lang="en-US" b="1" dirty="0"/>
              <a:t>CSS</a:t>
            </a:r>
            <a:r>
              <a:rPr lang="en-US" dirty="0"/>
              <a:t>: Presentation</a:t>
            </a:r>
          </a:p>
          <a:p>
            <a:r>
              <a:rPr lang="en-US" b="1" dirty="0"/>
              <a:t>JavaScript</a:t>
            </a:r>
            <a:r>
              <a:rPr lang="en-US" dirty="0"/>
              <a:t>: Behavior</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183" y="2467389"/>
            <a:ext cx="3180952" cy="3344332"/>
          </a:xfrm>
          <a:prstGeom prst="rect">
            <a:avLst/>
          </a:prstGeom>
        </p:spPr>
      </p:pic>
    </p:spTree>
    <p:extLst>
      <p:ext uri="{BB962C8B-B14F-4D97-AF65-F5344CB8AC3E}">
        <p14:creationId xmlns:p14="http://schemas.microsoft.com/office/powerpoint/2010/main" val="331230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Modern Web Design</a:t>
            </a:r>
            <a:br>
              <a:rPr lang="en-US" b="1" dirty="0"/>
            </a:br>
            <a:endParaRPr lang="en-US" dirty="0"/>
          </a:p>
        </p:txBody>
      </p:sp>
      <p:sp>
        <p:nvSpPr>
          <p:cNvPr id="3" name="Content Placeholder 2"/>
          <p:cNvSpPr>
            <a:spLocks noGrp="1"/>
          </p:cNvSpPr>
          <p:nvPr>
            <p:ph idx="1"/>
          </p:nvPr>
        </p:nvSpPr>
        <p:spPr/>
        <p:txBody>
          <a:bodyPr>
            <a:normAutofit/>
          </a:bodyPr>
          <a:lstStyle/>
          <a:p>
            <a:r>
              <a:rPr lang="en-US" b="1" dirty="0"/>
              <a:t>HTML</a:t>
            </a:r>
            <a:r>
              <a:rPr lang="en-US" dirty="0"/>
              <a:t>: Structure</a:t>
            </a:r>
          </a:p>
          <a:p>
            <a:r>
              <a:rPr lang="en-US" b="1" dirty="0"/>
              <a:t>CSS</a:t>
            </a:r>
            <a:r>
              <a:rPr lang="en-US" dirty="0"/>
              <a:t>: Presentation</a:t>
            </a:r>
          </a:p>
          <a:p>
            <a:r>
              <a:rPr lang="en-US" b="1" dirty="0"/>
              <a:t>JavaScript</a:t>
            </a:r>
            <a:r>
              <a:rPr lang="en-US" dirty="0"/>
              <a:t>: Behavior</a:t>
            </a:r>
          </a:p>
          <a:p>
            <a:r>
              <a:rPr lang="en-US" b="1" dirty="0"/>
              <a:t>PHP or similar</a:t>
            </a:r>
            <a:r>
              <a:rPr lang="en-US" dirty="0"/>
              <a:t>: Backend</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478" y="2490135"/>
            <a:ext cx="3205456" cy="3224865"/>
          </a:xfrm>
          <a:prstGeom prst="rect">
            <a:avLst/>
          </a:prstGeom>
        </p:spPr>
      </p:pic>
    </p:spTree>
    <p:extLst>
      <p:ext uri="{BB962C8B-B14F-4D97-AF65-F5344CB8AC3E}">
        <p14:creationId xmlns:p14="http://schemas.microsoft.com/office/powerpoint/2010/main" val="257526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133" y="891630"/>
            <a:ext cx="6671734" cy="1076204"/>
          </a:xfrm>
        </p:spPr>
        <p:txBody>
          <a:bodyPr/>
          <a:lstStyle/>
          <a:p>
            <a:r>
              <a:rPr lang="en-US" dirty="0"/>
              <a:t>Structure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57400" y="2514600"/>
            <a:ext cx="5241640" cy="3727293"/>
          </a:xfrm>
        </p:spPr>
      </p:pic>
    </p:spTree>
    <p:extLst>
      <p:ext uri="{BB962C8B-B14F-4D97-AF65-F5344CB8AC3E}">
        <p14:creationId xmlns:p14="http://schemas.microsoft.com/office/powerpoint/2010/main" val="425222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00200" y="613983"/>
            <a:ext cx="5638800" cy="5630034"/>
          </a:xfrm>
        </p:spPr>
      </p:pic>
    </p:spTree>
    <p:extLst>
      <p:ext uri="{BB962C8B-B14F-4D97-AF65-F5344CB8AC3E}">
        <p14:creationId xmlns:p14="http://schemas.microsoft.com/office/powerpoint/2010/main" val="2624892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&lt;html&gt; Tag </a:t>
            </a:r>
          </a:p>
        </p:txBody>
      </p:sp>
      <p:sp>
        <p:nvSpPr>
          <p:cNvPr id="3" name="Content Placeholder 2"/>
          <p:cNvSpPr>
            <a:spLocks noGrp="1"/>
          </p:cNvSpPr>
          <p:nvPr>
            <p:ph idx="1"/>
          </p:nvPr>
        </p:nvSpPr>
        <p:spPr/>
        <p:txBody>
          <a:bodyPr/>
          <a:lstStyle/>
          <a:p>
            <a:r>
              <a:rPr lang="en-US" dirty="0"/>
              <a:t>&lt;html&gt;</a:t>
            </a:r>
          </a:p>
          <a:p>
            <a:pPr marL="0" indent="0">
              <a:buNone/>
            </a:pPr>
            <a:r>
              <a:rPr lang="en-US" dirty="0"/>
              <a:t>…………..</a:t>
            </a:r>
          </a:p>
          <a:p>
            <a:r>
              <a:rPr lang="en-US" dirty="0"/>
              <a:t>&lt;/html&gt;</a:t>
            </a:r>
          </a:p>
        </p:txBody>
      </p:sp>
    </p:spTree>
    <p:extLst>
      <p:ext uri="{BB962C8B-B14F-4D97-AF65-F5344CB8AC3E}">
        <p14:creationId xmlns:p14="http://schemas.microsoft.com/office/powerpoint/2010/main" val="3877646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&lt;head&gt; Tag</a:t>
            </a:r>
            <a:br>
              <a:rPr lang="en-US" b="1" dirty="0"/>
            </a:br>
            <a:endParaRPr lang="en-US" dirty="0"/>
          </a:p>
        </p:txBody>
      </p:sp>
      <p:sp>
        <p:nvSpPr>
          <p:cNvPr id="3" name="Content Placeholder 2"/>
          <p:cNvSpPr>
            <a:spLocks noGrp="1"/>
          </p:cNvSpPr>
          <p:nvPr>
            <p:ph idx="1"/>
          </p:nvPr>
        </p:nvSpPr>
        <p:spPr/>
        <p:txBody>
          <a:bodyPr/>
          <a:lstStyle/>
          <a:p>
            <a:r>
              <a:rPr lang="en-US" dirty="0"/>
              <a:t>&lt;html&gt;</a:t>
            </a:r>
            <a:br>
              <a:rPr lang="en-US" dirty="0"/>
            </a:br>
            <a:r>
              <a:rPr lang="en-US" b="1" dirty="0"/>
              <a:t>&lt;head&gt;</a:t>
            </a:r>
            <a:r>
              <a:rPr lang="en-US" dirty="0"/>
              <a:t>…</a:t>
            </a:r>
            <a:r>
              <a:rPr lang="en-US" b="1" dirty="0"/>
              <a:t>&lt;/head&gt;</a:t>
            </a:r>
            <a:br>
              <a:rPr lang="en-US" dirty="0"/>
            </a:br>
            <a:r>
              <a:rPr lang="en-US" dirty="0"/>
              <a:t>&lt;/html&gt;</a:t>
            </a:r>
          </a:p>
        </p:txBody>
      </p:sp>
    </p:spTree>
    <p:extLst>
      <p:ext uri="{BB962C8B-B14F-4D97-AF65-F5344CB8AC3E}">
        <p14:creationId xmlns:p14="http://schemas.microsoft.com/office/powerpoint/2010/main" val="238313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&lt;body&gt; Tag</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&lt;html&gt;</a:t>
            </a:r>
            <a:br>
              <a:rPr lang="en-US" dirty="0"/>
            </a:br>
            <a:endParaRPr lang="en-US" dirty="0"/>
          </a:p>
          <a:p>
            <a:pPr marL="0" indent="0">
              <a:buNone/>
            </a:pPr>
            <a:r>
              <a:rPr lang="en-US" dirty="0"/>
              <a:t>	&lt;head&gt;</a:t>
            </a:r>
            <a:br>
              <a:rPr lang="en-US" dirty="0"/>
            </a:br>
            <a:r>
              <a:rPr lang="en-US" dirty="0"/>
              <a:t>		……….</a:t>
            </a:r>
          </a:p>
          <a:p>
            <a:pPr marL="0" indent="0">
              <a:buNone/>
            </a:pPr>
            <a:r>
              <a:rPr lang="en-US" dirty="0"/>
              <a:t>	&lt;/head&gt;</a:t>
            </a:r>
          </a:p>
          <a:p>
            <a:pPr marL="0" indent="0">
              <a:buNone/>
            </a:pPr>
            <a:br>
              <a:rPr lang="en-US" dirty="0"/>
            </a:br>
            <a:r>
              <a:rPr lang="en-US" dirty="0"/>
              <a:t>	</a:t>
            </a:r>
            <a:r>
              <a:rPr lang="en-US" b="1" dirty="0"/>
              <a:t>&lt;body&gt;</a:t>
            </a:r>
          </a:p>
          <a:p>
            <a:pPr marL="0" indent="0">
              <a:buNone/>
            </a:pPr>
            <a:r>
              <a:rPr lang="en-US" dirty="0"/>
              <a:t>		……….</a:t>
            </a:r>
            <a:br>
              <a:rPr lang="en-US" dirty="0"/>
            </a:br>
            <a:r>
              <a:rPr lang="en-US" dirty="0"/>
              <a:t>	</a:t>
            </a:r>
            <a:r>
              <a:rPr lang="en-US" b="1" dirty="0"/>
              <a:t>&lt;/body&gt;</a:t>
            </a:r>
          </a:p>
          <a:p>
            <a:pPr marL="0" indent="0">
              <a:buNone/>
            </a:pPr>
            <a:br>
              <a:rPr lang="en-US" dirty="0"/>
            </a:br>
            <a:r>
              <a:rPr lang="en-US" dirty="0"/>
              <a:t>&lt;/html&gt;</a:t>
            </a:r>
          </a:p>
        </p:txBody>
      </p:sp>
    </p:spTree>
    <p:extLst>
      <p:ext uri="{BB962C8B-B14F-4D97-AF65-F5344CB8AC3E}">
        <p14:creationId xmlns:p14="http://schemas.microsoft.com/office/powerpoint/2010/main" val="3738762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Create  a HTML file</a:t>
            </a:r>
          </a:p>
        </p:txBody>
      </p:sp>
    </p:spTree>
    <p:extLst>
      <p:ext uri="{BB962C8B-B14F-4D97-AF65-F5344CB8AC3E}">
        <p14:creationId xmlns:p14="http://schemas.microsoft.com/office/powerpoint/2010/main" val="3620720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&lt;title&gt; Tag</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&lt;html&gt;</a:t>
            </a:r>
          </a:p>
          <a:p>
            <a:pPr marL="0" indent="0">
              <a:buNone/>
            </a:pPr>
            <a:br>
              <a:rPr lang="en-US" dirty="0"/>
            </a:br>
            <a:r>
              <a:rPr lang="en-US" dirty="0"/>
              <a:t>	&lt;head&gt;</a:t>
            </a:r>
            <a:br>
              <a:rPr lang="en-US" b="1" dirty="0"/>
            </a:br>
            <a:r>
              <a:rPr lang="en-US" b="1" dirty="0"/>
              <a:t>		&lt;title&gt;</a:t>
            </a:r>
            <a:r>
              <a:rPr lang="en-US" dirty="0"/>
              <a:t>first page</a:t>
            </a:r>
            <a:r>
              <a:rPr lang="en-US" b="1" dirty="0"/>
              <a:t>&lt;/title&gt;</a:t>
            </a:r>
            <a:br>
              <a:rPr lang="en-US" b="1" dirty="0"/>
            </a:br>
            <a:r>
              <a:rPr lang="en-US" b="1" dirty="0"/>
              <a:t>	</a:t>
            </a:r>
            <a:r>
              <a:rPr lang="en-US" dirty="0"/>
              <a:t>&lt;/head&gt;</a:t>
            </a:r>
            <a:br>
              <a:rPr lang="en-US" dirty="0"/>
            </a:br>
            <a:endParaRPr lang="en-US" dirty="0"/>
          </a:p>
          <a:p>
            <a:pPr marL="0" indent="0">
              <a:buNone/>
            </a:pPr>
            <a:r>
              <a:rPr lang="en-US" dirty="0"/>
              <a:t>	&lt;body&gt;</a:t>
            </a:r>
            <a:br>
              <a:rPr lang="en-US" dirty="0"/>
            </a:br>
            <a:r>
              <a:rPr lang="en-US" dirty="0"/>
              <a:t>		This is a line of text. </a:t>
            </a:r>
            <a:br>
              <a:rPr lang="en-US" dirty="0"/>
            </a:br>
            <a:r>
              <a:rPr lang="en-US" dirty="0"/>
              <a:t>	&lt;/body&gt;</a:t>
            </a:r>
            <a:br>
              <a:rPr lang="en-US" b="1" dirty="0"/>
            </a:br>
            <a:endParaRPr lang="en-US" b="1" dirty="0"/>
          </a:p>
          <a:p>
            <a:pPr marL="0" indent="0">
              <a:buNone/>
            </a:pPr>
            <a:r>
              <a:rPr lang="en-US" dirty="0"/>
              <a:t>&lt;/html&gt;</a:t>
            </a:r>
          </a:p>
        </p:txBody>
      </p:sp>
    </p:spTree>
    <p:extLst>
      <p:ext uri="{BB962C8B-B14F-4D97-AF65-F5344CB8AC3E}">
        <p14:creationId xmlns:p14="http://schemas.microsoft.com/office/powerpoint/2010/main" val="3346755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800" dirty="0"/>
              <a:t>Task</a:t>
            </a:r>
          </a:p>
        </p:txBody>
      </p:sp>
      <p:sp>
        <p:nvSpPr>
          <p:cNvPr id="4" name="Subtitle 3">
            <a:extLst>
              <a:ext uri="{FF2B5EF4-FFF2-40B4-BE49-F238E27FC236}">
                <a16:creationId xmlns:a16="http://schemas.microsoft.com/office/drawing/2014/main" id="{A9B8015E-001F-4AA1-8080-7CF1774C60C8}"/>
              </a:ext>
            </a:extLst>
          </p:cNvPr>
          <p:cNvSpPr>
            <a:spLocks noGrp="1"/>
          </p:cNvSpPr>
          <p:nvPr>
            <p:ph type="subTitle" idx="1"/>
          </p:nvPr>
        </p:nvSpPr>
        <p:spPr>
          <a:xfrm>
            <a:off x="1921934" y="3886200"/>
            <a:ext cx="5308866" cy="897473"/>
          </a:xfrm>
        </p:spPr>
        <p:txBody>
          <a:bodyPr>
            <a:normAutofit/>
          </a:bodyPr>
          <a:lstStyle/>
          <a:p>
            <a:r>
              <a:rPr lang="en-US" sz="4800" dirty="0"/>
              <a:t>Create a html File</a:t>
            </a:r>
          </a:p>
        </p:txBody>
      </p:sp>
    </p:spTree>
    <p:extLst>
      <p:ext uri="{BB962C8B-B14F-4D97-AF65-F5344CB8AC3E}">
        <p14:creationId xmlns:p14="http://schemas.microsoft.com/office/powerpoint/2010/main" val="322702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 Objectives</a:t>
            </a:r>
          </a:p>
        </p:txBody>
      </p:sp>
      <p:sp>
        <p:nvSpPr>
          <p:cNvPr id="3" name="Content Placeholder 2"/>
          <p:cNvSpPr>
            <a:spLocks noGrp="1"/>
          </p:cNvSpPr>
          <p:nvPr>
            <p:ph idx="1"/>
          </p:nvPr>
        </p:nvSpPr>
        <p:spPr/>
        <p:txBody>
          <a:bodyPr>
            <a:normAutofit fontScale="77500" lnSpcReduction="20000"/>
          </a:bodyPr>
          <a:lstStyle/>
          <a:p>
            <a:r>
              <a:rPr lang="en-US" dirty="0"/>
              <a:t>Explore the structure of the World Wide Web</a:t>
            </a:r>
          </a:p>
          <a:p>
            <a:r>
              <a:rPr lang="en-US" dirty="0"/>
              <a:t>Learn the basic principles of Web documents</a:t>
            </a:r>
          </a:p>
          <a:p>
            <a:r>
              <a:rPr lang="en-US" dirty="0"/>
              <a:t>Create a HTML document</a:t>
            </a:r>
          </a:p>
          <a:p>
            <a:r>
              <a:rPr lang="en-US" dirty="0"/>
              <a:t>View an HTML file using a Web browser</a:t>
            </a:r>
          </a:p>
          <a:p>
            <a:r>
              <a:rPr lang="en-US" dirty="0"/>
              <a:t>Use HTML tags for text, headings, paragraphs, and lists</a:t>
            </a:r>
          </a:p>
          <a:p>
            <a:r>
              <a:rPr lang="en-US" dirty="0"/>
              <a:t>Insert character tags into an HTML document</a:t>
            </a:r>
          </a:p>
          <a:p>
            <a:r>
              <a:rPr lang="en-US" dirty="0"/>
              <a:t>Insert an inline graphic image into a HTML document</a:t>
            </a:r>
          </a:p>
          <a:p>
            <a:r>
              <a:rPr lang="en-US" dirty="0"/>
              <a:t>Add special characters to an HTML document</a:t>
            </a:r>
          </a:p>
          <a:p>
            <a:r>
              <a:rPr lang="en-US" dirty="0"/>
              <a:t>Insert horizontal lines into an HTML document</a:t>
            </a:r>
          </a:p>
          <a:p>
            <a:endParaRPr lang="en-US" dirty="0"/>
          </a:p>
        </p:txBody>
      </p:sp>
    </p:spTree>
    <p:extLst>
      <p:ext uri="{BB962C8B-B14F-4D97-AF65-F5344CB8AC3E}">
        <p14:creationId xmlns:p14="http://schemas.microsoft.com/office/powerpoint/2010/main" val="1354291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&lt;p&gt; Element</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To create a paragraph, simply type in the </a:t>
            </a:r>
            <a:r>
              <a:rPr lang="en-US" b="1" dirty="0"/>
              <a:t>&lt;p&gt;</a:t>
            </a:r>
            <a:r>
              <a:rPr lang="en-US" dirty="0"/>
              <a:t> element with its opening and closing tags: </a:t>
            </a:r>
          </a:p>
          <a:p>
            <a:r>
              <a:rPr lang="en-US" dirty="0"/>
              <a:t>&lt;html&gt;</a:t>
            </a:r>
            <a:br>
              <a:rPr lang="en-US" dirty="0"/>
            </a:br>
            <a:r>
              <a:rPr lang="en-US" dirty="0"/>
              <a:t>&lt;head&gt;</a:t>
            </a:r>
            <a:br>
              <a:rPr lang="en-US" dirty="0"/>
            </a:br>
            <a:r>
              <a:rPr lang="en-US" dirty="0"/>
              <a:t>&lt;title&gt;first page&lt;/title&gt;</a:t>
            </a:r>
            <a:br>
              <a:rPr lang="en-US" dirty="0"/>
            </a:br>
            <a:r>
              <a:rPr lang="en-US" dirty="0"/>
              <a:t>&lt;/head&gt;</a:t>
            </a:r>
            <a:br>
              <a:rPr lang="en-US" dirty="0"/>
            </a:br>
            <a:r>
              <a:rPr lang="en-US" dirty="0"/>
              <a:t>&lt;body&gt;</a:t>
            </a:r>
            <a:br>
              <a:rPr lang="en-US" dirty="0"/>
            </a:br>
            <a:r>
              <a:rPr lang="en-US" b="1" dirty="0"/>
              <a:t>&lt;p&gt;</a:t>
            </a:r>
            <a:r>
              <a:rPr lang="en-US" dirty="0"/>
              <a:t>This is a paragraph. </a:t>
            </a:r>
            <a:r>
              <a:rPr lang="en-US" b="1" dirty="0"/>
              <a:t>&lt;/p&gt;</a:t>
            </a:r>
            <a:br>
              <a:rPr lang="en-US" dirty="0"/>
            </a:br>
            <a:r>
              <a:rPr lang="en-US" b="1" dirty="0"/>
              <a:t>&lt;p&gt;</a:t>
            </a:r>
            <a:r>
              <a:rPr lang="en-US" dirty="0"/>
              <a:t>This is another paragraph. </a:t>
            </a:r>
            <a:r>
              <a:rPr lang="en-US" b="1" dirty="0"/>
              <a:t>&lt;/p&gt;</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117305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Single Line Break</a:t>
            </a:r>
            <a:endParaRPr lang="en-US" dirty="0"/>
          </a:p>
        </p:txBody>
      </p:sp>
      <p:sp>
        <p:nvSpPr>
          <p:cNvPr id="3" name="Content Placeholder 2"/>
          <p:cNvSpPr>
            <a:spLocks noGrp="1"/>
          </p:cNvSpPr>
          <p:nvPr>
            <p:ph sz="half" idx="2"/>
          </p:nvPr>
        </p:nvSpPr>
        <p:spPr>
          <a:xfrm>
            <a:off x="1176868" y="2438400"/>
            <a:ext cx="6671732" cy="3511487"/>
          </a:xfrm>
        </p:spPr>
        <p:txBody>
          <a:bodyPr>
            <a:normAutofit fontScale="70000" lnSpcReduction="20000"/>
          </a:bodyPr>
          <a:lstStyle/>
          <a:p>
            <a:r>
              <a:rPr lang="en-US" dirty="0"/>
              <a:t>Use the </a:t>
            </a:r>
            <a:r>
              <a:rPr lang="en-US" b="1" dirty="0"/>
              <a:t>&lt;</a:t>
            </a:r>
            <a:r>
              <a:rPr lang="en-US" b="1" dirty="0" err="1"/>
              <a:t>br</a:t>
            </a:r>
            <a:r>
              <a:rPr lang="en-US" b="1" dirty="0"/>
              <a:t> /&gt;</a:t>
            </a:r>
            <a:r>
              <a:rPr lang="en-US" dirty="0"/>
              <a:t> tag to add a single line of text without starting a new paragraph: </a:t>
            </a:r>
          </a:p>
          <a:p>
            <a:r>
              <a:rPr lang="en-US" dirty="0"/>
              <a:t>&lt;html&gt;</a:t>
            </a:r>
            <a:br>
              <a:rPr lang="en-US" dirty="0"/>
            </a:br>
            <a:r>
              <a:rPr lang="en-US" dirty="0"/>
              <a:t>&lt;head&gt;</a:t>
            </a:r>
            <a:br>
              <a:rPr lang="en-US" dirty="0"/>
            </a:br>
            <a:r>
              <a:rPr lang="en-US" dirty="0"/>
              <a:t>	&lt;title&gt;first page&lt;/title&gt;</a:t>
            </a:r>
            <a:br>
              <a:rPr lang="en-US" dirty="0"/>
            </a:br>
            <a:r>
              <a:rPr lang="en-US" dirty="0"/>
              <a:t>&lt;/head&gt;</a:t>
            </a:r>
            <a:br>
              <a:rPr lang="en-US" dirty="0"/>
            </a:br>
            <a:r>
              <a:rPr lang="en-US" dirty="0"/>
              <a:t>&lt;body&gt;</a:t>
            </a:r>
            <a:br>
              <a:rPr lang="en-US" dirty="0"/>
            </a:br>
            <a:r>
              <a:rPr lang="en-US" dirty="0"/>
              <a:t>&lt;p&gt;This is a paragraph.&lt;/p&gt;</a:t>
            </a:r>
            <a:br>
              <a:rPr lang="en-US" dirty="0"/>
            </a:br>
            <a:r>
              <a:rPr lang="en-US" dirty="0"/>
              <a:t>&lt;p&gt;This is another paragraph. &lt;/p&gt;</a:t>
            </a:r>
            <a:br>
              <a:rPr lang="en-US" dirty="0"/>
            </a:br>
            <a:r>
              <a:rPr lang="en-US" dirty="0"/>
              <a:t>&lt;p&gt;This is </a:t>
            </a:r>
            <a:r>
              <a:rPr lang="en-US" b="1" dirty="0"/>
              <a:t>&lt;</a:t>
            </a:r>
            <a:r>
              <a:rPr lang="en-US" b="1" dirty="0" err="1"/>
              <a:t>br</a:t>
            </a:r>
            <a:r>
              <a:rPr lang="en-US" b="1" dirty="0"/>
              <a:t> /&gt;</a:t>
            </a:r>
            <a:r>
              <a:rPr lang="en-US" dirty="0"/>
              <a:t> a line break &lt;/p&gt;</a:t>
            </a:r>
            <a:br>
              <a:rPr lang="en-US" dirty="0"/>
            </a:br>
            <a:r>
              <a:rPr lang="en-US" dirty="0"/>
              <a:t>&lt;/body&gt;</a:t>
            </a:r>
            <a:br>
              <a:rPr lang="en-US" dirty="0"/>
            </a:br>
            <a:r>
              <a:rPr lang="en-US" dirty="0"/>
              <a:t>&lt;/html&gt;</a:t>
            </a:r>
          </a:p>
          <a:p>
            <a:r>
              <a:rPr lang="en-US" dirty="0"/>
              <a:t>******** The &lt;</a:t>
            </a:r>
            <a:r>
              <a:rPr lang="en-US" dirty="0" err="1"/>
              <a:t>br</a:t>
            </a:r>
            <a:r>
              <a:rPr lang="en-US" dirty="0"/>
              <a:t> /&gt; element is an empty HTML element. It has no end tag.</a:t>
            </a:r>
          </a:p>
        </p:txBody>
      </p:sp>
    </p:spTree>
    <p:extLst>
      <p:ext uri="{BB962C8B-B14F-4D97-AF65-F5344CB8AC3E}">
        <p14:creationId xmlns:p14="http://schemas.microsoft.com/office/powerpoint/2010/main" val="1507524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54121" y="886394"/>
            <a:ext cx="7010400" cy="609600"/>
          </a:xfrm>
        </p:spPr>
        <p:txBody>
          <a:bodyPr>
            <a:normAutofit fontScale="90000"/>
          </a:bodyPr>
          <a:lstStyle/>
          <a:p>
            <a:r>
              <a:rPr lang="en-US" b="1" dirty="0"/>
              <a:t>Formatting Elements</a:t>
            </a:r>
            <a:br>
              <a:rPr lang="en-US" b="1" dirty="0"/>
            </a:br>
            <a:endParaRPr lang="en-US" dirty="0"/>
          </a:p>
        </p:txBody>
      </p:sp>
      <p:sp>
        <p:nvSpPr>
          <p:cNvPr id="3" name="Content Placeholder 2"/>
          <p:cNvSpPr>
            <a:spLocks noGrp="1"/>
          </p:cNvSpPr>
          <p:nvPr>
            <p:ph sz="half" idx="4294967295"/>
          </p:nvPr>
        </p:nvSpPr>
        <p:spPr>
          <a:xfrm>
            <a:off x="1279479" y="1495994"/>
            <a:ext cx="7078639" cy="4600006"/>
          </a:xfrm>
        </p:spPr>
        <p:txBody>
          <a:bodyPr>
            <a:normAutofit fontScale="70000" lnSpcReduction="20000"/>
          </a:bodyPr>
          <a:lstStyle/>
          <a:p>
            <a:r>
              <a:rPr lang="en-US" sz="2600" dirty="0"/>
              <a:t>In HTML, there is a list of elements that specify text style.</a:t>
            </a:r>
            <a:br>
              <a:rPr lang="en-US" sz="2600" dirty="0"/>
            </a:br>
            <a:r>
              <a:rPr lang="en-US" sz="2600" dirty="0"/>
              <a:t>Formatting elements were designed to display special types of text: </a:t>
            </a:r>
          </a:p>
          <a:p>
            <a:r>
              <a:rPr lang="en-US" sz="2600" dirty="0"/>
              <a:t>&lt;p&gt;This is regular text &lt;/p&gt;</a:t>
            </a:r>
          </a:p>
          <a:p>
            <a:r>
              <a:rPr lang="en-US" sz="2600" dirty="0"/>
              <a:t>&lt;p&gt;</a:t>
            </a:r>
            <a:r>
              <a:rPr lang="en-US" sz="2600" b="1" dirty="0"/>
              <a:t>&lt;b&gt; </a:t>
            </a:r>
            <a:r>
              <a:rPr lang="en-US" sz="2600" dirty="0"/>
              <a:t>bold text </a:t>
            </a:r>
            <a:r>
              <a:rPr lang="en-US" sz="2600" b="1" dirty="0"/>
              <a:t>&lt;/b&gt;</a:t>
            </a:r>
            <a:r>
              <a:rPr lang="en-US" sz="2600" dirty="0"/>
              <a:t>&lt;/p&gt;</a:t>
            </a:r>
          </a:p>
          <a:p>
            <a:r>
              <a:rPr lang="en-US" sz="2600" dirty="0"/>
              <a:t>&lt;p&gt;</a:t>
            </a:r>
            <a:r>
              <a:rPr lang="en-US" sz="2600" b="1" dirty="0"/>
              <a:t>&lt;big&gt; </a:t>
            </a:r>
            <a:r>
              <a:rPr lang="en-US" sz="2600" dirty="0"/>
              <a:t>big text </a:t>
            </a:r>
            <a:r>
              <a:rPr lang="en-US" sz="2600" b="1" dirty="0"/>
              <a:t>&lt;/big&gt;</a:t>
            </a:r>
            <a:r>
              <a:rPr lang="en-US" sz="2600" dirty="0"/>
              <a:t>&lt;/p&gt;</a:t>
            </a:r>
          </a:p>
          <a:p>
            <a:r>
              <a:rPr lang="en-US" sz="2600" dirty="0"/>
              <a:t>&lt;p&gt;&lt;</a:t>
            </a:r>
            <a:r>
              <a:rPr lang="en-US" sz="2600" dirty="0" err="1"/>
              <a:t>i</a:t>
            </a:r>
            <a:r>
              <a:rPr lang="en-US" sz="2600" dirty="0"/>
              <a:t>&gt; italic text &lt;/</a:t>
            </a:r>
            <a:r>
              <a:rPr lang="en-US" sz="2600" dirty="0" err="1"/>
              <a:t>i</a:t>
            </a:r>
            <a:r>
              <a:rPr lang="en-US" sz="2600" dirty="0"/>
              <a:t>&gt;&lt;/p&gt;</a:t>
            </a:r>
            <a:endParaRPr lang="en-US" sz="2800" dirty="0"/>
          </a:p>
          <a:p>
            <a:r>
              <a:rPr lang="en-US" sz="2800" dirty="0"/>
              <a:t>&lt;p&gt;&lt;small&gt; small text &lt;/small&gt;&lt;/p&gt;</a:t>
            </a:r>
          </a:p>
          <a:p>
            <a:r>
              <a:rPr lang="en-US" sz="2800" dirty="0"/>
              <a:t>&lt;p&gt;&lt;strong&gt; strong text &lt;/strong&gt;&lt;/p&gt;</a:t>
            </a:r>
          </a:p>
          <a:p>
            <a:r>
              <a:rPr lang="en-US" sz="2800" dirty="0"/>
              <a:t>&lt;p&gt;&lt;sub&gt; subscripted text &lt;/sub&gt;&lt;/p&gt;</a:t>
            </a:r>
          </a:p>
          <a:p>
            <a:r>
              <a:rPr lang="en-US" sz="2800" dirty="0"/>
              <a:t>&lt;p&gt;&lt;sup&gt; superscripted text &lt;/sup&gt;&lt;/p&gt;</a:t>
            </a:r>
          </a:p>
          <a:p>
            <a:r>
              <a:rPr lang="en-US" sz="2800" dirty="0"/>
              <a:t>&lt;p&gt;&lt;ins&gt; inserted text &lt;/ins&gt;&lt;/p&gt;</a:t>
            </a:r>
          </a:p>
          <a:p>
            <a:r>
              <a:rPr lang="en-US" sz="2800" dirty="0"/>
              <a:t>&lt;p&gt;&lt;del&gt; deleted text &lt;/del&gt;&lt;/p&gt;</a:t>
            </a:r>
            <a:endParaRPr lang="en-US" sz="2600" dirty="0"/>
          </a:p>
          <a:p>
            <a:endParaRPr lang="en-US" dirty="0"/>
          </a:p>
        </p:txBody>
      </p:sp>
    </p:spTree>
    <p:extLst>
      <p:ext uri="{BB962C8B-B14F-4D97-AF65-F5344CB8AC3E}">
        <p14:creationId xmlns:p14="http://schemas.microsoft.com/office/powerpoint/2010/main" val="331299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609600"/>
            <a:ext cx="6799262" cy="836612"/>
          </a:xfrm>
        </p:spPr>
        <p:txBody>
          <a:bodyPr>
            <a:normAutofit/>
          </a:bodyPr>
          <a:lstStyle/>
          <a:p>
            <a:r>
              <a:rPr lang="en-US" b="1" dirty="0"/>
              <a:t>HTML Headings</a:t>
            </a:r>
            <a:endParaRPr lang="en-US" dirty="0"/>
          </a:p>
        </p:txBody>
      </p:sp>
      <p:sp>
        <p:nvSpPr>
          <p:cNvPr id="3" name="Content Placeholder 2"/>
          <p:cNvSpPr>
            <a:spLocks noGrp="1"/>
          </p:cNvSpPr>
          <p:nvPr>
            <p:ph idx="4294967295"/>
          </p:nvPr>
        </p:nvSpPr>
        <p:spPr>
          <a:xfrm>
            <a:off x="990601" y="1446212"/>
            <a:ext cx="7162800" cy="4495800"/>
          </a:xfrm>
        </p:spPr>
        <p:txBody>
          <a:bodyPr>
            <a:normAutofit fontScale="77500" lnSpcReduction="20000"/>
          </a:bodyPr>
          <a:lstStyle/>
          <a:p>
            <a:r>
              <a:rPr lang="en-US" dirty="0"/>
              <a:t>HTML includes six levels of headings, which are ranked according to importance. </a:t>
            </a:r>
            <a:br>
              <a:rPr lang="en-US" dirty="0"/>
            </a:br>
            <a:r>
              <a:rPr lang="en-US" dirty="0"/>
              <a:t>These are </a:t>
            </a:r>
            <a:r>
              <a:rPr lang="en-US" b="1" dirty="0"/>
              <a:t>&lt;h1&gt;</a:t>
            </a:r>
            <a:r>
              <a:rPr lang="en-US" dirty="0"/>
              <a:t>, </a:t>
            </a:r>
            <a:r>
              <a:rPr lang="en-US" b="1" dirty="0"/>
              <a:t>&lt;h2&gt;</a:t>
            </a:r>
            <a:r>
              <a:rPr lang="en-US" dirty="0"/>
              <a:t>, </a:t>
            </a:r>
            <a:r>
              <a:rPr lang="en-US" b="1" dirty="0"/>
              <a:t>&lt;h3&gt;</a:t>
            </a:r>
            <a:r>
              <a:rPr lang="en-US" dirty="0"/>
              <a:t>, </a:t>
            </a:r>
            <a:r>
              <a:rPr lang="en-US" b="1" dirty="0"/>
              <a:t>&lt;h4&gt;</a:t>
            </a:r>
            <a:r>
              <a:rPr lang="en-US" dirty="0"/>
              <a:t>, </a:t>
            </a:r>
            <a:r>
              <a:rPr lang="en-US" b="1" dirty="0"/>
              <a:t>&lt;h5&gt;</a:t>
            </a:r>
            <a:r>
              <a:rPr lang="en-US" dirty="0"/>
              <a:t>, and </a:t>
            </a:r>
            <a:r>
              <a:rPr lang="en-US" b="1" dirty="0"/>
              <a:t>&lt;h6&gt;</a:t>
            </a:r>
            <a:r>
              <a:rPr lang="en-US" dirty="0"/>
              <a:t>.</a:t>
            </a:r>
            <a:br>
              <a:rPr lang="en-US" dirty="0"/>
            </a:br>
            <a:br>
              <a:rPr lang="en-US" dirty="0"/>
            </a:br>
            <a:r>
              <a:rPr lang="en-US" dirty="0"/>
              <a:t>The following code defines all of the headings: </a:t>
            </a:r>
          </a:p>
          <a:p>
            <a:r>
              <a:rPr lang="en-US" dirty="0"/>
              <a:t>&lt;html&gt;</a:t>
            </a:r>
            <a:br>
              <a:rPr lang="en-US" dirty="0"/>
            </a:br>
            <a:r>
              <a:rPr lang="en-US" dirty="0"/>
              <a:t>&lt;head&gt;</a:t>
            </a:r>
            <a:br>
              <a:rPr lang="en-US" dirty="0"/>
            </a:br>
            <a:r>
              <a:rPr lang="en-US" dirty="0"/>
              <a:t>&lt;title&gt;first page&lt;/title&gt;</a:t>
            </a:r>
            <a:br>
              <a:rPr lang="en-US" dirty="0"/>
            </a:br>
            <a:r>
              <a:rPr lang="en-US" dirty="0"/>
              <a:t>&lt;/head&gt;</a:t>
            </a:r>
            <a:br>
              <a:rPr lang="en-US" dirty="0"/>
            </a:br>
            <a:r>
              <a:rPr lang="en-US" dirty="0"/>
              <a:t>&lt;body&gt;</a:t>
            </a:r>
            <a:br>
              <a:rPr lang="en-US" dirty="0"/>
            </a:br>
            <a:r>
              <a:rPr lang="en-US" b="1" dirty="0"/>
              <a:t>&lt;h1&gt;</a:t>
            </a:r>
            <a:r>
              <a:rPr lang="en-US" dirty="0"/>
              <a:t>This is heading 1</a:t>
            </a:r>
            <a:r>
              <a:rPr lang="en-US" b="1" dirty="0"/>
              <a:t>&lt;/h1&gt;</a:t>
            </a:r>
            <a:br>
              <a:rPr lang="en-US" dirty="0"/>
            </a:br>
            <a:r>
              <a:rPr lang="en-US" b="1" dirty="0"/>
              <a:t>&lt;h2&gt;</a:t>
            </a:r>
            <a:r>
              <a:rPr lang="en-US" dirty="0"/>
              <a:t>This is heading 2</a:t>
            </a:r>
            <a:r>
              <a:rPr lang="en-US" b="1" dirty="0"/>
              <a:t>&lt;/h2&gt;</a:t>
            </a:r>
            <a:br>
              <a:rPr lang="en-US" dirty="0"/>
            </a:br>
            <a:r>
              <a:rPr lang="en-US" b="1" dirty="0"/>
              <a:t>&lt;h3&gt;</a:t>
            </a:r>
            <a:r>
              <a:rPr lang="en-US" dirty="0"/>
              <a:t>This is heading 3</a:t>
            </a:r>
            <a:r>
              <a:rPr lang="en-US" b="1" dirty="0"/>
              <a:t>&lt;/h3&gt;</a:t>
            </a:r>
            <a:br>
              <a:rPr lang="en-US" dirty="0"/>
            </a:br>
            <a:r>
              <a:rPr lang="en-US" b="1" dirty="0"/>
              <a:t>&lt;h4&gt;</a:t>
            </a:r>
            <a:r>
              <a:rPr lang="en-US" dirty="0"/>
              <a:t>This is heading 4</a:t>
            </a:r>
            <a:r>
              <a:rPr lang="en-US" b="1" dirty="0"/>
              <a:t>&lt;/h4&gt;</a:t>
            </a:r>
            <a:br>
              <a:rPr lang="en-US" dirty="0"/>
            </a:br>
            <a:r>
              <a:rPr lang="en-US" b="1" dirty="0"/>
              <a:t>&lt;h5&gt;</a:t>
            </a:r>
            <a:r>
              <a:rPr lang="en-US" dirty="0"/>
              <a:t>This is heading 5</a:t>
            </a:r>
            <a:r>
              <a:rPr lang="en-US" b="1" dirty="0"/>
              <a:t>&lt;/h5&gt;</a:t>
            </a:r>
            <a:br>
              <a:rPr lang="en-US" dirty="0"/>
            </a:br>
            <a:r>
              <a:rPr lang="en-US" b="1" dirty="0"/>
              <a:t>&lt;h6&gt;</a:t>
            </a:r>
            <a:r>
              <a:rPr lang="en-US" dirty="0"/>
              <a:t>This is heading 6</a:t>
            </a:r>
            <a:r>
              <a:rPr lang="en-US" b="1" dirty="0"/>
              <a:t>&lt;/h6&gt;</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392996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Comments</a:t>
            </a:r>
            <a:br>
              <a:rPr lang="en-US" b="1" dirty="0"/>
            </a:br>
            <a:endParaRPr lang="en-US" dirty="0"/>
          </a:p>
        </p:txBody>
      </p:sp>
      <p:sp>
        <p:nvSpPr>
          <p:cNvPr id="3" name="Content Placeholder 2"/>
          <p:cNvSpPr>
            <a:spLocks noGrp="1"/>
          </p:cNvSpPr>
          <p:nvPr>
            <p:ph idx="1"/>
          </p:nvPr>
        </p:nvSpPr>
        <p:spPr/>
        <p:txBody>
          <a:bodyPr/>
          <a:lstStyle/>
          <a:p>
            <a:r>
              <a:rPr lang="en-US" dirty="0"/>
              <a:t>The browser does not display comments, but they help document the HTML and add descriptions, reminders, and other notes. </a:t>
            </a:r>
          </a:p>
          <a:p>
            <a:endParaRPr lang="en-US" b="1" dirty="0"/>
          </a:p>
          <a:p>
            <a:endParaRPr lang="en-US" b="1" dirty="0"/>
          </a:p>
          <a:p>
            <a:r>
              <a:rPr lang="en-US" b="1" dirty="0"/>
              <a:t>&lt;!- -</a:t>
            </a:r>
            <a:r>
              <a:rPr lang="en-US" dirty="0"/>
              <a:t> Your comment goes here </a:t>
            </a:r>
            <a:r>
              <a:rPr lang="en-US" b="1" dirty="0"/>
              <a:t>- -&gt;</a:t>
            </a:r>
            <a:endParaRPr lang="en-US" dirty="0"/>
          </a:p>
        </p:txBody>
      </p:sp>
    </p:spTree>
    <p:extLst>
      <p:ext uri="{BB962C8B-B14F-4D97-AF65-F5344CB8AC3E}">
        <p14:creationId xmlns:p14="http://schemas.microsoft.com/office/powerpoint/2010/main" val="219165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Comments </a:t>
            </a:r>
            <a:r>
              <a:rPr lang="en-US" b="1" dirty="0">
                <a:sym typeface="Wingdings" pitchFamily="2" charset="2"/>
              </a:rPr>
              <a:t> Examples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&lt;html&gt;</a:t>
            </a:r>
            <a:br>
              <a:rPr lang="en-US" dirty="0"/>
            </a:br>
            <a:r>
              <a:rPr lang="en-US" dirty="0"/>
              <a:t>&lt;head&gt;</a:t>
            </a:r>
            <a:br>
              <a:rPr lang="en-US" dirty="0"/>
            </a:br>
            <a:r>
              <a:rPr lang="en-US" dirty="0"/>
              <a:t>&lt;title&gt;first page&lt;/title&gt;</a:t>
            </a:r>
            <a:br>
              <a:rPr lang="en-US" dirty="0"/>
            </a:br>
            <a:r>
              <a:rPr lang="en-US" dirty="0"/>
              <a:t>&lt;/head&gt;</a:t>
            </a:r>
            <a:br>
              <a:rPr lang="en-US" dirty="0"/>
            </a:br>
            <a:r>
              <a:rPr lang="en-US" dirty="0"/>
              <a:t>&lt;body&gt;</a:t>
            </a:r>
            <a:br>
              <a:rPr lang="en-US" dirty="0"/>
            </a:br>
            <a:r>
              <a:rPr lang="en-US" dirty="0"/>
              <a:t>&lt;p&gt;This is a paragraph &lt;/p&gt;</a:t>
            </a:r>
            <a:br>
              <a:rPr lang="en-US" dirty="0"/>
            </a:br>
            <a:r>
              <a:rPr lang="en-US" dirty="0"/>
              <a:t>&lt;</a:t>
            </a:r>
            <a:r>
              <a:rPr lang="en-US" dirty="0" err="1"/>
              <a:t>hr</a:t>
            </a:r>
            <a:r>
              <a:rPr lang="en-US" dirty="0"/>
              <a:t> /&gt;</a:t>
            </a:r>
            <a:br>
              <a:rPr lang="en-US" dirty="0"/>
            </a:br>
            <a:r>
              <a:rPr lang="en-US" dirty="0"/>
              <a:t>&lt;p&gt;This is a paragraph &lt;/p&gt;</a:t>
            </a:r>
            <a:br>
              <a:rPr lang="en-US" dirty="0"/>
            </a:br>
            <a:r>
              <a:rPr lang="en-US" b="1" dirty="0"/>
              <a:t>&lt;! --This is a comment --&gt;</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1331167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HTML Attributes</a:t>
            </a:r>
            <a:br>
              <a:rPr lang="en-US" b="1" dirty="0"/>
            </a:br>
            <a:endParaRPr lang="en-US" dirty="0"/>
          </a:p>
        </p:txBody>
      </p:sp>
      <p:sp>
        <p:nvSpPr>
          <p:cNvPr id="3" name="Content Placeholder 2"/>
          <p:cNvSpPr>
            <a:spLocks noGrp="1"/>
          </p:cNvSpPr>
          <p:nvPr>
            <p:ph idx="1"/>
          </p:nvPr>
        </p:nvSpPr>
        <p:spPr/>
        <p:txBody>
          <a:bodyPr>
            <a:normAutofit/>
          </a:bodyPr>
          <a:lstStyle/>
          <a:p>
            <a:r>
              <a:rPr lang="en-US" dirty="0"/>
              <a:t>Attributes provide </a:t>
            </a:r>
            <a:r>
              <a:rPr lang="en-US" b="1" dirty="0"/>
              <a:t>additional information</a:t>
            </a:r>
            <a:r>
              <a:rPr lang="en-US" dirty="0"/>
              <a:t> about an element or a tag, while also </a:t>
            </a:r>
            <a:r>
              <a:rPr lang="en-US" b="1" dirty="0"/>
              <a:t>modifying </a:t>
            </a:r>
            <a:r>
              <a:rPr lang="en-US" dirty="0"/>
              <a:t>them. Most attributes have a value; the value modifies the attribute. </a:t>
            </a:r>
          </a:p>
          <a:p>
            <a:endParaRPr lang="en-US" dirty="0"/>
          </a:p>
          <a:p>
            <a:r>
              <a:rPr lang="en-US" dirty="0"/>
              <a:t>&lt;p </a:t>
            </a:r>
            <a:r>
              <a:rPr lang="en-US" b="1" dirty="0"/>
              <a:t>align="center"</a:t>
            </a:r>
            <a:r>
              <a:rPr lang="en-US" dirty="0"/>
              <a:t>&gt; </a:t>
            </a:r>
            <a:br>
              <a:rPr lang="en-US" dirty="0"/>
            </a:br>
            <a:r>
              <a:rPr lang="en-US" dirty="0"/>
              <a:t>This text is aligned to center</a:t>
            </a:r>
            <a:br>
              <a:rPr lang="en-US" dirty="0"/>
            </a:br>
            <a:r>
              <a:rPr lang="en-US" dirty="0"/>
              <a:t>&lt;/p&gt;</a:t>
            </a:r>
          </a:p>
        </p:txBody>
      </p:sp>
    </p:spTree>
    <p:extLst>
      <p:ext uri="{BB962C8B-B14F-4D97-AF65-F5344CB8AC3E}">
        <p14:creationId xmlns:p14="http://schemas.microsoft.com/office/powerpoint/2010/main" val="856787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Attribute Measurements </a:t>
            </a:r>
            <a:br>
              <a:rPr lang="en-US" b="1" dirty="0"/>
            </a:br>
            <a:endParaRPr lang="en-US" dirty="0"/>
          </a:p>
        </p:txBody>
      </p:sp>
      <p:sp>
        <p:nvSpPr>
          <p:cNvPr id="3" name="Content Placeholder 2"/>
          <p:cNvSpPr>
            <a:spLocks noGrp="1"/>
          </p:cNvSpPr>
          <p:nvPr>
            <p:ph idx="1"/>
          </p:nvPr>
        </p:nvSpPr>
        <p:spPr>
          <a:xfrm>
            <a:off x="1176864" y="2490135"/>
            <a:ext cx="7205135" cy="3444997"/>
          </a:xfrm>
        </p:spPr>
        <p:txBody>
          <a:bodyPr>
            <a:normAutofit/>
          </a:bodyPr>
          <a:lstStyle/>
          <a:p>
            <a:r>
              <a:rPr lang="en-US" dirty="0"/>
              <a:t>As an example, we can modify the horizontal line so it has a width of 50 pixels.</a:t>
            </a:r>
            <a:br>
              <a:rPr lang="en-US" dirty="0"/>
            </a:br>
            <a:endParaRPr lang="en-US" dirty="0"/>
          </a:p>
          <a:p>
            <a:pPr marL="0" indent="0">
              <a:buNone/>
            </a:pPr>
            <a:r>
              <a:rPr lang="en-US" dirty="0"/>
              <a:t>This can be done by using the width attribute: </a:t>
            </a:r>
          </a:p>
          <a:p>
            <a:r>
              <a:rPr lang="en-US" dirty="0"/>
              <a:t>&lt;</a:t>
            </a:r>
            <a:r>
              <a:rPr lang="en-US" dirty="0" err="1"/>
              <a:t>hr</a:t>
            </a:r>
            <a:r>
              <a:rPr lang="en-US" dirty="0"/>
              <a:t> </a:t>
            </a:r>
            <a:r>
              <a:rPr lang="en-US" b="1" dirty="0"/>
              <a:t>width</a:t>
            </a:r>
            <a:r>
              <a:rPr lang="en-US" dirty="0"/>
              <a:t>="50</a:t>
            </a:r>
            <a:r>
              <a:rPr lang="en-US" b="1" dirty="0"/>
              <a:t>px</a:t>
            </a:r>
            <a:r>
              <a:rPr lang="en-US" dirty="0"/>
              <a:t>" /&gt;</a:t>
            </a:r>
          </a:p>
          <a:p>
            <a:pPr marL="0" indent="0">
              <a:buNone/>
            </a:pPr>
            <a:r>
              <a:rPr lang="en-US" dirty="0"/>
              <a:t>An element's width can also be defined using percentages: </a:t>
            </a:r>
          </a:p>
          <a:p>
            <a:r>
              <a:rPr lang="en-US" dirty="0"/>
              <a:t>&lt;</a:t>
            </a:r>
            <a:r>
              <a:rPr lang="en-US" dirty="0" err="1"/>
              <a:t>hr</a:t>
            </a:r>
            <a:r>
              <a:rPr lang="en-US" dirty="0"/>
              <a:t> </a:t>
            </a:r>
            <a:r>
              <a:rPr lang="en-US" b="1" dirty="0"/>
              <a:t>width</a:t>
            </a:r>
            <a:r>
              <a:rPr lang="en-US" dirty="0"/>
              <a:t>="50</a:t>
            </a:r>
            <a:r>
              <a:rPr lang="en-US" b="1" dirty="0"/>
              <a:t>%</a:t>
            </a:r>
            <a:r>
              <a:rPr lang="en-US" dirty="0"/>
              <a:t>" /&gt;</a:t>
            </a:r>
          </a:p>
        </p:txBody>
      </p:sp>
    </p:spTree>
    <p:extLst>
      <p:ext uri="{BB962C8B-B14F-4D97-AF65-F5344CB8AC3E}">
        <p14:creationId xmlns:p14="http://schemas.microsoft.com/office/powerpoint/2010/main" val="2354152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Align Attribute</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b="1" dirty="0"/>
              <a:t>align </a:t>
            </a:r>
            <a:r>
              <a:rPr lang="en-US" dirty="0"/>
              <a:t>attribute is used to specify how the text is aligned.</a:t>
            </a:r>
            <a:br>
              <a:rPr lang="en-US" dirty="0"/>
            </a:br>
            <a:r>
              <a:rPr lang="en-US" dirty="0"/>
              <a:t>In the example below, we have a paragraph that is aligned to the center, and a line that is aligned to the right. </a:t>
            </a:r>
          </a:p>
          <a:p>
            <a:r>
              <a:rPr lang="en-US" dirty="0"/>
              <a:t>&lt;html&gt;</a:t>
            </a:r>
            <a:br>
              <a:rPr lang="en-US" dirty="0"/>
            </a:br>
            <a:r>
              <a:rPr lang="en-US" dirty="0"/>
              <a:t>&lt;head&gt;</a:t>
            </a:r>
            <a:br>
              <a:rPr lang="en-US" dirty="0"/>
            </a:br>
            <a:r>
              <a:rPr lang="en-US" dirty="0"/>
              <a:t>&lt;title&gt;Attributes&lt;/title&gt;</a:t>
            </a:r>
            <a:br>
              <a:rPr lang="en-US" dirty="0"/>
            </a:br>
            <a:r>
              <a:rPr lang="en-US" dirty="0"/>
              <a:t>&lt;/head&gt;</a:t>
            </a:r>
            <a:br>
              <a:rPr lang="en-US" dirty="0"/>
            </a:br>
            <a:r>
              <a:rPr lang="en-US" dirty="0"/>
              <a:t>&lt;body&gt;</a:t>
            </a:r>
            <a:br>
              <a:rPr lang="en-US" dirty="0"/>
            </a:br>
            <a:r>
              <a:rPr lang="en-US" dirty="0"/>
              <a:t>&lt;p </a:t>
            </a:r>
            <a:r>
              <a:rPr lang="en-US" b="1" dirty="0"/>
              <a:t>align</a:t>
            </a:r>
            <a:r>
              <a:rPr lang="en-US" dirty="0"/>
              <a:t>="center"&gt;This is a text &lt;</a:t>
            </a:r>
            <a:r>
              <a:rPr lang="en-US" dirty="0" err="1"/>
              <a:t>br</a:t>
            </a:r>
            <a:r>
              <a:rPr lang="en-US" dirty="0"/>
              <a:t> /&gt;</a:t>
            </a:r>
            <a:br>
              <a:rPr lang="en-US" dirty="0"/>
            </a:br>
            <a:r>
              <a:rPr lang="en-US" dirty="0"/>
              <a:t>&lt;</a:t>
            </a:r>
            <a:r>
              <a:rPr lang="en-US" dirty="0" err="1"/>
              <a:t>hr</a:t>
            </a:r>
            <a:r>
              <a:rPr lang="en-US" dirty="0"/>
              <a:t> width="10%" </a:t>
            </a:r>
            <a:r>
              <a:rPr lang="en-US" b="1" dirty="0"/>
              <a:t>align</a:t>
            </a:r>
            <a:r>
              <a:rPr lang="en-US" dirty="0"/>
              <a:t>="right" /&gt; This is also a text.</a:t>
            </a:r>
            <a:br>
              <a:rPr lang="en-US" dirty="0"/>
            </a:br>
            <a:r>
              <a:rPr lang="en-US" dirty="0"/>
              <a:t>&lt;/p&gt;</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447710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Attributes</a:t>
            </a:r>
            <a:br>
              <a:rPr lang="en-US" b="1" dirty="0"/>
            </a:b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&lt;p align="center"&gt;</a:t>
            </a:r>
            <a:br>
              <a:rPr lang="en-US" dirty="0"/>
            </a:br>
            <a:r>
              <a:rPr lang="en-US" dirty="0"/>
              <a:t>This is a text</a:t>
            </a:r>
            <a:br>
              <a:rPr lang="en-US" dirty="0"/>
            </a:br>
            <a:r>
              <a:rPr lang="en-US" dirty="0"/>
              <a:t>&lt;</a:t>
            </a:r>
            <a:r>
              <a:rPr lang="en-US" dirty="0" err="1"/>
              <a:t>hr</a:t>
            </a:r>
            <a:r>
              <a:rPr lang="en-US" dirty="0"/>
              <a:t> width="50%" align="left" /&gt;</a:t>
            </a:r>
            <a:br>
              <a:rPr lang="en-US" dirty="0"/>
            </a:br>
            <a:r>
              <a:rPr lang="en-US" dirty="0"/>
              <a:t>&lt;/p&gt;</a:t>
            </a:r>
          </a:p>
        </p:txBody>
      </p:sp>
    </p:spTree>
    <p:extLst>
      <p:ext uri="{BB962C8B-B14F-4D97-AF65-F5344CB8AC3E}">
        <p14:creationId xmlns:p14="http://schemas.microsoft.com/office/powerpoint/2010/main" val="268463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Web Works</a:t>
            </a:r>
          </a:p>
        </p:txBody>
      </p:sp>
      <p:grpSp>
        <p:nvGrpSpPr>
          <p:cNvPr id="14" name="Group 28"/>
          <p:cNvGrpSpPr>
            <a:grpSpLocks/>
          </p:cNvGrpSpPr>
          <p:nvPr/>
        </p:nvGrpSpPr>
        <p:grpSpPr bwMode="auto">
          <a:xfrm>
            <a:off x="2971800" y="2593797"/>
            <a:ext cx="3352800" cy="676629"/>
            <a:chOff x="1776" y="1680"/>
            <a:chExt cx="1728" cy="352"/>
          </a:xfrm>
          <a:solidFill>
            <a:schemeClr val="accent5">
              <a:lumMod val="60000"/>
              <a:lumOff val="40000"/>
              <a:alpha val="30000"/>
            </a:schemeClr>
          </a:solidFill>
        </p:grpSpPr>
        <p:sp>
          <p:nvSpPr>
            <p:cNvPr id="15" name="AutoShape 29"/>
            <p:cNvSpPr>
              <a:spLocks noChangeArrowheads="1"/>
            </p:cNvSpPr>
            <p:nvPr/>
          </p:nvSpPr>
          <p:spPr bwMode="auto">
            <a:xfrm>
              <a:off x="1776" y="1680"/>
              <a:ext cx="1728" cy="35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defRPr/>
              </a:pPr>
              <a:endParaRPr lang="en-US" dirty="0">
                <a:effectLst>
                  <a:outerShdw blurRad="38100" dist="38100" dir="2700000" algn="tl">
                    <a:srgbClr val="000000">
                      <a:alpha val="43137"/>
                    </a:srgbClr>
                  </a:outerShdw>
                </a:effectLst>
              </a:endParaRPr>
            </a:p>
          </p:txBody>
        </p:sp>
        <p:sp>
          <p:nvSpPr>
            <p:cNvPr id="16" name="Text Box 30"/>
            <p:cNvSpPr txBox="1">
              <a:spLocks noChangeArrowheads="1"/>
            </p:cNvSpPr>
            <p:nvPr/>
          </p:nvSpPr>
          <p:spPr bwMode="auto">
            <a:xfrm>
              <a:off x="2044" y="1751"/>
              <a:ext cx="1008" cy="208"/>
            </a:xfrm>
            <a:prstGeom prst="rect">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Page request</a:t>
              </a:r>
            </a:p>
          </p:txBody>
        </p:sp>
      </p:grpSp>
      <p:grpSp>
        <p:nvGrpSpPr>
          <p:cNvPr id="17" name="Group 16"/>
          <p:cNvGrpSpPr/>
          <p:nvPr/>
        </p:nvGrpSpPr>
        <p:grpSpPr>
          <a:xfrm>
            <a:off x="2971800" y="3630435"/>
            <a:ext cx="3352800" cy="698748"/>
            <a:chOff x="3200400" y="3962400"/>
            <a:chExt cx="2895600" cy="485775"/>
          </a:xfrm>
        </p:grpSpPr>
        <p:sp>
          <p:nvSpPr>
            <p:cNvPr id="18" name="AutoShape 34"/>
            <p:cNvSpPr>
              <a:spLocks noChangeArrowheads="1"/>
            </p:cNvSpPr>
            <p:nvPr/>
          </p:nvSpPr>
          <p:spPr bwMode="auto">
            <a:xfrm flipH="1">
              <a:off x="3200400" y="3962400"/>
              <a:ext cx="2895600"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defRPr/>
              </a:pPr>
              <a:endParaRPr lang="en-US" dirty="0">
                <a:effectLst>
                  <a:outerShdw blurRad="38100" dist="38100" dir="2700000" algn="tl">
                    <a:srgbClr val="000000">
                      <a:alpha val="43137"/>
                    </a:srgbClr>
                  </a:outerShdw>
                </a:effectLst>
              </a:endParaRPr>
            </a:p>
          </p:txBody>
        </p:sp>
        <p:sp>
          <p:nvSpPr>
            <p:cNvPr id="19" name="Text Box 35"/>
            <p:cNvSpPr txBox="1">
              <a:spLocks noChangeArrowheads="1"/>
            </p:cNvSpPr>
            <p:nvPr/>
          </p:nvSpPr>
          <p:spPr bwMode="auto">
            <a:xfrm>
              <a:off x="3810001" y="4071918"/>
              <a:ext cx="1950068" cy="278160"/>
            </a:xfrm>
            <a:prstGeom prst="rect">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Server response</a:t>
              </a:r>
            </a:p>
          </p:txBody>
        </p:sp>
      </p:grpSp>
      <p:grpSp>
        <p:nvGrpSpPr>
          <p:cNvPr id="20" name="Group 19"/>
          <p:cNvGrpSpPr/>
          <p:nvPr/>
        </p:nvGrpSpPr>
        <p:grpSpPr>
          <a:xfrm>
            <a:off x="580803" y="2057400"/>
            <a:ext cx="2438400" cy="2438400"/>
            <a:chOff x="228600" y="224864"/>
            <a:chExt cx="2438400" cy="2438400"/>
          </a:xfrm>
        </p:grpSpPr>
        <p:pic>
          <p:nvPicPr>
            <p:cNvPr id="21" name="Picture 2" descr="http://askyourpc.com/media/blogs/a/images_2/Computer-256x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28600" y="22486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6" descr="website-wind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75723">
              <a:off x="602640" y="904992"/>
              <a:ext cx="1280241" cy="1065798"/>
            </a:xfrm>
            <a:prstGeom prst="rect">
              <a:avLst/>
            </a:prstGeom>
            <a:noFill/>
            <a:ln w="9525">
              <a:noFill/>
              <a:miter lim="800000"/>
              <a:headEnd/>
              <a:tailEnd/>
            </a:ln>
            <a:scene3d>
              <a:camera prst="perspectiveContrastingRightFacing" fov="300000">
                <a:rot lat="21510460" lon="300467" rev="21477836"/>
              </a:camera>
              <a:lightRig rig="threePt" dir="t"/>
            </a:scene3d>
          </p:spPr>
        </p:pic>
      </p:grpSp>
      <p:pic>
        <p:nvPicPr>
          <p:cNvPr id="23" name="Picture 4" descr="http://www.iconarchive.com/icons/visualpharm/hardware/256/server-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2439369"/>
            <a:ext cx="2011804" cy="201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490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&lt;</a:t>
            </a:r>
            <a:r>
              <a:rPr lang="en-US" b="1" dirty="0" err="1"/>
              <a:t>img</a:t>
            </a:r>
            <a:r>
              <a:rPr lang="en-US" b="1" dirty="0"/>
              <a:t>&gt; Tag</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b="1" dirty="0"/>
              <a:t>&lt;</a:t>
            </a:r>
            <a:r>
              <a:rPr lang="en-US" b="1" dirty="0" err="1"/>
              <a:t>img</a:t>
            </a:r>
            <a:r>
              <a:rPr lang="en-US" b="1" dirty="0"/>
              <a:t>&gt;</a:t>
            </a:r>
            <a:r>
              <a:rPr lang="en-US" dirty="0"/>
              <a:t> tag is used to insert an image. It contains only attributes, and does not have a closing tag. </a:t>
            </a:r>
            <a:br>
              <a:rPr lang="en-US" dirty="0"/>
            </a:br>
            <a:br>
              <a:rPr lang="en-US" dirty="0"/>
            </a:br>
            <a:r>
              <a:rPr lang="en-US" dirty="0"/>
              <a:t>The image's URL (address) can be defined using the </a:t>
            </a:r>
            <a:r>
              <a:rPr lang="en-US" b="1" dirty="0" err="1"/>
              <a:t>src</a:t>
            </a:r>
            <a:r>
              <a:rPr lang="en-US" b="1" dirty="0"/>
              <a:t> </a:t>
            </a:r>
            <a:r>
              <a:rPr lang="en-US" dirty="0"/>
              <a:t>attribute.</a:t>
            </a:r>
            <a:br>
              <a:rPr lang="en-US" dirty="0"/>
            </a:br>
            <a:br>
              <a:rPr lang="en-US" dirty="0"/>
            </a:br>
            <a:r>
              <a:rPr lang="en-US" dirty="0"/>
              <a:t>The HTML image syntax looks like this: </a:t>
            </a:r>
            <a:endParaRPr lang="en-US" b="1" dirty="0"/>
          </a:p>
          <a:p>
            <a:r>
              <a:rPr lang="en-US" b="1" dirty="0"/>
              <a:t>&lt;</a:t>
            </a:r>
            <a:r>
              <a:rPr lang="en-US" b="1" dirty="0" err="1"/>
              <a:t>img</a:t>
            </a:r>
            <a:r>
              <a:rPr lang="en-US" b="1" dirty="0"/>
              <a:t> </a:t>
            </a:r>
            <a:r>
              <a:rPr lang="en-US" b="1" dirty="0" err="1"/>
              <a:t>src</a:t>
            </a:r>
            <a:r>
              <a:rPr lang="en-US" b="1" dirty="0"/>
              <a:t>="image.jpg" /&gt;</a:t>
            </a:r>
            <a:endParaRPr lang="en-US" dirty="0"/>
          </a:p>
        </p:txBody>
      </p:sp>
    </p:spTree>
    <p:extLst>
      <p:ext uri="{BB962C8B-B14F-4D97-AF65-F5344CB8AC3E}">
        <p14:creationId xmlns:p14="http://schemas.microsoft.com/office/powerpoint/2010/main" val="1436768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Image Location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You need to put in the </a:t>
            </a:r>
            <a:r>
              <a:rPr lang="en-US" b="1" dirty="0"/>
              <a:t>image location</a:t>
            </a:r>
            <a:r>
              <a:rPr lang="en-US" dirty="0"/>
              <a:t> for the </a:t>
            </a:r>
            <a:r>
              <a:rPr lang="en-US" dirty="0" err="1"/>
              <a:t>src</a:t>
            </a:r>
            <a:r>
              <a:rPr lang="en-US" dirty="0"/>
              <a:t> attribute that is between the quotation marks. </a:t>
            </a:r>
            <a:br>
              <a:rPr lang="en-US" dirty="0"/>
            </a:br>
            <a:br>
              <a:rPr lang="en-US" dirty="0"/>
            </a:br>
            <a:r>
              <a:rPr lang="en-US" dirty="0"/>
              <a:t>For example, if you have a photo named "tree.jpg" in the same folder as the HTML file, your code should look like this: </a:t>
            </a:r>
          </a:p>
          <a:p>
            <a:r>
              <a:rPr lang="en-US" dirty="0"/>
              <a:t>&lt;html&gt;</a:t>
            </a:r>
            <a:br>
              <a:rPr lang="en-US" dirty="0"/>
            </a:br>
            <a:r>
              <a:rPr lang="en-US" dirty="0"/>
              <a:t>&lt;head&gt;</a:t>
            </a:r>
            <a:br>
              <a:rPr lang="en-US" dirty="0"/>
            </a:br>
            <a:r>
              <a:rPr lang="en-US" dirty="0"/>
              <a:t>&lt;title&gt;first page&lt;/title&gt;</a:t>
            </a:r>
            <a:br>
              <a:rPr lang="en-US" dirty="0"/>
            </a:br>
            <a:r>
              <a:rPr lang="en-US" dirty="0"/>
              <a:t>&lt;/head&gt;</a:t>
            </a:r>
            <a:br>
              <a:rPr lang="en-US" dirty="0"/>
            </a:br>
            <a:r>
              <a:rPr lang="en-US" dirty="0"/>
              <a:t>&lt;body&gt; </a:t>
            </a:r>
            <a:br>
              <a:rPr lang="en-US" dirty="0"/>
            </a:br>
            <a:r>
              <a:rPr lang="en-US" b="1" dirty="0"/>
              <a:t>&lt;</a:t>
            </a:r>
            <a:r>
              <a:rPr lang="en-US" b="1" dirty="0" err="1"/>
              <a:t>img</a:t>
            </a:r>
            <a:r>
              <a:rPr lang="en-US" b="1" dirty="0"/>
              <a:t> </a:t>
            </a:r>
            <a:r>
              <a:rPr lang="en-US" b="1" dirty="0" err="1"/>
              <a:t>src</a:t>
            </a:r>
            <a:r>
              <a:rPr lang="en-US" b="1" dirty="0"/>
              <a:t>="tree.jpg" alt="" /&gt;</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3355965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Image Resizing </a:t>
            </a:r>
            <a:endParaRPr lang="en-US" dirty="0"/>
          </a:p>
        </p:txBody>
      </p:sp>
      <p:sp>
        <p:nvSpPr>
          <p:cNvPr id="3" name="Content Placeholder 2"/>
          <p:cNvSpPr>
            <a:spLocks noGrp="1"/>
          </p:cNvSpPr>
          <p:nvPr>
            <p:ph idx="1"/>
          </p:nvPr>
        </p:nvSpPr>
        <p:spPr/>
        <p:txBody>
          <a:bodyPr>
            <a:normAutofit fontScale="85000" lnSpcReduction="20000"/>
          </a:bodyPr>
          <a:lstStyle/>
          <a:p>
            <a:r>
              <a:rPr lang="en-US" dirty="0"/>
              <a:t>To define the image size, use the width and height attributes.</a:t>
            </a:r>
            <a:br>
              <a:rPr lang="en-US" dirty="0"/>
            </a:br>
            <a:r>
              <a:rPr lang="en-US" dirty="0"/>
              <a:t>The value can be specified in </a:t>
            </a:r>
            <a:r>
              <a:rPr lang="en-US" b="1" dirty="0"/>
              <a:t>pixels </a:t>
            </a:r>
            <a:r>
              <a:rPr lang="en-US" dirty="0"/>
              <a:t>or as a </a:t>
            </a:r>
            <a:r>
              <a:rPr lang="en-US" b="1" dirty="0"/>
              <a:t>percentage:</a:t>
            </a:r>
            <a:r>
              <a:rPr lang="en-US" dirty="0"/>
              <a:t> </a:t>
            </a:r>
          </a:p>
          <a:p>
            <a:r>
              <a:rPr lang="en-US" dirty="0"/>
              <a:t>&lt;html&gt;</a:t>
            </a:r>
            <a:br>
              <a:rPr lang="en-US" dirty="0"/>
            </a:br>
            <a:r>
              <a:rPr lang="en-US" dirty="0"/>
              <a:t>&lt;head&gt;</a:t>
            </a:r>
            <a:br>
              <a:rPr lang="en-US" dirty="0"/>
            </a:br>
            <a:r>
              <a:rPr lang="en-US" dirty="0"/>
              <a:t>&lt;title&gt;first page&lt;/title&gt;</a:t>
            </a:r>
            <a:br>
              <a:rPr lang="en-US" dirty="0"/>
            </a:br>
            <a:r>
              <a:rPr lang="en-US" dirty="0"/>
              <a:t>&lt;/head&gt;</a:t>
            </a:r>
            <a:br>
              <a:rPr lang="en-US" dirty="0"/>
            </a:br>
            <a:r>
              <a:rPr lang="en-US" dirty="0"/>
              <a:t>&lt;body&gt; </a:t>
            </a:r>
            <a:br>
              <a:rPr lang="en-US" dirty="0"/>
            </a:br>
            <a:r>
              <a:rPr lang="en-US" dirty="0"/>
              <a:t>&lt;</a:t>
            </a:r>
            <a:r>
              <a:rPr lang="en-US" dirty="0" err="1"/>
              <a:t>img</a:t>
            </a:r>
            <a:r>
              <a:rPr lang="en-US" dirty="0"/>
              <a:t> </a:t>
            </a:r>
            <a:r>
              <a:rPr lang="en-US" dirty="0" err="1"/>
              <a:t>src</a:t>
            </a:r>
            <a:r>
              <a:rPr lang="en-US" dirty="0"/>
              <a:t>="tree.jpg" </a:t>
            </a:r>
            <a:r>
              <a:rPr lang="en-US" b="1" dirty="0"/>
              <a:t>height</a:t>
            </a:r>
            <a:r>
              <a:rPr lang="en-US" dirty="0"/>
              <a:t>="150</a:t>
            </a:r>
            <a:r>
              <a:rPr lang="en-US" b="1" dirty="0"/>
              <a:t>px</a:t>
            </a:r>
            <a:r>
              <a:rPr lang="en-US" dirty="0"/>
              <a:t>" </a:t>
            </a:r>
            <a:r>
              <a:rPr lang="en-US" b="1" dirty="0"/>
              <a:t>width</a:t>
            </a:r>
            <a:r>
              <a:rPr lang="en-US" dirty="0"/>
              <a:t>="150</a:t>
            </a:r>
            <a:r>
              <a:rPr lang="en-US" b="1" dirty="0"/>
              <a:t>px</a:t>
            </a:r>
            <a:r>
              <a:rPr lang="en-US" dirty="0"/>
              <a:t>" alt="" /&gt;</a:t>
            </a:r>
            <a:br>
              <a:rPr lang="en-US" dirty="0"/>
            </a:br>
            <a:r>
              <a:rPr lang="en-US" dirty="0"/>
              <a:t>&lt;!-- or --&gt;</a:t>
            </a:r>
            <a:br>
              <a:rPr lang="en-US" dirty="0"/>
            </a:br>
            <a:r>
              <a:rPr lang="en-US" dirty="0"/>
              <a:t>&lt;</a:t>
            </a:r>
            <a:r>
              <a:rPr lang="en-US" dirty="0" err="1"/>
              <a:t>img</a:t>
            </a:r>
            <a:r>
              <a:rPr lang="en-US" dirty="0"/>
              <a:t> </a:t>
            </a:r>
            <a:r>
              <a:rPr lang="en-US" dirty="0" err="1"/>
              <a:t>src</a:t>
            </a:r>
            <a:r>
              <a:rPr lang="en-US" dirty="0"/>
              <a:t>="tree.jpg" </a:t>
            </a:r>
            <a:r>
              <a:rPr lang="en-US" b="1" dirty="0"/>
              <a:t>height</a:t>
            </a:r>
            <a:r>
              <a:rPr lang="en-US" dirty="0"/>
              <a:t>="50</a:t>
            </a:r>
            <a:r>
              <a:rPr lang="en-US" b="1" dirty="0"/>
              <a:t>%</a:t>
            </a:r>
            <a:r>
              <a:rPr lang="en-US" dirty="0"/>
              <a:t>" </a:t>
            </a:r>
            <a:r>
              <a:rPr lang="en-US" b="1" dirty="0"/>
              <a:t>width</a:t>
            </a:r>
            <a:r>
              <a:rPr lang="en-US" dirty="0"/>
              <a:t>="50</a:t>
            </a:r>
            <a:r>
              <a:rPr lang="en-US" b="1" dirty="0"/>
              <a:t>%</a:t>
            </a:r>
            <a:r>
              <a:rPr lang="en-US" dirty="0"/>
              <a:t>" alt="" /&gt;</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4192588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Image Border </a:t>
            </a:r>
            <a:endParaRPr lang="en-US" dirty="0"/>
          </a:p>
        </p:txBody>
      </p:sp>
      <p:sp>
        <p:nvSpPr>
          <p:cNvPr id="3" name="Content Placeholder 2"/>
          <p:cNvSpPr>
            <a:spLocks noGrp="1"/>
          </p:cNvSpPr>
          <p:nvPr>
            <p:ph idx="1"/>
          </p:nvPr>
        </p:nvSpPr>
        <p:spPr/>
        <p:txBody>
          <a:bodyPr>
            <a:normAutofit lnSpcReduction="10000"/>
          </a:bodyPr>
          <a:lstStyle/>
          <a:p>
            <a:r>
              <a:rPr lang="en-US" dirty="0"/>
              <a:t>By default, an image has no borders. Use the border attribute within the image tag to create a border around the image. </a:t>
            </a:r>
          </a:p>
          <a:p>
            <a:r>
              <a:rPr lang="en-US" dirty="0"/>
              <a:t>&lt;</a:t>
            </a:r>
            <a:r>
              <a:rPr lang="en-US" dirty="0" err="1"/>
              <a:t>img</a:t>
            </a:r>
            <a:r>
              <a:rPr lang="en-US" dirty="0"/>
              <a:t> </a:t>
            </a:r>
            <a:r>
              <a:rPr lang="en-US" dirty="0" err="1"/>
              <a:t>src</a:t>
            </a:r>
            <a:r>
              <a:rPr lang="en-US" dirty="0"/>
              <a:t>="tree.jpg" height="150px" width="150px" </a:t>
            </a:r>
            <a:r>
              <a:rPr lang="en-US" b="1" dirty="0"/>
              <a:t>border</a:t>
            </a:r>
            <a:r>
              <a:rPr lang="en-US" dirty="0"/>
              <a:t>=</a:t>
            </a:r>
            <a:r>
              <a:rPr lang="en-US" b="1" dirty="0"/>
              <a:t>"</a:t>
            </a:r>
            <a:r>
              <a:rPr lang="en-US" dirty="0"/>
              <a:t>1px</a:t>
            </a:r>
            <a:r>
              <a:rPr lang="en-US" b="1" dirty="0"/>
              <a:t>"</a:t>
            </a:r>
            <a:r>
              <a:rPr lang="en-US" dirty="0"/>
              <a:t> alt="" /&gt; </a:t>
            </a:r>
          </a:p>
          <a:p>
            <a:r>
              <a:rPr lang="en-US" dirty="0"/>
              <a:t>The border color can be changed: </a:t>
            </a:r>
          </a:p>
          <a:p>
            <a:r>
              <a:rPr lang="en-US" dirty="0"/>
              <a:t>&lt;</a:t>
            </a:r>
            <a:r>
              <a:rPr lang="en-US" dirty="0" err="1"/>
              <a:t>img</a:t>
            </a:r>
            <a:r>
              <a:rPr lang="en-US" dirty="0"/>
              <a:t> </a:t>
            </a:r>
            <a:r>
              <a:rPr lang="en-US" dirty="0" err="1"/>
              <a:t>src</a:t>
            </a:r>
            <a:r>
              <a:rPr lang="en-US" dirty="0"/>
              <a:t>="tree.jpg" height="150px" width="150px" </a:t>
            </a:r>
            <a:r>
              <a:rPr lang="en-US" b="1" dirty="0"/>
              <a:t>border</a:t>
            </a:r>
            <a:r>
              <a:rPr lang="en-US" dirty="0"/>
              <a:t>=</a:t>
            </a:r>
            <a:r>
              <a:rPr lang="en-US" b="1" dirty="0"/>
              <a:t>"</a:t>
            </a:r>
            <a:r>
              <a:rPr lang="en-US" dirty="0"/>
              <a:t>1px </a:t>
            </a:r>
            <a:r>
              <a:rPr lang="en-US" b="1" dirty="0"/>
              <a:t>black"</a:t>
            </a:r>
            <a:r>
              <a:rPr lang="en-US" dirty="0"/>
              <a:t> alt="" /&gt;</a:t>
            </a:r>
          </a:p>
        </p:txBody>
      </p:sp>
    </p:spTree>
    <p:extLst>
      <p:ext uri="{BB962C8B-B14F-4D97-AF65-F5344CB8AC3E}">
        <p14:creationId xmlns:p14="http://schemas.microsoft.com/office/powerpoint/2010/main" val="1347400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&lt;a&gt; Tag</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Links are also an integral part of every web page. You can add links to text or images that will enable the user to click on them in order to be directed to another file or webpage.</a:t>
            </a:r>
            <a:br>
              <a:rPr lang="en-US" dirty="0"/>
            </a:br>
            <a:r>
              <a:rPr lang="en-US" dirty="0"/>
              <a:t>In HTML, links are defined using the </a:t>
            </a:r>
            <a:r>
              <a:rPr lang="en-US" b="1" dirty="0"/>
              <a:t>&lt;a&gt;</a:t>
            </a:r>
            <a:r>
              <a:rPr lang="en-US" dirty="0"/>
              <a:t> tag.</a:t>
            </a:r>
            <a:br>
              <a:rPr lang="en-US" dirty="0"/>
            </a:br>
            <a:br>
              <a:rPr lang="en-US" dirty="0"/>
            </a:br>
            <a:r>
              <a:rPr lang="en-US" dirty="0"/>
              <a:t>Use the </a:t>
            </a:r>
            <a:r>
              <a:rPr lang="en-US" b="1" dirty="0" err="1"/>
              <a:t>href</a:t>
            </a:r>
            <a:r>
              <a:rPr lang="en-US" b="1" dirty="0"/>
              <a:t> </a:t>
            </a:r>
            <a:r>
              <a:rPr lang="en-US" dirty="0"/>
              <a:t>attribute to define the link's destination address: </a:t>
            </a:r>
          </a:p>
          <a:p>
            <a:r>
              <a:rPr lang="en-US" dirty="0"/>
              <a:t>&lt;a </a:t>
            </a:r>
            <a:r>
              <a:rPr lang="en-US" b="1" dirty="0" err="1"/>
              <a:t>href</a:t>
            </a:r>
            <a:r>
              <a:rPr lang="en-US" dirty="0"/>
              <a:t>=""&gt;&lt;/a&gt;</a:t>
            </a:r>
          </a:p>
        </p:txBody>
      </p:sp>
    </p:spTree>
    <p:extLst>
      <p:ext uri="{BB962C8B-B14F-4D97-AF65-F5344CB8AC3E}">
        <p14:creationId xmlns:p14="http://schemas.microsoft.com/office/powerpoint/2010/main" val="417096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Creating Your First Link</a:t>
            </a:r>
            <a:br>
              <a:rPr lang="en-US" b="1" dirty="0"/>
            </a:br>
            <a:endParaRPr lang="en-US" dirty="0"/>
          </a:p>
        </p:txBody>
      </p:sp>
      <p:sp>
        <p:nvSpPr>
          <p:cNvPr id="3" name="Content Placeholder 2"/>
          <p:cNvSpPr>
            <a:spLocks noGrp="1"/>
          </p:cNvSpPr>
          <p:nvPr>
            <p:ph idx="1"/>
          </p:nvPr>
        </p:nvSpPr>
        <p:spPr>
          <a:xfrm>
            <a:off x="1176864" y="2590800"/>
            <a:ext cx="6976535" cy="3429000"/>
          </a:xfrm>
        </p:spPr>
        <p:txBody>
          <a:bodyPr>
            <a:normAutofit/>
          </a:bodyPr>
          <a:lstStyle/>
          <a:p>
            <a:r>
              <a:rPr lang="en-US" dirty="0"/>
              <a:t>In the example below, a link to website is defined:</a:t>
            </a:r>
          </a:p>
          <a:p>
            <a:endParaRPr lang="en-US" dirty="0"/>
          </a:p>
          <a:p>
            <a:pPr marL="0" indent="0">
              <a:buNone/>
            </a:pPr>
            <a:r>
              <a:rPr lang="en-US" dirty="0"/>
              <a:t>&lt;a </a:t>
            </a:r>
            <a:r>
              <a:rPr lang="en-US" dirty="0" err="1"/>
              <a:t>href</a:t>
            </a:r>
            <a:r>
              <a:rPr lang="en-US" dirty="0"/>
              <a:t>="</a:t>
            </a:r>
            <a:r>
              <a:rPr lang="en-US" dirty="0">
                <a:hlinkClick r:id="rId2"/>
              </a:rPr>
              <a:t>http://www.orbit-ittranning.</a:t>
            </a:r>
            <a:r>
              <a:rPr lang="en-US" dirty="0">
                <a:hlinkClick r:id="rId2"/>
              </a:rPr>
              <a:t>com</a:t>
            </a:r>
            <a:r>
              <a:rPr lang="en-US" dirty="0"/>
              <a:t>"&gt;Orbit&lt;/a&gt;</a:t>
            </a:r>
            <a:br>
              <a:rPr lang="en-US" dirty="0"/>
            </a:br>
            <a:endParaRPr lang="en-US" dirty="0"/>
          </a:p>
        </p:txBody>
      </p:sp>
    </p:spTree>
    <p:extLst>
      <p:ext uri="{BB962C8B-B14F-4D97-AF65-F5344CB8AC3E}">
        <p14:creationId xmlns:p14="http://schemas.microsoft.com/office/powerpoint/2010/main" val="2495445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target Attribute</a:t>
            </a:r>
            <a:br>
              <a:rPr lang="en-US" b="1" dirty="0"/>
            </a:br>
            <a:endParaRPr lang="en-US" dirty="0"/>
          </a:p>
        </p:txBody>
      </p:sp>
      <p:sp>
        <p:nvSpPr>
          <p:cNvPr id="3" name="Content Placeholder 2"/>
          <p:cNvSpPr>
            <a:spLocks noGrp="1"/>
          </p:cNvSpPr>
          <p:nvPr>
            <p:ph idx="1"/>
          </p:nvPr>
        </p:nvSpPr>
        <p:spPr/>
        <p:txBody>
          <a:bodyPr>
            <a:normAutofit/>
          </a:bodyPr>
          <a:lstStyle/>
          <a:p>
            <a:r>
              <a:rPr lang="en-US" dirty="0"/>
              <a:t>The </a:t>
            </a:r>
            <a:r>
              <a:rPr lang="en-US" b="1" dirty="0"/>
              <a:t>target </a:t>
            </a:r>
            <a:r>
              <a:rPr lang="en-US" dirty="0"/>
              <a:t>attribute specifies where to open the linked document.</a:t>
            </a:r>
            <a:br>
              <a:rPr lang="en-US" dirty="0"/>
            </a:br>
            <a:r>
              <a:rPr lang="en-US" dirty="0"/>
              <a:t>Giving a </a:t>
            </a:r>
            <a:r>
              <a:rPr lang="en-US" b="1" dirty="0"/>
              <a:t>_blank</a:t>
            </a:r>
            <a:r>
              <a:rPr lang="en-US" dirty="0"/>
              <a:t> value to your attribute will have the link open in a new window or new tab: </a:t>
            </a:r>
          </a:p>
          <a:p>
            <a:endParaRPr lang="en-US" dirty="0"/>
          </a:p>
          <a:p>
            <a:r>
              <a:rPr lang="en-US" dirty="0"/>
              <a:t>&lt;a </a:t>
            </a:r>
            <a:r>
              <a:rPr lang="en-US" dirty="0" err="1"/>
              <a:t>href</a:t>
            </a:r>
            <a:r>
              <a:rPr lang="en-US" dirty="0"/>
              <a:t>=</a:t>
            </a:r>
            <a:r>
              <a:rPr lang="en-US" dirty="0">
                <a:hlinkClick r:id="rId2"/>
              </a:rPr>
              <a:t>http://www.orbit-ittranning.com</a:t>
            </a:r>
            <a:r>
              <a:rPr lang="en-US" dirty="0"/>
              <a:t> </a:t>
            </a:r>
            <a:r>
              <a:rPr lang="en-US" b="1" dirty="0"/>
              <a:t>target="_blank"  </a:t>
            </a:r>
            <a:r>
              <a:rPr lang="en-US" dirty="0"/>
              <a:t>&gt;Orbit&lt;/a&gt; </a:t>
            </a:r>
          </a:p>
        </p:txBody>
      </p:sp>
    </p:spTree>
    <p:extLst>
      <p:ext uri="{BB962C8B-B14F-4D97-AF65-F5344CB8AC3E}">
        <p14:creationId xmlns:p14="http://schemas.microsoft.com/office/powerpoint/2010/main" val="3764009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HTML Ordered Lists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An ordered list starts with the </a:t>
            </a:r>
            <a:r>
              <a:rPr lang="en-US" b="1" dirty="0"/>
              <a:t>&lt;</a:t>
            </a:r>
            <a:r>
              <a:rPr lang="en-US" b="1" dirty="0" err="1"/>
              <a:t>ol</a:t>
            </a:r>
            <a:r>
              <a:rPr lang="en-US" b="1" dirty="0"/>
              <a:t>&gt;</a:t>
            </a:r>
            <a:r>
              <a:rPr lang="en-US" dirty="0"/>
              <a:t> tag, and each list item is defined by the </a:t>
            </a:r>
            <a:r>
              <a:rPr lang="en-US" b="1" dirty="0"/>
              <a:t>&lt;li&gt;</a:t>
            </a:r>
            <a:r>
              <a:rPr lang="en-US" dirty="0"/>
              <a:t> tag.</a:t>
            </a:r>
            <a:br>
              <a:rPr lang="en-US" dirty="0"/>
            </a:br>
            <a:r>
              <a:rPr lang="en-US" dirty="0"/>
              <a:t>Here is an example of an </a:t>
            </a:r>
            <a:r>
              <a:rPr lang="en-US" b="1" dirty="0"/>
              <a:t>ordered list</a:t>
            </a:r>
            <a:r>
              <a:rPr lang="en-US" dirty="0"/>
              <a:t>: </a:t>
            </a:r>
          </a:p>
          <a:p>
            <a:r>
              <a:rPr lang="en-US" dirty="0"/>
              <a:t>&lt;html&gt;</a:t>
            </a:r>
            <a:br>
              <a:rPr lang="en-US" dirty="0"/>
            </a:br>
            <a:r>
              <a:rPr lang="en-US" dirty="0"/>
              <a:t>&lt;head&gt;</a:t>
            </a:r>
            <a:br>
              <a:rPr lang="en-US" dirty="0"/>
            </a:br>
            <a:r>
              <a:rPr lang="en-US" dirty="0"/>
              <a:t>&lt;title&gt;first page&lt;/title&gt;</a:t>
            </a:r>
            <a:br>
              <a:rPr lang="en-US" dirty="0"/>
            </a:br>
            <a:r>
              <a:rPr lang="en-US" dirty="0"/>
              <a:t>&lt;/head&gt;</a:t>
            </a:r>
            <a:br>
              <a:rPr lang="en-US" dirty="0"/>
            </a:br>
            <a:r>
              <a:rPr lang="en-US" dirty="0"/>
              <a:t>&lt;body&gt;</a:t>
            </a:r>
            <a:br>
              <a:rPr lang="en-US" dirty="0"/>
            </a:br>
            <a:r>
              <a:rPr lang="en-US" b="1" dirty="0"/>
              <a:t>&lt;</a:t>
            </a:r>
            <a:r>
              <a:rPr lang="en-US" b="1" dirty="0" err="1"/>
              <a:t>ol</a:t>
            </a:r>
            <a:r>
              <a:rPr lang="en-US" b="1" dirty="0"/>
              <a:t>&gt;</a:t>
            </a:r>
            <a:br>
              <a:rPr lang="en-US" dirty="0"/>
            </a:br>
            <a:r>
              <a:rPr lang="en-US" b="1" dirty="0"/>
              <a:t>&lt;li&gt;</a:t>
            </a:r>
            <a:r>
              <a:rPr lang="en-US" dirty="0"/>
              <a:t>Red</a:t>
            </a:r>
            <a:r>
              <a:rPr lang="en-US" b="1" dirty="0"/>
              <a:t>&lt;/li&gt;</a:t>
            </a:r>
            <a:br>
              <a:rPr lang="en-US" dirty="0"/>
            </a:br>
            <a:r>
              <a:rPr lang="en-US" b="1" dirty="0"/>
              <a:t>&lt;li&gt;</a:t>
            </a:r>
            <a:r>
              <a:rPr lang="en-US" dirty="0"/>
              <a:t>Blue</a:t>
            </a:r>
            <a:r>
              <a:rPr lang="en-US" b="1" dirty="0"/>
              <a:t>&lt;/li&gt;</a:t>
            </a:r>
            <a:br>
              <a:rPr lang="en-US" dirty="0"/>
            </a:br>
            <a:r>
              <a:rPr lang="en-US" b="1" dirty="0"/>
              <a:t>&lt;li&gt;</a:t>
            </a:r>
            <a:r>
              <a:rPr lang="en-US" dirty="0"/>
              <a:t>Green</a:t>
            </a:r>
            <a:r>
              <a:rPr lang="en-US" b="1" dirty="0"/>
              <a:t>&lt;/li&gt;</a:t>
            </a:r>
            <a:br>
              <a:rPr lang="en-US" dirty="0"/>
            </a:br>
            <a:r>
              <a:rPr lang="en-US" b="1" dirty="0"/>
              <a:t>&lt;/</a:t>
            </a:r>
            <a:r>
              <a:rPr lang="en-US" b="1" dirty="0" err="1"/>
              <a:t>ol</a:t>
            </a:r>
            <a:r>
              <a:rPr lang="en-US" b="1" dirty="0"/>
              <a:t>&gt; </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4200425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HTML Unordered List </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n unordered list starts with the </a:t>
            </a:r>
            <a:r>
              <a:rPr lang="en-US" b="1" dirty="0"/>
              <a:t>&lt;ul&gt; </a:t>
            </a:r>
            <a:r>
              <a:rPr lang="en-US" dirty="0"/>
              <a:t>tag. </a:t>
            </a:r>
          </a:p>
          <a:p>
            <a:r>
              <a:rPr lang="en-US" dirty="0"/>
              <a:t>&lt;html&gt;</a:t>
            </a:r>
            <a:br>
              <a:rPr lang="en-US" dirty="0"/>
            </a:br>
            <a:r>
              <a:rPr lang="en-US" dirty="0"/>
              <a:t>&lt;head&gt;</a:t>
            </a:r>
            <a:br>
              <a:rPr lang="en-US" dirty="0"/>
            </a:br>
            <a:r>
              <a:rPr lang="en-US" dirty="0"/>
              <a:t>&lt;title&gt;first page&lt;/title&gt;</a:t>
            </a:r>
            <a:br>
              <a:rPr lang="en-US" dirty="0"/>
            </a:br>
            <a:r>
              <a:rPr lang="en-US" dirty="0"/>
              <a:t>&lt;/head&gt; </a:t>
            </a:r>
            <a:br>
              <a:rPr lang="en-US" dirty="0"/>
            </a:br>
            <a:r>
              <a:rPr lang="en-US" dirty="0"/>
              <a:t>&lt;body&gt;</a:t>
            </a:r>
            <a:br>
              <a:rPr lang="en-US" dirty="0"/>
            </a:br>
            <a:r>
              <a:rPr lang="en-US" b="1" dirty="0"/>
              <a:t>&lt;</a:t>
            </a:r>
            <a:r>
              <a:rPr lang="en-US" b="1" dirty="0" err="1"/>
              <a:t>ul</a:t>
            </a:r>
            <a:r>
              <a:rPr lang="en-US" b="1" dirty="0"/>
              <a:t>&gt;</a:t>
            </a:r>
            <a:br>
              <a:rPr lang="en-US" dirty="0"/>
            </a:br>
            <a:r>
              <a:rPr lang="en-US" b="1" dirty="0"/>
              <a:t>&lt;li&gt;</a:t>
            </a:r>
            <a:r>
              <a:rPr lang="en-US" dirty="0"/>
              <a:t>Red</a:t>
            </a:r>
            <a:r>
              <a:rPr lang="en-US" b="1" dirty="0"/>
              <a:t>&lt;/li&gt;</a:t>
            </a:r>
            <a:br>
              <a:rPr lang="en-US" dirty="0"/>
            </a:br>
            <a:r>
              <a:rPr lang="en-US" b="1" dirty="0"/>
              <a:t>&lt;li&gt;</a:t>
            </a:r>
            <a:r>
              <a:rPr lang="en-US" dirty="0"/>
              <a:t>Blue</a:t>
            </a:r>
            <a:r>
              <a:rPr lang="en-US" b="1" dirty="0"/>
              <a:t>&lt;/li&gt;</a:t>
            </a:r>
            <a:br>
              <a:rPr lang="en-US" dirty="0"/>
            </a:br>
            <a:r>
              <a:rPr lang="en-US" b="1" dirty="0"/>
              <a:t>&lt;li&gt;</a:t>
            </a:r>
            <a:r>
              <a:rPr lang="en-US" dirty="0"/>
              <a:t>Green&lt;</a:t>
            </a:r>
            <a:r>
              <a:rPr lang="en-US" b="1" dirty="0"/>
              <a:t>/li&gt;</a:t>
            </a:r>
            <a:br>
              <a:rPr lang="en-US" dirty="0"/>
            </a:br>
            <a:r>
              <a:rPr lang="en-US" b="1" dirty="0"/>
              <a:t>&lt;/</a:t>
            </a:r>
            <a:r>
              <a:rPr lang="en-US" b="1" dirty="0" err="1"/>
              <a:t>ul</a:t>
            </a:r>
            <a:r>
              <a:rPr lang="en-US" b="1" dirty="0"/>
              <a:t>&gt;</a:t>
            </a:r>
            <a:r>
              <a:rPr lang="en-US" dirty="0"/>
              <a:t> </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3991959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Creating a Table</a:t>
            </a:r>
            <a:br>
              <a:rPr lang="en-US" b="1" dirty="0"/>
            </a:br>
            <a:endParaRPr lang="en-US" dirty="0"/>
          </a:p>
        </p:txBody>
      </p:sp>
      <p:sp>
        <p:nvSpPr>
          <p:cNvPr id="3" name="Content Placeholder 2"/>
          <p:cNvSpPr>
            <a:spLocks noGrp="1"/>
          </p:cNvSpPr>
          <p:nvPr>
            <p:ph idx="1"/>
          </p:nvPr>
        </p:nvSpPr>
        <p:spPr/>
        <p:txBody>
          <a:bodyPr/>
          <a:lstStyle/>
          <a:p>
            <a:r>
              <a:rPr lang="en-US" dirty="0"/>
              <a:t>Tables are defined by using the </a:t>
            </a:r>
            <a:r>
              <a:rPr lang="en-US" b="1" dirty="0"/>
              <a:t>&lt;table&gt; </a:t>
            </a:r>
            <a:r>
              <a:rPr lang="en-US" dirty="0"/>
              <a:t>tag. </a:t>
            </a:r>
            <a:br>
              <a:rPr lang="en-US" dirty="0"/>
            </a:br>
            <a:r>
              <a:rPr lang="en-US" dirty="0"/>
              <a:t>Tables are divided into table rows with the </a:t>
            </a:r>
            <a:r>
              <a:rPr lang="en-US" b="1" dirty="0"/>
              <a:t>&lt;</a:t>
            </a:r>
            <a:r>
              <a:rPr lang="en-US" b="1" dirty="0" err="1"/>
              <a:t>tr</a:t>
            </a:r>
            <a:r>
              <a:rPr lang="en-US" b="1" dirty="0"/>
              <a:t>&gt;</a:t>
            </a:r>
            <a:r>
              <a:rPr lang="en-US" dirty="0"/>
              <a:t> tag.</a:t>
            </a:r>
            <a:br>
              <a:rPr lang="en-US" dirty="0"/>
            </a:br>
            <a:r>
              <a:rPr lang="en-US" dirty="0"/>
              <a:t>Table rows are divided into table columns (table data) with the &lt;</a:t>
            </a:r>
            <a:r>
              <a:rPr lang="en-US" b="1" dirty="0"/>
              <a:t>td</a:t>
            </a:r>
            <a:r>
              <a:rPr lang="en-US" dirty="0"/>
              <a:t>&gt; tag.</a:t>
            </a:r>
          </a:p>
        </p:txBody>
      </p:sp>
    </p:spTree>
    <p:extLst>
      <p:ext uri="{BB962C8B-B14F-4D97-AF65-F5344CB8AC3E}">
        <p14:creationId xmlns:p14="http://schemas.microsoft.com/office/powerpoint/2010/main" val="60849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Basics</a:t>
            </a:r>
          </a:p>
        </p:txBody>
      </p:sp>
      <p:sp>
        <p:nvSpPr>
          <p:cNvPr id="3" name="Content Placeholder 2"/>
          <p:cNvSpPr>
            <a:spLocks noGrp="1"/>
          </p:cNvSpPr>
          <p:nvPr>
            <p:ph idx="1"/>
          </p:nvPr>
        </p:nvSpPr>
        <p:spPr>
          <a:xfrm>
            <a:off x="1295400" y="2590800"/>
            <a:ext cx="6798736" cy="3444997"/>
          </a:xfrm>
        </p:spPr>
        <p:txBody>
          <a:bodyPr>
            <a:normAutofit fontScale="70000" lnSpcReduction="20000"/>
          </a:bodyPr>
          <a:lstStyle/>
          <a:p>
            <a:pPr>
              <a:buFont typeface="Wingdings" panose="05000000000000000000" pitchFamily="2" charset="2"/>
              <a:buChar char="Ø"/>
            </a:pPr>
            <a:r>
              <a:rPr lang="en-US" sz="2300" dirty="0">
                <a:solidFill>
                  <a:schemeClr val="tx2"/>
                </a:solidFill>
                <a:latin typeface="Arial" panose="020B0604020202020204" pitchFamily="34" charset="0"/>
                <a:cs typeface="Arial" panose="020B0604020202020204" pitchFamily="34" charset="0"/>
              </a:rPr>
              <a:t>WWW – World Wide Web.</a:t>
            </a:r>
          </a:p>
          <a:p>
            <a:pPr>
              <a:buFont typeface="Wingdings" panose="05000000000000000000" pitchFamily="2" charset="2"/>
              <a:buChar char="Ø"/>
            </a:pPr>
            <a:r>
              <a:rPr lang="en-US" sz="2300" dirty="0">
                <a:latin typeface="Arial" panose="020B0604020202020204" pitchFamily="34" charset="0"/>
                <a:cs typeface="Arial" panose="020B0604020202020204" pitchFamily="34" charset="0"/>
              </a:rPr>
              <a:t>W3C – World Wide Web Consortium</a:t>
            </a:r>
          </a:p>
          <a:p>
            <a:pPr>
              <a:buFont typeface="Wingdings" panose="05000000000000000000" pitchFamily="2" charset="2"/>
              <a:buChar char="Ø"/>
            </a:pPr>
            <a:r>
              <a:rPr lang="en-US" sz="2300" dirty="0">
                <a:latin typeface="Arial" panose="020B0604020202020204" pitchFamily="34" charset="0"/>
                <a:cs typeface="Arial" panose="020B0604020202020204" pitchFamily="34" charset="0"/>
              </a:rPr>
              <a:t>HTML – </a:t>
            </a:r>
            <a:r>
              <a:rPr lang="en-US" sz="2300" dirty="0">
                <a:solidFill>
                  <a:schemeClr val="tx1"/>
                </a:solidFill>
                <a:latin typeface="Arial" panose="020B0604020202020204" pitchFamily="34" charset="0"/>
                <a:cs typeface="Arial" panose="020B0604020202020204" pitchFamily="34" charset="0"/>
              </a:rPr>
              <a:t>Hyper Text Markup Language</a:t>
            </a:r>
          </a:p>
          <a:p>
            <a:pPr>
              <a:buFont typeface="Wingdings" panose="05000000000000000000" pitchFamily="2" charset="2"/>
              <a:buChar char="Ø"/>
            </a:pPr>
            <a:r>
              <a:rPr lang="en-US" sz="2300" dirty="0">
                <a:latin typeface="Arial" panose="020B0604020202020204" pitchFamily="34" charset="0"/>
                <a:cs typeface="Arial" panose="020B0604020202020204" pitchFamily="34" charset="0"/>
              </a:rPr>
              <a:t>URL – Uniform Resource Locator</a:t>
            </a:r>
          </a:p>
          <a:p>
            <a:pPr>
              <a:buFont typeface="Wingdings" panose="05000000000000000000" pitchFamily="2" charset="2"/>
              <a:buChar char="Ø"/>
            </a:pPr>
            <a:r>
              <a:rPr lang="en-US" sz="2300" dirty="0">
                <a:latin typeface="Arial" panose="020B0604020202020204" pitchFamily="34" charset="0"/>
                <a:cs typeface="Arial" panose="020B0604020202020204" pitchFamily="34" charset="0"/>
              </a:rPr>
              <a:t>Browser – A software program which is used to show web pages.</a:t>
            </a:r>
          </a:p>
          <a:p>
            <a:pPr>
              <a:buFont typeface="Wingdings" panose="05000000000000000000" pitchFamily="2" charset="2"/>
              <a:buChar char="Ø"/>
            </a:pPr>
            <a:r>
              <a:rPr lang="en-US" altLang="ko-KR" sz="2300" dirty="0">
                <a:latin typeface="Arial" panose="020B0604020202020204" pitchFamily="34" charset="0"/>
                <a:cs typeface="Arial" panose="020B0604020202020204" pitchFamily="34" charset="0"/>
              </a:rPr>
              <a:t>Web server:  a system on the internet containing one or more web site</a:t>
            </a:r>
          </a:p>
          <a:p>
            <a:pPr>
              <a:buFont typeface="Wingdings" panose="05000000000000000000" pitchFamily="2" charset="2"/>
              <a:buChar char="Ø"/>
            </a:pPr>
            <a:r>
              <a:rPr lang="en-US" altLang="ko-KR" sz="2300" dirty="0">
                <a:latin typeface="Arial" panose="020B0604020202020204" pitchFamily="34" charset="0"/>
                <a:cs typeface="Arial" panose="020B0604020202020204" pitchFamily="34" charset="0"/>
              </a:rPr>
              <a:t>Web site: a collection of one or more web pages</a:t>
            </a:r>
          </a:p>
          <a:p>
            <a:pPr>
              <a:buFont typeface="Wingdings" panose="05000000000000000000" pitchFamily="2" charset="2"/>
              <a:buChar char="Ø"/>
            </a:pPr>
            <a:r>
              <a:rPr lang="en-US" altLang="ko-KR" sz="2300" dirty="0">
                <a:latin typeface="Arial" panose="020B0604020202020204" pitchFamily="34" charset="0"/>
                <a:cs typeface="Arial" panose="020B0604020202020204" pitchFamily="34" charset="0"/>
              </a:rPr>
              <a:t>Web pages: single disk file with a single file name</a:t>
            </a:r>
          </a:p>
          <a:p>
            <a:pPr>
              <a:buFont typeface="Wingdings" panose="05000000000000000000" pitchFamily="2" charset="2"/>
              <a:buChar char="Ø"/>
            </a:pPr>
            <a:r>
              <a:rPr lang="en-US" altLang="ko-KR" sz="2300" dirty="0">
                <a:latin typeface="Arial" panose="020B0604020202020204" pitchFamily="34" charset="0"/>
                <a:cs typeface="Arial" panose="020B0604020202020204" pitchFamily="34" charset="0"/>
              </a:rPr>
              <a:t>Home pages: first page in website</a:t>
            </a:r>
          </a:p>
          <a:p>
            <a:pPr>
              <a:buFont typeface="Wingdings" panose="05000000000000000000" pitchFamily="2" charset="2"/>
              <a:buChar char="Ø"/>
            </a:pPr>
            <a:endParaRPr lang="en-US" altLang="ko-KR" sz="23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23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668326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t>
            </a:r>
          </a:p>
        </p:txBody>
      </p:sp>
      <p:sp>
        <p:nvSpPr>
          <p:cNvPr id="3" name="Content Placeholder 2"/>
          <p:cNvSpPr>
            <a:spLocks noGrp="1"/>
          </p:cNvSpPr>
          <p:nvPr>
            <p:ph idx="1"/>
          </p:nvPr>
        </p:nvSpPr>
        <p:spPr/>
        <p:txBody>
          <a:bodyPr>
            <a:normAutofit fontScale="92500" lnSpcReduction="10000"/>
          </a:bodyPr>
          <a:lstStyle/>
          <a:p>
            <a:r>
              <a:rPr lang="en-US" dirty="0"/>
              <a:t>Here is an example of a table with </a:t>
            </a:r>
            <a:r>
              <a:rPr lang="en-US" b="1" dirty="0"/>
              <a:t>one row</a:t>
            </a:r>
            <a:r>
              <a:rPr lang="en-US" dirty="0"/>
              <a:t> and </a:t>
            </a:r>
            <a:r>
              <a:rPr lang="en-US" b="1" dirty="0"/>
              <a:t>three columns:</a:t>
            </a:r>
          </a:p>
          <a:p>
            <a:endParaRPr lang="en-US" b="1" dirty="0"/>
          </a:p>
          <a:p>
            <a:r>
              <a:rPr lang="en-US" dirty="0"/>
              <a:t> &lt;table&gt;</a:t>
            </a:r>
            <a:br>
              <a:rPr lang="en-US" dirty="0"/>
            </a:br>
            <a:r>
              <a:rPr lang="en-US" dirty="0"/>
              <a:t>&lt;</a:t>
            </a:r>
            <a:r>
              <a:rPr lang="en-US" dirty="0" err="1"/>
              <a:t>tr</a:t>
            </a:r>
            <a:r>
              <a:rPr lang="en-US" dirty="0"/>
              <a:t>&gt;</a:t>
            </a:r>
            <a:br>
              <a:rPr lang="en-US" dirty="0"/>
            </a:br>
            <a:r>
              <a:rPr lang="en-US" dirty="0"/>
              <a:t>&lt;td&gt;&lt;/td&gt;</a:t>
            </a:r>
            <a:br>
              <a:rPr lang="en-US" dirty="0"/>
            </a:br>
            <a:r>
              <a:rPr lang="en-US" dirty="0"/>
              <a:t>&lt;td&gt;&lt;/td&gt;</a:t>
            </a:r>
            <a:br>
              <a:rPr lang="en-US" dirty="0"/>
            </a:br>
            <a:r>
              <a:rPr lang="en-US" dirty="0"/>
              <a:t>&lt;td&gt;&lt;/td&gt;</a:t>
            </a:r>
            <a:br>
              <a:rPr lang="en-US" dirty="0"/>
            </a:br>
            <a:r>
              <a:rPr lang="en-US" dirty="0"/>
              <a:t>&lt;/</a:t>
            </a:r>
            <a:r>
              <a:rPr lang="en-US" dirty="0" err="1"/>
              <a:t>tr</a:t>
            </a:r>
            <a:r>
              <a:rPr lang="en-US" dirty="0"/>
              <a:t>&gt;</a:t>
            </a:r>
            <a:br>
              <a:rPr lang="en-US" dirty="0"/>
            </a:br>
            <a:r>
              <a:rPr lang="en-US" dirty="0"/>
              <a:t>&lt;/table&gt;</a:t>
            </a:r>
          </a:p>
        </p:txBody>
      </p:sp>
    </p:spTree>
    <p:extLst>
      <p:ext uri="{BB962C8B-B14F-4D97-AF65-F5344CB8AC3E}">
        <p14:creationId xmlns:p14="http://schemas.microsoft.com/office/powerpoint/2010/main" val="2086352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217" y="762000"/>
            <a:ext cx="6976534" cy="1533404"/>
          </a:xfrm>
        </p:spPr>
        <p:txBody>
          <a:bodyPr>
            <a:normAutofit fontScale="90000"/>
          </a:bodyPr>
          <a:lstStyle/>
          <a:p>
            <a:r>
              <a:rPr lang="en-US" b="1" dirty="0"/>
              <a:t>The Border and </a:t>
            </a:r>
            <a:r>
              <a:rPr lang="en-US" b="1" dirty="0" err="1"/>
              <a:t>Colspan</a:t>
            </a:r>
            <a:r>
              <a:rPr lang="en-US" b="1" dirty="0"/>
              <a:t> Attributes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A border can be added using the </a:t>
            </a:r>
            <a:r>
              <a:rPr lang="en-US" b="1" dirty="0"/>
              <a:t>border </a:t>
            </a:r>
            <a:r>
              <a:rPr lang="en-US" dirty="0"/>
              <a:t>attribute: </a:t>
            </a:r>
          </a:p>
          <a:p>
            <a:r>
              <a:rPr lang="en-US" dirty="0"/>
              <a:t>&lt;table </a:t>
            </a:r>
            <a:r>
              <a:rPr lang="en-US" b="1" dirty="0"/>
              <a:t>border</a:t>
            </a:r>
            <a:r>
              <a:rPr lang="en-US" dirty="0"/>
              <a:t>="2"&gt;</a:t>
            </a:r>
          </a:p>
          <a:p>
            <a:r>
              <a:rPr lang="en-US" dirty="0"/>
              <a:t>A table </a:t>
            </a:r>
            <a:r>
              <a:rPr lang="en-US" b="1" dirty="0"/>
              <a:t>cell</a:t>
            </a:r>
            <a:r>
              <a:rPr lang="en-US" dirty="0"/>
              <a:t> can span two or more columns:</a:t>
            </a:r>
          </a:p>
          <a:p>
            <a:r>
              <a:rPr lang="en-US" dirty="0"/>
              <a:t>&lt;table border="2"&gt;</a:t>
            </a:r>
            <a:br>
              <a:rPr lang="en-US" dirty="0"/>
            </a:br>
            <a:r>
              <a:rPr lang="en-US" dirty="0"/>
              <a:t>&lt;</a:t>
            </a:r>
            <a:r>
              <a:rPr lang="en-US" dirty="0" err="1"/>
              <a:t>tr</a:t>
            </a:r>
            <a:r>
              <a:rPr lang="en-US" dirty="0"/>
              <a:t>&gt;</a:t>
            </a:r>
            <a:br>
              <a:rPr lang="en-US" dirty="0"/>
            </a:br>
            <a:r>
              <a:rPr lang="en-US" dirty="0"/>
              <a:t>&lt;td&gt;Red&lt;/td&gt;</a:t>
            </a:r>
            <a:br>
              <a:rPr lang="en-US" dirty="0"/>
            </a:br>
            <a:r>
              <a:rPr lang="en-US" dirty="0"/>
              <a:t>&lt;td&gt;Blue&lt;/td&gt;</a:t>
            </a:r>
            <a:br>
              <a:rPr lang="en-US" dirty="0"/>
            </a:br>
            <a:r>
              <a:rPr lang="en-US" dirty="0"/>
              <a:t>&lt;td&gt;Green&lt;/td&gt;</a:t>
            </a:r>
            <a:br>
              <a:rPr lang="en-US" dirty="0"/>
            </a:br>
            <a:r>
              <a:rPr lang="en-US" dirty="0"/>
              <a:t>&lt;/</a:t>
            </a:r>
            <a:r>
              <a:rPr lang="en-US" dirty="0" err="1"/>
              <a:t>tr</a:t>
            </a:r>
            <a:r>
              <a:rPr lang="en-US" dirty="0"/>
              <a:t>&gt;</a:t>
            </a:r>
            <a:br>
              <a:rPr lang="en-US" dirty="0"/>
            </a:br>
            <a:r>
              <a:rPr lang="en-US" dirty="0"/>
              <a:t>&lt;</a:t>
            </a:r>
            <a:r>
              <a:rPr lang="en-US" dirty="0" err="1"/>
              <a:t>tr</a:t>
            </a:r>
            <a:r>
              <a:rPr lang="en-US" dirty="0"/>
              <a:t>&gt;</a:t>
            </a:r>
            <a:br>
              <a:rPr lang="en-US" dirty="0"/>
            </a:br>
            <a:r>
              <a:rPr lang="en-US" dirty="0"/>
              <a:t>&lt;td&gt;&lt;</a:t>
            </a:r>
            <a:r>
              <a:rPr lang="en-US" dirty="0" err="1"/>
              <a:t>br</a:t>
            </a:r>
            <a:r>
              <a:rPr lang="en-US" dirty="0"/>
              <a:t> /&gt;&lt;/td&gt;</a:t>
            </a:r>
            <a:br>
              <a:rPr lang="en-US" dirty="0"/>
            </a:br>
            <a:r>
              <a:rPr lang="en-US" dirty="0"/>
              <a:t>&lt;td </a:t>
            </a:r>
            <a:r>
              <a:rPr lang="en-US" b="1" dirty="0" err="1"/>
              <a:t>colspan</a:t>
            </a:r>
            <a:r>
              <a:rPr lang="en-US" dirty="0"/>
              <a:t>="2"&gt;&lt;/td&gt;</a:t>
            </a:r>
            <a:br>
              <a:rPr lang="en-US" dirty="0"/>
            </a:br>
            <a:r>
              <a:rPr lang="en-US" dirty="0"/>
              <a:t>&lt;/</a:t>
            </a:r>
            <a:r>
              <a:rPr lang="en-US" dirty="0" err="1"/>
              <a:t>tr</a:t>
            </a:r>
            <a:r>
              <a:rPr lang="en-US" dirty="0"/>
              <a:t>&gt;</a:t>
            </a:r>
            <a:br>
              <a:rPr lang="en-US" dirty="0"/>
            </a:br>
            <a:r>
              <a:rPr lang="en-US" dirty="0"/>
              <a:t>&lt;/table&gt;</a:t>
            </a:r>
          </a:p>
        </p:txBody>
      </p:sp>
    </p:spTree>
    <p:extLst>
      <p:ext uri="{BB962C8B-B14F-4D97-AF65-F5344CB8AC3E}">
        <p14:creationId xmlns:p14="http://schemas.microsoft.com/office/powerpoint/2010/main" val="1243770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Colspan</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The example below demonstrates the </a:t>
            </a:r>
            <a:r>
              <a:rPr lang="en-US" b="1" dirty="0" err="1"/>
              <a:t>colspan</a:t>
            </a:r>
            <a:r>
              <a:rPr lang="en-US" dirty="0"/>
              <a:t> attribute in action: </a:t>
            </a:r>
          </a:p>
          <a:p>
            <a:endParaRPr lang="en-US" dirty="0"/>
          </a:p>
          <a:p>
            <a:endParaRPr lang="en-US" dirty="0"/>
          </a:p>
          <a:p>
            <a:r>
              <a:rPr lang="en-US" dirty="0"/>
              <a:t>&lt;table border="2"&gt;</a:t>
            </a:r>
            <a:br>
              <a:rPr lang="en-US" dirty="0"/>
            </a:br>
            <a:r>
              <a:rPr lang="en-US" dirty="0"/>
              <a:t>&lt;</a:t>
            </a:r>
            <a:r>
              <a:rPr lang="en-US" dirty="0" err="1"/>
              <a:t>tr</a:t>
            </a:r>
            <a:r>
              <a:rPr lang="en-US" dirty="0"/>
              <a:t>&gt;</a:t>
            </a:r>
            <a:br>
              <a:rPr lang="en-US" dirty="0"/>
            </a:br>
            <a:r>
              <a:rPr lang="en-US" dirty="0"/>
              <a:t>&lt;td&gt;Red&lt;/td&gt;</a:t>
            </a:r>
            <a:br>
              <a:rPr lang="en-US" dirty="0"/>
            </a:br>
            <a:r>
              <a:rPr lang="en-US" dirty="0"/>
              <a:t>&lt;td&gt;Blue&lt;/td&gt;</a:t>
            </a:r>
            <a:br>
              <a:rPr lang="en-US" dirty="0"/>
            </a:br>
            <a:r>
              <a:rPr lang="en-US" dirty="0"/>
              <a:t>&lt;td&gt;Green&lt;/td&gt;</a:t>
            </a:r>
            <a:br>
              <a:rPr lang="en-US" dirty="0"/>
            </a:br>
            <a:r>
              <a:rPr lang="en-US" dirty="0"/>
              <a:t>&lt;/</a:t>
            </a:r>
            <a:r>
              <a:rPr lang="en-US" dirty="0" err="1"/>
              <a:t>tr</a:t>
            </a:r>
            <a:r>
              <a:rPr lang="en-US" dirty="0"/>
              <a:t>&gt;</a:t>
            </a:r>
            <a:br>
              <a:rPr lang="en-US" dirty="0"/>
            </a:br>
            <a:r>
              <a:rPr lang="en-US" dirty="0"/>
              <a:t>&lt;</a:t>
            </a:r>
            <a:r>
              <a:rPr lang="en-US" dirty="0" err="1"/>
              <a:t>tr</a:t>
            </a:r>
            <a:r>
              <a:rPr lang="en-US" dirty="0"/>
              <a:t>&gt;</a:t>
            </a:r>
            <a:br>
              <a:rPr lang="en-US" dirty="0"/>
            </a:br>
            <a:r>
              <a:rPr lang="en-US" dirty="0"/>
              <a:t>&lt;td&gt;</a:t>
            </a:r>
            <a:r>
              <a:rPr lang="en-US" b="1" dirty="0"/>
              <a:t>Yellow</a:t>
            </a:r>
            <a:r>
              <a:rPr lang="en-US" dirty="0"/>
              <a:t>&lt;/td&gt;</a:t>
            </a:r>
            <a:br>
              <a:rPr lang="en-US" dirty="0"/>
            </a:br>
            <a:r>
              <a:rPr lang="en-US" dirty="0"/>
              <a:t>&lt;td </a:t>
            </a:r>
            <a:r>
              <a:rPr lang="en-US" dirty="0" err="1"/>
              <a:t>colspan</a:t>
            </a:r>
            <a:r>
              <a:rPr lang="en-US" dirty="0"/>
              <a:t>="2"&gt;</a:t>
            </a:r>
            <a:r>
              <a:rPr lang="en-US" b="1" dirty="0"/>
              <a:t>Orange</a:t>
            </a:r>
            <a:r>
              <a:rPr lang="en-US" dirty="0"/>
              <a:t>&lt;/td&gt;</a:t>
            </a:r>
            <a:br>
              <a:rPr lang="en-US" dirty="0"/>
            </a:br>
            <a:r>
              <a:rPr lang="en-US" dirty="0"/>
              <a:t>&lt;/</a:t>
            </a:r>
            <a:r>
              <a:rPr lang="en-US" dirty="0" err="1"/>
              <a:t>tr</a:t>
            </a:r>
            <a:r>
              <a:rPr lang="en-US" dirty="0"/>
              <a:t>&gt;</a:t>
            </a:r>
            <a:br>
              <a:rPr lang="en-US" dirty="0"/>
            </a:br>
            <a:r>
              <a:rPr lang="en-US" dirty="0"/>
              <a:t>&lt;/table&gt;</a:t>
            </a:r>
          </a:p>
        </p:txBody>
      </p:sp>
    </p:spTree>
    <p:extLst>
      <p:ext uri="{BB962C8B-B14F-4D97-AF65-F5344CB8AC3E}">
        <p14:creationId xmlns:p14="http://schemas.microsoft.com/office/powerpoint/2010/main" val="701639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align and </a:t>
            </a:r>
            <a:r>
              <a:rPr lang="en-US" b="1" dirty="0" err="1"/>
              <a:t>bgcolor</a:t>
            </a:r>
            <a:r>
              <a:rPr lang="en-US" b="1" dirty="0"/>
              <a:t> Attributes</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To change your table's position, use the </a:t>
            </a:r>
            <a:r>
              <a:rPr lang="en-US" b="1" dirty="0"/>
              <a:t>align </a:t>
            </a:r>
            <a:r>
              <a:rPr lang="en-US" dirty="0"/>
              <a:t>attribute inside your table tag: </a:t>
            </a:r>
          </a:p>
          <a:p>
            <a:r>
              <a:rPr lang="en-US" dirty="0"/>
              <a:t>&lt;table </a:t>
            </a:r>
            <a:r>
              <a:rPr lang="en-US" b="1" dirty="0"/>
              <a:t>align</a:t>
            </a:r>
            <a:r>
              <a:rPr lang="en-US" dirty="0"/>
              <a:t>="</a:t>
            </a:r>
            <a:r>
              <a:rPr lang="en-US" b="1" dirty="0"/>
              <a:t>center</a:t>
            </a:r>
            <a:r>
              <a:rPr lang="en-US" dirty="0"/>
              <a:t>"&gt; </a:t>
            </a:r>
          </a:p>
          <a:p>
            <a:r>
              <a:rPr lang="en-US" dirty="0"/>
              <a:t>Now let's specify a background color of red for a table row. To do that, just use the </a:t>
            </a:r>
            <a:r>
              <a:rPr lang="en-US" dirty="0" err="1"/>
              <a:t>bgcolor</a:t>
            </a:r>
            <a:r>
              <a:rPr lang="en-US" dirty="0"/>
              <a:t> attribute. &lt;table border="2"&gt;</a:t>
            </a:r>
          </a:p>
          <a:p>
            <a:r>
              <a:rPr lang="en-US" dirty="0"/>
              <a:t>&lt;</a:t>
            </a:r>
            <a:r>
              <a:rPr lang="en-US" dirty="0" err="1"/>
              <a:t>tr</a:t>
            </a:r>
            <a:r>
              <a:rPr lang="en-US" dirty="0"/>
              <a:t>&gt;</a:t>
            </a:r>
            <a:br>
              <a:rPr lang="en-US" dirty="0"/>
            </a:br>
            <a:r>
              <a:rPr lang="en-US" dirty="0"/>
              <a:t>&lt;td </a:t>
            </a:r>
            <a:r>
              <a:rPr lang="en-US" b="1" dirty="0" err="1"/>
              <a:t>bgcolor</a:t>
            </a:r>
            <a:r>
              <a:rPr lang="en-US" dirty="0"/>
              <a:t>="red"&gt;Red&lt;/td&gt;</a:t>
            </a:r>
            <a:br>
              <a:rPr lang="en-US" dirty="0"/>
            </a:br>
            <a:r>
              <a:rPr lang="en-US" dirty="0"/>
              <a:t>&lt;td&gt;Blue&lt;/td&gt;</a:t>
            </a:r>
            <a:br>
              <a:rPr lang="en-US" dirty="0"/>
            </a:br>
            <a:r>
              <a:rPr lang="en-US" dirty="0"/>
              <a:t>&lt;td&gt;Green&lt;/td&gt;</a:t>
            </a:r>
            <a:br>
              <a:rPr lang="en-US" dirty="0"/>
            </a:br>
            <a:r>
              <a:rPr lang="en-US" dirty="0"/>
              <a:t>&lt;/</a:t>
            </a:r>
            <a:r>
              <a:rPr lang="en-US" dirty="0" err="1"/>
              <a:t>tr</a:t>
            </a:r>
            <a:r>
              <a:rPr lang="en-US" dirty="0"/>
              <a:t>&gt;</a:t>
            </a:r>
            <a:br>
              <a:rPr lang="en-US" dirty="0"/>
            </a:br>
            <a:r>
              <a:rPr lang="en-US" dirty="0"/>
              <a:t>&lt;</a:t>
            </a:r>
            <a:r>
              <a:rPr lang="en-US" dirty="0" err="1"/>
              <a:t>tr</a:t>
            </a:r>
            <a:r>
              <a:rPr lang="en-US" dirty="0"/>
              <a:t>&gt;</a:t>
            </a:r>
            <a:br>
              <a:rPr lang="en-US" dirty="0"/>
            </a:br>
            <a:r>
              <a:rPr lang="en-US" dirty="0"/>
              <a:t>&lt;td&gt;Yellow&lt;/td&gt;</a:t>
            </a:r>
            <a:br>
              <a:rPr lang="en-US" dirty="0"/>
            </a:br>
            <a:r>
              <a:rPr lang="en-US" dirty="0"/>
              <a:t>&lt;td </a:t>
            </a:r>
            <a:r>
              <a:rPr lang="en-US" dirty="0" err="1"/>
              <a:t>colspan</a:t>
            </a:r>
            <a:r>
              <a:rPr lang="en-US" dirty="0"/>
              <a:t>="2"&gt;Orange&lt;/td&gt;</a:t>
            </a:r>
            <a:br>
              <a:rPr lang="en-US" dirty="0"/>
            </a:br>
            <a:r>
              <a:rPr lang="en-US" dirty="0"/>
              <a:t>&lt;/</a:t>
            </a:r>
            <a:r>
              <a:rPr lang="en-US" dirty="0" err="1"/>
              <a:t>tr</a:t>
            </a:r>
            <a:r>
              <a:rPr lang="en-US" dirty="0"/>
              <a:t>&gt;</a:t>
            </a:r>
            <a:br>
              <a:rPr lang="en-US" dirty="0"/>
            </a:br>
            <a:r>
              <a:rPr lang="en-US" dirty="0"/>
              <a:t>&lt;/table&gt;</a:t>
            </a:r>
          </a:p>
        </p:txBody>
      </p:sp>
    </p:spTree>
    <p:extLst>
      <p:ext uri="{BB962C8B-B14F-4D97-AF65-F5344CB8AC3E}">
        <p14:creationId xmlns:p14="http://schemas.microsoft.com/office/powerpoint/2010/main" val="2596030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normAutofit fontScale="62500" lnSpcReduction="20000"/>
          </a:bodyPr>
          <a:lstStyle/>
          <a:p>
            <a:pPr marL="0" indent="0" algn="ctr">
              <a:buNone/>
            </a:pPr>
            <a:r>
              <a:rPr lang="en-US" sz="7200" dirty="0"/>
              <a:t>Inline and Block Elements </a:t>
            </a:r>
          </a:p>
          <a:p>
            <a:endParaRPr lang="en-US" sz="7200" dirty="0"/>
          </a:p>
        </p:txBody>
      </p:sp>
    </p:spTree>
    <p:extLst>
      <p:ext uri="{BB962C8B-B14F-4D97-AF65-F5344CB8AC3E}">
        <p14:creationId xmlns:p14="http://schemas.microsoft.com/office/powerpoint/2010/main" val="14814949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Elements </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In HTML, most elements are defined as </a:t>
            </a:r>
            <a:r>
              <a:rPr lang="en-US" b="1" dirty="0"/>
              <a:t>block level</a:t>
            </a:r>
            <a:r>
              <a:rPr lang="en-US" dirty="0"/>
              <a:t> or </a:t>
            </a:r>
            <a:r>
              <a:rPr lang="en-US" b="1" dirty="0"/>
              <a:t>inline </a:t>
            </a:r>
            <a:r>
              <a:rPr lang="en-US" dirty="0"/>
              <a:t>elements.</a:t>
            </a:r>
            <a:br>
              <a:rPr lang="en-US" dirty="0"/>
            </a:br>
            <a:br>
              <a:rPr lang="en-US" dirty="0"/>
            </a:br>
            <a:r>
              <a:rPr lang="en-US" dirty="0"/>
              <a:t>Block level elements start from a new line. </a:t>
            </a:r>
            <a:br>
              <a:rPr lang="en-US" dirty="0"/>
            </a:br>
            <a:r>
              <a:rPr lang="en-US" b="1" dirty="0"/>
              <a:t>For example</a:t>
            </a:r>
            <a:r>
              <a:rPr lang="en-US" dirty="0"/>
              <a:t>: &lt;h1&gt;, &lt;form&gt;, &lt;li&gt;, &lt;</a:t>
            </a:r>
            <a:r>
              <a:rPr lang="en-US" dirty="0" err="1"/>
              <a:t>ol</a:t>
            </a:r>
            <a:r>
              <a:rPr lang="en-US" dirty="0"/>
              <a:t>&gt;, &lt;</a:t>
            </a:r>
            <a:r>
              <a:rPr lang="en-US" dirty="0" err="1"/>
              <a:t>ul</a:t>
            </a:r>
            <a:r>
              <a:rPr lang="en-US" dirty="0"/>
              <a:t>&gt;, &lt;p&gt;, &lt;pre&gt;, &lt;table&gt;, &lt;div&gt;, etc.</a:t>
            </a:r>
            <a:br>
              <a:rPr lang="en-US" dirty="0"/>
            </a:br>
            <a:br>
              <a:rPr lang="en-US" dirty="0"/>
            </a:br>
            <a:r>
              <a:rPr lang="en-US" dirty="0"/>
              <a:t>Inline elements are normally displayed without line breaks. </a:t>
            </a:r>
            <a:br>
              <a:rPr lang="en-US" dirty="0"/>
            </a:br>
            <a:r>
              <a:rPr lang="en-US" b="1" dirty="0"/>
              <a:t>For example</a:t>
            </a:r>
            <a:r>
              <a:rPr lang="en-US" dirty="0"/>
              <a:t>: &lt;b&gt;, &lt;td&gt;, &lt;a&gt;, &lt;strong&gt;, &lt;</a:t>
            </a:r>
            <a:r>
              <a:rPr lang="en-US" dirty="0" err="1"/>
              <a:t>img</a:t>
            </a:r>
            <a:r>
              <a:rPr lang="en-US" dirty="0"/>
              <a:t>&gt;, &lt;input&gt;, &lt;</a:t>
            </a:r>
            <a:r>
              <a:rPr lang="en-US" dirty="0" err="1"/>
              <a:t>em</a:t>
            </a:r>
            <a:r>
              <a:rPr lang="en-US" dirty="0"/>
              <a:t>&gt;, &lt;span&gt;, etc.</a:t>
            </a:r>
            <a:br>
              <a:rPr lang="en-US" dirty="0"/>
            </a:br>
            <a:br>
              <a:rPr lang="en-US" dirty="0"/>
            </a:br>
            <a:r>
              <a:rPr lang="en-US" b="1" dirty="0"/>
              <a:t>&lt;div&gt;</a:t>
            </a:r>
            <a:r>
              <a:rPr lang="en-US" dirty="0"/>
              <a:t> and </a:t>
            </a:r>
            <a:r>
              <a:rPr lang="en-US" b="1" dirty="0"/>
              <a:t>&lt;span&gt;</a:t>
            </a:r>
            <a:r>
              <a:rPr lang="en-US" dirty="0"/>
              <a:t> elements can be used as containers for other HTML elements.</a:t>
            </a:r>
          </a:p>
        </p:txBody>
      </p:sp>
    </p:spTree>
    <p:extLst>
      <p:ext uri="{BB962C8B-B14F-4D97-AF65-F5344CB8AC3E}">
        <p14:creationId xmlns:p14="http://schemas.microsoft.com/office/powerpoint/2010/main" val="2218018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Elements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Other elements can be used either as block level elements or inline elements. This includes the following elements: </a:t>
            </a:r>
            <a:br>
              <a:rPr lang="en-US" dirty="0"/>
            </a:br>
            <a:br>
              <a:rPr lang="en-US" dirty="0"/>
            </a:br>
            <a:r>
              <a:rPr lang="en-US" b="1" dirty="0"/>
              <a:t>APPLET</a:t>
            </a:r>
            <a:r>
              <a:rPr lang="en-US" dirty="0"/>
              <a:t> - embedded Java applet</a:t>
            </a:r>
            <a:br>
              <a:rPr lang="en-US" dirty="0"/>
            </a:br>
            <a:r>
              <a:rPr lang="en-US" b="1" dirty="0"/>
              <a:t>IFRAME</a:t>
            </a:r>
            <a:r>
              <a:rPr lang="en-US" dirty="0"/>
              <a:t> - Inline frame</a:t>
            </a:r>
            <a:br>
              <a:rPr lang="en-US" dirty="0"/>
            </a:br>
            <a:r>
              <a:rPr lang="en-US" b="1" dirty="0"/>
              <a:t>INS</a:t>
            </a:r>
            <a:r>
              <a:rPr lang="en-US" dirty="0"/>
              <a:t> - inserted text</a:t>
            </a:r>
            <a:br>
              <a:rPr lang="en-US" dirty="0"/>
            </a:br>
            <a:r>
              <a:rPr lang="en-US" b="1" dirty="0"/>
              <a:t>MAP</a:t>
            </a:r>
            <a:r>
              <a:rPr lang="en-US" dirty="0"/>
              <a:t> - image map</a:t>
            </a:r>
            <a:br>
              <a:rPr lang="en-US" dirty="0"/>
            </a:br>
            <a:r>
              <a:rPr lang="en-US" b="1" dirty="0"/>
              <a:t>OBJECT</a:t>
            </a:r>
            <a:r>
              <a:rPr lang="en-US" dirty="0"/>
              <a:t> - embedded object</a:t>
            </a:r>
            <a:br>
              <a:rPr lang="en-US" dirty="0"/>
            </a:br>
            <a:r>
              <a:rPr lang="en-US" b="1" dirty="0"/>
              <a:t>SCRIPT</a:t>
            </a:r>
            <a:r>
              <a:rPr lang="en-US" dirty="0"/>
              <a:t> - script within an HTML document</a:t>
            </a:r>
          </a:p>
        </p:txBody>
      </p:sp>
    </p:spTree>
    <p:extLst>
      <p:ext uri="{BB962C8B-B14F-4D97-AF65-F5344CB8AC3E}">
        <p14:creationId xmlns:p14="http://schemas.microsoft.com/office/powerpoint/2010/main" val="714748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8800" dirty="0"/>
              <a:t>Forms</a:t>
            </a:r>
          </a:p>
        </p:txBody>
      </p:sp>
    </p:spTree>
    <p:extLst>
      <p:ext uri="{BB962C8B-B14F-4D97-AF65-F5344CB8AC3E}">
        <p14:creationId xmlns:p14="http://schemas.microsoft.com/office/powerpoint/2010/main" val="407745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19993" y="838200"/>
            <a:ext cx="7304013" cy="5105400"/>
          </a:xfrm>
        </p:spPr>
      </p:pic>
    </p:spTree>
    <p:extLst>
      <p:ext uri="{BB962C8B-B14F-4D97-AF65-F5344CB8AC3E}">
        <p14:creationId xmlns:p14="http://schemas.microsoft.com/office/powerpoint/2010/main" val="3939461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&lt;form&gt; Element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a:t>HTML Forms are used to collect information from the user.</a:t>
            </a:r>
            <a:br>
              <a:rPr lang="en-US" dirty="0"/>
            </a:br>
            <a:r>
              <a:rPr lang="en-US" dirty="0"/>
              <a:t>Forms are defined using the </a:t>
            </a:r>
            <a:r>
              <a:rPr lang="en-US" b="1" dirty="0"/>
              <a:t>&lt;form&gt;</a:t>
            </a:r>
            <a:r>
              <a:rPr lang="en-US" dirty="0"/>
              <a:t> element, with its opening and closing tags: </a:t>
            </a:r>
          </a:p>
          <a:p>
            <a:r>
              <a:rPr lang="en-US" dirty="0"/>
              <a:t>&lt;body&gt;</a:t>
            </a:r>
            <a:br>
              <a:rPr lang="en-US" b="1" dirty="0"/>
            </a:br>
            <a:r>
              <a:rPr lang="en-US" b="1" dirty="0"/>
              <a:t>&lt;form&gt;</a:t>
            </a:r>
            <a:r>
              <a:rPr lang="en-US" dirty="0"/>
              <a:t>…</a:t>
            </a:r>
            <a:r>
              <a:rPr lang="en-US" b="1" dirty="0"/>
              <a:t>&lt;/form&gt;</a:t>
            </a:r>
            <a:br>
              <a:rPr lang="en-US" b="1" dirty="0"/>
            </a:br>
            <a:r>
              <a:rPr lang="en-US" dirty="0"/>
              <a:t>&lt;/body&gt;</a:t>
            </a:r>
          </a:p>
          <a:p>
            <a:r>
              <a:rPr lang="en-US" dirty="0"/>
              <a:t>Use the </a:t>
            </a:r>
            <a:r>
              <a:rPr lang="en-US" b="1" dirty="0"/>
              <a:t>action </a:t>
            </a:r>
            <a:r>
              <a:rPr lang="en-US" dirty="0"/>
              <a:t>attribute to point to a webpage that will load after the user submits the form. </a:t>
            </a:r>
          </a:p>
          <a:p>
            <a:r>
              <a:rPr lang="en-US" dirty="0"/>
              <a:t>&lt;</a:t>
            </a:r>
            <a:r>
              <a:rPr lang="en-US" b="1" dirty="0"/>
              <a:t>form action</a:t>
            </a:r>
            <a:r>
              <a:rPr lang="en-US" dirty="0"/>
              <a:t>=“</a:t>
            </a:r>
            <a:r>
              <a:rPr lang="en-US" dirty="0" err="1"/>
              <a:t>action.php</a:t>
            </a:r>
            <a:r>
              <a:rPr lang="en-US" dirty="0"/>
              <a:t>"&gt; </a:t>
            </a:r>
            <a:br>
              <a:rPr lang="en-US" dirty="0"/>
            </a:br>
            <a:r>
              <a:rPr lang="en-US" dirty="0"/>
              <a:t>&lt;</a:t>
            </a:r>
            <a:r>
              <a:rPr lang="en-US" b="1" dirty="0"/>
              <a:t>/form</a:t>
            </a:r>
            <a:r>
              <a:rPr lang="en-US" dirty="0"/>
              <a:t>&gt;</a:t>
            </a:r>
          </a:p>
        </p:txBody>
      </p:sp>
    </p:spTree>
    <p:extLst>
      <p:ext uri="{BB962C8B-B14F-4D97-AF65-F5344CB8AC3E}">
        <p14:creationId xmlns:p14="http://schemas.microsoft.com/office/powerpoint/2010/main" val="2239252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Welcome to HTML! </a:t>
            </a:r>
            <a:br>
              <a:rPr lang="en-US" b="1" dirty="0"/>
            </a:br>
            <a:endParaRPr lang="en-US" dirty="0"/>
          </a:p>
        </p:txBody>
      </p:sp>
      <p:sp>
        <p:nvSpPr>
          <p:cNvPr id="3" name="Content Placeholder 2"/>
          <p:cNvSpPr>
            <a:spLocks noGrp="1"/>
          </p:cNvSpPr>
          <p:nvPr>
            <p:ph idx="1"/>
          </p:nvPr>
        </p:nvSpPr>
        <p:spPr/>
        <p:txBody>
          <a:bodyPr>
            <a:normAutofit/>
          </a:bodyPr>
          <a:lstStyle/>
          <a:p>
            <a:r>
              <a:rPr lang="en-US" sz="1700" dirty="0"/>
              <a:t>HTML stands for </a:t>
            </a:r>
            <a:r>
              <a:rPr lang="en-US" sz="1700" b="1" dirty="0"/>
              <a:t>H</a:t>
            </a:r>
            <a:r>
              <a:rPr lang="en-US" sz="1700" dirty="0"/>
              <a:t>yper </a:t>
            </a:r>
            <a:r>
              <a:rPr lang="en-US" sz="1700" b="1" dirty="0"/>
              <a:t>T</a:t>
            </a:r>
            <a:r>
              <a:rPr lang="en-US" sz="1700" dirty="0"/>
              <a:t>ext</a:t>
            </a:r>
            <a:r>
              <a:rPr lang="en-US" sz="1700" b="1" dirty="0"/>
              <a:t> M</a:t>
            </a:r>
            <a:r>
              <a:rPr lang="en-US" sz="1700" dirty="0"/>
              <a:t>arkup</a:t>
            </a:r>
            <a:r>
              <a:rPr lang="en-US" sz="1700" b="1" dirty="0"/>
              <a:t> L</a:t>
            </a:r>
            <a:r>
              <a:rPr lang="en-US" sz="1700" dirty="0"/>
              <a:t>anguage.</a:t>
            </a:r>
          </a:p>
          <a:p>
            <a:r>
              <a:rPr lang="en-US" sz="1700" dirty="0"/>
              <a:t>Hypertext :  Ability to create links to open the pages and their resources.</a:t>
            </a:r>
          </a:p>
          <a:p>
            <a:r>
              <a:rPr lang="en-US" sz="1700" dirty="0"/>
              <a:t>Markup : use for creating pages and formatted text along with the existing resources.</a:t>
            </a:r>
          </a:p>
          <a:p>
            <a:r>
              <a:rPr lang="en-US" sz="1700" dirty="0"/>
              <a:t>The primary author of HTML (Hyper Text Markup Language) is Tim Berners-Lee</a:t>
            </a:r>
            <a:endParaRPr lang="en-US" sz="1000" dirty="0"/>
          </a:p>
          <a:p>
            <a:pPr marL="0" indent="0">
              <a:buNone/>
            </a:pPr>
            <a:r>
              <a:rPr lang="en-US" sz="1000" dirty="0"/>
              <a:t> </a:t>
            </a:r>
            <a:br>
              <a:rPr lang="en-US" sz="1000" dirty="0"/>
            </a:br>
            <a:endParaRPr lang="en-US" sz="1000" dirty="0"/>
          </a:p>
          <a:p>
            <a:endParaRPr lang="en-US" sz="1000" dirty="0"/>
          </a:p>
          <a:p>
            <a:endParaRPr lang="en-US" sz="1000" dirty="0"/>
          </a:p>
        </p:txBody>
      </p:sp>
    </p:spTree>
    <p:extLst>
      <p:ext uri="{BB962C8B-B14F-4D97-AF65-F5344CB8AC3E}">
        <p14:creationId xmlns:p14="http://schemas.microsoft.com/office/powerpoint/2010/main" val="2932176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method and name Attributes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b="1" dirty="0"/>
              <a:t>method attribute</a:t>
            </a:r>
            <a:r>
              <a:rPr lang="en-US" dirty="0"/>
              <a:t> specifies the HTTP method (</a:t>
            </a:r>
            <a:r>
              <a:rPr lang="en-US" b="1" dirty="0"/>
              <a:t>GET </a:t>
            </a:r>
            <a:r>
              <a:rPr lang="en-US" dirty="0"/>
              <a:t>or </a:t>
            </a:r>
            <a:r>
              <a:rPr lang="en-US" b="1" dirty="0"/>
              <a:t>POST</a:t>
            </a:r>
            <a:r>
              <a:rPr lang="en-US" dirty="0"/>
              <a:t>) to be used when forms are submitted (see below for description):</a:t>
            </a:r>
          </a:p>
          <a:p>
            <a:r>
              <a:rPr lang="en-US" dirty="0"/>
              <a:t>&lt;form action="</a:t>
            </a:r>
            <a:r>
              <a:rPr lang="en-US" dirty="0" err="1"/>
              <a:t>url</a:t>
            </a:r>
            <a:r>
              <a:rPr lang="en-US" dirty="0"/>
              <a:t>" </a:t>
            </a:r>
            <a:r>
              <a:rPr lang="en-US" b="1" dirty="0"/>
              <a:t>method="GET"</a:t>
            </a:r>
            <a:r>
              <a:rPr lang="en-US" dirty="0"/>
              <a:t>&gt;</a:t>
            </a:r>
            <a:br>
              <a:rPr lang="en-US" dirty="0"/>
            </a:br>
            <a:r>
              <a:rPr lang="en-US" dirty="0"/>
              <a:t>&lt;form action="</a:t>
            </a:r>
            <a:r>
              <a:rPr lang="en-US" dirty="0" err="1"/>
              <a:t>url</a:t>
            </a:r>
            <a:r>
              <a:rPr lang="en-US" dirty="0"/>
              <a:t>" </a:t>
            </a:r>
            <a:r>
              <a:rPr lang="en-US" b="1" dirty="0"/>
              <a:t>method="POST"</a:t>
            </a:r>
            <a:r>
              <a:rPr lang="en-US" dirty="0"/>
              <a:t>&gt;</a:t>
            </a:r>
            <a:br>
              <a:rPr lang="en-US" dirty="0"/>
            </a:br>
            <a:r>
              <a:rPr lang="en-US" dirty="0"/>
              <a:t>When you use </a:t>
            </a:r>
            <a:r>
              <a:rPr lang="en-US" b="1" dirty="0"/>
              <a:t>GET</a:t>
            </a:r>
            <a:r>
              <a:rPr lang="en-US" dirty="0"/>
              <a:t>, the form data will be visible in the page address.</a:t>
            </a:r>
          </a:p>
          <a:p>
            <a:br>
              <a:rPr lang="en-US" dirty="0"/>
            </a:br>
            <a:r>
              <a:rPr lang="en-US" dirty="0"/>
              <a:t>Use </a:t>
            </a:r>
            <a:r>
              <a:rPr lang="en-US" b="1" dirty="0"/>
              <a:t>POST </a:t>
            </a:r>
            <a:r>
              <a:rPr lang="en-US" dirty="0"/>
              <a:t>if the form is updating data, or includes sensitive information (passwords).</a:t>
            </a:r>
            <a:br>
              <a:rPr lang="en-US" dirty="0"/>
            </a:br>
            <a:r>
              <a:rPr lang="en-US" dirty="0"/>
              <a:t>POST offers better security because the submitted data is not visible in the page address.</a:t>
            </a:r>
          </a:p>
          <a:p>
            <a:pPr marL="0" indent="0">
              <a:buNone/>
            </a:pPr>
            <a:endParaRPr lang="en-US" dirty="0"/>
          </a:p>
        </p:txBody>
      </p:sp>
    </p:spTree>
    <p:extLst>
      <p:ext uri="{BB962C8B-B14F-4D97-AF65-F5344CB8AC3E}">
        <p14:creationId xmlns:p14="http://schemas.microsoft.com/office/powerpoint/2010/main" val="120121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method and name Attributes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a:t>
            </a:r>
            <a:r>
              <a:rPr lang="en-US" b="1" dirty="0"/>
              <a:t>name attribute</a:t>
            </a:r>
            <a:r>
              <a:rPr lang="en-US" dirty="0"/>
              <a:t> specifies a name for a form. </a:t>
            </a:r>
            <a:br>
              <a:rPr lang="en-US" dirty="0"/>
            </a:br>
            <a:br>
              <a:rPr lang="en-US" dirty="0"/>
            </a:br>
            <a:r>
              <a:rPr lang="en-US" dirty="0"/>
              <a:t>To take in user input, you need the corresponding form elements, such as text fields. The </a:t>
            </a:r>
            <a:r>
              <a:rPr lang="en-US" b="1" dirty="0"/>
              <a:t>&lt;input&gt;</a:t>
            </a:r>
            <a:r>
              <a:rPr lang="en-US" dirty="0"/>
              <a:t> element has many variations, depending on the type attribute. It can be a text, password, radio, URL, submit, etc. </a:t>
            </a:r>
            <a:br>
              <a:rPr lang="en-US" dirty="0"/>
            </a:br>
            <a:br>
              <a:rPr lang="en-US" dirty="0"/>
            </a:br>
            <a:r>
              <a:rPr lang="en-US" dirty="0"/>
              <a:t>The example below shows a form requesting a username and password:&lt;form&gt;</a:t>
            </a:r>
            <a:br>
              <a:rPr lang="en-US" dirty="0"/>
            </a:br>
            <a:r>
              <a:rPr lang="en-US" dirty="0"/>
              <a:t>&lt;</a:t>
            </a:r>
            <a:r>
              <a:rPr lang="en-US" b="1" dirty="0"/>
              <a:t>input type</a:t>
            </a:r>
            <a:r>
              <a:rPr lang="en-US" dirty="0"/>
              <a:t>="</a:t>
            </a:r>
            <a:r>
              <a:rPr lang="en-US" b="1" dirty="0"/>
              <a:t>text</a:t>
            </a:r>
            <a:r>
              <a:rPr lang="en-US" dirty="0"/>
              <a:t>" name="username" /&gt;&lt;</a:t>
            </a:r>
            <a:r>
              <a:rPr lang="en-US" dirty="0" err="1"/>
              <a:t>br</a:t>
            </a:r>
            <a:r>
              <a:rPr lang="en-US" dirty="0"/>
              <a:t> /&gt;</a:t>
            </a:r>
            <a:br>
              <a:rPr lang="en-US" dirty="0"/>
            </a:br>
            <a:r>
              <a:rPr lang="en-US" dirty="0"/>
              <a:t>&lt;</a:t>
            </a:r>
            <a:r>
              <a:rPr lang="en-US" b="1" dirty="0"/>
              <a:t>input type</a:t>
            </a:r>
            <a:r>
              <a:rPr lang="en-US" dirty="0"/>
              <a:t>="</a:t>
            </a:r>
            <a:r>
              <a:rPr lang="en-US" b="1" dirty="0"/>
              <a:t>password</a:t>
            </a:r>
            <a:r>
              <a:rPr lang="en-US" dirty="0"/>
              <a:t>" name="password" /&gt;</a:t>
            </a:r>
          </a:p>
        </p:txBody>
      </p:sp>
    </p:spTree>
    <p:extLst>
      <p:ext uri="{BB962C8B-B14F-4D97-AF65-F5344CB8AC3E}">
        <p14:creationId xmlns:p14="http://schemas.microsoft.com/office/powerpoint/2010/main" val="3379945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83904" y="914400"/>
            <a:ext cx="7576191" cy="4779169"/>
          </a:xfrm>
        </p:spPr>
      </p:pic>
    </p:spTree>
    <p:extLst>
      <p:ext uri="{BB962C8B-B14F-4D97-AF65-F5344CB8AC3E}">
        <p14:creationId xmlns:p14="http://schemas.microsoft.com/office/powerpoint/2010/main" val="1503155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Form Elements </a:t>
            </a:r>
            <a:endParaRPr lang="en-US" dirty="0"/>
          </a:p>
        </p:txBody>
      </p:sp>
      <p:sp>
        <p:nvSpPr>
          <p:cNvPr id="3" name="Content Placeholder 2"/>
          <p:cNvSpPr>
            <a:spLocks noGrp="1"/>
          </p:cNvSpPr>
          <p:nvPr>
            <p:ph idx="1"/>
          </p:nvPr>
        </p:nvSpPr>
        <p:spPr/>
        <p:txBody>
          <a:bodyPr>
            <a:normAutofit/>
          </a:bodyPr>
          <a:lstStyle/>
          <a:p>
            <a:r>
              <a:rPr lang="en-US" dirty="0"/>
              <a:t>If we change the input type to </a:t>
            </a:r>
            <a:r>
              <a:rPr lang="en-US" b="1" dirty="0"/>
              <a:t>radio</a:t>
            </a:r>
            <a:r>
              <a:rPr lang="en-US" dirty="0"/>
              <a:t>, it allows the user select only one of a number of choices: </a:t>
            </a:r>
          </a:p>
          <a:p>
            <a:r>
              <a:rPr lang="en-US" dirty="0"/>
              <a:t>&lt;input type="</a:t>
            </a:r>
            <a:r>
              <a:rPr lang="en-US" b="1" dirty="0"/>
              <a:t>radio</a:t>
            </a:r>
            <a:r>
              <a:rPr lang="en-US" dirty="0"/>
              <a:t>" name="gender" value="</a:t>
            </a:r>
            <a:r>
              <a:rPr lang="en-US" b="1" dirty="0"/>
              <a:t>male</a:t>
            </a:r>
            <a:r>
              <a:rPr lang="en-US" dirty="0"/>
              <a:t>" /&gt;Male &lt;</a:t>
            </a:r>
            <a:r>
              <a:rPr lang="en-US" dirty="0" err="1"/>
              <a:t>br</a:t>
            </a:r>
            <a:r>
              <a:rPr lang="en-US" dirty="0"/>
              <a:t> /&gt;</a:t>
            </a:r>
            <a:br>
              <a:rPr lang="en-US" dirty="0"/>
            </a:br>
            <a:r>
              <a:rPr lang="en-US" dirty="0"/>
              <a:t>&lt;input type="</a:t>
            </a:r>
            <a:r>
              <a:rPr lang="en-US" b="1" dirty="0"/>
              <a:t>radio</a:t>
            </a:r>
            <a:r>
              <a:rPr lang="en-US" dirty="0"/>
              <a:t>" name="gender" value="</a:t>
            </a:r>
            <a:r>
              <a:rPr lang="en-US" b="1" dirty="0"/>
              <a:t>female</a:t>
            </a:r>
            <a:r>
              <a:rPr lang="en-US" dirty="0"/>
              <a:t>" /&gt;Female &lt;</a:t>
            </a:r>
            <a:r>
              <a:rPr lang="en-US" dirty="0" err="1"/>
              <a:t>br</a:t>
            </a:r>
            <a:r>
              <a:rPr lang="en-US" dirty="0"/>
              <a:t> /&gt;</a:t>
            </a:r>
          </a:p>
        </p:txBody>
      </p:sp>
    </p:spTree>
    <p:extLst>
      <p:ext uri="{BB962C8B-B14F-4D97-AF65-F5344CB8AC3E}">
        <p14:creationId xmlns:p14="http://schemas.microsoft.com/office/powerpoint/2010/main" val="41865740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Form Elements </a:t>
            </a:r>
            <a:endParaRPr lang="en-US" dirty="0"/>
          </a:p>
        </p:txBody>
      </p:sp>
      <p:sp>
        <p:nvSpPr>
          <p:cNvPr id="3" name="Content Placeholder 2"/>
          <p:cNvSpPr>
            <a:spLocks noGrp="1"/>
          </p:cNvSpPr>
          <p:nvPr>
            <p:ph idx="1"/>
          </p:nvPr>
        </p:nvSpPr>
        <p:spPr/>
        <p:txBody>
          <a:bodyPr>
            <a:normAutofit/>
          </a:bodyPr>
          <a:lstStyle/>
          <a:p>
            <a:r>
              <a:rPr lang="en-US" dirty="0"/>
              <a:t>The type "checkbox" allows the user to select more than one option: </a:t>
            </a:r>
          </a:p>
          <a:p>
            <a:r>
              <a:rPr lang="en-US" dirty="0"/>
              <a:t>&lt;input type="</a:t>
            </a:r>
            <a:r>
              <a:rPr lang="en-US" b="1" dirty="0"/>
              <a:t>checkbox</a:t>
            </a:r>
            <a:r>
              <a:rPr lang="en-US" dirty="0"/>
              <a:t>" name="gender" value="1" /&gt;Male &lt;</a:t>
            </a:r>
            <a:r>
              <a:rPr lang="en-US" dirty="0" err="1"/>
              <a:t>br</a:t>
            </a:r>
            <a:r>
              <a:rPr lang="en-US" dirty="0"/>
              <a:t> /&gt;</a:t>
            </a:r>
            <a:br>
              <a:rPr lang="en-US" dirty="0"/>
            </a:br>
            <a:r>
              <a:rPr lang="en-US" dirty="0"/>
              <a:t>&lt;input type="</a:t>
            </a:r>
            <a:r>
              <a:rPr lang="en-US" b="1" dirty="0"/>
              <a:t>checkbox</a:t>
            </a:r>
            <a:r>
              <a:rPr lang="en-US" dirty="0"/>
              <a:t>" name="gender" value="2" /&gt;Female &lt;</a:t>
            </a:r>
            <a:r>
              <a:rPr lang="en-US" dirty="0" err="1"/>
              <a:t>br</a:t>
            </a:r>
            <a:r>
              <a:rPr lang="en-US" dirty="0"/>
              <a:t> /&gt;</a:t>
            </a:r>
          </a:p>
        </p:txBody>
      </p:sp>
    </p:spTree>
    <p:extLst>
      <p:ext uri="{BB962C8B-B14F-4D97-AF65-F5344CB8AC3E}">
        <p14:creationId xmlns:p14="http://schemas.microsoft.com/office/powerpoint/2010/main" val="1416186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Form Elements </a:t>
            </a:r>
            <a:endParaRPr lang="en-US" dirty="0"/>
          </a:p>
        </p:txBody>
      </p:sp>
      <p:sp>
        <p:nvSpPr>
          <p:cNvPr id="3" name="Content Placeholder 2"/>
          <p:cNvSpPr>
            <a:spLocks noGrp="1"/>
          </p:cNvSpPr>
          <p:nvPr>
            <p:ph idx="1"/>
          </p:nvPr>
        </p:nvSpPr>
        <p:spPr/>
        <p:txBody>
          <a:bodyPr/>
          <a:lstStyle/>
          <a:p>
            <a:r>
              <a:rPr lang="en-US" dirty="0"/>
              <a:t>The submit button </a:t>
            </a:r>
            <a:r>
              <a:rPr lang="en-US" b="1" dirty="0"/>
              <a:t>submits a form</a:t>
            </a:r>
            <a:r>
              <a:rPr lang="en-US" dirty="0"/>
              <a:t> to its action attribute: </a:t>
            </a:r>
          </a:p>
          <a:p>
            <a:endParaRPr lang="en-US" dirty="0"/>
          </a:p>
          <a:p>
            <a:r>
              <a:rPr lang="en-US" dirty="0"/>
              <a:t>&lt;input type="</a:t>
            </a:r>
            <a:r>
              <a:rPr lang="en-US" b="1" dirty="0"/>
              <a:t>submit</a:t>
            </a:r>
            <a:r>
              <a:rPr lang="en-US" dirty="0"/>
              <a:t>" value="Submit" /&gt; </a:t>
            </a:r>
          </a:p>
          <a:p>
            <a:endParaRPr lang="en-US" dirty="0"/>
          </a:p>
        </p:txBody>
      </p:sp>
    </p:spTree>
    <p:extLst>
      <p:ext uri="{BB962C8B-B14F-4D97-AF65-F5344CB8AC3E}">
        <p14:creationId xmlns:p14="http://schemas.microsoft.com/office/powerpoint/2010/main" val="1740049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&lt;</a:t>
            </a:r>
            <a:r>
              <a:rPr lang="en-US" b="1" dirty="0" err="1"/>
              <a:t>fieldset</a:t>
            </a:r>
            <a:r>
              <a:rPr lang="en-US" b="1" dirty="0"/>
              <a:t>&gt;</a:t>
            </a:r>
            <a:endParaRPr lang="en-US" dirty="0"/>
          </a:p>
        </p:txBody>
      </p:sp>
      <p:sp>
        <p:nvSpPr>
          <p:cNvPr id="3" name="Content Placeholder 2"/>
          <p:cNvSpPr>
            <a:spLocks noGrp="1"/>
          </p:cNvSpPr>
          <p:nvPr>
            <p:ph idx="1"/>
          </p:nvPr>
        </p:nvSpPr>
        <p:spPr/>
        <p:txBody>
          <a:bodyPr/>
          <a:lstStyle/>
          <a:p>
            <a:r>
              <a:rPr lang="en-US" dirty="0"/>
              <a:t>The </a:t>
            </a:r>
            <a:r>
              <a:rPr lang="en-US" b="1" dirty="0"/>
              <a:t>&lt;</a:t>
            </a:r>
            <a:r>
              <a:rPr lang="en-US" b="1" dirty="0" err="1"/>
              <a:t>fieldset</a:t>
            </a:r>
            <a:r>
              <a:rPr lang="en-US" b="1" dirty="0"/>
              <a:t>&gt;</a:t>
            </a:r>
            <a:r>
              <a:rPr lang="en-US" dirty="0"/>
              <a:t> element groups related data in a form.</a:t>
            </a:r>
          </a:p>
          <a:p>
            <a:r>
              <a:rPr lang="en-US" dirty="0"/>
              <a:t>The </a:t>
            </a:r>
            <a:r>
              <a:rPr lang="en-US" b="1" dirty="0"/>
              <a:t>&lt;legend&gt;</a:t>
            </a:r>
            <a:r>
              <a:rPr lang="en-US" dirty="0"/>
              <a:t> element defines a caption for the &lt;</a:t>
            </a:r>
            <a:r>
              <a:rPr lang="en-US" dirty="0" err="1"/>
              <a:t>fieldset</a:t>
            </a:r>
            <a:r>
              <a:rPr lang="en-US" dirty="0"/>
              <a:t>&gt; element.</a:t>
            </a:r>
          </a:p>
          <a:p>
            <a:endParaRPr lang="en-US" dirty="0"/>
          </a:p>
        </p:txBody>
      </p:sp>
    </p:spTree>
    <p:extLst>
      <p:ext uri="{BB962C8B-B14F-4D97-AF65-F5344CB8AC3E}">
        <p14:creationId xmlns:p14="http://schemas.microsoft.com/office/powerpoint/2010/main" val="450121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&lt;</a:t>
            </a:r>
            <a:r>
              <a:rPr lang="en-US" b="1" dirty="0" err="1"/>
              <a:t>fieldset</a:t>
            </a:r>
            <a:r>
              <a:rPr lang="en-US" b="1" dirty="0"/>
              <a:t>&gt;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&lt;form action="</a:t>
            </a:r>
            <a:r>
              <a:rPr lang="en-US" dirty="0" err="1"/>
              <a:t>action_page.php</a:t>
            </a:r>
            <a:r>
              <a:rPr lang="en-US" dirty="0"/>
              <a:t>"&gt;</a:t>
            </a:r>
            <a:br>
              <a:rPr lang="en-US" dirty="0"/>
            </a:br>
            <a:r>
              <a:rPr lang="en-US" dirty="0"/>
              <a:t>  &lt;</a:t>
            </a:r>
            <a:r>
              <a:rPr lang="en-US" dirty="0" err="1"/>
              <a:t>fieldset</a:t>
            </a:r>
            <a:r>
              <a:rPr lang="en-US" dirty="0"/>
              <a:t>&gt;</a:t>
            </a:r>
            <a:br>
              <a:rPr lang="en-US" dirty="0"/>
            </a:br>
            <a:r>
              <a:rPr lang="en-US" dirty="0"/>
              <a:t>    &lt;legend&gt;Personal information:&lt;/legend&gt;</a:t>
            </a:r>
            <a:br>
              <a:rPr lang="en-US" dirty="0"/>
            </a:br>
            <a:r>
              <a:rPr lang="en-US" dirty="0"/>
              <a:t>    First name:&lt;</a:t>
            </a:r>
            <a:r>
              <a:rPr lang="en-US" dirty="0" err="1"/>
              <a:t>br</a:t>
            </a:r>
            <a:r>
              <a:rPr lang="en-US" dirty="0"/>
              <a:t>&gt;</a:t>
            </a:r>
            <a:br>
              <a:rPr lang="en-US" dirty="0"/>
            </a:br>
            <a:r>
              <a:rPr lang="en-US" dirty="0"/>
              <a:t>    &lt;input type="text" name="</a:t>
            </a:r>
            <a:r>
              <a:rPr lang="en-US" dirty="0" err="1"/>
              <a:t>firstname</a:t>
            </a:r>
            <a:r>
              <a:rPr lang="en-US" dirty="0"/>
              <a:t>" value="Mickey"&gt;</a:t>
            </a:r>
            <a:br>
              <a:rPr lang="en-US" dirty="0"/>
            </a:br>
            <a:r>
              <a:rPr lang="en-US" dirty="0"/>
              <a:t>    &lt;</a:t>
            </a:r>
            <a:r>
              <a:rPr lang="en-US" dirty="0" err="1"/>
              <a:t>br</a:t>
            </a:r>
            <a:r>
              <a:rPr lang="en-US" dirty="0"/>
              <a:t>&gt;</a:t>
            </a:r>
            <a:br>
              <a:rPr lang="en-US" dirty="0"/>
            </a:br>
            <a:r>
              <a:rPr lang="en-US" dirty="0"/>
              <a:t>    Last name:&lt;</a:t>
            </a:r>
            <a:r>
              <a:rPr lang="en-US" dirty="0" err="1"/>
              <a:t>br</a:t>
            </a:r>
            <a:r>
              <a:rPr lang="en-US" dirty="0"/>
              <a:t>&gt;</a:t>
            </a:r>
            <a:br>
              <a:rPr lang="en-US" dirty="0"/>
            </a:br>
            <a:r>
              <a:rPr lang="en-US" dirty="0"/>
              <a:t>    &lt;input type="text" name="</a:t>
            </a:r>
            <a:r>
              <a:rPr lang="en-US" dirty="0" err="1"/>
              <a:t>lastname</a:t>
            </a:r>
            <a:r>
              <a:rPr lang="en-US" dirty="0"/>
              <a:t>" value="Mouse"&gt;</a:t>
            </a:r>
            <a:br>
              <a:rPr lang="en-US" dirty="0"/>
            </a:br>
            <a:r>
              <a:rPr lang="en-US" dirty="0"/>
              <a:t>    &lt;</a:t>
            </a:r>
            <a:r>
              <a:rPr lang="en-US" dirty="0" err="1"/>
              <a:t>br</a:t>
            </a:r>
            <a:r>
              <a:rPr lang="en-US" dirty="0"/>
              <a:t>&gt;&lt;</a:t>
            </a:r>
            <a:r>
              <a:rPr lang="en-US" dirty="0" err="1"/>
              <a:t>br</a:t>
            </a:r>
            <a:r>
              <a:rPr lang="en-US" dirty="0"/>
              <a:t>&gt;</a:t>
            </a:r>
            <a:br>
              <a:rPr lang="en-US" dirty="0"/>
            </a:br>
            <a:r>
              <a:rPr lang="en-US" dirty="0"/>
              <a:t>    &lt;input type="submit" value="Submit"&gt;</a:t>
            </a:r>
            <a:br>
              <a:rPr lang="en-US" dirty="0"/>
            </a:br>
            <a:r>
              <a:rPr lang="en-US" dirty="0"/>
              <a:t>  &lt;/</a:t>
            </a:r>
            <a:r>
              <a:rPr lang="en-US" dirty="0" err="1"/>
              <a:t>fieldset</a:t>
            </a:r>
            <a:r>
              <a:rPr lang="en-US" dirty="0"/>
              <a:t>&gt;</a:t>
            </a:r>
            <a:br>
              <a:rPr lang="en-US" dirty="0"/>
            </a:br>
            <a:r>
              <a:rPr lang="en-US" dirty="0"/>
              <a:t>&lt;/form&gt; </a:t>
            </a:r>
          </a:p>
          <a:p>
            <a:pPr marL="0" indent="0">
              <a:buNone/>
            </a:pPr>
            <a:endParaRPr lang="en-US" dirty="0"/>
          </a:p>
        </p:txBody>
      </p:sp>
    </p:spTree>
    <p:extLst>
      <p:ext uri="{BB962C8B-B14F-4D97-AF65-F5344CB8AC3E}">
        <p14:creationId xmlns:p14="http://schemas.microsoft.com/office/powerpoint/2010/main" val="4685004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&lt;select&gt; Element (Drop-Down List)</a:t>
            </a:r>
            <a:endParaRPr lang="en-US" dirty="0"/>
          </a:p>
        </p:txBody>
      </p:sp>
      <p:sp>
        <p:nvSpPr>
          <p:cNvPr id="3" name="Content Placeholder 2"/>
          <p:cNvSpPr>
            <a:spLocks noGrp="1"/>
          </p:cNvSpPr>
          <p:nvPr>
            <p:ph idx="1"/>
          </p:nvPr>
        </p:nvSpPr>
        <p:spPr/>
        <p:txBody>
          <a:bodyPr>
            <a:normAutofit fontScale="62500" lnSpcReduction="20000"/>
          </a:bodyPr>
          <a:lstStyle/>
          <a:p>
            <a:r>
              <a:rPr lang="en-US" dirty="0"/>
              <a:t>&lt;form &gt;</a:t>
            </a:r>
          </a:p>
          <a:p>
            <a:r>
              <a:rPr lang="en-US" dirty="0"/>
              <a:t>my car:&lt;</a:t>
            </a:r>
            <a:r>
              <a:rPr lang="en-US" dirty="0" err="1"/>
              <a:t>br</a:t>
            </a:r>
            <a:r>
              <a:rPr lang="en-US" dirty="0"/>
              <a:t>&gt;</a:t>
            </a:r>
          </a:p>
          <a:p>
            <a:r>
              <a:rPr lang="en-US" dirty="0"/>
              <a:t>  &lt;select name="cars"&gt;</a:t>
            </a:r>
          </a:p>
          <a:p>
            <a:r>
              <a:rPr lang="en-US" dirty="0"/>
              <a:t>    &lt;option value="</a:t>
            </a:r>
            <a:r>
              <a:rPr lang="en-US" dirty="0" err="1"/>
              <a:t>volvo</a:t>
            </a:r>
            <a:r>
              <a:rPr lang="en-US" dirty="0"/>
              <a:t>"&gt;Volvo&lt;/option&gt;</a:t>
            </a:r>
          </a:p>
          <a:p>
            <a:r>
              <a:rPr lang="en-US" dirty="0"/>
              <a:t>    &lt;option value="</a:t>
            </a:r>
            <a:r>
              <a:rPr lang="en-US" dirty="0" err="1"/>
              <a:t>saab</a:t>
            </a:r>
            <a:r>
              <a:rPr lang="en-US" dirty="0"/>
              <a:t>"&gt;Saab&lt;/option&gt;</a:t>
            </a:r>
          </a:p>
          <a:p>
            <a:r>
              <a:rPr lang="en-US" dirty="0"/>
              <a:t>    &lt;option value="fiat"&gt;Fiat&lt;/option&gt;</a:t>
            </a:r>
          </a:p>
          <a:p>
            <a:r>
              <a:rPr lang="en-US" dirty="0"/>
              <a:t>    &lt;option value="</a:t>
            </a:r>
            <a:r>
              <a:rPr lang="en-US" dirty="0" err="1"/>
              <a:t>audi</a:t>
            </a:r>
            <a:r>
              <a:rPr lang="en-US" dirty="0"/>
              <a:t>"&gt;Audi&lt;/option&gt;</a:t>
            </a:r>
          </a:p>
          <a:p>
            <a:r>
              <a:rPr lang="en-US" dirty="0"/>
              <a:t>  &lt;/select&gt;</a:t>
            </a:r>
          </a:p>
          <a:p>
            <a:r>
              <a:rPr lang="en-US" dirty="0"/>
              <a:t>  &lt;</a:t>
            </a:r>
            <a:r>
              <a:rPr lang="en-US" dirty="0" err="1"/>
              <a:t>br</a:t>
            </a:r>
            <a:r>
              <a:rPr lang="en-US" dirty="0"/>
              <a:t>&gt;&lt;</a:t>
            </a:r>
            <a:r>
              <a:rPr lang="en-US" dirty="0" err="1"/>
              <a:t>br</a:t>
            </a:r>
            <a:r>
              <a:rPr lang="en-US" dirty="0"/>
              <a:t>&gt;</a:t>
            </a:r>
          </a:p>
          <a:p>
            <a:r>
              <a:rPr lang="en-US" dirty="0"/>
              <a:t>  &lt;input type="submit"&gt;</a:t>
            </a:r>
          </a:p>
          <a:p>
            <a:r>
              <a:rPr lang="en-US" dirty="0"/>
              <a:t>&lt;/form&gt;</a:t>
            </a:r>
          </a:p>
        </p:txBody>
      </p:sp>
    </p:spTree>
    <p:extLst>
      <p:ext uri="{BB962C8B-B14F-4D97-AF65-F5344CB8AC3E}">
        <p14:creationId xmlns:p14="http://schemas.microsoft.com/office/powerpoint/2010/main" val="34253824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a:t>
            </a:r>
          </a:p>
        </p:txBody>
      </p:sp>
      <p:sp>
        <p:nvSpPr>
          <p:cNvPr id="3" name="Content Placeholder 2"/>
          <p:cNvSpPr>
            <a:spLocks noGrp="1"/>
          </p:cNvSpPr>
          <p:nvPr>
            <p:ph idx="1"/>
          </p:nvPr>
        </p:nvSpPr>
        <p:spPr/>
        <p:txBody>
          <a:bodyPr/>
          <a:lstStyle/>
          <a:p>
            <a:r>
              <a:rPr lang="en-US" dirty="0"/>
              <a:t>&lt;form&gt;</a:t>
            </a:r>
            <a:br>
              <a:rPr lang="en-US" dirty="0"/>
            </a:br>
            <a:r>
              <a:rPr lang="en-US" dirty="0"/>
              <a:t>  Birthday:</a:t>
            </a:r>
            <a:br>
              <a:rPr lang="en-US" dirty="0"/>
            </a:br>
            <a:r>
              <a:rPr lang="en-US" dirty="0"/>
              <a:t>  &lt;input type="date" name="</a:t>
            </a:r>
            <a:r>
              <a:rPr lang="en-US" dirty="0" err="1"/>
              <a:t>bday</a:t>
            </a:r>
            <a:r>
              <a:rPr lang="en-US" dirty="0"/>
              <a:t>"&gt;</a:t>
            </a:r>
            <a:br>
              <a:rPr lang="en-US" dirty="0"/>
            </a:br>
            <a:r>
              <a:rPr lang="en-US" dirty="0"/>
              <a:t>&lt;/form&gt;</a:t>
            </a:r>
          </a:p>
          <a:p>
            <a:endParaRPr lang="en-US" dirty="0"/>
          </a:p>
        </p:txBody>
      </p:sp>
    </p:spTree>
    <p:extLst>
      <p:ext uri="{BB962C8B-B14F-4D97-AF65-F5344CB8AC3E}">
        <p14:creationId xmlns:p14="http://schemas.microsoft.com/office/powerpoint/2010/main" val="290992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Welcome to HTML!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a:lnSpc>
                <a:spcPct val="95000"/>
              </a:lnSpc>
              <a:defRPr/>
            </a:pPr>
            <a:r>
              <a:rPr lang="en-US" dirty="0"/>
              <a:t>An HTML file must have an </a:t>
            </a:r>
            <a:r>
              <a:rPr lang="en-US" b="1" dirty="0">
                <a:latin typeface="Consolas" pitchFamily="49" charset="0"/>
              </a:rPr>
              <a:t>.</a:t>
            </a:r>
            <a:r>
              <a:rPr lang="en-US" b="1" noProof="1">
                <a:latin typeface="Consolas" pitchFamily="49" charset="0"/>
              </a:rPr>
              <a:t>htm</a:t>
            </a:r>
            <a:r>
              <a:rPr lang="en-US" b="1" dirty="0"/>
              <a:t> </a:t>
            </a:r>
            <a:r>
              <a:rPr lang="en-US" dirty="0"/>
              <a:t>or </a:t>
            </a:r>
            <a:r>
              <a:rPr lang="en-US" b="1" dirty="0">
                <a:latin typeface="Consolas" pitchFamily="49" charset="0"/>
              </a:rPr>
              <a:t>.html</a:t>
            </a:r>
            <a:r>
              <a:rPr lang="en-US" b="1" dirty="0"/>
              <a:t> </a:t>
            </a:r>
            <a:r>
              <a:rPr lang="en-US" dirty="0"/>
              <a:t>file extension</a:t>
            </a:r>
          </a:p>
          <a:p>
            <a:pPr>
              <a:lnSpc>
                <a:spcPct val="95000"/>
              </a:lnSpc>
              <a:defRPr/>
            </a:pPr>
            <a:endParaRPr lang="en-US" dirty="0"/>
          </a:p>
          <a:p>
            <a:pPr>
              <a:lnSpc>
                <a:spcPct val="95000"/>
              </a:lnSpc>
              <a:defRPr/>
            </a:pPr>
            <a:r>
              <a:rPr lang="en-US" dirty="0"/>
              <a:t>HTML files can be created with text editors:</a:t>
            </a:r>
          </a:p>
          <a:p>
            <a:pPr lvl="1">
              <a:lnSpc>
                <a:spcPct val="95000"/>
              </a:lnSpc>
              <a:defRPr/>
            </a:pPr>
            <a:r>
              <a:rPr lang="en-US" noProof="1"/>
              <a:t>NotePad, NotePad ++, PSPad</a:t>
            </a:r>
            <a:br>
              <a:rPr lang="en-US" dirty="0"/>
            </a:br>
            <a:endParaRPr lang="en-US" dirty="0"/>
          </a:p>
          <a:p>
            <a:endParaRPr lang="en-US" dirty="0"/>
          </a:p>
          <a:p>
            <a:endParaRPr lang="en-US" dirty="0"/>
          </a:p>
        </p:txBody>
      </p:sp>
    </p:spTree>
    <p:extLst>
      <p:ext uri="{BB962C8B-B14F-4D97-AF65-F5344CB8AC3E}">
        <p14:creationId xmlns:p14="http://schemas.microsoft.com/office/powerpoint/2010/main" val="8640177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a:t>
            </a:r>
          </a:p>
        </p:txBody>
      </p:sp>
      <p:sp>
        <p:nvSpPr>
          <p:cNvPr id="3" name="Content Placeholder 2"/>
          <p:cNvSpPr>
            <a:spLocks noGrp="1"/>
          </p:cNvSpPr>
          <p:nvPr>
            <p:ph idx="1"/>
          </p:nvPr>
        </p:nvSpPr>
        <p:spPr/>
        <p:txBody>
          <a:bodyPr/>
          <a:lstStyle/>
          <a:p>
            <a:r>
              <a:rPr lang="en-US" dirty="0"/>
              <a:t>&lt;form&gt;</a:t>
            </a:r>
            <a:br>
              <a:rPr lang="en-US" dirty="0"/>
            </a:br>
            <a:r>
              <a:rPr lang="en-US" dirty="0"/>
              <a:t>  Select your favorite color:</a:t>
            </a:r>
            <a:br>
              <a:rPr lang="en-US" dirty="0"/>
            </a:br>
            <a:r>
              <a:rPr lang="en-US" dirty="0"/>
              <a:t>  &lt;input type="color" name="</a:t>
            </a:r>
            <a:r>
              <a:rPr lang="en-US" dirty="0" err="1"/>
              <a:t>favcolor</a:t>
            </a:r>
            <a:r>
              <a:rPr lang="en-US" dirty="0"/>
              <a:t>"&gt;</a:t>
            </a:r>
            <a:br>
              <a:rPr lang="en-US" dirty="0"/>
            </a:br>
            <a:r>
              <a:rPr lang="en-US" dirty="0"/>
              <a:t>&lt;/form&gt;</a:t>
            </a:r>
          </a:p>
          <a:p>
            <a:endParaRPr lang="en-US" dirty="0"/>
          </a:p>
        </p:txBody>
      </p:sp>
    </p:spTree>
    <p:extLst>
      <p:ext uri="{BB962C8B-B14F-4D97-AF65-F5344CB8AC3E}">
        <p14:creationId xmlns:p14="http://schemas.microsoft.com/office/powerpoint/2010/main" val="13731544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email</a:t>
            </a:r>
            <a:endParaRPr lang="en-US" dirty="0"/>
          </a:p>
        </p:txBody>
      </p:sp>
      <p:sp>
        <p:nvSpPr>
          <p:cNvPr id="3" name="Content Placeholder 2"/>
          <p:cNvSpPr>
            <a:spLocks noGrp="1"/>
          </p:cNvSpPr>
          <p:nvPr>
            <p:ph idx="1"/>
          </p:nvPr>
        </p:nvSpPr>
        <p:spPr/>
        <p:txBody>
          <a:bodyPr/>
          <a:lstStyle/>
          <a:p>
            <a:r>
              <a:rPr lang="en-US" dirty="0"/>
              <a:t>&lt;form&gt;</a:t>
            </a:r>
            <a:br>
              <a:rPr lang="en-US" dirty="0"/>
            </a:br>
            <a:r>
              <a:rPr lang="en-US" dirty="0"/>
              <a:t>  E-mail:</a:t>
            </a:r>
            <a:br>
              <a:rPr lang="en-US" dirty="0"/>
            </a:br>
            <a:r>
              <a:rPr lang="en-US" dirty="0"/>
              <a:t>  &lt;input type="email" name="email"&gt;</a:t>
            </a:r>
            <a:br>
              <a:rPr lang="en-US" dirty="0"/>
            </a:br>
            <a:r>
              <a:rPr lang="en-US" dirty="0"/>
              <a:t>&lt;/form&gt;</a:t>
            </a:r>
          </a:p>
          <a:p>
            <a:endParaRPr lang="en-US" dirty="0"/>
          </a:p>
        </p:txBody>
      </p:sp>
    </p:spTree>
    <p:extLst>
      <p:ext uri="{BB962C8B-B14F-4D97-AF65-F5344CB8AC3E}">
        <p14:creationId xmlns:p14="http://schemas.microsoft.com/office/powerpoint/2010/main" val="31604686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url</a:t>
            </a:r>
            <a:endParaRPr lang="en-US" dirty="0"/>
          </a:p>
        </p:txBody>
      </p:sp>
      <p:sp>
        <p:nvSpPr>
          <p:cNvPr id="3" name="Content Placeholder 2"/>
          <p:cNvSpPr>
            <a:spLocks noGrp="1"/>
          </p:cNvSpPr>
          <p:nvPr>
            <p:ph idx="1"/>
          </p:nvPr>
        </p:nvSpPr>
        <p:spPr/>
        <p:txBody>
          <a:bodyPr/>
          <a:lstStyle/>
          <a:p>
            <a:r>
              <a:rPr lang="en-US" dirty="0"/>
              <a:t>&lt;form&gt;</a:t>
            </a:r>
            <a:br>
              <a:rPr lang="en-US" dirty="0"/>
            </a:br>
            <a:r>
              <a:rPr lang="en-US" dirty="0"/>
              <a:t>  Add your homepage:</a:t>
            </a:r>
            <a:br>
              <a:rPr lang="en-US" dirty="0"/>
            </a:br>
            <a:r>
              <a:rPr lang="en-US" dirty="0"/>
              <a:t>  &lt;input type="</a:t>
            </a:r>
            <a:r>
              <a:rPr lang="en-US" dirty="0" err="1"/>
              <a:t>url</a:t>
            </a:r>
            <a:r>
              <a:rPr lang="en-US" dirty="0"/>
              <a:t>" name="homepage"&gt;</a:t>
            </a:r>
            <a:br>
              <a:rPr lang="en-US" dirty="0"/>
            </a:br>
            <a:r>
              <a:rPr lang="en-US" dirty="0"/>
              <a:t>&lt;/form&gt;</a:t>
            </a:r>
          </a:p>
          <a:p>
            <a:endParaRPr lang="en-US" dirty="0"/>
          </a:p>
        </p:txBody>
      </p:sp>
    </p:spTree>
    <p:extLst>
      <p:ext uri="{BB962C8B-B14F-4D97-AF65-F5344CB8AC3E}">
        <p14:creationId xmlns:p14="http://schemas.microsoft.com/office/powerpoint/2010/main" val="3479295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Colors!</a:t>
            </a:r>
            <a:endParaRPr lang="en-US" dirty="0"/>
          </a:p>
        </p:txBody>
      </p:sp>
      <p:sp>
        <p:nvSpPr>
          <p:cNvPr id="3" name="Content Placeholder 2"/>
          <p:cNvSpPr>
            <a:spLocks noGrp="1"/>
          </p:cNvSpPr>
          <p:nvPr>
            <p:ph idx="1"/>
          </p:nvPr>
        </p:nvSpPr>
        <p:spPr/>
        <p:txBody>
          <a:bodyPr/>
          <a:lstStyle/>
          <a:p>
            <a:r>
              <a:rPr lang="en-US" dirty="0"/>
              <a:t>HTML colors are expressed as hexadecimal values.</a:t>
            </a:r>
            <a:br>
              <a:rPr lang="en-US" dirty="0"/>
            </a:br>
            <a:br>
              <a:rPr lang="en-US" dirty="0"/>
            </a:br>
            <a:r>
              <a:rPr lang="en-US" b="1" dirty="0"/>
              <a:t>0, 1, 2, 3, 4, 5, 6, 7, 8, 9, A, B, C, D, E, F</a:t>
            </a:r>
            <a:endParaRPr lang="en-US" dirty="0"/>
          </a:p>
        </p:txBody>
      </p:sp>
    </p:spTree>
    <p:extLst>
      <p:ext uri="{BB962C8B-B14F-4D97-AF65-F5344CB8AC3E}">
        <p14:creationId xmlns:p14="http://schemas.microsoft.com/office/powerpoint/2010/main" val="1089917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Color Model</a:t>
            </a:r>
            <a:endParaRPr lang="en-US" dirty="0"/>
          </a:p>
        </p:txBody>
      </p:sp>
      <p:sp>
        <p:nvSpPr>
          <p:cNvPr id="3" name="Content Placeholder 2"/>
          <p:cNvSpPr>
            <a:spLocks noGrp="1"/>
          </p:cNvSpPr>
          <p:nvPr>
            <p:ph idx="1"/>
          </p:nvPr>
        </p:nvSpPr>
        <p:spPr/>
        <p:txBody>
          <a:bodyPr/>
          <a:lstStyle/>
          <a:p>
            <a:r>
              <a:rPr lang="en-US" dirty="0"/>
              <a:t>Colors are displayed in combinations of </a:t>
            </a:r>
            <a:r>
              <a:rPr lang="en-US" b="1" dirty="0"/>
              <a:t>red</a:t>
            </a:r>
            <a:r>
              <a:rPr lang="en-US" dirty="0"/>
              <a:t>, </a:t>
            </a:r>
            <a:r>
              <a:rPr lang="en-US" b="1" dirty="0"/>
              <a:t>green</a:t>
            </a:r>
            <a:r>
              <a:rPr lang="en-US" dirty="0"/>
              <a:t>, and </a:t>
            </a:r>
            <a:r>
              <a:rPr lang="en-US" b="1" dirty="0"/>
              <a:t>blue </a:t>
            </a:r>
            <a:r>
              <a:rPr lang="en-US" dirty="0"/>
              <a:t>light (</a:t>
            </a:r>
            <a:r>
              <a:rPr lang="en-US" b="1" dirty="0"/>
              <a:t>RGB</a:t>
            </a:r>
            <a:r>
              <a:rPr lang="en-US" dirty="0"/>
              <a:t>).</a:t>
            </a:r>
            <a:br>
              <a:rPr lang="en-US" dirty="0"/>
            </a:br>
            <a:br>
              <a:rPr lang="en-US" dirty="0"/>
            </a:br>
            <a:r>
              <a:rPr lang="en-US" dirty="0"/>
              <a:t>Hex values are written using the </a:t>
            </a:r>
            <a:r>
              <a:rPr lang="en-US" dirty="0" err="1"/>
              <a:t>hashtag</a:t>
            </a:r>
            <a:r>
              <a:rPr lang="en-US" dirty="0"/>
              <a:t> symbol (</a:t>
            </a:r>
            <a:r>
              <a:rPr lang="en-US" b="1" dirty="0"/>
              <a:t>#</a:t>
            </a:r>
            <a:r>
              <a:rPr lang="en-US" dirty="0"/>
              <a:t>), followed by either three or six hex characters.</a:t>
            </a:r>
            <a:br>
              <a:rPr lang="en-US" dirty="0"/>
            </a:br>
            <a:r>
              <a:rPr lang="en-US" dirty="0"/>
              <a:t>As shown in the picture below, the circles overlap, forming new colors: </a:t>
            </a:r>
          </a:p>
        </p:txBody>
      </p:sp>
      <p:sp>
        <p:nvSpPr>
          <p:cNvPr id="5" name="Text Placeholder 4">
            <a:extLst>
              <a:ext uri="{FF2B5EF4-FFF2-40B4-BE49-F238E27FC236}">
                <a16:creationId xmlns:a16="http://schemas.microsoft.com/office/drawing/2014/main" id="{116D57D9-BD60-4B9B-BD7B-78F215916B0D}"/>
              </a:ext>
            </a:extLst>
          </p:cNvPr>
          <p:cNvSpPr>
            <a:spLocks noGrp="1"/>
          </p:cNvSpPr>
          <p:nvPr>
            <p:ph type="body" sz="half" idx="2"/>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297" y="3068724"/>
            <a:ext cx="2508365" cy="2400741"/>
          </a:xfrm>
          <a:prstGeom prst="rect">
            <a:avLst/>
          </a:prstGeom>
        </p:spPr>
      </p:pic>
    </p:spTree>
    <p:extLst>
      <p:ext uri="{BB962C8B-B14F-4D97-AF65-F5344CB8AC3E}">
        <p14:creationId xmlns:p14="http://schemas.microsoft.com/office/powerpoint/2010/main" val="29297814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Background and Font Colors</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a:t>
            </a:r>
            <a:r>
              <a:rPr lang="en-US" b="1" dirty="0" err="1"/>
              <a:t>bgcolor</a:t>
            </a:r>
            <a:r>
              <a:rPr lang="en-US" b="1" dirty="0"/>
              <a:t> </a:t>
            </a:r>
            <a:r>
              <a:rPr lang="en-US" dirty="0"/>
              <a:t>attribute can be used to change the web page's background color. </a:t>
            </a:r>
            <a:br>
              <a:rPr lang="en-US" dirty="0"/>
            </a:br>
            <a:br>
              <a:rPr lang="en-US" dirty="0"/>
            </a:br>
            <a:r>
              <a:rPr lang="en-US" dirty="0"/>
              <a:t>This example would produce a dark blue background with a white headline: </a:t>
            </a:r>
          </a:p>
          <a:p>
            <a:endParaRPr lang="en-US" dirty="0"/>
          </a:p>
          <a:p>
            <a:endParaRPr lang="en-US" dirty="0"/>
          </a:p>
          <a:p>
            <a:endParaRPr lang="en-US" dirty="0"/>
          </a:p>
          <a:p>
            <a:r>
              <a:rPr lang="en-US" dirty="0"/>
              <a:t>&lt;html&gt;</a:t>
            </a:r>
            <a:br>
              <a:rPr lang="en-US" dirty="0"/>
            </a:br>
            <a:r>
              <a:rPr lang="en-US" dirty="0"/>
              <a:t>&lt;head&gt; </a:t>
            </a:r>
            <a:br>
              <a:rPr lang="en-US" dirty="0"/>
            </a:br>
            <a:r>
              <a:rPr lang="en-US" dirty="0"/>
              <a:t>&lt;title&gt;first page&lt;/title&gt; </a:t>
            </a:r>
            <a:br>
              <a:rPr lang="en-US" dirty="0"/>
            </a:br>
            <a:r>
              <a:rPr lang="en-US" dirty="0"/>
              <a:t>&lt;/head&gt;</a:t>
            </a:r>
            <a:br>
              <a:rPr lang="en-US" dirty="0"/>
            </a:br>
            <a:r>
              <a:rPr lang="en-US" dirty="0"/>
              <a:t>&lt;body </a:t>
            </a:r>
            <a:r>
              <a:rPr lang="en-US" b="1" dirty="0" err="1"/>
              <a:t>bgcolor</a:t>
            </a:r>
            <a:r>
              <a:rPr lang="en-US" dirty="0"/>
              <a:t>="</a:t>
            </a:r>
            <a:r>
              <a:rPr lang="en-US" b="1" dirty="0"/>
              <a:t>#000099</a:t>
            </a:r>
            <a:r>
              <a:rPr lang="en-US" dirty="0"/>
              <a:t>"&gt;</a:t>
            </a:r>
            <a:br>
              <a:rPr lang="en-US" dirty="0"/>
            </a:br>
            <a:r>
              <a:rPr lang="en-US" dirty="0"/>
              <a:t>&lt;h1&gt;</a:t>
            </a:r>
            <a:br>
              <a:rPr lang="en-US" dirty="0"/>
            </a:br>
            <a:r>
              <a:rPr lang="en-US" dirty="0"/>
              <a:t>&lt;</a:t>
            </a:r>
            <a:r>
              <a:rPr lang="en-US" b="1" dirty="0"/>
              <a:t>font color</a:t>
            </a:r>
            <a:r>
              <a:rPr lang="en-US" dirty="0"/>
              <a:t>="</a:t>
            </a:r>
            <a:r>
              <a:rPr lang="en-US" b="1" dirty="0"/>
              <a:t>#FFFFFF</a:t>
            </a:r>
            <a:r>
              <a:rPr lang="en-US" dirty="0"/>
              <a:t>"&gt;White headline&lt;/font&gt;</a:t>
            </a:r>
            <a:br>
              <a:rPr lang="en-US" dirty="0"/>
            </a:br>
            <a:r>
              <a:rPr lang="en-US" dirty="0"/>
              <a:t>&lt;/h1&gt; </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16052336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Home Task </a:t>
            </a:r>
          </a:p>
        </p:txBody>
      </p:sp>
      <p:sp>
        <p:nvSpPr>
          <p:cNvPr id="3" name="Content Placeholder 2"/>
          <p:cNvSpPr>
            <a:spLocks noGrp="1"/>
          </p:cNvSpPr>
          <p:nvPr>
            <p:ph idx="1"/>
          </p:nvPr>
        </p:nvSpPr>
        <p:spPr/>
        <p:txBody>
          <a:bodyPr/>
          <a:lstStyle/>
          <a:p>
            <a:r>
              <a:rPr lang="en-US" dirty="0"/>
              <a:t>Must Be Done Before Next Class.</a:t>
            </a:r>
          </a:p>
          <a:p>
            <a:r>
              <a:rPr lang="en-US" dirty="0"/>
              <a:t>Submit the Home Task</a:t>
            </a:r>
          </a:p>
          <a:p>
            <a:pPr marL="0" indent="0">
              <a:buNone/>
            </a:pPr>
            <a:endParaRPr lang="en-US" dirty="0"/>
          </a:p>
        </p:txBody>
      </p:sp>
    </p:spTree>
    <p:extLst>
      <p:ext uri="{BB962C8B-B14F-4D97-AF65-F5344CB8AC3E}">
        <p14:creationId xmlns:p14="http://schemas.microsoft.com/office/powerpoint/2010/main" val="47776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itle 4"/>
          <p:cNvSpPr>
            <a:spLocks noGrp="1"/>
          </p:cNvSpPr>
          <p:nvPr>
            <p:ph idx="1"/>
          </p:nvPr>
        </p:nvSpPr>
        <p:spPr>
          <a:xfrm>
            <a:off x="457200" y="1066800"/>
            <a:ext cx="8229600" cy="4525963"/>
          </a:xfrm>
        </p:spPr>
        <p:txBody>
          <a:bodyPr>
            <a:normAutofit/>
          </a:bodyPr>
          <a:lstStyle/>
          <a:p>
            <a:pPr marL="0" indent="0" algn="ctr">
              <a:buNone/>
            </a:pPr>
            <a:endParaRPr lang="en-US" sz="8800" dirty="0"/>
          </a:p>
          <a:p>
            <a:pPr marL="0" indent="0" algn="ctr">
              <a:buNone/>
            </a:pPr>
            <a:r>
              <a:rPr lang="en-US" sz="8800" dirty="0"/>
              <a:t>HTML Basics</a:t>
            </a:r>
          </a:p>
        </p:txBody>
      </p:sp>
      <p:pic>
        <p:nvPicPr>
          <p:cNvPr id="5" name="Picture 4" descr="C:\downloads\NASA Space Wallpapers\NASA Space Wallpaper 0037.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rot="21341597">
            <a:off x="2913097" y="4315710"/>
            <a:ext cx="2970900" cy="2111749"/>
          </a:xfrm>
          <a:prstGeom prst="roundRect">
            <a:avLst>
              <a:gd name="adj" fmla="val 50000"/>
            </a:avLst>
          </a:prstGeom>
          <a:noFill/>
          <a:effectLst>
            <a:softEdge rad="635000"/>
          </a:effectLst>
        </p:spPr>
      </p:pic>
      <p:pic>
        <p:nvPicPr>
          <p:cNvPr id="6" name="Picture 8" descr="http://www.transcode.org/images/greenHTM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2311" y="440029"/>
            <a:ext cx="3962400" cy="2057400"/>
          </a:xfrm>
          <a:prstGeom prst="roundRect">
            <a:avLst>
              <a:gd name="adj" fmla="val 3364"/>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7" name="Picture 4" descr="http://www.artistsvalley.com/images/freeIcon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211" y="605001"/>
            <a:ext cx="4000500" cy="1816228"/>
          </a:xfrm>
          <a:prstGeom prst="roundRect">
            <a:avLst>
              <a:gd name="adj" fmla="val 4365"/>
            </a:avLst>
          </a:prstGeom>
          <a:solidFill>
            <a:srgbClr val="FFFFFF">
              <a:shade val="85000"/>
            </a:srgbClr>
          </a:solidFill>
          <a:ln>
            <a:noFill/>
          </a:ln>
          <a:effectLst>
            <a:reflection blurRad="12700" stA="38000" endPos="28000" dist="5000" dir="5400000" sy="-100000" algn="bl" rotWithShape="0"/>
          </a:effectLst>
          <a:scene3d>
            <a:camera prst="perspectiveContrastingRightFacing"/>
            <a:lightRig rig="threePt" dir="t"/>
          </a:scene3d>
        </p:spPr>
      </p:pic>
      <p:pic>
        <p:nvPicPr>
          <p:cNvPr id="8" name="Picture 6" descr="http://media02.hongkiat.com/table_design/html-table-design.png"/>
          <p:cNvPicPr>
            <a:picLocks noChangeAspect="1" noChangeArrowheads="1"/>
          </p:cNvPicPr>
          <p:nvPr/>
        </p:nvPicPr>
        <p:blipFill>
          <a:blip r:embed="rId5" cstate="print">
            <a:extLst>
              <a:ext uri="{28A0092B-C50C-407E-A947-70E740481C1C}">
                <a14:useLocalDpi xmlns:a14="http://schemas.microsoft.com/office/drawing/2010/main" val="0"/>
              </a:ext>
            </a:extLst>
          </a:blip>
          <a:srcRect b="12341"/>
          <a:stretch>
            <a:fillRect/>
          </a:stretch>
        </p:blipFill>
        <p:spPr bwMode="auto">
          <a:xfrm rot="13352195">
            <a:off x="152480" y="4388906"/>
            <a:ext cx="2576488" cy="1381805"/>
          </a:xfrm>
          <a:prstGeom prst="rect">
            <a:avLst/>
          </a:prstGeom>
          <a:ln>
            <a:noFill/>
          </a:ln>
          <a:effectLst>
            <a:softEdge rad="112500"/>
          </a:effectLst>
        </p:spPr>
      </p:pic>
      <p:pic>
        <p:nvPicPr>
          <p:cNvPr id="9" name="Picture 8" descr="http://www.ladybirdcms.com/Sites/1/userFiles/1261/image/icon_UnderConstruction.png"/>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6432129" y="4021429"/>
            <a:ext cx="1661582" cy="2286000"/>
          </a:xfrm>
          <a:prstGeom prst="rect">
            <a:avLst/>
          </a:prstGeom>
          <a:noFill/>
        </p:spPr>
      </p:pic>
    </p:spTree>
    <p:extLst>
      <p:ext uri="{BB962C8B-B14F-4D97-AF65-F5344CB8AC3E}">
        <p14:creationId xmlns:p14="http://schemas.microsoft.com/office/powerpoint/2010/main" val="3195997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Modern Web Design</a:t>
            </a:r>
            <a:br>
              <a:rPr lang="en-US" b="1" dirty="0"/>
            </a:br>
            <a:endParaRPr lang="en-US" dirty="0"/>
          </a:p>
        </p:txBody>
      </p:sp>
      <p:sp>
        <p:nvSpPr>
          <p:cNvPr id="3" name="Content Placeholder 2"/>
          <p:cNvSpPr>
            <a:spLocks noGrp="1"/>
          </p:cNvSpPr>
          <p:nvPr>
            <p:ph idx="1"/>
          </p:nvPr>
        </p:nvSpPr>
        <p:spPr/>
        <p:txBody>
          <a:bodyPr/>
          <a:lstStyle/>
          <a:p>
            <a:r>
              <a:rPr lang="en-US" b="1" dirty="0"/>
              <a:t>HTML</a:t>
            </a:r>
            <a:r>
              <a:rPr lang="en-US" dirty="0"/>
              <a:t>: Structure</a:t>
            </a:r>
          </a:p>
          <a:p>
            <a:pPr marL="0" indent="0">
              <a:buNone/>
            </a:pP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0627" y="2490135"/>
            <a:ext cx="3352800" cy="3520440"/>
          </a:xfrm>
          <a:prstGeom prst="rect">
            <a:avLst/>
          </a:prstGeom>
        </p:spPr>
      </p:pic>
    </p:spTree>
    <p:extLst>
      <p:ext uri="{BB962C8B-B14F-4D97-AF65-F5344CB8AC3E}">
        <p14:creationId xmlns:p14="http://schemas.microsoft.com/office/powerpoint/2010/main" val="373249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Modern Web Design</a:t>
            </a:r>
            <a:br>
              <a:rPr lang="en-US" b="1" dirty="0"/>
            </a:br>
            <a:endParaRPr lang="en-US" dirty="0"/>
          </a:p>
        </p:txBody>
      </p:sp>
      <p:sp>
        <p:nvSpPr>
          <p:cNvPr id="3" name="Content Placeholder 2"/>
          <p:cNvSpPr>
            <a:spLocks noGrp="1"/>
          </p:cNvSpPr>
          <p:nvPr>
            <p:ph idx="1"/>
          </p:nvPr>
        </p:nvSpPr>
        <p:spPr/>
        <p:txBody>
          <a:bodyPr/>
          <a:lstStyle/>
          <a:p>
            <a:r>
              <a:rPr lang="en-US" b="1" dirty="0"/>
              <a:t>HTML</a:t>
            </a:r>
            <a:r>
              <a:rPr lang="en-US" dirty="0"/>
              <a:t>: Structure</a:t>
            </a:r>
          </a:p>
          <a:p>
            <a:r>
              <a:rPr lang="en-US" b="1" dirty="0"/>
              <a:t>CSS</a:t>
            </a:r>
            <a:r>
              <a:rPr lang="en-US" dirty="0"/>
              <a:t>: Presentation</a:t>
            </a:r>
            <a:br>
              <a:rPr lang="en-US"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490135"/>
            <a:ext cx="2919484" cy="3298638"/>
          </a:xfrm>
          <a:prstGeom prst="rect">
            <a:avLst/>
          </a:prstGeom>
        </p:spPr>
      </p:pic>
    </p:spTree>
    <p:extLst>
      <p:ext uri="{BB962C8B-B14F-4D97-AF65-F5344CB8AC3E}">
        <p14:creationId xmlns:p14="http://schemas.microsoft.com/office/powerpoint/2010/main" val="40798077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464</TotalTime>
  <Words>1401</Words>
  <Application>Microsoft Office PowerPoint</Application>
  <PresentationFormat>On-screen Show (4:3)</PresentationFormat>
  <Paragraphs>240</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Consolas</vt:lpstr>
      <vt:lpstr>Garamond</vt:lpstr>
      <vt:lpstr>Wingdings</vt:lpstr>
      <vt:lpstr>Organic</vt:lpstr>
      <vt:lpstr>HTML</vt:lpstr>
      <vt:lpstr>Tutorial Objectives</vt:lpstr>
      <vt:lpstr>How the Web Works</vt:lpstr>
      <vt:lpstr>Some Basics</vt:lpstr>
      <vt:lpstr>Welcome to HTML!  </vt:lpstr>
      <vt:lpstr>Welcome to HTML!  </vt:lpstr>
      <vt:lpstr>PowerPoint Presentation</vt:lpstr>
      <vt:lpstr>Modern Web Design </vt:lpstr>
      <vt:lpstr>Modern Web Design </vt:lpstr>
      <vt:lpstr>Modern Web Design </vt:lpstr>
      <vt:lpstr>Modern Web Design </vt:lpstr>
      <vt:lpstr>Structure</vt:lpstr>
      <vt:lpstr>PowerPoint Presentation</vt:lpstr>
      <vt:lpstr>The &lt;html&gt; Tag </vt:lpstr>
      <vt:lpstr>The &lt;head&gt; Tag </vt:lpstr>
      <vt:lpstr>The &lt;body&gt; Tag </vt:lpstr>
      <vt:lpstr>PowerPoint Presentation</vt:lpstr>
      <vt:lpstr>The &lt;title&gt; Tag </vt:lpstr>
      <vt:lpstr>Task</vt:lpstr>
      <vt:lpstr>The &lt;p&gt; Element </vt:lpstr>
      <vt:lpstr>Single Line Break</vt:lpstr>
      <vt:lpstr>Formatting Elements </vt:lpstr>
      <vt:lpstr>HTML Headings</vt:lpstr>
      <vt:lpstr>Comments </vt:lpstr>
      <vt:lpstr>Comments  Examples</vt:lpstr>
      <vt:lpstr>HTML Attributes </vt:lpstr>
      <vt:lpstr>Attribute Measurements  </vt:lpstr>
      <vt:lpstr>The Align Attribute</vt:lpstr>
      <vt:lpstr>Attributes </vt:lpstr>
      <vt:lpstr>The &lt;img&gt; Tag</vt:lpstr>
      <vt:lpstr>Image Location</vt:lpstr>
      <vt:lpstr>Image Resizing </vt:lpstr>
      <vt:lpstr>Image Border </vt:lpstr>
      <vt:lpstr>The &lt;a&gt; Tag </vt:lpstr>
      <vt:lpstr>Creating Your First Link </vt:lpstr>
      <vt:lpstr>The target Attribute </vt:lpstr>
      <vt:lpstr>HTML Ordered Lists </vt:lpstr>
      <vt:lpstr>HTML Unordered List  </vt:lpstr>
      <vt:lpstr>Creating a Table </vt:lpstr>
      <vt:lpstr>Table</vt:lpstr>
      <vt:lpstr>The Border and Colspan Attributes </vt:lpstr>
      <vt:lpstr>Colspan </vt:lpstr>
      <vt:lpstr>The align and bgcolor Attributes </vt:lpstr>
      <vt:lpstr>PowerPoint Presentation</vt:lpstr>
      <vt:lpstr>Types of Elements  </vt:lpstr>
      <vt:lpstr>Types of Elements  </vt:lpstr>
      <vt:lpstr>PowerPoint Presentation</vt:lpstr>
      <vt:lpstr>PowerPoint Presentation</vt:lpstr>
      <vt:lpstr>The &lt;form&gt; Element</vt:lpstr>
      <vt:lpstr>The method and name Attributes </vt:lpstr>
      <vt:lpstr>The method and name Attributes </vt:lpstr>
      <vt:lpstr>PowerPoint Presentation</vt:lpstr>
      <vt:lpstr>Form Elements </vt:lpstr>
      <vt:lpstr>Form Elements </vt:lpstr>
      <vt:lpstr>Form Elements </vt:lpstr>
      <vt:lpstr>&lt;fieldset&gt;</vt:lpstr>
      <vt:lpstr>&lt;fieldset&gt;</vt:lpstr>
      <vt:lpstr>The &lt;select&gt; Element (Drop-Down List)</vt:lpstr>
      <vt:lpstr>Date</vt:lpstr>
      <vt:lpstr>Color</vt:lpstr>
      <vt:lpstr>email</vt:lpstr>
      <vt:lpstr>url</vt:lpstr>
      <vt:lpstr>HTML Colors!</vt:lpstr>
      <vt:lpstr>HTML Color Model</vt:lpstr>
      <vt:lpstr>Background and Font Colors</vt:lpstr>
      <vt:lpstr>Home Task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ornok</dc:creator>
  <cp:lastModifiedBy>Orbit it</cp:lastModifiedBy>
  <cp:revision>123</cp:revision>
  <dcterms:created xsi:type="dcterms:W3CDTF">2006-08-16T00:00:00Z</dcterms:created>
  <dcterms:modified xsi:type="dcterms:W3CDTF">2019-07-20T12:35:11Z</dcterms:modified>
</cp:coreProperties>
</file>