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448" r:id="rId5"/>
    <p:sldId id="2462" r:id="rId6"/>
    <p:sldId id="2463" r:id="rId7"/>
    <p:sldId id="2478" r:id="rId8"/>
    <p:sldId id="2479" r:id="rId9"/>
    <p:sldId id="2480" r:id="rId10"/>
    <p:sldId id="2481" r:id="rId11"/>
    <p:sldId id="2482" r:id="rId12"/>
    <p:sldId id="24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73" autoAdjust="0"/>
  </p:normalViewPr>
  <p:slideViewPr>
    <p:cSldViewPr snapToGrid="0">
      <p:cViewPr varScale="1">
        <p:scale>
          <a:sx n="78" d="100"/>
          <a:sy n="78" d="100"/>
        </p:scale>
        <p:origin x="878" y="67"/>
      </p:cViewPr>
      <p:guideLst>
        <p:guide orient="horz" pos="1992"/>
        <p:guide pos="3840"/>
        <p:guide orient="horz" pos="1416"/>
      </p:guideLst>
    </p:cSldViewPr>
  </p:slideViewPr>
  <p:outlineViewPr>
    <p:cViewPr>
      <p:scale>
        <a:sx n="33" d="100"/>
        <a:sy n="33" d="100"/>
      </p:scale>
      <p:origin x="0" y="-2035"/>
    </p:cViewPr>
  </p:outlineViewPr>
  <p:notesTextViewPr>
    <p:cViewPr>
      <p:scale>
        <a:sx n="1" d="1"/>
        <a:sy n="1" d="1"/>
      </p:scale>
      <p:origin x="0" y="0"/>
    </p:cViewPr>
  </p:notesTextViewPr>
  <p:sorterViewPr>
    <p:cViewPr>
      <p:scale>
        <a:sx n="130" d="100"/>
        <a:sy n="130" d="100"/>
      </p:scale>
      <p:origin x="0" y="-3509"/>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12/8/2023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a:xfrm>
            <a:off x="6086453" y="668594"/>
            <a:ext cx="5530665" cy="3749723"/>
          </a:xfrm>
        </p:spPr>
        <p:txBody>
          <a:bodyPr vert="horz" lIns="91440" tIns="45720" rIns="91440" bIns="45720" rtlCol="0" anchor="b">
            <a:normAutofit fontScale="90000"/>
          </a:bodyPr>
          <a:lstStyle/>
          <a:p>
            <a:pPr>
              <a:lnSpc>
                <a:spcPct val="90000"/>
              </a:lnSpc>
              <a:spcBef>
                <a:spcPct val="0"/>
              </a:spcBef>
            </a:pPr>
            <a:r>
              <a:rPr lang="en-US" sz="5600" dirty="0"/>
              <a:t>BDAT 1000 – </a:t>
            </a:r>
            <a:r>
              <a:rPr lang="en-CA" sz="5600" dirty="0"/>
              <a:t>Data Manipulation Techniques</a:t>
            </a:r>
            <a:br>
              <a:rPr lang="en-CA" sz="5600" dirty="0"/>
            </a:br>
            <a:endParaRPr lang="en-US" sz="5600" dirty="0"/>
          </a:p>
        </p:txBody>
      </p:sp>
      <p:sp>
        <p:nvSpPr>
          <p:cNvPr id="16" name="Freeform: Shape 1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32471" r="11279"/>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Freeform: Shape 25">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74B74357-740D-7F00-0635-AECA5919E853}"/>
              </a:ext>
            </a:extLst>
          </p:cNvPr>
          <p:cNvSpPr txBox="1"/>
          <p:nvPr/>
        </p:nvSpPr>
        <p:spPr>
          <a:xfrm>
            <a:off x="7218828" y="3975865"/>
            <a:ext cx="4973172" cy="646331"/>
          </a:xfrm>
          <a:prstGeom prst="rect">
            <a:avLst/>
          </a:prstGeom>
          <a:noFill/>
        </p:spPr>
        <p:txBody>
          <a:bodyPr wrap="square" rtlCol="0">
            <a:spAutoFit/>
          </a:bodyPr>
          <a:lstStyle>
            <a:defPPr>
              <a:defRPr lang="en-US"/>
            </a:defPPr>
            <a:lvl1pPr>
              <a:defRPr sz="5000" cap="all" spc="300">
                <a:latin typeface="+mj-lt"/>
                <a:ea typeface="+mj-ea"/>
                <a:cs typeface="+mj-cs"/>
              </a:defRPr>
            </a:lvl1pPr>
          </a:lstStyle>
          <a:p>
            <a:r>
              <a:rPr lang="en-CA" sz="3600" dirty="0"/>
              <a:t>Assignment 5</a:t>
            </a:r>
          </a:p>
        </p:txBody>
      </p:sp>
      <p:sp>
        <p:nvSpPr>
          <p:cNvPr id="5" name="TextBox 4">
            <a:extLst>
              <a:ext uri="{FF2B5EF4-FFF2-40B4-BE49-F238E27FC236}">
                <a16:creationId xmlns:a16="http://schemas.microsoft.com/office/drawing/2014/main" id="{A21C27AE-8362-D442-EB0F-97AD7BD8099F}"/>
              </a:ext>
            </a:extLst>
          </p:cNvPr>
          <p:cNvSpPr txBox="1"/>
          <p:nvPr/>
        </p:nvSpPr>
        <p:spPr>
          <a:xfrm>
            <a:off x="6853084" y="4945626"/>
            <a:ext cx="4707076" cy="1477328"/>
          </a:xfrm>
          <a:prstGeom prst="rect">
            <a:avLst/>
          </a:prstGeom>
          <a:noFill/>
        </p:spPr>
        <p:txBody>
          <a:bodyPr wrap="square" rtlCol="0">
            <a:spAutoFit/>
          </a:bodyPr>
          <a:lstStyle/>
          <a:p>
            <a:r>
              <a:rPr lang="en-CA" dirty="0"/>
              <a:t>Team :- </a:t>
            </a:r>
          </a:p>
          <a:p>
            <a:r>
              <a:rPr lang="en-CA" dirty="0"/>
              <a:t>Joyson Gonsalves – 200533709</a:t>
            </a:r>
          </a:p>
          <a:p>
            <a:pPr rtl="0"/>
            <a:r>
              <a:rPr lang="en-CA" dirty="0"/>
              <a:t>Chirag </a:t>
            </a:r>
            <a:r>
              <a:rPr lang="en-CA" dirty="0" err="1"/>
              <a:t>Talaviya</a:t>
            </a:r>
            <a:r>
              <a:rPr lang="en-CA" dirty="0"/>
              <a:t> - </a:t>
            </a:r>
            <a:r>
              <a:rPr lang="en-CA" dirty="0">
                <a:effectLst/>
                <a:latin typeface="-apple-system"/>
              </a:rPr>
              <a:t>200569395</a:t>
            </a:r>
          </a:p>
          <a:p>
            <a:endParaRPr lang="en-CA" dirty="0"/>
          </a:p>
          <a:p>
            <a:endParaRPr lang="en-CA" dirty="0"/>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a:xfrm>
            <a:off x="6016977" y="2078874"/>
            <a:ext cx="5734755" cy="3712325"/>
          </a:xfrm>
        </p:spPr>
        <p:txBody>
          <a:bodyPr/>
          <a:lstStyle/>
          <a:p>
            <a:pPr marL="285750" indent="-285750">
              <a:buFont typeface="Arial" panose="020B0604020202020204" pitchFamily="34" charset="0"/>
              <a:buChar char="•"/>
            </a:pPr>
            <a:r>
              <a:rPr lang="en-US" dirty="0"/>
              <a:t>Original Purpose of the Data</a:t>
            </a:r>
          </a:p>
          <a:p>
            <a:pPr marL="285750" indent="-285750">
              <a:buFont typeface="Arial" panose="020B0604020202020204" pitchFamily="34" charset="0"/>
              <a:buChar char="•"/>
            </a:pPr>
            <a:r>
              <a:rPr lang="en-US" dirty="0"/>
              <a:t>Key Variables and Research Questions</a:t>
            </a:r>
          </a:p>
          <a:p>
            <a:pPr marL="285750" indent="-285750">
              <a:buFont typeface="Arial" panose="020B0604020202020204" pitchFamily="34" charset="0"/>
              <a:buChar char="•"/>
            </a:pPr>
            <a:r>
              <a:rPr lang="en-US" dirty="0"/>
              <a:t>Data Manipulation Steps</a:t>
            </a:r>
          </a:p>
          <a:p>
            <a:pPr marL="285750" indent="-285750">
              <a:buFont typeface="Arial" panose="020B0604020202020204" pitchFamily="34" charset="0"/>
              <a:buChar char="•"/>
            </a:pPr>
            <a:r>
              <a:rPr lang="en-US" dirty="0"/>
              <a:t>Problems During Data Preparation</a:t>
            </a:r>
          </a:p>
          <a:p>
            <a:pPr marL="285750" indent="-285750">
              <a:buFont typeface="Arial" panose="020B0604020202020204" pitchFamily="34" charset="0"/>
              <a:buChar char="•"/>
            </a:pPr>
            <a:r>
              <a:rPr lang="en-US" dirty="0"/>
              <a:t>Dashboard</a:t>
            </a: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3B558D96-433C-0785-14E2-DCAFBFE757C9}"/>
              </a:ext>
            </a:extLst>
          </p:cNvPr>
          <p:cNvSpPr>
            <a:spLocks noGrp="1"/>
          </p:cNvSpPr>
          <p:nvPr>
            <p:ph type="title"/>
          </p:nvPr>
        </p:nvSpPr>
        <p:spPr>
          <a:xfrm>
            <a:off x="4553733" y="548464"/>
            <a:ext cx="6798541" cy="1675623"/>
          </a:xfrm>
        </p:spPr>
        <p:txBody>
          <a:bodyPr vert="horz" lIns="91440" tIns="45720" rIns="91440" bIns="45720" rtlCol="0" anchor="b">
            <a:normAutofit/>
          </a:bodyPr>
          <a:lstStyle/>
          <a:p>
            <a:pPr algn="l">
              <a:lnSpc>
                <a:spcPct val="90000"/>
              </a:lnSpc>
            </a:pPr>
            <a:r>
              <a:rPr lang="en-US" sz="3700"/>
              <a:t>Title: Understanding Employment Dynamics in Canada</a:t>
            </a:r>
          </a:p>
        </p:txBody>
      </p:sp>
      <p:pic>
        <p:nvPicPr>
          <p:cNvPr id="9" name="Picture 8">
            <a:extLst>
              <a:ext uri="{FF2B5EF4-FFF2-40B4-BE49-F238E27FC236}">
                <a16:creationId xmlns:a16="http://schemas.microsoft.com/office/drawing/2014/main" id="{951CCF59-2E88-EB4D-4BC9-BA09CE7736AB}"/>
              </a:ext>
            </a:extLst>
          </p:cNvPr>
          <p:cNvPicPr>
            <a:picLocks noChangeAspect="1"/>
          </p:cNvPicPr>
          <p:nvPr/>
        </p:nvPicPr>
        <p:blipFill rotWithShape="1">
          <a:blip r:embed="rId2"/>
          <a:srcRect l="16225" r="49355"/>
          <a:stretch/>
        </p:blipFill>
        <p:spPr>
          <a:xfrm>
            <a:off x="1" y="10"/>
            <a:ext cx="4196496" cy="6857990"/>
          </a:xfrm>
          <a:prstGeom prst="rect">
            <a:avLst/>
          </a:prstGeom>
          <a:effectLst/>
        </p:spPr>
      </p:pic>
      <p:sp>
        <p:nvSpPr>
          <p:cNvPr id="7" name="TextBox 6">
            <a:extLst>
              <a:ext uri="{FF2B5EF4-FFF2-40B4-BE49-F238E27FC236}">
                <a16:creationId xmlns:a16="http://schemas.microsoft.com/office/drawing/2014/main" id="{08A305D2-5DD3-3E82-2AE8-625FA9535181}"/>
              </a:ext>
            </a:extLst>
          </p:cNvPr>
          <p:cNvSpPr txBox="1"/>
          <p:nvPr/>
        </p:nvSpPr>
        <p:spPr>
          <a:xfrm>
            <a:off x="4553734" y="2409830"/>
            <a:ext cx="6798539" cy="370521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b="0" i="0">
              <a:effectLst/>
            </a:endParaRPr>
          </a:p>
          <a:p>
            <a:pPr indent="-228600">
              <a:lnSpc>
                <a:spcPct val="90000"/>
              </a:lnSpc>
              <a:spcAft>
                <a:spcPts val="600"/>
              </a:spcAft>
              <a:buFont typeface="Arial" panose="020B0604020202020204" pitchFamily="34" charset="0"/>
              <a:buChar char="•"/>
            </a:pPr>
            <a:r>
              <a:rPr lang="en-US" sz="1700" b="0" i="0">
                <a:effectLst/>
              </a:rPr>
              <a:t>The Canadian Employment Insurance Coverage Survey studies access to EI benefits for the jobless and those in underemployment. It also explores gender, education, and regional employment dynamics. The survey conducted annually by Statistics Canada identifies groups with low benefit reception and offers insights into job search intensity.</a:t>
            </a:r>
          </a:p>
          <a:p>
            <a:pPr indent="-228600">
              <a:lnSpc>
                <a:spcPct val="90000"/>
              </a:lnSpc>
              <a:spcAft>
                <a:spcPts val="600"/>
              </a:spcAft>
              <a:buFont typeface="Arial" panose="020B0604020202020204" pitchFamily="34" charset="0"/>
              <a:buChar char="•"/>
            </a:pPr>
            <a:endParaRPr lang="en-US" sz="1700"/>
          </a:p>
          <a:p>
            <a:pPr indent="-228600">
              <a:lnSpc>
                <a:spcPct val="90000"/>
              </a:lnSpc>
              <a:spcAft>
                <a:spcPts val="600"/>
              </a:spcAft>
              <a:buFont typeface="Arial" panose="020B0604020202020204" pitchFamily="34" charset="0"/>
              <a:buChar char="•"/>
            </a:pPr>
            <a:endParaRPr lang="en-US" sz="1700"/>
          </a:p>
          <a:p>
            <a:pPr marL="342900" indent="-228600">
              <a:lnSpc>
                <a:spcPct val="90000"/>
              </a:lnSpc>
              <a:spcAft>
                <a:spcPts val="600"/>
              </a:spcAft>
              <a:buFont typeface="Arial" panose="020B0604020202020204" pitchFamily="34" charset="0"/>
              <a:buChar char="•"/>
            </a:pPr>
            <a:r>
              <a:rPr lang="en-US" sz="1700" b="1" i="0">
                <a:effectLst/>
              </a:rPr>
              <a:t>Study the relationship between</a:t>
            </a:r>
            <a:r>
              <a:rPr lang="en-US" sz="1700" b="0" i="0">
                <a:effectLst/>
              </a:rPr>
              <a:t>:</a:t>
            </a:r>
          </a:p>
          <a:p>
            <a:pPr lvl="1" indent="-228600">
              <a:lnSpc>
                <a:spcPct val="90000"/>
              </a:lnSpc>
              <a:spcAft>
                <a:spcPts val="600"/>
              </a:spcAft>
              <a:buFont typeface="Arial" panose="020B0604020202020204" pitchFamily="34" charset="0"/>
              <a:buChar char="•"/>
            </a:pPr>
            <a:r>
              <a:rPr lang="en-US" sz="1700" b="0" i="0">
                <a:effectLst/>
              </a:rPr>
              <a:t>Gender and employment.</a:t>
            </a:r>
          </a:p>
          <a:p>
            <a:pPr lvl="1" indent="-228600">
              <a:lnSpc>
                <a:spcPct val="90000"/>
              </a:lnSpc>
              <a:spcAft>
                <a:spcPts val="600"/>
              </a:spcAft>
              <a:buFont typeface="Arial" panose="020B0604020202020204" pitchFamily="34" charset="0"/>
              <a:buChar char="•"/>
            </a:pPr>
            <a:r>
              <a:rPr lang="en-US" sz="1700" b="0" i="0">
                <a:effectLst/>
              </a:rPr>
              <a:t>Education level and employment.</a:t>
            </a:r>
          </a:p>
          <a:p>
            <a:pPr lvl="1" indent="-228600">
              <a:lnSpc>
                <a:spcPct val="90000"/>
              </a:lnSpc>
              <a:spcAft>
                <a:spcPts val="600"/>
              </a:spcAft>
              <a:buFont typeface="Arial" panose="020B0604020202020204" pitchFamily="34" charset="0"/>
              <a:buChar char="•"/>
            </a:pPr>
            <a:r>
              <a:rPr lang="en-US" sz="1700" b="0" i="0">
                <a:effectLst/>
              </a:rPr>
              <a:t>Employment dynamics across regions.</a:t>
            </a:r>
            <a:endParaRPr lang="en-US" sz="1700"/>
          </a:p>
        </p:txBody>
      </p:sp>
      <p:sp>
        <p:nvSpPr>
          <p:cNvPr id="4" name="Slide Number Placeholder 3">
            <a:extLst>
              <a:ext uri="{FF2B5EF4-FFF2-40B4-BE49-F238E27FC236}">
                <a16:creationId xmlns:a16="http://schemas.microsoft.com/office/drawing/2014/main" id="{3B7A10ED-E113-BB84-ECA6-576019A3F4B8}"/>
              </a:ext>
            </a:extLst>
          </p:cNvPr>
          <p:cNvSpPr>
            <a:spLocks noGrp="1"/>
          </p:cNvSpPr>
          <p:nvPr>
            <p:ph type="sldNum" sz="quarter" idx="11"/>
          </p:nvPr>
        </p:nvSpPr>
        <p:spPr>
          <a:xfrm>
            <a:off x="9193686" y="6356350"/>
            <a:ext cx="2160114" cy="365125"/>
          </a:xfrm>
        </p:spPr>
        <p:txBody>
          <a:bodyPr vert="horz" lIns="91440" tIns="45720" rIns="91440" bIns="45720" rtlCol="0" anchor="ctr">
            <a:normAutofit/>
          </a:bodyPr>
          <a:lstStyle/>
          <a:p>
            <a:pPr>
              <a:spcAft>
                <a:spcPts val="600"/>
              </a:spcAft>
              <a:defRPr/>
            </a:pPr>
            <a:fld id="{8C2E478F-E849-4A8C-AF1F-CBCC78A7CBFA}" type="slidenum">
              <a:rPr lang="en-US" smtClean="0">
                <a:solidFill>
                  <a:prstClr val="black">
                    <a:tint val="75000"/>
                  </a:prstClr>
                </a:solidFill>
                <a:latin typeface="Calibri" panose="020F0502020204030204"/>
              </a:rPr>
              <a:pPr>
                <a:spcAft>
                  <a:spcPts val="600"/>
                </a:spcAft>
                <a:defRPr/>
              </a:pPr>
              <a:t>3</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973617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F70A86B-630F-96ED-D8C0-C4CE1CF2FBB9}"/>
              </a:ext>
            </a:extLst>
          </p:cNvPr>
          <p:cNvSpPr>
            <a:spLocks noGrp="1"/>
          </p:cNvSpPr>
          <p:nvPr>
            <p:ph type="title"/>
          </p:nvPr>
        </p:nvSpPr>
        <p:spPr>
          <a:xfrm>
            <a:off x="4596234" y="-94859"/>
            <a:ext cx="6798541" cy="1675623"/>
          </a:xfrm>
        </p:spPr>
        <p:txBody>
          <a:bodyPr vert="horz" lIns="91440" tIns="45720" rIns="91440" bIns="45720" rtlCol="0" anchor="b">
            <a:normAutofit/>
          </a:bodyPr>
          <a:lstStyle/>
          <a:p>
            <a:pPr algn="l">
              <a:lnSpc>
                <a:spcPct val="90000"/>
              </a:lnSpc>
            </a:pPr>
            <a:r>
              <a:rPr lang="en-US" sz="4000" dirty="0"/>
              <a:t>Problem Faced</a:t>
            </a:r>
          </a:p>
        </p:txBody>
      </p:sp>
      <p:pic>
        <p:nvPicPr>
          <p:cNvPr id="9" name="Picture 8" descr="Magnifying glass showing decling performance">
            <a:extLst>
              <a:ext uri="{FF2B5EF4-FFF2-40B4-BE49-F238E27FC236}">
                <a16:creationId xmlns:a16="http://schemas.microsoft.com/office/drawing/2014/main" id="{83113669-9CEE-8D37-C2F3-77F60B181385}"/>
              </a:ext>
            </a:extLst>
          </p:cNvPr>
          <p:cNvPicPr>
            <a:picLocks noChangeAspect="1"/>
          </p:cNvPicPr>
          <p:nvPr/>
        </p:nvPicPr>
        <p:blipFill rotWithShape="1">
          <a:blip r:embed="rId2"/>
          <a:srcRect l="14295" r="44859" b="-1"/>
          <a:stretch/>
        </p:blipFill>
        <p:spPr>
          <a:xfrm>
            <a:off x="1" y="10"/>
            <a:ext cx="4196496" cy="6857990"/>
          </a:xfrm>
          <a:prstGeom prst="rect">
            <a:avLst/>
          </a:prstGeom>
          <a:effectLst/>
        </p:spPr>
      </p:pic>
      <p:sp>
        <p:nvSpPr>
          <p:cNvPr id="7" name="TextBox 6">
            <a:extLst>
              <a:ext uri="{FF2B5EF4-FFF2-40B4-BE49-F238E27FC236}">
                <a16:creationId xmlns:a16="http://schemas.microsoft.com/office/drawing/2014/main" id="{67BA3D1C-E12B-73E7-EC17-B3A77A488ABC}"/>
              </a:ext>
            </a:extLst>
          </p:cNvPr>
          <p:cNvSpPr txBox="1"/>
          <p:nvPr/>
        </p:nvSpPr>
        <p:spPr>
          <a:xfrm>
            <a:off x="4489737" y="1888721"/>
            <a:ext cx="6798539" cy="370521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600" b="0" i="0" dirty="0">
              <a:effectLst/>
            </a:endParaRPr>
          </a:p>
          <a:p>
            <a:pPr marL="342900" indent="-228600">
              <a:lnSpc>
                <a:spcPct val="90000"/>
              </a:lnSpc>
              <a:spcAft>
                <a:spcPts val="600"/>
              </a:spcAft>
              <a:buFont typeface="Arial" panose="020B0604020202020204" pitchFamily="34" charset="0"/>
              <a:buChar char="•"/>
            </a:pPr>
            <a:r>
              <a:rPr lang="en-US" sz="1600" b="1" i="0" dirty="0">
                <a:effectLst/>
              </a:rPr>
              <a:t>SAS Studio Shutdown Issue:</a:t>
            </a:r>
          </a:p>
          <a:p>
            <a:pPr marL="800100" lvl="1" indent="-228600">
              <a:lnSpc>
                <a:spcPct val="90000"/>
              </a:lnSpc>
              <a:spcAft>
                <a:spcPts val="600"/>
              </a:spcAft>
              <a:buFont typeface="Arial" panose="020B0604020202020204" pitchFamily="34" charset="0"/>
              <a:buChar char="•"/>
            </a:pPr>
            <a:r>
              <a:rPr lang="en-US" sz="1600" b="0" i="0" dirty="0">
                <a:effectLst/>
              </a:rPr>
              <a:t>Large Dataset Caused Shutdown</a:t>
            </a:r>
          </a:p>
          <a:p>
            <a:pPr marL="800100" lvl="1" indent="-228600">
              <a:lnSpc>
                <a:spcPct val="90000"/>
              </a:lnSpc>
              <a:spcAft>
                <a:spcPts val="600"/>
              </a:spcAft>
              <a:buFont typeface="Arial" panose="020B0604020202020204" pitchFamily="34" charset="0"/>
              <a:buChar char="•"/>
            </a:pPr>
            <a:r>
              <a:rPr lang="en-US" sz="1600" b="0" i="0" dirty="0">
                <a:effectLst/>
              </a:rPr>
              <a:t>Stack Overflow Solution: Limited Output with ODS to 4000 Rows</a:t>
            </a:r>
          </a:p>
          <a:p>
            <a:pPr indent="-228600">
              <a:lnSpc>
                <a:spcPct val="90000"/>
              </a:lnSpc>
              <a:spcAft>
                <a:spcPts val="600"/>
              </a:spcAft>
              <a:buFont typeface="Arial" panose="020B0604020202020204" pitchFamily="34" charset="0"/>
              <a:buChar char="•"/>
            </a:pPr>
            <a:endParaRPr lang="en-US" sz="1600" b="0" i="0" dirty="0">
              <a:effectLst/>
            </a:endParaRPr>
          </a:p>
          <a:p>
            <a:pPr marL="342900" indent="-228600">
              <a:lnSpc>
                <a:spcPct val="90000"/>
              </a:lnSpc>
              <a:spcAft>
                <a:spcPts val="600"/>
              </a:spcAft>
              <a:buFont typeface="Arial" panose="020B0604020202020204" pitchFamily="34" charset="0"/>
              <a:buChar char="•"/>
            </a:pPr>
            <a:r>
              <a:rPr lang="en-US" sz="1600" b="1" i="0" dirty="0">
                <a:effectLst/>
              </a:rPr>
              <a:t>Excel File Download:</a:t>
            </a:r>
          </a:p>
          <a:p>
            <a:pPr marL="800100" lvl="1" indent="-228600">
              <a:lnSpc>
                <a:spcPct val="90000"/>
              </a:lnSpc>
              <a:spcAft>
                <a:spcPts val="600"/>
              </a:spcAft>
              <a:buFont typeface="Arial" panose="020B0604020202020204" pitchFamily="34" charset="0"/>
              <a:buChar char="•"/>
            </a:pPr>
            <a:r>
              <a:rPr lang="en-US" sz="1600" b="0" i="0" dirty="0">
                <a:effectLst/>
              </a:rPr>
              <a:t>Missing Data Issue Encountered</a:t>
            </a:r>
          </a:p>
          <a:p>
            <a:pPr marL="800100" lvl="1" indent="-228600">
              <a:lnSpc>
                <a:spcPct val="90000"/>
              </a:lnSpc>
              <a:spcAft>
                <a:spcPts val="600"/>
              </a:spcAft>
              <a:buFont typeface="Arial" panose="020B0604020202020204" pitchFamily="34" charset="0"/>
              <a:buChar char="•"/>
            </a:pPr>
            <a:r>
              <a:rPr lang="en-US" sz="1600" b="0" i="0" dirty="0">
                <a:effectLst/>
              </a:rPr>
              <a:t>Standardization Applied for Data Cleanliness</a:t>
            </a:r>
          </a:p>
          <a:p>
            <a:pPr indent="-228600">
              <a:lnSpc>
                <a:spcPct val="90000"/>
              </a:lnSpc>
              <a:spcAft>
                <a:spcPts val="600"/>
              </a:spcAft>
              <a:buFont typeface="Arial" panose="020B0604020202020204" pitchFamily="34" charset="0"/>
              <a:buChar char="•"/>
            </a:pPr>
            <a:endParaRPr lang="en-US" sz="1600" b="0" i="0" dirty="0">
              <a:effectLst/>
            </a:endParaRPr>
          </a:p>
          <a:p>
            <a:pPr marL="342900" indent="-228600">
              <a:lnSpc>
                <a:spcPct val="90000"/>
              </a:lnSpc>
              <a:spcAft>
                <a:spcPts val="600"/>
              </a:spcAft>
              <a:buFont typeface="Arial" panose="020B0604020202020204" pitchFamily="34" charset="0"/>
              <a:buChar char="•"/>
            </a:pPr>
            <a:r>
              <a:rPr lang="en-US" sz="1600" b="1" i="0" dirty="0">
                <a:effectLst/>
              </a:rPr>
              <a:t>Unknown Variables:</a:t>
            </a:r>
          </a:p>
          <a:p>
            <a:pPr marL="800100" lvl="1" indent="-228600">
              <a:lnSpc>
                <a:spcPct val="90000"/>
              </a:lnSpc>
              <a:spcAft>
                <a:spcPts val="600"/>
              </a:spcAft>
              <a:buFont typeface="Arial" panose="020B0604020202020204" pitchFamily="34" charset="0"/>
              <a:buChar char="•"/>
            </a:pPr>
            <a:r>
              <a:rPr lang="en-US" sz="1600" b="0" i="0" dirty="0">
                <a:effectLst/>
              </a:rPr>
              <a:t>Some Variables Not Familiar</a:t>
            </a:r>
          </a:p>
          <a:p>
            <a:pPr marL="800100" lvl="1" indent="-228600">
              <a:lnSpc>
                <a:spcPct val="90000"/>
              </a:lnSpc>
              <a:spcAft>
                <a:spcPts val="600"/>
              </a:spcAft>
              <a:buFont typeface="Arial" panose="020B0604020202020204" pitchFamily="34" charset="0"/>
              <a:buChar char="•"/>
            </a:pPr>
            <a:r>
              <a:rPr lang="en-US" sz="1600" b="0" i="0" dirty="0">
                <a:effectLst/>
              </a:rPr>
              <a:t>Additional Research Conducted for Clarity</a:t>
            </a:r>
            <a:endParaRPr lang="en-US" sz="1600" dirty="0"/>
          </a:p>
        </p:txBody>
      </p:sp>
      <p:sp>
        <p:nvSpPr>
          <p:cNvPr id="4" name="Slide Number Placeholder 3">
            <a:extLst>
              <a:ext uri="{FF2B5EF4-FFF2-40B4-BE49-F238E27FC236}">
                <a16:creationId xmlns:a16="http://schemas.microsoft.com/office/drawing/2014/main" id="{19B2DBB6-BDA4-773A-B883-C24DC04FEA7A}"/>
              </a:ext>
            </a:extLst>
          </p:cNvPr>
          <p:cNvSpPr>
            <a:spLocks noGrp="1"/>
          </p:cNvSpPr>
          <p:nvPr>
            <p:ph type="sldNum" sz="quarter" idx="11"/>
          </p:nvPr>
        </p:nvSpPr>
        <p:spPr>
          <a:xfrm>
            <a:off x="9193686" y="6356350"/>
            <a:ext cx="2160114" cy="365125"/>
          </a:xfrm>
        </p:spPr>
        <p:txBody>
          <a:bodyPr vert="horz" lIns="91440" tIns="45720" rIns="91440" bIns="45720" rtlCol="0" anchor="ctr">
            <a:normAutofit/>
          </a:bodyPr>
          <a:lstStyle/>
          <a:p>
            <a:pPr>
              <a:spcAft>
                <a:spcPts val="600"/>
              </a:spcAft>
              <a:defRPr/>
            </a:pPr>
            <a:fld id="{8C2E478F-E849-4A8C-AF1F-CBCC78A7CBFA}" type="slidenum">
              <a:rPr lang="en-US" smtClean="0">
                <a:solidFill>
                  <a:prstClr val="black">
                    <a:tint val="75000"/>
                  </a:prstClr>
                </a:solidFill>
                <a:latin typeface="Calibri" panose="020F0502020204030204"/>
              </a:rPr>
              <a:pPr>
                <a:spcAft>
                  <a:spcPts val="600"/>
                </a:spcAft>
                <a:defRPr/>
              </a:pPr>
              <a:t>4</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75399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E654960-862E-4AB2-2B38-B930A82C0265}"/>
              </a:ext>
            </a:extLst>
          </p:cNvPr>
          <p:cNvSpPr>
            <a:spLocks noGrp="1"/>
          </p:cNvSpPr>
          <p:nvPr>
            <p:ph type="title"/>
          </p:nvPr>
        </p:nvSpPr>
        <p:spPr>
          <a:xfrm>
            <a:off x="836679" y="723898"/>
            <a:ext cx="6002110" cy="1495425"/>
          </a:xfrm>
        </p:spPr>
        <p:txBody>
          <a:bodyPr vert="horz" lIns="91440" tIns="45720" rIns="91440" bIns="45720" rtlCol="0" anchor="ctr">
            <a:normAutofit/>
          </a:bodyPr>
          <a:lstStyle/>
          <a:p>
            <a:pPr algn="l">
              <a:lnSpc>
                <a:spcPct val="90000"/>
              </a:lnSpc>
            </a:pPr>
            <a:r>
              <a:rPr lang="en-US" sz="4000"/>
              <a:t>Data Manipulation Steps</a:t>
            </a:r>
          </a:p>
        </p:txBody>
      </p:sp>
      <p:sp>
        <p:nvSpPr>
          <p:cNvPr id="7" name="TextBox 6">
            <a:extLst>
              <a:ext uri="{FF2B5EF4-FFF2-40B4-BE49-F238E27FC236}">
                <a16:creationId xmlns:a16="http://schemas.microsoft.com/office/drawing/2014/main" id="{7C36217F-4963-B65D-076D-9435A0725F72}"/>
              </a:ext>
            </a:extLst>
          </p:cNvPr>
          <p:cNvSpPr txBox="1"/>
          <p:nvPr/>
        </p:nvSpPr>
        <p:spPr>
          <a:xfrm>
            <a:off x="452284" y="2074606"/>
            <a:ext cx="6386506" cy="4532671"/>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1400" b="1" i="0" dirty="0">
                <a:effectLst/>
              </a:rPr>
              <a:t>Data Set Size Issue:</a:t>
            </a:r>
          </a:p>
          <a:p>
            <a:pPr marL="800100" lvl="1" indent="-228600">
              <a:lnSpc>
                <a:spcPct val="90000"/>
              </a:lnSpc>
              <a:spcAft>
                <a:spcPts val="600"/>
              </a:spcAft>
              <a:buFont typeface="Arial" panose="020B0604020202020204" pitchFamily="34" charset="0"/>
              <a:buChar char="•"/>
            </a:pPr>
            <a:r>
              <a:rPr lang="en-US" sz="1400" b="0" i="0" dirty="0">
                <a:effectLst/>
              </a:rPr>
              <a:t>Faced challenges in SAS Studio due to the substantial dataset.</a:t>
            </a:r>
          </a:p>
          <a:p>
            <a:pPr marL="800100" lvl="1" indent="-228600">
              <a:lnSpc>
                <a:spcPct val="90000"/>
              </a:lnSpc>
              <a:spcAft>
                <a:spcPts val="600"/>
              </a:spcAft>
              <a:buFont typeface="Arial" panose="020B0604020202020204" pitchFamily="34" charset="0"/>
              <a:buChar char="•"/>
            </a:pPr>
            <a:r>
              <a:rPr lang="en-US" sz="1400" b="0" i="0" dirty="0">
                <a:effectLst/>
              </a:rPr>
              <a:t>Implemented a solution found on </a:t>
            </a:r>
            <a:r>
              <a:rPr lang="en-US" sz="1400" b="0" i="0" dirty="0" err="1">
                <a:effectLst/>
              </a:rPr>
              <a:t>StackOverflow</a:t>
            </a:r>
            <a:r>
              <a:rPr lang="en-US" sz="1400" b="0" i="0" dirty="0">
                <a:effectLst/>
              </a:rPr>
              <a:t>, limiting output using ODS to 4000 rows.</a:t>
            </a:r>
          </a:p>
          <a:p>
            <a:pPr marL="342900" indent="-228600">
              <a:lnSpc>
                <a:spcPct val="90000"/>
              </a:lnSpc>
              <a:spcAft>
                <a:spcPts val="600"/>
              </a:spcAft>
              <a:buFont typeface="Arial" panose="020B0604020202020204" pitchFamily="34" charset="0"/>
              <a:buChar char="•"/>
            </a:pPr>
            <a:endParaRPr lang="en-US" sz="1400" b="0" i="0" dirty="0">
              <a:effectLst/>
            </a:endParaRPr>
          </a:p>
          <a:p>
            <a:pPr marL="342900" indent="-228600">
              <a:lnSpc>
                <a:spcPct val="90000"/>
              </a:lnSpc>
              <a:spcAft>
                <a:spcPts val="600"/>
              </a:spcAft>
              <a:buFont typeface="Arial" panose="020B0604020202020204" pitchFamily="34" charset="0"/>
              <a:buChar char="•"/>
            </a:pPr>
            <a:r>
              <a:rPr lang="en-US" sz="1400" b="1" i="0" dirty="0">
                <a:effectLst/>
              </a:rPr>
              <a:t>Data Download and Standardization:</a:t>
            </a:r>
          </a:p>
          <a:p>
            <a:pPr marL="800100" lvl="1" indent="-228600">
              <a:lnSpc>
                <a:spcPct val="90000"/>
              </a:lnSpc>
              <a:spcAft>
                <a:spcPts val="600"/>
              </a:spcAft>
              <a:buFont typeface="Arial" panose="020B0604020202020204" pitchFamily="34" charset="0"/>
              <a:buChar char="•"/>
            </a:pPr>
            <a:r>
              <a:rPr lang="en-US" sz="1400" b="0" i="0" dirty="0">
                <a:effectLst/>
              </a:rPr>
              <a:t>Downloaded the dataset, identified missing data issues in the Excel file.</a:t>
            </a:r>
          </a:p>
          <a:p>
            <a:pPr marL="800100" lvl="1" indent="-228600">
              <a:lnSpc>
                <a:spcPct val="90000"/>
              </a:lnSpc>
              <a:spcAft>
                <a:spcPts val="600"/>
              </a:spcAft>
              <a:buFont typeface="Arial" panose="020B0604020202020204" pitchFamily="34" charset="0"/>
              <a:buChar char="•"/>
            </a:pPr>
            <a:r>
              <a:rPr lang="en-US" sz="1400" b="0" i="0" dirty="0">
                <a:effectLst/>
              </a:rPr>
              <a:t>Conducted standardization to ensure a cleaner and consistent dataset.</a:t>
            </a:r>
          </a:p>
          <a:p>
            <a:pPr marL="342900" indent="-228600">
              <a:lnSpc>
                <a:spcPct val="90000"/>
              </a:lnSpc>
              <a:spcAft>
                <a:spcPts val="600"/>
              </a:spcAft>
              <a:buFont typeface="Arial" panose="020B0604020202020204" pitchFamily="34" charset="0"/>
              <a:buChar char="•"/>
            </a:pPr>
            <a:endParaRPr lang="en-US" sz="1400" b="0" i="0" dirty="0">
              <a:effectLst/>
            </a:endParaRPr>
          </a:p>
          <a:p>
            <a:pPr marL="342900" indent="-228600">
              <a:lnSpc>
                <a:spcPct val="90000"/>
              </a:lnSpc>
              <a:spcAft>
                <a:spcPts val="600"/>
              </a:spcAft>
              <a:buFont typeface="Arial" panose="020B0604020202020204" pitchFamily="34" charset="0"/>
              <a:buChar char="•"/>
            </a:pPr>
            <a:r>
              <a:rPr lang="en-US" sz="1400" b="1" i="0" dirty="0">
                <a:effectLst/>
              </a:rPr>
              <a:t>Variable Identification:</a:t>
            </a:r>
          </a:p>
          <a:p>
            <a:pPr marL="800100" lvl="1" indent="-228600">
              <a:lnSpc>
                <a:spcPct val="90000"/>
              </a:lnSpc>
              <a:spcAft>
                <a:spcPts val="600"/>
              </a:spcAft>
              <a:buFont typeface="Arial" panose="020B0604020202020204" pitchFamily="34" charset="0"/>
              <a:buChar char="•"/>
            </a:pPr>
            <a:r>
              <a:rPr lang="en-US" sz="1400" b="0" i="0" dirty="0">
                <a:effectLst/>
              </a:rPr>
              <a:t>Encountered unknown variables in the dataset.</a:t>
            </a:r>
          </a:p>
          <a:p>
            <a:pPr marL="800100" lvl="1" indent="-228600">
              <a:lnSpc>
                <a:spcPct val="90000"/>
              </a:lnSpc>
              <a:spcAft>
                <a:spcPts val="600"/>
              </a:spcAft>
              <a:buFont typeface="Arial" panose="020B0604020202020204" pitchFamily="34" charset="0"/>
              <a:buChar char="•"/>
            </a:pPr>
            <a:r>
              <a:rPr lang="en-US" sz="1400" b="0" i="0" dirty="0">
                <a:effectLst/>
              </a:rPr>
              <a:t>Conducted additional research to identify and understand these variables.</a:t>
            </a:r>
          </a:p>
          <a:p>
            <a:pPr indent="-228600">
              <a:lnSpc>
                <a:spcPct val="90000"/>
              </a:lnSpc>
              <a:spcAft>
                <a:spcPts val="600"/>
              </a:spcAft>
              <a:buFont typeface="Arial" panose="020B0604020202020204" pitchFamily="34" charset="0"/>
              <a:buChar char="•"/>
            </a:pPr>
            <a:endParaRPr lang="en-US" sz="1400" b="1" i="0" dirty="0">
              <a:effectLst/>
            </a:endParaRPr>
          </a:p>
          <a:p>
            <a:pPr marL="342900" indent="-228600">
              <a:lnSpc>
                <a:spcPct val="90000"/>
              </a:lnSpc>
              <a:spcAft>
                <a:spcPts val="600"/>
              </a:spcAft>
              <a:buFont typeface="Arial" panose="020B0604020202020204" pitchFamily="34" charset="0"/>
              <a:buChar char="•"/>
            </a:pPr>
            <a:r>
              <a:rPr lang="en-US" sz="1400" b="1" i="0" dirty="0">
                <a:effectLst/>
              </a:rPr>
              <a:t>Additional Data Challenges:</a:t>
            </a:r>
          </a:p>
          <a:p>
            <a:pPr marL="800100" lvl="1" indent="-228600">
              <a:lnSpc>
                <a:spcPct val="90000"/>
              </a:lnSpc>
              <a:spcAft>
                <a:spcPts val="600"/>
              </a:spcAft>
              <a:buFont typeface="Arial" panose="020B0604020202020204" pitchFamily="34" charset="0"/>
              <a:buChar char="•"/>
            </a:pPr>
            <a:r>
              <a:rPr lang="en-US" sz="1400" b="0" i="0" dirty="0">
                <a:effectLst/>
              </a:rPr>
              <a:t>Experienced discrepancies in downloaded Excel data.</a:t>
            </a:r>
          </a:p>
          <a:p>
            <a:pPr marL="800100" lvl="1" indent="-228600">
              <a:lnSpc>
                <a:spcPct val="90000"/>
              </a:lnSpc>
              <a:spcAft>
                <a:spcPts val="600"/>
              </a:spcAft>
              <a:buFont typeface="Arial" panose="020B0604020202020204" pitchFamily="34" charset="0"/>
              <a:buChar char="•"/>
            </a:pPr>
            <a:r>
              <a:rPr lang="en-US" sz="1400" b="0" i="0" dirty="0">
                <a:effectLst/>
              </a:rPr>
              <a:t>Undertook measures to address and rectify missing or inconsistent information.</a:t>
            </a:r>
            <a:endParaRPr lang="en-US" sz="1400" dirty="0"/>
          </a:p>
        </p:txBody>
      </p:sp>
      <p:pic>
        <p:nvPicPr>
          <p:cNvPr id="9" name="Picture 8" descr="Digital financial graph">
            <a:extLst>
              <a:ext uri="{FF2B5EF4-FFF2-40B4-BE49-F238E27FC236}">
                <a16:creationId xmlns:a16="http://schemas.microsoft.com/office/drawing/2014/main" id="{A5051068-094A-90B3-C434-9F7D5234EE68}"/>
              </a:ext>
            </a:extLst>
          </p:cNvPr>
          <p:cNvPicPr>
            <a:picLocks noChangeAspect="1"/>
          </p:cNvPicPr>
          <p:nvPr/>
        </p:nvPicPr>
        <p:blipFill rotWithShape="1">
          <a:blip r:embed="rId2"/>
          <a:srcRect l="37168" r="21882"/>
          <a:stretch/>
        </p:blipFill>
        <p:spPr>
          <a:xfrm>
            <a:off x="7199440" y="10"/>
            <a:ext cx="4992560" cy="6857990"/>
          </a:xfrm>
          <a:prstGeom prst="rect">
            <a:avLst/>
          </a:prstGeom>
          <a:effectLst/>
        </p:spPr>
      </p:pic>
      <p:sp>
        <p:nvSpPr>
          <p:cNvPr id="4" name="Slide Number Placeholder 3">
            <a:extLst>
              <a:ext uri="{FF2B5EF4-FFF2-40B4-BE49-F238E27FC236}">
                <a16:creationId xmlns:a16="http://schemas.microsoft.com/office/drawing/2014/main" id="{4249301C-022B-3FD7-06D8-EC5F90DB03A1}"/>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defRPr/>
            </a:pPr>
            <a:fld id="{8C2E478F-E849-4A8C-AF1F-CBCC78A7CBFA}" type="slidenum">
              <a:rPr lang="en-US">
                <a:solidFill>
                  <a:srgbClr val="FFFFFF"/>
                </a:solidFill>
                <a:latin typeface="Calibri" panose="020F0502020204030204"/>
              </a:rPr>
              <a:pPr>
                <a:spcAft>
                  <a:spcPts val="600"/>
                </a:spcAft>
                <a:defRPr/>
              </a:pPr>
              <a:t>5</a:t>
            </a:fld>
            <a:endParaRPr lang="en-US">
              <a:solidFill>
                <a:srgbClr val="FFFFFF"/>
              </a:solidFill>
              <a:latin typeface="Calibri" panose="020F0502020204030204"/>
            </a:endParaRPr>
          </a:p>
        </p:txBody>
      </p:sp>
    </p:spTree>
    <p:extLst>
      <p:ext uri="{BB962C8B-B14F-4D97-AF65-F5344CB8AC3E}">
        <p14:creationId xmlns:p14="http://schemas.microsoft.com/office/powerpoint/2010/main" val="335281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E6C86A7-DDEA-8245-3237-95AAEE6CDE18}"/>
              </a:ext>
            </a:extLst>
          </p:cNvPr>
          <p:cNvSpPr>
            <a:spLocks noGrp="1"/>
          </p:cNvSpPr>
          <p:nvPr>
            <p:ph type="title"/>
          </p:nvPr>
        </p:nvSpPr>
        <p:spPr>
          <a:xfrm>
            <a:off x="334297" y="280219"/>
            <a:ext cx="6661810" cy="1495425"/>
          </a:xfrm>
        </p:spPr>
        <p:txBody>
          <a:bodyPr vert="horz" lIns="91440" tIns="45720" rIns="91440" bIns="45720" rtlCol="0" anchor="ctr">
            <a:normAutofit/>
          </a:bodyPr>
          <a:lstStyle/>
          <a:p>
            <a:pPr algn="l">
              <a:lnSpc>
                <a:spcPct val="90000"/>
              </a:lnSpc>
            </a:pPr>
            <a:r>
              <a:rPr lang="en-US" b="1" dirty="0"/>
              <a:t>Key Variables</a:t>
            </a:r>
            <a:endParaRPr lang="en-US" sz="11500" b="1" dirty="0"/>
          </a:p>
        </p:txBody>
      </p:sp>
      <p:sp>
        <p:nvSpPr>
          <p:cNvPr id="7" name="TextBox 6">
            <a:extLst>
              <a:ext uri="{FF2B5EF4-FFF2-40B4-BE49-F238E27FC236}">
                <a16:creationId xmlns:a16="http://schemas.microsoft.com/office/drawing/2014/main" id="{A46D11E5-6167-D341-A682-2C5ED2806BC0}"/>
              </a:ext>
            </a:extLst>
          </p:cNvPr>
          <p:cNvSpPr txBox="1"/>
          <p:nvPr/>
        </p:nvSpPr>
        <p:spPr>
          <a:xfrm>
            <a:off x="258983" y="1563329"/>
            <a:ext cx="6681474" cy="5014452"/>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sz="1600" b="1" i="0" dirty="0">
              <a:effectLst/>
            </a:endParaRPr>
          </a:p>
          <a:p>
            <a:pPr marL="342900" indent="-228600">
              <a:lnSpc>
                <a:spcPct val="90000"/>
              </a:lnSpc>
              <a:spcAft>
                <a:spcPts val="600"/>
              </a:spcAft>
              <a:buFont typeface="Arial" panose="020B0604020202020204" pitchFamily="34" charset="0"/>
              <a:buChar char="•"/>
            </a:pPr>
            <a:r>
              <a:rPr lang="en-US" sz="1600" b="1" i="0" dirty="0">
                <a:effectLst/>
              </a:rPr>
              <a:t>Educational Attainment: </a:t>
            </a:r>
            <a:r>
              <a:rPr lang="en-US" sz="1600" i="0" dirty="0">
                <a:effectLst/>
              </a:rPr>
              <a:t>Investigated the educational levels of the participants, categorizing them into distinct groups.</a:t>
            </a:r>
          </a:p>
          <a:p>
            <a:pPr marL="342900" indent="-228600">
              <a:lnSpc>
                <a:spcPct val="90000"/>
              </a:lnSpc>
              <a:spcAft>
                <a:spcPts val="600"/>
              </a:spcAft>
              <a:buFont typeface="Arial" panose="020B0604020202020204" pitchFamily="34" charset="0"/>
              <a:buChar char="•"/>
            </a:pPr>
            <a:endParaRPr lang="en-US" sz="1600" b="1" i="0" dirty="0">
              <a:effectLst/>
            </a:endParaRPr>
          </a:p>
          <a:p>
            <a:pPr marL="342900" indent="-228600">
              <a:lnSpc>
                <a:spcPct val="90000"/>
              </a:lnSpc>
              <a:spcAft>
                <a:spcPts val="600"/>
              </a:spcAft>
              <a:buFont typeface="Arial" panose="020B0604020202020204" pitchFamily="34" charset="0"/>
              <a:buChar char="•"/>
            </a:pPr>
            <a:r>
              <a:rPr lang="en-US" sz="1600" b="1" i="0" dirty="0">
                <a:effectLst/>
              </a:rPr>
              <a:t>Employment Status</a:t>
            </a:r>
            <a:r>
              <a:rPr lang="en-US" sz="1600" i="0" dirty="0">
                <a:effectLst/>
              </a:rPr>
              <a:t>: Examined the employment situations of individuals, distinguishing between full-time, part-time, and unemployed.</a:t>
            </a:r>
          </a:p>
          <a:p>
            <a:pPr marL="342900" indent="-228600">
              <a:lnSpc>
                <a:spcPct val="90000"/>
              </a:lnSpc>
              <a:spcAft>
                <a:spcPts val="600"/>
              </a:spcAft>
              <a:buFont typeface="Arial" panose="020B0604020202020204" pitchFamily="34" charset="0"/>
              <a:buChar char="•"/>
            </a:pPr>
            <a:endParaRPr lang="en-US" sz="1600" b="1" i="0" dirty="0">
              <a:effectLst/>
            </a:endParaRPr>
          </a:p>
          <a:p>
            <a:pPr marL="342900" indent="-228600">
              <a:lnSpc>
                <a:spcPct val="90000"/>
              </a:lnSpc>
              <a:spcAft>
                <a:spcPts val="600"/>
              </a:spcAft>
              <a:buFont typeface="Arial" panose="020B0604020202020204" pitchFamily="34" charset="0"/>
              <a:buChar char="•"/>
            </a:pPr>
            <a:r>
              <a:rPr lang="en-US" sz="1600" b="1" i="0" dirty="0">
                <a:effectLst/>
              </a:rPr>
              <a:t>Household income: </a:t>
            </a:r>
            <a:r>
              <a:rPr lang="en-US" sz="1600" dirty="0"/>
              <a:t>"Household Income" represents the total earnings of a household, serving as a crucial metric to assess economic well-being and disparities among different population segments based on income levels.</a:t>
            </a:r>
          </a:p>
          <a:p>
            <a:pPr marL="342900" indent="-228600">
              <a:lnSpc>
                <a:spcPct val="90000"/>
              </a:lnSpc>
              <a:spcAft>
                <a:spcPts val="600"/>
              </a:spcAft>
              <a:buFont typeface="Arial" panose="020B0604020202020204" pitchFamily="34" charset="0"/>
              <a:buChar char="•"/>
            </a:pPr>
            <a:r>
              <a:rPr lang="en-US" sz="1600" b="1" i="0" dirty="0">
                <a:effectLst/>
              </a:rPr>
              <a:t>Gender: </a:t>
            </a:r>
            <a:r>
              <a:rPr lang="en-US" sz="1600" dirty="0"/>
              <a:t>Gender categorizes individuals as male or female, enabling the exploration of disparities and patterns in socio-economic factors within the dataset.</a:t>
            </a:r>
          </a:p>
          <a:p>
            <a:pPr marL="114300">
              <a:lnSpc>
                <a:spcPct val="90000"/>
              </a:lnSpc>
              <a:spcAft>
                <a:spcPts val="600"/>
              </a:spcAft>
            </a:pPr>
            <a:endParaRPr lang="en-US" sz="1600" dirty="0"/>
          </a:p>
          <a:p>
            <a:pPr indent="-228600">
              <a:lnSpc>
                <a:spcPct val="90000"/>
              </a:lnSpc>
              <a:spcAft>
                <a:spcPts val="600"/>
              </a:spcAft>
              <a:buFont typeface="Arial" panose="020B0604020202020204" pitchFamily="34" charset="0"/>
              <a:buChar char="•"/>
            </a:pPr>
            <a:r>
              <a:rPr lang="en-US" sz="1600" i="0" dirty="0">
                <a:effectLst/>
              </a:rPr>
              <a:t>These key variables were selected to provide comprehensive insights into the relationships and patterns within the dataset, forming the foundation for our research questions and subsequent analysis.</a:t>
            </a:r>
            <a:endParaRPr lang="en-US" sz="1600" dirty="0"/>
          </a:p>
        </p:txBody>
      </p:sp>
      <p:pic>
        <p:nvPicPr>
          <p:cNvPr id="9" name="Picture 8">
            <a:extLst>
              <a:ext uri="{FF2B5EF4-FFF2-40B4-BE49-F238E27FC236}">
                <a16:creationId xmlns:a16="http://schemas.microsoft.com/office/drawing/2014/main" id="{07E788A7-F57D-B0DE-051B-4B9C83C154AC}"/>
              </a:ext>
            </a:extLst>
          </p:cNvPr>
          <p:cNvPicPr>
            <a:picLocks noChangeAspect="1"/>
          </p:cNvPicPr>
          <p:nvPr/>
        </p:nvPicPr>
        <p:blipFill rotWithShape="1">
          <a:blip r:embed="rId2"/>
          <a:srcRect l="5394" r="41462" b="-1"/>
          <a:stretch/>
        </p:blipFill>
        <p:spPr>
          <a:xfrm>
            <a:off x="7199440" y="10"/>
            <a:ext cx="4992560" cy="6857990"/>
          </a:xfrm>
          <a:prstGeom prst="rect">
            <a:avLst/>
          </a:prstGeom>
          <a:effectLst/>
        </p:spPr>
      </p:pic>
      <p:sp>
        <p:nvSpPr>
          <p:cNvPr id="4" name="Slide Number Placeholder 3">
            <a:extLst>
              <a:ext uri="{FF2B5EF4-FFF2-40B4-BE49-F238E27FC236}">
                <a16:creationId xmlns:a16="http://schemas.microsoft.com/office/drawing/2014/main" id="{2F8325DE-A44E-0589-A872-E9DF093373AB}"/>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defRPr/>
            </a:pPr>
            <a:fld id="{8C2E478F-E849-4A8C-AF1F-CBCC78A7CBFA}" type="slidenum">
              <a:rPr lang="en-US">
                <a:solidFill>
                  <a:srgbClr val="FFFFFF"/>
                </a:solidFill>
                <a:latin typeface="Calibri" panose="020F0502020204030204"/>
              </a:rPr>
              <a:pPr>
                <a:spcAft>
                  <a:spcPts val="600"/>
                </a:spcAft>
                <a:defRPr/>
              </a:pPr>
              <a:t>6</a:t>
            </a:fld>
            <a:endParaRPr lang="en-US">
              <a:solidFill>
                <a:srgbClr val="FFFFFF"/>
              </a:solidFill>
              <a:latin typeface="Calibri" panose="020F0502020204030204"/>
            </a:endParaRPr>
          </a:p>
        </p:txBody>
      </p:sp>
    </p:spTree>
    <p:extLst>
      <p:ext uri="{BB962C8B-B14F-4D97-AF65-F5344CB8AC3E}">
        <p14:creationId xmlns:p14="http://schemas.microsoft.com/office/powerpoint/2010/main" val="2345385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E809729-E2D4-054B-EA39-E377D8BED72E}"/>
              </a:ext>
            </a:extLst>
          </p:cNvPr>
          <p:cNvSpPr>
            <a:spLocks noGrp="1"/>
          </p:cNvSpPr>
          <p:nvPr>
            <p:ph type="title"/>
          </p:nvPr>
        </p:nvSpPr>
        <p:spPr>
          <a:xfrm>
            <a:off x="836680" y="191887"/>
            <a:ext cx="6002110" cy="1495425"/>
          </a:xfrm>
        </p:spPr>
        <p:txBody>
          <a:bodyPr vert="horz" lIns="91440" tIns="45720" rIns="91440" bIns="45720" rtlCol="0" anchor="ctr">
            <a:normAutofit/>
          </a:bodyPr>
          <a:lstStyle/>
          <a:p>
            <a:pPr algn="l">
              <a:lnSpc>
                <a:spcPct val="90000"/>
              </a:lnSpc>
            </a:pPr>
            <a:r>
              <a:rPr lang="en-US" sz="4000" dirty="0"/>
              <a:t>Research Questions</a:t>
            </a:r>
          </a:p>
        </p:txBody>
      </p:sp>
      <p:sp>
        <p:nvSpPr>
          <p:cNvPr id="7" name="TextBox 6">
            <a:extLst>
              <a:ext uri="{FF2B5EF4-FFF2-40B4-BE49-F238E27FC236}">
                <a16:creationId xmlns:a16="http://schemas.microsoft.com/office/drawing/2014/main" id="{223CA5EF-6911-2F22-F79B-3E1177163E25}"/>
              </a:ext>
            </a:extLst>
          </p:cNvPr>
          <p:cNvSpPr txBox="1"/>
          <p:nvPr/>
        </p:nvSpPr>
        <p:spPr>
          <a:xfrm>
            <a:off x="361927" y="1809136"/>
            <a:ext cx="7413522" cy="547277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b="1" i="0" dirty="0">
                <a:effectLst/>
              </a:rPr>
              <a:t>Research Question 1: </a:t>
            </a:r>
            <a:r>
              <a:rPr lang="en-US" i="0" dirty="0">
                <a:effectLst/>
              </a:rPr>
              <a:t>How does the highest educational attainment of individuals correlate with their current employment status, and is there an association suggesting that individuals with higher educational qualifications are more likely to be employed full-time?</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b="1" i="0" dirty="0">
                <a:effectLst/>
              </a:rPr>
              <a:t>Research Question 2: </a:t>
            </a:r>
            <a:r>
              <a:rPr lang="en-US" i="0" dirty="0">
                <a:effectLst/>
              </a:rPr>
              <a:t>In what manner does the breakdown of individuals, categorized by full-time employment, part-time employment, and unemployment, differ when comparing males and females?</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b="1" i="0" dirty="0">
                <a:effectLst/>
              </a:rPr>
              <a:t>Research Question 3: </a:t>
            </a:r>
            <a:r>
              <a:rPr lang="en-US" i="0" dirty="0">
                <a:effectLst/>
              </a:rPr>
              <a:t>How does household income vary among individuals with different levels of educational attainment? Is there a significant income disparity between individuals with post-graduate education and those with lower educational qualifications?</a:t>
            </a:r>
          </a:p>
          <a:p>
            <a:pPr marL="342900" indent="-228600">
              <a:lnSpc>
                <a:spcPct val="90000"/>
              </a:lnSpc>
              <a:spcAft>
                <a:spcPts val="600"/>
              </a:spcAft>
              <a:buFont typeface="Arial" panose="020B0604020202020204" pitchFamily="34" charset="0"/>
              <a:buChar char="•"/>
            </a:pPr>
            <a:endParaRPr lang="en-US" dirty="0"/>
          </a:p>
          <a:p>
            <a:pPr marL="342900" indent="-228600">
              <a:lnSpc>
                <a:spcPct val="90000"/>
              </a:lnSpc>
              <a:spcAft>
                <a:spcPts val="600"/>
              </a:spcAft>
              <a:buFont typeface="Arial" panose="020B0604020202020204" pitchFamily="34" charset="0"/>
              <a:buChar char="•"/>
            </a:pPr>
            <a:r>
              <a:rPr lang="en-US" b="1" dirty="0">
                <a:effectLst/>
              </a:rPr>
              <a:t>Research Question 4 : </a:t>
            </a:r>
            <a:r>
              <a:rPr lang="en-US" b="0" i="0" dirty="0">
                <a:effectLst/>
              </a:rPr>
              <a:t>What is the employment status distribution (unemployed, full-time, part-time, or "not stated") across different regions?</a:t>
            </a:r>
            <a:endParaRPr lang="en-US" i="0" dirty="0">
              <a:effectLst/>
            </a:endParaRPr>
          </a:p>
        </p:txBody>
      </p:sp>
      <p:pic>
        <p:nvPicPr>
          <p:cNvPr id="9" name="Picture 8">
            <a:extLst>
              <a:ext uri="{FF2B5EF4-FFF2-40B4-BE49-F238E27FC236}">
                <a16:creationId xmlns:a16="http://schemas.microsoft.com/office/drawing/2014/main" id="{8BFC96E4-FAA3-9AED-318B-8DB09EDC2FB5}"/>
              </a:ext>
            </a:extLst>
          </p:cNvPr>
          <p:cNvPicPr>
            <a:picLocks noChangeAspect="1"/>
          </p:cNvPicPr>
          <p:nvPr/>
        </p:nvPicPr>
        <p:blipFill rotWithShape="1">
          <a:blip r:embed="rId2"/>
          <a:srcRect l="20674" r="34736" b="1"/>
          <a:stretch/>
        </p:blipFill>
        <p:spPr>
          <a:xfrm>
            <a:off x="8052618" y="10"/>
            <a:ext cx="4139381" cy="6857990"/>
          </a:xfrm>
          <a:prstGeom prst="rect">
            <a:avLst/>
          </a:prstGeom>
          <a:effectLst/>
        </p:spPr>
      </p:pic>
      <p:sp>
        <p:nvSpPr>
          <p:cNvPr id="4" name="Slide Number Placeholder 3">
            <a:extLst>
              <a:ext uri="{FF2B5EF4-FFF2-40B4-BE49-F238E27FC236}">
                <a16:creationId xmlns:a16="http://schemas.microsoft.com/office/drawing/2014/main" id="{3C92246F-5B02-FC87-170A-1A23503F4CB9}"/>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defRPr/>
            </a:pPr>
            <a:fld id="{8C2E478F-E849-4A8C-AF1F-CBCC78A7CBFA}" type="slidenum">
              <a:rPr lang="en-US">
                <a:solidFill>
                  <a:srgbClr val="FFFFFF"/>
                </a:solidFill>
                <a:latin typeface="Calibri" panose="020F0502020204030204"/>
              </a:rPr>
              <a:pPr>
                <a:spcAft>
                  <a:spcPts val="600"/>
                </a:spcAft>
                <a:defRPr/>
              </a:pPr>
              <a:t>7</a:t>
            </a:fld>
            <a:endParaRPr lang="en-US">
              <a:solidFill>
                <a:srgbClr val="FFFFFF"/>
              </a:solidFill>
              <a:latin typeface="Calibri" panose="020F0502020204030204"/>
            </a:endParaRPr>
          </a:p>
        </p:txBody>
      </p:sp>
    </p:spTree>
    <p:extLst>
      <p:ext uri="{BB962C8B-B14F-4D97-AF65-F5344CB8AC3E}">
        <p14:creationId xmlns:p14="http://schemas.microsoft.com/office/powerpoint/2010/main" val="371626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6CCC-04A6-06D3-5B37-06AD052CC86F}"/>
              </a:ext>
            </a:extLst>
          </p:cNvPr>
          <p:cNvSpPr>
            <a:spLocks noGrp="1"/>
          </p:cNvSpPr>
          <p:nvPr>
            <p:ph type="title"/>
          </p:nvPr>
        </p:nvSpPr>
        <p:spPr/>
        <p:txBody>
          <a:bodyPr/>
          <a:lstStyle/>
          <a:p>
            <a:endParaRPr lang="en-CA"/>
          </a:p>
        </p:txBody>
      </p:sp>
      <p:sp>
        <p:nvSpPr>
          <p:cNvPr id="3" name="Slide Number Placeholder 2">
            <a:extLst>
              <a:ext uri="{FF2B5EF4-FFF2-40B4-BE49-F238E27FC236}">
                <a16:creationId xmlns:a16="http://schemas.microsoft.com/office/drawing/2014/main" id="{8CF77A59-55FF-D6C8-5CAA-2030BD9269E3}"/>
              </a:ext>
            </a:extLst>
          </p:cNvPr>
          <p:cNvSpPr>
            <a:spLocks noGrp="1"/>
          </p:cNvSpPr>
          <p:nvPr>
            <p:ph type="sldNum" sz="quarter" idx="11"/>
          </p:nvPr>
        </p:nvSpPr>
        <p:spPr/>
        <p:txBody>
          <a:bodyPr/>
          <a:lstStyle/>
          <a:p>
            <a:fld id="{8C2E478F-E849-4A8C-AF1F-CBCC78A7CBFA}" type="slidenum">
              <a:rPr lang="en-US" smtClean="0"/>
              <a:t>8</a:t>
            </a:fld>
            <a:endParaRPr lang="en-US" dirty="0"/>
          </a:p>
        </p:txBody>
      </p:sp>
      <p:pic>
        <p:nvPicPr>
          <p:cNvPr id="5" name="Picture 4">
            <a:extLst>
              <a:ext uri="{FF2B5EF4-FFF2-40B4-BE49-F238E27FC236}">
                <a16:creationId xmlns:a16="http://schemas.microsoft.com/office/drawing/2014/main" id="{4660F5B2-2B20-8CB1-C8AC-D5C1F4996E1D}"/>
              </a:ext>
            </a:extLst>
          </p:cNvPr>
          <p:cNvPicPr>
            <a:picLocks noChangeAspect="1"/>
          </p:cNvPicPr>
          <p:nvPr/>
        </p:nvPicPr>
        <p:blipFill>
          <a:blip r:embed="rId2"/>
          <a:stretch>
            <a:fillRect/>
          </a:stretch>
        </p:blipFill>
        <p:spPr>
          <a:xfrm>
            <a:off x="0" y="563584"/>
            <a:ext cx="12192000" cy="5730832"/>
          </a:xfrm>
          <a:prstGeom prst="rect">
            <a:avLst/>
          </a:prstGeom>
        </p:spPr>
      </p:pic>
      <p:sp>
        <p:nvSpPr>
          <p:cNvPr id="6" name="Title 5">
            <a:extLst>
              <a:ext uri="{FF2B5EF4-FFF2-40B4-BE49-F238E27FC236}">
                <a16:creationId xmlns:a16="http://schemas.microsoft.com/office/drawing/2014/main" id="{F6A77F50-D4A9-9EFB-4B4A-60876F212BE2}"/>
              </a:ext>
            </a:extLst>
          </p:cNvPr>
          <p:cNvSpPr txBox="1">
            <a:spLocks/>
          </p:cNvSpPr>
          <p:nvPr/>
        </p:nvSpPr>
        <p:spPr>
          <a:xfrm>
            <a:off x="148422" y="89783"/>
            <a:ext cx="8553126" cy="371697"/>
          </a:xfrm>
          <a:prstGeom prst="rect">
            <a:avLst/>
          </a:prstGeom>
        </p:spPr>
        <p:txBody>
          <a:bodyPr vert="horz" lIns="91440" tIns="45720" rIns="91440" bIns="45720" rtlCol="0" anchor="ctr">
            <a:normAutofit fontScale="55000" lnSpcReduction="20000"/>
          </a:bodyPr>
          <a:lstStyle>
            <a:lvl1pPr algn="ctr" defTabSz="914400" rtl="0" eaLnBrk="1" latinLnBrk="0" hangingPunct="1">
              <a:lnSpc>
                <a:spcPct val="100000"/>
              </a:lnSpc>
              <a:spcBef>
                <a:spcPct val="0"/>
              </a:spcBef>
              <a:buNone/>
              <a:defRPr sz="4800" kern="1200" cap="all" spc="300" baseline="0">
                <a:solidFill>
                  <a:schemeClr val="tx1"/>
                </a:solidFill>
                <a:latin typeface="+mj-lt"/>
                <a:ea typeface="+mj-ea"/>
                <a:cs typeface="+mj-cs"/>
              </a:defRPr>
            </a:lvl1pPr>
          </a:lstStyle>
          <a:p>
            <a:pPr algn="l">
              <a:lnSpc>
                <a:spcPct val="90000"/>
              </a:lnSpc>
            </a:pPr>
            <a:r>
              <a:rPr lang="en-US" sz="4000" b="1" dirty="0"/>
              <a:t>Dashboard</a:t>
            </a:r>
          </a:p>
        </p:txBody>
      </p:sp>
    </p:spTree>
    <p:extLst>
      <p:ext uri="{BB962C8B-B14F-4D97-AF65-F5344CB8AC3E}">
        <p14:creationId xmlns:p14="http://schemas.microsoft.com/office/powerpoint/2010/main" val="3120025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38966" t="9091" r="20577" b="-3"/>
          <a:stretch/>
        </p:blipFill>
        <p:spPr>
          <a:xfrm rot="16200000">
            <a:off x="905256" y="-905256"/>
            <a:ext cx="6858000" cy="8668512"/>
          </a:xfrm>
          <a:prstGeom prst="rect">
            <a:avLst/>
          </a:prstGeom>
          <a:noFill/>
        </p:spPr>
      </p:pic>
      <p:sp>
        <p:nvSpPr>
          <p:cNvPr id="47" name="Rectangle 46">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848600" y="1122363"/>
            <a:ext cx="4023360" cy="3204134"/>
          </a:xfrm>
        </p:spPr>
        <p:txBody>
          <a:bodyPr vert="horz" lIns="91440" tIns="45720" rIns="91440" bIns="45720" rtlCol="0" anchor="b">
            <a:normAutofit/>
          </a:bodyPr>
          <a:lstStyle/>
          <a:p>
            <a:pPr algn="l">
              <a:lnSpc>
                <a:spcPct val="90000"/>
              </a:lnSpc>
            </a:pPr>
            <a:r>
              <a:rPr lang="en-US" sz="4800" spc="300"/>
              <a:t>THANK YOU</a:t>
            </a:r>
          </a:p>
        </p:txBody>
      </p:sp>
      <p:sp>
        <p:nvSpPr>
          <p:cNvPr id="49" name="Rectangle 4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 name="Rectangle 5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772757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400</TotalTime>
  <Words>537</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Wingdings</vt:lpstr>
      <vt:lpstr>Office Theme</vt:lpstr>
      <vt:lpstr>BDAT 1000 – Data Manipulation Techniques </vt:lpstr>
      <vt:lpstr>Agenda</vt:lpstr>
      <vt:lpstr>Title: Understanding Employment Dynamics in Canada</vt:lpstr>
      <vt:lpstr>Problem Faced</vt:lpstr>
      <vt:lpstr>Data Manipulation Steps</vt:lpstr>
      <vt:lpstr>Key Variables</vt:lpstr>
      <vt:lpstr>Research Questions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Shivraj Dhumal</dc:creator>
  <cp:lastModifiedBy>Joyson Domnic Gonsalves</cp:lastModifiedBy>
  <cp:revision>97</cp:revision>
  <dcterms:created xsi:type="dcterms:W3CDTF">2023-08-09T19:56:37Z</dcterms:created>
  <dcterms:modified xsi:type="dcterms:W3CDTF">2023-12-09T03:11:33Z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