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448" r:id="rId5"/>
    <p:sldId id="2472" r:id="rId6"/>
    <p:sldId id="2462" r:id="rId7"/>
    <p:sldId id="2463" r:id="rId8"/>
    <p:sldId id="2464" r:id="rId9"/>
    <p:sldId id="2465" r:id="rId10"/>
    <p:sldId id="2466" r:id="rId11"/>
    <p:sldId id="2476" r:id="rId12"/>
    <p:sldId id="2467" r:id="rId13"/>
    <p:sldId id="2477" r:id="rId14"/>
    <p:sldId id="2468" r:id="rId15"/>
    <p:sldId id="2469" r:id="rId16"/>
    <p:sldId id="2470" r:id="rId17"/>
    <p:sldId id="2473" r:id="rId18"/>
    <p:sldId id="2474" r:id="rId19"/>
    <p:sldId id="2456" r:id="rId20"/>
    <p:sldId id="24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73" autoAdjust="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203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3509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1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600"/>
              <a:t>BDAT 1004 – Data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FINAL PROJECT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2471" r="11279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5221-3A67-0591-AB61-E02C446D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/>
              <a:t>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E5613-D4F1-9693-CF11-0E8756E3B16F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Data charts and graph like Bar Graph, Line Graph, Heatmap, and Correlation Heatmap are utilized.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With the help of graphs and charts, it makes easier to understand large amount of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D63FC-7234-CB98-05EB-68032D816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38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436326-DFBA-A177-BEEA-DDF6E4156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2520" y="6356350"/>
            <a:ext cx="3200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6529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diagram and graph on a computer&#10;&#10;Description automatically generated with medium confidence">
            <a:extLst>
              <a:ext uri="{FF2B5EF4-FFF2-40B4-BE49-F238E27FC236}">
                <a16:creationId xmlns:a16="http://schemas.microsoft.com/office/drawing/2014/main" id="{1B81027C-58EE-23E4-1D2A-84585F5015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494" r="2049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57739C-5F05-9FF0-7B32-81C1BC74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425" y="1095023"/>
            <a:ext cx="5661025" cy="2829146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0DC16-AD06-3933-4A33-8D1D5137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4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4D98A-BB2E-7E30-E24D-09E53DCF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 Graph</a:t>
            </a:r>
          </a:p>
        </p:txBody>
      </p:sp>
      <p:pic>
        <p:nvPicPr>
          <p:cNvPr id="6" name="Picture 5" descr="A colorful rectangular object with black border">
            <a:extLst>
              <a:ext uri="{FF2B5EF4-FFF2-40B4-BE49-F238E27FC236}">
                <a16:creationId xmlns:a16="http://schemas.microsoft.com/office/drawing/2014/main" id="{FF2F145D-B6DB-ED11-E114-AE89B6FF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85775"/>
            <a:ext cx="8119508" cy="53588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692E77-AB8A-9C26-0405-3027536B9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C2E478F-E849-4A8C-AF1F-CBCC78A7CBFA}" type="slidenum">
              <a:rPr lang="en-US"/>
              <a:pPr algn="l"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4E4223-02BE-0BA1-706A-553DDECF975B}"/>
              </a:ext>
            </a:extLst>
          </p:cNvPr>
          <p:cNvSpPr txBox="1">
            <a:spLocks/>
          </p:cNvSpPr>
          <p:nvPr/>
        </p:nvSpPr>
        <p:spPr>
          <a:xfrm>
            <a:off x="186292" y="3886201"/>
            <a:ext cx="4146874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400" dirty="0"/>
              <a:t>Average Popularity Score by Top 10 Genres</a:t>
            </a:r>
          </a:p>
        </p:txBody>
      </p:sp>
    </p:spTree>
    <p:extLst>
      <p:ext uri="{BB962C8B-B14F-4D97-AF65-F5344CB8AC3E}">
        <p14:creationId xmlns:p14="http://schemas.microsoft.com/office/powerpoint/2010/main" val="405494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15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4D98A-BB2E-7E30-E24D-09E53DCF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 Graph</a:t>
            </a:r>
          </a:p>
        </p:txBody>
      </p:sp>
      <p:pic>
        <p:nvPicPr>
          <p:cNvPr id="5" name="Picture 4" descr="A graph of colored lines&#10;&#10;Description automatically generated with medium confidence">
            <a:extLst>
              <a:ext uri="{FF2B5EF4-FFF2-40B4-BE49-F238E27FC236}">
                <a16:creationId xmlns:a16="http://schemas.microsoft.com/office/drawing/2014/main" id="{65C8B5D3-B2B9-3E48-39E1-B6ADAF89D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259" y="1485032"/>
            <a:ext cx="8316442" cy="38879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692E77-AB8A-9C26-0405-3027536B9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C2E478F-E849-4A8C-AF1F-CBCC78A7CBFA}" type="slidenum">
              <a:rPr lang="en-US"/>
              <a:pPr algn="l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93EB03-62F0-E776-6273-72A135C53916}"/>
              </a:ext>
            </a:extLst>
          </p:cNvPr>
          <p:cNvSpPr txBox="1">
            <a:spLocks/>
          </p:cNvSpPr>
          <p:nvPr/>
        </p:nvSpPr>
        <p:spPr>
          <a:xfrm>
            <a:off x="0" y="4486852"/>
            <a:ext cx="5724330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000"/>
              <a:t>Average Popularity Score by Release Year for Top 10 Genres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506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C3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4D98A-BB2E-7E30-E24D-09E53DCF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</a:p>
        </p:txBody>
      </p:sp>
      <p:pic>
        <p:nvPicPr>
          <p:cNvPr id="5" name="Picture 4" descr="A chart of different colored squares">
            <a:extLst>
              <a:ext uri="{FF2B5EF4-FFF2-40B4-BE49-F238E27FC236}">
                <a16:creationId xmlns:a16="http://schemas.microsoft.com/office/drawing/2014/main" id="{20E27AA3-5975-3772-7454-27022E01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51514"/>
            <a:ext cx="7610475" cy="67733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692E77-AB8A-9C26-0405-3027536B9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C2E478F-E849-4A8C-AF1F-CBCC78A7CBFA}" type="slidenum">
              <a:rPr lang="en-US"/>
              <a:pPr algn="l"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63AC8E-9E3F-CAD4-2BBE-9D3FF00854FF}"/>
              </a:ext>
            </a:extLst>
          </p:cNvPr>
          <p:cNvSpPr txBox="1">
            <a:spLocks/>
          </p:cNvSpPr>
          <p:nvPr/>
        </p:nvSpPr>
        <p:spPr>
          <a:xfrm>
            <a:off x="119743" y="3884745"/>
            <a:ext cx="4489580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1800"/>
              <a:t>Average popularity score by release year and genre</a:t>
            </a:r>
            <a:br>
              <a:rPr lang="en-US" sz="1800"/>
            </a:br>
            <a:r>
              <a:rPr lang="en-US" sz="1800"/>
              <a:t>Heatmap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186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4D98A-BB2E-7E30-E24D-09E53DCF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 showing correlation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C2E8F41-9DAF-2298-ED13-45DAFA90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71162"/>
            <a:ext cx="6915150" cy="65348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692E77-AB8A-9C26-0405-3027536B9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C2E478F-E849-4A8C-AF1F-CBCC78A7CBFA}" type="slidenum">
              <a:rPr lang="en-US" smtClean="0"/>
              <a:pPr algn="l"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C3BF93-4FCA-8615-8FC5-EF3C4E10B4E3}"/>
              </a:ext>
            </a:extLst>
          </p:cNvPr>
          <p:cNvSpPr txBox="1">
            <a:spLocks/>
          </p:cNvSpPr>
          <p:nvPr/>
        </p:nvSpPr>
        <p:spPr>
          <a:xfrm>
            <a:off x="324706" y="3688802"/>
            <a:ext cx="3867170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2000" dirty="0"/>
              <a:t>Heatmap showing the correlation between various parameters</a:t>
            </a:r>
          </a:p>
        </p:txBody>
      </p:sp>
    </p:spTree>
    <p:extLst>
      <p:ext uri="{BB962C8B-B14F-4D97-AF65-F5344CB8AC3E}">
        <p14:creationId xmlns:p14="http://schemas.microsoft.com/office/powerpoint/2010/main" val="402802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585" y="241010"/>
            <a:ext cx="5897218" cy="88423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936" y="1291472"/>
            <a:ext cx="6090343" cy="4568488"/>
          </a:xfrm>
        </p:spPr>
        <p:txBody>
          <a:bodyPr>
            <a:normAutofit fontScale="9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Average Popularity Over Time and Genres:</a:t>
            </a:r>
            <a:endParaRPr lang="en-US" dirty="0">
              <a:effectLst/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Charts average popularity scores from 1944 to 2022 for genres like Pop, R&amp;B, Jazz, and Rock.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Y-axis represents popularity scores, and X-axis shows genres and release years.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Highlights trends and changes in popularity across different music genres.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Correlation </a:t>
            </a:r>
            <a:r>
              <a:rPr lang="en-US" b="1" dirty="0" err="1">
                <a:effectLst/>
              </a:rPr>
              <a:t>Treemap</a:t>
            </a:r>
            <a:r>
              <a:rPr lang="en-US" b="1" dirty="0">
                <a:effectLst/>
              </a:rPr>
              <a:t> for Music Attributes:</a:t>
            </a:r>
            <a:endParaRPr lang="en-US" dirty="0">
              <a:effectLst/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Visualizes correlations between music attributes (</a:t>
            </a:r>
            <a:r>
              <a:rPr lang="en-US" dirty="0" err="1">
                <a:effectLst/>
              </a:rPr>
              <a:t>acousticness</a:t>
            </a:r>
            <a:r>
              <a:rPr lang="en-US" dirty="0">
                <a:effectLst/>
              </a:rPr>
              <a:t>, danceability, energy, etc.).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Matrix of numbers reveals relationships between attributes.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Enables understanding of interplay and clusters within the dataset.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Popularity Trends of Music Genres:</a:t>
            </a:r>
            <a:endParaRPr lang="en-US" dirty="0">
              <a:effectLst/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Depicts popularity trends for genres like Rock, Soul, Pop, Hip-Hop, etc.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Y-axis represents popularity scores, and X-axis shows different genres.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966" t="9091" r="20577" b="-3"/>
          <a:stretch/>
        </p:blipFill>
        <p:spPr>
          <a:xfrm rot="16200000">
            <a:off x="905256" y="-905256"/>
            <a:ext cx="6858000" cy="8668512"/>
          </a:xfrm>
          <a:prstGeom prst="rect">
            <a:avLst/>
          </a:prstGeom>
          <a:noFill/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spc="300"/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23" y="308681"/>
            <a:ext cx="6284965" cy="573989"/>
          </a:xfrm>
        </p:spPr>
        <p:txBody>
          <a:bodyPr/>
          <a:lstStyle/>
          <a:p>
            <a:r>
              <a:rPr lang="en-US" dirty="0"/>
              <a:t>Meet the team (Group 2)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24" y="1241264"/>
            <a:ext cx="9728077" cy="41661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spc="300"/>
              <a:t>Joyson Domnic Gonsalves</a:t>
            </a:r>
          </a:p>
          <a:p>
            <a:pPr marL="0" indent="0">
              <a:buNone/>
            </a:pPr>
            <a:r>
              <a:rPr lang="en-US" sz="1800"/>
              <a:t>Developer</a:t>
            </a:r>
          </a:p>
          <a:p>
            <a:pPr marL="0" indent="0">
              <a:buNone/>
            </a:pPr>
            <a:r>
              <a:rPr lang="en-US" sz="2400" spc="300"/>
              <a:t>Oluwakorede Balogun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Project Manager</a:t>
            </a:r>
          </a:p>
          <a:p>
            <a:pPr marL="0" indent="0">
              <a:buNone/>
            </a:pPr>
            <a:r>
              <a:rPr lang="en-US" sz="2400" spc="300"/>
              <a:t>Laxman Rokaya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Business Analyst</a:t>
            </a:r>
          </a:p>
          <a:p>
            <a:pPr marL="0" indent="0">
              <a:buNone/>
            </a:pPr>
            <a:r>
              <a:rPr lang="en-US" sz="2400"/>
              <a:t>Sulav Thapa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Data Analyst</a:t>
            </a:r>
          </a:p>
          <a:p>
            <a:pPr marL="0" indent="0">
              <a:buNone/>
            </a:pPr>
            <a:r>
              <a:rPr lang="en-US" sz="2400" spc="300"/>
              <a:t>Darpan Aryal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Data Analyst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6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977" y="2078874"/>
            <a:ext cx="5734755" cy="37123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retrieval and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retrieval script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 Database Class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 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A633D4-B05D-EEBF-8EDB-0CB10D4F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8AD44-C04D-218B-45E3-CE228E068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D8EFA-D749-E4BB-21A6-4CD26ACBF605}"/>
              </a:ext>
            </a:extLst>
          </p:cNvPr>
          <p:cNvSpPr txBox="1"/>
          <p:nvPr/>
        </p:nvSpPr>
        <p:spPr>
          <a:xfrm>
            <a:off x="1202635" y="2305878"/>
            <a:ext cx="96234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explores Spotify data to uncover patterns in song popularity, release dates, and genre trends. Through user-friendly charts, it visualizes insights into the factors influencing music popularity, offering a concise examination of the dynamics behind popular music.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comply with the client’s requirements, we have developed the project with the following processes: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Python script will fetch data from Spotify API and convert it to a CSV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CSV file will then be stored on a remote cloud server from which it can be accessed from anywhere.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script collects data from Spotify API and properly arranges it into tabular format while removing unnecessary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With the help of Jupyter Notebook and Matplotlib, a Python library we are able to do visualization which includes graphs and charts.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1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5221-3A67-0591-AB61-E02C446D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/>
              <a:t>Data Retrieval and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E5613-D4F1-9693-CF11-0E8756E3B16F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Spotify API Integration  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1.Client credentials authentication using a client ID and secret.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2.Retrieving access tokens for API requests.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Genre Exploration   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1.Fetching available genres using Spotify API.   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2.Creating a DataFrame with song details for each genre (Top 50 tracks per genre).</a:t>
            </a:r>
          </a:p>
        </p:txBody>
      </p:sp>
      <p:pic>
        <p:nvPicPr>
          <p:cNvPr id="11" name="Picture 10" descr="A screen shot of a computer program">
            <a:extLst>
              <a:ext uri="{FF2B5EF4-FFF2-40B4-BE49-F238E27FC236}">
                <a16:creationId xmlns:a16="http://schemas.microsoft.com/office/drawing/2014/main" id="{3E15FCB1-98E7-3255-C373-16D0B8C16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436326-DFBA-A177-BEEA-DDF6E4156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2520" y="6356350"/>
            <a:ext cx="3200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613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5221-3A67-0591-AB61-E02C446D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/>
              <a:t>Popularity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E5613-D4F1-9693-CF11-0E8756E3B16F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Popularity Score Visualization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Calculating and visualizing average popularity scores for different genres.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Identifying the top 10 genres based on popularity.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Filtering and Cleaning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Removing duplicates and filtering out tracks with popularity scores below a threshold.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22960E-7DC0-CC4F-5F3D-6B1216750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0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436326-DFBA-A177-BEEA-DDF6E4156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2520" y="6356350"/>
            <a:ext cx="3200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422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5221-3A67-0591-AB61-E02C446D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/>
              <a:t>Data Storage and MongoDB Integration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E5613-D4F1-9693-CF11-0E8756E3B16F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MongoDB Integration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Establishing a connection to MongoDB Atlas.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Storing cleaned and filtered data in a MongoDB collection named "Final_project."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Data Visualization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Creating visualizations:</a:t>
            </a:r>
          </a:p>
          <a:p>
            <a:pPr marL="11430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Average Popularity Score by Release Year for Top 10 Genres.</a:t>
            </a:r>
          </a:p>
          <a:p>
            <a:pPr marL="11430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Heatmap of Popularity Scores by Release Year and Genre.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64C626-BE6F-E824-B724-72C0541FE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62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436326-DFBA-A177-BEEA-DDF6E4156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2520" y="6356350"/>
            <a:ext cx="3200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758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5221-3A67-0591-AB61-E02C446D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/>
              <a:t>Fetching data to mongodb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E5613-D4F1-9693-CF11-0E8756E3B16F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analyze.ipynb jupyter notebook file can be executed on demand.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notebook retrieves data from the mongodb database, and creates visualizations to answer the client’s answers.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442115-02CE-C8A2-B23C-F16D74EB4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54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436326-DFBA-A177-BEEA-DDF6E4156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2520" y="6356350"/>
            <a:ext cx="3200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15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5221-3A67-0591-AB61-E02C446D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b="1"/>
              <a:t>Feature Correlation Analysis</a:t>
            </a:r>
            <a:endParaRPr lang="en-US" sz="3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E5613-D4F1-9693-CF11-0E8756E3B16F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Feature Correlation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Subset analysis on the top 10 popular genres.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Investigating correlations between popularity score and acousticness, danceability, energy, etc.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Visualizing Correlations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Heatmap representation of feature correlations for insightful analysis.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Providing a comprehensive understanding of how different musical features correlate with overall popularity.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7F5D5-37B0-53A6-FE69-5C66C7A5B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4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436326-DFBA-A177-BEEA-DDF6E4156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2520" y="6356350"/>
            <a:ext cx="3200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389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284</TotalTime>
  <Words>668</Words>
  <Application>Microsoft Office PowerPoint</Application>
  <PresentationFormat>Widescreen</PresentationFormat>
  <Paragraphs>101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BDAT 1004 – Data Programming</vt:lpstr>
      <vt:lpstr>Meet the team (Group 2)</vt:lpstr>
      <vt:lpstr>Agenda</vt:lpstr>
      <vt:lpstr>Project description</vt:lpstr>
      <vt:lpstr>Data Retrieval and Exploration</vt:lpstr>
      <vt:lpstr>Popularity Analysis</vt:lpstr>
      <vt:lpstr>Data Storage and MongoDB Integration</vt:lpstr>
      <vt:lpstr>Fetching data to mongodb</vt:lpstr>
      <vt:lpstr>Feature Correlation Analysis</vt:lpstr>
      <vt:lpstr>visualization</vt:lpstr>
      <vt:lpstr>Data Visualization</vt:lpstr>
      <vt:lpstr>Bar Graph</vt:lpstr>
      <vt:lpstr>Line Graph</vt:lpstr>
      <vt:lpstr> Heatmap</vt:lpstr>
      <vt:lpstr>Heatmap showing correlation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Shivraj Dhumal</dc:creator>
  <cp:lastModifiedBy>Joyson Domnic Gonsalves</cp:lastModifiedBy>
  <cp:revision>78</cp:revision>
  <dcterms:created xsi:type="dcterms:W3CDTF">2023-08-09T19:56:37Z</dcterms:created>
  <dcterms:modified xsi:type="dcterms:W3CDTF">2023-12-06T18:10:23Z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