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1" r:id="rId2"/>
    <p:sldMasterId id="2147483682" r:id="rId3"/>
    <p:sldMasterId id="2147483683" r:id="rId4"/>
  </p:sldMasterIdLst>
  <p:notesMasterIdLst>
    <p:notesMasterId r:id="rId7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0" userDrawn="1">
          <p15:clr>
            <a:srgbClr val="A4A3A4"/>
          </p15:clr>
        </p15:guide>
        <p15:guide id="2" pos="3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86776B-B26A-4BB6-837C-DFF8804018E8}">
  <a:tblStyle styleId="{C586776B-B26A-4BB6-837C-DFF8804018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CBC708-C445-47F4-A9E4-243A4318EC2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464" y="66"/>
      </p:cViewPr>
      <p:guideLst>
        <p:guide orient="horz" pos="600"/>
        <p:guide pos="336"/>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FE8A55-FB6C-4FEF-A98A-8EEEEBEBF185}"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8D36A4D8-8CBC-4331-BC3A-CD16ED5C6AA3}">
      <dgm:prSet custT="1"/>
      <dgm:spPr/>
      <dgm:t>
        <a:bodyPr/>
        <a:lstStyle/>
        <a:p>
          <a:pPr rtl="0"/>
          <a:r>
            <a:rPr lang="en-US" sz="2400" b="0" i="0" smtClean="0">
              <a:latin typeface="Cambria" panose="02040503050406030204" pitchFamily="18" charset="0"/>
              <a:ea typeface="Cambria" panose="02040503050406030204" pitchFamily="18" charset="0"/>
            </a:rPr>
            <a:t>The columns that are the inputs are referred to as input variables</a:t>
          </a:r>
          <a:endParaRPr lang="en-US" sz="2400">
            <a:latin typeface="Cambria" panose="02040503050406030204" pitchFamily="18" charset="0"/>
            <a:ea typeface="Cambria" panose="02040503050406030204" pitchFamily="18" charset="0"/>
          </a:endParaRPr>
        </a:p>
      </dgm:t>
    </dgm:pt>
    <dgm:pt modelId="{51DE91BA-ED98-4A4A-8A87-E9D91F60D7FB}" type="parTrans" cxnId="{8B6B5B5F-3D44-4944-9335-7A7B2E530830}">
      <dgm:prSet/>
      <dgm:spPr/>
      <dgm:t>
        <a:bodyPr/>
        <a:lstStyle/>
        <a:p>
          <a:endParaRPr lang="en-US"/>
        </a:p>
      </dgm:t>
    </dgm:pt>
    <dgm:pt modelId="{053E9720-0269-4AB2-8B5F-73203F7F9767}" type="sibTrans" cxnId="{8B6B5B5F-3D44-4944-9335-7A7B2E530830}">
      <dgm:prSet/>
      <dgm:spPr/>
      <dgm:t>
        <a:bodyPr/>
        <a:lstStyle/>
        <a:p>
          <a:endParaRPr lang="en-US"/>
        </a:p>
      </dgm:t>
    </dgm:pt>
    <dgm:pt modelId="{0586966A-766C-46A8-9639-0A94737C4EBC}">
      <dgm:prSet custT="1"/>
      <dgm:spPr/>
      <dgm:t>
        <a:bodyPr/>
        <a:lstStyle/>
        <a:p>
          <a:pPr rtl="0"/>
          <a:r>
            <a:rPr lang="en-US" sz="2400" b="0" i="0" dirty="0" smtClean="0">
              <a:latin typeface="Cambria" panose="02040503050406030204" pitchFamily="18" charset="0"/>
              <a:ea typeface="Cambria" panose="02040503050406030204" pitchFamily="18" charset="0"/>
            </a:rPr>
            <a:t>The column of data we would like to predict is called the output variable or </a:t>
          </a:r>
          <a:r>
            <a:rPr lang="en-US" sz="2400" b="1" i="1" dirty="0" smtClean="0">
              <a:latin typeface="Cambria" panose="02040503050406030204" pitchFamily="18" charset="0"/>
              <a:ea typeface="Cambria" panose="02040503050406030204" pitchFamily="18" charset="0"/>
            </a:rPr>
            <a:t>response variable</a:t>
          </a:r>
          <a:endParaRPr lang="en-US" sz="2400" dirty="0">
            <a:latin typeface="Cambria" panose="02040503050406030204" pitchFamily="18" charset="0"/>
            <a:ea typeface="Cambria" panose="02040503050406030204" pitchFamily="18" charset="0"/>
          </a:endParaRPr>
        </a:p>
      </dgm:t>
    </dgm:pt>
    <dgm:pt modelId="{A16FEFF9-A116-4E4E-AF33-1B987E271413}" type="parTrans" cxnId="{50D2D2EF-7BEC-4A10-B7ED-2E8EC70C2EE3}">
      <dgm:prSet/>
      <dgm:spPr/>
      <dgm:t>
        <a:bodyPr/>
        <a:lstStyle/>
        <a:p>
          <a:endParaRPr lang="en-US"/>
        </a:p>
      </dgm:t>
    </dgm:pt>
    <dgm:pt modelId="{8EF51B58-CA95-4D9C-AB8B-804A071DAD67}" type="sibTrans" cxnId="{50D2D2EF-7BEC-4A10-B7ED-2E8EC70C2EE3}">
      <dgm:prSet/>
      <dgm:spPr/>
      <dgm:t>
        <a:bodyPr/>
        <a:lstStyle/>
        <a:p>
          <a:endParaRPr lang="en-US"/>
        </a:p>
      </dgm:t>
    </dgm:pt>
    <dgm:pt modelId="{E020AFB8-2C22-4FED-A122-B05F2C21E5EE}" type="pres">
      <dgm:prSet presAssocID="{67FE8A55-FB6C-4FEF-A98A-8EEEEBEBF185}" presName="linear" presStyleCnt="0">
        <dgm:presLayoutVars>
          <dgm:animLvl val="lvl"/>
          <dgm:resizeHandles val="exact"/>
        </dgm:presLayoutVars>
      </dgm:prSet>
      <dgm:spPr/>
    </dgm:pt>
    <dgm:pt modelId="{91BEA835-FA3F-413E-B858-C49E10DF6626}" type="pres">
      <dgm:prSet presAssocID="{8D36A4D8-8CBC-4331-BC3A-CD16ED5C6AA3}" presName="parentText" presStyleLbl="node1" presStyleIdx="0" presStyleCnt="2">
        <dgm:presLayoutVars>
          <dgm:chMax val="0"/>
          <dgm:bulletEnabled val="1"/>
        </dgm:presLayoutVars>
      </dgm:prSet>
      <dgm:spPr/>
    </dgm:pt>
    <dgm:pt modelId="{05F91078-9D7A-49A6-878B-8FBE7650CFEE}" type="pres">
      <dgm:prSet presAssocID="{053E9720-0269-4AB2-8B5F-73203F7F9767}" presName="spacer" presStyleCnt="0"/>
      <dgm:spPr/>
    </dgm:pt>
    <dgm:pt modelId="{1B87054E-7E90-4679-B677-274326A4CF85}" type="pres">
      <dgm:prSet presAssocID="{0586966A-766C-46A8-9639-0A94737C4EBC}" presName="parentText" presStyleLbl="node1" presStyleIdx="1" presStyleCnt="2">
        <dgm:presLayoutVars>
          <dgm:chMax val="0"/>
          <dgm:bulletEnabled val="1"/>
        </dgm:presLayoutVars>
      </dgm:prSet>
      <dgm:spPr/>
    </dgm:pt>
  </dgm:ptLst>
  <dgm:cxnLst>
    <dgm:cxn modelId="{8B6B5B5F-3D44-4944-9335-7A7B2E530830}" srcId="{67FE8A55-FB6C-4FEF-A98A-8EEEEBEBF185}" destId="{8D36A4D8-8CBC-4331-BC3A-CD16ED5C6AA3}" srcOrd="0" destOrd="0" parTransId="{51DE91BA-ED98-4A4A-8A87-E9D91F60D7FB}" sibTransId="{053E9720-0269-4AB2-8B5F-73203F7F9767}"/>
    <dgm:cxn modelId="{AFA9B9D2-E480-4918-B44D-92AE887B8BC9}" type="presOf" srcId="{0586966A-766C-46A8-9639-0A94737C4EBC}" destId="{1B87054E-7E90-4679-B677-274326A4CF85}" srcOrd="0" destOrd="0" presId="urn:microsoft.com/office/officeart/2005/8/layout/vList2"/>
    <dgm:cxn modelId="{550C4B5A-C49F-4AE7-8184-4F1815685CFC}" type="presOf" srcId="{67FE8A55-FB6C-4FEF-A98A-8EEEEBEBF185}" destId="{E020AFB8-2C22-4FED-A122-B05F2C21E5EE}" srcOrd="0" destOrd="0" presId="urn:microsoft.com/office/officeart/2005/8/layout/vList2"/>
    <dgm:cxn modelId="{50D2D2EF-7BEC-4A10-B7ED-2E8EC70C2EE3}" srcId="{67FE8A55-FB6C-4FEF-A98A-8EEEEBEBF185}" destId="{0586966A-766C-46A8-9639-0A94737C4EBC}" srcOrd="1" destOrd="0" parTransId="{A16FEFF9-A116-4E4E-AF33-1B987E271413}" sibTransId="{8EF51B58-CA95-4D9C-AB8B-804A071DAD67}"/>
    <dgm:cxn modelId="{EADE7196-4FB1-487A-9710-58096AC085F2}" type="presOf" srcId="{8D36A4D8-8CBC-4331-BC3A-CD16ED5C6AA3}" destId="{91BEA835-FA3F-413E-B858-C49E10DF6626}" srcOrd="0" destOrd="0" presId="urn:microsoft.com/office/officeart/2005/8/layout/vList2"/>
    <dgm:cxn modelId="{31DECBA0-5509-4B32-8E1A-45BC7B028184}" type="presParOf" srcId="{E020AFB8-2C22-4FED-A122-B05F2C21E5EE}" destId="{91BEA835-FA3F-413E-B858-C49E10DF6626}" srcOrd="0" destOrd="0" presId="urn:microsoft.com/office/officeart/2005/8/layout/vList2"/>
    <dgm:cxn modelId="{4EAB8A8D-7F8A-4564-8566-30B0B46A445D}" type="presParOf" srcId="{E020AFB8-2C22-4FED-A122-B05F2C21E5EE}" destId="{05F91078-9D7A-49A6-878B-8FBE7650CFEE}" srcOrd="1" destOrd="0" presId="urn:microsoft.com/office/officeart/2005/8/layout/vList2"/>
    <dgm:cxn modelId="{3773AFE1-EED4-4EB7-B721-D63BF47C1E00}" type="presParOf" srcId="{E020AFB8-2C22-4FED-A122-B05F2C21E5EE}" destId="{1B87054E-7E90-4679-B677-274326A4CF8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EA835-FA3F-413E-B858-C49E10DF6626}">
      <dsp:nvSpPr>
        <dsp:cNvPr id="0" name=""/>
        <dsp:cNvSpPr/>
      </dsp:nvSpPr>
      <dsp:spPr>
        <a:xfrm>
          <a:off x="0" y="1082"/>
          <a:ext cx="8763000" cy="9921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smtClean="0">
              <a:latin typeface="Cambria" panose="02040503050406030204" pitchFamily="18" charset="0"/>
              <a:ea typeface="Cambria" panose="02040503050406030204" pitchFamily="18" charset="0"/>
            </a:rPr>
            <a:t>The columns that are the inputs are referred to as input variables</a:t>
          </a:r>
          <a:endParaRPr lang="en-US" sz="2400" kern="1200">
            <a:latin typeface="Cambria" panose="02040503050406030204" pitchFamily="18" charset="0"/>
            <a:ea typeface="Cambria" panose="02040503050406030204" pitchFamily="18" charset="0"/>
          </a:endParaRPr>
        </a:p>
      </dsp:txBody>
      <dsp:txXfrm>
        <a:off x="48433" y="49515"/>
        <a:ext cx="8666134" cy="895294"/>
      </dsp:txXfrm>
    </dsp:sp>
    <dsp:sp modelId="{1B87054E-7E90-4679-B677-274326A4CF85}">
      <dsp:nvSpPr>
        <dsp:cNvPr id="0" name=""/>
        <dsp:cNvSpPr/>
      </dsp:nvSpPr>
      <dsp:spPr>
        <a:xfrm>
          <a:off x="0" y="1145882"/>
          <a:ext cx="8763000" cy="99216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0" i="0" kern="1200" dirty="0" smtClean="0">
              <a:latin typeface="Cambria" panose="02040503050406030204" pitchFamily="18" charset="0"/>
              <a:ea typeface="Cambria" panose="02040503050406030204" pitchFamily="18" charset="0"/>
            </a:rPr>
            <a:t>The column of data we would like to predict is called the output variable or </a:t>
          </a:r>
          <a:r>
            <a:rPr lang="en-US" sz="2400" b="1" i="1" kern="1200" dirty="0" smtClean="0">
              <a:latin typeface="Cambria" panose="02040503050406030204" pitchFamily="18" charset="0"/>
              <a:ea typeface="Cambria" panose="02040503050406030204" pitchFamily="18" charset="0"/>
            </a:rPr>
            <a:t>response variable</a:t>
          </a:r>
          <a:endParaRPr lang="en-US" sz="2400" kern="1200" dirty="0">
            <a:latin typeface="Cambria" panose="02040503050406030204" pitchFamily="18" charset="0"/>
            <a:ea typeface="Cambria" panose="02040503050406030204" pitchFamily="18" charset="0"/>
          </a:endParaRPr>
        </a:p>
      </dsp:txBody>
      <dsp:txXfrm>
        <a:off x="48433" y="1194315"/>
        <a:ext cx="8666134" cy="8952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161345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195" name="Google Shape;195;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80310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71" name="Google Shape;271;p10: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76610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2: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4174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308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309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030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730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392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043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2539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01" name="Google Shape;201;p2: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3628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40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004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539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467888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24: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01830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32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94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8761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4638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98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3: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5547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4701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41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2" name="Google Shape;42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2: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32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3571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253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4: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444" name="Google Shape;444;p34: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42509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452" name="Google Shape;452;p35: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428581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717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4525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2266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514" name="Google Shape;514;p39: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5" name="Google Shape;51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84963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4: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26" name="Google Shape;226;p4: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71202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522" name="Google Shape;522;p40: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104218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0884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312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3: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562" name="Google Shape;562;p43: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3" name="Google Shape;56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5581902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0078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5: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45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42022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029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67180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9115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542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34" name="Google Shape;234;p5: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0137693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0927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99716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7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4955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54: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651" name="Google Shape;651;p54: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41140782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5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659" name="Google Shape;659;p55: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1603608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5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a:solidFill>
                  <a:srgbClr val="000000"/>
                </a:solidFill>
                <a:latin typeface="Times New Roman"/>
                <a:ea typeface="Times New Roman"/>
                <a:cs typeface="Times New Roman"/>
                <a:sym typeface="Times New Roman"/>
              </a:rPr>
              <a:t>8/11/2020 2:11 PM</a:t>
            </a:r>
            <a:endParaRPr sz="700">
              <a:solidFill>
                <a:srgbClr val="000000"/>
              </a:solidFill>
              <a:latin typeface="Times New Roman"/>
              <a:ea typeface="Times New Roman"/>
              <a:cs typeface="Times New Roman"/>
              <a:sym typeface="Times New Roman"/>
            </a:endParaRPr>
          </a:p>
        </p:txBody>
      </p:sp>
      <p:sp>
        <p:nvSpPr>
          <p:cNvPr id="669" name="Google Shape;669;p56: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0" name="Google Shape;670;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2413830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9621128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58: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58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23022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88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6: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41" name="Google Shape;241;p6: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2" name="Google Shape;24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2454265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48323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1916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6" name="Google Shape;71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372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5" name="Google Shape;72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0034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47799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26527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760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2" name="Google Shape;752;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p67:notes"/>
          <p:cNvSpPr txBox="1">
            <a:spLocks noGrp="1"/>
          </p:cNvSpPr>
          <p:nvPr>
            <p:ph type="sldNum" idx="12"/>
          </p:nvPr>
        </p:nvSpPr>
        <p:spPr>
          <a:xfrm>
            <a:off x="5353050" y="6791325"/>
            <a:ext cx="4094163" cy="357188"/>
          </a:xfrm>
          <a:prstGeom prst="rect">
            <a:avLst/>
          </a:prstGeom>
          <a:noFill/>
          <a:ln>
            <a:noFill/>
          </a:ln>
        </p:spPr>
        <p:txBody>
          <a:bodyPr spcFirstLastPara="1" wrap="square" lIns="94850" tIns="47425" rIns="94850" bIns="4742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67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23066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1" name="Google Shape;76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50696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305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7: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49" name="Google Shape;249;p7: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26208795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3" name="Google Shape;773;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0975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0" name="Google Shape;780;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6405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7778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4" name="Google Shape;79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99025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0" name="Google Shape;800;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rgbClr val="000000"/>
                </a:solidFill>
                <a:latin typeface="Calibri"/>
                <a:ea typeface="Calibri"/>
                <a:cs typeface="Calibri"/>
                <a:sym typeface="Calibri"/>
              </a:rPr>
              <a:t>74</a:t>
            </a:fld>
            <a:endParaRPr sz="12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7783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56" name="Google Shape;256;p8: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36832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9: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700" b="0" i="0" u="none" strike="noStrike" cap="none">
                <a:solidFill>
                  <a:srgbClr val="000000"/>
                </a:solidFill>
                <a:latin typeface="Times New Roman"/>
                <a:ea typeface="Times New Roman"/>
                <a:cs typeface="Times New Roman"/>
                <a:sym typeface="Times New Roman"/>
              </a:rPr>
              <a:t>8/11/2020 2:11 PM</a:t>
            </a:r>
            <a:endParaRPr sz="700" b="0" i="0" u="none" strike="noStrike" cap="none">
              <a:solidFill>
                <a:srgbClr val="000000"/>
              </a:solidFill>
              <a:latin typeface="Times New Roman"/>
              <a:ea typeface="Times New Roman"/>
              <a:cs typeface="Times New Roman"/>
              <a:sym typeface="Times New Roman"/>
            </a:endParaRPr>
          </a:p>
        </p:txBody>
      </p:sp>
      <p:sp>
        <p:nvSpPr>
          <p:cNvPr id="263" name="Google Shape;263;p9:notes"/>
          <p:cNvSpPr>
            <a:spLocks noGrp="1" noRot="1" noChangeAspect="1"/>
          </p:cNvSpPr>
          <p:nvPr>
            <p:ph type="sldImg" idx="2"/>
          </p:nvPr>
        </p:nvSpPr>
        <p:spPr>
          <a:xfrm>
            <a:off x="815975" y="434975"/>
            <a:ext cx="5226050" cy="39195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4" name="Google Shape;26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20210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457200" y="1600204"/>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1"/>
          <p:cNvSpPr txBox="1">
            <a:spLocks noGrp="1"/>
          </p:cNvSpPr>
          <p:nvPr>
            <p:ph type="body" idx="1"/>
          </p:nvPr>
        </p:nvSpPr>
        <p:spPr>
          <a:xfrm rot="5400000">
            <a:off x="2309018" y="-251615"/>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5" name="Google Shape;65;p11"/>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11"/>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1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3"/>
        <p:cNvGrpSpPr/>
        <p:nvPr/>
      </p:nvGrpSpPr>
      <p:grpSpPr>
        <a:xfrm>
          <a:off x="0" y="0"/>
          <a:ext cx="0" cy="0"/>
          <a:chOff x="0" y="0"/>
          <a:chExt cx="0" cy="0"/>
        </a:xfrm>
      </p:grpSpPr>
      <p:sp>
        <p:nvSpPr>
          <p:cNvPr id="74" name="Google Shape;74;p13"/>
          <p:cNvSpPr txBox="1">
            <a:spLocks noGrp="1"/>
          </p:cNvSpPr>
          <p:nvPr>
            <p:ph type="body" idx="1"/>
          </p:nvPr>
        </p:nvSpPr>
        <p:spPr>
          <a:xfrm>
            <a:off x="491304" y="914403"/>
            <a:ext cx="7890696" cy="5408741"/>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1pPr>
            <a:lvl2pPr marL="914400" marR="0" lvl="1"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5"/>
        <p:cNvGrpSpPr/>
        <p:nvPr/>
      </p:nvGrpSpPr>
      <p:grpSpPr>
        <a:xfrm>
          <a:off x="0" y="0"/>
          <a:ext cx="0" cy="0"/>
          <a:chOff x="0" y="0"/>
          <a:chExt cx="0" cy="0"/>
        </a:xfrm>
      </p:grpSpPr>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8"/>
        <p:cNvGrpSpPr/>
        <p:nvPr/>
      </p:nvGrpSpPr>
      <p:grpSpPr>
        <a:xfrm>
          <a:off x="0" y="0"/>
          <a:ext cx="0" cy="0"/>
          <a:chOff x="0" y="0"/>
          <a:chExt cx="0" cy="0"/>
        </a:xfrm>
      </p:grpSpPr>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82"/>
        <p:cNvGrpSpPr/>
        <p:nvPr/>
      </p:nvGrpSpPr>
      <p:grpSpPr>
        <a:xfrm>
          <a:off x="0" y="0"/>
          <a:ext cx="0" cy="0"/>
          <a:chOff x="0" y="0"/>
          <a:chExt cx="0" cy="0"/>
        </a:xfrm>
      </p:grpSpPr>
      <p:pic>
        <p:nvPicPr>
          <p:cNvPr id="83" name="Google Shape;83;p18"/>
          <p:cNvPicPr preferRelativeResize="0"/>
          <p:nvPr/>
        </p:nvPicPr>
        <p:blipFill rotWithShape="1">
          <a:blip r:embed="rId2">
            <a:alphaModFix/>
          </a:blip>
          <a:srcRect/>
          <a:stretch/>
        </p:blipFill>
        <p:spPr>
          <a:xfrm>
            <a:off x="0" y="209550"/>
            <a:ext cx="9144000" cy="419100"/>
          </a:xfrm>
          <a:prstGeom prst="rect">
            <a:avLst/>
          </a:prstGeom>
          <a:noFill/>
          <a:ln>
            <a:noFill/>
          </a:ln>
        </p:spPr>
      </p:pic>
      <p:sp>
        <p:nvSpPr>
          <p:cNvPr id="84" name="Google Shape;84;p18"/>
          <p:cNvSpPr/>
          <p:nvPr/>
        </p:nvSpPr>
        <p:spPr>
          <a:xfrm>
            <a:off x="0" y="628650"/>
            <a:ext cx="9144000" cy="62293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000000"/>
              </a:solidFill>
              <a:latin typeface="Cambria"/>
              <a:ea typeface="Cambria"/>
              <a:cs typeface="Cambria"/>
              <a:sym typeface="Cambria"/>
            </a:endParaRPr>
          </a:p>
        </p:txBody>
      </p:sp>
      <p:pic>
        <p:nvPicPr>
          <p:cNvPr id="85" name="Google Shape;85;p18" descr="120616---Final-Logo-Transparent.png"/>
          <p:cNvPicPr preferRelativeResize="0"/>
          <p:nvPr/>
        </p:nvPicPr>
        <p:blipFill rotWithShape="1">
          <a:blip r:embed="rId3">
            <a:alphaModFix/>
          </a:blip>
          <a:srcRect/>
          <a:stretch/>
        </p:blipFill>
        <p:spPr>
          <a:xfrm>
            <a:off x="8292612" y="0"/>
            <a:ext cx="775188" cy="914400"/>
          </a:xfrm>
          <a:prstGeom prst="rect">
            <a:avLst/>
          </a:prstGeom>
          <a:noFill/>
          <a:ln>
            <a:noFill/>
          </a:ln>
        </p:spPr>
      </p:pic>
      <p:sp>
        <p:nvSpPr>
          <p:cNvPr id="86" name="Google Shape;86;p18"/>
          <p:cNvSpPr txBox="1">
            <a:spLocks noGrp="1"/>
          </p:cNvSpPr>
          <p:nvPr>
            <p:ph type="body" idx="1"/>
          </p:nvPr>
        </p:nvSpPr>
        <p:spPr>
          <a:xfrm>
            <a:off x="304800" y="762003"/>
            <a:ext cx="8569569" cy="5408741"/>
          </a:xfrm>
          <a:prstGeom prst="rect">
            <a:avLst/>
          </a:prstGeom>
          <a:noFill/>
          <a:ln>
            <a:noFill/>
          </a:ln>
        </p:spPr>
        <p:txBody>
          <a:bodyPr spcFirstLastPara="1" wrap="square" lIns="91425" tIns="45700" rIns="91425" bIns="45700" anchor="t" anchorCtr="0">
            <a:noAutofit/>
          </a:bodyPr>
          <a:lstStyle>
            <a:lvl1pPr marL="457200" marR="0" lvl="0" indent="-368300" algn="l" rtl="0">
              <a:spcBef>
                <a:spcPts val="440"/>
              </a:spcBef>
              <a:spcAft>
                <a:spcPts val="0"/>
              </a:spcAft>
              <a:buClr>
                <a:schemeClr val="dk1"/>
              </a:buClr>
              <a:buSzPts val="2200"/>
              <a:buFont typeface="Arial"/>
              <a:buChar char="•"/>
              <a:defRPr sz="2200" b="0" i="0" u="none" strike="noStrike" cap="none">
                <a:solidFill>
                  <a:schemeClr val="dk1"/>
                </a:solidFill>
                <a:latin typeface="Cambria"/>
                <a:ea typeface="Cambria"/>
                <a:cs typeface="Cambria"/>
                <a:sym typeface="Cambri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7" name="Google Shape;87;p18"/>
          <p:cNvSpPr txBox="1">
            <a:spLocks noGrp="1"/>
          </p:cNvSpPr>
          <p:nvPr>
            <p:ph type="ftr" idx="11"/>
          </p:nvPr>
        </p:nvSpPr>
        <p:spPr>
          <a:xfrm>
            <a:off x="3124200" y="6356377"/>
            <a:ext cx="28956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6553200" y="6356377"/>
            <a:ext cx="21336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rgbClr val="000000"/>
                </a:solidFill>
                <a:latin typeface="Arial"/>
                <a:ea typeface="Arial"/>
                <a:cs typeface="Arial"/>
                <a:sym typeface="Arial"/>
              </a:defRPr>
            </a:lvl1pPr>
            <a:lvl2pPr marL="0" marR="0" lvl="1" indent="0" algn="r">
              <a:spcBef>
                <a:spcPts val="0"/>
              </a:spcBef>
              <a:buNone/>
              <a:defRPr sz="1200">
                <a:solidFill>
                  <a:srgbClr val="000000"/>
                </a:solidFill>
                <a:latin typeface="Arial"/>
                <a:ea typeface="Arial"/>
                <a:cs typeface="Arial"/>
                <a:sym typeface="Arial"/>
              </a:defRPr>
            </a:lvl2pPr>
            <a:lvl3pPr marL="0" marR="0" lvl="2" indent="0" algn="r">
              <a:spcBef>
                <a:spcPts val="0"/>
              </a:spcBef>
              <a:buNone/>
              <a:defRPr sz="1200">
                <a:solidFill>
                  <a:srgbClr val="000000"/>
                </a:solidFill>
                <a:latin typeface="Arial"/>
                <a:ea typeface="Arial"/>
                <a:cs typeface="Arial"/>
                <a:sym typeface="Arial"/>
              </a:defRPr>
            </a:lvl3pPr>
            <a:lvl4pPr marL="0" marR="0" lvl="3" indent="0" algn="r">
              <a:spcBef>
                <a:spcPts val="0"/>
              </a:spcBef>
              <a:buNone/>
              <a:defRPr sz="1200">
                <a:solidFill>
                  <a:srgbClr val="000000"/>
                </a:solidFill>
                <a:latin typeface="Arial"/>
                <a:ea typeface="Arial"/>
                <a:cs typeface="Arial"/>
                <a:sym typeface="Arial"/>
              </a:defRPr>
            </a:lvl4pPr>
            <a:lvl5pPr marL="0" marR="0" lvl="4" indent="0" algn="r">
              <a:spcBef>
                <a:spcPts val="0"/>
              </a:spcBef>
              <a:buNone/>
              <a:defRPr sz="1200">
                <a:solidFill>
                  <a:srgbClr val="000000"/>
                </a:solidFill>
                <a:latin typeface="Arial"/>
                <a:ea typeface="Arial"/>
                <a:cs typeface="Arial"/>
                <a:sym typeface="Arial"/>
              </a:defRPr>
            </a:lvl5pPr>
            <a:lvl6pPr marL="0" marR="0" lvl="5" indent="0" algn="r">
              <a:spcBef>
                <a:spcPts val="0"/>
              </a:spcBef>
              <a:buNone/>
              <a:defRPr sz="1200">
                <a:solidFill>
                  <a:srgbClr val="000000"/>
                </a:solidFill>
                <a:latin typeface="Arial"/>
                <a:ea typeface="Arial"/>
                <a:cs typeface="Arial"/>
                <a:sym typeface="Arial"/>
              </a:defRPr>
            </a:lvl6pPr>
            <a:lvl7pPr marL="0" marR="0" lvl="6" indent="0" algn="r">
              <a:spcBef>
                <a:spcPts val="0"/>
              </a:spcBef>
              <a:buNone/>
              <a:defRPr sz="1200">
                <a:solidFill>
                  <a:srgbClr val="000000"/>
                </a:solidFill>
                <a:latin typeface="Arial"/>
                <a:ea typeface="Arial"/>
                <a:cs typeface="Arial"/>
                <a:sym typeface="Arial"/>
              </a:defRPr>
            </a:lvl7pPr>
            <a:lvl8pPr marL="0" marR="0" lvl="7" indent="0" algn="r">
              <a:spcBef>
                <a:spcPts val="0"/>
              </a:spcBef>
              <a:buNone/>
              <a:defRPr sz="1200">
                <a:solidFill>
                  <a:srgbClr val="000000"/>
                </a:solidFill>
                <a:latin typeface="Arial"/>
                <a:ea typeface="Arial"/>
                <a:cs typeface="Arial"/>
                <a:sym typeface="Arial"/>
              </a:defRPr>
            </a:lvl8pPr>
            <a:lvl9pPr marL="0" marR="0" lvl="8" indent="0" algn="r">
              <a:spcBef>
                <a:spcPts val="0"/>
              </a:spcBef>
              <a:buNone/>
              <a:defRPr sz="12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9"/>
        <p:cNvGrpSpPr/>
        <p:nvPr/>
      </p:nvGrpSpPr>
      <p:grpSpPr>
        <a:xfrm>
          <a:off x="0" y="0"/>
          <a:ext cx="0" cy="0"/>
          <a:chOff x="0" y="0"/>
          <a:chExt cx="0" cy="0"/>
        </a:xfrm>
      </p:grpSpPr>
      <p:sp>
        <p:nvSpPr>
          <p:cNvPr id="90" name="Google Shape;90;p19"/>
          <p:cNvSpPr txBox="1">
            <a:spLocks noGrp="1"/>
          </p:cNvSpPr>
          <p:nvPr>
            <p:ph type="ftr" idx="11"/>
          </p:nvPr>
        </p:nvSpPr>
        <p:spPr>
          <a:xfrm>
            <a:off x="3124200" y="6356377"/>
            <a:ext cx="2895600" cy="3651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sz="12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sldNum" idx="12"/>
          </p:nvPr>
        </p:nvSpPr>
        <p:spPr>
          <a:xfrm>
            <a:off x="6553200" y="6356377"/>
            <a:ext cx="2133600" cy="365125"/>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rgbClr val="000000"/>
                </a:solidFill>
                <a:latin typeface="Arial"/>
                <a:ea typeface="Arial"/>
                <a:cs typeface="Arial"/>
                <a:sym typeface="Arial"/>
              </a:defRPr>
            </a:lvl1pPr>
            <a:lvl2pPr marL="0" marR="0" lvl="1" indent="0" algn="r">
              <a:spcBef>
                <a:spcPts val="0"/>
              </a:spcBef>
              <a:buNone/>
              <a:defRPr sz="1200">
                <a:solidFill>
                  <a:srgbClr val="000000"/>
                </a:solidFill>
                <a:latin typeface="Arial"/>
                <a:ea typeface="Arial"/>
                <a:cs typeface="Arial"/>
                <a:sym typeface="Arial"/>
              </a:defRPr>
            </a:lvl2pPr>
            <a:lvl3pPr marL="0" marR="0" lvl="2" indent="0" algn="r">
              <a:spcBef>
                <a:spcPts val="0"/>
              </a:spcBef>
              <a:buNone/>
              <a:defRPr sz="1200">
                <a:solidFill>
                  <a:srgbClr val="000000"/>
                </a:solidFill>
                <a:latin typeface="Arial"/>
                <a:ea typeface="Arial"/>
                <a:cs typeface="Arial"/>
                <a:sym typeface="Arial"/>
              </a:defRPr>
            </a:lvl3pPr>
            <a:lvl4pPr marL="0" marR="0" lvl="3" indent="0" algn="r">
              <a:spcBef>
                <a:spcPts val="0"/>
              </a:spcBef>
              <a:buNone/>
              <a:defRPr sz="1200">
                <a:solidFill>
                  <a:srgbClr val="000000"/>
                </a:solidFill>
                <a:latin typeface="Arial"/>
                <a:ea typeface="Arial"/>
                <a:cs typeface="Arial"/>
                <a:sym typeface="Arial"/>
              </a:defRPr>
            </a:lvl4pPr>
            <a:lvl5pPr marL="0" marR="0" lvl="4" indent="0" algn="r">
              <a:spcBef>
                <a:spcPts val="0"/>
              </a:spcBef>
              <a:buNone/>
              <a:defRPr sz="1200">
                <a:solidFill>
                  <a:srgbClr val="000000"/>
                </a:solidFill>
                <a:latin typeface="Arial"/>
                <a:ea typeface="Arial"/>
                <a:cs typeface="Arial"/>
                <a:sym typeface="Arial"/>
              </a:defRPr>
            </a:lvl5pPr>
            <a:lvl6pPr marL="0" marR="0" lvl="5" indent="0" algn="r">
              <a:spcBef>
                <a:spcPts val="0"/>
              </a:spcBef>
              <a:buNone/>
              <a:defRPr sz="1200">
                <a:solidFill>
                  <a:srgbClr val="000000"/>
                </a:solidFill>
                <a:latin typeface="Arial"/>
                <a:ea typeface="Arial"/>
                <a:cs typeface="Arial"/>
                <a:sym typeface="Arial"/>
              </a:defRPr>
            </a:lvl6pPr>
            <a:lvl7pPr marL="0" marR="0" lvl="6" indent="0" algn="r">
              <a:spcBef>
                <a:spcPts val="0"/>
              </a:spcBef>
              <a:buNone/>
              <a:defRPr sz="1200">
                <a:solidFill>
                  <a:srgbClr val="000000"/>
                </a:solidFill>
                <a:latin typeface="Arial"/>
                <a:ea typeface="Arial"/>
                <a:cs typeface="Arial"/>
                <a:sym typeface="Arial"/>
              </a:defRPr>
            </a:lvl7pPr>
            <a:lvl8pPr marL="0" marR="0" lvl="7" indent="0" algn="r">
              <a:spcBef>
                <a:spcPts val="0"/>
              </a:spcBef>
              <a:buNone/>
              <a:defRPr sz="1200">
                <a:solidFill>
                  <a:srgbClr val="000000"/>
                </a:solidFill>
                <a:latin typeface="Arial"/>
                <a:ea typeface="Arial"/>
                <a:cs typeface="Arial"/>
                <a:sym typeface="Arial"/>
              </a:defRPr>
            </a:lvl8pPr>
            <a:lvl9pPr marL="0" marR="0" lvl="8" indent="0" algn="r">
              <a:spcBef>
                <a:spcPts val="0"/>
              </a:spcBef>
              <a:buNone/>
              <a:defRPr sz="1200">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1"/>
        <p:cNvGrpSpPr/>
        <p:nvPr/>
      </p:nvGrpSpPr>
      <p:grpSpPr>
        <a:xfrm>
          <a:off x="0" y="0"/>
          <a:ext cx="0" cy="0"/>
          <a:chOff x="0" y="0"/>
          <a:chExt cx="0" cy="0"/>
        </a:xfrm>
      </p:grpSpPr>
      <p:sp>
        <p:nvSpPr>
          <p:cNvPr id="102" name="Google Shape;102;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3" name="Google Shape;103;p21"/>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2"/>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Char char="•"/>
              <a:defRPr sz="2000">
                <a:latin typeface="Cambria"/>
                <a:ea typeface="Cambria"/>
                <a:cs typeface="Cambria"/>
                <a:sym typeface="Cambria"/>
              </a:defRPr>
            </a:lvl1pPr>
            <a:lvl2pPr marL="914400" lvl="1" indent="-308610" algn="l">
              <a:spcBef>
                <a:spcPts val="360"/>
              </a:spcBef>
              <a:spcAft>
                <a:spcPts val="0"/>
              </a:spcAft>
              <a:buClr>
                <a:schemeClr val="dk1"/>
              </a:buClr>
              <a:buSzPts val="1260"/>
              <a:buFont typeface="Courier New"/>
              <a:buChar char="o"/>
              <a:defRPr sz="1800">
                <a:latin typeface="Cambria"/>
                <a:ea typeface="Cambria"/>
                <a:cs typeface="Cambria"/>
                <a:sym typeface="Cambria"/>
              </a:defRPr>
            </a:lvl2pPr>
            <a:lvl3pPr marL="1371600" lvl="2" indent="-330200" algn="l">
              <a:spcBef>
                <a:spcPts val="320"/>
              </a:spcBef>
              <a:spcAft>
                <a:spcPts val="0"/>
              </a:spcAft>
              <a:buClr>
                <a:schemeClr val="dk1"/>
              </a:buClr>
              <a:buSzPts val="1600"/>
              <a:buChar char="•"/>
              <a:defRPr sz="1600">
                <a:latin typeface="Cambria"/>
                <a:ea typeface="Cambria"/>
                <a:cs typeface="Cambria"/>
                <a:sym typeface="Cambria"/>
              </a:defRPr>
            </a:lvl3pPr>
            <a:lvl4pPr marL="1828800" lvl="3" indent="-317500" algn="l">
              <a:spcBef>
                <a:spcPts val="280"/>
              </a:spcBef>
              <a:spcAft>
                <a:spcPts val="0"/>
              </a:spcAft>
              <a:buClr>
                <a:schemeClr val="dk1"/>
              </a:buClr>
              <a:buSzPts val="1400"/>
              <a:buChar char="–"/>
              <a:defRPr sz="1400">
                <a:latin typeface="Cambria"/>
                <a:ea typeface="Cambria"/>
                <a:cs typeface="Cambria"/>
                <a:sym typeface="Cambria"/>
              </a:defRPr>
            </a:lvl4pPr>
            <a:lvl5pPr marL="2286000" lvl="4" indent="-317500" algn="l">
              <a:spcBef>
                <a:spcPts val="280"/>
              </a:spcBef>
              <a:spcAft>
                <a:spcPts val="0"/>
              </a:spcAft>
              <a:buClr>
                <a:schemeClr val="dk1"/>
              </a:buClr>
              <a:buSzPts val="1400"/>
              <a:buChar char="»"/>
              <a:defRPr sz="1400">
                <a:latin typeface="Cambria"/>
                <a:ea typeface="Cambria"/>
                <a:cs typeface="Cambria"/>
                <a:sym typeface="Cambri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lt1"/>
        </a:solidFill>
        <a:effectLst/>
      </p:bgPr>
    </p:bg>
    <p:spTree>
      <p:nvGrpSpPr>
        <p:cNvPr id="1" name="Shape 113"/>
        <p:cNvGrpSpPr/>
        <p:nvPr/>
      </p:nvGrpSpPr>
      <p:grpSpPr>
        <a:xfrm>
          <a:off x="0" y="0"/>
          <a:ext cx="0" cy="0"/>
          <a:chOff x="0" y="0"/>
          <a:chExt cx="0" cy="0"/>
        </a:xfrm>
      </p:grpSpPr>
      <p:pic>
        <p:nvPicPr>
          <p:cNvPr id="114" name="Google Shape;114;p23" descr="C:\Documents and Settings\Administrator\Desktop\Picture1.jpg"/>
          <p:cNvPicPr preferRelativeResize="0"/>
          <p:nvPr/>
        </p:nvPicPr>
        <p:blipFill rotWithShape="1">
          <a:blip r:embed="rId2">
            <a:alphaModFix/>
          </a:blip>
          <a:srcRect/>
          <a:stretch/>
        </p:blipFill>
        <p:spPr>
          <a:xfrm>
            <a:off x="-12700" y="-12700"/>
            <a:ext cx="9175750" cy="6883400"/>
          </a:xfrm>
          <a:prstGeom prst="rect">
            <a:avLst/>
          </a:prstGeom>
          <a:noFill/>
          <a:ln>
            <a:noFill/>
          </a:ln>
        </p:spPr>
      </p:pic>
      <p:sp>
        <p:nvSpPr>
          <p:cNvPr id="115" name="Google Shape;115;p23"/>
          <p:cNvSpPr txBox="1">
            <a:spLocks noGrp="1"/>
          </p:cNvSpPr>
          <p:nvPr>
            <p:ph type="title"/>
          </p:nvPr>
        </p:nvSpPr>
        <p:spPr>
          <a:xfrm>
            <a:off x="685800" y="990600"/>
            <a:ext cx="5029200" cy="1905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3"/>
          <p:cNvSpPr txBox="1">
            <a:spLocks noGrp="1"/>
          </p:cNvSpPr>
          <p:nvPr>
            <p:ph type="body" idx="1"/>
          </p:nvPr>
        </p:nvSpPr>
        <p:spPr>
          <a:xfrm>
            <a:off x="685800" y="2895600"/>
            <a:ext cx="5410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Clr>
                <a:srgbClr val="595959"/>
              </a:buClr>
              <a:buSzPts val="3200"/>
              <a:buNone/>
              <a:defRPr sz="3200" b="1">
                <a:solidFill>
                  <a:srgbClr val="595959"/>
                </a:solidFill>
                <a:latin typeface="Cambria"/>
                <a:ea typeface="Cambria"/>
                <a:cs typeface="Cambria"/>
                <a:sym typeface="Cambria"/>
              </a:defRPr>
            </a:lvl1pPr>
            <a:lvl2pPr marL="914400" lvl="1" indent="-431800" algn="l">
              <a:spcBef>
                <a:spcPts val="640"/>
              </a:spcBef>
              <a:spcAft>
                <a:spcPts val="0"/>
              </a:spcAft>
              <a:buClr>
                <a:srgbClr val="595959"/>
              </a:buClr>
              <a:buSzPts val="3200"/>
              <a:buChar char="–"/>
              <a:defRPr sz="3200" b="1">
                <a:solidFill>
                  <a:srgbClr val="595959"/>
                </a:solidFill>
                <a:latin typeface="Cambria"/>
                <a:ea typeface="Cambria"/>
                <a:cs typeface="Cambria"/>
                <a:sym typeface="Cambria"/>
              </a:defRPr>
            </a:lvl2pPr>
            <a:lvl3pPr marL="1371600" lvl="2" indent="-431800" algn="l">
              <a:spcBef>
                <a:spcPts val="640"/>
              </a:spcBef>
              <a:spcAft>
                <a:spcPts val="0"/>
              </a:spcAft>
              <a:buClr>
                <a:srgbClr val="595959"/>
              </a:buClr>
              <a:buSzPts val="3200"/>
              <a:buChar char="•"/>
              <a:defRPr sz="3200" b="1">
                <a:solidFill>
                  <a:srgbClr val="595959"/>
                </a:solidFill>
                <a:latin typeface="Cambria"/>
                <a:ea typeface="Cambria"/>
                <a:cs typeface="Cambria"/>
                <a:sym typeface="Cambria"/>
              </a:defRPr>
            </a:lvl3pPr>
            <a:lvl4pPr marL="1828800" lvl="3" indent="-431800" algn="l">
              <a:spcBef>
                <a:spcPts val="640"/>
              </a:spcBef>
              <a:spcAft>
                <a:spcPts val="0"/>
              </a:spcAft>
              <a:buClr>
                <a:srgbClr val="595959"/>
              </a:buClr>
              <a:buSzPts val="3200"/>
              <a:buChar char="–"/>
              <a:defRPr sz="3200" b="1">
                <a:solidFill>
                  <a:srgbClr val="595959"/>
                </a:solidFill>
                <a:latin typeface="Cambria"/>
                <a:ea typeface="Cambria"/>
                <a:cs typeface="Cambria"/>
                <a:sym typeface="Cambria"/>
              </a:defRPr>
            </a:lvl4pPr>
            <a:lvl5pPr marL="2286000" lvl="4" indent="-431800" algn="l">
              <a:spcBef>
                <a:spcPts val="640"/>
              </a:spcBef>
              <a:spcAft>
                <a:spcPts val="0"/>
              </a:spcAft>
              <a:buClr>
                <a:srgbClr val="595959"/>
              </a:buClr>
              <a:buSzPts val="3200"/>
              <a:buChar char="»"/>
              <a:defRPr sz="3200" b="1">
                <a:solidFill>
                  <a:srgbClr val="595959"/>
                </a:solidFill>
                <a:latin typeface="Cambria"/>
                <a:ea typeface="Cambria"/>
                <a:cs typeface="Cambria"/>
                <a:sym typeface="Cambri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685800" y="2130429"/>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17"/>
        <p:cNvGrpSpPr/>
        <p:nvPr/>
      </p:nvGrpSpPr>
      <p:grpSpPr>
        <a:xfrm>
          <a:off x="0" y="0"/>
          <a:ext cx="0" cy="0"/>
          <a:chOff x="0" y="0"/>
          <a:chExt cx="0" cy="0"/>
        </a:xfrm>
      </p:grpSpPr>
      <p:grpSp>
        <p:nvGrpSpPr>
          <p:cNvPr id="118" name="Google Shape;118;p24"/>
          <p:cNvGrpSpPr/>
          <p:nvPr/>
        </p:nvGrpSpPr>
        <p:grpSpPr>
          <a:xfrm>
            <a:off x="457200" y="1835150"/>
            <a:ext cx="2898775" cy="2898775"/>
            <a:chOff x="457200" y="2093913"/>
            <a:chExt cx="2898775" cy="2898775"/>
          </a:xfrm>
        </p:grpSpPr>
        <p:grpSp>
          <p:nvGrpSpPr>
            <p:cNvPr id="119" name="Google Shape;119;p24"/>
            <p:cNvGrpSpPr/>
            <p:nvPr/>
          </p:nvGrpSpPr>
          <p:grpSpPr>
            <a:xfrm>
              <a:off x="457200" y="2093913"/>
              <a:ext cx="2898775" cy="2898775"/>
              <a:chOff x="457200" y="2093913"/>
              <a:chExt cx="2898775" cy="2898775"/>
            </a:xfrm>
          </p:grpSpPr>
          <p:sp>
            <p:nvSpPr>
              <p:cNvPr id="120" name="Google Shape;120;p24"/>
              <p:cNvSpPr/>
              <p:nvPr/>
            </p:nvSpPr>
            <p:spPr>
              <a:xfrm>
                <a:off x="1639888" y="3276600"/>
                <a:ext cx="533400" cy="533400"/>
              </a:xfrm>
              <a:prstGeom prst="ellipse">
                <a:avLst/>
              </a:prstGeom>
              <a:solidFill>
                <a:srgbClr val="035642"/>
              </a:solid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120"/>
                  <a:buFont typeface="Noto Sans Symbols"/>
                  <a:buNone/>
                </a:pPr>
                <a:endParaRPr sz="1400">
                  <a:solidFill>
                    <a:srgbClr val="000000"/>
                  </a:solidFill>
                  <a:latin typeface="Arial"/>
                  <a:ea typeface="Arial"/>
                  <a:cs typeface="Arial"/>
                  <a:sym typeface="Arial"/>
                </a:endParaRPr>
              </a:p>
            </p:txBody>
          </p:sp>
          <p:sp>
            <p:nvSpPr>
              <p:cNvPr id="121" name="Google Shape;121;p24"/>
              <p:cNvSpPr/>
              <p:nvPr/>
            </p:nvSpPr>
            <p:spPr>
              <a:xfrm>
                <a:off x="1066800" y="2703513"/>
                <a:ext cx="1679575" cy="1679575"/>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00">
                  <a:solidFill>
                    <a:srgbClr val="000000"/>
                  </a:solidFill>
                  <a:latin typeface="Arial"/>
                  <a:ea typeface="Arial"/>
                  <a:cs typeface="Arial"/>
                  <a:sym typeface="Arial"/>
                </a:endParaRPr>
              </a:p>
            </p:txBody>
          </p:sp>
          <p:sp>
            <p:nvSpPr>
              <p:cNvPr id="122" name="Google Shape;122;p24"/>
              <p:cNvSpPr/>
              <p:nvPr/>
            </p:nvSpPr>
            <p:spPr>
              <a:xfrm>
                <a:off x="457200" y="2093913"/>
                <a:ext cx="2898775" cy="2898775"/>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00">
                  <a:solidFill>
                    <a:srgbClr val="000000"/>
                  </a:solidFill>
                  <a:latin typeface="Arial"/>
                  <a:ea typeface="Arial"/>
                  <a:cs typeface="Arial"/>
                  <a:sym typeface="Arial"/>
                </a:endParaRPr>
              </a:p>
            </p:txBody>
          </p:sp>
        </p:grpSp>
        <p:grpSp>
          <p:nvGrpSpPr>
            <p:cNvPr id="123" name="Google Shape;123;p24"/>
            <p:cNvGrpSpPr/>
            <p:nvPr/>
          </p:nvGrpSpPr>
          <p:grpSpPr>
            <a:xfrm>
              <a:off x="499269" y="2097881"/>
              <a:ext cx="2855913" cy="2886075"/>
              <a:chOff x="340" y="1327"/>
              <a:chExt cx="1799" cy="1818"/>
            </a:xfrm>
          </p:grpSpPr>
          <p:sp>
            <p:nvSpPr>
              <p:cNvPr id="124" name="Google Shape;124;p24"/>
              <p:cNvSpPr/>
              <p:nvPr/>
            </p:nvSpPr>
            <p:spPr>
              <a:xfrm rot="5400000">
                <a:off x="696" y="1709"/>
                <a:ext cx="1057" cy="1057"/>
              </a:xfrm>
              <a:custGeom>
                <a:avLst/>
                <a:gdLst/>
                <a:ahLst/>
                <a:cxnLst/>
                <a:rect l="l" t="t" r="r" b="b"/>
                <a:pathLst>
                  <a:path w="21600" h="21600" extrusionOk="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00">
                  <a:solidFill>
                    <a:srgbClr val="000000"/>
                  </a:solidFill>
                  <a:latin typeface="Arial"/>
                  <a:ea typeface="Arial"/>
                  <a:cs typeface="Arial"/>
                  <a:sym typeface="Arial"/>
                </a:endParaRPr>
              </a:p>
            </p:txBody>
          </p:sp>
          <p:sp>
            <p:nvSpPr>
              <p:cNvPr id="125" name="Google Shape;125;p24"/>
              <p:cNvSpPr/>
              <p:nvPr/>
            </p:nvSpPr>
            <p:spPr>
              <a:xfrm>
                <a:off x="1221" y="2088"/>
                <a:ext cx="208" cy="303"/>
              </a:xfrm>
              <a:custGeom>
                <a:avLst/>
                <a:gdLst/>
                <a:ahLst/>
                <a:cxnLst/>
                <a:rect l="l" t="t" r="r" b="b"/>
                <a:pathLst>
                  <a:path w="208" h="303" extrusionOk="0">
                    <a:moveTo>
                      <a:pt x="0" y="150"/>
                    </a:moveTo>
                    <a:cubicBezTo>
                      <a:pt x="12" y="122"/>
                      <a:pt x="58" y="37"/>
                      <a:pt x="76" y="0"/>
                    </a:cubicBezTo>
                    <a:cubicBezTo>
                      <a:pt x="205" y="54"/>
                      <a:pt x="208" y="245"/>
                      <a:pt x="78" y="303"/>
                    </a:cubicBezTo>
                    <a:cubicBezTo>
                      <a:pt x="32" y="221"/>
                      <a:pt x="16" y="181"/>
                      <a:pt x="0" y="150"/>
                    </a:cubicBezTo>
                    <a:close/>
                  </a:path>
                </a:pathLst>
              </a:custGeom>
              <a:solidFill>
                <a:srgbClr val="969696"/>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00">
                  <a:solidFill>
                    <a:srgbClr val="000000"/>
                  </a:solidFill>
                  <a:latin typeface="Arial"/>
                  <a:ea typeface="Arial"/>
                  <a:cs typeface="Arial"/>
                  <a:sym typeface="Arial"/>
                </a:endParaRPr>
              </a:p>
            </p:txBody>
          </p:sp>
          <p:sp>
            <p:nvSpPr>
              <p:cNvPr id="126" name="Google Shape;126;p24"/>
              <p:cNvSpPr/>
              <p:nvPr/>
            </p:nvSpPr>
            <p:spPr>
              <a:xfrm rot="5400000">
                <a:off x="330" y="1337"/>
                <a:ext cx="1818" cy="1799"/>
              </a:xfrm>
              <a:custGeom>
                <a:avLst/>
                <a:gdLst/>
                <a:ahLst/>
                <a:cxnLst/>
                <a:rect l="l" t="t" r="r" b="b"/>
                <a:pathLst>
                  <a:path w="21600" h="21600" extrusionOk="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p:spPr>
            <p:txBody>
              <a:bodyPr spcFirstLastPara="1" wrap="square" lIns="0" tIns="0" rIns="0" bIns="0" anchor="ctr" anchorCtr="0">
                <a:noAutofit/>
              </a:bodyPr>
              <a:lstStyle/>
              <a:p>
                <a:pPr marL="0" marR="0" lvl="0" indent="0" algn="l" rtl="0">
                  <a:spcBef>
                    <a:spcPts val="0"/>
                  </a:spcBef>
                  <a:spcAft>
                    <a:spcPts val="0"/>
                  </a:spcAft>
                  <a:buNone/>
                </a:pPr>
                <a:endParaRPr sz="2500">
                  <a:solidFill>
                    <a:srgbClr val="000000"/>
                  </a:solidFill>
                  <a:latin typeface="Arial"/>
                  <a:ea typeface="Arial"/>
                  <a:cs typeface="Arial"/>
                  <a:sym typeface="Arial"/>
                </a:endParaRPr>
              </a:p>
            </p:txBody>
          </p:sp>
        </p:grpSp>
      </p:grpSp>
      <p:sp>
        <p:nvSpPr>
          <p:cNvPr id="127" name="Google Shape;127;p24"/>
          <p:cNvSpPr/>
          <p:nvPr/>
        </p:nvSpPr>
        <p:spPr>
          <a:xfrm flipH="1">
            <a:off x="1941513" y="1219200"/>
            <a:ext cx="6684962" cy="4124325"/>
          </a:xfrm>
          <a:prstGeom prst="homePlate">
            <a:avLst>
              <a:gd name="adj" fmla="val 25911"/>
            </a:avLst>
          </a:prstGeom>
          <a:solidFill>
            <a:srgbClr val="FBD4B4">
              <a:alpha val="32941"/>
            </a:srgbClr>
          </a:solidFill>
          <a:ln w="25400" cap="flat" cmpd="sng">
            <a:solidFill>
              <a:srgbClr val="E36C09"/>
            </a:solidFill>
            <a:prstDash val="solid"/>
            <a:miter lim="800000"/>
            <a:headEnd type="none" w="sm" len="sm"/>
            <a:tailEnd type="none" w="sm" len="sm"/>
          </a:ln>
        </p:spPr>
        <p:txBody>
          <a:bodyPr spcFirstLastPara="1" wrap="square" lIns="1080000" tIns="0" rIns="72000" bIns="0" anchor="ctr" anchorCtr="0">
            <a:noAutofit/>
          </a:bodyPr>
          <a:lstStyle/>
          <a:p>
            <a:pPr marL="457200" marR="0" lvl="0" indent="-220662" algn="l" rtl="0">
              <a:lnSpc>
                <a:spcPct val="110000"/>
              </a:lnSpc>
              <a:spcBef>
                <a:spcPts val="0"/>
              </a:spcBef>
              <a:spcAft>
                <a:spcPts val="0"/>
              </a:spcAft>
              <a:buClr>
                <a:schemeClr val="dk1"/>
              </a:buClr>
              <a:buSzPts val="2000"/>
              <a:buFont typeface="Arial"/>
              <a:buNone/>
            </a:pPr>
            <a:endParaRPr sz="2000">
              <a:solidFill>
                <a:srgbClr val="035642"/>
              </a:solidFill>
              <a:latin typeface="Cambria"/>
              <a:ea typeface="Cambria"/>
              <a:cs typeface="Cambria"/>
              <a:sym typeface="Cambria"/>
            </a:endParaRPr>
          </a:p>
        </p:txBody>
      </p:sp>
      <p:sp>
        <p:nvSpPr>
          <p:cNvPr id="128" name="Google Shape;128;p24"/>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body" idx="1"/>
          </p:nvPr>
        </p:nvSpPr>
        <p:spPr>
          <a:xfrm>
            <a:off x="3581400" y="1219200"/>
            <a:ext cx="4648200" cy="4114800"/>
          </a:xfrm>
          <a:prstGeom prst="rect">
            <a:avLst/>
          </a:prstGeom>
          <a:noFill/>
          <a:ln>
            <a:noFill/>
          </a:ln>
        </p:spPr>
        <p:txBody>
          <a:bodyPr spcFirstLastPara="1" wrap="square" lIns="91425" tIns="45700" rIns="91425" bIns="45700" anchor="ctr" anchorCtr="0">
            <a:noAutofit/>
          </a:bodyPr>
          <a:lstStyle>
            <a:lvl1pPr marL="457200" lvl="0" indent="-228600" algn="l">
              <a:spcBef>
                <a:spcPts val="400"/>
              </a:spcBef>
              <a:spcAft>
                <a:spcPts val="0"/>
              </a:spcAft>
              <a:buClr>
                <a:srgbClr val="035642"/>
              </a:buClr>
              <a:buSzPts val="2000"/>
              <a:buNone/>
              <a:defRPr sz="2000" b="1">
                <a:solidFill>
                  <a:srgbClr val="035642"/>
                </a:solidFill>
                <a:latin typeface="Cambria"/>
                <a:ea typeface="Cambria"/>
                <a:cs typeface="Cambria"/>
                <a:sym typeface="Cambria"/>
              </a:defRPr>
            </a:lvl1pPr>
            <a:lvl2pPr marL="914400" lvl="1" indent="-355600" algn="l">
              <a:spcBef>
                <a:spcPts val="400"/>
              </a:spcBef>
              <a:spcAft>
                <a:spcPts val="0"/>
              </a:spcAft>
              <a:buClr>
                <a:srgbClr val="035642"/>
              </a:buClr>
              <a:buSzPts val="2000"/>
              <a:buFont typeface="Arial"/>
              <a:buChar char="•"/>
              <a:defRPr sz="2000">
                <a:solidFill>
                  <a:srgbClr val="035642"/>
                </a:solidFill>
                <a:latin typeface="Cambria"/>
                <a:ea typeface="Cambria"/>
                <a:cs typeface="Cambria"/>
                <a:sym typeface="Cambria"/>
              </a:defRPr>
            </a:lvl2pPr>
            <a:lvl3pPr marL="1371600" lvl="2" indent="-355600" algn="l">
              <a:spcBef>
                <a:spcPts val="400"/>
              </a:spcBef>
              <a:spcAft>
                <a:spcPts val="0"/>
              </a:spcAft>
              <a:buClr>
                <a:srgbClr val="035642"/>
              </a:buClr>
              <a:buSzPts val="2000"/>
              <a:buFont typeface="Courier New"/>
              <a:buChar char="o"/>
              <a:defRPr sz="2000">
                <a:solidFill>
                  <a:srgbClr val="035642"/>
                </a:solidFill>
                <a:latin typeface="Cambria"/>
                <a:ea typeface="Cambria"/>
                <a:cs typeface="Cambria"/>
                <a:sym typeface="Cambria"/>
              </a:defRPr>
            </a:lvl3pPr>
            <a:lvl4pPr marL="1828800" lvl="3" indent="-355600" algn="l">
              <a:spcBef>
                <a:spcPts val="400"/>
              </a:spcBef>
              <a:spcAft>
                <a:spcPts val="0"/>
              </a:spcAft>
              <a:buClr>
                <a:srgbClr val="035642"/>
              </a:buClr>
              <a:buSzPts val="2000"/>
              <a:buChar char="–"/>
              <a:defRPr sz="2000">
                <a:solidFill>
                  <a:srgbClr val="035642"/>
                </a:solidFill>
                <a:latin typeface="Cambria"/>
                <a:ea typeface="Cambria"/>
                <a:cs typeface="Cambria"/>
                <a:sym typeface="Cambria"/>
              </a:defRPr>
            </a:lvl4pPr>
            <a:lvl5pPr marL="2286000" lvl="4" indent="-355600" algn="l">
              <a:spcBef>
                <a:spcPts val="400"/>
              </a:spcBef>
              <a:spcAft>
                <a:spcPts val="0"/>
              </a:spcAft>
              <a:buClr>
                <a:srgbClr val="035642"/>
              </a:buClr>
              <a:buSzPts val="2000"/>
              <a:buChar char="»"/>
              <a:defRPr sz="2000">
                <a:solidFill>
                  <a:srgbClr val="035642"/>
                </a:solidFill>
                <a:latin typeface="Cambria"/>
                <a:ea typeface="Cambria"/>
                <a:cs typeface="Cambria"/>
                <a:sym typeface="Cambri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 calcmode="lin" valueType="num">
                                      <p:cBhvr additive="base">
                                        <p:cTn id="7" dur="500"/>
                                        <p:tgtEl>
                                          <p:spTgt spid="118"/>
                                        </p:tgtEl>
                                        <p:attrNameLst>
                                          <p:attrName>ppt_w</p:attrName>
                                        </p:attrNameLst>
                                      </p:cBhvr>
                                      <p:tavLst>
                                        <p:tav tm="0">
                                          <p:val>
                                            <p:strVal val="0"/>
                                          </p:val>
                                        </p:tav>
                                        <p:tav tm="100000">
                                          <p:val>
                                            <p:strVal val="#ppt_w"/>
                                          </p:val>
                                        </p:tav>
                                      </p:tavLst>
                                    </p:anim>
                                    <p:anim calcmode="lin" valueType="num">
                                      <p:cBhvr additive="base">
                                        <p:cTn id="8" dur="500"/>
                                        <p:tgtEl>
                                          <p:spTgt spid="118"/>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3" name="Google Shape;13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4" name="Google Shape;13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5" name="Google Shape;13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6" name="Google Shape;13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49"/>
        <p:cNvGrpSpPr/>
        <p:nvPr/>
      </p:nvGrpSpPr>
      <p:grpSpPr>
        <a:xfrm>
          <a:off x="0" y="0"/>
          <a:ext cx="0" cy="0"/>
          <a:chOff x="0" y="0"/>
          <a:chExt cx="0" cy="0"/>
        </a:xfrm>
      </p:grpSpPr>
      <p:sp>
        <p:nvSpPr>
          <p:cNvPr id="150" name="Google Shape;150;p2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1" name="Google Shape;151;p2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2" name="Google Shape;152;p28"/>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6"/>
        <p:cNvGrpSpPr/>
        <p:nvPr/>
      </p:nvGrpSpPr>
      <p:grpSpPr>
        <a:xfrm>
          <a:off x="0" y="0"/>
          <a:ext cx="0" cy="0"/>
          <a:chOff x="0" y="0"/>
          <a:chExt cx="0" cy="0"/>
        </a:xfrm>
      </p:grpSpPr>
      <p:sp>
        <p:nvSpPr>
          <p:cNvPr id="157" name="Google Shape;157;p29"/>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8" name="Google Shape;158;p2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9" name="Google Shape;159;p29"/>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3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2" name="Google Shape;17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Calibri"/>
                <a:ea typeface="Calibri"/>
                <a:cs typeface="Calibri"/>
                <a:sym typeface="Calibri"/>
              </a:defRPr>
            </a:lvl1pPr>
            <a:lvl2pPr marL="0" marR="0" lvl="1" indent="0" algn="r">
              <a:spcBef>
                <a:spcPts val="0"/>
              </a:spcBef>
              <a:buNone/>
              <a:defRPr sz="1200">
                <a:solidFill>
                  <a:srgbClr val="888888"/>
                </a:solidFill>
                <a:latin typeface="Calibri"/>
                <a:ea typeface="Calibri"/>
                <a:cs typeface="Calibri"/>
                <a:sym typeface="Calibri"/>
              </a:defRPr>
            </a:lvl2pPr>
            <a:lvl3pPr marL="0" marR="0" lvl="2" indent="0" algn="r">
              <a:spcBef>
                <a:spcPts val="0"/>
              </a:spcBef>
              <a:buNone/>
              <a:defRPr sz="1200">
                <a:solidFill>
                  <a:srgbClr val="888888"/>
                </a:solidFill>
                <a:latin typeface="Calibri"/>
                <a:ea typeface="Calibri"/>
                <a:cs typeface="Calibri"/>
                <a:sym typeface="Calibri"/>
              </a:defRPr>
            </a:lvl3pPr>
            <a:lvl4pPr marL="0" marR="0" lvl="3" indent="0" algn="r">
              <a:spcBef>
                <a:spcPts val="0"/>
              </a:spcBef>
              <a:buNone/>
              <a:defRPr sz="1200">
                <a:solidFill>
                  <a:srgbClr val="888888"/>
                </a:solidFill>
                <a:latin typeface="Calibri"/>
                <a:ea typeface="Calibri"/>
                <a:cs typeface="Calibri"/>
                <a:sym typeface="Calibri"/>
              </a:defRPr>
            </a:lvl4pPr>
            <a:lvl5pPr marL="0" marR="0" lvl="4" indent="0" algn="r">
              <a:spcBef>
                <a:spcPts val="0"/>
              </a:spcBef>
              <a:buNone/>
              <a:defRPr sz="1200">
                <a:solidFill>
                  <a:srgbClr val="888888"/>
                </a:solidFill>
                <a:latin typeface="Calibri"/>
                <a:ea typeface="Calibri"/>
                <a:cs typeface="Calibri"/>
                <a:sym typeface="Calibri"/>
              </a:defRPr>
            </a:lvl5pPr>
            <a:lvl6pPr marL="0" marR="0" lvl="5" indent="0" algn="r">
              <a:spcBef>
                <a:spcPts val="0"/>
              </a:spcBef>
              <a:buNone/>
              <a:defRPr sz="1200">
                <a:solidFill>
                  <a:srgbClr val="888888"/>
                </a:solidFill>
                <a:latin typeface="Calibri"/>
                <a:ea typeface="Calibri"/>
                <a:cs typeface="Calibri"/>
                <a:sym typeface="Calibri"/>
              </a:defRPr>
            </a:lvl6pPr>
            <a:lvl7pPr marL="0" marR="0" lvl="6" indent="0" algn="r">
              <a:spcBef>
                <a:spcPts val="0"/>
              </a:spcBef>
              <a:buNone/>
              <a:defRPr sz="1200">
                <a:solidFill>
                  <a:srgbClr val="888888"/>
                </a:solidFill>
                <a:latin typeface="Calibri"/>
                <a:ea typeface="Calibri"/>
                <a:cs typeface="Calibri"/>
                <a:sym typeface="Calibri"/>
              </a:defRPr>
            </a:lvl7pPr>
            <a:lvl8pPr marL="0" marR="0" lvl="7" indent="0" algn="r">
              <a:spcBef>
                <a:spcPts val="0"/>
              </a:spcBef>
              <a:buNone/>
              <a:defRPr sz="1200">
                <a:solidFill>
                  <a:srgbClr val="888888"/>
                </a:solidFill>
                <a:latin typeface="Calibri"/>
                <a:ea typeface="Calibri"/>
                <a:cs typeface="Calibri"/>
                <a:sym typeface="Calibri"/>
              </a:defRPr>
            </a:lvl8pPr>
            <a:lvl9pPr marL="0" marR="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75"/>
        <p:cNvGrpSpPr/>
        <p:nvPr/>
      </p:nvGrpSpPr>
      <p:grpSpPr>
        <a:xfrm>
          <a:off x="0" y="0"/>
          <a:ext cx="0" cy="0"/>
          <a:chOff x="0" y="0"/>
          <a:chExt cx="0" cy="0"/>
        </a:xfrm>
      </p:grpSpPr>
      <p:sp>
        <p:nvSpPr>
          <p:cNvPr id="176" name="Google Shape;176;p32"/>
          <p:cNvSpPr txBox="1">
            <a:spLocks noGrp="1"/>
          </p:cNvSpPr>
          <p:nvPr>
            <p:ph type="body" idx="1"/>
          </p:nvPr>
        </p:nvSpPr>
        <p:spPr>
          <a:xfrm>
            <a:off x="457200" y="1373059"/>
            <a:ext cx="8229600" cy="5408741"/>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Char char="•"/>
              <a:defRPr sz="2000">
                <a:latin typeface="Cambria"/>
                <a:ea typeface="Cambria"/>
                <a:cs typeface="Cambria"/>
                <a:sym typeface="Cambria"/>
              </a:defRPr>
            </a:lvl1pPr>
            <a:lvl2pPr marL="914400" lvl="1" indent="-342900" algn="l">
              <a:spcBef>
                <a:spcPts val="360"/>
              </a:spcBef>
              <a:spcAft>
                <a:spcPts val="0"/>
              </a:spcAft>
              <a:buClr>
                <a:schemeClr val="dk1"/>
              </a:buClr>
              <a:buSzPts val="1800"/>
              <a:buFont typeface="Courier New"/>
              <a:buChar char="o"/>
              <a:defRPr sz="1800">
                <a:latin typeface="Cambria"/>
                <a:ea typeface="Cambria"/>
                <a:cs typeface="Cambria"/>
                <a:sym typeface="Cambria"/>
              </a:defRPr>
            </a:lvl2pPr>
            <a:lvl3pPr marL="1371600" lvl="2" indent="-342900" algn="l">
              <a:spcBef>
                <a:spcPts val="360"/>
              </a:spcBef>
              <a:spcAft>
                <a:spcPts val="0"/>
              </a:spcAft>
              <a:buClr>
                <a:schemeClr val="dk1"/>
              </a:buClr>
              <a:buSzPts val="1800"/>
              <a:buChar char="•"/>
              <a:defRPr sz="1800">
                <a:latin typeface="Cambria"/>
                <a:ea typeface="Cambria"/>
                <a:cs typeface="Cambria"/>
                <a:sym typeface="Cambria"/>
              </a:defRPr>
            </a:lvl3pPr>
            <a:lvl4pPr marL="1828800" lvl="3" indent="-342900" algn="l">
              <a:spcBef>
                <a:spcPts val="360"/>
              </a:spcBef>
              <a:spcAft>
                <a:spcPts val="0"/>
              </a:spcAft>
              <a:buClr>
                <a:schemeClr val="dk1"/>
              </a:buClr>
              <a:buSzPts val="1800"/>
              <a:buChar char="–"/>
              <a:defRPr sz="1800">
                <a:latin typeface="Cambria"/>
                <a:ea typeface="Cambria"/>
                <a:cs typeface="Cambria"/>
                <a:sym typeface="Cambria"/>
              </a:defRPr>
            </a:lvl4pPr>
            <a:lvl5pPr marL="2286000" lvl="4" indent="-342900" algn="l">
              <a:spcBef>
                <a:spcPts val="360"/>
              </a:spcBef>
              <a:spcAft>
                <a:spcPts val="0"/>
              </a:spcAft>
              <a:buClr>
                <a:schemeClr val="dk1"/>
              </a:buClr>
              <a:buSzPts val="1800"/>
              <a:buChar char="»"/>
              <a:defRPr sz="1800">
                <a:latin typeface="Cambria"/>
                <a:ea typeface="Cambria"/>
                <a:cs typeface="Cambria"/>
                <a:sym typeface="Cambri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7" name="Google Shape;177;p32"/>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2313" y="4406904"/>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0" name="Google Shape;20;p4"/>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4"/>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80"/>
        <p:cNvGrpSpPr/>
        <p:nvPr/>
      </p:nvGrpSpPr>
      <p:grpSpPr>
        <a:xfrm>
          <a:off x="0" y="0"/>
          <a:ext cx="0" cy="0"/>
          <a:chOff x="0" y="0"/>
          <a:chExt cx="0" cy="0"/>
        </a:xfrm>
      </p:grpSpPr>
      <p:sp>
        <p:nvSpPr>
          <p:cNvPr id="181" name="Google Shape;181;p34"/>
          <p:cNvSpPr txBox="1">
            <a:spLocks noGrp="1"/>
          </p:cNvSpPr>
          <p:nvPr>
            <p:ph type="body" idx="1"/>
          </p:nvPr>
        </p:nvSpPr>
        <p:spPr>
          <a:xfrm>
            <a:off x="491304" y="914400"/>
            <a:ext cx="7890696" cy="5408741"/>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Char char="•"/>
              <a:defRPr sz="2000">
                <a:latin typeface="Cambria"/>
                <a:ea typeface="Cambria"/>
                <a:cs typeface="Cambria"/>
                <a:sym typeface="Cambria"/>
              </a:defRPr>
            </a:lvl1pPr>
            <a:lvl2pPr marL="914400" lvl="1" indent="-342900" algn="l">
              <a:spcBef>
                <a:spcPts val="360"/>
              </a:spcBef>
              <a:spcAft>
                <a:spcPts val="0"/>
              </a:spcAft>
              <a:buClr>
                <a:schemeClr val="dk1"/>
              </a:buClr>
              <a:buSzPts val="1800"/>
              <a:buChar char="–"/>
              <a:defRPr sz="1800">
                <a:latin typeface="Cambria"/>
                <a:ea typeface="Cambria"/>
                <a:cs typeface="Cambria"/>
                <a:sym typeface="Cambria"/>
              </a:defRPr>
            </a:lvl2pPr>
            <a:lvl3pPr marL="1371600" lvl="2" indent="-342900" algn="l">
              <a:spcBef>
                <a:spcPts val="360"/>
              </a:spcBef>
              <a:spcAft>
                <a:spcPts val="0"/>
              </a:spcAft>
              <a:buClr>
                <a:schemeClr val="dk1"/>
              </a:buClr>
              <a:buSzPts val="1800"/>
              <a:buChar char="•"/>
              <a:defRPr sz="1800">
                <a:latin typeface="Cambria"/>
                <a:ea typeface="Cambria"/>
                <a:cs typeface="Cambria"/>
                <a:sym typeface="Cambria"/>
              </a:defRPr>
            </a:lvl3pPr>
            <a:lvl4pPr marL="1828800" lvl="3" indent="-342900" algn="l">
              <a:spcBef>
                <a:spcPts val="360"/>
              </a:spcBef>
              <a:spcAft>
                <a:spcPts val="0"/>
              </a:spcAft>
              <a:buClr>
                <a:schemeClr val="dk1"/>
              </a:buClr>
              <a:buSzPts val="1800"/>
              <a:buChar char="–"/>
              <a:defRPr sz="1800">
                <a:latin typeface="Cambria"/>
                <a:ea typeface="Cambria"/>
                <a:cs typeface="Cambria"/>
                <a:sym typeface="Cambria"/>
              </a:defRPr>
            </a:lvl4pPr>
            <a:lvl5pPr marL="2286000" lvl="4" indent="-342900" algn="l">
              <a:spcBef>
                <a:spcPts val="360"/>
              </a:spcBef>
              <a:spcAft>
                <a:spcPts val="0"/>
              </a:spcAft>
              <a:buClr>
                <a:schemeClr val="dk1"/>
              </a:buClr>
              <a:buSzPts val="1800"/>
              <a:buChar char="»"/>
              <a:defRPr sz="1800">
                <a:latin typeface="Cambria"/>
                <a:ea typeface="Cambria"/>
                <a:cs typeface="Cambria"/>
                <a:sym typeface="Cambri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p34"/>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83"/>
        <p:cNvGrpSpPr/>
        <p:nvPr/>
      </p:nvGrpSpPr>
      <p:grpSpPr>
        <a:xfrm>
          <a:off x="0" y="0"/>
          <a:ext cx="0" cy="0"/>
          <a:chOff x="0" y="0"/>
          <a:chExt cx="0" cy="0"/>
        </a:xfrm>
      </p:grpSpPr>
      <p:sp>
        <p:nvSpPr>
          <p:cNvPr id="184" name="Google Shape;184;p35"/>
          <p:cNvSpPr txBox="1">
            <a:spLocks noGrp="1"/>
          </p:cNvSpPr>
          <p:nvPr>
            <p:ph type="body" idx="1"/>
          </p:nvPr>
        </p:nvSpPr>
        <p:spPr>
          <a:xfrm>
            <a:off x="491304" y="914400"/>
            <a:ext cx="7890696" cy="5408741"/>
          </a:xfrm>
          <a:prstGeom prst="rect">
            <a:avLst/>
          </a:prstGeom>
          <a:noFill/>
          <a:ln>
            <a:noFill/>
          </a:ln>
        </p:spPr>
        <p:txBody>
          <a:bodyPr spcFirstLastPara="1" wrap="square" lIns="91425" tIns="45700" rIns="91425" bIns="45700" anchor="t" anchorCtr="0">
            <a:noAutofit/>
          </a:bodyPr>
          <a:lstStyle>
            <a:lvl1pPr marL="457200" lvl="0" indent="-355600" algn="l">
              <a:spcBef>
                <a:spcPts val="400"/>
              </a:spcBef>
              <a:spcAft>
                <a:spcPts val="0"/>
              </a:spcAft>
              <a:buClr>
                <a:schemeClr val="dk1"/>
              </a:buClr>
              <a:buSzPts val="2000"/>
              <a:buChar char="•"/>
              <a:defRPr sz="2000">
                <a:latin typeface="Cambria"/>
                <a:ea typeface="Cambria"/>
                <a:cs typeface="Cambria"/>
                <a:sym typeface="Cambria"/>
              </a:defRPr>
            </a:lvl1pPr>
            <a:lvl2pPr marL="914400" lvl="1" indent="-342900" algn="l">
              <a:spcBef>
                <a:spcPts val="360"/>
              </a:spcBef>
              <a:spcAft>
                <a:spcPts val="0"/>
              </a:spcAft>
              <a:buClr>
                <a:schemeClr val="dk1"/>
              </a:buClr>
              <a:buSzPts val="1800"/>
              <a:buChar char="–"/>
              <a:defRPr sz="1800">
                <a:latin typeface="Cambria"/>
                <a:ea typeface="Cambria"/>
                <a:cs typeface="Cambria"/>
                <a:sym typeface="Cambria"/>
              </a:defRPr>
            </a:lvl2pPr>
            <a:lvl3pPr marL="1371600" lvl="2" indent="-342900" algn="l">
              <a:spcBef>
                <a:spcPts val="360"/>
              </a:spcBef>
              <a:spcAft>
                <a:spcPts val="0"/>
              </a:spcAft>
              <a:buClr>
                <a:schemeClr val="dk1"/>
              </a:buClr>
              <a:buSzPts val="1800"/>
              <a:buChar char="•"/>
              <a:defRPr sz="1800">
                <a:latin typeface="Cambria"/>
                <a:ea typeface="Cambria"/>
                <a:cs typeface="Cambria"/>
                <a:sym typeface="Cambria"/>
              </a:defRPr>
            </a:lvl3pPr>
            <a:lvl4pPr marL="1828800" lvl="3" indent="-342900" algn="l">
              <a:spcBef>
                <a:spcPts val="360"/>
              </a:spcBef>
              <a:spcAft>
                <a:spcPts val="0"/>
              </a:spcAft>
              <a:buClr>
                <a:schemeClr val="dk1"/>
              </a:buClr>
              <a:buSzPts val="1800"/>
              <a:buChar char="–"/>
              <a:defRPr sz="1800">
                <a:latin typeface="Cambria"/>
                <a:ea typeface="Cambria"/>
                <a:cs typeface="Cambria"/>
                <a:sym typeface="Cambria"/>
              </a:defRPr>
            </a:lvl4pPr>
            <a:lvl5pPr marL="2286000" lvl="4" indent="-342900" algn="l">
              <a:spcBef>
                <a:spcPts val="360"/>
              </a:spcBef>
              <a:spcAft>
                <a:spcPts val="0"/>
              </a:spcAft>
              <a:buClr>
                <a:schemeClr val="dk1"/>
              </a:buClr>
              <a:buSzPts val="1800"/>
              <a:buChar char="»"/>
              <a:defRPr sz="1800">
                <a:latin typeface="Cambria"/>
                <a:ea typeface="Cambria"/>
                <a:cs typeface="Cambria"/>
                <a:sym typeface="Cambria"/>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5"/>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_Title Slide" type="title">
  <p:cSld name="TITLE">
    <p:spTree>
      <p:nvGrpSpPr>
        <p:cNvPr id="1" name="Shape 186"/>
        <p:cNvGrpSpPr/>
        <p:nvPr/>
      </p:nvGrpSpPr>
      <p:grpSpPr>
        <a:xfrm>
          <a:off x="0" y="0"/>
          <a:ext cx="0" cy="0"/>
          <a:chOff x="0" y="0"/>
          <a:chExt cx="0" cy="0"/>
        </a:xfrm>
      </p:grpSpPr>
      <p:sp>
        <p:nvSpPr>
          <p:cNvPr id="187" name="Google Shape;187;p3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9" name="Google Shape;189;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a:solidFill>
                  <a:srgbClr val="888888"/>
                </a:solidFill>
                <a:latin typeface="Arial"/>
                <a:ea typeface="Arial"/>
                <a:cs typeface="Arial"/>
                <a:sym typeface="Arial"/>
              </a:defRPr>
            </a:lvl1pPr>
            <a:lvl2pPr marL="0" marR="0" lvl="1" indent="0" algn="r">
              <a:spcBef>
                <a:spcPts val="0"/>
              </a:spcBef>
              <a:buNone/>
              <a:defRPr sz="1200">
                <a:solidFill>
                  <a:srgbClr val="888888"/>
                </a:solidFill>
                <a:latin typeface="Arial"/>
                <a:ea typeface="Arial"/>
                <a:cs typeface="Arial"/>
                <a:sym typeface="Arial"/>
              </a:defRPr>
            </a:lvl2pPr>
            <a:lvl3pPr marL="0" marR="0" lvl="2" indent="0" algn="r">
              <a:spcBef>
                <a:spcPts val="0"/>
              </a:spcBef>
              <a:buNone/>
              <a:defRPr sz="1200">
                <a:solidFill>
                  <a:srgbClr val="888888"/>
                </a:solidFill>
                <a:latin typeface="Arial"/>
                <a:ea typeface="Arial"/>
                <a:cs typeface="Arial"/>
                <a:sym typeface="Arial"/>
              </a:defRPr>
            </a:lvl3pPr>
            <a:lvl4pPr marL="0" marR="0" lvl="3" indent="0" algn="r">
              <a:spcBef>
                <a:spcPts val="0"/>
              </a:spcBef>
              <a:buNone/>
              <a:defRPr sz="1200">
                <a:solidFill>
                  <a:srgbClr val="888888"/>
                </a:solidFill>
                <a:latin typeface="Arial"/>
                <a:ea typeface="Arial"/>
                <a:cs typeface="Arial"/>
                <a:sym typeface="Arial"/>
              </a:defRPr>
            </a:lvl4pPr>
            <a:lvl5pPr marL="0" marR="0" lvl="4" indent="0" algn="r">
              <a:spcBef>
                <a:spcPts val="0"/>
              </a:spcBef>
              <a:buNone/>
              <a:defRPr sz="1200">
                <a:solidFill>
                  <a:srgbClr val="888888"/>
                </a:solidFill>
                <a:latin typeface="Arial"/>
                <a:ea typeface="Arial"/>
                <a:cs typeface="Arial"/>
                <a:sym typeface="Arial"/>
              </a:defRPr>
            </a:lvl5pPr>
            <a:lvl6pPr marL="0" marR="0" lvl="5" indent="0" algn="r">
              <a:spcBef>
                <a:spcPts val="0"/>
              </a:spcBef>
              <a:buNone/>
              <a:defRPr sz="1200">
                <a:solidFill>
                  <a:srgbClr val="888888"/>
                </a:solidFill>
                <a:latin typeface="Arial"/>
                <a:ea typeface="Arial"/>
                <a:cs typeface="Arial"/>
                <a:sym typeface="Arial"/>
              </a:defRPr>
            </a:lvl6pPr>
            <a:lvl7pPr marL="0" marR="0" lvl="6" indent="0" algn="r">
              <a:spcBef>
                <a:spcPts val="0"/>
              </a:spcBef>
              <a:buNone/>
              <a:defRPr sz="1200">
                <a:solidFill>
                  <a:srgbClr val="888888"/>
                </a:solidFill>
                <a:latin typeface="Arial"/>
                <a:ea typeface="Arial"/>
                <a:cs typeface="Arial"/>
                <a:sym typeface="Arial"/>
              </a:defRPr>
            </a:lvl7pPr>
            <a:lvl8pPr marL="0" marR="0" lvl="7" indent="0" algn="r">
              <a:spcBef>
                <a:spcPts val="0"/>
              </a:spcBef>
              <a:buNone/>
              <a:defRPr sz="1200">
                <a:solidFill>
                  <a:srgbClr val="888888"/>
                </a:solidFill>
                <a:latin typeface="Arial"/>
                <a:ea typeface="Arial"/>
                <a:cs typeface="Arial"/>
                <a:sym typeface="Arial"/>
              </a:defRPr>
            </a:lvl8pPr>
            <a:lvl9pPr marL="0" marR="0" lvl="8" indent="0" algn="r">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457200" y="1600204"/>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 name="Google Shape;26;p5"/>
          <p:cNvSpPr txBox="1">
            <a:spLocks noGrp="1"/>
          </p:cNvSpPr>
          <p:nvPr>
            <p:ph type="body" idx="2"/>
          </p:nvPr>
        </p:nvSpPr>
        <p:spPr>
          <a:xfrm>
            <a:off x="4648200" y="1600204"/>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5"/>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3" name="Google Shape;3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4" name="Google Shape;34;p6"/>
          <p:cNvSpPr txBox="1">
            <a:spLocks noGrp="1"/>
          </p:cNvSpPr>
          <p:nvPr>
            <p:ph type="body" idx="3"/>
          </p:nvPr>
        </p:nvSpPr>
        <p:spPr>
          <a:xfrm>
            <a:off x="4645027"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7"/>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7"/>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7"/>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8"/>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8"/>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8"/>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9"/>
          <p:cNvSpPr txBox="1">
            <a:spLocks noGrp="1"/>
          </p:cNvSpPr>
          <p:nvPr>
            <p:ph type="body" idx="1"/>
          </p:nvPr>
        </p:nvSpPr>
        <p:spPr>
          <a:xfrm>
            <a:off x="3575051" y="273052"/>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1" name="Google Shape;51;p9"/>
          <p:cNvSpPr txBox="1">
            <a:spLocks noGrp="1"/>
          </p:cNvSpPr>
          <p:nvPr>
            <p:ph type="body" idx="2"/>
          </p:nvPr>
        </p:nvSpPr>
        <p:spPr>
          <a:xfrm>
            <a:off x="457200" y="1435102"/>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2" name="Google Shape;52;p9"/>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9" name="Google Shape;59;p10"/>
          <p:cNvSpPr txBox="1">
            <a:spLocks noGrp="1"/>
          </p:cNvSpPr>
          <p:nvPr>
            <p:ph type="dt" idx="10"/>
          </p:nvPr>
        </p:nvSpPr>
        <p:spPr>
          <a:xfrm>
            <a:off x="457200" y="6356354"/>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10"/>
          <p:cNvSpPr txBox="1">
            <a:spLocks noGrp="1"/>
          </p:cNvSpPr>
          <p:nvPr>
            <p:ph type="ftr" idx="11"/>
          </p:nvPr>
        </p:nvSpPr>
        <p:spPr>
          <a:xfrm>
            <a:off x="3124200" y="6356354"/>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1pPr>
            <a:lvl2pPr marL="0" marR="0" lvl="1"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2pPr>
            <a:lvl3pPr marL="0" marR="0" lvl="2"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3pPr>
            <a:lvl4pPr marL="0" marR="0" lvl="3"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4pPr>
            <a:lvl5pPr marL="0" marR="0" lvl="4"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5pPr>
            <a:lvl6pPr marL="0" marR="0" lvl="5"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6pPr>
            <a:lvl7pPr marL="0" marR="0" lvl="6"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7pPr>
            <a:lvl8pPr marL="0" marR="0" lvl="7"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8pPr>
            <a:lvl9pPr marL="0" marR="0" lvl="8" indent="0" algn="l" rtl="0">
              <a:spcBef>
                <a:spcPts val="0"/>
              </a:spcBef>
              <a:spcAft>
                <a:spcPts val="0"/>
              </a:spcAft>
              <a:buClr>
                <a:srgbClr val="000000"/>
              </a:buClr>
              <a:buSzPts val="1800"/>
              <a:buFont typeface="Times New Roman"/>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4.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400" b="1" i="0" u="none" strike="noStrike" cap="none">
                <a:solidFill>
                  <a:schemeClr val="dk1"/>
                </a:solidFill>
                <a:latin typeface="Cambria"/>
                <a:ea typeface="Cambria"/>
                <a:cs typeface="Cambria"/>
                <a:sym typeface="Cambria"/>
              </a:defRPr>
            </a:lvl1pPr>
            <a:lvl2pPr marR="0" lvl="1" algn="ctr" rtl="0">
              <a:spcBef>
                <a:spcPts val="0"/>
              </a:spcBef>
              <a:spcAft>
                <a:spcPts val="0"/>
              </a:spcAft>
              <a:buSzPts val="1400"/>
              <a:buNone/>
              <a:defRPr sz="2400" b="1" i="0" u="none" strike="noStrike" cap="none">
                <a:solidFill>
                  <a:schemeClr val="dk1"/>
                </a:solidFill>
                <a:latin typeface="Cambria"/>
                <a:ea typeface="Cambria"/>
                <a:cs typeface="Cambria"/>
                <a:sym typeface="Cambria"/>
              </a:defRPr>
            </a:lvl2pPr>
            <a:lvl3pPr marR="0" lvl="2" algn="ctr" rtl="0">
              <a:spcBef>
                <a:spcPts val="0"/>
              </a:spcBef>
              <a:spcAft>
                <a:spcPts val="0"/>
              </a:spcAft>
              <a:buSzPts val="1400"/>
              <a:buNone/>
              <a:defRPr sz="2400" b="1" i="0" u="none" strike="noStrike" cap="none">
                <a:solidFill>
                  <a:schemeClr val="dk1"/>
                </a:solidFill>
                <a:latin typeface="Cambria"/>
                <a:ea typeface="Cambria"/>
                <a:cs typeface="Cambria"/>
                <a:sym typeface="Cambria"/>
              </a:defRPr>
            </a:lvl3pPr>
            <a:lvl4pPr marR="0" lvl="3" algn="ctr" rtl="0">
              <a:spcBef>
                <a:spcPts val="0"/>
              </a:spcBef>
              <a:spcAft>
                <a:spcPts val="0"/>
              </a:spcAft>
              <a:buSzPts val="1400"/>
              <a:buNone/>
              <a:defRPr sz="2400" b="1" i="0" u="none" strike="noStrike" cap="none">
                <a:solidFill>
                  <a:schemeClr val="dk1"/>
                </a:solidFill>
                <a:latin typeface="Cambria"/>
                <a:ea typeface="Cambria"/>
                <a:cs typeface="Cambria"/>
                <a:sym typeface="Cambria"/>
              </a:defRPr>
            </a:lvl4pPr>
            <a:lvl5pPr marR="0" lvl="4" algn="ctr" rtl="0">
              <a:spcBef>
                <a:spcPts val="0"/>
              </a:spcBef>
              <a:spcAft>
                <a:spcPts val="0"/>
              </a:spcAft>
              <a:buSzPts val="1400"/>
              <a:buNone/>
              <a:defRPr sz="2400" b="1" i="0" u="none" strike="noStrike" cap="none">
                <a:solidFill>
                  <a:schemeClr val="dk1"/>
                </a:solidFill>
                <a:latin typeface="Cambria"/>
                <a:ea typeface="Cambria"/>
                <a:cs typeface="Cambria"/>
                <a:sym typeface="Cambria"/>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pic>
        <p:nvPicPr>
          <p:cNvPr id="69" name="Google Shape;69;p12"/>
          <p:cNvPicPr preferRelativeResize="0"/>
          <p:nvPr/>
        </p:nvPicPr>
        <p:blipFill rotWithShape="1">
          <a:blip r:embed="rId6">
            <a:alphaModFix/>
          </a:blip>
          <a:srcRect/>
          <a:stretch/>
        </p:blipFill>
        <p:spPr>
          <a:xfrm>
            <a:off x="0" y="209550"/>
            <a:ext cx="9144000" cy="419100"/>
          </a:xfrm>
          <a:prstGeom prst="rect">
            <a:avLst/>
          </a:prstGeom>
          <a:noFill/>
          <a:ln>
            <a:noFill/>
          </a:ln>
        </p:spPr>
      </p:pic>
      <p:pic>
        <p:nvPicPr>
          <p:cNvPr id="70" name="Google Shape;70;p12" descr="120616---Final-Logo-Transparent.png"/>
          <p:cNvPicPr preferRelativeResize="0"/>
          <p:nvPr/>
        </p:nvPicPr>
        <p:blipFill rotWithShape="1">
          <a:blip r:embed="rId7">
            <a:alphaModFix/>
          </a:blip>
          <a:srcRect/>
          <a:stretch/>
        </p:blipFill>
        <p:spPr>
          <a:xfrm>
            <a:off x="8293100" y="0"/>
            <a:ext cx="774700" cy="914400"/>
          </a:xfrm>
          <a:prstGeom prst="rect">
            <a:avLst/>
          </a:prstGeom>
          <a:noFill/>
          <a:ln>
            <a:noFill/>
          </a:ln>
        </p:spPr>
      </p:pic>
      <p:sp>
        <p:nvSpPr>
          <p:cNvPr id="71" name="Google Shape;71;p12"/>
          <p:cNvSpPr txBox="1"/>
          <p:nvPr/>
        </p:nvSpPr>
        <p:spPr>
          <a:xfrm>
            <a:off x="3124200" y="6416679"/>
            <a:ext cx="2895600" cy="3651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00" b="0" i="0" u="none" strike="noStrike" cap="none">
                <a:solidFill>
                  <a:schemeClr val="dk1"/>
                </a:solidFill>
                <a:latin typeface="Cambria"/>
                <a:ea typeface="Cambria"/>
                <a:cs typeface="Cambria"/>
                <a:sym typeface="Cambria"/>
              </a:rPr>
              <a:t>Private and Confidential</a:t>
            </a:r>
            <a:endParaRPr/>
          </a:p>
        </p:txBody>
      </p:sp>
      <p:sp>
        <p:nvSpPr>
          <p:cNvPr id="72" name="Google Shape;72;p12"/>
          <p:cNvSpPr txBox="1"/>
          <p:nvPr/>
        </p:nvSpPr>
        <p:spPr>
          <a:xfrm>
            <a:off x="6629400" y="6416679"/>
            <a:ext cx="2133600" cy="36512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Cambria"/>
                <a:ea typeface="Cambria"/>
                <a:cs typeface="Cambria"/>
                <a:sym typeface="Cambria"/>
              </a:rPr>
              <a:t>‹#›</a:t>
            </a:fld>
            <a:endParaRPr sz="1100" b="0" i="0" u="none" strike="noStrike" cap="none">
              <a:solidFill>
                <a:schemeClr val="dk1"/>
              </a:solidFill>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7"/>
          <p:cNvSpPr txBox="1">
            <a:spLocks noGrp="1"/>
          </p:cNvSpPr>
          <p:nvPr>
            <p:ph type="ftr" idx="11"/>
          </p:nvPr>
        </p:nvSpPr>
        <p:spPr>
          <a:xfrm>
            <a:off x="3124200" y="6356377"/>
            <a:ext cx="28956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rgbClr val="000000"/>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1" name="Google Shape;81;p17"/>
          <p:cNvSpPr txBox="1">
            <a:spLocks noGrp="1"/>
          </p:cNvSpPr>
          <p:nvPr>
            <p:ph type="sldNum" idx="12"/>
          </p:nvPr>
        </p:nvSpPr>
        <p:spPr>
          <a:xfrm>
            <a:off x="6553200" y="6356377"/>
            <a:ext cx="21336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200">
                <a:solidFill>
                  <a:srgbClr val="000000"/>
                </a:solidFill>
                <a:latin typeface="Calibri"/>
                <a:ea typeface="Calibri"/>
                <a:cs typeface="Calibri"/>
                <a:sym typeface="Calibri"/>
              </a:defRPr>
            </a:lvl1pPr>
            <a:lvl2pPr marL="0" marR="0" lvl="1" indent="0" algn="r" rtl="0">
              <a:spcBef>
                <a:spcPts val="0"/>
              </a:spcBef>
              <a:spcAft>
                <a:spcPts val="0"/>
              </a:spcAft>
              <a:buNone/>
              <a:defRPr sz="1200">
                <a:solidFill>
                  <a:srgbClr val="000000"/>
                </a:solidFill>
                <a:latin typeface="Calibri"/>
                <a:ea typeface="Calibri"/>
                <a:cs typeface="Calibri"/>
                <a:sym typeface="Calibri"/>
              </a:defRPr>
            </a:lvl2pPr>
            <a:lvl3pPr marL="0" marR="0" lvl="2" indent="0" algn="r" rtl="0">
              <a:spcBef>
                <a:spcPts val="0"/>
              </a:spcBef>
              <a:spcAft>
                <a:spcPts val="0"/>
              </a:spcAft>
              <a:buNone/>
              <a:defRPr sz="1200">
                <a:solidFill>
                  <a:srgbClr val="000000"/>
                </a:solidFill>
                <a:latin typeface="Calibri"/>
                <a:ea typeface="Calibri"/>
                <a:cs typeface="Calibri"/>
                <a:sym typeface="Calibri"/>
              </a:defRPr>
            </a:lvl3pPr>
            <a:lvl4pPr marL="0" marR="0" lvl="3" indent="0" algn="r" rtl="0">
              <a:spcBef>
                <a:spcPts val="0"/>
              </a:spcBef>
              <a:spcAft>
                <a:spcPts val="0"/>
              </a:spcAft>
              <a:buNone/>
              <a:defRPr sz="1200">
                <a:solidFill>
                  <a:srgbClr val="000000"/>
                </a:solidFill>
                <a:latin typeface="Calibri"/>
                <a:ea typeface="Calibri"/>
                <a:cs typeface="Calibri"/>
                <a:sym typeface="Calibri"/>
              </a:defRPr>
            </a:lvl4pPr>
            <a:lvl5pPr marL="0" marR="0" lvl="4" indent="0" algn="r" rtl="0">
              <a:spcBef>
                <a:spcPts val="0"/>
              </a:spcBef>
              <a:spcAft>
                <a:spcPts val="0"/>
              </a:spcAft>
              <a:buNone/>
              <a:defRPr sz="1200">
                <a:solidFill>
                  <a:srgbClr val="000000"/>
                </a:solidFill>
                <a:latin typeface="Calibri"/>
                <a:ea typeface="Calibri"/>
                <a:cs typeface="Calibri"/>
                <a:sym typeface="Calibri"/>
              </a:defRPr>
            </a:lvl5pPr>
            <a:lvl6pPr marL="0" marR="0" lvl="5" indent="0" algn="r" rtl="0">
              <a:spcBef>
                <a:spcPts val="0"/>
              </a:spcBef>
              <a:spcAft>
                <a:spcPts val="0"/>
              </a:spcAft>
              <a:buNone/>
              <a:defRPr sz="1200">
                <a:solidFill>
                  <a:srgbClr val="000000"/>
                </a:solidFill>
                <a:latin typeface="Calibri"/>
                <a:ea typeface="Calibri"/>
                <a:cs typeface="Calibri"/>
                <a:sym typeface="Calibri"/>
              </a:defRPr>
            </a:lvl6pPr>
            <a:lvl7pPr marL="0" marR="0" lvl="6" indent="0" algn="r" rtl="0">
              <a:spcBef>
                <a:spcPts val="0"/>
              </a:spcBef>
              <a:spcAft>
                <a:spcPts val="0"/>
              </a:spcAft>
              <a:buNone/>
              <a:defRPr sz="1200">
                <a:solidFill>
                  <a:srgbClr val="000000"/>
                </a:solidFill>
                <a:latin typeface="Calibri"/>
                <a:ea typeface="Calibri"/>
                <a:cs typeface="Calibri"/>
                <a:sym typeface="Calibri"/>
              </a:defRPr>
            </a:lvl7pPr>
            <a:lvl8pPr marL="0" marR="0" lvl="7" indent="0" algn="r" rtl="0">
              <a:spcBef>
                <a:spcPts val="0"/>
              </a:spcBef>
              <a:spcAft>
                <a:spcPts val="0"/>
              </a:spcAft>
              <a:buNone/>
              <a:defRPr sz="1200">
                <a:solidFill>
                  <a:srgbClr val="000000"/>
                </a:solidFill>
                <a:latin typeface="Calibri"/>
                <a:ea typeface="Calibri"/>
                <a:cs typeface="Calibri"/>
                <a:sym typeface="Calibri"/>
              </a:defRPr>
            </a:lvl8pPr>
            <a:lvl9pPr marL="0" marR="0" lvl="8" indent="0" algn="r" rtl="0">
              <a:spcBef>
                <a:spcPts val="0"/>
              </a:spcBef>
              <a:spcAft>
                <a:spcPts val="0"/>
              </a:spcAft>
              <a:buNone/>
              <a:defRPr sz="1200">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pic>
        <p:nvPicPr>
          <p:cNvPr id="93" name="Google Shape;93;p20"/>
          <p:cNvPicPr preferRelativeResize="0"/>
          <p:nvPr/>
        </p:nvPicPr>
        <p:blipFill rotWithShape="1">
          <a:blip r:embed="rId18">
            <a:alphaModFix/>
          </a:blip>
          <a:srcRect/>
          <a:stretch/>
        </p:blipFill>
        <p:spPr>
          <a:xfrm>
            <a:off x="0" y="209550"/>
            <a:ext cx="9144000" cy="419100"/>
          </a:xfrm>
          <a:prstGeom prst="rect">
            <a:avLst/>
          </a:prstGeom>
          <a:noFill/>
          <a:ln>
            <a:noFill/>
          </a:ln>
        </p:spPr>
      </p:pic>
      <p:sp>
        <p:nvSpPr>
          <p:cNvPr id="94" name="Google Shape;94;p20"/>
          <p:cNvSpPr txBox="1">
            <a:spLocks noGrp="1"/>
          </p:cNvSpPr>
          <p:nvPr>
            <p:ph type="title"/>
          </p:nvPr>
        </p:nvSpPr>
        <p:spPr>
          <a:xfrm>
            <a:off x="0" y="101600"/>
            <a:ext cx="6184900" cy="609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400" b="1" i="0" u="none" strike="noStrike" cap="none">
                <a:solidFill>
                  <a:schemeClr val="dk1"/>
                </a:solidFill>
                <a:latin typeface="Cambria"/>
                <a:ea typeface="Cambria"/>
                <a:cs typeface="Cambria"/>
                <a:sym typeface="Cambria"/>
              </a:defRPr>
            </a:lvl9pPr>
          </a:lstStyle>
          <a:p>
            <a:endParaRPr/>
          </a:p>
        </p:txBody>
      </p:sp>
      <p:sp>
        <p:nvSpPr>
          <p:cNvPr id="95" name="Google Shape;9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6" name="Google Shape;96;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Arial"/>
                <a:ea typeface="Arial"/>
                <a:cs typeface="Arial"/>
                <a:sym typeface="Arial"/>
              </a:defRPr>
            </a:lvl1pPr>
            <a:lvl2pPr marL="0" marR="0" lvl="1" indent="0" algn="r" rtl="0">
              <a:spcBef>
                <a:spcPts val="0"/>
              </a:spcBef>
              <a:spcAft>
                <a:spcPts val="0"/>
              </a:spcAft>
              <a:buNone/>
              <a:defRPr sz="1200">
                <a:solidFill>
                  <a:srgbClr val="888888"/>
                </a:solidFill>
                <a:latin typeface="Arial"/>
                <a:ea typeface="Arial"/>
                <a:cs typeface="Arial"/>
                <a:sym typeface="Arial"/>
              </a:defRPr>
            </a:lvl2pPr>
            <a:lvl3pPr marL="0" marR="0" lvl="2" indent="0" algn="r" rtl="0">
              <a:spcBef>
                <a:spcPts val="0"/>
              </a:spcBef>
              <a:spcAft>
                <a:spcPts val="0"/>
              </a:spcAft>
              <a:buNone/>
              <a:defRPr sz="1200">
                <a:solidFill>
                  <a:srgbClr val="888888"/>
                </a:solidFill>
                <a:latin typeface="Arial"/>
                <a:ea typeface="Arial"/>
                <a:cs typeface="Arial"/>
                <a:sym typeface="Arial"/>
              </a:defRPr>
            </a:lvl3pPr>
            <a:lvl4pPr marL="0" marR="0" lvl="3" indent="0" algn="r" rtl="0">
              <a:spcBef>
                <a:spcPts val="0"/>
              </a:spcBef>
              <a:spcAft>
                <a:spcPts val="0"/>
              </a:spcAft>
              <a:buNone/>
              <a:defRPr sz="1200">
                <a:solidFill>
                  <a:srgbClr val="888888"/>
                </a:solidFill>
                <a:latin typeface="Arial"/>
                <a:ea typeface="Arial"/>
                <a:cs typeface="Arial"/>
                <a:sym typeface="Arial"/>
              </a:defRPr>
            </a:lvl4pPr>
            <a:lvl5pPr marL="0" marR="0" lvl="4" indent="0" algn="r" rtl="0">
              <a:spcBef>
                <a:spcPts val="0"/>
              </a:spcBef>
              <a:spcAft>
                <a:spcPts val="0"/>
              </a:spcAft>
              <a:buNone/>
              <a:defRPr sz="1200">
                <a:solidFill>
                  <a:srgbClr val="888888"/>
                </a:solidFill>
                <a:latin typeface="Arial"/>
                <a:ea typeface="Arial"/>
                <a:cs typeface="Arial"/>
                <a:sym typeface="Arial"/>
              </a:defRPr>
            </a:lvl5pPr>
            <a:lvl6pPr marL="0" marR="0" lvl="5" indent="0" algn="r" rtl="0">
              <a:spcBef>
                <a:spcPts val="0"/>
              </a:spcBef>
              <a:spcAft>
                <a:spcPts val="0"/>
              </a:spcAft>
              <a:buNone/>
              <a:defRPr sz="1200">
                <a:solidFill>
                  <a:srgbClr val="888888"/>
                </a:solidFill>
                <a:latin typeface="Arial"/>
                <a:ea typeface="Arial"/>
                <a:cs typeface="Arial"/>
                <a:sym typeface="Arial"/>
              </a:defRPr>
            </a:lvl6pPr>
            <a:lvl7pPr marL="0" marR="0" lvl="6" indent="0" algn="r" rtl="0">
              <a:spcBef>
                <a:spcPts val="0"/>
              </a:spcBef>
              <a:spcAft>
                <a:spcPts val="0"/>
              </a:spcAft>
              <a:buNone/>
              <a:defRPr sz="1200">
                <a:solidFill>
                  <a:srgbClr val="888888"/>
                </a:solidFill>
                <a:latin typeface="Arial"/>
                <a:ea typeface="Arial"/>
                <a:cs typeface="Arial"/>
                <a:sym typeface="Arial"/>
              </a:defRPr>
            </a:lvl7pPr>
            <a:lvl8pPr marL="0" marR="0" lvl="7" indent="0" algn="r" rtl="0">
              <a:spcBef>
                <a:spcPts val="0"/>
              </a:spcBef>
              <a:spcAft>
                <a:spcPts val="0"/>
              </a:spcAft>
              <a:buNone/>
              <a:defRPr sz="1200">
                <a:solidFill>
                  <a:srgbClr val="888888"/>
                </a:solidFill>
                <a:latin typeface="Arial"/>
                <a:ea typeface="Arial"/>
                <a:cs typeface="Arial"/>
                <a:sym typeface="Arial"/>
              </a:defRPr>
            </a:lvl8pPr>
            <a:lvl9pPr marL="0" marR="0" lvl="8" indent="0" algn="r" rtl="0">
              <a:spcBef>
                <a:spcPts val="0"/>
              </a:spcBef>
              <a:spcAft>
                <a:spcPts val="0"/>
              </a:spcAft>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9" name="Google Shape;99;p20" descr="120616---Final-Logo-Transparent.png"/>
          <p:cNvPicPr preferRelativeResize="0"/>
          <p:nvPr/>
        </p:nvPicPr>
        <p:blipFill rotWithShape="1">
          <a:blip r:embed="rId19">
            <a:alphaModFix/>
          </a:blip>
          <a:srcRect/>
          <a:stretch/>
        </p:blipFill>
        <p:spPr>
          <a:xfrm>
            <a:off x="8293100" y="0"/>
            <a:ext cx="774700" cy="914400"/>
          </a:xfrm>
          <a:prstGeom prst="rect">
            <a:avLst/>
          </a:prstGeom>
          <a:noFill/>
          <a:ln>
            <a:noFill/>
          </a:ln>
        </p:spPr>
      </p:pic>
      <p:pic>
        <p:nvPicPr>
          <p:cNvPr id="100" name="Google Shape;100;p20"/>
          <p:cNvPicPr preferRelativeResize="0"/>
          <p:nvPr/>
        </p:nvPicPr>
        <p:blipFill rotWithShape="1">
          <a:blip r:embed="rId18">
            <a:alphaModFix/>
          </a:blip>
          <a:srcRect/>
          <a:stretch/>
        </p:blipFill>
        <p:spPr>
          <a:xfrm>
            <a:off x="0" y="209550"/>
            <a:ext cx="9144000" cy="4191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hyperlink" Target="https://www.youtube.com/ImarticusLearninginstitute" TargetMode="External"/><Relationship Id="rId2" Type="http://schemas.openxmlformats.org/officeDocument/2006/relationships/notesSlide" Target="../notesSlides/notesSlide7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4.png"/><Relationship Id="rId4" Type="http://schemas.openxmlformats.org/officeDocument/2006/relationships/image" Target="../media/image33.gi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37"/>
          <p:cNvSpPr/>
          <p:nvPr/>
        </p:nvSpPr>
        <p:spPr>
          <a:xfrm>
            <a:off x="714377" y="2609854"/>
            <a:ext cx="5381625"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chemeClr val="lt1"/>
                </a:solidFill>
                <a:latin typeface="Cambria"/>
                <a:ea typeface="Cambria"/>
                <a:cs typeface="Cambria"/>
                <a:sym typeface="Cambria"/>
              </a:rPr>
              <a:t>Introduction to Machine Learning</a:t>
            </a:r>
            <a:endParaRPr sz="2800" b="1" i="0" u="none" strike="noStrike" cap="none">
              <a:solidFill>
                <a:schemeClr val="lt1"/>
              </a:solidFill>
              <a:latin typeface="Cambria"/>
              <a:ea typeface="Cambria"/>
              <a:cs typeface="Cambria"/>
              <a:sym typeface="Cambria"/>
            </a:endParaRPr>
          </a:p>
        </p:txBody>
      </p:sp>
      <p:sp>
        <p:nvSpPr>
          <p:cNvPr id="198" name="Google Shape;198;p37"/>
          <p:cNvSpPr txBox="1"/>
          <p:nvPr/>
        </p:nvSpPr>
        <p:spPr>
          <a:xfrm>
            <a:off x="714377" y="1778857"/>
            <a:ext cx="6324600"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i="0" u="none" strike="noStrike" cap="none">
                <a:solidFill>
                  <a:srgbClr val="FFFFFF"/>
                </a:solidFill>
                <a:latin typeface="Cambria"/>
                <a:ea typeface="Cambria"/>
                <a:cs typeface="Cambria"/>
                <a:sym typeface="Cambria"/>
              </a:rPr>
              <a:t>Supervised Learning</a:t>
            </a:r>
            <a:endParaRPr sz="4800" b="1" i="0" u="none" strike="noStrike" cap="none">
              <a:solidFill>
                <a:srgbClr val="FFFFFF"/>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Complementing Fields of Machine Learning</a:t>
            </a:r>
            <a:endParaRPr sz="2400" b="1" i="0" u="none" strike="noStrike" cap="none">
              <a:solidFill>
                <a:schemeClr val="dk1"/>
              </a:solidFill>
              <a:latin typeface="Cambria"/>
              <a:ea typeface="Cambria"/>
              <a:cs typeface="Cambria"/>
              <a:sym typeface="Cambria"/>
            </a:endParaRPr>
          </a:p>
        </p:txBody>
      </p:sp>
      <p:pic>
        <p:nvPicPr>
          <p:cNvPr id="275" name="Google Shape;275;p46"/>
          <p:cNvPicPr preferRelativeResize="0"/>
          <p:nvPr/>
        </p:nvPicPr>
        <p:blipFill rotWithShape="1">
          <a:blip r:embed="rId3">
            <a:alphaModFix/>
          </a:blip>
          <a:srcRect/>
          <a:stretch/>
        </p:blipFill>
        <p:spPr>
          <a:xfrm>
            <a:off x="1181100" y="761999"/>
            <a:ext cx="6781800" cy="5584371"/>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47"/>
          <p:cNvPicPr preferRelativeResize="0"/>
          <p:nvPr/>
        </p:nvPicPr>
        <p:blipFill rotWithShape="1">
          <a:blip r:embed="rId3">
            <a:alphaModFix/>
          </a:blip>
          <a:srcRect/>
          <a:stretch/>
        </p:blipFill>
        <p:spPr>
          <a:xfrm>
            <a:off x="63419" y="0"/>
            <a:ext cx="1841581" cy="1064400"/>
          </a:xfrm>
          <a:prstGeom prst="rect">
            <a:avLst/>
          </a:prstGeom>
          <a:noFill/>
          <a:ln>
            <a:noFill/>
          </a:ln>
        </p:spPr>
      </p:pic>
      <p:sp>
        <p:nvSpPr>
          <p:cNvPr id="281" name="Google Shape;281;p47"/>
          <p:cNvSpPr txBox="1"/>
          <p:nvPr/>
        </p:nvSpPr>
        <p:spPr>
          <a:xfrm>
            <a:off x="0" y="1498185"/>
            <a:ext cx="9144000" cy="3861631"/>
          </a:xfrm>
          <a:prstGeom prst="rect">
            <a:avLst/>
          </a:prstGeom>
          <a:solidFill>
            <a:srgbClr val="FDE9D8"/>
          </a:solidFill>
          <a:ln>
            <a:noFill/>
          </a:ln>
        </p:spPr>
        <p:txBody>
          <a:bodyPr spcFirstLastPara="1" wrap="square" lIns="91425" tIns="0" rIns="91425" bIns="0" anchor="t" anchorCtr="0">
            <a:noAutofit/>
          </a:bodyPr>
          <a:lstStyle/>
          <a:p>
            <a:pPr marL="0" marR="0" lvl="0" indent="0" algn="l" rtl="0">
              <a:lnSpc>
                <a:spcPct val="115000"/>
              </a:lnSpc>
              <a:spcBef>
                <a:spcPts val="0"/>
              </a:spcBef>
              <a:spcAft>
                <a:spcPts val="0"/>
              </a:spcAft>
              <a:buClr>
                <a:schemeClr val="dk1"/>
              </a:buClr>
              <a:buSzPts val="2400"/>
              <a:buFont typeface="Arial"/>
              <a:buNone/>
            </a:pPr>
            <a:r>
              <a:rPr lang="en-US" sz="2400" b="1" i="0" u="none" strike="noStrike" cap="none" dirty="0">
                <a:solidFill>
                  <a:schemeClr val="dk1"/>
                </a:solidFill>
                <a:latin typeface="Cambria"/>
                <a:ea typeface="Cambria"/>
                <a:cs typeface="Cambria"/>
                <a:sym typeface="Cambria"/>
              </a:rPr>
              <a:t>ML is a subset of artificial intelligence that automates data mining:</a:t>
            </a:r>
            <a:endParaRPr dirty="0"/>
          </a:p>
          <a:p>
            <a:pPr marL="0" marR="0" lvl="0" indent="0" algn="l" rtl="0">
              <a:lnSpc>
                <a:spcPct val="115000"/>
              </a:lnSpc>
              <a:spcBef>
                <a:spcPts val="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a:p>
            <a:pPr marL="0" marR="0" lvl="0" indent="0" algn="l" rtl="0">
              <a:lnSpc>
                <a:spcPct val="115000"/>
              </a:lnSpc>
              <a:spcBef>
                <a:spcPts val="0"/>
              </a:spcBef>
              <a:spcAft>
                <a:spcPts val="0"/>
              </a:spcAft>
              <a:buClr>
                <a:schemeClr val="dk1"/>
              </a:buClr>
              <a:buSzPts val="2400"/>
              <a:buFont typeface="Arial"/>
              <a:buNone/>
            </a:pPr>
            <a:r>
              <a:rPr lang="en-US" sz="2400" b="0" i="0" u="none" strike="noStrike" cap="none" dirty="0">
                <a:solidFill>
                  <a:schemeClr val="dk1"/>
                </a:solidFill>
                <a:latin typeface="Cambria"/>
                <a:ea typeface="Cambria"/>
                <a:cs typeface="Cambria"/>
                <a:sym typeface="Cambria"/>
              </a:rPr>
              <a:t>Machine learning can be stated as more automated and continuous version of data mining. Data mining can often detect patterns in data sets that no human would be able to find. Machine learning is capable of generalizing information from large and dynamically changing data sets, and then detecting and extrapolating patterns in order to apply that information to new solutions and actions</a:t>
            </a:r>
            <a:endParaRPr dirty="0"/>
          </a:p>
          <a:p>
            <a:pPr marL="0" marR="0" lvl="0" indent="0" algn="l" rtl="0">
              <a:lnSpc>
                <a:spcPct val="115000"/>
              </a:lnSpc>
              <a:spcBef>
                <a:spcPts val="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chemeClr val="dk1"/>
              </a:solidFill>
              <a:latin typeface="Cambria"/>
              <a:ea typeface="Cambria"/>
              <a:cs typeface="Cambria"/>
              <a:sym typeface="Cambria"/>
            </a:endParaRPr>
          </a:p>
        </p:txBody>
      </p:sp>
      <p:sp>
        <p:nvSpPr>
          <p:cNvPr id="288" name="Google Shape;288;p48"/>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chemeClr val="dk1"/>
              </a:solidFill>
              <a:latin typeface="Cambria"/>
              <a:ea typeface="Cambria"/>
              <a:cs typeface="Cambria"/>
              <a:sym typeface="Cambria"/>
            </a:endParaRPr>
          </a:p>
        </p:txBody>
      </p:sp>
      <p:pic>
        <p:nvPicPr>
          <p:cNvPr id="289" name="Google Shape;289;p48"/>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290" name="Google Shape;290;p48"/>
          <p:cNvSpPr txBox="1"/>
          <p:nvPr/>
        </p:nvSpPr>
        <p:spPr>
          <a:xfrm>
            <a:off x="1981200" y="3124200"/>
            <a:ext cx="574675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a:solidFill>
                  <a:schemeClr val="dk1"/>
                </a:solidFill>
                <a:latin typeface="Cambria"/>
                <a:ea typeface="Cambria"/>
                <a:cs typeface="Cambria"/>
                <a:sym typeface="Cambria"/>
              </a:rPr>
              <a:t>Machine Learning Modeling Flow </a:t>
            </a:r>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9"/>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Modeling Flow</a:t>
            </a:r>
            <a:endParaRPr/>
          </a:p>
        </p:txBody>
      </p:sp>
      <p:pic>
        <p:nvPicPr>
          <p:cNvPr id="296" name="Google Shape;296;p49"/>
          <p:cNvPicPr preferRelativeResize="0"/>
          <p:nvPr/>
        </p:nvPicPr>
        <p:blipFill rotWithShape="1">
          <a:blip r:embed="rId3">
            <a:alphaModFix/>
          </a:blip>
          <a:srcRect/>
          <a:stretch/>
        </p:blipFill>
        <p:spPr>
          <a:xfrm>
            <a:off x="425340" y="1518660"/>
            <a:ext cx="8293320" cy="3820680"/>
          </a:xfrm>
          <a:prstGeom prst="rect">
            <a:avLst/>
          </a:prstGeom>
          <a:noFill/>
          <a:ln>
            <a:solidFill>
              <a:schemeClr val="tx1"/>
            </a:solidFill>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0"/>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Modeling Flow</a:t>
            </a:r>
            <a:endParaRPr/>
          </a:p>
        </p:txBody>
      </p:sp>
      <p:sp>
        <p:nvSpPr>
          <p:cNvPr id="302" name="Google Shape;302;p50"/>
          <p:cNvSpPr/>
          <p:nvPr/>
        </p:nvSpPr>
        <p:spPr>
          <a:xfrm>
            <a:off x="381000" y="1295400"/>
            <a:ext cx="8382000" cy="4408714"/>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i="0" u="none" strike="noStrike" cap="none" dirty="0">
                <a:solidFill>
                  <a:schemeClr val="dk1"/>
                </a:solidFill>
                <a:latin typeface="Cambria"/>
                <a:ea typeface="Cambria"/>
                <a:cs typeface="Cambria"/>
                <a:sym typeface="Cambria"/>
              </a:rPr>
              <a:t>Get data: </a:t>
            </a:r>
            <a:r>
              <a:rPr lang="en-US" sz="2400" b="0" i="0" u="none" strike="noStrike" cap="none" dirty="0">
                <a:solidFill>
                  <a:schemeClr val="dk1"/>
                </a:solidFill>
                <a:latin typeface="Cambria"/>
                <a:ea typeface="Cambria"/>
                <a:cs typeface="Cambria"/>
                <a:sym typeface="Cambria"/>
              </a:rPr>
              <a:t>Gather data from different sources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i="0" u="none" strike="noStrike" cap="none" dirty="0">
                <a:solidFill>
                  <a:schemeClr val="dk1"/>
                </a:solidFill>
                <a:latin typeface="Cambria"/>
                <a:ea typeface="Cambria"/>
                <a:cs typeface="Cambria"/>
                <a:sym typeface="Cambria"/>
              </a:rPr>
              <a:t>Clean, prepare and Manipulate data: </a:t>
            </a:r>
            <a:r>
              <a:rPr lang="en-US" sz="2400" b="0" i="0" u="none" strike="noStrike" cap="none" dirty="0">
                <a:solidFill>
                  <a:schemeClr val="dk1"/>
                </a:solidFill>
                <a:latin typeface="Cambria"/>
                <a:ea typeface="Cambria"/>
                <a:cs typeface="Cambria"/>
                <a:sym typeface="Cambria"/>
              </a:rPr>
              <a:t>Check for the null values and outliers and clear</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i="0" u="none" strike="noStrike" cap="none" dirty="0">
                <a:solidFill>
                  <a:schemeClr val="dk1"/>
                </a:solidFill>
                <a:latin typeface="Cambria"/>
                <a:ea typeface="Cambria"/>
                <a:cs typeface="Cambria"/>
                <a:sym typeface="Cambria"/>
              </a:rPr>
              <a:t>Train Model: </a:t>
            </a:r>
            <a:r>
              <a:rPr lang="en-US" sz="2400" b="0" i="0" u="none" strike="noStrike" cap="none" dirty="0">
                <a:solidFill>
                  <a:schemeClr val="dk1"/>
                </a:solidFill>
                <a:latin typeface="Cambria"/>
                <a:ea typeface="Cambria"/>
                <a:cs typeface="Cambria"/>
                <a:sym typeface="Cambria"/>
              </a:rPr>
              <a:t>Build a model using train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i="0" u="none" strike="noStrike" cap="none" dirty="0">
                <a:solidFill>
                  <a:schemeClr val="dk1"/>
                </a:solidFill>
                <a:latin typeface="Cambria"/>
                <a:ea typeface="Cambria"/>
                <a:cs typeface="Cambria"/>
                <a:sym typeface="Cambria"/>
              </a:rPr>
              <a:t>Evaluation: </a:t>
            </a:r>
            <a:r>
              <a:rPr lang="en-US" sz="2400" b="0" i="0" u="none" strike="noStrike" cap="none" dirty="0">
                <a:solidFill>
                  <a:schemeClr val="dk1"/>
                </a:solidFill>
                <a:latin typeface="Cambria"/>
                <a:ea typeface="Cambria"/>
                <a:cs typeface="Cambria"/>
                <a:sym typeface="Cambria"/>
              </a:rPr>
              <a:t>Tweak the model using the test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i="0" u="none" strike="noStrike" cap="none" dirty="0">
                <a:solidFill>
                  <a:schemeClr val="dk1"/>
                </a:solidFill>
                <a:latin typeface="Cambria"/>
                <a:ea typeface="Cambria"/>
                <a:cs typeface="Cambria"/>
                <a:sym typeface="Cambria"/>
              </a:rPr>
              <a:t> Improve: </a:t>
            </a:r>
            <a:r>
              <a:rPr lang="en-US" sz="2400" b="0" i="0" u="none" strike="noStrike" cap="none" dirty="0">
                <a:solidFill>
                  <a:schemeClr val="dk1"/>
                </a:solidFill>
                <a:latin typeface="Cambria"/>
                <a:ea typeface="Cambria"/>
                <a:cs typeface="Cambria"/>
                <a:sym typeface="Cambria"/>
              </a:rPr>
              <a:t>Optimize the model to increase its accuracy</a:t>
            </a:r>
            <a:endParaRPr dirty="0"/>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1"/>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Data in Machine Learning</a:t>
            </a:r>
            <a:endParaRPr/>
          </a:p>
        </p:txBody>
      </p:sp>
      <p:sp>
        <p:nvSpPr>
          <p:cNvPr id="308" name="Google Shape;308;p51"/>
          <p:cNvSpPr/>
          <p:nvPr/>
        </p:nvSpPr>
        <p:spPr>
          <a:xfrm>
            <a:off x="381000" y="1295400"/>
            <a:ext cx="8382000" cy="42672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Data forms the main source of learning in Machine Learning</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The data that is being referenced here can be in any format, can be received at any frequency and can be of any size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Data in the ML context, can either be labeled or unlabeled</a:t>
            </a:r>
            <a:endParaRPr dirty="0"/>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2"/>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Labeled Data</a:t>
            </a:r>
            <a:endParaRPr sz="2400" b="1" i="0" u="none" strike="noStrike" cap="none">
              <a:solidFill>
                <a:schemeClr val="dk1"/>
              </a:solidFill>
              <a:latin typeface="Cambria"/>
              <a:ea typeface="Cambria"/>
              <a:cs typeface="Cambria"/>
              <a:sym typeface="Cambria"/>
            </a:endParaRPr>
          </a:p>
        </p:txBody>
      </p:sp>
      <p:sp>
        <p:nvSpPr>
          <p:cNvPr id="314" name="Google Shape;314;p52"/>
          <p:cNvSpPr/>
          <p:nvPr/>
        </p:nvSpPr>
        <p:spPr>
          <a:xfrm>
            <a:off x="-1588" y="1143000"/>
            <a:ext cx="9145588" cy="830997"/>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en-US" sz="2400" b="0" i="0" u="none" strike="noStrike" cap="none" dirty="0">
                <a:solidFill>
                  <a:schemeClr val="dk1"/>
                </a:solidFill>
                <a:latin typeface="Cambria"/>
                <a:ea typeface="Cambria"/>
                <a:cs typeface="Cambria"/>
                <a:sym typeface="Cambria"/>
              </a:rPr>
              <a:t>Labeled Data takes a set of unlabeled data and augments each piece of that unlabeled data with some sort of meaningful "label"</a:t>
            </a:r>
            <a:endParaRPr dirty="0"/>
          </a:p>
        </p:txBody>
      </p:sp>
      <p:sp>
        <p:nvSpPr>
          <p:cNvPr id="315" name="Google Shape;315;p52"/>
          <p:cNvSpPr/>
          <p:nvPr/>
        </p:nvSpPr>
        <p:spPr>
          <a:xfrm>
            <a:off x="81643" y="2378445"/>
            <a:ext cx="8763000" cy="830997"/>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2400"/>
            </a:pPr>
            <a:r>
              <a:rPr lang="en-US" sz="2400" b="0" i="0" u="none" strike="noStrike" cap="none" dirty="0">
                <a:solidFill>
                  <a:schemeClr val="dk1"/>
                </a:solidFill>
                <a:latin typeface="Cambria"/>
                <a:ea typeface="Cambria"/>
                <a:cs typeface="Cambria"/>
                <a:sym typeface="Cambria"/>
              </a:rPr>
              <a:t>For example, labels for the unlabeled data might be whether this photo contains a cat or a dog</a:t>
            </a:r>
            <a:endParaRPr dirty="0"/>
          </a:p>
        </p:txBody>
      </p:sp>
      <p:pic>
        <p:nvPicPr>
          <p:cNvPr id="316" name="Google Shape;316;p52"/>
          <p:cNvPicPr preferRelativeResize="0"/>
          <p:nvPr/>
        </p:nvPicPr>
        <p:blipFill rotWithShape="1">
          <a:blip r:embed="rId3">
            <a:alphaModFix/>
          </a:blip>
          <a:srcRect t="30290" b="41658"/>
          <a:stretch/>
        </p:blipFill>
        <p:spPr>
          <a:xfrm>
            <a:off x="1556657" y="3613890"/>
            <a:ext cx="6030687" cy="2035629"/>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3"/>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Unlabeled Data</a:t>
            </a:r>
            <a:endParaRPr sz="2400" b="1" i="0" u="none" strike="noStrike" cap="none">
              <a:solidFill>
                <a:schemeClr val="dk1"/>
              </a:solidFill>
              <a:latin typeface="Cambria"/>
              <a:ea typeface="Cambria"/>
              <a:cs typeface="Cambria"/>
              <a:sym typeface="Cambria"/>
            </a:endParaRPr>
          </a:p>
        </p:txBody>
      </p:sp>
      <p:sp>
        <p:nvSpPr>
          <p:cNvPr id="322" name="Google Shape;322;p53"/>
          <p:cNvSpPr/>
          <p:nvPr/>
        </p:nvSpPr>
        <p:spPr>
          <a:xfrm>
            <a:off x="0" y="1143000"/>
            <a:ext cx="9144000" cy="830997"/>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en-US" sz="2400" b="0" i="0" u="none" strike="noStrike" cap="none" dirty="0">
                <a:solidFill>
                  <a:schemeClr val="dk1"/>
                </a:solidFill>
                <a:latin typeface="Cambria"/>
                <a:ea typeface="Cambria"/>
                <a:cs typeface="Cambria"/>
                <a:sym typeface="Cambria"/>
              </a:rPr>
              <a:t>Unlabeled Data consists of samples of natural or human-created artifacts that you can obtain relatively easily from the world</a:t>
            </a:r>
            <a:endParaRPr dirty="0"/>
          </a:p>
        </p:txBody>
      </p:sp>
      <p:sp>
        <p:nvSpPr>
          <p:cNvPr id="323" name="Google Shape;323;p53"/>
          <p:cNvSpPr/>
          <p:nvPr/>
        </p:nvSpPr>
        <p:spPr>
          <a:xfrm>
            <a:off x="190500" y="2411184"/>
            <a:ext cx="8763000" cy="830997"/>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2400"/>
            </a:pPr>
            <a:r>
              <a:rPr lang="en-US" sz="2400" b="0" i="0" u="none" strike="noStrike" cap="none" dirty="0">
                <a:solidFill>
                  <a:schemeClr val="dk1"/>
                </a:solidFill>
                <a:latin typeface="Cambria"/>
                <a:ea typeface="Cambria"/>
                <a:cs typeface="Cambria"/>
                <a:sym typeface="Cambria"/>
              </a:rPr>
              <a:t>Some examples of unlabeled data are photos, audio recordings, videos, news articles, tweets </a:t>
            </a:r>
            <a:r>
              <a:rPr lang="en-US" sz="2400" b="0" i="0" u="none" strike="noStrike" cap="none" dirty="0" err="1">
                <a:solidFill>
                  <a:schemeClr val="dk1"/>
                </a:solidFill>
                <a:latin typeface="Cambria"/>
                <a:ea typeface="Cambria"/>
                <a:cs typeface="Cambria"/>
                <a:sym typeface="Cambria"/>
              </a:rPr>
              <a:t>etc</a:t>
            </a:r>
            <a:endParaRPr sz="2400" b="0" i="0" u="none" strike="noStrike" cap="none" dirty="0">
              <a:solidFill>
                <a:schemeClr val="dk1"/>
              </a:solidFill>
              <a:latin typeface="Cambria"/>
              <a:ea typeface="Cambria"/>
              <a:cs typeface="Cambria"/>
              <a:sym typeface="Cambria"/>
            </a:endParaRPr>
          </a:p>
        </p:txBody>
      </p:sp>
      <p:pic>
        <p:nvPicPr>
          <p:cNvPr id="324" name="Google Shape;324;p53"/>
          <p:cNvPicPr preferRelativeResize="0"/>
          <p:nvPr/>
        </p:nvPicPr>
        <p:blipFill rotWithShape="1">
          <a:blip r:embed="rId3">
            <a:alphaModFix/>
          </a:blip>
          <a:srcRect t="59173" b="9788"/>
          <a:stretch/>
        </p:blipFill>
        <p:spPr>
          <a:xfrm>
            <a:off x="1012372" y="3516086"/>
            <a:ext cx="7119257" cy="2656114"/>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4"/>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Data Terminology </a:t>
            </a:r>
            <a:endParaRPr/>
          </a:p>
        </p:txBody>
      </p:sp>
      <p:sp>
        <p:nvSpPr>
          <p:cNvPr id="330" name="Google Shape;330;p54"/>
          <p:cNvSpPr/>
          <p:nvPr/>
        </p:nvSpPr>
        <p:spPr>
          <a:xfrm>
            <a:off x="381000" y="1213757"/>
            <a:ext cx="8382000" cy="4430486"/>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Column: Describes data of a single type. For example, column of weights or heights or prices. All the data in one column will have the same scale </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Row: A row describes a single entity or observation whose properties are described by columns. </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Cell: A cell is a single value in a row and column. It is represented as </a:t>
            </a:r>
            <a:endParaRPr dirty="0"/>
          </a:p>
          <a:p>
            <a:pPr marL="0" marR="0" lvl="0" indent="0" algn="l" rtl="0">
              <a:lnSpc>
                <a:spcPct val="114000"/>
              </a:lnSpc>
              <a:spcBef>
                <a:spcPts val="0"/>
              </a:spcBef>
              <a:spcAft>
                <a:spcPts val="0"/>
              </a:spcAft>
              <a:buNone/>
            </a:pPr>
            <a:r>
              <a:rPr lang="en-US" sz="2400" b="0" i="0" u="none" strike="noStrike" cap="none" dirty="0">
                <a:solidFill>
                  <a:schemeClr val="dk1"/>
                </a:solidFill>
                <a:latin typeface="Cambria"/>
                <a:ea typeface="Cambria"/>
                <a:cs typeface="Cambria"/>
                <a:sym typeface="Cambria"/>
              </a:rPr>
              <a:t>		Cell = dataset[ row ][ columns ]</a:t>
            </a:r>
            <a:endParaRPr dirty="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5"/>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Visualization of Data Terminology </a:t>
            </a:r>
            <a:endParaRPr/>
          </a:p>
        </p:txBody>
      </p:sp>
      <p:graphicFrame>
        <p:nvGraphicFramePr>
          <p:cNvPr id="336" name="Google Shape;336;p55"/>
          <p:cNvGraphicFramePr/>
          <p:nvPr/>
        </p:nvGraphicFramePr>
        <p:xfrm>
          <a:off x="1676538" y="2237375"/>
          <a:ext cx="5790925" cy="2383250"/>
        </p:xfrm>
        <a:graphic>
          <a:graphicData uri="http://schemas.openxmlformats.org/drawingml/2006/table">
            <a:tbl>
              <a:tblPr>
                <a:noFill/>
                <a:tableStyleId>{C586776B-B26A-4BB6-837C-DFF8804018E8}</a:tableStyleId>
              </a:tblPr>
              <a:tblGrid>
                <a:gridCol w="1447550"/>
                <a:gridCol w="1447550"/>
                <a:gridCol w="1447550"/>
                <a:gridCol w="1448275"/>
              </a:tblGrid>
              <a:tr h="476650">
                <a:tc>
                  <a:txBody>
                    <a:bodyPr/>
                    <a:lstStyle/>
                    <a:p>
                      <a:pPr marL="0" marR="0" lvl="0" indent="0" algn="ctr" rtl="0">
                        <a:lnSpc>
                          <a:spcPct val="115000"/>
                        </a:lnSpc>
                        <a:spcBef>
                          <a:spcPts val="0"/>
                        </a:spcBef>
                        <a:spcAft>
                          <a:spcPts val="0"/>
                        </a:spcAft>
                        <a:buClr>
                          <a:srgbClr val="FFFFFF"/>
                        </a:buClr>
                        <a:buSzPts val="1800"/>
                        <a:buFont typeface="Cambria"/>
                        <a:buNone/>
                      </a:pPr>
                      <a:r>
                        <a:rPr lang="en-US" sz="1800" b="1" u="none" strike="noStrike" cap="none">
                          <a:solidFill>
                            <a:srgbClr val="FFFFFF"/>
                          </a:solidFill>
                          <a:latin typeface="Cambria"/>
                          <a:ea typeface="Cambria"/>
                          <a:cs typeface="Cambria"/>
                          <a:sym typeface="Cambria"/>
                        </a:rPr>
                        <a:t>A</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56272"/>
                    </a:solidFill>
                  </a:tcPr>
                </a:tc>
                <a:tc>
                  <a:txBody>
                    <a:bodyPr/>
                    <a:lstStyle/>
                    <a:p>
                      <a:pPr marL="0" marR="0" lvl="0" indent="0" algn="ctr" rtl="0">
                        <a:lnSpc>
                          <a:spcPct val="115000"/>
                        </a:lnSpc>
                        <a:spcBef>
                          <a:spcPts val="0"/>
                        </a:spcBef>
                        <a:spcAft>
                          <a:spcPts val="0"/>
                        </a:spcAft>
                        <a:buClr>
                          <a:srgbClr val="FFFFFF"/>
                        </a:buClr>
                        <a:buSzPts val="1800"/>
                        <a:buFont typeface="Cambria"/>
                        <a:buNone/>
                      </a:pPr>
                      <a:r>
                        <a:rPr lang="en-US" sz="1800" b="1" u="none" strike="noStrike" cap="none">
                          <a:solidFill>
                            <a:srgbClr val="FFFFFF"/>
                          </a:solidFill>
                          <a:latin typeface="Cambria"/>
                          <a:ea typeface="Cambria"/>
                          <a:cs typeface="Cambria"/>
                          <a:sym typeface="Cambria"/>
                        </a:rPr>
                        <a:t>B</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56272"/>
                    </a:solidFill>
                  </a:tcPr>
                </a:tc>
                <a:tc>
                  <a:txBody>
                    <a:bodyPr/>
                    <a:lstStyle/>
                    <a:p>
                      <a:pPr marL="0" marR="0" lvl="0" indent="0" algn="ctr" rtl="0">
                        <a:lnSpc>
                          <a:spcPct val="100000"/>
                        </a:lnSpc>
                        <a:spcBef>
                          <a:spcPts val="0"/>
                        </a:spcBef>
                        <a:spcAft>
                          <a:spcPts val="0"/>
                        </a:spcAft>
                        <a:buClr>
                          <a:srgbClr val="FFFFFF"/>
                        </a:buClr>
                        <a:buSzPts val="1800"/>
                        <a:buFont typeface="Cambria"/>
                        <a:buNone/>
                      </a:pPr>
                      <a:r>
                        <a:rPr lang="en-US" sz="1800" b="1" u="none" strike="noStrike" cap="none">
                          <a:solidFill>
                            <a:srgbClr val="FFFFFF"/>
                          </a:solidFill>
                          <a:latin typeface="Cambria"/>
                          <a:ea typeface="Cambria"/>
                          <a:cs typeface="Cambria"/>
                          <a:sym typeface="Cambria"/>
                        </a:rPr>
                        <a:t>C</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56272"/>
                    </a:solidFill>
                  </a:tcPr>
                </a:tc>
                <a:tc>
                  <a:txBody>
                    <a:bodyPr/>
                    <a:lstStyle/>
                    <a:p>
                      <a:pPr marL="0" marR="0" lvl="0" indent="0" algn="ctr" rtl="0">
                        <a:lnSpc>
                          <a:spcPct val="100000"/>
                        </a:lnSpc>
                        <a:spcBef>
                          <a:spcPts val="0"/>
                        </a:spcBef>
                        <a:spcAft>
                          <a:spcPts val="0"/>
                        </a:spcAft>
                        <a:buClr>
                          <a:srgbClr val="FFFFFF"/>
                        </a:buClr>
                        <a:buSzPts val="1800"/>
                        <a:buFont typeface="Cambria"/>
                        <a:buNone/>
                      </a:pPr>
                      <a:r>
                        <a:rPr lang="en-US" sz="1800" b="1" u="none" strike="noStrike" cap="none">
                          <a:solidFill>
                            <a:srgbClr val="FFFFFF"/>
                          </a:solidFill>
                          <a:latin typeface="Cambria"/>
                          <a:ea typeface="Cambria"/>
                          <a:cs typeface="Cambria"/>
                          <a:sym typeface="Cambria"/>
                        </a:rPr>
                        <a:t>D</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556272"/>
                    </a:solidFill>
                  </a:tcPr>
                </a:tc>
              </a:tr>
              <a:tr h="476650">
                <a:tc>
                  <a:txBody>
                    <a:bodyPr/>
                    <a:lstStyle/>
                    <a:p>
                      <a:pPr marL="0" marR="0" lvl="0" indent="0" algn="l" rtl="0">
                        <a:spcBef>
                          <a:spcPts val="0"/>
                        </a:spcBef>
                        <a:spcAft>
                          <a:spcPts val="0"/>
                        </a:spcAft>
                        <a:buClr>
                          <a:schemeClr val="dk1"/>
                        </a:buClr>
                        <a:buSzPts val="1800"/>
                        <a:buFont typeface="Calibri"/>
                        <a:buNone/>
                      </a:pPr>
                      <a:endParaRPr sz="1800" u="none" strike="noStrike" cap="none">
                        <a:latin typeface="Cambria"/>
                        <a:ea typeface="Cambria"/>
                        <a:cs typeface="Cambria"/>
                        <a:sym typeface="Cambri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1" u="none" strike="noStrike" cap="none">
                          <a:solidFill>
                            <a:srgbClr val="000000"/>
                          </a:solidFill>
                          <a:latin typeface="Cambria"/>
                          <a:ea typeface="Cambria"/>
                          <a:cs typeface="Cambria"/>
                          <a:sym typeface="Cambria"/>
                        </a:rPr>
                        <a:t>Column 1</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1" u="none" strike="noStrike" cap="none">
                          <a:solidFill>
                            <a:srgbClr val="000000"/>
                          </a:solidFill>
                          <a:latin typeface="Cambria"/>
                          <a:ea typeface="Cambria"/>
                          <a:cs typeface="Cambria"/>
                          <a:sym typeface="Cambria"/>
                        </a:rPr>
                        <a:t>Column 2</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1" u="none" strike="noStrike" cap="none">
                          <a:solidFill>
                            <a:srgbClr val="000000"/>
                          </a:solidFill>
                          <a:latin typeface="Cambria"/>
                          <a:ea typeface="Cambria"/>
                          <a:cs typeface="Cambria"/>
                          <a:sym typeface="Cambria"/>
                        </a:rPr>
                        <a:t>Column 3</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r>
              <a:tr h="476650">
                <a:tc>
                  <a:txBody>
                    <a:bodyPr/>
                    <a:lstStyle/>
                    <a:p>
                      <a:pPr marL="0" marR="0" lvl="0" indent="0" algn="ctr" rtl="0">
                        <a:lnSpc>
                          <a:spcPct val="115000"/>
                        </a:lnSpc>
                        <a:spcBef>
                          <a:spcPts val="0"/>
                        </a:spcBef>
                        <a:spcAft>
                          <a:spcPts val="0"/>
                        </a:spcAft>
                        <a:buClr>
                          <a:srgbClr val="000000"/>
                        </a:buClr>
                        <a:buSzPts val="1800"/>
                        <a:buFont typeface="Cambria"/>
                        <a:buNone/>
                      </a:pPr>
                      <a:r>
                        <a:rPr lang="en-US" sz="1800" b="1" u="none" strike="noStrike" cap="none">
                          <a:solidFill>
                            <a:srgbClr val="000000"/>
                          </a:solidFill>
                          <a:latin typeface="Cambria"/>
                          <a:ea typeface="Cambria"/>
                          <a:cs typeface="Cambria"/>
                          <a:sym typeface="Cambria"/>
                        </a:rPr>
                        <a:t>Row 1</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Cell11</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Cell12</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Cell13</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r>
              <a:tr h="476650">
                <a:tc>
                  <a:txBody>
                    <a:bodyPr/>
                    <a:lstStyle/>
                    <a:p>
                      <a:pPr marL="0" marR="0" lvl="0" indent="0" algn="ctr" rtl="0">
                        <a:lnSpc>
                          <a:spcPct val="115000"/>
                        </a:lnSpc>
                        <a:spcBef>
                          <a:spcPts val="0"/>
                        </a:spcBef>
                        <a:spcAft>
                          <a:spcPts val="0"/>
                        </a:spcAft>
                        <a:buClr>
                          <a:srgbClr val="000000"/>
                        </a:buClr>
                        <a:buSzPts val="1800"/>
                        <a:buFont typeface="Cambria"/>
                        <a:buNone/>
                      </a:pPr>
                      <a:r>
                        <a:rPr lang="en-US" sz="1800" b="1" u="none" strike="noStrike" cap="none">
                          <a:solidFill>
                            <a:srgbClr val="000000"/>
                          </a:solidFill>
                          <a:latin typeface="Cambria"/>
                          <a:ea typeface="Cambria"/>
                          <a:cs typeface="Cambria"/>
                          <a:sym typeface="Cambria"/>
                        </a:rPr>
                        <a:t>Row 2</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Cell21</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Cell22</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Cell23</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r>
              <a:tr h="476650">
                <a:tc>
                  <a:txBody>
                    <a:bodyPr/>
                    <a:lstStyle/>
                    <a:p>
                      <a:pPr marL="0" marR="0" lvl="0" indent="0" algn="ctr" rtl="0">
                        <a:lnSpc>
                          <a:spcPct val="115000"/>
                        </a:lnSpc>
                        <a:spcBef>
                          <a:spcPts val="0"/>
                        </a:spcBef>
                        <a:spcAft>
                          <a:spcPts val="0"/>
                        </a:spcAft>
                        <a:buClr>
                          <a:srgbClr val="000000"/>
                        </a:buClr>
                        <a:buSzPts val="1800"/>
                        <a:buFont typeface="Cambria"/>
                        <a:buNone/>
                      </a:pPr>
                      <a:r>
                        <a:rPr lang="en-US" sz="1800" b="1" u="none" strike="noStrike" cap="none">
                          <a:solidFill>
                            <a:srgbClr val="000000"/>
                          </a:solidFill>
                          <a:latin typeface="Cambria"/>
                          <a:ea typeface="Cambria"/>
                          <a:cs typeface="Cambria"/>
                          <a:sym typeface="Cambria"/>
                        </a:rPr>
                        <a:t>Row 3</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Cell31</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Cell32</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800"/>
                        <a:buFont typeface="Cambria"/>
                        <a:buNone/>
                      </a:pPr>
                      <a:r>
                        <a:rPr lang="en-US" sz="1800" b="0" u="none" strike="noStrike" cap="none">
                          <a:solidFill>
                            <a:srgbClr val="000000"/>
                          </a:solidFill>
                          <a:latin typeface="Cambria"/>
                          <a:ea typeface="Cambria"/>
                          <a:cs typeface="Cambria"/>
                          <a:sym typeface="Cambria"/>
                        </a:rPr>
                        <a:t>Cell33</a:t>
                      </a:r>
                      <a:endParaRPr sz="1800" b="0" u="none" strike="noStrike" cap="none">
                        <a:latin typeface="Cambria"/>
                        <a:ea typeface="Cambria"/>
                        <a:cs typeface="Cambria"/>
                        <a:sym typeface="Cambria"/>
                      </a:endParaRPr>
                    </a:p>
                  </a:txBody>
                  <a:tcPr marL="91075" marR="91075" marT="45725" marB="457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1588" y="15240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Agenda</a:t>
            </a:r>
            <a:endParaRPr/>
          </a:p>
        </p:txBody>
      </p:sp>
      <p:grpSp>
        <p:nvGrpSpPr>
          <p:cNvPr id="205" name="Google Shape;205;p38"/>
          <p:cNvGrpSpPr/>
          <p:nvPr/>
        </p:nvGrpSpPr>
        <p:grpSpPr>
          <a:xfrm>
            <a:off x="457200" y="2139949"/>
            <a:ext cx="2898775" cy="2898775"/>
            <a:chOff x="457200" y="2093913"/>
            <a:chExt cx="2898775" cy="2898775"/>
          </a:xfrm>
        </p:grpSpPr>
        <p:grpSp>
          <p:nvGrpSpPr>
            <p:cNvPr id="206" name="Google Shape;206;p38"/>
            <p:cNvGrpSpPr/>
            <p:nvPr/>
          </p:nvGrpSpPr>
          <p:grpSpPr>
            <a:xfrm>
              <a:off x="457200" y="2093913"/>
              <a:ext cx="2898775" cy="2898775"/>
              <a:chOff x="457200" y="2093913"/>
              <a:chExt cx="2898775" cy="2898775"/>
            </a:xfrm>
          </p:grpSpPr>
          <p:sp>
            <p:nvSpPr>
              <p:cNvPr id="207" name="Google Shape;207;p38"/>
              <p:cNvSpPr/>
              <p:nvPr/>
            </p:nvSpPr>
            <p:spPr>
              <a:xfrm>
                <a:off x="1639888" y="3276600"/>
                <a:ext cx="533400" cy="533400"/>
              </a:xfrm>
              <a:prstGeom prst="ellipse">
                <a:avLst/>
              </a:prstGeom>
              <a:solidFill>
                <a:srgbClr val="035642"/>
              </a:solidFill>
              <a:ln>
                <a:noFill/>
              </a:ln>
            </p:spPr>
            <p:txBody>
              <a:bodyPr spcFirstLastPara="1" wrap="square" lIns="0" tIns="0" rIns="0" bIns="0" anchor="ctr" anchorCtr="0">
                <a:noAutofit/>
              </a:bodyPr>
              <a:lstStyle/>
              <a:p>
                <a:pPr marL="0" marR="0" lvl="0" indent="0" algn="ctr" rtl="0">
                  <a:spcBef>
                    <a:spcPts val="0"/>
                  </a:spcBef>
                  <a:spcAft>
                    <a:spcPts val="0"/>
                  </a:spcAft>
                  <a:buClr>
                    <a:srgbClr val="000000"/>
                  </a:buClr>
                  <a:buSzPts val="1120"/>
                  <a:buFont typeface="Noto Sans Symbols"/>
                  <a:buNone/>
                </a:pPr>
                <a:endParaRPr sz="1400" b="0" i="0" u="none" strike="noStrike" cap="none">
                  <a:solidFill>
                    <a:srgbClr val="000000"/>
                  </a:solidFill>
                  <a:latin typeface="Arial"/>
                  <a:ea typeface="Arial"/>
                  <a:cs typeface="Arial"/>
                  <a:sym typeface="Arial"/>
                </a:endParaRPr>
              </a:p>
            </p:txBody>
          </p:sp>
          <p:sp>
            <p:nvSpPr>
              <p:cNvPr id="208" name="Google Shape;208;p38"/>
              <p:cNvSpPr/>
              <p:nvPr/>
            </p:nvSpPr>
            <p:spPr>
              <a:xfrm>
                <a:off x="1066800" y="2703513"/>
                <a:ext cx="1679575" cy="1679575"/>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981" y="10800"/>
                    </a:moveTo>
                    <a:cubicBezTo>
                      <a:pt x="3981" y="14566"/>
                      <a:pt x="7034" y="17619"/>
                      <a:pt x="10800" y="17619"/>
                    </a:cubicBezTo>
                    <a:cubicBezTo>
                      <a:pt x="14566" y="17619"/>
                      <a:pt x="17619" y="14566"/>
                      <a:pt x="17619" y="10800"/>
                    </a:cubicBezTo>
                    <a:cubicBezTo>
                      <a:pt x="17619" y="7034"/>
                      <a:pt x="14566" y="3981"/>
                      <a:pt x="10800" y="3981"/>
                    </a:cubicBezTo>
                    <a:cubicBezTo>
                      <a:pt x="7034" y="3981"/>
                      <a:pt x="3981" y="7034"/>
                      <a:pt x="3981" y="10800"/>
                    </a:cubicBezTo>
                    <a:close/>
                  </a:path>
                </a:pathLst>
              </a:custGeom>
              <a:solidFill>
                <a:srgbClr val="035642"/>
              </a:solidFill>
              <a:ln>
                <a:noFill/>
              </a:ln>
            </p:spPr>
            <p:txBody>
              <a:bodyPr spcFirstLastPara="1" wrap="square" lIns="0" tIns="0" rIns="0" bIns="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rgbClr val="FFFFFF"/>
                  </a:solidFill>
                  <a:latin typeface="Arial"/>
                  <a:ea typeface="Arial"/>
                  <a:cs typeface="Arial"/>
                  <a:sym typeface="Arial"/>
                </a:endParaRPr>
              </a:p>
            </p:txBody>
          </p:sp>
          <p:sp>
            <p:nvSpPr>
              <p:cNvPr id="209" name="Google Shape;209;p38"/>
              <p:cNvSpPr/>
              <p:nvPr/>
            </p:nvSpPr>
            <p:spPr>
              <a:xfrm>
                <a:off x="457200" y="2093913"/>
                <a:ext cx="2898775" cy="2898775"/>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26" y="10800"/>
                    </a:moveTo>
                    <a:cubicBezTo>
                      <a:pt x="2426" y="15425"/>
                      <a:pt x="6175" y="19174"/>
                      <a:pt x="10800" y="19174"/>
                    </a:cubicBezTo>
                    <a:cubicBezTo>
                      <a:pt x="15425" y="19174"/>
                      <a:pt x="19174" y="15425"/>
                      <a:pt x="19174" y="10800"/>
                    </a:cubicBezTo>
                    <a:cubicBezTo>
                      <a:pt x="19174" y="6175"/>
                      <a:pt x="15425" y="2426"/>
                      <a:pt x="10800" y="2426"/>
                    </a:cubicBezTo>
                    <a:cubicBezTo>
                      <a:pt x="6175" y="2426"/>
                      <a:pt x="2426" y="6175"/>
                      <a:pt x="2426" y="10800"/>
                    </a:cubicBezTo>
                    <a:close/>
                  </a:path>
                </a:pathLst>
              </a:custGeom>
              <a:solidFill>
                <a:srgbClr val="035642"/>
              </a:solidFill>
              <a:ln>
                <a:noFill/>
              </a:ln>
            </p:spPr>
            <p:txBody>
              <a:bodyPr spcFirstLastPara="1" wrap="square" lIns="0" tIns="0" rIns="0" bIns="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rgbClr val="FFFFFF"/>
                  </a:solidFill>
                  <a:latin typeface="Arial"/>
                  <a:ea typeface="Arial"/>
                  <a:cs typeface="Arial"/>
                  <a:sym typeface="Arial"/>
                </a:endParaRPr>
              </a:p>
            </p:txBody>
          </p:sp>
        </p:grpSp>
        <p:grpSp>
          <p:nvGrpSpPr>
            <p:cNvPr id="210" name="Google Shape;210;p38"/>
            <p:cNvGrpSpPr/>
            <p:nvPr/>
          </p:nvGrpSpPr>
          <p:grpSpPr>
            <a:xfrm>
              <a:off x="499269" y="2097881"/>
              <a:ext cx="2855913" cy="2886075"/>
              <a:chOff x="340" y="1327"/>
              <a:chExt cx="1799" cy="1818"/>
            </a:xfrm>
          </p:grpSpPr>
          <p:sp>
            <p:nvSpPr>
              <p:cNvPr id="211" name="Google Shape;211;p38"/>
              <p:cNvSpPr/>
              <p:nvPr/>
            </p:nvSpPr>
            <p:spPr>
              <a:xfrm rot="5400000">
                <a:off x="696" y="1709"/>
                <a:ext cx="1057" cy="1057"/>
              </a:xfrm>
              <a:custGeom>
                <a:avLst/>
                <a:gdLst/>
                <a:ahLst/>
                <a:cxnLst/>
                <a:rect l="l" t="t" r="r" b="b"/>
                <a:pathLst>
                  <a:path w="21600" h="21600" extrusionOk="0">
                    <a:moveTo>
                      <a:pt x="4740" y="7785"/>
                    </a:moveTo>
                    <a:cubicBezTo>
                      <a:pt x="5884" y="5485"/>
                      <a:pt x="8231" y="4031"/>
                      <a:pt x="10800" y="4032"/>
                    </a:cubicBezTo>
                    <a:cubicBezTo>
                      <a:pt x="13368" y="4032"/>
                      <a:pt x="15715" y="5485"/>
                      <a:pt x="16859" y="7785"/>
                    </a:cubicBezTo>
                    <a:lnTo>
                      <a:pt x="20469" y="5989"/>
                    </a:lnTo>
                    <a:cubicBezTo>
                      <a:pt x="18643" y="2319"/>
                      <a:pt x="14898" y="-1"/>
                      <a:pt x="10799" y="0"/>
                    </a:cubicBezTo>
                    <a:cubicBezTo>
                      <a:pt x="6701" y="0"/>
                      <a:pt x="2956" y="2319"/>
                      <a:pt x="1130" y="5989"/>
                    </a:cubicBezTo>
                    <a:lnTo>
                      <a:pt x="4740" y="7785"/>
                    </a:lnTo>
                    <a:close/>
                  </a:path>
                </a:pathLst>
              </a:custGeom>
              <a:solidFill>
                <a:srgbClr val="969696"/>
              </a:solidFill>
              <a:ln>
                <a:noFill/>
              </a:ln>
            </p:spPr>
            <p:txBody>
              <a:bodyPr spcFirstLastPara="1" wrap="square" lIns="0" tIns="0" rIns="0" bIns="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rgbClr val="FFFFFF"/>
                  </a:solidFill>
                  <a:latin typeface="Arial"/>
                  <a:ea typeface="Arial"/>
                  <a:cs typeface="Arial"/>
                  <a:sym typeface="Arial"/>
                </a:endParaRPr>
              </a:p>
            </p:txBody>
          </p:sp>
          <p:sp>
            <p:nvSpPr>
              <p:cNvPr id="212" name="Google Shape;212;p38"/>
              <p:cNvSpPr/>
              <p:nvPr/>
            </p:nvSpPr>
            <p:spPr>
              <a:xfrm>
                <a:off x="1221" y="2152"/>
                <a:ext cx="0" cy="174"/>
              </a:xfrm>
              <a:custGeom>
                <a:avLst/>
                <a:gdLst/>
                <a:ahLst/>
                <a:cxnLst/>
                <a:rect l="l" t="t" r="r" b="b"/>
                <a:pathLst>
                  <a:path w="208" h="303" extrusionOk="0">
                    <a:moveTo>
                      <a:pt x="0" y="150"/>
                    </a:moveTo>
                    <a:cubicBezTo>
                      <a:pt x="0" y="122"/>
                      <a:pt x="0" y="37"/>
                      <a:pt x="0" y="0"/>
                    </a:cubicBezTo>
                    <a:cubicBezTo>
                      <a:pt x="0" y="54"/>
                      <a:pt x="0" y="245"/>
                      <a:pt x="0" y="303"/>
                    </a:cubicBezTo>
                    <a:cubicBezTo>
                      <a:pt x="0" y="221"/>
                      <a:pt x="0" y="181"/>
                      <a:pt x="0" y="150"/>
                    </a:cubicBezTo>
                    <a:close/>
                  </a:path>
                </a:pathLst>
              </a:custGeom>
              <a:solidFill>
                <a:srgbClr val="969696"/>
              </a:solidFill>
              <a:ln>
                <a:noFill/>
              </a:ln>
            </p:spPr>
            <p:txBody>
              <a:bodyPr spcFirstLastPara="1" wrap="square" lIns="0" tIns="0" rIns="0" bIns="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rgbClr val="FFFFFF"/>
                  </a:solidFill>
                  <a:latin typeface="Arial"/>
                  <a:ea typeface="Arial"/>
                  <a:cs typeface="Arial"/>
                  <a:sym typeface="Arial"/>
                </a:endParaRPr>
              </a:p>
            </p:txBody>
          </p:sp>
          <p:sp>
            <p:nvSpPr>
              <p:cNvPr id="213" name="Google Shape;213;p38"/>
              <p:cNvSpPr/>
              <p:nvPr/>
            </p:nvSpPr>
            <p:spPr>
              <a:xfrm rot="5400000">
                <a:off x="330" y="1337"/>
                <a:ext cx="1818" cy="1799"/>
              </a:xfrm>
              <a:custGeom>
                <a:avLst/>
                <a:gdLst/>
                <a:ahLst/>
                <a:cxnLst/>
                <a:rect l="l" t="t" r="r" b="b"/>
                <a:pathLst>
                  <a:path w="21600" h="21600" extrusionOk="0">
                    <a:moveTo>
                      <a:pt x="3362" y="7119"/>
                    </a:moveTo>
                    <a:cubicBezTo>
                      <a:pt x="4761" y="4290"/>
                      <a:pt x="7644" y="2500"/>
                      <a:pt x="10800" y="2501"/>
                    </a:cubicBezTo>
                    <a:cubicBezTo>
                      <a:pt x="13955" y="2501"/>
                      <a:pt x="16838" y="4290"/>
                      <a:pt x="18237" y="7119"/>
                    </a:cubicBezTo>
                    <a:lnTo>
                      <a:pt x="20479" y="6009"/>
                    </a:lnTo>
                    <a:cubicBezTo>
                      <a:pt x="18658" y="2329"/>
                      <a:pt x="14906" y="-1"/>
                      <a:pt x="10799" y="0"/>
                    </a:cubicBezTo>
                    <a:cubicBezTo>
                      <a:pt x="6693" y="0"/>
                      <a:pt x="2941" y="2329"/>
                      <a:pt x="1120" y="6009"/>
                    </a:cubicBezTo>
                    <a:lnTo>
                      <a:pt x="3362" y="7119"/>
                    </a:lnTo>
                    <a:close/>
                  </a:path>
                </a:pathLst>
              </a:custGeom>
              <a:solidFill>
                <a:srgbClr val="969696"/>
              </a:solidFill>
              <a:ln>
                <a:noFill/>
              </a:ln>
            </p:spPr>
            <p:txBody>
              <a:bodyPr spcFirstLastPara="1" wrap="square" lIns="0" tIns="0" rIns="0" bIns="0" anchor="ctr" anchorCtr="0">
                <a:noAutofit/>
              </a:bodyPr>
              <a:lstStyle/>
              <a:p>
                <a:pPr marL="0" marR="0" lvl="0" indent="0" algn="l" rtl="0">
                  <a:spcBef>
                    <a:spcPts val="0"/>
                  </a:spcBef>
                  <a:spcAft>
                    <a:spcPts val="0"/>
                  </a:spcAft>
                  <a:buClr>
                    <a:srgbClr val="000000"/>
                  </a:buClr>
                  <a:buSzPts val="1800"/>
                  <a:buFont typeface="Times New Roman"/>
                  <a:buNone/>
                </a:pPr>
                <a:endParaRPr sz="1800" b="0" i="0" u="none" strike="noStrike" cap="none">
                  <a:solidFill>
                    <a:srgbClr val="FFFFFF"/>
                  </a:solidFill>
                  <a:latin typeface="Arial"/>
                  <a:ea typeface="Arial"/>
                  <a:cs typeface="Arial"/>
                  <a:sym typeface="Arial"/>
                </a:endParaRPr>
              </a:p>
            </p:txBody>
          </p:sp>
        </p:grpSp>
      </p:grpSp>
      <p:sp>
        <p:nvSpPr>
          <p:cNvPr id="214" name="Google Shape;214;p38"/>
          <p:cNvSpPr/>
          <p:nvPr/>
        </p:nvSpPr>
        <p:spPr>
          <a:xfrm flipH="1">
            <a:off x="1941513" y="1524000"/>
            <a:ext cx="6684962" cy="4124325"/>
          </a:xfrm>
          <a:prstGeom prst="homePlate">
            <a:avLst>
              <a:gd name="adj" fmla="val 25911"/>
            </a:avLst>
          </a:prstGeom>
          <a:solidFill>
            <a:srgbClr val="FBD4B4">
              <a:alpha val="32941"/>
            </a:srgbClr>
          </a:solidFill>
          <a:ln w="25400" cap="flat" cmpd="sng">
            <a:solidFill>
              <a:srgbClr val="E36C09"/>
            </a:solidFill>
            <a:prstDash val="solid"/>
            <a:miter lim="800000"/>
            <a:headEnd type="none" w="sm" len="sm"/>
            <a:tailEnd type="none" w="sm" len="sm"/>
          </a:ln>
        </p:spPr>
        <p:txBody>
          <a:bodyPr spcFirstLastPara="1" wrap="square" lIns="1080000" tIns="0" rIns="72000" bIns="0" anchor="ctr" anchorCtr="0">
            <a:noAutofit/>
          </a:bodyPr>
          <a:lstStyle/>
          <a:p>
            <a:pPr marL="0" marR="0" lvl="0" indent="0" algn="l" rtl="0">
              <a:lnSpc>
                <a:spcPct val="90000"/>
              </a:lnSpc>
              <a:spcBef>
                <a:spcPts val="0"/>
              </a:spcBef>
              <a:spcAft>
                <a:spcPts val="0"/>
              </a:spcAft>
              <a:buClr>
                <a:srgbClr val="035642"/>
              </a:buClr>
              <a:buSzPts val="2000"/>
              <a:buFont typeface="Noto Sans Symbols"/>
              <a:buNone/>
            </a:pPr>
            <a:r>
              <a:rPr lang="en-US" sz="2000" b="1" i="0" u="none" strike="noStrike" cap="none">
                <a:solidFill>
                  <a:srgbClr val="035642"/>
                </a:solidFill>
                <a:latin typeface="Cambria"/>
                <a:ea typeface="Cambria"/>
                <a:cs typeface="Cambria"/>
                <a:sym typeface="Cambria"/>
              </a:rPr>
              <a:t>In this session, you will learn about:</a:t>
            </a:r>
            <a:r>
              <a:rPr lang="en-US" sz="2000" b="0" i="0" u="none" strike="noStrike" cap="none">
                <a:solidFill>
                  <a:srgbClr val="035642"/>
                </a:solidFill>
                <a:latin typeface="Cambria"/>
                <a:ea typeface="Cambria"/>
                <a:cs typeface="Cambria"/>
                <a:sym typeface="Cambria"/>
              </a:rPr>
              <a:t> </a:t>
            </a:r>
            <a:endParaRPr/>
          </a:p>
          <a:p>
            <a:pPr marL="0" marR="0" lvl="0" indent="0" algn="l" rtl="0">
              <a:lnSpc>
                <a:spcPct val="90000"/>
              </a:lnSpc>
              <a:spcBef>
                <a:spcPts val="0"/>
              </a:spcBef>
              <a:spcAft>
                <a:spcPts val="0"/>
              </a:spcAft>
              <a:buClr>
                <a:schemeClr val="dk1"/>
              </a:buClr>
              <a:buSzPts val="2000"/>
              <a:buFont typeface="Noto Sans Symbols"/>
              <a:buNone/>
            </a:pPr>
            <a:endParaRPr sz="2000" b="0" i="0" u="none" strike="noStrike" cap="none">
              <a:solidFill>
                <a:srgbClr val="035642"/>
              </a:solidFill>
              <a:latin typeface="Cambria"/>
              <a:ea typeface="Cambria"/>
              <a:cs typeface="Cambria"/>
              <a:sym typeface="Cambria"/>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Introduction to Machine Learning</a:t>
            </a:r>
            <a:endParaRPr sz="2000" b="0" i="0" u="none" strike="noStrike" cap="none">
              <a:solidFill>
                <a:srgbClr val="035642"/>
              </a:solidFill>
              <a:latin typeface="Cambria"/>
              <a:ea typeface="Cambria"/>
              <a:cs typeface="Cambria"/>
              <a:sym typeface="Cambria"/>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Machine Learning Modelling Flow</a:t>
            </a:r>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Parametric and Non-parametric Algorithms</a:t>
            </a:r>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Types of Machine Learning</a:t>
            </a:r>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Performance Measures</a:t>
            </a:r>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Bias-Variance Tradeoff</a:t>
            </a:r>
            <a:endParaRPr/>
          </a:p>
          <a:p>
            <a:pPr marL="457200" marR="0" lvl="0" indent="-347663" algn="l" rtl="0">
              <a:lnSpc>
                <a:spcPct val="110000"/>
              </a:lnSpc>
              <a:spcBef>
                <a:spcPts val="0"/>
              </a:spcBef>
              <a:spcAft>
                <a:spcPts val="0"/>
              </a:spcAft>
              <a:buClr>
                <a:srgbClr val="035642"/>
              </a:buClr>
              <a:buSzPts val="2000"/>
              <a:buFont typeface="Arial"/>
              <a:buChar char="•"/>
            </a:pPr>
            <a:r>
              <a:rPr lang="en-US" sz="2000" b="0" i="0" u="none" strike="noStrike" cap="none">
                <a:solidFill>
                  <a:srgbClr val="035642"/>
                </a:solidFill>
                <a:latin typeface="Cambria"/>
                <a:ea typeface="Cambria"/>
                <a:cs typeface="Cambria"/>
                <a:sym typeface="Cambria"/>
              </a:rPr>
              <a:t>Data Inconsistencies</a:t>
            </a:r>
            <a:endParaRPr sz="2000" b="0" i="0" u="none" strike="noStrike" cap="none">
              <a:solidFill>
                <a:srgbClr val="035642"/>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5"/>
                                        </p:tgtEl>
                                        <p:attrNameLst>
                                          <p:attrName>style.visibility</p:attrName>
                                        </p:attrNameLst>
                                      </p:cBhvr>
                                      <p:to>
                                        <p:strVal val="visible"/>
                                      </p:to>
                                    </p:set>
                                    <p:anim calcmode="lin" valueType="num">
                                      <p:cBhvr additive="base">
                                        <p:cTn id="7" dur="500"/>
                                        <p:tgtEl>
                                          <p:spTgt spid="205"/>
                                        </p:tgtEl>
                                        <p:attrNameLst>
                                          <p:attrName>ppt_w</p:attrName>
                                        </p:attrNameLst>
                                      </p:cBhvr>
                                      <p:tavLst>
                                        <p:tav tm="0">
                                          <p:val>
                                            <p:strVal val="0"/>
                                          </p:val>
                                        </p:tav>
                                        <p:tav tm="100000">
                                          <p:val>
                                            <p:strVal val="#ppt_w"/>
                                          </p:val>
                                        </p:tav>
                                      </p:tavLst>
                                    </p:anim>
                                    <p:anim calcmode="lin" valueType="num">
                                      <p:cBhvr additive="base">
                                        <p:cTn id="8" dur="500"/>
                                        <p:tgtEl>
                                          <p:spTgt spid="205"/>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500"/>
                                        <p:tgtEl>
                                          <p:spTgt spid="21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14">
                                            <p:txEl>
                                              <p:pRg st="0" end="0"/>
                                            </p:txEl>
                                          </p:spTgt>
                                        </p:tgtEl>
                                        <p:attrNameLst>
                                          <p:attrName>style.visibility</p:attrName>
                                        </p:attrNameLst>
                                      </p:cBhvr>
                                      <p:to>
                                        <p:strVal val="visible"/>
                                      </p:to>
                                    </p:set>
                                    <p:animEffect transition="in" filter="fade">
                                      <p:cBhvr>
                                        <p:cTn id="16" dur="500"/>
                                        <p:tgtEl>
                                          <p:spTgt spid="214">
                                            <p:txEl>
                                              <p:pRg st="0" end="0"/>
                                            </p:txEl>
                                          </p:spTgt>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14">
                                            <p:txEl>
                                              <p:pRg st="1" end="1"/>
                                            </p:txEl>
                                          </p:spTgt>
                                        </p:tgtEl>
                                        <p:attrNameLst>
                                          <p:attrName>style.visibility</p:attrName>
                                        </p:attrNameLst>
                                      </p:cBhvr>
                                      <p:to>
                                        <p:strVal val="visible"/>
                                      </p:to>
                                    </p:set>
                                    <p:animEffect transition="in" filter="fade">
                                      <p:cBhvr>
                                        <p:cTn id="20" dur="500"/>
                                        <p:tgtEl>
                                          <p:spTgt spid="214">
                                            <p:txEl>
                                              <p:pRg st="1" end="1"/>
                                            </p:txEl>
                                          </p:spTgt>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214">
                                            <p:txEl>
                                              <p:pRg st="2" end="2"/>
                                            </p:txEl>
                                          </p:spTgt>
                                        </p:tgtEl>
                                        <p:attrNameLst>
                                          <p:attrName>style.visibility</p:attrName>
                                        </p:attrNameLst>
                                      </p:cBhvr>
                                      <p:to>
                                        <p:strVal val="visible"/>
                                      </p:to>
                                    </p:set>
                                    <p:animEffect transition="in" filter="fade">
                                      <p:cBhvr>
                                        <p:cTn id="24" dur="500"/>
                                        <p:tgtEl>
                                          <p:spTgt spid="214">
                                            <p:txEl>
                                              <p:pRg st="2" end="2"/>
                                            </p:txEl>
                                          </p:spTgt>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14">
                                            <p:txEl>
                                              <p:pRg st="3" end="3"/>
                                            </p:txEl>
                                          </p:spTgt>
                                        </p:tgtEl>
                                        <p:attrNameLst>
                                          <p:attrName>style.visibility</p:attrName>
                                        </p:attrNameLst>
                                      </p:cBhvr>
                                      <p:to>
                                        <p:strVal val="visible"/>
                                      </p:to>
                                    </p:set>
                                    <p:animEffect transition="in" filter="fade">
                                      <p:cBhvr>
                                        <p:cTn id="28" dur="500"/>
                                        <p:tgtEl>
                                          <p:spTgt spid="214">
                                            <p:txEl>
                                              <p:pRg st="3" end="3"/>
                                            </p:txEl>
                                          </p:spTgt>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214">
                                            <p:txEl>
                                              <p:pRg st="4" end="4"/>
                                            </p:txEl>
                                          </p:spTgt>
                                        </p:tgtEl>
                                        <p:attrNameLst>
                                          <p:attrName>style.visibility</p:attrName>
                                        </p:attrNameLst>
                                      </p:cBhvr>
                                      <p:to>
                                        <p:strVal val="visible"/>
                                      </p:to>
                                    </p:set>
                                    <p:animEffect transition="in" filter="fade">
                                      <p:cBhvr>
                                        <p:cTn id="32" dur="500"/>
                                        <p:tgtEl>
                                          <p:spTgt spid="214">
                                            <p:txEl>
                                              <p:pRg st="4" end="4"/>
                                            </p:txEl>
                                          </p:spTgt>
                                        </p:tgtEl>
                                      </p:cBhvr>
                                    </p:animEffect>
                                  </p:childTnLst>
                                </p:cTn>
                              </p:par>
                            </p:childTnLst>
                          </p:cTn>
                        </p:par>
                        <p:par>
                          <p:cTn id="33" fill="hold">
                            <p:stCondLst>
                              <p:cond delay="3500"/>
                            </p:stCondLst>
                            <p:childTnLst>
                              <p:par>
                                <p:cTn id="34" presetID="10" presetClass="entr" presetSubtype="0" fill="hold" nodeType="afterEffect">
                                  <p:stCondLst>
                                    <p:cond delay="0"/>
                                  </p:stCondLst>
                                  <p:childTnLst>
                                    <p:set>
                                      <p:cBhvr>
                                        <p:cTn id="35" dur="1" fill="hold">
                                          <p:stCondLst>
                                            <p:cond delay="0"/>
                                          </p:stCondLst>
                                        </p:cTn>
                                        <p:tgtEl>
                                          <p:spTgt spid="214">
                                            <p:txEl>
                                              <p:pRg st="5" end="5"/>
                                            </p:txEl>
                                          </p:spTgt>
                                        </p:tgtEl>
                                        <p:attrNameLst>
                                          <p:attrName>style.visibility</p:attrName>
                                        </p:attrNameLst>
                                      </p:cBhvr>
                                      <p:to>
                                        <p:strVal val="visible"/>
                                      </p:to>
                                    </p:set>
                                    <p:animEffect transition="in" filter="fade">
                                      <p:cBhvr>
                                        <p:cTn id="36" dur="500"/>
                                        <p:tgtEl>
                                          <p:spTgt spid="214">
                                            <p:txEl>
                                              <p:pRg st="5" end="5"/>
                                            </p:txEl>
                                          </p:spTgt>
                                        </p:tgtEl>
                                      </p:cBhvr>
                                    </p:animEffect>
                                  </p:childTnLst>
                                </p:cTn>
                              </p:par>
                            </p:childTnLst>
                          </p:cTn>
                        </p:par>
                        <p:par>
                          <p:cTn id="37" fill="hold">
                            <p:stCondLst>
                              <p:cond delay="4000"/>
                            </p:stCondLst>
                            <p:childTnLst>
                              <p:par>
                                <p:cTn id="38" presetID="10" presetClass="entr" presetSubtype="0" fill="hold" nodeType="afterEffect">
                                  <p:stCondLst>
                                    <p:cond delay="0"/>
                                  </p:stCondLst>
                                  <p:childTnLst>
                                    <p:set>
                                      <p:cBhvr>
                                        <p:cTn id="39" dur="1" fill="hold">
                                          <p:stCondLst>
                                            <p:cond delay="0"/>
                                          </p:stCondLst>
                                        </p:cTn>
                                        <p:tgtEl>
                                          <p:spTgt spid="214">
                                            <p:txEl>
                                              <p:pRg st="6" end="6"/>
                                            </p:txEl>
                                          </p:spTgt>
                                        </p:tgtEl>
                                        <p:attrNameLst>
                                          <p:attrName>style.visibility</p:attrName>
                                        </p:attrNameLst>
                                      </p:cBhvr>
                                      <p:to>
                                        <p:strVal val="visible"/>
                                      </p:to>
                                    </p:set>
                                    <p:animEffect transition="in" filter="fade">
                                      <p:cBhvr>
                                        <p:cTn id="40" dur="500"/>
                                        <p:tgtEl>
                                          <p:spTgt spid="214">
                                            <p:txEl>
                                              <p:pRg st="6" end="6"/>
                                            </p:txEl>
                                          </p:spTgt>
                                        </p:tgtEl>
                                      </p:cBhvr>
                                    </p:animEffect>
                                  </p:childTnLst>
                                </p:cTn>
                              </p:par>
                            </p:childTnLst>
                          </p:cTn>
                        </p:par>
                        <p:par>
                          <p:cTn id="41" fill="hold">
                            <p:stCondLst>
                              <p:cond delay="4500"/>
                            </p:stCondLst>
                            <p:childTnLst>
                              <p:par>
                                <p:cTn id="42" presetID="10" presetClass="entr" presetSubtype="0" fill="hold" nodeType="afterEffect">
                                  <p:stCondLst>
                                    <p:cond delay="0"/>
                                  </p:stCondLst>
                                  <p:childTnLst>
                                    <p:set>
                                      <p:cBhvr>
                                        <p:cTn id="43" dur="1" fill="hold">
                                          <p:stCondLst>
                                            <p:cond delay="0"/>
                                          </p:stCondLst>
                                        </p:cTn>
                                        <p:tgtEl>
                                          <p:spTgt spid="214">
                                            <p:txEl>
                                              <p:pRg st="7" end="7"/>
                                            </p:txEl>
                                          </p:spTgt>
                                        </p:tgtEl>
                                        <p:attrNameLst>
                                          <p:attrName>style.visibility</p:attrName>
                                        </p:attrNameLst>
                                      </p:cBhvr>
                                      <p:to>
                                        <p:strVal val="visible"/>
                                      </p:to>
                                    </p:set>
                                    <p:animEffect transition="in" filter="fade">
                                      <p:cBhvr>
                                        <p:cTn id="44" dur="500"/>
                                        <p:tgtEl>
                                          <p:spTgt spid="214">
                                            <p:txEl>
                                              <p:pRg st="7" end="7"/>
                                            </p:txEl>
                                          </p:spTgt>
                                        </p:tgtEl>
                                      </p:cBhvr>
                                    </p:animEffect>
                                  </p:childTnLst>
                                </p:cTn>
                              </p:par>
                            </p:childTnLst>
                          </p:cTn>
                        </p:par>
                        <p:par>
                          <p:cTn id="45" fill="hold">
                            <p:stCondLst>
                              <p:cond delay="5000"/>
                            </p:stCondLst>
                            <p:childTnLst>
                              <p:par>
                                <p:cTn id="46" presetID="10" presetClass="entr" presetSubtype="0" fill="hold" nodeType="afterEffect">
                                  <p:stCondLst>
                                    <p:cond delay="0"/>
                                  </p:stCondLst>
                                  <p:childTnLst>
                                    <p:set>
                                      <p:cBhvr>
                                        <p:cTn id="47" dur="1" fill="hold">
                                          <p:stCondLst>
                                            <p:cond delay="0"/>
                                          </p:stCondLst>
                                        </p:cTn>
                                        <p:tgtEl>
                                          <p:spTgt spid="214">
                                            <p:txEl>
                                              <p:pRg st="8" end="8"/>
                                            </p:txEl>
                                          </p:spTgt>
                                        </p:tgtEl>
                                        <p:attrNameLst>
                                          <p:attrName>style.visibility</p:attrName>
                                        </p:attrNameLst>
                                      </p:cBhvr>
                                      <p:to>
                                        <p:strVal val="visible"/>
                                      </p:to>
                                    </p:set>
                                    <p:animEffect transition="in" filter="fade">
                                      <p:cBhvr>
                                        <p:cTn id="48" dur="500"/>
                                        <p:tgtEl>
                                          <p:spTgt spid="2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6"/>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Statistical Learning Perspective</a:t>
            </a:r>
            <a:endParaRPr/>
          </a:p>
        </p:txBody>
      </p:sp>
      <p:sp>
        <p:nvSpPr>
          <p:cNvPr id="342" name="Google Shape;342;p56"/>
          <p:cNvSpPr/>
          <p:nvPr/>
        </p:nvSpPr>
        <p:spPr>
          <a:xfrm>
            <a:off x="-1588" y="1143000"/>
            <a:ext cx="9145588" cy="1200329"/>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en-US" sz="2400" b="0" i="0" u="none" strike="noStrike" cap="none" dirty="0">
                <a:solidFill>
                  <a:schemeClr val="dk1"/>
                </a:solidFill>
                <a:latin typeface="Cambria"/>
                <a:ea typeface="Cambria"/>
                <a:cs typeface="Cambria"/>
                <a:sym typeface="Cambria"/>
              </a:rPr>
              <a:t>The statistical perspective frames data in the context of a hypothetical function (f) that the machine learning algorithm is trying to learn</a:t>
            </a:r>
            <a:endParaRPr dirty="0"/>
          </a:p>
        </p:txBody>
      </p:sp>
      <p:graphicFrame>
        <p:nvGraphicFramePr>
          <p:cNvPr id="2" name="Diagram 1"/>
          <p:cNvGraphicFramePr/>
          <p:nvPr>
            <p:extLst>
              <p:ext uri="{D42A27DB-BD31-4B8C-83A1-F6EECF244321}">
                <p14:modId xmlns:p14="http://schemas.microsoft.com/office/powerpoint/2010/main" val="3220227855"/>
              </p:ext>
            </p:extLst>
          </p:nvPr>
        </p:nvGraphicFramePr>
        <p:xfrm>
          <a:off x="190500" y="2659382"/>
          <a:ext cx="8763000" cy="2139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4" name="Google Shape;344;p56"/>
          <p:cNvPicPr preferRelativeResize="0"/>
          <p:nvPr/>
        </p:nvPicPr>
        <p:blipFill rotWithShape="1">
          <a:blip r:embed="rId8">
            <a:alphaModFix/>
          </a:blip>
          <a:srcRect/>
          <a:stretch/>
        </p:blipFill>
        <p:spPr>
          <a:xfrm>
            <a:off x="2209800" y="5114561"/>
            <a:ext cx="4724400" cy="698415"/>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Statistical Learning Perspective</a:t>
            </a:r>
            <a:endParaRPr/>
          </a:p>
        </p:txBody>
      </p:sp>
      <p:sp>
        <p:nvSpPr>
          <p:cNvPr id="350" name="Google Shape;350;p57"/>
          <p:cNvSpPr/>
          <p:nvPr/>
        </p:nvSpPr>
        <p:spPr>
          <a:xfrm>
            <a:off x="681718" y="1030218"/>
            <a:ext cx="7780564" cy="385544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The most common type of machine learning is to learn the mapping Y = f(X) to make predictions of Y for new </a:t>
            </a:r>
            <a:r>
              <a:rPr lang="en-US" sz="2400" b="0" i="0" u="none" strike="noStrike" cap="none" dirty="0" smtClean="0">
                <a:solidFill>
                  <a:schemeClr val="dk1"/>
                </a:solidFill>
                <a:latin typeface="Cambria"/>
                <a:ea typeface="Cambria"/>
                <a:cs typeface="Cambria"/>
                <a:sym typeface="Cambria"/>
              </a:rPr>
              <a:t>X</a:t>
            </a: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This is called predictive modeling or predictive analytics and the goal is to make the most accurate predictions possible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If, there are more than one input </a:t>
            </a:r>
            <a:r>
              <a:rPr lang="en-US" sz="2400" b="0" i="0" u="none" strike="noStrike" cap="none" dirty="0" err="1">
                <a:solidFill>
                  <a:schemeClr val="dk1"/>
                </a:solidFill>
                <a:latin typeface="Cambria"/>
                <a:ea typeface="Cambria"/>
                <a:cs typeface="Cambria"/>
                <a:sym typeface="Cambria"/>
              </a:rPr>
              <a:t>variable.then</a:t>
            </a:r>
            <a:r>
              <a:rPr lang="en-US" sz="2400" b="0" i="0" u="none" strike="noStrike" cap="none" dirty="0">
                <a:solidFill>
                  <a:schemeClr val="dk1"/>
                </a:solidFill>
                <a:latin typeface="Cambria"/>
                <a:ea typeface="Cambria"/>
                <a:cs typeface="Cambria"/>
                <a:sym typeface="Cambria"/>
              </a:rPr>
              <a:t> they are referred as the Input Vector</a:t>
            </a:r>
            <a:endParaRPr dirty="0"/>
          </a:p>
        </p:txBody>
      </p:sp>
      <p:pic>
        <p:nvPicPr>
          <p:cNvPr id="351" name="Google Shape;351;p57"/>
          <p:cNvPicPr preferRelativeResize="0"/>
          <p:nvPr/>
        </p:nvPicPr>
        <p:blipFill rotWithShape="1">
          <a:blip r:embed="rId3">
            <a:alphaModFix/>
          </a:blip>
          <a:srcRect/>
          <a:stretch/>
        </p:blipFill>
        <p:spPr>
          <a:xfrm>
            <a:off x="2474119" y="5038062"/>
            <a:ext cx="4195763" cy="698710"/>
          </a:xfrm>
          <a:prstGeom prst="rect">
            <a:avLst/>
          </a:prstGeom>
          <a:noFill/>
          <a:ln>
            <a:noFill/>
          </a:ln>
        </p:spPr>
      </p:pic>
      <p:sp>
        <p:nvSpPr>
          <p:cNvPr id="5" name="Google Shape;138;p24"/>
          <p:cNvSpPr/>
          <p:nvPr/>
        </p:nvSpPr>
        <p:spPr>
          <a:xfrm>
            <a:off x="381000" y="914400"/>
            <a:ext cx="8382000" cy="51816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457200" marR="0" lvl="0" indent="-228600" algn="l" rtl="0">
              <a:lnSpc>
                <a:spcPct val="114000"/>
              </a:lnSpc>
              <a:spcBef>
                <a:spcPts val="1000"/>
              </a:spcBef>
              <a:spcAft>
                <a:spcPts val="0"/>
              </a:spcAft>
              <a:buClr>
                <a:schemeClr val="dk1"/>
              </a:buClr>
              <a:buSzPts val="1800"/>
              <a:buFont typeface="Avenir"/>
              <a:buNone/>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Statistical Learning Perspective</a:t>
            </a:r>
            <a:endParaRPr/>
          </a:p>
        </p:txBody>
      </p:sp>
      <p:sp>
        <p:nvSpPr>
          <p:cNvPr id="357" name="Google Shape;357;p58"/>
          <p:cNvSpPr/>
          <p:nvPr/>
        </p:nvSpPr>
        <p:spPr>
          <a:xfrm>
            <a:off x="190500" y="1066800"/>
            <a:ext cx="8763000" cy="1200329"/>
          </a:xfrm>
          <a:prstGeom prst="rect">
            <a:avLst/>
          </a:prstGeom>
          <a:noFill/>
          <a:ln>
            <a:noFill/>
          </a:ln>
        </p:spPr>
        <p:txBody>
          <a:bodyPr spcFirstLastPara="1" wrap="square" lIns="91425" tIns="45700" rIns="91425" bIns="45700" anchor="ctr" anchorCtr="0">
            <a:noAutofit/>
          </a:bodyPr>
          <a:lstStyle/>
          <a:p>
            <a:pPr marL="285750" marR="0" lvl="0" indent="-285750" algn="l" rtl="0">
              <a:lnSpc>
                <a:spcPct val="114000"/>
              </a:lnSpc>
              <a:spcBef>
                <a:spcPts val="0"/>
              </a:spcBef>
              <a:spcAft>
                <a:spcPts val="0"/>
              </a:spcAft>
              <a:buClr>
                <a:schemeClr val="dk1"/>
              </a:buClr>
              <a:buSzPct val="125000"/>
              <a:buFont typeface="Arial"/>
              <a:buChar char="•"/>
            </a:pPr>
            <a:r>
              <a:rPr lang="en-US" sz="2400" b="0" i="0" u="none" strike="noStrike" cap="none" dirty="0">
                <a:solidFill>
                  <a:schemeClr val="dk1"/>
                </a:solidFill>
                <a:latin typeface="Cambria"/>
                <a:ea typeface="Cambria"/>
                <a:cs typeface="Cambria"/>
                <a:sym typeface="Cambria"/>
              </a:rPr>
              <a:t>For example, a statistics text may talk about the input variables as </a:t>
            </a:r>
            <a:r>
              <a:rPr lang="en-US" sz="2400" b="0" i="1" u="none" strike="noStrike" cap="none" dirty="0">
                <a:solidFill>
                  <a:schemeClr val="dk1"/>
                </a:solidFill>
                <a:latin typeface="Cambria"/>
                <a:ea typeface="Cambria"/>
                <a:cs typeface="Cambria"/>
                <a:sym typeface="Cambria"/>
              </a:rPr>
              <a:t>independent variables </a:t>
            </a:r>
            <a:r>
              <a:rPr lang="en-US" sz="2400" b="0" i="0" u="none" strike="noStrike" cap="none" dirty="0">
                <a:solidFill>
                  <a:schemeClr val="dk1"/>
                </a:solidFill>
                <a:latin typeface="Cambria"/>
                <a:ea typeface="Cambria"/>
                <a:cs typeface="Cambria"/>
                <a:sym typeface="Cambria"/>
              </a:rPr>
              <a:t>and the output variable as the </a:t>
            </a:r>
            <a:r>
              <a:rPr lang="en-US" sz="2400" b="0" i="1" u="none" strike="noStrike" cap="none" dirty="0">
                <a:solidFill>
                  <a:schemeClr val="dk1"/>
                </a:solidFill>
                <a:latin typeface="Cambria"/>
                <a:ea typeface="Cambria"/>
                <a:cs typeface="Cambria"/>
                <a:sym typeface="Cambria"/>
              </a:rPr>
              <a:t>dependent variable</a:t>
            </a:r>
            <a:r>
              <a:rPr lang="en-US" sz="2400" b="0" i="0" u="none" strike="noStrike" cap="none" dirty="0">
                <a:solidFill>
                  <a:schemeClr val="dk1"/>
                </a:solidFill>
                <a:latin typeface="Cambria"/>
                <a:ea typeface="Cambria"/>
                <a:cs typeface="Cambria"/>
                <a:sym typeface="Cambria"/>
              </a:rPr>
              <a:t>. </a:t>
            </a:r>
            <a:endParaRPr dirty="0"/>
          </a:p>
        </p:txBody>
      </p:sp>
      <p:pic>
        <p:nvPicPr>
          <p:cNvPr id="358" name="Google Shape;358;p58"/>
          <p:cNvPicPr preferRelativeResize="0"/>
          <p:nvPr/>
        </p:nvPicPr>
        <p:blipFill rotWithShape="1">
          <a:blip r:embed="rId3">
            <a:alphaModFix/>
          </a:blip>
          <a:srcRect/>
          <a:stretch/>
        </p:blipFill>
        <p:spPr>
          <a:xfrm>
            <a:off x="1600200" y="2584757"/>
            <a:ext cx="5842025" cy="669164"/>
          </a:xfrm>
          <a:prstGeom prst="rect">
            <a:avLst/>
          </a:prstGeom>
          <a:noFill/>
          <a:ln>
            <a:noFill/>
          </a:ln>
        </p:spPr>
      </p:pic>
      <p:pic>
        <p:nvPicPr>
          <p:cNvPr id="359" name="Google Shape;359;p58"/>
          <p:cNvPicPr preferRelativeResize="0"/>
          <p:nvPr/>
        </p:nvPicPr>
        <p:blipFill rotWithShape="1">
          <a:blip r:embed="rId4">
            <a:alphaModFix/>
          </a:blip>
          <a:srcRect/>
          <a:stretch/>
        </p:blipFill>
        <p:spPr>
          <a:xfrm>
            <a:off x="2665800" y="3571550"/>
            <a:ext cx="3812400" cy="1762450"/>
          </a:xfrm>
          <a:prstGeom prst="rect">
            <a:avLst/>
          </a:prstGeom>
          <a:noFill/>
          <a:ln>
            <a:noFill/>
          </a:ln>
        </p:spPr>
      </p:pic>
      <p:pic>
        <p:nvPicPr>
          <p:cNvPr id="360" name="Google Shape;360;p58"/>
          <p:cNvPicPr preferRelativeResize="0"/>
          <p:nvPr/>
        </p:nvPicPr>
        <p:blipFill rotWithShape="1">
          <a:blip r:embed="rId5">
            <a:alphaModFix/>
          </a:blip>
          <a:srcRect/>
          <a:stretch/>
        </p:blipFill>
        <p:spPr>
          <a:xfrm>
            <a:off x="6945086" y="4114800"/>
            <a:ext cx="1504950" cy="733425"/>
          </a:xfrm>
          <a:prstGeom prst="rect">
            <a:avLst/>
          </a:prstGeom>
          <a:noFill/>
          <a:ln>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59"/>
          <p:cNvPicPr preferRelativeResize="0"/>
          <p:nvPr/>
        </p:nvPicPr>
        <p:blipFill rotWithShape="1">
          <a:blip r:embed="rId3">
            <a:alphaModFix/>
          </a:blip>
          <a:srcRect/>
          <a:stretch/>
        </p:blipFill>
        <p:spPr>
          <a:xfrm>
            <a:off x="100584" y="39510"/>
            <a:ext cx="1728215" cy="1753882"/>
          </a:xfrm>
          <a:prstGeom prst="rect">
            <a:avLst/>
          </a:prstGeom>
          <a:noFill/>
          <a:ln>
            <a:noFill/>
          </a:ln>
        </p:spPr>
      </p:pic>
      <p:sp>
        <p:nvSpPr>
          <p:cNvPr id="366" name="Google Shape;366;p59"/>
          <p:cNvSpPr/>
          <p:nvPr/>
        </p:nvSpPr>
        <p:spPr>
          <a:xfrm>
            <a:off x="0" y="2665994"/>
            <a:ext cx="9144000" cy="1526013"/>
          </a:xfrm>
          <a:prstGeom prst="rect">
            <a:avLst/>
          </a:prstGeom>
          <a:solidFill>
            <a:srgbClr val="FDEADA">
              <a:alpha val="7843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0" i="1" u="none" strike="noStrike" cap="none">
                <a:solidFill>
                  <a:schemeClr val="dk1"/>
                </a:solidFill>
                <a:latin typeface="Cambria"/>
                <a:ea typeface="Cambria"/>
                <a:cs typeface="Cambria"/>
                <a:sym typeface="Cambria"/>
              </a:rPr>
              <a:t>Model gives the best results when tested on the same data on which it was trained. If you don’t have much data, you should stick to the simple models.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0"/>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chemeClr val="dk1"/>
              </a:solidFill>
              <a:latin typeface="Cambria"/>
              <a:ea typeface="Cambria"/>
              <a:cs typeface="Cambria"/>
              <a:sym typeface="Cambria"/>
            </a:endParaRPr>
          </a:p>
        </p:txBody>
      </p:sp>
      <p:sp>
        <p:nvSpPr>
          <p:cNvPr id="373" name="Google Shape;373;p60"/>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chemeClr val="dk1"/>
              </a:solidFill>
              <a:latin typeface="Cambria"/>
              <a:ea typeface="Cambria"/>
              <a:cs typeface="Cambria"/>
              <a:sym typeface="Cambria"/>
            </a:endParaRPr>
          </a:p>
        </p:txBody>
      </p:sp>
      <p:pic>
        <p:nvPicPr>
          <p:cNvPr id="374" name="Google Shape;374;p60"/>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375" name="Google Shape;375;p60"/>
          <p:cNvSpPr txBox="1"/>
          <p:nvPr/>
        </p:nvSpPr>
        <p:spPr>
          <a:xfrm>
            <a:off x="1981200" y="2960910"/>
            <a:ext cx="574675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dirty="0">
                <a:solidFill>
                  <a:schemeClr val="dk1"/>
                </a:solidFill>
                <a:latin typeface="Cambria"/>
                <a:ea typeface="Cambria"/>
                <a:cs typeface="Cambria"/>
                <a:sym typeface="Cambria"/>
              </a:rPr>
              <a:t>Parametric and </a:t>
            </a:r>
            <a:r>
              <a:rPr lang="en-US" sz="3600" b="1" i="0" u="none" strike="noStrike" cap="none" dirty="0" smtClean="0">
                <a:solidFill>
                  <a:schemeClr val="dk1"/>
                </a:solidFill>
                <a:latin typeface="Cambria"/>
                <a:ea typeface="Cambria"/>
                <a:cs typeface="Cambria"/>
                <a:sym typeface="Cambria"/>
              </a:rPr>
              <a:t/>
            </a:r>
            <a:br>
              <a:rPr lang="en-US" sz="3600" b="1" i="0" u="none" strike="noStrike" cap="none" dirty="0" smtClean="0">
                <a:solidFill>
                  <a:schemeClr val="dk1"/>
                </a:solidFill>
                <a:latin typeface="Cambria"/>
                <a:ea typeface="Cambria"/>
                <a:cs typeface="Cambria"/>
                <a:sym typeface="Cambria"/>
              </a:rPr>
            </a:br>
            <a:r>
              <a:rPr lang="en-US" sz="3600" b="1" i="0" u="none" strike="noStrike" cap="none" dirty="0" smtClean="0">
                <a:solidFill>
                  <a:schemeClr val="dk1"/>
                </a:solidFill>
                <a:latin typeface="Cambria"/>
                <a:ea typeface="Cambria"/>
                <a:cs typeface="Cambria"/>
                <a:sym typeface="Cambria"/>
              </a:rPr>
              <a:t>Non-Parametric </a:t>
            </a:r>
            <a:r>
              <a:rPr lang="en-US" sz="3600" b="1" i="0" u="none" strike="noStrike" cap="none" dirty="0">
                <a:solidFill>
                  <a:schemeClr val="dk1"/>
                </a:solidFill>
                <a:latin typeface="Cambria"/>
                <a:ea typeface="Cambria"/>
                <a:cs typeface="Cambria"/>
                <a:sym typeface="Cambria"/>
              </a:rPr>
              <a:t>ML Algorithms </a:t>
            </a:r>
            <a:endParaRPr sz="3600" b="1"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1"/>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Parametric Machine Learning Algorithms</a:t>
            </a:r>
            <a:endParaRPr/>
          </a:p>
        </p:txBody>
      </p:sp>
      <p:sp>
        <p:nvSpPr>
          <p:cNvPr id="381" name="Google Shape;381;p61"/>
          <p:cNvSpPr/>
          <p:nvPr/>
        </p:nvSpPr>
        <p:spPr>
          <a:xfrm>
            <a:off x="-1588" y="1143000"/>
            <a:ext cx="9145588" cy="830997"/>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en-US" sz="2400" b="0" i="0" u="none" strike="noStrike" cap="none" dirty="0">
                <a:solidFill>
                  <a:schemeClr val="dk1"/>
                </a:solidFill>
                <a:latin typeface="Cambria"/>
                <a:ea typeface="Cambria"/>
                <a:cs typeface="Cambria"/>
                <a:sym typeface="Cambria"/>
              </a:rPr>
              <a:t>Algorithms that simplify the function to a known form are called parametric machine learning algorithms</a:t>
            </a:r>
            <a:endParaRPr dirty="0"/>
          </a:p>
        </p:txBody>
      </p:sp>
      <p:sp>
        <p:nvSpPr>
          <p:cNvPr id="382" name="Google Shape;382;p61"/>
          <p:cNvSpPr/>
          <p:nvPr/>
        </p:nvSpPr>
        <p:spPr>
          <a:xfrm>
            <a:off x="310243" y="2657680"/>
            <a:ext cx="8333014" cy="2308324"/>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2400"/>
            </a:pPr>
            <a:r>
              <a:rPr lang="en-US" sz="2400" b="0" i="0" u="none" strike="noStrike" cap="none" dirty="0">
                <a:solidFill>
                  <a:schemeClr val="dk1"/>
                </a:solidFill>
                <a:latin typeface="Cambria"/>
                <a:ea typeface="Cambria"/>
                <a:cs typeface="Cambria"/>
                <a:sym typeface="Cambria"/>
              </a:rPr>
              <a:t>A parametric algorithm involves two steps:</a:t>
            </a:r>
            <a:endParaRPr dirty="0"/>
          </a:p>
          <a:p>
            <a:pPr marL="285750" marR="0" lvl="0" indent="-133350" algn="l" rtl="0">
              <a:spcBef>
                <a:spcPts val="0"/>
              </a:spcBef>
              <a:spcAft>
                <a:spcPts val="0"/>
              </a:spcAft>
              <a:buClr>
                <a:schemeClr val="dk1"/>
              </a:buClr>
              <a:buSzPts val="2400"/>
              <a:buFont typeface="Arial"/>
              <a:buNone/>
            </a:pPr>
            <a:endParaRPr sz="2400" b="0" i="0" u="none" strike="noStrike" cap="none" dirty="0">
              <a:solidFill>
                <a:schemeClr val="dk1"/>
              </a:solidFill>
              <a:latin typeface="Cambria"/>
              <a:ea typeface="Cambria"/>
              <a:cs typeface="Cambria"/>
              <a:sym typeface="Cambria"/>
            </a:endParaRPr>
          </a:p>
          <a:p>
            <a:pPr marL="1257300" marR="0" lvl="2" indent="-342900" algn="l" rtl="0">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Select a form for the function</a:t>
            </a:r>
            <a:endParaRPr dirty="0"/>
          </a:p>
          <a:p>
            <a:pPr marL="1257300" marR="0" lvl="2" indent="-342900" algn="l" rtl="0">
              <a:spcBef>
                <a:spcPts val="0"/>
              </a:spcBef>
              <a:spcAft>
                <a:spcPts val="0"/>
              </a:spcAft>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1257300" marR="0" lvl="2" indent="-342900" algn="l" rtl="0">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Learn the coefficients for the function from the training data</a:t>
            </a:r>
            <a:endParaRPr dirty="0"/>
          </a:p>
        </p:txBody>
      </p:sp>
      <p:sp>
        <p:nvSpPr>
          <p:cNvPr id="5" name="Google Shape;138;p24"/>
          <p:cNvSpPr/>
          <p:nvPr/>
        </p:nvSpPr>
        <p:spPr>
          <a:xfrm>
            <a:off x="190500" y="2354997"/>
            <a:ext cx="8572500" cy="291369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457200" marR="0" lvl="0" indent="-228600" algn="l" rtl="0">
              <a:lnSpc>
                <a:spcPct val="114000"/>
              </a:lnSpc>
              <a:spcBef>
                <a:spcPts val="1000"/>
              </a:spcBef>
              <a:spcAft>
                <a:spcPts val="0"/>
              </a:spcAft>
              <a:buClr>
                <a:schemeClr val="dk1"/>
              </a:buClr>
              <a:buSzPts val="1800"/>
              <a:buFont typeface="Avenir"/>
              <a:buNone/>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2"/>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Parametric Machine Learning Algorithms</a:t>
            </a:r>
            <a:endParaRPr/>
          </a:p>
        </p:txBody>
      </p:sp>
      <p:sp>
        <p:nvSpPr>
          <p:cNvPr id="388" name="Google Shape;388;p62"/>
          <p:cNvSpPr/>
          <p:nvPr/>
        </p:nvSpPr>
        <p:spPr>
          <a:xfrm>
            <a:off x="478973" y="1046259"/>
            <a:ext cx="8060871" cy="517913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Tx/>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Consider a mapping function which is used in linear regression:</a:t>
            </a:r>
            <a:endParaRPr dirty="0"/>
          </a:p>
          <a:p>
            <a:pPr marR="0" lvl="0" algn="l" rtl="0">
              <a:spcBef>
                <a:spcPts val="0"/>
              </a:spcBef>
              <a:spcAft>
                <a:spcPts val="0"/>
              </a:spcAft>
              <a:buClrTx/>
              <a:buSzPct val="125000"/>
            </a:pPr>
            <a:r>
              <a:rPr lang="en-US" sz="2400" b="0" i="0" u="none" strike="noStrike" cap="none" dirty="0">
                <a:solidFill>
                  <a:schemeClr val="dk1"/>
                </a:solidFill>
                <a:latin typeface="Cambria"/>
                <a:ea typeface="Cambria"/>
                <a:cs typeface="Cambria"/>
                <a:sym typeface="Cambria"/>
              </a:rPr>
              <a:t>		y = b0 + b1 * x1 + b2 * x2</a:t>
            </a:r>
            <a:endParaRPr dirty="0"/>
          </a:p>
          <a:p>
            <a:pPr marL="342900" marR="0" lvl="0" indent="-342900" algn="l" rtl="0">
              <a:spcBef>
                <a:spcPts val="0"/>
              </a:spcBef>
              <a:spcAft>
                <a:spcPts val="0"/>
              </a:spcAft>
              <a:buClrTx/>
              <a:buSzPct val="125000"/>
              <a:buFont typeface="Arial" panose="020B0604020202020204" pitchFamily="34" charset="0"/>
              <a:buChar char="•"/>
            </a:pPr>
            <a:r>
              <a:rPr lang="en-US" sz="2400" dirty="0">
                <a:solidFill>
                  <a:schemeClr val="dk1"/>
                </a:solidFill>
                <a:latin typeface="Cambria"/>
                <a:ea typeface="Cambria"/>
                <a:cs typeface="Cambria"/>
                <a:sym typeface="Cambria"/>
              </a:rPr>
              <a:t>Where</a:t>
            </a:r>
            <a:endParaRPr sz="2400" dirty="0">
              <a:solidFill>
                <a:schemeClr val="dk1"/>
              </a:solidFill>
              <a:latin typeface="Cambria"/>
              <a:ea typeface="Cambria"/>
              <a:cs typeface="Cambria"/>
              <a:sym typeface="Cambria"/>
            </a:endParaRPr>
          </a:p>
          <a:p>
            <a:pPr marL="800100" marR="0" lvl="1" indent="-342900" algn="l" rtl="0">
              <a:spcBef>
                <a:spcPts val="0"/>
              </a:spcBef>
              <a:spcAft>
                <a:spcPts val="0"/>
              </a:spcAft>
              <a:buClrTx/>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b0, b1 and b2 are the coefficients of the line</a:t>
            </a:r>
            <a:endParaRPr dirty="0"/>
          </a:p>
          <a:p>
            <a:pPr marL="800100" marR="0" lvl="1" indent="-342900" algn="l" rtl="0">
              <a:spcBef>
                <a:spcPts val="0"/>
              </a:spcBef>
              <a:spcAft>
                <a:spcPts val="0"/>
              </a:spcAft>
              <a:buClrTx/>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x1 and x2 are input variables</a:t>
            </a:r>
            <a:endParaRPr dirty="0"/>
          </a:p>
          <a:p>
            <a:pPr marL="800100" marR="0" lvl="1" indent="-342900" algn="l" rtl="0">
              <a:spcBef>
                <a:spcPts val="0"/>
              </a:spcBef>
              <a:spcAft>
                <a:spcPts val="0"/>
              </a:spcAft>
              <a:buClrTx/>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y is output variable</a:t>
            </a:r>
            <a:endParaRPr dirty="0"/>
          </a:p>
          <a:p>
            <a:pPr marL="495300" marR="0" lvl="0" indent="-342900" algn="l" rtl="0">
              <a:spcBef>
                <a:spcPts val="0"/>
              </a:spcBef>
              <a:spcAft>
                <a:spcPts val="0"/>
              </a:spcAft>
              <a:buClrTx/>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Tx/>
              <a:buSzPct val="125000"/>
              <a:buFont typeface="Arial" panose="020B0604020202020204" pitchFamily="34" charset="0"/>
              <a:buChar char="•"/>
            </a:pPr>
            <a:r>
              <a:rPr lang="en-US" sz="2400" dirty="0">
                <a:solidFill>
                  <a:schemeClr val="dk1"/>
                </a:solidFill>
                <a:latin typeface="Cambria"/>
                <a:ea typeface="Cambria"/>
                <a:cs typeface="Cambria"/>
                <a:sym typeface="Cambria"/>
              </a:rPr>
              <a:t>Estimate the coefficients of the line equation and we have a predictive model for the problem</a:t>
            </a:r>
            <a:endParaRPr dirty="0"/>
          </a:p>
          <a:p>
            <a:pPr marL="495300" marR="0" lvl="0" indent="-342900" algn="l" rtl="0">
              <a:spcBef>
                <a:spcPts val="0"/>
              </a:spcBef>
              <a:spcAft>
                <a:spcPts val="0"/>
              </a:spcAft>
              <a:buClrTx/>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Tx/>
              <a:buSzPct val="125000"/>
              <a:buFont typeface="Arial" panose="020B0604020202020204" pitchFamily="34" charset="0"/>
              <a:buChar char="•"/>
            </a:pPr>
            <a:r>
              <a:rPr lang="en-US" sz="2400" dirty="0">
                <a:solidFill>
                  <a:schemeClr val="dk1"/>
                </a:solidFill>
                <a:latin typeface="Cambria"/>
                <a:ea typeface="Cambria"/>
                <a:cs typeface="Cambria"/>
                <a:sym typeface="Cambria"/>
              </a:rPr>
              <a:t>Often the assumed functional form is a linear combination of the input variables and are called as linear machine learning algorithms</a:t>
            </a:r>
            <a:endParaRPr dirty="0"/>
          </a:p>
        </p:txBody>
      </p:sp>
      <p:sp>
        <p:nvSpPr>
          <p:cNvPr id="4" name="Google Shape;138;p24"/>
          <p:cNvSpPr/>
          <p:nvPr/>
        </p:nvSpPr>
        <p:spPr>
          <a:xfrm>
            <a:off x="285750" y="914399"/>
            <a:ext cx="8382000" cy="5442857"/>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571500" marR="0" lvl="0" indent="-342900" algn="l" rtl="0">
              <a:lnSpc>
                <a:spcPct val="114000"/>
              </a:lnSpc>
              <a:spcBef>
                <a:spcPts val="100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Benefits of Parametric ML Algorithms</a:t>
            </a:r>
            <a:endParaRPr/>
          </a:p>
        </p:txBody>
      </p:sp>
      <p:sp>
        <p:nvSpPr>
          <p:cNvPr id="394" name="Google Shape;394;p63"/>
          <p:cNvSpPr/>
          <p:nvPr/>
        </p:nvSpPr>
        <p:spPr>
          <a:xfrm>
            <a:off x="381000" y="1295400"/>
            <a:ext cx="8382000" cy="42672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Simpler:</a:t>
            </a:r>
            <a:r>
              <a:rPr lang="en-US" sz="2400" dirty="0">
                <a:solidFill>
                  <a:schemeClr val="dk1"/>
                </a:solidFill>
                <a:latin typeface="Cambria"/>
                <a:ea typeface="Cambria"/>
                <a:cs typeface="Cambria"/>
                <a:sym typeface="Cambria"/>
              </a:rPr>
              <a:t> These methods are easier to understand and interpret results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Speed:</a:t>
            </a:r>
            <a:r>
              <a:rPr lang="en-US" sz="2400" dirty="0">
                <a:solidFill>
                  <a:schemeClr val="dk1"/>
                </a:solidFill>
                <a:latin typeface="Cambria"/>
                <a:ea typeface="Cambria"/>
                <a:cs typeface="Cambria"/>
                <a:sym typeface="Cambria"/>
              </a:rPr>
              <a:t>  Parametric models are very fast to learn from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Less Data:</a:t>
            </a:r>
            <a:r>
              <a:rPr lang="en-US" sz="2400" dirty="0">
                <a:solidFill>
                  <a:schemeClr val="dk1"/>
                </a:solidFill>
                <a:latin typeface="Cambria"/>
                <a:ea typeface="Cambria"/>
                <a:cs typeface="Cambria"/>
                <a:sym typeface="Cambria"/>
              </a:rPr>
              <a:t> They do not require as much training data and can work well even if the fit to the data is not perfect</a:t>
            </a:r>
            <a:endParaRPr sz="2400"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4"/>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Limitations of Parametric ML Algorithms</a:t>
            </a:r>
            <a:endParaRPr/>
          </a:p>
        </p:txBody>
      </p:sp>
      <p:sp>
        <p:nvSpPr>
          <p:cNvPr id="400" name="Google Shape;400;p64"/>
          <p:cNvSpPr/>
          <p:nvPr/>
        </p:nvSpPr>
        <p:spPr>
          <a:xfrm>
            <a:off x="381000" y="1295400"/>
            <a:ext cx="8382000" cy="42672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Constrained:</a:t>
            </a:r>
            <a:r>
              <a:rPr lang="en-US" sz="2400" dirty="0">
                <a:solidFill>
                  <a:schemeClr val="dk1"/>
                </a:solidFill>
                <a:latin typeface="Cambria"/>
                <a:ea typeface="Cambria"/>
                <a:cs typeface="Cambria"/>
                <a:sym typeface="Cambria"/>
              </a:rPr>
              <a:t> By choosing a functional form these methods are highly constrained to the specified form</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Limited Complexity: </a:t>
            </a:r>
            <a:r>
              <a:rPr lang="en-US" sz="2400" dirty="0">
                <a:solidFill>
                  <a:schemeClr val="dk1"/>
                </a:solidFill>
                <a:latin typeface="Cambria"/>
                <a:ea typeface="Cambria"/>
                <a:cs typeface="Cambria"/>
                <a:sym typeface="Cambria"/>
              </a:rPr>
              <a:t>The methods are more suited to simpler problems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Poor Fit: </a:t>
            </a:r>
            <a:r>
              <a:rPr lang="en-US" sz="2400" dirty="0">
                <a:solidFill>
                  <a:schemeClr val="dk1"/>
                </a:solidFill>
                <a:latin typeface="Cambria"/>
                <a:ea typeface="Cambria"/>
                <a:cs typeface="Cambria"/>
                <a:sym typeface="Cambria"/>
              </a:rPr>
              <a:t>In practice the methods are unlikely to match the underlying mapping function</a:t>
            </a:r>
            <a:endParaRPr dirty="0"/>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5"/>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Non-Parametric Machine Learning Algorithms</a:t>
            </a:r>
            <a:endParaRPr/>
          </a:p>
        </p:txBody>
      </p:sp>
      <p:sp>
        <p:nvSpPr>
          <p:cNvPr id="406" name="Google Shape;406;p65"/>
          <p:cNvSpPr/>
          <p:nvPr/>
        </p:nvSpPr>
        <p:spPr>
          <a:xfrm>
            <a:off x="0" y="1143000"/>
            <a:ext cx="9144000" cy="1200329"/>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en-US" sz="2400" dirty="0">
                <a:solidFill>
                  <a:schemeClr val="dk1"/>
                </a:solidFill>
                <a:latin typeface="Cambria"/>
                <a:ea typeface="Cambria"/>
                <a:cs typeface="Cambria"/>
                <a:sym typeface="Cambria"/>
              </a:rPr>
              <a:t>Algorithms that do not make strong assumptions about the form of the mapping function are called non-parametric machine learning algorithms</a:t>
            </a:r>
            <a:endParaRPr dirty="0"/>
          </a:p>
        </p:txBody>
      </p:sp>
      <p:sp>
        <p:nvSpPr>
          <p:cNvPr id="407" name="Google Shape;407;p65"/>
          <p:cNvSpPr/>
          <p:nvPr/>
        </p:nvSpPr>
        <p:spPr>
          <a:xfrm>
            <a:off x="190500" y="2819400"/>
            <a:ext cx="8763000" cy="267765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Free to learn any functional form from the training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Assumes patterns as mapping function which are close and  likely to have a similar output variable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Method works good when there is lot of data and becomes easier to choose the right feature</a:t>
            </a:r>
            <a:endParaRPr sz="2400"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chemeClr val="dk1"/>
              </a:solidFill>
              <a:latin typeface="Cambria"/>
              <a:ea typeface="Cambria"/>
              <a:cs typeface="Cambria"/>
              <a:sym typeface="Cambria"/>
            </a:endParaRPr>
          </a:p>
        </p:txBody>
      </p:sp>
      <p:sp>
        <p:nvSpPr>
          <p:cNvPr id="221" name="Google Shape;221;p39"/>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chemeClr val="dk1"/>
              </a:solidFill>
              <a:latin typeface="Cambria"/>
              <a:ea typeface="Cambria"/>
              <a:cs typeface="Cambria"/>
              <a:sym typeface="Cambria"/>
            </a:endParaRPr>
          </a:p>
        </p:txBody>
      </p:sp>
      <p:pic>
        <p:nvPicPr>
          <p:cNvPr id="222" name="Google Shape;222;p39"/>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223" name="Google Shape;223;p39"/>
          <p:cNvSpPr txBox="1"/>
          <p:nvPr/>
        </p:nvSpPr>
        <p:spPr>
          <a:xfrm>
            <a:off x="1981200" y="3124200"/>
            <a:ext cx="574675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i="0" u="none" strike="noStrike" cap="none">
                <a:solidFill>
                  <a:schemeClr val="dk1"/>
                </a:solidFill>
                <a:latin typeface="Cambria"/>
                <a:ea typeface="Cambria"/>
                <a:cs typeface="Cambria"/>
                <a:sym typeface="Cambria"/>
              </a:rPr>
              <a:t>Introduction to Machine Learning </a:t>
            </a:r>
            <a:endParaRP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6"/>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Benefits of Non-Parametric ML Algorithms</a:t>
            </a:r>
            <a:endParaRPr/>
          </a:p>
        </p:txBody>
      </p:sp>
      <p:sp>
        <p:nvSpPr>
          <p:cNvPr id="413" name="Google Shape;413;p66"/>
          <p:cNvSpPr/>
          <p:nvPr/>
        </p:nvSpPr>
        <p:spPr>
          <a:xfrm>
            <a:off x="381000" y="1295400"/>
            <a:ext cx="8382000" cy="42672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Flexibility: </a:t>
            </a:r>
            <a:r>
              <a:rPr lang="en-US" sz="2400" dirty="0">
                <a:solidFill>
                  <a:schemeClr val="dk1"/>
                </a:solidFill>
                <a:latin typeface="Cambria"/>
                <a:ea typeface="Cambria"/>
                <a:cs typeface="Cambria"/>
                <a:sym typeface="Cambria"/>
              </a:rPr>
              <a:t>Capable of fitting a large number of functional forms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1"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Power: </a:t>
            </a:r>
            <a:r>
              <a:rPr lang="en-US" sz="2400" dirty="0">
                <a:solidFill>
                  <a:schemeClr val="dk1"/>
                </a:solidFill>
                <a:latin typeface="Cambria"/>
                <a:ea typeface="Cambria"/>
                <a:cs typeface="Cambria"/>
                <a:sym typeface="Cambria"/>
              </a:rPr>
              <a:t>No (or weak) assumptions about the underlying function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1"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Performance: </a:t>
            </a:r>
            <a:r>
              <a:rPr lang="en-US" sz="2400" dirty="0">
                <a:solidFill>
                  <a:schemeClr val="dk1"/>
                </a:solidFill>
                <a:latin typeface="Cambria"/>
                <a:ea typeface="Cambria"/>
                <a:cs typeface="Cambria"/>
                <a:sym typeface="Cambria"/>
              </a:rPr>
              <a:t>Can result in higher performance models for prediction</a:t>
            </a:r>
            <a:endParaRPr dirty="0"/>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7"/>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Limitations of Non-Parametric ML Algorithms</a:t>
            </a:r>
            <a:endParaRPr/>
          </a:p>
        </p:txBody>
      </p:sp>
      <p:sp>
        <p:nvSpPr>
          <p:cNvPr id="419" name="Google Shape;419;p67"/>
          <p:cNvSpPr/>
          <p:nvPr/>
        </p:nvSpPr>
        <p:spPr>
          <a:xfrm>
            <a:off x="381000" y="1295400"/>
            <a:ext cx="8382000" cy="42672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More data: </a:t>
            </a:r>
            <a:r>
              <a:rPr lang="en-US" sz="2400" dirty="0">
                <a:solidFill>
                  <a:schemeClr val="dk1"/>
                </a:solidFill>
                <a:latin typeface="Cambria"/>
                <a:ea typeface="Cambria"/>
                <a:cs typeface="Cambria"/>
                <a:sym typeface="Cambria"/>
              </a:rPr>
              <a:t>Require a lot of training data to estimate the mapping function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a:solidFill>
                  <a:schemeClr val="dk1"/>
                </a:solidFill>
                <a:latin typeface="Cambria"/>
                <a:ea typeface="Cambria"/>
                <a:cs typeface="Cambria"/>
                <a:sym typeface="Cambria"/>
              </a:rPr>
              <a:t>Slower: </a:t>
            </a:r>
            <a:r>
              <a:rPr lang="en-US" sz="2400" dirty="0">
                <a:solidFill>
                  <a:schemeClr val="dk1"/>
                </a:solidFill>
                <a:latin typeface="Cambria"/>
                <a:ea typeface="Cambria"/>
                <a:cs typeface="Cambria"/>
                <a:sym typeface="Cambria"/>
              </a:rPr>
              <a:t>Slower to train as they often have far more parameters to train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1" dirty="0" err="1">
                <a:solidFill>
                  <a:schemeClr val="dk1"/>
                </a:solidFill>
                <a:latin typeface="Cambria"/>
                <a:ea typeface="Cambria"/>
                <a:cs typeface="Cambria"/>
                <a:sym typeface="Cambria"/>
              </a:rPr>
              <a:t>Overfitting</a:t>
            </a:r>
            <a:r>
              <a:rPr lang="en-US" sz="2400" b="1" dirty="0">
                <a:solidFill>
                  <a:schemeClr val="dk1"/>
                </a:solidFill>
                <a:latin typeface="Cambria"/>
                <a:ea typeface="Cambria"/>
                <a:cs typeface="Cambria"/>
                <a:sym typeface="Cambria"/>
              </a:rPr>
              <a:t>: </a:t>
            </a:r>
            <a:r>
              <a:rPr lang="en-US" sz="2400" dirty="0">
                <a:solidFill>
                  <a:schemeClr val="dk1"/>
                </a:solidFill>
                <a:latin typeface="Cambria"/>
                <a:ea typeface="Cambria"/>
                <a:cs typeface="Cambria"/>
                <a:sym typeface="Cambria"/>
              </a:rPr>
              <a:t>High risk to overt the training data and harder to explain why specific predictions are made</a:t>
            </a:r>
            <a:endParaRPr dirty="0"/>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8"/>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sp>
        <p:nvSpPr>
          <p:cNvPr id="426" name="Google Shape;426;p68"/>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pic>
        <p:nvPicPr>
          <p:cNvPr id="427" name="Google Shape;427;p68"/>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428" name="Google Shape;428;p68"/>
          <p:cNvSpPr txBox="1"/>
          <p:nvPr/>
        </p:nvSpPr>
        <p:spPr>
          <a:xfrm>
            <a:off x="1981200" y="3124200"/>
            <a:ext cx="574675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Cambria"/>
                <a:ea typeface="Cambria"/>
                <a:cs typeface="Cambria"/>
                <a:sym typeface="Cambria"/>
              </a:rPr>
              <a:t>Types of Machine Learning</a:t>
            </a: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9"/>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Types of Machine Learning</a:t>
            </a:r>
            <a:endParaRPr/>
          </a:p>
        </p:txBody>
      </p:sp>
      <p:grpSp>
        <p:nvGrpSpPr>
          <p:cNvPr id="434" name="Google Shape;434;p69"/>
          <p:cNvGrpSpPr/>
          <p:nvPr/>
        </p:nvGrpSpPr>
        <p:grpSpPr>
          <a:xfrm>
            <a:off x="1437482" y="2105600"/>
            <a:ext cx="6269037" cy="2646801"/>
            <a:chOff x="1670175" y="2478798"/>
            <a:chExt cx="5721350" cy="1900404"/>
          </a:xfrm>
        </p:grpSpPr>
        <p:sp>
          <p:nvSpPr>
            <p:cNvPr id="435" name="Google Shape;435;p69"/>
            <p:cNvSpPr/>
            <p:nvPr/>
          </p:nvSpPr>
          <p:spPr>
            <a:xfrm>
              <a:off x="2944249" y="2478798"/>
              <a:ext cx="2959500" cy="488100"/>
            </a:xfrm>
            <a:prstGeom prst="roundRect">
              <a:avLst>
                <a:gd name="adj" fmla="val 50000"/>
              </a:avLst>
            </a:prstGeom>
            <a:solidFill>
              <a:srgbClr val="2F2F2F"/>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2400"/>
                <a:buFont typeface="Arial"/>
                <a:buNone/>
              </a:pPr>
              <a:r>
                <a:rPr lang="en-US" sz="2400" dirty="0">
                  <a:solidFill>
                    <a:srgbClr val="FFFFFF"/>
                  </a:solidFill>
                  <a:latin typeface="Cambria"/>
                  <a:ea typeface="Cambria"/>
                  <a:cs typeface="Cambria"/>
                  <a:sym typeface="Cambria"/>
                </a:rPr>
                <a:t>Machine Learning</a:t>
              </a:r>
              <a:endParaRPr sz="2400" dirty="0">
                <a:solidFill>
                  <a:srgbClr val="FFFFFF"/>
                </a:solidFill>
                <a:latin typeface="Cambria"/>
                <a:ea typeface="Cambria"/>
                <a:cs typeface="Cambria"/>
                <a:sym typeface="Cambria"/>
              </a:endParaRPr>
            </a:p>
          </p:txBody>
        </p:sp>
        <p:sp>
          <p:nvSpPr>
            <p:cNvPr id="436" name="Google Shape;436;p69"/>
            <p:cNvSpPr/>
            <p:nvPr/>
          </p:nvSpPr>
          <p:spPr>
            <a:xfrm>
              <a:off x="5494325" y="3471102"/>
              <a:ext cx="1897200" cy="908100"/>
            </a:xfrm>
            <a:prstGeom prst="roundRect">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r>
                <a:rPr lang="en-US" sz="1800">
                  <a:solidFill>
                    <a:srgbClr val="FFFFFF"/>
                  </a:solidFill>
                  <a:latin typeface="Cambria"/>
                  <a:ea typeface="Cambria"/>
                  <a:cs typeface="Cambria"/>
                  <a:sym typeface="Cambria"/>
                </a:rPr>
                <a:t>Semi-Supervised Learning</a:t>
              </a:r>
              <a:endParaRPr sz="1800">
                <a:solidFill>
                  <a:srgbClr val="FFFFFF"/>
                </a:solidFill>
                <a:latin typeface="Cambria"/>
                <a:ea typeface="Cambria"/>
                <a:cs typeface="Cambria"/>
                <a:sym typeface="Cambria"/>
              </a:endParaRPr>
            </a:p>
          </p:txBody>
        </p:sp>
        <p:sp>
          <p:nvSpPr>
            <p:cNvPr id="437" name="Google Shape;437;p69"/>
            <p:cNvSpPr/>
            <p:nvPr/>
          </p:nvSpPr>
          <p:spPr>
            <a:xfrm>
              <a:off x="1670175" y="3471102"/>
              <a:ext cx="1673400" cy="908100"/>
            </a:xfrm>
            <a:prstGeom prst="roundRect">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r>
                <a:rPr lang="en-US" sz="1800">
                  <a:solidFill>
                    <a:srgbClr val="FFFFFF"/>
                  </a:solidFill>
                  <a:latin typeface="Cambria"/>
                  <a:ea typeface="Cambria"/>
                  <a:cs typeface="Cambria"/>
                  <a:sym typeface="Cambria"/>
                </a:rPr>
                <a:t>Supervised Learning</a:t>
              </a:r>
              <a:endParaRPr sz="1800">
                <a:solidFill>
                  <a:srgbClr val="FFFFFF"/>
                </a:solidFill>
                <a:latin typeface="Cambria"/>
                <a:ea typeface="Cambria"/>
                <a:cs typeface="Cambria"/>
                <a:sym typeface="Cambria"/>
              </a:endParaRPr>
            </a:p>
          </p:txBody>
        </p:sp>
        <p:sp>
          <p:nvSpPr>
            <p:cNvPr id="438" name="Google Shape;438;p69"/>
            <p:cNvSpPr/>
            <p:nvPr/>
          </p:nvSpPr>
          <p:spPr>
            <a:xfrm>
              <a:off x="3541100" y="3471102"/>
              <a:ext cx="1765800" cy="908100"/>
            </a:xfrm>
            <a:prstGeom prst="roundRect">
              <a:avLst>
                <a:gd name="adj" fmla="val 50000"/>
              </a:avLst>
            </a:prstGeom>
            <a:solidFill>
              <a:srgbClr val="666666"/>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800"/>
                <a:buFont typeface="Arial"/>
                <a:buNone/>
              </a:pPr>
              <a:r>
                <a:rPr lang="en-US" sz="1800">
                  <a:solidFill>
                    <a:srgbClr val="FFFFFF"/>
                  </a:solidFill>
                  <a:latin typeface="Cambria"/>
                  <a:ea typeface="Cambria"/>
                  <a:cs typeface="Cambria"/>
                  <a:sym typeface="Cambria"/>
                </a:rPr>
                <a:t>Unsupervised Learning</a:t>
              </a:r>
              <a:endParaRPr sz="1800">
                <a:solidFill>
                  <a:srgbClr val="FFFFFF"/>
                </a:solidFill>
                <a:latin typeface="Cambria"/>
                <a:ea typeface="Cambria"/>
                <a:cs typeface="Cambria"/>
                <a:sym typeface="Cambria"/>
              </a:endParaRPr>
            </a:p>
          </p:txBody>
        </p:sp>
        <p:cxnSp>
          <p:nvCxnSpPr>
            <p:cNvPr id="439" name="Google Shape;439;p69"/>
            <p:cNvCxnSpPr>
              <a:stCxn id="435" idx="2"/>
              <a:endCxn id="436" idx="0"/>
            </p:cNvCxnSpPr>
            <p:nvPr/>
          </p:nvCxnSpPr>
          <p:spPr>
            <a:xfrm rot="-5400000" flipH="1">
              <a:off x="5181349" y="2209548"/>
              <a:ext cx="504300" cy="2019000"/>
            </a:xfrm>
            <a:prstGeom prst="bentConnector3">
              <a:avLst>
                <a:gd name="adj1" fmla="val 61740"/>
              </a:avLst>
            </a:prstGeom>
            <a:noFill/>
            <a:ln w="9525" cap="flat" cmpd="sng">
              <a:solidFill>
                <a:srgbClr val="C2C2C2"/>
              </a:solidFill>
              <a:prstDash val="solid"/>
              <a:round/>
              <a:headEnd type="none" w="sm" len="sm"/>
              <a:tailEnd type="none" w="sm" len="sm"/>
            </a:ln>
          </p:spPr>
        </p:cxnSp>
        <p:cxnSp>
          <p:nvCxnSpPr>
            <p:cNvPr id="440" name="Google Shape;440;p69"/>
            <p:cNvCxnSpPr>
              <a:stCxn id="437" idx="0"/>
              <a:endCxn id="435" idx="2"/>
            </p:cNvCxnSpPr>
            <p:nvPr/>
          </p:nvCxnSpPr>
          <p:spPr>
            <a:xfrm rot="-5400000">
              <a:off x="3213225" y="2260452"/>
              <a:ext cx="504300" cy="1917000"/>
            </a:xfrm>
            <a:prstGeom prst="bentConnector3">
              <a:avLst>
                <a:gd name="adj1" fmla="val 38254"/>
              </a:avLst>
            </a:prstGeom>
            <a:noFill/>
            <a:ln w="9525" cap="flat" cmpd="sng">
              <a:solidFill>
                <a:srgbClr val="C2C2C2"/>
              </a:solidFill>
              <a:prstDash val="solid"/>
              <a:round/>
              <a:headEnd type="none" w="sm" len="sm"/>
              <a:tailEnd type="none" w="sm" len="sm"/>
            </a:ln>
          </p:spPr>
        </p:cxnSp>
        <p:cxnSp>
          <p:nvCxnSpPr>
            <p:cNvPr id="441" name="Google Shape;441;p69"/>
            <p:cNvCxnSpPr/>
            <p:nvPr/>
          </p:nvCxnSpPr>
          <p:spPr>
            <a:xfrm flipH="1">
              <a:off x="4413250" y="3212886"/>
              <a:ext cx="11400" cy="258300"/>
            </a:xfrm>
            <a:prstGeom prst="straightConnector1">
              <a:avLst/>
            </a:prstGeom>
            <a:noFill/>
            <a:ln w="9525" cap="flat" cmpd="sng">
              <a:solidFill>
                <a:srgbClr val="B7B7B7"/>
              </a:solidFill>
              <a:prstDash val="solid"/>
              <a:round/>
              <a:headEnd type="none" w="sm" len="sm"/>
              <a:tailEnd type="none" w="sm" len="sm"/>
            </a:ln>
          </p:spPr>
        </p:cxnSp>
      </p:gr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70"/>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Supervised Machine Learning</a:t>
            </a:r>
            <a:endParaRPr sz="2400" b="1" i="0" u="none" strike="noStrike" cap="none">
              <a:solidFill>
                <a:schemeClr val="dk1"/>
              </a:solidFill>
              <a:latin typeface="Cambria"/>
              <a:ea typeface="Cambria"/>
              <a:cs typeface="Cambria"/>
              <a:sym typeface="Cambria"/>
            </a:endParaRPr>
          </a:p>
        </p:txBody>
      </p:sp>
      <p:sp>
        <p:nvSpPr>
          <p:cNvPr id="448" name="Google Shape;448;p70"/>
          <p:cNvSpPr/>
          <p:nvPr/>
        </p:nvSpPr>
        <p:spPr>
          <a:xfrm>
            <a:off x="381000" y="1028700"/>
            <a:ext cx="5334000" cy="48006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Data is labeled and the algorithms learn to predict the output from the input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Learning stops when the algorithm achieves an acceptable level of performance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It is classified as </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Regression</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Classification</a:t>
            </a:r>
            <a:endParaRPr dirty="0"/>
          </a:p>
        </p:txBody>
      </p:sp>
      <p:pic>
        <p:nvPicPr>
          <p:cNvPr id="449" name="Google Shape;449;p70"/>
          <p:cNvPicPr preferRelativeResize="0"/>
          <p:nvPr/>
        </p:nvPicPr>
        <p:blipFill rotWithShape="1">
          <a:blip r:embed="rId3">
            <a:alphaModFix/>
          </a:blip>
          <a:srcRect/>
          <a:stretch/>
        </p:blipFill>
        <p:spPr>
          <a:xfrm>
            <a:off x="6096000" y="1869013"/>
            <a:ext cx="2797424" cy="3119974"/>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 name="Rectangle 1"/>
          <p:cNvSpPr/>
          <p:nvPr/>
        </p:nvSpPr>
        <p:spPr>
          <a:xfrm>
            <a:off x="-1588" y="1164772"/>
            <a:ext cx="9145588" cy="4528457"/>
          </a:xfrm>
          <a:prstGeom prst="rect">
            <a:avLst/>
          </a:prstGeom>
          <a:solidFill>
            <a:schemeClr val="accent6">
              <a:lumMod val="20000"/>
              <a:lumOff val="80000"/>
            </a:schemeClr>
          </a:solidFill>
          <a:effectLst>
            <a:softEdge rad="1270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55" name="Google Shape;455;p71"/>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Supervised Machine Learning</a:t>
            </a:r>
            <a:endParaRPr sz="2400" b="1" i="0" u="none" strike="noStrike" cap="none">
              <a:solidFill>
                <a:schemeClr val="dk1"/>
              </a:solidFill>
              <a:latin typeface="Cambria"/>
              <a:ea typeface="Cambria"/>
              <a:cs typeface="Cambria"/>
              <a:sym typeface="Cambria"/>
            </a:endParaRPr>
          </a:p>
        </p:txBody>
      </p:sp>
      <p:grpSp>
        <p:nvGrpSpPr>
          <p:cNvPr id="456" name="Google Shape;456;p71"/>
          <p:cNvGrpSpPr/>
          <p:nvPr/>
        </p:nvGrpSpPr>
        <p:grpSpPr>
          <a:xfrm>
            <a:off x="341725" y="1685906"/>
            <a:ext cx="8460550" cy="3486188"/>
            <a:chOff x="378650" y="1160450"/>
            <a:chExt cx="8196050" cy="3009975"/>
          </a:xfrm>
        </p:grpSpPr>
        <p:cxnSp>
          <p:nvCxnSpPr>
            <p:cNvPr id="457" name="Google Shape;457;p71"/>
            <p:cNvCxnSpPr>
              <a:stCxn id="458" idx="6"/>
              <a:endCxn id="459" idx="2"/>
            </p:cNvCxnSpPr>
            <p:nvPr/>
          </p:nvCxnSpPr>
          <p:spPr>
            <a:xfrm>
              <a:off x="3100225" y="2159275"/>
              <a:ext cx="661200" cy="547800"/>
            </a:xfrm>
            <a:prstGeom prst="bentConnector3">
              <a:avLst>
                <a:gd name="adj1" fmla="val 40975"/>
              </a:avLst>
            </a:prstGeom>
            <a:noFill/>
            <a:ln w="9525" cap="flat" cmpd="sng">
              <a:solidFill>
                <a:srgbClr val="C2C2C2"/>
              </a:solidFill>
              <a:prstDash val="solid"/>
              <a:round/>
              <a:headEnd type="none" w="sm" len="sm"/>
              <a:tailEnd type="none" w="sm" len="sm"/>
            </a:ln>
          </p:spPr>
        </p:cxnSp>
        <p:cxnSp>
          <p:nvCxnSpPr>
            <p:cNvPr id="460" name="Google Shape;460;p71"/>
            <p:cNvCxnSpPr>
              <a:stCxn id="458" idx="6"/>
              <a:endCxn id="461" idx="2"/>
            </p:cNvCxnSpPr>
            <p:nvPr/>
          </p:nvCxnSpPr>
          <p:spPr>
            <a:xfrm rot="10800000" flipH="1">
              <a:off x="3100225" y="1562875"/>
              <a:ext cx="661200" cy="596400"/>
            </a:xfrm>
            <a:prstGeom prst="bentConnector3">
              <a:avLst>
                <a:gd name="adj1" fmla="val 40975"/>
              </a:avLst>
            </a:prstGeom>
            <a:noFill/>
            <a:ln w="9525" cap="flat" cmpd="sng">
              <a:solidFill>
                <a:srgbClr val="C2C2C2"/>
              </a:solidFill>
              <a:prstDash val="solid"/>
              <a:round/>
              <a:headEnd type="none" w="sm" len="sm"/>
              <a:tailEnd type="none" w="sm" len="sm"/>
            </a:ln>
          </p:spPr>
        </p:cxnSp>
        <p:cxnSp>
          <p:nvCxnSpPr>
            <p:cNvPr id="462" name="Google Shape;462;p71"/>
            <p:cNvCxnSpPr>
              <a:stCxn id="463" idx="3"/>
              <a:endCxn id="464" idx="2"/>
            </p:cNvCxnSpPr>
            <p:nvPr/>
          </p:nvCxnSpPr>
          <p:spPr>
            <a:xfrm rot="10800000" flipH="1">
              <a:off x="5388575" y="1320038"/>
              <a:ext cx="356400" cy="243000"/>
            </a:xfrm>
            <a:prstGeom prst="bentConnector3">
              <a:avLst>
                <a:gd name="adj1" fmla="val 14524"/>
              </a:avLst>
            </a:prstGeom>
            <a:noFill/>
            <a:ln w="9525" cap="flat" cmpd="sng">
              <a:solidFill>
                <a:srgbClr val="C2C2C2"/>
              </a:solidFill>
              <a:prstDash val="solid"/>
              <a:round/>
              <a:headEnd type="none" w="sm" len="sm"/>
              <a:tailEnd type="none" w="sm" len="sm"/>
            </a:ln>
          </p:spPr>
        </p:cxnSp>
        <p:cxnSp>
          <p:nvCxnSpPr>
            <p:cNvPr id="465" name="Google Shape;465;p71"/>
            <p:cNvCxnSpPr>
              <a:stCxn id="463" idx="3"/>
              <a:endCxn id="466" idx="2"/>
            </p:cNvCxnSpPr>
            <p:nvPr/>
          </p:nvCxnSpPr>
          <p:spPr>
            <a:xfrm>
              <a:off x="5388575" y="1563038"/>
              <a:ext cx="356400" cy="228600"/>
            </a:xfrm>
            <a:prstGeom prst="bentConnector3">
              <a:avLst>
                <a:gd name="adj1" fmla="val 14524"/>
              </a:avLst>
            </a:prstGeom>
            <a:noFill/>
            <a:ln w="9525" cap="flat" cmpd="sng">
              <a:solidFill>
                <a:srgbClr val="C2C2C2"/>
              </a:solidFill>
              <a:prstDash val="solid"/>
              <a:round/>
              <a:headEnd type="none" w="sm" len="sm"/>
              <a:tailEnd type="none" w="sm" len="sm"/>
            </a:ln>
          </p:spPr>
        </p:cxnSp>
        <p:cxnSp>
          <p:nvCxnSpPr>
            <p:cNvPr id="467" name="Google Shape;467;p71"/>
            <p:cNvCxnSpPr>
              <a:stCxn id="468" idx="3"/>
              <a:endCxn id="469" idx="2"/>
            </p:cNvCxnSpPr>
            <p:nvPr/>
          </p:nvCxnSpPr>
          <p:spPr>
            <a:xfrm rot="10800000" flipH="1">
              <a:off x="5388575" y="2341375"/>
              <a:ext cx="356400" cy="365700"/>
            </a:xfrm>
            <a:prstGeom prst="bentConnector3">
              <a:avLst>
                <a:gd name="adj1" fmla="val 14524"/>
              </a:avLst>
            </a:prstGeom>
            <a:noFill/>
            <a:ln w="9525" cap="flat" cmpd="sng">
              <a:solidFill>
                <a:srgbClr val="C2C2C2"/>
              </a:solidFill>
              <a:prstDash val="solid"/>
              <a:round/>
              <a:headEnd type="none" w="sm" len="sm"/>
              <a:tailEnd type="none" w="sm" len="sm"/>
            </a:ln>
          </p:spPr>
        </p:cxnSp>
        <p:cxnSp>
          <p:nvCxnSpPr>
            <p:cNvPr id="470" name="Google Shape;470;p71"/>
            <p:cNvCxnSpPr>
              <a:stCxn id="468" idx="3"/>
              <a:endCxn id="471" idx="2"/>
            </p:cNvCxnSpPr>
            <p:nvPr/>
          </p:nvCxnSpPr>
          <p:spPr>
            <a:xfrm>
              <a:off x="5388575" y="2707075"/>
              <a:ext cx="356400" cy="267300"/>
            </a:xfrm>
            <a:prstGeom prst="bentConnector3">
              <a:avLst>
                <a:gd name="adj1" fmla="val 14524"/>
              </a:avLst>
            </a:prstGeom>
            <a:noFill/>
            <a:ln w="9525" cap="flat" cmpd="sng">
              <a:solidFill>
                <a:srgbClr val="C2C2C2"/>
              </a:solidFill>
              <a:prstDash val="solid"/>
              <a:round/>
              <a:headEnd type="none" w="sm" len="sm"/>
              <a:tailEnd type="none" w="sm" len="sm"/>
            </a:ln>
          </p:spPr>
        </p:cxnSp>
        <p:grpSp>
          <p:nvGrpSpPr>
            <p:cNvPr id="472" name="Google Shape;472;p71"/>
            <p:cNvGrpSpPr/>
            <p:nvPr/>
          </p:nvGrpSpPr>
          <p:grpSpPr>
            <a:xfrm>
              <a:off x="5744950" y="1160450"/>
              <a:ext cx="2128200" cy="319200"/>
              <a:chOff x="5592550" y="1018950"/>
              <a:chExt cx="2128200" cy="319200"/>
            </a:xfrm>
          </p:grpSpPr>
          <p:sp>
            <p:nvSpPr>
              <p:cNvPr id="473" name="Google Shape;473;p71"/>
              <p:cNvSpPr/>
              <p:nvPr/>
            </p:nvSpPr>
            <p:spPr>
              <a:xfrm>
                <a:off x="5766550" y="1018950"/>
                <a:ext cx="1954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Linear Regression</a:t>
                </a:r>
                <a:endParaRPr sz="1600">
                  <a:solidFill>
                    <a:schemeClr val="dk1"/>
                  </a:solidFill>
                  <a:latin typeface="Cambria"/>
                  <a:ea typeface="Cambria"/>
                  <a:cs typeface="Cambria"/>
                  <a:sym typeface="Cambria"/>
                </a:endParaRPr>
              </a:p>
            </p:txBody>
          </p:sp>
          <p:sp>
            <p:nvSpPr>
              <p:cNvPr id="464" name="Google Shape;464;p7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74" name="Google Shape;474;p71"/>
            <p:cNvGrpSpPr/>
            <p:nvPr/>
          </p:nvGrpSpPr>
          <p:grpSpPr>
            <a:xfrm>
              <a:off x="3761375" y="1403438"/>
              <a:ext cx="1627200" cy="319200"/>
              <a:chOff x="3650050" y="1476150"/>
              <a:chExt cx="1627200" cy="319200"/>
            </a:xfrm>
          </p:grpSpPr>
          <p:sp>
            <p:nvSpPr>
              <p:cNvPr id="463" name="Google Shape;463;p71"/>
              <p:cNvSpPr/>
              <p:nvPr/>
            </p:nvSpPr>
            <p:spPr>
              <a:xfrm>
                <a:off x="3824050" y="1476150"/>
                <a:ext cx="1453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600"/>
                  <a:buFont typeface="Arial"/>
                  <a:buNone/>
                </a:pPr>
                <a:r>
                  <a:rPr lang="en-US" sz="1600" dirty="0">
                    <a:solidFill>
                      <a:schemeClr val="dk1"/>
                    </a:solidFill>
                    <a:latin typeface="Cambria"/>
                    <a:ea typeface="Cambria"/>
                    <a:cs typeface="Cambria"/>
                    <a:sym typeface="Cambria"/>
                  </a:rPr>
                  <a:t>Regression</a:t>
                </a:r>
                <a:endParaRPr sz="1600" dirty="0">
                  <a:solidFill>
                    <a:schemeClr val="dk1"/>
                  </a:solidFill>
                  <a:latin typeface="Cambria"/>
                  <a:ea typeface="Cambria"/>
                  <a:cs typeface="Cambria"/>
                  <a:sym typeface="Cambria"/>
                </a:endParaRPr>
              </a:p>
            </p:txBody>
          </p:sp>
          <p:sp>
            <p:nvSpPr>
              <p:cNvPr id="461" name="Google Shape;461;p71"/>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75" name="Google Shape;475;p71"/>
            <p:cNvGrpSpPr/>
            <p:nvPr/>
          </p:nvGrpSpPr>
          <p:grpSpPr>
            <a:xfrm>
              <a:off x="378650" y="1999675"/>
              <a:ext cx="2721575" cy="319200"/>
              <a:chOff x="237450" y="2412150"/>
              <a:chExt cx="2721575" cy="319200"/>
            </a:xfrm>
          </p:grpSpPr>
          <p:sp>
            <p:nvSpPr>
              <p:cNvPr id="476" name="Google Shape;476;p71"/>
              <p:cNvSpPr/>
              <p:nvPr/>
            </p:nvSpPr>
            <p:spPr>
              <a:xfrm>
                <a:off x="237450" y="2412150"/>
                <a:ext cx="25413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rgbClr val="000000"/>
                  </a:buClr>
                  <a:buSzPts val="2000"/>
                  <a:buFont typeface="Arial"/>
                  <a:buNone/>
                </a:pPr>
                <a:r>
                  <a:rPr lang="en-US" sz="2000" dirty="0">
                    <a:solidFill>
                      <a:schemeClr val="dk1"/>
                    </a:solidFill>
                    <a:latin typeface="Cambria"/>
                    <a:ea typeface="Cambria"/>
                    <a:cs typeface="Cambria"/>
                    <a:sym typeface="Cambria"/>
                  </a:rPr>
                  <a:t>Supervised Learning</a:t>
                </a:r>
                <a:endParaRPr sz="2000" dirty="0">
                  <a:solidFill>
                    <a:schemeClr val="dk1"/>
                  </a:solidFill>
                  <a:latin typeface="Cambria"/>
                  <a:ea typeface="Cambria"/>
                  <a:cs typeface="Cambria"/>
                  <a:sym typeface="Cambria"/>
                </a:endParaRPr>
              </a:p>
            </p:txBody>
          </p:sp>
          <p:sp>
            <p:nvSpPr>
              <p:cNvPr id="458" name="Google Shape;458;p71"/>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77" name="Google Shape;477;p71"/>
            <p:cNvGrpSpPr/>
            <p:nvPr/>
          </p:nvGrpSpPr>
          <p:grpSpPr>
            <a:xfrm>
              <a:off x="3761375" y="2547475"/>
              <a:ext cx="1627200" cy="319200"/>
              <a:chOff x="3650050" y="3348150"/>
              <a:chExt cx="1627200" cy="319200"/>
            </a:xfrm>
          </p:grpSpPr>
          <p:sp>
            <p:nvSpPr>
              <p:cNvPr id="468" name="Google Shape;468;p71"/>
              <p:cNvSpPr/>
              <p:nvPr/>
            </p:nvSpPr>
            <p:spPr>
              <a:xfrm>
                <a:off x="3824050" y="3348150"/>
                <a:ext cx="1453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Classification</a:t>
                </a:r>
                <a:endParaRPr sz="1600">
                  <a:solidFill>
                    <a:schemeClr val="dk1"/>
                  </a:solidFill>
                  <a:latin typeface="Cambria"/>
                  <a:ea typeface="Cambria"/>
                  <a:cs typeface="Cambria"/>
                  <a:sym typeface="Cambria"/>
                </a:endParaRPr>
              </a:p>
            </p:txBody>
          </p:sp>
          <p:sp>
            <p:nvSpPr>
              <p:cNvPr id="459" name="Google Shape;459;p71"/>
              <p:cNvSpPr/>
              <p:nvPr/>
            </p:nvSpPr>
            <p:spPr>
              <a:xfrm>
                <a:off x="3650050" y="3420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78" name="Google Shape;478;p71"/>
            <p:cNvGrpSpPr/>
            <p:nvPr/>
          </p:nvGrpSpPr>
          <p:grpSpPr>
            <a:xfrm>
              <a:off x="5744950" y="1646875"/>
              <a:ext cx="2415600" cy="319200"/>
              <a:chOff x="5592550" y="1933350"/>
              <a:chExt cx="2415600" cy="319200"/>
            </a:xfrm>
          </p:grpSpPr>
          <p:sp>
            <p:nvSpPr>
              <p:cNvPr id="479" name="Google Shape;479;p71"/>
              <p:cNvSpPr/>
              <p:nvPr/>
            </p:nvSpPr>
            <p:spPr>
              <a:xfrm>
                <a:off x="5766550" y="1933350"/>
                <a:ext cx="22416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Decision Tree(RPART)</a:t>
                </a:r>
                <a:endParaRPr sz="1600">
                  <a:solidFill>
                    <a:schemeClr val="dk1"/>
                  </a:solidFill>
                  <a:latin typeface="Cambria"/>
                  <a:ea typeface="Cambria"/>
                  <a:cs typeface="Cambria"/>
                  <a:sym typeface="Cambria"/>
                </a:endParaRPr>
              </a:p>
            </p:txBody>
          </p:sp>
          <p:sp>
            <p:nvSpPr>
              <p:cNvPr id="466" name="Google Shape;466;p71"/>
              <p:cNvSpPr/>
              <p:nvPr/>
            </p:nvSpPr>
            <p:spPr>
              <a:xfrm>
                <a:off x="5592550" y="19912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80" name="Google Shape;480;p71"/>
            <p:cNvGrpSpPr/>
            <p:nvPr/>
          </p:nvGrpSpPr>
          <p:grpSpPr>
            <a:xfrm>
              <a:off x="5744950" y="2181750"/>
              <a:ext cx="2128200" cy="319200"/>
              <a:chOff x="5592550" y="2890950"/>
              <a:chExt cx="2128200" cy="319200"/>
            </a:xfrm>
          </p:grpSpPr>
          <p:sp>
            <p:nvSpPr>
              <p:cNvPr id="481" name="Google Shape;481;p71"/>
              <p:cNvSpPr/>
              <p:nvPr/>
            </p:nvSpPr>
            <p:spPr>
              <a:xfrm>
                <a:off x="5766550" y="2890950"/>
                <a:ext cx="1954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Logistic Regression</a:t>
                </a:r>
                <a:endParaRPr sz="1600">
                  <a:solidFill>
                    <a:schemeClr val="dk1"/>
                  </a:solidFill>
                  <a:latin typeface="Cambria"/>
                  <a:ea typeface="Cambria"/>
                  <a:cs typeface="Cambria"/>
                  <a:sym typeface="Cambria"/>
                </a:endParaRPr>
              </a:p>
            </p:txBody>
          </p:sp>
          <p:sp>
            <p:nvSpPr>
              <p:cNvPr id="469" name="Google Shape;469;p71"/>
              <p:cNvSpPr/>
              <p:nvPr/>
            </p:nvSpPr>
            <p:spPr>
              <a:xfrm>
                <a:off x="5592550" y="2963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82" name="Google Shape;482;p71"/>
            <p:cNvGrpSpPr/>
            <p:nvPr/>
          </p:nvGrpSpPr>
          <p:grpSpPr>
            <a:xfrm>
              <a:off x="5744950" y="2814750"/>
              <a:ext cx="2651400" cy="319200"/>
              <a:chOff x="5592550" y="3805350"/>
              <a:chExt cx="2651400" cy="319200"/>
            </a:xfrm>
          </p:grpSpPr>
          <p:sp>
            <p:nvSpPr>
              <p:cNvPr id="483" name="Google Shape;483;p71"/>
              <p:cNvSpPr/>
              <p:nvPr/>
            </p:nvSpPr>
            <p:spPr>
              <a:xfrm>
                <a:off x="5766550" y="3805350"/>
                <a:ext cx="24774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Support Vector Machines</a:t>
                </a:r>
                <a:endParaRPr sz="1600">
                  <a:solidFill>
                    <a:schemeClr val="dk1"/>
                  </a:solidFill>
                  <a:latin typeface="Cambria"/>
                  <a:ea typeface="Cambria"/>
                  <a:cs typeface="Cambria"/>
                  <a:sym typeface="Cambria"/>
                </a:endParaRPr>
              </a:p>
            </p:txBody>
          </p:sp>
          <p:sp>
            <p:nvSpPr>
              <p:cNvPr id="471" name="Google Shape;471;p71"/>
              <p:cNvSpPr/>
              <p:nvPr/>
            </p:nvSpPr>
            <p:spPr>
              <a:xfrm>
                <a:off x="5592550" y="38779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84" name="Google Shape;484;p71"/>
            <p:cNvGrpSpPr/>
            <p:nvPr/>
          </p:nvGrpSpPr>
          <p:grpSpPr>
            <a:xfrm>
              <a:off x="5749300" y="3394025"/>
              <a:ext cx="1548900" cy="319200"/>
              <a:chOff x="5592550" y="3805350"/>
              <a:chExt cx="1548900" cy="319200"/>
            </a:xfrm>
          </p:grpSpPr>
          <p:sp>
            <p:nvSpPr>
              <p:cNvPr id="485" name="Google Shape;485;p71"/>
              <p:cNvSpPr/>
              <p:nvPr/>
            </p:nvSpPr>
            <p:spPr>
              <a:xfrm>
                <a:off x="5766550" y="3805350"/>
                <a:ext cx="13749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Naive Bayes</a:t>
                </a:r>
                <a:endParaRPr sz="1600">
                  <a:solidFill>
                    <a:schemeClr val="dk1"/>
                  </a:solidFill>
                  <a:latin typeface="Cambria"/>
                  <a:ea typeface="Cambria"/>
                  <a:cs typeface="Cambria"/>
                  <a:sym typeface="Cambria"/>
                </a:endParaRPr>
              </a:p>
            </p:txBody>
          </p:sp>
          <p:sp>
            <p:nvSpPr>
              <p:cNvPr id="486" name="Google Shape;486;p71"/>
              <p:cNvSpPr/>
              <p:nvPr/>
            </p:nvSpPr>
            <p:spPr>
              <a:xfrm>
                <a:off x="5592550" y="38779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grpSp>
          <p:nvGrpSpPr>
            <p:cNvPr id="487" name="Google Shape;487;p71"/>
            <p:cNvGrpSpPr/>
            <p:nvPr/>
          </p:nvGrpSpPr>
          <p:grpSpPr>
            <a:xfrm>
              <a:off x="5749300" y="3851225"/>
              <a:ext cx="2825400" cy="319200"/>
              <a:chOff x="5592550" y="3805350"/>
              <a:chExt cx="2825400" cy="319200"/>
            </a:xfrm>
          </p:grpSpPr>
          <p:sp>
            <p:nvSpPr>
              <p:cNvPr id="488" name="Google Shape;488;p71"/>
              <p:cNvSpPr/>
              <p:nvPr/>
            </p:nvSpPr>
            <p:spPr>
              <a:xfrm>
                <a:off x="5766550" y="3805350"/>
                <a:ext cx="26514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r>
                  <a:rPr lang="en-US" sz="1600">
                    <a:solidFill>
                      <a:schemeClr val="dk1"/>
                    </a:solidFill>
                    <a:latin typeface="Cambria"/>
                    <a:ea typeface="Cambria"/>
                    <a:cs typeface="Cambria"/>
                    <a:sym typeface="Cambria"/>
                  </a:rPr>
                  <a:t>Decision Tree(CART, (C5.0)</a:t>
                </a:r>
                <a:endParaRPr sz="1600">
                  <a:solidFill>
                    <a:schemeClr val="dk1"/>
                  </a:solidFill>
                  <a:latin typeface="Cambria"/>
                  <a:ea typeface="Cambria"/>
                  <a:cs typeface="Cambria"/>
                  <a:sym typeface="Cambria"/>
                </a:endParaRPr>
              </a:p>
            </p:txBody>
          </p:sp>
          <p:sp>
            <p:nvSpPr>
              <p:cNvPr id="489" name="Google Shape;489;p71"/>
              <p:cNvSpPr/>
              <p:nvPr/>
            </p:nvSpPr>
            <p:spPr>
              <a:xfrm>
                <a:off x="5592550" y="38779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600"/>
                  <a:buFont typeface="Arial"/>
                  <a:buNone/>
                </a:pPr>
                <a:endParaRPr sz="1600">
                  <a:solidFill>
                    <a:schemeClr val="dk1"/>
                  </a:solidFill>
                  <a:latin typeface="Cambria"/>
                  <a:ea typeface="Cambria"/>
                  <a:cs typeface="Cambria"/>
                  <a:sym typeface="Cambria"/>
                </a:endParaRPr>
              </a:p>
            </p:txBody>
          </p:sp>
        </p:grpSp>
        <p:cxnSp>
          <p:nvCxnSpPr>
            <p:cNvPr id="490" name="Google Shape;490;p71"/>
            <p:cNvCxnSpPr>
              <a:endCxn id="489" idx="2"/>
            </p:cNvCxnSpPr>
            <p:nvPr/>
          </p:nvCxnSpPr>
          <p:spPr>
            <a:xfrm rot="-5400000" flipH="1">
              <a:off x="5140000" y="3401525"/>
              <a:ext cx="1036500" cy="182100"/>
            </a:xfrm>
            <a:prstGeom prst="bentConnector2">
              <a:avLst/>
            </a:prstGeom>
            <a:noFill/>
            <a:ln w="9525" cap="flat" cmpd="sng">
              <a:solidFill>
                <a:srgbClr val="C2C2C2"/>
              </a:solidFill>
              <a:prstDash val="solid"/>
              <a:round/>
              <a:headEnd type="none" w="sm" len="sm"/>
              <a:tailEnd type="none" w="sm" len="sm"/>
            </a:ln>
          </p:spPr>
        </p:cxnSp>
        <p:cxnSp>
          <p:nvCxnSpPr>
            <p:cNvPr id="491" name="Google Shape;491;p71"/>
            <p:cNvCxnSpPr/>
            <p:nvPr/>
          </p:nvCxnSpPr>
          <p:spPr>
            <a:xfrm rot="10800000">
              <a:off x="5567375" y="3562350"/>
              <a:ext cx="190500" cy="0"/>
            </a:xfrm>
            <a:prstGeom prst="straightConnector1">
              <a:avLst/>
            </a:prstGeom>
            <a:noFill/>
            <a:ln w="9525" cap="flat" cmpd="sng">
              <a:solidFill>
                <a:srgbClr val="B7B7B7"/>
              </a:solidFill>
              <a:prstDash val="solid"/>
              <a:round/>
              <a:headEnd type="none" w="sm" len="sm"/>
              <a:tailEnd type="none" w="sm" len="sm"/>
            </a:ln>
          </p:spPr>
        </p:cxn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2"/>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Regression </a:t>
            </a:r>
            <a:endParaRPr/>
          </a:p>
        </p:txBody>
      </p:sp>
      <p:sp>
        <p:nvSpPr>
          <p:cNvPr id="497" name="Google Shape;497;p72"/>
          <p:cNvSpPr/>
          <p:nvPr/>
        </p:nvSpPr>
        <p:spPr>
          <a:xfrm>
            <a:off x="152400" y="1066800"/>
            <a:ext cx="8763000" cy="415498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Regression is a technique from statistics used to predict values of a desired target quantity </a:t>
            </a:r>
            <a:endParaRPr sz="2400" dirty="0">
              <a:solidFill>
                <a:schemeClr val="dk1"/>
              </a:solidFill>
              <a:latin typeface="Cambria"/>
              <a:ea typeface="Cambria"/>
              <a:cs typeface="Cambria"/>
              <a:sym typeface="Cambria"/>
            </a:endParaRPr>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 regression problem is when the output variable is a real or continuous value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Types of Regression</a:t>
            </a:r>
            <a:endParaRPr dirty="0"/>
          </a:p>
          <a:p>
            <a:pPr marL="285750" marR="0" lvl="0" indent="-133350" algn="l" rtl="0">
              <a:lnSpc>
                <a:spcPct val="114000"/>
              </a:lnSpc>
              <a:spcBef>
                <a:spcPts val="0"/>
              </a:spcBef>
              <a:spcAft>
                <a:spcPts val="0"/>
              </a:spcAft>
              <a:buClr>
                <a:schemeClr val="dk1"/>
              </a:buClr>
              <a:buSzPts val="2400"/>
              <a:buFont typeface="Arial"/>
              <a:buNone/>
            </a:pPr>
            <a:endParaRPr sz="2400"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Simple Linear Regression</a:t>
            </a:r>
            <a:endParaRPr sz="2400" b="0" i="0" u="none" strike="noStrike" cap="none"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Multiple Linear Regression</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Decision Tree(RPART)</a:t>
            </a:r>
            <a:endParaRPr dirty="0"/>
          </a:p>
        </p:txBody>
      </p:sp>
      <p:pic>
        <p:nvPicPr>
          <p:cNvPr id="498" name="Google Shape;498;p72"/>
          <p:cNvPicPr preferRelativeResize="0"/>
          <p:nvPr/>
        </p:nvPicPr>
        <p:blipFill rotWithShape="1">
          <a:blip r:embed="rId3">
            <a:alphaModFix/>
          </a:blip>
          <a:srcRect/>
          <a:stretch/>
        </p:blipFill>
        <p:spPr>
          <a:xfrm>
            <a:off x="4748900" y="3048000"/>
            <a:ext cx="4166500" cy="3004584"/>
          </a:xfrm>
          <a:prstGeom prst="rect">
            <a:avLst/>
          </a:prstGeom>
          <a:noFill/>
          <a:ln>
            <a:noFill/>
          </a:ln>
        </p:spPr>
      </p:pic>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3"/>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Classification </a:t>
            </a:r>
            <a:endParaRPr/>
          </a:p>
        </p:txBody>
      </p:sp>
      <p:sp>
        <p:nvSpPr>
          <p:cNvPr id="504" name="Google Shape;504;p73"/>
          <p:cNvSpPr/>
          <p:nvPr/>
        </p:nvSpPr>
        <p:spPr>
          <a:xfrm>
            <a:off x="457201" y="1334338"/>
            <a:ext cx="8316686" cy="460297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Classification is a technique for determining which class the dependent belongs to based on one or more independent variables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 Classification problem is when output variable is category</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Types of Classification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Logistic Regression</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Support Vector Machine</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Naive Bayes</a:t>
            </a:r>
            <a:endParaRPr dirty="0"/>
          </a:p>
        </p:txBody>
      </p:sp>
      <p:sp>
        <p:nvSpPr>
          <p:cNvPr id="4" name="Google Shape;138;p24"/>
          <p:cNvSpPr/>
          <p:nvPr/>
        </p:nvSpPr>
        <p:spPr>
          <a:xfrm>
            <a:off x="381000" y="914399"/>
            <a:ext cx="8382000" cy="5442857"/>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571500" marR="0" lvl="0" indent="-342900" algn="l" rtl="0">
              <a:lnSpc>
                <a:spcPct val="114000"/>
              </a:lnSpc>
              <a:spcBef>
                <a:spcPts val="100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74"/>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Classification </a:t>
            </a:r>
            <a:endParaRPr/>
          </a:p>
        </p:txBody>
      </p:sp>
      <p:sp>
        <p:nvSpPr>
          <p:cNvPr id="510" name="Google Shape;510;p74"/>
          <p:cNvSpPr/>
          <p:nvPr/>
        </p:nvSpPr>
        <p:spPr>
          <a:xfrm>
            <a:off x="152400" y="1066800"/>
            <a:ext cx="3418114" cy="461665"/>
          </a:xfrm>
          <a:prstGeom prst="rect">
            <a:avLst/>
          </a:prstGeom>
          <a:solidFill>
            <a:schemeClr val="accent6">
              <a:lumMod val="20000"/>
              <a:lumOff val="80000"/>
            </a:schemeClr>
          </a:solid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2400"/>
            </a:pPr>
            <a:r>
              <a:rPr lang="en-US" sz="2400" dirty="0" smtClean="0">
                <a:solidFill>
                  <a:schemeClr val="dk1"/>
                </a:solidFill>
                <a:latin typeface="Cambria"/>
                <a:ea typeface="Cambria"/>
                <a:cs typeface="Cambria"/>
                <a:sym typeface="Cambria"/>
              </a:rPr>
              <a:t>Example - Email </a:t>
            </a:r>
            <a:r>
              <a:rPr lang="en-US" sz="2400" dirty="0">
                <a:solidFill>
                  <a:schemeClr val="dk1"/>
                </a:solidFill>
                <a:latin typeface="Cambria"/>
                <a:ea typeface="Cambria"/>
                <a:cs typeface="Cambria"/>
                <a:sym typeface="Cambria"/>
              </a:rPr>
              <a:t>filtering</a:t>
            </a:r>
            <a:endParaRPr dirty="0"/>
          </a:p>
        </p:txBody>
      </p:sp>
      <p:pic>
        <p:nvPicPr>
          <p:cNvPr id="511" name="Google Shape;511;p74"/>
          <p:cNvPicPr preferRelativeResize="0"/>
          <p:nvPr/>
        </p:nvPicPr>
        <p:blipFill rotWithShape="1">
          <a:blip r:embed="rId3">
            <a:alphaModFix/>
          </a:blip>
          <a:srcRect/>
          <a:stretch/>
        </p:blipFill>
        <p:spPr>
          <a:xfrm>
            <a:off x="1164750" y="1757065"/>
            <a:ext cx="6814500" cy="4567535"/>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5"/>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Unsupervised Machine Learning</a:t>
            </a:r>
            <a:endParaRPr sz="2400" b="1" i="0" u="none" strike="noStrike" cap="none">
              <a:solidFill>
                <a:schemeClr val="dk1"/>
              </a:solidFill>
              <a:latin typeface="Cambria"/>
              <a:ea typeface="Cambria"/>
              <a:cs typeface="Cambria"/>
              <a:sym typeface="Cambria"/>
            </a:endParaRPr>
          </a:p>
        </p:txBody>
      </p:sp>
      <p:sp>
        <p:nvSpPr>
          <p:cNvPr id="518" name="Google Shape;518;p75"/>
          <p:cNvSpPr/>
          <p:nvPr/>
        </p:nvSpPr>
        <p:spPr>
          <a:xfrm>
            <a:off x="381000" y="1028700"/>
            <a:ext cx="5334000" cy="48006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Data is unlabeled and the algorithms learn to inherent structure from the input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Self learning algorithm</a:t>
            </a:r>
            <a:endParaRPr dirty="0"/>
          </a:p>
          <a:p>
            <a:pPr marR="0" lvl="0" algn="l" rtl="0">
              <a:lnSpc>
                <a:spcPct val="114000"/>
              </a:lnSpc>
              <a:spcBef>
                <a:spcPts val="0"/>
              </a:spcBef>
              <a:spcAft>
                <a:spcPts val="0"/>
              </a:spcAft>
              <a:buSzPct val="125000"/>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Deals with the unlabeled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It is classified as </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Clustering</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Association</a:t>
            </a:r>
            <a:endParaRPr dirty="0"/>
          </a:p>
        </p:txBody>
      </p:sp>
      <p:pic>
        <p:nvPicPr>
          <p:cNvPr id="519" name="Google Shape;519;p75"/>
          <p:cNvPicPr preferRelativeResize="0"/>
          <p:nvPr/>
        </p:nvPicPr>
        <p:blipFill rotWithShape="1">
          <a:blip r:embed="rId3">
            <a:alphaModFix/>
          </a:blip>
          <a:srcRect/>
          <a:stretch/>
        </p:blipFill>
        <p:spPr>
          <a:xfrm>
            <a:off x="6096000" y="1869013"/>
            <a:ext cx="2797424" cy="3119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What is Machine Learning?</a:t>
            </a:r>
            <a:endParaRPr sz="2400" b="1" i="0" u="none" strike="noStrike" cap="none">
              <a:solidFill>
                <a:schemeClr val="dk1"/>
              </a:solidFill>
              <a:latin typeface="Cambria"/>
              <a:ea typeface="Cambria"/>
              <a:cs typeface="Cambria"/>
              <a:sym typeface="Cambria"/>
            </a:endParaRPr>
          </a:p>
        </p:txBody>
      </p:sp>
      <p:sp>
        <p:nvSpPr>
          <p:cNvPr id="230" name="Google Shape;230;p40"/>
          <p:cNvSpPr/>
          <p:nvPr/>
        </p:nvSpPr>
        <p:spPr>
          <a:xfrm>
            <a:off x="381000" y="2895600"/>
            <a:ext cx="8382000" cy="22098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14000"/>
              </a:lnSpc>
              <a:spcBef>
                <a:spcPts val="0"/>
              </a:spcBef>
              <a:spcAft>
                <a:spcPts val="0"/>
              </a:spcAft>
              <a:buNone/>
            </a:pPr>
            <a:r>
              <a:rPr lang="en-US" sz="2400" b="0" i="0" u="none" strike="noStrike" cap="none" dirty="0">
                <a:solidFill>
                  <a:schemeClr val="dk1"/>
                </a:solidFill>
                <a:latin typeface="Cambria"/>
                <a:ea typeface="Cambria"/>
                <a:cs typeface="Cambria"/>
                <a:sym typeface="Cambria"/>
              </a:rPr>
              <a:t>Consideration to define a problem:</a:t>
            </a:r>
            <a:endParaRPr sz="2400" b="0" i="0" u="none" strike="noStrike" cap="none" dirty="0">
              <a:solidFill>
                <a:schemeClr val="dk1"/>
              </a:solidFill>
              <a:latin typeface="Cambria"/>
              <a:ea typeface="Cambria"/>
              <a:cs typeface="Cambria"/>
              <a:sym typeface="Cambria"/>
            </a:endParaRPr>
          </a:p>
          <a:p>
            <a:pPr marL="0" marR="0" lvl="0" indent="0" algn="l" rtl="0">
              <a:lnSpc>
                <a:spcPct val="114000"/>
              </a:lnSpc>
              <a:spcBef>
                <a:spcPts val="0"/>
              </a:spcBef>
              <a:spcAft>
                <a:spcPts val="0"/>
              </a:spcAft>
              <a:buNone/>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a:buChar char="•"/>
            </a:pPr>
            <a:r>
              <a:rPr lang="en-US" sz="2400" b="0" i="0" u="none" strike="noStrike" cap="none" dirty="0">
                <a:solidFill>
                  <a:schemeClr val="dk1"/>
                </a:solidFill>
                <a:latin typeface="Cambria"/>
                <a:ea typeface="Cambria"/>
                <a:cs typeface="Cambria"/>
                <a:sym typeface="Cambria"/>
              </a:rPr>
              <a:t>Problem definition</a:t>
            </a:r>
            <a:endParaRPr dirty="0"/>
          </a:p>
          <a:p>
            <a:pPr marL="342900" marR="0" lvl="0" indent="-342900" algn="l" rtl="0">
              <a:lnSpc>
                <a:spcPct val="114000"/>
              </a:lnSpc>
              <a:spcBef>
                <a:spcPts val="0"/>
              </a:spcBef>
              <a:spcAft>
                <a:spcPts val="0"/>
              </a:spcAft>
              <a:buClr>
                <a:schemeClr val="dk1"/>
              </a:buClr>
              <a:buSzPct val="125000"/>
              <a:buFont typeface="Arial"/>
              <a:buChar char="•"/>
            </a:pPr>
            <a:r>
              <a:rPr lang="en-US" sz="2400" b="0" i="0" u="none" strike="noStrike" cap="none" dirty="0">
                <a:solidFill>
                  <a:schemeClr val="dk1"/>
                </a:solidFill>
                <a:latin typeface="Cambria"/>
                <a:ea typeface="Cambria"/>
                <a:cs typeface="Cambria"/>
                <a:sym typeface="Cambria"/>
              </a:rPr>
              <a:t>Define data requirements and its source</a:t>
            </a:r>
            <a:endParaRPr dirty="0"/>
          </a:p>
          <a:p>
            <a:pPr marL="342900" marR="0" lvl="0" indent="-342900" algn="l" rtl="0">
              <a:lnSpc>
                <a:spcPct val="114000"/>
              </a:lnSpc>
              <a:spcBef>
                <a:spcPts val="0"/>
              </a:spcBef>
              <a:spcAft>
                <a:spcPts val="0"/>
              </a:spcAft>
              <a:buClr>
                <a:schemeClr val="dk1"/>
              </a:buClr>
              <a:buSzPct val="125000"/>
              <a:buFont typeface="Arial"/>
              <a:buChar char="•"/>
            </a:pPr>
            <a:r>
              <a:rPr lang="en-US" sz="2400" b="0" i="0" u="none" strike="noStrike" cap="none" dirty="0">
                <a:solidFill>
                  <a:schemeClr val="dk1"/>
                </a:solidFill>
                <a:latin typeface="Cambria"/>
                <a:ea typeface="Cambria"/>
                <a:cs typeface="Cambria"/>
                <a:sym typeface="Cambria"/>
              </a:rPr>
              <a:t>Define if whole dataset is considered or subset will do </a:t>
            </a:r>
            <a:endParaRPr dirty="0"/>
          </a:p>
        </p:txBody>
      </p:sp>
      <p:sp>
        <p:nvSpPr>
          <p:cNvPr id="231" name="Google Shape;231;p40"/>
          <p:cNvSpPr/>
          <p:nvPr/>
        </p:nvSpPr>
        <p:spPr>
          <a:xfrm>
            <a:off x="-1588" y="1075844"/>
            <a:ext cx="9145588" cy="830997"/>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dk1"/>
                </a:solidFill>
                <a:latin typeface="Cambria"/>
                <a:ea typeface="Cambria"/>
                <a:cs typeface="Cambria"/>
                <a:sym typeface="Cambria"/>
              </a:rPr>
              <a:t>Machine learning is a subset of artificial intelligence that often uses statistical techniques to give the ability to "learn" with data</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23" name="Rectangle 22"/>
          <p:cNvSpPr/>
          <p:nvPr/>
        </p:nvSpPr>
        <p:spPr>
          <a:xfrm>
            <a:off x="-1588" y="1164772"/>
            <a:ext cx="9145588" cy="4528457"/>
          </a:xfrm>
          <a:prstGeom prst="rect">
            <a:avLst/>
          </a:prstGeom>
          <a:solidFill>
            <a:schemeClr val="accent6">
              <a:lumMod val="20000"/>
              <a:lumOff val="80000"/>
            </a:schemeClr>
          </a:solidFill>
          <a:effectLst>
            <a:softEdge rad="12700"/>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25" name="Google Shape;525;p76"/>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Unsupervised Machine Learning</a:t>
            </a:r>
            <a:endParaRPr sz="2400" b="1" i="0" u="none" strike="noStrike" cap="none">
              <a:solidFill>
                <a:schemeClr val="dk1"/>
              </a:solidFill>
              <a:latin typeface="Cambria"/>
              <a:ea typeface="Cambria"/>
              <a:cs typeface="Cambria"/>
              <a:sym typeface="Cambria"/>
            </a:endParaRPr>
          </a:p>
        </p:txBody>
      </p:sp>
      <p:grpSp>
        <p:nvGrpSpPr>
          <p:cNvPr id="526" name="Google Shape;526;p76"/>
          <p:cNvGrpSpPr/>
          <p:nvPr/>
        </p:nvGrpSpPr>
        <p:grpSpPr>
          <a:xfrm>
            <a:off x="424071" y="2251619"/>
            <a:ext cx="8295859" cy="2354762"/>
            <a:chOff x="-122635" y="1403438"/>
            <a:chExt cx="8015635" cy="2354762"/>
          </a:xfrm>
        </p:grpSpPr>
        <p:cxnSp>
          <p:nvCxnSpPr>
            <p:cNvPr id="527" name="Google Shape;527;p76"/>
            <p:cNvCxnSpPr>
              <a:stCxn id="528" idx="6"/>
              <a:endCxn id="529" idx="2"/>
            </p:cNvCxnSpPr>
            <p:nvPr/>
          </p:nvCxnSpPr>
          <p:spPr>
            <a:xfrm>
              <a:off x="3276100" y="2571750"/>
              <a:ext cx="477900" cy="1026900"/>
            </a:xfrm>
            <a:prstGeom prst="bentConnector3">
              <a:avLst>
                <a:gd name="adj1" fmla="val -26907"/>
              </a:avLst>
            </a:prstGeom>
            <a:noFill/>
            <a:ln w="9525" cap="flat" cmpd="sng">
              <a:solidFill>
                <a:srgbClr val="C2C2C2"/>
              </a:solidFill>
              <a:prstDash val="solid"/>
              <a:round/>
              <a:headEnd type="none" w="sm" len="sm"/>
              <a:tailEnd type="none" w="sm" len="sm"/>
            </a:ln>
          </p:spPr>
        </p:cxnSp>
        <p:cxnSp>
          <p:nvCxnSpPr>
            <p:cNvPr id="530" name="Google Shape;530;p76"/>
            <p:cNvCxnSpPr>
              <a:stCxn id="528" idx="6"/>
              <a:endCxn id="531" idx="2"/>
            </p:cNvCxnSpPr>
            <p:nvPr/>
          </p:nvCxnSpPr>
          <p:spPr>
            <a:xfrm rot="10800000" flipH="1">
              <a:off x="3276100" y="1563150"/>
              <a:ext cx="485100" cy="1008600"/>
            </a:xfrm>
            <a:prstGeom prst="bentConnector3">
              <a:avLst>
                <a:gd name="adj1" fmla="val -25767"/>
              </a:avLst>
            </a:prstGeom>
            <a:noFill/>
            <a:ln w="9525" cap="flat" cmpd="sng">
              <a:solidFill>
                <a:srgbClr val="C2C2C2"/>
              </a:solidFill>
              <a:prstDash val="solid"/>
              <a:round/>
              <a:headEnd type="none" w="sm" len="sm"/>
              <a:tailEnd type="none" w="sm" len="sm"/>
            </a:ln>
          </p:spPr>
        </p:cxnSp>
        <p:grpSp>
          <p:nvGrpSpPr>
            <p:cNvPr id="532" name="Google Shape;532;p76"/>
            <p:cNvGrpSpPr/>
            <p:nvPr/>
          </p:nvGrpSpPr>
          <p:grpSpPr>
            <a:xfrm>
              <a:off x="5660100" y="3439000"/>
              <a:ext cx="2232900" cy="319200"/>
              <a:chOff x="5592550" y="1018950"/>
              <a:chExt cx="2232900" cy="319200"/>
            </a:xfrm>
          </p:grpSpPr>
          <p:sp>
            <p:nvSpPr>
              <p:cNvPr id="533" name="Google Shape;533;p76"/>
              <p:cNvSpPr/>
              <p:nvPr/>
            </p:nvSpPr>
            <p:spPr>
              <a:xfrm>
                <a:off x="5871250" y="1018950"/>
                <a:ext cx="1954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mbria"/>
                  <a:buNone/>
                </a:pPr>
                <a:r>
                  <a:rPr lang="en-US" sz="2000">
                    <a:solidFill>
                      <a:schemeClr val="dk1"/>
                    </a:solidFill>
                    <a:latin typeface="Cambria"/>
                    <a:ea typeface="Cambria"/>
                    <a:cs typeface="Cambria"/>
                    <a:sym typeface="Cambria"/>
                  </a:rPr>
                  <a:t>Apriori Rules</a:t>
                </a:r>
                <a:endParaRPr sz="2000">
                  <a:solidFill>
                    <a:schemeClr val="dk1"/>
                  </a:solidFill>
                  <a:latin typeface="Cambria"/>
                  <a:ea typeface="Cambria"/>
                  <a:cs typeface="Cambria"/>
                  <a:sym typeface="Cambria"/>
                </a:endParaRPr>
              </a:p>
            </p:txBody>
          </p:sp>
          <p:sp>
            <p:nvSpPr>
              <p:cNvPr id="534" name="Google Shape;534;p76"/>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libri"/>
                  <a:buNone/>
                </a:pPr>
                <a:endParaRPr sz="2000">
                  <a:solidFill>
                    <a:schemeClr val="dk1"/>
                  </a:solidFill>
                  <a:latin typeface="Cambria"/>
                  <a:ea typeface="Cambria"/>
                  <a:cs typeface="Cambria"/>
                  <a:sym typeface="Cambria"/>
                </a:endParaRPr>
              </a:p>
            </p:txBody>
          </p:sp>
        </p:grpSp>
        <p:grpSp>
          <p:nvGrpSpPr>
            <p:cNvPr id="535" name="Google Shape;535;p76"/>
            <p:cNvGrpSpPr/>
            <p:nvPr/>
          </p:nvGrpSpPr>
          <p:grpSpPr>
            <a:xfrm>
              <a:off x="3761375" y="1403438"/>
              <a:ext cx="1627200" cy="319200"/>
              <a:chOff x="3650050" y="1476150"/>
              <a:chExt cx="1627200" cy="319200"/>
            </a:xfrm>
          </p:grpSpPr>
          <p:sp>
            <p:nvSpPr>
              <p:cNvPr id="536" name="Google Shape;536;p76"/>
              <p:cNvSpPr/>
              <p:nvPr/>
            </p:nvSpPr>
            <p:spPr>
              <a:xfrm>
                <a:off x="3824050" y="1476150"/>
                <a:ext cx="1453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000"/>
                  <a:buFont typeface="Cambria"/>
                  <a:buNone/>
                </a:pPr>
                <a:r>
                  <a:rPr lang="en-US" sz="2000">
                    <a:solidFill>
                      <a:schemeClr val="dk1"/>
                    </a:solidFill>
                    <a:latin typeface="Cambria"/>
                    <a:ea typeface="Cambria"/>
                    <a:cs typeface="Cambria"/>
                    <a:sym typeface="Cambria"/>
                  </a:rPr>
                  <a:t>Clustering</a:t>
                </a:r>
                <a:endParaRPr sz="2000">
                  <a:solidFill>
                    <a:schemeClr val="dk1"/>
                  </a:solidFill>
                  <a:latin typeface="Cambria"/>
                  <a:ea typeface="Cambria"/>
                  <a:cs typeface="Cambria"/>
                  <a:sym typeface="Cambria"/>
                </a:endParaRPr>
              </a:p>
            </p:txBody>
          </p:sp>
          <p:sp>
            <p:nvSpPr>
              <p:cNvPr id="531" name="Google Shape;531;p76"/>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libri"/>
                  <a:buNone/>
                </a:pPr>
                <a:endParaRPr sz="2000">
                  <a:solidFill>
                    <a:schemeClr val="dk1"/>
                  </a:solidFill>
                  <a:latin typeface="Cambria"/>
                  <a:ea typeface="Cambria"/>
                  <a:cs typeface="Cambria"/>
                  <a:sym typeface="Cambria"/>
                </a:endParaRPr>
              </a:p>
            </p:txBody>
          </p:sp>
        </p:grpSp>
        <p:grpSp>
          <p:nvGrpSpPr>
            <p:cNvPr id="537" name="Google Shape;537;p76"/>
            <p:cNvGrpSpPr/>
            <p:nvPr/>
          </p:nvGrpSpPr>
          <p:grpSpPr>
            <a:xfrm>
              <a:off x="-122635" y="2412150"/>
              <a:ext cx="3398735" cy="319200"/>
              <a:chOff x="-439710" y="2412150"/>
              <a:chExt cx="3398735" cy="319200"/>
            </a:xfrm>
          </p:grpSpPr>
          <p:sp>
            <p:nvSpPr>
              <p:cNvPr id="538" name="Google Shape;538;p76"/>
              <p:cNvSpPr/>
              <p:nvPr/>
            </p:nvSpPr>
            <p:spPr>
              <a:xfrm>
                <a:off x="-439710" y="2412150"/>
                <a:ext cx="321846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r" rtl="0">
                  <a:spcBef>
                    <a:spcPts val="0"/>
                  </a:spcBef>
                  <a:spcAft>
                    <a:spcPts val="0"/>
                  </a:spcAft>
                  <a:buClr>
                    <a:schemeClr val="dk1"/>
                  </a:buClr>
                  <a:buSzPts val="2000"/>
                  <a:buFont typeface="Cambria"/>
                  <a:buNone/>
                </a:pPr>
                <a:r>
                  <a:rPr lang="en-US" sz="2400" dirty="0">
                    <a:solidFill>
                      <a:schemeClr val="dk1"/>
                    </a:solidFill>
                    <a:latin typeface="Cambria"/>
                    <a:ea typeface="Cambria"/>
                    <a:cs typeface="Cambria"/>
                    <a:sym typeface="Cambria"/>
                  </a:rPr>
                  <a:t>Unsupervised Learning</a:t>
                </a:r>
                <a:endParaRPr sz="2400" dirty="0">
                  <a:solidFill>
                    <a:schemeClr val="dk1"/>
                  </a:solidFill>
                  <a:latin typeface="Cambria"/>
                  <a:ea typeface="Cambria"/>
                  <a:cs typeface="Cambria"/>
                  <a:sym typeface="Cambria"/>
                </a:endParaRPr>
              </a:p>
            </p:txBody>
          </p:sp>
          <p:sp>
            <p:nvSpPr>
              <p:cNvPr id="528" name="Google Shape;528;p76"/>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libri"/>
                  <a:buNone/>
                </a:pPr>
                <a:endParaRPr sz="2000">
                  <a:solidFill>
                    <a:schemeClr val="dk1"/>
                  </a:solidFill>
                  <a:latin typeface="Cambria"/>
                  <a:ea typeface="Cambria"/>
                  <a:cs typeface="Cambria"/>
                  <a:sym typeface="Cambria"/>
                </a:endParaRPr>
              </a:p>
            </p:txBody>
          </p:sp>
        </p:grpSp>
        <p:grpSp>
          <p:nvGrpSpPr>
            <p:cNvPr id="539" name="Google Shape;539;p76"/>
            <p:cNvGrpSpPr/>
            <p:nvPr/>
          </p:nvGrpSpPr>
          <p:grpSpPr>
            <a:xfrm>
              <a:off x="3754100" y="3439000"/>
              <a:ext cx="1627200" cy="319200"/>
              <a:chOff x="3650050" y="3348150"/>
              <a:chExt cx="1627200" cy="319200"/>
            </a:xfrm>
          </p:grpSpPr>
          <p:sp>
            <p:nvSpPr>
              <p:cNvPr id="540" name="Google Shape;540;p76"/>
              <p:cNvSpPr/>
              <p:nvPr/>
            </p:nvSpPr>
            <p:spPr>
              <a:xfrm>
                <a:off x="3824050" y="3348150"/>
                <a:ext cx="1453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000"/>
                  <a:buFont typeface="Cambria"/>
                  <a:buNone/>
                </a:pPr>
                <a:r>
                  <a:rPr lang="en-US" sz="2000" dirty="0">
                    <a:solidFill>
                      <a:schemeClr val="dk1"/>
                    </a:solidFill>
                    <a:latin typeface="Cambria"/>
                    <a:ea typeface="Cambria"/>
                    <a:cs typeface="Cambria"/>
                    <a:sym typeface="Cambria"/>
                  </a:rPr>
                  <a:t>Association</a:t>
                </a:r>
                <a:endParaRPr sz="2000" dirty="0">
                  <a:solidFill>
                    <a:schemeClr val="dk1"/>
                  </a:solidFill>
                  <a:latin typeface="Cambria"/>
                  <a:ea typeface="Cambria"/>
                  <a:cs typeface="Cambria"/>
                  <a:sym typeface="Cambria"/>
                </a:endParaRPr>
              </a:p>
            </p:txBody>
          </p:sp>
          <p:sp>
            <p:nvSpPr>
              <p:cNvPr id="529" name="Google Shape;529;p76"/>
              <p:cNvSpPr/>
              <p:nvPr/>
            </p:nvSpPr>
            <p:spPr>
              <a:xfrm>
                <a:off x="3650050" y="3420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libri"/>
                  <a:buNone/>
                </a:pPr>
                <a:endParaRPr sz="2000">
                  <a:solidFill>
                    <a:schemeClr val="dk1"/>
                  </a:solidFill>
                  <a:latin typeface="Cambria"/>
                  <a:ea typeface="Cambria"/>
                  <a:cs typeface="Cambria"/>
                  <a:sym typeface="Cambria"/>
                </a:endParaRPr>
              </a:p>
            </p:txBody>
          </p:sp>
        </p:grpSp>
        <p:grpSp>
          <p:nvGrpSpPr>
            <p:cNvPr id="541" name="Google Shape;541;p76"/>
            <p:cNvGrpSpPr/>
            <p:nvPr/>
          </p:nvGrpSpPr>
          <p:grpSpPr>
            <a:xfrm>
              <a:off x="5660100" y="1403450"/>
              <a:ext cx="2232900" cy="319200"/>
              <a:chOff x="5592550" y="2890950"/>
              <a:chExt cx="2232900" cy="319200"/>
            </a:xfrm>
          </p:grpSpPr>
          <p:sp>
            <p:nvSpPr>
              <p:cNvPr id="542" name="Google Shape;542;p76"/>
              <p:cNvSpPr/>
              <p:nvPr/>
            </p:nvSpPr>
            <p:spPr>
              <a:xfrm>
                <a:off x="5871250" y="2890950"/>
                <a:ext cx="1954200"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mbria"/>
                  <a:buNone/>
                </a:pPr>
                <a:r>
                  <a:rPr lang="en-US" sz="2000">
                    <a:solidFill>
                      <a:schemeClr val="dk1"/>
                    </a:solidFill>
                    <a:latin typeface="Cambria"/>
                    <a:ea typeface="Cambria"/>
                    <a:cs typeface="Cambria"/>
                    <a:sym typeface="Cambria"/>
                  </a:rPr>
                  <a:t>K-means Clustering</a:t>
                </a:r>
                <a:endParaRPr sz="2000">
                  <a:solidFill>
                    <a:schemeClr val="dk1"/>
                  </a:solidFill>
                  <a:latin typeface="Cambria"/>
                  <a:ea typeface="Cambria"/>
                  <a:cs typeface="Cambria"/>
                  <a:sym typeface="Cambria"/>
                </a:endParaRPr>
              </a:p>
            </p:txBody>
          </p:sp>
          <p:sp>
            <p:nvSpPr>
              <p:cNvPr id="543" name="Google Shape;543;p76"/>
              <p:cNvSpPr/>
              <p:nvPr/>
            </p:nvSpPr>
            <p:spPr>
              <a:xfrm>
                <a:off x="5592550" y="2963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2000"/>
                  <a:buFont typeface="Calibri"/>
                  <a:buNone/>
                </a:pPr>
                <a:endParaRPr sz="2000">
                  <a:solidFill>
                    <a:schemeClr val="dk1"/>
                  </a:solidFill>
                  <a:latin typeface="Cambria"/>
                  <a:ea typeface="Cambria"/>
                  <a:cs typeface="Cambria"/>
                  <a:sym typeface="Cambria"/>
                </a:endParaRPr>
              </a:p>
            </p:txBody>
          </p:sp>
        </p:grpSp>
        <p:cxnSp>
          <p:nvCxnSpPr>
            <p:cNvPr id="544" name="Google Shape;544;p76"/>
            <p:cNvCxnSpPr>
              <a:endCxn id="536" idx="3"/>
            </p:cNvCxnSpPr>
            <p:nvPr/>
          </p:nvCxnSpPr>
          <p:spPr>
            <a:xfrm rot="10800000">
              <a:off x="5388575" y="1563038"/>
              <a:ext cx="287100" cy="7800"/>
            </a:xfrm>
            <a:prstGeom prst="straightConnector1">
              <a:avLst/>
            </a:prstGeom>
            <a:noFill/>
            <a:ln w="9525" cap="flat" cmpd="sng">
              <a:solidFill>
                <a:schemeClr val="dk2"/>
              </a:solidFill>
              <a:prstDash val="solid"/>
              <a:round/>
              <a:headEnd type="none" w="sm" len="sm"/>
              <a:tailEnd type="none" w="sm" len="sm"/>
            </a:ln>
          </p:spPr>
        </p:cxnSp>
        <p:cxnSp>
          <p:nvCxnSpPr>
            <p:cNvPr id="545" name="Google Shape;545;p76"/>
            <p:cNvCxnSpPr/>
            <p:nvPr/>
          </p:nvCxnSpPr>
          <p:spPr>
            <a:xfrm rot="10800000" flipH="1">
              <a:off x="5397000" y="3610600"/>
              <a:ext cx="253200" cy="12600"/>
            </a:xfrm>
            <a:prstGeom prst="straightConnector1">
              <a:avLst/>
            </a:prstGeom>
            <a:noFill/>
            <a:ln w="9525" cap="flat" cmpd="sng">
              <a:solidFill>
                <a:schemeClr val="dk2"/>
              </a:solidFill>
              <a:prstDash val="solid"/>
              <a:round/>
              <a:headEnd type="none" w="sm" len="sm"/>
              <a:tailEnd type="none" w="sm" len="sm"/>
            </a:ln>
          </p:spPr>
        </p:cxn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7"/>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Clustering </a:t>
            </a:r>
            <a:endParaRPr/>
          </a:p>
        </p:txBody>
      </p:sp>
      <p:sp>
        <p:nvSpPr>
          <p:cNvPr id="551" name="Google Shape;551;p77"/>
          <p:cNvSpPr/>
          <p:nvPr/>
        </p:nvSpPr>
        <p:spPr>
          <a:xfrm>
            <a:off x="152400" y="1066800"/>
            <a:ext cx="8763000" cy="83099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It segregate groups with similar traits and assign them into clusters</a:t>
            </a:r>
            <a:endParaRPr dirty="0"/>
          </a:p>
        </p:txBody>
      </p:sp>
      <p:sp>
        <p:nvSpPr>
          <p:cNvPr id="552" name="Google Shape;552;p77"/>
          <p:cNvSpPr/>
          <p:nvPr/>
        </p:nvSpPr>
        <p:spPr>
          <a:xfrm>
            <a:off x="152400" y="2202597"/>
            <a:ext cx="5878286"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Goal is to find the similar groups in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Examples of Clustering</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K-means Clustering</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Hierarchical Clustering</a:t>
            </a:r>
            <a:endParaRPr dirty="0"/>
          </a:p>
        </p:txBody>
      </p:sp>
      <p:pic>
        <p:nvPicPr>
          <p:cNvPr id="553" name="Google Shape;553;p77"/>
          <p:cNvPicPr preferRelativeResize="0"/>
          <p:nvPr/>
        </p:nvPicPr>
        <p:blipFill rotWithShape="1">
          <a:blip r:embed="rId3">
            <a:alphaModFix/>
          </a:blip>
          <a:srcRect l="6656" r="6559"/>
          <a:stretch/>
        </p:blipFill>
        <p:spPr>
          <a:xfrm>
            <a:off x="4114800" y="2743200"/>
            <a:ext cx="4800600" cy="3173350"/>
          </a:xfrm>
          <a:prstGeom prst="rect">
            <a:avLst/>
          </a:prstGeom>
          <a:noFill/>
          <a:ln>
            <a:noFill/>
          </a:ln>
        </p:spPr>
      </p:pic>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8"/>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000000"/>
                </a:solidFill>
                <a:latin typeface="Cambria"/>
                <a:ea typeface="Cambria"/>
                <a:cs typeface="Cambria"/>
                <a:sym typeface="Cambria"/>
              </a:rPr>
              <a:t>Association</a:t>
            </a:r>
            <a:endParaRPr/>
          </a:p>
        </p:txBody>
      </p:sp>
      <p:sp>
        <p:nvSpPr>
          <p:cNvPr id="559" name="Google Shape;559;p78"/>
          <p:cNvSpPr/>
          <p:nvPr/>
        </p:nvSpPr>
        <p:spPr>
          <a:xfrm>
            <a:off x="381000" y="1333500"/>
            <a:ext cx="8382000" cy="41910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Rule based machine learning method for discovering relations between variables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 It is intended to identify strong rules discovered in databases using some measures of interestingness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One Example of Association is: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800100" marR="0" lvl="1" indent="-342900" algn="l" rtl="0">
              <a:lnSpc>
                <a:spcPct val="114000"/>
              </a:lnSpc>
              <a:spcBef>
                <a:spcPts val="0"/>
              </a:spcBef>
              <a:spcAft>
                <a:spcPts val="0"/>
              </a:spcAft>
              <a:buClr>
                <a:srgbClr val="000000"/>
              </a:buClr>
              <a:buSzPct val="75000"/>
              <a:buFont typeface="Courier New" panose="02070309020205020404" pitchFamily="49" charset="0"/>
              <a:buChar char="o"/>
            </a:pPr>
            <a:r>
              <a:rPr lang="en-US" sz="2400" b="0" i="0" u="none" strike="noStrike" cap="none" dirty="0" err="1">
                <a:solidFill>
                  <a:srgbClr val="000000"/>
                </a:solidFill>
                <a:latin typeface="Cambria"/>
                <a:ea typeface="Cambria"/>
                <a:cs typeface="Cambria"/>
                <a:sym typeface="Cambria"/>
              </a:rPr>
              <a:t>Apriori</a:t>
            </a:r>
            <a:r>
              <a:rPr lang="en-US" sz="2400" b="0" i="0" u="none" strike="noStrike" cap="none" dirty="0">
                <a:solidFill>
                  <a:srgbClr val="000000"/>
                </a:solidFill>
                <a:latin typeface="Cambria"/>
                <a:ea typeface="Cambria"/>
                <a:cs typeface="Cambria"/>
                <a:sym typeface="Cambria"/>
              </a:rPr>
              <a:t> algorithm</a:t>
            </a:r>
            <a:endParaRPr sz="2400" b="0" i="0" u="none" strike="noStrike" cap="none" dirty="0">
              <a:solidFill>
                <a:srgbClr val="000000"/>
              </a:solidFill>
              <a:latin typeface="Cambria"/>
              <a:ea typeface="Cambria"/>
              <a:cs typeface="Cambria"/>
              <a:sym typeface="Cambria"/>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9"/>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Semi-Supervised Machine Learning</a:t>
            </a:r>
            <a:endParaRPr sz="2400" b="1" i="0" u="none" strike="noStrike" cap="none">
              <a:solidFill>
                <a:schemeClr val="dk1"/>
              </a:solidFill>
              <a:latin typeface="Cambria"/>
              <a:ea typeface="Cambria"/>
              <a:cs typeface="Cambria"/>
              <a:sym typeface="Cambria"/>
            </a:endParaRPr>
          </a:p>
        </p:txBody>
      </p:sp>
      <p:sp>
        <p:nvSpPr>
          <p:cNvPr id="566" name="Google Shape;566;p79"/>
          <p:cNvSpPr/>
          <p:nvPr/>
        </p:nvSpPr>
        <p:spPr>
          <a:xfrm>
            <a:off x="381000" y="762001"/>
            <a:ext cx="5334000" cy="566057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 mixture of supervised and unsupervised techniques can be used</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Allows neural networks to mimic human inductive logic</a:t>
            </a:r>
            <a:endParaRPr dirty="0"/>
          </a:p>
          <a:p>
            <a:pPr marR="0" lvl="0" algn="l" rtl="0">
              <a:lnSpc>
                <a:spcPct val="114000"/>
              </a:lnSpc>
              <a:spcBef>
                <a:spcPts val="0"/>
              </a:spcBef>
              <a:spcAft>
                <a:spcPts val="0"/>
              </a:spcAft>
              <a:buSzPct val="125000"/>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And sort unknown information fast and accurately without human intervention</a:t>
            </a:r>
            <a:endParaRPr dirty="0"/>
          </a:p>
          <a:p>
            <a:pPr marL="342900" marR="0" lvl="0" indent="-342900" algn="l" rtl="0">
              <a:lnSpc>
                <a:spcPct val="114000"/>
              </a:lnSpc>
              <a:spcBef>
                <a:spcPts val="0"/>
              </a:spcBef>
              <a:spcAft>
                <a:spcPts val="0"/>
              </a:spcAft>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Deals with the </a:t>
            </a:r>
            <a:r>
              <a:rPr lang="en-US" sz="2400" dirty="0" err="1">
                <a:solidFill>
                  <a:schemeClr val="dk1"/>
                </a:solidFill>
                <a:latin typeface="Cambria"/>
                <a:ea typeface="Cambria"/>
                <a:cs typeface="Cambria"/>
                <a:sym typeface="Cambria"/>
              </a:rPr>
              <a:t>unlabelled</a:t>
            </a:r>
            <a:r>
              <a:rPr lang="en-US" sz="2400" dirty="0">
                <a:solidFill>
                  <a:schemeClr val="dk1"/>
                </a:solidFill>
                <a:latin typeface="Cambria"/>
                <a:ea typeface="Cambria"/>
                <a:cs typeface="Cambria"/>
                <a:sym typeface="Cambria"/>
              </a:rPr>
              <a:t> data as well as labelled data</a:t>
            </a:r>
            <a:endParaRPr dirty="0"/>
          </a:p>
        </p:txBody>
      </p:sp>
      <p:pic>
        <p:nvPicPr>
          <p:cNvPr id="567" name="Google Shape;567;p79"/>
          <p:cNvPicPr preferRelativeResize="0"/>
          <p:nvPr/>
        </p:nvPicPr>
        <p:blipFill rotWithShape="1">
          <a:blip r:embed="rId3">
            <a:alphaModFix/>
          </a:blip>
          <a:srcRect/>
          <a:stretch/>
        </p:blipFill>
        <p:spPr>
          <a:xfrm>
            <a:off x="6096000" y="1869013"/>
            <a:ext cx="2797424" cy="31199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pic>
        <p:nvPicPr>
          <p:cNvPr id="572" name="Google Shape;572;p80"/>
          <p:cNvPicPr preferRelativeResize="0"/>
          <p:nvPr/>
        </p:nvPicPr>
        <p:blipFill rotWithShape="1">
          <a:blip r:embed="rId3">
            <a:alphaModFix/>
          </a:blip>
          <a:srcRect/>
          <a:stretch/>
        </p:blipFill>
        <p:spPr>
          <a:xfrm>
            <a:off x="63419" y="0"/>
            <a:ext cx="1841581" cy="1064400"/>
          </a:xfrm>
          <a:prstGeom prst="rect">
            <a:avLst/>
          </a:prstGeom>
          <a:noFill/>
          <a:ln>
            <a:noFill/>
          </a:ln>
        </p:spPr>
      </p:pic>
      <p:sp>
        <p:nvSpPr>
          <p:cNvPr id="573" name="Google Shape;573;p80"/>
          <p:cNvSpPr txBox="1"/>
          <p:nvPr/>
        </p:nvSpPr>
        <p:spPr>
          <a:xfrm>
            <a:off x="0" y="1860135"/>
            <a:ext cx="9144000" cy="3137731"/>
          </a:xfrm>
          <a:prstGeom prst="rect">
            <a:avLst/>
          </a:prstGeom>
          <a:solidFill>
            <a:srgbClr val="FDE9D8"/>
          </a:solidFill>
          <a:ln>
            <a:noFill/>
          </a:ln>
        </p:spPr>
        <p:txBody>
          <a:bodyPr spcFirstLastPara="1" wrap="square" lIns="91425" tIns="0" rIns="91425" bIns="0"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2400" b="1" dirty="0">
                <a:solidFill>
                  <a:srgbClr val="000000"/>
                </a:solidFill>
                <a:latin typeface="Cambria"/>
                <a:ea typeface="Cambria"/>
                <a:cs typeface="Cambria"/>
                <a:sym typeface="Cambria"/>
              </a:rPr>
              <a:t>Although logistic regression has the term ‘regression’ in it, it is considered as classification </a:t>
            </a:r>
            <a:r>
              <a:rPr lang="en-US" sz="2400" b="1" dirty="0" smtClean="0">
                <a:solidFill>
                  <a:srgbClr val="000000"/>
                </a:solidFill>
                <a:latin typeface="Cambria"/>
                <a:ea typeface="Cambria"/>
                <a:cs typeface="Cambria"/>
                <a:sym typeface="Cambria"/>
              </a:rPr>
              <a:t>algorithm. </a:t>
            </a:r>
            <a:endParaRPr sz="2400" b="1" dirty="0">
              <a:solidFill>
                <a:srgbClr val="000000"/>
              </a:solidFill>
              <a:latin typeface="Cambria"/>
              <a:ea typeface="Cambria"/>
              <a:cs typeface="Cambria"/>
              <a:sym typeface="Cambria"/>
            </a:endParaRPr>
          </a:p>
          <a:p>
            <a:pPr marL="0" marR="0" lvl="0" indent="0" algn="l" rtl="0">
              <a:lnSpc>
                <a:spcPct val="115000"/>
              </a:lnSpc>
              <a:spcBef>
                <a:spcPts val="0"/>
              </a:spcBef>
              <a:spcAft>
                <a:spcPts val="0"/>
              </a:spcAft>
              <a:buClr>
                <a:schemeClr val="dk1"/>
              </a:buClr>
              <a:buSzPts val="2400"/>
              <a:buFont typeface="Arial"/>
              <a:buNone/>
            </a:pPr>
            <a:endParaRPr sz="2400" dirty="0">
              <a:solidFill>
                <a:srgbClr val="000000"/>
              </a:solidFill>
              <a:latin typeface="Cambria"/>
              <a:ea typeface="Cambria"/>
              <a:cs typeface="Cambria"/>
              <a:sym typeface="Cambria"/>
            </a:endParaRPr>
          </a:p>
          <a:p>
            <a:pPr marL="0" marR="0" lvl="0" indent="0" algn="l" rtl="0">
              <a:lnSpc>
                <a:spcPct val="115000"/>
              </a:lnSpc>
              <a:spcBef>
                <a:spcPts val="0"/>
              </a:spcBef>
              <a:spcAft>
                <a:spcPts val="0"/>
              </a:spcAft>
              <a:buClr>
                <a:srgbClr val="000000"/>
              </a:buClr>
              <a:buSzPts val="2400"/>
              <a:buFont typeface="Arial"/>
              <a:buNone/>
            </a:pPr>
            <a:r>
              <a:rPr lang="en-US" sz="2400" dirty="0">
                <a:solidFill>
                  <a:srgbClr val="000000"/>
                </a:solidFill>
                <a:latin typeface="Cambria"/>
                <a:ea typeface="Cambria"/>
                <a:cs typeface="Cambria"/>
                <a:sym typeface="Cambria"/>
              </a:rPr>
              <a:t>Logistic regression is a classification algorithm. Because it is used to predict a binary outcome based on a set of independent variables. A binary outcome is one where there are only two possible scenarios either the event happens or not. So it's basically classifying the data.</a:t>
            </a:r>
            <a:endParaRPr dirty="0"/>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1"/>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sp>
        <p:nvSpPr>
          <p:cNvPr id="580" name="Google Shape;580;p81"/>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pic>
        <p:nvPicPr>
          <p:cNvPr id="581" name="Google Shape;581;p81"/>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582" name="Google Shape;582;p81"/>
          <p:cNvSpPr txBox="1"/>
          <p:nvPr/>
        </p:nvSpPr>
        <p:spPr>
          <a:xfrm>
            <a:off x="1981200" y="3124200"/>
            <a:ext cx="574675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Cambria"/>
                <a:ea typeface="Cambria"/>
                <a:cs typeface="Cambria"/>
                <a:sym typeface="Cambria"/>
              </a:rPr>
              <a:t>Performance Measures </a:t>
            </a:r>
            <a:endParaRPr sz="3600" b="1">
              <a:solidFill>
                <a:schemeClr val="dk1"/>
              </a:solidFill>
              <a:latin typeface="Cambria"/>
              <a:ea typeface="Cambria"/>
              <a:cs typeface="Cambria"/>
              <a:sym typeface="Cambria"/>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82"/>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Performance Measure - Regression</a:t>
            </a:r>
            <a:endParaRPr/>
          </a:p>
        </p:txBody>
      </p:sp>
      <p:sp>
        <p:nvSpPr>
          <p:cNvPr id="588" name="Google Shape;588;p82"/>
          <p:cNvSpPr/>
          <p:nvPr/>
        </p:nvSpPr>
        <p:spPr>
          <a:xfrm>
            <a:off x="0" y="1143000"/>
            <a:ext cx="9144000" cy="830997"/>
          </a:xfrm>
          <a:prstGeom prst="rect">
            <a:avLst/>
          </a:prstGeom>
          <a:solidFill>
            <a:srgbClr val="FDE9D8"/>
          </a:solidFill>
          <a:ln>
            <a:noFill/>
          </a:ln>
        </p:spPr>
        <p:txBody>
          <a:bodyPr spcFirstLastPara="1" wrap="square" lIns="91425" tIns="45700" rIns="91425" bIns="45700" anchor="ctr" anchorCtr="0">
            <a:noAutofit/>
          </a:bodyPr>
          <a:lstStyle/>
          <a:p>
            <a:pPr marL="0" marR="0" lvl="0" indent="0" algn="ctr" rtl="0">
              <a:lnSpc>
                <a:spcPct val="114000"/>
              </a:lnSpc>
              <a:spcBef>
                <a:spcPts val="0"/>
              </a:spcBef>
              <a:spcAft>
                <a:spcPts val="0"/>
              </a:spcAft>
              <a:buNone/>
            </a:pPr>
            <a:r>
              <a:rPr lang="en-US" sz="2400" dirty="0">
                <a:solidFill>
                  <a:schemeClr val="dk1"/>
                </a:solidFill>
                <a:latin typeface="Cambria"/>
                <a:ea typeface="Cambria"/>
                <a:cs typeface="Cambria"/>
                <a:sym typeface="Cambria"/>
              </a:rPr>
              <a:t>Performance Measures for regression are used to evaluate learning algorithms and form an important aspect of machine learning</a:t>
            </a:r>
            <a:endParaRPr dirty="0"/>
          </a:p>
        </p:txBody>
      </p:sp>
      <p:sp>
        <p:nvSpPr>
          <p:cNvPr id="589" name="Google Shape;589;p82"/>
          <p:cNvSpPr/>
          <p:nvPr/>
        </p:nvSpPr>
        <p:spPr>
          <a:xfrm>
            <a:off x="190500" y="2514600"/>
            <a:ext cx="8763000" cy="304698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These measures can also be used as heuristics to build learning models</a:t>
            </a:r>
            <a:endParaRPr dirty="0"/>
          </a:p>
          <a:p>
            <a:pPr marL="495300" marR="0" lvl="0" indent="-342900" algn="l" rtl="0">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Performance Measures: </a:t>
            </a:r>
            <a:endParaRPr dirty="0"/>
          </a:p>
          <a:p>
            <a:pPr marL="285750" marR="0" lvl="0" indent="-133350" algn="l" rtl="0">
              <a:spcBef>
                <a:spcPts val="0"/>
              </a:spcBef>
              <a:spcAft>
                <a:spcPts val="0"/>
              </a:spcAft>
              <a:buClr>
                <a:schemeClr val="dk1"/>
              </a:buClr>
              <a:buSzPts val="2400"/>
              <a:buFont typeface="Arial"/>
              <a:buNone/>
            </a:pPr>
            <a:endParaRPr sz="2400" dirty="0">
              <a:solidFill>
                <a:schemeClr val="dk1"/>
              </a:solidFill>
              <a:latin typeface="Cambria"/>
              <a:ea typeface="Cambria"/>
              <a:cs typeface="Cambria"/>
              <a:sym typeface="Cambria"/>
            </a:endParaRPr>
          </a:p>
          <a:p>
            <a:pPr marL="800100" marR="0" lvl="1" indent="-342900" algn="l" rtl="0">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Mean Squared Error (MSE)</a:t>
            </a:r>
            <a:endParaRPr dirty="0"/>
          </a:p>
          <a:p>
            <a:pPr marL="800100" marR="0" lvl="1" indent="-342900" algn="l" rtl="0">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Mean Absolute Error (MAE)</a:t>
            </a:r>
            <a:endParaRPr dirty="0"/>
          </a:p>
          <a:p>
            <a:pPr marL="800100" marR="0" lvl="1" indent="-342900" algn="l" rtl="0">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Root Mean Square Error (RMSE)</a:t>
            </a:r>
            <a:endParaRPr dirty="0"/>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3"/>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Mean-Squared Error</a:t>
            </a:r>
            <a:endParaRPr sz="2400" b="1">
              <a:solidFill>
                <a:schemeClr val="dk1"/>
              </a:solidFill>
              <a:latin typeface="Cambria"/>
              <a:ea typeface="Cambria"/>
              <a:cs typeface="Cambria"/>
              <a:sym typeface="Cambria"/>
            </a:endParaRPr>
          </a:p>
        </p:txBody>
      </p:sp>
      <p:sp>
        <p:nvSpPr>
          <p:cNvPr id="595" name="Google Shape;595;p83"/>
          <p:cNvSpPr/>
          <p:nvPr/>
        </p:nvSpPr>
        <p:spPr>
          <a:xfrm>
            <a:off x="588186" y="1273628"/>
            <a:ext cx="7967628" cy="193899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Measures the average of the squares of the errors</a:t>
            </a:r>
            <a:endParaRPr dirty="0"/>
          </a:p>
          <a:p>
            <a:pPr marL="495300" marR="0" lvl="0" indent="-342900" algn="l" rtl="0">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Always non-negative, and values closer to zero are better</a:t>
            </a:r>
            <a:endParaRPr dirty="0"/>
          </a:p>
          <a:p>
            <a:pPr marL="495300" marR="0" lvl="0" indent="-342900" algn="l" rtl="0">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Good performance metric </a:t>
            </a:r>
            <a:endParaRPr dirty="0"/>
          </a:p>
        </p:txBody>
      </p:sp>
      <p:sp>
        <p:nvSpPr>
          <p:cNvPr id="596" name="Google Shape;596;p83"/>
          <p:cNvSpPr/>
          <p:nvPr/>
        </p:nvSpPr>
        <p:spPr>
          <a:xfrm>
            <a:off x="914400" y="3886200"/>
            <a:ext cx="4572000"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Pi - predicted values</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Ai - observed values</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n  -  number of observations </a:t>
            </a:r>
            <a:endParaRPr/>
          </a:p>
        </p:txBody>
      </p:sp>
      <p:pic>
        <p:nvPicPr>
          <p:cNvPr id="597" name="Google Shape;597;p83"/>
          <p:cNvPicPr preferRelativeResize="0"/>
          <p:nvPr/>
        </p:nvPicPr>
        <p:blipFill rotWithShape="1">
          <a:blip r:embed="rId3">
            <a:alphaModFix/>
          </a:blip>
          <a:srcRect/>
          <a:stretch/>
        </p:blipFill>
        <p:spPr>
          <a:xfrm>
            <a:off x="5181600" y="3808563"/>
            <a:ext cx="2960200" cy="1093300"/>
          </a:xfrm>
          <a:prstGeom prst="rect">
            <a:avLst/>
          </a:prstGeom>
          <a:noFill/>
          <a:ln>
            <a:noFill/>
          </a:ln>
        </p:spPr>
      </p:pic>
      <p:sp>
        <p:nvSpPr>
          <p:cNvPr id="7" name="Google Shape;138;p24"/>
          <p:cNvSpPr/>
          <p:nvPr/>
        </p:nvSpPr>
        <p:spPr>
          <a:xfrm>
            <a:off x="381000" y="914399"/>
            <a:ext cx="8382000" cy="5442857"/>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571500" marR="0" lvl="0" indent="-342900" algn="l" rtl="0">
              <a:lnSpc>
                <a:spcPct val="114000"/>
              </a:lnSpc>
              <a:spcBef>
                <a:spcPts val="100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4"/>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Mean-Absolute Error</a:t>
            </a:r>
            <a:endParaRPr sz="2400" b="1">
              <a:solidFill>
                <a:schemeClr val="dk1"/>
              </a:solidFill>
              <a:latin typeface="Cambria"/>
              <a:ea typeface="Cambria"/>
              <a:cs typeface="Cambria"/>
              <a:sym typeface="Cambria"/>
            </a:endParaRPr>
          </a:p>
        </p:txBody>
      </p:sp>
      <p:sp>
        <p:nvSpPr>
          <p:cNvPr id="603" name="Google Shape;603;p84"/>
          <p:cNvSpPr/>
          <p:nvPr/>
        </p:nvSpPr>
        <p:spPr>
          <a:xfrm>
            <a:off x="576943" y="1288615"/>
            <a:ext cx="7990114" cy="2308324"/>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Mean Absolute Error (MAE) is a measure of difference between two continuous variables</a:t>
            </a:r>
            <a:endParaRPr dirty="0"/>
          </a:p>
          <a:p>
            <a:pPr marL="495300" marR="0" lvl="0" indent="-342900" algn="l" rtl="0">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Average of the absolute errors</a:t>
            </a:r>
            <a:endParaRPr dirty="0"/>
          </a:p>
          <a:p>
            <a:pPr marL="495300" marR="0" lvl="0" indent="-342900" algn="l" rtl="0">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More intuitive and less sensitive to outliers</a:t>
            </a:r>
            <a:endParaRPr dirty="0"/>
          </a:p>
        </p:txBody>
      </p:sp>
      <p:sp>
        <p:nvSpPr>
          <p:cNvPr id="604" name="Google Shape;604;p84"/>
          <p:cNvSpPr/>
          <p:nvPr/>
        </p:nvSpPr>
        <p:spPr>
          <a:xfrm>
            <a:off x="914400" y="3886200"/>
            <a:ext cx="4572000"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Pi - predicted values</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Ai - observed values</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n  -  number of observations </a:t>
            </a:r>
            <a:endParaRPr/>
          </a:p>
        </p:txBody>
      </p:sp>
      <p:pic>
        <p:nvPicPr>
          <p:cNvPr id="605" name="Google Shape;605;p84"/>
          <p:cNvPicPr preferRelativeResize="0"/>
          <p:nvPr/>
        </p:nvPicPr>
        <p:blipFill rotWithShape="1">
          <a:blip r:embed="rId3">
            <a:alphaModFix/>
          </a:blip>
          <a:srcRect/>
          <a:stretch/>
        </p:blipFill>
        <p:spPr>
          <a:xfrm>
            <a:off x="5491162" y="3912624"/>
            <a:ext cx="2886075" cy="1228725"/>
          </a:xfrm>
          <a:prstGeom prst="rect">
            <a:avLst/>
          </a:prstGeom>
          <a:noFill/>
          <a:ln>
            <a:noFill/>
          </a:ln>
        </p:spPr>
      </p:pic>
      <p:sp>
        <p:nvSpPr>
          <p:cNvPr id="6" name="Google Shape;138;p24"/>
          <p:cNvSpPr/>
          <p:nvPr/>
        </p:nvSpPr>
        <p:spPr>
          <a:xfrm>
            <a:off x="381000" y="914399"/>
            <a:ext cx="8382000" cy="5442857"/>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571500" marR="0" lvl="0" indent="-342900" algn="l" rtl="0">
              <a:lnSpc>
                <a:spcPct val="114000"/>
              </a:lnSpc>
              <a:spcBef>
                <a:spcPts val="100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5"/>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Root Mean-Squared Error</a:t>
            </a:r>
            <a:endParaRPr sz="2400" b="1">
              <a:solidFill>
                <a:schemeClr val="dk1"/>
              </a:solidFill>
              <a:latin typeface="Cambria"/>
              <a:ea typeface="Cambria"/>
              <a:cs typeface="Cambria"/>
              <a:sym typeface="Cambria"/>
            </a:endParaRPr>
          </a:p>
        </p:txBody>
      </p:sp>
      <p:sp>
        <p:nvSpPr>
          <p:cNvPr id="611" name="Google Shape;611;p85"/>
          <p:cNvSpPr/>
          <p:nvPr/>
        </p:nvSpPr>
        <p:spPr>
          <a:xfrm>
            <a:off x="576943" y="1285964"/>
            <a:ext cx="8186057"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ct val="125000"/>
              <a:buFont typeface="Arial"/>
              <a:buChar char="•"/>
            </a:pPr>
            <a:r>
              <a:rPr lang="en-US" sz="2400" dirty="0">
                <a:solidFill>
                  <a:schemeClr val="dk1"/>
                </a:solidFill>
                <a:latin typeface="Cambria"/>
                <a:ea typeface="Cambria"/>
                <a:cs typeface="Cambria"/>
                <a:sym typeface="Cambria"/>
              </a:rPr>
              <a:t>Measures differences between predicted values (by a model  and the values actually observed (</a:t>
            </a:r>
            <a:r>
              <a:rPr lang="en-US" sz="2400" dirty="0" err="1">
                <a:solidFill>
                  <a:schemeClr val="dk1"/>
                </a:solidFill>
                <a:latin typeface="Cambria"/>
                <a:ea typeface="Cambria"/>
                <a:cs typeface="Cambria"/>
                <a:sym typeface="Cambria"/>
              </a:rPr>
              <a:t>Oi</a:t>
            </a:r>
            <a:r>
              <a:rPr lang="en-US" sz="2400" dirty="0">
                <a:solidFill>
                  <a:schemeClr val="dk1"/>
                </a:solidFill>
                <a:latin typeface="Cambria"/>
                <a:ea typeface="Cambria"/>
                <a:cs typeface="Cambria"/>
                <a:sym typeface="Cambria"/>
              </a:rPr>
              <a:t>), where n is the number of observation</a:t>
            </a:r>
            <a:endParaRPr dirty="0"/>
          </a:p>
        </p:txBody>
      </p:sp>
      <p:sp>
        <p:nvSpPr>
          <p:cNvPr id="612" name="Google Shape;612;p85"/>
          <p:cNvSpPr/>
          <p:nvPr/>
        </p:nvSpPr>
        <p:spPr>
          <a:xfrm>
            <a:off x="990600" y="2895600"/>
            <a:ext cx="4572000" cy="10156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Pi - predicted values</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Oi - observed values</a:t>
            </a:r>
            <a:endParaRPr/>
          </a:p>
          <a:p>
            <a:pPr marL="342900" marR="0" lvl="0" indent="-342900" algn="l" rtl="0">
              <a:spcBef>
                <a:spcPts val="0"/>
              </a:spcBef>
              <a:spcAft>
                <a:spcPts val="0"/>
              </a:spcAft>
              <a:buClr>
                <a:schemeClr val="dk1"/>
              </a:buClr>
              <a:buSzPts val="2000"/>
              <a:buFont typeface="Noto Sans Symbols"/>
              <a:buChar char="❑"/>
            </a:pPr>
            <a:r>
              <a:rPr lang="en-US" sz="2000">
                <a:solidFill>
                  <a:schemeClr val="dk1"/>
                </a:solidFill>
                <a:latin typeface="Cambria"/>
                <a:ea typeface="Cambria"/>
                <a:cs typeface="Cambria"/>
                <a:sym typeface="Cambria"/>
              </a:rPr>
              <a:t>n  -  number of observations </a:t>
            </a:r>
            <a:endParaRPr/>
          </a:p>
        </p:txBody>
      </p:sp>
      <p:pic>
        <p:nvPicPr>
          <p:cNvPr id="613" name="Google Shape;613;p85"/>
          <p:cNvPicPr preferRelativeResize="0"/>
          <p:nvPr/>
        </p:nvPicPr>
        <p:blipFill rotWithShape="1">
          <a:blip r:embed="rId3">
            <a:alphaModFix/>
          </a:blip>
          <a:srcRect/>
          <a:stretch/>
        </p:blipFill>
        <p:spPr>
          <a:xfrm>
            <a:off x="5105400" y="2876729"/>
            <a:ext cx="3046350" cy="1192475"/>
          </a:xfrm>
          <a:prstGeom prst="rect">
            <a:avLst/>
          </a:prstGeom>
          <a:noFill/>
          <a:ln>
            <a:noFill/>
          </a:ln>
        </p:spPr>
      </p:pic>
      <p:sp>
        <p:nvSpPr>
          <p:cNvPr id="6" name="Google Shape;138;p24"/>
          <p:cNvSpPr/>
          <p:nvPr/>
        </p:nvSpPr>
        <p:spPr>
          <a:xfrm>
            <a:off x="381000" y="914399"/>
            <a:ext cx="8382000" cy="5442857"/>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571500" marR="0" lvl="0" indent="-342900" algn="l" rtl="0">
              <a:lnSpc>
                <a:spcPct val="114000"/>
              </a:lnSpc>
              <a:spcBef>
                <a:spcPts val="100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1"/>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Phases of Machine Learning</a:t>
            </a:r>
            <a:endParaRPr sz="2400" b="1" i="0" u="none" strike="noStrike" cap="none">
              <a:solidFill>
                <a:schemeClr val="dk1"/>
              </a:solidFill>
              <a:latin typeface="Cambria"/>
              <a:ea typeface="Cambria"/>
              <a:cs typeface="Cambria"/>
              <a:sym typeface="Cambria"/>
            </a:endParaRPr>
          </a:p>
        </p:txBody>
      </p:sp>
      <p:sp>
        <p:nvSpPr>
          <p:cNvPr id="238" name="Google Shape;238;p41"/>
          <p:cNvSpPr/>
          <p:nvPr/>
        </p:nvSpPr>
        <p:spPr>
          <a:xfrm>
            <a:off x="381000" y="1447800"/>
            <a:ext cx="8382000" cy="39624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Tx/>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Training Phase: Training data is used to train the model by pairing the given input with the expected output</a:t>
            </a:r>
            <a:endParaRPr dirty="0"/>
          </a:p>
          <a:p>
            <a:pPr marL="342900" marR="0" lvl="0" indent="-342900" algn="l" rtl="0">
              <a:lnSpc>
                <a:spcPct val="114000"/>
              </a:lnSpc>
              <a:spcBef>
                <a:spcPts val="0"/>
              </a:spcBef>
              <a:spcAft>
                <a:spcPts val="0"/>
              </a:spcAft>
              <a:buClrTx/>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Tx/>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Validation and Test Phase: Goodness and properties of the trained model are measured and estimated</a:t>
            </a:r>
            <a:endParaRPr dirty="0"/>
          </a:p>
          <a:p>
            <a:pPr marL="495300" marR="0" lvl="0" indent="-342900" algn="l" rtl="0">
              <a:lnSpc>
                <a:spcPct val="114000"/>
              </a:lnSpc>
              <a:spcBef>
                <a:spcPts val="0"/>
              </a:spcBef>
              <a:spcAft>
                <a:spcPts val="0"/>
              </a:spcAft>
              <a:buClrTx/>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Tx/>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Application Phase:  Model is subjected to real-world data for which the results need to be derived</a:t>
            </a:r>
            <a:endParaRPr sz="2400" b="0" i="0" u="none" strike="noStrike" cap="none" dirty="0">
              <a:solidFill>
                <a:schemeClr val="dk1"/>
              </a:solidFill>
              <a:latin typeface="Cambria"/>
              <a:ea typeface="Cambria"/>
              <a:cs typeface="Cambria"/>
              <a:sym typeface="Cambr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6"/>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Performance Measure - Classification</a:t>
            </a:r>
            <a:endParaRPr/>
          </a:p>
        </p:txBody>
      </p:sp>
      <p:sp>
        <p:nvSpPr>
          <p:cNvPr id="619" name="Google Shape;619;p86"/>
          <p:cNvSpPr/>
          <p:nvPr/>
        </p:nvSpPr>
        <p:spPr>
          <a:xfrm>
            <a:off x="-1588" y="1143000"/>
            <a:ext cx="9145588" cy="830997"/>
          </a:xfrm>
          <a:prstGeom prst="rect">
            <a:avLst/>
          </a:prstGeom>
          <a:solidFill>
            <a:srgbClr val="FDE9D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mbria"/>
                <a:ea typeface="Cambria"/>
                <a:cs typeface="Cambria"/>
                <a:sym typeface="Cambria"/>
              </a:rPr>
              <a:t>In a classification problem, you can represent the errors using “Confusion Matrix”</a:t>
            </a:r>
            <a:endParaRPr/>
          </a:p>
        </p:txBody>
      </p:sp>
      <p:sp>
        <p:nvSpPr>
          <p:cNvPr id="620" name="Google Shape;620;p86"/>
          <p:cNvSpPr/>
          <p:nvPr/>
        </p:nvSpPr>
        <p:spPr>
          <a:xfrm>
            <a:off x="381000" y="3124200"/>
            <a:ext cx="8763000" cy="193899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Table with two dimensions viz. “Actual” and “Predicted” </a:t>
            </a:r>
            <a:endParaRPr sz="2400" dirty="0">
              <a:solidFill>
                <a:schemeClr val="dk1"/>
              </a:solidFill>
              <a:latin typeface="Cambria"/>
              <a:ea typeface="Cambria"/>
              <a:cs typeface="Cambria"/>
              <a:sym typeface="Cambria"/>
            </a:endParaRPr>
          </a:p>
          <a:p>
            <a:pPr marL="495300" marR="0" lvl="0" indent="-342900" algn="l" rtl="0">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It is the easiest way to measure the performance of a classification problem where the output can be of two or more type of classes. </a:t>
            </a:r>
            <a:endParaRPr dirty="0"/>
          </a:p>
        </p:txBody>
      </p:sp>
      <p:sp>
        <p:nvSpPr>
          <p:cNvPr id="621" name="Google Shape;621;p86"/>
          <p:cNvSpPr/>
          <p:nvPr/>
        </p:nvSpPr>
        <p:spPr>
          <a:xfrm>
            <a:off x="413657" y="2318266"/>
            <a:ext cx="2443298" cy="461665"/>
          </a:xfrm>
          <a:prstGeom prst="rect">
            <a:avLst/>
          </a:prstGeom>
          <a:solidFill>
            <a:srgbClr val="EAF1D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Cambria"/>
                <a:ea typeface="Cambria"/>
                <a:cs typeface="Cambria"/>
                <a:sym typeface="Cambria"/>
              </a:rPr>
              <a:t>Confusion Matrix</a:t>
            </a:r>
            <a:endParaRPr dirty="0"/>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87"/>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Accuracy</a:t>
            </a:r>
            <a:endParaRPr/>
          </a:p>
        </p:txBody>
      </p:sp>
      <p:sp>
        <p:nvSpPr>
          <p:cNvPr id="627" name="Google Shape;627;p87"/>
          <p:cNvSpPr/>
          <p:nvPr/>
        </p:nvSpPr>
        <p:spPr>
          <a:xfrm>
            <a:off x="0" y="1143000"/>
            <a:ext cx="9144000" cy="461665"/>
          </a:xfrm>
          <a:prstGeom prst="rect">
            <a:avLst/>
          </a:prstGeom>
          <a:solidFill>
            <a:srgbClr val="FDE9D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mbria"/>
                <a:ea typeface="Cambria"/>
                <a:cs typeface="Cambria"/>
                <a:sym typeface="Cambria"/>
              </a:rPr>
              <a:t>Accuracy is the percent of predictions that were correct</a:t>
            </a:r>
            <a:endParaRPr/>
          </a:p>
        </p:txBody>
      </p:sp>
      <p:sp>
        <p:nvSpPr>
          <p:cNvPr id="628" name="Google Shape;628;p87"/>
          <p:cNvSpPr/>
          <p:nvPr/>
        </p:nvSpPr>
        <p:spPr>
          <a:xfrm>
            <a:off x="413657" y="2091930"/>
            <a:ext cx="63567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For example consider 10,000 customer records</a:t>
            </a:r>
            <a:endParaRPr/>
          </a:p>
        </p:txBody>
      </p:sp>
      <p:sp>
        <p:nvSpPr>
          <p:cNvPr id="629" name="Google Shape;629;p87"/>
          <p:cNvSpPr/>
          <p:nvPr/>
        </p:nvSpPr>
        <p:spPr>
          <a:xfrm>
            <a:off x="413657" y="5410200"/>
            <a:ext cx="70539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The "accuracy" is (9,000+500) out of 10,000 = 95%</a:t>
            </a:r>
            <a:endParaRPr/>
          </a:p>
        </p:txBody>
      </p:sp>
      <p:graphicFrame>
        <p:nvGraphicFramePr>
          <p:cNvPr id="630" name="Google Shape;630;p87"/>
          <p:cNvGraphicFramePr/>
          <p:nvPr/>
        </p:nvGraphicFramePr>
        <p:xfrm>
          <a:off x="732900" y="3040850"/>
          <a:ext cx="7239000" cy="2133510"/>
        </p:xfrm>
        <a:graphic>
          <a:graphicData uri="http://schemas.openxmlformats.org/drawingml/2006/table">
            <a:tbl>
              <a:tblPr>
                <a:noFill/>
                <a:tableStyleId>{F0CBC708-C445-47F4-A9E4-243A4318EC20}</a:tableStyleId>
              </a:tblPr>
              <a:tblGrid>
                <a:gridCol w="2413000"/>
                <a:gridCol w="2413000"/>
                <a:gridCol w="2413000"/>
              </a:tblGrid>
              <a:tr h="381000">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Action</a:t>
                      </a: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c>
                  <a:txBody>
                    <a:bodyPr/>
                    <a:lstStyle/>
                    <a:p>
                      <a:pPr marL="0" lvl="0" indent="0" algn="l" rtl="0">
                        <a:spcBef>
                          <a:spcPts val="0"/>
                        </a:spcBef>
                        <a:spcAft>
                          <a:spcPts val="0"/>
                        </a:spcAft>
                        <a:buClr>
                          <a:schemeClr val="dk1"/>
                        </a:buClr>
                        <a:buSzPts val="1100"/>
                        <a:buFont typeface="Arial"/>
                        <a:buNone/>
                      </a:pPr>
                      <a:r>
                        <a:rPr lang="en-US" sz="1300">
                          <a:solidFill>
                            <a:srgbClr val="FFFFFF"/>
                          </a:solidFill>
                          <a:latin typeface="Cambria"/>
                          <a:ea typeface="Cambria"/>
                          <a:cs typeface="Cambria"/>
                          <a:sym typeface="Cambria"/>
                        </a:rPr>
                        <a:t>Actually bought</a:t>
                      </a:r>
                      <a:endParaRPr sz="1300">
                        <a:solidFill>
                          <a:srgbClr val="FFFFFF"/>
                        </a:solidFill>
                        <a:latin typeface="Cambria"/>
                        <a:ea typeface="Cambria"/>
                        <a:cs typeface="Cambria"/>
                        <a:sym typeface="Cambria"/>
                      </a:endParaRPr>
                    </a:p>
                    <a:p>
                      <a:pPr marL="0" lvl="0" indent="0" algn="l" rtl="0">
                        <a:spcBef>
                          <a:spcPts val="0"/>
                        </a:spcBef>
                        <a:spcAft>
                          <a:spcPts val="0"/>
                        </a:spcAft>
                        <a:buNone/>
                      </a:pP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Actually did not buy</a:t>
                      </a: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r>
              <a:tr h="381000">
                <a:tc>
                  <a:txBody>
                    <a:bodyPr/>
                    <a:lstStyle/>
                    <a:p>
                      <a:pPr marL="0" lvl="0" indent="0" algn="l" rtl="0">
                        <a:spcBef>
                          <a:spcPts val="0"/>
                        </a:spcBef>
                        <a:spcAft>
                          <a:spcPts val="0"/>
                        </a:spcAft>
                        <a:buClr>
                          <a:schemeClr val="dk1"/>
                        </a:buClr>
                        <a:buSzPts val="1100"/>
                        <a:buFont typeface="Arial"/>
                        <a:buNone/>
                      </a:pPr>
                      <a:r>
                        <a:rPr lang="en-US" sz="1300">
                          <a:solidFill>
                            <a:srgbClr val="434343"/>
                          </a:solidFill>
                          <a:latin typeface="Cambria"/>
                          <a:ea typeface="Cambria"/>
                          <a:cs typeface="Cambria"/>
                          <a:sym typeface="Cambria"/>
                        </a:rPr>
                        <a:t>Predicted(that there will be  a buy)</a:t>
                      </a:r>
                      <a:endParaRPr sz="1300">
                        <a:solidFill>
                          <a:srgbClr val="434343"/>
                        </a:solidFill>
                        <a:latin typeface="Cambria"/>
                        <a:ea typeface="Cambria"/>
                        <a:cs typeface="Cambria"/>
                        <a:sym typeface="Cambria"/>
                      </a:endParaRPr>
                    </a:p>
                    <a:p>
                      <a:pPr marL="0" lvl="0" indent="0" algn="l" rtl="0">
                        <a:spcBef>
                          <a:spcPts val="0"/>
                        </a:spcBef>
                        <a:spcAft>
                          <a:spcPts val="0"/>
                        </a:spcAft>
                        <a:buNone/>
                      </a:pP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TP : 500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FP : 100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r>
              <a:tr h="381000">
                <a:tc>
                  <a:txBody>
                    <a:bodyPr/>
                    <a:lstStyle/>
                    <a:p>
                      <a:pPr marL="0" lvl="0" indent="0" algn="l" rtl="0">
                        <a:spcBef>
                          <a:spcPts val="0"/>
                        </a:spcBef>
                        <a:spcAft>
                          <a:spcPts val="0"/>
                        </a:spcAft>
                        <a:buClr>
                          <a:schemeClr val="dk1"/>
                        </a:buClr>
                        <a:buSzPts val="1100"/>
                        <a:buFont typeface="Arial"/>
                        <a:buNone/>
                      </a:pPr>
                      <a:r>
                        <a:rPr lang="en-US" sz="1300">
                          <a:solidFill>
                            <a:srgbClr val="434343"/>
                          </a:solidFill>
                          <a:latin typeface="Cambria"/>
                          <a:ea typeface="Cambria"/>
                          <a:cs typeface="Cambria"/>
                          <a:sym typeface="Cambria"/>
                        </a:rPr>
                        <a:t>Predicted(that there will be no buy)</a:t>
                      </a:r>
                      <a:endParaRPr sz="1300">
                        <a:solidFill>
                          <a:srgbClr val="434343"/>
                        </a:solidFill>
                        <a:latin typeface="Cambria"/>
                        <a:ea typeface="Cambria"/>
                        <a:cs typeface="Cambria"/>
                        <a:sym typeface="Cambria"/>
                      </a:endParaRPr>
                    </a:p>
                    <a:p>
                      <a:pPr marL="0" lvl="0" indent="0" algn="l" rtl="0">
                        <a:spcBef>
                          <a:spcPts val="0"/>
                        </a:spcBef>
                        <a:spcAft>
                          <a:spcPts val="0"/>
                        </a:spcAft>
                        <a:buNone/>
                      </a:pP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FN : 400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TN : 9000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r>
            </a:tbl>
          </a:graphicData>
        </a:graphic>
      </p:graphicFrame>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88"/>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Recall</a:t>
            </a:r>
            <a:endParaRPr/>
          </a:p>
        </p:txBody>
      </p:sp>
      <p:sp>
        <p:nvSpPr>
          <p:cNvPr id="636" name="Google Shape;636;p88"/>
          <p:cNvSpPr/>
          <p:nvPr/>
        </p:nvSpPr>
        <p:spPr>
          <a:xfrm>
            <a:off x="0" y="1143000"/>
            <a:ext cx="9144000" cy="461665"/>
          </a:xfrm>
          <a:prstGeom prst="rect">
            <a:avLst/>
          </a:prstGeom>
          <a:solidFill>
            <a:srgbClr val="FDE9D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mbria"/>
                <a:ea typeface="Cambria"/>
                <a:cs typeface="Cambria"/>
                <a:sym typeface="Cambria"/>
              </a:rPr>
              <a:t>Recall is the percent of positives cases that you were able to catch</a:t>
            </a:r>
            <a:endParaRPr/>
          </a:p>
        </p:txBody>
      </p:sp>
      <p:sp>
        <p:nvSpPr>
          <p:cNvPr id="637" name="Google Shape;637;p88"/>
          <p:cNvSpPr/>
          <p:nvPr/>
        </p:nvSpPr>
        <p:spPr>
          <a:xfrm>
            <a:off x="413657" y="2091930"/>
            <a:ext cx="63567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For example consider 10,000 customer records</a:t>
            </a:r>
            <a:endParaRPr/>
          </a:p>
        </p:txBody>
      </p:sp>
      <p:sp>
        <p:nvSpPr>
          <p:cNvPr id="638" name="Google Shape;638;p88"/>
          <p:cNvSpPr/>
          <p:nvPr/>
        </p:nvSpPr>
        <p:spPr>
          <a:xfrm>
            <a:off x="413657" y="5410200"/>
            <a:ext cx="70539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The "recall" is 500 out of 900 = 55.55%</a:t>
            </a:r>
            <a:endParaRPr/>
          </a:p>
        </p:txBody>
      </p:sp>
      <p:graphicFrame>
        <p:nvGraphicFramePr>
          <p:cNvPr id="639" name="Google Shape;639;p88"/>
          <p:cNvGraphicFramePr/>
          <p:nvPr/>
        </p:nvGraphicFramePr>
        <p:xfrm>
          <a:off x="732900" y="3040850"/>
          <a:ext cx="7239000" cy="2133510"/>
        </p:xfrm>
        <a:graphic>
          <a:graphicData uri="http://schemas.openxmlformats.org/drawingml/2006/table">
            <a:tbl>
              <a:tblPr>
                <a:noFill/>
                <a:tableStyleId>{F0CBC708-C445-47F4-A9E4-243A4318EC20}</a:tableStyleId>
              </a:tblPr>
              <a:tblGrid>
                <a:gridCol w="2413000"/>
                <a:gridCol w="2413000"/>
                <a:gridCol w="2413000"/>
              </a:tblGrid>
              <a:tr h="381000">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Action</a:t>
                      </a: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Actually bought</a:t>
                      </a:r>
                      <a:endParaRPr sz="1300">
                        <a:solidFill>
                          <a:srgbClr val="FFFFFF"/>
                        </a:solidFill>
                        <a:latin typeface="Cambria"/>
                        <a:ea typeface="Cambria"/>
                        <a:cs typeface="Cambria"/>
                        <a:sym typeface="Cambria"/>
                      </a:endParaRPr>
                    </a:p>
                    <a:p>
                      <a:pPr marL="0" lvl="0" indent="0" algn="l" rtl="0">
                        <a:spcBef>
                          <a:spcPts val="0"/>
                        </a:spcBef>
                        <a:spcAft>
                          <a:spcPts val="0"/>
                        </a:spcAft>
                        <a:buNone/>
                      </a:pP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Actually did not buy</a:t>
                      </a: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r>
              <a:tr h="381000">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Predicted(that there will be  a buy)</a:t>
                      </a:r>
                      <a:endParaRPr sz="1300">
                        <a:solidFill>
                          <a:srgbClr val="434343"/>
                        </a:solidFill>
                        <a:latin typeface="Cambria"/>
                        <a:ea typeface="Cambria"/>
                        <a:cs typeface="Cambria"/>
                        <a:sym typeface="Cambria"/>
                      </a:endParaRPr>
                    </a:p>
                    <a:p>
                      <a:pPr marL="0" lvl="0" indent="0" algn="l" rtl="0">
                        <a:spcBef>
                          <a:spcPts val="0"/>
                        </a:spcBef>
                        <a:spcAft>
                          <a:spcPts val="0"/>
                        </a:spcAft>
                        <a:buNone/>
                      </a:pP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TP : 500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FP : 100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r>
              <a:tr h="381000">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Predicted(that there will be no buy)</a:t>
                      </a:r>
                      <a:endParaRPr sz="1300">
                        <a:solidFill>
                          <a:srgbClr val="434343"/>
                        </a:solidFill>
                        <a:latin typeface="Cambria"/>
                        <a:ea typeface="Cambria"/>
                        <a:cs typeface="Cambria"/>
                        <a:sym typeface="Cambria"/>
                      </a:endParaRPr>
                    </a:p>
                    <a:p>
                      <a:pPr marL="0" lvl="0" indent="0" algn="l" rtl="0">
                        <a:spcBef>
                          <a:spcPts val="0"/>
                        </a:spcBef>
                        <a:spcAft>
                          <a:spcPts val="0"/>
                        </a:spcAft>
                        <a:buNone/>
                      </a:pP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FN : 400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TN : 9000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r>
            </a:tbl>
          </a:graphicData>
        </a:graphic>
      </p:graphicFrame>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9"/>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Precision</a:t>
            </a:r>
            <a:endParaRPr sz="2400" b="1">
              <a:solidFill>
                <a:schemeClr val="dk1"/>
              </a:solidFill>
              <a:latin typeface="Cambria"/>
              <a:ea typeface="Cambria"/>
              <a:cs typeface="Cambria"/>
              <a:sym typeface="Cambria"/>
            </a:endParaRPr>
          </a:p>
        </p:txBody>
      </p:sp>
      <p:sp>
        <p:nvSpPr>
          <p:cNvPr id="645" name="Google Shape;645;p89"/>
          <p:cNvSpPr/>
          <p:nvPr/>
        </p:nvSpPr>
        <p:spPr>
          <a:xfrm>
            <a:off x="0" y="1143000"/>
            <a:ext cx="9144000" cy="461665"/>
          </a:xfrm>
          <a:prstGeom prst="rect">
            <a:avLst/>
          </a:prstGeom>
          <a:solidFill>
            <a:srgbClr val="FDE9D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mbria"/>
                <a:ea typeface="Cambria"/>
                <a:cs typeface="Cambria"/>
                <a:sym typeface="Cambria"/>
              </a:rPr>
              <a:t>Precision is the percent of positive predictions that were correct</a:t>
            </a:r>
            <a:endParaRPr/>
          </a:p>
        </p:txBody>
      </p:sp>
      <p:sp>
        <p:nvSpPr>
          <p:cNvPr id="646" name="Google Shape;646;p89"/>
          <p:cNvSpPr/>
          <p:nvPr/>
        </p:nvSpPr>
        <p:spPr>
          <a:xfrm>
            <a:off x="413657" y="2078040"/>
            <a:ext cx="635674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For example consider 10,000 customer records</a:t>
            </a:r>
            <a:endParaRPr/>
          </a:p>
        </p:txBody>
      </p:sp>
      <p:sp>
        <p:nvSpPr>
          <p:cNvPr id="647" name="Google Shape;647;p89"/>
          <p:cNvSpPr/>
          <p:nvPr/>
        </p:nvSpPr>
        <p:spPr>
          <a:xfrm>
            <a:off x="413657" y="5410200"/>
            <a:ext cx="70539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The "precision" is 500 out of 600 = 83.33%</a:t>
            </a:r>
            <a:endParaRPr/>
          </a:p>
        </p:txBody>
      </p:sp>
      <p:graphicFrame>
        <p:nvGraphicFramePr>
          <p:cNvPr id="648" name="Google Shape;648;p89"/>
          <p:cNvGraphicFramePr/>
          <p:nvPr/>
        </p:nvGraphicFramePr>
        <p:xfrm>
          <a:off x="732900" y="3040850"/>
          <a:ext cx="7239000" cy="2133510"/>
        </p:xfrm>
        <a:graphic>
          <a:graphicData uri="http://schemas.openxmlformats.org/drawingml/2006/table">
            <a:tbl>
              <a:tblPr>
                <a:noFill/>
                <a:tableStyleId>{F0CBC708-C445-47F4-A9E4-243A4318EC20}</a:tableStyleId>
              </a:tblPr>
              <a:tblGrid>
                <a:gridCol w="2413000"/>
                <a:gridCol w="2413000"/>
                <a:gridCol w="2413000"/>
              </a:tblGrid>
              <a:tr h="381000">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Action</a:t>
                      </a: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Actually bought</a:t>
                      </a:r>
                      <a:endParaRPr sz="1300">
                        <a:solidFill>
                          <a:srgbClr val="FFFFFF"/>
                        </a:solidFill>
                        <a:latin typeface="Cambria"/>
                        <a:ea typeface="Cambria"/>
                        <a:cs typeface="Cambria"/>
                        <a:sym typeface="Cambria"/>
                      </a:endParaRPr>
                    </a:p>
                    <a:p>
                      <a:pPr marL="0" lvl="0" indent="0" algn="l" rtl="0">
                        <a:spcBef>
                          <a:spcPts val="0"/>
                        </a:spcBef>
                        <a:spcAft>
                          <a:spcPts val="0"/>
                        </a:spcAft>
                        <a:buNone/>
                      </a:pP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c>
                  <a:txBody>
                    <a:bodyPr/>
                    <a:lstStyle/>
                    <a:p>
                      <a:pPr marL="0" lvl="0" indent="0" algn="l" rtl="0">
                        <a:spcBef>
                          <a:spcPts val="0"/>
                        </a:spcBef>
                        <a:spcAft>
                          <a:spcPts val="0"/>
                        </a:spcAft>
                        <a:buNone/>
                      </a:pPr>
                      <a:r>
                        <a:rPr lang="en-US" sz="1300">
                          <a:solidFill>
                            <a:srgbClr val="FFFFFF"/>
                          </a:solidFill>
                          <a:latin typeface="Cambria"/>
                          <a:ea typeface="Cambria"/>
                          <a:cs typeface="Cambria"/>
                          <a:sym typeface="Cambria"/>
                        </a:rPr>
                        <a:t>Actually did not buy</a:t>
                      </a:r>
                      <a:endParaRPr sz="1300">
                        <a:solidFill>
                          <a:srgbClr val="FFFFFF"/>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035642"/>
                    </a:solidFill>
                  </a:tcPr>
                </a:tc>
              </a:tr>
              <a:tr h="381000">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Predicted(that there will be  a buy)</a:t>
                      </a:r>
                      <a:endParaRPr sz="1300">
                        <a:solidFill>
                          <a:srgbClr val="434343"/>
                        </a:solidFill>
                        <a:latin typeface="Cambria"/>
                        <a:ea typeface="Cambria"/>
                        <a:cs typeface="Cambria"/>
                        <a:sym typeface="Cambria"/>
                      </a:endParaRPr>
                    </a:p>
                    <a:p>
                      <a:pPr marL="0" lvl="0" indent="0" algn="l" rtl="0">
                        <a:spcBef>
                          <a:spcPts val="0"/>
                        </a:spcBef>
                        <a:spcAft>
                          <a:spcPts val="0"/>
                        </a:spcAft>
                        <a:buNone/>
                      </a:pP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TP : 500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FP : 100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r>
              <a:tr h="381000">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Predicted(that there will be no buy)</a:t>
                      </a:r>
                      <a:endParaRPr sz="1300">
                        <a:solidFill>
                          <a:srgbClr val="434343"/>
                        </a:solidFill>
                        <a:latin typeface="Cambria"/>
                        <a:ea typeface="Cambria"/>
                        <a:cs typeface="Cambria"/>
                        <a:sym typeface="Cambria"/>
                      </a:endParaRPr>
                    </a:p>
                    <a:p>
                      <a:pPr marL="0" lvl="0" indent="0" algn="l" rtl="0">
                        <a:spcBef>
                          <a:spcPts val="0"/>
                        </a:spcBef>
                        <a:spcAft>
                          <a:spcPts val="0"/>
                        </a:spcAft>
                        <a:buNone/>
                      </a:pP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FN : 400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en-US" sz="1300">
                          <a:solidFill>
                            <a:srgbClr val="434343"/>
                          </a:solidFill>
                          <a:latin typeface="Cambria"/>
                          <a:ea typeface="Cambria"/>
                          <a:cs typeface="Cambria"/>
                          <a:sym typeface="Cambria"/>
                        </a:rPr>
                        <a:t>TN : 9000</a:t>
                      </a:r>
                      <a:endParaRPr sz="1300">
                        <a:solidFill>
                          <a:srgbClr val="434343"/>
                        </a:solidFill>
                        <a:latin typeface="Cambria"/>
                        <a:ea typeface="Cambria"/>
                        <a:cs typeface="Cambria"/>
                        <a:sym typeface="Cambria"/>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F3F3F3"/>
                    </a:solidFill>
                  </a:tcPr>
                </a:tc>
              </a:tr>
            </a:tbl>
          </a:graphicData>
        </a:graphic>
      </p:graphicFrame>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90"/>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Receiver Operating Characteristics (ROC) Curve</a:t>
            </a:r>
            <a:br>
              <a:rPr lang="en-US" sz="2400" b="1" i="0" u="none" strike="noStrike" cap="none">
                <a:solidFill>
                  <a:schemeClr val="dk1"/>
                </a:solidFill>
                <a:latin typeface="Cambria"/>
                <a:ea typeface="Cambria"/>
                <a:cs typeface="Cambria"/>
                <a:sym typeface="Cambria"/>
              </a:rPr>
            </a:br>
            <a:endParaRPr sz="2400" b="1" i="0" u="none" strike="noStrike" cap="none">
              <a:solidFill>
                <a:schemeClr val="dk1"/>
              </a:solidFill>
              <a:latin typeface="Cambria"/>
              <a:ea typeface="Cambria"/>
              <a:cs typeface="Cambria"/>
              <a:sym typeface="Cambria"/>
            </a:endParaRPr>
          </a:p>
        </p:txBody>
      </p:sp>
      <p:pic>
        <p:nvPicPr>
          <p:cNvPr id="655" name="Google Shape;655;p90"/>
          <p:cNvPicPr preferRelativeResize="0"/>
          <p:nvPr/>
        </p:nvPicPr>
        <p:blipFill rotWithShape="1">
          <a:blip r:embed="rId3">
            <a:alphaModFix/>
          </a:blip>
          <a:srcRect/>
          <a:stretch/>
        </p:blipFill>
        <p:spPr>
          <a:xfrm>
            <a:off x="5257800" y="872089"/>
            <a:ext cx="3733800" cy="5113823"/>
          </a:xfrm>
          <a:prstGeom prst="rect">
            <a:avLst/>
          </a:prstGeom>
          <a:noFill/>
          <a:ln>
            <a:noFill/>
          </a:ln>
        </p:spPr>
      </p:pic>
      <p:sp>
        <p:nvSpPr>
          <p:cNvPr id="656" name="Google Shape;656;p90"/>
          <p:cNvSpPr/>
          <p:nvPr/>
        </p:nvSpPr>
        <p:spPr>
          <a:xfrm>
            <a:off x="152400" y="753571"/>
            <a:ext cx="5029200" cy="5897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Shows tradeoff between True Positive Rate(sensitivity) and False Positive Rate(1-specificity)</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Closer the curve to left-hand border and top border of the ROC space, more accurate the test</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Closer the curve to the 45-degree diagonal of the ROC space, the less accurate the test</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The area under the curve is a measure of test accuracy</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91"/>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How to Measure Purity?</a:t>
            </a:r>
            <a:br>
              <a:rPr lang="en-US" sz="2400" b="1" i="0" u="none" strike="noStrike" cap="none">
                <a:solidFill>
                  <a:schemeClr val="dk1"/>
                </a:solidFill>
                <a:latin typeface="Cambria"/>
                <a:ea typeface="Cambria"/>
                <a:cs typeface="Cambria"/>
                <a:sym typeface="Cambria"/>
              </a:rPr>
            </a:br>
            <a:endParaRPr sz="2400" b="1" i="0" u="none" strike="noStrike" cap="none">
              <a:solidFill>
                <a:schemeClr val="dk1"/>
              </a:solidFill>
              <a:latin typeface="Cambria"/>
              <a:ea typeface="Cambria"/>
              <a:cs typeface="Cambria"/>
              <a:sym typeface="Cambria"/>
            </a:endParaRPr>
          </a:p>
        </p:txBody>
      </p:sp>
      <p:sp>
        <p:nvSpPr>
          <p:cNvPr id="663" name="Google Shape;663;p91"/>
          <p:cNvSpPr/>
          <p:nvPr/>
        </p:nvSpPr>
        <p:spPr>
          <a:xfrm>
            <a:off x="228600" y="1112832"/>
            <a:ext cx="4697568" cy="461665"/>
          </a:xfrm>
          <a:prstGeom prst="rect">
            <a:avLst/>
          </a:prstGeom>
          <a:solidFill>
            <a:schemeClr val="accent3">
              <a:lumMod val="20000"/>
              <a:lumOff val="80000"/>
            </a:schemeClr>
          </a:solidFill>
          <a:ln>
            <a:noFill/>
          </a:ln>
        </p:spPr>
        <p:txBody>
          <a:bodyPr spcFirstLastPara="1" wrap="square" lIns="91425" tIns="45700" rIns="91425" bIns="45700" anchor="t" anchorCtr="0">
            <a:noAutofit/>
          </a:bodyPr>
          <a:lstStyle/>
          <a:p>
            <a:pPr marR="0" lvl="0" algn="l" rtl="0">
              <a:spcBef>
                <a:spcPts val="0"/>
              </a:spcBef>
              <a:spcAft>
                <a:spcPts val="0"/>
              </a:spcAft>
              <a:buClr>
                <a:schemeClr val="dk1"/>
              </a:buClr>
              <a:buSzPts val="2400"/>
            </a:pPr>
            <a:r>
              <a:rPr lang="en-US" sz="2400" b="1" dirty="0">
                <a:solidFill>
                  <a:schemeClr val="dk1"/>
                </a:solidFill>
                <a:latin typeface="Cambria"/>
                <a:ea typeface="Cambria"/>
                <a:cs typeface="Cambria"/>
                <a:sym typeface="Cambria"/>
              </a:rPr>
              <a:t>Entropy</a:t>
            </a:r>
            <a:r>
              <a:rPr lang="en-US" sz="2400" dirty="0">
                <a:solidFill>
                  <a:schemeClr val="dk1"/>
                </a:solidFill>
                <a:latin typeface="Cambria"/>
                <a:ea typeface="Cambria"/>
                <a:cs typeface="Cambria"/>
                <a:sym typeface="Cambria"/>
              </a:rPr>
              <a:t>: Measure of impurities</a:t>
            </a:r>
            <a:endParaRPr dirty="0"/>
          </a:p>
        </p:txBody>
      </p:sp>
      <p:pic>
        <p:nvPicPr>
          <p:cNvPr id="664" name="Google Shape;664;p91"/>
          <p:cNvPicPr preferRelativeResize="0"/>
          <p:nvPr/>
        </p:nvPicPr>
        <p:blipFill rotWithShape="1">
          <a:blip r:embed="rId3">
            <a:alphaModFix/>
          </a:blip>
          <a:srcRect/>
          <a:stretch/>
        </p:blipFill>
        <p:spPr>
          <a:xfrm>
            <a:off x="5635050" y="1847850"/>
            <a:ext cx="3048000" cy="3162300"/>
          </a:xfrm>
          <a:prstGeom prst="rect">
            <a:avLst/>
          </a:prstGeom>
          <a:noFill/>
          <a:ln>
            <a:noFill/>
          </a:ln>
        </p:spPr>
      </p:pic>
      <p:pic>
        <p:nvPicPr>
          <p:cNvPr id="665" name="Google Shape;665;p91"/>
          <p:cNvPicPr preferRelativeResize="0"/>
          <p:nvPr/>
        </p:nvPicPr>
        <p:blipFill rotWithShape="1">
          <a:blip r:embed="rId4">
            <a:alphaModFix/>
          </a:blip>
          <a:srcRect/>
          <a:stretch/>
        </p:blipFill>
        <p:spPr>
          <a:xfrm>
            <a:off x="533400" y="2543855"/>
            <a:ext cx="4533900" cy="1133475"/>
          </a:xfrm>
          <a:prstGeom prst="rect">
            <a:avLst/>
          </a:prstGeom>
          <a:noFill/>
          <a:ln>
            <a:noFill/>
          </a:ln>
        </p:spPr>
      </p:pic>
      <p:pic>
        <p:nvPicPr>
          <p:cNvPr id="666" name="Google Shape;666;p91"/>
          <p:cNvPicPr preferRelativeResize="0"/>
          <p:nvPr/>
        </p:nvPicPr>
        <p:blipFill rotWithShape="1">
          <a:blip r:embed="rId5">
            <a:alphaModFix/>
          </a:blip>
          <a:srcRect/>
          <a:stretch/>
        </p:blipFill>
        <p:spPr>
          <a:xfrm>
            <a:off x="495300" y="4646689"/>
            <a:ext cx="4610100" cy="5619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92"/>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Types of Error</a:t>
            </a:r>
            <a:br>
              <a:rPr lang="en-US" sz="2400" b="1" i="0" u="none" strike="noStrike" cap="none">
                <a:solidFill>
                  <a:schemeClr val="dk1"/>
                </a:solidFill>
                <a:latin typeface="Cambria"/>
                <a:ea typeface="Cambria"/>
                <a:cs typeface="Cambria"/>
                <a:sym typeface="Cambria"/>
              </a:rPr>
            </a:br>
            <a:endParaRPr sz="2400" b="1" i="0" u="none" strike="noStrike" cap="none">
              <a:solidFill>
                <a:schemeClr val="dk1"/>
              </a:solidFill>
              <a:latin typeface="Cambria"/>
              <a:ea typeface="Cambria"/>
              <a:cs typeface="Cambria"/>
              <a:sym typeface="Cambria"/>
            </a:endParaRPr>
          </a:p>
        </p:txBody>
      </p:sp>
      <p:sp>
        <p:nvSpPr>
          <p:cNvPr id="673" name="Google Shape;673;p92"/>
          <p:cNvSpPr/>
          <p:nvPr/>
        </p:nvSpPr>
        <p:spPr>
          <a:xfrm>
            <a:off x="228600" y="1112832"/>
            <a:ext cx="2241896" cy="461665"/>
          </a:xfrm>
          <a:prstGeom prst="rect">
            <a:avLst/>
          </a:prstGeom>
          <a:solidFill>
            <a:schemeClr val="accent3">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mbria"/>
                <a:ea typeface="Cambria"/>
                <a:cs typeface="Cambria"/>
                <a:sym typeface="Cambria"/>
              </a:rPr>
              <a:t>Training Error</a:t>
            </a:r>
            <a:endParaRPr dirty="0"/>
          </a:p>
        </p:txBody>
      </p:sp>
      <p:sp>
        <p:nvSpPr>
          <p:cNvPr id="674" name="Google Shape;674;p92"/>
          <p:cNvSpPr/>
          <p:nvPr/>
        </p:nvSpPr>
        <p:spPr>
          <a:xfrm>
            <a:off x="228600" y="1819013"/>
            <a:ext cx="5462842"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a:buChar char="•"/>
            </a:pPr>
            <a:r>
              <a:rPr lang="en-US" sz="2400" dirty="0">
                <a:solidFill>
                  <a:schemeClr val="dk1"/>
                </a:solidFill>
                <a:latin typeface="Cambria"/>
                <a:ea typeface="Cambria"/>
                <a:cs typeface="Cambria"/>
                <a:sym typeface="Cambria"/>
              </a:rPr>
              <a:t>Fraction of training data misclassified</a:t>
            </a:r>
            <a:endParaRPr dirty="0"/>
          </a:p>
        </p:txBody>
      </p:sp>
      <p:sp>
        <p:nvSpPr>
          <p:cNvPr id="675" name="Google Shape;675;p92"/>
          <p:cNvSpPr/>
          <p:nvPr/>
        </p:nvSpPr>
        <p:spPr>
          <a:xfrm>
            <a:off x="228600" y="2525194"/>
            <a:ext cx="2241896" cy="461665"/>
          </a:xfrm>
          <a:prstGeom prst="rect">
            <a:avLst/>
          </a:prstGeom>
          <a:solidFill>
            <a:schemeClr val="accent3">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mbria"/>
                <a:ea typeface="Cambria"/>
                <a:cs typeface="Cambria"/>
                <a:sym typeface="Cambria"/>
              </a:rPr>
              <a:t>Test Error</a:t>
            </a:r>
            <a:endParaRPr sz="2400" b="1" dirty="0">
              <a:solidFill>
                <a:schemeClr val="dk1"/>
              </a:solidFill>
              <a:latin typeface="Cambria"/>
              <a:ea typeface="Cambria"/>
              <a:cs typeface="Cambria"/>
              <a:sym typeface="Cambria"/>
            </a:endParaRPr>
          </a:p>
        </p:txBody>
      </p:sp>
      <p:sp>
        <p:nvSpPr>
          <p:cNvPr id="676" name="Google Shape;676;p92"/>
          <p:cNvSpPr/>
          <p:nvPr/>
        </p:nvSpPr>
        <p:spPr>
          <a:xfrm>
            <a:off x="228600" y="3231375"/>
            <a:ext cx="4910768"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a:buChar char="•"/>
            </a:pPr>
            <a:r>
              <a:rPr lang="en-US" sz="2400">
                <a:solidFill>
                  <a:schemeClr val="dk1"/>
                </a:solidFill>
                <a:latin typeface="Cambria"/>
                <a:ea typeface="Cambria"/>
                <a:cs typeface="Cambria"/>
                <a:sym typeface="Cambria"/>
              </a:rPr>
              <a:t>Fraction of test data misclassified</a:t>
            </a:r>
            <a:endParaRPr/>
          </a:p>
        </p:txBody>
      </p:sp>
      <p:sp>
        <p:nvSpPr>
          <p:cNvPr id="677" name="Google Shape;677;p92"/>
          <p:cNvSpPr/>
          <p:nvPr/>
        </p:nvSpPr>
        <p:spPr>
          <a:xfrm>
            <a:off x="228600" y="3937556"/>
            <a:ext cx="3114827" cy="461665"/>
          </a:xfrm>
          <a:prstGeom prst="rect">
            <a:avLst/>
          </a:prstGeom>
          <a:solidFill>
            <a:schemeClr val="accent3">
              <a:lumMod val="20000"/>
              <a:lumOff val="8000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Generalization Error</a:t>
            </a:r>
            <a:endParaRPr/>
          </a:p>
        </p:txBody>
      </p:sp>
      <p:sp>
        <p:nvSpPr>
          <p:cNvPr id="678" name="Google Shape;678;p92"/>
          <p:cNvSpPr/>
          <p:nvPr/>
        </p:nvSpPr>
        <p:spPr>
          <a:xfrm>
            <a:off x="228600" y="4643735"/>
            <a:ext cx="6610977"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ct val="125000"/>
              <a:buFont typeface="Arial"/>
              <a:buChar char="•"/>
            </a:pPr>
            <a:r>
              <a:rPr lang="en-US" sz="2400">
                <a:solidFill>
                  <a:schemeClr val="dk1"/>
                </a:solidFill>
                <a:latin typeface="Cambria"/>
                <a:ea typeface="Cambria"/>
                <a:cs typeface="Cambria"/>
                <a:sym typeface="Cambria"/>
              </a:rPr>
              <a:t>Probability of misclassifying new random data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pic>
        <p:nvPicPr>
          <p:cNvPr id="683" name="Google Shape;683;p93"/>
          <p:cNvPicPr preferRelativeResize="0"/>
          <p:nvPr/>
        </p:nvPicPr>
        <p:blipFill rotWithShape="1">
          <a:blip r:embed="rId3">
            <a:alphaModFix/>
          </a:blip>
          <a:srcRect/>
          <a:stretch/>
        </p:blipFill>
        <p:spPr>
          <a:xfrm>
            <a:off x="100584" y="39510"/>
            <a:ext cx="1728215" cy="1753882"/>
          </a:xfrm>
          <a:prstGeom prst="rect">
            <a:avLst/>
          </a:prstGeom>
          <a:noFill/>
          <a:ln>
            <a:noFill/>
          </a:ln>
        </p:spPr>
      </p:pic>
      <p:sp>
        <p:nvSpPr>
          <p:cNvPr id="684" name="Google Shape;684;p93"/>
          <p:cNvSpPr/>
          <p:nvPr/>
        </p:nvSpPr>
        <p:spPr>
          <a:xfrm>
            <a:off x="0" y="2535869"/>
            <a:ext cx="9144000" cy="1786263"/>
          </a:xfrm>
          <a:prstGeom prst="rect">
            <a:avLst/>
          </a:prstGeom>
          <a:solidFill>
            <a:srgbClr val="FDEADA">
              <a:alpha val="78431"/>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i="1" dirty="0">
                <a:solidFill>
                  <a:schemeClr val="dk1"/>
                </a:solidFill>
                <a:latin typeface="Cambria"/>
                <a:ea typeface="Cambria"/>
                <a:cs typeface="Cambria"/>
                <a:sym typeface="Cambria"/>
              </a:rPr>
              <a:t>The data used to train the machine learning model affects the correctness or predictions made by it. Sometimes inadequate data may result in inconsistent results. The more the data you have the more accuracy you will get.</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9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sp>
        <p:nvSpPr>
          <p:cNvPr id="691" name="Google Shape;691;p94"/>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pic>
        <p:nvPicPr>
          <p:cNvPr id="692" name="Google Shape;692;p94"/>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693" name="Google Shape;693;p94"/>
          <p:cNvSpPr txBox="1"/>
          <p:nvPr/>
        </p:nvSpPr>
        <p:spPr>
          <a:xfrm>
            <a:off x="1981200" y="3124200"/>
            <a:ext cx="574675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Cambria"/>
                <a:ea typeface="Cambria"/>
                <a:cs typeface="Cambria"/>
                <a:sym typeface="Cambria"/>
              </a:rPr>
              <a:t>Bias-Variance Tradeoff </a:t>
            </a:r>
            <a:endParaRPr sz="3600" b="1">
              <a:solidFill>
                <a:schemeClr val="dk1"/>
              </a:solidFill>
              <a:latin typeface="Cambria"/>
              <a:ea typeface="Cambria"/>
              <a:cs typeface="Cambria"/>
              <a:sym typeface="Cambria"/>
            </a:endParaRP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5"/>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Bias</a:t>
            </a:r>
            <a:endParaRPr/>
          </a:p>
        </p:txBody>
      </p:sp>
      <p:sp>
        <p:nvSpPr>
          <p:cNvPr id="699" name="Google Shape;699;p95"/>
          <p:cNvSpPr/>
          <p:nvPr/>
        </p:nvSpPr>
        <p:spPr>
          <a:xfrm>
            <a:off x="-1588" y="1143000"/>
            <a:ext cx="9145588" cy="830997"/>
          </a:xfrm>
          <a:prstGeom prst="rect">
            <a:avLst/>
          </a:prstGeom>
          <a:solidFill>
            <a:srgbClr val="FDE9D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mbria"/>
                <a:ea typeface="Cambria"/>
                <a:cs typeface="Cambria"/>
                <a:sym typeface="Cambria"/>
              </a:rPr>
              <a:t>Difference between the average prediction of a model and the correct value which it is trying to predict</a:t>
            </a:r>
            <a:endParaRPr sz="2400">
              <a:solidFill>
                <a:schemeClr val="dk1"/>
              </a:solidFill>
              <a:latin typeface="Cambria"/>
              <a:ea typeface="Cambria"/>
              <a:cs typeface="Cambria"/>
              <a:sym typeface="Cambria"/>
            </a:endParaRPr>
          </a:p>
        </p:txBody>
      </p:sp>
      <p:sp>
        <p:nvSpPr>
          <p:cNvPr id="700" name="Google Shape;700;p95"/>
          <p:cNvSpPr/>
          <p:nvPr/>
        </p:nvSpPr>
        <p:spPr>
          <a:xfrm>
            <a:off x="285750" y="2354997"/>
            <a:ext cx="8763000" cy="393694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14000"/>
              </a:lnSpc>
              <a:spcBef>
                <a:spcPts val="0"/>
              </a:spcBef>
              <a:spcAft>
                <a:spcPts val="0"/>
              </a:spcAft>
              <a:buClr>
                <a:schemeClr val="dk1"/>
              </a:buClr>
              <a:buSzPct val="125000"/>
              <a:buFont typeface="Arial"/>
              <a:buChar char="•"/>
            </a:pPr>
            <a:r>
              <a:rPr lang="en-US" sz="2400" b="1" dirty="0">
                <a:solidFill>
                  <a:schemeClr val="dk1"/>
                </a:solidFill>
                <a:latin typeface="Cambria"/>
                <a:ea typeface="Cambria"/>
                <a:cs typeface="Cambria"/>
                <a:sym typeface="Cambria"/>
              </a:rPr>
              <a:t>Low Bias</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Suggests less assumptions</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For example k-Nearest </a:t>
            </a:r>
            <a:r>
              <a:rPr lang="en-US" sz="2400" b="0" i="0" u="none" strike="noStrike" cap="none" dirty="0" err="1">
                <a:solidFill>
                  <a:schemeClr val="dk1"/>
                </a:solidFill>
                <a:latin typeface="Cambria"/>
                <a:ea typeface="Cambria"/>
                <a:cs typeface="Cambria"/>
                <a:sym typeface="Cambria"/>
              </a:rPr>
              <a:t>Neighbours</a:t>
            </a:r>
            <a:r>
              <a:rPr lang="en-US" sz="2400" b="0" i="0" u="none" strike="noStrike" cap="none" dirty="0">
                <a:solidFill>
                  <a:schemeClr val="dk1"/>
                </a:solidFill>
                <a:latin typeface="Cambria"/>
                <a:ea typeface="Cambria"/>
                <a:cs typeface="Cambria"/>
                <a:sym typeface="Cambria"/>
              </a:rPr>
              <a:t> and Support Vector Machines</a:t>
            </a:r>
            <a:endParaRPr dirty="0"/>
          </a:p>
          <a:p>
            <a:pPr marL="285750" marR="0" lvl="0" indent="-133350" algn="l" rtl="0">
              <a:lnSpc>
                <a:spcPct val="114000"/>
              </a:lnSpc>
              <a:spcBef>
                <a:spcPts val="0"/>
              </a:spcBef>
              <a:spcAft>
                <a:spcPts val="0"/>
              </a:spcAft>
              <a:buClr>
                <a:schemeClr val="dk1"/>
              </a:buClr>
              <a:buSzPts val="2400"/>
              <a:buFont typeface="Arial"/>
              <a:buNone/>
            </a:pPr>
            <a:endParaRPr sz="2400" dirty="0">
              <a:solidFill>
                <a:schemeClr val="dk1"/>
              </a:solidFill>
              <a:latin typeface="Cambria"/>
              <a:ea typeface="Cambria"/>
              <a:cs typeface="Cambria"/>
              <a:sym typeface="Cambria"/>
            </a:endParaRPr>
          </a:p>
          <a:p>
            <a:pPr marL="285750" marR="0" lvl="0" indent="-285750" algn="l" rtl="0">
              <a:lnSpc>
                <a:spcPct val="114000"/>
              </a:lnSpc>
              <a:spcBef>
                <a:spcPts val="0"/>
              </a:spcBef>
              <a:spcAft>
                <a:spcPts val="0"/>
              </a:spcAft>
              <a:buClr>
                <a:schemeClr val="dk1"/>
              </a:buClr>
              <a:buSzPct val="125000"/>
              <a:buFont typeface="Arial"/>
              <a:buChar char="•"/>
            </a:pPr>
            <a:r>
              <a:rPr lang="en-US" sz="2400" b="1" dirty="0">
                <a:solidFill>
                  <a:schemeClr val="dk1"/>
                </a:solidFill>
                <a:latin typeface="Cambria"/>
                <a:ea typeface="Cambria"/>
                <a:cs typeface="Cambria"/>
                <a:sym typeface="Cambria"/>
              </a:rPr>
              <a:t>High-Bias</a:t>
            </a:r>
            <a:endParaRPr sz="2400" b="1"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Suggests more assumptions </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For examples Linear Regression, Linear Discriminant Analysis </a:t>
            </a:r>
            <a:endParaRPr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2"/>
          <p:cNvSpPr txBox="1"/>
          <p:nvPr/>
        </p:nvSpPr>
        <p:spPr>
          <a:xfrm>
            <a:off x="0" y="816429"/>
            <a:ext cx="9144000" cy="936171"/>
          </a:xfrm>
          <a:prstGeom prst="rect">
            <a:avLst/>
          </a:prstGeom>
          <a:solidFill>
            <a:schemeClr val="accent6">
              <a:lumMod val="20000"/>
              <a:lumOff val="80000"/>
            </a:schemeClr>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400"/>
              <a:buFont typeface="Arial"/>
              <a:buNone/>
            </a:pPr>
            <a:r>
              <a:rPr lang="en-US" sz="2400" b="0" i="0" u="none" strike="noStrike" cap="none" dirty="0">
                <a:solidFill>
                  <a:schemeClr val="dk1"/>
                </a:solidFill>
                <a:latin typeface="Cambria"/>
                <a:ea typeface="Cambria"/>
                <a:cs typeface="Cambria"/>
                <a:sym typeface="Cambria"/>
              </a:rPr>
              <a:t>The figure shows how learning can be applied to predict the behavior</a:t>
            </a:r>
            <a:br>
              <a:rPr lang="en-US" sz="2400" b="0" i="0" u="none" strike="noStrike" cap="none" dirty="0">
                <a:solidFill>
                  <a:schemeClr val="dk1"/>
                </a:solidFill>
                <a:latin typeface="Cambria"/>
                <a:ea typeface="Cambria"/>
                <a:cs typeface="Cambria"/>
                <a:sym typeface="Cambria"/>
              </a:rPr>
            </a:br>
            <a:endParaRPr sz="2400" b="0" i="0" u="none" strike="noStrike" cap="none" dirty="0">
              <a:solidFill>
                <a:schemeClr val="dk1"/>
              </a:solidFill>
              <a:latin typeface="Cambria"/>
              <a:ea typeface="Cambria"/>
              <a:cs typeface="Cambria"/>
              <a:sym typeface="Cambria"/>
            </a:endParaRPr>
          </a:p>
        </p:txBody>
      </p:sp>
      <p:pic>
        <p:nvPicPr>
          <p:cNvPr id="245" name="Google Shape;245;p42"/>
          <p:cNvPicPr preferRelativeResize="0"/>
          <p:nvPr/>
        </p:nvPicPr>
        <p:blipFill rotWithShape="1">
          <a:blip r:embed="rId3">
            <a:alphaModFix/>
          </a:blip>
          <a:srcRect/>
          <a:stretch/>
        </p:blipFill>
        <p:spPr>
          <a:xfrm>
            <a:off x="1447800" y="2035630"/>
            <a:ext cx="6248400" cy="4343400"/>
          </a:xfrm>
          <a:prstGeom prst="rect">
            <a:avLst/>
          </a:prstGeom>
          <a:noFill/>
          <a:ln>
            <a:noFill/>
          </a:ln>
        </p:spPr>
      </p:pic>
      <p:sp>
        <p:nvSpPr>
          <p:cNvPr id="246" name="Google Shape;246;p42"/>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Phases of Machine Learning</a:t>
            </a:r>
            <a:endParaRPr sz="2400" b="1" i="0" u="none" strike="noStrike" cap="none">
              <a:solidFill>
                <a:schemeClr val="dk1"/>
              </a:solidFill>
              <a:latin typeface="Cambria"/>
              <a:ea typeface="Cambria"/>
              <a:cs typeface="Cambria"/>
              <a:sym typeface="Cambr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6"/>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Variance Error</a:t>
            </a:r>
            <a:endParaRPr sz="2400" b="1">
              <a:solidFill>
                <a:schemeClr val="dk1"/>
              </a:solidFill>
              <a:latin typeface="Cambria"/>
              <a:ea typeface="Cambria"/>
              <a:cs typeface="Cambria"/>
              <a:sym typeface="Cambria"/>
            </a:endParaRPr>
          </a:p>
        </p:txBody>
      </p:sp>
      <p:sp>
        <p:nvSpPr>
          <p:cNvPr id="706" name="Google Shape;706;p96"/>
          <p:cNvSpPr/>
          <p:nvPr/>
        </p:nvSpPr>
        <p:spPr>
          <a:xfrm>
            <a:off x="0" y="1143000"/>
            <a:ext cx="9144000" cy="830997"/>
          </a:xfrm>
          <a:prstGeom prst="rect">
            <a:avLst/>
          </a:prstGeom>
          <a:solidFill>
            <a:srgbClr val="FDE9D8"/>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a:solidFill>
                  <a:schemeClr val="dk1"/>
                </a:solidFill>
                <a:latin typeface="Cambria"/>
                <a:ea typeface="Cambria"/>
                <a:cs typeface="Cambria"/>
                <a:sym typeface="Cambria"/>
              </a:rPr>
              <a:t>Variance is the amount by which predicted value of the target function will change if training data is used</a:t>
            </a:r>
            <a:endParaRPr/>
          </a:p>
        </p:txBody>
      </p:sp>
      <p:sp>
        <p:nvSpPr>
          <p:cNvPr id="707" name="Google Shape;707;p96"/>
          <p:cNvSpPr/>
          <p:nvPr/>
        </p:nvSpPr>
        <p:spPr>
          <a:xfrm>
            <a:off x="285750" y="2354997"/>
            <a:ext cx="8763000" cy="341632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14000"/>
              </a:lnSpc>
              <a:spcBef>
                <a:spcPts val="0"/>
              </a:spcBef>
              <a:spcAft>
                <a:spcPts val="0"/>
              </a:spcAft>
              <a:buClr>
                <a:schemeClr val="dk1"/>
              </a:buClr>
              <a:buSzPct val="125000"/>
              <a:buFont typeface="Arial"/>
              <a:buChar char="•"/>
            </a:pPr>
            <a:r>
              <a:rPr lang="en-US" sz="2400" b="1" dirty="0">
                <a:solidFill>
                  <a:schemeClr val="dk1"/>
                </a:solidFill>
                <a:latin typeface="Cambria"/>
                <a:ea typeface="Cambria"/>
                <a:cs typeface="Cambria"/>
                <a:sym typeface="Cambria"/>
              </a:rPr>
              <a:t>Low Variance</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smtClean="0">
                <a:solidFill>
                  <a:schemeClr val="dk1"/>
                </a:solidFill>
                <a:latin typeface="Cambria"/>
                <a:ea typeface="Cambria"/>
                <a:cs typeface="Cambria"/>
                <a:sym typeface="Cambria"/>
              </a:rPr>
              <a:t>Suggests </a:t>
            </a:r>
            <a:r>
              <a:rPr lang="en-US" sz="2400" b="0" i="0" u="none" strike="noStrike" cap="none" dirty="0">
                <a:solidFill>
                  <a:schemeClr val="dk1"/>
                </a:solidFill>
                <a:latin typeface="Cambria"/>
                <a:ea typeface="Cambria"/>
                <a:cs typeface="Cambria"/>
                <a:sym typeface="Cambria"/>
              </a:rPr>
              <a:t>small change in predicted value </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For examples Linear Regression, Linear Discriminant Analysis </a:t>
            </a:r>
            <a:endParaRPr sz="2400" b="0" i="0" u="none" strike="noStrike" cap="none" dirty="0">
              <a:solidFill>
                <a:schemeClr val="dk1"/>
              </a:solidFill>
              <a:latin typeface="Cambria"/>
              <a:ea typeface="Cambria"/>
              <a:cs typeface="Cambria"/>
              <a:sym typeface="Cambria"/>
            </a:endParaRPr>
          </a:p>
          <a:p>
            <a:pPr marL="800100" marR="0" lvl="1" indent="-190500" algn="l" rtl="0">
              <a:lnSpc>
                <a:spcPct val="114000"/>
              </a:lnSpc>
              <a:spcBef>
                <a:spcPts val="0"/>
              </a:spcBef>
              <a:spcAft>
                <a:spcPts val="0"/>
              </a:spcAft>
              <a:buClr>
                <a:schemeClr val="dk1"/>
              </a:buClr>
              <a:buSzPts val="2400"/>
              <a:buFont typeface="Courier New"/>
              <a:buNone/>
            </a:pPr>
            <a:endParaRPr sz="2400" b="0" i="0" u="none" strike="noStrike" cap="none" dirty="0">
              <a:solidFill>
                <a:schemeClr val="dk1"/>
              </a:solidFill>
              <a:latin typeface="Cambria"/>
              <a:ea typeface="Cambria"/>
              <a:cs typeface="Cambria"/>
              <a:sym typeface="Cambria"/>
            </a:endParaRPr>
          </a:p>
          <a:p>
            <a:pPr marL="285750" marR="0" lvl="0" indent="-285750" algn="l" rtl="0">
              <a:lnSpc>
                <a:spcPct val="114000"/>
              </a:lnSpc>
              <a:spcBef>
                <a:spcPts val="0"/>
              </a:spcBef>
              <a:spcAft>
                <a:spcPts val="0"/>
              </a:spcAft>
              <a:buClr>
                <a:schemeClr val="dk1"/>
              </a:buClr>
              <a:buSzPct val="125000"/>
              <a:buFont typeface="Arial"/>
              <a:buChar char="•"/>
            </a:pPr>
            <a:r>
              <a:rPr lang="en-US" sz="2400" b="1" dirty="0">
                <a:solidFill>
                  <a:schemeClr val="dk1"/>
                </a:solidFill>
                <a:latin typeface="Cambria"/>
                <a:ea typeface="Cambria"/>
                <a:cs typeface="Cambria"/>
                <a:sym typeface="Cambria"/>
              </a:rPr>
              <a:t>High Variance</a:t>
            </a:r>
            <a:endParaRPr sz="2400" b="1"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Suggests large changes in predicted value </a:t>
            </a:r>
            <a:endParaRPr dirty="0"/>
          </a:p>
          <a:p>
            <a:pPr marL="800100" marR="0" lvl="1" indent="-342900" algn="l" rtl="0">
              <a:lnSpc>
                <a:spcPct val="114000"/>
              </a:lnSpc>
              <a:spcBef>
                <a:spcPts val="0"/>
              </a:spcBef>
              <a:spcAft>
                <a:spcPts val="0"/>
              </a:spcAft>
              <a:buClr>
                <a:schemeClr val="dk1"/>
              </a:buClr>
              <a:buSzPct val="75000"/>
              <a:buFont typeface="Courier New"/>
              <a:buChar char="o"/>
            </a:pPr>
            <a:r>
              <a:rPr lang="en-US" sz="2400" b="0" i="0" u="none" strike="noStrike" cap="none" dirty="0">
                <a:solidFill>
                  <a:schemeClr val="dk1"/>
                </a:solidFill>
                <a:latin typeface="Cambria"/>
                <a:ea typeface="Cambria"/>
                <a:cs typeface="Cambria"/>
                <a:sym typeface="Cambria"/>
              </a:rPr>
              <a:t>For Examples k-Nearest Neighbors and Support Vector Machines</a:t>
            </a:r>
            <a:endParaRPr dirty="0"/>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97"/>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Irreducible error</a:t>
            </a:r>
            <a:endParaRPr sz="2400" b="1">
              <a:solidFill>
                <a:schemeClr val="dk1"/>
              </a:solidFill>
              <a:latin typeface="Cambria"/>
              <a:ea typeface="Cambria"/>
              <a:cs typeface="Cambria"/>
              <a:sym typeface="Cambria"/>
            </a:endParaRPr>
          </a:p>
        </p:txBody>
      </p:sp>
      <p:sp>
        <p:nvSpPr>
          <p:cNvPr id="713" name="Google Shape;713;p97"/>
          <p:cNvSpPr/>
          <p:nvPr/>
        </p:nvSpPr>
        <p:spPr>
          <a:xfrm>
            <a:off x="381000" y="1211036"/>
            <a:ext cx="8382000" cy="4435929"/>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Even from a perfect model, we might not be able to remove the errors completely made by it</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This is because the training data itself may contain noise. This error is called Irreducible error or Bayes’ error rate or Optimum Error rate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While we cannot do anything about the Irreducible Error, we focus on  reducing  the errors due to bias and variance</a:t>
            </a:r>
            <a:endParaRPr sz="2400" dirty="0">
              <a:solidFill>
                <a:srgbClr val="000000"/>
              </a:solidFill>
              <a:latin typeface="Cambria"/>
              <a:ea typeface="Cambria"/>
              <a:cs typeface="Cambria"/>
              <a:sym typeface="Cambria"/>
            </a:endParaRP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98"/>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Total Error</a:t>
            </a:r>
            <a:endParaRPr/>
          </a:p>
        </p:txBody>
      </p:sp>
      <p:sp>
        <p:nvSpPr>
          <p:cNvPr id="719" name="Google Shape;719;p98"/>
          <p:cNvSpPr/>
          <p:nvPr/>
        </p:nvSpPr>
        <p:spPr>
          <a:xfrm>
            <a:off x="152400" y="1143000"/>
            <a:ext cx="8763000" cy="23083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The prediction error for any machine learning algorithm can be broken down into three parts: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Bias Error</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Variance Error </a:t>
            </a:r>
            <a:endParaRPr dirty="0"/>
          </a:p>
          <a:p>
            <a:pPr marL="800100" marR="0" lvl="1" indent="-342900" algn="l" rtl="0">
              <a:lnSpc>
                <a:spcPct val="114000"/>
              </a:lnSpc>
              <a:spcBef>
                <a:spcPts val="0"/>
              </a:spcBef>
              <a:spcAft>
                <a:spcPts val="0"/>
              </a:spcAft>
              <a:buClr>
                <a:schemeClr val="dk1"/>
              </a:buClr>
              <a:buSzPct val="75000"/>
              <a:buFont typeface="Courier New" panose="02070309020205020404" pitchFamily="49" charset="0"/>
              <a:buChar char="o"/>
            </a:pPr>
            <a:r>
              <a:rPr lang="en-US" sz="2400" b="0" i="0" u="none" strike="noStrike" cap="none" dirty="0">
                <a:solidFill>
                  <a:schemeClr val="dk1"/>
                </a:solidFill>
                <a:latin typeface="Cambria"/>
                <a:ea typeface="Cambria"/>
                <a:cs typeface="Cambria"/>
                <a:sym typeface="Cambria"/>
              </a:rPr>
              <a:t>Irreducible Error</a:t>
            </a:r>
            <a:endParaRPr dirty="0"/>
          </a:p>
        </p:txBody>
      </p:sp>
      <p:grpSp>
        <p:nvGrpSpPr>
          <p:cNvPr id="720" name="Google Shape;720;p98"/>
          <p:cNvGrpSpPr/>
          <p:nvPr/>
        </p:nvGrpSpPr>
        <p:grpSpPr>
          <a:xfrm>
            <a:off x="838200" y="3962400"/>
            <a:ext cx="7467600" cy="828676"/>
            <a:chOff x="1643063" y="3514725"/>
            <a:chExt cx="5857875" cy="552450"/>
          </a:xfrm>
        </p:grpSpPr>
        <p:pic>
          <p:nvPicPr>
            <p:cNvPr id="721" name="Google Shape;721;p98"/>
            <p:cNvPicPr preferRelativeResize="0"/>
            <p:nvPr/>
          </p:nvPicPr>
          <p:blipFill rotWithShape="1">
            <a:blip r:embed="rId3">
              <a:alphaModFix/>
            </a:blip>
            <a:srcRect/>
            <a:stretch/>
          </p:blipFill>
          <p:spPr>
            <a:xfrm>
              <a:off x="1643063" y="3514725"/>
              <a:ext cx="5857875" cy="552450"/>
            </a:xfrm>
            <a:prstGeom prst="rect">
              <a:avLst/>
            </a:prstGeom>
            <a:noFill/>
            <a:ln>
              <a:noFill/>
            </a:ln>
          </p:spPr>
        </p:pic>
        <p:sp>
          <p:nvSpPr>
            <p:cNvPr id="722" name="Google Shape;722;p98"/>
            <p:cNvSpPr txBox="1"/>
            <p:nvPr/>
          </p:nvSpPr>
          <p:spPr>
            <a:xfrm>
              <a:off x="1975500" y="3577500"/>
              <a:ext cx="5193000" cy="426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2400"/>
                <a:buFont typeface="Cambria"/>
                <a:buNone/>
              </a:pPr>
              <a:r>
                <a:rPr lang="en-US" sz="2400">
                  <a:solidFill>
                    <a:schemeClr val="dk1"/>
                  </a:solidFill>
                  <a:latin typeface="Cambria"/>
                  <a:ea typeface="Cambria"/>
                  <a:cs typeface="Cambria"/>
                  <a:sym typeface="Cambria"/>
                </a:rPr>
                <a:t>Total Error = Bias + Variance + Irreducible Error</a:t>
              </a:r>
              <a:endParaRPr sz="2400">
                <a:solidFill>
                  <a:schemeClr val="dk1"/>
                </a:solidFill>
                <a:latin typeface="Cambria"/>
                <a:ea typeface="Cambria"/>
                <a:cs typeface="Cambria"/>
                <a:sym typeface="Cambria"/>
              </a:endParaRPr>
            </a:p>
          </p:txBody>
        </p:sp>
      </p:gr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99"/>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Total Error</a:t>
            </a:r>
            <a:endParaRPr/>
          </a:p>
        </p:txBody>
      </p:sp>
      <p:sp>
        <p:nvSpPr>
          <p:cNvPr id="728" name="Google Shape;728;p99"/>
          <p:cNvSpPr/>
          <p:nvPr/>
        </p:nvSpPr>
        <p:spPr>
          <a:xfrm>
            <a:off x="381000" y="1194707"/>
            <a:ext cx="8382000" cy="4468586"/>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14000"/>
              </a:lnSpc>
              <a:spcBef>
                <a:spcPts val="0"/>
              </a:spcBef>
              <a:spcAft>
                <a:spcPts val="0"/>
              </a:spcAft>
              <a:buNone/>
            </a:pPr>
            <a:r>
              <a:rPr lang="en-US" sz="2400" dirty="0">
                <a:solidFill>
                  <a:srgbClr val="000000"/>
                </a:solidFill>
                <a:latin typeface="Cambria"/>
                <a:ea typeface="Cambria"/>
                <a:cs typeface="Cambria"/>
                <a:sym typeface="Cambria"/>
              </a:rPr>
              <a:t>We can divide the received data into three parts:</a:t>
            </a:r>
            <a:endParaRPr dirty="0"/>
          </a:p>
          <a:p>
            <a:pPr marL="285750" marR="0" lvl="0" indent="-133350" algn="l" rtl="0">
              <a:lnSpc>
                <a:spcPct val="114000"/>
              </a:lnSpc>
              <a:spcBef>
                <a:spcPts val="0"/>
              </a:spcBef>
              <a:spcAft>
                <a:spcPts val="0"/>
              </a:spcAft>
              <a:buClr>
                <a:schemeClr val="dk1"/>
              </a:buClr>
              <a:buSzPts val="2400"/>
              <a:buFont typeface="Arial"/>
              <a:buNone/>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b="1" dirty="0">
                <a:solidFill>
                  <a:srgbClr val="000000"/>
                </a:solidFill>
                <a:latin typeface="Cambria"/>
                <a:ea typeface="Cambria"/>
                <a:cs typeface="Cambria"/>
                <a:sym typeface="Cambria"/>
              </a:rPr>
              <a:t>Training Set</a:t>
            </a:r>
            <a:r>
              <a:rPr lang="en-US" sz="2400" dirty="0">
                <a:solidFill>
                  <a:srgbClr val="000000"/>
                </a:solidFill>
                <a:latin typeface="Cambria"/>
                <a:ea typeface="Cambria"/>
                <a:cs typeface="Cambria"/>
                <a:sym typeface="Cambria"/>
              </a:rPr>
              <a:t>: It is 60% of the data and used for training a model</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b="1" dirty="0">
                <a:solidFill>
                  <a:srgbClr val="000000"/>
                </a:solidFill>
                <a:latin typeface="Cambria"/>
                <a:ea typeface="Cambria"/>
                <a:cs typeface="Cambria"/>
                <a:sym typeface="Cambria"/>
              </a:rPr>
              <a:t>Validation Set</a:t>
            </a:r>
            <a:r>
              <a:rPr lang="en-US" sz="2400" dirty="0">
                <a:solidFill>
                  <a:srgbClr val="000000"/>
                </a:solidFill>
                <a:latin typeface="Cambria"/>
                <a:ea typeface="Cambria"/>
                <a:cs typeface="Cambria"/>
                <a:sym typeface="Cambria"/>
              </a:rPr>
              <a:t>: It is typically 20% of the data and  used to test the quality of the trained model</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b="1" dirty="0">
                <a:solidFill>
                  <a:srgbClr val="000000"/>
                </a:solidFill>
                <a:latin typeface="Cambria"/>
                <a:ea typeface="Cambria"/>
                <a:cs typeface="Cambria"/>
                <a:sym typeface="Cambria"/>
              </a:rPr>
              <a:t>Test Set</a:t>
            </a:r>
            <a:r>
              <a:rPr lang="en-US" sz="2400" dirty="0">
                <a:solidFill>
                  <a:srgbClr val="000000"/>
                </a:solidFill>
                <a:latin typeface="Cambria"/>
                <a:ea typeface="Cambria"/>
                <a:cs typeface="Cambria"/>
                <a:sym typeface="Cambria"/>
              </a:rPr>
              <a:t>: It is typically 20% of the data and used is to report the accuracy of the final model</a:t>
            </a:r>
            <a:endParaRPr dirty="0"/>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100"/>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Effect of model complexity</a:t>
            </a:r>
            <a:endParaRPr/>
          </a:p>
        </p:txBody>
      </p:sp>
      <p:sp>
        <p:nvSpPr>
          <p:cNvPr id="734" name="Google Shape;734;p100"/>
          <p:cNvSpPr/>
          <p:nvPr/>
        </p:nvSpPr>
        <p:spPr>
          <a:xfrm>
            <a:off x="304800" y="838198"/>
            <a:ext cx="8382000" cy="193899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If the model is not performing well, it is usually a high bias or a high variance problem</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The figure below graphically shows the effect of model complexity on error due to bias and variance</a:t>
            </a:r>
            <a:endParaRPr dirty="0"/>
          </a:p>
        </p:txBody>
      </p:sp>
      <p:pic>
        <p:nvPicPr>
          <p:cNvPr id="735" name="Google Shape;735;p100"/>
          <p:cNvPicPr preferRelativeResize="0"/>
          <p:nvPr/>
        </p:nvPicPr>
        <p:blipFill rotWithShape="1">
          <a:blip r:embed="rId3">
            <a:alphaModFix/>
          </a:blip>
          <a:srcRect/>
          <a:stretch/>
        </p:blipFill>
        <p:spPr>
          <a:xfrm>
            <a:off x="2687350" y="3200400"/>
            <a:ext cx="3769300" cy="2963800"/>
          </a:xfrm>
          <a:prstGeom prst="rect">
            <a:avLst/>
          </a:prstGeom>
          <a:noFill/>
          <a:ln>
            <a:noFill/>
          </a:ln>
        </p:spPr>
      </p:pic>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01"/>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Effect of model complexity</a:t>
            </a:r>
            <a:endParaRPr/>
          </a:p>
        </p:txBody>
      </p:sp>
      <p:pic>
        <p:nvPicPr>
          <p:cNvPr id="741" name="Google Shape;741;p101"/>
          <p:cNvPicPr preferRelativeResize="0"/>
          <p:nvPr/>
        </p:nvPicPr>
        <p:blipFill rotWithShape="1">
          <a:blip r:embed="rId3">
            <a:alphaModFix/>
          </a:blip>
          <a:srcRect/>
          <a:stretch/>
        </p:blipFill>
        <p:spPr>
          <a:xfrm>
            <a:off x="2763550" y="838200"/>
            <a:ext cx="3484850" cy="2667000"/>
          </a:xfrm>
          <a:prstGeom prst="rect">
            <a:avLst/>
          </a:prstGeom>
          <a:noFill/>
          <a:ln>
            <a:noFill/>
          </a:ln>
        </p:spPr>
      </p:pic>
      <p:sp>
        <p:nvSpPr>
          <p:cNvPr id="742" name="Google Shape;742;p101"/>
          <p:cNvSpPr/>
          <p:nvPr/>
        </p:nvSpPr>
        <p:spPr>
          <a:xfrm>
            <a:off x="457200" y="3548738"/>
            <a:ext cx="8361650" cy="267765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Increasing the complexity results into reduction in error due to lower bias in the model.</a:t>
            </a:r>
            <a:endParaRPr dirty="0"/>
          </a:p>
          <a:p>
            <a:pPr marR="0" lvl="0" algn="l" rtl="0">
              <a:lnSpc>
                <a:spcPct val="114000"/>
              </a:lnSpc>
              <a:spcBef>
                <a:spcPts val="0"/>
              </a:spcBef>
              <a:spcAft>
                <a:spcPts val="0"/>
              </a:spcAft>
              <a:buSzPct val="125000"/>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This happens till a particular point</a:t>
            </a:r>
            <a:endParaRPr dirty="0"/>
          </a:p>
          <a:p>
            <a:pPr marL="342900" marR="0" lvl="0" indent="-342900" algn="l" rtl="0">
              <a:lnSpc>
                <a:spcPct val="114000"/>
              </a:lnSpc>
              <a:spcBef>
                <a:spcPts val="0"/>
              </a:spcBef>
              <a:spcAft>
                <a:spcPts val="0"/>
              </a:spcAft>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As the complexity of model increases, variance increases and </a:t>
            </a:r>
            <a:r>
              <a:rPr lang="en-US" sz="2400" dirty="0" err="1">
                <a:solidFill>
                  <a:schemeClr val="dk1"/>
                </a:solidFill>
                <a:latin typeface="Cambria"/>
                <a:ea typeface="Cambria"/>
                <a:cs typeface="Cambria"/>
                <a:sym typeface="Cambria"/>
              </a:rPr>
              <a:t>overfitting</a:t>
            </a:r>
            <a:r>
              <a:rPr lang="en-US" sz="2400" dirty="0">
                <a:solidFill>
                  <a:schemeClr val="dk1"/>
                </a:solidFill>
                <a:latin typeface="Cambria"/>
                <a:ea typeface="Cambria"/>
                <a:cs typeface="Cambria"/>
                <a:sym typeface="Cambria"/>
              </a:rPr>
              <a:t> takes place </a:t>
            </a:r>
            <a:endParaRPr dirty="0"/>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02"/>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Bias-Variance Trade-Off</a:t>
            </a:r>
            <a:endParaRPr sz="2400" b="1">
              <a:solidFill>
                <a:schemeClr val="dk1"/>
              </a:solidFill>
              <a:latin typeface="Cambria"/>
              <a:ea typeface="Cambria"/>
              <a:cs typeface="Cambria"/>
              <a:sym typeface="Cambria"/>
            </a:endParaRPr>
          </a:p>
        </p:txBody>
      </p:sp>
      <p:sp>
        <p:nvSpPr>
          <p:cNvPr id="748" name="Google Shape;748;p102"/>
          <p:cNvSpPr/>
          <p:nvPr/>
        </p:nvSpPr>
        <p:spPr>
          <a:xfrm>
            <a:off x="163284" y="1351508"/>
            <a:ext cx="4419600" cy="415498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Trade-off is tension between the error introduced by the bias and the variance</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A balance between these two types of errors is known as the trade-off management of bias-variance errors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dirty="0">
                <a:solidFill>
                  <a:schemeClr val="dk1"/>
                </a:solidFill>
                <a:latin typeface="Cambria"/>
                <a:ea typeface="Cambria"/>
                <a:cs typeface="Cambria"/>
                <a:sym typeface="Cambria"/>
              </a:rPr>
              <a:t>For example Ensemble learning </a:t>
            </a:r>
            <a:endParaRPr dirty="0"/>
          </a:p>
        </p:txBody>
      </p:sp>
      <p:pic>
        <p:nvPicPr>
          <p:cNvPr id="749" name="Google Shape;749;p102"/>
          <p:cNvPicPr preferRelativeResize="0"/>
          <p:nvPr/>
        </p:nvPicPr>
        <p:blipFill rotWithShape="1">
          <a:blip r:embed="rId3">
            <a:alphaModFix/>
          </a:blip>
          <a:srcRect l="4617" r="8425"/>
          <a:stretch/>
        </p:blipFill>
        <p:spPr>
          <a:xfrm>
            <a:off x="4648200" y="1666354"/>
            <a:ext cx="4495800" cy="3525292"/>
          </a:xfrm>
          <a:prstGeom prst="rect">
            <a:avLst/>
          </a:prstGeom>
          <a:noFill/>
          <a:ln>
            <a:noFill/>
          </a:ln>
        </p:spPr>
      </p:pic>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10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sp>
        <p:nvSpPr>
          <p:cNvPr id="756" name="Google Shape;756;p103"/>
          <p:cNvSpPr/>
          <p:nvPr/>
        </p:nvSpPr>
        <p:spPr>
          <a:xfrm>
            <a:off x="304800" y="990600"/>
            <a:ext cx="4419600" cy="411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Cambria"/>
              <a:ea typeface="Cambria"/>
              <a:cs typeface="Cambria"/>
              <a:sym typeface="Cambria"/>
            </a:endParaRPr>
          </a:p>
        </p:txBody>
      </p:sp>
      <p:pic>
        <p:nvPicPr>
          <p:cNvPr id="757" name="Google Shape;757;p103"/>
          <p:cNvPicPr preferRelativeResize="0"/>
          <p:nvPr/>
        </p:nvPicPr>
        <p:blipFill rotWithShape="1">
          <a:blip r:embed="rId3">
            <a:alphaModFix/>
          </a:blip>
          <a:srcRect b="4182"/>
          <a:stretch/>
        </p:blipFill>
        <p:spPr>
          <a:xfrm>
            <a:off x="293914" y="1676400"/>
            <a:ext cx="7937500" cy="5181600"/>
          </a:xfrm>
          <a:prstGeom prst="rect">
            <a:avLst/>
          </a:prstGeom>
          <a:noFill/>
          <a:ln>
            <a:noFill/>
          </a:ln>
        </p:spPr>
      </p:pic>
      <p:sp>
        <p:nvSpPr>
          <p:cNvPr id="758" name="Google Shape;758;p103"/>
          <p:cNvSpPr txBox="1"/>
          <p:nvPr/>
        </p:nvSpPr>
        <p:spPr>
          <a:xfrm>
            <a:off x="1981200" y="3124200"/>
            <a:ext cx="574675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a:solidFill>
                  <a:schemeClr val="dk1"/>
                </a:solidFill>
                <a:latin typeface="Cambria"/>
                <a:ea typeface="Cambria"/>
                <a:cs typeface="Cambria"/>
                <a:sym typeface="Cambria"/>
              </a:rPr>
              <a:t>Data Inconsistencies in Machine Learning </a:t>
            </a:r>
            <a:endParaRPr sz="3600" b="1">
              <a:solidFill>
                <a:schemeClr val="dk1"/>
              </a:solidFill>
              <a:latin typeface="Cambria"/>
              <a:ea typeface="Cambria"/>
              <a:cs typeface="Cambria"/>
              <a:sym typeface="Cambria"/>
            </a:endParaRPr>
          </a:p>
        </p:txBody>
      </p:sp>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04"/>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Data Inconsistencies in Machine Learning</a:t>
            </a:r>
            <a:endParaRPr/>
          </a:p>
        </p:txBody>
      </p:sp>
      <p:sp>
        <p:nvSpPr>
          <p:cNvPr id="764" name="Google Shape;764;p104"/>
          <p:cNvSpPr/>
          <p:nvPr/>
        </p:nvSpPr>
        <p:spPr>
          <a:xfrm>
            <a:off x="381000" y="1333500"/>
            <a:ext cx="8382000" cy="41910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rgbClr val="000000"/>
              </a:buClr>
              <a:buSzPct val="125000"/>
              <a:buFont typeface="Arial"/>
              <a:buChar char="•"/>
            </a:pPr>
            <a:r>
              <a:rPr lang="en-US" sz="2400" dirty="0">
                <a:solidFill>
                  <a:srgbClr val="000000"/>
                </a:solidFill>
                <a:latin typeface="Cambria"/>
                <a:ea typeface="Cambria"/>
                <a:cs typeface="Cambria"/>
                <a:sym typeface="Cambria"/>
              </a:rPr>
              <a:t>Some Data Inconsistencies </a:t>
            </a:r>
            <a:r>
              <a:rPr lang="en-US" sz="2400" dirty="0" smtClean="0">
                <a:solidFill>
                  <a:srgbClr val="000000"/>
                </a:solidFill>
                <a:latin typeface="Cambria"/>
                <a:ea typeface="Cambria"/>
                <a:cs typeface="Cambria"/>
                <a:sym typeface="Cambria"/>
              </a:rPr>
              <a:t>are:</a:t>
            </a:r>
            <a:endParaRPr dirty="0"/>
          </a:p>
          <a:p>
            <a:pPr marL="800100" marR="0" lvl="1" indent="-342900" algn="l" rtl="0">
              <a:lnSpc>
                <a:spcPct val="114000"/>
              </a:lnSpc>
              <a:spcBef>
                <a:spcPts val="0"/>
              </a:spcBef>
              <a:spcAft>
                <a:spcPts val="0"/>
              </a:spcAft>
              <a:buClr>
                <a:srgbClr val="000000"/>
              </a:buClr>
              <a:buSzPts val="2400"/>
              <a:buFont typeface="Courier New"/>
              <a:buChar char="o"/>
            </a:pPr>
            <a:r>
              <a:rPr lang="en-US" sz="2400" b="0" i="0" u="none" strike="noStrike" cap="none" dirty="0">
                <a:solidFill>
                  <a:srgbClr val="000000"/>
                </a:solidFill>
                <a:latin typeface="Cambria"/>
                <a:ea typeface="Cambria"/>
                <a:cs typeface="Cambria"/>
                <a:sym typeface="Cambria"/>
              </a:rPr>
              <a:t>Unpredictable Data Formats</a:t>
            </a:r>
            <a:endParaRPr dirty="0"/>
          </a:p>
          <a:p>
            <a:pPr marL="800100" marR="0" lvl="1" indent="-342900" algn="l" rtl="0">
              <a:lnSpc>
                <a:spcPct val="114000"/>
              </a:lnSpc>
              <a:spcBef>
                <a:spcPts val="0"/>
              </a:spcBef>
              <a:spcAft>
                <a:spcPts val="0"/>
              </a:spcAft>
              <a:buClr>
                <a:srgbClr val="000000"/>
              </a:buClr>
              <a:buSzPts val="2400"/>
              <a:buFont typeface="Courier New"/>
              <a:buChar char="o"/>
            </a:pPr>
            <a:r>
              <a:rPr lang="en-US" sz="2400" b="0" i="0" u="none" strike="noStrike" cap="none" dirty="0">
                <a:solidFill>
                  <a:srgbClr val="000000"/>
                </a:solidFill>
                <a:latin typeface="Cambria"/>
                <a:ea typeface="Cambria"/>
                <a:cs typeface="Cambria"/>
                <a:sym typeface="Cambria"/>
              </a:rPr>
              <a:t>Under Fitting</a:t>
            </a:r>
            <a:endParaRPr dirty="0"/>
          </a:p>
          <a:p>
            <a:pPr marL="800100" marR="0" lvl="1" indent="-342900" algn="l" rtl="0">
              <a:lnSpc>
                <a:spcPct val="114000"/>
              </a:lnSpc>
              <a:spcBef>
                <a:spcPts val="0"/>
              </a:spcBef>
              <a:spcAft>
                <a:spcPts val="0"/>
              </a:spcAft>
              <a:buClr>
                <a:srgbClr val="000000"/>
              </a:buClr>
              <a:buSzPts val="2400"/>
              <a:buFont typeface="Courier New"/>
              <a:buChar char="o"/>
            </a:pPr>
            <a:r>
              <a:rPr lang="en-US" sz="2400" b="0" i="0" u="none" strike="noStrike" cap="none" dirty="0">
                <a:solidFill>
                  <a:srgbClr val="000000"/>
                </a:solidFill>
                <a:latin typeface="Cambria"/>
                <a:ea typeface="Cambria"/>
                <a:cs typeface="Cambria"/>
                <a:sym typeface="Cambria"/>
              </a:rPr>
              <a:t>Over Fitting</a:t>
            </a:r>
            <a:endParaRPr dirty="0"/>
          </a:p>
          <a:p>
            <a:pPr marL="800100" marR="0" lvl="1" indent="-342900" algn="l" rtl="0">
              <a:lnSpc>
                <a:spcPct val="114000"/>
              </a:lnSpc>
              <a:spcBef>
                <a:spcPts val="0"/>
              </a:spcBef>
              <a:spcAft>
                <a:spcPts val="0"/>
              </a:spcAft>
              <a:buClr>
                <a:srgbClr val="000000"/>
              </a:buClr>
              <a:buSzPts val="2400"/>
              <a:buFont typeface="Courier New"/>
              <a:buChar char="o"/>
            </a:pPr>
            <a:r>
              <a:rPr lang="en-US" sz="2400" b="0" i="0" u="none" strike="noStrike" cap="none" dirty="0">
                <a:solidFill>
                  <a:srgbClr val="000000"/>
                </a:solidFill>
                <a:latin typeface="Cambria"/>
                <a:ea typeface="Cambria"/>
                <a:cs typeface="Cambria"/>
                <a:sym typeface="Cambria"/>
              </a:rPr>
              <a:t>Data Instability</a:t>
            </a:r>
            <a:endParaRPr dirty="0"/>
          </a:p>
          <a:p>
            <a:pPr marL="342900" marR="0" lvl="0" indent="-190500" algn="l" rtl="0">
              <a:lnSpc>
                <a:spcPct val="114000"/>
              </a:lnSpc>
              <a:spcBef>
                <a:spcPts val="0"/>
              </a:spcBef>
              <a:spcAft>
                <a:spcPts val="0"/>
              </a:spcAft>
              <a:buClr>
                <a:schemeClr val="dk1"/>
              </a:buClr>
              <a:buSzPts val="2400"/>
              <a:buFont typeface="Arial"/>
              <a:buNone/>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a:buChar char="•"/>
            </a:pPr>
            <a:r>
              <a:rPr lang="en-US" sz="2400" dirty="0">
                <a:solidFill>
                  <a:srgbClr val="000000"/>
                </a:solidFill>
                <a:latin typeface="Cambria"/>
                <a:ea typeface="Cambria"/>
                <a:cs typeface="Cambria"/>
                <a:sym typeface="Cambria"/>
              </a:rPr>
              <a:t>There are some established processes to address these inconsistencies</a:t>
            </a:r>
            <a:endParaRPr dirty="0"/>
          </a:p>
        </p:txBody>
      </p:sp>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05"/>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Unpredictable Data Formats</a:t>
            </a:r>
            <a:endParaRPr/>
          </a:p>
        </p:txBody>
      </p:sp>
      <p:sp>
        <p:nvSpPr>
          <p:cNvPr id="770" name="Google Shape;770;p105"/>
          <p:cNvSpPr/>
          <p:nvPr/>
        </p:nvSpPr>
        <p:spPr>
          <a:xfrm>
            <a:off x="381000" y="956582"/>
            <a:ext cx="8382000" cy="4944836"/>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Complexity will creep in when the new data entering the system comes in formats that are not supported by the machine learning system</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Machine learning is meant to work with new data constantly coming into the system and learning from that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It is now difficult to say if our models work well for the new data which has  instability in the formats, unless there is a mechanism built to handle this</a:t>
            </a:r>
            <a:endParaRPr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3"/>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Advantages of Machine Learning</a:t>
            </a:r>
            <a:endParaRPr sz="2400" b="1" i="0" u="none" strike="noStrike" cap="none">
              <a:solidFill>
                <a:schemeClr val="dk1"/>
              </a:solidFill>
              <a:latin typeface="Cambria"/>
              <a:ea typeface="Cambria"/>
              <a:cs typeface="Cambria"/>
              <a:sym typeface="Cambria"/>
            </a:endParaRPr>
          </a:p>
        </p:txBody>
      </p:sp>
      <p:sp>
        <p:nvSpPr>
          <p:cNvPr id="253" name="Google Shape;253;p43"/>
          <p:cNvSpPr/>
          <p:nvPr/>
        </p:nvSpPr>
        <p:spPr>
          <a:xfrm>
            <a:off x="381000" y="1197429"/>
            <a:ext cx="8382000" cy="4463143"/>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Easily identifies trends and patterns</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No human intervention needed</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Cheap and flexible — can apply to any learning task</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Automatic method to search for hypotheses explaining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Continuous Improvement</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06"/>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Under Fitting</a:t>
            </a:r>
            <a:endParaRPr sz="2400" b="1">
              <a:solidFill>
                <a:schemeClr val="dk1"/>
              </a:solidFill>
              <a:latin typeface="Cambria"/>
              <a:ea typeface="Cambria"/>
              <a:cs typeface="Cambria"/>
              <a:sym typeface="Cambria"/>
            </a:endParaRPr>
          </a:p>
        </p:txBody>
      </p:sp>
      <p:sp>
        <p:nvSpPr>
          <p:cNvPr id="776" name="Google Shape;776;p106"/>
          <p:cNvSpPr/>
          <p:nvPr/>
        </p:nvSpPr>
        <p:spPr>
          <a:xfrm>
            <a:off x="304800" y="1001484"/>
            <a:ext cx="8534400" cy="120032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a:buChar char="•"/>
            </a:pPr>
            <a:r>
              <a:rPr lang="en-US" sz="2400" dirty="0">
                <a:solidFill>
                  <a:schemeClr val="dk1"/>
                </a:solidFill>
                <a:latin typeface="Cambria"/>
                <a:ea typeface="Cambria"/>
                <a:cs typeface="Cambria"/>
                <a:sym typeface="Cambria"/>
              </a:rPr>
              <a:t>A model is said to be under-fitting when it doesn't take into consideration enough information to accurately model the actual data</a:t>
            </a:r>
            <a:endParaRPr dirty="0"/>
          </a:p>
        </p:txBody>
      </p:sp>
      <p:pic>
        <p:nvPicPr>
          <p:cNvPr id="777" name="Google Shape;777;p106"/>
          <p:cNvPicPr preferRelativeResize="0"/>
          <p:nvPr/>
        </p:nvPicPr>
        <p:blipFill rotWithShape="1">
          <a:blip r:embed="rId3">
            <a:alphaModFix/>
          </a:blip>
          <a:srcRect/>
          <a:stretch/>
        </p:blipFill>
        <p:spPr>
          <a:xfrm>
            <a:off x="1828800" y="2438400"/>
            <a:ext cx="5486400" cy="3962400"/>
          </a:xfrm>
          <a:prstGeom prst="rect">
            <a:avLst/>
          </a:prstGeom>
          <a:noFill/>
          <a:ln>
            <a:noFill/>
          </a:ln>
        </p:spPr>
      </p:pic>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107"/>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Over Fitting</a:t>
            </a:r>
            <a:endParaRPr sz="2400" b="1">
              <a:solidFill>
                <a:schemeClr val="dk1"/>
              </a:solidFill>
              <a:latin typeface="Cambria"/>
              <a:ea typeface="Cambria"/>
              <a:cs typeface="Cambria"/>
              <a:sym typeface="Cambria"/>
            </a:endParaRPr>
          </a:p>
        </p:txBody>
      </p:sp>
      <p:sp>
        <p:nvSpPr>
          <p:cNvPr id="783" name="Google Shape;783;p107"/>
          <p:cNvSpPr/>
          <p:nvPr/>
        </p:nvSpPr>
        <p:spPr>
          <a:xfrm>
            <a:off x="304800" y="1066800"/>
            <a:ext cx="8534400" cy="830997"/>
          </a:xfrm>
          <a:prstGeom prst="rect">
            <a:avLst/>
          </a:prstGeom>
          <a:noFill/>
          <a:ln>
            <a:noFill/>
          </a:ln>
        </p:spPr>
        <p:txBody>
          <a:bodyPr spcFirstLastPara="1" wrap="square" lIns="91425" tIns="45700" rIns="91425" bIns="45700" anchor="t" anchorCtr="0">
            <a:noAutofit/>
          </a:bodyPr>
          <a:lstStyle/>
          <a:p>
            <a:pPr marL="0" marR="0" lvl="0" indent="0" algn="l" rtl="0">
              <a:lnSpc>
                <a:spcPct val="114000"/>
              </a:lnSpc>
              <a:spcBef>
                <a:spcPts val="0"/>
              </a:spcBef>
              <a:spcAft>
                <a:spcPts val="0"/>
              </a:spcAft>
              <a:buNone/>
            </a:pPr>
            <a:r>
              <a:rPr lang="en-US" sz="2400">
                <a:solidFill>
                  <a:schemeClr val="dk1"/>
                </a:solidFill>
                <a:latin typeface="Cambria"/>
                <a:ea typeface="Cambria"/>
                <a:cs typeface="Cambria"/>
                <a:sym typeface="Cambria"/>
              </a:rPr>
              <a:t>The Statistical model is said be over fitted if it describes noise instead of the relationships</a:t>
            </a:r>
            <a:endParaRPr/>
          </a:p>
        </p:txBody>
      </p:sp>
      <p:sp>
        <p:nvSpPr>
          <p:cNvPr id="784" name="Google Shape;784;p107"/>
          <p:cNvSpPr/>
          <p:nvPr/>
        </p:nvSpPr>
        <p:spPr>
          <a:xfrm>
            <a:off x="304800" y="2514600"/>
            <a:ext cx="3048000" cy="193899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4000"/>
              </a:lnSpc>
              <a:spcBef>
                <a:spcPts val="0"/>
              </a:spcBef>
              <a:spcAft>
                <a:spcPts val="0"/>
              </a:spcAft>
              <a:buClr>
                <a:schemeClr val="dk1"/>
              </a:buClr>
              <a:buSzPct val="125000"/>
              <a:buFont typeface="Arial"/>
              <a:buChar char="•"/>
            </a:pPr>
            <a:r>
              <a:rPr lang="en-US" sz="2400" dirty="0">
                <a:solidFill>
                  <a:schemeClr val="dk1"/>
                </a:solidFill>
                <a:latin typeface="Cambria"/>
                <a:ea typeface="Cambria"/>
                <a:cs typeface="Cambria"/>
                <a:sym typeface="Cambria"/>
              </a:rPr>
              <a:t>A large dataset also runs the risk of having the model </a:t>
            </a:r>
            <a:r>
              <a:rPr lang="en-US" sz="2400" dirty="0" err="1">
                <a:solidFill>
                  <a:schemeClr val="dk1"/>
                </a:solidFill>
                <a:latin typeface="Cambria"/>
                <a:ea typeface="Cambria"/>
                <a:cs typeface="Cambria"/>
                <a:sym typeface="Cambria"/>
              </a:rPr>
              <a:t>overfit</a:t>
            </a:r>
            <a:r>
              <a:rPr lang="en-US" sz="2400" dirty="0">
                <a:solidFill>
                  <a:schemeClr val="dk1"/>
                </a:solidFill>
                <a:latin typeface="Cambria"/>
                <a:ea typeface="Cambria"/>
                <a:cs typeface="Cambria"/>
                <a:sym typeface="Cambria"/>
              </a:rPr>
              <a:t> the data</a:t>
            </a:r>
            <a:endParaRPr dirty="0"/>
          </a:p>
        </p:txBody>
      </p:sp>
      <p:pic>
        <p:nvPicPr>
          <p:cNvPr id="785" name="Google Shape;785;p107"/>
          <p:cNvPicPr preferRelativeResize="0"/>
          <p:nvPr/>
        </p:nvPicPr>
        <p:blipFill rotWithShape="1">
          <a:blip r:embed="rId3">
            <a:alphaModFix/>
          </a:blip>
          <a:srcRect/>
          <a:stretch/>
        </p:blipFill>
        <p:spPr>
          <a:xfrm>
            <a:off x="3505200" y="2133600"/>
            <a:ext cx="5334000" cy="3810000"/>
          </a:xfrm>
          <a:prstGeom prst="rect">
            <a:avLst/>
          </a:prstGeom>
          <a:noFill/>
          <a:ln>
            <a:noFill/>
          </a:ln>
        </p:spPr>
      </p:pic>
    </p:spTree>
  </p:cSld>
  <p:clrMapOvr>
    <a:masterClrMapping/>
  </p:clrMapOvr>
  <p:transition>
    <p:fade thruBlk="1"/>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08"/>
          <p:cNvSpPr txBox="1"/>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mbria"/>
                <a:ea typeface="Cambria"/>
                <a:cs typeface="Cambria"/>
                <a:sym typeface="Cambria"/>
              </a:rPr>
              <a:t>Data Instability</a:t>
            </a:r>
            <a:endParaRPr/>
          </a:p>
        </p:txBody>
      </p:sp>
      <p:sp>
        <p:nvSpPr>
          <p:cNvPr id="791" name="Google Shape;791;p108"/>
          <p:cNvSpPr/>
          <p:nvPr/>
        </p:nvSpPr>
        <p:spPr>
          <a:xfrm>
            <a:off x="381000" y="1038224"/>
            <a:ext cx="8382000" cy="5297261"/>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Machine Learning Algorithms are usually robust to noise within the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A problem will occur if the outliers are due to manual error or misinterpretation of the relevant data</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This will result in a skewing of the data, which will ultimately end up in an incorrect model</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dirty="0">
              <a:solidFill>
                <a:srgbClr val="000000"/>
              </a:solidFill>
              <a:latin typeface="Cambria"/>
              <a:ea typeface="Cambria"/>
              <a:cs typeface="Cambria"/>
              <a:sym typeface="Cambria"/>
            </a:endParaRPr>
          </a:p>
          <a:p>
            <a:pPr marL="342900" marR="0" lvl="0" indent="-342900" algn="l" rtl="0">
              <a:lnSpc>
                <a:spcPct val="114000"/>
              </a:lnSpc>
              <a:spcBef>
                <a:spcPts val="0"/>
              </a:spcBef>
              <a:spcAft>
                <a:spcPts val="0"/>
              </a:spcAft>
              <a:buClr>
                <a:srgbClr val="000000"/>
              </a:buClr>
              <a:buSzPct val="125000"/>
              <a:buFont typeface="Arial" panose="020B0604020202020204" pitchFamily="34" charset="0"/>
              <a:buChar char="•"/>
            </a:pPr>
            <a:r>
              <a:rPr lang="en-US" sz="2400" dirty="0">
                <a:solidFill>
                  <a:srgbClr val="000000"/>
                </a:solidFill>
                <a:latin typeface="Cambria"/>
                <a:ea typeface="Cambria"/>
                <a:cs typeface="Cambria"/>
                <a:sym typeface="Cambria"/>
              </a:rPr>
              <a:t>There is a strong need to have a process to correct or handle human errors that can result in building an incorrect model</a:t>
            </a:r>
            <a:endParaRPr dirty="0"/>
          </a:p>
        </p:txBody>
      </p:sp>
    </p:spTree>
  </p:cSld>
  <p:clrMapOvr>
    <a:masterClrMapping/>
  </p:clrMapOvr>
  <p:transition>
    <p:fade thruBlk="1"/>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6" name="Google Shape;796;p109"/>
          <p:cNvPicPr preferRelativeResize="0"/>
          <p:nvPr/>
        </p:nvPicPr>
        <p:blipFill rotWithShape="1">
          <a:blip r:embed="rId3">
            <a:alphaModFix/>
          </a:blip>
          <a:srcRect/>
          <a:stretch/>
        </p:blipFill>
        <p:spPr>
          <a:xfrm>
            <a:off x="63419" y="0"/>
            <a:ext cx="1841581" cy="1064400"/>
          </a:xfrm>
          <a:prstGeom prst="rect">
            <a:avLst/>
          </a:prstGeom>
          <a:noFill/>
          <a:ln>
            <a:noFill/>
          </a:ln>
        </p:spPr>
      </p:pic>
      <p:sp>
        <p:nvSpPr>
          <p:cNvPr id="797" name="Google Shape;797;p109"/>
          <p:cNvSpPr txBox="1"/>
          <p:nvPr/>
        </p:nvSpPr>
        <p:spPr>
          <a:xfrm>
            <a:off x="0" y="2111168"/>
            <a:ext cx="9144000" cy="2635665"/>
          </a:xfrm>
          <a:prstGeom prst="rect">
            <a:avLst/>
          </a:prstGeom>
          <a:solidFill>
            <a:srgbClr val="FDE9D8"/>
          </a:solidFill>
          <a:ln>
            <a:noFill/>
          </a:ln>
        </p:spPr>
        <p:txBody>
          <a:bodyPr spcFirstLastPara="1" wrap="square" lIns="91425" tIns="0" rIns="91425" bIns="0" anchor="t" anchorCtr="0">
            <a:noAutofit/>
          </a:bodyPr>
          <a:lstStyle/>
          <a:p>
            <a:pPr marL="0" marR="0" lvl="0" indent="0" algn="l" rtl="0">
              <a:lnSpc>
                <a:spcPct val="115000"/>
              </a:lnSpc>
              <a:spcBef>
                <a:spcPts val="0"/>
              </a:spcBef>
              <a:spcAft>
                <a:spcPts val="0"/>
              </a:spcAft>
              <a:buClr>
                <a:srgbClr val="000000"/>
              </a:buClr>
              <a:buSzPts val="2400"/>
              <a:buFont typeface="Arial"/>
              <a:buNone/>
            </a:pPr>
            <a:r>
              <a:rPr lang="en-US" sz="2400" b="1" dirty="0">
                <a:solidFill>
                  <a:srgbClr val="000000"/>
                </a:solidFill>
                <a:latin typeface="Cambria"/>
                <a:ea typeface="Cambria"/>
                <a:cs typeface="Cambria"/>
                <a:sym typeface="Cambria"/>
              </a:rPr>
              <a:t>The difficult step in ML is transforming raw </a:t>
            </a:r>
            <a:r>
              <a:rPr lang="en-US" sz="2400" b="1" dirty="0" smtClean="0">
                <a:solidFill>
                  <a:srgbClr val="000000"/>
                </a:solidFill>
                <a:latin typeface="Cambria"/>
                <a:ea typeface="Cambria"/>
                <a:cs typeface="Cambria"/>
                <a:sym typeface="Cambria"/>
              </a:rPr>
              <a:t>data. </a:t>
            </a:r>
            <a:endParaRPr sz="2400" b="1" dirty="0">
              <a:solidFill>
                <a:srgbClr val="000000"/>
              </a:solidFill>
              <a:latin typeface="Cambria"/>
              <a:ea typeface="Cambria"/>
              <a:cs typeface="Cambria"/>
              <a:sym typeface="Cambria"/>
            </a:endParaRPr>
          </a:p>
          <a:p>
            <a:pPr marL="0" marR="0" lvl="0" indent="0" algn="l" rtl="0">
              <a:lnSpc>
                <a:spcPct val="115000"/>
              </a:lnSpc>
              <a:spcBef>
                <a:spcPts val="0"/>
              </a:spcBef>
              <a:spcAft>
                <a:spcPts val="0"/>
              </a:spcAft>
              <a:buClr>
                <a:schemeClr val="dk1"/>
              </a:buClr>
              <a:buSzPts val="2400"/>
              <a:buFont typeface="Arial"/>
              <a:buNone/>
            </a:pPr>
            <a:endParaRPr sz="2400" dirty="0">
              <a:solidFill>
                <a:srgbClr val="000000"/>
              </a:solidFill>
              <a:latin typeface="Cambria"/>
              <a:ea typeface="Cambria"/>
              <a:cs typeface="Cambria"/>
              <a:sym typeface="Cambria"/>
            </a:endParaRPr>
          </a:p>
          <a:p>
            <a:pPr marL="0" marR="0" lvl="0" indent="0" algn="l" rtl="0">
              <a:lnSpc>
                <a:spcPct val="115000"/>
              </a:lnSpc>
              <a:spcBef>
                <a:spcPts val="0"/>
              </a:spcBef>
              <a:spcAft>
                <a:spcPts val="0"/>
              </a:spcAft>
              <a:buClr>
                <a:srgbClr val="000000"/>
              </a:buClr>
              <a:buSzPts val="2400"/>
              <a:buFont typeface="Arial"/>
              <a:buNone/>
            </a:pPr>
            <a:r>
              <a:rPr lang="en-US" sz="2400" dirty="0">
                <a:solidFill>
                  <a:srgbClr val="000000"/>
                </a:solidFill>
                <a:latin typeface="Cambria"/>
                <a:ea typeface="Cambria"/>
                <a:cs typeface="Cambria"/>
                <a:sym typeface="Cambria"/>
              </a:rPr>
              <a:t>Despite the popular misconception, machine learning is not about finding and adjusting algorithms, it is about selecting data and characteristic development – transforming raw characteristics into the set of features that represent the gist of the data.</a:t>
            </a:r>
            <a:endParaRPr dirty="0"/>
          </a:p>
        </p:txBody>
      </p:sp>
    </p:spTree>
  </p:cSld>
  <p:clrMapOvr>
    <a:masterClrMapping/>
  </p:clrMapOvr>
  <p:transition>
    <p:fade thruBlk="1"/>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803" name="Google Shape;803;p110"/>
          <p:cNvPicPr preferRelativeResize="0"/>
          <p:nvPr/>
        </p:nvPicPr>
        <p:blipFill rotWithShape="1">
          <a:blip r:embed="rId3">
            <a:alphaModFix/>
          </a:blip>
          <a:srcRect l="4905" t="36186" r="55270" b="10415"/>
          <a:stretch/>
        </p:blipFill>
        <p:spPr>
          <a:xfrm>
            <a:off x="0" y="609600"/>
            <a:ext cx="5181601" cy="3906156"/>
          </a:xfrm>
          <a:prstGeom prst="rect">
            <a:avLst/>
          </a:prstGeom>
          <a:noFill/>
          <a:ln>
            <a:noFill/>
          </a:ln>
        </p:spPr>
      </p:pic>
      <p:pic>
        <p:nvPicPr>
          <p:cNvPr id="804" name="Google Shape;804;p110"/>
          <p:cNvPicPr preferRelativeResize="0"/>
          <p:nvPr/>
        </p:nvPicPr>
        <p:blipFill rotWithShape="1">
          <a:blip r:embed="rId3">
            <a:alphaModFix/>
          </a:blip>
          <a:srcRect l="4905" t="82769" r="55270" b="10416"/>
          <a:stretch/>
        </p:blipFill>
        <p:spPr>
          <a:xfrm>
            <a:off x="-1" y="4515756"/>
            <a:ext cx="5181601" cy="498475"/>
          </a:xfrm>
          <a:prstGeom prst="rect">
            <a:avLst/>
          </a:prstGeom>
          <a:noFill/>
          <a:ln>
            <a:noFill/>
          </a:ln>
        </p:spPr>
      </p:pic>
      <p:pic>
        <p:nvPicPr>
          <p:cNvPr id="805" name="Google Shape;805;p110"/>
          <p:cNvPicPr preferRelativeResize="0"/>
          <p:nvPr/>
        </p:nvPicPr>
        <p:blipFill rotWithShape="1">
          <a:blip r:embed="rId3">
            <a:alphaModFix/>
          </a:blip>
          <a:srcRect l="4905" t="82769" r="55270" b="10416"/>
          <a:stretch/>
        </p:blipFill>
        <p:spPr>
          <a:xfrm>
            <a:off x="6439" y="5014231"/>
            <a:ext cx="5181601" cy="498475"/>
          </a:xfrm>
          <a:prstGeom prst="rect">
            <a:avLst/>
          </a:prstGeom>
          <a:noFill/>
          <a:ln>
            <a:noFill/>
          </a:ln>
        </p:spPr>
      </p:pic>
      <p:pic>
        <p:nvPicPr>
          <p:cNvPr id="806" name="Google Shape;806;p110"/>
          <p:cNvPicPr preferRelativeResize="0"/>
          <p:nvPr/>
        </p:nvPicPr>
        <p:blipFill rotWithShape="1">
          <a:blip r:embed="rId3">
            <a:alphaModFix/>
          </a:blip>
          <a:srcRect l="4905" t="82769" r="55270" b="10416"/>
          <a:stretch/>
        </p:blipFill>
        <p:spPr>
          <a:xfrm>
            <a:off x="17172" y="5486400"/>
            <a:ext cx="5181601" cy="498475"/>
          </a:xfrm>
          <a:prstGeom prst="rect">
            <a:avLst/>
          </a:prstGeom>
          <a:noFill/>
          <a:ln>
            <a:noFill/>
          </a:ln>
        </p:spPr>
      </p:pic>
      <p:pic>
        <p:nvPicPr>
          <p:cNvPr id="807" name="Google Shape;807;p110"/>
          <p:cNvPicPr preferRelativeResize="0"/>
          <p:nvPr/>
        </p:nvPicPr>
        <p:blipFill rotWithShape="1">
          <a:blip r:embed="rId3">
            <a:alphaModFix/>
          </a:blip>
          <a:srcRect l="4905" t="82769" r="55270" b="10416"/>
          <a:stretch/>
        </p:blipFill>
        <p:spPr>
          <a:xfrm>
            <a:off x="6438" y="5943600"/>
            <a:ext cx="5181601" cy="498475"/>
          </a:xfrm>
          <a:prstGeom prst="rect">
            <a:avLst/>
          </a:prstGeom>
          <a:noFill/>
          <a:ln>
            <a:noFill/>
          </a:ln>
        </p:spPr>
      </p:pic>
      <p:pic>
        <p:nvPicPr>
          <p:cNvPr id="808" name="Google Shape;808;p110"/>
          <p:cNvPicPr preferRelativeResize="0"/>
          <p:nvPr/>
        </p:nvPicPr>
        <p:blipFill rotWithShape="1">
          <a:blip r:embed="rId3">
            <a:alphaModFix/>
          </a:blip>
          <a:srcRect l="4905" t="82769" r="55270" b="10416"/>
          <a:stretch/>
        </p:blipFill>
        <p:spPr>
          <a:xfrm>
            <a:off x="17171" y="6362700"/>
            <a:ext cx="5181601" cy="498475"/>
          </a:xfrm>
          <a:prstGeom prst="rect">
            <a:avLst/>
          </a:prstGeom>
          <a:noFill/>
          <a:ln>
            <a:noFill/>
          </a:ln>
        </p:spPr>
      </p:pic>
      <p:sp>
        <p:nvSpPr>
          <p:cNvPr id="809" name="Google Shape;809;p110"/>
          <p:cNvSpPr/>
          <p:nvPr/>
        </p:nvSpPr>
        <p:spPr>
          <a:xfrm>
            <a:off x="685800" y="4708604"/>
            <a:ext cx="3519487" cy="2778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035642"/>
                </a:solidFill>
                <a:latin typeface="Cambria"/>
                <a:ea typeface="Cambria"/>
                <a:cs typeface="Cambria"/>
                <a:sym typeface="Cambria"/>
              </a:rPr>
              <a:t>ACCREDITED TRAINING PARTNER: </a:t>
            </a:r>
            <a:endParaRPr/>
          </a:p>
        </p:txBody>
      </p:sp>
      <p:pic>
        <p:nvPicPr>
          <p:cNvPr id="810" name="Google Shape;810;p110" descr="Image result"/>
          <p:cNvPicPr preferRelativeResize="0"/>
          <p:nvPr/>
        </p:nvPicPr>
        <p:blipFill rotWithShape="1">
          <a:blip r:embed="rId4">
            <a:alphaModFix/>
          </a:blip>
          <a:srcRect/>
          <a:stretch/>
        </p:blipFill>
        <p:spPr>
          <a:xfrm>
            <a:off x="288865" y="5175603"/>
            <a:ext cx="2216523" cy="1072797"/>
          </a:xfrm>
          <a:prstGeom prst="rect">
            <a:avLst/>
          </a:prstGeom>
          <a:noFill/>
          <a:ln>
            <a:noFill/>
          </a:ln>
        </p:spPr>
      </p:pic>
      <p:pic>
        <p:nvPicPr>
          <p:cNvPr id="811" name="Google Shape;811;p110" descr="Image result for iiba"/>
          <p:cNvPicPr preferRelativeResize="0"/>
          <p:nvPr/>
        </p:nvPicPr>
        <p:blipFill rotWithShape="1">
          <a:blip r:embed="rId5">
            <a:alphaModFix/>
          </a:blip>
          <a:srcRect/>
          <a:stretch/>
        </p:blipFill>
        <p:spPr>
          <a:xfrm>
            <a:off x="2751964" y="5055596"/>
            <a:ext cx="1978025" cy="1182020"/>
          </a:xfrm>
          <a:prstGeom prst="rect">
            <a:avLst/>
          </a:prstGeom>
          <a:noFill/>
          <a:ln>
            <a:noFill/>
          </a:ln>
        </p:spPr>
      </p:pic>
      <p:pic>
        <p:nvPicPr>
          <p:cNvPr id="812" name="Google Shape;812;p110"/>
          <p:cNvPicPr preferRelativeResize="0"/>
          <p:nvPr/>
        </p:nvPicPr>
        <p:blipFill rotWithShape="1">
          <a:blip r:embed="rId3">
            <a:alphaModFix/>
          </a:blip>
          <a:srcRect l="4905" t="82769" r="55270" b="10416"/>
          <a:stretch/>
        </p:blipFill>
        <p:spPr>
          <a:xfrm>
            <a:off x="2144" y="0"/>
            <a:ext cx="5181601" cy="609600"/>
          </a:xfrm>
          <a:prstGeom prst="rect">
            <a:avLst/>
          </a:prstGeom>
          <a:noFill/>
          <a:ln>
            <a:noFill/>
          </a:ln>
        </p:spPr>
      </p:pic>
      <p:sp>
        <p:nvSpPr>
          <p:cNvPr id="813" name="Google Shape;813;p110"/>
          <p:cNvSpPr/>
          <p:nvPr/>
        </p:nvSpPr>
        <p:spPr>
          <a:xfrm>
            <a:off x="831055" y="330172"/>
            <a:ext cx="3519487" cy="2778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b="1">
                <a:solidFill>
                  <a:srgbClr val="035642"/>
                </a:solidFill>
                <a:latin typeface="Cambria"/>
                <a:ea typeface="Cambria"/>
                <a:cs typeface="Cambria"/>
                <a:sym typeface="Cambria"/>
              </a:rPr>
              <a:t>AWARDS:</a:t>
            </a:r>
            <a:endParaRPr/>
          </a:p>
        </p:txBody>
      </p:sp>
      <p:pic>
        <p:nvPicPr>
          <p:cNvPr id="814" name="Google Shape;814;p110" descr="120616---Final-Logo-Transparent.png"/>
          <p:cNvPicPr preferRelativeResize="0"/>
          <p:nvPr/>
        </p:nvPicPr>
        <p:blipFill rotWithShape="1">
          <a:blip r:embed="rId6">
            <a:alphaModFix/>
          </a:blip>
          <a:srcRect r="9305"/>
          <a:stretch/>
        </p:blipFill>
        <p:spPr>
          <a:xfrm>
            <a:off x="6256404" y="-164990"/>
            <a:ext cx="2433637" cy="3167062"/>
          </a:xfrm>
          <a:prstGeom prst="rect">
            <a:avLst/>
          </a:prstGeom>
          <a:noFill/>
          <a:ln>
            <a:noFill/>
          </a:ln>
        </p:spPr>
      </p:pic>
      <p:sp>
        <p:nvSpPr>
          <p:cNvPr id="815" name="Google Shape;815;p110"/>
          <p:cNvSpPr txBox="1"/>
          <p:nvPr/>
        </p:nvSpPr>
        <p:spPr>
          <a:xfrm>
            <a:off x="4891088" y="-7828"/>
            <a:ext cx="4252911" cy="6858000"/>
          </a:xfrm>
          <a:prstGeom prst="rect">
            <a:avLst/>
          </a:prstGeom>
          <a:solidFill>
            <a:srgbClr val="03564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900" i="1">
              <a:solidFill>
                <a:srgbClr val="F2915A"/>
              </a:solidFill>
              <a:latin typeface="Trebuchet MS"/>
              <a:ea typeface="Trebuchet MS"/>
              <a:cs typeface="Trebuchet MS"/>
              <a:sym typeface="Trebuchet MS"/>
            </a:endParaRPr>
          </a:p>
        </p:txBody>
      </p:sp>
      <p:sp>
        <p:nvSpPr>
          <p:cNvPr id="816" name="Google Shape;816;p110"/>
          <p:cNvSpPr txBox="1"/>
          <p:nvPr/>
        </p:nvSpPr>
        <p:spPr>
          <a:xfrm>
            <a:off x="7096594" y="5562600"/>
            <a:ext cx="1979612" cy="4000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rgbClr val="FFFFFF"/>
                </a:solidFill>
                <a:latin typeface="Cambria"/>
                <a:ea typeface="Cambria"/>
                <a:cs typeface="Cambria"/>
                <a:sym typeface="Cambria"/>
              </a:rPr>
              <a:t>Visit us:</a:t>
            </a:r>
            <a:endParaRPr/>
          </a:p>
        </p:txBody>
      </p:sp>
      <p:sp>
        <p:nvSpPr>
          <p:cNvPr id="817" name="Google Shape;817;p110"/>
          <p:cNvSpPr/>
          <p:nvPr/>
        </p:nvSpPr>
        <p:spPr>
          <a:xfrm>
            <a:off x="5049078" y="5910263"/>
            <a:ext cx="4046179" cy="46166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FFFFFF"/>
                </a:solidFill>
                <a:latin typeface="Cambria"/>
                <a:ea typeface="Cambria"/>
                <a:cs typeface="Cambria"/>
                <a:sym typeface="Cambria"/>
              </a:rPr>
              <a:t>Mumbai | Thane | Pune | Bangalore | Delhi - NCR | Hyderabad | Chennai | Coimbatore </a:t>
            </a:r>
            <a:endParaRPr/>
          </a:p>
        </p:txBody>
      </p:sp>
      <p:sp>
        <p:nvSpPr>
          <p:cNvPr id="818" name="Google Shape;818;p110"/>
          <p:cNvSpPr txBox="1"/>
          <p:nvPr/>
        </p:nvSpPr>
        <p:spPr>
          <a:xfrm>
            <a:off x="7119938" y="3031906"/>
            <a:ext cx="1979612" cy="4000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rgbClr val="FFFFFF"/>
                </a:solidFill>
                <a:latin typeface="Cambria"/>
                <a:ea typeface="Cambria"/>
                <a:cs typeface="Cambria"/>
                <a:sym typeface="Cambria"/>
              </a:rPr>
              <a:t>Email us:</a:t>
            </a:r>
            <a:endParaRPr/>
          </a:p>
        </p:txBody>
      </p:sp>
      <p:sp>
        <p:nvSpPr>
          <p:cNvPr id="819" name="Google Shape;819;p110"/>
          <p:cNvSpPr/>
          <p:nvPr/>
        </p:nvSpPr>
        <p:spPr>
          <a:xfrm>
            <a:off x="5562600" y="3420843"/>
            <a:ext cx="3519488" cy="2778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FFFFFF"/>
                </a:solidFill>
                <a:latin typeface="Cambria"/>
                <a:ea typeface="Cambria"/>
                <a:cs typeface="Cambria"/>
                <a:sym typeface="Cambria"/>
              </a:rPr>
              <a:t>info@imarticus.com</a:t>
            </a:r>
            <a:endParaRPr/>
          </a:p>
        </p:txBody>
      </p:sp>
      <p:sp>
        <p:nvSpPr>
          <p:cNvPr id="820" name="Google Shape;820;p110"/>
          <p:cNvSpPr txBox="1"/>
          <p:nvPr/>
        </p:nvSpPr>
        <p:spPr>
          <a:xfrm>
            <a:off x="7119938" y="2236569"/>
            <a:ext cx="1979612" cy="40005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rgbClr val="FFFFFF"/>
                </a:solidFill>
                <a:latin typeface="Cambria"/>
                <a:ea typeface="Cambria"/>
                <a:cs typeface="Cambria"/>
                <a:sym typeface="Cambria"/>
              </a:rPr>
              <a:t>Learn more:</a:t>
            </a:r>
            <a:endParaRPr/>
          </a:p>
        </p:txBody>
      </p:sp>
      <p:sp>
        <p:nvSpPr>
          <p:cNvPr id="821" name="Google Shape;821;p110"/>
          <p:cNvSpPr/>
          <p:nvPr/>
        </p:nvSpPr>
        <p:spPr>
          <a:xfrm>
            <a:off x="5562600" y="2625506"/>
            <a:ext cx="3519488" cy="277813"/>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FFFFFF"/>
                </a:solidFill>
                <a:latin typeface="Cambria"/>
                <a:ea typeface="Cambria"/>
                <a:cs typeface="Cambria"/>
                <a:sym typeface="Cambria"/>
              </a:rPr>
              <a:t>https://imarticus.org/corporate/</a:t>
            </a:r>
            <a:endParaRPr/>
          </a:p>
        </p:txBody>
      </p:sp>
      <p:sp>
        <p:nvSpPr>
          <p:cNvPr id="822" name="Google Shape;822;p110"/>
          <p:cNvSpPr txBox="1"/>
          <p:nvPr/>
        </p:nvSpPr>
        <p:spPr>
          <a:xfrm>
            <a:off x="6256404" y="3885511"/>
            <a:ext cx="2843146"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rgbClr val="FFFFFF"/>
                </a:solidFill>
                <a:latin typeface="Cambria"/>
                <a:ea typeface="Cambria"/>
                <a:cs typeface="Cambria"/>
                <a:sym typeface="Cambria"/>
              </a:rPr>
              <a:t>Connect with us:</a:t>
            </a:r>
            <a:endParaRPr/>
          </a:p>
        </p:txBody>
      </p:sp>
      <p:sp>
        <p:nvSpPr>
          <p:cNvPr id="823" name="Google Shape;823;p110"/>
          <p:cNvSpPr/>
          <p:nvPr/>
        </p:nvSpPr>
        <p:spPr>
          <a:xfrm>
            <a:off x="5342699" y="4274448"/>
            <a:ext cx="3739389" cy="276999"/>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200" b="1">
                <a:solidFill>
                  <a:srgbClr val="FFFFFF"/>
                </a:solidFill>
                <a:latin typeface="Cambria"/>
                <a:ea typeface="Cambria"/>
                <a:cs typeface="Cambria"/>
                <a:sym typeface="Cambria"/>
              </a:rPr>
              <a:t>www.linkedin.com/company/imarticuslearning</a:t>
            </a:r>
            <a:endParaRPr/>
          </a:p>
        </p:txBody>
      </p:sp>
      <p:sp>
        <p:nvSpPr>
          <p:cNvPr id="824" name="Google Shape;824;p110"/>
          <p:cNvSpPr/>
          <p:nvPr/>
        </p:nvSpPr>
        <p:spPr>
          <a:xfrm>
            <a:off x="4495800" y="4749225"/>
            <a:ext cx="4572000" cy="5847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1">
                <a:solidFill>
                  <a:srgbClr val="FFFFFF"/>
                </a:solidFill>
                <a:latin typeface="Cambria"/>
                <a:ea typeface="Cambria"/>
                <a:cs typeface="Cambria"/>
                <a:sym typeface="Cambria"/>
              </a:rPr>
              <a:t>Watch us:</a:t>
            </a:r>
            <a:endParaRPr sz="2000" b="1" u="sng">
              <a:solidFill>
                <a:schemeClr val="hlink"/>
              </a:solidFill>
              <a:latin typeface="Cambria"/>
              <a:ea typeface="Cambria"/>
              <a:cs typeface="Cambria"/>
              <a:sym typeface="Cambria"/>
              <a:hlinkClick r:id="rId7"/>
            </a:endParaRPr>
          </a:p>
          <a:p>
            <a:pPr marL="0" marR="0" lvl="0" indent="0" algn="r" rtl="0">
              <a:spcBef>
                <a:spcPts val="0"/>
              </a:spcBef>
              <a:spcAft>
                <a:spcPts val="0"/>
              </a:spcAft>
              <a:buNone/>
            </a:pPr>
            <a:r>
              <a:rPr lang="en-US" sz="1200" b="1">
                <a:solidFill>
                  <a:srgbClr val="FFFFFF"/>
                </a:solidFill>
                <a:latin typeface="Cambria"/>
                <a:ea typeface="Cambria"/>
                <a:cs typeface="Cambria"/>
                <a:sym typeface="Cambria"/>
              </a:rPr>
              <a:t>www.youtube.com/ImarticusLearninginstitute</a:t>
            </a:r>
            <a:endParaRPr sz="1200" b="1">
              <a:solidFill>
                <a:srgbClr val="FFFFFF"/>
              </a:solidFill>
              <a:latin typeface="Cambria"/>
              <a:ea typeface="Cambria"/>
              <a:cs typeface="Cambria"/>
              <a:sym typeface="Cambria"/>
            </a:endParaRPr>
          </a:p>
        </p:txBody>
      </p:sp>
      <p:pic>
        <p:nvPicPr>
          <p:cNvPr id="825" name="Google Shape;825;p110"/>
          <p:cNvPicPr preferRelativeResize="0"/>
          <p:nvPr/>
        </p:nvPicPr>
        <p:blipFill rotWithShape="1">
          <a:blip r:embed="rId8">
            <a:alphaModFix/>
          </a:blip>
          <a:srcRect/>
          <a:stretch/>
        </p:blipFill>
        <p:spPr>
          <a:xfrm>
            <a:off x="6643688" y="0"/>
            <a:ext cx="2794000"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Limitations of Machine Learning</a:t>
            </a:r>
            <a:endParaRPr sz="2400" b="1" i="0" u="none" strike="noStrike" cap="none">
              <a:solidFill>
                <a:schemeClr val="dk1"/>
              </a:solidFill>
              <a:latin typeface="Cambria"/>
              <a:ea typeface="Cambria"/>
              <a:cs typeface="Cambria"/>
              <a:sym typeface="Cambria"/>
            </a:endParaRPr>
          </a:p>
        </p:txBody>
      </p:sp>
      <p:sp>
        <p:nvSpPr>
          <p:cNvPr id="260" name="Google Shape;260;p44"/>
          <p:cNvSpPr/>
          <p:nvPr/>
        </p:nvSpPr>
        <p:spPr>
          <a:xfrm>
            <a:off x="381000" y="2362200"/>
            <a:ext cx="8382000" cy="21336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a:buChar char="•"/>
            </a:pPr>
            <a:r>
              <a:rPr lang="en-US" sz="2400" b="0" i="0" u="none" strike="noStrike" cap="none" dirty="0">
                <a:solidFill>
                  <a:schemeClr val="dk1"/>
                </a:solidFill>
                <a:latin typeface="Cambria"/>
                <a:ea typeface="Cambria"/>
                <a:cs typeface="Cambria"/>
                <a:sym typeface="Cambria"/>
              </a:rPr>
              <a:t>Need a massive data to train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a:buChar char="•"/>
            </a:pPr>
            <a:r>
              <a:rPr lang="en-US" sz="2400" b="0" i="0" u="none" strike="noStrike" cap="none" dirty="0">
                <a:solidFill>
                  <a:schemeClr val="dk1"/>
                </a:solidFill>
                <a:latin typeface="Cambria"/>
                <a:ea typeface="Cambria"/>
                <a:cs typeface="Cambria"/>
                <a:sym typeface="Cambria"/>
              </a:rPr>
              <a:t>Error prone - usually impossible to get perfect accuracy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1588" y="196850"/>
            <a:ext cx="6935788" cy="5651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dk1"/>
                </a:solidFill>
                <a:latin typeface="Cambria"/>
                <a:ea typeface="Cambria"/>
                <a:cs typeface="Cambria"/>
                <a:sym typeface="Cambria"/>
              </a:rPr>
              <a:t>Applications of Machine Learning</a:t>
            </a:r>
            <a:endParaRPr sz="2400" b="1" i="0" u="none" strike="noStrike" cap="none">
              <a:solidFill>
                <a:schemeClr val="dk1"/>
              </a:solidFill>
              <a:latin typeface="Cambria"/>
              <a:ea typeface="Cambria"/>
              <a:cs typeface="Cambria"/>
              <a:sym typeface="Cambria"/>
            </a:endParaRPr>
          </a:p>
        </p:txBody>
      </p:sp>
      <p:sp>
        <p:nvSpPr>
          <p:cNvPr id="267" name="Google Shape;267;p45"/>
          <p:cNvSpPr/>
          <p:nvPr/>
        </p:nvSpPr>
        <p:spPr>
          <a:xfrm>
            <a:off x="381000" y="1028700"/>
            <a:ext cx="3962400" cy="4800600"/>
          </a:xfrm>
          <a:prstGeom prst="roundRect">
            <a:avLst>
              <a:gd name="adj" fmla="val 16667"/>
            </a:avLst>
          </a:prstGeom>
          <a:noFill/>
          <a:ln w="53975" cap="flat" cmpd="sng">
            <a:solidFill>
              <a:srgbClr val="EA915D"/>
            </a:solidFill>
            <a:prstDash val="solid"/>
            <a:round/>
            <a:headEnd type="none" w="sm" len="sm"/>
            <a:tailEnd type="none" w="sm" len="sm"/>
          </a:ln>
        </p:spPr>
        <p:txBody>
          <a:bodyPr spcFirstLastPara="1" wrap="square" lIns="91425" tIns="45700" rIns="91425" bIns="45700" anchor="ctr" anchorCtr="0">
            <a:noAutofit/>
          </a:bodyPr>
          <a:lstStyle/>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Spam Detection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Speech Recognition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Language translation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Fraud detection</a:t>
            </a:r>
            <a:endParaRPr dirty="0"/>
          </a:p>
          <a:p>
            <a:pPr marL="495300" marR="0" lvl="0" indent="-342900" algn="l" rtl="0">
              <a:lnSpc>
                <a:spcPct val="114000"/>
              </a:lnSpc>
              <a:spcBef>
                <a:spcPts val="0"/>
              </a:spcBef>
              <a:spcAft>
                <a:spcPts val="0"/>
              </a:spcAft>
              <a:buClr>
                <a:schemeClr val="dk1"/>
              </a:buClr>
              <a:buSzPct val="125000"/>
              <a:buFont typeface="Arial" panose="020B0604020202020204" pitchFamily="34" charset="0"/>
              <a:buChar char="•"/>
            </a:pPr>
            <a:endParaRPr sz="2400" b="0" i="0" u="none" strike="noStrike" cap="none" dirty="0">
              <a:solidFill>
                <a:schemeClr val="dk1"/>
              </a:solidFill>
              <a:latin typeface="Cambria"/>
              <a:ea typeface="Cambria"/>
              <a:cs typeface="Cambria"/>
              <a:sym typeface="Cambria"/>
            </a:endParaRPr>
          </a:p>
          <a:p>
            <a:pPr marL="342900" marR="0" lvl="0" indent="-342900" algn="l" rtl="0">
              <a:lnSpc>
                <a:spcPct val="114000"/>
              </a:lnSpc>
              <a:spcBef>
                <a:spcPts val="0"/>
              </a:spcBef>
              <a:spcAft>
                <a:spcPts val="0"/>
              </a:spcAft>
              <a:buClr>
                <a:schemeClr val="dk1"/>
              </a:buClr>
              <a:buSzPct val="125000"/>
              <a:buFont typeface="Arial" panose="020B0604020202020204" pitchFamily="34" charset="0"/>
              <a:buChar char="•"/>
            </a:pPr>
            <a:r>
              <a:rPr lang="en-US" sz="2400" b="0" i="0" u="none" strike="noStrike" cap="none" dirty="0">
                <a:solidFill>
                  <a:schemeClr val="dk1"/>
                </a:solidFill>
                <a:latin typeface="Cambria"/>
                <a:ea typeface="Cambria"/>
                <a:cs typeface="Cambria"/>
                <a:sym typeface="Cambria"/>
              </a:rPr>
              <a:t>Product Recommendation</a:t>
            </a:r>
            <a:endParaRPr dirty="0"/>
          </a:p>
        </p:txBody>
      </p:sp>
      <p:pic>
        <p:nvPicPr>
          <p:cNvPr id="268" name="Google Shape;268;p45"/>
          <p:cNvPicPr preferRelativeResize="0"/>
          <p:nvPr/>
        </p:nvPicPr>
        <p:blipFill rotWithShape="1">
          <a:blip r:embed="rId3">
            <a:alphaModFix/>
          </a:blip>
          <a:srcRect/>
          <a:stretch/>
        </p:blipFill>
        <p:spPr>
          <a:xfrm>
            <a:off x="4713120" y="2003040"/>
            <a:ext cx="4278240" cy="285192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2820</Words>
  <Application>Microsoft Office PowerPoint</Application>
  <PresentationFormat>On-screen Show (4:3)</PresentationFormat>
  <Paragraphs>479</Paragraphs>
  <Slides>74</Slides>
  <Notes>74</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74</vt:i4>
      </vt:variant>
    </vt:vector>
  </HeadingPairs>
  <TitlesOfParts>
    <vt:vector size="86" baseType="lpstr">
      <vt:lpstr>Arial</vt:lpstr>
      <vt:lpstr>Avenir</vt:lpstr>
      <vt:lpstr>Calibri</vt:lpstr>
      <vt:lpstr>Cambria</vt:lpstr>
      <vt:lpstr>Courier New</vt:lpstr>
      <vt:lpstr>Noto Sans Symbols</vt:lpstr>
      <vt:lpstr>Times New Roman</vt:lpstr>
      <vt:lpstr>Trebuchet MS</vt:lpstr>
      <vt:lpstr>5_Office Theme</vt:lpstr>
      <vt:lpstr>5_Custom Design</vt:lpstr>
      <vt:lpstr>3_Custom Design</vt:lpstr>
      <vt:lpstr>4_Custom Design</vt:lpstr>
      <vt:lpstr>PowerPoint Presentation</vt:lpstr>
      <vt:lpstr>Agenda</vt:lpstr>
      <vt:lpstr>PowerPoint Presentation</vt:lpstr>
      <vt:lpstr>What is Machine Learning?</vt:lpstr>
      <vt:lpstr>Phases of Machine Learning</vt:lpstr>
      <vt:lpstr>PowerPoint Presentation</vt:lpstr>
      <vt:lpstr>Advantages of Machine Learning</vt:lpstr>
      <vt:lpstr>Limitations of Machine Learning</vt:lpstr>
      <vt:lpstr>Applications of Machine Learning</vt:lpstr>
      <vt:lpstr>Complementing Fields of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Supervised Machine Learning</vt:lpstr>
      <vt:lpstr>Supervised Machine Learning</vt:lpstr>
      <vt:lpstr>PowerPoint Presentation</vt:lpstr>
      <vt:lpstr>PowerPoint Presentation</vt:lpstr>
      <vt:lpstr>PowerPoint Presentation</vt:lpstr>
      <vt:lpstr>Unsupervised Machine Learning</vt:lpstr>
      <vt:lpstr>Unsupervised Machine Learning</vt:lpstr>
      <vt:lpstr>PowerPoint Presentation</vt:lpstr>
      <vt:lpstr>PowerPoint Presentation</vt:lpstr>
      <vt:lpstr>Semi-Supervised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Receiver Operating Characteristics (ROC) Curve </vt:lpstr>
      <vt:lpstr>How to Measure Purity? </vt:lpstr>
      <vt:lpstr>Types of Error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97</cp:revision>
  <dcterms:modified xsi:type="dcterms:W3CDTF">2020-09-09T07:11:16Z</dcterms:modified>
</cp:coreProperties>
</file>