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95" r:id="rId18"/>
    <p:sldId id="273" r:id="rId19"/>
    <p:sldId id="274" r:id="rId20"/>
    <p:sldId id="275" r:id="rId21"/>
    <p:sldId id="276" r:id="rId22"/>
    <p:sldId id="277" r:id="rId23"/>
    <p:sldId id="278" r:id="rId24"/>
    <p:sldId id="280" r:id="rId25"/>
    <p:sldId id="281" r:id="rId26"/>
    <p:sldId id="282" r:id="rId27"/>
    <p:sldId id="279" r:id="rId28"/>
    <p:sldId id="283" r:id="rId29"/>
    <p:sldId id="284" r:id="rId30"/>
    <p:sldId id="285" r:id="rId31"/>
    <p:sldId id="286" r:id="rId32"/>
    <p:sldId id="287" r:id="rId33"/>
    <p:sldId id="288" r:id="rId34"/>
    <p:sldId id="289" r:id="rId35"/>
    <p:sldId id="290" r:id="rId36"/>
    <p:sldId id="291" r:id="rId37"/>
    <p:sldId id="292" r:id="rId38"/>
    <p:sldId id="294" r:id="rId39"/>
    <p:sldId id="2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0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0C2AEB6-B09C-49D9-A90C-3366F3B660F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ADAF0-597E-4496-9D43-50E02EB60E61}" type="slidenum">
              <a:rPr lang="en-US" smtClean="0"/>
              <a:t>‹#›</a:t>
            </a:fld>
            <a:endParaRPr lang="en-US"/>
          </a:p>
        </p:txBody>
      </p:sp>
    </p:spTree>
    <p:extLst>
      <p:ext uri="{BB962C8B-B14F-4D97-AF65-F5344CB8AC3E}">
        <p14:creationId xmlns:p14="http://schemas.microsoft.com/office/powerpoint/2010/main" val="17519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C2AEB6-B09C-49D9-A90C-3366F3B660F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ADAF0-597E-4496-9D43-50E02EB60E61}" type="slidenum">
              <a:rPr lang="en-US" smtClean="0"/>
              <a:t>‹#›</a:t>
            </a:fld>
            <a:endParaRPr lang="en-US"/>
          </a:p>
        </p:txBody>
      </p:sp>
    </p:spTree>
    <p:extLst>
      <p:ext uri="{BB962C8B-B14F-4D97-AF65-F5344CB8AC3E}">
        <p14:creationId xmlns:p14="http://schemas.microsoft.com/office/powerpoint/2010/main" val="107116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C2AEB6-B09C-49D9-A90C-3366F3B660F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ADAF0-597E-4496-9D43-50E02EB60E6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8703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C2AEB6-B09C-49D9-A90C-3366F3B660F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ADAF0-597E-4496-9D43-50E02EB60E61}" type="slidenum">
              <a:rPr lang="en-US" smtClean="0"/>
              <a:t>‹#›</a:t>
            </a:fld>
            <a:endParaRPr lang="en-US"/>
          </a:p>
        </p:txBody>
      </p:sp>
    </p:spTree>
    <p:extLst>
      <p:ext uri="{BB962C8B-B14F-4D97-AF65-F5344CB8AC3E}">
        <p14:creationId xmlns:p14="http://schemas.microsoft.com/office/powerpoint/2010/main" val="1901151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C2AEB6-B09C-49D9-A90C-3366F3B660F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ADAF0-597E-4496-9D43-50E02EB60E6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7459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C2AEB6-B09C-49D9-A90C-3366F3B660F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ADAF0-597E-4496-9D43-50E02EB60E61}" type="slidenum">
              <a:rPr lang="en-US" smtClean="0"/>
              <a:t>‹#›</a:t>
            </a:fld>
            <a:endParaRPr lang="en-US"/>
          </a:p>
        </p:txBody>
      </p:sp>
    </p:spTree>
    <p:extLst>
      <p:ext uri="{BB962C8B-B14F-4D97-AF65-F5344CB8AC3E}">
        <p14:creationId xmlns:p14="http://schemas.microsoft.com/office/powerpoint/2010/main" val="799072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C2AEB6-B09C-49D9-A90C-3366F3B660F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ADAF0-597E-4496-9D43-50E02EB60E61}" type="slidenum">
              <a:rPr lang="en-US" smtClean="0"/>
              <a:t>‹#›</a:t>
            </a:fld>
            <a:endParaRPr lang="en-US"/>
          </a:p>
        </p:txBody>
      </p:sp>
    </p:spTree>
    <p:extLst>
      <p:ext uri="{BB962C8B-B14F-4D97-AF65-F5344CB8AC3E}">
        <p14:creationId xmlns:p14="http://schemas.microsoft.com/office/powerpoint/2010/main" val="340430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C2AEB6-B09C-49D9-A90C-3366F3B660F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ADAF0-597E-4496-9D43-50E02EB60E61}" type="slidenum">
              <a:rPr lang="en-US" smtClean="0"/>
              <a:t>‹#›</a:t>
            </a:fld>
            <a:endParaRPr lang="en-US"/>
          </a:p>
        </p:txBody>
      </p:sp>
    </p:spTree>
    <p:extLst>
      <p:ext uri="{BB962C8B-B14F-4D97-AF65-F5344CB8AC3E}">
        <p14:creationId xmlns:p14="http://schemas.microsoft.com/office/powerpoint/2010/main" val="3554379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C2AEB6-B09C-49D9-A90C-3366F3B660F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ADAF0-597E-4496-9D43-50E02EB60E61}" type="slidenum">
              <a:rPr lang="en-US" smtClean="0"/>
              <a:t>‹#›</a:t>
            </a:fld>
            <a:endParaRPr lang="en-US"/>
          </a:p>
        </p:txBody>
      </p:sp>
    </p:spTree>
    <p:extLst>
      <p:ext uri="{BB962C8B-B14F-4D97-AF65-F5344CB8AC3E}">
        <p14:creationId xmlns:p14="http://schemas.microsoft.com/office/powerpoint/2010/main" val="3756571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C2AEB6-B09C-49D9-A90C-3366F3B660FE}"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ADAF0-597E-4496-9D43-50E02EB60E61}" type="slidenum">
              <a:rPr lang="en-US" smtClean="0"/>
              <a:t>‹#›</a:t>
            </a:fld>
            <a:endParaRPr lang="en-US"/>
          </a:p>
        </p:txBody>
      </p:sp>
    </p:spTree>
    <p:extLst>
      <p:ext uri="{BB962C8B-B14F-4D97-AF65-F5344CB8AC3E}">
        <p14:creationId xmlns:p14="http://schemas.microsoft.com/office/powerpoint/2010/main" val="398098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C2AEB6-B09C-49D9-A90C-3366F3B660FE}"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ADAF0-597E-4496-9D43-50E02EB60E61}" type="slidenum">
              <a:rPr lang="en-US" smtClean="0"/>
              <a:t>‹#›</a:t>
            </a:fld>
            <a:endParaRPr lang="en-US"/>
          </a:p>
        </p:txBody>
      </p:sp>
    </p:spTree>
    <p:extLst>
      <p:ext uri="{BB962C8B-B14F-4D97-AF65-F5344CB8AC3E}">
        <p14:creationId xmlns:p14="http://schemas.microsoft.com/office/powerpoint/2010/main" val="108391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C2AEB6-B09C-49D9-A90C-3366F3B660FE}"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7ADAF0-597E-4496-9D43-50E02EB60E61}" type="slidenum">
              <a:rPr lang="en-US" smtClean="0"/>
              <a:t>‹#›</a:t>
            </a:fld>
            <a:endParaRPr lang="en-US"/>
          </a:p>
        </p:txBody>
      </p:sp>
    </p:spTree>
    <p:extLst>
      <p:ext uri="{BB962C8B-B14F-4D97-AF65-F5344CB8AC3E}">
        <p14:creationId xmlns:p14="http://schemas.microsoft.com/office/powerpoint/2010/main" val="25219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C2AEB6-B09C-49D9-A90C-3366F3B660FE}"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7ADAF0-597E-4496-9D43-50E02EB60E61}" type="slidenum">
              <a:rPr lang="en-US" smtClean="0"/>
              <a:t>‹#›</a:t>
            </a:fld>
            <a:endParaRPr lang="en-US"/>
          </a:p>
        </p:txBody>
      </p:sp>
    </p:spTree>
    <p:extLst>
      <p:ext uri="{BB962C8B-B14F-4D97-AF65-F5344CB8AC3E}">
        <p14:creationId xmlns:p14="http://schemas.microsoft.com/office/powerpoint/2010/main" val="130342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C2AEB6-B09C-49D9-A90C-3366F3B660FE}"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7ADAF0-597E-4496-9D43-50E02EB60E61}" type="slidenum">
              <a:rPr lang="en-US" smtClean="0"/>
              <a:t>‹#›</a:t>
            </a:fld>
            <a:endParaRPr lang="en-US"/>
          </a:p>
        </p:txBody>
      </p:sp>
    </p:spTree>
    <p:extLst>
      <p:ext uri="{BB962C8B-B14F-4D97-AF65-F5344CB8AC3E}">
        <p14:creationId xmlns:p14="http://schemas.microsoft.com/office/powerpoint/2010/main" val="234237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C2AEB6-B09C-49D9-A90C-3366F3B660FE}"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ADAF0-597E-4496-9D43-50E02EB60E61}" type="slidenum">
              <a:rPr lang="en-US" smtClean="0"/>
              <a:t>‹#›</a:t>
            </a:fld>
            <a:endParaRPr lang="en-US"/>
          </a:p>
        </p:txBody>
      </p:sp>
    </p:spTree>
    <p:extLst>
      <p:ext uri="{BB962C8B-B14F-4D97-AF65-F5344CB8AC3E}">
        <p14:creationId xmlns:p14="http://schemas.microsoft.com/office/powerpoint/2010/main" val="3123676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C2AEB6-B09C-49D9-A90C-3366F3B660FE}"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ADAF0-597E-4496-9D43-50E02EB60E61}" type="slidenum">
              <a:rPr lang="en-US" smtClean="0"/>
              <a:t>‹#›</a:t>
            </a:fld>
            <a:endParaRPr lang="en-US"/>
          </a:p>
        </p:txBody>
      </p:sp>
    </p:spTree>
    <p:extLst>
      <p:ext uri="{BB962C8B-B14F-4D97-AF65-F5344CB8AC3E}">
        <p14:creationId xmlns:p14="http://schemas.microsoft.com/office/powerpoint/2010/main" val="128376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C2AEB6-B09C-49D9-A90C-3366F3B660FE}" type="datetimeFigureOut">
              <a:rPr lang="en-US" smtClean="0"/>
              <a:t>1/25/2019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707ADAF0-597E-4496-9D43-50E02EB60E61}" type="slidenum">
              <a:rPr lang="en-US" smtClean="0"/>
              <a:t>‹#›</a:t>
            </a:fld>
            <a:endParaRPr lang="en-US"/>
          </a:p>
        </p:txBody>
      </p:sp>
    </p:spTree>
    <p:extLst>
      <p:ext uri="{BB962C8B-B14F-4D97-AF65-F5344CB8AC3E}">
        <p14:creationId xmlns:p14="http://schemas.microsoft.com/office/powerpoint/2010/main" val="134085565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438835"/>
            <a:ext cx="9484098" cy="4897570"/>
          </a:xfrm>
        </p:spPr>
        <p:txBody>
          <a:bodyPr>
            <a:normAutofit/>
          </a:bodyPr>
          <a:lstStyle/>
          <a:p>
            <a:pPr algn="just">
              <a:lnSpc>
                <a:spcPct val="150000"/>
              </a:lnSpc>
              <a:buFont typeface="Wingdings" panose="05000000000000000000" pitchFamily="2" charset="2"/>
              <a:buChar char="Ø"/>
            </a:pPr>
            <a:r>
              <a:rPr lang="en-US" sz="24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Data Warehouse</a:t>
            </a:r>
            <a:endPar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A large </a:t>
            </a:r>
            <a:r>
              <a:rPr lang="en-US" sz="2400" dirty="0">
                <a:latin typeface="Tahoma" panose="020B0604030504040204" pitchFamily="34" charset="0"/>
                <a:ea typeface="Tahoma" panose="020B0604030504040204" pitchFamily="34" charset="0"/>
                <a:cs typeface="Tahoma" panose="020B0604030504040204" pitchFamily="34" charset="0"/>
              </a:rPr>
              <a:t>store of data accumulated from a wide range of sources within a company and used to guide management decisions.</a:t>
            </a:r>
          </a:p>
        </p:txBody>
      </p:sp>
    </p:spTree>
    <p:extLst>
      <p:ext uri="{BB962C8B-B14F-4D97-AF65-F5344CB8AC3E}">
        <p14:creationId xmlns:p14="http://schemas.microsoft.com/office/powerpoint/2010/main" val="905232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2"/>
            <a:ext cx="9484098" cy="5679583"/>
          </a:xfrm>
        </p:spPr>
        <p:txBody>
          <a:bodyPr>
            <a:normAutofit/>
          </a:bodyPr>
          <a:lstStyle/>
          <a:p>
            <a:pPr marL="0" indent="0" algn="just">
              <a:lnSpc>
                <a:spcPct val="150000"/>
              </a:lnSpc>
              <a:buNone/>
            </a:pP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2. Operational Data Store:</a:t>
            </a: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Operational </a:t>
            </a:r>
            <a:r>
              <a:rPr lang="en-US" sz="2400" dirty="0">
                <a:latin typeface="Tahoma" panose="020B0604030504040204" pitchFamily="34" charset="0"/>
                <a:ea typeface="Tahoma" panose="020B0604030504040204" pitchFamily="34" charset="0"/>
                <a:cs typeface="Tahoma" panose="020B0604030504040204" pitchFamily="34" charset="0"/>
              </a:rPr>
              <a:t>Data Store, which is also called ODS, are nothing but data store required when neither Data warehouse nor OLTP systems support organizations reporting needs.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In </a:t>
            </a:r>
            <a:r>
              <a:rPr lang="en-US" sz="2400" dirty="0">
                <a:latin typeface="Tahoma" panose="020B0604030504040204" pitchFamily="34" charset="0"/>
                <a:ea typeface="Tahoma" panose="020B0604030504040204" pitchFamily="34" charset="0"/>
                <a:cs typeface="Tahoma" panose="020B0604030504040204" pitchFamily="34" charset="0"/>
              </a:rPr>
              <a:t>ODS, Data warehouse is refreshed in real time.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Hence</a:t>
            </a:r>
            <a:r>
              <a:rPr lang="en-US" sz="2400" dirty="0">
                <a:latin typeface="Tahoma" panose="020B0604030504040204" pitchFamily="34" charset="0"/>
                <a:ea typeface="Tahoma" panose="020B0604030504040204" pitchFamily="34" charset="0"/>
                <a:cs typeface="Tahoma" panose="020B0604030504040204" pitchFamily="34" charset="0"/>
              </a:rPr>
              <a:t>, it is widely preferred for routine activities like storing records of the Employees.</a:t>
            </a:r>
          </a:p>
        </p:txBody>
      </p:sp>
    </p:spTree>
    <p:extLst>
      <p:ext uri="{BB962C8B-B14F-4D97-AF65-F5344CB8AC3E}">
        <p14:creationId xmlns:p14="http://schemas.microsoft.com/office/powerpoint/2010/main" val="4245061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2"/>
            <a:ext cx="9484098" cy="5679583"/>
          </a:xfrm>
        </p:spPr>
        <p:txBody>
          <a:bodyPr>
            <a:normAutofit/>
          </a:bodyPr>
          <a:lstStyle/>
          <a:p>
            <a:pPr marL="0" indent="0" algn="just">
              <a:lnSpc>
                <a:spcPct val="150000"/>
              </a:lnSpc>
              <a:buNone/>
            </a:pP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3. Data Mart:</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A data mart is a subset of the data warehouse.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It </a:t>
            </a:r>
            <a:r>
              <a:rPr lang="en-US" sz="2400" dirty="0">
                <a:latin typeface="Tahoma" panose="020B0604030504040204" pitchFamily="34" charset="0"/>
                <a:ea typeface="Tahoma" panose="020B0604030504040204" pitchFamily="34" charset="0"/>
                <a:cs typeface="Tahoma" panose="020B0604030504040204" pitchFamily="34" charset="0"/>
              </a:rPr>
              <a:t>specially designed for a particular line of business, such as sales, finance, sales or finance.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In </a:t>
            </a:r>
            <a:r>
              <a:rPr lang="en-US" sz="2400" dirty="0">
                <a:latin typeface="Tahoma" panose="020B0604030504040204" pitchFamily="34" charset="0"/>
                <a:ea typeface="Tahoma" panose="020B0604030504040204" pitchFamily="34" charset="0"/>
                <a:cs typeface="Tahoma" panose="020B0604030504040204" pitchFamily="34" charset="0"/>
              </a:rPr>
              <a:t>an independent data mart, data can collect directly from sources.</a:t>
            </a:r>
          </a:p>
        </p:txBody>
      </p:sp>
    </p:spTree>
    <p:extLst>
      <p:ext uri="{BB962C8B-B14F-4D97-AF65-F5344CB8AC3E}">
        <p14:creationId xmlns:p14="http://schemas.microsoft.com/office/powerpoint/2010/main" val="2100318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3"/>
            <a:ext cx="9999632" cy="5394354"/>
          </a:xfrm>
        </p:spPr>
        <p:txBody>
          <a:bodyPr>
            <a:normAutofit fontScale="92500"/>
          </a:bodyPr>
          <a:lstStyle/>
          <a:p>
            <a:pPr marL="0" indent="0" algn="just">
              <a:lnSpc>
                <a:spcPct val="150000"/>
              </a:lnSpc>
              <a:buNone/>
            </a:pP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General stages of Data Warehouse</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Earlier, organizations started relatively simple use of data warehousing.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However</a:t>
            </a:r>
            <a:r>
              <a:rPr lang="en-US" sz="2400" dirty="0">
                <a:latin typeface="Tahoma" panose="020B0604030504040204" pitchFamily="34" charset="0"/>
                <a:ea typeface="Tahoma" panose="020B0604030504040204" pitchFamily="34" charset="0"/>
                <a:cs typeface="Tahoma" panose="020B0604030504040204" pitchFamily="34" charset="0"/>
              </a:rPr>
              <a:t>, over time, more sophisticated use of data warehousing begun.</a:t>
            </a:r>
          </a:p>
          <a:p>
            <a:pPr marL="0" indent="0" algn="just">
              <a:lnSpc>
                <a:spcPct val="200000"/>
              </a:lnSpc>
              <a:buNone/>
            </a:pPr>
            <a:r>
              <a:rPr lang="en-US" sz="2400" b="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The </a:t>
            </a:r>
            <a:r>
              <a:rPr lang="en-US" sz="2400" b="1"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following are general stages of use of the data warehouse:</a:t>
            </a:r>
          </a:p>
          <a:p>
            <a:pPr algn="just">
              <a:lnSpc>
                <a:spcPct val="150000"/>
              </a:lnSpc>
              <a:buFont typeface="Wingdings" panose="05000000000000000000" pitchFamily="2" charset="2"/>
              <a:buChar char="Ø"/>
            </a:pP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Offline Operational Database: </a:t>
            </a:r>
            <a:r>
              <a:rPr lang="en-US" sz="24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In </a:t>
            </a:r>
            <a:r>
              <a:rPr lang="en-US" sz="2400" dirty="0">
                <a:latin typeface="Tahoma" panose="020B0604030504040204" pitchFamily="34" charset="0"/>
                <a:ea typeface="Tahoma" panose="020B0604030504040204" pitchFamily="34" charset="0"/>
                <a:cs typeface="Tahoma" panose="020B0604030504040204" pitchFamily="34" charset="0"/>
              </a:rPr>
              <a:t>this stage, data is just copied from an operational system to another server. </a:t>
            </a:r>
            <a:r>
              <a:rPr lang="en-US" sz="2400" dirty="0" smtClean="0">
                <a:latin typeface="Tahoma" panose="020B0604030504040204" pitchFamily="34" charset="0"/>
                <a:ea typeface="Tahoma" panose="020B0604030504040204" pitchFamily="34" charset="0"/>
                <a:cs typeface="Tahoma" panose="020B0604030504040204" pitchFamily="34" charset="0"/>
              </a:rPr>
              <a:t> In </a:t>
            </a:r>
            <a:r>
              <a:rPr lang="en-US" sz="2400" dirty="0">
                <a:latin typeface="Tahoma" panose="020B0604030504040204" pitchFamily="34" charset="0"/>
                <a:ea typeface="Tahoma" panose="020B0604030504040204" pitchFamily="34" charset="0"/>
                <a:cs typeface="Tahoma" panose="020B0604030504040204" pitchFamily="34" charset="0"/>
              </a:rPr>
              <a:t>this way, loading, processing, and reporting of the copied data do not impact the operational system's performance.</a:t>
            </a:r>
          </a:p>
        </p:txBody>
      </p:sp>
    </p:spTree>
    <p:extLst>
      <p:ext uri="{BB962C8B-B14F-4D97-AF65-F5344CB8AC3E}">
        <p14:creationId xmlns:p14="http://schemas.microsoft.com/office/powerpoint/2010/main" val="2172192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2" y="656822"/>
            <a:ext cx="9909101" cy="5679583"/>
          </a:xfrm>
        </p:spPr>
        <p:txBody>
          <a:bodyPr>
            <a:normAutofit lnSpcReduction="10000"/>
          </a:bodyPr>
          <a:lstStyle/>
          <a:p>
            <a:pPr algn="just">
              <a:lnSpc>
                <a:spcPct val="150000"/>
              </a:lnSpc>
              <a:buFont typeface="Wingdings" panose="05000000000000000000" pitchFamily="2" charset="2"/>
              <a:buChar char="Ø"/>
            </a:pPr>
            <a:r>
              <a:rPr lang="en-US" sz="2200" b="1" dirty="0">
                <a:solidFill>
                  <a:srgbClr val="C00000"/>
                </a:solidFill>
                <a:latin typeface="Tahoma" panose="020B0604030504040204" pitchFamily="34" charset="0"/>
                <a:ea typeface="Tahoma" panose="020B0604030504040204" pitchFamily="34" charset="0"/>
                <a:cs typeface="Tahoma" panose="020B0604030504040204" pitchFamily="34" charset="0"/>
              </a:rPr>
              <a:t>Offline Data Warehouse: </a:t>
            </a:r>
            <a:r>
              <a:rPr lang="en-US" sz="2400" dirty="0">
                <a:latin typeface="Tahoma" panose="020B0604030504040204" pitchFamily="34" charset="0"/>
                <a:ea typeface="Tahoma" panose="020B0604030504040204" pitchFamily="34" charset="0"/>
                <a:cs typeface="Tahoma" panose="020B0604030504040204" pitchFamily="34" charset="0"/>
              </a:rPr>
              <a:t>Data in the </a:t>
            </a:r>
            <a:r>
              <a:rPr lang="en-US" sz="2400" dirty="0" smtClean="0">
                <a:latin typeface="Tahoma" panose="020B0604030504040204" pitchFamily="34" charset="0"/>
                <a:ea typeface="Tahoma" panose="020B0604030504040204" pitchFamily="34" charset="0"/>
                <a:cs typeface="Tahoma" panose="020B0604030504040204" pitchFamily="34" charset="0"/>
              </a:rPr>
              <a:t>Data warehouse </a:t>
            </a:r>
            <a:r>
              <a:rPr lang="en-US" sz="2400" dirty="0">
                <a:latin typeface="Tahoma" panose="020B0604030504040204" pitchFamily="34" charset="0"/>
                <a:ea typeface="Tahoma" panose="020B0604030504040204" pitchFamily="34" charset="0"/>
                <a:cs typeface="Tahoma" panose="020B0604030504040204" pitchFamily="34" charset="0"/>
              </a:rPr>
              <a:t>is regularly updated from the Operational Database. The data in </a:t>
            </a:r>
            <a:r>
              <a:rPr lang="en-US" sz="2400" dirty="0" smtClean="0">
                <a:latin typeface="Tahoma" panose="020B0604030504040204" pitchFamily="34" charset="0"/>
                <a:ea typeface="Tahoma" panose="020B0604030504040204" pitchFamily="34" charset="0"/>
                <a:cs typeface="Tahoma" panose="020B0604030504040204" pitchFamily="34" charset="0"/>
              </a:rPr>
              <a:t>Data warehouse </a:t>
            </a:r>
            <a:r>
              <a:rPr lang="en-US" sz="2400" dirty="0">
                <a:latin typeface="Tahoma" panose="020B0604030504040204" pitchFamily="34" charset="0"/>
                <a:ea typeface="Tahoma" panose="020B0604030504040204" pitchFamily="34" charset="0"/>
                <a:cs typeface="Tahoma" panose="020B0604030504040204" pitchFamily="34" charset="0"/>
              </a:rPr>
              <a:t>is mapped and transformed to meet the </a:t>
            </a:r>
            <a:r>
              <a:rPr lang="en-US" sz="2400" dirty="0" smtClean="0">
                <a:latin typeface="Tahoma" panose="020B0604030504040204" pitchFamily="34" charset="0"/>
                <a:ea typeface="Tahoma" panose="020B0604030504040204" pitchFamily="34" charset="0"/>
                <a:cs typeface="Tahoma" panose="020B0604030504040204" pitchFamily="34" charset="0"/>
              </a:rPr>
              <a:t>Data warehouse </a:t>
            </a:r>
            <a:r>
              <a:rPr lang="en-US" sz="2400" dirty="0">
                <a:latin typeface="Tahoma" panose="020B0604030504040204" pitchFamily="34" charset="0"/>
                <a:ea typeface="Tahoma" panose="020B0604030504040204" pitchFamily="34" charset="0"/>
                <a:cs typeface="Tahoma" panose="020B0604030504040204" pitchFamily="34" charset="0"/>
              </a:rPr>
              <a:t>objectives.</a:t>
            </a:r>
          </a:p>
          <a:p>
            <a:pPr algn="just">
              <a:lnSpc>
                <a:spcPct val="150000"/>
              </a:lnSpc>
              <a:buFont typeface="Wingdings" panose="05000000000000000000" pitchFamily="2" charset="2"/>
              <a:buChar char="Ø"/>
            </a:pPr>
            <a:r>
              <a:rPr lang="en-US" sz="2200" b="1" dirty="0">
                <a:solidFill>
                  <a:srgbClr val="C00000"/>
                </a:solidFill>
                <a:latin typeface="Tahoma" panose="020B0604030504040204" pitchFamily="34" charset="0"/>
                <a:ea typeface="Tahoma" panose="020B0604030504040204" pitchFamily="34" charset="0"/>
                <a:cs typeface="Tahoma" panose="020B0604030504040204" pitchFamily="34" charset="0"/>
              </a:rPr>
              <a:t>Real time Data Warehouse: </a:t>
            </a:r>
            <a:r>
              <a:rPr lang="en-US" sz="2400" dirty="0">
                <a:latin typeface="Tahoma" panose="020B0604030504040204" pitchFamily="34" charset="0"/>
                <a:ea typeface="Tahoma" panose="020B0604030504040204" pitchFamily="34" charset="0"/>
                <a:cs typeface="Tahoma" panose="020B0604030504040204" pitchFamily="34" charset="0"/>
              </a:rPr>
              <a:t>In this stage, Data warehouses are updated whenever any transaction takes place in operational database. For example, Airline or railway booking system.</a:t>
            </a:r>
          </a:p>
          <a:p>
            <a:pPr algn="just">
              <a:lnSpc>
                <a:spcPct val="150000"/>
              </a:lnSpc>
              <a:buFont typeface="Wingdings" panose="05000000000000000000" pitchFamily="2" charset="2"/>
              <a:buChar char="Ø"/>
            </a:pPr>
            <a:r>
              <a:rPr lang="en-US" sz="2200" b="1" dirty="0">
                <a:solidFill>
                  <a:srgbClr val="C00000"/>
                </a:solidFill>
                <a:latin typeface="Tahoma" panose="020B0604030504040204" pitchFamily="34" charset="0"/>
                <a:ea typeface="Tahoma" panose="020B0604030504040204" pitchFamily="34" charset="0"/>
                <a:cs typeface="Tahoma" panose="020B0604030504040204" pitchFamily="34" charset="0"/>
              </a:rPr>
              <a:t>Integrated Data Warehouse: </a:t>
            </a:r>
            <a:r>
              <a:rPr lang="en-US" sz="2400" dirty="0">
                <a:latin typeface="Tahoma" panose="020B0604030504040204" pitchFamily="34" charset="0"/>
                <a:ea typeface="Tahoma" panose="020B0604030504040204" pitchFamily="34" charset="0"/>
                <a:cs typeface="Tahoma" panose="020B0604030504040204" pitchFamily="34" charset="0"/>
              </a:rPr>
              <a:t>In this stage, Data Warehouses are updated continuously when the operational system performs a transaction. The </a:t>
            </a:r>
            <a:r>
              <a:rPr lang="en-US" sz="2400" dirty="0" smtClean="0">
                <a:latin typeface="Tahoma" panose="020B0604030504040204" pitchFamily="34" charset="0"/>
                <a:ea typeface="Tahoma" panose="020B0604030504040204" pitchFamily="34" charset="0"/>
                <a:cs typeface="Tahoma" panose="020B0604030504040204" pitchFamily="34" charset="0"/>
              </a:rPr>
              <a:t>Data warehouse </a:t>
            </a:r>
            <a:r>
              <a:rPr lang="en-US" sz="2400" dirty="0">
                <a:latin typeface="Tahoma" panose="020B0604030504040204" pitchFamily="34" charset="0"/>
                <a:ea typeface="Tahoma" panose="020B0604030504040204" pitchFamily="34" charset="0"/>
                <a:cs typeface="Tahoma" panose="020B0604030504040204" pitchFamily="34" charset="0"/>
              </a:rPr>
              <a:t>then generates transactions which are passed back to the operational system.</a:t>
            </a:r>
          </a:p>
        </p:txBody>
      </p:sp>
    </p:spTree>
    <p:extLst>
      <p:ext uri="{BB962C8B-B14F-4D97-AF65-F5344CB8AC3E}">
        <p14:creationId xmlns:p14="http://schemas.microsoft.com/office/powerpoint/2010/main" val="3553802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2"/>
            <a:ext cx="9484098" cy="5679583"/>
          </a:xfrm>
        </p:spPr>
        <p:txBody>
          <a:bodyPr>
            <a:normAutofit/>
          </a:bodyPr>
          <a:lstStyle/>
          <a:p>
            <a:pPr marL="0" indent="0" algn="just">
              <a:lnSpc>
                <a:spcPct val="150000"/>
              </a:lnSpc>
              <a:buNone/>
            </a:pPr>
            <a:r>
              <a:rPr lang="en-US" sz="2800" b="1" dirty="0">
                <a:solidFill>
                  <a:srgbClr val="C00000"/>
                </a:solidFill>
                <a:latin typeface="Tahoma" panose="020B0604030504040204" pitchFamily="34" charset="0"/>
                <a:ea typeface="Tahoma" panose="020B0604030504040204" pitchFamily="34" charset="0"/>
                <a:cs typeface="Tahoma" panose="020B0604030504040204" pitchFamily="34" charset="0"/>
              </a:rPr>
              <a:t>Components of Data warehouse</a:t>
            </a:r>
          </a:p>
          <a:p>
            <a:pPr marL="0" indent="0" algn="just">
              <a:lnSpc>
                <a:spcPct val="150000"/>
              </a:lnSpc>
              <a:buNone/>
            </a:pPr>
            <a:r>
              <a:rPr lang="en-US" sz="2400" dirty="0">
                <a:latin typeface="Tahoma" panose="020B0604030504040204" pitchFamily="34" charset="0"/>
                <a:ea typeface="Tahoma" panose="020B0604030504040204" pitchFamily="34" charset="0"/>
                <a:cs typeface="Tahoma" panose="020B0604030504040204" pitchFamily="34" charset="0"/>
              </a:rPr>
              <a:t>Four components of Data Warehouses are:</a:t>
            </a:r>
          </a:p>
          <a:p>
            <a:pPr algn="just">
              <a:lnSpc>
                <a:spcPct val="150000"/>
              </a:lnSpc>
              <a:buFont typeface="Wingdings" panose="05000000000000000000" pitchFamily="2" charset="2"/>
              <a:buChar char="Ø"/>
            </a:pPr>
            <a:r>
              <a:rPr lang="en-US" sz="2400" b="1" dirty="0" smtClean="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Load </a:t>
            </a:r>
            <a:r>
              <a:rPr lang="en-US" sz="24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manager: </a:t>
            </a:r>
            <a:r>
              <a:rPr lang="en-US" sz="2400" dirty="0">
                <a:latin typeface="Tahoma" panose="020B0604030504040204" pitchFamily="34" charset="0"/>
                <a:ea typeface="Tahoma" panose="020B0604030504040204" pitchFamily="34" charset="0"/>
                <a:cs typeface="Tahoma" panose="020B0604030504040204" pitchFamily="34" charset="0"/>
              </a:rPr>
              <a:t>Load manager is also called the front component.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It </a:t>
            </a:r>
            <a:r>
              <a:rPr lang="en-US" sz="2400" dirty="0">
                <a:latin typeface="Tahoma" panose="020B0604030504040204" pitchFamily="34" charset="0"/>
                <a:ea typeface="Tahoma" panose="020B0604030504040204" pitchFamily="34" charset="0"/>
                <a:cs typeface="Tahoma" panose="020B0604030504040204" pitchFamily="34" charset="0"/>
              </a:rPr>
              <a:t>performs with all the operations associated with the extraction and load of data into the warehouse.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These </a:t>
            </a:r>
            <a:r>
              <a:rPr lang="en-US" sz="2400" dirty="0">
                <a:latin typeface="Tahoma" panose="020B0604030504040204" pitchFamily="34" charset="0"/>
                <a:ea typeface="Tahoma" panose="020B0604030504040204" pitchFamily="34" charset="0"/>
                <a:cs typeface="Tahoma" panose="020B0604030504040204" pitchFamily="34" charset="0"/>
              </a:rPr>
              <a:t>operations include transformations to prepare the data for entering into the Data warehouse</a:t>
            </a:r>
            <a:r>
              <a:rPr lang="en-US" sz="2400" dirty="0" smtClean="0">
                <a:latin typeface="Tahoma" panose="020B0604030504040204" pitchFamily="34" charset="0"/>
                <a:ea typeface="Tahoma" panose="020B0604030504040204" pitchFamily="34" charset="0"/>
                <a:cs typeface="Tahoma" panose="020B0604030504040204" pitchFamily="34" charset="0"/>
              </a:rPr>
              <a:t>.</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26875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2"/>
            <a:ext cx="9484098" cy="5679583"/>
          </a:xfrm>
        </p:spPr>
        <p:txBody>
          <a:bodyPr>
            <a:normAutofit/>
          </a:bodyPr>
          <a:lstStyle/>
          <a:p>
            <a:pPr algn="just">
              <a:lnSpc>
                <a:spcPct val="150000"/>
              </a:lnSpc>
              <a:buFont typeface="Wingdings" panose="05000000000000000000" pitchFamily="2" charset="2"/>
              <a:buChar char="Ø"/>
            </a:pPr>
            <a:r>
              <a:rPr lang="en-US" sz="24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Warehouse Manager: </a:t>
            </a:r>
            <a:endParaRPr lang="en-US" sz="2400" b="1" dirty="0" smtClean="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Warehouse </a:t>
            </a:r>
            <a:r>
              <a:rPr lang="en-US" sz="2400" dirty="0">
                <a:latin typeface="Tahoma" panose="020B0604030504040204" pitchFamily="34" charset="0"/>
                <a:ea typeface="Tahoma" panose="020B0604030504040204" pitchFamily="34" charset="0"/>
                <a:cs typeface="Tahoma" panose="020B0604030504040204" pitchFamily="34" charset="0"/>
              </a:rPr>
              <a:t>manager performs operations associated with the management of the data in the warehouse.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It </a:t>
            </a:r>
            <a:r>
              <a:rPr lang="en-US" sz="2400" dirty="0">
                <a:latin typeface="Tahoma" panose="020B0604030504040204" pitchFamily="34" charset="0"/>
                <a:ea typeface="Tahoma" panose="020B0604030504040204" pitchFamily="34" charset="0"/>
                <a:cs typeface="Tahoma" panose="020B0604030504040204" pitchFamily="34" charset="0"/>
              </a:rPr>
              <a:t>performs operations like analysis of data to ensure consistency, creation of indexes and views, generation of denormalization and aggregations, transformation and merging of source data and archiving and baking-up data.</a:t>
            </a:r>
          </a:p>
          <a:p>
            <a:pPr algn="just">
              <a:lnSpc>
                <a:spcPct val="150000"/>
              </a:lnSpc>
              <a:buFont typeface="Wingdings" panose="05000000000000000000" pitchFamily="2" charset="2"/>
              <a:buChar char="Ø"/>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61387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2"/>
            <a:ext cx="9484098" cy="5679583"/>
          </a:xfrm>
        </p:spPr>
        <p:txBody>
          <a:bodyPr>
            <a:normAutofit/>
          </a:bodyPr>
          <a:lstStyle/>
          <a:p>
            <a:pPr algn="just">
              <a:lnSpc>
                <a:spcPct val="150000"/>
              </a:lnSpc>
              <a:buFont typeface="Wingdings" panose="05000000000000000000" pitchFamily="2" charset="2"/>
              <a:buChar char="Ø"/>
            </a:pPr>
            <a:r>
              <a:rPr lang="en-US" sz="24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Query Manager: </a:t>
            </a:r>
            <a:endParaRPr lang="en-US" sz="2400" b="1" dirty="0" smtClean="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Query </a:t>
            </a:r>
            <a:r>
              <a:rPr lang="en-US" sz="2400" dirty="0">
                <a:latin typeface="Tahoma" panose="020B0604030504040204" pitchFamily="34" charset="0"/>
                <a:ea typeface="Tahoma" panose="020B0604030504040204" pitchFamily="34" charset="0"/>
                <a:cs typeface="Tahoma" panose="020B0604030504040204" pitchFamily="34" charset="0"/>
              </a:rPr>
              <a:t>manager is also known as backend component.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It </a:t>
            </a:r>
            <a:r>
              <a:rPr lang="en-US" sz="2400" dirty="0">
                <a:latin typeface="Tahoma" panose="020B0604030504040204" pitchFamily="34" charset="0"/>
                <a:ea typeface="Tahoma" panose="020B0604030504040204" pitchFamily="34" charset="0"/>
                <a:cs typeface="Tahoma" panose="020B0604030504040204" pitchFamily="34" charset="0"/>
              </a:rPr>
              <a:t>performs all the operation operations related to the management of user queries.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The </a:t>
            </a:r>
            <a:r>
              <a:rPr lang="en-US" sz="2400" dirty="0">
                <a:latin typeface="Tahoma" panose="020B0604030504040204" pitchFamily="34" charset="0"/>
                <a:ea typeface="Tahoma" panose="020B0604030504040204" pitchFamily="34" charset="0"/>
                <a:cs typeface="Tahoma" panose="020B0604030504040204" pitchFamily="34" charset="0"/>
              </a:rPr>
              <a:t>operations of this Data warehouse components are direct queries to the appropriate tables for scheduling the execution of queries</a:t>
            </a:r>
            <a:r>
              <a:rPr lang="en-US" sz="2400" dirty="0" smtClean="0">
                <a:latin typeface="Tahoma" panose="020B0604030504040204" pitchFamily="34" charset="0"/>
                <a:ea typeface="Tahoma" panose="020B0604030504040204" pitchFamily="34" charset="0"/>
                <a:cs typeface="Tahoma" panose="020B0604030504040204" pitchFamily="34" charset="0"/>
              </a:rPr>
              <a:t>.</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02264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2"/>
            <a:ext cx="9484098" cy="5679583"/>
          </a:xfrm>
        </p:spPr>
        <p:txBody>
          <a:bodyPr>
            <a:normAutofit/>
          </a:bodyPr>
          <a:lstStyle/>
          <a:p>
            <a:pPr algn="just">
              <a:lnSpc>
                <a:spcPct val="150000"/>
              </a:lnSpc>
              <a:buFont typeface="Wingdings" panose="05000000000000000000" pitchFamily="2" charset="2"/>
              <a:buChar char="Ø"/>
            </a:pPr>
            <a:r>
              <a:rPr lang="en-US" sz="2400" b="1" dirty="0" smtClean="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End-user </a:t>
            </a:r>
            <a:r>
              <a:rPr lang="en-US" sz="24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access tools: </a:t>
            </a:r>
            <a:endParaRPr lang="en-US" sz="2400" b="1" dirty="0" smtClean="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This </a:t>
            </a:r>
            <a:r>
              <a:rPr lang="en-US" sz="2400" dirty="0">
                <a:latin typeface="Tahoma" panose="020B0604030504040204" pitchFamily="34" charset="0"/>
                <a:ea typeface="Tahoma" panose="020B0604030504040204" pitchFamily="34" charset="0"/>
                <a:cs typeface="Tahoma" panose="020B0604030504040204" pitchFamily="34" charset="0"/>
              </a:rPr>
              <a:t>is categorized into </a:t>
            </a:r>
            <a:r>
              <a:rPr lang="en-US" sz="2400" b="1" dirty="0">
                <a:latin typeface="Tahoma" panose="020B0604030504040204" pitchFamily="34" charset="0"/>
                <a:ea typeface="Tahoma" panose="020B0604030504040204" pitchFamily="34" charset="0"/>
                <a:cs typeface="Tahoma" panose="020B0604030504040204" pitchFamily="34" charset="0"/>
              </a:rPr>
              <a:t>five different groups </a:t>
            </a:r>
            <a:r>
              <a:rPr lang="en-US" sz="2400" dirty="0">
                <a:latin typeface="Tahoma" panose="020B0604030504040204" pitchFamily="34" charset="0"/>
                <a:ea typeface="Tahoma" panose="020B0604030504040204" pitchFamily="34" charset="0"/>
                <a:cs typeface="Tahoma" panose="020B0604030504040204" pitchFamily="34" charset="0"/>
              </a:rPr>
              <a:t>like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marL="1035050"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1</a:t>
            </a:r>
            <a:r>
              <a:rPr lang="en-US" sz="2400" dirty="0">
                <a:latin typeface="Tahoma" panose="020B0604030504040204" pitchFamily="34" charset="0"/>
                <a:ea typeface="Tahoma" panose="020B0604030504040204" pitchFamily="34" charset="0"/>
                <a:cs typeface="Tahoma" panose="020B0604030504040204" pitchFamily="34" charset="0"/>
              </a:rPr>
              <a:t>. Data Reporting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marL="1035050"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2</a:t>
            </a:r>
            <a:r>
              <a:rPr lang="en-US" sz="2400" dirty="0">
                <a:latin typeface="Tahoma" panose="020B0604030504040204" pitchFamily="34" charset="0"/>
                <a:ea typeface="Tahoma" panose="020B0604030504040204" pitchFamily="34" charset="0"/>
                <a:cs typeface="Tahoma" panose="020B0604030504040204" pitchFamily="34" charset="0"/>
              </a:rPr>
              <a:t>. Query Tools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marL="1035050"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3</a:t>
            </a:r>
            <a:r>
              <a:rPr lang="en-US" sz="2400" dirty="0">
                <a:latin typeface="Tahoma" panose="020B0604030504040204" pitchFamily="34" charset="0"/>
                <a:ea typeface="Tahoma" panose="020B0604030504040204" pitchFamily="34" charset="0"/>
                <a:cs typeface="Tahoma" panose="020B0604030504040204" pitchFamily="34" charset="0"/>
              </a:rPr>
              <a:t>. Application development tools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marL="1035050"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4</a:t>
            </a:r>
            <a:r>
              <a:rPr lang="en-US" sz="2400" dirty="0">
                <a:latin typeface="Tahoma" panose="020B0604030504040204" pitchFamily="34" charset="0"/>
                <a:ea typeface="Tahoma" panose="020B0604030504040204" pitchFamily="34" charset="0"/>
                <a:cs typeface="Tahoma" panose="020B0604030504040204" pitchFamily="34" charset="0"/>
              </a:rPr>
              <a:t>. EIS tools,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marL="1035050"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5</a:t>
            </a:r>
            <a:r>
              <a:rPr lang="en-US" sz="2400" dirty="0">
                <a:latin typeface="Tahoma" panose="020B0604030504040204" pitchFamily="34" charset="0"/>
                <a:ea typeface="Tahoma" panose="020B0604030504040204" pitchFamily="34" charset="0"/>
                <a:cs typeface="Tahoma" panose="020B0604030504040204" pitchFamily="34" charset="0"/>
              </a:rPr>
              <a:t>. OLAP tools and data mining tools.</a:t>
            </a:r>
          </a:p>
        </p:txBody>
      </p:sp>
    </p:spTree>
    <p:extLst>
      <p:ext uri="{BB962C8B-B14F-4D97-AF65-F5344CB8AC3E}">
        <p14:creationId xmlns:p14="http://schemas.microsoft.com/office/powerpoint/2010/main" val="4067900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2" y="656822"/>
            <a:ext cx="10025011" cy="5679583"/>
          </a:xfrm>
        </p:spPr>
        <p:txBody>
          <a:bodyPr>
            <a:normAutofit fontScale="77500" lnSpcReduction="20000"/>
          </a:bodyPr>
          <a:lstStyle/>
          <a:p>
            <a:pPr marL="0" indent="0" algn="just">
              <a:lnSpc>
                <a:spcPct val="150000"/>
              </a:lnSpc>
              <a:buNone/>
            </a:pPr>
            <a:r>
              <a:rPr lang="en-US" sz="3100" b="1" dirty="0">
                <a:solidFill>
                  <a:srgbClr val="C00000"/>
                </a:solidFill>
                <a:latin typeface="Tahoma" panose="020B0604030504040204" pitchFamily="34" charset="0"/>
                <a:ea typeface="Tahoma" panose="020B0604030504040204" pitchFamily="34" charset="0"/>
                <a:cs typeface="Tahoma" panose="020B0604030504040204" pitchFamily="34" charset="0"/>
              </a:rPr>
              <a:t>Who needs Data warehouse?</a:t>
            </a:r>
          </a:p>
          <a:p>
            <a:pPr marL="0" indent="0" algn="just">
              <a:lnSpc>
                <a:spcPct val="150000"/>
              </a:lnSpc>
              <a:buNone/>
            </a:pPr>
            <a:r>
              <a:rPr lang="en-US" sz="2400" dirty="0">
                <a:latin typeface="Tahoma" panose="020B0604030504040204" pitchFamily="34" charset="0"/>
                <a:ea typeface="Tahoma" panose="020B0604030504040204" pitchFamily="34" charset="0"/>
                <a:cs typeface="Tahoma" panose="020B0604030504040204" pitchFamily="34" charset="0"/>
              </a:rPr>
              <a:t>Data warehouse is needed for all types of users like:</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Decision makers who rely on mass amount of data</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Users who use customized, complex processes to obtain information from multiple data sources.</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It is also used by the people who want simple technology to access the data</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It also essential for those people who want a systematic approach for making decisions.</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If the user wants fast performance on a huge amount of data which is a necessity for reports, grids or charts, then Data warehouse proves useful.</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Data warehouse is a first step If you want to discover 'hidden patterns' of data-flows and groupings.</a:t>
            </a:r>
          </a:p>
        </p:txBody>
      </p:sp>
    </p:spTree>
    <p:extLst>
      <p:ext uri="{BB962C8B-B14F-4D97-AF65-F5344CB8AC3E}">
        <p14:creationId xmlns:p14="http://schemas.microsoft.com/office/powerpoint/2010/main" val="4288478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2" y="656822"/>
            <a:ext cx="9918949" cy="5679583"/>
          </a:xfrm>
        </p:spPr>
        <p:txBody>
          <a:bodyPr>
            <a:normAutofit/>
          </a:bodyPr>
          <a:lstStyle/>
          <a:p>
            <a:pPr marL="0" indent="0" algn="just">
              <a:lnSpc>
                <a:spcPct val="150000"/>
              </a:lnSpc>
              <a:buNone/>
            </a:pP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What </a:t>
            </a:r>
            <a:r>
              <a:rPr lang="en-US" sz="24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is a </a:t>
            </a: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Data Warehouse </a:t>
            </a:r>
            <a:r>
              <a:rPr lang="en-US" sz="24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used for?</a:t>
            </a:r>
            <a:endPar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0" indent="0" algn="just">
              <a:lnSpc>
                <a:spcPct val="150000"/>
              </a:lnSpc>
              <a:buNone/>
            </a:pPr>
            <a:r>
              <a:rPr lang="en-US" sz="2400" dirty="0">
                <a:latin typeface="Tahoma" panose="020B0604030504040204" pitchFamily="34" charset="0"/>
                <a:ea typeface="Tahoma" panose="020B0604030504040204" pitchFamily="34" charset="0"/>
                <a:cs typeface="Tahoma" panose="020B0604030504040204" pitchFamily="34" charset="0"/>
              </a:rPr>
              <a:t>The</a:t>
            </a:r>
            <a:r>
              <a:rPr lang="en-US" sz="24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most </a:t>
            </a:r>
            <a:r>
              <a:rPr lang="en-US" sz="2400" dirty="0">
                <a:latin typeface="Tahoma" panose="020B0604030504040204" pitchFamily="34" charset="0"/>
                <a:ea typeface="Tahoma" panose="020B0604030504040204" pitchFamily="34" charset="0"/>
                <a:cs typeface="Tahoma" panose="020B0604030504040204" pitchFamily="34" charset="0"/>
              </a:rPr>
              <a:t>common sectors where Data warehouse is used:</a:t>
            </a:r>
          </a:p>
          <a:p>
            <a:pPr algn="just">
              <a:lnSpc>
                <a:spcPct val="150000"/>
              </a:lnSpc>
              <a:buFont typeface="Wingdings" panose="05000000000000000000" pitchFamily="2" charset="2"/>
              <a:buChar char="Ø"/>
            </a:pPr>
            <a:r>
              <a:rPr lang="en-US" sz="2400" b="1" dirty="0" smtClean="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Airline</a:t>
            </a:r>
            <a:r>
              <a:rPr lang="en-US" sz="24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a:latin typeface="Tahoma" panose="020B0604030504040204" pitchFamily="34" charset="0"/>
                <a:ea typeface="Tahoma" panose="020B0604030504040204" pitchFamily="34" charset="0"/>
                <a:cs typeface="Tahoma" panose="020B0604030504040204" pitchFamily="34" charset="0"/>
              </a:rPr>
              <a:t>In the Airline system, it is used for operation purpose like crew assignment, analyses of route profitability, frequent flyer program promotions, etc.</a:t>
            </a:r>
          </a:p>
          <a:p>
            <a:pPr algn="just">
              <a:lnSpc>
                <a:spcPct val="150000"/>
              </a:lnSpc>
              <a:buFont typeface="Wingdings" panose="05000000000000000000" pitchFamily="2" charset="2"/>
              <a:buChar char="Ø"/>
            </a:pPr>
            <a:r>
              <a:rPr lang="en-US" sz="24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Banking:</a:t>
            </a:r>
            <a:r>
              <a:rPr lang="en-US" sz="2400" dirty="0">
                <a:latin typeface="Tahoma" panose="020B0604030504040204" pitchFamily="34" charset="0"/>
                <a:ea typeface="Tahoma" panose="020B0604030504040204" pitchFamily="34" charset="0"/>
                <a:cs typeface="Tahoma" panose="020B0604030504040204" pitchFamily="34" charset="0"/>
              </a:rPr>
              <a:t> It is widely used in the banking sector to manage the resources available on desk effectively. Few banks also used for the market research, performance analysis of the product and operations</a:t>
            </a:r>
            <a:r>
              <a:rPr lang="en-US" sz="2400" dirty="0" smtClean="0">
                <a:latin typeface="Tahoma" panose="020B0604030504040204" pitchFamily="34" charset="0"/>
                <a:ea typeface="Tahoma" panose="020B0604030504040204" pitchFamily="34" charset="0"/>
                <a:cs typeface="Tahoma" panose="020B0604030504040204" pitchFamily="34" charset="0"/>
              </a:rPr>
              <a:t>.</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9387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2" y="656822"/>
            <a:ext cx="9818949" cy="5679583"/>
          </a:xfrm>
        </p:spPr>
        <p:txBody>
          <a:bodyPr>
            <a:normAutofit fontScale="92500"/>
          </a:bodyPr>
          <a:lstStyle/>
          <a:p>
            <a:pPr algn="just">
              <a:lnSpc>
                <a:spcPct val="150000"/>
              </a:lnSpc>
              <a:buFont typeface="Wingdings" panose="05000000000000000000" pitchFamily="2" charset="2"/>
              <a:buChar char="Ø"/>
            </a:pP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What is Data Warehousing?</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A data warehousing is a technique for collecting and managing data from varied sources to provide meaningful business insights</a:t>
            </a:r>
            <a:r>
              <a:rPr lang="en-US" sz="2400" dirty="0" smtClean="0">
                <a:latin typeface="Tahoma" panose="020B0604030504040204" pitchFamily="34" charset="0"/>
                <a:ea typeface="Tahoma" panose="020B0604030504040204" pitchFamily="34" charset="0"/>
                <a:cs typeface="Tahoma" panose="020B0604030504040204" pitchFamily="34" charset="0"/>
              </a:rPr>
              <a:t>.</a:t>
            </a: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It </a:t>
            </a:r>
            <a:r>
              <a:rPr lang="en-US" sz="2400" dirty="0">
                <a:latin typeface="Tahoma" panose="020B0604030504040204" pitchFamily="34" charset="0"/>
                <a:ea typeface="Tahoma" panose="020B0604030504040204" pitchFamily="34" charset="0"/>
                <a:cs typeface="Tahoma" panose="020B0604030504040204" pitchFamily="34" charset="0"/>
              </a:rPr>
              <a:t>is a blend of technologies and components which allows the strategic use of data.</a:t>
            </a: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It </a:t>
            </a:r>
            <a:r>
              <a:rPr lang="en-US" sz="2400" dirty="0">
                <a:latin typeface="Tahoma" panose="020B0604030504040204" pitchFamily="34" charset="0"/>
                <a:ea typeface="Tahoma" panose="020B0604030504040204" pitchFamily="34" charset="0"/>
                <a:cs typeface="Tahoma" panose="020B0604030504040204" pitchFamily="34" charset="0"/>
              </a:rPr>
              <a:t>is electronic storage of a large amount of information by a business which is designed for query and analysis instead of transaction processing.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It </a:t>
            </a:r>
            <a:r>
              <a:rPr lang="en-US" sz="2400" dirty="0">
                <a:latin typeface="Tahoma" panose="020B0604030504040204" pitchFamily="34" charset="0"/>
                <a:ea typeface="Tahoma" panose="020B0604030504040204" pitchFamily="34" charset="0"/>
                <a:cs typeface="Tahoma" panose="020B0604030504040204" pitchFamily="34" charset="0"/>
              </a:rPr>
              <a:t>is a process of transforming data into information and making it available to users in a timely manner to make a difference.</a:t>
            </a:r>
          </a:p>
        </p:txBody>
      </p:sp>
    </p:spTree>
    <p:extLst>
      <p:ext uri="{BB962C8B-B14F-4D97-AF65-F5344CB8AC3E}">
        <p14:creationId xmlns:p14="http://schemas.microsoft.com/office/powerpoint/2010/main" val="4209188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2"/>
            <a:ext cx="9703796" cy="4869919"/>
          </a:xfrm>
        </p:spPr>
        <p:txBody>
          <a:bodyPr>
            <a:normAutofit/>
          </a:bodyPr>
          <a:lstStyle/>
          <a:p>
            <a:pPr algn="just">
              <a:lnSpc>
                <a:spcPct val="150000"/>
              </a:lnSpc>
              <a:buFont typeface="Wingdings" panose="05000000000000000000" pitchFamily="2" charset="2"/>
              <a:buChar char="Ø"/>
            </a:pPr>
            <a:r>
              <a:rPr lang="en-US" sz="24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Healthcare: </a:t>
            </a:r>
            <a:r>
              <a:rPr lang="en-US" sz="2400" dirty="0">
                <a:latin typeface="Tahoma" panose="020B0604030504040204" pitchFamily="34" charset="0"/>
                <a:ea typeface="Tahoma" panose="020B0604030504040204" pitchFamily="34" charset="0"/>
                <a:cs typeface="Tahoma" panose="020B0604030504040204" pitchFamily="34" charset="0"/>
              </a:rPr>
              <a:t>Healthcare sector also used Data warehouse to strategize and predict outcomes, generate patient's treatment reports, share data with tie-in insurance companies, medical aid services, etc.</a:t>
            </a:r>
          </a:p>
          <a:p>
            <a:pPr algn="just">
              <a:lnSpc>
                <a:spcPct val="150000"/>
              </a:lnSpc>
              <a:buFont typeface="Wingdings" panose="05000000000000000000" pitchFamily="2" charset="2"/>
              <a:buChar char="Ø"/>
            </a:pPr>
            <a:r>
              <a:rPr lang="en-US" sz="24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Public sector: </a:t>
            </a:r>
            <a:r>
              <a:rPr lang="en-US" sz="2400" dirty="0">
                <a:latin typeface="Tahoma" panose="020B0604030504040204" pitchFamily="34" charset="0"/>
                <a:ea typeface="Tahoma" panose="020B0604030504040204" pitchFamily="34" charset="0"/>
                <a:cs typeface="Tahoma" panose="020B0604030504040204" pitchFamily="34" charset="0"/>
              </a:rPr>
              <a:t>In the public sector, data warehouse is used for intelligence gathering. It helps government agencies to maintain and analyze tax records, health policy records, for every individual.</a:t>
            </a:r>
          </a:p>
          <a:p>
            <a:pPr algn="just">
              <a:lnSpc>
                <a:spcPct val="150000"/>
              </a:lnSpc>
              <a:buFont typeface="Wingdings" panose="05000000000000000000" pitchFamily="2" charset="2"/>
              <a:buChar char="Ø"/>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33389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2"/>
            <a:ext cx="9797926" cy="5679583"/>
          </a:xfrm>
        </p:spPr>
        <p:txBody>
          <a:bodyPr>
            <a:normAutofit/>
          </a:bodyPr>
          <a:lstStyle/>
          <a:p>
            <a:pPr algn="just">
              <a:lnSpc>
                <a:spcPct val="150000"/>
              </a:lnSpc>
              <a:buFont typeface="Wingdings" panose="05000000000000000000" pitchFamily="2" charset="2"/>
              <a:buChar char="Ø"/>
            </a:pPr>
            <a:r>
              <a:rPr lang="en-US" sz="24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Investment and Insurance sector: </a:t>
            </a:r>
            <a:r>
              <a:rPr lang="en-US" sz="2400" dirty="0">
                <a:latin typeface="Tahoma" panose="020B0604030504040204" pitchFamily="34" charset="0"/>
                <a:ea typeface="Tahoma" panose="020B0604030504040204" pitchFamily="34" charset="0"/>
                <a:cs typeface="Tahoma" panose="020B0604030504040204" pitchFamily="34" charset="0"/>
              </a:rPr>
              <a:t>In this sector, the warehouses are primarily used to analyze data patterns, customer trends, and to track market movements</a:t>
            </a:r>
            <a:r>
              <a:rPr lang="en-US" sz="2400" dirty="0" smtClean="0">
                <a:latin typeface="Tahoma" panose="020B0604030504040204" pitchFamily="34" charset="0"/>
                <a:ea typeface="Tahoma" panose="020B0604030504040204" pitchFamily="34" charset="0"/>
                <a:cs typeface="Tahoma" panose="020B0604030504040204" pitchFamily="34" charset="0"/>
              </a:rPr>
              <a:t>.</a:t>
            </a:r>
          </a:p>
          <a:p>
            <a:pPr algn="just">
              <a:lnSpc>
                <a:spcPct val="150000"/>
              </a:lnSpc>
              <a:buFont typeface="Wingdings" panose="05000000000000000000" pitchFamily="2" charset="2"/>
              <a:buChar char="Ø"/>
            </a:pPr>
            <a:endParaRPr lang="en-US" sz="20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b="1" dirty="0" smtClean="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Retain </a:t>
            </a:r>
            <a:r>
              <a:rPr lang="en-US" sz="24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chain: </a:t>
            </a:r>
            <a:r>
              <a:rPr lang="en-US" sz="2400" dirty="0">
                <a:latin typeface="Tahoma" panose="020B0604030504040204" pitchFamily="34" charset="0"/>
                <a:ea typeface="Tahoma" panose="020B0604030504040204" pitchFamily="34" charset="0"/>
                <a:cs typeface="Tahoma" panose="020B0604030504040204" pitchFamily="34" charset="0"/>
              </a:rPr>
              <a:t>In retail chains, Data warehouse is widely used for distribution and marketing. It also helps to track items, customer buying pattern, promotions and also used for determining pricing policy</a:t>
            </a:r>
            <a:r>
              <a:rPr lang="en-US" sz="2400" dirty="0" smtClean="0">
                <a:latin typeface="Tahoma" panose="020B0604030504040204" pitchFamily="34" charset="0"/>
                <a:ea typeface="Tahoma" panose="020B0604030504040204" pitchFamily="34" charset="0"/>
                <a:cs typeface="Tahoma" panose="020B0604030504040204" pitchFamily="34" charset="0"/>
              </a:rPr>
              <a:t>.</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50699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2"/>
            <a:ext cx="9905502" cy="5679583"/>
          </a:xfrm>
        </p:spPr>
        <p:txBody>
          <a:bodyPr>
            <a:normAutofit/>
          </a:bodyPr>
          <a:lstStyle/>
          <a:p>
            <a:pPr algn="just">
              <a:lnSpc>
                <a:spcPct val="150000"/>
              </a:lnSpc>
              <a:buFont typeface="Wingdings" panose="05000000000000000000" pitchFamily="2" charset="2"/>
              <a:buChar char="Ø"/>
            </a:pPr>
            <a:r>
              <a:rPr lang="en-US" sz="24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Telecommunication: </a:t>
            </a:r>
            <a:r>
              <a:rPr lang="en-US" sz="2400" dirty="0">
                <a:latin typeface="Tahoma" panose="020B0604030504040204" pitchFamily="34" charset="0"/>
                <a:ea typeface="Tahoma" panose="020B0604030504040204" pitchFamily="34" charset="0"/>
                <a:cs typeface="Tahoma" panose="020B0604030504040204" pitchFamily="34" charset="0"/>
              </a:rPr>
              <a:t>A data warehouse is used in this sector for product promotions, sales decisions and to make distribution decisions</a:t>
            </a:r>
            <a:r>
              <a:rPr lang="en-US" sz="2400" dirty="0" smtClean="0">
                <a:latin typeface="Tahoma" panose="020B0604030504040204" pitchFamily="34" charset="0"/>
                <a:ea typeface="Tahoma" panose="020B0604030504040204" pitchFamily="34" charset="0"/>
                <a:cs typeface="Tahoma" panose="020B0604030504040204" pitchFamily="34" charset="0"/>
              </a:rPr>
              <a:t>.</a:t>
            </a:r>
          </a:p>
          <a:p>
            <a:pPr algn="just">
              <a:lnSpc>
                <a:spcPct val="150000"/>
              </a:lnSpc>
              <a:buFont typeface="Wingdings" panose="05000000000000000000" pitchFamily="2" charset="2"/>
              <a:buChar char="Ø"/>
            </a:pPr>
            <a:endParaRPr lang="en-US" sz="2000"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Hospitality Industry: </a:t>
            </a:r>
            <a:r>
              <a:rPr lang="en-US" sz="2400" dirty="0">
                <a:latin typeface="Tahoma" panose="020B0604030504040204" pitchFamily="34" charset="0"/>
                <a:ea typeface="Tahoma" panose="020B0604030504040204" pitchFamily="34" charset="0"/>
                <a:cs typeface="Tahoma" panose="020B0604030504040204" pitchFamily="34" charset="0"/>
              </a:rPr>
              <a:t>This Industry utilizes warehouse services to design as well as estimate their advertising and promotion campaigns where they want to target clients based on their feedback and travel patterns.</a:t>
            </a:r>
          </a:p>
          <a:p>
            <a:pPr algn="just">
              <a:lnSpc>
                <a:spcPct val="150000"/>
              </a:lnSpc>
              <a:buFont typeface="Wingdings" panose="05000000000000000000" pitchFamily="2" charset="2"/>
              <a:buChar char="Ø"/>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27593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3"/>
            <a:ext cx="9676902" cy="5031284"/>
          </a:xfrm>
        </p:spPr>
        <p:txBody>
          <a:bodyPr>
            <a:normAutofit/>
          </a:bodyPr>
          <a:lstStyle/>
          <a:p>
            <a:pPr marL="0" indent="0" algn="just">
              <a:lnSpc>
                <a:spcPct val="150000"/>
              </a:lnSpc>
              <a:buNone/>
            </a:pP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Steps to Implement Data Warehouse</a:t>
            </a:r>
          </a:p>
          <a:p>
            <a:pPr marL="0" indent="0" algn="just">
              <a:lnSpc>
                <a:spcPct val="150000"/>
              </a:lnSpc>
              <a:buNone/>
            </a:pPr>
            <a:r>
              <a:rPr lang="en-US" sz="2400" dirty="0">
                <a:latin typeface="Tahoma" panose="020B0604030504040204" pitchFamily="34" charset="0"/>
                <a:ea typeface="Tahoma" panose="020B0604030504040204" pitchFamily="34" charset="0"/>
                <a:cs typeface="Tahoma" panose="020B0604030504040204" pitchFamily="34" charset="0"/>
              </a:rPr>
              <a:t>The best way to address the business risk associated with a </a:t>
            </a:r>
            <a:r>
              <a:rPr lang="en-US" sz="2400" dirty="0" smtClean="0">
                <a:latin typeface="Tahoma" panose="020B0604030504040204" pitchFamily="34" charset="0"/>
                <a:ea typeface="Tahoma" panose="020B0604030504040204" pitchFamily="34" charset="0"/>
                <a:cs typeface="Tahoma" panose="020B0604030504040204" pitchFamily="34" charset="0"/>
              </a:rPr>
              <a:t>Data warehouse </a:t>
            </a:r>
            <a:r>
              <a:rPr lang="en-US" sz="2400" dirty="0">
                <a:latin typeface="Tahoma" panose="020B0604030504040204" pitchFamily="34" charset="0"/>
                <a:ea typeface="Tahoma" panose="020B0604030504040204" pitchFamily="34" charset="0"/>
                <a:cs typeface="Tahoma" panose="020B0604030504040204" pitchFamily="34" charset="0"/>
              </a:rPr>
              <a:t>implementation is to employ a </a:t>
            </a:r>
            <a:r>
              <a:rPr lang="en-US" sz="2400" b="1" dirty="0">
                <a:latin typeface="Tahoma" panose="020B0604030504040204" pitchFamily="34" charset="0"/>
                <a:ea typeface="Tahoma" panose="020B0604030504040204" pitchFamily="34" charset="0"/>
                <a:cs typeface="Tahoma" panose="020B0604030504040204" pitchFamily="34" charset="0"/>
              </a:rPr>
              <a:t>three-prong strategy </a:t>
            </a:r>
            <a:r>
              <a:rPr lang="en-US" sz="2400" dirty="0">
                <a:latin typeface="Tahoma" panose="020B0604030504040204" pitchFamily="34" charset="0"/>
                <a:ea typeface="Tahoma" panose="020B0604030504040204" pitchFamily="34" charset="0"/>
                <a:cs typeface="Tahoma" panose="020B0604030504040204" pitchFamily="34" charset="0"/>
              </a:rPr>
              <a:t>as below</a:t>
            </a:r>
          </a:p>
          <a:p>
            <a:pPr algn="just">
              <a:lnSpc>
                <a:spcPct val="150000"/>
              </a:lnSpc>
              <a:buFont typeface="Wingdings" panose="05000000000000000000" pitchFamily="2" charset="2"/>
              <a:buChar char="Ø"/>
            </a:pPr>
            <a:r>
              <a:rPr lang="en-US" sz="24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Enterprise strategy: </a:t>
            </a:r>
            <a:r>
              <a:rPr lang="en-US" sz="2400" dirty="0">
                <a:latin typeface="Tahoma" panose="020B0604030504040204" pitchFamily="34" charset="0"/>
                <a:ea typeface="Tahoma" panose="020B0604030504040204" pitchFamily="34" charset="0"/>
                <a:cs typeface="Tahoma" panose="020B0604030504040204" pitchFamily="34" charset="0"/>
              </a:rPr>
              <a:t>Here we identify technical including current architecture and tools. We also identify facts, dimensions, and attributes. Data mapping and transformation is also passed</a:t>
            </a:r>
            <a:r>
              <a:rPr lang="en-US" sz="2400" dirty="0" smtClean="0">
                <a:latin typeface="Tahoma" panose="020B0604030504040204" pitchFamily="34" charset="0"/>
                <a:ea typeface="Tahoma" panose="020B0604030504040204" pitchFamily="34" charset="0"/>
                <a:cs typeface="Tahoma" panose="020B0604030504040204" pitchFamily="34" charset="0"/>
              </a:rPr>
              <a:t>.</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52774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753035"/>
            <a:ext cx="9484098" cy="5583370"/>
          </a:xfrm>
        </p:spPr>
        <p:txBody>
          <a:bodyPr>
            <a:normAutofit/>
          </a:bodyPr>
          <a:lstStyle/>
          <a:p>
            <a:pPr algn="just">
              <a:lnSpc>
                <a:spcPct val="150000"/>
              </a:lnSpc>
              <a:buFont typeface="Wingdings" panose="05000000000000000000" pitchFamily="2" charset="2"/>
              <a:buChar char="Ø"/>
            </a:pPr>
            <a:r>
              <a:rPr lang="en-US" sz="24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Phased delivery: </a:t>
            </a:r>
            <a:r>
              <a:rPr lang="en-US" sz="2400" dirty="0" smtClean="0">
                <a:latin typeface="Tahoma" panose="020B0604030504040204" pitchFamily="34" charset="0"/>
                <a:ea typeface="Tahoma" panose="020B0604030504040204" pitchFamily="34" charset="0"/>
                <a:cs typeface="Tahoma" panose="020B0604030504040204" pitchFamily="34" charset="0"/>
              </a:rPr>
              <a:t>Data warehouse </a:t>
            </a:r>
            <a:r>
              <a:rPr lang="en-US" sz="2400" dirty="0">
                <a:latin typeface="Tahoma" panose="020B0604030504040204" pitchFamily="34" charset="0"/>
                <a:ea typeface="Tahoma" panose="020B0604030504040204" pitchFamily="34" charset="0"/>
                <a:cs typeface="Tahoma" panose="020B0604030504040204" pitchFamily="34" charset="0"/>
              </a:rPr>
              <a:t>implementation should be phased based on subject areas. Related business entities like booking and billing should be first implemented and then integrated with each other</a:t>
            </a:r>
            <a:r>
              <a:rPr lang="en-US" sz="2400" dirty="0" smtClean="0">
                <a:latin typeface="Tahoma" panose="020B0604030504040204" pitchFamily="34" charset="0"/>
                <a:ea typeface="Tahoma" panose="020B0604030504040204" pitchFamily="34" charset="0"/>
                <a:cs typeface="Tahoma" panose="020B0604030504040204" pitchFamily="34" charset="0"/>
              </a:rPr>
              <a:t>.</a:t>
            </a:r>
          </a:p>
          <a:p>
            <a:pPr algn="just">
              <a:lnSpc>
                <a:spcPct val="150000"/>
              </a:lnSpc>
              <a:buFont typeface="Wingdings" panose="05000000000000000000" pitchFamily="2" charset="2"/>
              <a:buChar char="Ø"/>
            </a:pPr>
            <a:endParaRPr lang="en-US" sz="2000"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Iterative Prototyping: </a:t>
            </a:r>
            <a:r>
              <a:rPr lang="en-US" sz="2400" dirty="0">
                <a:latin typeface="Tahoma" panose="020B0604030504040204" pitchFamily="34" charset="0"/>
                <a:ea typeface="Tahoma" panose="020B0604030504040204" pitchFamily="34" charset="0"/>
                <a:cs typeface="Tahoma" panose="020B0604030504040204" pitchFamily="34" charset="0"/>
              </a:rPr>
              <a:t>Rather than a big bang approach to implementation, the </a:t>
            </a:r>
            <a:r>
              <a:rPr lang="en-US" sz="2400" dirty="0" smtClean="0">
                <a:latin typeface="Tahoma" panose="020B0604030504040204" pitchFamily="34" charset="0"/>
                <a:ea typeface="Tahoma" panose="020B0604030504040204" pitchFamily="34" charset="0"/>
                <a:cs typeface="Tahoma" panose="020B0604030504040204" pitchFamily="34" charset="0"/>
              </a:rPr>
              <a:t>Data warehouse </a:t>
            </a:r>
            <a:r>
              <a:rPr lang="en-US" sz="2400" dirty="0">
                <a:latin typeface="Tahoma" panose="020B0604030504040204" pitchFamily="34" charset="0"/>
                <a:ea typeface="Tahoma" panose="020B0604030504040204" pitchFamily="34" charset="0"/>
                <a:cs typeface="Tahoma" panose="020B0604030504040204" pitchFamily="34" charset="0"/>
              </a:rPr>
              <a:t>should be developed and tested iteratively.</a:t>
            </a:r>
          </a:p>
          <a:p>
            <a:pPr algn="just">
              <a:lnSpc>
                <a:spcPct val="150000"/>
              </a:lnSpc>
              <a:buFont typeface="Wingdings" panose="05000000000000000000" pitchFamily="2" charset="2"/>
              <a:buChar char="Ø"/>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85607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2"/>
            <a:ext cx="9484098" cy="5679583"/>
          </a:xfrm>
        </p:spPr>
        <p:txBody>
          <a:bodyPr>
            <a:normAutofit/>
          </a:bodyPr>
          <a:lstStyle/>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Some</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a:latin typeface="Tahoma" panose="020B0604030504040204" pitchFamily="34" charset="0"/>
                <a:ea typeface="Tahoma" panose="020B0604030504040204" pitchFamily="34" charset="0"/>
                <a:cs typeface="Tahoma" panose="020B0604030504040204" pitchFamily="34" charset="0"/>
              </a:rPr>
              <a:t>key steps in </a:t>
            </a:r>
            <a:r>
              <a:rPr lang="en-US" sz="2400" dirty="0" smtClean="0">
                <a:latin typeface="Tahoma" panose="020B0604030504040204" pitchFamily="34" charset="0"/>
                <a:ea typeface="Tahoma" panose="020B0604030504040204" pitchFamily="34" charset="0"/>
                <a:cs typeface="Tahoma" panose="020B0604030504040204" pitchFamily="34" charset="0"/>
              </a:rPr>
              <a:t>Data warehouse </a:t>
            </a:r>
            <a:r>
              <a:rPr lang="en-US" sz="2400" dirty="0">
                <a:latin typeface="Tahoma" panose="020B0604030504040204" pitchFamily="34" charset="0"/>
                <a:ea typeface="Tahoma" panose="020B0604030504040204" pitchFamily="34" charset="0"/>
                <a:cs typeface="Tahoma" panose="020B0604030504040204" pitchFamily="34" charset="0"/>
              </a:rPr>
              <a:t>implementation along with its deliverables</a:t>
            </a:r>
            <a:r>
              <a:rPr lang="en-US" sz="2400" dirty="0" smtClean="0">
                <a:latin typeface="Tahoma" panose="020B0604030504040204" pitchFamily="34" charset="0"/>
                <a:ea typeface="Tahoma" panose="020B0604030504040204" pitchFamily="34" charset="0"/>
                <a:cs typeface="Tahoma" panose="020B0604030504040204" pitchFamily="34" charset="0"/>
              </a:rPr>
              <a:t>.</a:t>
            </a:r>
          </a:p>
          <a:p>
            <a:pPr algn="just">
              <a:lnSpc>
                <a:spcPct val="150000"/>
              </a:lnSpc>
              <a:buFont typeface="Wingdings" panose="05000000000000000000" pitchFamily="2" charset="2"/>
              <a:buChar char="Ø"/>
            </a:pPr>
            <a:endParaRPr lang="en-US" sz="2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565138861"/>
              </p:ext>
            </p:extLst>
          </p:nvPr>
        </p:nvGraphicFramePr>
        <p:xfrm>
          <a:off x="677333" y="2348706"/>
          <a:ext cx="10120655" cy="2956560"/>
        </p:xfrm>
        <a:graphic>
          <a:graphicData uri="http://schemas.openxmlformats.org/drawingml/2006/table">
            <a:tbl>
              <a:tblPr/>
              <a:tblGrid>
                <a:gridCol w="924155"/>
                <a:gridCol w="4886938"/>
                <a:gridCol w="4309562"/>
              </a:tblGrid>
              <a:tr h="0">
                <a:tc>
                  <a:txBody>
                    <a:bodyPr/>
                    <a:lstStyle/>
                    <a:p>
                      <a:pPr algn="l" fontAlgn="t"/>
                      <a:r>
                        <a:rPr lang="en-US" sz="2400" b="1" dirty="0">
                          <a:effectLst/>
                          <a:latin typeface="Tahoma" panose="020B0604030504040204" pitchFamily="34" charset="0"/>
                          <a:ea typeface="Tahoma" panose="020B0604030504040204" pitchFamily="34" charset="0"/>
                          <a:cs typeface="Tahoma" panose="020B0604030504040204" pitchFamily="34" charset="0"/>
                        </a:rPr>
                        <a:t>Step</a:t>
                      </a:r>
                      <a:endParaRPr lang="en-US" sz="2400" dirty="0">
                        <a:effectLst/>
                        <a:latin typeface="Tahoma" panose="020B0604030504040204" pitchFamily="34" charset="0"/>
                        <a:ea typeface="Tahoma" panose="020B0604030504040204" pitchFamily="34" charset="0"/>
                        <a:cs typeface="Tahoma" panose="020B0604030504040204" pitchFamily="34" charset="0"/>
                      </a:endParaRPr>
                    </a:p>
                  </a:txBody>
                  <a:tcPr marL="76200" marR="76200" marT="76200"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2400" b="1">
                          <a:effectLst/>
                          <a:latin typeface="Tahoma" panose="020B0604030504040204" pitchFamily="34" charset="0"/>
                          <a:ea typeface="Tahoma" panose="020B0604030504040204" pitchFamily="34" charset="0"/>
                          <a:cs typeface="Tahoma" panose="020B0604030504040204" pitchFamily="34" charset="0"/>
                        </a:rPr>
                        <a:t>Tasks</a:t>
                      </a:r>
                      <a:endParaRPr lang="en-US" sz="2400">
                        <a:effectLst/>
                        <a:latin typeface="Tahoma" panose="020B0604030504040204" pitchFamily="34" charset="0"/>
                        <a:ea typeface="Tahoma" panose="020B0604030504040204" pitchFamily="34" charset="0"/>
                        <a:cs typeface="Tahoma" panose="020B0604030504040204" pitchFamily="34" charset="0"/>
                      </a:endParaRPr>
                    </a:p>
                  </a:txBody>
                  <a:tcPr marL="76200" marR="76200" marT="76200"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2400" b="1">
                          <a:effectLst/>
                          <a:latin typeface="Tahoma" panose="020B0604030504040204" pitchFamily="34" charset="0"/>
                          <a:ea typeface="Tahoma" panose="020B0604030504040204" pitchFamily="34" charset="0"/>
                          <a:cs typeface="Tahoma" panose="020B0604030504040204" pitchFamily="34" charset="0"/>
                        </a:rPr>
                        <a:t>Deliverables</a:t>
                      </a:r>
                      <a:endParaRPr lang="en-US" sz="2400">
                        <a:effectLst/>
                        <a:latin typeface="Tahoma" panose="020B0604030504040204" pitchFamily="34" charset="0"/>
                        <a:ea typeface="Tahoma" panose="020B0604030504040204" pitchFamily="34" charset="0"/>
                        <a:cs typeface="Tahoma" panose="020B0604030504040204" pitchFamily="34" charset="0"/>
                      </a:endParaRPr>
                    </a:p>
                  </a:txBody>
                  <a:tcPr marL="76200" marR="76200" marT="76200"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9F9F9"/>
                    </a:solidFill>
                  </a:tcPr>
                </a:tc>
              </a:tr>
              <a:tr h="0">
                <a:tc>
                  <a:txBody>
                    <a:bodyPr/>
                    <a:lstStyle/>
                    <a:p>
                      <a:pPr algn="ctr" fontAlgn="t"/>
                      <a:r>
                        <a:rPr lang="en-US" sz="2400" dirty="0">
                          <a:effectLst/>
                          <a:latin typeface="Tahoma" panose="020B0604030504040204" pitchFamily="34" charset="0"/>
                          <a:ea typeface="Tahoma" panose="020B0604030504040204" pitchFamily="34" charset="0"/>
                          <a:cs typeface="Tahoma" panose="020B0604030504040204" pitchFamily="34" charset="0"/>
                        </a:rPr>
                        <a:t>1</a:t>
                      </a:r>
                    </a:p>
                  </a:txBody>
                  <a:tcPr marL="76200" marR="76200" marT="76200"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400" dirty="0">
                          <a:effectLst/>
                          <a:latin typeface="Tahoma" panose="020B0604030504040204" pitchFamily="34" charset="0"/>
                          <a:ea typeface="Tahoma" panose="020B0604030504040204" pitchFamily="34" charset="0"/>
                          <a:cs typeface="Tahoma" panose="020B0604030504040204" pitchFamily="34" charset="0"/>
                        </a:rPr>
                        <a:t>Need to define project scope</a:t>
                      </a:r>
                    </a:p>
                  </a:txBody>
                  <a:tcPr marL="76200" marR="76200" marT="76200"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400">
                          <a:effectLst/>
                          <a:latin typeface="Tahoma" panose="020B0604030504040204" pitchFamily="34" charset="0"/>
                          <a:ea typeface="Tahoma" panose="020B0604030504040204" pitchFamily="34" charset="0"/>
                          <a:cs typeface="Tahoma" panose="020B0604030504040204" pitchFamily="34" charset="0"/>
                        </a:rPr>
                        <a:t>Scope Definition</a:t>
                      </a:r>
                    </a:p>
                  </a:txBody>
                  <a:tcPr marL="76200" marR="76200" marT="76200"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r h="0">
                <a:tc>
                  <a:txBody>
                    <a:bodyPr/>
                    <a:lstStyle/>
                    <a:p>
                      <a:pPr algn="ctr" fontAlgn="t"/>
                      <a:r>
                        <a:rPr lang="en-US" sz="2400" dirty="0">
                          <a:effectLst/>
                          <a:latin typeface="Tahoma" panose="020B0604030504040204" pitchFamily="34" charset="0"/>
                          <a:ea typeface="Tahoma" panose="020B0604030504040204" pitchFamily="34" charset="0"/>
                          <a:cs typeface="Tahoma" panose="020B0604030504040204" pitchFamily="34" charset="0"/>
                        </a:rPr>
                        <a:t>2</a:t>
                      </a:r>
                    </a:p>
                  </a:txBody>
                  <a:tcPr marL="76200" marR="76200" marT="76200"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2400" dirty="0">
                          <a:effectLst/>
                          <a:latin typeface="Tahoma" panose="020B0604030504040204" pitchFamily="34" charset="0"/>
                          <a:ea typeface="Tahoma" panose="020B0604030504040204" pitchFamily="34" charset="0"/>
                          <a:cs typeface="Tahoma" panose="020B0604030504040204" pitchFamily="34" charset="0"/>
                        </a:rPr>
                        <a:t>Need to determine business needs</a:t>
                      </a:r>
                    </a:p>
                  </a:txBody>
                  <a:tcPr marL="76200" marR="76200" marT="76200"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2400" dirty="0">
                          <a:effectLst/>
                          <a:latin typeface="Tahoma" panose="020B0604030504040204" pitchFamily="34" charset="0"/>
                          <a:ea typeface="Tahoma" panose="020B0604030504040204" pitchFamily="34" charset="0"/>
                          <a:cs typeface="Tahoma" panose="020B0604030504040204" pitchFamily="34" charset="0"/>
                        </a:rPr>
                        <a:t>Logical Data Model</a:t>
                      </a:r>
                    </a:p>
                  </a:txBody>
                  <a:tcPr marL="76200" marR="76200" marT="76200"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9F9F9"/>
                    </a:solidFill>
                  </a:tcPr>
                </a:tc>
              </a:tr>
              <a:tr h="0">
                <a:tc>
                  <a:txBody>
                    <a:bodyPr/>
                    <a:lstStyle/>
                    <a:p>
                      <a:pPr algn="ctr" fontAlgn="t"/>
                      <a:r>
                        <a:rPr lang="en-US" sz="2400" dirty="0">
                          <a:effectLst/>
                          <a:latin typeface="Tahoma" panose="020B0604030504040204" pitchFamily="34" charset="0"/>
                          <a:ea typeface="Tahoma" panose="020B0604030504040204" pitchFamily="34" charset="0"/>
                          <a:cs typeface="Tahoma" panose="020B0604030504040204" pitchFamily="34" charset="0"/>
                        </a:rPr>
                        <a:t>3</a:t>
                      </a:r>
                    </a:p>
                  </a:txBody>
                  <a:tcPr marL="76200" marR="76200" marT="76200"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400" dirty="0">
                          <a:effectLst/>
                          <a:latin typeface="Tahoma" panose="020B0604030504040204" pitchFamily="34" charset="0"/>
                          <a:ea typeface="Tahoma" panose="020B0604030504040204" pitchFamily="34" charset="0"/>
                          <a:cs typeface="Tahoma" panose="020B0604030504040204" pitchFamily="34" charset="0"/>
                        </a:rPr>
                        <a:t>Define Operational </a:t>
                      </a:r>
                      <a:r>
                        <a:rPr lang="en-US" sz="2400" dirty="0" err="1">
                          <a:effectLst/>
                          <a:latin typeface="Tahoma" panose="020B0604030504040204" pitchFamily="34" charset="0"/>
                          <a:ea typeface="Tahoma" panose="020B0604030504040204" pitchFamily="34" charset="0"/>
                          <a:cs typeface="Tahoma" panose="020B0604030504040204" pitchFamily="34" charset="0"/>
                        </a:rPr>
                        <a:t>Datastore</a:t>
                      </a:r>
                      <a:r>
                        <a:rPr lang="en-US" sz="2400" dirty="0">
                          <a:effectLst/>
                          <a:latin typeface="Tahoma" panose="020B0604030504040204" pitchFamily="34" charset="0"/>
                          <a:ea typeface="Tahoma" panose="020B0604030504040204" pitchFamily="34" charset="0"/>
                          <a:cs typeface="Tahoma" panose="020B0604030504040204" pitchFamily="34" charset="0"/>
                        </a:rPr>
                        <a:t> requirements</a:t>
                      </a:r>
                    </a:p>
                  </a:txBody>
                  <a:tcPr marL="76200" marR="76200" marT="76200"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400">
                          <a:effectLst/>
                          <a:latin typeface="Tahoma" panose="020B0604030504040204" pitchFamily="34" charset="0"/>
                          <a:ea typeface="Tahoma" panose="020B0604030504040204" pitchFamily="34" charset="0"/>
                          <a:cs typeface="Tahoma" panose="020B0604030504040204" pitchFamily="34" charset="0"/>
                        </a:rPr>
                        <a:t>Operational Data Store Model</a:t>
                      </a:r>
                    </a:p>
                  </a:txBody>
                  <a:tcPr marL="76200" marR="76200" marT="76200"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r h="0">
                <a:tc>
                  <a:txBody>
                    <a:bodyPr/>
                    <a:lstStyle/>
                    <a:p>
                      <a:pPr algn="ctr" fontAlgn="t"/>
                      <a:r>
                        <a:rPr lang="en-US" sz="2400" dirty="0">
                          <a:effectLst/>
                          <a:latin typeface="Tahoma" panose="020B0604030504040204" pitchFamily="34" charset="0"/>
                          <a:ea typeface="Tahoma" panose="020B0604030504040204" pitchFamily="34" charset="0"/>
                          <a:cs typeface="Tahoma" panose="020B0604030504040204" pitchFamily="34" charset="0"/>
                        </a:rPr>
                        <a:t>4</a:t>
                      </a:r>
                    </a:p>
                  </a:txBody>
                  <a:tcPr marL="76200" marR="76200" marT="76200"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2400">
                          <a:effectLst/>
                          <a:latin typeface="Tahoma" panose="020B0604030504040204" pitchFamily="34" charset="0"/>
                          <a:ea typeface="Tahoma" panose="020B0604030504040204" pitchFamily="34" charset="0"/>
                          <a:cs typeface="Tahoma" panose="020B0604030504040204" pitchFamily="34" charset="0"/>
                        </a:rPr>
                        <a:t>Acquire or develop Extraction tools</a:t>
                      </a:r>
                    </a:p>
                  </a:txBody>
                  <a:tcPr marL="76200" marR="76200" marT="76200"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2400" dirty="0">
                          <a:effectLst/>
                          <a:latin typeface="Tahoma" panose="020B0604030504040204" pitchFamily="34" charset="0"/>
                          <a:ea typeface="Tahoma" panose="020B0604030504040204" pitchFamily="34" charset="0"/>
                          <a:cs typeface="Tahoma" panose="020B0604030504040204" pitchFamily="34" charset="0"/>
                        </a:rPr>
                        <a:t>Extract tools and Software</a:t>
                      </a:r>
                    </a:p>
                  </a:txBody>
                  <a:tcPr marL="76200" marR="76200" marT="76200" marB="762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3408108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087333702"/>
              </p:ext>
            </p:extLst>
          </p:nvPr>
        </p:nvGraphicFramePr>
        <p:xfrm>
          <a:off x="564776" y="592830"/>
          <a:ext cx="10408025" cy="4928500"/>
        </p:xfrm>
        <a:graphic>
          <a:graphicData uri="http://schemas.openxmlformats.org/drawingml/2006/table">
            <a:tbl>
              <a:tblPr/>
              <a:tblGrid>
                <a:gridCol w="579758"/>
                <a:gridCol w="5921806"/>
                <a:gridCol w="3906461"/>
              </a:tblGrid>
              <a:tr h="536723">
                <a:tc>
                  <a:txBody>
                    <a:bodyPr/>
                    <a:lstStyle/>
                    <a:p>
                      <a:pPr algn="ctr" fontAlgn="t"/>
                      <a:r>
                        <a:rPr lang="en-US" sz="240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5</a:t>
                      </a:r>
                    </a:p>
                  </a:txBody>
                  <a:tcPr marL="68914" marR="68914" marT="68914" marB="689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40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Define Data Warehouse Data requirements</a:t>
                      </a:r>
                    </a:p>
                  </a:txBody>
                  <a:tcPr marL="68914" marR="68914" marT="68914" marB="689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400" kern="1200">
                          <a:solidFill>
                            <a:schemeClr val="tx1"/>
                          </a:solidFill>
                          <a:effectLst/>
                          <a:latin typeface="Tahoma" panose="020B0604030504040204" pitchFamily="34" charset="0"/>
                          <a:ea typeface="Tahoma" panose="020B0604030504040204" pitchFamily="34" charset="0"/>
                          <a:cs typeface="Tahoma" panose="020B0604030504040204" pitchFamily="34" charset="0"/>
                        </a:rPr>
                        <a:t>Transition Data Model</a:t>
                      </a:r>
                    </a:p>
                  </a:txBody>
                  <a:tcPr marL="68914" marR="68914" marT="68914" marB="689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r h="634006">
                <a:tc>
                  <a:txBody>
                    <a:bodyPr/>
                    <a:lstStyle/>
                    <a:p>
                      <a:pPr algn="ctr" fontAlgn="t"/>
                      <a:r>
                        <a:rPr lang="en-US" sz="240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6</a:t>
                      </a:r>
                    </a:p>
                  </a:txBody>
                  <a:tcPr marL="68914" marR="68914" marT="68914" marB="689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240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Document missing data</a:t>
                      </a:r>
                    </a:p>
                  </a:txBody>
                  <a:tcPr marL="68914" marR="68914" marT="68914" marB="689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2400" kern="1200">
                          <a:solidFill>
                            <a:schemeClr val="tx1"/>
                          </a:solidFill>
                          <a:effectLst/>
                          <a:latin typeface="Tahoma" panose="020B0604030504040204" pitchFamily="34" charset="0"/>
                          <a:ea typeface="Tahoma" panose="020B0604030504040204" pitchFamily="34" charset="0"/>
                          <a:cs typeface="Tahoma" panose="020B0604030504040204" pitchFamily="34" charset="0"/>
                        </a:rPr>
                        <a:t>To Do Project List</a:t>
                      </a:r>
                    </a:p>
                  </a:txBody>
                  <a:tcPr marL="68914" marR="68914" marT="68914" marB="689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9F9F9"/>
                    </a:solidFill>
                  </a:tcPr>
                </a:tc>
              </a:tr>
              <a:tr h="882095">
                <a:tc>
                  <a:txBody>
                    <a:bodyPr/>
                    <a:lstStyle/>
                    <a:p>
                      <a:pPr algn="ctr" fontAlgn="t"/>
                      <a:r>
                        <a:rPr lang="en-US" sz="2400" kern="1200">
                          <a:solidFill>
                            <a:schemeClr val="tx1"/>
                          </a:solidFill>
                          <a:effectLst/>
                          <a:latin typeface="Tahoma" panose="020B0604030504040204" pitchFamily="34" charset="0"/>
                          <a:ea typeface="Tahoma" panose="020B0604030504040204" pitchFamily="34" charset="0"/>
                          <a:cs typeface="Tahoma" panose="020B0604030504040204" pitchFamily="34" charset="0"/>
                        </a:rPr>
                        <a:t>7</a:t>
                      </a:r>
                    </a:p>
                  </a:txBody>
                  <a:tcPr marL="68914" marR="68914" marT="68914" marB="689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40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Maps Operational Data Store to Data Warehouse</a:t>
                      </a:r>
                    </a:p>
                  </a:txBody>
                  <a:tcPr marL="68914" marR="68914" marT="68914" marB="689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40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D/W Data Integration Map</a:t>
                      </a:r>
                    </a:p>
                  </a:txBody>
                  <a:tcPr marL="68914" marR="68914" marT="68914" marB="689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r h="581640">
                <a:tc>
                  <a:txBody>
                    <a:bodyPr/>
                    <a:lstStyle/>
                    <a:p>
                      <a:pPr algn="ctr" fontAlgn="t"/>
                      <a:r>
                        <a:rPr lang="en-US" sz="240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8</a:t>
                      </a:r>
                    </a:p>
                  </a:txBody>
                  <a:tcPr marL="68914" marR="68914" marT="68914" marB="689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240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Develop Data Warehouse Database design</a:t>
                      </a:r>
                    </a:p>
                  </a:txBody>
                  <a:tcPr marL="68914" marR="68914" marT="68914" marB="689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240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D/W Database Design</a:t>
                      </a:r>
                    </a:p>
                  </a:txBody>
                  <a:tcPr marL="68914" marR="68914" marT="68914" marB="689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9F9F9"/>
                    </a:solidFill>
                  </a:tcPr>
                </a:tc>
              </a:tr>
              <a:tr h="882095">
                <a:tc>
                  <a:txBody>
                    <a:bodyPr/>
                    <a:lstStyle/>
                    <a:p>
                      <a:pPr algn="ctr" fontAlgn="t"/>
                      <a:r>
                        <a:rPr lang="en-US" sz="240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9</a:t>
                      </a:r>
                    </a:p>
                  </a:txBody>
                  <a:tcPr marL="68914" marR="68914" marT="68914" marB="689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400" kern="1200">
                          <a:solidFill>
                            <a:schemeClr val="tx1"/>
                          </a:solidFill>
                          <a:effectLst/>
                          <a:latin typeface="Tahoma" panose="020B0604030504040204" pitchFamily="34" charset="0"/>
                          <a:ea typeface="Tahoma" panose="020B0604030504040204" pitchFamily="34" charset="0"/>
                          <a:cs typeface="Tahoma" panose="020B0604030504040204" pitchFamily="34" charset="0"/>
                        </a:rPr>
                        <a:t>Extract Data from Operational Data Store</a:t>
                      </a:r>
                    </a:p>
                  </a:txBody>
                  <a:tcPr marL="68914" marR="68914" marT="68914" marB="689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40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Integrated D/W Data Extracts</a:t>
                      </a:r>
                    </a:p>
                  </a:txBody>
                  <a:tcPr marL="68914" marR="68914" marT="68914" marB="689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r h="529846">
                <a:tc>
                  <a:txBody>
                    <a:bodyPr/>
                    <a:lstStyle/>
                    <a:p>
                      <a:pPr algn="ctr" fontAlgn="t"/>
                      <a:r>
                        <a:rPr lang="en-US" sz="240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10</a:t>
                      </a:r>
                    </a:p>
                  </a:txBody>
                  <a:tcPr marL="68914" marR="68914" marT="68914" marB="689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2400" kern="1200">
                          <a:solidFill>
                            <a:schemeClr val="tx1"/>
                          </a:solidFill>
                          <a:effectLst/>
                          <a:latin typeface="Tahoma" panose="020B0604030504040204" pitchFamily="34" charset="0"/>
                          <a:ea typeface="Tahoma" panose="020B0604030504040204" pitchFamily="34" charset="0"/>
                          <a:cs typeface="Tahoma" panose="020B0604030504040204" pitchFamily="34" charset="0"/>
                        </a:rPr>
                        <a:t>Load Data Warehouse</a:t>
                      </a:r>
                    </a:p>
                  </a:txBody>
                  <a:tcPr marL="68914" marR="68914" marT="68914" marB="689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240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Initial Data Load</a:t>
                      </a:r>
                    </a:p>
                  </a:txBody>
                  <a:tcPr marL="68914" marR="68914" marT="68914" marB="689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9F9F9"/>
                    </a:solidFill>
                  </a:tcPr>
                </a:tc>
              </a:tr>
              <a:tr h="882095">
                <a:tc>
                  <a:txBody>
                    <a:bodyPr/>
                    <a:lstStyle/>
                    <a:p>
                      <a:pPr algn="ctr" fontAlgn="t"/>
                      <a:r>
                        <a:rPr lang="en-US" sz="240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11</a:t>
                      </a:r>
                    </a:p>
                  </a:txBody>
                  <a:tcPr marL="68914" marR="68914" marT="68914" marB="689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400" kern="1200">
                          <a:solidFill>
                            <a:schemeClr val="tx1"/>
                          </a:solidFill>
                          <a:effectLst/>
                          <a:latin typeface="Tahoma" panose="020B0604030504040204" pitchFamily="34" charset="0"/>
                          <a:ea typeface="Tahoma" panose="020B0604030504040204" pitchFamily="34" charset="0"/>
                          <a:cs typeface="Tahoma" panose="020B0604030504040204" pitchFamily="34" charset="0"/>
                        </a:rPr>
                        <a:t>Maintain Data Warehouse</a:t>
                      </a:r>
                    </a:p>
                  </a:txBody>
                  <a:tcPr marL="68914" marR="68914" marT="68914" marB="689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240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On-going Data Access and Subsequent Loads</a:t>
                      </a:r>
                    </a:p>
                  </a:txBody>
                  <a:tcPr marL="68914" marR="68914" marT="68914" marB="68914">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79609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2" y="656822"/>
            <a:ext cx="10187891" cy="5679583"/>
          </a:xfrm>
        </p:spPr>
        <p:txBody>
          <a:bodyPr>
            <a:normAutofit/>
          </a:bodyPr>
          <a:lstStyle/>
          <a:p>
            <a:pPr marL="0" indent="0" algn="just">
              <a:lnSpc>
                <a:spcPct val="150000"/>
              </a:lnSpc>
              <a:buNone/>
            </a:pP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Best practices to implement a Data Warehouse</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Decide a plan to test the consistency, accuracy, and integrity of the data.</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The data warehouse must be well integrated, well defined and time stamped.</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While designing </a:t>
            </a:r>
            <a:r>
              <a:rPr lang="en-US" sz="2400" dirty="0" smtClean="0">
                <a:latin typeface="Tahoma" panose="020B0604030504040204" pitchFamily="34" charset="0"/>
                <a:ea typeface="Tahoma" panose="020B0604030504040204" pitchFamily="34" charset="0"/>
                <a:cs typeface="Tahoma" panose="020B0604030504040204" pitchFamily="34" charset="0"/>
              </a:rPr>
              <a:t>Data warehouse </a:t>
            </a:r>
            <a:r>
              <a:rPr lang="en-US" sz="2400" dirty="0">
                <a:latin typeface="Tahoma" panose="020B0604030504040204" pitchFamily="34" charset="0"/>
                <a:ea typeface="Tahoma" panose="020B0604030504040204" pitchFamily="34" charset="0"/>
                <a:cs typeface="Tahoma" panose="020B0604030504040204" pitchFamily="34" charset="0"/>
              </a:rPr>
              <a:t>make sure you use right tool, stick to life cycle, take care about data conflicts and ready to learn you're your mistakes.</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Never replace operational systems and </a:t>
            </a:r>
            <a:r>
              <a:rPr lang="en-US" sz="2400" dirty="0" smtClean="0">
                <a:latin typeface="Tahoma" panose="020B0604030504040204" pitchFamily="34" charset="0"/>
                <a:ea typeface="Tahoma" panose="020B0604030504040204" pitchFamily="34" charset="0"/>
                <a:cs typeface="Tahoma" panose="020B0604030504040204" pitchFamily="34" charset="0"/>
              </a:rPr>
              <a:t>reports</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66195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2"/>
            <a:ext cx="9484098" cy="5679583"/>
          </a:xfrm>
        </p:spPr>
        <p:txBody>
          <a:bodyPr>
            <a:normAutofit/>
          </a:bodyPr>
          <a:lstStyle/>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Don't spend too much time on extracting, cleaning and loading data.</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Ensure to involve all stakeholders including business personnel in </a:t>
            </a:r>
            <a:r>
              <a:rPr lang="en-US" sz="2400" dirty="0" smtClean="0">
                <a:latin typeface="Tahoma" panose="020B0604030504040204" pitchFamily="34" charset="0"/>
                <a:ea typeface="Tahoma" panose="020B0604030504040204" pitchFamily="34" charset="0"/>
                <a:cs typeface="Tahoma" panose="020B0604030504040204" pitchFamily="34" charset="0"/>
              </a:rPr>
              <a:t>Data warehouse </a:t>
            </a:r>
            <a:r>
              <a:rPr lang="en-US" sz="2400" dirty="0">
                <a:latin typeface="Tahoma" panose="020B0604030504040204" pitchFamily="34" charset="0"/>
                <a:ea typeface="Tahoma" panose="020B0604030504040204" pitchFamily="34" charset="0"/>
                <a:cs typeface="Tahoma" panose="020B0604030504040204" pitchFamily="34" charset="0"/>
              </a:rPr>
              <a:t>implementation process.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Establish </a:t>
            </a:r>
            <a:r>
              <a:rPr lang="en-US" sz="2400" dirty="0">
                <a:latin typeface="Tahoma" panose="020B0604030504040204" pitchFamily="34" charset="0"/>
                <a:ea typeface="Tahoma" panose="020B0604030504040204" pitchFamily="34" charset="0"/>
                <a:cs typeface="Tahoma" panose="020B0604030504040204" pitchFamily="34" charset="0"/>
              </a:rPr>
              <a:t>that Data warehousing is a joint/ team project.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You </a:t>
            </a:r>
            <a:r>
              <a:rPr lang="en-US" sz="2400" dirty="0">
                <a:latin typeface="Tahoma" panose="020B0604030504040204" pitchFamily="34" charset="0"/>
                <a:ea typeface="Tahoma" panose="020B0604030504040204" pitchFamily="34" charset="0"/>
                <a:cs typeface="Tahoma" panose="020B0604030504040204" pitchFamily="34" charset="0"/>
              </a:rPr>
              <a:t>don't want to create Data warehouse that is not useful to the end users.</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Prepare a training plan for the end users.</a:t>
            </a:r>
          </a:p>
          <a:p>
            <a:pPr algn="just">
              <a:lnSpc>
                <a:spcPct val="150000"/>
              </a:lnSpc>
              <a:buFont typeface="Wingdings" panose="05000000000000000000" pitchFamily="2" charset="2"/>
              <a:buChar char="Ø"/>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81138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2" y="656822"/>
            <a:ext cx="10039973" cy="5679583"/>
          </a:xfrm>
        </p:spPr>
        <p:txBody>
          <a:bodyPr>
            <a:normAutofit fontScale="92500" lnSpcReduction="10000"/>
          </a:bodyPr>
          <a:lstStyle/>
          <a:p>
            <a:pPr marL="0" indent="0" algn="just">
              <a:lnSpc>
                <a:spcPct val="150000"/>
              </a:lnSpc>
              <a:buNone/>
            </a:pPr>
            <a:r>
              <a:rPr lang="en-US" sz="2600" b="1" dirty="0">
                <a:solidFill>
                  <a:srgbClr val="C00000"/>
                </a:solidFill>
                <a:latin typeface="Tahoma" panose="020B0604030504040204" pitchFamily="34" charset="0"/>
                <a:ea typeface="Tahoma" panose="020B0604030504040204" pitchFamily="34" charset="0"/>
                <a:cs typeface="Tahoma" panose="020B0604030504040204" pitchFamily="34" charset="0"/>
              </a:rPr>
              <a:t>Why We Need Data Warehouse? Advantages &amp; Disadvantages</a:t>
            </a:r>
          </a:p>
          <a:p>
            <a:pPr marL="0" indent="0" algn="just">
              <a:lnSpc>
                <a:spcPct val="150000"/>
              </a:lnSpc>
              <a:buNone/>
            </a:pPr>
            <a:r>
              <a:rPr lang="en-US" sz="2600" b="1" dirty="0">
                <a:solidFill>
                  <a:srgbClr val="C00000"/>
                </a:solidFill>
                <a:latin typeface="Tahoma" panose="020B0604030504040204" pitchFamily="34" charset="0"/>
                <a:ea typeface="Tahoma" panose="020B0604030504040204" pitchFamily="34" charset="0"/>
                <a:cs typeface="Tahoma" panose="020B0604030504040204" pitchFamily="34" charset="0"/>
              </a:rPr>
              <a:t>Advantages of Data Warehouse:</a:t>
            </a:r>
            <a:endPar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Data </a:t>
            </a:r>
            <a:r>
              <a:rPr lang="en-US" sz="2400" dirty="0">
                <a:latin typeface="Tahoma" panose="020B0604030504040204" pitchFamily="34" charset="0"/>
                <a:ea typeface="Tahoma" panose="020B0604030504040204" pitchFamily="34" charset="0"/>
                <a:cs typeface="Tahoma" panose="020B0604030504040204" pitchFamily="34" charset="0"/>
              </a:rPr>
              <a:t>warehouse allows business users to quickly access critical data from some sources all in one place.</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Data warehouse provides consistent information on various cross-functional activities. It is also supporting ad-hoc reporting and query.</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Data Warehouse helps to integrate many sources of data to reduce stress on the production system.</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Data warehouse helps to reduce total turnaround time for analysis and reporting.</a:t>
            </a:r>
          </a:p>
        </p:txBody>
      </p:sp>
    </p:spTree>
    <p:extLst>
      <p:ext uri="{BB962C8B-B14F-4D97-AF65-F5344CB8AC3E}">
        <p14:creationId xmlns:p14="http://schemas.microsoft.com/office/powerpoint/2010/main" val="3429118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2"/>
            <a:ext cx="9484098" cy="5679583"/>
          </a:xfrm>
        </p:spPr>
        <p:txBody>
          <a:bodyPr>
            <a:normAutofit lnSpcReduction="10000"/>
          </a:bodyPr>
          <a:lstStyle/>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The decision support database (Data Warehouse) is maintained separately from the organization's operational database.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However</a:t>
            </a:r>
            <a:r>
              <a:rPr lang="en-US" sz="2400" dirty="0">
                <a:latin typeface="Tahoma" panose="020B0604030504040204" pitchFamily="34" charset="0"/>
                <a:ea typeface="Tahoma" panose="020B0604030504040204" pitchFamily="34" charset="0"/>
                <a:cs typeface="Tahoma" panose="020B0604030504040204" pitchFamily="34" charset="0"/>
              </a:rPr>
              <a:t>, the data warehouse is not a product but an environment.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It </a:t>
            </a:r>
            <a:r>
              <a:rPr lang="en-US" sz="2400" dirty="0">
                <a:latin typeface="Tahoma" panose="020B0604030504040204" pitchFamily="34" charset="0"/>
                <a:ea typeface="Tahoma" panose="020B0604030504040204" pitchFamily="34" charset="0"/>
                <a:cs typeface="Tahoma" panose="020B0604030504040204" pitchFamily="34" charset="0"/>
              </a:rPr>
              <a:t>is an architectural construct of an information system which provides users with current and historical decision support information which is difficult to access or present in the traditional operational data store.</a:t>
            </a: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The </a:t>
            </a:r>
            <a:r>
              <a:rPr lang="en-US" sz="2400" dirty="0">
                <a:latin typeface="Tahoma" panose="020B0604030504040204" pitchFamily="34" charset="0"/>
                <a:ea typeface="Tahoma" panose="020B0604030504040204" pitchFamily="34" charset="0"/>
                <a:cs typeface="Tahoma" panose="020B0604030504040204" pitchFamily="34" charset="0"/>
              </a:rPr>
              <a:t>data warehouse is the core of the BI system which is built for data analysis and reporting.</a:t>
            </a:r>
          </a:p>
        </p:txBody>
      </p:sp>
    </p:spTree>
    <p:extLst>
      <p:ext uri="{BB962C8B-B14F-4D97-AF65-F5344CB8AC3E}">
        <p14:creationId xmlns:p14="http://schemas.microsoft.com/office/powerpoint/2010/main" val="376155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2" y="656822"/>
            <a:ext cx="9918949" cy="5679583"/>
          </a:xfrm>
        </p:spPr>
        <p:txBody>
          <a:bodyPr>
            <a:normAutofit/>
          </a:bodyPr>
          <a:lstStyle/>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Restructuring and Integration make it easier for the user to use for reporting and analysis.</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Data warehouse allows users to access critical data from the number of sources in a single place.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Therefore</a:t>
            </a:r>
            <a:r>
              <a:rPr lang="en-US" sz="2400" dirty="0">
                <a:latin typeface="Tahoma" panose="020B0604030504040204" pitchFamily="34" charset="0"/>
                <a:ea typeface="Tahoma" panose="020B0604030504040204" pitchFamily="34" charset="0"/>
                <a:cs typeface="Tahoma" panose="020B0604030504040204" pitchFamily="34" charset="0"/>
              </a:rPr>
              <a:t>, it saves user's time of retrieving data from multiple sources.</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Data warehouse stores a large amount of historical data.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This </a:t>
            </a:r>
            <a:r>
              <a:rPr lang="en-US" sz="2400" dirty="0">
                <a:latin typeface="Tahoma" panose="020B0604030504040204" pitchFamily="34" charset="0"/>
                <a:ea typeface="Tahoma" panose="020B0604030504040204" pitchFamily="34" charset="0"/>
                <a:cs typeface="Tahoma" panose="020B0604030504040204" pitchFamily="34" charset="0"/>
              </a:rPr>
              <a:t>helps users to analyze different time periods and trends to make future predictions.</a:t>
            </a:r>
          </a:p>
        </p:txBody>
      </p:sp>
    </p:spTree>
    <p:extLst>
      <p:ext uri="{BB962C8B-B14F-4D97-AF65-F5344CB8AC3E}">
        <p14:creationId xmlns:p14="http://schemas.microsoft.com/office/powerpoint/2010/main" val="4096486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2"/>
            <a:ext cx="10335808" cy="5679583"/>
          </a:xfrm>
        </p:spPr>
        <p:txBody>
          <a:bodyPr>
            <a:normAutofit fontScale="55000" lnSpcReduction="20000"/>
          </a:bodyPr>
          <a:lstStyle/>
          <a:p>
            <a:pPr marL="0" indent="0" algn="just">
              <a:lnSpc>
                <a:spcPct val="150000"/>
              </a:lnSpc>
              <a:buNone/>
            </a:pPr>
            <a:r>
              <a:rPr lang="en-US" sz="3400" b="1" dirty="0">
                <a:solidFill>
                  <a:srgbClr val="C00000"/>
                </a:solidFill>
                <a:latin typeface="Tahoma" panose="020B0604030504040204" pitchFamily="34" charset="0"/>
                <a:ea typeface="Tahoma" panose="020B0604030504040204" pitchFamily="34" charset="0"/>
                <a:cs typeface="Tahoma" panose="020B0604030504040204" pitchFamily="34" charset="0"/>
              </a:rPr>
              <a:t>Disadvantages of Data Warehouse:</a:t>
            </a:r>
          </a:p>
          <a:p>
            <a:pPr algn="just">
              <a:lnSpc>
                <a:spcPct val="150000"/>
              </a:lnSpc>
              <a:buFont typeface="Wingdings" panose="05000000000000000000" pitchFamily="2" charset="2"/>
              <a:buChar char="Ø"/>
            </a:pPr>
            <a:r>
              <a:rPr lang="en-US" sz="3500" dirty="0" smtClean="0">
                <a:latin typeface="Tahoma" panose="020B0604030504040204" pitchFamily="34" charset="0"/>
                <a:ea typeface="Tahoma" panose="020B0604030504040204" pitchFamily="34" charset="0"/>
                <a:cs typeface="Tahoma" panose="020B0604030504040204" pitchFamily="34" charset="0"/>
              </a:rPr>
              <a:t>Not </a:t>
            </a:r>
            <a:r>
              <a:rPr lang="en-US" sz="3500" dirty="0">
                <a:latin typeface="Tahoma" panose="020B0604030504040204" pitchFamily="34" charset="0"/>
                <a:ea typeface="Tahoma" panose="020B0604030504040204" pitchFamily="34" charset="0"/>
                <a:cs typeface="Tahoma" panose="020B0604030504040204" pitchFamily="34" charset="0"/>
              </a:rPr>
              <a:t>an ideal option for unstructured data.</a:t>
            </a:r>
          </a:p>
          <a:p>
            <a:pPr algn="just">
              <a:lnSpc>
                <a:spcPct val="150000"/>
              </a:lnSpc>
              <a:buFont typeface="Wingdings" panose="05000000000000000000" pitchFamily="2" charset="2"/>
              <a:buChar char="Ø"/>
            </a:pPr>
            <a:r>
              <a:rPr lang="en-US" sz="3500" dirty="0">
                <a:latin typeface="Tahoma" panose="020B0604030504040204" pitchFamily="34" charset="0"/>
                <a:ea typeface="Tahoma" panose="020B0604030504040204" pitchFamily="34" charset="0"/>
                <a:cs typeface="Tahoma" panose="020B0604030504040204" pitchFamily="34" charset="0"/>
              </a:rPr>
              <a:t>Creation and Implementation of Data Warehouse is surely time confusing affair.</a:t>
            </a:r>
          </a:p>
          <a:p>
            <a:pPr algn="just">
              <a:lnSpc>
                <a:spcPct val="150000"/>
              </a:lnSpc>
              <a:buFont typeface="Wingdings" panose="05000000000000000000" pitchFamily="2" charset="2"/>
              <a:buChar char="Ø"/>
            </a:pPr>
            <a:r>
              <a:rPr lang="en-US" sz="3500" dirty="0">
                <a:latin typeface="Tahoma" panose="020B0604030504040204" pitchFamily="34" charset="0"/>
                <a:ea typeface="Tahoma" panose="020B0604030504040204" pitchFamily="34" charset="0"/>
                <a:cs typeface="Tahoma" panose="020B0604030504040204" pitchFamily="34" charset="0"/>
              </a:rPr>
              <a:t>Data Warehouse can be outdated relatively quickly</a:t>
            </a:r>
          </a:p>
          <a:p>
            <a:pPr algn="just">
              <a:lnSpc>
                <a:spcPct val="150000"/>
              </a:lnSpc>
              <a:buFont typeface="Wingdings" panose="05000000000000000000" pitchFamily="2" charset="2"/>
              <a:buChar char="Ø"/>
            </a:pPr>
            <a:r>
              <a:rPr lang="en-US" sz="3500" dirty="0">
                <a:latin typeface="Tahoma" panose="020B0604030504040204" pitchFamily="34" charset="0"/>
                <a:ea typeface="Tahoma" panose="020B0604030504040204" pitchFamily="34" charset="0"/>
                <a:cs typeface="Tahoma" panose="020B0604030504040204" pitchFamily="34" charset="0"/>
              </a:rPr>
              <a:t>Difficult to make changes in data types and ranges, data source schema, indexes, and queries.</a:t>
            </a:r>
          </a:p>
          <a:p>
            <a:pPr algn="just">
              <a:lnSpc>
                <a:spcPct val="150000"/>
              </a:lnSpc>
              <a:buFont typeface="Wingdings" panose="05000000000000000000" pitchFamily="2" charset="2"/>
              <a:buChar char="Ø"/>
            </a:pPr>
            <a:r>
              <a:rPr lang="en-US" sz="3500" dirty="0">
                <a:latin typeface="Tahoma" panose="020B0604030504040204" pitchFamily="34" charset="0"/>
                <a:ea typeface="Tahoma" panose="020B0604030504040204" pitchFamily="34" charset="0"/>
                <a:cs typeface="Tahoma" panose="020B0604030504040204" pitchFamily="34" charset="0"/>
              </a:rPr>
              <a:t>The data warehouse may seem easy, but actually, it is too complex for the average users.</a:t>
            </a:r>
          </a:p>
          <a:p>
            <a:pPr algn="just">
              <a:lnSpc>
                <a:spcPct val="150000"/>
              </a:lnSpc>
              <a:buFont typeface="Wingdings" panose="05000000000000000000" pitchFamily="2" charset="2"/>
              <a:buChar char="Ø"/>
            </a:pPr>
            <a:r>
              <a:rPr lang="en-US" sz="3500" dirty="0">
                <a:latin typeface="Tahoma" panose="020B0604030504040204" pitchFamily="34" charset="0"/>
                <a:ea typeface="Tahoma" panose="020B0604030504040204" pitchFamily="34" charset="0"/>
                <a:cs typeface="Tahoma" panose="020B0604030504040204" pitchFamily="34" charset="0"/>
              </a:rPr>
              <a:t>Despite best efforts at project management, data warehousing project scope will always increase.</a:t>
            </a:r>
          </a:p>
          <a:p>
            <a:pPr algn="just">
              <a:lnSpc>
                <a:spcPct val="150000"/>
              </a:lnSpc>
              <a:buFont typeface="Wingdings" panose="05000000000000000000" pitchFamily="2" charset="2"/>
              <a:buChar char="Ø"/>
            </a:pPr>
            <a:r>
              <a:rPr lang="en-US" sz="3500" dirty="0">
                <a:latin typeface="Tahoma" panose="020B0604030504040204" pitchFamily="34" charset="0"/>
                <a:ea typeface="Tahoma" panose="020B0604030504040204" pitchFamily="34" charset="0"/>
                <a:cs typeface="Tahoma" panose="020B0604030504040204" pitchFamily="34" charset="0"/>
              </a:rPr>
              <a:t>Sometime warehouse users will develop different business rules.</a:t>
            </a:r>
          </a:p>
          <a:p>
            <a:pPr algn="just">
              <a:lnSpc>
                <a:spcPct val="150000"/>
              </a:lnSpc>
              <a:buFont typeface="Wingdings" panose="05000000000000000000" pitchFamily="2" charset="2"/>
              <a:buChar char="Ø"/>
            </a:pPr>
            <a:r>
              <a:rPr lang="en-US" sz="3500" dirty="0" smtClean="0">
                <a:latin typeface="Tahoma" panose="020B0604030504040204" pitchFamily="34" charset="0"/>
                <a:ea typeface="Tahoma" panose="020B0604030504040204" pitchFamily="34" charset="0"/>
                <a:cs typeface="Tahoma" panose="020B0604030504040204" pitchFamily="34" charset="0"/>
              </a:rPr>
              <a:t>Organizations </a:t>
            </a:r>
            <a:r>
              <a:rPr lang="en-US" sz="3500" dirty="0">
                <a:latin typeface="Tahoma" panose="020B0604030504040204" pitchFamily="34" charset="0"/>
                <a:ea typeface="Tahoma" panose="020B0604030504040204" pitchFamily="34" charset="0"/>
                <a:cs typeface="Tahoma" panose="020B0604030504040204" pitchFamily="34" charset="0"/>
              </a:rPr>
              <a:t>need to spend lots of their resources for training and Implementation purpose</a:t>
            </a:r>
            <a:r>
              <a:rPr lang="en-US" sz="24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3406956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2"/>
            <a:ext cx="9484098" cy="5679583"/>
          </a:xfrm>
        </p:spPr>
        <p:txBody>
          <a:bodyPr>
            <a:normAutofit fontScale="85000" lnSpcReduction="10000"/>
          </a:bodyPr>
          <a:lstStyle/>
          <a:p>
            <a:pPr algn="just">
              <a:lnSpc>
                <a:spcPct val="150000"/>
              </a:lnSpc>
              <a:buFont typeface="Wingdings" panose="05000000000000000000" pitchFamily="2" charset="2"/>
              <a:buChar char="Ø"/>
            </a:pPr>
            <a:r>
              <a:rPr lang="en-US" sz="2800" b="1" dirty="0">
                <a:solidFill>
                  <a:srgbClr val="C00000"/>
                </a:solidFill>
                <a:latin typeface="Tahoma" panose="020B0604030504040204" pitchFamily="34" charset="0"/>
                <a:ea typeface="Tahoma" panose="020B0604030504040204" pitchFamily="34" charset="0"/>
                <a:cs typeface="Tahoma" panose="020B0604030504040204" pitchFamily="34" charset="0"/>
              </a:rPr>
              <a:t>The Future of Data Warehousing</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Change in </a:t>
            </a:r>
            <a:r>
              <a:rPr lang="en-US" sz="24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Regulatory constrains </a:t>
            </a:r>
            <a:r>
              <a:rPr lang="en-US" sz="2400" dirty="0">
                <a:latin typeface="Tahoma" panose="020B0604030504040204" pitchFamily="34" charset="0"/>
                <a:ea typeface="Tahoma" panose="020B0604030504040204" pitchFamily="34" charset="0"/>
                <a:cs typeface="Tahoma" panose="020B0604030504040204" pitchFamily="34" charset="0"/>
              </a:rPr>
              <a:t>may limit the ability to combine source of disparate data. These disparate sources may include unstructured data which is difficult to store.</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As the </a:t>
            </a:r>
            <a:r>
              <a:rPr lang="en-US" sz="24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size</a:t>
            </a:r>
            <a:r>
              <a:rPr lang="en-US" sz="2400" dirty="0">
                <a:latin typeface="Tahoma" panose="020B0604030504040204" pitchFamily="34" charset="0"/>
                <a:ea typeface="Tahoma" panose="020B0604030504040204" pitchFamily="34" charset="0"/>
                <a:cs typeface="Tahoma" panose="020B0604030504040204" pitchFamily="34" charset="0"/>
              </a:rPr>
              <a:t> of the databases grows, the estimates of what constitutes a very large database continue to grow. It is complex to build and run data warehouse systems which are always increasing in size. The hardware and software resources are available today do not allow to keep a large amount of data online.</a:t>
            </a:r>
          </a:p>
          <a:p>
            <a:pPr algn="just">
              <a:lnSpc>
                <a:spcPct val="150000"/>
              </a:lnSpc>
              <a:buFont typeface="Wingdings" panose="05000000000000000000" pitchFamily="2" charset="2"/>
              <a:buChar char="Ø"/>
            </a:pPr>
            <a:r>
              <a:rPr lang="en-US" sz="24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Multimedia data </a:t>
            </a:r>
            <a:r>
              <a:rPr lang="en-US" sz="2400" dirty="0">
                <a:latin typeface="Tahoma" panose="020B0604030504040204" pitchFamily="34" charset="0"/>
                <a:ea typeface="Tahoma" panose="020B0604030504040204" pitchFamily="34" charset="0"/>
                <a:cs typeface="Tahoma" panose="020B0604030504040204" pitchFamily="34" charset="0"/>
              </a:rPr>
              <a:t>cannot be easily manipulated as text data, whereas textual information can be retrieved by the relational software available today. This could be a research subject.</a:t>
            </a:r>
          </a:p>
        </p:txBody>
      </p:sp>
    </p:spTree>
    <p:extLst>
      <p:ext uri="{BB962C8B-B14F-4D97-AF65-F5344CB8AC3E}">
        <p14:creationId xmlns:p14="http://schemas.microsoft.com/office/powerpoint/2010/main" val="548783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2"/>
            <a:ext cx="9484098" cy="5679583"/>
          </a:xfrm>
        </p:spPr>
        <p:txBody>
          <a:bodyPr>
            <a:normAutofit/>
          </a:bodyPr>
          <a:lstStyle/>
          <a:p>
            <a:pPr marL="0" indent="0" algn="just">
              <a:lnSpc>
                <a:spcPct val="150000"/>
              </a:lnSpc>
              <a:buNone/>
            </a:pP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Data Warehouse Tools</a:t>
            </a:r>
          </a:p>
          <a:p>
            <a:pPr marL="0" indent="0" algn="just">
              <a:lnSpc>
                <a:spcPct val="150000"/>
              </a:lnSpc>
              <a:buNone/>
            </a:pPr>
            <a:r>
              <a:rPr lang="en-US" sz="2400" dirty="0">
                <a:latin typeface="Tahoma" panose="020B0604030504040204" pitchFamily="34" charset="0"/>
                <a:ea typeface="Tahoma" panose="020B0604030504040204" pitchFamily="34" charset="0"/>
                <a:cs typeface="Tahoma" panose="020B0604030504040204" pitchFamily="34" charset="0"/>
              </a:rPr>
              <a:t>There are many Data Warehousing tools are available in the market. Here, are some most prominent one:</a:t>
            </a:r>
          </a:p>
          <a:p>
            <a:pPr marL="1089025"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1. </a:t>
            </a:r>
            <a:r>
              <a:rPr lang="en-US" sz="2400" dirty="0" err="1">
                <a:latin typeface="Tahoma" panose="020B0604030504040204" pitchFamily="34" charset="0"/>
                <a:ea typeface="Tahoma" panose="020B0604030504040204" pitchFamily="34" charset="0"/>
                <a:cs typeface="Tahoma" panose="020B0604030504040204" pitchFamily="34" charset="0"/>
              </a:rPr>
              <a:t>MarkLogic</a:t>
            </a:r>
            <a:endParaRPr lang="en-US" sz="2400" dirty="0">
              <a:latin typeface="Tahoma" panose="020B0604030504040204" pitchFamily="34" charset="0"/>
              <a:ea typeface="Tahoma" panose="020B0604030504040204" pitchFamily="34" charset="0"/>
              <a:cs typeface="Tahoma" panose="020B0604030504040204" pitchFamily="34" charset="0"/>
            </a:endParaRPr>
          </a:p>
          <a:p>
            <a:pPr marL="1089025"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2. Oracle</a:t>
            </a:r>
          </a:p>
          <a:p>
            <a:pPr marL="1089025"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3. Amazon </a:t>
            </a:r>
            <a:r>
              <a:rPr lang="en-US" sz="2400" dirty="0" err="1">
                <a:latin typeface="Tahoma" panose="020B0604030504040204" pitchFamily="34" charset="0"/>
                <a:ea typeface="Tahoma" panose="020B0604030504040204" pitchFamily="34" charset="0"/>
                <a:cs typeface="Tahoma" panose="020B0604030504040204" pitchFamily="34" charset="0"/>
              </a:rPr>
              <a:t>RedShift</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2614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914400"/>
            <a:ext cx="9484098" cy="5422005"/>
          </a:xfrm>
        </p:spPr>
        <p:txBody>
          <a:bodyPr>
            <a:normAutofit/>
          </a:bodyPr>
          <a:lstStyle/>
          <a:p>
            <a:pPr marL="0" indent="0" algn="just">
              <a:lnSpc>
                <a:spcPct val="150000"/>
              </a:lnSpc>
              <a:buNone/>
            </a:pP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1. </a:t>
            </a:r>
            <a:r>
              <a:rPr lang="en-US" sz="2400" b="1" dirty="0" err="1">
                <a:solidFill>
                  <a:srgbClr val="C00000"/>
                </a:solidFill>
                <a:latin typeface="Tahoma" panose="020B0604030504040204" pitchFamily="34" charset="0"/>
                <a:ea typeface="Tahoma" panose="020B0604030504040204" pitchFamily="34" charset="0"/>
                <a:cs typeface="Tahoma" panose="020B0604030504040204" pitchFamily="34" charset="0"/>
              </a:rPr>
              <a:t>MarkLogic</a:t>
            </a: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buFont typeface="Wingdings" panose="05000000000000000000" pitchFamily="2" charset="2"/>
              <a:buChar char="Ø"/>
            </a:pPr>
            <a:r>
              <a:rPr lang="en-US" sz="2400" dirty="0" err="1" smtClean="0">
                <a:latin typeface="Tahoma" panose="020B0604030504040204" pitchFamily="34" charset="0"/>
                <a:ea typeface="Tahoma" panose="020B0604030504040204" pitchFamily="34" charset="0"/>
                <a:cs typeface="Tahoma" panose="020B0604030504040204" pitchFamily="34" charset="0"/>
              </a:rPr>
              <a:t>MarkLogic</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a:latin typeface="Tahoma" panose="020B0604030504040204" pitchFamily="34" charset="0"/>
                <a:ea typeface="Tahoma" panose="020B0604030504040204" pitchFamily="34" charset="0"/>
                <a:cs typeface="Tahoma" panose="020B0604030504040204" pitchFamily="34" charset="0"/>
              </a:rPr>
              <a:t>is useful data warehousing solution that makes data integration easier and faster using an array of enterprise features</a:t>
            </a:r>
            <a:r>
              <a:rPr lang="en-US" sz="2400" dirty="0" smtClean="0">
                <a:latin typeface="Tahoma" panose="020B0604030504040204" pitchFamily="34" charset="0"/>
                <a:ea typeface="Tahoma" panose="020B0604030504040204" pitchFamily="34" charset="0"/>
                <a:cs typeface="Tahoma" panose="020B0604030504040204" pitchFamily="34" charset="0"/>
              </a:rPr>
              <a:t>.</a:t>
            </a: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This </a:t>
            </a:r>
            <a:r>
              <a:rPr lang="en-US" sz="2400" dirty="0">
                <a:latin typeface="Tahoma" panose="020B0604030504040204" pitchFamily="34" charset="0"/>
                <a:ea typeface="Tahoma" panose="020B0604030504040204" pitchFamily="34" charset="0"/>
                <a:cs typeface="Tahoma" panose="020B0604030504040204" pitchFamily="34" charset="0"/>
              </a:rPr>
              <a:t>tool helps to perform very complex search operations.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It </a:t>
            </a:r>
            <a:r>
              <a:rPr lang="en-US" sz="2400" dirty="0">
                <a:latin typeface="Tahoma" panose="020B0604030504040204" pitchFamily="34" charset="0"/>
                <a:ea typeface="Tahoma" panose="020B0604030504040204" pitchFamily="34" charset="0"/>
                <a:cs typeface="Tahoma" panose="020B0604030504040204" pitchFamily="34" charset="0"/>
              </a:rPr>
              <a:t>can query different types of data like documents, relationships, and metadata.</a:t>
            </a:r>
          </a:p>
          <a:p>
            <a:pPr algn="just">
              <a:lnSpc>
                <a:spcPct val="150000"/>
              </a:lnSpc>
              <a:buFont typeface="Wingdings" panose="05000000000000000000" pitchFamily="2" charset="2"/>
              <a:buChar char="Ø"/>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74044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887506"/>
            <a:ext cx="9484098" cy="4693023"/>
          </a:xfrm>
        </p:spPr>
        <p:txBody>
          <a:bodyPr>
            <a:normAutofit/>
          </a:bodyPr>
          <a:lstStyle/>
          <a:p>
            <a:pPr marL="0" indent="0" algn="just">
              <a:lnSpc>
                <a:spcPct val="150000"/>
              </a:lnSpc>
              <a:buNone/>
            </a:pP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2. Oracle:</a:t>
            </a: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Oracle </a:t>
            </a:r>
            <a:r>
              <a:rPr lang="en-US" sz="2400" dirty="0">
                <a:latin typeface="Tahoma" panose="020B0604030504040204" pitchFamily="34" charset="0"/>
                <a:ea typeface="Tahoma" panose="020B0604030504040204" pitchFamily="34" charset="0"/>
                <a:cs typeface="Tahoma" panose="020B0604030504040204" pitchFamily="34" charset="0"/>
              </a:rPr>
              <a:t>is the industry-leading database.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It </a:t>
            </a:r>
            <a:r>
              <a:rPr lang="en-US" sz="2400" dirty="0">
                <a:latin typeface="Tahoma" panose="020B0604030504040204" pitchFamily="34" charset="0"/>
                <a:ea typeface="Tahoma" panose="020B0604030504040204" pitchFamily="34" charset="0"/>
                <a:cs typeface="Tahoma" panose="020B0604030504040204" pitchFamily="34" charset="0"/>
              </a:rPr>
              <a:t>offers a wide range of choice of data warehouse solutions for both on-premises and in the cloud.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It </a:t>
            </a:r>
            <a:r>
              <a:rPr lang="en-US" sz="2400" dirty="0">
                <a:latin typeface="Tahoma" panose="020B0604030504040204" pitchFamily="34" charset="0"/>
                <a:ea typeface="Tahoma" panose="020B0604030504040204" pitchFamily="34" charset="0"/>
                <a:cs typeface="Tahoma" panose="020B0604030504040204" pitchFamily="34" charset="0"/>
              </a:rPr>
              <a:t>helps to optimize customer experiences by increasing operational efficiency.</a:t>
            </a:r>
          </a:p>
        </p:txBody>
      </p:sp>
    </p:spTree>
    <p:extLst>
      <p:ext uri="{BB962C8B-B14F-4D97-AF65-F5344CB8AC3E}">
        <p14:creationId xmlns:p14="http://schemas.microsoft.com/office/powerpoint/2010/main" val="4181755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021975"/>
            <a:ext cx="9744138" cy="5314429"/>
          </a:xfrm>
        </p:spPr>
        <p:txBody>
          <a:bodyPr>
            <a:normAutofit/>
          </a:bodyPr>
          <a:lstStyle/>
          <a:p>
            <a:pPr marL="0" indent="0" algn="just">
              <a:lnSpc>
                <a:spcPct val="150000"/>
              </a:lnSpc>
              <a:buNone/>
            </a:pP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3. Amazon </a:t>
            </a:r>
            <a:r>
              <a:rPr lang="en-US" sz="2400" b="1" dirty="0" err="1">
                <a:solidFill>
                  <a:srgbClr val="C00000"/>
                </a:solidFill>
                <a:latin typeface="Tahoma" panose="020B0604030504040204" pitchFamily="34" charset="0"/>
                <a:ea typeface="Tahoma" panose="020B0604030504040204" pitchFamily="34" charset="0"/>
                <a:cs typeface="Tahoma" panose="020B0604030504040204" pitchFamily="34" charset="0"/>
              </a:rPr>
              <a:t>RedShift</a:t>
            </a: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Amazon </a:t>
            </a:r>
            <a:r>
              <a:rPr lang="en-US" sz="2400" dirty="0">
                <a:latin typeface="Tahoma" panose="020B0604030504040204" pitchFamily="34" charset="0"/>
                <a:ea typeface="Tahoma" panose="020B0604030504040204" pitchFamily="34" charset="0"/>
                <a:cs typeface="Tahoma" panose="020B0604030504040204" pitchFamily="34" charset="0"/>
              </a:rPr>
              <a:t>Redshift is Data warehouse tool.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It </a:t>
            </a:r>
            <a:r>
              <a:rPr lang="en-US" sz="2400" dirty="0">
                <a:latin typeface="Tahoma" panose="020B0604030504040204" pitchFamily="34" charset="0"/>
                <a:ea typeface="Tahoma" panose="020B0604030504040204" pitchFamily="34" charset="0"/>
                <a:cs typeface="Tahoma" panose="020B0604030504040204" pitchFamily="34" charset="0"/>
              </a:rPr>
              <a:t>is a simple and cost-effective tool to analyze all types of data using standard SQL and existing BI tools.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It </a:t>
            </a:r>
            <a:r>
              <a:rPr lang="en-US" sz="2400" dirty="0">
                <a:latin typeface="Tahoma" panose="020B0604030504040204" pitchFamily="34" charset="0"/>
                <a:ea typeface="Tahoma" panose="020B0604030504040204" pitchFamily="34" charset="0"/>
                <a:cs typeface="Tahoma" panose="020B0604030504040204" pitchFamily="34" charset="0"/>
              </a:rPr>
              <a:t>also allows running complex queries against petabytes of structured data, using the technique of query optimization.</a:t>
            </a:r>
          </a:p>
          <a:p>
            <a:pPr algn="just">
              <a:lnSpc>
                <a:spcPct val="150000"/>
              </a:lnSpc>
              <a:buFont typeface="Wingdings" panose="05000000000000000000" pitchFamily="2" charset="2"/>
              <a:buChar char="Ø"/>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00862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2"/>
            <a:ext cx="9771032" cy="5679583"/>
          </a:xfrm>
        </p:spPr>
        <p:txBody>
          <a:bodyPr>
            <a:normAutofit/>
          </a:bodyPr>
          <a:lstStyle/>
          <a:p>
            <a:pPr algn="just">
              <a:lnSpc>
                <a:spcPct val="150000"/>
              </a:lnSpc>
              <a:buFont typeface="Wingdings" panose="05000000000000000000" pitchFamily="2" charset="2"/>
              <a:buChar char="Ø"/>
            </a:pPr>
            <a:r>
              <a:rPr lang="en-US" sz="2800" b="1" dirty="0">
                <a:solidFill>
                  <a:srgbClr val="FF0000"/>
                </a:solidFill>
                <a:latin typeface="Tahoma" panose="020B0604030504040204" pitchFamily="34" charset="0"/>
                <a:ea typeface="Tahoma" panose="020B0604030504040204" pitchFamily="34" charset="0"/>
                <a:cs typeface="Tahoma" panose="020B0604030504040204" pitchFamily="34" charset="0"/>
              </a:rPr>
              <a:t>Note: </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The data warehouse works as a central repository where information is coming from one or more data sources.</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Three main types of Data warehouses are Enterprise Data Warehouse, Operational Data Store, and Data Mart.</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General state of a </a:t>
            </a:r>
            <a:r>
              <a:rPr lang="en-US" sz="2400" dirty="0" err="1">
                <a:latin typeface="Tahoma" panose="020B0604030504040204" pitchFamily="34" charset="0"/>
                <a:ea typeface="Tahoma" panose="020B0604030504040204" pitchFamily="34" charset="0"/>
                <a:cs typeface="Tahoma" panose="020B0604030504040204" pitchFamily="34" charset="0"/>
              </a:rPr>
              <a:t>datawarehouse</a:t>
            </a:r>
            <a:r>
              <a:rPr lang="en-US" sz="2400" dirty="0">
                <a:latin typeface="Tahoma" panose="020B0604030504040204" pitchFamily="34" charset="0"/>
                <a:ea typeface="Tahoma" panose="020B0604030504040204" pitchFamily="34" charset="0"/>
                <a:cs typeface="Tahoma" panose="020B0604030504040204" pitchFamily="34" charset="0"/>
              </a:rPr>
              <a:t> are Offline Operational Database, Offline Data Warehouse, Real time Data Warehouse and Integrated Data Warehouse</a:t>
            </a:r>
            <a:r>
              <a:rPr lang="en-US" sz="2400" dirty="0" smtClean="0">
                <a:latin typeface="Tahoma" panose="020B0604030504040204" pitchFamily="34" charset="0"/>
                <a:ea typeface="Tahoma" panose="020B0604030504040204" pitchFamily="34" charset="0"/>
                <a:cs typeface="Tahoma" panose="020B0604030504040204" pitchFamily="34" charset="0"/>
              </a:rPr>
              <a:t>.</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3139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2"/>
            <a:ext cx="9484098" cy="5679583"/>
          </a:xfrm>
        </p:spPr>
        <p:txBody>
          <a:bodyPr>
            <a:normAutofit/>
          </a:bodyPr>
          <a:lstStyle/>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Four main components of </a:t>
            </a:r>
            <a:r>
              <a:rPr lang="en-US" sz="2400" dirty="0" smtClean="0">
                <a:latin typeface="Tahoma" panose="020B0604030504040204" pitchFamily="34" charset="0"/>
                <a:ea typeface="Tahoma" panose="020B0604030504040204" pitchFamily="34" charset="0"/>
                <a:cs typeface="Tahoma" panose="020B0604030504040204" pitchFamily="34" charset="0"/>
              </a:rPr>
              <a:t>Data warehouse </a:t>
            </a:r>
            <a:r>
              <a:rPr lang="en-US" sz="2400" dirty="0">
                <a:latin typeface="Tahoma" panose="020B0604030504040204" pitchFamily="34" charset="0"/>
                <a:ea typeface="Tahoma" panose="020B0604030504040204" pitchFamily="34" charset="0"/>
                <a:cs typeface="Tahoma" panose="020B0604030504040204" pitchFamily="34" charset="0"/>
              </a:rPr>
              <a:t>are Load manager, Warehouse Manager, Query Manager, End-user access tools</a:t>
            </a: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Data warehouse </a:t>
            </a:r>
            <a:r>
              <a:rPr lang="en-US" sz="2400" dirty="0">
                <a:latin typeface="Tahoma" panose="020B0604030504040204" pitchFamily="34" charset="0"/>
                <a:ea typeface="Tahoma" panose="020B0604030504040204" pitchFamily="34" charset="0"/>
                <a:cs typeface="Tahoma" panose="020B0604030504040204" pitchFamily="34" charset="0"/>
              </a:rPr>
              <a:t>is used in diverse industries like Airline, Banking, Healthcare, Insurance, Retail etc.</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Implementing </a:t>
            </a:r>
            <a:r>
              <a:rPr lang="en-US" sz="2400" dirty="0" smtClean="0">
                <a:latin typeface="Tahoma" panose="020B0604030504040204" pitchFamily="34" charset="0"/>
                <a:ea typeface="Tahoma" panose="020B0604030504040204" pitchFamily="34" charset="0"/>
                <a:cs typeface="Tahoma" panose="020B0604030504040204" pitchFamily="34" charset="0"/>
              </a:rPr>
              <a:t>Data </a:t>
            </a:r>
            <a:r>
              <a:rPr lang="en-US" sz="2400" dirty="0" err="1" smtClean="0">
                <a:latin typeface="Tahoma" panose="020B0604030504040204" pitchFamily="34" charset="0"/>
                <a:ea typeface="Tahoma" panose="020B0604030504040204" pitchFamily="34" charset="0"/>
                <a:cs typeface="Tahoma" panose="020B0604030504040204" pitchFamily="34" charset="0"/>
              </a:rPr>
              <a:t>warehosue</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a:latin typeface="Tahoma" panose="020B0604030504040204" pitchFamily="34" charset="0"/>
                <a:ea typeface="Tahoma" panose="020B0604030504040204" pitchFamily="34" charset="0"/>
                <a:cs typeface="Tahoma" panose="020B0604030504040204" pitchFamily="34" charset="0"/>
              </a:rPr>
              <a:t>is a 3 prong strategy viz. Enterprise strategy, Phased delivery and Iterative Prototyping.</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Data warehouse allows business users to quickly access critical data from some sources all in one place.</a:t>
            </a:r>
          </a:p>
          <a:p>
            <a:pPr algn="just">
              <a:lnSpc>
                <a:spcPct val="150000"/>
              </a:lnSpc>
              <a:buFont typeface="Wingdings" panose="05000000000000000000" pitchFamily="2" charset="2"/>
              <a:buChar char="Ø"/>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66780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2"/>
            <a:ext cx="9484098" cy="5679583"/>
          </a:xfrm>
        </p:spPr>
        <p:txBody>
          <a:bodyPr>
            <a:normAutofit/>
          </a:bodyPr>
          <a:lstStyle/>
          <a:p>
            <a:pPr algn="just">
              <a:lnSpc>
                <a:spcPct val="150000"/>
              </a:lnSpc>
              <a:buFont typeface="Wingdings" panose="05000000000000000000" pitchFamily="2" charset="2"/>
              <a:buChar char="Ø"/>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18810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3"/>
            <a:ext cx="9484098" cy="5085072"/>
          </a:xfrm>
        </p:spPr>
        <p:txBody>
          <a:bodyPr>
            <a:normAutofit/>
          </a:bodyPr>
          <a:lstStyle/>
          <a:p>
            <a:pPr marL="0" indent="0" algn="just">
              <a:lnSpc>
                <a:spcPct val="150000"/>
              </a:lnSpc>
              <a:buNone/>
            </a:pPr>
            <a:r>
              <a:rPr lang="en-US" sz="2400" dirty="0">
                <a:latin typeface="Tahoma" panose="020B0604030504040204" pitchFamily="34" charset="0"/>
                <a:ea typeface="Tahoma" panose="020B0604030504040204" pitchFamily="34" charset="0"/>
                <a:cs typeface="Tahoma" panose="020B0604030504040204" pitchFamily="34" charset="0"/>
              </a:rPr>
              <a:t>Data warehouse system is also </a:t>
            </a:r>
            <a:r>
              <a:rPr lang="en-US" sz="2400" b="1" dirty="0">
                <a:latin typeface="Tahoma" panose="020B0604030504040204" pitchFamily="34" charset="0"/>
                <a:ea typeface="Tahoma" panose="020B0604030504040204" pitchFamily="34" charset="0"/>
                <a:cs typeface="Tahoma" panose="020B0604030504040204" pitchFamily="34" charset="0"/>
              </a:rPr>
              <a:t>known</a:t>
            </a:r>
            <a:r>
              <a:rPr lang="en-US" sz="2400" dirty="0">
                <a:latin typeface="Tahoma" panose="020B0604030504040204" pitchFamily="34" charset="0"/>
                <a:ea typeface="Tahoma" panose="020B0604030504040204" pitchFamily="34" charset="0"/>
                <a:cs typeface="Tahoma" panose="020B0604030504040204" pitchFamily="34" charset="0"/>
              </a:rPr>
              <a:t> by the following name:</a:t>
            </a:r>
          </a:p>
          <a:p>
            <a:pPr marL="914400" indent="-457200"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Decision Support System (DSS)</a:t>
            </a:r>
          </a:p>
          <a:p>
            <a:pPr marL="914400" indent="-457200"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Executive Information System</a:t>
            </a:r>
          </a:p>
          <a:p>
            <a:pPr marL="914400" indent="-457200"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Management Information System</a:t>
            </a:r>
          </a:p>
          <a:p>
            <a:pPr marL="914400" indent="-457200"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Business Intelligence Solution</a:t>
            </a:r>
          </a:p>
          <a:p>
            <a:pPr marL="914400" indent="-457200"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Analytic Application</a:t>
            </a:r>
          </a:p>
          <a:p>
            <a:pPr marL="914400" indent="-457200"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Data Warehouse</a:t>
            </a:r>
          </a:p>
        </p:txBody>
      </p:sp>
    </p:spTree>
    <p:extLst>
      <p:ext uri="{BB962C8B-B14F-4D97-AF65-F5344CB8AC3E}">
        <p14:creationId xmlns:p14="http://schemas.microsoft.com/office/powerpoint/2010/main" val="391049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2"/>
            <a:ext cx="9484098" cy="5679583"/>
          </a:xfrm>
        </p:spPr>
        <p:txBody>
          <a:bodyPr>
            <a:normAutofit/>
          </a:bodyPr>
          <a:lstStyle/>
          <a:p>
            <a:pPr algn="just">
              <a:lnSpc>
                <a:spcPct val="150000"/>
              </a:lnSpc>
              <a:buFont typeface="Wingdings" panose="05000000000000000000" pitchFamily="2" charset="2"/>
              <a:buChar char="Ø"/>
            </a:pPr>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stretch>
            <a:fillRect/>
          </a:stretch>
        </p:blipFill>
        <p:spPr>
          <a:xfrm>
            <a:off x="2397631" y="200122"/>
            <a:ext cx="6043502" cy="6350562"/>
          </a:xfrm>
          <a:prstGeom prst="rect">
            <a:avLst/>
          </a:prstGeom>
        </p:spPr>
      </p:pic>
    </p:spTree>
    <p:extLst>
      <p:ext uri="{BB962C8B-B14F-4D97-AF65-F5344CB8AC3E}">
        <p14:creationId xmlns:p14="http://schemas.microsoft.com/office/powerpoint/2010/main" val="3966614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2"/>
            <a:ext cx="9484098" cy="5679583"/>
          </a:xfrm>
        </p:spPr>
        <p:txBody>
          <a:bodyPr>
            <a:normAutofit lnSpcReduction="10000"/>
          </a:bodyPr>
          <a:lstStyle/>
          <a:p>
            <a:pPr marL="0" indent="0" algn="just">
              <a:lnSpc>
                <a:spcPct val="150000"/>
              </a:lnSpc>
              <a:buNone/>
            </a:pP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How </a:t>
            </a:r>
            <a:r>
              <a:rPr lang="en-US" sz="24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Data Warehouse works</a:t>
            </a: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A Data Warehouse works as a central repository where information arrives from one or more data sources.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Data </a:t>
            </a:r>
            <a:r>
              <a:rPr lang="en-US" sz="2400" dirty="0">
                <a:latin typeface="Tahoma" panose="020B0604030504040204" pitchFamily="34" charset="0"/>
                <a:ea typeface="Tahoma" panose="020B0604030504040204" pitchFamily="34" charset="0"/>
                <a:cs typeface="Tahoma" panose="020B0604030504040204" pitchFamily="34" charset="0"/>
              </a:rPr>
              <a:t>flows into a data warehouse from the transactional system and other relational databases.</a:t>
            </a:r>
          </a:p>
          <a:p>
            <a:pPr marL="0" indent="0" algn="just">
              <a:lnSpc>
                <a:spcPct val="150000"/>
              </a:lnSpc>
              <a:buNone/>
            </a:pPr>
            <a:r>
              <a:rPr lang="en-US" sz="2400" b="1" dirty="0" smtClean="0">
                <a:latin typeface="Tahoma" panose="020B0604030504040204" pitchFamily="34" charset="0"/>
                <a:ea typeface="Tahoma" panose="020B0604030504040204" pitchFamily="34" charset="0"/>
                <a:cs typeface="Tahoma" panose="020B0604030504040204" pitchFamily="34" charset="0"/>
              </a:rPr>
              <a:t>Data </a:t>
            </a:r>
            <a:r>
              <a:rPr lang="en-US" sz="2400" b="1" dirty="0">
                <a:latin typeface="Tahoma" panose="020B0604030504040204" pitchFamily="34" charset="0"/>
                <a:ea typeface="Tahoma" panose="020B0604030504040204" pitchFamily="34" charset="0"/>
                <a:cs typeface="Tahoma" panose="020B0604030504040204" pitchFamily="34" charset="0"/>
              </a:rPr>
              <a:t>may be:</a:t>
            </a:r>
          </a:p>
          <a:p>
            <a:pPr marL="914400"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Structured</a:t>
            </a:r>
            <a:endParaRPr lang="en-US" sz="2400" dirty="0">
              <a:latin typeface="Tahoma" panose="020B0604030504040204" pitchFamily="34" charset="0"/>
              <a:ea typeface="Tahoma" panose="020B0604030504040204" pitchFamily="34" charset="0"/>
              <a:cs typeface="Tahoma" panose="020B0604030504040204" pitchFamily="34" charset="0"/>
            </a:endParaRPr>
          </a:p>
          <a:p>
            <a:pPr marL="914400"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Semi-structured</a:t>
            </a:r>
          </a:p>
          <a:p>
            <a:pPr marL="914400"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Unstructured data</a:t>
            </a:r>
          </a:p>
        </p:txBody>
      </p:sp>
    </p:spTree>
    <p:extLst>
      <p:ext uri="{BB962C8B-B14F-4D97-AF65-F5344CB8AC3E}">
        <p14:creationId xmlns:p14="http://schemas.microsoft.com/office/powerpoint/2010/main" val="109675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2" y="656822"/>
            <a:ext cx="10115163" cy="5679583"/>
          </a:xfrm>
        </p:spPr>
        <p:txBody>
          <a:bodyPr>
            <a:normAutofit fontScale="92500" lnSpcReduction="20000"/>
          </a:bodyPr>
          <a:lstStyle/>
          <a:p>
            <a:pPr algn="just">
              <a:lnSpc>
                <a:spcPct val="150000"/>
              </a:lnSpc>
              <a:buFont typeface="Wingdings" panose="05000000000000000000" pitchFamily="2" charset="2"/>
              <a:buChar char="Ø"/>
            </a:pPr>
            <a:r>
              <a:rPr lang="en-US" sz="2400" dirty="0">
                <a:latin typeface="Tahoma" panose="020B0604030504040204" pitchFamily="34" charset="0"/>
                <a:ea typeface="Tahoma" panose="020B0604030504040204" pitchFamily="34" charset="0"/>
                <a:cs typeface="Tahoma" panose="020B0604030504040204" pitchFamily="34" charset="0"/>
              </a:rPr>
              <a:t>The data is processed, transformed, and ingested so that users can access the processed data in the Data Warehouse through Business Intelligence tools, SQL clients, and spreadsheets.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A </a:t>
            </a:r>
            <a:r>
              <a:rPr lang="en-US" sz="2400" dirty="0">
                <a:latin typeface="Tahoma" panose="020B0604030504040204" pitchFamily="34" charset="0"/>
                <a:ea typeface="Tahoma" panose="020B0604030504040204" pitchFamily="34" charset="0"/>
                <a:cs typeface="Tahoma" panose="020B0604030504040204" pitchFamily="34" charset="0"/>
              </a:rPr>
              <a:t>data warehouse merges information coming from different sources into one comprehensive database.</a:t>
            </a: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By </a:t>
            </a:r>
            <a:r>
              <a:rPr lang="en-US" sz="2400" dirty="0">
                <a:latin typeface="Tahoma" panose="020B0604030504040204" pitchFamily="34" charset="0"/>
                <a:ea typeface="Tahoma" panose="020B0604030504040204" pitchFamily="34" charset="0"/>
                <a:cs typeface="Tahoma" panose="020B0604030504040204" pitchFamily="34" charset="0"/>
              </a:rPr>
              <a:t>merging all of this information in one place, an organization can analyze its customers more holistically.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This </a:t>
            </a:r>
            <a:r>
              <a:rPr lang="en-US" sz="2400" dirty="0">
                <a:latin typeface="Tahoma" panose="020B0604030504040204" pitchFamily="34" charset="0"/>
                <a:ea typeface="Tahoma" panose="020B0604030504040204" pitchFamily="34" charset="0"/>
                <a:cs typeface="Tahoma" panose="020B0604030504040204" pitchFamily="34" charset="0"/>
              </a:rPr>
              <a:t>helps to ensure that it has considered all the information available.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Data </a:t>
            </a:r>
            <a:r>
              <a:rPr lang="en-US" sz="2400" dirty="0">
                <a:latin typeface="Tahoma" panose="020B0604030504040204" pitchFamily="34" charset="0"/>
                <a:ea typeface="Tahoma" panose="020B0604030504040204" pitchFamily="34" charset="0"/>
                <a:cs typeface="Tahoma" panose="020B0604030504040204" pitchFamily="34" charset="0"/>
              </a:rPr>
              <a:t>warehousing makes data mining possible.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Data </a:t>
            </a:r>
            <a:r>
              <a:rPr lang="en-US" sz="2400" dirty="0">
                <a:latin typeface="Tahoma" panose="020B0604030504040204" pitchFamily="34" charset="0"/>
                <a:ea typeface="Tahoma" panose="020B0604030504040204" pitchFamily="34" charset="0"/>
                <a:cs typeface="Tahoma" panose="020B0604030504040204" pitchFamily="34" charset="0"/>
              </a:rPr>
              <a:t>mining is looking for patterns in the data that may lead to higher sales and profits.</a:t>
            </a:r>
          </a:p>
        </p:txBody>
      </p:sp>
    </p:spTree>
    <p:extLst>
      <p:ext uri="{BB962C8B-B14F-4D97-AF65-F5344CB8AC3E}">
        <p14:creationId xmlns:p14="http://schemas.microsoft.com/office/powerpoint/2010/main" val="2005692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6822"/>
            <a:ext cx="9484098" cy="5679583"/>
          </a:xfrm>
        </p:spPr>
        <p:txBody>
          <a:bodyPr>
            <a:normAutofit/>
          </a:bodyPr>
          <a:lstStyle/>
          <a:p>
            <a:pPr marL="0" indent="0" algn="just">
              <a:lnSpc>
                <a:spcPct val="150000"/>
              </a:lnSpc>
              <a:buNone/>
            </a:pP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Types of Data Warehouse</a:t>
            </a:r>
          </a:p>
          <a:p>
            <a:pPr marL="0" indent="0" algn="just">
              <a:lnSpc>
                <a:spcPct val="150000"/>
              </a:lnSpc>
              <a:buNone/>
            </a:pPr>
            <a:r>
              <a:rPr lang="en-US" sz="2400" dirty="0">
                <a:latin typeface="Tahoma" panose="020B0604030504040204" pitchFamily="34" charset="0"/>
                <a:ea typeface="Tahoma" panose="020B0604030504040204" pitchFamily="34" charset="0"/>
                <a:cs typeface="Tahoma" panose="020B0604030504040204" pitchFamily="34" charset="0"/>
              </a:rPr>
              <a:t>Three main types of Data Warehouses are:</a:t>
            </a:r>
          </a:p>
          <a:p>
            <a:pPr algn="just">
              <a:lnSpc>
                <a:spcPct val="150000"/>
              </a:lnSpc>
              <a:buFont typeface="Wingdings" panose="05000000000000000000" pitchFamily="2" charset="2"/>
              <a:buChar char="Ø"/>
            </a:pPr>
            <a:endParaRPr lang="en-US" sz="2400" dirty="0">
              <a:latin typeface="Tahoma" panose="020B0604030504040204" pitchFamily="34" charset="0"/>
              <a:ea typeface="Tahoma" panose="020B0604030504040204" pitchFamily="34" charset="0"/>
              <a:cs typeface="Tahoma" panose="020B0604030504040204" pitchFamily="34" charset="0"/>
            </a:endParaRPr>
          </a:p>
          <a:p>
            <a:pPr indent="0" algn="just">
              <a:lnSpc>
                <a:spcPct val="150000"/>
              </a:lnSpc>
              <a:buNone/>
            </a:pPr>
            <a:r>
              <a:rPr lang="en-US" sz="2400" dirty="0">
                <a:latin typeface="Tahoma" panose="020B0604030504040204" pitchFamily="34" charset="0"/>
                <a:ea typeface="Tahoma" panose="020B0604030504040204" pitchFamily="34" charset="0"/>
                <a:cs typeface="Tahoma" panose="020B0604030504040204" pitchFamily="34" charset="0"/>
              </a:rPr>
              <a:t>1. Enterprise Data Warehouse</a:t>
            </a:r>
          </a:p>
          <a:p>
            <a:pPr indent="0" algn="just">
              <a:lnSpc>
                <a:spcPct val="150000"/>
              </a:lnSpc>
              <a:buNone/>
            </a:pPr>
            <a:r>
              <a:rPr lang="en-US" sz="2400" dirty="0">
                <a:latin typeface="Tahoma" panose="020B0604030504040204" pitchFamily="34" charset="0"/>
                <a:ea typeface="Tahoma" panose="020B0604030504040204" pitchFamily="34" charset="0"/>
                <a:cs typeface="Tahoma" panose="020B0604030504040204" pitchFamily="34" charset="0"/>
              </a:rPr>
              <a:t>2. Operational Data Store</a:t>
            </a:r>
          </a:p>
          <a:p>
            <a:pPr indent="0" algn="just">
              <a:lnSpc>
                <a:spcPct val="150000"/>
              </a:lnSpc>
              <a:buNone/>
            </a:pPr>
            <a:r>
              <a:rPr lang="en-US" sz="2400" dirty="0">
                <a:latin typeface="Tahoma" panose="020B0604030504040204" pitchFamily="34" charset="0"/>
                <a:ea typeface="Tahoma" panose="020B0604030504040204" pitchFamily="34" charset="0"/>
                <a:cs typeface="Tahoma" panose="020B0604030504040204" pitchFamily="34" charset="0"/>
              </a:rPr>
              <a:t>3. Data Mart</a:t>
            </a:r>
          </a:p>
        </p:txBody>
      </p:sp>
    </p:spTree>
    <p:extLst>
      <p:ext uri="{BB962C8B-B14F-4D97-AF65-F5344CB8AC3E}">
        <p14:creationId xmlns:p14="http://schemas.microsoft.com/office/powerpoint/2010/main" val="313380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726141"/>
            <a:ext cx="9484098" cy="5610264"/>
          </a:xfrm>
        </p:spPr>
        <p:txBody>
          <a:bodyPr>
            <a:normAutofit/>
          </a:bodyPr>
          <a:lstStyle/>
          <a:p>
            <a:pPr marL="0" indent="0" algn="just">
              <a:lnSpc>
                <a:spcPct val="150000"/>
              </a:lnSpc>
              <a:buNone/>
            </a:pP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1. Enterprise Data Warehouse:</a:t>
            </a: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Enterprise </a:t>
            </a:r>
            <a:r>
              <a:rPr lang="en-US" sz="2400" dirty="0">
                <a:latin typeface="Tahoma" panose="020B0604030504040204" pitchFamily="34" charset="0"/>
                <a:ea typeface="Tahoma" panose="020B0604030504040204" pitchFamily="34" charset="0"/>
                <a:cs typeface="Tahoma" panose="020B0604030504040204" pitchFamily="34" charset="0"/>
              </a:rPr>
              <a:t>Data Warehouse is a centralized warehouse.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It </a:t>
            </a:r>
            <a:r>
              <a:rPr lang="en-US" sz="2400" dirty="0">
                <a:latin typeface="Tahoma" panose="020B0604030504040204" pitchFamily="34" charset="0"/>
                <a:ea typeface="Tahoma" panose="020B0604030504040204" pitchFamily="34" charset="0"/>
                <a:cs typeface="Tahoma" panose="020B0604030504040204" pitchFamily="34" charset="0"/>
              </a:rPr>
              <a:t>provides decision support service across the enterprise. </a:t>
            </a: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It </a:t>
            </a:r>
            <a:r>
              <a:rPr lang="en-US" sz="2400" dirty="0">
                <a:latin typeface="Tahoma" panose="020B0604030504040204" pitchFamily="34" charset="0"/>
                <a:ea typeface="Tahoma" panose="020B0604030504040204" pitchFamily="34" charset="0"/>
                <a:cs typeface="Tahoma" panose="020B0604030504040204" pitchFamily="34" charset="0"/>
              </a:rPr>
              <a:t>offers a unified approach for organizing and representing data</a:t>
            </a:r>
            <a:r>
              <a:rPr lang="en-US" sz="2400" dirty="0" smtClean="0">
                <a:latin typeface="Tahoma" panose="020B0604030504040204" pitchFamily="34" charset="0"/>
                <a:ea typeface="Tahoma" panose="020B0604030504040204" pitchFamily="34" charset="0"/>
                <a:cs typeface="Tahoma" panose="020B0604030504040204" pitchFamily="34" charset="0"/>
              </a:rPr>
              <a:t>.</a:t>
            </a:r>
          </a:p>
          <a:p>
            <a:pPr algn="just">
              <a:lnSpc>
                <a:spcPct val="150000"/>
              </a:lnSpc>
              <a:buFont typeface="Wingdings" panose="05000000000000000000" pitchFamily="2" charset="2"/>
              <a:buChar char="Ø"/>
            </a:pPr>
            <a:r>
              <a:rPr lang="en-US" sz="2400" dirty="0" smtClean="0">
                <a:latin typeface="Tahoma" panose="020B0604030504040204" pitchFamily="34" charset="0"/>
                <a:ea typeface="Tahoma" panose="020B0604030504040204" pitchFamily="34" charset="0"/>
                <a:cs typeface="Tahoma" panose="020B0604030504040204" pitchFamily="34" charset="0"/>
              </a:rPr>
              <a:t>It </a:t>
            </a:r>
            <a:r>
              <a:rPr lang="en-US" sz="2400" dirty="0">
                <a:latin typeface="Tahoma" panose="020B0604030504040204" pitchFamily="34" charset="0"/>
                <a:ea typeface="Tahoma" panose="020B0604030504040204" pitchFamily="34" charset="0"/>
                <a:cs typeface="Tahoma" panose="020B0604030504040204" pitchFamily="34" charset="0"/>
              </a:rPr>
              <a:t>also provide the ability to classify data according to the subject and give access according to those divisions.</a:t>
            </a:r>
          </a:p>
          <a:p>
            <a:pPr algn="just">
              <a:lnSpc>
                <a:spcPct val="150000"/>
              </a:lnSpc>
              <a:buFont typeface="Wingdings" panose="05000000000000000000" pitchFamily="2" charset="2"/>
              <a:buChar char="Ø"/>
            </a:pPr>
            <a:endParaRPr lang="en-US" sz="2400"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848228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121</TotalTime>
  <Words>2389</Words>
  <Application>Microsoft Office PowerPoint</Application>
  <PresentationFormat>Widescreen</PresentationFormat>
  <Paragraphs>199</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Tahoma</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Annapoorna</dc:creator>
  <cp:lastModifiedBy>aimit</cp:lastModifiedBy>
  <cp:revision>9</cp:revision>
  <dcterms:created xsi:type="dcterms:W3CDTF">2019-01-02T06:29:44Z</dcterms:created>
  <dcterms:modified xsi:type="dcterms:W3CDTF">2019-01-25T04:06:21Z</dcterms:modified>
</cp:coreProperties>
</file>