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3" r:id="rId6"/>
    <p:sldId id="264" r:id="rId7"/>
    <p:sldId id="265" r:id="rId8"/>
    <p:sldId id="266" r:id="rId9"/>
    <p:sldId id="267" r:id="rId10"/>
    <p:sldId id="268" r:id="rId11"/>
    <p:sldId id="269" r:id="rId12"/>
    <p:sldId id="270" r:id="rId13"/>
    <p:sldId id="261" r:id="rId14"/>
    <p:sldId id="262" r:id="rId15"/>
    <p:sldId id="271"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4660"/>
  </p:normalViewPr>
  <p:slideViewPr>
    <p:cSldViewPr snapToGrid="0">
      <p:cViewPr varScale="1">
        <p:scale>
          <a:sx n="64" d="100"/>
          <a:sy n="64"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8009E4-22C7-4BDF-8AFE-BA1747B70059}" type="datetimeFigureOut">
              <a:rPr lang="en-IN" smtClean="0"/>
              <a:t>05-07-2021</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35371BB-0263-4211-9352-BA619B64A313}"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91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009E4-22C7-4BDF-8AFE-BA1747B70059}"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371BB-0263-4211-9352-BA619B64A313}" type="slidenum">
              <a:rPr lang="en-IN" smtClean="0"/>
              <a:t>‹#›</a:t>
            </a:fld>
            <a:endParaRPr lang="en-IN"/>
          </a:p>
        </p:txBody>
      </p:sp>
    </p:spTree>
    <p:extLst>
      <p:ext uri="{BB962C8B-B14F-4D97-AF65-F5344CB8AC3E}">
        <p14:creationId xmlns:p14="http://schemas.microsoft.com/office/powerpoint/2010/main" val="101013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009E4-22C7-4BDF-8AFE-BA1747B70059}"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371BB-0263-4211-9352-BA619B64A313}" type="slidenum">
              <a:rPr lang="en-IN" smtClean="0"/>
              <a:t>‹#›</a:t>
            </a:fld>
            <a:endParaRPr lang="en-IN"/>
          </a:p>
        </p:txBody>
      </p:sp>
    </p:spTree>
    <p:extLst>
      <p:ext uri="{BB962C8B-B14F-4D97-AF65-F5344CB8AC3E}">
        <p14:creationId xmlns:p14="http://schemas.microsoft.com/office/powerpoint/2010/main" val="1933530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8009E4-22C7-4BDF-8AFE-BA1747B70059}"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371BB-0263-4211-9352-BA619B64A313}" type="slidenum">
              <a:rPr lang="en-IN" smtClean="0"/>
              <a:t>‹#›</a:t>
            </a:fld>
            <a:endParaRPr lang="en-IN"/>
          </a:p>
        </p:txBody>
      </p:sp>
    </p:spTree>
    <p:extLst>
      <p:ext uri="{BB962C8B-B14F-4D97-AF65-F5344CB8AC3E}">
        <p14:creationId xmlns:p14="http://schemas.microsoft.com/office/powerpoint/2010/main" val="1488838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8009E4-22C7-4BDF-8AFE-BA1747B70059}" type="datetimeFigureOut">
              <a:rPr lang="en-IN" smtClean="0"/>
              <a:t>05-07-2021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5371BB-0263-4211-9352-BA619B64A313}"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05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8009E4-22C7-4BDF-8AFE-BA1747B70059}"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371BB-0263-4211-9352-BA619B64A313}" type="slidenum">
              <a:rPr lang="en-IN" smtClean="0"/>
              <a:t>‹#›</a:t>
            </a:fld>
            <a:endParaRPr lang="en-IN"/>
          </a:p>
        </p:txBody>
      </p:sp>
    </p:spTree>
    <p:extLst>
      <p:ext uri="{BB962C8B-B14F-4D97-AF65-F5344CB8AC3E}">
        <p14:creationId xmlns:p14="http://schemas.microsoft.com/office/powerpoint/2010/main" val="420644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8009E4-22C7-4BDF-8AFE-BA1747B70059}" type="datetimeFigureOut">
              <a:rPr lang="en-IN" smtClean="0"/>
              <a:t>05-07-2021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5371BB-0263-4211-9352-BA619B64A313}" type="slidenum">
              <a:rPr lang="en-IN" smtClean="0"/>
              <a:t>‹#›</a:t>
            </a:fld>
            <a:endParaRPr lang="en-IN"/>
          </a:p>
        </p:txBody>
      </p:sp>
    </p:spTree>
    <p:extLst>
      <p:ext uri="{BB962C8B-B14F-4D97-AF65-F5344CB8AC3E}">
        <p14:creationId xmlns:p14="http://schemas.microsoft.com/office/powerpoint/2010/main" val="80774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8009E4-22C7-4BDF-8AFE-BA1747B70059}" type="datetimeFigureOut">
              <a:rPr lang="en-IN" smtClean="0"/>
              <a:t>05-07-2021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5371BB-0263-4211-9352-BA619B64A313}" type="slidenum">
              <a:rPr lang="en-IN" smtClean="0"/>
              <a:t>‹#›</a:t>
            </a:fld>
            <a:endParaRPr lang="en-IN"/>
          </a:p>
        </p:txBody>
      </p:sp>
    </p:spTree>
    <p:extLst>
      <p:ext uri="{BB962C8B-B14F-4D97-AF65-F5344CB8AC3E}">
        <p14:creationId xmlns:p14="http://schemas.microsoft.com/office/powerpoint/2010/main" val="3807282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8009E4-22C7-4BDF-8AFE-BA1747B70059}" type="datetimeFigureOut">
              <a:rPr lang="en-IN" smtClean="0"/>
              <a:t>05-07-2021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5371BB-0263-4211-9352-BA619B64A313}" type="slidenum">
              <a:rPr lang="en-IN" smtClean="0"/>
              <a:t>‹#›</a:t>
            </a:fld>
            <a:endParaRPr lang="en-IN"/>
          </a:p>
        </p:txBody>
      </p:sp>
    </p:spTree>
    <p:extLst>
      <p:ext uri="{BB962C8B-B14F-4D97-AF65-F5344CB8AC3E}">
        <p14:creationId xmlns:p14="http://schemas.microsoft.com/office/powerpoint/2010/main" val="129644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8009E4-22C7-4BDF-8AFE-BA1747B70059}"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371BB-0263-4211-9352-BA619B64A313}" type="slidenum">
              <a:rPr lang="en-IN" smtClean="0"/>
              <a:t>‹#›</a:t>
            </a:fld>
            <a:endParaRPr lang="en-IN"/>
          </a:p>
        </p:txBody>
      </p:sp>
    </p:spTree>
    <p:extLst>
      <p:ext uri="{BB962C8B-B14F-4D97-AF65-F5344CB8AC3E}">
        <p14:creationId xmlns:p14="http://schemas.microsoft.com/office/powerpoint/2010/main" val="2927582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8009E4-22C7-4BDF-8AFE-BA1747B70059}" type="datetimeFigureOut">
              <a:rPr lang="en-IN" smtClean="0"/>
              <a:t>05-07-2021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5371BB-0263-4211-9352-BA619B64A313}" type="slidenum">
              <a:rPr lang="en-IN" smtClean="0"/>
              <a:t>‹#›</a:t>
            </a:fld>
            <a:endParaRPr lang="en-IN"/>
          </a:p>
        </p:txBody>
      </p:sp>
    </p:spTree>
    <p:extLst>
      <p:ext uri="{BB962C8B-B14F-4D97-AF65-F5344CB8AC3E}">
        <p14:creationId xmlns:p14="http://schemas.microsoft.com/office/powerpoint/2010/main" val="139593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8009E4-22C7-4BDF-8AFE-BA1747B70059}" type="datetimeFigureOut">
              <a:rPr lang="en-IN" smtClean="0"/>
              <a:t>05-07-2021</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35371BB-0263-4211-9352-BA619B64A313}" type="slidenum">
              <a:rPr lang="en-IN" smtClean="0"/>
              <a:t>‹#›</a:t>
            </a:fld>
            <a:endParaRPr lang="en-IN"/>
          </a:p>
        </p:txBody>
      </p:sp>
    </p:spTree>
    <p:extLst>
      <p:ext uri="{BB962C8B-B14F-4D97-AF65-F5344CB8AC3E}">
        <p14:creationId xmlns:p14="http://schemas.microsoft.com/office/powerpoint/2010/main" val="26437789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944217" y="715617"/>
            <a:ext cx="10495721" cy="5380383"/>
          </a:xfrm>
        </p:spPr>
        <p:txBody>
          <a:bodyPr>
            <a:normAutofit lnSpcReduction="10000"/>
          </a:bodyPr>
          <a:lstStyle/>
          <a:p>
            <a:pPr marL="45720" indent="0" algn="just">
              <a:lnSpc>
                <a:spcPct val="150000"/>
              </a:lnSpc>
              <a:buNone/>
            </a:pP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Graph Mining</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 task of graph mining is to extract patters (sub-graphs) of interest from graphs, that describe the underlying data and could be used further, e.g., for classification or clustering.</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Graph mining has a vast number of applications, e.g. biological networks or web data.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Cheminformatics is another important application of graph mining: frequent sub-graph mining can yield structural alerts, i.e., structural sub-graphs that have a huge impact on the activity of chemical compounds.</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022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1143000" y="964096"/>
            <a:ext cx="9872871" cy="5131904"/>
          </a:xfrm>
        </p:spPr>
        <p:txBody>
          <a:bodyPr>
            <a:normAutofit/>
          </a:bodyPr>
          <a:lstStyle/>
          <a:p>
            <a:pPr marL="45720" indent="0" algn="just">
              <a:lnSpc>
                <a:spcPct val="150000"/>
              </a:lnSpc>
              <a:buNone/>
            </a:pP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Tools Or Algorithms:</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In practice, the </a:t>
            </a:r>
            <a:r>
              <a:rPr lang="en-US" sz="2400" dirty="0" err="1">
                <a:latin typeface="Tahoma" panose="020B0604030504040204" pitchFamily="34" charset="0"/>
                <a:ea typeface="Tahoma" panose="020B0604030504040204" pitchFamily="34" charset="0"/>
                <a:cs typeface="Tahoma" panose="020B0604030504040204" pitchFamily="34" charset="0"/>
              </a:rPr>
              <a:t>minsup</a:t>
            </a:r>
            <a:r>
              <a:rPr lang="en-US" sz="2400" dirty="0">
                <a:latin typeface="Tahoma" panose="020B0604030504040204" pitchFamily="34" charset="0"/>
                <a:ea typeface="Tahoma" panose="020B0604030504040204" pitchFamily="34" charset="0"/>
                <a:cs typeface="Tahoma" panose="020B0604030504040204" pitchFamily="34" charset="0"/>
              </a:rPr>
              <a:t> parameter is generally set by trial and error.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If this parameter is set too high, few subgraphs will be found, while if it is set too low, hundred or millions of subgraphs may be found, depending on the input database.</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There exists various frequent subgraph mining algorithms.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Some of the most famous are GASTON, FSG, and GSPAN.</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4574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725557" y="556591"/>
            <a:ext cx="10962859" cy="5539409"/>
          </a:xfrm>
        </p:spPr>
        <p:txBody>
          <a:bodyPr>
            <a:normAutofit lnSpcReduction="10000"/>
          </a:bodyPr>
          <a:lstStyle/>
          <a:p>
            <a:pPr marL="45720" indent="0" algn="just">
              <a:lnSpc>
                <a:spcPct val="150000"/>
              </a:lnSpc>
              <a:buNone/>
            </a:pPr>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Mining frequent subgraphs in a single graph</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Besides discovering graphs common to several graphs, there is also a variation of the problem of frequent subgraph mining that consists of finding all frequent subgraphs in a single graph rather than in a graph database.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 goal is to discover subgraphs that appear frequently or that are interesting.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 only difference is how the support (frequency) is calculated.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For this variation, the support of a subgraph is the number of times that it appears in the single input graph. </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82025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1143000" y="964096"/>
            <a:ext cx="9872871" cy="1003852"/>
          </a:xfrm>
        </p:spPr>
        <p:txBody>
          <a:bodyPr>
            <a:normAutofit/>
          </a:bodyPr>
          <a:lstStyle/>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For example, consider the following input graph:</a:t>
            </a:r>
            <a:endParaRPr lang="en-IN"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12588EAA-B76C-418E-B60F-8EB821F3100F}"/>
              </a:ext>
            </a:extLst>
          </p:cNvPr>
          <p:cNvPicPr>
            <a:picLocks noChangeAspect="1"/>
          </p:cNvPicPr>
          <p:nvPr/>
        </p:nvPicPr>
        <p:blipFill>
          <a:blip r:embed="rId2"/>
          <a:stretch>
            <a:fillRect/>
          </a:stretch>
        </p:blipFill>
        <p:spPr>
          <a:xfrm>
            <a:off x="999505" y="1780528"/>
            <a:ext cx="5431114" cy="4362476"/>
          </a:xfrm>
          <a:prstGeom prst="rect">
            <a:avLst/>
          </a:prstGeom>
        </p:spPr>
      </p:pic>
      <p:sp>
        <p:nvSpPr>
          <p:cNvPr id="5" name="TextBox 4">
            <a:extLst>
              <a:ext uri="{FF2B5EF4-FFF2-40B4-BE49-F238E27FC236}">
                <a16:creationId xmlns:a16="http://schemas.microsoft.com/office/drawing/2014/main" id="{567F7390-62EA-497E-B967-9CE509867B8C}"/>
              </a:ext>
            </a:extLst>
          </p:cNvPr>
          <p:cNvSpPr txBox="1"/>
          <p:nvPr/>
        </p:nvSpPr>
        <p:spPr>
          <a:xfrm>
            <a:off x="7489550" y="2027731"/>
            <a:ext cx="3890753" cy="2913618"/>
          </a:xfrm>
          <a:prstGeom prst="rect">
            <a:avLst/>
          </a:prstGeom>
          <a:noFill/>
        </p:spPr>
        <p:txBody>
          <a:bodyPr wrap="square">
            <a:spAutoFit/>
          </a:bodyPr>
          <a:lstStyle/>
          <a:p>
            <a:pPr marL="228600" indent="-182880" algn="just" defTabSz="914400">
              <a:spcBef>
                <a:spcPts val="1400"/>
              </a:spcBef>
              <a:buClr>
                <a:schemeClr val="accent1"/>
              </a:buClr>
              <a:buSzPct val="80000"/>
              <a:buFont typeface="Corbel" pitchFamily="34" charset="0"/>
              <a:buChar char="•"/>
            </a:pPr>
            <a:r>
              <a:rPr lang="en-IN" sz="2000" dirty="0">
                <a:solidFill>
                  <a:schemeClr val="accent1"/>
                </a:solidFill>
                <a:latin typeface="Tahoma" panose="020B0604030504040204" pitchFamily="34" charset="0"/>
                <a:ea typeface="Tahoma" panose="020B0604030504040204" pitchFamily="34" charset="0"/>
                <a:cs typeface="Tahoma" panose="020B0604030504040204" pitchFamily="34" charset="0"/>
              </a:rPr>
              <a:t>This graph contains seven vertices and six edges. </a:t>
            </a:r>
          </a:p>
          <a:p>
            <a:pPr marL="228600" indent="-182880" algn="just" defTabSz="914400">
              <a:spcBef>
                <a:spcPts val="1400"/>
              </a:spcBef>
              <a:buClr>
                <a:schemeClr val="accent1"/>
              </a:buClr>
              <a:buSzPct val="80000"/>
              <a:buFont typeface="Corbel" pitchFamily="34" charset="0"/>
              <a:buChar char="•"/>
            </a:pPr>
            <a:r>
              <a:rPr lang="en-IN" sz="2000" dirty="0">
                <a:solidFill>
                  <a:schemeClr val="accent1"/>
                </a:solidFill>
                <a:latin typeface="Tahoma" panose="020B0604030504040204" pitchFamily="34" charset="0"/>
                <a:ea typeface="Tahoma" panose="020B0604030504040204" pitchFamily="34" charset="0"/>
                <a:cs typeface="Tahoma" panose="020B0604030504040204" pitchFamily="34" charset="0"/>
              </a:rPr>
              <a:t>If we perform frequent subgraph mining on this single graph by setting the </a:t>
            </a:r>
            <a:r>
              <a:rPr lang="en-IN" sz="2000" dirty="0" err="1">
                <a:solidFill>
                  <a:schemeClr val="accent1"/>
                </a:solidFill>
                <a:latin typeface="Tahoma" panose="020B0604030504040204" pitchFamily="34" charset="0"/>
                <a:ea typeface="Tahoma" panose="020B0604030504040204" pitchFamily="34" charset="0"/>
                <a:cs typeface="Tahoma" panose="020B0604030504040204" pitchFamily="34" charset="0"/>
              </a:rPr>
              <a:t>minsup</a:t>
            </a:r>
            <a:r>
              <a:rPr lang="en-IN" sz="2000" dirty="0">
                <a:solidFill>
                  <a:schemeClr val="accent1"/>
                </a:solidFill>
                <a:latin typeface="Tahoma" panose="020B0604030504040204" pitchFamily="34" charset="0"/>
                <a:ea typeface="Tahoma" panose="020B0604030504040204" pitchFamily="34" charset="0"/>
                <a:cs typeface="Tahoma" panose="020B0604030504040204" pitchFamily="34" charset="0"/>
              </a:rPr>
              <a:t> parameter to 2, </a:t>
            </a:r>
          </a:p>
          <a:p>
            <a:pPr marL="228600" indent="-182880" algn="just" defTabSz="914400">
              <a:spcBef>
                <a:spcPts val="1400"/>
              </a:spcBef>
              <a:buClr>
                <a:schemeClr val="accent1"/>
              </a:buClr>
              <a:buSzPct val="80000"/>
              <a:buFont typeface="Corbel" pitchFamily="34" charset="0"/>
              <a:buChar char="•"/>
            </a:pPr>
            <a:r>
              <a:rPr lang="en-IN" sz="2000" dirty="0">
                <a:solidFill>
                  <a:schemeClr val="accent1"/>
                </a:solidFill>
                <a:latin typeface="Tahoma" panose="020B0604030504040204" pitchFamily="34" charset="0"/>
                <a:ea typeface="Tahoma" panose="020B0604030504040204" pitchFamily="34" charset="0"/>
                <a:cs typeface="Tahoma" panose="020B0604030504040204" pitchFamily="34" charset="0"/>
              </a:rPr>
              <a:t>we can discover the five following frequent subgraphs:</a:t>
            </a:r>
          </a:p>
        </p:txBody>
      </p:sp>
    </p:spTree>
    <p:extLst>
      <p:ext uri="{BB962C8B-B14F-4D97-AF65-F5344CB8AC3E}">
        <p14:creationId xmlns:p14="http://schemas.microsoft.com/office/powerpoint/2010/main" val="3305875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1143000" y="964096"/>
            <a:ext cx="9872871" cy="1172817"/>
          </a:xfrm>
        </p:spPr>
        <p:txBody>
          <a:bodyPr>
            <a:normAutofit/>
          </a:bodyPr>
          <a:lstStyle/>
          <a:p>
            <a:pPr algn="just">
              <a:lnSpc>
                <a:spcPct val="150000"/>
              </a:lnSpc>
            </a:pPr>
            <a:r>
              <a:rPr lang="en-IN" sz="2400" dirty="0">
                <a:latin typeface="Tahoma" panose="020B0604030504040204" pitchFamily="34" charset="0"/>
                <a:ea typeface="Tahoma" panose="020B0604030504040204" pitchFamily="34" charset="0"/>
                <a:cs typeface="Tahoma" panose="020B0604030504040204" pitchFamily="34" charset="0"/>
              </a:rPr>
              <a:t>Five Sub Graphs </a:t>
            </a:r>
          </a:p>
        </p:txBody>
      </p:sp>
      <p:pic>
        <p:nvPicPr>
          <p:cNvPr id="2" name="Picture 1">
            <a:extLst>
              <a:ext uri="{FF2B5EF4-FFF2-40B4-BE49-F238E27FC236}">
                <a16:creationId xmlns:a16="http://schemas.microsoft.com/office/drawing/2014/main" id="{A7747375-99CC-4882-A3C7-3C6899D0A2A8}"/>
              </a:ext>
            </a:extLst>
          </p:cNvPr>
          <p:cNvPicPr>
            <a:picLocks noChangeAspect="1"/>
          </p:cNvPicPr>
          <p:nvPr/>
        </p:nvPicPr>
        <p:blipFill>
          <a:blip r:embed="rId2"/>
          <a:stretch>
            <a:fillRect/>
          </a:stretch>
        </p:blipFill>
        <p:spPr>
          <a:xfrm>
            <a:off x="4663933" y="467140"/>
            <a:ext cx="4971230" cy="5575852"/>
          </a:xfrm>
          <a:prstGeom prst="rect">
            <a:avLst/>
          </a:prstGeom>
        </p:spPr>
      </p:pic>
    </p:spTree>
    <p:extLst>
      <p:ext uri="{BB962C8B-B14F-4D97-AF65-F5344CB8AC3E}">
        <p14:creationId xmlns:p14="http://schemas.microsoft.com/office/powerpoint/2010/main" val="332835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1143000" y="964096"/>
            <a:ext cx="9872871" cy="5131904"/>
          </a:xfrm>
        </p:spPr>
        <p:txBody>
          <a:bodyPr>
            <a:normAutofit/>
          </a:bodyPr>
          <a:lstStyle/>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These subgraphs are said to be frequent because they appear at least twice in the input graph.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For example, consider “Frequent subgraph 5”.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This subgraph has a support of 2 because it has two occurrences in the input graph.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Those two occurrences are highlighted below in red and blue, respectively.</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0633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138A3-A5B1-4C11-8AAF-45685F64874A}"/>
              </a:ext>
            </a:extLst>
          </p:cNvPr>
          <p:cNvPicPr>
            <a:picLocks noChangeAspect="1"/>
          </p:cNvPicPr>
          <p:nvPr/>
        </p:nvPicPr>
        <p:blipFill>
          <a:blip r:embed="rId2"/>
          <a:stretch>
            <a:fillRect/>
          </a:stretch>
        </p:blipFill>
        <p:spPr>
          <a:xfrm>
            <a:off x="1761090" y="1114114"/>
            <a:ext cx="6478378" cy="4629771"/>
          </a:xfrm>
          <a:prstGeom prst="rect">
            <a:avLst/>
          </a:prstGeom>
        </p:spPr>
      </p:pic>
    </p:spTree>
    <p:extLst>
      <p:ext uri="{BB962C8B-B14F-4D97-AF65-F5344CB8AC3E}">
        <p14:creationId xmlns:p14="http://schemas.microsoft.com/office/powerpoint/2010/main" val="2623542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1143000" y="964096"/>
            <a:ext cx="9872871" cy="5131904"/>
          </a:xfrm>
        </p:spPr>
        <p:txBody>
          <a:bodyPr>
            <a:normAutofit/>
          </a:bodyPr>
          <a:lstStyle/>
          <a:p>
            <a:pPr algn="just">
              <a:lnSpc>
                <a:spcPct val="150000"/>
              </a:lnSpc>
            </a:pP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96800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725557" y="986648"/>
            <a:ext cx="9144000" cy="4114121"/>
          </a:xfrm>
        </p:spPr>
        <p:txBody>
          <a:bodyPr>
            <a:normAutofit/>
          </a:bodyPr>
          <a:lstStyle/>
          <a:p>
            <a:pPr marL="45720" indent="0" algn="just">
              <a:lnSpc>
                <a:spcPct val="150000"/>
              </a:lnSpc>
              <a:buNone/>
            </a:pP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What is a graph?</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A graph is a set of vertices and edges, having some labels.</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This graph contains four vertices (depicted as yellow circles).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These vertices have labels such as “10” and “11”.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These labels provide information about the vertices. </a:t>
            </a:r>
            <a:endParaRPr lang="en-IN"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3992D6E7-A884-4C3A-997C-61C505D1DDE5}"/>
              </a:ext>
            </a:extLst>
          </p:cNvPr>
          <p:cNvPicPr>
            <a:picLocks noChangeAspect="1"/>
          </p:cNvPicPr>
          <p:nvPr/>
        </p:nvPicPr>
        <p:blipFill>
          <a:blip r:embed="rId2"/>
          <a:stretch>
            <a:fillRect/>
          </a:stretch>
        </p:blipFill>
        <p:spPr>
          <a:xfrm>
            <a:off x="8072231" y="3292187"/>
            <a:ext cx="3594652" cy="2492386"/>
          </a:xfrm>
          <a:prstGeom prst="rect">
            <a:avLst/>
          </a:prstGeom>
        </p:spPr>
      </p:pic>
    </p:spTree>
    <p:extLst>
      <p:ext uri="{BB962C8B-B14F-4D97-AF65-F5344CB8AC3E}">
        <p14:creationId xmlns:p14="http://schemas.microsoft.com/office/powerpoint/2010/main" val="122024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1143000" y="964096"/>
            <a:ext cx="9872871" cy="5131904"/>
          </a:xfrm>
        </p:spPr>
        <p:txBody>
          <a:bodyPr>
            <a:normAutofit/>
          </a:bodyPr>
          <a:lstStyle/>
          <a:p>
            <a:pPr marL="45720" indent="0" algn="just">
              <a:lnSpc>
                <a:spcPct val="150000"/>
              </a:lnSpc>
              <a:buNone/>
            </a:pP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Types of graphs: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1. Connected and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2. Disconnected </a:t>
            </a:r>
            <a:endParaRPr lang="en-IN"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99BE0612-9CBF-40BB-8F4A-9931724F5038}"/>
              </a:ext>
            </a:extLst>
          </p:cNvPr>
          <p:cNvPicPr>
            <a:picLocks noChangeAspect="1"/>
          </p:cNvPicPr>
          <p:nvPr/>
        </p:nvPicPr>
        <p:blipFill>
          <a:blip r:embed="rId2"/>
          <a:stretch>
            <a:fillRect/>
          </a:stretch>
        </p:blipFill>
        <p:spPr>
          <a:xfrm>
            <a:off x="2171700" y="3321326"/>
            <a:ext cx="7848600" cy="2663039"/>
          </a:xfrm>
          <a:prstGeom prst="rect">
            <a:avLst/>
          </a:prstGeom>
        </p:spPr>
      </p:pic>
    </p:spTree>
    <p:extLst>
      <p:ext uri="{BB962C8B-B14F-4D97-AF65-F5344CB8AC3E}">
        <p14:creationId xmlns:p14="http://schemas.microsoft.com/office/powerpoint/2010/main" val="331613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884583" y="588542"/>
            <a:ext cx="10634869" cy="3416928"/>
          </a:xfrm>
        </p:spPr>
        <p:txBody>
          <a:bodyPr>
            <a:normAutofit fontScale="92500" lnSpcReduction="10000"/>
          </a:bodyPr>
          <a:lstStyle/>
          <a:p>
            <a:pPr marL="45720" indent="0" algn="just">
              <a:lnSpc>
                <a:spcPct val="150000"/>
              </a:lnSpc>
              <a:buNone/>
            </a:pP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Differences:</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It is also useful to distinguish between directed and undirected graphs.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In an undirected graph, edges are bidirectional, while in a directed graph, the edges can be unidirectional or bidirectional.</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Some data mining algorithms are designed to work only with undirected graphs, directed graphs, or support both.</a:t>
            </a:r>
          </a:p>
        </p:txBody>
      </p:sp>
      <p:pic>
        <p:nvPicPr>
          <p:cNvPr id="2" name="Picture 1">
            <a:extLst>
              <a:ext uri="{FF2B5EF4-FFF2-40B4-BE49-F238E27FC236}">
                <a16:creationId xmlns:a16="http://schemas.microsoft.com/office/drawing/2014/main" id="{6E6D4B94-364E-4668-8BAB-0D91C49B2771}"/>
              </a:ext>
            </a:extLst>
          </p:cNvPr>
          <p:cNvPicPr>
            <a:picLocks noChangeAspect="1"/>
          </p:cNvPicPr>
          <p:nvPr/>
        </p:nvPicPr>
        <p:blipFill>
          <a:blip r:embed="rId2"/>
          <a:stretch>
            <a:fillRect/>
          </a:stretch>
        </p:blipFill>
        <p:spPr>
          <a:xfrm>
            <a:off x="3438733" y="4284946"/>
            <a:ext cx="6440764" cy="2225185"/>
          </a:xfrm>
          <a:prstGeom prst="rect">
            <a:avLst/>
          </a:prstGeom>
        </p:spPr>
      </p:pic>
    </p:spTree>
    <p:extLst>
      <p:ext uri="{BB962C8B-B14F-4D97-AF65-F5344CB8AC3E}">
        <p14:creationId xmlns:p14="http://schemas.microsoft.com/office/powerpoint/2010/main" val="88469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735496" y="546651"/>
            <a:ext cx="10813774" cy="5754757"/>
          </a:xfrm>
        </p:spPr>
        <p:txBody>
          <a:bodyPr>
            <a:normAutofit fontScale="92500" lnSpcReduction="20000"/>
          </a:bodyPr>
          <a:lstStyle/>
          <a:p>
            <a:pPr marL="45720" indent="0" algn="just">
              <a:lnSpc>
                <a:spcPct val="150000"/>
              </a:lnSpc>
              <a:buNone/>
            </a:pPr>
            <a:r>
              <a:rPr lang="en-US" sz="2400" b="1" spc="300"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Frequent Subgraph Mining:</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 task of finding frequent subgraphs in a set of graphs is called  frequent subgraph mining.</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As input the user must provide:</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1. A graph database (a set of graphs)</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2. A parameter called the minimum support threshold (</a:t>
            </a:r>
            <a:r>
              <a:rPr lang="en-US" sz="2400" dirty="0" err="1">
                <a:latin typeface="Tahoma" panose="020B0604030504040204" pitchFamily="34" charset="0"/>
                <a:ea typeface="Tahoma" panose="020B0604030504040204" pitchFamily="34" charset="0"/>
                <a:cs typeface="Tahoma" panose="020B0604030504040204" pitchFamily="34" charset="0"/>
              </a:rPr>
              <a:t>minsup</a:t>
            </a:r>
            <a:r>
              <a:rPr lang="en-US" sz="2400" dirty="0">
                <a:latin typeface="Tahoma" panose="020B0604030504040204" pitchFamily="34" charset="0"/>
                <a:ea typeface="Tahoma" panose="020B0604030504040204" pitchFamily="34" charset="0"/>
                <a:cs typeface="Tahoma" panose="020B0604030504040204" pitchFamily="34" charset="0"/>
              </a:rPr>
              <a:t>).</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Then, a frequent subgraph mining algorithm will enumerate as output all frequent subgraphs.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A frequent subgraph is a subgraph that appears in at least </a:t>
            </a:r>
            <a:r>
              <a:rPr lang="en-US" sz="2400" dirty="0" err="1">
                <a:latin typeface="Tahoma" panose="020B0604030504040204" pitchFamily="34" charset="0"/>
                <a:ea typeface="Tahoma" panose="020B0604030504040204" pitchFamily="34" charset="0"/>
                <a:cs typeface="Tahoma" panose="020B0604030504040204" pitchFamily="34" charset="0"/>
              </a:rPr>
              <a:t>minsup</a:t>
            </a:r>
            <a:r>
              <a:rPr lang="en-US" sz="2400" dirty="0">
                <a:latin typeface="Tahoma" panose="020B0604030504040204" pitchFamily="34" charset="0"/>
                <a:ea typeface="Tahoma" panose="020B0604030504040204" pitchFamily="34" charset="0"/>
                <a:cs typeface="Tahoma" panose="020B0604030504040204" pitchFamily="34" charset="0"/>
              </a:rPr>
              <a:t> graphs from a graph database. </a:t>
            </a:r>
          </a:p>
        </p:txBody>
      </p:sp>
    </p:spTree>
    <p:extLst>
      <p:ext uri="{BB962C8B-B14F-4D97-AF65-F5344CB8AC3E}">
        <p14:creationId xmlns:p14="http://schemas.microsoft.com/office/powerpoint/2010/main" val="423732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1143000" y="964096"/>
            <a:ext cx="9872871" cy="5131904"/>
          </a:xfrm>
        </p:spPr>
        <p:txBody>
          <a:bodyPr>
            <a:normAutofit/>
          </a:bodyPr>
          <a:lstStyle/>
          <a:p>
            <a:pPr algn="just">
              <a:lnSpc>
                <a:spcPct val="150000"/>
              </a:lnSpc>
            </a:pPr>
            <a:endParaRPr lang="en-IN"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6C36CFA9-9079-41BA-850A-3F44EAB68B02}"/>
              </a:ext>
            </a:extLst>
          </p:cNvPr>
          <p:cNvPicPr>
            <a:picLocks noChangeAspect="1"/>
          </p:cNvPicPr>
          <p:nvPr/>
        </p:nvPicPr>
        <p:blipFill>
          <a:blip r:embed="rId2"/>
          <a:stretch>
            <a:fillRect/>
          </a:stretch>
        </p:blipFill>
        <p:spPr>
          <a:xfrm>
            <a:off x="2173771" y="653229"/>
            <a:ext cx="8073473" cy="5240675"/>
          </a:xfrm>
          <a:prstGeom prst="rect">
            <a:avLst/>
          </a:prstGeom>
        </p:spPr>
      </p:pic>
    </p:spTree>
    <p:extLst>
      <p:ext uri="{BB962C8B-B14F-4D97-AF65-F5344CB8AC3E}">
        <p14:creationId xmlns:p14="http://schemas.microsoft.com/office/powerpoint/2010/main" val="137054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1143000" y="1520686"/>
            <a:ext cx="9872871" cy="4575313"/>
          </a:xfrm>
        </p:spPr>
        <p:txBody>
          <a:bodyPr>
            <a:normAutofit/>
          </a:bodyPr>
          <a:lstStyle/>
          <a:p>
            <a:pPr marL="45720" indent="0" algn="just">
              <a:lnSpc>
                <a:spcPct val="150000"/>
              </a:lnSpc>
              <a:buNone/>
            </a:pP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From Database…</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Now, let’s say that we want to discover all subgraphs that appear in at least three graphs.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Thus, we will set the </a:t>
            </a:r>
            <a:r>
              <a:rPr lang="en-US" sz="2400" dirty="0" err="1">
                <a:latin typeface="Tahoma" panose="020B0604030504040204" pitchFamily="34" charset="0"/>
                <a:ea typeface="Tahoma" panose="020B0604030504040204" pitchFamily="34" charset="0"/>
                <a:cs typeface="Tahoma" panose="020B0604030504040204" pitchFamily="34" charset="0"/>
              </a:rPr>
              <a:t>minsup</a:t>
            </a:r>
            <a:r>
              <a:rPr lang="en-US" sz="2400" dirty="0">
                <a:latin typeface="Tahoma" panose="020B0604030504040204" pitchFamily="34" charset="0"/>
                <a:ea typeface="Tahoma" panose="020B0604030504040204" pitchFamily="34" charset="0"/>
                <a:cs typeface="Tahoma" panose="020B0604030504040204" pitchFamily="34" charset="0"/>
              </a:rPr>
              <a:t> parameter to 3.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By applying a frequent subgraph mining algorithm, we will obtain the set of all subgraphs appearing in at least three graphs:</a:t>
            </a:r>
            <a:endParaRPr lang="en-IN"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55824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C6AACCB-8044-4962-905A-0AF685D9F764}"/>
              </a:ext>
            </a:extLst>
          </p:cNvPr>
          <p:cNvPicPr>
            <a:picLocks noGrp="1" noChangeAspect="1"/>
          </p:cNvPicPr>
          <p:nvPr>
            <p:ph idx="1"/>
          </p:nvPr>
        </p:nvPicPr>
        <p:blipFill>
          <a:blip r:embed="rId2"/>
          <a:stretch>
            <a:fillRect/>
          </a:stretch>
        </p:blipFill>
        <p:spPr>
          <a:xfrm>
            <a:off x="3279915" y="947835"/>
            <a:ext cx="6027358" cy="4962330"/>
          </a:xfrm>
          <a:prstGeom prst="rect">
            <a:avLst/>
          </a:prstGeom>
        </p:spPr>
      </p:pic>
    </p:spTree>
    <p:extLst>
      <p:ext uri="{BB962C8B-B14F-4D97-AF65-F5344CB8AC3E}">
        <p14:creationId xmlns:p14="http://schemas.microsoft.com/office/powerpoint/2010/main" val="1080061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7C27E6-BAFB-487B-8640-3358C07F19D9}"/>
              </a:ext>
            </a:extLst>
          </p:cNvPr>
          <p:cNvSpPr>
            <a:spLocks noGrp="1"/>
          </p:cNvSpPr>
          <p:nvPr>
            <p:ph idx="1"/>
          </p:nvPr>
        </p:nvSpPr>
        <p:spPr>
          <a:xfrm>
            <a:off x="646043" y="546652"/>
            <a:ext cx="10903227" cy="2763078"/>
          </a:xfrm>
        </p:spPr>
        <p:txBody>
          <a:bodyPr>
            <a:normAutofit/>
          </a:bodyPr>
          <a:lstStyle/>
          <a:p>
            <a:pPr marL="45720" indent="0" algn="just">
              <a:lnSpc>
                <a:spcPct val="150000"/>
              </a:lnSpc>
              <a:buNone/>
            </a:pP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Consider</a:t>
            </a:r>
            <a:r>
              <a:rPr lang="en-US" sz="2400" dirty="0">
                <a:latin typeface="Tahoma" panose="020B0604030504040204" pitchFamily="34" charset="0"/>
                <a:ea typeface="Tahoma" panose="020B0604030504040204" pitchFamily="34" charset="0"/>
                <a:cs typeface="Tahoma" panose="020B0604030504040204" pitchFamily="34" charset="0"/>
              </a:rPr>
              <a:t> the third subgraph (“Frequent subgraph 3”).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This subgraph is frequent and is said to have a support (a frequency) of 3 since it appears in three of the input graphs. </a:t>
            </a:r>
          </a:p>
          <a:p>
            <a:pPr algn="just">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These occurrences are highlighted in red, below:</a:t>
            </a:r>
            <a:endParaRPr lang="en-IN"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AB3170B0-4CC3-427F-84D1-133141AC72A7}"/>
              </a:ext>
            </a:extLst>
          </p:cNvPr>
          <p:cNvPicPr>
            <a:picLocks noChangeAspect="1"/>
          </p:cNvPicPr>
          <p:nvPr/>
        </p:nvPicPr>
        <p:blipFill>
          <a:blip r:embed="rId2"/>
          <a:stretch>
            <a:fillRect/>
          </a:stretch>
        </p:blipFill>
        <p:spPr>
          <a:xfrm>
            <a:off x="1617178" y="3200400"/>
            <a:ext cx="8510795" cy="3190461"/>
          </a:xfrm>
          <a:prstGeom prst="rect">
            <a:avLst/>
          </a:prstGeom>
        </p:spPr>
      </p:pic>
    </p:spTree>
    <p:extLst>
      <p:ext uri="{BB962C8B-B14F-4D97-AF65-F5344CB8AC3E}">
        <p14:creationId xmlns:p14="http://schemas.microsoft.com/office/powerpoint/2010/main" val="348289899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Basis</Template>
  <TotalTime>115</TotalTime>
  <Words>673</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Corbel</vt:lpstr>
      <vt:lpstr>Tahoma</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Annapoorna Shetty</dc:creator>
  <cp:lastModifiedBy>Annapoorna Shetty</cp:lastModifiedBy>
  <cp:revision>5</cp:revision>
  <dcterms:created xsi:type="dcterms:W3CDTF">2021-07-05T03:38:14Z</dcterms:created>
  <dcterms:modified xsi:type="dcterms:W3CDTF">2021-07-05T05:33:37Z</dcterms:modified>
</cp:coreProperties>
</file>