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09676"/>
            <a:ext cx="103581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1737106"/>
            <a:ext cx="10361929" cy="3982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9020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Image</a:t>
            </a:r>
            <a:r>
              <a:rPr spc="-50" dirty="0"/>
              <a:t> </a:t>
            </a:r>
            <a:r>
              <a:rPr spc="-20" dirty="0"/>
              <a:t>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10360025" cy="36537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7620" indent="-229235" algn="just">
              <a:lnSpc>
                <a:spcPct val="90000"/>
              </a:lnSpc>
              <a:spcBef>
                <a:spcPts val="434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Some people </a:t>
            </a:r>
            <a:r>
              <a:rPr sz="2800" spc="-10" dirty="0">
                <a:latin typeface="Calibri"/>
                <a:cs typeface="Calibri"/>
              </a:rPr>
              <a:t>consider that </a:t>
            </a:r>
            <a:r>
              <a:rPr sz="2800" spc="-5" dirty="0">
                <a:latin typeface="Calibri"/>
                <a:cs typeface="Calibri"/>
              </a:rPr>
              <a:t>image </a:t>
            </a:r>
            <a:r>
              <a:rPr sz="2800" spc="-15" dirty="0">
                <a:latin typeface="Calibri"/>
                <a:cs typeface="Calibri"/>
              </a:rPr>
              <a:t>processing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discipline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which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both the input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output of a </a:t>
            </a:r>
            <a:r>
              <a:rPr sz="2800" spc="-10" dirty="0">
                <a:latin typeface="Calibri"/>
                <a:cs typeface="Calibri"/>
              </a:rPr>
              <a:t>process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images. According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this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definition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computing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average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intensity</a:t>
            </a:r>
            <a:r>
              <a:rPr sz="2800" spc="-5" dirty="0">
                <a:latin typeface="Calibri"/>
                <a:cs typeface="Calibri"/>
              </a:rPr>
              <a:t> 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image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would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considered</a:t>
            </a:r>
            <a:r>
              <a:rPr sz="2800" spc="-5" dirty="0">
                <a:latin typeface="Calibri"/>
                <a:cs typeface="Calibri"/>
              </a:rPr>
              <a:t> 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image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processing</a:t>
            </a:r>
            <a:r>
              <a:rPr sz="2800" spc="-10" dirty="0">
                <a:latin typeface="Calibri"/>
                <a:cs typeface="Calibri"/>
              </a:rPr>
              <a:t> task.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However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</a:t>
            </a:r>
            <a:r>
              <a:rPr sz="2800" dirty="0">
                <a:latin typeface="Calibri"/>
                <a:cs typeface="Calibri"/>
              </a:rPr>
              <a:t> such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limitations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boundaries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image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processing.</a:t>
            </a:r>
            <a:endParaRPr sz="2800">
              <a:latin typeface="Calibri"/>
              <a:cs typeface="Calibri"/>
            </a:endParaRPr>
          </a:p>
          <a:p>
            <a:pPr marL="241300" marR="5080" indent="-229235" algn="just">
              <a:lnSpc>
                <a:spcPct val="90000"/>
              </a:lnSpc>
              <a:spcBef>
                <a:spcPts val="100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45" dirty="0">
                <a:latin typeface="Calibri"/>
                <a:cs typeface="Calibri"/>
              </a:rPr>
              <a:t>However,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useful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paradigm</a:t>
            </a:r>
            <a:r>
              <a:rPr sz="2800" spc="6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60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consider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three</a:t>
            </a:r>
            <a:r>
              <a:rPr sz="2800" spc="60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types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of 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computerized</a:t>
            </a:r>
            <a:r>
              <a:rPr sz="2800" spc="6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processes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continuum: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1.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low-level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image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processing</a:t>
            </a:r>
            <a:r>
              <a:rPr sz="2800" spc="-5" dirty="0">
                <a:latin typeface="Calibri"/>
                <a:cs typeface="Calibri"/>
              </a:rPr>
              <a:t> 2.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mid-level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image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processing</a:t>
            </a:r>
            <a:r>
              <a:rPr sz="2800" spc="-5" dirty="0">
                <a:latin typeface="Calibri"/>
                <a:cs typeface="Calibri"/>
              </a:rPr>
              <a:t> 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3.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high-level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image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processing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7613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Level</a:t>
            </a:r>
            <a:r>
              <a:rPr spc="-15" dirty="0"/>
              <a:t> </a:t>
            </a:r>
            <a:r>
              <a:rPr dirty="0"/>
              <a:t>of</a:t>
            </a:r>
            <a:r>
              <a:rPr spc="5" dirty="0"/>
              <a:t> </a:t>
            </a:r>
            <a:r>
              <a:rPr spc="-10" dirty="0"/>
              <a:t>Image</a:t>
            </a:r>
            <a:r>
              <a:rPr spc="-15" dirty="0"/>
              <a:t> </a:t>
            </a:r>
            <a:r>
              <a:rPr spc="-20" dirty="0"/>
              <a:t>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661"/>
            <a:ext cx="10360025" cy="412115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marR="6985" indent="-229235" algn="just">
              <a:lnSpc>
                <a:spcPct val="800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409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low-level</a:t>
            </a:r>
            <a:r>
              <a:rPr sz="2800" spc="40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</a:t>
            </a:r>
            <a:r>
              <a:rPr sz="2800" spc="4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409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characterized</a:t>
            </a:r>
            <a:r>
              <a:rPr sz="2800" spc="40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40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40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fact</a:t>
            </a:r>
            <a:r>
              <a:rPr sz="2800" spc="4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that</a:t>
            </a:r>
            <a:r>
              <a:rPr sz="2800" spc="40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both</a:t>
            </a:r>
            <a:r>
              <a:rPr sz="2800" spc="4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its</a:t>
            </a:r>
            <a:r>
              <a:rPr sz="2800" spc="40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inputs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outputs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images </a:t>
            </a:r>
            <a:r>
              <a:rPr sz="2800" spc="-5" dirty="0">
                <a:latin typeface="Calibri"/>
                <a:cs typeface="Calibri"/>
              </a:rPr>
              <a:t>such as </a:t>
            </a:r>
            <a:r>
              <a:rPr sz="2800" spc="-10" dirty="0">
                <a:latin typeface="Calibri"/>
                <a:cs typeface="Calibri"/>
              </a:rPr>
              <a:t>image </a:t>
            </a:r>
            <a:r>
              <a:rPr sz="2800" spc="-15" dirty="0">
                <a:latin typeface="Calibri"/>
                <a:cs typeface="Calibri"/>
              </a:rPr>
              <a:t>preprocessing to </a:t>
            </a:r>
            <a:r>
              <a:rPr sz="2800" spc="-10" dirty="0">
                <a:latin typeface="Calibri"/>
                <a:cs typeface="Calibri"/>
              </a:rPr>
              <a:t>reduce noise,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contrast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enhancement,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image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sharpening.</a:t>
            </a:r>
            <a:endParaRPr sz="2800">
              <a:latin typeface="Calibri"/>
              <a:cs typeface="Calibri"/>
            </a:endParaRPr>
          </a:p>
          <a:p>
            <a:pPr marL="241300" marR="5080" indent="-229235" algn="just">
              <a:lnSpc>
                <a:spcPct val="80000"/>
              </a:lnSpc>
              <a:spcBef>
                <a:spcPts val="994"/>
              </a:spcBef>
              <a:buFont typeface="Arial MT"/>
              <a:buChar char="•"/>
              <a:tabLst>
                <a:tab pos="322580" algn="l"/>
              </a:tabLst>
            </a:pPr>
            <a:r>
              <a:rPr dirty="0"/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mid-level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characterized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fact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-5" dirty="0">
                <a:latin typeface="Calibri"/>
                <a:cs typeface="Calibri"/>
              </a:rPr>
              <a:t> its</a:t>
            </a:r>
            <a:r>
              <a:rPr sz="2800" dirty="0">
                <a:latin typeface="Calibri"/>
                <a:cs typeface="Calibri"/>
              </a:rPr>
              <a:t> inputs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generally are </a:t>
            </a:r>
            <a:r>
              <a:rPr sz="2800" spc="-10" dirty="0">
                <a:latin typeface="Calibri"/>
                <a:cs typeface="Calibri"/>
              </a:rPr>
              <a:t>images, </a:t>
            </a:r>
            <a:r>
              <a:rPr sz="2800" spc="-5" dirty="0">
                <a:latin typeface="Calibri"/>
                <a:cs typeface="Calibri"/>
              </a:rPr>
              <a:t>but its outputs </a:t>
            </a:r>
            <a:r>
              <a:rPr sz="2800" spc="-15" dirty="0">
                <a:latin typeface="Calibri"/>
                <a:cs typeface="Calibri"/>
              </a:rPr>
              <a:t>are attributes </a:t>
            </a:r>
            <a:r>
              <a:rPr sz="2800" spc="-20" dirty="0">
                <a:latin typeface="Calibri"/>
                <a:cs typeface="Calibri"/>
              </a:rPr>
              <a:t>extracted from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those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images.</a:t>
            </a:r>
            <a:r>
              <a:rPr sz="2800" spc="-5" dirty="0">
                <a:latin typeface="Calibri"/>
                <a:cs typeface="Calibri"/>
              </a:rPr>
              <a:t> Such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segmentation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(partitioning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image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into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regions</a:t>
            </a:r>
            <a:r>
              <a:rPr sz="2800" spc="-5" dirty="0">
                <a:latin typeface="Calibri"/>
                <a:cs typeface="Calibri"/>
              </a:rPr>
              <a:t> 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objects).</a:t>
            </a:r>
            <a:endParaRPr sz="2800">
              <a:latin typeface="Calibri"/>
              <a:cs typeface="Calibri"/>
            </a:endParaRPr>
          </a:p>
          <a:p>
            <a:pPr marL="241300" marR="5080" indent="-229235" algn="just">
              <a:lnSpc>
                <a:spcPct val="80000"/>
              </a:lnSpc>
              <a:spcBef>
                <a:spcPts val="101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high-level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process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characterized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fact</a:t>
            </a:r>
            <a:r>
              <a:rPr sz="2800" spc="-10" dirty="0">
                <a:latin typeface="Calibri"/>
                <a:cs typeface="Calibri"/>
              </a:rPr>
              <a:t> that</a:t>
            </a:r>
            <a:r>
              <a:rPr sz="2800" spc="-5" dirty="0">
                <a:latin typeface="Calibri"/>
                <a:cs typeface="Calibri"/>
              </a:rPr>
              <a:t> its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inputs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generally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5" dirty="0">
                <a:latin typeface="Calibri"/>
                <a:cs typeface="Calibri"/>
              </a:rPr>
              <a:t>attributes </a:t>
            </a:r>
            <a:r>
              <a:rPr sz="2800" spc="-20" dirty="0">
                <a:latin typeface="Calibri"/>
                <a:cs typeface="Calibri"/>
              </a:rPr>
              <a:t>extracted from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images, but </a:t>
            </a:r>
            <a:r>
              <a:rPr sz="2800" spc="-5" dirty="0">
                <a:latin typeface="Calibri"/>
                <a:cs typeface="Calibri"/>
              </a:rPr>
              <a:t>its outputs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images. higher-level processing </a:t>
            </a:r>
            <a:r>
              <a:rPr sz="2800" spc="-20" dirty="0">
                <a:latin typeface="Calibri"/>
                <a:cs typeface="Calibri"/>
              </a:rPr>
              <a:t>involves </a:t>
            </a:r>
            <a:r>
              <a:rPr sz="2800" spc="-5" dirty="0">
                <a:latin typeface="Calibri"/>
                <a:cs typeface="Calibri"/>
              </a:rPr>
              <a:t>an ensemble of </a:t>
            </a:r>
            <a:r>
              <a:rPr sz="2800" spc="-20" dirty="0">
                <a:latin typeface="Calibri"/>
                <a:cs typeface="Calibri"/>
              </a:rPr>
              <a:t>recognized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objects,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image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analysis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7241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Origins</a:t>
            </a:r>
            <a:r>
              <a:rPr spc="-2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10" dirty="0"/>
              <a:t>Digital</a:t>
            </a:r>
            <a:r>
              <a:rPr dirty="0"/>
              <a:t> </a:t>
            </a:r>
            <a:r>
              <a:rPr spc="-10" dirty="0"/>
              <a:t>Image</a:t>
            </a:r>
            <a:r>
              <a:rPr spc="-5" dirty="0"/>
              <a:t> </a:t>
            </a:r>
            <a:r>
              <a:rPr spc="-20" dirty="0"/>
              <a:t>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10360025" cy="378015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6350" indent="-229235" algn="just">
              <a:lnSpc>
                <a:spcPct val="90000"/>
              </a:lnSpc>
              <a:spcBef>
                <a:spcPts val="434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One of the </a:t>
            </a:r>
            <a:r>
              <a:rPr sz="2800" spc="-25" dirty="0">
                <a:latin typeface="Calibri"/>
                <a:cs typeface="Calibri"/>
              </a:rPr>
              <a:t>first </a:t>
            </a:r>
            <a:r>
              <a:rPr sz="2800" spc="-10" dirty="0">
                <a:latin typeface="Calibri"/>
                <a:cs typeface="Calibri"/>
              </a:rPr>
              <a:t>applications </a:t>
            </a:r>
            <a:r>
              <a:rPr sz="2800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digital </a:t>
            </a:r>
            <a:r>
              <a:rPr sz="2800" spc="-5" dirty="0">
                <a:latin typeface="Calibri"/>
                <a:cs typeface="Calibri"/>
              </a:rPr>
              <a:t>images </a:t>
            </a:r>
            <a:r>
              <a:rPr sz="2800" spc="-15" dirty="0">
                <a:latin typeface="Calibri"/>
                <a:cs typeface="Calibri"/>
              </a:rPr>
              <a:t>was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newspaper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industry, </a:t>
            </a:r>
            <a:r>
              <a:rPr sz="2800" spc="-5" dirty="0">
                <a:latin typeface="Calibri"/>
                <a:cs typeface="Calibri"/>
              </a:rPr>
              <a:t>when </a:t>
            </a:r>
            <a:r>
              <a:rPr sz="2800" spc="-10" dirty="0">
                <a:latin typeface="Calibri"/>
                <a:cs typeface="Calibri"/>
              </a:rPr>
              <a:t>pictures </a:t>
            </a:r>
            <a:r>
              <a:rPr sz="2800" spc="-20" dirty="0">
                <a:latin typeface="Calibri"/>
                <a:cs typeface="Calibri"/>
              </a:rPr>
              <a:t>were </a:t>
            </a:r>
            <a:r>
              <a:rPr sz="2800" spc="-25" dirty="0">
                <a:latin typeface="Calibri"/>
                <a:cs typeface="Calibri"/>
              </a:rPr>
              <a:t>first </a:t>
            </a:r>
            <a:r>
              <a:rPr sz="2800" spc="-10" dirty="0">
                <a:latin typeface="Calibri"/>
                <a:cs typeface="Calibri"/>
              </a:rPr>
              <a:t>sent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5" dirty="0">
                <a:latin typeface="Calibri"/>
                <a:cs typeface="Calibri"/>
              </a:rPr>
              <a:t>submarine </a:t>
            </a:r>
            <a:r>
              <a:rPr sz="2800" spc="-10" dirty="0">
                <a:latin typeface="Calibri"/>
                <a:cs typeface="Calibri"/>
              </a:rPr>
              <a:t>cable between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London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New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York.</a:t>
            </a:r>
            <a:endParaRPr sz="2800">
              <a:latin typeface="Calibri"/>
              <a:cs typeface="Calibri"/>
            </a:endParaRPr>
          </a:p>
          <a:p>
            <a:pPr marL="241300" marR="5080" indent="-229235" algn="just">
              <a:lnSpc>
                <a:spcPct val="90000"/>
              </a:lnSpc>
              <a:spcBef>
                <a:spcPts val="1005"/>
              </a:spcBef>
              <a:buFont typeface="Arial MT"/>
              <a:buChar char="•"/>
              <a:tabLst>
                <a:tab pos="322580" algn="l"/>
              </a:tabLst>
            </a:pPr>
            <a:r>
              <a:rPr dirty="0"/>
              <a:t>	</a:t>
            </a:r>
            <a:r>
              <a:rPr sz="2800" spc="-10" dirty="0">
                <a:latin typeface="Calibri"/>
                <a:cs typeface="Calibri"/>
              </a:rPr>
              <a:t>Introduction </a:t>
            </a:r>
            <a:r>
              <a:rPr sz="2800" spc="-5" dirty="0">
                <a:latin typeface="Calibri"/>
                <a:cs typeface="Calibri"/>
              </a:rPr>
              <a:t>of the Bartlane cable </a:t>
            </a:r>
            <a:r>
              <a:rPr sz="2800" spc="-10" dirty="0">
                <a:latin typeface="Calibri"/>
                <a:cs typeface="Calibri"/>
              </a:rPr>
              <a:t>picture transmission </a:t>
            </a:r>
            <a:r>
              <a:rPr sz="2800" spc="-25" dirty="0">
                <a:latin typeface="Calibri"/>
                <a:cs typeface="Calibri"/>
              </a:rPr>
              <a:t>system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early </a:t>
            </a:r>
            <a:r>
              <a:rPr sz="2800" dirty="0">
                <a:latin typeface="Calibri"/>
                <a:cs typeface="Calibri"/>
              </a:rPr>
              <a:t>1920s </a:t>
            </a:r>
            <a:r>
              <a:rPr sz="2800" spc="-10" dirty="0">
                <a:latin typeface="Calibri"/>
                <a:cs typeface="Calibri"/>
              </a:rPr>
              <a:t>reduced </a:t>
            </a:r>
            <a:r>
              <a:rPr sz="2800" spc="-5" dirty="0">
                <a:latin typeface="Calibri"/>
                <a:cs typeface="Calibri"/>
              </a:rPr>
              <a:t>the time </a:t>
            </a:r>
            <a:r>
              <a:rPr sz="2800" spc="-15" dirty="0">
                <a:latin typeface="Calibri"/>
                <a:cs typeface="Calibri"/>
              </a:rPr>
              <a:t>required </a:t>
            </a:r>
            <a:r>
              <a:rPr sz="2800" spc="-10" dirty="0">
                <a:latin typeface="Calibri"/>
                <a:cs typeface="Calibri"/>
              </a:rPr>
              <a:t>to transport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picture </a:t>
            </a:r>
            <a:r>
              <a:rPr sz="2800" spc="-15" dirty="0">
                <a:latin typeface="Calibri"/>
                <a:cs typeface="Calibri"/>
              </a:rPr>
              <a:t>across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Atlantic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than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week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less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three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hours.</a:t>
            </a:r>
            <a:endParaRPr sz="2800">
              <a:latin typeface="Calibri"/>
              <a:cs typeface="Calibri"/>
            </a:endParaRPr>
          </a:p>
          <a:p>
            <a:pPr marL="241300" marR="6350" indent="-229235" algn="just">
              <a:lnSpc>
                <a:spcPct val="90000"/>
              </a:lnSpc>
              <a:spcBef>
                <a:spcPts val="994"/>
              </a:spcBef>
              <a:buFont typeface="Arial MT"/>
              <a:buChar char="•"/>
              <a:tabLst>
                <a:tab pos="322580" algn="l"/>
              </a:tabLst>
            </a:pPr>
            <a:r>
              <a:rPr dirty="0"/>
              <a:t>	</a:t>
            </a:r>
            <a:r>
              <a:rPr sz="2800" spc="-15" dirty="0">
                <a:latin typeface="Calibri"/>
                <a:cs typeface="Calibri"/>
              </a:rPr>
              <a:t>Specialized</a:t>
            </a:r>
            <a:r>
              <a:rPr sz="2800" spc="6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printing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equipment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was</a:t>
            </a:r>
            <a:r>
              <a:rPr sz="2800" spc="60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code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pictures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for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transmitting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</a:t>
            </a:r>
            <a:r>
              <a:rPr sz="2800" spc="59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via</a:t>
            </a:r>
            <a:r>
              <a:rPr sz="2800" spc="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cable</a:t>
            </a:r>
            <a:r>
              <a:rPr sz="2800" spc="5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then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reconstruct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image</a:t>
            </a:r>
            <a:r>
              <a:rPr sz="2800" spc="59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codes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receiving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4413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Digital</a:t>
            </a:r>
            <a:r>
              <a:rPr spc="-15" dirty="0"/>
              <a:t> </a:t>
            </a:r>
            <a:r>
              <a:rPr spc="-10" dirty="0"/>
              <a:t>Image</a:t>
            </a:r>
            <a:r>
              <a:rPr spc="-15" dirty="0"/>
              <a:t> </a:t>
            </a:r>
            <a:r>
              <a:rPr spc="-20" dirty="0"/>
              <a:t>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10360025" cy="32346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5080" indent="-229235" algn="just">
              <a:lnSpc>
                <a:spcPct val="90000"/>
              </a:lnSpc>
              <a:spcBef>
                <a:spcPts val="434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Digital image </a:t>
            </a:r>
            <a:r>
              <a:rPr sz="2800" spc="-15" dirty="0">
                <a:latin typeface="Calibri"/>
                <a:cs typeface="Calibri"/>
              </a:rPr>
              <a:t>processing </a:t>
            </a:r>
            <a:r>
              <a:rPr sz="2800" spc="-10" dirty="0">
                <a:latin typeface="Calibri"/>
                <a:cs typeface="Calibri"/>
              </a:rPr>
              <a:t>can be defined </a:t>
            </a:r>
            <a:r>
              <a:rPr sz="2800" spc="5" dirty="0">
                <a:latin typeface="Calibri"/>
                <a:cs typeface="Calibri"/>
              </a:rPr>
              <a:t>as </a:t>
            </a:r>
            <a:r>
              <a:rPr sz="2800" spc="-10" dirty="0">
                <a:latin typeface="Calibri"/>
                <a:cs typeface="Calibri"/>
              </a:rPr>
              <a:t>processing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digital image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digital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manner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meaning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using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digital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device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like</a:t>
            </a:r>
            <a:r>
              <a:rPr sz="2800" spc="18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computer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others.</a:t>
            </a:r>
            <a:endParaRPr sz="2800">
              <a:latin typeface="Calibri"/>
              <a:cs typeface="Calibri"/>
            </a:endParaRPr>
          </a:p>
          <a:p>
            <a:pPr marL="241300" marR="5715" indent="-229235" algn="just">
              <a:lnSpc>
                <a:spcPts val="3030"/>
              </a:lnSpc>
              <a:spcBef>
                <a:spcPts val="104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digital image processing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getting more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more </a:t>
            </a:r>
            <a:r>
              <a:rPr sz="2800" spc="-10" dirty="0">
                <a:latin typeface="Calibri"/>
                <a:cs typeface="Calibri"/>
              </a:rPr>
              <a:t>importance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now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5" dirty="0">
                <a:latin typeface="Calibri"/>
                <a:cs typeface="Calibri"/>
              </a:rPr>
              <a:t>days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because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two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major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areas:</a:t>
            </a:r>
            <a:endParaRPr sz="2800">
              <a:latin typeface="Calibri"/>
              <a:cs typeface="Calibri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1.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Improvement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pictorial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human </a:t>
            </a:r>
            <a:r>
              <a:rPr sz="2400" spc="-10" dirty="0">
                <a:latin typeface="Calibri"/>
                <a:cs typeface="Calibri"/>
              </a:rPr>
              <a:t>interpretation.</a:t>
            </a:r>
            <a:endParaRPr sz="2400">
              <a:latin typeface="Calibri"/>
              <a:cs typeface="Calibri"/>
            </a:endParaRPr>
          </a:p>
          <a:p>
            <a:pPr marL="698500" marR="5080" lvl="1" indent="-228600" algn="just">
              <a:lnSpc>
                <a:spcPts val="2590"/>
              </a:lnSpc>
              <a:spcBef>
                <a:spcPts val="54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2. </a:t>
            </a:r>
            <a:r>
              <a:rPr sz="2400" spc="-10" dirty="0">
                <a:latin typeface="Calibri"/>
                <a:cs typeface="Calibri"/>
              </a:rPr>
              <a:t>Processing </a:t>
            </a:r>
            <a:r>
              <a:rPr sz="2400" spc="-5" dirty="0">
                <a:latin typeface="Calibri"/>
                <a:cs typeface="Calibri"/>
              </a:rPr>
              <a:t>of image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20" dirty="0">
                <a:latin typeface="Calibri"/>
                <a:cs typeface="Calibri"/>
              </a:rPr>
              <a:t>for storage, </a:t>
            </a:r>
            <a:r>
              <a:rPr sz="2400" spc="-10" dirty="0">
                <a:latin typeface="Calibri"/>
                <a:cs typeface="Calibri"/>
              </a:rPr>
              <a:t>transmission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representation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autonomous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machine</a:t>
            </a:r>
            <a:r>
              <a:rPr sz="2400" spc="-10" dirty="0">
                <a:latin typeface="Calibri"/>
                <a:cs typeface="Calibri"/>
              </a:rPr>
              <a:t> perception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1628" y="1968252"/>
            <a:ext cx="7603647" cy="418951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0773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Advantages</a:t>
            </a:r>
            <a:r>
              <a:rPr spc="-6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DIP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959" y="1326642"/>
            <a:ext cx="10818495" cy="531114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marR="5080" indent="-228600" algn="just">
              <a:lnSpc>
                <a:spcPct val="80000"/>
              </a:lnSpc>
              <a:spcBef>
                <a:spcPts val="7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1.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improves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visual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quality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image</a:t>
            </a:r>
            <a:r>
              <a:rPr sz="2800" spc="-5" dirty="0">
                <a:latin typeface="Calibri"/>
                <a:cs typeface="Calibri"/>
              </a:rPr>
              <a:t> 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distribution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of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intensity.</a:t>
            </a:r>
            <a:endParaRPr sz="280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2.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easily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degraded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image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uncoverable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objects</a:t>
            </a:r>
            <a:endParaRPr sz="2800">
              <a:latin typeface="Calibri"/>
              <a:cs typeface="Calibri"/>
            </a:endParaRPr>
          </a:p>
          <a:p>
            <a:pPr marL="241300" marR="8255" indent="-228600" algn="just">
              <a:lnSpc>
                <a:spcPts val="269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3. It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15" dirty="0">
                <a:latin typeface="Calibri"/>
                <a:cs typeface="Calibri"/>
              </a:rPr>
              <a:t>process </a:t>
            </a:r>
            <a:r>
              <a:rPr sz="2800" spc="-5" dirty="0">
                <a:latin typeface="Calibri"/>
                <a:cs typeface="Calibri"/>
              </a:rPr>
              <a:t>an image </a:t>
            </a:r>
            <a:r>
              <a:rPr sz="2800" spc="-10" dirty="0">
                <a:latin typeface="Calibri"/>
                <a:cs typeface="Calibri"/>
              </a:rPr>
              <a:t>in </a:t>
            </a:r>
            <a:r>
              <a:rPr sz="2800" dirty="0">
                <a:latin typeface="Calibri"/>
                <a:cs typeface="Calibri"/>
              </a:rPr>
              <a:t>such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30" dirty="0">
                <a:latin typeface="Calibri"/>
                <a:cs typeface="Calibri"/>
              </a:rPr>
              <a:t>way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result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more </a:t>
            </a:r>
            <a:r>
              <a:rPr sz="2800" spc="-10" dirty="0">
                <a:latin typeface="Calibri"/>
                <a:cs typeface="Calibri"/>
              </a:rPr>
              <a:t>suitable </a:t>
            </a:r>
            <a:r>
              <a:rPr sz="2800" spc="-5" dirty="0">
                <a:latin typeface="Calibri"/>
                <a:cs typeface="Calibri"/>
              </a:rPr>
              <a:t> than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original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image</a:t>
            </a:r>
            <a:endParaRPr sz="280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4.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image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easily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modified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using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number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techniques</a:t>
            </a:r>
            <a:endParaRPr sz="2800">
              <a:latin typeface="Calibri"/>
              <a:cs typeface="Calibri"/>
            </a:endParaRPr>
          </a:p>
          <a:p>
            <a:pPr marL="241300" marR="10160" indent="-228600" algn="just">
              <a:lnSpc>
                <a:spcPts val="2690"/>
              </a:lnSpc>
              <a:spcBef>
                <a:spcPts val="9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5.</a:t>
            </a:r>
            <a:r>
              <a:rPr sz="2800" dirty="0">
                <a:latin typeface="Calibri"/>
                <a:cs typeface="Calibri"/>
              </a:rPr>
              <a:t> 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image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compression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technique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reduces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amount</a:t>
            </a:r>
            <a:r>
              <a:rPr sz="2800" spc="-5" dirty="0">
                <a:latin typeface="Calibri"/>
                <a:cs typeface="Calibri"/>
              </a:rPr>
              <a:t> 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5" dirty="0">
                <a:latin typeface="Calibri"/>
                <a:cs typeface="Calibri"/>
              </a:rPr>
              <a:t> required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represent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digital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image.</a:t>
            </a:r>
            <a:endParaRPr sz="2800">
              <a:latin typeface="Calibri"/>
              <a:cs typeface="Calibri"/>
            </a:endParaRPr>
          </a:p>
          <a:p>
            <a:pPr marL="241300" marR="8255" indent="-228600" algn="just">
              <a:lnSpc>
                <a:spcPts val="269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6.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Mathematical</a:t>
            </a:r>
            <a:r>
              <a:rPr sz="2800" spc="-5" dirty="0">
                <a:latin typeface="Calibri"/>
                <a:cs typeface="Calibri"/>
              </a:rPr>
              <a:t> and </a:t>
            </a:r>
            <a:r>
              <a:rPr sz="2800" spc="-10" dirty="0">
                <a:latin typeface="Calibri"/>
                <a:cs typeface="Calibri"/>
              </a:rPr>
              <a:t>logical </a:t>
            </a:r>
            <a:r>
              <a:rPr sz="2800" spc="-15" dirty="0">
                <a:latin typeface="Calibri"/>
                <a:cs typeface="Calibri"/>
              </a:rPr>
              <a:t>operations</a:t>
            </a:r>
            <a:r>
              <a:rPr sz="2800" spc="-10" dirty="0">
                <a:latin typeface="Calibri"/>
                <a:cs typeface="Calibri"/>
              </a:rPr>
              <a:t> can</a:t>
            </a:r>
            <a:r>
              <a:rPr sz="2800" spc="-5" dirty="0">
                <a:latin typeface="Calibri"/>
                <a:cs typeface="Calibri"/>
              </a:rPr>
              <a:t> be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performed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 </a:t>
            </a:r>
            <a:r>
              <a:rPr sz="2800" spc="5" dirty="0">
                <a:latin typeface="Calibri"/>
                <a:cs typeface="Calibri"/>
              </a:rPr>
              <a:t>an </a:t>
            </a:r>
            <a:r>
              <a:rPr sz="2800" spc="-5" dirty="0">
                <a:latin typeface="Calibri"/>
                <a:cs typeface="Calibri"/>
              </a:rPr>
              <a:t>image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like</a:t>
            </a:r>
            <a:r>
              <a:rPr sz="2800" spc="-5" dirty="0">
                <a:latin typeface="Calibri"/>
                <a:cs typeface="Calibri"/>
              </a:rPr>
              <a:t> addition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subtraction,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etc</a:t>
            </a:r>
            <a:endParaRPr sz="2800">
              <a:latin typeface="Calibri"/>
              <a:cs typeface="Calibri"/>
            </a:endParaRPr>
          </a:p>
          <a:p>
            <a:pPr marL="241300" marR="7620" indent="-228600" algn="just">
              <a:lnSpc>
                <a:spcPct val="8000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7.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image </a:t>
            </a:r>
            <a:r>
              <a:rPr sz="2800" spc="-15" dirty="0">
                <a:latin typeface="Calibri"/>
                <a:cs typeface="Calibri"/>
              </a:rPr>
              <a:t>segmentation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used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detect </a:t>
            </a:r>
            <a:r>
              <a:rPr sz="2800" spc="-25" dirty="0">
                <a:latin typeface="Calibri"/>
                <a:cs typeface="Calibri"/>
              </a:rPr>
              <a:t>discontinuity,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presence </a:t>
            </a:r>
            <a:r>
              <a:rPr sz="2800" spc="-5" dirty="0">
                <a:latin typeface="Calibri"/>
                <a:cs typeface="Calibri"/>
              </a:rPr>
              <a:t> 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absence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specific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anomalies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like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missing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components</a:t>
            </a:r>
            <a:r>
              <a:rPr sz="2800" spc="-5" dirty="0">
                <a:latin typeface="Calibri"/>
                <a:cs typeface="Calibri"/>
              </a:rPr>
              <a:t> 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broken 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connection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path.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962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Limitations</a:t>
            </a:r>
            <a:r>
              <a:rPr spc="-5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DIP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10359390" cy="378015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6985" indent="-229235" algn="just">
              <a:lnSpc>
                <a:spcPct val="90000"/>
              </a:lnSpc>
              <a:spcBef>
                <a:spcPts val="434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1. </a:t>
            </a:r>
            <a:r>
              <a:rPr sz="2800" spc="-10" dirty="0">
                <a:latin typeface="Calibri"/>
                <a:cs typeface="Calibri"/>
              </a:rPr>
              <a:t>Digital image </a:t>
            </a:r>
            <a:r>
              <a:rPr sz="2800" spc="-15" dirty="0">
                <a:latin typeface="Calibri"/>
                <a:cs typeface="Calibri"/>
              </a:rPr>
              <a:t>processing requires </a:t>
            </a:r>
            <a:r>
              <a:rPr sz="2800" spc="-5" dirty="0">
                <a:latin typeface="Calibri"/>
                <a:cs typeface="Calibri"/>
              </a:rPr>
              <a:t>so </a:t>
            </a:r>
            <a:r>
              <a:rPr sz="2800" dirty="0">
                <a:latin typeface="Calibri"/>
                <a:cs typeface="Calibri"/>
              </a:rPr>
              <a:t>much </a:t>
            </a:r>
            <a:r>
              <a:rPr sz="2800" spc="-25" dirty="0">
                <a:latin typeface="Calibri"/>
                <a:cs typeface="Calibri"/>
              </a:rPr>
              <a:t>storage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processing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power.</a:t>
            </a:r>
            <a:r>
              <a:rPr sz="2800" spc="509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Progress </a:t>
            </a:r>
            <a:r>
              <a:rPr sz="2800" spc="-1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field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digital </a:t>
            </a:r>
            <a:r>
              <a:rPr sz="2800" spc="-5" dirty="0">
                <a:latin typeface="Calibri"/>
                <a:cs typeface="Calibri"/>
              </a:rPr>
              <a:t>image </a:t>
            </a:r>
            <a:r>
              <a:rPr sz="2800" spc="-15" dirty="0">
                <a:latin typeface="Calibri"/>
                <a:cs typeface="Calibri"/>
              </a:rPr>
              <a:t>processing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dependant </a:t>
            </a:r>
            <a:r>
              <a:rPr sz="2800" spc="-5" dirty="0">
                <a:latin typeface="Calibri"/>
                <a:cs typeface="Calibri"/>
              </a:rPr>
              <a:t> on the </a:t>
            </a:r>
            <a:r>
              <a:rPr sz="2800" spc="-15" dirty="0">
                <a:latin typeface="Calibri"/>
                <a:cs typeface="Calibri"/>
              </a:rPr>
              <a:t>development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digital </a:t>
            </a:r>
            <a:r>
              <a:rPr sz="2800" spc="-20" dirty="0">
                <a:latin typeface="Calibri"/>
                <a:cs typeface="Calibri"/>
              </a:rPr>
              <a:t>computers </a:t>
            </a:r>
            <a:r>
              <a:rPr sz="2800" spc="-5" dirty="0">
                <a:latin typeface="Calibri"/>
                <a:cs typeface="Calibri"/>
              </a:rPr>
              <a:t>and supporting </a:t>
            </a:r>
            <a:r>
              <a:rPr sz="2800" spc="-10" dirty="0">
                <a:latin typeface="Calibri"/>
                <a:cs typeface="Calibri"/>
              </a:rPr>
              <a:t>technology </a:t>
            </a:r>
            <a:r>
              <a:rPr sz="2800" spc="-5" dirty="0">
                <a:latin typeface="Calibri"/>
                <a:cs typeface="Calibri"/>
              </a:rPr>
              <a:t> including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storage,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display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transmission</a:t>
            </a:r>
            <a:endParaRPr sz="2800">
              <a:latin typeface="Calibri"/>
              <a:cs typeface="Calibri"/>
            </a:endParaRPr>
          </a:p>
          <a:p>
            <a:pPr marL="241300" indent="-229235" algn="just">
              <a:lnSpc>
                <a:spcPts val="319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2.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Effect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of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environmental</a:t>
            </a:r>
            <a:r>
              <a:rPr sz="2800" spc="2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conditions</a:t>
            </a:r>
            <a:r>
              <a:rPr sz="2800" spc="27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may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degrade</a:t>
            </a:r>
            <a:r>
              <a:rPr sz="2800" spc="2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image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quality</a:t>
            </a:r>
            <a:endParaRPr sz="2800">
              <a:latin typeface="Calibri"/>
              <a:cs typeface="Calibri"/>
            </a:endParaRPr>
          </a:p>
          <a:p>
            <a:pPr marL="241300" marR="7620" algn="just">
              <a:lnSpc>
                <a:spcPts val="3020"/>
              </a:lnSpc>
              <a:spcBef>
                <a:spcPts val="219"/>
              </a:spcBef>
            </a:pPr>
            <a:r>
              <a:rPr sz="2800" spc="-5" dirty="0">
                <a:latin typeface="Calibri"/>
                <a:cs typeface="Calibri"/>
              </a:rPr>
              <a:t>3.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involves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various</a:t>
            </a:r>
            <a:r>
              <a:rPr sz="2800" spc="-5" dirty="0">
                <a:latin typeface="Calibri"/>
                <a:cs typeface="Calibri"/>
              </a:rPr>
              <a:t> types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redundancy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like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redundancy, </a:t>
            </a:r>
            <a:r>
              <a:rPr sz="2800" spc="-20" dirty="0">
                <a:latin typeface="Calibri"/>
                <a:cs typeface="Calibri"/>
              </a:rPr>
              <a:t> interpixel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redundancy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etc</a:t>
            </a:r>
            <a:endParaRPr sz="2800">
              <a:latin typeface="Calibri"/>
              <a:cs typeface="Calibri"/>
            </a:endParaRPr>
          </a:p>
          <a:p>
            <a:pPr marL="241300" marR="6350" indent="-229235" algn="just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4. </a:t>
            </a:r>
            <a:r>
              <a:rPr sz="2800" spc="-15" dirty="0">
                <a:latin typeface="Calibri"/>
                <a:cs typeface="Calibri"/>
              </a:rPr>
              <a:t>Segmentation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nontrivial </a:t>
            </a:r>
            <a:r>
              <a:rPr sz="2800" spc="-5" dirty="0">
                <a:latin typeface="Calibri"/>
                <a:cs typeface="Calibri"/>
              </a:rPr>
              <a:t>image </a:t>
            </a:r>
            <a:r>
              <a:rPr sz="2800" spc="-10" dirty="0">
                <a:latin typeface="Calibri"/>
                <a:cs typeface="Calibri"/>
              </a:rPr>
              <a:t>is one </a:t>
            </a:r>
            <a:r>
              <a:rPr sz="2800" spc="-5" dirty="0">
                <a:latin typeface="Calibri"/>
                <a:cs typeface="Calibri"/>
              </a:rPr>
              <a:t>of the </a:t>
            </a:r>
            <a:r>
              <a:rPr sz="2800" spc="-10" dirty="0">
                <a:latin typeface="Calibri"/>
                <a:cs typeface="Calibri"/>
              </a:rPr>
              <a:t>most </a:t>
            </a:r>
            <a:r>
              <a:rPr sz="2800" spc="-15" dirty="0">
                <a:latin typeface="Calibri"/>
                <a:cs typeface="Calibri"/>
              </a:rPr>
              <a:t>difficult task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digital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image </a:t>
            </a:r>
            <a:r>
              <a:rPr sz="2800" spc="-15" dirty="0">
                <a:latin typeface="Calibri"/>
                <a:cs typeface="Calibri"/>
              </a:rPr>
              <a:t>processing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88753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Fields</a:t>
            </a:r>
            <a:r>
              <a:rPr spc="-10" dirty="0"/>
              <a:t> that</a:t>
            </a:r>
            <a:r>
              <a:rPr dirty="0"/>
              <a:t> Use </a:t>
            </a:r>
            <a:r>
              <a:rPr spc="-10" dirty="0"/>
              <a:t>Digital</a:t>
            </a:r>
            <a:r>
              <a:rPr dirty="0"/>
              <a:t> </a:t>
            </a:r>
            <a:r>
              <a:rPr spc="-10" dirty="0"/>
              <a:t>Image</a:t>
            </a:r>
            <a:r>
              <a:rPr spc="-5" dirty="0"/>
              <a:t> </a:t>
            </a:r>
            <a:r>
              <a:rPr spc="-20" dirty="0"/>
              <a:t>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2684" y="1759661"/>
            <a:ext cx="10884535" cy="462915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marR="5080" indent="-228600" algn="just">
              <a:lnSpc>
                <a:spcPct val="8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Unlike </a:t>
            </a:r>
            <a:r>
              <a:rPr sz="2800" spc="-5" dirty="0">
                <a:latin typeface="Calibri"/>
                <a:cs typeface="Calibri"/>
              </a:rPr>
              <a:t>humans, </a:t>
            </a:r>
            <a:r>
              <a:rPr sz="2800" dirty="0">
                <a:latin typeface="Calibri"/>
                <a:cs typeface="Calibri"/>
              </a:rPr>
              <a:t>who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limited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visual band of the </a:t>
            </a:r>
            <a:r>
              <a:rPr sz="2800" spc="-10" dirty="0">
                <a:latin typeface="Calibri"/>
                <a:cs typeface="Calibri"/>
              </a:rPr>
              <a:t>electromagnetic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(EM) </a:t>
            </a:r>
            <a:r>
              <a:rPr sz="2800" spc="-5" dirty="0">
                <a:latin typeface="Calibri"/>
                <a:cs typeface="Calibri"/>
              </a:rPr>
              <a:t>spectrum, imaging machines </a:t>
            </a:r>
            <a:r>
              <a:rPr sz="2800" spc="-15" dirty="0">
                <a:latin typeface="Calibri"/>
                <a:cs typeface="Calibri"/>
              </a:rPr>
              <a:t>cover </a:t>
            </a:r>
            <a:r>
              <a:rPr sz="2800" spc="-10" dirty="0">
                <a:latin typeface="Calibri"/>
                <a:cs typeface="Calibri"/>
              </a:rPr>
              <a:t>almost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entire </a:t>
            </a:r>
            <a:r>
              <a:rPr sz="2800" spc="-5" dirty="0">
                <a:latin typeface="Calibri"/>
                <a:cs typeface="Calibri"/>
              </a:rPr>
              <a:t>EM </a:t>
            </a:r>
            <a:r>
              <a:rPr sz="2800" spc="-10" dirty="0">
                <a:latin typeface="Calibri"/>
                <a:cs typeface="Calibri"/>
              </a:rPr>
              <a:t>spectrum,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ranging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from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gamma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radio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waves.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operate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images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generated</a:t>
            </a:r>
            <a:r>
              <a:rPr sz="2800" spc="-15" dirty="0">
                <a:latin typeface="Calibri"/>
                <a:cs typeface="Calibri"/>
              </a:rPr>
              <a:t> by</a:t>
            </a:r>
            <a:r>
              <a:rPr sz="2800" spc="-10" dirty="0">
                <a:latin typeface="Calibri"/>
                <a:cs typeface="Calibri"/>
              </a:rPr>
              <a:t> sources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-5" dirty="0">
                <a:latin typeface="Calibri"/>
                <a:cs typeface="Calibri"/>
              </a:rPr>
              <a:t> humans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 accustomed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</a:t>
            </a:r>
            <a:r>
              <a:rPr sz="2800" spc="6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associating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spc="-10" dirty="0">
                <a:latin typeface="Calibri"/>
                <a:cs typeface="Calibri"/>
              </a:rPr>
              <a:t>images.</a:t>
            </a:r>
            <a:endParaRPr sz="2800" dirty="0">
              <a:latin typeface="Calibri"/>
              <a:cs typeface="Calibri"/>
            </a:endParaRPr>
          </a:p>
          <a:p>
            <a:pPr marL="364490" indent="-35242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365125" algn="l"/>
              </a:tabLst>
            </a:pPr>
            <a:r>
              <a:rPr sz="2800" spc="-5" dirty="0">
                <a:latin typeface="Calibri"/>
                <a:cs typeface="Calibri"/>
              </a:rPr>
              <a:t>Gamma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ray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imaging</a:t>
            </a:r>
            <a:endParaRPr sz="2800" dirty="0">
              <a:latin typeface="Calibri"/>
              <a:cs typeface="Calibri"/>
            </a:endParaRPr>
          </a:p>
          <a:p>
            <a:pPr marL="364490" indent="-352425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365125" algn="l"/>
              </a:tabLst>
            </a:pPr>
            <a:r>
              <a:rPr sz="2800" spc="-25" dirty="0">
                <a:latin typeface="Calibri"/>
                <a:cs typeface="Calibri"/>
              </a:rPr>
              <a:t>X-ray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imaging</a:t>
            </a:r>
            <a:endParaRPr sz="2800" dirty="0">
              <a:latin typeface="Calibri"/>
              <a:cs typeface="Calibri"/>
            </a:endParaRPr>
          </a:p>
          <a:p>
            <a:pPr marL="364490" indent="-35242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365125" algn="l"/>
              </a:tabLst>
            </a:pPr>
            <a:r>
              <a:rPr sz="2800" spc="-5" dirty="0">
                <a:latin typeface="Calibri"/>
                <a:cs typeface="Calibri"/>
              </a:rPr>
              <a:t>Imaging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ultraviolet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band</a:t>
            </a:r>
            <a:endParaRPr sz="2800" dirty="0">
              <a:latin typeface="Calibri"/>
              <a:cs typeface="Calibri"/>
            </a:endParaRPr>
          </a:p>
          <a:p>
            <a:pPr marL="364490" indent="-35242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365125" algn="l"/>
              </a:tabLst>
            </a:pPr>
            <a:r>
              <a:rPr sz="2800" spc="-5" dirty="0">
                <a:latin typeface="Calibri"/>
                <a:cs typeface="Calibri"/>
              </a:rPr>
              <a:t>Imaging</a:t>
            </a:r>
            <a:r>
              <a:rPr sz="2800" spc="-10" dirty="0">
                <a:latin typeface="Calibri"/>
                <a:cs typeface="Calibri"/>
              </a:rPr>
              <a:t> in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visible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infrared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bands</a:t>
            </a:r>
            <a:endParaRPr sz="2800" dirty="0">
              <a:latin typeface="Calibri"/>
              <a:cs typeface="Calibri"/>
            </a:endParaRPr>
          </a:p>
          <a:p>
            <a:pPr marL="364490" indent="-352425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365125" algn="l"/>
              </a:tabLst>
            </a:pPr>
            <a:r>
              <a:rPr sz="2800" spc="-5" dirty="0">
                <a:latin typeface="Calibri"/>
                <a:cs typeface="Calibri"/>
              </a:rPr>
              <a:t>Imaging</a:t>
            </a:r>
            <a:r>
              <a:rPr sz="2800" spc="-10" dirty="0">
                <a:latin typeface="Calibri"/>
                <a:cs typeface="Calibri"/>
              </a:rPr>
              <a:t> 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5" dirty="0">
                <a:latin typeface="Calibri"/>
                <a:cs typeface="Calibri"/>
              </a:rPr>
              <a:t>microwave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band</a:t>
            </a:r>
            <a:endParaRPr sz="2800" dirty="0">
              <a:latin typeface="Calibri"/>
              <a:cs typeface="Calibri"/>
            </a:endParaRPr>
          </a:p>
          <a:p>
            <a:pPr marL="364490" indent="-35242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365125" algn="l"/>
              </a:tabLst>
            </a:pPr>
            <a:r>
              <a:rPr sz="2800" spc="-5" dirty="0">
                <a:latin typeface="Calibri"/>
                <a:cs typeface="Calibri"/>
              </a:rPr>
              <a:t>Imaging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radio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band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93189"/>
            <a:ext cx="10357485" cy="173291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9235">
              <a:lnSpc>
                <a:spcPts val="3030"/>
              </a:lnSpc>
              <a:spcBef>
                <a:spcPts val="47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Gamma</a:t>
            </a:r>
            <a:r>
              <a:rPr sz="2800" spc="28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ray</a:t>
            </a:r>
            <a:r>
              <a:rPr sz="2800" spc="2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imaging</a:t>
            </a:r>
            <a:r>
              <a:rPr sz="2800" spc="28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:</a:t>
            </a:r>
            <a:r>
              <a:rPr sz="2800" spc="2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imaging</a:t>
            </a:r>
            <a:r>
              <a:rPr sz="2800" spc="2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based</a:t>
            </a:r>
            <a:r>
              <a:rPr sz="2800" spc="29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28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gamma</a:t>
            </a:r>
            <a:r>
              <a:rPr sz="2800" spc="28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rays</a:t>
            </a:r>
            <a:r>
              <a:rPr sz="2800" spc="2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include</a:t>
            </a:r>
            <a:r>
              <a:rPr sz="2800" spc="2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nuclear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medicine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astronomical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observations.</a:t>
            </a:r>
            <a:endParaRPr sz="2800" dirty="0">
              <a:latin typeface="Calibri"/>
              <a:cs typeface="Calibri"/>
            </a:endParaRPr>
          </a:p>
          <a:p>
            <a:pPr marL="241300" marR="6985" indent="-229235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PET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: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another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major</a:t>
            </a:r>
            <a:r>
              <a:rPr sz="2800" spc="1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modality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nuclear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imaging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1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positron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emission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tomography.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93189"/>
            <a:ext cx="10358120" cy="36156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5715" indent="-229235" algn="just">
              <a:lnSpc>
                <a:spcPct val="90000"/>
              </a:lnSpc>
              <a:spcBef>
                <a:spcPts val="434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25" dirty="0">
                <a:latin typeface="Calibri"/>
                <a:cs typeface="Calibri"/>
              </a:rPr>
              <a:t>X-ray </a:t>
            </a:r>
            <a:r>
              <a:rPr sz="2800" spc="-5" dirty="0">
                <a:latin typeface="Calibri"/>
                <a:cs typeface="Calibri"/>
              </a:rPr>
              <a:t>imaging : </a:t>
            </a:r>
            <a:r>
              <a:rPr sz="2800" spc="-25" dirty="0">
                <a:latin typeface="Calibri"/>
                <a:cs typeface="Calibri"/>
              </a:rPr>
              <a:t>X-rays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oldest </a:t>
            </a:r>
            <a:r>
              <a:rPr sz="2800" spc="-10" dirty="0">
                <a:latin typeface="Calibri"/>
                <a:cs typeface="Calibri"/>
              </a:rPr>
              <a:t>sources </a:t>
            </a:r>
            <a:r>
              <a:rPr sz="2800" spc="-5" dirty="0">
                <a:latin typeface="Calibri"/>
                <a:cs typeface="Calibri"/>
              </a:rPr>
              <a:t>of EM </a:t>
            </a:r>
            <a:r>
              <a:rPr sz="2800" spc="-15" dirty="0">
                <a:latin typeface="Calibri"/>
                <a:cs typeface="Calibri"/>
              </a:rPr>
              <a:t>radiation </a:t>
            </a:r>
            <a:r>
              <a:rPr sz="2800" spc="-5" dirty="0">
                <a:latin typeface="Calibri"/>
                <a:cs typeface="Calibri"/>
              </a:rPr>
              <a:t>used </a:t>
            </a:r>
            <a:r>
              <a:rPr sz="2800" spc="-20" dirty="0">
                <a:latin typeface="Calibri"/>
                <a:cs typeface="Calibri"/>
              </a:rPr>
              <a:t>for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imaging. In </a:t>
            </a:r>
            <a:r>
              <a:rPr sz="2800" spc="-15" dirty="0">
                <a:latin typeface="Calibri"/>
                <a:cs typeface="Calibri"/>
              </a:rPr>
              <a:t>digital </a:t>
            </a:r>
            <a:r>
              <a:rPr sz="2800" spc="-35" dirty="0">
                <a:latin typeface="Calibri"/>
                <a:cs typeface="Calibri"/>
              </a:rPr>
              <a:t>radiography, </a:t>
            </a:r>
            <a:r>
              <a:rPr sz="2800" spc="-10" dirty="0">
                <a:latin typeface="Calibri"/>
                <a:cs typeface="Calibri"/>
              </a:rPr>
              <a:t>digital </a:t>
            </a:r>
            <a:r>
              <a:rPr sz="2800" spc="-5" dirty="0">
                <a:latin typeface="Calibri"/>
                <a:cs typeface="Calibri"/>
              </a:rPr>
              <a:t>images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obtained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5" dirty="0">
                <a:latin typeface="Calibri"/>
                <a:cs typeface="Calibri"/>
              </a:rPr>
              <a:t>one of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two methods:</a:t>
            </a:r>
            <a:endParaRPr sz="2800" dirty="0">
              <a:latin typeface="Calibri"/>
              <a:cs typeface="Calibri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1.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digitizing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x-ray </a:t>
            </a:r>
            <a:r>
              <a:rPr sz="2400" spc="-5" dirty="0">
                <a:latin typeface="Calibri"/>
                <a:cs typeface="Calibri"/>
              </a:rPr>
              <a:t>films</a:t>
            </a:r>
            <a:endParaRPr sz="2400" dirty="0">
              <a:latin typeface="Calibri"/>
              <a:cs typeface="Calibri"/>
            </a:endParaRPr>
          </a:p>
          <a:p>
            <a:pPr marL="698500" marR="5715" lvl="1" indent="-228600" algn="just">
              <a:lnSpc>
                <a:spcPts val="2590"/>
              </a:lnSpc>
              <a:spcBef>
                <a:spcPts val="55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2. </a:t>
            </a:r>
            <a:r>
              <a:rPr sz="2400" spc="-15" dirty="0">
                <a:latin typeface="Calibri"/>
                <a:cs typeface="Calibri"/>
              </a:rPr>
              <a:t>By </a:t>
            </a:r>
            <a:r>
              <a:rPr sz="2400" spc="-10" dirty="0">
                <a:latin typeface="Calibri"/>
                <a:cs typeface="Calibri"/>
              </a:rPr>
              <a:t>having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x-rays </a:t>
            </a:r>
            <a:r>
              <a:rPr sz="2400" spc="-15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pass </a:t>
            </a:r>
            <a:r>
              <a:rPr sz="2400" spc="-10" dirty="0">
                <a:latin typeface="Calibri"/>
                <a:cs typeface="Calibri"/>
              </a:rPr>
              <a:t>through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patient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fall onto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device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phosphor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screen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convert</a:t>
            </a:r>
            <a:r>
              <a:rPr sz="2400" dirty="0">
                <a:latin typeface="Calibri"/>
                <a:cs typeface="Calibri"/>
              </a:rPr>
              <a:t> x-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rays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spc="-10" dirty="0">
                <a:latin typeface="Calibri"/>
                <a:cs typeface="Calibri"/>
              </a:rPr>
              <a:t>light</a:t>
            </a:r>
            <a:endParaRPr sz="2400" dirty="0">
              <a:latin typeface="Calibri"/>
              <a:cs typeface="Calibri"/>
            </a:endParaRPr>
          </a:p>
          <a:p>
            <a:pPr marL="241300" marR="5080" indent="-229235" algn="just">
              <a:lnSpc>
                <a:spcPct val="90000"/>
              </a:lnSpc>
              <a:spcBef>
                <a:spcPts val="930"/>
              </a:spcBef>
              <a:buFont typeface="Arial MT"/>
              <a:buChar char="•"/>
              <a:tabLst>
                <a:tab pos="322580" algn="l"/>
              </a:tabLst>
            </a:pPr>
            <a:r>
              <a:rPr dirty="0"/>
              <a:t>	</a:t>
            </a:r>
            <a:r>
              <a:rPr sz="2800" spc="-5" dirty="0">
                <a:latin typeface="Calibri"/>
                <a:cs typeface="Calibri"/>
              </a:rPr>
              <a:t>Imaging </a:t>
            </a:r>
            <a:r>
              <a:rPr sz="2800" spc="-1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ultraviolet </a:t>
            </a:r>
            <a:r>
              <a:rPr sz="2800" spc="-5" dirty="0">
                <a:latin typeface="Calibri"/>
                <a:cs typeface="Calibri"/>
              </a:rPr>
              <a:t>band : the major </a:t>
            </a:r>
            <a:r>
              <a:rPr sz="2800" spc="-10" dirty="0">
                <a:latin typeface="Calibri"/>
                <a:cs typeface="Calibri"/>
              </a:rPr>
              <a:t>application </a:t>
            </a:r>
            <a:r>
              <a:rPr sz="2800" spc="-5" dirty="0">
                <a:latin typeface="Calibri"/>
                <a:cs typeface="Calibri"/>
              </a:rPr>
              <a:t>of imaging </a:t>
            </a:r>
            <a:r>
              <a:rPr sz="2800" spc="-15" dirty="0">
                <a:latin typeface="Calibri"/>
                <a:cs typeface="Calibri"/>
              </a:rPr>
              <a:t>in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ultraviolet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includes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lithography,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industrial</a:t>
            </a:r>
            <a:r>
              <a:rPr sz="2800" spc="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inspection,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microscopy,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lasers,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biological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imaging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astronomical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observations.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4027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Ima</a:t>
            </a:r>
            <a:r>
              <a:rPr spc="-40" dirty="0"/>
              <a:t>g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10359390" cy="378015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715" indent="-229235" algn="just">
              <a:lnSpc>
                <a:spcPts val="3030"/>
              </a:lnSpc>
              <a:spcBef>
                <a:spcPts val="475"/>
              </a:spcBef>
              <a:buFont typeface="Arial MT"/>
              <a:buChar char="•"/>
              <a:tabLst>
                <a:tab pos="322580" algn="l"/>
              </a:tabLst>
            </a:pPr>
            <a:r>
              <a:rPr dirty="0"/>
              <a:t>	</a:t>
            </a:r>
            <a:r>
              <a:rPr sz="2800" spc="-15" dirty="0">
                <a:latin typeface="Calibri"/>
                <a:cs typeface="Calibri"/>
              </a:rPr>
              <a:t>Practically</a:t>
            </a:r>
            <a:r>
              <a:rPr sz="2800" spc="6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every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scene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around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involves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images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image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processing.</a:t>
            </a:r>
            <a:endParaRPr sz="2800">
              <a:latin typeface="Calibri"/>
              <a:cs typeface="Calibri"/>
            </a:endParaRPr>
          </a:p>
          <a:p>
            <a:pPr marL="241300" marR="5080" indent="-229235" algn="just">
              <a:lnSpc>
                <a:spcPts val="3030"/>
              </a:lnSpc>
              <a:spcBef>
                <a:spcPts val="994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10" dirty="0">
                <a:latin typeface="Calibri"/>
                <a:cs typeface="Calibri"/>
              </a:rPr>
              <a:t>image can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0" dirty="0">
                <a:latin typeface="Calibri"/>
                <a:cs typeface="Calibri"/>
              </a:rPr>
              <a:t>defined </a:t>
            </a:r>
            <a:r>
              <a:rPr sz="2800" spc="-5" dirty="0">
                <a:latin typeface="Calibri"/>
                <a:cs typeface="Calibri"/>
              </a:rPr>
              <a:t>as a </a:t>
            </a:r>
            <a:r>
              <a:rPr sz="2800" spc="-10" dirty="0">
                <a:latin typeface="Calibri"/>
                <a:cs typeface="Calibri"/>
              </a:rPr>
              <a:t>two </a:t>
            </a:r>
            <a:r>
              <a:rPr sz="2800" spc="-5" dirty="0">
                <a:latin typeface="Calibri"/>
                <a:cs typeface="Calibri"/>
              </a:rPr>
              <a:t>dimensional signal analog or </a:t>
            </a:r>
            <a:r>
              <a:rPr sz="2800" spc="-15" dirty="0">
                <a:latin typeface="Calibri"/>
                <a:cs typeface="Calibri"/>
              </a:rPr>
              <a:t>digital </a:t>
            </a:r>
            <a:r>
              <a:rPr sz="2800" spc="-10" dirty="0">
                <a:latin typeface="Calibri"/>
                <a:cs typeface="Calibri"/>
              </a:rPr>
              <a:t> that </a:t>
            </a:r>
            <a:r>
              <a:rPr sz="2800" spc="-15" dirty="0">
                <a:latin typeface="Calibri"/>
                <a:cs typeface="Calibri"/>
              </a:rPr>
              <a:t>contains </a:t>
            </a:r>
            <a:r>
              <a:rPr sz="2800" spc="-10" dirty="0">
                <a:latin typeface="Calibri"/>
                <a:cs typeface="Calibri"/>
              </a:rPr>
              <a:t>intensity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0" dirty="0">
                <a:latin typeface="Calibri"/>
                <a:cs typeface="Calibri"/>
              </a:rPr>
              <a:t>color </a:t>
            </a:r>
            <a:r>
              <a:rPr sz="2800" spc="-15" dirty="0">
                <a:latin typeface="Calibri"/>
                <a:cs typeface="Calibri"/>
              </a:rPr>
              <a:t>information arranged </a:t>
            </a:r>
            <a:r>
              <a:rPr sz="2800" spc="-5" dirty="0">
                <a:latin typeface="Calibri"/>
                <a:cs typeface="Calibri"/>
              </a:rPr>
              <a:t>along x and y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spatial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axis.</a:t>
            </a:r>
            <a:endParaRPr sz="2800">
              <a:latin typeface="Calibri"/>
              <a:cs typeface="Calibri"/>
            </a:endParaRPr>
          </a:p>
          <a:p>
            <a:pPr marL="241300" marR="5715" indent="-229235" algn="just">
              <a:lnSpc>
                <a:spcPct val="90000"/>
              </a:lnSpc>
              <a:spcBef>
                <a:spcPts val="940"/>
              </a:spcBef>
              <a:buFont typeface="Arial MT"/>
              <a:buChar char="•"/>
              <a:tabLst>
                <a:tab pos="322580" algn="l"/>
              </a:tabLst>
            </a:pPr>
            <a:r>
              <a:rPr dirty="0"/>
              <a:t>	</a:t>
            </a: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6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0" dirty="0">
                <a:latin typeface="Calibri"/>
                <a:cs typeface="Calibri"/>
              </a:rPr>
              <a:t>defined </a:t>
            </a:r>
            <a:r>
              <a:rPr sz="2800" spc="-5" dirty="0">
                <a:latin typeface="Calibri"/>
                <a:cs typeface="Calibri"/>
              </a:rPr>
              <a:t>as a </a:t>
            </a:r>
            <a:r>
              <a:rPr sz="2800" spc="-10" dirty="0">
                <a:latin typeface="Calibri"/>
                <a:cs typeface="Calibri"/>
              </a:rPr>
              <a:t>two </a:t>
            </a:r>
            <a:r>
              <a:rPr sz="2800" spc="-5" dirty="0">
                <a:latin typeface="Calibri"/>
                <a:cs typeface="Calibri"/>
              </a:rPr>
              <a:t>dimensional function</a:t>
            </a:r>
            <a:r>
              <a:rPr sz="2800" spc="6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f(x,y) where the </a:t>
            </a:r>
            <a:r>
              <a:rPr sz="2800" spc="-5" dirty="0">
                <a:latin typeface="Calibri"/>
                <a:cs typeface="Calibri"/>
              </a:rPr>
              <a:t>x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y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spatial </a:t>
            </a:r>
            <a:r>
              <a:rPr sz="2800" spc="-15" dirty="0">
                <a:latin typeface="Calibri"/>
                <a:cs typeface="Calibri"/>
              </a:rPr>
              <a:t>co-ordinates. Here </a:t>
            </a:r>
            <a:r>
              <a:rPr sz="2800" spc="-5" dirty="0">
                <a:latin typeface="Calibri"/>
                <a:cs typeface="Calibri"/>
              </a:rPr>
              <a:t>the amplitude of function “ f ” </a:t>
            </a:r>
            <a:r>
              <a:rPr sz="2800" spc="-30" dirty="0">
                <a:latin typeface="Calibri"/>
                <a:cs typeface="Calibri"/>
              </a:rPr>
              <a:t>at 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any </a:t>
            </a:r>
            <a:r>
              <a:rPr sz="2800" spc="-10" dirty="0">
                <a:latin typeface="Calibri"/>
                <a:cs typeface="Calibri"/>
              </a:rPr>
              <a:t>pair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co-ordinates </a:t>
            </a:r>
            <a:r>
              <a:rPr sz="2800" spc="-10" dirty="0">
                <a:latin typeface="Calibri"/>
                <a:cs typeface="Calibri"/>
              </a:rPr>
              <a:t>(x,y)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called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intensity </a:t>
            </a:r>
            <a:r>
              <a:rPr sz="2800" dirty="0">
                <a:latin typeface="Calibri"/>
                <a:cs typeface="Calibri"/>
              </a:rPr>
              <a:t>or </a:t>
            </a:r>
            <a:r>
              <a:rPr sz="2800" spc="-30" dirty="0">
                <a:latin typeface="Calibri"/>
                <a:cs typeface="Calibri"/>
              </a:rPr>
              <a:t>gray </a:t>
            </a:r>
            <a:r>
              <a:rPr sz="2800" spc="-15" dirty="0">
                <a:latin typeface="Calibri"/>
                <a:cs typeface="Calibri"/>
              </a:rPr>
              <a:t>level </a:t>
            </a:r>
            <a:r>
              <a:rPr sz="2800" spc="-5" dirty="0">
                <a:latin typeface="Calibri"/>
                <a:cs typeface="Calibri"/>
              </a:rPr>
              <a:t>or 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color</a:t>
            </a:r>
            <a:r>
              <a:rPr sz="2800" spc="-5" dirty="0">
                <a:latin typeface="Calibri"/>
                <a:cs typeface="Calibri"/>
              </a:rPr>
              <a:t> 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image 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point.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93189"/>
            <a:ext cx="10360025" cy="301180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6350" indent="-229235" algn="just">
              <a:lnSpc>
                <a:spcPct val="90000"/>
              </a:lnSpc>
              <a:spcBef>
                <a:spcPts val="434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Imaging </a:t>
            </a:r>
            <a:r>
              <a:rPr sz="2800" spc="-1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the visible and </a:t>
            </a:r>
            <a:r>
              <a:rPr sz="2800" spc="-20" dirty="0">
                <a:latin typeface="Calibri"/>
                <a:cs typeface="Calibri"/>
              </a:rPr>
              <a:t>infrared </a:t>
            </a:r>
            <a:r>
              <a:rPr sz="2800" spc="-5" dirty="0">
                <a:latin typeface="Calibri"/>
                <a:cs typeface="Calibri"/>
              </a:rPr>
              <a:t>bands : the </a:t>
            </a:r>
            <a:r>
              <a:rPr sz="2800" spc="-20" dirty="0">
                <a:latin typeface="Calibri"/>
                <a:cs typeface="Calibri"/>
              </a:rPr>
              <a:t>infrared </a:t>
            </a:r>
            <a:r>
              <a:rPr sz="2800" spc="-5" dirty="0">
                <a:latin typeface="Calibri"/>
                <a:cs typeface="Calibri"/>
              </a:rPr>
              <a:t>band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used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conjunction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visual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imaging.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Another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major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area</a:t>
            </a:r>
            <a:r>
              <a:rPr sz="2800" spc="60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visual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processing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remote</a:t>
            </a:r>
            <a:r>
              <a:rPr sz="2800" spc="-10" dirty="0">
                <a:latin typeface="Calibri"/>
                <a:cs typeface="Calibri"/>
              </a:rPr>
              <a:t> sensing</a:t>
            </a:r>
            <a:endParaRPr sz="2800" dirty="0">
              <a:latin typeface="Calibri"/>
              <a:cs typeface="Calibri"/>
            </a:endParaRPr>
          </a:p>
          <a:p>
            <a:pPr marL="241300" marR="5080" indent="-229235" algn="just">
              <a:lnSpc>
                <a:spcPts val="3030"/>
              </a:lnSpc>
              <a:spcBef>
                <a:spcPts val="104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Imaging </a:t>
            </a:r>
            <a:r>
              <a:rPr sz="2800" spc="-1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microwave </a:t>
            </a:r>
            <a:r>
              <a:rPr sz="2800" spc="-5" dirty="0">
                <a:latin typeface="Calibri"/>
                <a:cs typeface="Calibri"/>
              </a:rPr>
              <a:t>band : the major </a:t>
            </a:r>
            <a:r>
              <a:rPr sz="2800" spc="-10" dirty="0">
                <a:latin typeface="Calibri"/>
                <a:cs typeface="Calibri"/>
              </a:rPr>
              <a:t>application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imaging </a:t>
            </a:r>
            <a:r>
              <a:rPr sz="2800" spc="-15" dirty="0">
                <a:latin typeface="Calibri"/>
                <a:cs typeface="Calibri"/>
              </a:rPr>
              <a:t>in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microwave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radar.</a:t>
            </a:r>
            <a:endParaRPr sz="2800" dirty="0">
              <a:latin typeface="Calibri"/>
              <a:cs typeface="Calibri"/>
            </a:endParaRPr>
          </a:p>
          <a:p>
            <a:pPr marL="241300" marR="8255" indent="-229235" algn="just">
              <a:lnSpc>
                <a:spcPts val="3020"/>
              </a:lnSpc>
              <a:spcBef>
                <a:spcPts val="994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Imaging </a:t>
            </a:r>
            <a:r>
              <a:rPr sz="2800" spc="-1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radio </a:t>
            </a:r>
            <a:r>
              <a:rPr sz="2800" spc="-5" dirty="0">
                <a:latin typeface="Calibri"/>
                <a:cs typeface="Calibri"/>
              </a:rPr>
              <a:t>band : the major </a:t>
            </a:r>
            <a:r>
              <a:rPr sz="2800" spc="-10" dirty="0">
                <a:latin typeface="Calibri"/>
                <a:cs typeface="Calibri"/>
              </a:rPr>
              <a:t>application </a:t>
            </a:r>
            <a:r>
              <a:rPr sz="2800" spc="-5" dirty="0">
                <a:latin typeface="Calibri"/>
                <a:cs typeface="Calibri"/>
              </a:rPr>
              <a:t>of imaging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radio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include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medicine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astronomy.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0189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Ultrasound</a:t>
            </a:r>
            <a:r>
              <a:rPr spc="-55" dirty="0"/>
              <a:t> </a:t>
            </a:r>
            <a:r>
              <a:rPr spc="-10" dirty="0"/>
              <a:t>Image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73682"/>
            <a:ext cx="10360025" cy="424688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241300" marR="6985" indent="-229235" algn="just">
              <a:lnSpc>
                <a:spcPct val="801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ultrasound </a:t>
            </a:r>
            <a:r>
              <a:rPr sz="2400" dirty="0">
                <a:latin typeface="Calibri"/>
                <a:cs typeface="Calibri"/>
              </a:rPr>
              <a:t>imaging is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determine </a:t>
            </a:r>
            <a:r>
              <a:rPr sz="2400" spc="-1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development of health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25" dirty="0">
                <a:latin typeface="Calibri"/>
                <a:cs typeface="Calibri"/>
              </a:rPr>
              <a:t>to 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determine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sex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unborn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babies</a:t>
            </a:r>
            <a:r>
              <a:rPr sz="2400" dirty="0">
                <a:latin typeface="Calibri"/>
                <a:cs typeface="Calibri"/>
              </a:rPr>
              <a:t> in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womb.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Ultrasound</a:t>
            </a:r>
            <a:r>
              <a:rPr sz="2400" spc="-5" dirty="0">
                <a:latin typeface="Calibri"/>
                <a:cs typeface="Calibri"/>
              </a:rPr>
              <a:t> images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generated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using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following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procedure:</a:t>
            </a:r>
            <a:endParaRPr sz="2400">
              <a:latin typeface="Calibri"/>
              <a:cs typeface="Calibri"/>
            </a:endParaRPr>
          </a:p>
          <a:p>
            <a:pPr marL="241300" marR="5080" indent="-229235" algn="just">
              <a:lnSpc>
                <a:spcPts val="2300"/>
              </a:lnSpc>
              <a:spcBef>
                <a:spcPts val="98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1. The </a:t>
            </a:r>
            <a:r>
              <a:rPr sz="2400" spc="-10" dirty="0">
                <a:latin typeface="Calibri"/>
                <a:cs typeface="Calibri"/>
              </a:rPr>
              <a:t>ultrasound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spc="-10" dirty="0">
                <a:latin typeface="Calibri"/>
                <a:cs typeface="Calibri"/>
              </a:rPr>
              <a:t>transmits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high frequency sound pulse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body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usually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MHz</a:t>
            </a:r>
            <a:endParaRPr sz="2400">
              <a:latin typeface="Calibri"/>
              <a:cs typeface="Calibri"/>
            </a:endParaRPr>
          </a:p>
          <a:p>
            <a:pPr marL="309880" indent="-297815" algn="just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310515" algn="l"/>
              </a:tabLst>
            </a:pPr>
            <a:r>
              <a:rPr sz="2400" spc="-5" dirty="0">
                <a:latin typeface="Calibri"/>
                <a:cs typeface="Calibri"/>
              </a:rPr>
              <a:t>2.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sound </a:t>
            </a:r>
            <a:r>
              <a:rPr sz="2400" spc="-25" dirty="0">
                <a:latin typeface="Calibri"/>
                <a:cs typeface="Calibri"/>
              </a:rPr>
              <a:t>wave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travel</a:t>
            </a:r>
            <a:r>
              <a:rPr sz="2400" spc="-10" dirty="0">
                <a:latin typeface="Calibri"/>
                <a:cs typeface="Calibri"/>
              </a:rPr>
              <a:t> through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body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hit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boundary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between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tissues.</a:t>
            </a:r>
            <a:endParaRPr sz="2400">
              <a:latin typeface="Calibri"/>
              <a:cs typeface="Calibri"/>
            </a:endParaRPr>
          </a:p>
          <a:p>
            <a:pPr marL="241300" marR="6350" indent="-229235" algn="just">
              <a:lnSpc>
                <a:spcPts val="2300"/>
              </a:lnSpc>
              <a:spcBef>
                <a:spcPts val="98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3.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Some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waves</a:t>
            </a:r>
            <a:r>
              <a:rPr sz="2400" spc="-15" dirty="0">
                <a:latin typeface="Calibri"/>
                <a:cs typeface="Calibri"/>
              </a:rPr>
              <a:t> 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reflected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back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probe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relayed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50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computer.</a:t>
            </a:r>
            <a:endParaRPr sz="2400">
              <a:latin typeface="Calibri"/>
              <a:cs typeface="Calibri"/>
            </a:endParaRPr>
          </a:p>
          <a:p>
            <a:pPr marL="241300" indent="-229235" algn="just">
              <a:lnSpc>
                <a:spcPts val="2595"/>
              </a:lnSpc>
              <a:spcBef>
                <a:spcPts val="44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4.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machine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calculates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distance</a:t>
            </a:r>
            <a:r>
              <a:rPr sz="2400" spc="3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from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probe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tissue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boundaries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by</a:t>
            </a:r>
            <a:endParaRPr sz="2400">
              <a:latin typeface="Calibri"/>
              <a:cs typeface="Calibri"/>
            </a:endParaRPr>
          </a:p>
          <a:p>
            <a:pPr marL="241300" algn="just">
              <a:lnSpc>
                <a:spcPts val="2595"/>
              </a:lnSpc>
            </a:pP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speed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the </a:t>
            </a:r>
            <a:r>
              <a:rPr sz="2400" spc="-5" dirty="0">
                <a:latin typeface="Calibri"/>
                <a:cs typeface="Calibri"/>
              </a:rPr>
              <a:t>sound</a:t>
            </a:r>
            <a:r>
              <a:rPr sz="2400" dirty="0">
                <a:latin typeface="Calibri"/>
                <a:cs typeface="Calibri"/>
              </a:rPr>
              <a:t> 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time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echo’s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return.</a:t>
            </a:r>
            <a:endParaRPr sz="2400">
              <a:latin typeface="Calibri"/>
              <a:cs typeface="Calibri"/>
            </a:endParaRPr>
          </a:p>
          <a:p>
            <a:pPr marL="241300" marR="6985" indent="-229235" algn="just">
              <a:lnSpc>
                <a:spcPts val="2300"/>
              </a:lnSpc>
              <a:spcBef>
                <a:spcPts val="99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5. The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spc="-15" dirty="0">
                <a:latin typeface="Calibri"/>
                <a:cs typeface="Calibri"/>
              </a:rPr>
              <a:t>displays </a:t>
            </a:r>
            <a:r>
              <a:rPr sz="2400" spc="-10" dirty="0">
                <a:latin typeface="Calibri"/>
                <a:cs typeface="Calibri"/>
              </a:rPr>
              <a:t>the distances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intensities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echoes 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screen,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forming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two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dimensional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image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90570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Transmission</a:t>
            </a:r>
            <a:r>
              <a:rPr spc="-55" dirty="0"/>
              <a:t> </a:t>
            </a:r>
            <a:r>
              <a:rPr spc="-15" dirty="0"/>
              <a:t>electron</a:t>
            </a:r>
            <a:r>
              <a:rPr spc="-20" dirty="0"/>
              <a:t> microscopy</a:t>
            </a:r>
            <a:r>
              <a:rPr spc="-15" dirty="0"/>
              <a:t> </a:t>
            </a:r>
            <a:r>
              <a:rPr dirty="0"/>
              <a:t>(TEM)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 indent="-229235">
              <a:lnSpc>
                <a:spcPts val="2650"/>
              </a:lnSpc>
              <a:spcBef>
                <a:spcPts val="105"/>
              </a:spcBef>
              <a:buFont typeface="Arial MT"/>
              <a:buChar char="•"/>
              <a:tabLst>
                <a:tab pos="243840" algn="l"/>
                <a:tab pos="2155825" algn="l"/>
                <a:tab pos="3448685" algn="l"/>
                <a:tab pos="5155565" algn="l"/>
                <a:tab pos="6142990" algn="l"/>
                <a:tab pos="6527165" algn="l"/>
                <a:tab pos="6866890" algn="l"/>
                <a:tab pos="8574405" algn="l"/>
                <a:tab pos="10098405" algn="l"/>
              </a:tabLst>
            </a:pPr>
            <a:r>
              <a:rPr spc="-165" dirty="0"/>
              <a:t>T</a:t>
            </a:r>
            <a:r>
              <a:rPr spc="-45" dirty="0"/>
              <a:t>r</a:t>
            </a:r>
            <a:r>
              <a:rPr dirty="0"/>
              <a:t>a</a:t>
            </a:r>
            <a:r>
              <a:rPr spc="-15" dirty="0"/>
              <a:t>n</a:t>
            </a:r>
            <a:r>
              <a:rPr spc="-5" dirty="0"/>
              <a:t>smi</a:t>
            </a:r>
            <a:r>
              <a:rPr spc="-15" dirty="0"/>
              <a:t>s</a:t>
            </a:r>
            <a:r>
              <a:rPr spc="-5" dirty="0"/>
              <a:t>sio</a:t>
            </a:r>
            <a:r>
              <a:rPr dirty="0"/>
              <a:t>n	e</a:t>
            </a:r>
            <a:r>
              <a:rPr spc="-10" dirty="0"/>
              <a:t>l</a:t>
            </a:r>
            <a:r>
              <a:rPr dirty="0"/>
              <a:t>ect</a:t>
            </a:r>
            <a:r>
              <a:rPr spc="-40" dirty="0"/>
              <a:t>r</a:t>
            </a:r>
            <a:r>
              <a:rPr spc="-5" dirty="0"/>
              <a:t>o</a:t>
            </a:r>
            <a:r>
              <a:rPr dirty="0"/>
              <a:t>n	mic</a:t>
            </a:r>
            <a:r>
              <a:rPr spc="-35" dirty="0"/>
              <a:t>r</a:t>
            </a:r>
            <a:r>
              <a:rPr spc="-5" dirty="0"/>
              <a:t>os</a:t>
            </a:r>
            <a:r>
              <a:rPr spc="-25" dirty="0"/>
              <a:t>c</a:t>
            </a:r>
            <a:r>
              <a:rPr spc="-5" dirty="0"/>
              <a:t>o</a:t>
            </a:r>
            <a:r>
              <a:rPr spc="-30" dirty="0"/>
              <a:t>p</a:t>
            </a:r>
            <a:r>
              <a:rPr dirty="0"/>
              <a:t>y	</a:t>
            </a:r>
            <a:r>
              <a:rPr spc="-5" dirty="0"/>
              <a:t>(TEM</a:t>
            </a:r>
            <a:r>
              <a:rPr dirty="0"/>
              <a:t>)	</a:t>
            </a:r>
            <a:r>
              <a:rPr spc="-10" dirty="0"/>
              <a:t>i</a:t>
            </a:r>
            <a:r>
              <a:rPr dirty="0"/>
              <a:t>s	a	mic</a:t>
            </a:r>
            <a:r>
              <a:rPr spc="-35" dirty="0"/>
              <a:t>r</a:t>
            </a:r>
            <a:r>
              <a:rPr spc="-5" dirty="0"/>
              <a:t>os</a:t>
            </a:r>
            <a:r>
              <a:rPr spc="-40" dirty="0"/>
              <a:t>c</a:t>
            </a:r>
            <a:r>
              <a:rPr spc="-5" dirty="0"/>
              <a:t>o</a:t>
            </a:r>
            <a:r>
              <a:rPr spc="-20" dirty="0"/>
              <a:t>p</a:t>
            </a:r>
            <a:r>
              <a:rPr dirty="0"/>
              <a:t>y	</a:t>
            </a:r>
            <a:r>
              <a:rPr spc="-25" dirty="0"/>
              <a:t>t</a:t>
            </a:r>
            <a:r>
              <a:rPr spc="-15" dirty="0"/>
              <a:t>e</a:t>
            </a:r>
            <a:r>
              <a:rPr dirty="0"/>
              <a:t>c</a:t>
            </a:r>
            <a:r>
              <a:rPr spc="-10" dirty="0"/>
              <a:t>h</a:t>
            </a:r>
            <a:r>
              <a:rPr spc="-5" dirty="0"/>
              <a:t>n</a:t>
            </a:r>
            <a:r>
              <a:rPr spc="-15" dirty="0"/>
              <a:t>i</a:t>
            </a:r>
            <a:r>
              <a:rPr spc="-5" dirty="0"/>
              <a:t>q</a:t>
            </a:r>
            <a:r>
              <a:rPr spc="-15" dirty="0"/>
              <a:t>u</a:t>
            </a:r>
            <a:r>
              <a:rPr dirty="0"/>
              <a:t>e	in</a:t>
            </a:r>
          </a:p>
          <a:p>
            <a:pPr marL="242570" marR="6985">
              <a:lnSpc>
                <a:spcPct val="70100"/>
              </a:lnSpc>
              <a:spcBef>
                <a:spcPts val="459"/>
              </a:spcBef>
            </a:pPr>
            <a:r>
              <a:rPr dirty="0"/>
              <a:t>which</a:t>
            </a:r>
            <a:r>
              <a:rPr spc="245" dirty="0"/>
              <a:t> </a:t>
            </a:r>
            <a:r>
              <a:rPr dirty="0"/>
              <a:t>a</a:t>
            </a:r>
            <a:r>
              <a:rPr spc="240" dirty="0"/>
              <a:t> </a:t>
            </a:r>
            <a:r>
              <a:rPr spc="-5" dirty="0"/>
              <a:t>beam</a:t>
            </a:r>
            <a:r>
              <a:rPr spc="245" dirty="0"/>
              <a:t> </a:t>
            </a:r>
            <a:r>
              <a:rPr spc="-5" dirty="0"/>
              <a:t>of</a:t>
            </a:r>
            <a:r>
              <a:rPr spc="254" dirty="0"/>
              <a:t> </a:t>
            </a:r>
            <a:r>
              <a:rPr spc="-10" dirty="0"/>
              <a:t>electrons</a:t>
            </a:r>
            <a:r>
              <a:rPr spc="245" dirty="0"/>
              <a:t> </a:t>
            </a:r>
            <a:r>
              <a:rPr spc="-10" dirty="0"/>
              <a:t>is</a:t>
            </a:r>
            <a:r>
              <a:rPr spc="254" dirty="0"/>
              <a:t> </a:t>
            </a:r>
            <a:r>
              <a:rPr spc="-15" dirty="0"/>
              <a:t>transmitted</a:t>
            </a:r>
            <a:r>
              <a:rPr spc="254" dirty="0"/>
              <a:t> </a:t>
            </a:r>
            <a:r>
              <a:rPr spc="-10" dirty="0"/>
              <a:t>through</a:t>
            </a:r>
            <a:r>
              <a:rPr spc="260" dirty="0"/>
              <a:t> </a:t>
            </a:r>
            <a:r>
              <a:rPr spc="-5" dirty="0"/>
              <a:t>an</a:t>
            </a:r>
            <a:r>
              <a:rPr spc="240" dirty="0"/>
              <a:t> </a:t>
            </a:r>
            <a:r>
              <a:rPr spc="-5" dirty="0"/>
              <a:t>ultra-thin</a:t>
            </a:r>
            <a:r>
              <a:rPr spc="245" dirty="0"/>
              <a:t> </a:t>
            </a:r>
            <a:r>
              <a:rPr spc="-5" dirty="0"/>
              <a:t>specimen, </a:t>
            </a:r>
            <a:r>
              <a:rPr spc="-575" dirty="0"/>
              <a:t> </a:t>
            </a:r>
            <a:r>
              <a:rPr spc="-10" dirty="0"/>
              <a:t>interacting</a:t>
            </a:r>
            <a:r>
              <a:rPr spc="-40" dirty="0"/>
              <a:t> </a:t>
            </a:r>
            <a:r>
              <a:rPr dirty="0"/>
              <a:t>with the</a:t>
            </a:r>
            <a:r>
              <a:rPr spc="-5" dirty="0"/>
              <a:t> specimen</a:t>
            </a:r>
            <a:r>
              <a:rPr spc="-45" dirty="0"/>
              <a:t> </a:t>
            </a:r>
            <a:r>
              <a:rPr dirty="0"/>
              <a:t>as it </a:t>
            </a:r>
            <a:r>
              <a:rPr spc="-5" dirty="0"/>
              <a:t>passes</a:t>
            </a:r>
            <a:r>
              <a:rPr spc="-30" dirty="0"/>
              <a:t> </a:t>
            </a:r>
            <a:r>
              <a:rPr spc="-5" dirty="0"/>
              <a:t>through.</a:t>
            </a:r>
          </a:p>
          <a:p>
            <a:pPr marL="242570" marR="5080" indent="-229235">
              <a:lnSpc>
                <a:spcPct val="70000"/>
              </a:lnSpc>
              <a:spcBef>
                <a:spcPts val="1000"/>
              </a:spcBef>
              <a:buFont typeface="Arial MT"/>
              <a:buChar char="•"/>
              <a:tabLst>
                <a:tab pos="243840" algn="l"/>
                <a:tab pos="772160" algn="l"/>
                <a:tab pos="1750060" algn="l"/>
                <a:tab pos="2120900" algn="l"/>
                <a:tab pos="3268345" algn="l"/>
                <a:tab pos="4082415" algn="l"/>
                <a:tab pos="4695190" algn="l"/>
                <a:tab pos="6318250" algn="l"/>
                <a:tab pos="6757034" algn="l"/>
                <a:tab pos="7370445" algn="l"/>
                <a:tab pos="8778240" algn="l"/>
              </a:tabLst>
            </a:pPr>
            <a:r>
              <a:rPr spc="5" dirty="0"/>
              <a:t>A</a:t>
            </a:r>
            <a:r>
              <a:rPr dirty="0"/>
              <a:t>n	ima</a:t>
            </a:r>
            <a:r>
              <a:rPr spc="-30" dirty="0"/>
              <a:t>g</a:t>
            </a:r>
            <a:r>
              <a:rPr dirty="0"/>
              <a:t>e	is	</a:t>
            </a:r>
            <a:r>
              <a:rPr spc="-65" dirty="0"/>
              <a:t>f</a:t>
            </a:r>
            <a:r>
              <a:rPr spc="-5" dirty="0"/>
              <a:t>orme</a:t>
            </a:r>
            <a:r>
              <a:rPr dirty="0"/>
              <a:t>d	</a:t>
            </a:r>
            <a:r>
              <a:rPr spc="-5" dirty="0"/>
              <a:t>f</a:t>
            </a:r>
            <a:r>
              <a:rPr spc="-35" dirty="0"/>
              <a:t>r</a:t>
            </a:r>
            <a:r>
              <a:rPr spc="-5" dirty="0"/>
              <a:t>o</a:t>
            </a:r>
            <a:r>
              <a:rPr dirty="0"/>
              <a:t>m	the	</a:t>
            </a:r>
            <a:r>
              <a:rPr spc="-10" dirty="0"/>
              <a:t>i</a:t>
            </a:r>
            <a:r>
              <a:rPr spc="-25" dirty="0"/>
              <a:t>n</a:t>
            </a:r>
            <a:r>
              <a:rPr spc="-35" dirty="0"/>
              <a:t>t</a:t>
            </a:r>
            <a:r>
              <a:rPr dirty="0"/>
              <a:t>e</a:t>
            </a:r>
            <a:r>
              <a:rPr spc="-50" dirty="0"/>
              <a:t>r</a:t>
            </a:r>
            <a:r>
              <a:rPr dirty="0"/>
              <a:t>act</a:t>
            </a:r>
            <a:r>
              <a:rPr spc="5" dirty="0"/>
              <a:t>i</a:t>
            </a:r>
            <a:r>
              <a:rPr spc="-5" dirty="0"/>
              <a:t>o</a:t>
            </a:r>
            <a:r>
              <a:rPr dirty="0"/>
              <a:t>n	</a:t>
            </a:r>
            <a:r>
              <a:rPr spc="-10" dirty="0"/>
              <a:t>o</a:t>
            </a:r>
            <a:r>
              <a:rPr dirty="0"/>
              <a:t>f	the	el</a:t>
            </a:r>
            <a:r>
              <a:rPr spc="-15" dirty="0"/>
              <a:t>e</a:t>
            </a:r>
            <a:r>
              <a:rPr dirty="0"/>
              <a:t>ct</a:t>
            </a:r>
            <a:r>
              <a:rPr spc="-30" dirty="0"/>
              <a:t>r</a:t>
            </a:r>
            <a:r>
              <a:rPr spc="-5" dirty="0"/>
              <a:t>on</a:t>
            </a:r>
            <a:r>
              <a:rPr dirty="0"/>
              <a:t>s	</a:t>
            </a:r>
            <a:r>
              <a:rPr spc="-10" dirty="0"/>
              <a:t>t</a:t>
            </a:r>
            <a:r>
              <a:rPr spc="-45" dirty="0"/>
              <a:t>r</a:t>
            </a:r>
            <a:r>
              <a:rPr dirty="0"/>
              <a:t>a</a:t>
            </a:r>
            <a:r>
              <a:rPr spc="-15" dirty="0"/>
              <a:t>n</a:t>
            </a:r>
            <a:r>
              <a:rPr spc="-5" dirty="0"/>
              <a:t>smi</a:t>
            </a:r>
            <a:r>
              <a:rPr spc="-35" dirty="0"/>
              <a:t>tt</a:t>
            </a:r>
            <a:r>
              <a:rPr spc="-15" dirty="0"/>
              <a:t>e</a:t>
            </a:r>
            <a:r>
              <a:rPr dirty="0"/>
              <a:t>d  </a:t>
            </a:r>
            <a:r>
              <a:rPr spc="-5" dirty="0"/>
              <a:t>through</a:t>
            </a:r>
            <a:r>
              <a:rPr spc="-2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5" dirty="0"/>
              <a:t>specimen.</a:t>
            </a:r>
          </a:p>
          <a:p>
            <a:pPr marL="242570" marR="6985" indent="-229235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317500" algn="l"/>
                <a:tab pos="318770" algn="l"/>
                <a:tab pos="948690" algn="l"/>
                <a:tab pos="1894839" algn="l"/>
                <a:tab pos="2233295" algn="l"/>
                <a:tab pos="3707765" algn="l"/>
                <a:tab pos="4344670" algn="l"/>
                <a:tab pos="5524500" algn="l"/>
                <a:tab pos="6283325" algn="l"/>
                <a:tab pos="6748145" algn="l"/>
                <a:tab pos="7940040" algn="l"/>
                <a:tab pos="9020810" algn="l"/>
                <a:tab pos="9767570" algn="l"/>
                <a:tab pos="10188575" algn="l"/>
              </a:tabLst>
            </a:pPr>
            <a:r>
              <a:rPr dirty="0"/>
              <a:t>	</a:t>
            </a:r>
            <a:r>
              <a:rPr spc="-5" dirty="0"/>
              <a:t>Th</a:t>
            </a:r>
            <a:r>
              <a:rPr dirty="0"/>
              <a:t>e	ima</a:t>
            </a:r>
            <a:r>
              <a:rPr spc="-30" dirty="0"/>
              <a:t>g</a:t>
            </a:r>
            <a:r>
              <a:rPr dirty="0"/>
              <a:t>e	is	magnif</a:t>
            </a:r>
            <a:r>
              <a:rPr spc="-20" dirty="0"/>
              <a:t>i</a:t>
            </a:r>
            <a:r>
              <a:rPr dirty="0"/>
              <a:t>ed	a</a:t>
            </a:r>
            <a:r>
              <a:rPr spc="-15" dirty="0"/>
              <a:t>n</a:t>
            </a:r>
            <a:r>
              <a:rPr dirty="0"/>
              <a:t>d	</a:t>
            </a:r>
            <a:r>
              <a:rPr spc="-65" dirty="0"/>
              <a:t>f</a:t>
            </a:r>
            <a:r>
              <a:rPr spc="-5" dirty="0"/>
              <a:t>ocu</a:t>
            </a:r>
            <a:r>
              <a:rPr spc="-15" dirty="0"/>
              <a:t>s</a:t>
            </a:r>
            <a:r>
              <a:rPr dirty="0"/>
              <a:t>ed	</a:t>
            </a:r>
            <a:r>
              <a:rPr spc="-5" dirty="0"/>
              <a:t>o</a:t>
            </a:r>
            <a:r>
              <a:rPr spc="-30" dirty="0"/>
              <a:t>n</a:t>
            </a:r>
            <a:r>
              <a:rPr spc="-25" dirty="0"/>
              <a:t>t</a:t>
            </a:r>
            <a:r>
              <a:rPr dirty="0"/>
              <a:t>o	an	imaging	</a:t>
            </a:r>
            <a:r>
              <a:rPr spc="-5" dirty="0"/>
              <a:t>d</a:t>
            </a:r>
            <a:r>
              <a:rPr spc="-15" dirty="0"/>
              <a:t>e</a:t>
            </a:r>
            <a:r>
              <a:rPr dirty="0"/>
              <a:t>vi</a:t>
            </a:r>
            <a:r>
              <a:rPr spc="-10" dirty="0"/>
              <a:t>c</a:t>
            </a:r>
            <a:r>
              <a:rPr dirty="0"/>
              <a:t>e,	</a:t>
            </a:r>
            <a:r>
              <a:rPr spc="-15" dirty="0"/>
              <a:t>su</a:t>
            </a:r>
            <a:r>
              <a:rPr dirty="0"/>
              <a:t>ch	as	a  </a:t>
            </a:r>
            <a:r>
              <a:rPr spc="-10" dirty="0"/>
              <a:t>fluorescent</a:t>
            </a:r>
            <a:r>
              <a:rPr spc="-35" dirty="0"/>
              <a:t> </a:t>
            </a:r>
            <a:r>
              <a:rPr spc="-5" dirty="0"/>
              <a:t>screen,</a:t>
            </a:r>
            <a:r>
              <a:rPr spc="-40" dirty="0"/>
              <a:t> </a:t>
            </a:r>
            <a:r>
              <a:rPr spc="-5" dirty="0"/>
              <a:t>on</a:t>
            </a:r>
            <a:r>
              <a:rPr spc="10" dirty="0"/>
              <a:t> </a:t>
            </a:r>
            <a:r>
              <a:rPr dirty="0"/>
              <a:t>a </a:t>
            </a:r>
            <a:r>
              <a:rPr spc="-20" dirty="0"/>
              <a:t>layer</a:t>
            </a:r>
            <a:r>
              <a:rPr spc="-10" dirty="0"/>
              <a:t>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10" dirty="0"/>
              <a:t>photographic</a:t>
            </a:r>
            <a:r>
              <a:rPr spc="-15" dirty="0"/>
              <a:t> </a:t>
            </a:r>
            <a:r>
              <a:rPr spc="-5" dirty="0"/>
              <a:t>film</a:t>
            </a:r>
          </a:p>
          <a:p>
            <a:pPr marL="242570" indent="-229235">
              <a:lnSpc>
                <a:spcPct val="100000"/>
              </a:lnSpc>
              <a:spcBef>
                <a:spcPts val="75"/>
              </a:spcBef>
              <a:buFont typeface="Arial MT"/>
              <a:buChar char="•"/>
              <a:tabLst>
                <a:tab pos="243840" algn="l"/>
              </a:tabLst>
            </a:pPr>
            <a:r>
              <a:rPr dirty="0"/>
              <a:t>Or</a:t>
            </a:r>
            <a:r>
              <a:rPr spc="-5" dirty="0"/>
              <a:t> </a:t>
            </a:r>
            <a:r>
              <a:rPr spc="-15" dirty="0"/>
              <a:t>to</a:t>
            </a:r>
            <a:r>
              <a:rPr spc="-5" dirty="0"/>
              <a:t> be</a:t>
            </a:r>
            <a:r>
              <a:rPr spc="-15" dirty="0"/>
              <a:t> </a:t>
            </a:r>
            <a:r>
              <a:rPr spc="-10" dirty="0"/>
              <a:t>detected</a:t>
            </a:r>
            <a:r>
              <a:rPr spc="-45" dirty="0"/>
              <a:t> </a:t>
            </a:r>
            <a:r>
              <a:rPr spc="-10" dirty="0"/>
              <a:t>by</a:t>
            </a:r>
            <a:r>
              <a:rPr spc="-5" dirty="0"/>
              <a:t> </a:t>
            </a:r>
            <a:r>
              <a:rPr dirty="0"/>
              <a:t>a </a:t>
            </a:r>
            <a:r>
              <a:rPr spc="-5" dirty="0"/>
              <a:t>sensor</a:t>
            </a:r>
            <a:r>
              <a:rPr spc="-25" dirty="0"/>
              <a:t> </a:t>
            </a:r>
            <a:r>
              <a:rPr dirty="0"/>
              <a:t>such</a:t>
            </a:r>
            <a:r>
              <a:rPr spc="-25" dirty="0"/>
              <a:t> </a:t>
            </a:r>
            <a:r>
              <a:rPr dirty="0"/>
              <a:t>as a CCD</a:t>
            </a:r>
            <a:r>
              <a:rPr spc="-20" dirty="0"/>
              <a:t> </a:t>
            </a:r>
            <a:r>
              <a:rPr spc="-10" dirty="0"/>
              <a:t>camera.</a:t>
            </a:r>
          </a:p>
          <a:p>
            <a:pPr marL="317500" indent="-304165">
              <a:lnSpc>
                <a:spcPts val="2655"/>
              </a:lnSpc>
              <a:spcBef>
                <a:spcPts val="60"/>
              </a:spcBef>
              <a:buFont typeface="Arial MT"/>
              <a:buChar char="•"/>
              <a:tabLst>
                <a:tab pos="317500" algn="l"/>
                <a:tab pos="318770" algn="l"/>
              </a:tabLst>
            </a:pPr>
            <a:r>
              <a:rPr spc="-5" dirty="0"/>
              <a:t>TEMs</a:t>
            </a:r>
            <a:r>
              <a:rPr spc="165" dirty="0"/>
              <a:t> </a:t>
            </a:r>
            <a:r>
              <a:rPr spc="-15" dirty="0"/>
              <a:t>are</a:t>
            </a:r>
            <a:r>
              <a:rPr spc="165" dirty="0"/>
              <a:t> </a:t>
            </a:r>
            <a:r>
              <a:rPr spc="-5" dirty="0"/>
              <a:t>capable</a:t>
            </a:r>
            <a:r>
              <a:rPr spc="160" dirty="0"/>
              <a:t> </a:t>
            </a:r>
            <a:r>
              <a:rPr spc="-5" dirty="0"/>
              <a:t>of</a:t>
            </a:r>
            <a:r>
              <a:rPr spc="160" dirty="0"/>
              <a:t> </a:t>
            </a:r>
            <a:r>
              <a:rPr dirty="0"/>
              <a:t>imaging</a:t>
            </a:r>
            <a:r>
              <a:rPr spc="170" dirty="0"/>
              <a:t> </a:t>
            </a:r>
            <a:r>
              <a:rPr spc="-10" dirty="0"/>
              <a:t>at</a:t>
            </a:r>
            <a:r>
              <a:rPr spc="160" dirty="0"/>
              <a:t> </a:t>
            </a:r>
            <a:r>
              <a:rPr dirty="0"/>
              <a:t>a</a:t>
            </a:r>
            <a:r>
              <a:rPr spc="175" dirty="0"/>
              <a:t> </a:t>
            </a:r>
            <a:r>
              <a:rPr spc="-10" dirty="0"/>
              <a:t>significantly</a:t>
            </a:r>
            <a:r>
              <a:rPr spc="175" dirty="0"/>
              <a:t> </a:t>
            </a:r>
            <a:r>
              <a:rPr spc="-5" dirty="0"/>
              <a:t>higher</a:t>
            </a:r>
            <a:r>
              <a:rPr spc="165" dirty="0"/>
              <a:t> </a:t>
            </a:r>
            <a:r>
              <a:rPr spc="-5" dirty="0"/>
              <a:t>resolution</a:t>
            </a:r>
            <a:r>
              <a:rPr spc="155" dirty="0"/>
              <a:t> </a:t>
            </a:r>
            <a:r>
              <a:rPr spc="-5" dirty="0"/>
              <a:t>than</a:t>
            </a:r>
            <a:r>
              <a:rPr spc="180" dirty="0"/>
              <a:t> </a:t>
            </a:r>
            <a:r>
              <a:rPr spc="-10" dirty="0"/>
              <a:t>light</a:t>
            </a:r>
          </a:p>
          <a:p>
            <a:pPr marL="242570">
              <a:lnSpc>
                <a:spcPts val="2185"/>
              </a:lnSpc>
            </a:pPr>
            <a:r>
              <a:rPr spc="-10" dirty="0"/>
              <a:t>microscopes.</a:t>
            </a:r>
            <a:r>
              <a:rPr spc="270" dirty="0"/>
              <a:t> </a:t>
            </a:r>
            <a:r>
              <a:rPr spc="-5" dirty="0"/>
              <a:t>TEMs</a:t>
            </a:r>
            <a:r>
              <a:rPr spc="270" dirty="0"/>
              <a:t> </a:t>
            </a:r>
            <a:r>
              <a:rPr spc="-10" dirty="0"/>
              <a:t>find</a:t>
            </a:r>
            <a:r>
              <a:rPr spc="270" dirty="0"/>
              <a:t> </a:t>
            </a:r>
            <a:r>
              <a:rPr spc="-5" dirty="0"/>
              <a:t>application</a:t>
            </a:r>
            <a:r>
              <a:rPr spc="270" dirty="0"/>
              <a:t> </a:t>
            </a:r>
            <a:r>
              <a:rPr dirty="0"/>
              <a:t>in</a:t>
            </a:r>
            <a:r>
              <a:rPr spc="265" dirty="0"/>
              <a:t> </a:t>
            </a:r>
            <a:r>
              <a:rPr spc="-5" dirty="0"/>
              <a:t>cancer</a:t>
            </a:r>
            <a:r>
              <a:rPr spc="270" dirty="0"/>
              <a:t> </a:t>
            </a:r>
            <a:r>
              <a:rPr spc="-15" dirty="0"/>
              <a:t>research,</a:t>
            </a:r>
            <a:r>
              <a:rPr spc="275" dirty="0"/>
              <a:t> </a:t>
            </a:r>
            <a:r>
              <a:rPr spc="-30" dirty="0"/>
              <a:t>virology,</a:t>
            </a:r>
            <a:r>
              <a:rPr spc="285" dirty="0"/>
              <a:t> </a:t>
            </a:r>
            <a:r>
              <a:rPr spc="-5" dirty="0"/>
              <a:t>materials</a:t>
            </a:r>
          </a:p>
          <a:p>
            <a:pPr marL="242570" marR="5715">
              <a:lnSpc>
                <a:spcPct val="70000"/>
              </a:lnSpc>
              <a:spcBef>
                <a:spcPts val="465"/>
              </a:spcBef>
            </a:pPr>
            <a:r>
              <a:rPr spc="-5" dirty="0"/>
              <a:t>science</a:t>
            </a:r>
            <a:r>
              <a:rPr spc="140" dirty="0"/>
              <a:t> </a:t>
            </a:r>
            <a:r>
              <a:rPr dirty="0"/>
              <a:t>as</a:t>
            </a:r>
            <a:r>
              <a:rPr spc="135" dirty="0"/>
              <a:t> </a:t>
            </a:r>
            <a:r>
              <a:rPr spc="-10" dirty="0"/>
              <a:t>well</a:t>
            </a:r>
            <a:r>
              <a:rPr spc="150" dirty="0"/>
              <a:t> </a:t>
            </a:r>
            <a:r>
              <a:rPr dirty="0"/>
              <a:t>as</a:t>
            </a:r>
            <a:r>
              <a:rPr spc="140" dirty="0"/>
              <a:t> </a:t>
            </a:r>
            <a:r>
              <a:rPr spc="-5" dirty="0"/>
              <a:t>pollution,</a:t>
            </a:r>
            <a:r>
              <a:rPr spc="155" dirty="0"/>
              <a:t> </a:t>
            </a:r>
            <a:r>
              <a:rPr spc="-20" dirty="0"/>
              <a:t>nanotechnology,</a:t>
            </a:r>
            <a:r>
              <a:rPr spc="155" dirty="0"/>
              <a:t> </a:t>
            </a:r>
            <a:r>
              <a:rPr spc="-5" dirty="0"/>
              <a:t>and</a:t>
            </a:r>
            <a:r>
              <a:rPr spc="135" dirty="0"/>
              <a:t> </a:t>
            </a:r>
            <a:r>
              <a:rPr spc="-10" dirty="0"/>
              <a:t>semiconductor</a:t>
            </a:r>
            <a:r>
              <a:rPr spc="145" dirty="0"/>
              <a:t> </a:t>
            </a:r>
            <a:r>
              <a:rPr spc="-10" dirty="0"/>
              <a:t>research. </a:t>
            </a:r>
            <a:r>
              <a:rPr spc="-575" dirty="0"/>
              <a:t> </a:t>
            </a:r>
            <a:r>
              <a:rPr spc="-20" dirty="0"/>
              <a:t>Transmission</a:t>
            </a:r>
            <a:r>
              <a:rPr spc="-45" dirty="0"/>
              <a:t> </a:t>
            </a:r>
            <a:r>
              <a:rPr spc="-10" dirty="0"/>
              <a:t>Electron</a:t>
            </a:r>
            <a:r>
              <a:rPr spc="-5" dirty="0"/>
              <a:t> </a:t>
            </a:r>
            <a:r>
              <a:rPr spc="-10" dirty="0"/>
              <a:t>Microscopy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93189"/>
            <a:ext cx="9204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TEM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image</a:t>
            </a:r>
            <a:r>
              <a:rPr sz="2800" spc="-5" dirty="0">
                <a:latin typeface="Calibri"/>
                <a:cs typeface="Calibri"/>
              </a:rPr>
              <a:t> 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polio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virus.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polio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virus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30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size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6408" y="2334767"/>
            <a:ext cx="2715767" cy="384200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81895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Scanning</a:t>
            </a:r>
            <a:r>
              <a:rPr spc="-10" dirty="0"/>
              <a:t> </a:t>
            </a:r>
            <a:r>
              <a:rPr spc="-15" dirty="0"/>
              <a:t>electron</a:t>
            </a:r>
            <a:r>
              <a:rPr spc="-10" dirty="0"/>
              <a:t> </a:t>
            </a:r>
            <a:r>
              <a:rPr spc="-20" dirty="0"/>
              <a:t>microscope</a:t>
            </a:r>
            <a:r>
              <a:rPr spc="-10" dirty="0"/>
              <a:t> </a:t>
            </a:r>
            <a:r>
              <a:rPr dirty="0"/>
              <a:t>(SEM)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10359390" cy="288480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6350" indent="-229235" algn="just">
              <a:lnSpc>
                <a:spcPct val="90000"/>
              </a:lnSpc>
              <a:spcBef>
                <a:spcPts val="434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scanning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electron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microscope</a:t>
            </a:r>
            <a:r>
              <a:rPr sz="2800" spc="-5" dirty="0">
                <a:latin typeface="Calibri"/>
                <a:cs typeface="Calibri"/>
              </a:rPr>
              <a:t> (SEM)</a:t>
            </a:r>
            <a:r>
              <a:rPr sz="2800" dirty="0">
                <a:latin typeface="Calibri"/>
                <a:cs typeface="Calibri"/>
              </a:rPr>
              <a:t> 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type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6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electron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microscope that produces </a:t>
            </a:r>
            <a:r>
              <a:rPr sz="2800" spc="-5" dirty="0">
                <a:latin typeface="Calibri"/>
                <a:cs typeface="Calibri"/>
              </a:rPr>
              <a:t>images of a </a:t>
            </a:r>
            <a:r>
              <a:rPr sz="2800" spc="-10" dirty="0">
                <a:latin typeface="Calibri"/>
                <a:cs typeface="Calibri"/>
              </a:rPr>
              <a:t>sample </a:t>
            </a:r>
            <a:r>
              <a:rPr sz="2800" spc="-5" dirty="0">
                <a:latin typeface="Calibri"/>
                <a:cs typeface="Calibri"/>
              </a:rPr>
              <a:t>by </a:t>
            </a:r>
            <a:r>
              <a:rPr sz="2800" spc="-10" dirty="0">
                <a:latin typeface="Calibri"/>
                <a:cs typeface="Calibri"/>
              </a:rPr>
              <a:t>scanning </a:t>
            </a:r>
            <a:r>
              <a:rPr sz="2800" dirty="0">
                <a:latin typeface="Calibri"/>
                <a:cs typeface="Calibri"/>
              </a:rPr>
              <a:t>it </a:t>
            </a:r>
            <a:r>
              <a:rPr sz="2800" spc="-5" dirty="0">
                <a:latin typeface="Calibri"/>
                <a:cs typeface="Calibri"/>
              </a:rPr>
              <a:t>with a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focused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beam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electrons.</a:t>
            </a:r>
            <a:endParaRPr sz="2800">
              <a:latin typeface="Calibri"/>
              <a:cs typeface="Calibri"/>
            </a:endParaRPr>
          </a:p>
          <a:p>
            <a:pPr marL="241300" marR="5080" indent="-229235" algn="just">
              <a:lnSpc>
                <a:spcPct val="90000"/>
              </a:lnSpc>
              <a:spcBef>
                <a:spcPts val="100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SEM </a:t>
            </a:r>
            <a:r>
              <a:rPr sz="2800" spc="-10" dirty="0">
                <a:latin typeface="Calibri"/>
                <a:cs typeface="Calibri"/>
              </a:rPr>
              <a:t>can achieve resolution </a:t>
            </a:r>
            <a:r>
              <a:rPr sz="2800" spc="-20" dirty="0">
                <a:latin typeface="Calibri"/>
                <a:cs typeface="Calibri"/>
              </a:rPr>
              <a:t>better </a:t>
            </a:r>
            <a:r>
              <a:rPr sz="2800" spc="-5" dirty="0">
                <a:latin typeface="Calibri"/>
                <a:cs typeface="Calibri"/>
              </a:rPr>
              <a:t>than 1 </a:t>
            </a:r>
            <a:r>
              <a:rPr sz="2800" spc="-35" dirty="0">
                <a:latin typeface="Calibri"/>
                <a:cs typeface="Calibri"/>
              </a:rPr>
              <a:t>nanometer. </a:t>
            </a:r>
            <a:r>
              <a:rPr sz="2800" spc="-5" dirty="0">
                <a:latin typeface="Calibri"/>
                <a:cs typeface="Calibri"/>
              </a:rPr>
              <a:t>Specimens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 be observed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high </a:t>
            </a:r>
            <a:r>
              <a:rPr sz="2800" spc="-10" dirty="0">
                <a:latin typeface="Calibri"/>
                <a:cs typeface="Calibri"/>
              </a:rPr>
              <a:t>vacuum, in low vacuum,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10" dirty="0">
                <a:latin typeface="Calibri"/>
                <a:cs typeface="Calibri"/>
              </a:rPr>
              <a:t>wet conditions </a:t>
            </a:r>
            <a:r>
              <a:rPr sz="2800" spc="-5" dirty="0">
                <a:latin typeface="Calibri"/>
                <a:cs typeface="Calibri"/>
              </a:rPr>
              <a:t>(in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environmental </a:t>
            </a:r>
            <a:r>
              <a:rPr sz="2800" spc="-5" dirty="0">
                <a:latin typeface="Calibri"/>
                <a:cs typeface="Calibri"/>
              </a:rPr>
              <a:t>SEM), and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5" dirty="0">
                <a:latin typeface="Calibri"/>
                <a:cs typeface="Calibri"/>
              </a:rPr>
              <a:t>a wide </a:t>
            </a:r>
            <a:r>
              <a:rPr sz="2800" spc="-20" dirty="0">
                <a:latin typeface="Calibri"/>
                <a:cs typeface="Calibri"/>
              </a:rPr>
              <a:t>range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cryogenic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20" dirty="0">
                <a:latin typeface="Calibri"/>
                <a:cs typeface="Calibri"/>
              </a:rPr>
              <a:t>elevated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temperatures.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Scanning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electron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microscope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93189"/>
            <a:ext cx="10253980" cy="83629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9235">
              <a:lnSpc>
                <a:spcPts val="3030"/>
              </a:lnSpc>
              <a:spcBef>
                <a:spcPts val="47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These </a:t>
            </a:r>
            <a:r>
              <a:rPr sz="2800" spc="-10" dirty="0">
                <a:latin typeface="Calibri"/>
                <a:cs typeface="Calibri"/>
              </a:rPr>
              <a:t>pollen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grains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taken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show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characteristic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depth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of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field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SEM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micrographs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0632" y="2968751"/>
            <a:ext cx="4160520" cy="309829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7511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Fundamental</a:t>
            </a:r>
            <a:r>
              <a:rPr spc="-45" dirty="0"/>
              <a:t> </a:t>
            </a:r>
            <a:r>
              <a:rPr spc="-15" dirty="0"/>
              <a:t>Steps</a:t>
            </a:r>
            <a:r>
              <a:rPr spc="-20" dirty="0"/>
              <a:t> </a:t>
            </a:r>
            <a:r>
              <a:rPr dirty="0"/>
              <a:t>in</a:t>
            </a:r>
            <a:r>
              <a:rPr spc="-20" dirty="0"/>
              <a:t> </a:t>
            </a:r>
            <a:r>
              <a:rPr dirty="0"/>
              <a:t>DIP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4127" y="1159763"/>
            <a:ext cx="8106156" cy="532333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92024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Components</a:t>
            </a:r>
            <a:r>
              <a:rPr spc="10" dirty="0"/>
              <a:t> </a:t>
            </a:r>
            <a:r>
              <a:rPr dirty="0"/>
              <a:t>of </a:t>
            </a:r>
            <a:r>
              <a:rPr spc="-10" dirty="0"/>
              <a:t>Image </a:t>
            </a:r>
            <a:r>
              <a:rPr spc="-20" dirty="0"/>
              <a:t>Processing</a:t>
            </a:r>
            <a:r>
              <a:rPr spc="10" dirty="0"/>
              <a:t> </a:t>
            </a:r>
            <a:r>
              <a:rPr spc="-35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10359390" cy="83629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9235">
              <a:lnSpc>
                <a:spcPts val="3030"/>
              </a:lnSpc>
              <a:spcBef>
                <a:spcPts val="475"/>
              </a:spcBef>
              <a:buFont typeface="Arial MT"/>
              <a:buChar char="•"/>
              <a:tabLst>
                <a:tab pos="241935" algn="l"/>
                <a:tab pos="1781810" algn="l"/>
                <a:tab pos="2778760" algn="l"/>
                <a:tab pos="3839845" algn="l"/>
                <a:tab pos="4479925" algn="l"/>
                <a:tab pos="5367020" algn="l"/>
                <a:tab pos="7325359" algn="l"/>
                <a:tab pos="9072245" algn="l"/>
                <a:tab pos="9401175" algn="l"/>
              </a:tabLst>
            </a:pPr>
            <a:r>
              <a:rPr sz="2800" spc="-45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ol</a:t>
            </a:r>
            <a:r>
              <a:rPr sz="2800" spc="-20" dirty="0">
                <a:latin typeface="Calibri"/>
                <a:cs typeface="Calibri"/>
              </a:rPr>
              <a:t>lo</a:t>
            </a:r>
            <a:r>
              <a:rPr sz="2800" spc="-5" dirty="0">
                <a:latin typeface="Calibri"/>
                <a:cs typeface="Calibri"/>
              </a:rPr>
              <a:t>wi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gu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sho</a:t>
            </a:r>
            <a:r>
              <a:rPr sz="2800" spc="-35" dirty="0">
                <a:latin typeface="Calibri"/>
                <a:cs typeface="Calibri"/>
              </a:rPr>
              <a:t>w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b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s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m</a:t>
            </a:r>
            <a:r>
              <a:rPr sz="2800" spc="-10" dirty="0">
                <a:latin typeface="Calibri"/>
                <a:cs typeface="Calibri"/>
              </a:rPr>
              <a:t>pone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mprising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10" dirty="0">
                <a:latin typeface="Calibri"/>
                <a:cs typeface="Calibri"/>
              </a:rPr>
              <a:t>p</a:t>
            </a:r>
            <a:r>
              <a:rPr sz="2800" spc="-25" dirty="0">
                <a:latin typeface="Calibri"/>
                <a:cs typeface="Calibri"/>
              </a:rPr>
              <a:t>ic</a:t>
            </a:r>
            <a:r>
              <a:rPr sz="2800" spc="-5" dirty="0">
                <a:latin typeface="Calibri"/>
                <a:cs typeface="Calibri"/>
              </a:rPr>
              <a:t>al  </a:t>
            </a:r>
            <a:r>
              <a:rPr sz="2800" spc="-15" dirty="0">
                <a:latin typeface="Calibri"/>
                <a:cs typeface="Calibri"/>
              </a:rPr>
              <a:t>general-purpose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system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digital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image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processing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3664" y="2729482"/>
            <a:ext cx="7464552" cy="410870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0782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Components</a:t>
            </a:r>
            <a:r>
              <a:rPr spc="-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5" dirty="0"/>
              <a:t>the</a:t>
            </a:r>
            <a:r>
              <a:rPr spc="-10" dirty="0"/>
              <a:t> </a:t>
            </a:r>
            <a:r>
              <a:rPr spc="-35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10360025" cy="211709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9235" algn="just">
              <a:lnSpc>
                <a:spcPts val="3030"/>
              </a:lnSpc>
              <a:spcBef>
                <a:spcPts val="47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Image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Sensor:</a:t>
            </a:r>
            <a:r>
              <a:rPr sz="2800" spc="2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2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reference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2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sensing,</a:t>
            </a:r>
            <a:r>
              <a:rPr sz="2800" spc="2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two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elements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required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acquire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digital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images:</a:t>
            </a:r>
            <a:r>
              <a:rPr sz="2800" spc="-5" dirty="0">
                <a:latin typeface="Calibri"/>
                <a:cs typeface="Calibri"/>
              </a:rPr>
              <a:t> 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sensor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digitizer.</a:t>
            </a:r>
            <a:endParaRPr sz="2800" dirty="0">
              <a:latin typeface="Calibri"/>
              <a:cs typeface="Calibri"/>
            </a:endParaRPr>
          </a:p>
          <a:p>
            <a:pPr marL="241300" marR="6350" indent="-229235" algn="just">
              <a:lnSpc>
                <a:spcPts val="3030"/>
              </a:lnSpc>
              <a:spcBef>
                <a:spcPts val="994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Specialized</a:t>
            </a:r>
            <a:r>
              <a:rPr sz="2800" spc="6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image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processing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hardware:</a:t>
            </a:r>
            <a:r>
              <a:rPr sz="2800" spc="6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usually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consists</a:t>
            </a:r>
            <a:r>
              <a:rPr sz="2800" spc="-5" dirty="0">
                <a:latin typeface="Calibri"/>
                <a:cs typeface="Calibri"/>
              </a:rPr>
              <a:t> 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digitizer just </a:t>
            </a:r>
            <a:r>
              <a:rPr sz="2800" spc="-10" dirty="0">
                <a:latin typeface="Calibri"/>
                <a:cs typeface="Calibri"/>
              </a:rPr>
              <a:t>mentioned, </a:t>
            </a:r>
            <a:r>
              <a:rPr sz="2800" spc="-5" dirty="0">
                <a:latin typeface="Calibri"/>
                <a:cs typeface="Calibri"/>
              </a:rPr>
              <a:t>plus </a:t>
            </a:r>
            <a:r>
              <a:rPr sz="2800" spc="-20" dirty="0">
                <a:latin typeface="Calibri"/>
                <a:cs typeface="Calibri"/>
              </a:rPr>
              <a:t>hardware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15" dirty="0">
                <a:latin typeface="Calibri"/>
                <a:cs typeface="Calibri"/>
              </a:rPr>
              <a:t>performs </a:t>
            </a:r>
            <a:r>
              <a:rPr sz="2800" spc="-5" dirty="0">
                <a:latin typeface="Calibri"/>
                <a:cs typeface="Calibri"/>
              </a:rPr>
              <a:t>other </a:t>
            </a:r>
            <a:r>
              <a:rPr sz="2800" spc="-10" dirty="0">
                <a:latin typeface="Calibri"/>
                <a:cs typeface="Calibri"/>
              </a:rPr>
              <a:t>primitive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operations,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such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arithmetic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logic</a:t>
            </a:r>
            <a:r>
              <a:rPr sz="2800" spc="-10" dirty="0">
                <a:latin typeface="Calibri"/>
                <a:cs typeface="Calibri"/>
              </a:rPr>
              <a:t> unit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(ALU).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37106"/>
            <a:ext cx="10358755" cy="69977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241300" marR="5080" indent="-229235">
              <a:lnSpc>
                <a:spcPct val="70000"/>
              </a:lnSpc>
              <a:spcBef>
                <a:spcPts val="1040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10" dirty="0">
                <a:latin typeface="Calibri"/>
                <a:cs typeface="Calibri"/>
              </a:rPr>
              <a:t>Computer:</a:t>
            </a:r>
            <a:r>
              <a:rPr sz="2600" spc="3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3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3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image</a:t>
            </a:r>
            <a:r>
              <a:rPr sz="2600" spc="3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processing</a:t>
            </a:r>
            <a:r>
              <a:rPr sz="2600" spc="33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system</a:t>
            </a:r>
            <a:r>
              <a:rPr sz="2600" spc="3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is</a:t>
            </a:r>
            <a:r>
              <a:rPr sz="2600" spc="3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3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general-purpose</a:t>
            </a:r>
            <a:r>
              <a:rPr sz="2600" spc="33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computer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range </a:t>
            </a:r>
            <a:r>
              <a:rPr sz="2600" spc="-10" dirty="0">
                <a:latin typeface="Calibri"/>
                <a:cs typeface="Calibri"/>
              </a:rPr>
              <a:t>from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PC</a:t>
            </a:r>
            <a:r>
              <a:rPr sz="2600" spc="-10" dirty="0">
                <a:latin typeface="Calibri"/>
                <a:cs typeface="Calibri"/>
              </a:rPr>
              <a:t> 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supercomputer.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1459" y="2402606"/>
            <a:ext cx="1035939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935" algn="l"/>
                <a:tab pos="1748155" algn="l"/>
                <a:tab pos="2344420" algn="l"/>
                <a:tab pos="3373120" algn="l"/>
                <a:tab pos="5010150" algn="l"/>
                <a:tab pos="6276975" algn="l"/>
                <a:tab pos="6764655" algn="l"/>
                <a:tab pos="8430895" algn="l"/>
                <a:tab pos="9796145" algn="l"/>
              </a:tabLst>
            </a:pPr>
            <a:r>
              <a:rPr sz="2600" spc="-5" dirty="0">
                <a:latin typeface="Calibri"/>
                <a:cs typeface="Calibri"/>
              </a:rPr>
              <a:t>Soft</a:t>
            </a:r>
            <a:r>
              <a:rPr sz="2600" spc="-25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e:	</a:t>
            </a:r>
            <a:r>
              <a:rPr sz="2600" spc="-65" dirty="0">
                <a:latin typeface="Calibri"/>
                <a:cs typeface="Calibri"/>
              </a:rPr>
              <a:t>f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r	ima</a:t>
            </a:r>
            <a:r>
              <a:rPr sz="2600" spc="-30" dirty="0">
                <a:latin typeface="Calibri"/>
                <a:cs typeface="Calibri"/>
              </a:rPr>
              <a:t>g</a:t>
            </a:r>
            <a:r>
              <a:rPr sz="2600" dirty="0">
                <a:latin typeface="Calibri"/>
                <a:cs typeface="Calibri"/>
              </a:rPr>
              <a:t>e	</a:t>
            </a:r>
            <a:r>
              <a:rPr sz="2600" spc="-5" dirty="0">
                <a:latin typeface="Calibri"/>
                <a:cs typeface="Calibri"/>
              </a:rPr>
              <a:t>p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-1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si</a:t>
            </a:r>
            <a:r>
              <a:rPr sz="2600" spc="-10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g	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ons</a:t>
            </a:r>
            <a:r>
              <a:rPr sz="2600" spc="-15" dirty="0">
                <a:latin typeface="Calibri"/>
                <a:cs typeface="Calibri"/>
              </a:rPr>
              <a:t>i</a:t>
            </a:r>
            <a:r>
              <a:rPr sz="2600" spc="-25" dirty="0">
                <a:latin typeface="Calibri"/>
                <a:cs typeface="Calibri"/>
              </a:rPr>
              <a:t>s</a:t>
            </a:r>
            <a:r>
              <a:rPr sz="2600" spc="-10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s	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	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-15" dirty="0">
                <a:latin typeface="Calibri"/>
                <a:cs typeface="Calibri"/>
              </a:rPr>
              <a:t>p</a:t>
            </a:r>
            <a:r>
              <a:rPr sz="2600" dirty="0">
                <a:latin typeface="Calibri"/>
                <a:cs typeface="Calibri"/>
              </a:rPr>
              <a:t>eci</a:t>
            </a:r>
            <a:r>
              <a:rPr sz="2600" spc="-10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li</a:t>
            </a:r>
            <a:r>
              <a:rPr sz="2600" spc="-55" dirty="0">
                <a:latin typeface="Calibri"/>
                <a:cs typeface="Calibri"/>
              </a:rPr>
              <a:t>z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d	m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15" dirty="0">
                <a:latin typeface="Calibri"/>
                <a:cs typeface="Calibri"/>
              </a:rPr>
              <a:t>d</a:t>
            </a:r>
            <a:r>
              <a:rPr sz="2600" spc="-5" dirty="0">
                <a:latin typeface="Calibri"/>
                <a:cs typeface="Calibri"/>
              </a:rPr>
              <a:t>ul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s	</a:t>
            </a:r>
            <a:r>
              <a:rPr sz="2600" spc="-1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h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5844" y="2696082"/>
            <a:ext cx="294449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5" dirty="0">
                <a:latin typeface="Calibri"/>
                <a:cs typeface="Calibri"/>
              </a:rPr>
              <a:t>perform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specific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tasks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3099638"/>
            <a:ext cx="10360025" cy="289687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241300" marR="5715" indent="-229235" algn="just">
              <a:lnSpc>
                <a:spcPct val="70000"/>
              </a:lnSpc>
              <a:spcBef>
                <a:spcPts val="1040"/>
              </a:spcBef>
              <a:buFont typeface="Arial MT"/>
              <a:buChar char="•"/>
              <a:tabLst>
                <a:tab pos="316865" algn="l"/>
              </a:tabLst>
            </a:pPr>
            <a:r>
              <a:rPr dirty="0"/>
              <a:t>	</a:t>
            </a:r>
            <a:r>
              <a:rPr sz="2600" dirty="0">
                <a:latin typeface="Calibri"/>
                <a:cs typeface="Calibri"/>
              </a:rPr>
              <a:t>Mass </a:t>
            </a:r>
            <a:r>
              <a:rPr sz="2600" spc="-20" dirty="0">
                <a:latin typeface="Calibri"/>
                <a:cs typeface="Calibri"/>
              </a:rPr>
              <a:t>storage: </a:t>
            </a:r>
            <a:r>
              <a:rPr sz="2600" spc="-5" dirty="0">
                <a:latin typeface="Calibri"/>
                <a:cs typeface="Calibri"/>
              </a:rPr>
              <a:t>capability </a:t>
            </a:r>
            <a:r>
              <a:rPr sz="2600" dirty="0">
                <a:latin typeface="Calibri"/>
                <a:cs typeface="Calibri"/>
              </a:rPr>
              <a:t>is a </a:t>
            </a:r>
            <a:r>
              <a:rPr sz="2600" spc="-15" dirty="0">
                <a:latin typeface="Calibri"/>
                <a:cs typeface="Calibri"/>
              </a:rPr>
              <a:t>must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" dirty="0">
                <a:latin typeface="Calibri"/>
                <a:cs typeface="Calibri"/>
              </a:rPr>
              <a:t>image </a:t>
            </a:r>
            <a:r>
              <a:rPr sz="2600" spc="-10" dirty="0">
                <a:latin typeface="Calibri"/>
                <a:cs typeface="Calibri"/>
              </a:rPr>
              <a:t>processing </a:t>
            </a:r>
            <a:r>
              <a:rPr sz="2600" spc="-5" dirty="0">
                <a:latin typeface="Calibri"/>
                <a:cs typeface="Calibri"/>
              </a:rPr>
              <a:t>applications. </a:t>
            </a:r>
            <a:r>
              <a:rPr sz="2600" spc="-10" dirty="0">
                <a:latin typeface="Calibri"/>
                <a:cs typeface="Calibri"/>
              </a:rPr>
              <a:t>Digital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storage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image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processing</a:t>
            </a:r>
            <a:r>
              <a:rPr sz="2600" spc="-5" dirty="0">
                <a:latin typeface="Calibri"/>
                <a:cs typeface="Calibri"/>
              </a:rPr>
              <a:t> applications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falls</a:t>
            </a:r>
            <a:r>
              <a:rPr sz="2600" spc="56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into</a:t>
            </a:r>
            <a:r>
              <a:rPr sz="2600" spc="5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three</a:t>
            </a:r>
            <a:r>
              <a:rPr sz="2600" spc="-5" dirty="0">
                <a:latin typeface="Calibri"/>
                <a:cs typeface="Calibri"/>
              </a:rPr>
              <a:t> principal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categories: </a:t>
            </a:r>
            <a:r>
              <a:rPr sz="2600" dirty="0">
                <a:latin typeface="Calibri"/>
                <a:cs typeface="Calibri"/>
              </a:rPr>
              <a:t>(1) </a:t>
            </a:r>
            <a:r>
              <a:rPr sz="2600" spc="-5" dirty="0">
                <a:latin typeface="Calibri"/>
                <a:cs typeface="Calibri"/>
              </a:rPr>
              <a:t>short-term </a:t>
            </a:r>
            <a:r>
              <a:rPr sz="2600" spc="-25" dirty="0">
                <a:latin typeface="Calibri"/>
                <a:cs typeface="Calibri"/>
              </a:rPr>
              <a:t>storage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 during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processing,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(2)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on-line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storage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spc="-10" dirty="0">
                <a:latin typeface="Calibri"/>
                <a:cs typeface="Calibri"/>
              </a:rPr>
              <a:t>relatively </a:t>
            </a:r>
            <a:r>
              <a:rPr sz="2600" spc="-25" dirty="0">
                <a:latin typeface="Calibri"/>
                <a:cs typeface="Calibri"/>
              </a:rPr>
              <a:t>fast </a:t>
            </a:r>
            <a:r>
              <a:rPr sz="2600" spc="-10" dirty="0">
                <a:latin typeface="Calibri"/>
                <a:cs typeface="Calibri"/>
              </a:rPr>
              <a:t>recall,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(3) </a:t>
            </a:r>
            <a:r>
              <a:rPr sz="2600" spc="-10" dirty="0">
                <a:latin typeface="Calibri"/>
                <a:cs typeface="Calibri"/>
              </a:rPr>
              <a:t>archival </a:t>
            </a:r>
            <a:r>
              <a:rPr sz="2600" spc="-20" dirty="0">
                <a:latin typeface="Calibri"/>
                <a:cs typeface="Calibri"/>
              </a:rPr>
              <a:t>storage, </a:t>
            </a:r>
            <a:r>
              <a:rPr sz="2600" spc="-15" dirty="0">
                <a:latin typeface="Calibri"/>
                <a:cs typeface="Calibri"/>
              </a:rPr>
              <a:t>characterized by </a:t>
            </a:r>
            <a:r>
              <a:rPr sz="2600" spc="-10" dirty="0">
                <a:latin typeface="Calibri"/>
                <a:cs typeface="Calibri"/>
              </a:rPr>
              <a:t> infrequent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access.</a:t>
            </a:r>
          </a:p>
          <a:p>
            <a:pPr marL="241300" indent="-229235" algn="just">
              <a:lnSpc>
                <a:spcPct val="100000"/>
              </a:lnSpc>
              <a:spcBef>
                <a:spcPts val="7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5" dirty="0">
                <a:latin typeface="Calibri"/>
                <a:cs typeface="Calibri"/>
              </a:rPr>
              <a:t>Image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display: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-10" dirty="0">
                <a:latin typeface="Calibri"/>
                <a:cs typeface="Calibri"/>
              </a:rPr>
              <a:t> displays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images.</a:t>
            </a:r>
            <a:endParaRPr sz="2600" dirty="0">
              <a:latin typeface="Calibri"/>
              <a:cs typeface="Calibri"/>
            </a:endParaRPr>
          </a:p>
          <a:p>
            <a:pPr marL="241300" marR="5080" indent="-229235" algn="just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15" dirty="0">
                <a:latin typeface="Calibri"/>
                <a:cs typeface="Calibri"/>
              </a:rPr>
              <a:t>Hardcopy </a:t>
            </a:r>
            <a:r>
              <a:rPr sz="2600" spc="-5" dirty="0">
                <a:latin typeface="Calibri"/>
                <a:cs typeface="Calibri"/>
              </a:rPr>
              <a:t>devices: </a:t>
            </a:r>
            <a:r>
              <a:rPr sz="2600" spc="-10" dirty="0">
                <a:latin typeface="Calibri"/>
                <a:cs typeface="Calibri"/>
              </a:rPr>
              <a:t>used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spc="-15" dirty="0">
                <a:latin typeface="Calibri"/>
                <a:cs typeface="Calibri"/>
              </a:rPr>
              <a:t>recording </a:t>
            </a:r>
            <a:r>
              <a:rPr sz="2600" spc="-5" dirty="0">
                <a:latin typeface="Calibri"/>
                <a:cs typeface="Calibri"/>
              </a:rPr>
              <a:t>images </a:t>
            </a:r>
            <a:r>
              <a:rPr sz="2600" dirty="0">
                <a:latin typeface="Calibri"/>
                <a:cs typeface="Calibri"/>
              </a:rPr>
              <a:t>include laser </a:t>
            </a:r>
            <a:r>
              <a:rPr sz="2600" spc="-15" dirty="0">
                <a:latin typeface="Calibri"/>
                <a:cs typeface="Calibri"/>
              </a:rPr>
              <a:t>printers, </a:t>
            </a:r>
            <a:r>
              <a:rPr sz="2600" spc="-5" dirty="0">
                <a:latin typeface="Calibri"/>
                <a:cs typeface="Calibri"/>
              </a:rPr>
              <a:t>film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cameras,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heat-sensitive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devices,</a:t>
            </a:r>
            <a:r>
              <a:rPr sz="2600" spc="-5" dirty="0">
                <a:latin typeface="Calibri"/>
                <a:cs typeface="Calibri"/>
              </a:rPr>
              <a:t> inkjet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units,</a:t>
            </a:r>
            <a:r>
              <a:rPr sz="2600" dirty="0">
                <a:latin typeface="Calibri"/>
                <a:cs typeface="Calibri"/>
              </a:rPr>
              <a:t> and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digital</a:t>
            </a:r>
            <a:r>
              <a:rPr sz="2600" spc="-5" dirty="0">
                <a:latin typeface="Calibri"/>
                <a:cs typeface="Calibri"/>
              </a:rPr>
              <a:t> units,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such</a:t>
            </a:r>
            <a:r>
              <a:rPr sz="2600" dirty="0">
                <a:latin typeface="Calibri"/>
                <a:cs typeface="Calibri"/>
              </a:rPr>
              <a:t> as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optical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CD-ROM disks.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7984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Image</a:t>
            </a:r>
            <a:r>
              <a:rPr spc="-75" dirty="0"/>
              <a:t> </a:t>
            </a:r>
            <a:r>
              <a:rPr spc="-50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6841"/>
            <a:ext cx="9761855" cy="10509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There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two </a:t>
            </a:r>
            <a:r>
              <a:rPr sz="2800" spc="-5" dirty="0">
                <a:latin typeface="Calibri"/>
                <a:cs typeface="Calibri"/>
              </a:rPr>
              <a:t>types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images,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analog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digital.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Simple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example,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represent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white</a:t>
            </a:r>
            <a:r>
              <a:rPr sz="2800" spc="-5" dirty="0">
                <a:latin typeface="Calibri"/>
                <a:cs typeface="Calibri"/>
              </a:rPr>
              <a:t> 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0 </a:t>
            </a:r>
            <a:r>
              <a:rPr sz="2800" spc="-15" dirty="0">
                <a:latin typeface="Calibri"/>
                <a:cs typeface="Calibri"/>
              </a:rPr>
              <a:t>represent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black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color.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0404" y="3750564"/>
            <a:ext cx="4788408" cy="164439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4923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84194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Digital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Image </a:t>
            </a:r>
            <a:r>
              <a:rPr sz="2800" spc="-15" dirty="0">
                <a:latin typeface="Calibri"/>
                <a:cs typeface="Calibri"/>
              </a:rPr>
              <a:t>Processing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(3rd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Edition):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Rafael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C.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Gonzalez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0727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Analog</a:t>
            </a:r>
            <a:r>
              <a:rPr spc="-65" dirty="0"/>
              <a:t> </a:t>
            </a:r>
            <a:r>
              <a:rPr spc="-10" dirty="0"/>
              <a:t>Image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10236200" cy="3395979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9235">
              <a:lnSpc>
                <a:spcPts val="3030"/>
              </a:lnSpc>
              <a:spcBef>
                <a:spcPts val="47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Analog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image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two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dimensional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f(s,t)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considered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continuous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domain.</a:t>
            </a:r>
            <a:endParaRPr sz="2800">
              <a:latin typeface="Calibri"/>
              <a:cs typeface="Calibri"/>
            </a:endParaRPr>
          </a:p>
          <a:p>
            <a:pPr marL="241300" marR="67310" indent="-229235">
              <a:lnSpc>
                <a:spcPct val="90000"/>
              </a:lnSpc>
              <a:spcBef>
                <a:spcPts val="95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image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defined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two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dimensional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f(x,y)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where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x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spatial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co-ordinates.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Here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amplitude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function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“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”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any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pair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co-ordinates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(x,y)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called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intensity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gray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level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color</a:t>
            </a:r>
            <a:r>
              <a:rPr sz="2800" spc="-5" dirty="0">
                <a:latin typeface="Calibri"/>
                <a:cs typeface="Calibri"/>
              </a:rPr>
              <a:t> of 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image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point.</a:t>
            </a:r>
            <a:endParaRPr sz="2800">
              <a:latin typeface="Calibri"/>
              <a:cs typeface="Calibri"/>
            </a:endParaRPr>
          </a:p>
          <a:p>
            <a:pPr marL="241300" marR="500380" indent="-229235">
              <a:lnSpc>
                <a:spcPts val="3030"/>
              </a:lnSpc>
              <a:spcBef>
                <a:spcPts val="104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x, 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amplitude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continuous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quantities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image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referred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 analog </a:t>
            </a:r>
            <a:r>
              <a:rPr sz="2800" spc="-10" dirty="0">
                <a:latin typeface="Calibri"/>
                <a:cs typeface="Calibri"/>
              </a:rPr>
              <a:t>image.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565" y="158318"/>
            <a:ext cx="10992485" cy="339597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5080" indent="-228600" algn="just">
              <a:lnSpc>
                <a:spcPct val="90000"/>
              </a:lnSpc>
              <a:spcBef>
                <a:spcPts val="43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Analog images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type of </a:t>
            </a:r>
            <a:r>
              <a:rPr sz="2800" spc="-10" dirty="0">
                <a:latin typeface="Calibri"/>
                <a:cs typeface="Calibri"/>
              </a:rPr>
              <a:t>images </a:t>
            </a:r>
            <a:r>
              <a:rPr sz="2800" spc="-5" dirty="0">
                <a:latin typeface="Calibri"/>
                <a:cs typeface="Calibri"/>
              </a:rPr>
              <a:t>that </a:t>
            </a:r>
            <a:r>
              <a:rPr sz="2800" spc="-10" dirty="0">
                <a:latin typeface="Calibri"/>
                <a:cs typeface="Calibri"/>
              </a:rPr>
              <a:t>we, </a:t>
            </a:r>
            <a:r>
              <a:rPr sz="2800" spc="-5" dirty="0">
                <a:latin typeface="Calibri"/>
                <a:cs typeface="Calibri"/>
              </a:rPr>
              <a:t>as humans, look </a:t>
            </a:r>
            <a:r>
              <a:rPr sz="2800" spc="-15" dirty="0">
                <a:latin typeface="Calibri"/>
                <a:cs typeface="Calibri"/>
              </a:rPr>
              <a:t>at. </a:t>
            </a:r>
            <a:r>
              <a:rPr sz="2800" spc="-5" dirty="0">
                <a:latin typeface="Calibri"/>
                <a:cs typeface="Calibri"/>
              </a:rPr>
              <a:t>They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also include </a:t>
            </a:r>
            <a:r>
              <a:rPr sz="2800" dirty="0">
                <a:latin typeface="Calibri"/>
                <a:cs typeface="Calibri"/>
              </a:rPr>
              <a:t>such </a:t>
            </a:r>
            <a:r>
              <a:rPr sz="2800" spc="-5" dirty="0">
                <a:latin typeface="Calibri"/>
                <a:cs typeface="Calibri"/>
              </a:rPr>
              <a:t>things as </a:t>
            </a:r>
            <a:r>
              <a:rPr sz="2800" spc="-15" dirty="0">
                <a:latin typeface="Calibri"/>
                <a:cs typeface="Calibri"/>
              </a:rPr>
              <a:t>photographs, </a:t>
            </a:r>
            <a:r>
              <a:rPr sz="2800" spc="-10" dirty="0">
                <a:latin typeface="Calibri"/>
                <a:cs typeface="Calibri"/>
              </a:rPr>
              <a:t>paintings, </a:t>
            </a:r>
            <a:r>
              <a:rPr sz="2800" dirty="0">
                <a:latin typeface="Calibri"/>
                <a:cs typeface="Calibri"/>
              </a:rPr>
              <a:t>TV </a:t>
            </a:r>
            <a:r>
              <a:rPr sz="2800" spc="-5" dirty="0">
                <a:latin typeface="Calibri"/>
                <a:cs typeface="Calibri"/>
              </a:rPr>
              <a:t>images,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all of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our</a:t>
            </a:r>
            <a:r>
              <a:rPr sz="2800" spc="-5" dirty="0">
                <a:latin typeface="Calibri"/>
                <a:cs typeface="Calibri"/>
              </a:rPr>
              <a:t> medical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images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recorded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film</a:t>
            </a:r>
            <a:r>
              <a:rPr sz="2800" spc="-5" dirty="0">
                <a:latin typeface="Calibri"/>
                <a:cs typeface="Calibri"/>
              </a:rPr>
              <a:t> 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displayed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various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display </a:t>
            </a:r>
            <a:r>
              <a:rPr sz="2800" spc="-10" dirty="0">
                <a:latin typeface="Calibri"/>
                <a:cs typeface="Calibri"/>
              </a:rPr>
              <a:t> devices.</a:t>
            </a:r>
            <a:endParaRPr sz="2800">
              <a:latin typeface="Calibri"/>
              <a:cs typeface="Calibri"/>
            </a:endParaRPr>
          </a:p>
          <a:p>
            <a:pPr marL="241300" marR="5715" indent="-228600" algn="just">
              <a:lnSpc>
                <a:spcPts val="3020"/>
              </a:lnSpc>
              <a:spcBef>
                <a:spcPts val="105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What </a:t>
            </a:r>
            <a:r>
              <a:rPr sz="2800" spc="-15" dirty="0">
                <a:latin typeface="Calibri"/>
                <a:cs typeface="Calibri"/>
              </a:rPr>
              <a:t>we </a:t>
            </a:r>
            <a:r>
              <a:rPr sz="2800" spc="-10" dirty="0">
                <a:latin typeface="Calibri"/>
                <a:cs typeface="Calibri"/>
              </a:rPr>
              <a:t>see in </a:t>
            </a:r>
            <a:r>
              <a:rPr sz="2800" spc="-5" dirty="0">
                <a:latin typeface="Calibri"/>
                <a:cs typeface="Calibri"/>
              </a:rPr>
              <a:t>an analog </a:t>
            </a:r>
            <a:r>
              <a:rPr sz="2800" spc="-10" dirty="0">
                <a:latin typeface="Calibri"/>
                <a:cs typeface="Calibri"/>
              </a:rPr>
              <a:t>image is </a:t>
            </a:r>
            <a:r>
              <a:rPr sz="2800" spc="-15" dirty="0">
                <a:latin typeface="Calibri"/>
                <a:cs typeface="Calibri"/>
              </a:rPr>
              <a:t>various </a:t>
            </a:r>
            <a:r>
              <a:rPr sz="2800" spc="-10" dirty="0">
                <a:latin typeface="Calibri"/>
                <a:cs typeface="Calibri"/>
              </a:rPr>
              <a:t>levels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brightness </a:t>
            </a:r>
            <a:r>
              <a:rPr sz="2800" spc="-5" dirty="0">
                <a:latin typeface="Calibri"/>
                <a:cs typeface="Calibri"/>
              </a:rPr>
              <a:t>(or </a:t>
            </a:r>
            <a:r>
              <a:rPr sz="2800" spc="-10" dirty="0">
                <a:latin typeface="Calibri"/>
                <a:cs typeface="Calibri"/>
              </a:rPr>
              <a:t>film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density)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colors. </a:t>
            </a: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generally </a:t>
            </a:r>
            <a:r>
              <a:rPr sz="2800" spc="-10" dirty="0">
                <a:latin typeface="Calibri"/>
                <a:cs typeface="Calibri"/>
              </a:rPr>
              <a:t>continuous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not </a:t>
            </a:r>
            <a:r>
              <a:rPr sz="2800" spc="-30" dirty="0">
                <a:latin typeface="Calibri"/>
                <a:cs typeface="Calibri"/>
              </a:rPr>
              <a:t>broken </a:t>
            </a:r>
            <a:r>
              <a:rPr sz="2800" spc="-20" dirty="0">
                <a:latin typeface="Calibri"/>
                <a:cs typeface="Calibri"/>
              </a:rPr>
              <a:t>into </a:t>
            </a:r>
            <a:r>
              <a:rPr sz="2800" spc="-15" dirty="0">
                <a:latin typeface="Calibri"/>
                <a:cs typeface="Calibri"/>
              </a:rPr>
              <a:t>many </a:t>
            </a:r>
            <a:r>
              <a:rPr sz="2800" spc="-10" dirty="0">
                <a:latin typeface="Calibri"/>
                <a:cs typeface="Calibri"/>
              </a:rPr>
              <a:t> small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individual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pieces.</a:t>
            </a:r>
            <a:endParaRPr sz="280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Analog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images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required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human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viewing.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1611" y="3918203"/>
            <a:ext cx="3012948" cy="22539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9413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Digital</a:t>
            </a:r>
            <a:r>
              <a:rPr spc="-60" dirty="0"/>
              <a:t> </a:t>
            </a:r>
            <a:r>
              <a:rPr spc="-10" dirty="0"/>
              <a:t>Image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661"/>
            <a:ext cx="10361295" cy="412115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marR="5080" indent="-229235" algn="just">
              <a:lnSpc>
                <a:spcPct val="80000"/>
              </a:lnSpc>
              <a:spcBef>
                <a:spcPts val="770"/>
              </a:spcBef>
              <a:buFont typeface="Arial MT"/>
              <a:buChar char="•"/>
              <a:tabLst>
                <a:tab pos="322580" algn="l"/>
              </a:tabLst>
            </a:pPr>
            <a:r>
              <a:rPr dirty="0"/>
              <a:t>	</a:t>
            </a:r>
            <a:r>
              <a:rPr sz="2800" spc="-5" dirty="0">
                <a:latin typeface="Calibri"/>
                <a:cs typeface="Calibri"/>
              </a:rPr>
              <a:t>An image </a:t>
            </a:r>
            <a:r>
              <a:rPr sz="2800" spc="-10" dirty="0">
                <a:latin typeface="Calibri"/>
                <a:cs typeface="Calibri"/>
              </a:rPr>
              <a:t>can be defined </a:t>
            </a:r>
            <a:r>
              <a:rPr sz="2800" spc="-5" dirty="0">
                <a:latin typeface="Calibri"/>
                <a:cs typeface="Calibri"/>
              </a:rPr>
              <a:t>as a </a:t>
            </a:r>
            <a:r>
              <a:rPr sz="2800" spc="-10" dirty="0">
                <a:latin typeface="Calibri"/>
                <a:cs typeface="Calibri"/>
              </a:rPr>
              <a:t>two </a:t>
            </a:r>
            <a:r>
              <a:rPr sz="2800" spc="-5" dirty="0">
                <a:latin typeface="Calibri"/>
                <a:cs typeface="Calibri"/>
              </a:rPr>
              <a:t>dimensional function f(x,y) </a:t>
            </a:r>
            <a:r>
              <a:rPr sz="2800" spc="-10" dirty="0">
                <a:latin typeface="Calibri"/>
                <a:cs typeface="Calibri"/>
              </a:rPr>
              <a:t>where 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x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y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1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spatial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co-ordinates.</a:t>
            </a:r>
            <a:r>
              <a:rPr sz="2800" spc="1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Here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amplitude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“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”</a:t>
            </a:r>
            <a:r>
              <a:rPr sz="2800" spc="15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any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pair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co-ordinates</a:t>
            </a:r>
            <a:r>
              <a:rPr sz="2800" spc="1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(x,y)</a:t>
            </a:r>
            <a:r>
              <a:rPr sz="2800" spc="1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called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intensity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gray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level </a:t>
            </a:r>
            <a:r>
              <a:rPr sz="2800" spc="-6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color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image 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point.</a:t>
            </a:r>
            <a:endParaRPr sz="2800">
              <a:latin typeface="Calibri"/>
              <a:cs typeface="Calibri"/>
            </a:endParaRPr>
          </a:p>
          <a:p>
            <a:pPr marL="241300" marR="6985" indent="-229235" algn="just">
              <a:lnSpc>
                <a:spcPct val="80000"/>
              </a:lnSpc>
              <a:spcBef>
                <a:spcPts val="994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When x, y and the amplitude </a:t>
            </a:r>
            <a:r>
              <a:rPr sz="2800" spc="-10" dirty="0">
                <a:latin typeface="Calibri"/>
                <a:cs typeface="Calibri"/>
              </a:rPr>
              <a:t>values </a:t>
            </a:r>
            <a:r>
              <a:rPr sz="2800" spc="-5" dirty="0">
                <a:latin typeface="Calibri"/>
                <a:cs typeface="Calibri"/>
              </a:rPr>
              <a:t>of f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-5" dirty="0">
                <a:latin typeface="Calibri"/>
                <a:cs typeface="Calibri"/>
              </a:rPr>
              <a:t>all </a:t>
            </a:r>
            <a:r>
              <a:rPr sz="2800" spc="-15" dirty="0">
                <a:latin typeface="Calibri"/>
                <a:cs typeface="Calibri"/>
              </a:rPr>
              <a:t>finite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discrete </a:t>
            </a:r>
            <a:r>
              <a:rPr sz="2800" spc="-10" dirty="0">
                <a:latin typeface="Calibri"/>
                <a:cs typeface="Calibri"/>
              </a:rPr>
              <a:t> quantities </a:t>
            </a:r>
            <a:r>
              <a:rPr sz="2800" spc="-5" dirty="0">
                <a:latin typeface="Calibri"/>
                <a:cs typeface="Calibri"/>
              </a:rPr>
              <a:t>then the </a:t>
            </a:r>
            <a:r>
              <a:rPr sz="2800" spc="-10" dirty="0">
                <a:latin typeface="Calibri"/>
                <a:cs typeface="Calibri"/>
              </a:rPr>
              <a:t>image is </a:t>
            </a:r>
            <a:r>
              <a:rPr sz="2800" spc="-25" dirty="0">
                <a:latin typeface="Calibri"/>
                <a:cs typeface="Calibri"/>
              </a:rPr>
              <a:t>referred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15" dirty="0">
                <a:latin typeface="Calibri"/>
                <a:cs typeface="Calibri"/>
              </a:rPr>
              <a:t>digital </a:t>
            </a:r>
            <a:r>
              <a:rPr sz="2800" spc="-10" dirty="0">
                <a:latin typeface="Calibri"/>
                <a:cs typeface="Calibri"/>
              </a:rPr>
              <a:t>image. </a:t>
            </a:r>
            <a:r>
              <a:rPr sz="2800" spc="-15" dirty="0">
                <a:latin typeface="Calibri"/>
                <a:cs typeface="Calibri"/>
              </a:rPr>
              <a:t>Digital </a:t>
            </a:r>
            <a:r>
              <a:rPr sz="2800" spc="-10" dirty="0">
                <a:latin typeface="Calibri"/>
                <a:cs typeface="Calibri"/>
              </a:rPr>
              <a:t>image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processing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refers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processing</a:t>
            </a:r>
            <a:r>
              <a:rPr sz="2800" spc="-5" dirty="0">
                <a:latin typeface="Calibri"/>
                <a:cs typeface="Calibri"/>
              </a:rPr>
              <a:t> 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digital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images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means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digital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computer.</a:t>
            </a:r>
            <a:endParaRPr sz="2800">
              <a:latin typeface="Calibri"/>
              <a:cs typeface="Calibri"/>
            </a:endParaRPr>
          </a:p>
          <a:p>
            <a:pPr marL="241300" marR="7620" indent="-229235" algn="just">
              <a:lnSpc>
                <a:spcPct val="80000"/>
              </a:lnSpc>
              <a:spcBef>
                <a:spcPts val="1010"/>
              </a:spcBef>
              <a:buFont typeface="Arial MT"/>
              <a:buChar char="•"/>
              <a:tabLst>
                <a:tab pos="322580" algn="l"/>
              </a:tabLst>
            </a:pPr>
            <a:r>
              <a:rPr dirty="0"/>
              <a:t>	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digital </a:t>
            </a:r>
            <a:r>
              <a:rPr sz="2800" spc="-10" dirty="0">
                <a:latin typeface="Calibri"/>
                <a:cs typeface="Calibri"/>
              </a:rPr>
              <a:t>image is composed </a:t>
            </a:r>
            <a:r>
              <a:rPr sz="2800" spc="-5" dirty="0">
                <a:latin typeface="Calibri"/>
                <a:cs typeface="Calibri"/>
              </a:rPr>
              <a:t>of a </a:t>
            </a:r>
            <a:r>
              <a:rPr sz="2800" spc="-15" dirty="0">
                <a:latin typeface="Calibri"/>
                <a:cs typeface="Calibri"/>
              </a:rPr>
              <a:t>finite </a:t>
            </a:r>
            <a:r>
              <a:rPr sz="2800" spc="-5" dirty="0">
                <a:latin typeface="Calibri"/>
                <a:cs typeface="Calibri"/>
              </a:rPr>
              <a:t>number of </a:t>
            </a:r>
            <a:r>
              <a:rPr sz="2800" spc="-10" dirty="0">
                <a:latin typeface="Calibri"/>
                <a:cs typeface="Calibri"/>
              </a:rPr>
              <a:t>elements, </a:t>
            </a:r>
            <a:r>
              <a:rPr sz="2800" spc="-5" dirty="0">
                <a:latin typeface="Calibri"/>
                <a:cs typeface="Calibri"/>
              </a:rPr>
              <a:t>each of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which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has</a:t>
            </a:r>
            <a:r>
              <a:rPr sz="2800" spc="-5" dirty="0">
                <a:latin typeface="Calibri"/>
                <a:cs typeface="Calibri"/>
              </a:rPr>
              <a:t> 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particular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location</a:t>
            </a:r>
            <a:r>
              <a:rPr sz="2800" spc="-5" dirty="0">
                <a:latin typeface="Calibri"/>
                <a:cs typeface="Calibri"/>
              </a:rPr>
              <a:t> 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value.</a:t>
            </a:r>
            <a:r>
              <a:rPr sz="2800" spc="-5" dirty="0">
                <a:latin typeface="Calibri"/>
                <a:cs typeface="Calibri"/>
              </a:rPr>
              <a:t> These</a:t>
            </a:r>
            <a:r>
              <a:rPr sz="2800" spc="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elements</a:t>
            </a:r>
            <a:r>
              <a:rPr sz="2800" spc="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referred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pels,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pixels,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picture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image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06841"/>
            <a:ext cx="10357485" cy="220345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9235" algn="just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digital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image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matrix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many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small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elements,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pixels.</a:t>
            </a:r>
            <a:endParaRPr sz="2800">
              <a:latin typeface="Calibri"/>
              <a:cs typeface="Calibri"/>
            </a:endParaRPr>
          </a:p>
          <a:p>
            <a:pPr marL="241300" marR="5080" indent="-229235" algn="just">
              <a:lnSpc>
                <a:spcPct val="90000"/>
              </a:lnSpc>
              <a:spcBef>
                <a:spcPts val="1015"/>
              </a:spcBef>
              <a:buFont typeface="Arial MT"/>
              <a:buChar char="•"/>
              <a:tabLst>
                <a:tab pos="322580" algn="l"/>
              </a:tabLst>
            </a:pPr>
            <a:r>
              <a:rPr dirty="0"/>
              <a:t>	</a:t>
            </a:r>
            <a:r>
              <a:rPr sz="2800" spc="-15" dirty="0">
                <a:latin typeface="Calibri"/>
                <a:cs typeface="Calibri"/>
              </a:rPr>
              <a:t>Each </a:t>
            </a:r>
            <a:r>
              <a:rPr sz="2800" spc="-25" dirty="0">
                <a:latin typeface="Calibri"/>
                <a:cs typeface="Calibri"/>
              </a:rPr>
              <a:t>pixel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20" dirty="0">
                <a:latin typeface="Calibri"/>
                <a:cs typeface="Calibri"/>
              </a:rPr>
              <a:t>represented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numerical value.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general,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pixel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 is </a:t>
            </a:r>
            <a:r>
              <a:rPr sz="2800" spc="-20" dirty="0">
                <a:latin typeface="Calibri"/>
                <a:cs typeface="Calibri"/>
              </a:rPr>
              <a:t>related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the brightness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0" dirty="0">
                <a:latin typeface="Calibri"/>
                <a:cs typeface="Calibri"/>
              </a:rPr>
              <a:t>color that </a:t>
            </a:r>
            <a:r>
              <a:rPr sz="2800" spc="-15" dirty="0">
                <a:latin typeface="Calibri"/>
                <a:cs typeface="Calibri"/>
              </a:rPr>
              <a:t>we </a:t>
            </a:r>
            <a:r>
              <a:rPr sz="2800" spc="-5" dirty="0">
                <a:latin typeface="Calibri"/>
                <a:cs typeface="Calibri"/>
              </a:rPr>
              <a:t>will </a:t>
            </a:r>
            <a:r>
              <a:rPr sz="2800" spc="-10" dirty="0">
                <a:latin typeface="Calibri"/>
                <a:cs typeface="Calibri"/>
              </a:rPr>
              <a:t>see </a:t>
            </a:r>
            <a:r>
              <a:rPr sz="2800" spc="-5" dirty="0">
                <a:latin typeface="Calibri"/>
                <a:cs typeface="Calibri"/>
              </a:rPr>
              <a:t>when 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digital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image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converted</a:t>
            </a:r>
            <a:r>
              <a:rPr sz="2800" spc="-15" dirty="0">
                <a:latin typeface="Calibri"/>
                <a:cs typeface="Calibri"/>
              </a:rPr>
              <a:t> into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analog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image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58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display</a:t>
            </a:r>
            <a:r>
              <a:rPr sz="2800" spc="6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viewing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2419" y="146050"/>
            <a:ext cx="46221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Impact</a:t>
            </a:r>
            <a:r>
              <a:rPr spc="-25" dirty="0"/>
              <a:t> </a:t>
            </a:r>
            <a:r>
              <a:rPr spc="-10" dirty="0"/>
              <a:t>Digital</a:t>
            </a:r>
            <a:r>
              <a:rPr spc="-25" dirty="0"/>
              <a:t> </a:t>
            </a:r>
            <a:r>
              <a:rPr spc="-10" dirty="0"/>
              <a:t>Image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4408" y="1012012"/>
            <a:ext cx="10952480" cy="543814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0665" marR="5080" indent="-228600" algn="just">
              <a:lnSpc>
                <a:spcPct val="8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Digital</a:t>
            </a:r>
            <a:r>
              <a:rPr sz="2800" spc="-5" dirty="0">
                <a:latin typeface="Calibri"/>
                <a:cs typeface="Calibri"/>
              </a:rPr>
              <a:t> images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necessary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</a:t>
            </a:r>
            <a:r>
              <a:rPr sz="2800" spc="-5" dirty="0">
                <a:latin typeface="Calibri"/>
                <a:cs typeface="Calibri"/>
              </a:rPr>
              <a:t> all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modern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medical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imaging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methods.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Because of the </a:t>
            </a:r>
            <a:r>
              <a:rPr sz="2800" spc="-15" dirty="0">
                <a:latin typeface="Calibri"/>
                <a:cs typeface="Calibri"/>
              </a:rPr>
              <a:t>following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functions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performed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spc="-10" dirty="0">
                <a:latin typeface="Calibri"/>
                <a:cs typeface="Calibri"/>
              </a:rPr>
              <a:t>digital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images</a:t>
            </a:r>
            <a:r>
              <a:rPr sz="2800" spc="-5" dirty="0">
                <a:latin typeface="Calibri"/>
                <a:cs typeface="Calibri"/>
              </a:rPr>
              <a:t> :</a:t>
            </a:r>
            <a:endParaRPr sz="2800">
              <a:latin typeface="Calibri"/>
              <a:cs typeface="Calibri"/>
            </a:endParaRPr>
          </a:p>
          <a:p>
            <a:pPr marL="321945" indent="-309880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2800" spc="-5" dirty="0">
                <a:latin typeface="Calibri"/>
                <a:cs typeface="Calibri"/>
              </a:rPr>
              <a:t>1.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Image </a:t>
            </a:r>
            <a:r>
              <a:rPr sz="2800" spc="-15" dirty="0">
                <a:latin typeface="Calibri"/>
                <a:cs typeface="Calibri"/>
              </a:rPr>
              <a:t>reconstruction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(CT,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MRI,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SPECT,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PET,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etc)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2.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Image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reformatting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(Multi-plane,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multi-view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reconstructions)</a:t>
            </a:r>
            <a:endParaRPr sz="2800">
              <a:latin typeface="Calibri"/>
              <a:cs typeface="Calibri"/>
            </a:endParaRPr>
          </a:p>
          <a:p>
            <a:pPr marL="240665" marR="6350" indent="-228600">
              <a:lnSpc>
                <a:spcPts val="2690"/>
              </a:lnSpc>
              <a:spcBef>
                <a:spcPts val="975"/>
              </a:spcBef>
              <a:buFont typeface="Arial MT"/>
              <a:buChar char="•"/>
              <a:tabLst>
                <a:tab pos="241300" algn="l"/>
                <a:tab pos="3089910" algn="l"/>
                <a:tab pos="8145780" algn="l"/>
              </a:tabLst>
            </a:pPr>
            <a:r>
              <a:rPr sz="2800" spc="-5" dirty="0">
                <a:latin typeface="Calibri"/>
                <a:cs typeface="Calibri"/>
              </a:rPr>
              <a:t>3.</a:t>
            </a:r>
            <a:r>
              <a:rPr sz="2800" spc="3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Wide</a:t>
            </a:r>
            <a:r>
              <a:rPr sz="2800" spc="3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(dynamic)	</a:t>
            </a:r>
            <a:r>
              <a:rPr sz="2800" spc="-20" dirty="0">
                <a:latin typeface="Calibri"/>
                <a:cs typeface="Calibri"/>
              </a:rPr>
              <a:t>range</a:t>
            </a:r>
            <a:r>
              <a:rPr sz="2800" spc="3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image</a:t>
            </a:r>
            <a:r>
              <a:rPr sz="2800" spc="37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37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acquisition</a:t>
            </a:r>
            <a:r>
              <a:rPr sz="2800" spc="380" dirty="0">
                <a:latin typeface="Calibri"/>
                <a:cs typeface="Calibri"/>
              </a:rPr>
              <a:t> </a:t>
            </a:r>
            <a:r>
              <a:rPr sz="2800" spc="-70" dirty="0">
                <a:latin typeface="Calibri"/>
                <a:cs typeface="Calibri"/>
              </a:rPr>
              <a:t>(CT,	</a:t>
            </a:r>
            <a:r>
              <a:rPr sz="2800" spc="-15" dirty="0">
                <a:latin typeface="Calibri"/>
                <a:cs typeface="Calibri"/>
              </a:rPr>
              <a:t>digital</a:t>
            </a:r>
            <a:r>
              <a:rPr sz="2800" spc="3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radiography,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etc)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ts val="3025"/>
              </a:lnSpc>
              <a:spcBef>
                <a:spcPts val="3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4.</a:t>
            </a:r>
            <a:r>
              <a:rPr sz="2800" spc="1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Image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processing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(to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change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contrast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other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quality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characteristics)</a:t>
            </a:r>
            <a:endParaRPr sz="2800">
              <a:latin typeface="Calibri"/>
              <a:cs typeface="Calibri"/>
            </a:endParaRPr>
          </a:p>
          <a:p>
            <a:pPr marL="240665">
              <a:lnSpc>
                <a:spcPts val="3025"/>
              </a:lnSpc>
            </a:pPr>
            <a:r>
              <a:rPr sz="2800" spc="-5" dirty="0">
                <a:latin typeface="Calibri"/>
                <a:cs typeface="Calibri"/>
              </a:rPr>
              <a:t>5.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Fast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image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storage</a:t>
            </a:r>
            <a:r>
              <a:rPr sz="2800" spc="-5" dirty="0">
                <a:latin typeface="Calibri"/>
                <a:cs typeface="Calibri"/>
              </a:rPr>
              <a:t> 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retrieval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6.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Fast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high-quality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image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distribution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(teleradiology)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7.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Controlled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viewing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(windowing,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zooming,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etc)</a:t>
            </a:r>
            <a:endParaRPr sz="2800">
              <a:latin typeface="Calibri"/>
              <a:cs typeface="Calibri"/>
            </a:endParaRPr>
          </a:p>
          <a:p>
            <a:pPr marL="240665" marR="6350" indent="-228600">
              <a:lnSpc>
                <a:spcPts val="2690"/>
              </a:lnSpc>
              <a:spcBef>
                <a:spcPts val="975"/>
              </a:spcBef>
              <a:buFont typeface="Arial MT"/>
              <a:buChar char="•"/>
              <a:tabLst>
                <a:tab pos="241300" algn="l"/>
                <a:tab pos="715010" algn="l"/>
                <a:tab pos="1803400" algn="l"/>
                <a:tab pos="3132455" algn="l"/>
                <a:tab pos="5688965" algn="l"/>
                <a:tab pos="7451725" algn="l"/>
                <a:tab pos="7952105" algn="l"/>
                <a:tab pos="9200515" algn="l"/>
              </a:tabLst>
            </a:pPr>
            <a:r>
              <a:rPr sz="2800" spc="-10" dirty="0">
                <a:latin typeface="Calibri"/>
                <a:cs typeface="Calibri"/>
              </a:rPr>
              <a:t>8</a:t>
            </a:r>
            <a:r>
              <a:rPr sz="2800" spc="-5" dirty="0">
                <a:latin typeface="Calibri"/>
                <a:cs typeface="Calibri"/>
              </a:rPr>
              <a:t>.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Im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anal</a:t>
            </a:r>
            <a:r>
              <a:rPr sz="2800" spc="-40" dirty="0">
                <a:latin typeface="Calibri"/>
                <a:cs typeface="Calibri"/>
              </a:rPr>
              <a:t>y</a:t>
            </a:r>
            <a:r>
              <a:rPr sz="2800" spc="-10" dirty="0">
                <a:latin typeface="Calibri"/>
                <a:cs typeface="Calibri"/>
              </a:rPr>
              <a:t>si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(me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su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me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alcul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tion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5" dirty="0">
                <a:latin typeface="Calibri"/>
                <a:cs typeface="Calibri"/>
              </a:rPr>
              <a:t>arious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pa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am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s,  </a:t>
            </a:r>
            <a:r>
              <a:rPr sz="2800" spc="-15" dirty="0">
                <a:latin typeface="Calibri"/>
                <a:cs typeface="Calibri"/>
              </a:rPr>
              <a:t>computer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aided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diagonisis)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2984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Analog</a:t>
            </a:r>
            <a:r>
              <a:rPr spc="-20" dirty="0"/>
              <a:t> </a:t>
            </a:r>
            <a:r>
              <a:rPr spc="-15" dirty="0"/>
              <a:t>VS </a:t>
            </a:r>
            <a:r>
              <a:rPr spc="-10" dirty="0"/>
              <a:t>Digital</a:t>
            </a:r>
            <a:r>
              <a:rPr spc="-15" dirty="0"/>
              <a:t> </a:t>
            </a:r>
            <a:r>
              <a:rPr spc="-10" dirty="0"/>
              <a:t>Image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2279" y="2292095"/>
            <a:ext cx="4985004" cy="28849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2153</Words>
  <Application>Microsoft Office PowerPoint</Application>
  <PresentationFormat>Widescreen</PresentationFormat>
  <Paragraphs>113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 MT</vt:lpstr>
      <vt:lpstr>Calibri</vt:lpstr>
      <vt:lpstr>Calibri Light</vt:lpstr>
      <vt:lpstr>Office Theme</vt:lpstr>
      <vt:lpstr>PowerPoint Presentation</vt:lpstr>
      <vt:lpstr>Image</vt:lpstr>
      <vt:lpstr>Image Types</vt:lpstr>
      <vt:lpstr>Analog Image</vt:lpstr>
      <vt:lpstr>PowerPoint Presentation</vt:lpstr>
      <vt:lpstr>Digital Image</vt:lpstr>
      <vt:lpstr>PowerPoint Presentation</vt:lpstr>
      <vt:lpstr>Impact Digital Image</vt:lpstr>
      <vt:lpstr>Analog VS Digital Image</vt:lpstr>
      <vt:lpstr>Image Processing</vt:lpstr>
      <vt:lpstr>Level of Image Processing</vt:lpstr>
      <vt:lpstr>Origins of Digital Image Processing</vt:lpstr>
      <vt:lpstr>Digital Image Processing</vt:lpstr>
      <vt:lpstr>PowerPoint Presentation</vt:lpstr>
      <vt:lpstr>Advantages of DIP</vt:lpstr>
      <vt:lpstr>Limitations of DIP</vt:lpstr>
      <vt:lpstr>Fields that Use Digital Image Processing</vt:lpstr>
      <vt:lpstr>PowerPoint Presentation</vt:lpstr>
      <vt:lpstr>PowerPoint Presentation</vt:lpstr>
      <vt:lpstr>PowerPoint Presentation</vt:lpstr>
      <vt:lpstr>Ultrasound Image</vt:lpstr>
      <vt:lpstr>Transmission electron microscopy (TEM)</vt:lpstr>
      <vt:lpstr>PowerPoint Presentation</vt:lpstr>
      <vt:lpstr>Scanning electron microscope (SEM)</vt:lpstr>
      <vt:lpstr>PowerPoint Presentation</vt:lpstr>
      <vt:lpstr>Fundamental Steps in DIP</vt:lpstr>
      <vt:lpstr>Components of Image Processing System</vt:lpstr>
      <vt:lpstr>Components of the System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aimit</dc:creator>
  <cp:lastModifiedBy>Joyson Dsouza</cp:lastModifiedBy>
  <cp:revision>1</cp:revision>
  <dcterms:created xsi:type="dcterms:W3CDTF">2022-09-22T03:33:19Z</dcterms:created>
  <dcterms:modified xsi:type="dcterms:W3CDTF">2022-09-22T05:17:25Z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2022-07-02T00:00:00Z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2022-09-22T00:00:00Z</vt:filetime>
  </property>
</Properties>
</file>