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29214-EEEB-417B-B217-0862E8882C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1E23B7-0342-4F82-93C0-8B5A55547A03}">
      <dgm:prSet/>
      <dgm:spPr/>
      <dgm:t>
        <a:bodyPr/>
        <a:lstStyle/>
        <a:p>
          <a:r>
            <a:rPr lang="en-US"/>
            <a:t>This scatter plot shows the Loan-to-Value (LTV) ratio for various mortgage data points.</a:t>
          </a:r>
        </a:p>
      </dgm:t>
    </dgm:pt>
    <dgm:pt modelId="{CF4E0171-061E-4CB2-A1A3-3EA2200CADFD}" type="parTrans" cxnId="{C4D23972-A250-4AB7-BC09-808B57FCC4A4}">
      <dgm:prSet/>
      <dgm:spPr/>
      <dgm:t>
        <a:bodyPr/>
        <a:lstStyle/>
        <a:p>
          <a:endParaRPr lang="en-US"/>
        </a:p>
      </dgm:t>
    </dgm:pt>
    <dgm:pt modelId="{3E1AB386-DB3E-4911-A5C7-24925862B953}" type="sibTrans" cxnId="{C4D23972-A250-4AB7-BC09-808B57FCC4A4}">
      <dgm:prSet/>
      <dgm:spPr/>
      <dgm:t>
        <a:bodyPr/>
        <a:lstStyle/>
        <a:p>
          <a:endParaRPr lang="en-US"/>
        </a:p>
      </dgm:t>
    </dgm:pt>
    <dgm:pt modelId="{2FF266E3-DEFD-4D04-AD7A-8156784A44A7}">
      <dgm:prSet/>
      <dgm:spPr/>
      <dgm:t>
        <a:bodyPr/>
        <a:lstStyle/>
        <a:p>
          <a:r>
            <a:rPr lang="en-US"/>
            <a:t>The LTV ratios are mostly concentrated between 40% and 100%.</a:t>
          </a:r>
        </a:p>
      </dgm:t>
    </dgm:pt>
    <dgm:pt modelId="{2B2A3C9E-8C5E-4E55-AD25-B3542ACE8F45}" type="parTrans" cxnId="{0D93F645-0416-4932-A030-655B3461B2C8}">
      <dgm:prSet/>
      <dgm:spPr/>
      <dgm:t>
        <a:bodyPr/>
        <a:lstStyle/>
        <a:p>
          <a:endParaRPr lang="en-US"/>
        </a:p>
      </dgm:t>
    </dgm:pt>
    <dgm:pt modelId="{25FD2191-86EB-4A6F-9F9A-EC6F3E2C86EE}" type="sibTrans" cxnId="{0D93F645-0416-4932-A030-655B3461B2C8}">
      <dgm:prSet/>
      <dgm:spPr/>
      <dgm:t>
        <a:bodyPr/>
        <a:lstStyle/>
        <a:p>
          <a:endParaRPr lang="en-US"/>
        </a:p>
      </dgm:t>
    </dgm:pt>
    <dgm:pt modelId="{5D5FDC60-1B63-4A88-A9F4-D165DF51D105}">
      <dgm:prSet/>
      <dgm:spPr/>
      <dgm:t>
        <a:bodyPr/>
        <a:lstStyle/>
        <a:p>
          <a:r>
            <a:rPr lang="en-US"/>
            <a:t>There's a dense cluster of data points around the 80% LTV mark, which is a common threshold for mortgage insurance requirements.</a:t>
          </a:r>
        </a:p>
      </dgm:t>
    </dgm:pt>
    <dgm:pt modelId="{DC7C041C-7938-4A61-8220-E296B0168DB8}" type="parTrans" cxnId="{A8BDBDA3-CDD6-4D16-9DBC-B67F656BA94C}">
      <dgm:prSet/>
      <dgm:spPr/>
      <dgm:t>
        <a:bodyPr/>
        <a:lstStyle/>
        <a:p>
          <a:endParaRPr lang="en-US"/>
        </a:p>
      </dgm:t>
    </dgm:pt>
    <dgm:pt modelId="{D63A6178-D646-4E87-9186-CE25E4FAEF67}" type="sibTrans" cxnId="{A8BDBDA3-CDD6-4D16-9DBC-B67F656BA94C}">
      <dgm:prSet/>
      <dgm:spPr/>
      <dgm:t>
        <a:bodyPr/>
        <a:lstStyle/>
        <a:p>
          <a:endParaRPr lang="en-US"/>
        </a:p>
      </dgm:t>
    </dgm:pt>
    <dgm:pt modelId="{6B140C7F-CAAD-48EB-B8F0-EF0AC16B8316}">
      <dgm:prSet/>
      <dgm:spPr/>
      <dgm:t>
        <a:bodyPr/>
        <a:lstStyle/>
        <a:p>
          <a:r>
            <a:rPr lang="en-US"/>
            <a:t>Some outliers exist with very low LTV ratios (below 20%) and a few above 100%.</a:t>
          </a:r>
        </a:p>
      </dgm:t>
    </dgm:pt>
    <dgm:pt modelId="{EFEF3D2C-C948-4C61-9AD1-2AE511551CA7}" type="parTrans" cxnId="{08C92146-A6BC-4D0F-9A9B-F774E09A2533}">
      <dgm:prSet/>
      <dgm:spPr/>
      <dgm:t>
        <a:bodyPr/>
        <a:lstStyle/>
        <a:p>
          <a:endParaRPr lang="en-US"/>
        </a:p>
      </dgm:t>
    </dgm:pt>
    <dgm:pt modelId="{CAAF543C-1849-4C7F-8BF6-78A80773D59D}" type="sibTrans" cxnId="{08C92146-A6BC-4D0F-9A9B-F774E09A2533}">
      <dgm:prSet/>
      <dgm:spPr/>
      <dgm:t>
        <a:bodyPr/>
        <a:lstStyle/>
        <a:p>
          <a:endParaRPr lang="en-US"/>
        </a:p>
      </dgm:t>
    </dgm:pt>
    <dgm:pt modelId="{7E5EB1C4-EFD6-4952-8094-2984F0BEB837}">
      <dgm:prSet/>
      <dgm:spPr/>
      <dgm:t>
        <a:bodyPr/>
        <a:lstStyle/>
        <a:p>
          <a:r>
            <a:rPr lang="en-US"/>
            <a:t>The spread of data suggests a wide variety of mortgage situations, from low-risk (low LTV) to potentially high-risk (high LTV) loans.</a:t>
          </a:r>
        </a:p>
      </dgm:t>
    </dgm:pt>
    <dgm:pt modelId="{B0216234-D4FB-4BA9-BCFB-36B51E57C2AC}" type="parTrans" cxnId="{9BA13B9C-B156-47A7-ABEE-7341F63313F7}">
      <dgm:prSet/>
      <dgm:spPr/>
      <dgm:t>
        <a:bodyPr/>
        <a:lstStyle/>
        <a:p>
          <a:endParaRPr lang="en-US"/>
        </a:p>
      </dgm:t>
    </dgm:pt>
    <dgm:pt modelId="{1299A814-D0DB-40F5-9B15-51CC93D92F01}" type="sibTrans" cxnId="{9BA13B9C-B156-47A7-ABEE-7341F63313F7}">
      <dgm:prSet/>
      <dgm:spPr/>
      <dgm:t>
        <a:bodyPr/>
        <a:lstStyle/>
        <a:p>
          <a:endParaRPr lang="en-US"/>
        </a:p>
      </dgm:t>
    </dgm:pt>
    <dgm:pt modelId="{88C2C285-EE36-4677-82D0-E158CB0F89A8}" type="pres">
      <dgm:prSet presAssocID="{D9429214-EEEB-417B-B217-0862E8882C9A}" presName="root" presStyleCnt="0">
        <dgm:presLayoutVars>
          <dgm:dir/>
          <dgm:resizeHandles val="exact"/>
        </dgm:presLayoutVars>
      </dgm:prSet>
      <dgm:spPr/>
    </dgm:pt>
    <dgm:pt modelId="{11332C0D-EF78-4D0B-83BC-8E5ABFAC5309}" type="pres">
      <dgm:prSet presAssocID="{701E23B7-0342-4F82-93C0-8B5A55547A03}" presName="compNode" presStyleCnt="0"/>
      <dgm:spPr/>
    </dgm:pt>
    <dgm:pt modelId="{06E956F1-F896-4A1A-8BBF-8000F9E12598}" type="pres">
      <dgm:prSet presAssocID="{701E23B7-0342-4F82-93C0-8B5A55547A03}" presName="bgRect" presStyleLbl="bgShp" presStyleIdx="0" presStyleCnt="5"/>
      <dgm:spPr/>
    </dgm:pt>
    <dgm:pt modelId="{FD87762D-00C3-48B5-B639-A6CB77012B84}" type="pres">
      <dgm:prSet presAssocID="{701E23B7-0342-4F82-93C0-8B5A55547A0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B2D707E8-1333-48E0-B78E-2D3E02036DFC}" type="pres">
      <dgm:prSet presAssocID="{701E23B7-0342-4F82-93C0-8B5A55547A03}" presName="spaceRect" presStyleCnt="0"/>
      <dgm:spPr/>
    </dgm:pt>
    <dgm:pt modelId="{1206F497-459D-4951-9738-77F9476550EE}" type="pres">
      <dgm:prSet presAssocID="{701E23B7-0342-4F82-93C0-8B5A55547A03}" presName="parTx" presStyleLbl="revTx" presStyleIdx="0" presStyleCnt="5">
        <dgm:presLayoutVars>
          <dgm:chMax val="0"/>
          <dgm:chPref val="0"/>
        </dgm:presLayoutVars>
      </dgm:prSet>
      <dgm:spPr/>
    </dgm:pt>
    <dgm:pt modelId="{958C99A5-3061-4067-8822-0268047F6237}" type="pres">
      <dgm:prSet presAssocID="{3E1AB386-DB3E-4911-A5C7-24925862B953}" presName="sibTrans" presStyleCnt="0"/>
      <dgm:spPr/>
    </dgm:pt>
    <dgm:pt modelId="{AF108EC8-36CC-44ED-9797-56DBFAD8A470}" type="pres">
      <dgm:prSet presAssocID="{2FF266E3-DEFD-4D04-AD7A-8156784A44A7}" presName="compNode" presStyleCnt="0"/>
      <dgm:spPr/>
    </dgm:pt>
    <dgm:pt modelId="{DDB05895-7DD5-420C-919E-7D4D5686839A}" type="pres">
      <dgm:prSet presAssocID="{2FF266E3-DEFD-4D04-AD7A-8156784A44A7}" presName="bgRect" presStyleLbl="bgShp" presStyleIdx="1" presStyleCnt="5"/>
      <dgm:spPr/>
    </dgm:pt>
    <dgm:pt modelId="{E88F031B-5E6C-4716-AD1F-CFCA177D8437}" type="pres">
      <dgm:prSet presAssocID="{2FF266E3-DEFD-4D04-AD7A-8156784A44A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882DD4C1-A727-4B0E-BA52-7669F49CB9F1}" type="pres">
      <dgm:prSet presAssocID="{2FF266E3-DEFD-4D04-AD7A-8156784A44A7}" presName="spaceRect" presStyleCnt="0"/>
      <dgm:spPr/>
    </dgm:pt>
    <dgm:pt modelId="{724F733E-C459-426E-BBEC-744CA9558960}" type="pres">
      <dgm:prSet presAssocID="{2FF266E3-DEFD-4D04-AD7A-8156784A44A7}" presName="parTx" presStyleLbl="revTx" presStyleIdx="1" presStyleCnt="5">
        <dgm:presLayoutVars>
          <dgm:chMax val="0"/>
          <dgm:chPref val="0"/>
        </dgm:presLayoutVars>
      </dgm:prSet>
      <dgm:spPr/>
    </dgm:pt>
    <dgm:pt modelId="{130DB141-3D62-4C97-A3FC-8DED6BCF09C9}" type="pres">
      <dgm:prSet presAssocID="{25FD2191-86EB-4A6F-9F9A-EC6F3E2C86EE}" presName="sibTrans" presStyleCnt="0"/>
      <dgm:spPr/>
    </dgm:pt>
    <dgm:pt modelId="{34958B2D-BA58-465A-A029-0940831391C0}" type="pres">
      <dgm:prSet presAssocID="{5D5FDC60-1B63-4A88-A9F4-D165DF51D105}" presName="compNode" presStyleCnt="0"/>
      <dgm:spPr/>
    </dgm:pt>
    <dgm:pt modelId="{193582D3-8F10-4879-A1DA-38183997C6AD}" type="pres">
      <dgm:prSet presAssocID="{5D5FDC60-1B63-4A88-A9F4-D165DF51D105}" presName="bgRect" presStyleLbl="bgShp" presStyleIdx="2" presStyleCnt="5"/>
      <dgm:spPr/>
    </dgm:pt>
    <dgm:pt modelId="{E891753F-8B6A-4295-B96F-1347E3C3BC29}" type="pres">
      <dgm:prSet presAssocID="{5D5FDC60-1B63-4A88-A9F4-D165DF51D10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55BD4377-F57B-4DAA-B1BF-7393637D4E76}" type="pres">
      <dgm:prSet presAssocID="{5D5FDC60-1B63-4A88-A9F4-D165DF51D105}" presName="spaceRect" presStyleCnt="0"/>
      <dgm:spPr/>
    </dgm:pt>
    <dgm:pt modelId="{EF0F83C3-4FD5-4509-8309-8BD4C41FB502}" type="pres">
      <dgm:prSet presAssocID="{5D5FDC60-1B63-4A88-A9F4-D165DF51D105}" presName="parTx" presStyleLbl="revTx" presStyleIdx="2" presStyleCnt="5">
        <dgm:presLayoutVars>
          <dgm:chMax val="0"/>
          <dgm:chPref val="0"/>
        </dgm:presLayoutVars>
      </dgm:prSet>
      <dgm:spPr/>
    </dgm:pt>
    <dgm:pt modelId="{65BD9DC2-D44B-422A-A701-BDE5E718340F}" type="pres">
      <dgm:prSet presAssocID="{D63A6178-D646-4E87-9186-CE25E4FAEF67}" presName="sibTrans" presStyleCnt="0"/>
      <dgm:spPr/>
    </dgm:pt>
    <dgm:pt modelId="{33D4139C-CDB4-4AE8-8A5C-850D9CBE8FFA}" type="pres">
      <dgm:prSet presAssocID="{6B140C7F-CAAD-48EB-B8F0-EF0AC16B8316}" presName="compNode" presStyleCnt="0"/>
      <dgm:spPr/>
    </dgm:pt>
    <dgm:pt modelId="{759CA2B8-C4DF-42E1-A12A-58ACCD300740}" type="pres">
      <dgm:prSet presAssocID="{6B140C7F-CAAD-48EB-B8F0-EF0AC16B8316}" presName="bgRect" presStyleLbl="bgShp" presStyleIdx="3" presStyleCnt="5"/>
      <dgm:spPr/>
    </dgm:pt>
    <dgm:pt modelId="{D1425EEC-E31C-4AF9-B5CB-E0038449A2E6}" type="pres">
      <dgm:prSet presAssocID="{6B140C7F-CAAD-48EB-B8F0-EF0AC16B831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1A6256C-BFC0-4072-AD20-A38D311AB295}" type="pres">
      <dgm:prSet presAssocID="{6B140C7F-CAAD-48EB-B8F0-EF0AC16B8316}" presName="spaceRect" presStyleCnt="0"/>
      <dgm:spPr/>
    </dgm:pt>
    <dgm:pt modelId="{91ECBA45-6577-40FD-933C-E8612A4A7396}" type="pres">
      <dgm:prSet presAssocID="{6B140C7F-CAAD-48EB-B8F0-EF0AC16B8316}" presName="parTx" presStyleLbl="revTx" presStyleIdx="3" presStyleCnt="5">
        <dgm:presLayoutVars>
          <dgm:chMax val="0"/>
          <dgm:chPref val="0"/>
        </dgm:presLayoutVars>
      </dgm:prSet>
      <dgm:spPr/>
    </dgm:pt>
    <dgm:pt modelId="{A1340526-C6B0-44D9-8B7B-E9624C81AC12}" type="pres">
      <dgm:prSet presAssocID="{CAAF543C-1849-4C7F-8BF6-78A80773D59D}" presName="sibTrans" presStyleCnt="0"/>
      <dgm:spPr/>
    </dgm:pt>
    <dgm:pt modelId="{58F23902-A175-45DF-A53B-331FCB16A807}" type="pres">
      <dgm:prSet presAssocID="{7E5EB1C4-EFD6-4952-8094-2984F0BEB837}" presName="compNode" presStyleCnt="0"/>
      <dgm:spPr/>
    </dgm:pt>
    <dgm:pt modelId="{52E5A028-A2E0-4B40-A076-EC92D5921CCF}" type="pres">
      <dgm:prSet presAssocID="{7E5EB1C4-EFD6-4952-8094-2984F0BEB837}" presName="bgRect" presStyleLbl="bgShp" presStyleIdx="4" presStyleCnt="5"/>
      <dgm:spPr/>
    </dgm:pt>
    <dgm:pt modelId="{35EFC5D9-5CEB-49F4-A348-9675184ACCB8}" type="pres">
      <dgm:prSet presAssocID="{7E5EB1C4-EFD6-4952-8094-2984F0BEB83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7DC1D7D-942E-48AD-9657-3610CF4F9DCE}" type="pres">
      <dgm:prSet presAssocID="{7E5EB1C4-EFD6-4952-8094-2984F0BEB837}" presName="spaceRect" presStyleCnt="0"/>
      <dgm:spPr/>
    </dgm:pt>
    <dgm:pt modelId="{AB322FFC-BBDE-45C6-B9C9-A8CBDDCFC107}" type="pres">
      <dgm:prSet presAssocID="{7E5EB1C4-EFD6-4952-8094-2984F0BEB83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3511207-78C5-4D30-B194-13EB99B439E2}" type="presOf" srcId="{6B140C7F-CAAD-48EB-B8F0-EF0AC16B8316}" destId="{91ECBA45-6577-40FD-933C-E8612A4A7396}" srcOrd="0" destOrd="0" presId="urn:microsoft.com/office/officeart/2018/2/layout/IconVerticalSolidList"/>
    <dgm:cxn modelId="{0D93F645-0416-4932-A030-655B3461B2C8}" srcId="{D9429214-EEEB-417B-B217-0862E8882C9A}" destId="{2FF266E3-DEFD-4D04-AD7A-8156784A44A7}" srcOrd="1" destOrd="0" parTransId="{2B2A3C9E-8C5E-4E55-AD25-B3542ACE8F45}" sibTransId="{25FD2191-86EB-4A6F-9F9A-EC6F3E2C86EE}"/>
    <dgm:cxn modelId="{08C92146-A6BC-4D0F-9A9B-F774E09A2533}" srcId="{D9429214-EEEB-417B-B217-0862E8882C9A}" destId="{6B140C7F-CAAD-48EB-B8F0-EF0AC16B8316}" srcOrd="3" destOrd="0" parTransId="{EFEF3D2C-C948-4C61-9AD1-2AE511551CA7}" sibTransId="{CAAF543C-1849-4C7F-8BF6-78A80773D59D}"/>
    <dgm:cxn modelId="{090A0669-76DB-4C9B-8968-23F83298DA73}" type="presOf" srcId="{2FF266E3-DEFD-4D04-AD7A-8156784A44A7}" destId="{724F733E-C459-426E-BBEC-744CA9558960}" srcOrd="0" destOrd="0" presId="urn:microsoft.com/office/officeart/2018/2/layout/IconVerticalSolidList"/>
    <dgm:cxn modelId="{00F04F4A-F5D9-4EE0-80F9-9B2A1B091F62}" type="presOf" srcId="{701E23B7-0342-4F82-93C0-8B5A55547A03}" destId="{1206F497-459D-4951-9738-77F9476550EE}" srcOrd="0" destOrd="0" presId="urn:microsoft.com/office/officeart/2018/2/layout/IconVerticalSolidList"/>
    <dgm:cxn modelId="{C4D23972-A250-4AB7-BC09-808B57FCC4A4}" srcId="{D9429214-EEEB-417B-B217-0862E8882C9A}" destId="{701E23B7-0342-4F82-93C0-8B5A55547A03}" srcOrd="0" destOrd="0" parTransId="{CF4E0171-061E-4CB2-A1A3-3EA2200CADFD}" sibTransId="{3E1AB386-DB3E-4911-A5C7-24925862B953}"/>
    <dgm:cxn modelId="{9BA13B9C-B156-47A7-ABEE-7341F63313F7}" srcId="{D9429214-EEEB-417B-B217-0862E8882C9A}" destId="{7E5EB1C4-EFD6-4952-8094-2984F0BEB837}" srcOrd="4" destOrd="0" parTransId="{B0216234-D4FB-4BA9-BCFB-36B51E57C2AC}" sibTransId="{1299A814-D0DB-40F5-9B15-51CC93D92F01}"/>
    <dgm:cxn modelId="{A8BDBDA3-CDD6-4D16-9DBC-B67F656BA94C}" srcId="{D9429214-EEEB-417B-B217-0862E8882C9A}" destId="{5D5FDC60-1B63-4A88-A9F4-D165DF51D105}" srcOrd="2" destOrd="0" parTransId="{DC7C041C-7938-4A61-8220-E296B0168DB8}" sibTransId="{D63A6178-D646-4E87-9186-CE25E4FAEF67}"/>
    <dgm:cxn modelId="{FF017EB2-30E5-424A-8702-C0F2371D1708}" type="presOf" srcId="{7E5EB1C4-EFD6-4952-8094-2984F0BEB837}" destId="{AB322FFC-BBDE-45C6-B9C9-A8CBDDCFC107}" srcOrd="0" destOrd="0" presId="urn:microsoft.com/office/officeart/2018/2/layout/IconVerticalSolidList"/>
    <dgm:cxn modelId="{BAF5B6BB-2560-4C0A-A60E-0BF4763D3F1E}" type="presOf" srcId="{5D5FDC60-1B63-4A88-A9F4-D165DF51D105}" destId="{EF0F83C3-4FD5-4509-8309-8BD4C41FB502}" srcOrd="0" destOrd="0" presId="urn:microsoft.com/office/officeart/2018/2/layout/IconVerticalSolidList"/>
    <dgm:cxn modelId="{0999E9F7-7DC8-421E-BEED-F666E12957E9}" type="presOf" srcId="{D9429214-EEEB-417B-B217-0862E8882C9A}" destId="{88C2C285-EE36-4677-82D0-E158CB0F89A8}" srcOrd="0" destOrd="0" presId="urn:microsoft.com/office/officeart/2018/2/layout/IconVerticalSolidList"/>
    <dgm:cxn modelId="{CF6152BE-E679-4D5D-A6DE-95E17F5E4035}" type="presParOf" srcId="{88C2C285-EE36-4677-82D0-E158CB0F89A8}" destId="{11332C0D-EF78-4D0B-83BC-8E5ABFAC5309}" srcOrd="0" destOrd="0" presId="urn:microsoft.com/office/officeart/2018/2/layout/IconVerticalSolidList"/>
    <dgm:cxn modelId="{67E8F486-1714-491E-AD60-E4D9E8AF7C11}" type="presParOf" srcId="{11332C0D-EF78-4D0B-83BC-8E5ABFAC5309}" destId="{06E956F1-F896-4A1A-8BBF-8000F9E12598}" srcOrd="0" destOrd="0" presId="urn:microsoft.com/office/officeart/2018/2/layout/IconVerticalSolidList"/>
    <dgm:cxn modelId="{43AFAC1D-14E3-4CA3-B03A-F7997A643AA6}" type="presParOf" srcId="{11332C0D-EF78-4D0B-83BC-8E5ABFAC5309}" destId="{FD87762D-00C3-48B5-B639-A6CB77012B84}" srcOrd="1" destOrd="0" presId="urn:microsoft.com/office/officeart/2018/2/layout/IconVerticalSolidList"/>
    <dgm:cxn modelId="{9263769E-A7EF-438D-834F-18C687C4291C}" type="presParOf" srcId="{11332C0D-EF78-4D0B-83BC-8E5ABFAC5309}" destId="{B2D707E8-1333-48E0-B78E-2D3E02036DFC}" srcOrd="2" destOrd="0" presId="urn:microsoft.com/office/officeart/2018/2/layout/IconVerticalSolidList"/>
    <dgm:cxn modelId="{3AFEEC5E-2048-47E9-AABA-D21FB89D1D0F}" type="presParOf" srcId="{11332C0D-EF78-4D0B-83BC-8E5ABFAC5309}" destId="{1206F497-459D-4951-9738-77F9476550EE}" srcOrd="3" destOrd="0" presId="urn:microsoft.com/office/officeart/2018/2/layout/IconVerticalSolidList"/>
    <dgm:cxn modelId="{98A5D1B2-B14F-41D6-9AC6-18E8A797D523}" type="presParOf" srcId="{88C2C285-EE36-4677-82D0-E158CB0F89A8}" destId="{958C99A5-3061-4067-8822-0268047F6237}" srcOrd="1" destOrd="0" presId="urn:microsoft.com/office/officeart/2018/2/layout/IconVerticalSolidList"/>
    <dgm:cxn modelId="{FD33E3C9-9CE9-423A-B0CD-9873F54F7067}" type="presParOf" srcId="{88C2C285-EE36-4677-82D0-E158CB0F89A8}" destId="{AF108EC8-36CC-44ED-9797-56DBFAD8A470}" srcOrd="2" destOrd="0" presId="urn:microsoft.com/office/officeart/2018/2/layout/IconVerticalSolidList"/>
    <dgm:cxn modelId="{1AF1B3FA-E1DD-4CBF-9971-6BECED441A50}" type="presParOf" srcId="{AF108EC8-36CC-44ED-9797-56DBFAD8A470}" destId="{DDB05895-7DD5-420C-919E-7D4D5686839A}" srcOrd="0" destOrd="0" presId="urn:microsoft.com/office/officeart/2018/2/layout/IconVerticalSolidList"/>
    <dgm:cxn modelId="{5451D16B-E65A-4913-9147-342B0AD70908}" type="presParOf" srcId="{AF108EC8-36CC-44ED-9797-56DBFAD8A470}" destId="{E88F031B-5E6C-4716-AD1F-CFCA177D8437}" srcOrd="1" destOrd="0" presId="urn:microsoft.com/office/officeart/2018/2/layout/IconVerticalSolidList"/>
    <dgm:cxn modelId="{3CD7B91A-3DC7-49B6-9208-669B5362C550}" type="presParOf" srcId="{AF108EC8-36CC-44ED-9797-56DBFAD8A470}" destId="{882DD4C1-A727-4B0E-BA52-7669F49CB9F1}" srcOrd="2" destOrd="0" presId="urn:microsoft.com/office/officeart/2018/2/layout/IconVerticalSolidList"/>
    <dgm:cxn modelId="{12E5456A-8C2A-4EF6-9D41-863BB4DA510F}" type="presParOf" srcId="{AF108EC8-36CC-44ED-9797-56DBFAD8A470}" destId="{724F733E-C459-426E-BBEC-744CA9558960}" srcOrd="3" destOrd="0" presId="urn:microsoft.com/office/officeart/2018/2/layout/IconVerticalSolidList"/>
    <dgm:cxn modelId="{85712EC3-8790-4020-A833-3AC470DA975C}" type="presParOf" srcId="{88C2C285-EE36-4677-82D0-E158CB0F89A8}" destId="{130DB141-3D62-4C97-A3FC-8DED6BCF09C9}" srcOrd="3" destOrd="0" presId="urn:microsoft.com/office/officeart/2018/2/layout/IconVerticalSolidList"/>
    <dgm:cxn modelId="{37666014-4003-435F-9DAE-A79EE6E7DAF0}" type="presParOf" srcId="{88C2C285-EE36-4677-82D0-E158CB0F89A8}" destId="{34958B2D-BA58-465A-A029-0940831391C0}" srcOrd="4" destOrd="0" presId="urn:microsoft.com/office/officeart/2018/2/layout/IconVerticalSolidList"/>
    <dgm:cxn modelId="{6849364F-1224-45FC-9BDC-1249FBD25A1B}" type="presParOf" srcId="{34958B2D-BA58-465A-A029-0940831391C0}" destId="{193582D3-8F10-4879-A1DA-38183997C6AD}" srcOrd="0" destOrd="0" presId="urn:microsoft.com/office/officeart/2018/2/layout/IconVerticalSolidList"/>
    <dgm:cxn modelId="{9F946C1F-5577-4687-9B1B-F0AE19042718}" type="presParOf" srcId="{34958B2D-BA58-465A-A029-0940831391C0}" destId="{E891753F-8B6A-4295-B96F-1347E3C3BC29}" srcOrd="1" destOrd="0" presId="urn:microsoft.com/office/officeart/2018/2/layout/IconVerticalSolidList"/>
    <dgm:cxn modelId="{038B673D-58AA-42B4-BB13-DE97998261B9}" type="presParOf" srcId="{34958B2D-BA58-465A-A029-0940831391C0}" destId="{55BD4377-F57B-4DAA-B1BF-7393637D4E76}" srcOrd="2" destOrd="0" presId="urn:microsoft.com/office/officeart/2018/2/layout/IconVerticalSolidList"/>
    <dgm:cxn modelId="{2E765F5B-F8AA-4146-9652-E47D4C8CB1DE}" type="presParOf" srcId="{34958B2D-BA58-465A-A029-0940831391C0}" destId="{EF0F83C3-4FD5-4509-8309-8BD4C41FB502}" srcOrd="3" destOrd="0" presId="urn:microsoft.com/office/officeart/2018/2/layout/IconVerticalSolidList"/>
    <dgm:cxn modelId="{4FB4EDB0-F2BD-4479-8C2B-D80E96CA9736}" type="presParOf" srcId="{88C2C285-EE36-4677-82D0-E158CB0F89A8}" destId="{65BD9DC2-D44B-422A-A701-BDE5E718340F}" srcOrd="5" destOrd="0" presId="urn:microsoft.com/office/officeart/2018/2/layout/IconVerticalSolidList"/>
    <dgm:cxn modelId="{399421B7-9D3B-4DC6-92BD-1F62B4393C79}" type="presParOf" srcId="{88C2C285-EE36-4677-82D0-E158CB0F89A8}" destId="{33D4139C-CDB4-4AE8-8A5C-850D9CBE8FFA}" srcOrd="6" destOrd="0" presId="urn:microsoft.com/office/officeart/2018/2/layout/IconVerticalSolidList"/>
    <dgm:cxn modelId="{05D4DAA4-0A9A-4520-99D8-43A7C2DDFEAD}" type="presParOf" srcId="{33D4139C-CDB4-4AE8-8A5C-850D9CBE8FFA}" destId="{759CA2B8-C4DF-42E1-A12A-58ACCD300740}" srcOrd="0" destOrd="0" presId="urn:microsoft.com/office/officeart/2018/2/layout/IconVerticalSolidList"/>
    <dgm:cxn modelId="{D169E35B-621F-466E-9C6D-E3BD143B751A}" type="presParOf" srcId="{33D4139C-CDB4-4AE8-8A5C-850D9CBE8FFA}" destId="{D1425EEC-E31C-4AF9-B5CB-E0038449A2E6}" srcOrd="1" destOrd="0" presId="urn:microsoft.com/office/officeart/2018/2/layout/IconVerticalSolidList"/>
    <dgm:cxn modelId="{3B467822-09AC-4381-AA6D-3430BF389FC3}" type="presParOf" srcId="{33D4139C-CDB4-4AE8-8A5C-850D9CBE8FFA}" destId="{51A6256C-BFC0-4072-AD20-A38D311AB295}" srcOrd="2" destOrd="0" presId="urn:microsoft.com/office/officeart/2018/2/layout/IconVerticalSolidList"/>
    <dgm:cxn modelId="{AE6CB6EE-BD02-49AF-A328-A7F488B412D3}" type="presParOf" srcId="{33D4139C-CDB4-4AE8-8A5C-850D9CBE8FFA}" destId="{91ECBA45-6577-40FD-933C-E8612A4A7396}" srcOrd="3" destOrd="0" presId="urn:microsoft.com/office/officeart/2018/2/layout/IconVerticalSolidList"/>
    <dgm:cxn modelId="{09431241-9A36-4AB3-88C3-F1A8C3281B88}" type="presParOf" srcId="{88C2C285-EE36-4677-82D0-E158CB0F89A8}" destId="{A1340526-C6B0-44D9-8B7B-E9624C81AC12}" srcOrd="7" destOrd="0" presId="urn:microsoft.com/office/officeart/2018/2/layout/IconVerticalSolidList"/>
    <dgm:cxn modelId="{3ED6167D-8181-4A60-8342-A78BE6BE01E8}" type="presParOf" srcId="{88C2C285-EE36-4677-82D0-E158CB0F89A8}" destId="{58F23902-A175-45DF-A53B-331FCB16A807}" srcOrd="8" destOrd="0" presId="urn:microsoft.com/office/officeart/2018/2/layout/IconVerticalSolidList"/>
    <dgm:cxn modelId="{E0A4CCEE-3E5A-4593-9599-47AF94046687}" type="presParOf" srcId="{58F23902-A175-45DF-A53B-331FCB16A807}" destId="{52E5A028-A2E0-4B40-A076-EC92D5921CCF}" srcOrd="0" destOrd="0" presId="urn:microsoft.com/office/officeart/2018/2/layout/IconVerticalSolidList"/>
    <dgm:cxn modelId="{052F7026-AAF2-41C6-983F-02A9A755D7C8}" type="presParOf" srcId="{58F23902-A175-45DF-A53B-331FCB16A807}" destId="{35EFC5D9-5CEB-49F4-A348-9675184ACCB8}" srcOrd="1" destOrd="0" presId="urn:microsoft.com/office/officeart/2018/2/layout/IconVerticalSolidList"/>
    <dgm:cxn modelId="{77B986B1-1FDA-4F6E-B3DA-5BB6F1DDA335}" type="presParOf" srcId="{58F23902-A175-45DF-A53B-331FCB16A807}" destId="{57DC1D7D-942E-48AD-9657-3610CF4F9DCE}" srcOrd="2" destOrd="0" presId="urn:microsoft.com/office/officeart/2018/2/layout/IconVerticalSolidList"/>
    <dgm:cxn modelId="{D46387BC-15A5-4F24-AFE3-8163CE88A3DD}" type="presParOf" srcId="{58F23902-A175-45DF-A53B-331FCB16A807}" destId="{AB322FFC-BBDE-45C6-B9C9-A8CBDDCFC1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E448C1-9019-46E0-BE62-D0445F3FE30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2CD889C-C999-4D11-A21B-EC603FEE9104}">
      <dgm:prSet/>
      <dgm:spPr/>
      <dgm:t>
        <a:bodyPr/>
        <a:lstStyle/>
        <a:p>
          <a:pPr>
            <a:defRPr cap="all"/>
          </a:pPr>
          <a:r>
            <a:rPr lang="en-US"/>
            <a:t>Wide range of minority populations: The chart shows significant variation in minority percentages across area codes, ranging from near 0% to over 80%.</a:t>
          </a:r>
        </a:p>
      </dgm:t>
    </dgm:pt>
    <dgm:pt modelId="{D383C5B0-B8DD-4872-924D-42A8088BF8D6}" type="parTrans" cxnId="{5731D983-FF12-4756-88FC-558801250B64}">
      <dgm:prSet/>
      <dgm:spPr/>
      <dgm:t>
        <a:bodyPr/>
        <a:lstStyle/>
        <a:p>
          <a:endParaRPr lang="en-US"/>
        </a:p>
      </dgm:t>
    </dgm:pt>
    <dgm:pt modelId="{BFA2C544-8F10-4C12-8AED-525BED245E30}" type="sibTrans" cxnId="{5731D983-FF12-4756-88FC-558801250B64}">
      <dgm:prSet/>
      <dgm:spPr/>
      <dgm:t>
        <a:bodyPr/>
        <a:lstStyle/>
        <a:p>
          <a:endParaRPr lang="en-US"/>
        </a:p>
      </dgm:t>
    </dgm:pt>
    <dgm:pt modelId="{ED0AF582-478A-4AF5-B9D9-735C5AF7CA79}">
      <dgm:prSet/>
      <dgm:spPr/>
      <dgm:t>
        <a:bodyPr/>
        <a:lstStyle/>
        <a:p>
          <a:pPr>
            <a:defRPr cap="all"/>
          </a:pPr>
          <a:r>
            <a:rPr lang="en-US" dirty="0"/>
            <a:t>Clustering in mid-range: A dense cluster of data points appears in the 20-40% minority range, indicating this is a common demographic makeup for many areas.</a:t>
          </a:r>
        </a:p>
      </dgm:t>
    </dgm:pt>
    <dgm:pt modelId="{91376262-1F3A-4289-BE07-2A31D5C3C308}" type="parTrans" cxnId="{07317ADA-0ACE-4910-A349-20001C880273}">
      <dgm:prSet/>
      <dgm:spPr/>
      <dgm:t>
        <a:bodyPr/>
        <a:lstStyle/>
        <a:p>
          <a:endParaRPr lang="en-US"/>
        </a:p>
      </dgm:t>
    </dgm:pt>
    <dgm:pt modelId="{17CDD08C-CC9E-41B7-BB59-FC92F392B975}" type="sibTrans" cxnId="{07317ADA-0ACE-4910-A349-20001C880273}">
      <dgm:prSet/>
      <dgm:spPr/>
      <dgm:t>
        <a:bodyPr/>
        <a:lstStyle/>
        <a:p>
          <a:endParaRPr lang="en-US"/>
        </a:p>
      </dgm:t>
    </dgm:pt>
    <dgm:pt modelId="{F96ECAF2-ED00-40BE-8E6E-F00F17F09CB6}">
      <dgm:prSet/>
      <dgm:spPr/>
      <dgm:t>
        <a:bodyPr/>
        <a:lstStyle/>
        <a:p>
          <a:pPr>
            <a:defRPr cap="all"/>
          </a:pPr>
          <a:r>
            <a:rPr lang="en-US"/>
            <a:t>Extreme cases present: Some areas show very high (80%+) or very low (near 0%) minority populations, highlighting the existence of both highly diverse and more homogeneous communities.</a:t>
          </a:r>
        </a:p>
      </dgm:t>
    </dgm:pt>
    <dgm:pt modelId="{4FAE8EDA-32B2-40E2-989A-F8DCBEAA21E5}" type="parTrans" cxnId="{A73AC4A7-7C8B-4507-A42C-AA37D6946D52}">
      <dgm:prSet/>
      <dgm:spPr/>
      <dgm:t>
        <a:bodyPr/>
        <a:lstStyle/>
        <a:p>
          <a:endParaRPr lang="en-US"/>
        </a:p>
      </dgm:t>
    </dgm:pt>
    <dgm:pt modelId="{19FD7F97-D05B-4B14-9DBF-6253FCAE323A}" type="sibTrans" cxnId="{A73AC4A7-7C8B-4507-A42C-AA37D6946D52}">
      <dgm:prSet/>
      <dgm:spPr/>
      <dgm:t>
        <a:bodyPr/>
        <a:lstStyle/>
        <a:p>
          <a:endParaRPr lang="en-US"/>
        </a:p>
      </dgm:t>
    </dgm:pt>
    <dgm:pt modelId="{2760B3DA-DA8F-4EFB-9AD0-EA6C5DE000B4}">
      <dgm:prSet/>
      <dgm:spPr/>
      <dgm:t>
        <a:bodyPr/>
        <a:lstStyle/>
        <a:p>
          <a:pPr>
            <a:defRPr cap="all"/>
          </a:pPr>
          <a:r>
            <a:rPr lang="en-US"/>
            <a:t>Varied spread within codes: Some area codes (e.g., around 5, 25, and 45) display a wider vertical spread, suggesting more demographic variability within these specific regions.</a:t>
          </a:r>
        </a:p>
      </dgm:t>
    </dgm:pt>
    <dgm:pt modelId="{18727247-C495-445C-BA48-0C55EA997320}" type="parTrans" cxnId="{795997D5-684D-40FF-9B84-9290233BA151}">
      <dgm:prSet/>
      <dgm:spPr/>
      <dgm:t>
        <a:bodyPr/>
        <a:lstStyle/>
        <a:p>
          <a:endParaRPr lang="en-US"/>
        </a:p>
      </dgm:t>
    </dgm:pt>
    <dgm:pt modelId="{9CF5B8BE-A8BA-449B-A07B-C7B8A2EDF57F}" type="sibTrans" cxnId="{795997D5-684D-40FF-9B84-9290233BA151}">
      <dgm:prSet/>
      <dgm:spPr/>
      <dgm:t>
        <a:bodyPr/>
        <a:lstStyle/>
        <a:p>
          <a:endParaRPr lang="en-US"/>
        </a:p>
      </dgm:t>
    </dgm:pt>
    <dgm:pt modelId="{8854C91B-D426-4BD0-98AE-FFDEA0A0C7E3}" type="pres">
      <dgm:prSet presAssocID="{F7E448C1-9019-46E0-BE62-D0445F3FE301}" presName="root" presStyleCnt="0">
        <dgm:presLayoutVars>
          <dgm:dir/>
          <dgm:resizeHandles val="exact"/>
        </dgm:presLayoutVars>
      </dgm:prSet>
      <dgm:spPr/>
    </dgm:pt>
    <dgm:pt modelId="{193A45B4-8474-4657-B230-31521B4E7EA6}" type="pres">
      <dgm:prSet presAssocID="{02CD889C-C999-4D11-A21B-EC603FEE9104}" presName="compNode" presStyleCnt="0"/>
      <dgm:spPr/>
    </dgm:pt>
    <dgm:pt modelId="{957B0678-8661-4B80-BF17-0E740E505692}" type="pres">
      <dgm:prSet presAssocID="{02CD889C-C999-4D11-A21B-EC603FEE910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DE43D1C-C721-4B5E-94E1-6CB52617BCD1}" type="pres">
      <dgm:prSet presAssocID="{02CD889C-C999-4D11-A21B-EC603FEE91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1E46514-8CFD-4620-9174-E5812C544818}" type="pres">
      <dgm:prSet presAssocID="{02CD889C-C999-4D11-A21B-EC603FEE9104}" presName="spaceRect" presStyleCnt="0"/>
      <dgm:spPr/>
    </dgm:pt>
    <dgm:pt modelId="{8B1EC996-D16E-46D4-BBB1-15317F36BB05}" type="pres">
      <dgm:prSet presAssocID="{02CD889C-C999-4D11-A21B-EC603FEE9104}" presName="textRect" presStyleLbl="revTx" presStyleIdx="0" presStyleCnt="4">
        <dgm:presLayoutVars>
          <dgm:chMax val="1"/>
          <dgm:chPref val="1"/>
        </dgm:presLayoutVars>
      </dgm:prSet>
      <dgm:spPr/>
    </dgm:pt>
    <dgm:pt modelId="{D207AF50-0133-48A3-9DEB-A3D5EAF49F2E}" type="pres">
      <dgm:prSet presAssocID="{BFA2C544-8F10-4C12-8AED-525BED245E30}" presName="sibTrans" presStyleCnt="0"/>
      <dgm:spPr/>
    </dgm:pt>
    <dgm:pt modelId="{CECB5A5E-115A-44F2-A0F4-B18116A0B69E}" type="pres">
      <dgm:prSet presAssocID="{ED0AF582-478A-4AF5-B9D9-735C5AF7CA79}" presName="compNode" presStyleCnt="0"/>
      <dgm:spPr/>
    </dgm:pt>
    <dgm:pt modelId="{630DE56A-F806-42C5-A9D8-CFF2FF57740E}" type="pres">
      <dgm:prSet presAssocID="{ED0AF582-478A-4AF5-B9D9-735C5AF7CA7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8E0A69B-9240-43C9-A69B-6CAB00FD8C6A}" type="pres">
      <dgm:prSet presAssocID="{ED0AF582-478A-4AF5-B9D9-735C5AF7CA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EC4763-175F-4C66-8118-456AD1CF41F8}" type="pres">
      <dgm:prSet presAssocID="{ED0AF582-478A-4AF5-B9D9-735C5AF7CA79}" presName="spaceRect" presStyleCnt="0"/>
      <dgm:spPr/>
    </dgm:pt>
    <dgm:pt modelId="{2ED5D75C-278F-44B2-A505-7D2D55ADFD7E}" type="pres">
      <dgm:prSet presAssocID="{ED0AF582-478A-4AF5-B9D9-735C5AF7CA79}" presName="textRect" presStyleLbl="revTx" presStyleIdx="1" presStyleCnt="4">
        <dgm:presLayoutVars>
          <dgm:chMax val="1"/>
          <dgm:chPref val="1"/>
        </dgm:presLayoutVars>
      </dgm:prSet>
      <dgm:spPr/>
    </dgm:pt>
    <dgm:pt modelId="{8E025D06-3626-4878-9265-2832E6D8F746}" type="pres">
      <dgm:prSet presAssocID="{17CDD08C-CC9E-41B7-BB59-FC92F392B975}" presName="sibTrans" presStyleCnt="0"/>
      <dgm:spPr/>
    </dgm:pt>
    <dgm:pt modelId="{15232EB0-9FCA-460C-86CA-DACF969AC747}" type="pres">
      <dgm:prSet presAssocID="{F96ECAF2-ED00-40BE-8E6E-F00F17F09CB6}" presName="compNode" presStyleCnt="0"/>
      <dgm:spPr/>
    </dgm:pt>
    <dgm:pt modelId="{44D941EF-7B44-415D-BF16-069EF78424BD}" type="pres">
      <dgm:prSet presAssocID="{F96ECAF2-ED00-40BE-8E6E-F00F17F09CB6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2FD1705-2E21-4474-B26F-E162FC83B980}" type="pres">
      <dgm:prSet presAssocID="{F96ECAF2-ED00-40BE-8E6E-F00F17F09C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ndy Cane"/>
        </a:ext>
      </dgm:extLst>
    </dgm:pt>
    <dgm:pt modelId="{30DF2B0A-7198-4BA4-9E56-9F818942C07E}" type="pres">
      <dgm:prSet presAssocID="{F96ECAF2-ED00-40BE-8E6E-F00F17F09CB6}" presName="spaceRect" presStyleCnt="0"/>
      <dgm:spPr/>
    </dgm:pt>
    <dgm:pt modelId="{B6A8170F-57DB-42DB-8897-010BB2F28229}" type="pres">
      <dgm:prSet presAssocID="{F96ECAF2-ED00-40BE-8E6E-F00F17F09CB6}" presName="textRect" presStyleLbl="revTx" presStyleIdx="2" presStyleCnt="4">
        <dgm:presLayoutVars>
          <dgm:chMax val="1"/>
          <dgm:chPref val="1"/>
        </dgm:presLayoutVars>
      </dgm:prSet>
      <dgm:spPr/>
    </dgm:pt>
    <dgm:pt modelId="{61C4DDD4-CBF0-421F-BB49-DC4C3985EBF5}" type="pres">
      <dgm:prSet presAssocID="{19FD7F97-D05B-4B14-9DBF-6253FCAE323A}" presName="sibTrans" presStyleCnt="0"/>
      <dgm:spPr/>
    </dgm:pt>
    <dgm:pt modelId="{49E40B7B-E7FE-435F-8185-0812390E899B}" type="pres">
      <dgm:prSet presAssocID="{2760B3DA-DA8F-4EFB-9AD0-EA6C5DE000B4}" presName="compNode" presStyleCnt="0"/>
      <dgm:spPr/>
    </dgm:pt>
    <dgm:pt modelId="{32C78F64-3938-4D6D-BEB3-485006DB8DD2}" type="pres">
      <dgm:prSet presAssocID="{2760B3DA-DA8F-4EFB-9AD0-EA6C5DE000B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DC1B91B-8FCC-4295-AD6E-81ED5152AD3B}" type="pres">
      <dgm:prSet presAssocID="{2760B3DA-DA8F-4EFB-9AD0-EA6C5DE000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014F8C8-78E8-470E-8691-3C977603C751}" type="pres">
      <dgm:prSet presAssocID="{2760B3DA-DA8F-4EFB-9AD0-EA6C5DE000B4}" presName="spaceRect" presStyleCnt="0"/>
      <dgm:spPr/>
    </dgm:pt>
    <dgm:pt modelId="{B173D3FA-7F43-4473-8866-3F10FD28D1D6}" type="pres">
      <dgm:prSet presAssocID="{2760B3DA-DA8F-4EFB-9AD0-EA6C5DE000B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22A0611-8636-42EE-AB6A-6C4E1CA84F87}" type="presOf" srcId="{02CD889C-C999-4D11-A21B-EC603FEE9104}" destId="{8B1EC996-D16E-46D4-BBB1-15317F36BB05}" srcOrd="0" destOrd="0" presId="urn:microsoft.com/office/officeart/2018/5/layout/IconLeafLabelList"/>
    <dgm:cxn modelId="{2448983D-B385-49D0-88FF-A0D2DD298672}" type="presOf" srcId="{F7E448C1-9019-46E0-BE62-D0445F3FE301}" destId="{8854C91B-D426-4BD0-98AE-FFDEA0A0C7E3}" srcOrd="0" destOrd="0" presId="urn:microsoft.com/office/officeart/2018/5/layout/IconLeafLabelList"/>
    <dgm:cxn modelId="{975CD77F-15CF-48A4-9D74-37F9AA1A6E08}" type="presOf" srcId="{ED0AF582-478A-4AF5-B9D9-735C5AF7CA79}" destId="{2ED5D75C-278F-44B2-A505-7D2D55ADFD7E}" srcOrd="0" destOrd="0" presId="urn:microsoft.com/office/officeart/2018/5/layout/IconLeafLabelList"/>
    <dgm:cxn modelId="{5731D983-FF12-4756-88FC-558801250B64}" srcId="{F7E448C1-9019-46E0-BE62-D0445F3FE301}" destId="{02CD889C-C999-4D11-A21B-EC603FEE9104}" srcOrd="0" destOrd="0" parTransId="{D383C5B0-B8DD-4872-924D-42A8088BF8D6}" sibTransId="{BFA2C544-8F10-4C12-8AED-525BED245E30}"/>
    <dgm:cxn modelId="{A73AC4A7-7C8B-4507-A42C-AA37D6946D52}" srcId="{F7E448C1-9019-46E0-BE62-D0445F3FE301}" destId="{F96ECAF2-ED00-40BE-8E6E-F00F17F09CB6}" srcOrd="2" destOrd="0" parTransId="{4FAE8EDA-32B2-40E2-989A-F8DCBEAA21E5}" sibTransId="{19FD7F97-D05B-4B14-9DBF-6253FCAE323A}"/>
    <dgm:cxn modelId="{B4B246AF-98C8-431A-995D-30E9AA480E60}" type="presOf" srcId="{2760B3DA-DA8F-4EFB-9AD0-EA6C5DE000B4}" destId="{B173D3FA-7F43-4473-8866-3F10FD28D1D6}" srcOrd="0" destOrd="0" presId="urn:microsoft.com/office/officeart/2018/5/layout/IconLeafLabelList"/>
    <dgm:cxn modelId="{795997D5-684D-40FF-9B84-9290233BA151}" srcId="{F7E448C1-9019-46E0-BE62-D0445F3FE301}" destId="{2760B3DA-DA8F-4EFB-9AD0-EA6C5DE000B4}" srcOrd="3" destOrd="0" parTransId="{18727247-C495-445C-BA48-0C55EA997320}" sibTransId="{9CF5B8BE-A8BA-449B-A07B-C7B8A2EDF57F}"/>
    <dgm:cxn modelId="{07317ADA-0ACE-4910-A349-20001C880273}" srcId="{F7E448C1-9019-46E0-BE62-D0445F3FE301}" destId="{ED0AF582-478A-4AF5-B9D9-735C5AF7CA79}" srcOrd="1" destOrd="0" parTransId="{91376262-1F3A-4289-BE07-2A31D5C3C308}" sibTransId="{17CDD08C-CC9E-41B7-BB59-FC92F392B975}"/>
    <dgm:cxn modelId="{8C5B69EA-3354-4E66-BFEE-D6EF27AEB43F}" type="presOf" srcId="{F96ECAF2-ED00-40BE-8E6E-F00F17F09CB6}" destId="{B6A8170F-57DB-42DB-8897-010BB2F28229}" srcOrd="0" destOrd="0" presId="urn:microsoft.com/office/officeart/2018/5/layout/IconLeafLabelList"/>
    <dgm:cxn modelId="{4791DAD4-5527-4E47-A604-0563C887277A}" type="presParOf" srcId="{8854C91B-D426-4BD0-98AE-FFDEA0A0C7E3}" destId="{193A45B4-8474-4657-B230-31521B4E7EA6}" srcOrd="0" destOrd="0" presId="urn:microsoft.com/office/officeart/2018/5/layout/IconLeafLabelList"/>
    <dgm:cxn modelId="{37C00C4F-6E73-4302-8906-711C2511AE84}" type="presParOf" srcId="{193A45B4-8474-4657-B230-31521B4E7EA6}" destId="{957B0678-8661-4B80-BF17-0E740E505692}" srcOrd="0" destOrd="0" presId="urn:microsoft.com/office/officeart/2018/5/layout/IconLeafLabelList"/>
    <dgm:cxn modelId="{D092D846-0D8C-466F-A304-CF8FC710F852}" type="presParOf" srcId="{193A45B4-8474-4657-B230-31521B4E7EA6}" destId="{EDE43D1C-C721-4B5E-94E1-6CB52617BCD1}" srcOrd="1" destOrd="0" presId="urn:microsoft.com/office/officeart/2018/5/layout/IconLeafLabelList"/>
    <dgm:cxn modelId="{DACF51F8-3278-4A0F-A8E4-FA92B6970DE1}" type="presParOf" srcId="{193A45B4-8474-4657-B230-31521B4E7EA6}" destId="{E1E46514-8CFD-4620-9174-E5812C544818}" srcOrd="2" destOrd="0" presId="urn:microsoft.com/office/officeart/2018/5/layout/IconLeafLabelList"/>
    <dgm:cxn modelId="{592D59D2-19B6-49C9-9843-89852DD0B945}" type="presParOf" srcId="{193A45B4-8474-4657-B230-31521B4E7EA6}" destId="{8B1EC996-D16E-46D4-BBB1-15317F36BB05}" srcOrd="3" destOrd="0" presId="urn:microsoft.com/office/officeart/2018/5/layout/IconLeafLabelList"/>
    <dgm:cxn modelId="{55AA7B8C-7B0B-4E9E-B7D1-CDDFE12D484A}" type="presParOf" srcId="{8854C91B-D426-4BD0-98AE-FFDEA0A0C7E3}" destId="{D207AF50-0133-48A3-9DEB-A3D5EAF49F2E}" srcOrd="1" destOrd="0" presId="urn:microsoft.com/office/officeart/2018/5/layout/IconLeafLabelList"/>
    <dgm:cxn modelId="{B5CB0F0F-DF79-475A-8EE0-4FF9552A40C2}" type="presParOf" srcId="{8854C91B-D426-4BD0-98AE-FFDEA0A0C7E3}" destId="{CECB5A5E-115A-44F2-A0F4-B18116A0B69E}" srcOrd="2" destOrd="0" presId="urn:microsoft.com/office/officeart/2018/5/layout/IconLeafLabelList"/>
    <dgm:cxn modelId="{B1A9A9C8-A425-4619-88A8-E0E2FC801C9E}" type="presParOf" srcId="{CECB5A5E-115A-44F2-A0F4-B18116A0B69E}" destId="{630DE56A-F806-42C5-A9D8-CFF2FF57740E}" srcOrd="0" destOrd="0" presId="urn:microsoft.com/office/officeart/2018/5/layout/IconLeafLabelList"/>
    <dgm:cxn modelId="{DDE71C4E-8552-4E9A-A5D2-23CAE3022E9A}" type="presParOf" srcId="{CECB5A5E-115A-44F2-A0F4-B18116A0B69E}" destId="{68E0A69B-9240-43C9-A69B-6CAB00FD8C6A}" srcOrd="1" destOrd="0" presId="urn:microsoft.com/office/officeart/2018/5/layout/IconLeafLabelList"/>
    <dgm:cxn modelId="{920A7327-7498-4544-8AD5-95FF920605DE}" type="presParOf" srcId="{CECB5A5E-115A-44F2-A0F4-B18116A0B69E}" destId="{20EC4763-175F-4C66-8118-456AD1CF41F8}" srcOrd="2" destOrd="0" presId="urn:microsoft.com/office/officeart/2018/5/layout/IconLeafLabelList"/>
    <dgm:cxn modelId="{1BF5B70D-0879-4DF7-BF82-A90D43000C3C}" type="presParOf" srcId="{CECB5A5E-115A-44F2-A0F4-B18116A0B69E}" destId="{2ED5D75C-278F-44B2-A505-7D2D55ADFD7E}" srcOrd="3" destOrd="0" presId="urn:microsoft.com/office/officeart/2018/5/layout/IconLeafLabelList"/>
    <dgm:cxn modelId="{DD03C01E-A49A-4373-B09C-0E684D138DE9}" type="presParOf" srcId="{8854C91B-D426-4BD0-98AE-FFDEA0A0C7E3}" destId="{8E025D06-3626-4878-9265-2832E6D8F746}" srcOrd="3" destOrd="0" presId="urn:microsoft.com/office/officeart/2018/5/layout/IconLeafLabelList"/>
    <dgm:cxn modelId="{68C49C9D-E9B3-413F-83EA-34913C8FF4F6}" type="presParOf" srcId="{8854C91B-D426-4BD0-98AE-FFDEA0A0C7E3}" destId="{15232EB0-9FCA-460C-86CA-DACF969AC747}" srcOrd="4" destOrd="0" presId="urn:microsoft.com/office/officeart/2018/5/layout/IconLeafLabelList"/>
    <dgm:cxn modelId="{0332A138-DF99-4A45-9E58-E127F6DD79F3}" type="presParOf" srcId="{15232EB0-9FCA-460C-86CA-DACF969AC747}" destId="{44D941EF-7B44-415D-BF16-069EF78424BD}" srcOrd="0" destOrd="0" presId="urn:microsoft.com/office/officeart/2018/5/layout/IconLeafLabelList"/>
    <dgm:cxn modelId="{2B4919EB-8308-4E06-9F77-2ED7BB0CB050}" type="presParOf" srcId="{15232EB0-9FCA-460C-86CA-DACF969AC747}" destId="{92FD1705-2E21-4474-B26F-E162FC83B980}" srcOrd="1" destOrd="0" presId="urn:microsoft.com/office/officeart/2018/5/layout/IconLeafLabelList"/>
    <dgm:cxn modelId="{B1D80EB3-BB2E-4255-BB5D-0B96B74F801D}" type="presParOf" srcId="{15232EB0-9FCA-460C-86CA-DACF969AC747}" destId="{30DF2B0A-7198-4BA4-9E56-9F818942C07E}" srcOrd="2" destOrd="0" presId="urn:microsoft.com/office/officeart/2018/5/layout/IconLeafLabelList"/>
    <dgm:cxn modelId="{09375B37-0355-4349-92DA-2871ECF900DD}" type="presParOf" srcId="{15232EB0-9FCA-460C-86CA-DACF969AC747}" destId="{B6A8170F-57DB-42DB-8897-010BB2F28229}" srcOrd="3" destOrd="0" presId="urn:microsoft.com/office/officeart/2018/5/layout/IconLeafLabelList"/>
    <dgm:cxn modelId="{4C1F7F84-F01D-4733-B54A-B40D83A796AB}" type="presParOf" srcId="{8854C91B-D426-4BD0-98AE-FFDEA0A0C7E3}" destId="{61C4DDD4-CBF0-421F-BB49-DC4C3985EBF5}" srcOrd="5" destOrd="0" presId="urn:microsoft.com/office/officeart/2018/5/layout/IconLeafLabelList"/>
    <dgm:cxn modelId="{758A2016-845A-44E1-B489-BBBDF3E70B68}" type="presParOf" srcId="{8854C91B-D426-4BD0-98AE-FFDEA0A0C7E3}" destId="{49E40B7B-E7FE-435F-8185-0812390E899B}" srcOrd="6" destOrd="0" presId="urn:microsoft.com/office/officeart/2018/5/layout/IconLeafLabelList"/>
    <dgm:cxn modelId="{8FF4C34F-E976-4E03-9ABE-68953E83832A}" type="presParOf" srcId="{49E40B7B-E7FE-435F-8185-0812390E899B}" destId="{32C78F64-3938-4D6D-BEB3-485006DB8DD2}" srcOrd="0" destOrd="0" presId="urn:microsoft.com/office/officeart/2018/5/layout/IconLeafLabelList"/>
    <dgm:cxn modelId="{91731647-1CFB-48DB-98F6-11439CF5EBFE}" type="presParOf" srcId="{49E40B7B-E7FE-435F-8185-0812390E899B}" destId="{4DC1B91B-8FCC-4295-AD6E-81ED5152AD3B}" srcOrd="1" destOrd="0" presId="urn:microsoft.com/office/officeart/2018/5/layout/IconLeafLabelList"/>
    <dgm:cxn modelId="{6EE04044-EF24-4202-9E6E-11877769CD68}" type="presParOf" srcId="{49E40B7B-E7FE-435F-8185-0812390E899B}" destId="{6014F8C8-78E8-470E-8691-3C977603C751}" srcOrd="2" destOrd="0" presId="urn:microsoft.com/office/officeart/2018/5/layout/IconLeafLabelList"/>
    <dgm:cxn modelId="{FDB67758-390B-4EBB-BEDE-300D11065D92}" type="presParOf" srcId="{49E40B7B-E7FE-435F-8185-0812390E899B}" destId="{B173D3FA-7F43-4473-8866-3F10FD28D1D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956F1-F896-4A1A-8BBF-8000F9E12598}">
      <dsp:nvSpPr>
        <dsp:cNvPr id="0" name=""/>
        <dsp:cNvSpPr/>
      </dsp:nvSpPr>
      <dsp:spPr>
        <a:xfrm>
          <a:off x="0" y="2976"/>
          <a:ext cx="9237662" cy="634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7762D-00C3-48B5-B639-A6CB77012B84}">
      <dsp:nvSpPr>
        <dsp:cNvPr id="0" name=""/>
        <dsp:cNvSpPr/>
      </dsp:nvSpPr>
      <dsp:spPr>
        <a:xfrm>
          <a:off x="191787" y="145628"/>
          <a:ext cx="348704" cy="348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6F497-459D-4951-9738-77F9476550EE}">
      <dsp:nvSpPr>
        <dsp:cNvPr id="0" name=""/>
        <dsp:cNvSpPr/>
      </dsp:nvSpPr>
      <dsp:spPr>
        <a:xfrm>
          <a:off x="732279" y="2976"/>
          <a:ext cx="8505382" cy="63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9" tIns="67099" rIns="67099" bIns="6709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scatter plot shows the Loan-to-Value (LTV) ratio for various mortgage data points.</a:t>
          </a:r>
        </a:p>
      </dsp:txBody>
      <dsp:txXfrm>
        <a:off x="732279" y="2976"/>
        <a:ext cx="8505382" cy="634007"/>
      </dsp:txXfrm>
    </dsp:sp>
    <dsp:sp modelId="{DDB05895-7DD5-420C-919E-7D4D5686839A}">
      <dsp:nvSpPr>
        <dsp:cNvPr id="0" name=""/>
        <dsp:cNvSpPr/>
      </dsp:nvSpPr>
      <dsp:spPr>
        <a:xfrm>
          <a:off x="0" y="795486"/>
          <a:ext cx="9237662" cy="634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F031B-5E6C-4716-AD1F-CFCA177D8437}">
      <dsp:nvSpPr>
        <dsp:cNvPr id="0" name=""/>
        <dsp:cNvSpPr/>
      </dsp:nvSpPr>
      <dsp:spPr>
        <a:xfrm>
          <a:off x="191787" y="938138"/>
          <a:ext cx="348704" cy="348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F733E-C459-426E-BBEC-744CA9558960}">
      <dsp:nvSpPr>
        <dsp:cNvPr id="0" name=""/>
        <dsp:cNvSpPr/>
      </dsp:nvSpPr>
      <dsp:spPr>
        <a:xfrm>
          <a:off x="732279" y="795486"/>
          <a:ext cx="8505382" cy="63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9" tIns="67099" rIns="67099" bIns="6709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LTV ratios are mostly concentrated between 40% and 100%.</a:t>
          </a:r>
        </a:p>
      </dsp:txBody>
      <dsp:txXfrm>
        <a:off x="732279" y="795486"/>
        <a:ext cx="8505382" cy="634007"/>
      </dsp:txXfrm>
    </dsp:sp>
    <dsp:sp modelId="{193582D3-8F10-4879-A1DA-38183997C6AD}">
      <dsp:nvSpPr>
        <dsp:cNvPr id="0" name=""/>
        <dsp:cNvSpPr/>
      </dsp:nvSpPr>
      <dsp:spPr>
        <a:xfrm>
          <a:off x="0" y="1587996"/>
          <a:ext cx="9237662" cy="634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1753F-8B6A-4295-B96F-1347E3C3BC29}">
      <dsp:nvSpPr>
        <dsp:cNvPr id="0" name=""/>
        <dsp:cNvSpPr/>
      </dsp:nvSpPr>
      <dsp:spPr>
        <a:xfrm>
          <a:off x="191787" y="1730647"/>
          <a:ext cx="348704" cy="348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F83C3-4FD5-4509-8309-8BD4C41FB502}">
      <dsp:nvSpPr>
        <dsp:cNvPr id="0" name=""/>
        <dsp:cNvSpPr/>
      </dsp:nvSpPr>
      <dsp:spPr>
        <a:xfrm>
          <a:off x="732279" y="1587996"/>
          <a:ext cx="8505382" cy="63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9" tIns="67099" rIns="67099" bIns="6709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There's a dense cluster of data points around the 80% LTV mark, which is a common threshold for mortgage insurance requirements.</a:t>
          </a:r>
        </a:p>
      </dsp:txBody>
      <dsp:txXfrm>
        <a:off x="732279" y="1587996"/>
        <a:ext cx="8505382" cy="634007"/>
      </dsp:txXfrm>
    </dsp:sp>
    <dsp:sp modelId="{759CA2B8-C4DF-42E1-A12A-58ACCD300740}">
      <dsp:nvSpPr>
        <dsp:cNvPr id="0" name=""/>
        <dsp:cNvSpPr/>
      </dsp:nvSpPr>
      <dsp:spPr>
        <a:xfrm>
          <a:off x="0" y="2380505"/>
          <a:ext cx="9237662" cy="634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25EEC-E31C-4AF9-B5CB-E0038449A2E6}">
      <dsp:nvSpPr>
        <dsp:cNvPr id="0" name=""/>
        <dsp:cNvSpPr/>
      </dsp:nvSpPr>
      <dsp:spPr>
        <a:xfrm>
          <a:off x="191787" y="2523157"/>
          <a:ext cx="348704" cy="3487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CBA45-6577-40FD-933C-E8612A4A7396}">
      <dsp:nvSpPr>
        <dsp:cNvPr id="0" name=""/>
        <dsp:cNvSpPr/>
      </dsp:nvSpPr>
      <dsp:spPr>
        <a:xfrm>
          <a:off x="732279" y="2380505"/>
          <a:ext cx="8505382" cy="63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9" tIns="67099" rIns="67099" bIns="6709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Some outliers exist with very low LTV ratios (below 20%) and a few above 100%.</a:t>
          </a:r>
        </a:p>
      </dsp:txBody>
      <dsp:txXfrm>
        <a:off x="732279" y="2380505"/>
        <a:ext cx="8505382" cy="634007"/>
      </dsp:txXfrm>
    </dsp:sp>
    <dsp:sp modelId="{52E5A028-A2E0-4B40-A076-EC92D5921CCF}">
      <dsp:nvSpPr>
        <dsp:cNvPr id="0" name=""/>
        <dsp:cNvSpPr/>
      </dsp:nvSpPr>
      <dsp:spPr>
        <a:xfrm>
          <a:off x="0" y="3173015"/>
          <a:ext cx="9237662" cy="634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FC5D9-5CEB-49F4-A348-9675184ACCB8}">
      <dsp:nvSpPr>
        <dsp:cNvPr id="0" name=""/>
        <dsp:cNvSpPr/>
      </dsp:nvSpPr>
      <dsp:spPr>
        <a:xfrm>
          <a:off x="191787" y="3315667"/>
          <a:ext cx="348704" cy="3487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22FFC-BBDE-45C6-B9C9-A8CBDDCFC107}">
      <dsp:nvSpPr>
        <dsp:cNvPr id="0" name=""/>
        <dsp:cNvSpPr/>
      </dsp:nvSpPr>
      <dsp:spPr>
        <a:xfrm>
          <a:off x="732279" y="3173015"/>
          <a:ext cx="8505382" cy="63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9" tIns="67099" rIns="67099" bIns="6709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spread of data suggests a wide variety of mortgage situations, from low-risk (low LTV) to potentially high-risk (high LTV) loans.</a:t>
          </a:r>
        </a:p>
      </dsp:txBody>
      <dsp:txXfrm>
        <a:off x="732279" y="3173015"/>
        <a:ext cx="8505382" cy="634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B0678-8661-4B80-BF17-0E740E505692}">
      <dsp:nvSpPr>
        <dsp:cNvPr id="0" name=""/>
        <dsp:cNvSpPr/>
      </dsp:nvSpPr>
      <dsp:spPr>
        <a:xfrm>
          <a:off x="653575" y="512416"/>
          <a:ext cx="1455319" cy="14553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43D1C-C721-4B5E-94E1-6CB52617BCD1}">
      <dsp:nvSpPr>
        <dsp:cNvPr id="0" name=""/>
        <dsp:cNvSpPr/>
      </dsp:nvSpPr>
      <dsp:spPr>
        <a:xfrm>
          <a:off x="963725" y="822566"/>
          <a:ext cx="835019" cy="8350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EC996-D16E-46D4-BBB1-15317F36BB05}">
      <dsp:nvSpPr>
        <dsp:cNvPr id="0" name=""/>
        <dsp:cNvSpPr/>
      </dsp:nvSpPr>
      <dsp:spPr>
        <a:xfrm>
          <a:off x="188350" y="2421032"/>
          <a:ext cx="2385769" cy="1057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Wide range of minority populations: The chart shows significant variation in minority percentages across area codes, ranging from near 0% to over 80%.</a:t>
          </a:r>
        </a:p>
      </dsp:txBody>
      <dsp:txXfrm>
        <a:off x="188350" y="2421032"/>
        <a:ext cx="2385769" cy="1057631"/>
      </dsp:txXfrm>
    </dsp:sp>
    <dsp:sp modelId="{630DE56A-F806-42C5-A9D8-CFF2FF57740E}">
      <dsp:nvSpPr>
        <dsp:cNvPr id="0" name=""/>
        <dsp:cNvSpPr/>
      </dsp:nvSpPr>
      <dsp:spPr>
        <a:xfrm>
          <a:off x="3456854" y="512416"/>
          <a:ext cx="1455319" cy="14553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0A69B-9240-43C9-A69B-6CAB00FD8C6A}">
      <dsp:nvSpPr>
        <dsp:cNvPr id="0" name=""/>
        <dsp:cNvSpPr/>
      </dsp:nvSpPr>
      <dsp:spPr>
        <a:xfrm>
          <a:off x="3767004" y="822566"/>
          <a:ext cx="835019" cy="8350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5D75C-278F-44B2-A505-7D2D55ADFD7E}">
      <dsp:nvSpPr>
        <dsp:cNvPr id="0" name=""/>
        <dsp:cNvSpPr/>
      </dsp:nvSpPr>
      <dsp:spPr>
        <a:xfrm>
          <a:off x="2991629" y="2421032"/>
          <a:ext cx="2385769" cy="1057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Clustering in mid-range: A dense cluster of data points appears in the 20-40% minority range, indicating this is a common demographic makeup for many areas.</a:t>
          </a:r>
        </a:p>
      </dsp:txBody>
      <dsp:txXfrm>
        <a:off x="2991629" y="2421032"/>
        <a:ext cx="2385769" cy="1057631"/>
      </dsp:txXfrm>
    </dsp:sp>
    <dsp:sp modelId="{44D941EF-7B44-415D-BF16-069EF78424BD}">
      <dsp:nvSpPr>
        <dsp:cNvPr id="0" name=""/>
        <dsp:cNvSpPr/>
      </dsp:nvSpPr>
      <dsp:spPr>
        <a:xfrm>
          <a:off x="6260132" y="512416"/>
          <a:ext cx="1455319" cy="14553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D1705-2E21-4474-B26F-E162FC83B980}">
      <dsp:nvSpPr>
        <dsp:cNvPr id="0" name=""/>
        <dsp:cNvSpPr/>
      </dsp:nvSpPr>
      <dsp:spPr>
        <a:xfrm>
          <a:off x="6570282" y="822566"/>
          <a:ext cx="835019" cy="8350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8170F-57DB-42DB-8897-010BB2F28229}">
      <dsp:nvSpPr>
        <dsp:cNvPr id="0" name=""/>
        <dsp:cNvSpPr/>
      </dsp:nvSpPr>
      <dsp:spPr>
        <a:xfrm>
          <a:off x="5794907" y="2421032"/>
          <a:ext cx="2385769" cy="1057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Extreme cases present: Some areas show very high (80%+) or very low (near 0%) minority populations, highlighting the existence of both highly diverse and more homogeneous communities.</a:t>
          </a:r>
        </a:p>
      </dsp:txBody>
      <dsp:txXfrm>
        <a:off x="5794907" y="2421032"/>
        <a:ext cx="2385769" cy="1057631"/>
      </dsp:txXfrm>
    </dsp:sp>
    <dsp:sp modelId="{32C78F64-3938-4D6D-BEB3-485006DB8DD2}">
      <dsp:nvSpPr>
        <dsp:cNvPr id="0" name=""/>
        <dsp:cNvSpPr/>
      </dsp:nvSpPr>
      <dsp:spPr>
        <a:xfrm>
          <a:off x="9063411" y="512416"/>
          <a:ext cx="1455319" cy="14553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1B91B-8FCC-4295-AD6E-81ED5152AD3B}">
      <dsp:nvSpPr>
        <dsp:cNvPr id="0" name=""/>
        <dsp:cNvSpPr/>
      </dsp:nvSpPr>
      <dsp:spPr>
        <a:xfrm>
          <a:off x="9373561" y="822566"/>
          <a:ext cx="835019" cy="8350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3D3FA-7F43-4473-8866-3F10FD28D1D6}">
      <dsp:nvSpPr>
        <dsp:cNvPr id="0" name=""/>
        <dsp:cNvSpPr/>
      </dsp:nvSpPr>
      <dsp:spPr>
        <a:xfrm>
          <a:off x="8598186" y="2421032"/>
          <a:ext cx="2385769" cy="1057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Varied spread within codes: Some area codes (e.g., around 5, 25, and 45) display a wider vertical spread, suggesting more demographic variability within these specific regions.</a:t>
          </a:r>
        </a:p>
      </dsp:txBody>
      <dsp:txXfrm>
        <a:off x="8598186" y="2421032"/>
        <a:ext cx="2385769" cy="1057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32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4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1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2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7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77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8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7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3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8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26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D68FF-400A-9D9E-EDD2-49C5BF3F8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806" b="2832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F8A71-6053-D696-296B-3B2AAE42C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JP Morgan Chase and Co.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FD161-4628-35D2-EB3F-392D5999D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r>
              <a:rPr lang="en-US" b="0" i="0" u="none" strike="noStrike" cap="none">
                <a:latin typeface="Arial"/>
                <a:ea typeface="Arial"/>
                <a:cs typeface="Arial"/>
                <a:sym typeface="Arial"/>
              </a:rPr>
              <a:t>Data Analysis: Sales Prospects from Home Mortgage Data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8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Wood human figure">
            <a:extLst>
              <a:ext uri="{FF2B5EF4-FFF2-40B4-BE49-F238E27FC236}">
                <a16:creationId xmlns:a16="http://schemas.microsoft.com/office/drawing/2014/main" id="{E44D8E7E-20AB-11DA-3437-BC167CEDC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5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27" name="Oval 26">
            <a:extLst>
              <a:ext uri="{FF2B5EF4-FFF2-40B4-BE49-F238E27FC236}">
                <a16:creationId xmlns:a16="http://schemas.microsoft.com/office/drawing/2014/main" id="{5E46B165-E118-452A-83D6-DE891373E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652" y="1260628"/>
            <a:ext cx="4336744" cy="43367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5F164-45B0-8D03-476B-66CE8098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522" y="2096563"/>
            <a:ext cx="3425005" cy="1640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21366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C31CE-15F9-A5FA-41F7-76D6C71C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0"/>
            <a:ext cx="3810000" cy="2156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Home appraise value vs amount borrowed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aph with orange dots&#10;&#10;Description automatically generated">
            <a:extLst>
              <a:ext uri="{FF2B5EF4-FFF2-40B4-BE49-F238E27FC236}">
                <a16:creationId xmlns:a16="http://schemas.microsoft.com/office/drawing/2014/main" id="{7392BA6C-7D25-DFAC-D67B-889E26475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216132"/>
            <a:ext cx="6096001" cy="3251900"/>
          </a:xfrm>
          <a:prstGeom prst="rect">
            <a:avLst/>
          </a:prstGeom>
        </p:spPr>
      </p:pic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E3496E3C-E5C0-39BD-ED28-B191AAFD1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35" r="21164" b="-1"/>
          <a:stretch/>
        </p:blipFill>
        <p:spPr>
          <a:xfrm>
            <a:off x="8162582" y="3896833"/>
            <a:ext cx="2251009" cy="253236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32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011398-F5A3-F0B3-ECAD-F6E80D2E54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7795" r="42205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75175E-A250-320B-F667-189A43B3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en-US" b="0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HOME APPRAISE VALUE VS BORROWED AMOUNT</a:t>
            </a:r>
            <a:r>
              <a:rPr lang="en-US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DA223C-3463-B292-00EE-8F4193390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762000"/>
            <a:ext cx="3825025" cy="5334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100" b="1"/>
              <a:t>Scatter Plot Analysis: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/>
              <a:t>This scatter plot displays the relationship between the appraised value of homes (x-axis) and the amount borrowed (y-axis).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/>
              <a:t>Each dot represents a single loan, indicating its appraised home value and corresponding loan amount.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/>
              <a:t>Key Observations: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/>
              <a:t>Positive Correlation: The chart shows a strong positive correlation between the appraised value of the home and the amount borrowed.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/>
              <a:t>Trend Line: The dotted trend line further emphasizes this correlation, indicating that as the appraised value increases, the amount borrowed also tends to increase.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/>
              <a:t>Data Concentration: Most of the data points are concentrated below 1000 thousand (or 1 million) for both the appraised value and the amount borrowed, suggesting that higher-value homes are less common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100"/>
          </a:p>
          <a:p>
            <a:pPr marL="0" indent="0">
              <a:lnSpc>
                <a:spcPct val="120000"/>
              </a:lnSpc>
              <a:buNone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70064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F24A-8E31-8FD9-1240-F730AC44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99505"/>
            <a:ext cx="10302240" cy="997528"/>
          </a:xfrm>
        </p:spPr>
        <p:txBody>
          <a:bodyPr/>
          <a:lstStyle/>
          <a:p>
            <a:r>
              <a:rPr lang="en-US" dirty="0"/>
              <a:t>MORTGAGE INTEREST RATE BY AGE OF BORROWER &amp; FIRST-TIME BUYER:</a:t>
            </a:r>
          </a:p>
        </p:txBody>
      </p:sp>
      <p:pic>
        <p:nvPicPr>
          <p:cNvPr id="5" name="Content Placeholder 4" descr="A graph of a graph with blue and orange lines&#10;&#10;Description automatically generated">
            <a:extLst>
              <a:ext uri="{FF2B5EF4-FFF2-40B4-BE49-F238E27FC236}">
                <a16:creationId xmlns:a16="http://schemas.microsoft.com/office/drawing/2014/main" id="{CCA6BDE3-BE3F-B23A-5D94-FA6048BAA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87" y="1612669"/>
            <a:ext cx="9576262" cy="4771506"/>
          </a:xfrm>
        </p:spPr>
      </p:pic>
    </p:spTree>
    <p:extLst>
      <p:ext uri="{BB962C8B-B14F-4D97-AF65-F5344CB8AC3E}">
        <p14:creationId xmlns:p14="http://schemas.microsoft.com/office/powerpoint/2010/main" val="203237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ercentage symbol on red background">
            <a:extLst>
              <a:ext uri="{FF2B5EF4-FFF2-40B4-BE49-F238E27FC236}">
                <a16:creationId xmlns:a16="http://schemas.microsoft.com/office/drawing/2014/main" id="{DB2BF8D6-7576-EEF1-1BB2-F692F0A4B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38255" r="2411" b="-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86E98-0456-74C3-CD54-179C76B8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MORTGAGE INTEREST RATE BY AGE OF BORROWER &amp; FIRST-TIME BUYER: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18D9-7D1F-A235-8E5F-43D94B9F1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056" y="761999"/>
            <a:ext cx="5303520" cy="5273041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/>
              <a:t>Generally, the interest rates fall between 3% and 3.5% for all age groups.</a:t>
            </a:r>
          </a:p>
          <a:p>
            <a:pPr>
              <a:lnSpc>
                <a:spcPct val="120000"/>
              </a:lnSpc>
            </a:pPr>
            <a:r>
              <a:rPr lang="en-US" sz="1700"/>
              <a:t>There’s a slight trend of higher interest rates for older borrowers, particularly for those over 74.</a:t>
            </a:r>
          </a:p>
          <a:p>
            <a:pPr>
              <a:lnSpc>
                <a:spcPct val="120000"/>
              </a:lnSpc>
            </a:pPr>
            <a:r>
              <a:rPr lang="en-US" sz="1700"/>
              <a:t>First-time buyers (represented by ‘1’) tend to have tend to have slightly higher interest rates as compared to non-first-time buyers across all age groups.</a:t>
            </a:r>
          </a:p>
          <a:p>
            <a:pPr>
              <a:lnSpc>
                <a:spcPct val="120000"/>
              </a:lnSpc>
            </a:pPr>
            <a:r>
              <a:rPr lang="en-US" sz="1700"/>
              <a:t>The difference in rates between first-time and non-first-time buyers is most pronounced in the younger age groups (&lt; 25 and 25-34).</a:t>
            </a:r>
          </a:p>
        </p:txBody>
      </p:sp>
    </p:spTree>
    <p:extLst>
      <p:ext uri="{BB962C8B-B14F-4D97-AF65-F5344CB8AC3E}">
        <p14:creationId xmlns:p14="http://schemas.microsoft.com/office/powerpoint/2010/main" val="289670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6EA8EFAE-0233-5A9B-04FB-E36D89759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333" r="21110" b="-1"/>
          <a:stretch/>
        </p:blipFill>
        <p:spPr>
          <a:xfrm>
            <a:off x="21" y="10"/>
            <a:ext cx="49377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48124-EB12-3F0D-447D-5DFB54AE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26" y="1025718"/>
            <a:ext cx="4051070" cy="477078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LOAN TO VALUE RATIOS:</a:t>
            </a:r>
          </a:p>
        </p:txBody>
      </p:sp>
      <p:pic>
        <p:nvPicPr>
          <p:cNvPr id="6" name="Content Placeholder 5" descr="A graph with blue dots&#10;&#10;Description automatically generated">
            <a:extLst>
              <a:ext uri="{FF2B5EF4-FFF2-40B4-BE49-F238E27FC236}">
                <a16:creationId xmlns:a16="http://schemas.microsoft.com/office/drawing/2014/main" id="{ABB9C88B-1A56-F39C-E87F-8BEB937F4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167" y="1025719"/>
            <a:ext cx="6611408" cy="4770782"/>
          </a:xfrm>
        </p:spPr>
      </p:pic>
    </p:spTree>
    <p:extLst>
      <p:ext uri="{BB962C8B-B14F-4D97-AF65-F5344CB8AC3E}">
        <p14:creationId xmlns:p14="http://schemas.microsoft.com/office/powerpoint/2010/main" val="63626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5560E-4E62-7B63-42DE-96341494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LOAN TO VALUE RATIOS: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0F3E23-3C10-275F-CC5C-026D80CB6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025325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387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AF2D1-44F9-1384-D8AF-06260763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410693"/>
            <a:ext cx="3810000" cy="12697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MINORITY % IN AREA CODE:</a:t>
            </a:r>
          </a:p>
        </p:txBody>
      </p:sp>
      <p:pic>
        <p:nvPicPr>
          <p:cNvPr id="5" name="Content Placeholder 4" descr="A graph of blue dots&#10;&#10;Description automatically generated">
            <a:extLst>
              <a:ext uri="{FF2B5EF4-FFF2-40B4-BE49-F238E27FC236}">
                <a16:creationId xmlns:a16="http://schemas.microsoft.com/office/drawing/2014/main" id="{4FA70C4D-EE75-F24B-4521-EF9B98CB7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29048"/>
            <a:ext cx="6467302" cy="401397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3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8C262-B04A-D858-06EC-1D089BE7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MINORITY % IN AREA CODE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0E78C5-02AE-C2F4-537F-757191C02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507576"/>
              </p:ext>
            </p:extLst>
          </p:nvPr>
        </p:nvGraphicFramePr>
        <p:xfrm>
          <a:off x="598516" y="2393093"/>
          <a:ext cx="11172306" cy="3991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23329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302B1B"/>
      </a:dk2>
      <a:lt2>
        <a:srgbClr val="F0F0F3"/>
      </a:lt2>
      <a:accent1>
        <a:srgbClr val="A3A541"/>
      </a:accent1>
      <a:accent2>
        <a:srgbClr val="B1833B"/>
      </a:accent2>
      <a:accent3>
        <a:srgbClr val="C3634D"/>
      </a:accent3>
      <a:accent4>
        <a:srgbClr val="B13B56"/>
      </a:accent4>
      <a:accent5>
        <a:srgbClr val="C34D99"/>
      </a:accent5>
      <a:accent6>
        <a:srgbClr val="AA3BB1"/>
      </a:accent6>
      <a:hlink>
        <a:srgbClr val="C14782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516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Trade Gothic Next Cond</vt:lpstr>
      <vt:lpstr>Trade Gothic Next Light</vt:lpstr>
      <vt:lpstr>PortalVTI</vt:lpstr>
      <vt:lpstr>JP Morgan Chase and Co.</vt:lpstr>
      <vt:lpstr>Home appraise value vs amount borrowed</vt:lpstr>
      <vt:lpstr>HOME APPRAISE VALUE VS BORROWED AMOUNT:</vt:lpstr>
      <vt:lpstr>MORTGAGE INTEREST RATE BY AGE OF BORROWER &amp; FIRST-TIME BUYER:</vt:lpstr>
      <vt:lpstr>MORTGAGE INTEREST RATE BY AGE OF BORROWER &amp; FIRST-TIME BUYER:</vt:lpstr>
      <vt:lpstr>LOAN TO VALUE RATIOS:</vt:lpstr>
      <vt:lpstr>LOAN TO VALUE RATIOS:</vt:lpstr>
      <vt:lpstr>MINORITY % IN AREA CODE:</vt:lpstr>
      <vt:lpstr>MINORITY % IN AREA CODE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Joyson Prince</dc:creator>
  <cp:lastModifiedBy>Joyson Prince</cp:lastModifiedBy>
  <cp:revision>1</cp:revision>
  <dcterms:created xsi:type="dcterms:W3CDTF">2024-07-03T21:12:59Z</dcterms:created>
  <dcterms:modified xsi:type="dcterms:W3CDTF">2024-07-03T22:06:03Z</dcterms:modified>
</cp:coreProperties>
</file>