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9" r:id="rId5"/>
    <p:sldId id="347" r:id="rId6"/>
    <p:sldId id="338" r:id="rId7"/>
    <p:sldId id="329" r:id="rId8"/>
    <p:sldId id="336" r:id="rId9"/>
    <p:sldId id="343" r:id="rId10"/>
    <p:sldId id="348" r:id="rId11"/>
    <p:sldId id="345" r:id="rId12"/>
    <p:sldId id="342"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5" d="100"/>
          <a:sy n="85" d="100"/>
        </p:scale>
        <p:origin x="979" y="5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Welcome to our presentation. Today, we are excited to share the findings of our research conducted around a university area in São Paulo, which examines the impact of temperature on beer consumption among young adults aged 18-28. We hope this study will enlighten us on how climatic conditions influence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600270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conclude, our analysis confirms a significant positive correlation between average temperature and beer consumption in São Paulo. </a:t>
            </a:r>
            <a:r>
              <a:rPr lang="en-US" sz="1800">
                <a:effectLst/>
                <a:latin typeface="Aptos" panose="020B0004020202020204" pitchFamily="34" charset="0"/>
                <a:ea typeface="Aptos" panose="020B0004020202020204" pitchFamily="34" charset="0"/>
                <a:cs typeface="Times New Roman" panose="02020603050405020304" pitchFamily="18" charset="0"/>
              </a:rPr>
              <a:t>This finding supports our Alternative Hypothesis and offers actionable insights for businesses in planning and optimizing their marketing strategies according to temperature trends.</a:t>
            </a:r>
            <a:endParaRPr lang="en-US"/>
          </a:p>
        </p:txBody>
      </p:sp>
      <p:sp>
        <p:nvSpPr>
          <p:cNvPr id="4" name="Slide Number Placeholder 3"/>
          <p:cNvSpPr>
            <a:spLocks noGrp="1"/>
          </p:cNvSpPr>
          <p:nvPr>
            <p:ph type="sldNum" sz="quarter" idx="5"/>
          </p:nvPr>
        </p:nvSpPr>
        <p:spPr/>
        <p:txBody>
          <a:bodyPr/>
          <a:lstStyle/>
          <a:p>
            <a:fld id="{30370952-48CC-46D7-9FCD-59FAD40CC025}" type="slidenum">
              <a:rPr lang="en-GB" smtClean="0"/>
              <a:pPr/>
              <a:t>10</a:t>
            </a:fld>
            <a:endParaRPr lang="en-GB"/>
          </a:p>
        </p:txBody>
      </p:sp>
    </p:spTree>
    <p:extLst>
      <p:ext uri="{BB962C8B-B14F-4D97-AF65-F5344CB8AC3E}">
        <p14:creationId xmlns:p14="http://schemas.microsoft.com/office/powerpoint/2010/main" val="116405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research was initiated to explore whether warmer temperatures correlate with increased beer consumption. Given the diverse climate of São Paulo, understanding these patterns can provide valuable insights for local businesses, especially those in the beverage industry</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41047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dataset we used spans across 365 days and specifically records daily beer consumption and temperature variations. By analyzing this data, we aim to establish a relationship between the independent variable, average temperature, and the dependent variable, beer consumption in liters.</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core of our study centers around the question: "How does the average temperature affect beer consumption in liters throughout the year in São Paulo?" Addressing this question will help us understand potential market dynamics and consumer behavior.</a:t>
            </a:r>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investigation led us to propose two hypotheses. The Null Hypothesis suggests that there is no correlation between average temperature and beer consumption. Conversely, the Alternative Hypothesis posits a positive correlation, implying that higher temperatures might increase beer consumption.</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histogram illustrates the distribution of average temperatures over the year. The somewhat bimodal nature of this distribution points to significant variations in temperature, which could potentially affect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117365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histogram illustrates the distribution of average temperatures over the year. The somewhat bimodal nature of this distribution points to significant variations in temperature, which could potentially affect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2950946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Displayed here is a scatter plot that maps beer consumption against average temperature. The inclusion of a regression line indicates a positive trend, suggesting that as temperatures rise, beer consumption tends to increase as well.</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8</a:t>
            </a:fld>
            <a:endParaRPr lang="en-GB"/>
          </a:p>
        </p:txBody>
      </p:sp>
    </p:spTree>
    <p:extLst>
      <p:ext uri="{BB962C8B-B14F-4D97-AF65-F5344CB8AC3E}">
        <p14:creationId xmlns:p14="http://schemas.microsoft.com/office/powerpoint/2010/main" val="2547842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quantify the relationship between temperature and beer consumption, we calculated Pearson’s correlation coefficient. The resulting value of 0.5746 and the extremely low p-value indicate a strong statistical significance, supporting the presence of a positive correlation.</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9</a:t>
            </a:fld>
            <a:endParaRPr lang="en-GB"/>
          </a:p>
        </p:txBody>
      </p:sp>
    </p:spTree>
    <p:extLst>
      <p:ext uri="{BB962C8B-B14F-4D97-AF65-F5344CB8AC3E}">
        <p14:creationId xmlns:p14="http://schemas.microsoft.com/office/powerpoint/2010/main" val="2523776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98419"/>
            <a:ext cx="10773181" cy="2141295"/>
          </a:xfrm>
        </p:spPr>
        <p:txBody>
          <a:bodyPr>
            <a:normAutofit fontScale="90000"/>
          </a:bodyPr>
          <a:lstStyle/>
          <a:p>
            <a:r>
              <a:rPr lang="en-US" sz="4000" dirty="0"/>
              <a:t>How does the supply of Animal Products influence the obesity rates across different countries?</a:t>
            </a:r>
            <a:br>
              <a:rPr lang="en-US" dirty="0"/>
            </a:br>
            <a:br>
              <a:rPr lang="en-US" sz="4000" dirty="0"/>
            </a:br>
            <a:r>
              <a:rPr lang="en-US" sz="2200" dirty="0"/>
              <a:t>Submission Date: 25 -11 - 2024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0914346" cy="360000"/>
          </a:xfrm>
        </p:spPr>
        <p:txBody>
          <a:bodyPr/>
          <a:lstStyle/>
          <a:p>
            <a:r>
              <a:rPr lang="en-US" sz="2000" dirty="0"/>
              <a:t>Group Name: A106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323655" y="274320"/>
            <a:ext cx="11544691" cy="1615680"/>
          </a:xfrm>
        </p:spPr>
        <p:txBody>
          <a:bodyPr/>
          <a:lstStyle/>
          <a:p>
            <a:pPr algn="r"/>
            <a:r>
              <a:rPr lang="en-GB" dirty="0"/>
              <a:t>7COM1079-2024  Student Group No: A106                                           Names of Student Attendees : 	Deon </a:t>
            </a:r>
            <a:r>
              <a:rPr lang="en-GB" dirty="0" err="1"/>
              <a:t>jude</a:t>
            </a:r>
            <a:r>
              <a:rPr lang="en-GB" dirty="0"/>
              <a:t> Dsouza</a:t>
            </a:r>
          </a:p>
          <a:p>
            <a:pPr algn="r"/>
            <a:r>
              <a:rPr lang="en-GB" dirty="0"/>
              <a:t>									             	     Gladson Dcosta										     </a:t>
            </a:r>
            <a:r>
              <a:rPr lang="en-GB" dirty="0" err="1"/>
              <a:t>Joystan</a:t>
            </a:r>
            <a:r>
              <a:rPr lang="en-GB" dirty="0"/>
              <a:t> Brayan Lobo</a:t>
            </a:r>
          </a:p>
          <a:p>
            <a:pPr algn="r"/>
            <a:r>
              <a:rPr lang="en-GB" dirty="0"/>
              <a:t>							                            Pritam Anil </a:t>
            </a:r>
            <a:r>
              <a:rPr lang="en-GB" dirty="0" err="1"/>
              <a:t>Chitte</a:t>
            </a:r>
            <a:r>
              <a:rPr lang="en-GB" dirty="0"/>
              <a:t> </a:t>
            </a:r>
          </a:p>
          <a:p>
            <a:pPr algn="r"/>
            <a:r>
              <a:rPr lang="en-GB" dirty="0"/>
              <a:t>								                              Pavan Davangere </a:t>
            </a:r>
            <a:r>
              <a:rPr lang="en-GB" dirty="0" err="1"/>
              <a:t>Vageesh</a:t>
            </a:r>
            <a:endParaRPr lang="en-GB" dirty="0"/>
          </a:p>
          <a:p>
            <a:pPr algn="r"/>
            <a:r>
              <a:rPr lang="en-GB" dirty="0"/>
              <a:t> </a:t>
            </a:r>
          </a:p>
        </p:txBody>
      </p:sp>
    </p:spTree>
    <p:extLst>
      <p:ext uri="{BB962C8B-B14F-4D97-AF65-F5344CB8AC3E}">
        <p14:creationId xmlns:p14="http://schemas.microsoft.com/office/powerpoint/2010/main" val="414853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8C5E5-7808-8D56-8E75-D7BC4BB896B5}"/>
              </a:ext>
            </a:extLst>
          </p:cNvPr>
          <p:cNvSpPr>
            <a:spLocks noGrp="1"/>
          </p:cNvSpPr>
          <p:nvPr>
            <p:ph type="title"/>
          </p:nvPr>
        </p:nvSpPr>
        <p:spPr>
          <a:xfrm>
            <a:off x="749300" y="1244786"/>
            <a:ext cx="10279150" cy="365125"/>
          </a:xfrm>
        </p:spPr>
        <p:txBody>
          <a:bodyPr/>
          <a:lstStyle/>
          <a:p>
            <a:r>
              <a:rPr lang="en-IN" dirty="0"/>
              <a:t>Conclusion</a:t>
            </a:r>
          </a:p>
        </p:txBody>
      </p:sp>
      <p:sp>
        <p:nvSpPr>
          <p:cNvPr id="3" name="Footer Placeholder 2">
            <a:extLst>
              <a:ext uri="{FF2B5EF4-FFF2-40B4-BE49-F238E27FC236}">
                <a16:creationId xmlns:a16="http://schemas.microsoft.com/office/drawing/2014/main" id="{B48C22F7-D43C-D4AF-BAB2-5414995FFF2F}"/>
              </a:ext>
            </a:extLst>
          </p:cNvPr>
          <p:cNvSpPr>
            <a:spLocks noGrp="1"/>
          </p:cNvSpPr>
          <p:nvPr>
            <p:ph type="ftr" sz="quarter" idx="11"/>
          </p:nvPr>
        </p:nvSpPr>
        <p:spPr>
          <a:xfrm>
            <a:off x="970139" y="775256"/>
            <a:ext cx="10058311" cy="246221"/>
          </a:xfrm>
        </p:spPr>
        <p:txBody>
          <a:bodyPr/>
          <a:lstStyle/>
          <a:p>
            <a:pPr>
              <a:lnSpc>
                <a:spcPct val="100000"/>
              </a:lnSpc>
            </a:pPr>
            <a:r>
              <a:rPr lang="en-GB" sz="1600" b="0" i="1" dirty="0"/>
              <a:t>7COM1079-2024  Student Group No:  A106</a:t>
            </a:r>
          </a:p>
        </p:txBody>
      </p:sp>
      <p:sp>
        <p:nvSpPr>
          <p:cNvPr id="4" name="Slide Number Placeholder 3">
            <a:extLst>
              <a:ext uri="{FF2B5EF4-FFF2-40B4-BE49-F238E27FC236}">
                <a16:creationId xmlns:a16="http://schemas.microsoft.com/office/drawing/2014/main" id="{D571A0E5-4360-D16F-8090-E3AB0A3BCA13}"/>
              </a:ext>
            </a:extLst>
          </p:cNvPr>
          <p:cNvSpPr>
            <a:spLocks noGrp="1"/>
          </p:cNvSpPr>
          <p:nvPr>
            <p:ph type="sldNum" sz="quarter" idx="12"/>
          </p:nvPr>
        </p:nvSpPr>
        <p:spPr>
          <a:xfrm>
            <a:off x="9821333" y="792320"/>
            <a:ext cx="1400528" cy="230832"/>
          </a:xfrm>
        </p:spPr>
        <p:txBody>
          <a:bodyPr/>
          <a:lstStyle/>
          <a:p>
            <a:fld id="{E4D355CA-84B7-41B1-B164-8BB439CC7C6B}" type="slidenum">
              <a:rPr lang="en-GB" smtClean="0"/>
              <a:pPr/>
              <a:t>10</a:t>
            </a:fld>
            <a:endParaRPr lang="en-GB" dirty="0"/>
          </a:p>
        </p:txBody>
      </p:sp>
      <p:sp>
        <p:nvSpPr>
          <p:cNvPr id="6" name="Rectangle 2">
            <a:extLst>
              <a:ext uri="{FF2B5EF4-FFF2-40B4-BE49-F238E27FC236}">
                <a16:creationId xmlns:a16="http://schemas.microsoft.com/office/drawing/2014/main" id="{3C04DE39-38C5-0835-D217-546D1A57C5A6}"/>
              </a:ext>
            </a:extLst>
          </p:cNvPr>
          <p:cNvSpPr>
            <a:spLocks noChangeArrowheads="1"/>
          </p:cNvSpPr>
          <p:nvPr/>
        </p:nvSpPr>
        <p:spPr bwMode="auto">
          <a:xfrm rot="10800000" flipV="1">
            <a:off x="970139" y="2033807"/>
            <a:ext cx="106299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Summary</a:t>
            </a:r>
            <a:r>
              <a:rPr kumimoji="0" lang="en-US" altLang="en-US" sz="3200" b="0" i="0" u="none" strike="noStrike" cap="none" normalizeH="0" baseline="0" dirty="0">
                <a:ln>
                  <a:noFill/>
                </a:ln>
                <a:solidFill>
                  <a:schemeClr val="tx1"/>
                </a:solidFill>
                <a:effectLst/>
                <a:latin typeface="Arial" panose="020B0604020202020204" pitchFamily="34" charset="0"/>
              </a:rPr>
              <a:t>: </a:t>
            </a:r>
            <a:r>
              <a:rPr lang="en-US" sz="3200" dirty="0"/>
              <a:t>The analysis reveals a moderate positive correlation (r = 0.417) between animal product supply and obesity rates, supporting the alternative hypothesis.	</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Implications</a:t>
            </a:r>
            <a:r>
              <a:rPr kumimoji="0" lang="en-US" altLang="en-US" sz="3200" b="0" i="0" u="none" strike="noStrike" cap="none" normalizeH="0" baseline="0" dirty="0">
                <a:ln>
                  <a:noFill/>
                </a:ln>
                <a:solidFill>
                  <a:schemeClr val="tx1"/>
                </a:solidFill>
                <a:effectLst/>
                <a:latin typeface="Arial" panose="020B0604020202020204" pitchFamily="34" charset="0"/>
              </a:rPr>
              <a:t>: </a:t>
            </a:r>
            <a:r>
              <a:rPr lang="en-US" sz="3200" dirty="0"/>
              <a:t>This insight can inform public health initiatives and dietary recommendations, helping policymakers address obesity by focusing on the balance of dietary patterns across countries.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665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91DA-D64C-6747-577A-6EB2A80299D3}"/>
              </a:ext>
            </a:extLst>
          </p:cNvPr>
          <p:cNvSpPr>
            <a:spLocks noGrp="1"/>
          </p:cNvSpPr>
          <p:nvPr>
            <p:ph type="title"/>
          </p:nvPr>
        </p:nvSpPr>
        <p:spPr>
          <a:xfrm>
            <a:off x="942711" y="1500768"/>
            <a:ext cx="10279150" cy="365125"/>
          </a:xfrm>
        </p:spPr>
        <p:txBody>
          <a:bodyPr/>
          <a:lstStyle/>
          <a:p>
            <a:r>
              <a:rPr lang="en-US" dirty="0"/>
              <a:t>Introduction</a:t>
            </a:r>
          </a:p>
        </p:txBody>
      </p:sp>
      <p:sp>
        <p:nvSpPr>
          <p:cNvPr id="3" name="Content Placeholder 2">
            <a:extLst>
              <a:ext uri="{FF2B5EF4-FFF2-40B4-BE49-F238E27FC236}">
                <a16:creationId xmlns:a16="http://schemas.microsoft.com/office/drawing/2014/main" id="{6940BA43-8DD3-DF5F-E28D-9DF1795D3354}"/>
              </a:ext>
            </a:extLst>
          </p:cNvPr>
          <p:cNvSpPr>
            <a:spLocks noGrp="1"/>
          </p:cNvSpPr>
          <p:nvPr>
            <p:ph idx="1"/>
          </p:nvPr>
        </p:nvSpPr>
        <p:spPr>
          <a:xfrm>
            <a:off x="970139" y="2717599"/>
            <a:ext cx="10420950" cy="3595651"/>
          </a:xfrm>
        </p:spPr>
        <p:txBody>
          <a:bodyPr/>
          <a:lstStyle/>
          <a:p>
            <a:pPr marL="342900" indent="-342900" algn="just">
              <a:buFont typeface="Arial" panose="020B0604020202020204" pitchFamily="34" charset="0"/>
              <a:buChar char="•"/>
            </a:pPr>
            <a:r>
              <a:rPr lang="en-US" b="1" dirty="0"/>
              <a:t>Background: </a:t>
            </a:r>
            <a:r>
              <a:rPr lang="en-US" dirty="0"/>
              <a:t>This study examines the relationship between animal product supply and obesity rates across countries. Using food supply and health data, it explores how dietary patterns influence public health. The focus is on understanding the role of animal products in the global obesity epidemic.</a:t>
            </a:r>
            <a:br>
              <a:rPr lang="en-US" dirty="0"/>
            </a:br>
            <a:endParaRPr lang="en-US" dirty="0"/>
          </a:p>
          <a:p>
            <a:pPr marL="342900" indent="-342900" algn="just">
              <a:buFont typeface="Arial" panose="020B0604020202020204" pitchFamily="34" charset="0"/>
              <a:buChar char="•"/>
            </a:pPr>
            <a:r>
              <a:rPr lang="en-US" b="1" dirty="0"/>
              <a:t>Purpose</a:t>
            </a:r>
            <a:r>
              <a:rPr lang="en-US" dirty="0"/>
              <a:t>: To analyze the correlation between animal product supply and obesity rates. The findings aim to provide insights for policymakers and health organizations in addressing obesity and improving dietary habits worldwide.</a:t>
            </a:r>
          </a:p>
        </p:txBody>
      </p:sp>
      <p:sp>
        <p:nvSpPr>
          <p:cNvPr id="4" name="Footer Placeholder 3">
            <a:extLst>
              <a:ext uri="{FF2B5EF4-FFF2-40B4-BE49-F238E27FC236}">
                <a16:creationId xmlns:a16="http://schemas.microsoft.com/office/drawing/2014/main" id="{9C0060BD-67A9-A39E-5309-83227496D0D8}"/>
              </a:ext>
            </a:extLst>
          </p:cNvPr>
          <p:cNvSpPr>
            <a:spLocks noGrp="1"/>
          </p:cNvSpPr>
          <p:nvPr>
            <p:ph type="ftr" sz="quarter" idx="11"/>
          </p:nvPr>
        </p:nvSpPr>
        <p:spPr>
          <a:xfrm>
            <a:off x="970139" y="775255"/>
            <a:ext cx="9992933" cy="1615827"/>
          </a:xfrm>
        </p:spPr>
        <p:txBody>
          <a:bodyPr/>
          <a:lstStyle/>
          <a:p>
            <a:pPr algn="ctr"/>
            <a:r>
              <a:rPr lang="en-GB" dirty="0"/>
              <a:t>7COM1079-2024  Student Group No:  A106                  Names of Student Group Attendees: : Deon </a:t>
            </a:r>
            <a:r>
              <a:rPr lang="en-GB" dirty="0" err="1"/>
              <a:t>jude</a:t>
            </a:r>
            <a:r>
              <a:rPr lang="en-GB" dirty="0"/>
              <a:t> Dsouza</a:t>
            </a:r>
          </a:p>
          <a:p>
            <a:pPr algn="ctr"/>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pPr algn="ctr"/>
            <a:r>
              <a:rPr lang="en-GB" dirty="0"/>
              <a:t>la</a:t>
            </a:r>
          </a:p>
          <a:p>
            <a:r>
              <a:rPr lang="en-GB" dirty="0"/>
              <a:t> </a:t>
            </a:r>
          </a:p>
        </p:txBody>
      </p:sp>
      <p:sp>
        <p:nvSpPr>
          <p:cNvPr id="5" name="Slide Number Placeholder 4">
            <a:extLst>
              <a:ext uri="{FF2B5EF4-FFF2-40B4-BE49-F238E27FC236}">
                <a16:creationId xmlns:a16="http://schemas.microsoft.com/office/drawing/2014/main" id="{53E70D0C-4FFC-0427-A8C8-D79592F8AA1D}"/>
              </a:ext>
            </a:extLst>
          </p:cNvPr>
          <p:cNvSpPr>
            <a:spLocks noGrp="1"/>
          </p:cNvSpPr>
          <p:nvPr>
            <p:ph type="sldNum" sz="quarter" idx="12"/>
          </p:nvPr>
        </p:nvSpPr>
        <p:spPr/>
        <p:txBody>
          <a:bodyPr/>
          <a:lstStyle/>
          <a:p>
            <a:fld id="{E4D355CA-84B7-41B1-B164-8BB439CC7C6B}" type="slidenum">
              <a:rPr lang="en-GB" smtClean="0"/>
              <a:pPr/>
              <a:t>2</a:t>
            </a:fld>
            <a:endParaRPr lang="en-GB"/>
          </a:p>
        </p:txBody>
      </p:sp>
    </p:spTree>
    <p:extLst>
      <p:ext uri="{BB962C8B-B14F-4D97-AF65-F5344CB8AC3E}">
        <p14:creationId xmlns:p14="http://schemas.microsoft.com/office/powerpoint/2010/main" val="238505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7558279E-33F4-93BB-7C85-835418A04F57}"/>
              </a:ext>
            </a:extLst>
          </p:cNvPr>
          <p:cNvSpPr>
            <a:spLocks noGrp="1"/>
          </p:cNvSpPr>
          <p:nvPr>
            <p:ph type="subTitle" idx="1"/>
          </p:nvPr>
        </p:nvSpPr>
        <p:spPr>
          <a:xfrm>
            <a:off x="355600" y="1104900"/>
            <a:ext cx="10760304" cy="558799"/>
          </a:xfrm>
        </p:spPr>
        <p:txBody>
          <a:bodyPr/>
          <a:lstStyle/>
          <a:p>
            <a:r>
              <a:rPr lang="en-US" dirty="0"/>
              <a:t>Dataset Overview</a:t>
            </a:r>
            <a:endParaRPr lang="en-IN" dirty="0"/>
          </a:p>
          <a:p>
            <a:endParaRPr lang="en-IN" dirty="0"/>
          </a:p>
        </p:txBody>
      </p:sp>
      <p:sp>
        <p:nvSpPr>
          <p:cNvPr id="34" name="Rectangle 12">
            <a:extLst>
              <a:ext uri="{FF2B5EF4-FFF2-40B4-BE49-F238E27FC236}">
                <a16:creationId xmlns:a16="http://schemas.microsoft.com/office/drawing/2014/main" id="{00DC9466-5927-BE3B-FBBF-C391A4A293C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3">
            <a:extLst>
              <a:ext uri="{FF2B5EF4-FFF2-40B4-BE49-F238E27FC236}">
                <a16:creationId xmlns:a16="http://schemas.microsoft.com/office/drawing/2014/main" id="{2A852796-AC8A-7058-5A93-C6285A3F6E4B}"/>
              </a:ext>
            </a:extLst>
          </p:cNvPr>
          <p:cNvSpPr>
            <a:spLocks noChangeArrowheads="1"/>
          </p:cNvSpPr>
          <p:nvPr/>
        </p:nvSpPr>
        <p:spPr bwMode="auto">
          <a:xfrm>
            <a:off x="355600" y="1384299"/>
            <a:ext cx="57404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Dataset ID</a:t>
            </a:r>
            <a:r>
              <a:rPr kumimoji="0" lang="en-US" altLang="en-US" sz="2400" b="0" i="0" u="none" strike="noStrike" cap="none" normalizeH="0" baseline="0" dirty="0">
                <a:ln>
                  <a:noFill/>
                </a:ln>
                <a:solidFill>
                  <a:schemeClr val="tx1"/>
                </a:solidFill>
                <a:effectLst/>
                <a:latin typeface="Arial" panose="020B0604020202020204" pitchFamily="34" charset="0"/>
              </a:rPr>
              <a:t>: DS163 - COVID-19 Healthy Diet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 Period</a:t>
            </a:r>
            <a:r>
              <a:rPr kumimoji="0" lang="en-US" altLang="en-US" sz="2400" b="0" i="0" u="none" strike="noStrike" cap="none" normalizeH="0" baseline="0" dirty="0">
                <a:ln>
                  <a:noFill/>
                </a:ln>
                <a:solidFill>
                  <a:schemeClr val="tx1"/>
                </a:solidFill>
                <a:effectLst/>
                <a:latin typeface="Arial" panose="020B0604020202020204" pitchFamily="34" charset="0"/>
              </a:rPr>
              <a:t>: Cross-sectional data across 170 countries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No. of Rows and Columns</a:t>
            </a:r>
            <a:r>
              <a:rPr lang="en-US" altLang="en-US" sz="2400" dirty="0">
                <a:latin typeface="Arial" panose="020B0604020202020204" pitchFamily="34" charset="0"/>
              </a:rPr>
              <a:t>170 rows and 32 columns.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Variables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sz="2400" dirty="0"/>
              <a:t>Animal Product Supply (kg/person/year)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Obesity Rates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Footer Placeholder 2">
            <a:extLst>
              <a:ext uri="{FF2B5EF4-FFF2-40B4-BE49-F238E27FC236}">
                <a16:creationId xmlns:a16="http://schemas.microsoft.com/office/drawing/2014/main" id="{CEFD4A1A-F26F-E0E3-D0E6-1976DE312B52}"/>
              </a:ext>
            </a:extLst>
          </p:cNvPr>
          <p:cNvSpPr>
            <a:spLocks noGrp="1"/>
          </p:cNvSpPr>
          <p:nvPr>
            <p:ph type="ftr" sz="quarter" idx="11"/>
          </p:nvPr>
        </p:nvSpPr>
        <p:spPr>
          <a:xfrm>
            <a:off x="814300" y="405619"/>
            <a:ext cx="10971300" cy="230832"/>
          </a:xfrm>
        </p:spPr>
        <p:txBody>
          <a:bodyPr/>
          <a:lstStyle/>
          <a:p>
            <a:r>
              <a:rPr lang="en-GB" dirty="0"/>
              <a:t>7COM1079-2024  Student Group No: A106                  Names of Student Group Attendees: Deon </a:t>
            </a:r>
            <a:r>
              <a:rPr lang="en-GB" dirty="0" err="1"/>
              <a:t>jude</a:t>
            </a:r>
            <a:r>
              <a:rPr lang="en-GB" dirty="0"/>
              <a:t> Dsouza</a:t>
            </a:r>
          </a:p>
          <a:p>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endParaRPr lang="en-GB" dirty="0"/>
          </a:p>
        </p:txBody>
      </p:sp>
      <p:pic>
        <p:nvPicPr>
          <p:cNvPr id="5" name="Picture 4">
            <a:extLst>
              <a:ext uri="{FF2B5EF4-FFF2-40B4-BE49-F238E27FC236}">
                <a16:creationId xmlns:a16="http://schemas.microsoft.com/office/drawing/2014/main" id="{53BE0E84-7EA9-7429-BEFA-182FF65C089C}"/>
              </a:ext>
            </a:extLst>
          </p:cNvPr>
          <p:cNvPicPr>
            <a:picLocks noChangeAspect="1"/>
          </p:cNvPicPr>
          <p:nvPr/>
        </p:nvPicPr>
        <p:blipFill>
          <a:blip r:embed="rId3"/>
          <a:stretch>
            <a:fillRect/>
          </a:stretch>
        </p:blipFill>
        <p:spPr>
          <a:xfrm>
            <a:off x="5735752" y="2439142"/>
            <a:ext cx="6139762" cy="3034559"/>
          </a:xfrm>
          <a:prstGeom prst="rect">
            <a:avLst/>
          </a:prstGeom>
        </p:spPr>
      </p:pic>
    </p:spTree>
    <p:extLst>
      <p:ext uri="{BB962C8B-B14F-4D97-AF65-F5344CB8AC3E}">
        <p14:creationId xmlns:p14="http://schemas.microsoft.com/office/powerpoint/2010/main" val="183304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876798" y="2226011"/>
            <a:ext cx="10110240" cy="588024"/>
          </a:xfrm>
        </p:spPr>
        <p:txBody>
          <a:bodyPr vert="horz" lIns="0" tIns="0" rIns="0" bIns="0" rtlCol="0" anchor="t">
            <a:noAutofit/>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1"/>
            <a:ext cx="10612024" cy="1224591"/>
          </a:xfrm>
        </p:spPr>
        <p:txBody>
          <a:bodyPr/>
          <a:lstStyle/>
          <a:p>
            <a:r>
              <a:rPr lang="en-GB" dirty="0"/>
              <a:t>7COM1079-2024  Student Group No: A106                    Names of Student Group </a:t>
            </a:r>
            <a:r>
              <a:rPr lang="en-GB" dirty="0" err="1"/>
              <a:t>Attendees:Deon</a:t>
            </a:r>
            <a:r>
              <a:rPr lang="en-GB" dirty="0"/>
              <a:t> </a:t>
            </a:r>
            <a:r>
              <a:rPr lang="en-GB" dirty="0" err="1"/>
              <a:t>jude</a:t>
            </a:r>
            <a:r>
              <a:rPr lang="en-GB" dirty="0"/>
              <a:t> Dsouza</a:t>
            </a:r>
          </a:p>
          <a:p>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876798" y="2725772"/>
            <a:ext cx="10974945" cy="2337841"/>
          </a:xfrm>
        </p:spPr>
        <p:txBody>
          <a:bodyPr>
            <a:noAutofit/>
          </a:bodyPr>
          <a:lstStyle/>
          <a:p>
            <a:pPr>
              <a:lnSpc>
                <a:spcPct val="100000"/>
              </a:lnSpc>
            </a:pPr>
            <a:br>
              <a:rPr lang="en-US" sz="2800" dirty="0">
                <a:latin typeface="+mn-lt"/>
                <a:cs typeface="Calibri"/>
              </a:rPr>
            </a:br>
            <a:r>
              <a:rPr lang="en-US" sz="2800" dirty="0">
                <a:latin typeface="+mn-lt"/>
                <a:cs typeface="Calibri"/>
              </a:rPr>
              <a:t>Research Question: </a:t>
            </a:r>
            <a:r>
              <a:rPr lang="en-US" sz="2800" b="0" dirty="0">
                <a:latin typeface="+mn-lt"/>
                <a:cs typeface="Calibri"/>
              </a:rPr>
              <a:t>How does the supply of Animal Products influence the obesity rates across different countries?</a:t>
            </a:r>
            <a:endParaRPr lang="en-US" sz="3200" b="0" dirty="0">
              <a:solidFill>
                <a:srgbClr val="FF0000"/>
              </a:solidFill>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sz="3600" dirty="0">
                <a:latin typeface="Arial"/>
                <a:cs typeface="Arial"/>
              </a:rPr>
              <a:t>Hypothesis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65289" y="596192"/>
            <a:ext cx="10105834" cy="230832"/>
          </a:xfrm>
        </p:spPr>
        <p:txBody>
          <a:bodyPr/>
          <a:lstStyle/>
          <a:p>
            <a:r>
              <a:rPr lang="en-GB" dirty="0"/>
              <a:t>7COM1079-2024  Student Group No: A106</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US" sz="1000" dirty="0"/>
            </a:br>
            <a:r>
              <a:rPr lang="en-US" sz="2400" dirty="0">
                <a:latin typeface="+mn-lt"/>
                <a:cs typeface="Calibri"/>
              </a:rPr>
              <a:t>Null Hypothesis (H</a:t>
            </a:r>
            <a:r>
              <a:rPr lang="en-US" sz="2400" baseline="-25000" dirty="0">
                <a:latin typeface="+mn-lt"/>
                <a:cs typeface="Calibri"/>
              </a:rPr>
              <a:t>0</a:t>
            </a:r>
            <a:r>
              <a:rPr lang="en-US" sz="2400" dirty="0">
                <a:latin typeface="+mn-lt"/>
                <a:cs typeface="Calibri"/>
              </a:rPr>
              <a:t>): </a:t>
            </a:r>
            <a:r>
              <a:rPr lang="en-US" sz="2400" b="0" dirty="0">
                <a:latin typeface="+mn-lt"/>
                <a:cs typeface="Calibri"/>
              </a:rPr>
              <a:t>There is no correlation between the supply of Animal Products and obesity rates.</a:t>
            </a:r>
            <a:br>
              <a:rPr lang="en-US" sz="2400" b="0" dirty="0">
                <a:latin typeface="+mn-lt"/>
                <a:cs typeface="Calibri"/>
              </a:rPr>
            </a:br>
            <a:r>
              <a:rPr lang="en-US" sz="2400" dirty="0">
                <a:latin typeface="+mn-lt"/>
                <a:cs typeface="Calibri"/>
              </a:rPr>
              <a:t>Alternative Hypothesis (H</a:t>
            </a:r>
            <a:r>
              <a:rPr lang="en-US" sz="2400" baseline="-25000" dirty="0">
                <a:latin typeface="+mn-lt"/>
                <a:cs typeface="Calibri"/>
              </a:rPr>
              <a:t>1</a:t>
            </a:r>
            <a:r>
              <a:rPr lang="en-US" sz="2400" dirty="0">
                <a:latin typeface="+mn-lt"/>
                <a:cs typeface="Calibri"/>
              </a:rPr>
              <a:t>): </a:t>
            </a:r>
            <a:r>
              <a:rPr lang="en-US" sz="2400" b="0" dirty="0">
                <a:cs typeface="Times New Roman" panose="02020603050405020304" pitchFamily="18" charset="0"/>
              </a:rPr>
              <a:t>There is a correlation between the supply of Animal Products and obesity rates.</a:t>
            </a:r>
            <a:endParaRPr lang="en-GB" sz="240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07E611D-D19D-EC7A-5F97-A40D125F51A4}"/>
              </a:ext>
            </a:extLst>
          </p:cNvPr>
          <p:cNvSpPr>
            <a:spLocks noGrp="1"/>
          </p:cNvSpPr>
          <p:nvPr>
            <p:ph type="title"/>
          </p:nvPr>
        </p:nvSpPr>
        <p:spPr>
          <a:xfrm>
            <a:off x="970139" y="1348803"/>
            <a:ext cx="10279150" cy="365125"/>
          </a:xfrm>
        </p:spPr>
        <p:txBody>
          <a:bodyPr/>
          <a:lstStyle/>
          <a:p>
            <a:r>
              <a:rPr lang="en-US" dirty="0"/>
              <a:t>Histogram - Animal Products Supply</a:t>
            </a:r>
            <a:endParaRPr lang="en-IN" dirty="0"/>
          </a:p>
        </p:txBody>
      </p:sp>
      <p:sp>
        <p:nvSpPr>
          <p:cNvPr id="24" name="Content Placeholder 23">
            <a:extLst>
              <a:ext uri="{FF2B5EF4-FFF2-40B4-BE49-F238E27FC236}">
                <a16:creationId xmlns:a16="http://schemas.microsoft.com/office/drawing/2014/main" id="{416D93DF-7E7B-3539-00C9-95827FBA7D83}"/>
              </a:ext>
            </a:extLst>
          </p:cNvPr>
          <p:cNvSpPr>
            <a:spLocks noGrp="1"/>
          </p:cNvSpPr>
          <p:nvPr>
            <p:ph idx="1"/>
          </p:nvPr>
        </p:nvSpPr>
        <p:spPr>
          <a:xfrm>
            <a:off x="703439" y="2333997"/>
            <a:ext cx="5651641" cy="3175200"/>
          </a:xfrm>
        </p:spPr>
        <p:txBody>
          <a:bodyPr/>
          <a:lstStyle/>
          <a:p>
            <a:pPr algn="just"/>
            <a:r>
              <a:rPr lang="en-US" dirty="0"/>
              <a:t>The histogram illustrates the distribution of animal product supply (kg/person/year) across countries, showcasing the differences in dietary availability</a:t>
            </a:r>
            <a:endParaRPr lang="en-IN" sz="1800" dirty="0"/>
          </a:p>
          <a:p>
            <a:pPr algn="just"/>
            <a:endParaRPr lang="en-IN" sz="1800" dirty="0"/>
          </a:p>
        </p:txBody>
      </p:sp>
      <p:sp>
        <p:nvSpPr>
          <p:cNvPr id="2" name="Footer Placeholder 1">
            <a:extLst>
              <a:ext uri="{FF2B5EF4-FFF2-40B4-BE49-F238E27FC236}">
                <a16:creationId xmlns:a16="http://schemas.microsoft.com/office/drawing/2014/main" id="{EE56CD5D-A6F4-C1F0-527D-0D94FA696273}"/>
              </a:ext>
            </a:extLst>
          </p:cNvPr>
          <p:cNvSpPr>
            <a:spLocks noGrp="1"/>
          </p:cNvSpPr>
          <p:nvPr>
            <p:ph type="ftr" sz="quarter" idx="11"/>
          </p:nvPr>
        </p:nvSpPr>
        <p:spPr>
          <a:xfrm>
            <a:off x="970139" y="766290"/>
            <a:ext cx="9992829" cy="246221"/>
          </a:xfrm>
        </p:spPr>
        <p:txBody>
          <a:bodyPr/>
          <a:lstStyle/>
          <a:p>
            <a:pPr>
              <a:lnSpc>
                <a:spcPct val="100000"/>
              </a:lnSpc>
            </a:pPr>
            <a:r>
              <a:rPr lang="en-GB" sz="1600" b="0" i="1" dirty="0"/>
              <a:t>7COM1079-2024  Student Group No: A106</a:t>
            </a:r>
          </a:p>
        </p:txBody>
      </p:sp>
      <p:sp>
        <p:nvSpPr>
          <p:cNvPr id="3" name="Slide Number Placeholder 2">
            <a:extLst>
              <a:ext uri="{FF2B5EF4-FFF2-40B4-BE49-F238E27FC236}">
                <a16:creationId xmlns:a16="http://schemas.microsoft.com/office/drawing/2014/main" id="{C38DB271-6D19-4A3F-3D12-C12477A05397}"/>
              </a:ext>
            </a:extLst>
          </p:cNvPr>
          <p:cNvSpPr>
            <a:spLocks noGrp="1"/>
          </p:cNvSpPr>
          <p:nvPr>
            <p:ph type="sldNum" sz="quarter" idx="12"/>
          </p:nvPr>
        </p:nvSpPr>
        <p:spPr/>
        <p:txBody>
          <a:bodyPr/>
          <a:lstStyle/>
          <a:p>
            <a:fld id="{E4D355CA-84B7-41B1-B164-8BB439CC7C6B}" type="slidenum">
              <a:rPr lang="en-GB" smtClean="0"/>
              <a:pPr/>
              <a:t>6</a:t>
            </a:fld>
            <a:endParaRPr lang="en-GB" dirty="0"/>
          </a:p>
        </p:txBody>
      </p:sp>
      <p:pic>
        <p:nvPicPr>
          <p:cNvPr id="7" name="Picture 6" descr="A diagram of a distribution of products">
            <a:extLst>
              <a:ext uri="{FF2B5EF4-FFF2-40B4-BE49-F238E27FC236}">
                <a16:creationId xmlns:a16="http://schemas.microsoft.com/office/drawing/2014/main" id="{1E465F82-49AA-95CD-0AD6-229659790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159" y="1834933"/>
            <a:ext cx="5039402" cy="5023067"/>
          </a:xfrm>
          <a:prstGeom prst="rect">
            <a:avLst/>
          </a:prstGeom>
        </p:spPr>
      </p:pic>
    </p:spTree>
    <p:extLst>
      <p:ext uri="{BB962C8B-B14F-4D97-AF65-F5344CB8AC3E}">
        <p14:creationId xmlns:p14="http://schemas.microsoft.com/office/powerpoint/2010/main" val="25654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07E611D-D19D-EC7A-5F97-A40D125F51A4}"/>
              </a:ext>
            </a:extLst>
          </p:cNvPr>
          <p:cNvSpPr>
            <a:spLocks noGrp="1"/>
          </p:cNvSpPr>
          <p:nvPr>
            <p:ph type="title"/>
          </p:nvPr>
        </p:nvSpPr>
        <p:spPr>
          <a:xfrm>
            <a:off x="970139" y="1348803"/>
            <a:ext cx="10279150" cy="365125"/>
          </a:xfrm>
        </p:spPr>
        <p:txBody>
          <a:bodyPr/>
          <a:lstStyle/>
          <a:p>
            <a:r>
              <a:rPr lang="en-US" dirty="0"/>
              <a:t>Histogram - Obesity Rates</a:t>
            </a:r>
            <a:endParaRPr lang="en-IN" dirty="0"/>
          </a:p>
        </p:txBody>
      </p:sp>
      <p:sp>
        <p:nvSpPr>
          <p:cNvPr id="24" name="Content Placeholder 23">
            <a:extLst>
              <a:ext uri="{FF2B5EF4-FFF2-40B4-BE49-F238E27FC236}">
                <a16:creationId xmlns:a16="http://schemas.microsoft.com/office/drawing/2014/main" id="{416D93DF-7E7B-3539-00C9-95827FBA7D83}"/>
              </a:ext>
            </a:extLst>
          </p:cNvPr>
          <p:cNvSpPr>
            <a:spLocks noGrp="1"/>
          </p:cNvSpPr>
          <p:nvPr>
            <p:ph idx="1"/>
          </p:nvPr>
        </p:nvSpPr>
        <p:spPr>
          <a:xfrm>
            <a:off x="703439" y="2333997"/>
            <a:ext cx="5651641" cy="3175200"/>
          </a:xfrm>
        </p:spPr>
        <p:txBody>
          <a:bodyPr/>
          <a:lstStyle/>
          <a:p>
            <a:pPr algn="just"/>
            <a:r>
              <a:rPr lang="en-US" dirty="0"/>
              <a:t>The histogram shows the distribution of obesity rates across countries, highlighting variations in the percentage of the population affected by obesity</a:t>
            </a:r>
            <a:endParaRPr lang="en-IN" sz="1800" dirty="0"/>
          </a:p>
        </p:txBody>
      </p:sp>
      <p:sp>
        <p:nvSpPr>
          <p:cNvPr id="2" name="Footer Placeholder 1">
            <a:extLst>
              <a:ext uri="{FF2B5EF4-FFF2-40B4-BE49-F238E27FC236}">
                <a16:creationId xmlns:a16="http://schemas.microsoft.com/office/drawing/2014/main" id="{EE56CD5D-A6F4-C1F0-527D-0D94FA696273}"/>
              </a:ext>
            </a:extLst>
          </p:cNvPr>
          <p:cNvSpPr>
            <a:spLocks noGrp="1"/>
          </p:cNvSpPr>
          <p:nvPr>
            <p:ph type="ftr" sz="quarter" idx="11"/>
          </p:nvPr>
        </p:nvSpPr>
        <p:spPr>
          <a:xfrm>
            <a:off x="970139" y="775255"/>
            <a:ext cx="9992829" cy="246221"/>
          </a:xfrm>
        </p:spPr>
        <p:txBody>
          <a:bodyPr/>
          <a:lstStyle/>
          <a:p>
            <a:pPr>
              <a:lnSpc>
                <a:spcPct val="100000"/>
              </a:lnSpc>
            </a:pPr>
            <a:r>
              <a:rPr lang="en-GB" sz="1600" b="0" i="1" dirty="0"/>
              <a:t>7COM1079-2024  Student Group No: A106</a:t>
            </a:r>
          </a:p>
        </p:txBody>
      </p:sp>
      <p:sp>
        <p:nvSpPr>
          <p:cNvPr id="3" name="Slide Number Placeholder 2">
            <a:extLst>
              <a:ext uri="{FF2B5EF4-FFF2-40B4-BE49-F238E27FC236}">
                <a16:creationId xmlns:a16="http://schemas.microsoft.com/office/drawing/2014/main" id="{C38DB271-6D19-4A3F-3D12-C12477A05397}"/>
              </a:ext>
            </a:extLst>
          </p:cNvPr>
          <p:cNvSpPr>
            <a:spLocks noGrp="1"/>
          </p:cNvSpPr>
          <p:nvPr>
            <p:ph type="sldNum" sz="quarter" idx="12"/>
          </p:nvPr>
        </p:nvSpPr>
        <p:spPr/>
        <p:txBody>
          <a:bodyPr/>
          <a:lstStyle/>
          <a:p>
            <a:fld id="{E4D355CA-84B7-41B1-B164-8BB439CC7C6B}" type="slidenum">
              <a:rPr lang="en-GB" smtClean="0"/>
              <a:pPr/>
              <a:t>7</a:t>
            </a:fld>
            <a:endParaRPr lang="en-GB" dirty="0"/>
          </a:p>
        </p:txBody>
      </p:sp>
      <p:pic>
        <p:nvPicPr>
          <p:cNvPr id="8" name="Picture 7" descr="A graph of a distribution of obesity rates">
            <a:extLst>
              <a:ext uri="{FF2B5EF4-FFF2-40B4-BE49-F238E27FC236}">
                <a16:creationId xmlns:a16="http://schemas.microsoft.com/office/drawing/2014/main" id="{6F7F4336-B6F5-7C59-2F59-77A16F4A1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347" y="1544812"/>
            <a:ext cx="4566213" cy="4551412"/>
          </a:xfrm>
          <a:prstGeom prst="rect">
            <a:avLst/>
          </a:prstGeom>
        </p:spPr>
      </p:pic>
    </p:spTree>
    <p:extLst>
      <p:ext uri="{BB962C8B-B14F-4D97-AF65-F5344CB8AC3E}">
        <p14:creationId xmlns:p14="http://schemas.microsoft.com/office/powerpoint/2010/main" val="343921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BB461-DA94-E84B-4D5C-DF4C20C71D06}"/>
            </a:ext>
          </a:extLst>
        </p:cNvPr>
        <p:cNvGrpSpPr/>
        <p:nvPr/>
      </p:nvGrpSpPr>
      <p:grpSpPr>
        <a:xfrm>
          <a:off x="0" y="0"/>
          <a:ext cx="0" cy="0"/>
          <a:chOff x="0" y="0"/>
          <a:chExt cx="0" cy="0"/>
        </a:xfrm>
      </p:grpSpPr>
      <p:sp>
        <p:nvSpPr>
          <p:cNvPr id="33" name="Title 32">
            <a:extLst>
              <a:ext uri="{FF2B5EF4-FFF2-40B4-BE49-F238E27FC236}">
                <a16:creationId xmlns:a16="http://schemas.microsoft.com/office/drawing/2014/main" id="{A64834E6-FFB1-F109-9AD3-FE991E513409}"/>
              </a:ext>
            </a:extLst>
          </p:cNvPr>
          <p:cNvSpPr>
            <a:spLocks noGrp="1"/>
          </p:cNvSpPr>
          <p:nvPr>
            <p:ph type="title"/>
          </p:nvPr>
        </p:nvSpPr>
        <p:spPr>
          <a:xfrm>
            <a:off x="954000" y="1268418"/>
            <a:ext cx="10907800" cy="986707"/>
          </a:xfrm>
        </p:spPr>
        <p:txBody>
          <a:bodyPr/>
          <a:lstStyle/>
          <a:p>
            <a:r>
              <a:rPr lang="en-US" dirty="0"/>
              <a:t>Scatter Plot - Animal Products Supply Vs Obesity Rates</a:t>
            </a:r>
            <a:endParaRPr lang="en-IN" dirty="0"/>
          </a:p>
        </p:txBody>
      </p:sp>
      <p:sp>
        <p:nvSpPr>
          <p:cNvPr id="24" name="Content Placeholder 23">
            <a:extLst>
              <a:ext uri="{FF2B5EF4-FFF2-40B4-BE49-F238E27FC236}">
                <a16:creationId xmlns:a16="http://schemas.microsoft.com/office/drawing/2014/main" id="{96C57680-BB8F-30F7-1159-A5B669558364}"/>
              </a:ext>
            </a:extLst>
          </p:cNvPr>
          <p:cNvSpPr>
            <a:spLocks noGrp="1"/>
          </p:cNvSpPr>
          <p:nvPr>
            <p:ph idx="1"/>
          </p:nvPr>
        </p:nvSpPr>
        <p:spPr>
          <a:xfrm>
            <a:off x="970140" y="2735530"/>
            <a:ext cx="4600082" cy="3175200"/>
          </a:xfrm>
        </p:spPr>
        <p:txBody>
          <a:bodyPr/>
          <a:lstStyle/>
          <a:p>
            <a:pPr algn="just"/>
            <a:r>
              <a:rPr lang="en-US" dirty="0"/>
              <a:t>The scatter plot highlights the relationship between animal product supply and obesity rates, suggesting a potential positive correlation where higher supply may correspond to increased obesity levels</a:t>
            </a:r>
            <a:endParaRPr lang="en-IN" sz="2000" dirty="0"/>
          </a:p>
          <a:p>
            <a:endParaRPr lang="en-IN" sz="2000" dirty="0"/>
          </a:p>
          <a:p>
            <a:endParaRPr lang="en-IN" sz="2000" dirty="0"/>
          </a:p>
        </p:txBody>
      </p:sp>
      <p:sp>
        <p:nvSpPr>
          <p:cNvPr id="2" name="Footer Placeholder 1">
            <a:extLst>
              <a:ext uri="{FF2B5EF4-FFF2-40B4-BE49-F238E27FC236}">
                <a16:creationId xmlns:a16="http://schemas.microsoft.com/office/drawing/2014/main" id="{437D990B-1971-239E-FB77-85FBD063DFD5}"/>
              </a:ext>
            </a:extLst>
          </p:cNvPr>
          <p:cNvSpPr>
            <a:spLocks noGrp="1"/>
          </p:cNvSpPr>
          <p:nvPr>
            <p:ph type="ftr" sz="quarter" idx="11"/>
          </p:nvPr>
        </p:nvSpPr>
        <p:spPr>
          <a:xfrm>
            <a:off x="970139" y="793185"/>
            <a:ext cx="7176911" cy="246221"/>
          </a:xfrm>
        </p:spPr>
        <p:txBody>
          <a:bodyPr/>
          <a:lstStyle/>
          <a:p>
            <a:pPr>
              <a:lnSpc>
                <a:spcPct val="100000"/>
              </a:lnSpc>
            </a:pPr>
            <a:r>
              <a:rPr lang="en-GB" sz="1600" b="0" i="1" dirty="0"/>
              <a:t>7COM1079-2024  Student Group No:  </a:t>
            </a:r>
            <a:r>
              <a:rPr lang="en-GB" sz="1600" i="1" dirty="0"/>
              <a:t>A106</a:t>
            </a:r>
            <a:endParaRPr lang="en-GB" sz="1600" b="0" i="1" dirty="0"/>
          </a:p>
        </p:txBody>
      </p:sp>
      <p:sp>
        <p:nvSpPr>
          <p:cNvPr id="3" name="Slide Number Placeholder 2">
            <a:extLst>
              <a:ext uri="{FF2B5EF4-FFF2-40B4-BE49-F238E27FC236}">
                <a16:creationId xmlns:a16="http://schemas.microsoft.com/office/drawing/2014/main" id="{15DD36F7-3043-042D-F521-7E590CDAB6E9}"/>
              </a:ext>
            </a:extLst>
          </p:cNvPr>
          <p:cNvSpPr>
            <a:spLocks noGrp="1"/>
          </p:cNvSpPr>
          <p:nvPr>
            <p:ph type="sldNum" sz="quarter" idx="12"/>
          </p:nvPr>
        </p:nvSpPr>
        <p:spPr/>
        <p:txBody>
          <a:bodyPr/>
          <a:lstStyle/>
          <a:p>
            <a:fld id="{E4D355CA-84B7-41B1-B164-8BB439CC7C6B}" type="slidenum">
              <a:rPr lang="en-GB" smtClean="0"/>
              <a:pPr/>
              <a:t>8</a:t>
            </a:fld>
            <a:endParaRPr lang="en-GB"/>
          </a:p>
        </p:txBody>
      </p:sp>
      <p:pic>
        <p:nvPicPr>
          <p:cNvPr id="5" name="Picture 4" descr="A graph with red dots and a blue line&#10;&#10;Description automatically generated">
            <a:extLst>
              <a:ext uri="{FF2B5EF4-FFF2-40B4-BE49-F238E27FC236}">
                <a16:creationId xmlns:a16="http://schemas.microsoft.com/office/drawing/2014/main" id="{1030CB57-E6AD-7279-D4DA-36118BAD4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151" y="1915687"/>
            <a:ext cx="4794567" cy="4779026"/>
          </a:xfrm>
          <a:prstGeom prst="rect">
            <a:avLst/>
          </a:prstGeom>
        </p:spPr>
      </p:pic>
    </p:spTree>
    <p:extLst>
      <p:ext uri="{BB962C8B-B14F-4D97-AF65-F5344CB8AC3E}">
        <p14:creationId xmlns:p14="http://schemas.microsoft.com/office/powerpoint/2010/main" val="232095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3C325C2-B3E2-84CF-BC13-5B0F44377D3C}"/>
              </a:ext>
            </a:extLst>
          </p:cNvPr>
          <p:cNvSpPr>
            <a:spLocks noGrp="1"/>
          </p:cNvSpPr>
          <p:nvPr>
            <p:ph type="title"/>
          </p:nvPr>
        </p:nvSpPr>
        <p:spPr>
          <a:xfrm>
            <a:off x="398639" y="802266"/>
            <a:ext cx="10279150" cy="365125"/>
          </a:xfrm>
        </p:spPr>
        <p:txBody>
          <a:bodyPr/>
          <a:lstStyle/>
          <a:p>
            <a:r>
              <a:rPr lang="en-US" b="1" dirty="0"/>
              <a:t>Statistical Analysis</a:t>
            </a:r>
          </a:p>
        </p:txBody>
      </p:sp>
      <p:sp>
        <p:nvSpPr>
          <p:cNvPr id="2" name="Footer Placeholder 1">
            <a:extLst>
              <a:ext uri="{FF2B5EF4-FFF2-40B4-BE49-F238E27FC236}">
                <a16:creationId xmlns:a16="http://schemas.microsoft.com/office/drawing/2014/main" id="{3A1E6E31-7AF2-11DB-4550-155AAE6DC2D3}"/>
              </a:ext>
            </a:extLst>
          </p:cNvPr>
          <p:cNvSpPr>
            <a:spLocks noGrp="1"/>
          </p:cNvSpPr>
          <p:nvPr>
            <p:ph type="ftr" sz="quarter" idx="11"/>
          </p:nvPr>
        </p:nvSpPr>
        <p:spPr>
          <a:xfrm>
            <a:off x="970139" y="297580"/>
            <a:ext cx="10091151" cy="246221"/>
          </a:xfrm>
        </p:spPr>
        <p:txBody>
          <a:bodyPr/>
          <a:lstStyle/>
          <a:p>
            <a:pPr>
              <a:lnSpc>
                <a:spcPct val="100000"/>
              </a:lnSpc>
            </a:pPr>
            <a:r>
              <a:rPr lang="en-GB" sz="1600" b="0" i="1" dirty="0"/>
              <a:t>7COM1079-2024  Student Group No: A106</a:t>
            </a:r>
          </a:p>
        </p:txBody>
      </p:sp>
      <p:sp>
        <p:nvSpPr>
          <p:cNvPr id="3" name="Slide Number Placeholder 2">
            <a:extLst>
              <a:ext uri="{FF2B5EF4-FFF2-40B4-BE49-F238E27FC236}">
                <a16:creationId xmlns:a16="http://schemas.microsoft.com/office/drawing/2014/main" id="{1C1B5968-DB9E-B290-BD34-A1CDD59504BA}"/>
              </a:ext>
            </a:extLst>
          </p:cNvPr>
          <p:cNvSpPr>
            <a:spLocks noGrp="1"/>
          </p:cNvSpPr>
          <p:nvPr>
            <p:ph type="sldNum" sz="quarter" idx="12"/>
          </p:nvPr>
        </p:nvSpPr>
        <p:spPr/>
        <p:txBody>
          <a:bodyPr/>
          <a:lstStyle/>
          <a:p>
            <a:fld id="{E4D355CA-84B7-41B1-B164-8BB439CC7C6B}" type="slidenum">
              <a:rPr lang="en-GB" smtClean="0"/>
              <a:pPr/>
              <a:t>9</a:t>
            </a:fld>
            <a:endParaRPr lang="en-GB"/>
          </a:p>
        </p:txBody>
      </p:sp>
      <p:sp>
        <p:nvSpPr>
          <p:cNvPr id="19" name="TextBox 18">
            <a:extLst>
              <a:ext uri="{FF2B5EF4-FFF2-40B4-BE49-F238E27FC236}">
                <a16:creationId xmlns:a16="http://schemas.microsoft.com/office/drawing/2014/main" id="{FDE4134C-E788-5110-1087-021A4B965178}"/>
              </a:ext>
            </a:extLst>
          </p:cNvPr>
          <p:cNvSpPr txBox="1"/>
          <p:nvPr/>
        </p:nvSpPr>
        <p:spPr>
          <a:xfrm>
            <a:off x="93839" y="1319650"/>
            <a:ext cx="5050144" cy="5386090"/>
          </a:xfrm>
          <a:prstGeom prst="rect">
            <a:avLst/>
          </a:prstGeom>
          <a:noFill/>
        </p:spPr>
        <p:txBody>
          <a:bodyPr wrap="square" rtlCol="0">
            <a:spAutoFit/>
          </a:bodyPr>
          <a:lstStyle/>
          <a:p>
            <a:r>
              <a:rPr lang="en-US" sz="2400" b="1" dirty="0"/>
              <a:t>Correlation Test Results</a:t>
            </a:r>
            <a:r>
              <a:rPr lang="en-US" sz="2400" dirty="0"/>
              <a:t>:</a:t>
            </a:r>
          </a:p>
          <a:p>
            <a:endParaRPr lang="en-US" sz="2400" dirty="0"/>
          </a:p>
          <a:p>
            <a:r>
              <a:rPr lang="en-US" sz="2400" b="1" dirty="0"/>
              <a:t>Correlation Coefficient (r)</a:t>
            </a:r>
            <a:r>
              <a:rPr lang="en-US" sz="2400" dirty="0"/>
              <a:t>:0.41748</a:t>
            </a:r>
          </a:p>
          <a:p>
            <a:endParaRPr lang="en-US" sz="1400" dirty="0"/>
          </a:p>
          <a:p>
            <a:r>
              <a:rPr lang="en-US" sz="2400" b="1" dirty="0"/>
              <a:t>P-value</a:t>
            </a:r>
            <a:r>
              <a:rPr lang="en-US" sz="2400" dirty="0"/>
              <a:t>: &lt; 2.2e-16</a:t>
            </a:r>
          </a:p>
          <a:p>
            <a:pPr algn="just"/>
            <a:r>
              <a:rPr lang="en-US" sz="2400" b="1" dirty="0"/>
              <a:t>Interpretation</a:t>
            </a:r>
            <a:r>
              <a:rPr lang="en-US" sz="2400" dirty="0"/>
              <a:t>: The Pearson’s correlation coefficient (r = 0.417) indicates a moderate positive relationship between animal product supply and obesity rates. This suggests that higher supply of animal products may be associated with increased obesity rates.</a:t>
            </a:r>
          </a:p>
          <a:p>
            <a:pPr algn="just"/>
            <a:endParaRPr lang="en-GB" dirty="0"/>
          </a:p>
        </p:txBody>
      </p:sp>
      <p:pic>
        <p:nvPicPr>
          <p:cNvPr id="5" name="Picture 4">
            <a:extLst>
              <a:ext uri="{FF2B5EF4-FFF2-40B4-BE49-F238E27FC236}">
                <a16:creationId xmlns:a16="http://schemas.microsoft.com/office/drawing/2014/main" id="{084D36B3-8244-4E40-7D3B-6B74D70D38EB}"/>
              </a:ext>
            </a:extLst>
          </p:cNvPr>
          <p:cNvPicPr>
            <a:picLocks noChangeAspect="1"/>
          </p:cNvPicPr>
          <p:nvPr/>
        </p:nvPicPr>
        <p:blipFill>
          <a:blip r:embed="rId3"/>
          <a:stretch>
            <a:fillRect/>
          </a:stretch>
        </p:blipFill>
        <p:spPr>
          <a:xfrm>
            <a:off x="5143983" y="322938"/>
            <a:ext cx="6649378" cy="6535062"/>
          </a:xfrm>
          <a:prstGeom prst="rect">
            <a:avLst/>
          </a:prstGeom>
        </p:spPr>
      </p:pic>
    </p:spTree>
    <p:extLst>
      <p:ext uri="{BB962C8B-B14F-4D97-AF65-F5344CB8AC3E}">
        <p14:creationId xmlns:p14="http://schemas.microsoft.com/office/powerpoint/2010/main" val="1567373919"/>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12062</TotalTime>
  <Words>1199</Words>
  <Application>Microsoft Office PowerPoint</Application>
  <PresentationFormat>Widescreen</PresentationFormat>
  <Paragraphs>88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Times New Roman</vt:lpstr>
      <vt:lpstr>Herts Theme</vt:lpstr>
      <vt:lpstr>How does the supply of Animal Products influence the obesity rates across different countries?  Submission Date: 25 -11 - 2024 </vt:lpstr>
      <vt:lpstr>Introduction</vt:lpstr>
      <vt:lpstr>PowerPoint Presentation</vt:lpstr>
      <vt:lpstr> Research Question: How does the supply of Animal Products influence the obesity rates across different countries?</vt:lpstr>
      <vt:lpstr> Null Hypothesis (H0): There is no correlation between the supply of Animal Products and obesity rates. Alternative Hypothesis (H1): There is a correlation between the supply of Animal Products and obesity rates.</vt:lpstr>
      <vt:lpstr>Histogram - Animal Products Supply</vt:lpstr>
      <vt:lpstr>Histogram - Obesity Rates</vt:lpstr>
      <vt:lpstr>Scatter Plot - Animal Products Supply Vs Obesity Rates</vt:lpstr>
      <vt:lpstr>Statistical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KF1373</cp:lastModifiedBy>
  <cp:revision>242</cp:revision>
  <dcterms:created xsi:type="dcterms:W3CDTF">2019-10-01T08:37:56Z</dcterms:created>
  <dcterms:modified xsi:type="dcterms:W3CDTF">2024-11-24T17:23:48Z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