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k-SK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k-SK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sk-SK" sz="4400" spc="-1" strike="noStrike">
                <a:latin typeface="Arial"/>
              </a:rPr>
              <a:t>Kliknúť na úpravu formátu textu titulku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latin typeface="Arial"/>
              </a:rPr>
              <a:t>Kliknúť na úpravu formátu textu osnovy</a:t>
            </a:r>
            <a:endParaRPr b="0" lang="sk-S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800" spc="-1" strike="noStrike">
                <a:latin typeface="Arial"/>
              </a:rPr>
              <a:t>Druhá úroveň</a:t>
            </a:r>
            <a:endParaRPr b="0" lang="sk-S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400" spc="-1" strike="noStrike">
                <a:latin typeface="Arial"/>
              </a:rPr>
              <a:t>Tretia úroveň</a:t>
            </a:r>
            <a:endParaRPr b="0" lang="sk-S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latin typeface="Arial"/>
              </a:rPr>
              <a:t>Štvrtá úroveň osnovy</a:t>
            </a:r>
            <a:endParaRPr b="0" lang="sk-S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Piata úroveň osnovy</a:t>
            </a:r>
            <a:endParaRPr b="0" lang="sk-S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Šiesta úroveň</a:t>
            </a:r>
            <a:endParaRPr b="0" lang="sk-S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Siedma úroveň</a:t>
            </a:r>
            <a:endParaRPr b="0" lang="sk-S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sk-SK" sz="4400" spc="-1" strike="noStrike">
                <a:latin typeface="Arial"/>
              </a:rPr>
              <a:t>Kliknúť na úpravu formátu textu titulku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latin typeface="Arial"/>
              </a:rPr>
              <a:t>Kliknúť na úpravu formátu textu osnovy</a:t>
            </a:r>
            <a:endParaRPr b="0" lang="sk-S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800" spc="-1" strike="noStrike">
                <a:latin typeface="Arial"/>
              </a:rPr>
              <a:t>Druhá úroveň</a:t>
            </a:r>
            <a:endParaRPr b="0" lang="sk-S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400" spc="-1" strike="noStrike">
                <a:latin typeface="Arial"/>
              </a:rPr>
              <a:t>Tretia úroveň</a:t>
            </a:r>
            <a:endParaRPr b="0" lang="sk-S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latin typeface="Arial"/>
              </a:rPr>
              <a:t>Štvrtá úroveň osnovy</a:t>
            </a:r>
            <a:endParaRPr b="0" lang="sk-S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Piata úroveň osnovy</a:t>
            </a:r>
            <a:endParaRPr b="0" lang="sk-S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Šiesta úroveň</a:t>
            </a:r>
            <a:endParaRPr b="0" lang="sk-S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Siedma úroveň</a:t>
            </a:r>
            <a:endParaRPr b="0" lang="sk-S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48000" y="3240000"/>
            <a:ext cx="7332120" cy="34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sk-SK" sz="3600" spc="-1" strike="noStrike">
                <a:solidFill>
                  <a:srgbClr val="000000"/>
                </a:solidFill>
                <a:latin typeface="Arial"/>
                <a:ea typeface="DejaVu Sans"/>
              </a:rPr>
              <a:t>3D modelovanie objektov z RGB-D snímačov</a:t>
            </a:r>
            <a:endParaRPr b="0" lang="sk-SK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k-SK" sz="2200" spc="-1" strike="noStrike">
                <a:solidFill>
                  <a:srgbClr val="000000"/>
                </a:solidFill>
                <a:latin typeface="Arial"/>
                <a:ea typeface="DejaVu Sans"/>
              </a:rPr>
              <a:t>4. dizertačný projekt</a:t>
            </a:r>
            <a:endParaRPr b="0" lang="sk-SK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Autor: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Ing. Jozef Volák </a:t>
            </a:r>
            <a:endParaRPr b="0" lang="sk-SK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Školiteľ: 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doc. Ing. Dušan Koniar, PhD.</a:t>
            </a:r>
            <a:endParaRPr b="0" lang="sk-SK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Rok: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2017-2020</a:t>
            </a:r>
            <a:endParaRPr b="0" lang="sk-SK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647640" y="647640"/>
            <a:ext cx="7947000" cy="13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sk-SK" sz="3200" spc="-1" strike="noStrike">
                <a:solidFill>
                  <a:srgbClr val="000000"/>
                </a:solidFill>
                <a:latin typeface="Arial"/>
                <a:ea typeface="DejaVu Sans"/>
              </a:rPr>
              <a:t>Publications</a:t>
            </a:r>
            <a:endParaRPr b="0" lang="sk-SK" sz="32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8573400" y="6336000"/>
            <a:ext cx="4784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7788AEE8-337D-4749-A5BF-40F8802A2D55}" type="slidenum">
              <a:rPr b="0" lang="sk-SK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&lt;číslo&gt;</a:t>
            </a:fld>
            <a:endParaRPr b="0" lang="sk-SK" sz="18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608760" y="1413360"/>
            <a:ext cx="7974000" cy="40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sk-SK" sz="1000" spc="-1" strike="noStrike">
                <a:latin typeface="Arial"/>
              </a:rPr>
              <a:t>AFC</a:t>
            </a:r>
            <a:r>
              <a:rPr b="0" lang="sk-SK" sz="1000" spc="-1" strike="noStrike">
                <a:latin typeface="Arial"/>
              </a:rPr>
              <a:t> 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sk-SK" sz="1000" spc="-1" strike="noStrike">
                <a:latin typeface="Arial"/>
              </a:rPr>
              <a:t>Dynamic objects detection of the respiratory epithelium based on image analysis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1000" spc="-1" strike="noStrike">
                <a:latin typeface="Arial"/>
              </a:rPr>
              <a:t>[Jablončík František (20%) - Hargaš Libor (25%) - Koniar Dušan (25%) - Volák Jozef (20%) - Loncová Zuzana (10%)]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sk-SK" sz="1000" spc="-1" strike="noStrike">
                <a:latin typeface="Arial"/>
              </a:rPr>
              <a:t>Conditioning of light microscope for advanced methods of ciliary dyskinesia diagnostics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1000" spc="-1" strike="noStrike">
                <a:latin typeface="Arial"/>
              </a:rPr>
              <a:t>[Taraba Michal (20%) - Volák Jozef (20%) - Jablončík František (20%) - Koniar Dušan (20%) - Hargaš Libor (20%)]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sk-SK" sz="1000" spc="-1" strike="noStrike">
                <a:latin typeface="Arial"/>
              </a:rPr>
              <a:t>Stereovision in robotic systems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1000" spc="-1" strike="noStrike">
                <a:latin typeface="Arial"/>
              </a:rPr>
              <a:t>[Volák Jozef (100%)]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sk-SK" sz="1000" spc="-1" strike="noStrike">
                <a:latin typeface="Arial"/>
              </a:rPr>
              <a:t>Contrast enhancement methods for images from the light microscope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1000" spc="-1" strike="noStrike">
                <a:latin typeface="Arial"/>
              </a:rPr>
              <a:t>[Jablončík František (25%) - Hargaš Libor (25%) - Koniar Dušan (25%) - Volák Jozef (25%)]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sk-SK" sz="1000" spc="-1" strike="noStrike">
                <a:latin typeface="Arial"/>
              </a:rPr>
              <a:t>AFD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sk-SK" sz="1000" spc="-1" strike="noStrike">
                <a:latin typeface="Arial"/>
              </a:rPr>
              <a:t>Detection of static objects in an image using texture analysis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1000" spc="-1" strike="noStrike">
                <a:latin typeface="Arial"/>
              </a:rPr>
              <a:t>[Jablončík František (25%) - Hargaš Libor (25%) - Koniar Dušan (25%) - Volák Jozef (25%)]</a:t>
            </a:r>
            <a:endParaRPr b="0" lang="sk-SK" sz="1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647640" y="647640"/>
            <a:ext cx="7947000" cy="13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sk-SK" sz="3200" spc="-1" strike="noStrike">
                <a:solidFill>
                  <a:srgbClr val="000000"/>
                </a:solidFill>
                <a:latin typeface="Arial"/>
                <a:ea typeface="DejaVu Sans"/>
              </a:rPr>
              <a:t>Publications</a:t>
            </a:r>
            <a:endParaRPr b="0" lang="sk-SK" sz="32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8573400" y="6336000"/>
            <a:ext cx="4784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D64F9B75-826B-424A-8FCE-00D7B2BE9DC1}" type="slidenum">
              <a:rPr b="0" lang="sk-SK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&lt;číslo&gt;</a:t>
            </a:fld>
            <a:endParaRPr b="0" lang="sk-SK" sz="18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608760" y="1413360"/>
            <a:ext cx="7974000" cy="40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sk-SK" sz="1000" spc="-1" strike="noStrike">
                <a:latin typeface="Arial"/>
              </a:rPr>
              <a:t>AED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sk-SK" sz="1000" spc="-1" strike="noStrike">
                <a:latin typeface="Arial"/>
              </a:rPr>
              <a:t>Technická podpora diagnostiky obštrukčného spánkového apnoe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1000" spc="-1" strike="noStrike">
                <a:latin typeface="Arial"/>
              </a:rPr>
              <a:t>[Volák Jozef (20%) - Koniar Dušan (15%) - Hargaš Libor (15%) - Jablončík František (10%) - Ďurdík Peter (10%) - Šutvajová Dominika (10%) - Duchoň František (10%) - Beňo Peter (10%)]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sk-SK" sz="1000" spc="-1" strike="noStrike">
                <a:latin typeface="Arial"/>
              </a:rPr>
              <a:t>Návrh algoritmu pre automatickú segmentáciu statických cílií respiračného epitelu v obraze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1000" spc="-1" strike="noStrike">
                <a:latin typeface="Arial"/>
              </a:rPr>
              <a:t>[Jablončík František (15%) - Volák Jozef (15%) - Hargaš Libor (15%) - Koniar Dušan (15%) - Ďurdík Peter (15%) - Kvaššayová Júlia (15%) - Bánovčin Peter (10%)]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sk-SK" sz="1000" spc="-1" strike="noStrike">
                <a:latin typeface="Arial"/>
              </a:rPr>
              <a:t>Technická podpora diagnostiky obštrukčného spánkového apnoe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1000" spc="-1" strike="noStrike">
                <a:latin typeface="Arial"/>
              </a:rPr>
              <a:t>[Volák Jozef (20%) - Koniar Dušan (15%) - Hargaš Libor (15%) - Jablončík František (10%) - Ďurdík Peter (10%) - Šutvajová Dominika (10%) - Duchoň František (10%) - Beňo Peter (10%)]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sk-SK" sz="1000" spc="-1" strike="noStrike">
                <a:latin typeface="Arial"/>
              </a:rPr>
              <a:t>Návrh algoritmu pre automatickú segmentáciu statických cílií respiračného epitelu v obraze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1000" spc="-1" strike="noStrike">
                <a:latin typeface="Arial"/>
              </a:rPr>
              <a:t>[Jablončík František (15%) - Volák Jozef (15%) - Hargaš Libor (15%) - Koniar Dušan (15%) - Ďurdík Peter (15%) - Kvaššayová Júlia (15%) - Bánovčin Peter (10%)]</a:t>
            </a:r>
            <a:endParaRPr b="0" lang="sk-SK" sz="1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377440" y="2225880"/>
            <a:ext cx="4272840" cy="5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Thanks for attention</a:t>
            </a:r>
            <a:endParaRPr b="0" lang="sk-SK" sz="4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457200" y="1600200"/>
            <a:ext cx="8468640" cy="43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1240">
              <a:lnSpc>
                <a:spcPct val="100000"/>
              </a:lnSpc>
            </a:pPr>
            <a:endParaRPr b="0" lang="sk-SK" sz="1800" spc="-1" strike="noStrike">
              <a:latin typeface="Arial"/>
            </a:endParaRPr>
          </a:p>
          <a:p>
            <a:pPr marL="111240">
              <a:lnSpc>
                <a:spcPct val="100000"/>
              </a:lnSpc>
            </a:pPr>
            <a:endParaRPr b="0" lang="sk-SK" sz="1800" spc="-1" strike="noStrike">
              <a:latin typeface="Arial"/>
            </a:endParaRPr>
          </a:p>
          <a:p>
            <a:pPr marL="43164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Syndróm obštrukčného spánkového apnoe</a:t>
            </a:r>
            <a:endParaRPr b="0" lang="sk-SK" sz="2600" spc="-1" strike="noStrike">
              <a:latin typeface="Arial"/>
            </a:endParaRPr>
          </a:p>
          <a:p>
            <a:pPr marL="43164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Diagnostika pomocou 3D dát </a:t>
            </a:r>
            <a:endParaRPr b="0" lang="sk-SK" sz="2600" spc="-1" strike="noStrike">
              <a:latin typeface="Arial"/>
            </a:endParaRPr>
          </a:p>
          <a:p>
            <a:pPr marL="43164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Vývoj snímacieho systému a algoritmu</a:t>
            </a:r>
            <a:endParaRPr b="0" lang="sk-SK" sz="2600" spc="-1" strike="noStrike">
              <a:latin typeface="Arial"/>
            </a:endParaRPr>
          </a:p>
          <a:p>
            <a:pPr marL="43164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Automatizovanie vyšetrenia</a:t>
            </a:r>
            <a:endParaRPr b="0" lang="sk-SK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26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648000" y="648000"/>
            <a:ext cx="6979680" cy="5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Úvod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8573400" y="6336000"/>
            <a:ext cx="3524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7ADFA978-7E17-45F8-A5E6-8CBDA05D4110}" type="slidenum">
              <a:rPr b="0" lang="sk-SK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&lt;číslo&gt;</a:t>
            </a:fld>
            <a:endParaRPr b="0" lang="sk-SK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457200" y="1600200"/>
            <a:ext cx="8468640" cy="43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1240">
              <a:lnSpc>
                <a:spcPct val="100000"/>
              </a:lnSpc>
            </a:pPr>
            <a:endParaRPr b="0" lang="sk-SK" sz="1800" spc="-1" strike="noStrike">
              <a:latin typeface="Arial"/>
            </a:endParaRPr>
          </a:p>
          <a:p>
            <a:pPr marL="111240">
              <a:lnSpc>
                <a:spcPct val="100000"/>
              </a:lnSpc>
            </a:pPr>
            <a:endParaRPr b="0" lang="sk-SK" sz="1800" spc="-1" strike="noStrike">
              <a:latin typeface="Arial"/>
            </a:endParaRPr>
          </a:p>
          <a:p>
            <a:pPr marL="43164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Experimentálne meranie na pediatrických pacientoch</a:t>
            </a:r>
            <a:endParaRPr b="0" lang="sk-SK" sz="2600" spc="-1" strike="noStrike">
              <a:latin typeface="Arial"/>
            </a:endParaRPr>
          </a:p>
          <a:p>
            <a:pPr marL="43164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Jedna kamera Kinect v2</a:t>
            </a:r>
            <a:endParaRPr b="0" lang="sk-SK" sz="2600" spc="-1" strike="noStrike">
              <a:latin typeface="Arial"/>
            </a:endParaRPr>
          </a:p>
          <a:p>
            <a:pPr marL="43164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9 pacientov vo veku od 4 do 12 rokov</a:t>
            </a:r>
            <a:endParaRPr b="0" lang="sk-SK" sz="2600" spc="-1" strike="noStrike">
              <a:latin typeface="Arial"/>
            </a:endParaRPr>
          </a:p>
          <a:p>
            <a:pPr marL="43164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Dlhá doba snímania, zle výsledky</a:t>
            </a:r>
            <a:endParaRPr b="0" lang="sk-SK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26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48000" y="648000"/>
            <a:ext cx="7581600" cy="5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Návrh snímacieho systému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8573400" y="6336000"/>
            <a:ext cx="3524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1EB2AB9-6080-4EC4-82DB-25CC9544026A}" type="slidenum">
              <a:rPr b="0" lang="sk-SK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&lt;číslo&gt;</a:t>
            </a:fld>
            <a:endParaRPr b="0" lang="sk-SK" sz="18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360600" y="3866760"/>
            <a:ext cx="5019840" cy="189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457200" y="1600200"/>
            <a:ext cx="8468640" cy="43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1240">
              <a:lnSpc>
                <a:spcPct val="100000"/>
              </a:lnSpc>
            </a:pPr>
            <a:endParaRPr b="0" lang="sk-SK" sz="1800" spc="-1" strike="noStrike">
              <a:latin typeface="Arial"/>
            </a:endParaRPr>
          </a:p>
          <a:p>
            <a:pPr marL="111240">
              <a:lnSpc>
                <a:spcPct val="100000"/>
              </a:lnSpc>
            </a:pPr>
            <a:endParaRPr b="0" lang="sk-SK" sz="1800" spc="-1" strike="noStrike">
              <a:latin typeface="Arial"/>
            </a:endParaRPr>
          </a:p>
          <a:p>
            <a:pPr marL="43164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Náv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rh 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mul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ti-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ka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mer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ové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ho 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sys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tém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u (3 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ka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mer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y)</a:t>
            </a:r>
            <a:endParaRPr b="0" lang="sk-SK" sz="2600" spc="-1" strike="noStrike">
              <a:latin typeface="Arial"/>
            </a:endParaRPr>
          </a:p>
          <a:p>
            <a:pPr marL="43164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Zac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hyt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eni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e 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potr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ebn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ých 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úda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jov</a:t>
            </a:r>
            <a:endParaRPr b="0" lang="sk-SK" sz="2600" spc="-1" strike="noStrike">
              <a:latin typeface="Arial"/>
            </a:endParaRPr>
          </a:p>
          <a:p>
            <a:pPr marL="43164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Skr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áte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nie 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dob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y 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sní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ma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nia </a:t>
            </a:r>
            <a:endParaRPr b="0" lang="sk-SK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26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648000" y="648000"/>
            <a:ext cx="7581600" cy="5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Návrh snímacieho systému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8573400" y="6336000"/>
            <a:ext cx="3524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9B4F6B35-2CDF-4478-8DB3-CD1088AC856E}" type="slidenum">
              <a:rPr b="0" lang="sk-SK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&lt;číslo&gt;</a:t>
            </a:fld>
            <a:endParaRPr b="0" lang="sk-SK" sz="18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4937760" y="3200400"/>
            <a:ext cx="3840480" cy="130212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4937760" y="4518000"/>
            <a:ext cx="3840480" cy="142560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1188720" y="3973680"/>
            <a:ext cx="3108960" cy="105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457200" y="1600200"/>
            <a:ext cx="8468640" cy="43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1240">
              <a:lnSpc>
                <a:spcPct val="100000"/>
              </a:lnSpc>
            </a:pPr>
            <a:endParaRPr b="0" lang="sk-SK" sz="1800" spc="-1" strike="noStrike">
              <a:latin typeface="Arial"/>
            </a:endParaRPr>
          </a:p>
          <a:p>
            <a:pPr marL="111240">
              <a:lnSpc>
                <a:spcPct val="100000"/>
              </a:lnSpc>
            </a:pPr>
            <a:endParaRPr b="0" lang="sk-SK" sz="1800" spc="-1" strike="noStrike">
              <a:latin typeface="Arial"/>
            </a:endParaRPr>
          </a:p>
          <a:p>
            <a:pPr marL="43164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Paralelné a sekvenčné snímanie</a:t>
            </a:r>
            <a:endParaRPr b="0" lang="sk-SK" sz="2600" spc="-1" strike="noStrike">
              <a:latin typeface="Arial"/>
            </a:endParaRPr>
          </a:p>
          <a:p>
            <a:pPr marL="43164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Vznik multi-kamerovej interferencie </a:t>
            </a:r>
            <a:endParaRPr b="0" lang="sk-SK" sz="2600" spc="-1" strike="noStrike">
              <a:latin typeface="Arial"/>
            </a:endParaRPr>
          </a:p>
          <a:p>
            <a:pPr marL="43164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Skrátenie doby snímania</a:t>
            </a:r>
            <a:endParaRPr b="0" lang="sk-SK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26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648000" y="648000"/>
            <a:ext cx="7581600" cy="5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Návrh snímacieho systému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8573400" y="6336000"/>
            <a:ext cx="3524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A4153E8D-F68F-4335-898D-6646CFC0D757}" type="slidenum">
              <a:rPr b="0" lang="sk-SK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&lt;číslo&gt;</a:t>
            </a:fld>
            <a:endParaRPr b="0" lang="sk-SK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743200" y="3605040"/>
            <a:ext cx="1828800" cy="188136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643320" y="3840480"/>
            <a:ext cx="1917000" cy="164592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4915800" y="3038040"/>
            <a:ext cx="4010040" cy="299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457200" y="1600200"/>
            <a:ext cx="8468640" cy="43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1240">
              <a:lnSpc>
                <a:spcPct val="100000"/>
              </a:lnSpc>
            </a:pPr>
            <a:endParaRPr b="0" lang="sk-SK" sz="1800" spc="-1" strike="noStrike">
              <a:latin typeface="Arial"/>
            </a:endParaRPr>
          </a:p>
          <a:p>
            <a:pPr marL="111240">
              <a:lnSpc>
                <a:spcPct val="100000"/>
              </a:lnSpc>
            </a:pPr>
            <a:endParaRPr b="0" lang="sk-SK" sz="1800" spc="-1" strike="noStrike">
              <a:latin typeface="Arial"/>
            </a:endParaRPr>
          </a:p>
          <a:p>
            <a:pPr marL="43164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Geometr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ická 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kalibráci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a kamier</a:t>
            </a:r>
            <a:endParaRPr b="0" lang="sk-SK" sz="2600" spc="-1" strike="noStrike">
              <a:latin typeface="Arial"/>
            </a:endParaRPr>
          </a:p>
          <a:p>
            <a:pPr marL="43164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Odstrán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enie 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skreslen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ia 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šošoviek</a:t>
            </a:r>
            <a:endParaRPr b="0" lang="sk-SK" sz="2600" spc="-1" strike="noStrike">
              <a:latin typeface="Arial"/>
            </a:endParaRPr>
          </a:p>
          <a:p>
            <a:pPr marL="43164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Získanie 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vnútorný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ch 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paramet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rov 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kamery</a:t>
            </a:r>
            <a:endParaRPr b="0" lang="sk-SK" sz="2600" spc="-1" strike="noStrike">
              <a:latin typeface="Arial"/>
            </a:endParaRPr>
          </a:p>
          <a:p>
            <a:pPr marL="43164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Porovna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nie voči 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referenci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i 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Hausdor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ffovou </a:t>
            </a: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metrikou</a:t>
            </a:r>
            <a:endParaRPr b="0" lang="sk-SK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26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648000" y="648000"/>
            <a:ext cx="7581600" cy="5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Návrh </a:t>
            </a: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sníma</a:t>
            </a: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cieho </a:t>
            </a: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systé</a:t>
            </a: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mu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8573400" y="6336000"/>
            <a:ext cx="3524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57B6807B-F782-4502-A595-B256C028C280}" type="slidenum">
              <a:rPr b="0" lang="sk-SK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&lt;číslo&gt;</a:t>
            </a:fld>
            <a:endParaRPr b="0" lang="sk-SK" sz="18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884240" y="3987360"/>
            <a:ext cx="3017520" cy="202896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731520" y="4022280"/>
            <a:ext cx="1005840" cy="186588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5303520" y="4663440"/>
            <a:ext cx="3566160" cy="67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"/>
          <p:cNvSpPr/>
          <p:nvPr/>
        </p:nvSpPr>
        <p:spPr>
          <a:xfrm>
            <a:off x="457200" y="1600200"/>
            <a:ext cx="8468640" cy="43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1240">
              <a:lnSpc>
                <a:spcPct val="100000"/>
              </a:lnSpc>
            </a:pPr>
            <a:endParaRPr b="0" lang="sk-SK" sz="1800" spc="-1" strike="noStrike">
              <a:latin typeface="Arial"/>
            </a:endParaRPr>
          </a:p>
          <a:p>
            <a:pPr marL="111240">
              <a:lnSpc>
                <a:spcPct val="100000"/>
              </a:lnSpc>
            </a:pPr>
            <a:endParaRPr b="0" lang="sk-SK" sz="1800" spc="-1" strike="noStrike">
              <a:latin typeface="Arial"/>
            </a:endParaRPr>
          </a:p>
          <a:p>
            <a:pPr marL="43164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Multi-kamerová kalibrácia</a:t>
            </a:r>
            <a:endParaRPr b="0" lang="sk-SK" sz="2600" spc="-1" strike="noStrike">
              <a:latin typeface="Arial"/>
            </a:endParaRPr>
          </a:p>
          <a:p>
            <a:pPr marL="43164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Rotačné a translačné parametre</a:t>
            </a:r>
            <a:endParaRPr b="0" lang="sk-SK" sz="2600" spc="-1" strike="noStrike">
              <a:latin typeface="Arial"/>
            </a:endParaRPr>
          </a:p>
          <a:p>
            <a:pPr marL="43164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Porovnanie voči referencii Hausdorffovou metrikou</a:t>
            </a:r>
            <a:endParaRPr b="0" lang="sk-SK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26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48000" y="648000"/>
            <a:ext cx="7581600" cy="5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Návrh snímacieho systému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8573400" y="6336000"/>
            <a:ext cx="3524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A836553E-1895-4CD3-AC62-B1E0EE988FF1}" type="slidenum">
              <a:rPr b="0" lang="sk-SK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&lt;číslo&gt;</a:t>
            </a:fld>
            <a:endParaRPr b="0" lang="sk-SK" sz="18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515160" y="3656520"/>
            <a:ext cx="2136600" cy="201276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2762640" y="3657600"/>
            <a:ext cx="1352160" cy="222840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4754880" y="3657960"/>
            <a:ext cx="3291840" cy="219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"/>
          <p:cNvSpPr/>
          <p:nvPr/>
        </p:nvSpPr>
        <p:spPr>
          <a:xfrm>
            <a:off x="457200" y="1600200"/>
            <a:ext cx="8468640" cy="43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1240">
              <a:lnSpc>
                <a:spcPct val="100000"/>
              </a:lnSpc>
            </a:pPr>
            <a:endParaRPr b="0" lang="sk-SK" sz="1800" spc="-1" strike="noStrike">
              <a:latin typeface="Arial"/>
            </a:endParaRPr>
          </a:p>
          <a:p>
            <a:pPr marL="111240">
              <a:lnSpc>
                <a:spcPct val="100000"/>
              </a:lnSpc>
            </a:pPr>
            <a:endParaRPr b="0" lang="sk-SK" sz="1800" spc="-1" strike="noStrike">
              <a:latin typeface="Arial"/>
            </a:endParaRPr>
          </a:p>
          <a:p>
            <a:pPr marL="43164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Vytvorenie systému rýchleho zberu dát</a:t>
            </a:r>
            <a:endParaRPr b="0" lang="sk-SK" sz="2600" spc="-1" strike="noStrike">
              <a:latin typeface="Arial"/>
            </a:endParaRPr>
          </a:p>
          <a:p>
            <a:pPr marL="43164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sk-SK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26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48000" y="648000"/>
            <a:ext cx="7581600" cy="5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Arial"/>
                <a:ea typeface="DejaVu Sans"/>
              </a:rPr>
              <a:t>Návrh algoritmu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8573400" y="6336000"/>
            <a:ext cx="3524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FF832365-D249-4EAE-9125-1A8DC30D5755}" type="slidenum">
              <a:rPr b="0" lang="sk-SK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&lt;číslo&gt;</a:t>
            </a:fld>
            <a:endParaRPr b="0" lang="sk-SK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647640" y="647640"/>
            <a:ext cx="7947000" cy="13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sk-SK" sz="3200" spc="-1" strike="noStrike">
                <a:solidFill>
                  <a:srgbClr val="000000"/>
                </a:solidFill>
                <a:latin typeface="Arial"/>
                <a:ea typeface="DejaVu Sans"/>
              </a:rPr>
              <a:t>Publications</a:t>
            </a:r>
            <a:endParaRPr b="0" lang="sk-SK" sz="32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8573400" y="6336000"/>
            <a:ext cx="4784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A882A85-726B-4A18-8849-DD39A082ABA8}" type="slidenum">
              <a:rPr b="0" lang="sk-SK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&lt;číslo&gt;</a:t>
            </a:fld>
            <a:endParaRPr b="0" lang="sk-SK" sz="18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608760" y="1413360"/>
            <a:ext cx="7974000" cy="434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sk-SK" sz="1000" spc="-1" strike="noStrike">
                <a:latin typeface="Arial"/>
              </a:rPr>
              <a:t>AFC</a:t>
            </a:r>
            <a:r>
              <a:rPr b="0" lang="sk-SK" sz="1000" spc="-1" strike="noStrike">
                <a:latin typeface="Arial"/>
              </a:rPr>
              <a:t> 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sk-SK" sz="1000" spc="-1" strike="noStrike">
                <a:latin typeface="Arial"/>
              </a:rPr>
              <a:t>Fast parallel 3D scanning system based on non-expensive devices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1000" spc="-1" strike="noStrike">
                <a:latin typeface="Arial"/>
              </a:rPr>
              <a:t>[Koniar Dušan (20%) - Volák Jozef (20%) - Šindler Peter (10%) - Hargaš Libor (20%) - Jablončík František (10%) - Janišová Silvia (20%)]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sk-SK" sz="1000" spc="-1" strike="noStrike">
                <a:latin typeface="Arial"/>
              </a:rPr>
              <a:t>Microscopic mechatronic objects movement measurement by stroboscopic effect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1000" spc="-1" strike="noStrike">
                <a:latin typeface="Arial"/>
              </a:rPr>
              <a:t>[Hargaš Libor (20%) - Bulava Jaroslav (20%) - Koniar Dušan (20%) - Šindler Peter (20%) - Jablončík František (10%) - Volák Jozef (10%)]§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sk-SK" sz="1000" spc="-1" strike="noStrike">
                <a:latin typeface="Arial"/>
              </a:rPr>
              <a:t>Interference artifacts suppression in systems with multiple depth cameras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1000" spc="-1" strike="noStrike">
                <a:latin typeface="Arial"/>
              </a:rPr>
              <a:t>[Volák Jozef (20%) - Koniar Dušan (20%) - Jablončík František (20%) - Hargaš Libor (20%) - Janišová Silvia (20%)]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sk-SK" sz="1000" spc="-1" strike="noStrike">
                <a:latin typeface="Arial"/>
              </a:rPr>
              <a:t>Detection of static objects in an image based on texture analysis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1000" spc="-1" strike="noStrike">
                <a:latin typeface="Arial"/>
              </a:rPr>
              <a:t>[Jablončík František (25%) - Hargaš Libor (25%) - Volák Jozef (25%) - Koniar Dušan (25%)]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sk-SK" sz="1000" spc="-1" strike="noStrike">
                <a:latin typeface="Arial"/>
              </a:rPr>
              <a:t>Artefacts recognition and elimination in video sequences with ciliary respiratory epithelium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1000" spc="-1" strike="noStrike">
                <a:latin typeface="Arial"/>
              </a:rPr>
              <a:t>[Hargaš Libor (20%) - Loncová Zuzana (20%) - Koniar Dušan (20%) - Jablončík František (20%) - Volák Jozef (20%)]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sk-SK" sz="1000" spc="-1" strike="noStrike">
                <a:latin typeface="Arial"/>
              </a:rPr>
              <a:t>A study on OSAS diagnostics supported by RGB-D imaging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1000" spc="-1" strike="noStrike">
                <a:latin typeface="Arial"/>
              </a:rPr>
              <a:t>[Volák Jozef (25%) - Koniar Dušan (25%) - Jablončík František (25%) - Hargaš Libor (25%)]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sk-SK" sz="1000" spc="-1" strike="noStrike">
                <a:latin typeface="Arial"/>
              </a:rPr>
              <a:t>Detection methods of static microscopic objects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1000" spc="-1" strike="noStrike">
                <a:latin typeface="Arial"/>
              </a:rPr>
              <a:t>[Hargaš Libor (24%) - Loncová Zuzana (4%) - Koniar Dušan (24%) - Jablončík František (24%) - Volák Jozef (24%)]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sk-SK" sz="1000" spc="-1" strike="noStrike">
                <a:latin typeface="Arial"/>
              </a:rPr>
              <a:t>RGB-D imaging used for OSAS diagnostics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1000" spc="-1" strike="noStrike">
                <a:latin typeface="Arial"/>
              </a:rPr>
              <a:t>[Volák Jozef (20%) - Koniar Dušan (20%) - Hargaš Libor (20%) - Jablončík František (20%) - Sekeľová Nikola (5%) - Ďurdík Peter (15%)]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sk-SK" sz="1000" spc="-1" strike="noStrike">
                <a:latin typeface="Arial"/>
              </a:rPr>
              <a:t>Identification of static objects in the respiratory epithelium</a:t>
            </a:r>
            <a:endParaRPr b="0" lang="sk-SK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1000" spc="-1" strike="noStrike">
                <a:latin typeface="Arial"/>
              </a:rPr>
              <a:t>[Hargaš Libor (25%) - Jablončík František (20%) - Koniar Dušan (25%) - Volák Jozef (20%) - Loncová Zuzana (10%)]</a:t>
            </a:r>
            <a:endParaRPr b="0" lang="sk-SK" sz="1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Application>LibreOffice/6.0.7.3$Linux_X86_64 LibreOffice_project/00m0$Build-3</Application>
  <Words>565</Words>
  <Paragraphs>66</Paragraphs>
  <Company>Hewlett-Packard Company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2020-06-01T10:25:55Z</dcterms:created>
  <dc:creator>Eva Štípalová</dc:creator>
  <dc:description/>
  <dc:language>en-US</dc:language>
  <cp:lastModifiedBy/>
  <dcterms:modified xsi:type="dcterms:W3CDTF">2020-06-16T18:56:23Z</dcterms:modified>
  <cp:revision>76</cp:revision>
  <dc:subject/>
  <dc:title>Prezentácia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Hewlett-Packard Company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KSOProductBuildVer">
    <vt:lpwstr>1033-11.1.0.8722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