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35021-80E2-0440-8748-3902E6FE0F3B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DEB9F-5D76-AC4B-BCE3-7502D29CB1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48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00:35 - 00:15   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sass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Usare SASS è come usare i CSS con i superpoteri, estende le funzionalità dei CSS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introducendo una sintassi più simile a quella dei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linguaggio di programmazione più evoluti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 al momento i fogli di stile non hanno: variabili, funzioni, possibilità di annidamento, supporto ai file parziali, possibilità di eseguire calcoli. Grazie a SASS sarà possibile velocizzare lo sviluppo e manutenere al meglio piccoli e grandi progetti. </a:t>
            </a:r>
          </a:p>
          <a:p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yntactically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wesome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tyle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heets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13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questo esempio il </a:t>
            </a:r>
            <a:r>
              <a:rPr lang="it-IT" b="1" dirty="0" err="1"/>
              <a:t>mixin</a:t>
            </a:r>
            <a:r>
              <a:rPr lang="it-IT" b="1" dirty="0"/>
              <a:t> </a:t>
            </a:r>
            <a:r>
              <a:rPr lang="it-IT" dirty="0" err="1"/>
              <a:t>level</a:t>
            </a:r>
            <a:r>
              <a:rPr lang="it-IT" dirty="0"/>
              <a:t> accetta come argomento un numero intero che stabilisce il numero di ripetizioni del ciclo </a:t>
            </a:r>
            <a:r>
              <a:rPr lang="it-IT" b="1" dirty="0"/>
              <a:t>@for</a:t>
            </a:r>
            <a:r>
              <a:rPr lang="it-IT" dirty="0"/>
              <a:t> in esso contenuto. Ad ogni ciclo, viene prodotto un nome di selettore, grazie alla funzionalità dell’</a:t>
            </a:r>
            <a:r>
              <a:rPr lang="it-IT" b="1" dirty="0"/>
              <a:t>interpolazione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b="0" dirty="0"/>
              <a:t>La direttiva può essere definita secondo due strutture:</a:t>
            </a:r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</a:t>
            </a:r>
            <a:r>
              <a:rPr lang="it-IT" b="1" dirty="0" err="1">
                <a:latin typeface="Monaco" charset="0"/>
              </a:rPr>
              <a:t>through</a:t>
            </a:r>
            <a:r>
              <a:rPr lang="it-IT" b="1" dirty="0">
                <a:latin typeface="Monaco" charset="0"/>
              </a:rPr>
              <a:t> &lt;end&gt;</a:t>
            </a:r>
            <a:br>
              <a:rPr lang="it-IT" b="0" dirty="0">
                <a:latin typeface="Monaco" charset="0"/>
              </a:rPr>
            </a:br>
            <a:r>
              <a:rPr lang="it-IT" b="0" dirty="0"/>
              <a:t>(viene considerato anche il valore finale)</a:t>
            </a:r>
            <a:endParaRPr lang="it-IT" sz="1100" b="0" dirty="0">
              <a:latin typeface="Monaco" charset="0"/>
            </a:endParaRPr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to &lt;end&gt;</a:t>
            </a:r>
          </a:p>
          <a:p>
            <a:pPr marL="0" indent="0">
              <a:buNone/>
            </a:pPr>
            <a:r>
              <a:rPr lang="it-IT" b="0" dirty="0"/>
              <a:t>(viene escluso il valore finale)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44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sono dei tipi di dati (come i numeri, le stringhe e le liste) che si comportano in maniera simile agli oggetti in JavaScript.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composti da coppie di chiave/valore, in cui le chiavi e i valori possono essere un qualunque tipo di dato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(incluse le mappe stesse). Le chiavi sono sempre univoche e possono essere richiamate per nome, rendendole ideali per la memorizzazione e il recupero univoci.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28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Sass</a:t>
            </a:r>
            <a:r>
              <a:rPr lang="it-IT" dirty="0"/>
              <a:t> ci permette di dividere</a:t>
            </a:r>
            <a:r>
              <a:rPr lang="it-IT" baseline="0" dirty="0"/>
              <a:t> il CSS in </a:t>
            </a:r>
            <a:r>
              <a:rPr lang="it-IT" baseline="0" dirty="0" err="1"/>
              <a:t>partial</a:t>
            </a:r>
            <a:r>
              <a:rPr lang="it-IT" baseline="0" dirty="0"/>
              <a:t>, in questo modo possiamo agire sulle porzioni singole di codice ed eventualmente lavorare in team su file diversi.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Ai nomi di tutti i file da importare dobbiamo </a:t>
            </a:r>
            <a:r>
              <a:rPr lang="it-IT" b="1" dirty="0"/>
              <a:t>anteporre </a:t>
            </a:r>
            <a:r>
              <a:rPr lang="it-IT" dirty="0"/>
              <a:t>il </a:t>
            </a:r>
            <a:r>
              <a:rPr lang="it-IT" b="1" dirty="0"/>
              <a:t>carattere “_”</a:t>
            </a:r>
            <a:r>
              <a:rPr lang="it-IT" dirty="0"/>
              <a:t> serve a dire al compilatore che deve ignorarli, </a:t>
            </a:r>
            <a:r>
              <a:rPr lang="it-IT" b="1" dirty="0"/>
              <a:t>tutti i file con tale prefisso non saranno compilati,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Possiamo anche evitare di scrivere l’estensione .</a:t>
            </a:r>
            <a:r>
              <a:rPr lang="it-IT" dirty="0" err="1"/>
              <a:t>scss</a:t>
            </a:r>
            <a:r>
              <a:rPr lang="it-IT" dirty="0"/>
              <a:t> e senza underscore, SASS riconoscerà il file in ogni caso.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_</a:t>
            </a:r>
            <a:r>
              <a:rPr lang="it-IT" b="1" dirty="0" err="1"/>
              <a:t>miofile.scss</a:t>
            </a:r>
            <a:endParaRPr lang="it-IT" b="1" dirty="0"/>
          </a:p>
          <a:p>
            <a:pPr marL="0" indent="0">
              <a:buNone/>
            </a:pPr>
            <a:r>
              <a:rPr lang="it-IT" b="1" dirty="0"/>
              <a:t>_</a:t>
            </a:r>
            <a:r>
              <a:rPr lang="it-IT" b="1" dirty="0" err="1"/>
              <a:t>base.scss</a:t>
            </a:r>
            <a:endParaRPr lang="it-IT" b="1" dirty="0"/>
          </a:p>
          <a:p>
            <a:pPr marL="0" indent="0">
              <a:buNone/>
            </a:pPr>
            <a:r>
              <a:rPr lang="it-IT" b="1" dirty="0"/>
              <a:t>_</a:t>
            </a:r>
            <a:r>
              <a:rPr lang="it-IT" b="1" dirty="0" err="1"/>
              <a:t>default.scss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49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Anche </a:t>
            </a:r>
            <a:r>
              <a:rPr lang="it-IT" dirty="0" err="1"/>
              <a:t>sass</a:t>
            </a:r>
            <a:r>
              <a:rPr lang="it-IT" dirty="0"/>
              <a:t> ci permette di dividere</a:t>
            </a:r>
            <a:r>
              <a:rPr lang="it-IT" baseline="0" dirty="0"/>
              <a:t> il CSS in </a:t>
            </a:r>
            <a:r>
              <a:rPr lang="it-IT" baseline="0" dirty="0" err="1"/>
              <a:t>partial</a:t>
            </a:r>
            <a:r>
              <a:rPr lang="it-IT" baseline="0" dirty="0"/>
              <a:t>, in questo modo possiamo agire sulle porzioni singole di codice ed eventualmente lavorare in team su file diversi.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27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dirty="0"/>
              <a:t>struttura</a:t>
            </a:r>
            <a:r>
              <a:rPr lang="it-IT" dirty="0"/>
              <a:t> e la </a:t>
            </a:r>
            <a:r>
              <a:rPr lang="it-IT" b="1" dirty="0"/>
              <a:t>sintassi</a:t>
            </a:r>
            <a:r>
              <a:rPr lang="it-IT" dirty="0"/>
              <a:t> dei </a:t>
            </a:r>
            <a:r>
              <a:rPr lang="it-IT" b="1" dirty="0"/>
              <a:t>fogli di stile </a:t>
            </a:r>
            <a:r>
              <a:rPr lang="it-IT" b="1" baseline="0" dirty="0"/>
              <a:t> </a:t>
            </a:r>
            <a:r>
              <a:rPr lang="it-IT" dirty="0"/>
              <a:t>è rimasta invariata fin dal 1996 l’anno della sua prima introduzione.</a:t>
            </a:r>
          </a:p>
          <a:p>
            <a:r>
              <a:rPr lang="it-IT" dirty="0"/>
              <a:t>I CSS hanno una </a:t>
            </a:r>
            <a:r>
              <a:rPr lang="it-IT" baseline="0" dirty="0"/>
              <a:t> </a:t>
            </a:r>
            <a:r>
              <a:rPr lang="it-IT" dirty="0"/>
              <a:t>struttura semplice ed efficiente </a:t>
            </a:r>
            <a:r>
              <a:rPr lang="it-IT" b="1" dirty="0"/>
              <a:t>ma presenta alcune debolezze.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è un vero linguaggio di programmazione e non possiede una struttura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formale.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 una curva di apprendimento molto morbida e quindi una veloce metabolizzazione da parte di tutti,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proprio per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questo motivo viene utilizzato, anche dai non addetti ai lavori, questo ha provocato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negli anni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nascita di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lunga serie di “galleria degli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orrori”.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problema più grosso di CSS è la sua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ripetitività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ottenere certi risultati bisogna ripetere il codice in più selettori.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caso di modifiche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può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diventare un’arma a doppio taglio difficile da gestire perché bisognerà cercare tutti i riferimenti,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attraverso gli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inspector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sviluppo dei browser,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capita spesso che la modifica apportata all’interno di una pagina possa non andar bene per un’altra, generando così una serie di problemi a catena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25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file </a:t>
            </a:r>
            <a:r>
              <a:rPr lang="it-IT" dirty="0" err="1"/>
              <a:t>scss</a:t>
            </a:r>
            <a:r>
              <a:rPr lang="it-IT" dirty="0"/>
              <a:t> non vengono</a:t>
            </a:r>
            <a:r>
              <a:rPr lang="it-IT" baseline="0" dirty="0"/>
              <a:t> interpretati direttamente dai browser, </a:t>
            </a:r>
            <a:r>
              <a:rPr lang="it-IT" dirty="0"/>
              <a:t>abbiamo bisogno</a:t>
            </a:r>
            <a:r>
              <a:rPr lang="it-IT" baseline="0" dirty="0"/>
              <a:t> di un compilatore.</a:t>
            </a:r>
          </a:p>
          <a:p>
            <a:r>
              <a:rPr lang="it-IT" baseline="0" dirty="0"/>
              <a:t>Posso usare un compilatore a interfaccia visuale come </a:t>
            </a:r>
            <a:r>
              <a:rPr lang="it-IT" baseline="0" dirty="0" err="1"/>
              <a:t>prepros</a:t>
            </a:r>
            <a:r>
              <a:rPr lang="it-IT" baseline="0" dirty="0"/>
              <a:t>, oppure possiamo compilare </a:t>
            </a:r>
            <a:r>
              <a:rPr lang="it-IT" baseline="0" dirty="0" err="1"/>
              <a:t>sass</a:t>
            </a:r>
            <a:r>
              <a:rPr lang="it-IT" baseline="0" dirty="0"/>
              <a:t> installando un compilatore a riga di comando creando magari dei task in grunt (grunt è un </a:t>
            </a:r>
            <a:r>
              <a:rPr lang="it-IT" baseline="0" dirty="0" err="1"/>
              <a:t>taskrunner</a:t>
            </a:r>
            <a:r>
              <a:rPr lang="it-IT" baseline="0" dirty="0"/>
              <a:t>)</a:t>
            </a:r>
            <a:br>
              <a:rPr lang="it-IT" baseline="0" dirty="0"/>
            </a:br>
            <a:endParaRPr lang="it-IT" baseline="0" dirty="0"/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grunt –-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save-dev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grunt grunt-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save-dev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grunt-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save-dev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grunt-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cssmin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save-dev</a:t>
            </a:r>
            <a:r>
              <a:rPr lang="it-IT" dirty="0">
                <a:effectLst/>
              </a:rPr>
              <a:t> </a:t>
            </a:r>
          </a:p>
          <a:p>
            <a:endParaRPr lang="it-IT" dirty="0">
              <a:effectLst/>
            </a:endParaRP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installo grunt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diciamo a grunt che vogliamo usare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il compilatore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cssmin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 a ottenere la versione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minificata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uno o più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73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Con le variabili possiamo creare degli</a:t>
            </a:r>
            <a:r>
              <a:rPr lang="it-IT" baseline="0" dirty="0"/>
              <a:t> elenchi </a:t>
            </a:r>
            <a:r>
              <a:rPr lang="it-IT" dirty="0"/>
              <a:t>di colori</a:t>
            </a:r>
            <a:r>
              <a:rPr lang="it-IT" baseline="0" dirty="0"/>
              <a:t> in modo da non dover andare a rileggere ogni volta il codice scritto in precedenza o aprire </a:t>
            </a:r>
            <a:r>
              <a:rPr lang="it-IT" baseline="0" dirty="0" err="1"/>
              <a:t>photoshop</a:t>
            </a:r>
            <a:r>
              <a:rPr lang="it-IT" baseline="0" dirty="0"/>
              <a:t> per recuperare i valori esadecimali, possiamo assegnare ad ogni esadecimale un nome facile da ricordare e da recuperare.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74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Nelle slide che seguiranno</a:t>
            </a:r>
            <a:r>
              <a:rPr lang="it-IT" baseline="0" dirty="0"/>
              <a:t> mostrerò come utilizzare </a:t>
            </a:r>
            <a:r>
              <a:rPr lang="it-IT" baseline="0" dirty="0" err="1"/>
              <a:t>Sass</a:t>
            </a:r>
            <a:r>
              <a:rPr lang="it-IT" baseline="0" dirty="0"/>
              <a:t> per risolvere alcune problematiche reali.</a:t>
            </a:r>
            <a:endParaRPr lang="it-IT" dirty="0"/>
          </a:p>
          <a:p>
            <a:r>
              <a:rPr lang="it-IT" dirty="0"/>
              <a:t>Vediamo la direttiva </a:t>
            </a:r>
            <a:r>
              <a:rPr lang="it-IT" dirty="0" err="1"/>
              <a:t>Extend</a:t>
            </a:r>
            <a:r>
              <a:rPr lang="it-IT" dirty="0"/>
              <a:t>, l’obiettivo è: dobbiamo definire delle regole per impostare un</a:t>
            </a:r>
            <a:r>
              <a:rPr lang="it-IT" baseline="0" dirty="0"/>
              <a:t> colore diverso ad alcuni banner di avviso, con CSS come da convenzione dovremmo procedere come in questo esempio, applicare due selettori ai banner, il primo per le regole condivise e il secondo per le regole che applicano delle variazioni sul colore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91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la direttiva </a:t>
            </a:r>
            <a:r>
              <a:rPr lang="it-IT" b="1" dirty="0"/>
              <a:t>@</a:t>
            </a:r>
            <a:r>
              <a:rPr lang="it-IT" b="1" dirty="0" err="1"/>
              <a:t>extend</a:t>
            </a:r>
            <a:r>
              <a:rPr lang="it-IT" dirty="0"/>
              <a:t> stiamo dicendo a </a:t>
            </a:r>
            <a:r>
              <a:rPr lang="it-IT" b="1" dirty="0"/>
              <a:t>SASS</a:t>
            </a:r>
            <a:r>
              <a:rPr lang="it-IT" dirty="0"/>
              <a:t> che vogliamo che l’elemento selezionato erediti le regole da un’altra regola o da un </a:t>
            </a:r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1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dirty="0"/>
              <a:t>La direttiva può essere definita secondo due strutture:</a:t>
            </a:r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</a:t>
            </a:r>
            <a:r>
              <a:rPr lang="it-IT" b="1" dirty="0" err="1">
                <a:latin typeface="Monaco" charset="0"/>
              </a:rPr>
              <a:t>through</a:t>
            </a:r>
            <a:r>
              <a:rPr lang="it-IT" b="1" dirty="0">
                <a:latin typeface="Monaco" charset="0"/>
              </a:rPr>
              <a:t> &lt;end&gt;</a:t>
            </a:r>
            <a:br>
              <a:rPr lang="it-IT" b="0" dirty="0">
                <a:latin typeface="Monaco" charset="0"/>
              </a:rPr>
            </a:br>
            <a:r>
              <a:rPr lang="it-IT" b="0" dirty="0"/>
              <a:t>(viene considerato anche il valore finale)</a:t>
            </a:r>
            <a:endParaRPr lang="it-IT" sz="1100" b="0" dirty="0">
              <a:latin typeface="Monaco" charset="0"/>
            </a:endParaRPr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to &lt;end&gt;</a:t>
            </a:r>
          </a:p>
          <a:p>
            <a:pPr marL="0" indent="0">
              <a:buNone/>
            </a:pPr>
            <a:r>
              <a:rPr lang="it-IT" b="0" dirty="0"/>
              <a:t>(viene escluso il valore finale)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27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/>
              <a:t>vediamo </a:t>
            </a:r>
            <a:r>
              <a:rPr lang="it-IT" dirty="0"/>
              <a:t>come</a:t>
            </a:r>
            <a:r>
              <a:rPr lang="it-IT" baseline="0" dirty="0"/>
              <a:t> sempre un esempio in un contesto reale.</a:t>
            </a:r>
          </a:p>
          <a:p>
            <a:endParaRPr lang="it-IT" baseline="0" dirty="0"/>
          </a:p>
          <a:p>
            <a:r>
              <a:rPr lang="it-IT" baseline="0" dirty="0"/>
              <a:t>Dobbiamo creare una classe per il primo livello,</a:t>
            </a:r>
          </a:p>
          <a:p>
            <a:r>
              <a:rPr lang="it-IT" baseline="0" dirty="0"/>
              <a:t>una per il secondo livello</a:t>
            </a:r>
          </a:p>
          <a:p>
            <a:r>
              <a:rPr lang="it-IT" baseline="0" dirty="0"/>
              <a:t>e una per il terzo livello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52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8B1D-6AB8-3C40-9E08-C065F96B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BDF39-9A02-5B47-B544-E7DC45D5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CB31-D882-AB4E-AEFD-7F1F0ED5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672B-061B-BF49-B255-5113A548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C78D-38B5-9042-823D-6709D327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08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FB9-D8EE-D243-B570-EB089CA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7B16A-5481-FF4A-B6DD-FA5299A0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A128-9B28-4443-8A8C-7C7E29A0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AC2C-4F41-434F-B3C6-EECEEE36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10C6-3CBB-994C-AF18-6885A887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8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DE5AC-61A6-054E-A78F-FCD332543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731B-4A72-3D42-A11E-DBD40B6A2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4809-A5E8-2A47-BCC2-EABBEA6A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103E-7539-574D-8FA1-A817735F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2032-A553-7548-9BD4-7D17F14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67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56049" y="1583870"/>
            <a:ext cx="9428419" cy="440087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2884908" y="618567"/>
            <a:ext cx="8299560" cy="529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9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BC28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8A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2628"/>
            <a:ext cx="1634310" cy="4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4336-BE69-0749-8441-CEE64A73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87BB-EDE0-9F41-A5A5-DB4DB2FA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CF55-622F-BA45-92A2-99181F86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9870-E7B4-5942-B292-3797734F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073F-BE23-DE47-AB19-265BFD42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9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66AF-28DB-CE47-8F03-0A6D6F7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C48-7C79-E846-90FF-317B5590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880B-D360-EF40-9566-17A7B049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FE41-37F8-1C4D-853E-F295E715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AE0A-72D0-BC43-9CA0-399E74AA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5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F102-CB2A-0749-A7EB-439529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CF66-3C14-014D-9172-71359872E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CC16-B48C-6949-AB93-1B10DC94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A06C-E4BD-4447-AA39-BB97F44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B0FB-C4F6-1844-8594-EE6664AE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37B5-78CB-2042-90A5-5B088E9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4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973-A336-8846-9D4D-4CA4CEF2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7650-3C11-6F43-81ED-0F67E1E4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B516D-AD67-1C43-B6D6-209C109E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82B3D-0F3C-1F4E-8E3E-F929DCCF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E4D2E-BAEE-5B48-89B0-119C23A5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7D5FA-7736-F945-B619-141A614A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FADBF-A508-7E40-AD42-A7D93EBC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2D68C-A026-1147-BBD0-D21925C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6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67E7-070B-8C48-93B7-A213EA54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0BACA-9CE9-5C43-B17C-687BED45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5643C-18D8-7043-A958-B2FF1807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7DF53-4AF8-4B4F-98A4-C9717101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0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93CDD-27F2-2547-921B-B8B30846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28DB-771E-5B4B-B863-16673F3A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75A2-95EC-0B46-AF58-4BD26259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1F39-6803-3F48-800C-E69976CD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949E-050D-F148-8909-907E3E62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D5315-C7A6-4E45-997E-66EC114B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35E7-A173-E442-A473-77B7AAF6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E87B-FCA9-D647-B3A1-D48A7043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EBF1-5CF3-8346-868C-1A0FE447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28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E9E3-EB7E-1E44-9DDA-976A46F7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07DB9-5E16-3544-BFCB-AE7C4A334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7E50E-8294-A54C-87F8-2540994B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D441-6B5A-A44B-8AF8-AF7FFB71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0606-8D4B-3A45-82C8-2CE4D33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96B5-31A9-F243-852B-E64C1E16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5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B2E91-28AD-7640-89E7-865072EE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66CD0-2D4C-814C-A3D8-2A43243C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F160-706E-F44A-89C6-004197F1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D92-19A9-5349-B524-110AEC79B5B5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129A-118D-464F-AF19-39E9A880F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B956-24C2-614C-A812-21EE9F24A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2CDB-D149-BB4D-BF93-1BB45B12F4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69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FF3D-315C-A14C-B9A3-F492A700B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45162-254F-0146-9A9A-0C211E5D3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25677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2083D4-C5CA-9E49-BA3A-BBBC9E97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50" y="2025697"/>
            <a:ext cx="7147275" cy="2894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0810F-1F1D-4040-9A63-64431449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Compilare il file .scss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51C6-E7F5-E642-89E4-B12F4474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Da linea di comando nella cartella </a:t>
            </a:r>
            <a:r>
              <a:rPr lang="it-IT" sz="2000" dirty="0" err="1">
                <a:solidFill>
                  <a:schemeClr val="bg1"/>
                </a:solidFill>
              </a:rPr>
              <a:t>root</a:t>
            </a:r>
            <a:r>
              <a:rPr lang="it-IT" sz="2000" dirty="0">
                <a:solidFill>
                  <a:schemeClr val="bg1"/>
                </a:solidFill>
              </a:rPr>
              <a:t> del progetto digitare gulp </a:t>
            </a:r>
            <a:r>
              <a:rPr lang="it-IT" sz="2000" dirty="0" err="1">
                <a:solidFill>
                  <a:schemeClr val="bg1"/>
                </a:solidFill>
              </a:rPr>
              <a:t>sass</a:t>
            </a:r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Verificare che il corrispondente file .</a:t>
            </a:r>
            <a:r>
              <a:rPr lang="it-IT" sz="2000" dirty="0" err="1">
                <a:solidFill>
                  <a:schemeClr val="bg1"/>
                </a:solidFill>
              </a:rPr>
              <a:t>css</a:t>
            </a:r>
            <a:r>
              <a:rPr lang="it-IT" sz="2000" dirty="0">
                <a:solidFill>
                  <a:schemeClr val="bg1"/>
                </a:solidFill>
              </a:rPr>
              <a:t> sia stato creato nella cartella </a:t>
            </a:r>
            <a:r>
              <a:rPr lang="it-IT" sz="2000" dirty="0" err="1">
                <a:solidFill>
                  <a:schemeClr val="bg1"/>
                </a:solidFill>
              </a:rPr>
              <a:t>css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6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73D6-07C3-A847-9D34-B48E5DD7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task </a:t>
            </a:r>
            <a:r>
              <a:rPr lang="it-IT" dirty="0" err="1"/>
              <a:t>sassWatch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5E03-0716-5E4B-A526-C9294D9A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 linea di comando nella cartella </a:t>
            </a:r>
            <a:r>
              <a:rPr lang="it-IT" dirty="0" err="1"/>
              <a:t>root</a:t>
            </a:r>
            <a:r>
              <a:rPr lang="it-IT" dirty="0"/>
              <a:t> del progetto digitare gulp </a:t>
            </a:r>
            <a:r>
              <a:rPr lang="it-IT" dirty="0" err="1"/>
              <a:t>sassWatch</a:t>
            </a:r>
            <a:endParaRPr lang="it-IT" dirty="0"/>
          </a:p>
          <a:p>
            <a:r>
              <a:rPr lang="it-IT" dirty="0"/>
              <a:t>Il comando si mette in ascolto delle modifiche fatte ai file .</a:t>
            </a:r>
            <a:r>
              <a:rPr lang="it-IT" dirty="0" err="1"/>
              <a:t>scss</a:t>
            </a:r>
            <a:r>
              <a:rPr lang="it-IT" dirty="0"/>
              <a:t> aggiunti nella cartella dei sorgenti</a:t>
            </a:r>
          </a:p>
          <a:p>
            <a:r>
              <a:rPr lang="it-IT" dirty="0"/>
              <a:t>Ogni salvataggio di una modifica nel file .</a:t>
            </a:r>
            <a:r>
              <a:rPr lang="it-IT" dirty="0" err="1"/>
              <a:t>scss</a:t>
            </a:r>
            <a:r>
              <a:rPr lang="it-IT" dirty="0"/>
              <a:t> lancerà in automatico la compilazione </a:t>
            </a:r>
            <a:r>
              <a:rPr lang="it-IT" dirty="0" err="1"/>
              <a:t>sass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0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8960E-E60B-C640-B011-162162CDF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A4A3-E5E8-CA47-985F-802E38F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Linkare i </a:t>
            </a:r>
            <a:r>
              <a:rPr lang="it-IT" dirty="0" err="1"/>
              <a:t>css</a:t>
            </a:r>
            <a:r>
              <a:rPr lang="it-IT" dirty="0"/>
              <a:t> prodotti a una pagina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367C-87D2-E74B-85F0-F70BBC6F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un file .html alla cartella di lavoro e linkare in essa il file .</a:t>
            </a:r>
            <a:r>
              <a:rPr lang="it-IT" dirty="0" err="1"/>
              <a:t>css</a:t>
            </a:r>
            <a:r>
              <a:rPr lang="it-IT" dirty="0"/>
              <a:t> creato dalla compilazione</a:t>
            </a:r>
          </a:p>
        </p:txBody>
      </p:sp>
    </p:spTree>
    <p:extLst>
      <p:ext uri="{BB962C8B-B14F-4D97-AF65-F5344CB8AC3E}">
        <p14:creationId xmlns:p14="http://schemas.microsoft.com/office/powerpoint/2010/main" val="177312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9C00-85DE-D246-9197-DEB7CF30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</a:t>
            </a:r>
            <a:r>
              <a:rPr lang="it-IT" dirty="0" err="1"/>
              <a:t>sass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A7BE-58AB-1F49-94DB-8DC7A2FA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4000" b="1" dirty="0" err="1"/>
              <a:t>Nesting</a:t>
            </a:r>
            <a:r>
              <a:rPr lang="it-IT" sz="4000" dirty="0"/>
              <a:t> - possibilità di nidificare i selettori ottenendo un codice pulito</a:t>
            </a:r>
          </a:p>
          <a:p>
            <a:pPr marL="0" indent="0" algn="just">
              <a:buNone/>
            </a:pPr>
            <a:endParaRPr lang="it-IT" sz="4000" b="1" dirty="0"/>
          </a:p>
          <a:p>
            <a:pPr algn="just"/>
            <a:r>
              <a:rPr lang="it-IT" sz="4000" b="1" dirty="0"/>
              <a:t>Variabili </a:t>
            </a:r>
            <a:r>
              <a:rPr lang="it-IT" sz="4000" dirty="0"/>
              <a:t>– come in altri linguaggi è un insieme di dati modificabili situati in una porzione di memoria;</a:t>
            </a:r>
          </a:p>
        </p:txBody>
      </p:sp>
    </p:spTree>
    <p:extLst>
      <p:ext uri="{BB962C8B-B14F-4D97-AF65-F5344CB8AC3E}">
        <p14:creationId xmlns:p14="http://schemas.microsoft.com/office/powerpoint/2010/main" val="19880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F1B7-05B8-1F49-A83D-B8F6B1E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</a:t>
            </a:r>
            <a:r>
              <a:rPr lang="it-IT" dirty="0" err="1"/>
              <a:t>Sass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C91C-FB75-B046-A4D0-7AF95CA1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12710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it-IT" sz="4000" b="1" dirty="0"/>
              <a:t>Importazione</a:t>
            </a:r>
            <a:r>
              <a:rPr lang="it-IT" sz="4000" dirty="0"/>
              <a:t> – permette di importare altri file </a:t>
            </a:r>
            <a:r>
              <a:rPr lang="it-IT" sz="4000" dirty="0" err="1"/>
              <a:t>scss</a:t>
            </a:r>
            <a:r>
              <a:rPr lang="it-IT" sz="4000" dirty="0"/>
              <a:t> o </a:t>
            </a:r>
            <a:r>
              <a:rPr lang="it-IT" sz="4000" dirty="0" err="1"/>
              <a:t>css</a:t>
            </a:r>
            <a:r>
              <a:rPr lang="it-IT" sz="4000" dirty="0"/>
              <a:t> senza generare un grosso numero di richieste HTTP che rallenterebbero inevitabilmente il sito</a:t>
            </a:r>
            <a:endParaRPr lang="it-IT" sz="4000" b="1" dirty="0"/>
          </a:p>
          <a:p>
            <a:pPr algn="just"/>
            <a:endParaRPr lang="it-IT" sz="4000" b="1" dirty="0"/>
          </a:p>
          <a:p>
            <a:pPr algn="just"/>
            <a:r>
              <a:rPr lang="it-IT" sz="4000" b="1" dirty="0"/>
              <a:t>Funzioni</a:t>
            </a:r>
            <a:r>
              <a:rPr lang="it-IT" sz="4000" dirty="0"/>
              <a:t> – in </a:t>
            </a:r>
            <a:r>
              <a:rPr lang="it-IT" sz="4000" dirty="0" err="1"/>
              <a:t>Sass</a:t>
            </a:r>
            <a:r>
              <a:rPr lang="it-IT" sz="4000" dirty="0"/>
              <a:t> esistono dei set di funzioni preconfezionate per effettuare diverse operazioni, è inoltre possibile sviluppare funzioni personalizzate;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9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F1E3-614A-FC4F-AA11-DFDEF093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</a:t>
            </a:r>
            <a:r>
              <a:rPr lang="it-IT" dirty="0" err="1"/>
              <a:t>Sass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68B4-5FAA-054A-935F-4D9597F8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000" b="1" dirty="0" err="1"/>
              <a:t>Mixin</a:t>
            </a:r>
            <a:r>
              <a:rPr lang="it-IT" sz="4000" dirty="0"/>
              <a:t> -  permette di realizzare dei set riutilizzabili di regole CSS;</a:t>
            </a:r>
          </a:p>
          <a:p>
            <a:endParaRPr lang="it-IT" sz="4000" b="1" dirty="0"/>
          </a:p>
          <a:p>
            <a:r>
              <a:rPr lang="it-IT" sz="4000" b="1" dirty="0"/>
              <a:t>Logica condizionale </a:t>
            </a:r>
            <a:r>
              <a:rPr lang="it-IT" sz="4000" dirty="0"/>
              <a:t>– @</a:t>
            </a:r>
            <a:r>
              <a:rPr lang="it-IT" sz="4000" dirty="0" err="1"/>
              <a:t>if</a:t>
            </a:r>
            <a:r>
              <a:rPr lang="it-IT" sz="4000" dirty="0"/>
              <a:t>, @else, @else </a:t>
            </a:r>
            <a:r>
              <a:rPr lang="it-IT" sz="4000" dirty="0" err="1"/>
              <a:t>if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08234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7F11-E87A-E644-85F6-3311844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</a:t>
            </a:r>
            <a:r>
              <a:rPr lang="it-IT" dirty="0" err="1"/>
              <a:t>Sass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0D9C-FCD9-6D40-9C82-F707F3AC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4000" b="1" dirty="0"/>
              <a:t>Cicli</a:t>
            </a:r>
            <a:r>
              <a:rPr lang="it-IT" sz="4000" dirty="0"/>
              <a:t> - @for, @</a:t>
            </a:r>
            <a:r>
              <a:rPr lang="it-IT" sz="4000" dirty="0" err="1"/>
              <a:t>each</a:t>
            </a:r>
            <a:r>
              <a:rPr lang="it-IT" sz="4000" dirty="0"/>
              <a:t>, @</a:t>
            </a:r>
            <a:r>
              <a:rPr lang="it-IT" sz="4000" dirty="0" err="1"/>
              <a:t>while</a:t>
            </a:r>
            <a:endParaRPr lang="it-IT" sz="4000" dirty="0"/>
          </a:p>
          <a:p>
            <a:endParaRPr lang="it-IT" sz="4000" b="1" dirty="0"/>
          </a:p>
          <a:p>
            <a:r>
              <a:rPr lang="it-IT" sz="4000" b="1" dirty="0" err="1"/>
              <a:t>Compass</a:t>
            </a:r>
            <a:r>
              <a:rPr lang="it-IT" sz="4000" b="1" dirty="0"/>
              <a:t>, scout, </a:t>
            </a:r>
            <a:r>
              <a:rPr lang="it-IT" sz="4000" b="1" dirty="0" err="1"/>
              <a:t>ecc</a:t>
            </a:r>
            <a:r>
              <a:rPr lang="is-IS" sz="4000" b="1" dirty="0"/>
              <a:t>…</a:t>
            </a:r>
            <a:r>
              <a:rPr lang="it-IT" sz="4000" dirty="0"/>
              <a:t> – </a:t>
            </a:r>
            <a:r>
              <a:rPr lang="it-IT" sz="4000" dirty="0" err="1"/>
              <a:t>framework</a:t>
            </a:r>
            <a:r>
              <a:rPr lang="it-IT" sz="4000" dirty="0"/>
              <a:t> </a:t>
            </a:r>
            <a:r>
              <a:rPr lang="it-IT" sz="4000" dirty="0" err="1"/>
              <a:t>opensource</a:t>
            </a:r>
            <a:r>
              <a:rPr lang="it-IT" sz="4000" dirty="0"/>
              <a:t> che offrono un’ampia gamma di </a:t>
            </a:r>
            <a:r>
              <a:rPr lang="it-IT" sz="4000" dirty="0" err="1"/>
              <a:t>mixin</a:t>
            </a:r>
            <a:r>
              <a:rPr lang="it-IT" sz="4000" dirty="0"/>
              <a:t>, funzioni e variabili preconfezionati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041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EAFC-6F04-9F4E-A168-DC32ADFC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Nesting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9CCB-559D-5944-8AFB-6294FC67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Con il </a:t>
            </a:r>
            <a:r>
              <a:rPr lang="it-IT" b="1" dirty="0" err="1"/>
              <a:t>nesting</a:t>
            </a:r>
            <a:r>
              <a:rPr lang="it-IT" dirty="0"/>
              <a:t> è possibile annidare i selettori in modo che essi seguano il naturale annidamento degli elementi HTML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8E243-A1DC-7C4D-B888-FEEC5A68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015"/>
            <a:ext cx="5893281" cy="1152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2E663-9C57-BE46-9E9E-D258D03D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08300"/>
            <a:ext cx="4953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4E27-20A3-2A40-9749-988A70BA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Nesting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A0B4-3EB9-2A4E-B776-A3594F15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SASS ci fornisce il carattere speciale </a:t>
            </a:r>
            <a:r>
              <a:rPr lang="it-IT" b="1" dirty="0"/>
              <a:t>&amp;</a:t>
            </a:r>
            <a:r>
              <a:rPr lang="it-IT" dirty="0"/>
              <a:t> che, utilizzato all’interno di un </a:t>
            </a:r>
            <a:r>
              <a:rPr lang="it-IT" b="1" dirty="0" err="1"/>
              <a:t>nesting</a:t>
            </a:r>
            <a:r>
              <a:rPr lang="it-IT" dirty="0"/>
              <a:t>, farà riferimento all’elemento radice.</a:t>
            </a:r>
          </a:p>
        </p:txBody>
      </p:sp>
      <p:pic>
        <p:nvPicPr>
          <p:cNvPr id="4" name="Immagine 8">
            <a:extLst>
              <a:ext uri="{FF2B5EF4-FFF2-40B4-BE49-F238E27FC236}">
                <a16:creationId xmlns:a16="http://schemas.microsoft.com/office/drawing/2014/main" id="{3E512C25-4003-604E-B90D-0FA77A33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70486"/>
            <a:ext cx="9101414" cy="36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b="1" dirty="0"/>
              <a:t>SASS: </a:t>
            </a:r>
            <a:r>
              <a:rPr lang="it-IT" dirty="0"/>
              <a:t> è un </a:t>
            </a:r>
            <a:br>
              <a:rPr lang="it-IT" dirty="0"/>
            </a:br>
            <a:r>
              <a:rPr lang="it-IT" b="1" dirty="0" err="1"/>
              <a:t>pre</a:t>
            </a:r>
            <a:r>
              <a:rPr lang="it-IT" b="1" dirty="0"/>
              <a:t>-processore CSS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un meta-linguaggio </a:t>
            </a:r>
            <a:br>
              <a:rPr lang="it-IT" dirty="0"/>
            </a:br>
            <a:r>
              <a:rPr lang="it-IT" dirty="0"/>
              <a:t>che ci permette </a:t>
            </a:r>
            <a:br>
              <a:rPr lang="it-IT" dirty="0"/>
            </a:br>
            <a:r>
              <a:rPr lang="it-IT" dirty="0"/>
              <a:t>di usare </a:t>
            </a:r>
            <a:r>
              <a:rPr lang="it-IT" b="1" dirty="0"/>
              <a:t>una sintassi </a:t>
            </a:r>
            <a:br>
              <a:rPr lang="it-IT" b="1" dirty="0"/>
            </a:br>
            <a:r>
              <a:rPr lang="it-IT" b="1" dirty="0"/>
              <a:t>più simile a quella </a:t>
            </a:r>
            <a:br>
              <a:rPr lang="it-IT" b="1" dirty="0"/>
            </a:br>
            <a:r>
              <a:rPr lang="it-IT" b="1" dirty="0"/>
              <a:t>dei linguaggi di </a:t>
            </a:r>
            <a:br>
              <a:rPr lang="it-IT" b="1" dirty="0"/>
            </a:br>
            <a:r>
              <a:rPr lang="it-IT" b="1" dirty="0"/>
              <a:t>programmazione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offre moltissimi </a:t>
            </a:r>
            <a:br>
              <a:rPr lang="it-IT" dirty="0"/>
            </a:br>
            <a:r>
              <a:rPr lang="it-IT" dirty="0"/>
              <a:t>vantaggi tra cui </a:t>
            </a:r>
            <a:br>
              <a:rPr lang="it-IT" dirty="0"/>
            </a:br>
            <a:r>
              <a:rPr lang="it-IT" dirty="0"/>
              <a:t>una </a:t>
            </a:r>
            <a:r>
              <a:rPr lang="it-IT" b="1" dirty="0"/>
              <a:t>maggiore </a:t>
            </a:r>
            <a:br>
              <a:rPr lang="it-IT" b="1" dirty="0"/>
            </a:br>
            <a:r>
              <a:rPr lang="it-IT" b="1" dirty="0"/>
              <a:t>manutenibilità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del </a:t>
            </a:r>
            <a:r>
              <a:rPr lang="it-IT" b="1" dirty="0"/>
              <a:t>codice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Introduzione a SASS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r="1" b="1"/>
          <a:stretch/>
        </p:blipFill>
        <p:spPr>
          <a:xfrm>
            <a:off x="5866424" y="1553128"/>
            <a:ext cx="5533174" cy="44623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073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29C6330E-8198-7A4B-A375-769D41D8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  <a14:imgEffect>
                      <a14:brightnessContrast bright="3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3822" y="2318868"/>
            <a:ext cx="6553545" cy="22282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C16CE2-BA98-BA4B-8349-6D9BF5F7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Nesting e pseudoclassi</a:t>
            </a:r>
          </a:p>
        </p:txBody>
      </p:sp>
    </p:spTree>
    <p:extLst>
      <p:ext uri="{BB962C8B-B14F-4D97-AF65-F5344CB8AC3E}">
        <p14:creationId xmlns:p14="http://schemas.microsoft.com/office/powerpoint/2010/main" val="10795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615B-B891-5447-9505-2C99B753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FFDCD2FD-A2AF-5347-90ED-797396ABB307}"/>
              </a:ext>
            </a:extLst>
          </p:cNvPr>
          <p:cNvSpPr txBox="1">
            <a:spLocks/>
          </p:cNvSpPr>
          <p:nvPr/>
        </p:nvSpPr>
        <p:spPr>
          <a:xfrm>
            <a:off x="370114" y="1975756"/>
            <a:ext cx="9896505" cy="2596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0" b="1" dirty="0"/>
              <a:t>C</a:t>
            </a:r>
            <a:r>
              <a:rPr lang="it-IT" sz="16000" dirty="0"/>
              <a:t>ome nei linguaggi di programmazione il concetto di variabile è pressoché identico, una variabile </a:t>
            </a:r>
            <a:r>
              <a:rPr lang="it-IT" sz="16000" b="1" dirty="0"/>
              <a:t>SASS</a:t>
            </a:r>
            <a:r>
              <a:rPr lang="it-IT" sz="16000" dirty="0"/>
              <a:t> è un contenitore virtuale di: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16000" dirty="0"/>
          </a:p>
          <a:p>
            <a:pPr algn="just">
              <a:buFontTx/>
              <a:buChar char="-"/>
            </a:pPr>
            <a:r>
              <a:rPr lang="it-IT" sz="14400" dirty="0"/>
              <a:t>Stringhe di testo</a:t>
            </a:r>
          </a:p>
          <a:p>
            <a:pPr algn="just">
              <a:buFontTx/>
              <a:buChar char="-"/>
            </a:pPr>
            <a:r>
              <a:rPr lang="it-IT" sz="14400" dirty="0"/>
              <a:t>Valori numerici</a:t>
            </a:r>
          </a:p>
          <a:p>
            <a:pPr algn="just">
              <a:buFontTx/>
              <a:buChar char="-"/>
            </a:pPr>
            <a:r>
              <a:rPr lang="it-IT" sz="14400" dirty="0"/>
              <a:t>Numeri in virgola mobile</a:t>
            </a:r>
          </a:p>
          <a:p>
            <a:pPr algn="just">
              <a:buFontTx/>
              <a:buChar char="-"/>
            </a:pPr>
            <a:r>
              <a:rPr lang="it-IT" sz="14400" dirty="0"/>
              <a:t>Valori booleani</a:t>
            </a:r>
          </a:p>
          <a:p>
            <a:endParaRPr lang="it-IT" dirty="0"/>
          </a:p>
        </p:txBody>
      </p:sp>
      <p:pic>
        <p:nvPicPr>
          <p:cNvPr id="5" name="Immagine 1">
            <a:extLst>
              <a:ext uri="{FF2B5EF4-FFF2-40B4-BE49-F238E27FC236}">
                <a16:creationId xmlns:a16="http://schemas.microsoft.com/office/drawing/2014/main" id="{BB6D1AD0-561A-DE45-B115-CE5CB3C0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06312"/>
            <a:ext cx="3351688" cy="33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53781" y="1066300"/>
            <a:ext cx="9428419" cy="4400877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È un modo per salvare delle informazioni da poter riutilizzare più volte, </a:t>
            </a:r>
            <a:br>
              <a:rPr lang="it-IT" b="1" dirty="0"/>
            </a:br>
            <a:r>
              <a:rPr lang="it-IT" b="1" dirty="0"/>
              <a:t>creando ad esempio dei set di colori</a:t>
            </a:r>
            <a:r>
              <a:rPr lang="mr-IN" b="1" dirty="0"/>
              <a:t>…</a:t>
            </a:r>
            <a:endParaRPr lang="it-IT" b="1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884908" y="366582"/>
            <a:ext cx="8299560" cy="529857"/>
          </a:xfrm>
        </p:spPr>
        <p:txBody>
          <a:bodyPr>
            <a:normAutofit fontScale="90000"/>
          </a:bodyPr>
          <a:lstStyle/>
          <a:p>
            <a:r>
              <a:rPr lang="it-IT" dirty="0"/>
              <a:t>Variabili e set di colori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1"/>
          <a:stretch/>
        </p:blipFill>
        <p:spPr>
          <a:xfrm>
            <a:off x="1516563" y="2731913"/>
            <a:ext cx="9050634" cy="37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6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AFB6-BFE4-194D-A85E-50EE5D08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7CC1-8E0D-B24E-AEFA-95766719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Effettuare operazioni con SASS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253E-52BD-EA49-A5AA-CB6C8A28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500"/>
            <a:ext cx="67818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11009-6F79-CD4E-8617-AF2813D5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54700"/>
            <a:ext cx="3416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Obiettivo: dobbiamo definire i colori per dei banner di avviso 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</a:t>
            </a:r>
            <a:r>
              <a:rPr lang="it-IT" dirty="0" err="1"/>
              <a:t>extend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0"/>
          <a:stretch/>
        </p:blipFill>
        <p:spPr>
          <a:xfrm>
            <a:off x="1275231" y="2064327"/>
            <a:ext cx="10313797" cy="44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51A80C-A924-DB4F-89BF-8AA6A82A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71" y="492573"/>
            <a:ext cx="4792846" cy="58807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Obiettivo: dobbiamo definire i colori per dei banner di avviso 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@extend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3061252" y="-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809" y="-516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712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3A8F7B-743F-964A-9A9C-3A7CAC0D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32" y="492573"/>
            <a:ext cx="3881324" cy="58807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3496C3-D1DB-F346-B220-923B137B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@extend %placeholder</a:t>
            </a:r>
          </a:p>
        </p:txBody>
      </p:sp>
    </p:spTree>
    <p:extLst>
      <p:ext uri="{BB962C8B-B14F-4D97-AF65-F5344CB8AC3E}">
        <p14:creationId xmlns:p14="http://schemas.microsoft.com/office/powerpoint/2010/main" val="392335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41C82-C67F-004A-AA85-4C52D296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7" y="492573"/>
            <a:ext cx="3660794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252C24-F8AE-204D-86E2-3A09C5F9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@mixin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1BC-38DB-4942-BF0F-E0FA19E6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Una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valida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alternativa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placeholder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è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direttiva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mixin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è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molto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più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efficiente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permette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utilizzare</a:t>
            </a:r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2000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parametri</a:t>
            </a:r>
            <a:endParaRPr lang="en-US" sz="20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85714-C84C-C04D-A61D-EDFAB665A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098" y="492573"/>
            <a:ext cx="5130993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6FD45A-E5AC-4F40-98BB-767940FC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Creazione di un @mixin con parametri</a:t>
            </a:r>
          </a:p>
        </p:txBody>
      </p:sp>
    </p:spTree>
    <p:extLst>
      <p:ext uri="{BB962C8B-B14F-4D97-AF65-F5344CB8AC3E}">
        <p14:creationId xmlns:p14="http://schemas.microsoft.com/office/powerpoint/2010/main" val="135624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339D-7B97-4141-BB1A-CB4D3526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C251F266-047E-1843-8FC0-4D4ECA2F3392}"/>
              </a:ext>
            </a:extLst>
          </p:cNvPr>
          <p:cNvSpPr txBox="1">
            <a:spLocks/>
          </p:cNvSpPr>
          <p:nvPr/>
        </p:nvSpPr>
        <p:spPr>
          <a:xfrm>
            <a:off x="391886" y="2106384"/>
            <a:ext cx="10139439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@</a:t>
            </a:r>
            <a:r>
              <a:rPr lang="it-IT" b="1" dirty="0" err="1"/>
              <a:t>function</a:t>
            </a:r>
            <a:r>
              <a:rPr lang="it-IT" dirty="0"/>
              <a:t>: può essere considerata una generalizzazione di </a:t>
            </a:r>
            <a:r>
              <a:rPr lang="it-IT" b="1" dirty="0"/>
              <a:t>@</a:t>
            </a:r>
            <a:r>
              <a:rPr lang="it-IT" b="1" dirty="0" err="1"/>
              <a:t>mixin</a:t>
            </a:r>
            <a:r>
              <a:rPr lang="it-IT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@</a:t>
            </a:r>
            <a:r>
              <a:rPr lang="it-IT" b="1" dirty="0" err="1"/>
              <a:t>function</a:t>
            </a:r>
            <a:r>
              <a:rPr lang="it-IT" b="1" dirty="0"/>
              <a:t> </a:t>
            </a:r>
            <a:r>
              <a:rPr lang="it-IT" dirty="0"/>
              <a:t>accetta dei parametri in ingresso, effettua una elaborazione e ritorna un valore attraverso la direttiva </a:t>
            </a:r>
            <a:r>
              <a:rPr lang="it-IT" b="1" dirty="0"/>
              <a:t>@</a:t>
            </a:r>
            <a:r>
              <a:rPr lang="it-IT" b="1" dirty="0" err="1"/>
              <a:t>return</a:t>
            </a:r>
            <a:r>
              <a:rPr lang="it-IT" dirty="0"/>
              <a:t>.</a:t>
            </a:r>
          </a:p>
        </p:txBody>
      </p:sp>
      <p:pic>
        <p:nvPicPr>
          <p:cNvPr id="5" name="Immagine 8">
            <a:extLst>
              <a:ext uri="{FF2B5EF4-FFF2-40B4-BE49-F238E27FC236}">
                <a16:creationId xmlns:a16="http://schemas.microsoft.com/office/drawing/2014/main" id="{3F3B941E-BC7F-B244-89A7-C3D2F84F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  <a14:imgEffect>
                      <a14:brightnessContrast bright="3000" contrast="-40000"/>
                    </a14:imgEffect>
                  </a14:imgLayer>
                </a14:imgProps>
              </a:ext>
            </a:extLst>
          </a:blip>
          <a:srcRect t="16624"/>
          <a:stretch/>
        </p:blipFill>
        <p:spPr>
          <a:xfrm>
            <a:off x="564035" y="3935219"/>
            <a:ext cx="3808999" cy="2572042"/>
          </a:xfrm>
          <a:prstGeom prst="rect">
            <a:avLst/>
          </a:prstGeom>
        </p:spPr>
      </p:pic>
      <p:pic>
        <p:nvPicPr>
          <p:cNvPr id="6" name="Immagine 7" descr="function-machine-picture.png">
            <a:extLst>
              <a:ext uri="{FF2B5EF4-FFF2-40B4-BE49-F238E27FC236}">
                <a16:creationId xmlns:a16="http://schemas.microsoft.com/office/drawing/2014/main" id="{B76F3623-61B3-614A-853D-2169D2901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/>
        </p:blipFill>
        <p:spPr>
          <a:xfrm>
            <a:off x="7926078" y="3935219"/>
            <a:ext cx="2605247" cy="2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Ripetitivo</a:t>
            </a:r>
          </a:p>
          <a:p>
            <a:r>
              <a:rPr lang="it-IT" dirty="0"/>
              <a:t>Frammentato</a:t>
            </a:r>
          </a:p>
          <a:p>
            <a:r>
              <a:rPr lang="it-IT" dirty="0"/>
              <a:t>Ridondante</a:t>
            </a:r>
          </a:p>
          <a:p>
            <a:r>
              <a:rPr lang="it-IT" dirty="0"/>
              <a:t>Disorganizzato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problemi di CSS</a:t>
            </a:r>
          </a:p>
        </p:txBody>
      </p:sp>
      <p:pic>
        <p:nvPicPr>
          <p:cNvPr id="8" name="Immagine 7" descr="css-codic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7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6" y="1641902"/>
            <a:ext cx="4804228" cy="40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02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8297-B788-7D49-9FFA-6C33F065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predefinite in </a:t>
            </a:r>
            <a:r>
              <a:rPr lang="it-IT" dirty="0" err="1"/>
              <a:t>Sass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D4D-89B3-9C40-B782-F9BC0ACB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Problema: dobbiamo definire delle regole per stilizzare lo stato </a:t>
            </a:r>
            <a:r>
              <a:rPr lang="it-IT" dirty="0" err="1"/>
              <a:t>hover</a:t>
            </a:r>
            <a:r>
              <a:rPr lang="it-IT" dirty="0"/>
              <a:t> e </a:t>
            </a:r>
            <a:r>
              <a:rPr lang="it-IT" dirty="0" err="1"/>
              <a:t>disabled</a:t>
            </a:r>
            <a:r>
              <a:rPr lang="it-IT" dirty="0"/>
              <a:t> di un pulsante senza aprire alcun programma di grafica per farlo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E04859D-479E-2042-94C6-9831412BD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3" t="14883" r="4430"/>
          <a:stretch/>
        </p:blipFill>
        <p:spPr>
          <a:xfrm>
            <a:off x="948263" y="3269676"/>
            <a:ext cx="5147737" cy="3588324"/>
          </a:xfrm>
          <a:prstGeom prst="rect">
            <a:avLst/>
          </a:prstGeom>
        </p:spPr>
      </p:pic>
      <p:pic>
        <p:nvPicPr>
          <p:cNvPr id="7" name="Immagine 2">
            <a:extLst>
              <a:ext uri="{FF2B5EF4-FFF2-40B4-BE49-F238E27FC236}">
                <a16:creationId xmlns:a16="http://schemas.microsoft.com/office/drawing/2014/main" id="{47BF0015-030D-A147-991D-14828005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44" y="2972699"/>
            <a:ext cx="3274711" cy="1028595"/>
          </a:xfrm>
          <a:prstGeom prst="rect">
            <a:avLst/>
          </a:prstGeom>
        </p:spPr>
      </p:pic>
      <p:pic>
        <p:nvPicPr>
          <p:cNvPr id="8" name="Immagine 10">
            <a:extLst>
              <a:ext uri="{FF2B5EF4-FFF2-40B4-BE49-F238E27FC236}">
                <a16:creationId xmlns:a16="http://schemas.microsoft.com/office/drawing/2014/main" id="{913A9036-DC89-B349-8520-D79A34FB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44" y="4060533"/>
            <a:ext cx="3306198" cy="1028595"/>
          </a:xfrm>
          <a:prstGeom prst="rect">
            <a:avLst/>
          </a:prstGeom>
        </p:spPr>
      </p:pic>
      <p:pic>
        <p:nvPicPr>
          <p:cNvPr id="9" name="Immagine 11">
            <a:extLst>
              <a:ext uri="{FF2B5EF4-FFF2-40B4-BE49-F238E27FC236}">
                <a16:creationId xmlns:a16="http://schemas.microsoft.com/office/drawing/2014/main" id="{E7EEA347-FF7E-A141-A96B-F01ADB1B8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30" y="5151351"/>
            <a:ext cx="3285206" cy="10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93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11">
            <a:extLst>
              <a:ext uri="{FF2B5EF4-FFF2-40B4-BE49-F238E27FC236}">
                <a16:creationId xmlns:a16="http://schemas.microsoft.com/office/drawing/2014/main" id="{182CC564-3754-C349-93E0-AA7F851D9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5"/>
          <a:stretch/>
        </p:blipFill>
        <p:spPr>
          <a:xfrm>
            <a:off x="5203767" y="1781807"/>
            <a:ext cx="6542117" cy="3137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540F6-2945-2C42-9D9D-A935442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@if @else if @else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CFA4-3B3C-8D47-90DA-742DDEC8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chemeClr val="bg1"/>
                </a:solidFill>
              </a:rPr>
              <a:t>Vogliamo realizzare vari layout e assegnare a ciascuno un colore diverso a ciascuno di essi senza cambiare il codice HTML</a:t>
            </a:r>
          </a:p>
        </p:txBody>
      </p:sp>
    </p:spTree>
    <p:extLst>
      <p:ext uri="{BB962C8B-B14F-4D97-AF65-F5344CB8AC3E}">
        <p14:creationId xmlns:p14="http://schemas.microsoft.com/office/powerpoint/2010/main" val="2690744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">
            <a:extLst>
              <a:ext uri="{FF2B5EF4-FFF2-40B4-BE49-F238E27FC236}">
                <a16:creationId xmlns:a16="http://schemas.microsoft.com/office/drawing/2014/main" id="{9D5FF0AB-C4A9-D24B-A867-2645A9BA4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6"/>
            <a:ext cx="6553545" cy="36863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125835-9839-BB45-BDF8-395F8B9B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@if @else if @else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3976-BD3E-E84C-8850-76EF637F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Utilizziamo i controlli condizionali</a:t>
            </a:r>
          </a:p>
        </p:txBody>
      </p:sp>
    </p:spTree>
    <p:extLst>
      <p:ext uri="{BB962C8B-B14F-4D97-AF65-F5344CB8AC3E}">
        <p14:creationId xmlns:p14="http://schemas.microsoft.com/office/powerpoint/2010/main" val="252773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031B6-7A30-8541-BFC3-7FE919718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184" y="492573"/>
            <a:ext cx="5336820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D463DB-78F6-7444-BC5C-C76977AE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@if @else if @else</a:t>
            </a:r>
          </a:p>
        </p:txBody>
      </p:sp>
    </p:spTree>
    <p:extLst>
      <p:ext uri="{BB962C8B-B14F-4D97-AF65-F5344CB8AC3E}">
        <p14:creationId xmlns:p14="http://schemas.microsoft.com/office/powerpoint/2010/main" val="184105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SASS mette a disposizione dei </a:t>
            </a:r>
            <a:r>
              <a:rPr lang="it-IT" b="1" dirty="0"/>
              <a:t>costrutti iterativi</a:t>
            </a:r>
            <a:r>
              <a:rPr lang="it-IT" dirty="0"/>
              <a:t>, i cosiddetti </a:t>
            </a:r>
            <a:r>
              <a:rPr lang="it-IT" b="1" dirty="0"/>
              <a:t>cicli</a:t>
            </a:r>
            <a:r>
              <a:rPr lang="it-IT" dirty="0"/>
              <a:t>, che consentono di gestire definizioni ripetitive.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Cicli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756049" y="2850420"/>
          <a:ext cx="9410798" cy="2767662"/>
        </p:xfrm>
        <a:graphic>
          <a:graphicData uri="http://schemas.openxmlformats.org/drawingml/2006/table">
            <a:tbl>
              <a:tblPr/>
              <a:tblGrid>
                <a:gridCol w="1565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2554">
                <a:tc>
                  <a:txBody>
                    <a:bodyPr/>
                    <a:lstStyle/>
                    <a:p>
                      <a:pPr fontAlgn="t"/>
                      <a:r>
                        <a:rPr lang="it-IT" sz="2800" b="1" dirty="0">
                          <a:effectLst/>
                        </a:rPr>
                        <a:t>@for</a:t>
                      </a:r>
                      <a:endParaRPr lang="it-IT" sz="2800" dirty="0">
                        <a:effectLst/>
                      </a:endParaRP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800" dirty="0">
                          <a:effectLst/>
                        </a:rPr>
                        <a:t>Ripete le istruzioni un numero specificato di volte.</a:t>
                      </a: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533">
                <a:tc>
                  <a:txBody>
                    <a:bodyPr/>
                    <a:lstStyle/>
                    <a:p>
                      <a:pPr fontAlgn="t"/>
                      <a:r>
                        <a:rPr lang="it-IT" sz="2800" b="1" dirty="0">
                          <a:effectLst/>
                        </a:rPr>
                        <a:t>@</a:t>
                      </a:r>
                      <a:r>
                        <a:rPr lang="it-IT" sz="2800" b="1" dirty="0" err="1">
                          <a:effectLst/>
                        </a:rPr>
                        <a:t>each</a:t>
                      </a:r>
                      <a:endParaRPr lang="it-IT" sz="2800" dirty="0">
                        <a:effectLst/>
                      </a:endParaRP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800" dirty="0">
                          <a:effectLst/>
                        </a:rPr>
                        <a:t>Itera</a:t>
                      </a:r>
                      <a:r>
                        <a:rPr lang="it-IT" sz="2800" baseline="0" dirty="0">
                          <a:effectLst/>
                        </a:rPr>
                        <a:t> tra gli elementi d</a:t>
                      </a:r>
                      <a:r>
                        <a:rPr lang="it-IT" sz="2800" dirty="0">
                          <a:effectLst/>
                        </a:rPr>
                        <a:t>i una lista o di una mappa.</a:t>
                      </a: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575">
                <a:tc>
                  <a:txBody>
                    <a:bodyPr/>
                    <a:lstStyle/>
                    <a:p>
                      <a:pPr fontAlgn="t"/>
                      <a:r>
                        <a:rPr lang="it-IT" sz="2800" b="1" dirty="0">
                          <a:effectLst/>
                        </a:rPr>
                        <a:t>@</a:t>
                      </a:r>
                      <a:r>
                        <a:rPr lang="it-IT" sz="2800" b="1" dirty="0" err="1">
                          <a:effectLst/>
                        </a:rPr>
                        <a:t>while</a:t>
                      </a:r>
                      <a:endParaRPr lang="it-IT" sz="2800" dirty="0">
                        <a:effectLst/>
                      </a:endParaRP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800" dirty="0" err="1">
                          <a:effectLst/>
                        </a:rPr>
                        <a:t>Cicla</a:t>
                      </a:r>
                      <a:r>
                        <a:rPr lang="it-IT" sz="2800" dirty="0">
                          <a:effectLst/>
                        </a:rPr>
                        <a:t> finché la dichiarazione restituisce</a:t>
                      </a:r>
                      <a:r>
                        <a:rPr lang="it-IT" sz="2800" baseline="0" dirty="0">
                          <a:effectLst/>
                        </a:rPr>
                        <a:t> false.</a:t>
                      </a:r>
                      <a:endParaRPr lang="it-IT" sz="2800" dirty="0">
                        <a:effectLst/>
                      </a:endParaRPr>
                    </a:p>
                  </a:txBody>
                  <a:tcPr marL="90653" marR="90653" marT="45326" marB="4532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756049" y="1583870"/>
            <a:ext cx="4644751" cy="440087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Obiettivo:</a:t>
            </a:r>
            <a:br>
              <a:rPr lang="it-IT" dirty="0"/>
            </a:br>
            <a:r>
              <a:rPr lang="it-IT" dirty="0"/>
              <a:t>dobbiamo realizzare delle classi per gestire la sovrapposizione, </a:t>
            </a:r>
            <a:br>
              <a:rPr lang="it-IT" dirty="0"/>
            </a:br>
            <a:r>
              <a:rPr lang="it-IT" dirty="0"/>
              <a:t>utilizzando la proprietà </a:t>
            </a:r>
            <a:r>
              <a:rPr lang="it-IT" dirty="0" err="1"/>
              <a:t>z-index</a:t>
            </a:r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@for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64" y="734473"/>
            <a:ext cx="5389236" cy="53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7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La direttiva @for</a:t>
            </a:r>
            <a:r>
              <a:rPr lang="it-IT" dirty="0"/>
              <a:t> genera ripetutamente set di dichiarazioni in un numero finito di cicli, in base al valore assunto da un contatore. </a:t>
            </a:r>
            <a:br>
              <a:rPr lang="it-IT" dirty="0"/>
            </a:br>
            <a:r>
              <a:rPr lang="it-IT" dirty="0"/>
              <a:t>La direttiva può essere definita secondo due strutture: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</a:t>
            </a:r>
            <a:r>
              <a:rPr lang="it-IT" b="1" dirty="0" err="1">
                <a:latin typeface="Monaco" charset="0"/>
              </a:rPr>
              <a:t>through</a:t>
            </a:r>
            <a:r>
              <a:rPr lang="it-IT" b="1" dirty="0">
                <a:latin typeface="Monaco" charset="0"/>
              </a:rPr>
              <a:t> &lt;end&gt;</a:t>
            </a:r>
            <a:br>
              <a:rPr lang="it-IT" b="1" dirty="0">
                <a:latin typeface="Monaco" charset="0"/>
              </a:rPr>
            </a:br>
            <a:r>
              <a:rPr lang="it-IT" b="1" dirty="0"/>
              <a:t>(viene considerato anche il valore finale)</a:t>
            </a:r>
            <a:br>
              <a:rPr lang="it-IT" sz="1800" b="1" dirty="0">
                <a:latin typeface="Monaco" charset="0"/>
              </a:rPr>
            </a:br>
            <a:endParaRPr lang="it-IT" sz="1800" b="1" dirty="0">
              <a:latin typeface="Monaco" charset="0"/>
            </a:endParaRPr>
          </a:p>
          <a:p>
            <a:pPr marL="0" indent="0">
              <a:buNone/>
            </a:pPr>
            <a:r>
              <a:rPr lang="it-IT" b="1" dirty="0">
                <a:latin typeface="Monaco" charset="0"/>
              </a:rPr>
              <a:t>@for $</a:t>
            </a:r>
            <a:r>
              <a:rPr lang="it-IT" b="1" dirty="0" err="1">
                <a:latin typeface="Monaco" charset="0"/>
              </a:rPr>
              <a:t>var</a:t>
            </a:r>
            <a:r>
              <a:rPr lang="it-IT" b="1" dirty="0">
                <a:latin typeface="Monaco" charset="0"/>
              </a:rPr>
              <a:t> from &lt;start&gt; to &lt;end&gt;</a:t>
            </a:r>
          </a:p>
          <a:p>
            <a:pPr marL="0" indent="0">
              <a:buNone/>
            </a:pPr>
            <a:r>
              <a:rPr lang="it-IT" b="1" dirty="0"/>
              <a:t>(viene escluso il valore finale)</a:t>
            </a:r>
          </a:p>
          <a:p>
            <a:pPr marL="0" indent="0">
              <a:buNone/>
            </a:pPr>
            <a:endParaRPr lang="it-IT" b="1" dirty="0">
              <a:latin typeface="Monaco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@for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40" y="4980882"/>
            <a:ext cx="2863560" cy="15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7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3AEE24-A092-774F-9E66-93B846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@for</a:t>
            </a:r>
          </a:p>
        </p:txBody>
      </p:sp>
      <p:pic>
        <p:nvPicPr>
          <p:cNvPr id="4" name="Immagine 9">
            <a:extLst>
              <a:ext uri="{FF2B5EF4-FFF2-40B4-BE49-F238E27FC236}">
                <a16:creationId xmlns:a16="http://schemas.microsoft.com/office/drawing/2014/main" id="{93C907CD-1449-BF49-BA25-0C897F60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6" y="1994772"/>
            <a:ext cx="6238186" cy="3865918"/>
          </a:xfrm>
          <a:prstGeom prst="rect">
            <a:avLst/>
          </a:prstGeom>
        </p:spPr>
      </p:pic>
      <p:sp>
        <p:nvSpPr>
          <p:cNvPr id="5" name="Freccia giù 10">
            <a:extLst>
              <a:ext uri="{FF2B5EF4-FFF2-40B4-BE49-F238E27FC236}">
                <a16:creationId xmlns:a16="http://schemas.microsoft.com/office/drawing/2014/main" id="{407EE560-3715-AD4A-BD24-9EEC9DE5C910}"/>
              </a:ext>
            </a:extLst>
          </p:cNvPr>
          <p:cNvSpPr/>
          <p:nvPr/>
        </p:nvSpPr>
        <p:spPr>
          <a:xfrm rot="16200000">
            <a:off x="7552741" y="3495384"/>
            <a:ext cx="724619" cy="5140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1">
            <a:extLst>
              <a:ext uri="{FF2B5EF4-FFF2-40B4-BE49-F238E27FC236}">
                <a16:creationId xmlns:a16="http://schemas.microsoft.com/office/drawing/2014/main" id="{EB86514F-4EA5-1742-A101-79677E9E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0"/>
          <a:stretch/>
        </p:blipFill>
        <p:spPr>
          <a:xfrm>
            <a:off x="9311677" y="1813940"/>
            <a:ext cx="2199362" cy="42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756049" y="1583871"/>
            <a:ext cx="9701659" cy="93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Obiettivo: dobbiamo realizzare una lista di classi per </a:t>
            </a:r>
            <a:r>
              <a:rPr lang="it-IT"/>
              <a:t>stilizzare </a:t>
            </a:r>
            <a:br>
              <a:rPr lang="it-IT"/>
            </a:br>
            <a:r>
              <a:rPr lang="it-IT"/>
              <a:t>delle icone social referenziando delle risorse immagine</a:t>
            </a:r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</a:t>
            </a:r>
            <a:r>
              <a:rPr lang="it-IT" dirty="0" err="1"/>
              <a:t>each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846137"/>
            <a:ext cx="6832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73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1">
            <a:extLst>
              <a:ext uri="{FF2B5EF4-FFF2-40B4-BE49-F238E27FC236}">
                <a16:creationId xmlns:a16="http://schemas.microsoft.com/office/drawing/2014/main" id="{D87D6762-A199-364B-A184-D6C88E48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2679909"/>
            <a:ext cx="6542117" cy="1341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1A6E1-6C7D-3949-9FBF-5684575C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@each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319D-BA6C-844D-9DED-E0F99522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chemeClr val="bg1"/>
                </a:solidFill>
              </a:rPr>
              <a:t>Grazie alla direttiva @each possiamo iterare tra gli elementi di una lista</a:t>
            </a:r>
          </a:p>
          <a:p>
            <a:endParaRPr lang="it-IT" sz="2000">
              <a:solidFill>
                <a:schemeClr val="bg1"/>
              </a:solidFill>
            </a:endParaRPr>
          </a:p>
          <a:p>
            <a:endParaRPr lang="it-IT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1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53781" y="1590348"/>
            <a:ext cx="9428419" cy="4400877"/>
          </a:xfrm>
        </p:spPr>
        <p:txBody>
          <a:bodyPr/>
          <a:lstStyle/>
          <a:p>
            <a:r>
              <a:rPr lang="it-IT" b="1" dirty="0"/>
              <a:t>Per rimediare a disordine e ripetizioni</a:t>
            </a:r>
          </a:p>
          <a:p>
            <a:r>
              <a:rPr lang="it-IT" b="1" dirty="0"/>
              <a:t>Per introdurre una struttura formale nei CSS</a:t>
            </a:r>
          </a:p>
          <a:p>
            <a:r>
              <a:rPr lang="it-IT" b="1" dirty="0"/>
              <a:t>Migliorare la scrittura del codice e </a:t>
            </a:r>
            <a:br>
              <a:rPr lang="it-IT" b="1" dirty="0"/>
            </a:br>
            <a:r>
              <a:rPr lang="it-IT" b="1" dirty="0"/>
              <a:t>renderlo più </a:t>
            </a:r>
            <a:r>
              <a:rPr lang="it-IT" b="1" dirty="0" err="1"/>
              <a:t>manutenibile</a:t>
            </a:r>
            <a:endParaRPr lang="it-IT" b="1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Perché è nato </a:t>
            </a:r>
            <a:r>
              <a:rPr lang="it-IT" dirty="0" err="1"/>
              <a:t>Sass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1" y="3248776"/>
            <a:ext cx="4144727" cy="31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44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B9B-1959-F649-8BE0-C65D3AF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each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54-EC85-DB40-B40F-E8E2E0A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each</a:t>
            </a:r>
            <a:r>
              <a:rPr lang="it-IT" dirty="0"/>
              <a:t> accetta anche l’assegnazione di variabili multiple</a:t>
            </a:r>
          </a:p>
        </p:txBody>
      </p:sp>
      <p:pic>
        <p:nvPicPr>
          <p:cNvPr id="4" name="Immagine 7">
            <a:extLst>
              <a:ext uri="{FF2B5EF4-FFF2-40B4-BE49-F238E27FC236}">
                <a16:creationId xmlns:a16="http://schemas.microsoft.com/office/drawing/2014/main" id="{4BA8F3F1-FAC3-2D44-AD3F-65E3C356D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88" b="7172"/>
          <a:stretch/>
        </p:blipFill>
        <p:spPr>
          <a:xfrm>
            <a:off x="163286" y="3135592"/>
            <a:ext cx="5932714" cy="3179830"/>
          </a:xfrm>
          <a:prstGeom prst="rect">
            <a:avLst/>
          </a:prstGeom>
        </p:spPr>
      </p:pic>
      <p:sp>
        <p:nvSpPr>
          <p:cNvPr id="5" name="Freccia giù 10">
            <a:extLst>
              <a:ext uri="{FF2B5EF4-FFF2-40B4-BE49-F238E27FC236}">
                <a16:creationId xmlns:a16="http://schemas.microsoft.com/office/drawing/2014/main" id="{243187D9-6653-D84D-9C6E-E7982CB0DE56}"/>
              </a:ext>
            </a:extLst>
          </p:cNvPr>
          <p:cNvSpPr/>
          <p:nvPr/>
        </p:nvSpPr>
        <p:spPr>
          <a:xfrm rot="16200000">
            <a:off x="6665607" y="4313190"/>
            <a:ext cx="724619" cy="5140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2">
            <a:extLst>
              <a:ext uri="{FF2B5EF4-FFF2-40B4-BE49-F238E27FC236}">
                <a16:creationId xmlns:a16="http://schemas.microsoft.com/office/drawing/2014/main" id="{B225A3F4-BD8B-7C48-99BD-D1DA3AACE166}"/>
              </a:ext>
            </a:extLst>
          </p:cNvPr>
          <p:cNvGrpSpPr/>
          <p:nvPr/>
        </p:nvGrpSpPr>
        <p:grpSpPr>
          <a:xfrm>
            <a:off x="8341661" y="2765091"/>
            <a:ext cx="3364386" cy="3920831"/>
            <a:chOff x="7407140" y="2466109"/>
            <a:chExt cx="3992460" cy="3890241"/>
          </a:xfrm>
        </p:grpSpPr>
        <p:pic>
          <p:nvPicPr>
            <p:cNvPr id="7" name="Immagine 8">
              <a:extLst>
                <a:ext uri="{FF2B5EF4-FFF2-40B4-BE49-F238E27FC236}">
                  <a16:creationId xmlns:a16="http://schemas.microsoft.com/office/drawing/2014/main" id="{0431A99D-4931-3849-8FC2-437C30119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46" r="36619"/>
            <a:stretch/>
          </p:blipFill>
          <p:spPr>
            <a:xfrm>
              <a:off x="7407140" y="2466109"/>
              <a:ext cx="3992459" cy="3890241"/>
            </a:xfrm>
            <a:prstGeom prst="rect">
              <a:avLst/>
            </a:prstGeom>
            <a:effectLst/>
          </p:spPr>
        </p:pic>
        <p:sp>
          <p:nvSpPr>
            <p:cNvPr id="8" name="Rettangolo 1">
              <a:extLst>
                <a:ext uri="{FF2B5EF4-FFF2-40B4-BE49-F238E27FC236}">
                  <a16:creationId xmlns:a16="http://schemas.microsoft.com/office/drawing/2014/main" id="{203C6024-8F62-114F-9874-EABD1F199BC3}"/>
                </a:ext>
              </a:extLst>
            </p:cNvPr>
            <p:cNvSpPr/>
            <p:nvPr/>
          </p:nvSpPr>
          <p:spPr>
            <a:xfrm>
              <a:off x="11184469" y="2701978"/>
              <a:ext cx="215131" cy="53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11">
              <a:extLst>
                <a:ext uri="{FF2B5EF4-FFF2-40B4-BE49-F238E27FC236}">
                  <a16:creationId xmlns:a16="http://schemas.microsoft.com/office/drawing/2014/main" id="{45B2DE11-020A-DD43-A695-61F68033388A}"/>
                </a:ext>
              </a:extLst>
            </p:cNvPr>
            <p:cNvSpPr/>
            <p:nvPr/>
          </p:nvSpPr>
          <p:spPr>
            <a:xfrm>
              <a:off x="11235577" y="5135789"/>
              <a:ext cx="164023" cy="53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02433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5AF1-288C-D345-9E55-C7D1FAD7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5" y="135181"/>
            <a:ext cx="10515600" cy="1325563"/>
          </a:xfrm>
        </p:spPr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each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A631-1043-A843-818D-AB1208EA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36" y="1460744"/>
            <a:ext cx="10515600" cy="4351338"/>
          </a:xfrm>
        </p:spPr>
        <p:txBody>
          <a:bodyPr/>
          <a:lstStyle/>
          <a:p>
            <a:pPr algn="just"/>
            <a:r>
              <a:rPr lang="it-IT" dirty="0"/>
              <a:t>Le mappe non sono altro che liste di coppie </a:t>
            </a:r>
            <a:r>
              <a:rPr lang="it-IT" b="1" dirty="0"/>
              <a:t>$</a:t>
            </a:r>
            <a:r>
              <a:rPr lang="it-IT" b="1" dirty="0" err="1"/>
              <a:t>key</a:t>
            </a:r>
            <a:r>
              <a:rPr lang="it-IT" b="1" dirty="0"/>
              <a:t>: $val. </a:t>
            </a:r>
            <a:br>
              <a:rPr lang="it-IT" b="1" dirty="0"/>
            </a:br>
            <a:r>
              <a:rPr lang="it-IT" dirty="0"/>
              <a:t>Per questo c’è poca differenza rispetto all’iterazione delle liste. </a:t>
            </a:r>
            <a:br>
              <a:rPr lang="it-IT" dirty="0"/>
            </a:br>
            <a:r>
              <a:rPr lang="it-IT" dirty="0"/>
              <a:t>Un esempio molto semplice è il seguente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9">
            <a:extLst>
              <a:ext uri="{FF2B5EF4-FFF2-40B4-BE49-F238E27FC236}">
                <a16:creationId xmlns:a16="http://schemas.microsoft.com/office/drawing/2014/main" id="{B3057BBC-2265-A545-82A9-9F464C15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2696341"/>
            <a:ext cx="9649337" cy="1880144"/>
          </a:xfrm>
          <a:prstGeom prst="rect">
            <a:avLst/>
          </a:prstGeom>
        </p:spPr>
      </p:pic>
      <p:pic>
        <p:nvPicPr>
          <p:cNvPr id="5" name="Immagine 10">
            <a:extLst>
              <a:ext uri="{FF2B5EF4-FFF2-40B4-BE49-F238E27FC236}">
                <a16:creationId xmlns:a16="http://schemas.microsoft.com/office/drawing/2014/main" id="{B4799B1B-9C17-AA45-B71E-51AC57DB7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6"/>
          <a:stretch/>
        </p:blipFill>
        <p:spPr>
          <a:xfrm>
            <a:off x="8168366" y="3563721"/>
            <a:ext cx="3528000" cy="3261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1894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396-BBB3-844D-87A5-B17FF37F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2367-1C8F-EA4E-9790-533ED0D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La direttiva @</a:t>
            </a:r>
            <a:r>
              <a:rPr lang="it-IT" b="1" dirty="0" err="1"/>
              <a:t>while</a:t>
            </a:r>
            <a:r>
              <a:rPr lang="it-IT" dirty="0"/>
              <a:t>  ripete un ciclo finché l’espressione non genera il risultato false, di solito viene utilizzata per cicli più complessi rispetto a </a:t>
            </a:r>
            <a:r>
              <a:rPr lang="it-IT" b="1" dirty="0"/>
              <a:t>@for.</a:t>
            </a:r>
          </a:p>
        </p:txBody>
      </p:sp>
      <p:pic>
        <p:nvPicPr>
          <p:cNvPr id="4" name="Immagine 7">
            <a:extLst>
              <a:ext uri="{FF2B5EF4-FFF2-40B4-BE49-F238E27FC236}">
                <a16:creationId xmlns:a16="http://schemas.microsoft.com/office/drawing/2014/main" id="{591CED7B-51BB-E94E-9A8C-523DDC95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5" y="3733057"/>
            <a:ext cx="5830065" cy="2079915"/>
          </a:xfrm>
          <a:prstGeom prst="rect">
            <a:avLst/>
          </a:prstGeom>
        </p:spPr>
      </p:pic>
      <p:pic>
        <p:nvPicPr>
          <p:cNvPr id="5" name="Immagine 8">
            <a:extLst>
              <a:ext uri="{FF2B5EF4-FFF2-40B4-BE49-F238E27FC236}">
                <a16:creationId xmlns:a16="http://schemas.microsoft.com/office/drawing/2014/main" id="{330FE0A6-2F30-7A45-BCBF-9A86E90A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64" y="2521661"/>
            <a:ext cx="3140104" cy="3834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98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04277" y="1551948"/>
            <a:ext cx="6868646" cy="4400877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Importazione: </a:t>
            </a:r>
            <a:r>
              <a:rPr lang="it-IT" dirty="0"/>
              <a:t>Importare dei file con i CSS genera un grosso numero di richieste HTTP che rallentano inevitabilmente il sito. </a:t>
            </a:r>
            <a:br>
              <a:rPr lang="it-IT" dirty="0"/>
            </a:br>
            <a:r>
              <a:rPr lang="it-IT" dirty="0"/>
              <a:t>In SASS i file importati vengono compilati e viene generato un unico foglio di stile.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@import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1010453"/>
            <a:ext cx="3963750" cy="3963750"/>
          </a:xfrm>
          <a:prstGeom prst="rect">
            <a:avLst/>
          </a:prstGeom>
        </p:spPr>
      </p:pic>
      <p:pic>
        <p:nvPicPr>
          <p:cNvPr id="10" name="Immagine 8">
            <a:extLst>
              <a:ext uri="{FF2B5EF4-FFF2-40B4-BE49-F238E27FC236}">
                <a16:creationId xmlns:a16="http://schemas.microsoft.com/office/drawing/2014/main" id="{52E4F093-DBB5-9340-B14F-3839DC658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9979" r="65615" b="31715"/>
          <a:stretch/>
        </p:blipFill>
        <p:spPr>
          <a:xfrm>
            <a:off x="569334" y="3901459"/>
            <a:ext cx="3589203" cy="26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0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0EE-6A99-5746-891D-48460741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@import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32D4-57CF-F74D-97A1-BA206764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Ai nomi di tutti i file da importare anteponiamo il carattere _</a:t>
            </a:r>
          </a:p>
          <a:p>
            <a:r>
              <a:rPr lang="it-IT" dirty="0"/>
              <a:t>Ciò serve a dire al compilatore di ignorarli</a:t>
            </a:r>
          </a:p>
        </p:txBody>
      </p:sp>
    </p:spTree>
    <p:extLst>
      <p:ext uri="{BB962C8B-B14F-4D97-AF65-F5344CB8AC3E}">
        <p14:creationId xmlns:p14="http://schemas.microsoft.com/office/powerpoint/2010/main" val="1665436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@import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3" t="11599" r="9667" b="3694"/>
          <a:stretch/>
        </p:blipFill>
        <p:spPr>
          <a:xfrm>
            <a:off x="6825027" y="1915885"/>
            <a:ext cx="4495280" cy="3831772"/>
          </a:xfrm>
          <a:prstGeom prst="rect">
            <a:avLst/>
          </a:prstGeom>
        </p:spPr>
      </p:pic>
      <p:sp>
        <p:nvSpPr>
          <p:cNvPr id="15" name="Freccia giù 14"/>
          <p:cNvSpPr/>
          <p:nvPr/>
        </p:nvSpPr>
        <p:spPr>
          <a:xfrm rot="16200000">
            <a:off x="5884109" y="2241653"/>
            <a:ext cx="724619" cy="881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9979" r="65615" b="31715"/>
          <a:stretch/>
        </p:blipFill>
        <p:spPr>
          <a:xfrm>
            <a:off x="1913151" y="1915884"/>
            <a:ext cx="4180113" cy="26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Come funziona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4205708" y="1571507"/>
            <a:ext cx="4226944" cy="1222135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857C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205708" y="3259086"/>
            <a:ext cx="4226944" cy="1222135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857C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05708" y="4946665"/>
            <a:ext cx="4226944" cy="1222135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857C"/>
              </a:solidFill>
            </a:endParaRPr>
          </a:p>
        </p:txBody>
      </p:sp>
      <p:sp>
        <p:nvSpPr>
          <p:cNvPr id="19" name="Freccia giù 18"/>
          <p:cNvSpPr/>
          <p:nvPr/>
        </p:nvSpPr>
        <p:spPr>
          <a:xfrm>
            <a:off x="5956870" y="4453714"/>
            <a:ext cx="724619" cy="5140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giù 19"/>
          <p:cNvSpPr/>
          <p:nvPr/>
        </p:nvSpPr>
        <p:spPr>
          <a:xfrm>
            <a:off x="5956870" y="2769362"/>
            <a:ext cx="724619" cy="5140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4662907" y="1816492"/>
            <a:ext cx="331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FILE .SCSS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662907" y="3506940"/>
            <a:ext cx="331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/>
              <a:t>COMPILE</a:t>
            </a:r>
            <a:endParaRPr lang="it-IT" sz="4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662907" y="5203789"/>
            <a:ext cx="331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FILE .CSS</a:t>
            </a:r>
          </a:p>
        </p:txBody>
      </p:sp>
    </p:spTree>
    <p:extLst>
      <p:ext uri="{BB962C8B-B14F-4D97-AF65-F5344CB8AC3E}">
        <p14:creationId xmlns:p14="http://schemas.microsoft.com/office/powerpoint/2010/main" val="39303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B097-1C18-1949-ADD3-29247306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usarlo?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46B6-8CB1-074A-A80A-7FDBB405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Installazione globale sul pc di lavoro</a:t>
            </a:r>
          </a:p>
          <a:p>
            <a:pPr lvl="1"/>
            <a:r>
              <a:rPr lang="it-IT" dirty="0"/>
              <a:t>Da linea di comando del Mac digitare </a:t>
            </a:r>
            <a:r>
              <a:rPr lang="it-IT" b="1" dirty="0"/>
              <a:t>sudo </a:t>
            </a:r>
            <a:r>
              <a:rPr lang="it-IT" b="1" dirty="0" err="1"/>
              <a:t>gem</a:t>
            </a:r>
            <a:r>
              <a:rPr lang="it-IT" b="1" dirty="0"/>
              <a:t>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sass</a:t>
            </a:r>
            <a:endParaRPr lang="it-IT" b="1" dirty="0"/>
          </a:p>
          <a:p>
            <a:pPr lvl="1"/>
            <a:r>
              <a:rPr lang="it-IT" dirty="0"/>
              <a:t>Da linea di comando verificare che l’</a:t>
            </a:r>
            <a:r>
              <a:rPr lang="it-IT" dirty="0" err="1"/>
              <a:t>instalazione</a:t>
            </a:r>
            <a:r>
              <a:rPr lang="it-IT" dirty="0"/>
              <a:t> sia riuscita: </a:t>
            </a:r>
            <a:r>
              <a:rPr lang="it-IT" b="1" dirty="0" err="1"/>
              <a:t>sass</a:t>
            </a:r>
            <a:r>
              <a:rPr lang="it-IT" b="1" dirty="0"/>
              <a:t> –v</a:t>
            </a:r>
          </a:p>
          <a:p>
            <a:r>
              <a:rPr lang="it-IT" dirty="0"/>
              <a:t>Trasformare la propria cartella di lavoro in un progetto </a:t>
            </a:r>
            <a:r>
              <a:rPr lang="it-IT" dirty="0" err="1"/>
              <a:t>npm</a:t>
            </a:r>
            <a:endParaRPr lang="it-IT" dirty="0"/>
          </a:p>
          <a:p>
            <a:r>
              <a:rPr lang="it-IT" dirty="0"/>
              <a:t>Installare in un unico comando con opzione –</a:t>
            </a:r>
            <a:r>
              <a:rPr lang="it-IT" dirty="0" err="1"/>
              <a:t>save-dev</a:t>
            </a:r>
            <a:r>
              <a:rPr lang="it-IT" dirty="0"/>
              <a:t> i seguenti pacchetti:</a:t>
            </a:r>
          </a:p>
          <a:p>
            <a:pPr lvl="1"/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gulp gulp-</a:t>
            </a:r>
            <a:r>
              <a:rPr lang="it-IT" dirty="0" err="1"/>
              <a:t>util</a:t>
            </a:r>
            <a:r>
              <a:rPr lang="it-IT" dirty="0"/>
              <a:t> gulp-</a:t>
            </a:r>
            <a:r>
              <a:rPr lang="it-IT" dirty="0" err="1"/>
              <a:t>sass</a:t>
            </a:r>
            <a:r>
              <a:rPr lang="it-IT" dirty="0"/>
              <a:t> --</a:t>
            </a:r>
            <a:r>
              <a:rPr lang="it-IT" dirty="0" err="1"/>
              <a:t>save-dev</a:t>
            </a:r>
            <a:endParaRPr lang="it-IT" dirty="0"/>
          </a:p>
          <a:p>
            <a:r>
              <a:rPr lang="it-IT" dirty="0"/>
              <a:t>Creare nella cartella una sottocartella dove andranno i file sorgenti </a:t>
            </a:r>
            <a:r>
              <a:rPr lang="it-IT" dirty="0" err="1"/>
              <a:t>sass</a:t>
            </a:r>
            <a:r>
              <a:rPr lang="it-IT" dirty="0"/>
              <a:t> e una dove verranno creati i </a:t>
            </a:r>
            <a:r>
              <a:rPr lang="it-IT" dirty="0" err="1"/>
              <a:t>css</a:t>
            </a:r>
            <a:r>
              <a:rPr lang="it-IT" dirty="0"/>
              <a:t> compilati (nella demo le cartelle si chiamano, rispettivamente, </a:t>
            </a:r>
            <a:r>
              <a:rPr lang="it-IT" dirty="0" err="1"/>
              <a:t>sass</a:t>
            </a:r>
            <a:r>
              <a:rPr lang="it-IT" dirty="0"/>
              <a:t> e </a:t>
            </a:r>
            <a:r>
              <a:rPr lang="it-IT" dirty="0" err="1"/>
              <a:t>css</a:t>
            </a:r>
            <a:r>
              <a:rPr lang="it-IT" dirty="0"/>
              <a:t>)</a:t>
            </a:r>
          </a:p>
          <a:p>
            <a:r>
              <a:rPr lang="it-IT" dirty="0"/>
              <a:t>Aggiungere un file </a:t>
            </a:r>
            <a:r>
              <a:rPr lang="it-IT" dirty="0" err="1"/>
              <a:t>gulpfile.js</a:t>
            </a:r>
            <a:r>
              <a:rPr lang="it-IT" dirty="0"/>
              <a:t> per la definizione dei task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82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FF9FC-E6AF-7A45-827E-2D4AF91A3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7F110-8D07-A043-8337-B4C9529A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7D4D0-C23B-1F43-A4B5-CF935A76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40344"/>
            <a:ext cx="6553545" cy="2785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1DD5DD-CD26-FA46-A615-1A5715C2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Aggiungere un file nei sorgenti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6BD8-586C-4044-9CA6-29A30551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L’estensione del file è .scss</a:t>
            </a:r>
          </a:p>
        </p:txBody>
      </p:sp>
    </p:spTree>
    <p:extLst>
      <p:ext uri="{BB962C8B-B14F-4D97-AF65-F5344CB8AC3E}">
        <p14:creationId xmlns:p14="http://schemas.microsoft.com/office/powerpoint/2010/main" val="209418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1462</Words>
  <Application>Microsoft Macintosh PowerPoint</Application>
  <PresentationFormat>Widescreen</PresentationFormat>
  <Paragraphs>195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Mangal</vt:lpstr>
      <vt:lpstr>Monaco</vt:lpstr>
      <vt:lpstr>Office Theme</vt:lpstr>
      <vt:lpstr>SASS</vt:lpstr>
      <vt:lpstr>Introduzione a SASS</vt:lpstr>
      <vt:lpstr>I problemi di CSS</vt:lpstr>
      <vt:lpstr>Perché è nato Sass</vt:lpstr>
      <vt:lpstr>Come funziona</vt:lpstr>
      <vt:lpstr>Come usarlo?</vt:lpstr>
      <vt:lpstr>PowerPoint Presentation</vt:lpstr>
      <vt:lpstr>PowerPoint Presentation</vt:lpstr>
      <vt:lpstr>Aggiungere un file nei sorgenti sass</vt:lpstr>
      <vt:lpstr>Compilare il file .scss</vt:lpstr>
      <vt:lpstr>Il task sassWatch</vt:lpstr>
      <vt:lpstr>PowerPoint Presentation</vt:lpstr>
      <vt:lpstr>Linkare i css prodotti a una pagina html</vt:lpstr>
      <vt:lpstr>Caratteristiche di sass</vt:lpstr>
      <vt:lpstr>Caratteristiche di Sass</vt:lpstr>
      <vt:lpstr>Caratteristiche di Sass</vt:lpstr>
      <vt:lpstr>Caratteristiche di Sass</vt:lpstr>
      <vt:lpstr>Nesting</vt:lpstr>
      <vt:lpstr>Nesting</vt:lpstr>
      <vt:lpstr>Nesting e pseudoclassi</vt:lpstr>
      <vt:lpstr>Variabili</vt:lpstr>
      <vt:lpstr>Variabili e set di colori</vt:lpstr>
      <vt:lpstr>Operazioni</vt:lpstr>
      <vt:lpstr>@extend</vt:lpstr>
      <vt:lpstr>@extend</vt:lpstr>
      <vt:lpstr>@extend %placeholder</vt:lpstr>
      <vt:lpstr>@mixin</vt:lpstr>
      <vt:lpstr>Creazione di un @mixin con parametri</vt:lpstr>
      <vt:lpstr>@function</vt:lpstr>
      <vt:lpstr>Funzioni predefinite in Sass</vt:lpstr>
      <vt:lpstr>@if @else if @else</vt:lpstr>
      <vt:lpstr>@if @else if @else</vt:lpstr>
      <vt:lpstr>@if @else if @else</vt:lpstr>
      <vt:lpstr>Cicli</vt:lpstr>
      <vt:lpstr>@for</vt:lpstr>
      <vt:lpstr>@for</vt:lpstr>
      <vt:lpstr>@for</vt:lpstr>
      <vt:lpstr>@each</vt:lpstr>
      <vt:lpstr>@each</vt:lpstr>
      <vt:lpstr>@each</vt:lpstr>
      <vt:lpstr>@each</vt:lpstr>
      <vt:lpstr>@while</vt:lpstr>
      <vt:lpstr>@import</vt:lpstr>
      <vt:lpstr>@import </vt:lpstr>
      <vt:lpstr>@import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Salvatore Sorrentino</dc:creator>
  <cp:lastModifiedBy>Salvatore Sorrentino</cp:lastModifiedBy>
  <cp:revision>15</cp:revision>
  <dcterms:created xsi:type="dcterms:W3CDTF">2018-02-25T08:35:10Z</dcterms:created>
  <dcterms:modified xsi:type="dcterms:W3CDTF">2018-02-25T12:36:46Z</dcterms:modified>
</cp:coreProperties>
</file>