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75" r:id="rId31"/>
    <p:sldId id="276" r:id="rId32"/>
    <p:sldId id="277" r:id="rId3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059"/>
  </p:normalViewPr>
  <p:slideViewPr>
    <p:cSldViewPr snapToGrid="0" snapToObjects="1">
      <p:cViewPr varScale="1">
        <p:scale>
          <a:sx n="59" d="100"/>
          <a:sy n="59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58D2-B17E-0844-AFC2-40A36DAA0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95AE5-754F-7748-B20E-8BFED8161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D8232-1970-CB48-A773-AF94A920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5190-3B8F-2949-A7A7-8843264ADACA}" type="datetimeFigureOut">
              <a:rPr lang="it-IT" smtClean="0"/>
              <a:t>25/02/18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B544-A71E-9048-B06B-EEC2C983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15B13-9CE4-1944-BA31-9A931747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105C-67B0-864C-8B42-F745B284FC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31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9F7B-6E17-D442-A25E-329C6D39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20ECF-B252-824E-9DA8-F9681AF70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5D59C-C4AA-C648-B269-8BC68AC7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5190-3B8F-2949-A7A7-8843264ADACA}" type="datetimeFigureOut">
              <a:rPr lang="it-IT" smtClean="0"/>
              <a:t>25/02/18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5B51A-25C0-054C-98C5-F51A5DCC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9B88A-FABA-2D46-A268-81A884FB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105C-67B0-864C-8B42-F745B284FC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6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EC448F-7A8D-E54E-A216-195816EFE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66B4D-0E36-E84D-931A-D8D0C81AE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711B0-C6F2-BA43-96A7-F1751578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5190-3B8F-2949-A7A7-8843264ADACA}" type="datetimeFigureOut">
              <a:rPr lang="it-IT" smtClean="0"/>
              <a:t>25/02/18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2B064-E12E-694B-9CF9-3A9D8CD5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223FF-A080-8241-BF4C-C28B9589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105C-67B0-864C-8B42-F745B284FC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163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CF98-8079-494D-A244-36DDE180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E9AAB-E551-0A4B-817C-93F458B7B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290BD-4CA2-2544-A802-FF91984F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5190-3B8F-2949-A7A7-8843264ADACA}" type="datetimeFigureOut">
              <a:rPr lang="it-IT" smtClean="0"/>
              <a:t>25/02/18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E6022-7482-9A44-9CE5-9524C298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1B5C-F28F-D847-BB4A-65306FF4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105C-67B0-864C-8B42-F745B284FC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049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A00A-BEA3-A74C-A3AF-421FBEF8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DC022-E6EB-5844-96F6-6DE3E13FE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248C3-F42E-244D-BEB6-2B96B02D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5190-3B8F-2949-A7A7-8843264ADACA}" type="datetimeFigureOut">
              <a:rPr lang="it-IT" smtClean="0"/>
              <a:t>25/02/18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FEF41-A22E-BF42-B091-7391CB9C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9A72D-FF20-E34D-9493-77C9F7F8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105C-67B0-864C-8B42-F745B284FC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311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07A2-5EBC-E540-9962-E9528A0E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D9ECD-B807-4D43-9E4A-15102CC27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E7B11-5BBD-024A-B6BC-1495B1AD7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CF065-4257-F54F-B00A-E558B73A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5190-3B8F-2949-A7A7-8843264ADACA}" type="datetimeFigureOut">
              <a:rPr lang="it-IT" smtClean="0"/>
              <a:t>25/02/18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2DDC1-3E6D-B640-AED6-CE48F32AC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96E7C-7BE0-3E46-BB77-D8E12D72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105C-67B0-864C-8B42-F745B284FC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03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69C1-F460-DB47-9413-D44DE491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4A4-1029-BD40-9E62-C93EDC675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6BA13-1850-9140-99BD-033BAB151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E9C55-0E3A-D645-8314-4F39B82D0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5167E-13DB-1645-BA23-F4E7B4D97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9F361-D69B-DB4C-B221-F58A7DB6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5190-3B8F-2949-A7A7-8843264ADACA}" type="datetimeFigureOut">
              <a:rPr lang="it-IT" smtClean="0"/>
              <a:t>25/02/18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FA217-AB72-004A-92D4-F720B631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1733B-A11E-F941-BC3C-DBF42B00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105C-67B0-864C-8B42-F745B284FC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727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A076-5E86-EA43-8493-BFD8AD63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EF836-FC00-EC41-A2AA-61FAFF38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5190-3B8F-2949-A7A7-8843264ADACA}" type="datetimeFigureOut">
              <a:rPr lang="it-IT" smtClean="0"/>
              <a:t>25/02/18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00160-174E-DB4F-996F-F85C7F9F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935CE-EE89-9F4B-8F83-B1589C1E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105C-67B0-864C-8B42-F745B284FC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EE143-9653-FB4C-BD9B-9A357A3D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5190-3B8F-2949-A7A7-8843264ADACA}" type="datetimeFigureOut">
              <a:rPr lang="it-IT" smtClean="0"/>
              <a:t>25/02/18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1D87E-90B6-4144-B2A7-C757D301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DE668-7C55-ED41-94C0-2B821B2C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105C-67B0-864C-8B42-F745B284FC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3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8458-DC88-E048-9AC1-7AACB940E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59530-13B3-0442-BEA4-673B38811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D0B74-0483-AC41-B718-0A13F60F0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6652A-AA07-F149-BEE9-8FF05DCA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5190-3B8F-2949-A7A7-8843264ADACA}" type="datetimeFigureOut">
              <a:rPr lang="it-IT" smtClean="0"/>
              <a:t>25/02/18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E4ABB-16AF-4C41-B068-5899A3D2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2B835-F13A-B34F-9965-1D26345A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105C-67B0-864C-8B42-F745B284FC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670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8199-5772-C549-B075-3A7A04D9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D8656-3AE6-804A-B890-C5144D931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4389A-D38A-1B42-BADF-7CFFB3C47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18CB1-4934-FA4B-94BA-502C00BE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5190-3B8F-2949-A7A7-8843264ADACA}" type="datetimeFigureOut">
              <a:rPr lang="it-IT" smtClean="0"/>
              <a:t>25/02/18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3826B-60AE-E94F-8D16-E7DB34E5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3B7DD-65C5-6746-AA62-E5BA6F33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105C-67B0-864C-8B42-F745B284FC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882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5F032-8ECD-CD44-827B-AC293700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B8D08-E0E4-4240-8BFA-977432D8C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843F5-7063-444D-9477-78F93B630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75190-3B8F-2949-A7A7-8843264ADACA}" type="datetimeFigureOut">
              <a:rPr lang="it-IT" smtClean="0"/>
              <a:t>25/02/18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D4B2-1D95-9A4E-A4A9-2B21FA5E5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74B19-A4C6-F94A-BF20-F85B87644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105C-67B0-864C-8B42-F745B284FC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231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v4-alpha.getbootstrap.com/components/navbar/#containers" TargetMode="External"/><Relationship Id="rId2" Type="http://schemas.openxmlformats.org/officeDocument/2006/relationships/hyperlink" Target="https://v4-alpha.getbootstrap.com/components/navbar/#color-schem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F7E3-3B82-1748-8273-DCDB0F9D3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Bootstrap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DDFB5-1EA8-6C47-B3A1-E823B1665A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Salvatore Sorrentino</a:t>
            </a:r>
          </a:p>
        </p:txBody>
      </p:sp>
    </p:spTree>
    <p:extLst>
      <p:ext uri="{BB962C8B-B14F-4D97-AF65-F5344CB8AC3E}">
        <p14:creationId xmlns:p14="http://schemas.microsoft.com/office/powerpoint/2010/main" val="240692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E248-6E07-4C48-9736-8F9C6600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dirty="0" err="1"/>
              <a:t>grid</a:t>
            </a:r>
            <a:r>
              <a:rPr lang="it-IT" dirty="0"/>
              <a:t> </a:t>
            </a:r>
            <a:r>
              <a:rPr lang="it-IT" dirty="0" err="1"/>
              <a:t>system</a:t>
            </a:r>
            <a:r>
              <a:rPr lang="it-IT" dirty="0"/>
              <a:t> di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D2B99-72C3-5546-8370-786ACBAE8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Bootstrap è pensato per essere mobile-first</a:t>
            </a:r>
          </a:p>
          <a:p>
            <a:r>
              <a:rPr lang="it-IT" dirty="0"/>
              <a:t>Di default è possibile gestire 5 dimensioni del </a:t>
            </a:r>
            <a:r>
              <a:rPr lang="it-IT" dirty="0" err="1"/>
              <a:t>viewport</a:t>
            </a:r>
            <a:endParaRPr lang="it-IT" dirty="0"/>
          </a:p>
          <a:p>
            <a:r>
              <a:rPr lang="it-IT" dirty="0"/>
              <a:t>Il </a:t>
            </a:r>
            <a:r>
              <a:rPr lang="it-IT" dirty="0" err="1"/>
              <a:t>viewport</a:t>
            </a:r>
            <a:r>
              <a:rPr lang="it-IT" dirty="0"/>
              <a:t> rappresenta un’area (generalmente rettangolare) che è correntemente visualizzata. In termini di web browser, si riferisce alla parte del documento aperto che è correntemente visibile sulla sua finestra. I contenuti al di fuori del </a:t>
            </a:r>
            <a:r>
              <a:rPr lang="it-IT" dirty="0" err="1"/>
              <a:t>viewport</a:t>
            </a:r>
            <a:r>
              <a:rPr lang="it-IT" dirty="0"/>
              <a:t> non è visibile sullo schermo fino a quando non si esegue uno scroll nella </a:t>
            </a:r>
            <a:r>
              <a:rPr lang="it-IT" dirty="0" err="1"/>
              <a:t>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395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F953-D2DD-BC45-B300-2B533E2C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dirty="0" err="1"/>
              <a:t>grid</a:t>
            </a:r>
            <a:r>
              <a:rPr lang="it-IT" dirty="0"/>
              <a:t> </a:t>
            </a:r>
            <a:r>
              <a:rPr lang="it-IT" dirty="0" err="1"/>
              <a:t>system</a:t>
            </a:r>
            <a:r>
              <a:rPr lang="it-IT" dirty="0"/>
              <a:t> di Bootstrap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FF04EF0-9455-8A4B-AC7C-6B3620542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062"/>
            <a:ext cx="9428419" cy="440087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Di default è possibile gestire 5 dimensioni del </a:t>
            </a:r>
            <a:r>
              <a:rPr lang="it-IT" dirty="0" err="1"/>
              <a:t>viewport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b="1" dirty="0"/>
              <a:t>Extra small </a:t>
            </a:r>
            <a:r>
              <a:rPr lang="it-IT" dirty="0"/>
              <a:t>(</a:t>
            </a:r>
            <a:r>
              <a:rPr lang="it-IT" dirty="0" err="1"/>
              <a:t>xs</a:t>
            </a:r>
            <a:r>
              <a:rPr lang="it-IT" dirty="0"/>
              <a:t>), per gli </a:t>
            </a:r>
            <a:r>
              <a:rPr lang="it-IT" dirty="0" err="1"/>
              <a:t>smartphone</a:t>
            </a:r>
            <a:r>
              <a:rPr lang="it-IT" dirty="0"/>
              <a:t> (&lt; 576px) </a:t>
            </a:r>
          </a:p>
          <a:p>
            <a:pPr marL="0" indent="0">
              <a:buNone/>
            </a:pPr>
            <a:r>
              <a:rPr lang="it-IT" b="1" dirty="0"/>
              <a:t>Small</a:t>
            </a:r>
            <a:r>
              <a:rPr lang="it-IT" dirty="0"/>
              <a:t> (</a:t>
            </a:r>
            <a:r>
              <a:rPr lang="it-IT" dirty="0" err="1"/>
              <a:t>sm</a:t>
            </a:r>
            <a:r>
              <a:rPr lang="it-IT" dirty="0"/>
              <a:t>), per i </a:t>
            </a:r>
            <a:r>
              <a:rPr lang="it-IT" dirty="0" err="1"/>
              <a:t>tablet</a:t>
            </a:r>
            <a:r>
              <a:rPr lang="it-IT" dirty="0"/>
              <a:t> (&gt;= 576px)</a:t>
            </a:r>
          </a:p>
          <a:p>
            <a:pPr marL="0" indent="0">
              <a:buNone/>
            </a:pPr>
            <a:r>
              <a:rPr lang="it-IT" b="1" dirty="0"/>
              <a:t>Medium</a:t>
            </a:r>
            <a:r>
              <a:rPr lang="it-IT" dirty="0"/>
              <a:t> (md), per i desktop ( &gt;= 768px)</a:t>
            </a:r>
          </a:p>
          <a:p>
            <a:pPr marL="0" indent="0">
              <a:buNone/>
            </a:pPr>
            <a:r>
              <a:rPr lang="it-IT" b="1" dirty="0"/>
              <a:t>Large</a:t>
            </a:r>
            <a:r>
              <a:rPr lang="it-IT" dirty="0"/>
              <a:t> (lg), per i desktop larghi (&gt;=992 </a:t>
            </a:r>
            <a:r>
              <a:rPr lang="it-IT" dirty="0" err="1"/>
              <a:t>px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b="1" dirty="0"/>
              <a:t>Extra Large </a:t>
            </a:r>
            <a:r>
              <a:rPr lang="it-IT" dirty="0"/>
              <a:t>(xl) per i desktop molto larghi (&gt;=1200px)</a:t>
            </a:r>
          </a:p>
        </p:txBody>
      </p:sp>
    </p:spTree>
    <p:extLst>
      <p:ext uri="{BB962C8B-B14F-4D97-AF65-F5344CB8AC3E}">
        <p14:creationId xmlns:p14="http://schemas.microsoft.com/office/powerpoint/2010/main" val="110308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B5D2-10E4-0744-A563-B238F603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dirty="0" err="1"/>
              <a:t>grid</a:t>
            </a:r>
            <a:r>
              <a:rPr lang="it-IT" dirty="0"/>
              <a:t> </a:t>
            </a:r>
            <a:r>
              <a:rPr lang="it-IT" dirty="0" err="1"/>
              <a:t>system</a:t>
            </a:r>
            <a:r>
              <a:rPr lang="it-IT" dirty="0"/>
              <a:t> di Bootstrap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536FEF-F5F0-7944-9559-55B92F926677}"/>
              </a:ext>
            </a:extLst>
          </p:cNvPr>
          <p:cNvSpPr txBox="1">
            <a:spLocks/>
          </p:cNvSpPr>
          <p:nvPr/>
        </p:nvSpPr>
        <p:spPr>
          <a:xfrm>
            <a:off x="838200" y="1704976"/>
            <a:ext cx="9428419" cy="4400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 err="1"/>
              <a:t>Grid</a:t>
            </a:r>
            <a:r>
              <a:rPr lang="it-IT" dirty="0"/>
              <a:t> System basato su dodici colonne innestabili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individuate dalla classe </a:t>
            </a:r>
            <a:r>
              <a:rPr lang="it-IT" b="1" dirty="0"/>
              <a:t>.col-(nome </a:t>
            </a:r>
            <a:r>
              <a:rPr lang="it-IT" b="1" dirty="0" err="1"/>
              <a:t>breakpoint</a:t>
            </a:r>
            <a:r>
              <a:rPr lang="it-IT" b="1" dirty="0"/>
              <a:t>)-*</a:t>
            </a:r>
          </a:p>
        </p:txBody>
      </p:sp>
      <p:pic>
        <p:nvPicPr>
          <p:cNvPr id="5" name="Segnaposto contenuto 3">
            <a:extLst>
              <a:ext uri="{FF2B5EF4-FFF2-40B4-BE49-F238E27FC236}">
                <a16:creationId xmlns:a16="http://schemas.microsoft.com/office/drawing/2014/main" id="{9746C2A6-7CC4-D74D-87AF-CB2F5C7C9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10" y="3184070"/>
            <a:ext cx="9229007" cy="258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56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8516DE6-8D16-DE48-9E7B-882F3FEAF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2303737"/>
            <a:ext cx="6542117" cy="20934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6F6A99-8FB4-074E-A5D2-0C279CC5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it-IT" sz="3600">
                <a:solidFill>
                  <a:schemeClr val="bg1"/>
                </a:solidFill>
              </a:rPr>
              <a:t>Flexbox grid system di Bootstrap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8F3D6-DE79-914F-B920-366D9FD11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it-IT" sz="2000">
                <a:solidFill>
                  <a:schemeClr val="bg1"/>
                </a:solidFill>
              </a:rPr>
              <a:t>class row</a:t>
            </a:r>
          </a:p>
          <a:p>
            <a:r>
              <a:rPr lang="it-IT" sz="2000">
                <a:solidFill>
                  <a:schemeClr val="bg1"/>
                </a:solidFill>
              </a:rPr>
              <a:t>class col-md</a:t>
            </a:r>
          </a:p>
        </p:txBody>
      </p:sp>
    </p:spTree>
    <p:extLst>
      <p:ext uri="{BB962C8B-B14F-4D97-AF65-F5344CB8AC3E}">
        <p14:creationId xmlns:p14="http://schemas.microsoft.com/office/powerpoint/2010/main" val="623297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087252-6DAD-2647-BEA6-8EE2CB50E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2531859"/>
            <a:ext cx="6553545" cy="18022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D2EAB22-4FC3-BC48-813B-FD0F3E17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Flexbox grid system (altro esempio)</a:t>
            </a:r>
          </a:p>
        </p:txBody>
      </p:sp>
    </p:spTree>
    <p:extLst>
      <p:ext uri="{BB962C8B-B14F-4D97-AF65-F5344CB8AC3E}">
        <p14:creationId xmlns:p14="http://schemas.microsoft.com/office/powerpoint/2010/main" val="1453102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A6C7AC-382D-364E-A3E9-29DC91A44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2384404"/>
            <a:ext cx="6553545" cy="20971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6AD9CE-8176-DD46-BD18-4CEC2CA0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Flexbox grid system (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colonne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asimmetriche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7703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E8A105F-643B-9141-B2DA-4F5E0CD8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575927"/>
            <a:ext cx="6542117" cy="35490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9C0807-525D-F748-9022-A2A81E39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it-IT" sz="3600">
                <a:solidFill>
                  <a:schemeClr val="bg1"/>
                </a:solidFill>
              </a:rPr>
              <a:t>Il grid system di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BEA7-AE5A-0342-AD1A-50F0A632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it-IT" sz="2000">
                <a:solidFill>
                  <a:schemeClr val="bg1"/>
                </a:solidFill>
              </a:rPr>
              <a:t>E’ possibile innestare griglie nelle colonne, creando delle .row nelle colonne, reiterando il meccanismo</a:t>
            </a:r>
          </a:p>
        </p:txBody>
      </p:sp>
    </p:spTree>
    <p:extLst>
      <p:ext uri="{BB962C8B-B14F-4D97-AF65-F5344CB8AC3E}">
        <p14:creationId xmlns:p14="http://schemas.microsoft.com/office/powerpoint/2010/main" val="428939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CDC3D0-C308-454B-A90D-ED223596F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2834960"/>
            <a:ext cx="6553545" cy="11960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DFA4C55-34AD-6640-8D9C-C154966D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Il grid system di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FF00F-D2C5-2E45-9964-22CAED8A2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E’ possibile gestire i salti di colonna con gli offset</a:t>
            </a:r>
          </a:p>
        </p:txBody>
      </p:sp>
    </p:spTree>
    <p:extLst>
      <p:ext uri="{BB962C8B-B14F-4D97-AF65-F5344CB8AC3E}">
        <p14:creationId xmlns:p14="http://schemas.microsoft.com/office/powerpoint/2010/main" val="1246892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ACB08E-9881-754D-8859-1F889EE64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991776"/>
            <a:ext cx="6553545" cy="48823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CBAB436-96C2-204D-8897-E81B0569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Order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E4D77-8F36-D94B-9678-B2D0FE918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Si possono usare le classi .order per controllare l’ordine visuale del vostro contenuto</a:t>
            </a:r>
          </a:p>
        </p:txBody>
      </p:sp>
    </p:spTree>
    <p:extLst>
      <p:ext uri="{BB962C8B-B14F-4D97-AF65-F5344CB8AC3E}">
        <p14:creationId xmlns:p14="http://schemas.microsoft.com/office/powerpoint/2010/main" val="1428101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D6D8-1398-3042-B927-D6A138B5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Altre novità di Bootstrap4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BC6AF-14F2-AA4B-8A13-C32AFC1F6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Nuovi </a:t>
            </a:r>
            <a:r>
              <a:rPr lang="it-IT" dirty="0" err="1"/>
              <a:t>helpers</a:t>
            </a:r>
            <a:endParaRPr lang="it-IT" dirty="0"/>
          </a:p>
          <a:p>
            <a:r>
              <a:rPr lang="it-IT" dirty="0"/>
              <a:t>Migliorati i component già esistenti e introdotti di nuovi</a:t>
            </a:r>
          </a:p>
          <a:p>
            <a:r>
              <a:rPr lang="it-IT" dirty="0"/>
              <a:t>Introdotta la nuova unità di misura rem (relative to </a:t>
            </a:r>
            <a:r>
              <a:rPr lang="it-IT" dirty="0" err="1"/>
              <a:t>root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899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15CE-7541-3643-BF56-44161554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Installazione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E7A7-9D09-D84F-ABFC-2973EB5C6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Nella vostra cartella di progetto, inizializzate un progetto </a:t>
            </a:r>
            <a:r>
              <a:rPr lang="it-IT" dirty="0" err="1"/>
              <a:t>npm</a:t>
            </a:r>
            <a:endParaRPr lang="it-IT" dirty="0"/>
          </a:p>
          <a:p>
            <a:r>
              <a:rPr lang="it-IT" dirty="0"/>
              <a:t>Installate bootstrap col comando </a:t>
            </a:r>
          </a:p>
          <a:p>
            <a:pPr lvl="1"/>
            <a:r>
              <a:rPr lang="it-IT" dirty="0" err="1"/>
              <a:t>npm</a:t>
            </a:r>
            <a:r>
              <a:rPr lang="it-IT" dirty="0"/>
              <a:t> </a:t>
            </a:r>
            <a:r>
              <a:rPr lang="it-IT" dirty="0" err="1"/>
              <a:t>install</a:t>
            </a:r>
            <a:r>
              <a:rPr lang="it-IT" dirty="0"/>
              <a:t> –</a:t>
            </a:r>
            <a:r>
              <a:rPr lang="it-IT" dirty="0" err="1"/>
              <a:t>save</a:t>
            </a:r>
            <a:r>
              <a:rPr lang="it-IT" dirty="0"/>
              <a:t> bootstrap@4.0.0-alpha6</a:t>
            </a:r>
          </a:p>
        </p:txBody>
      </p:sp>
    </p:spTree>
    <p:extLst>
      <p:ext uri="{BB962C8B-B14F-4D97-AF65-F5344CB8AC3E}">
        <p14:creationId xmlns:p14="http://schemas.microsoft.com/office/powerpoint/2010/main" val="1441489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34CA-FE7A-A444-B7AA-23E30556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Nuovi </a:t>
            </a:r>
            <a:r>
              <a:rPr lang="it-IT" dirty="0" err="1"/>
              <a:t>helpers</a:t>
            </a:r>
            <a:endParaRPr lang="it-IT" dirty="0"/>
          </a:p>
        </p:txBody>
      </p:sp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CFFFCD31-6020-CC4F-93C6-506A7F615F33}"/>
              </a:ext>
            </a:extLst>
          </p:cNvPr>
          <p:cNvSpPr txBox="1">
            <a:spLocks/>
          </p:cNvSpPr>
          <p:nvPr/>
        </p:nvSpPr>
        <p:spPr>
          <a:xfrm>
            <a:off x="838200" y="1792062"/>
            <a:ext cx="4127711" cy="44008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Nuove classi di supporto per gestire  </a:t>
            </a:r>
            <a:r>
              <a:rPr lang="it-IT" dirty="0" err="1"/>
              <a:t>margin</a:t>
            </a:r>
            <a:r>
              <a:rPr lang="it-IT" dirty="0"/>
              <a:t>, </a:t>
            </a:r>
            <a:r>
              <a:rPr lang="it-IT" dirty="0" err="1"/>
              <a:t>padding</a:t>
            </a:r>
            <a:r>
              <a:rPr lang="it-IT" dirty="0"/>
              <a:t> e proprietà display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b="1" dirty="0"/>
              <a:t>.pb-0 (</a:t>
            </a:r>
            <a:r>
              <a:rPr lang="it-IT" b="1" dirty="0" err="1"/>
              <a:t>padding</a:t>
            </a:r>
            <a:r>
              <a:rPr lang="it-IT" b="1" dirty="0"/>
              <a:t>-bottom: 0;)</a:t>
            </a:r>
            <a:br>
              <a:rPr lang="it-IT" b="1" dirty="0"/>
            </a:br>
            <a:r>
              <a:rPr lang="it-IT" b="1" dirty="0"/>
              <a:t>.p-3 (</a:t>
            </a:r>
            <a:r>
              <a:rPr lang="it-IT" b="1" dirty="0" err="1"/>
              <a:t>padding</a:t>
            </a:r>
            <a:r>
              <a:rPr lang="it-IT" b="1" dirty="0"/>
              <a:t>: 3rem;)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it-IT" b="1" dirty="0"/>
            </a:br>
            <a:r>
              <a:rPr lang="it-IT" b="1" dirty="0"/>
              <a:t>.mt-0 (</a:t>
            </a:r>
            <a:r>
              <a:rPr lang="it-IT" b="1" dirty="0" err="1"/>
              <a:t>margin</a:t>
            </a:r>
            <a:r>
              <a:rPr lang="it-IT" b="1" dirty="0"/>
              <a:t>-top: 0;)</a:t>
            </a:r>
            <a:br>
              <a:rPr lang="it-IT" b="1" dirty="0"/>
            </a:br>
            <a:r>
              <a:rPr lang="it-IT" b="1" dirty="0"/>
              <a:t>.ml-1 (</a:t>
            </a:r>
            <a:r>
              <a:rPr lang="it-IT" b="1" dirty="0" err="1"/>
              <a:t>margin-left</a:t>
            </a:r>
            <a:r>
              <a:rPr lang="it-IT" b="1" dirty="0"/>
              <a:t>: 1rem;)</a:t>
            </a:r>
            <a:br>
              <a:rPr lang="it-IT" b="1" dirty="0"/>
            </a:br>
            <a:r>
              <a:rPr lang="it-IT" b="1" dirty="0"/>
              <a:t>.mx-auto (</a:t>
            </a:r>
            <a:r>
              <a:rPr lang="it-IT" b="1" dirty="0" err="1"/>
              <a:t>margin-left</a:t>
            </a:r>
            <a:r>
              <a:rPr lang="it-IT" b="1" dirty="0"/>
              <a:t>: auto; </a:t>
            </a:r>
            <a:br>
              <a:rPr lang="it-IT" b="1" dirty="0"/>
            </a:br>
            <a:r>
              <a:rPr lang="it-IT" b="1" dirty="0" err="1"/>
              <a:t>margin</a:t>
            </a:r>
            <a:r>
              <a:rPr lang="it-IT" b="1" dirty="0"/>
              <a:t>-right: auto;)</a:t>
            </a:r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36DDE17F-BD86-C64C-85B1-3A0CCB5AB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55" y="883495"/>
            <a:ext cx="4872813" cy="529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1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5FD8-AA70-C848-8987-A42A6147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Nuovi </a:t>
            </a:r>
            <a:r>
              <a:rPr lang="it-IT" dirty="0" err="1"/>
              <a:t>helpers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FC01A3-79EE-4844-B55E-AFF796C55AE2}"/>
              </a:ext>
            </a:extLst>
          </p:cNvPr>
          <p:cNvSpPr txBox="1">
            <a:spLocks/>
          </p:cNvSpPr>
          <p:nvPr/>
        </p:nvSpPr>
        <p:spPr>
          <a:xfrm>
            <a:off x="838200" y="1835605"/>
            <a:ext cx="4127711" cy="44008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Migliorate le classi di supporto </a:t>
            </a:r>
            <a:br>
              <a:rPr lang="it-IT" dirty="0"/>
            </a:br>
            <a:r>
              <a:rPr lang="it-IT" dirty="0"/>
              <a:t>per allineare il testo </a:t>
            </a:r>
            <a:br>
              <a:rPr lang="it-IT" dirty="0"/>
            </a:br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b="1" dirty="0"/>
              <a:t>.text-</a:t>
            </a:r>
            <a:r>
              <a:rPr lang="it-IT" b="1" dirty="0" err="1"/>
              <a:t>xs</a:t>
            </a:r>
            <a:r>
              <a:rPr lang="it-IT" b="1" dirty="0"/>
              <a:t>-</a:t>
            </a:r>
            <a:r>
              <a:rPr lang="it-IT" b="1" dirty="0" err="1"/>
              <a:t>left</a:t>
            </a:r>
            <a:r>
              <a:rPr lang="it-IT" b="1" dirty="0"/>
              <a:t> (-right, -center)</a:t>
            </a:r>
            <a:br>
              <a:rPr lang="it-IT" b="1" dirty="0"/>
            </a:br>
            <a:r>
              <a:rPr lang="it-IT" b="1" dirty="0"/>
              <a:t>.text-</a:t>
            </a:r>
            <a:r>
              <a:rPr lang="it-IT" b="1" dirty="0" err="1"/>
              <a:t>sm</a:t>
            </a:r>
            <a:r>
              <a:rPr lang="it-IT" b="1" dirty="0"/>
              <a:t>-</a:t>
            </a:r>
            <a:r>
              <a:rPr lang="it-IT" b="1" dirty="0" err="1"/>
              <a:t>left</a:t>
            </a:r>
            <a:r>
              <a:rPr lang="it-IT" b="1" dirty="0"/>
              <a:t> (-right, -center) </a:t>
            </a:r>
            <a:br>
              <a:rPr lang="it-IT" b="1" dirty="0"/>
            </a:br>
            <a:r>
              <a:rPr lang="it-IT" b="1" dirty="0"/>
              <a:t>.text-md-</a:t>
            </a:r>
            <a:r>
              <a:rPr lang="it-IT" b="1" dirty="0" err="1"/>
              <a:t>left</a:t>
            </a:r>
            <a:r>
              <a:rPr lang="it-IT" b="1" dirty="0"/>
              <a:t> (-right, -center)</a:t>
            </a:r>
            <a:br>
              <a:rPr lang="it-IT" b="1" dirty="0"/>
            </a:br>
            <a:r>
              <a:rPr lang="it-IT" b="1" dirty="0"/>
              <a:t>.text-lg-</a:t>
            </a:r>
            <a:r>
              <a:rPr lang="it-IT" b="1" dirty="0" err="1"/>
              <a:t>left</a:t>
            </a:r>
            <a:r>
              <a:rPr lang="it-IT" b="1" dirty="0"/>
              <a:t> (-right, -center)</a:t>
            </a:r>
            <a:br>
              <a:rPr lang="it-IT" b="1" dirty="0"/>
            </a:br>
            <a:r>
              <a:rPr lang="it-IT" b="1" dirty="0"/>
              <a:t>.text-xl-</a:t>
            </a:r>
            <a:r>
              <a:rPr lang="it-IT" b="1" dirty="0" err="1"/>
              <a:t>left</a:t>
            </a:r>
            <a:r>
              <a:rPr lang="it-IT" b="1" dirty="0"/>
              <a:t> (-right, -center)</a:t>
            </a:r>
          </a:p>
        </p:txBody>
      </p:sp>
      <p:pic>
        <p:nvPicPr>
          <p:cNvPr id="5" name="Immagine 6">
            <a:extLst>
              <a:ext uri="{FF2B5EF4-FFF2-40B4-BE49-F238E27FC236}">
                <a16:creationId xmlns:a16="http://schemas.microsoft.com/office/drawing/2014/main" id="{610F6E10-48DD-B84A-BCB7-C073D6C3F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68" y="782648"/>
            <a:ext cx="4872813" cy="529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78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4B5D-3737-9A49-AF7C-DCF2278E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Nuovi </a:t>
            </a:r>
            <a:r>
              <a:rPr lang="it-IT" dirty="0" err="1"/>
              <a:t>helpers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35594E-186B-454B-B894-801B73F5AC84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4127711" cy="4400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Migliorate le classi di supporto </a:t>
            </a:r>
            <a:br>
              <a:rPr lang="it-IT" dirty="0"/>
            </a:br>
            <a:r>
              <a:rPr lang="it-IT" dirty="0"/>
              <a:t>per allineare gli elementi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b="1" dirty="0"/>
              <a:t>.float-</a:t>
            </a:r>
            <a:r>
              <a:rPr lang="it-IT" b="1" dirty="0" err="1"/>
              <a:t>xs</a:t>
            </a:r>
            <a:r>
              <a:rPr lang="it-IT" b="1" dirty="0"/>
              <a:t>-</a:t>
            </a:r>
            <a:r>
              <a:rPr lang="it-IT" b="1" dirty="0" err="1"/>
              <a:t>left</a:t>
            </a:r>
            <a:r>
              <a:rPr lang="it-IT" b="1" dirty="0"/>
              <a:t> (-right)</a:t>
            </a:r>
            <a:br>
              <a:rPr lang="it-IT" b="1" dirty="0"/>
            </a:br>
            <a:r>
              <a:rPr lang="it-IT" b="1" dirty="0"/>
              <a:t>.float-</a:t>
            </a:r>
            <a:r>
              <a:rPr lang="it-IT" b="1" dirty="0" err="1"/>
              <a:t>sm</a:t>
            </a:r>
            <a:r>
              <a:rPr lang="it-IT" b="1" dirty="0"/>
              <a:t>-</a:t>
            </a:r>
            <a:r>
              <a:rPr lang="it-IT" b="1" dirty="0" err="1"/>
              <a:t>left</a:t>
            </a:r>
            <a:r>
              <a:rPr lang="it-IT" b="1" dirty="0"/>
              <a:t> (-right) </a:t>
            </a:r>
            <a:br>
              <a:rPr lang="it-IT" b="1" dirty="0"/>
            </a:br>
            <a:r>
              <a:rPr lang="it-IT" b="1" dirty="0"/>
              <a:t>.float-md-</a:t>
            </a:r>
            <a:r>
              <a:rPr lang="it-IT" b="1" dirty="0" err="1"/>
              <a:t>left</a:t>
            </a:r>
            <a:r>
              <a:rPr lang="it-IT" b="1" dirty="0"/>
              <a:t> (-right)</a:t>
            </a:r>
            <a:br>
              <a:rPr lang="it-IT" b="1" dirty="0"/>
            </a:br>
            <a:r>
              <a:rPr lang="it-IT" b="1" dirty="0"/>
              <a:t>.float-lg-</a:t>
            </a:r>
            <a:r>
              <a:rPr lang="it-IT" b="1" dirty="0" err="1"/>
              <a:t>left</a:t>
            </a:r>
            <a:r>
              <a:rPr lang="it-IT" b="1" dirty="0"/>
              <a:t> (-right)</a:t>
            </a:r>
            <a:br>
              <a:rPr lang="it-IT" b="1" dirty="0"/>
            </a:br>
            <a:r>
              <a:rPr lang="it-IT" b="1" dirty="0"/>
              <a:t>.float-xl-</a:t>
            </a:r>
            <a:r>
              <a:rPr lang="it-IT" b="1" dirty="0" err="1"/>
              <a:t>left</a:t>
            </a:r>
            <a:r>
              <a:rPr lang="it-IT" b="1" dirty="0"/>
              <a:t> (-right)</a:t>
            </a:r>
          </a:p>
        </p:txBody>
      </p:sp>
      <p:pic>
        <p:nvPicPr>
          <p:cNvPr id="5" name="Immagine 6">
            <a:extLst>
              <a:ext uri="{FF2B5EF4-FFF2-40B4-BE49-F238E27FC236}">
                <a16:creationId xmlns:a16="http://schemas.microsoft.com/office/drawing/2014/main" id="{9B4F817F-5AD8-0D41-8FE1-81A02A11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68" y="782648"/>
            <a:ext cx="4872813" cy="529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33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AAA0-D0AD-8846-9F98-781FAC36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Nuovi </a:t>
            </a:r>
            <a:r>
              <a:rPr lang="it-IT" dirty="0" err="1"/>
              <a:t>helpers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A55C006-A83C-364C-A66D-F32890F812DA}"/>
              </a:ext>
            </a:extLst>
          </p:cNvPr>
          <p:cNvSpPr txBox="1">
            <a:spLocks/>
          </p:cNvSpPr>
          <p:nvPr/>
        </p:nvSpPr>
        <p:spPr>
          <a:xfrm>
            <a:off x="838200" y="1835605"/>
            <a:ext cx="4127711" cy="4400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Migliorate le classi per nascondere </a:t>
            </a:r>
            <a:br>
              <a:rPr lang="it-IT" dirty="0"/>
            </a:br>
            <a:r>
              <a:rPr lang="it-IT" dirty="0"/>
              <a:t>o mostrare elementi</a:t>
            </a:r>
            <a:br>
              <a:rPr lang="it-IT" dirty="0"/>
            </a:br>
            <a:br>
              <a:rPr lang="it-IT" dirty="0"/>
            </a:br>
            <a:r>
              <a:rPr lang="it-IT" b="1" dirty="0"/>
              <a:t>.</a:t>
            </a:r>
            <a:r>
              <a:rPr lang="it-IT" b="1" dirty="0" err="1"/>
              <a:t>hidden-xs</a:t>
            </a:r>
            <a:r>
              <a:rPr lang="it-IT" b="1" dirty="0"/>
              <a:t> </a:t>
            </a:r>
            <a:r>
              <a:rPr lang="it-IT" dirty="0"/>
              <a:t>diventa </a:t>
            </a:r>
            <a:r>
              <a:rPr lang="it-IT" b="1" dirty="0"/>
              <a:t>.</a:t>
            </a:r>
            <a:r>
              <a:rPr lang="it-IT" b="1" dirty="0" err="1"/>
              <a:t>hidden</a:t>
            </a:r>
            <a:r>
              <a:rPr lang="it-IT" b="1" dirty="0"/>
              <a:t>-</a:t>
            </a:r>
            <a:r>
              <a:rPr lang="it-IT" b="1" dirty="0" err="1"/>
              <a:t>xs</a:t>
            </a:r>
            <a:r>
              <a:rPr lang="it-IT" b="1" dirty="0"/>
              <a:t>-up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Ad es.:  </a:t>
            </a:r>
            <a:r>
              <a:rPr lang="it-IT" b="1" dirty="0"/>
              <a:t>.</a:t>
            </a:r>
            <a:r>
              <a:rPr lang="it-IT" b="1" dirty="0" err="1"/>
              <a:t>hidden</a:t>
            </a:r>
            <a:r>
              <a:rPr lang="it-IT" b="1" dirty="0"/>
              <a:t>-md-up </a:t>
            </a:r>
            <a:br>
              <a:rPr lang="it-IT" b="1" dirty="0"/>
            </a:br>
            <a:r>
              <a:rPr lang="it-IT" dirty="0"/>
              <a:t>nasconderà tutti gli elementi dal </a:t>
            </a:r>
            <a:r>
              <a:rPr lang="it-IT" b="1" dirty="0" err="1"/>
              <a:t>breakpoint</a:t>
            </a:r>
            <a:r>
              <a:rPr lang="it-IT" b="1" dirty="0"/>
              <a:t> md </a:t>
            </a:r>
            <a:r>
              <a:rPr lang="it-IT" dirty="0"/>
              <a:t>in su</a:t>
            </a:r>
            <a:endParaRPr lang="it-IT" b="1" dirty="0"/>
          </a:p>
        </p:txBody>
      </p:sp>
      <p:pic>
        <p:nvPicPr>
          <p:cNvPr id="5" name="Immagine 6">
            <a:extLst>
              <a:ext uri="{FF2B5EF4-FFF2-40B4-BE49-F238E27FC236}">
                <a16:creationId xmlns:a16="http://schemas.microsoft.com/office/drawing/2014/main" id="{32E283C2-4A74-664C-A226-39FBFCE3F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68" y="782648"/>
            <a:ext cx="4872813" cy="529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66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D165-7210-3446-BDC5-0923E829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navbar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CFD3A-292F-524E-AFA3-C496F430A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classi per la il </a:t>
            </a:r>
            <a:r>
              <a:rPr lang="it-IT" dirty="0" err="1"/>
              <a:t>tag</a:t>
            </a:r>
            <a:r>
              <a:rPr lang="it-IT" dirty="0"/>
              <a:t> </a:t>
            </a:r>
            <a:r>
              <a:rPr lang="it-IT" dirty="0" err="1"/>
              <a:t>nav</a:t>
            </a:r>
            <a:r>
              <a:rPr lang="it-IT" dirty="0"/>
              <a:t> supportano il </a:t>
            </a:r>
            <a:r>
              <a:rPr lang="it-IT" dirty="0" err="1"/>
              <a:t>branding</a:t>
            </a:r>
            <a:r>
              <a:rPr lang="it-IT" dirty="0"/>
              <a:t>, la navigazione e altri elementi. Grazie al </a:t>
            </a:r>
            <a:r>
              <a:rPr lang="it-IT" dirty="0" err="1"/>
              <a:t>plugin</a:t>
            </a:r>
            <a:r>
              <a:rPr lang="it-IT" dirty="0"/>
              <a:t> </a:t>
            </a:r>
            <a:r>
              <a:rPr lang="it-IT" dirty="0" err="1"/>
              <a:t>Collapse</a:t>
            </a:r>
            <a:r>
              <a:rPr lang="it-IT" dirty="0"/>
              <a:t>, rendono possibile un comportamento responsive</a:t>
            </a:r>
          </a:p>
          <a:p>
            <a:r>
              <a:rPr lang="it-IT" dirty="0"/>
              <a:t>Demo: </a:t>
            </a:r>
            <a:r>
              <a:rPr lang="it-IT" dirty="0" err="1"/>
              <a:t>nav.html</a:t>
            </a:r>
            <a:endParaRPr lang="it-IT" dirty="0"/>
          </a:p>
          <a:p>
            <a:r>
              <a:rPr lang="it-IT" dirty="0" err="1"/>
              <a:t>Navbars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a </a:t>
            </a:r>
            <a:r>
              <a:rPr lang="it-IT" dirty="0" err="1"/>
              <a:t>wrapping</a:t>
            </a:r>
            <a:r>
              <a:rPr lang="it-IT" dirty="0"/>
              <a:t> .</a:t>
            </a:r>
            <a:r>
              <a:rPr lang="it-IT" dirty="0" err="1"/>
              <a:t>navbar</a:t>
            </a:r>
            <a:r>
              <a:rPr lang="it-IT" dirty="0"/>
              <a:t> with .</a:t>
            </a:r>
            <a:r>
              <a:rPr lang="it-IT" dirty="0" err="1"/>
              <a:t>navbar-toggleable</a:t>
            </a:r>
            <a:r>
              <a:rPr lang="it-IT" dirty="0"/>
              <a:t>-* for responsive </a:t>
            </a:r>
            <a:r>
              <a:rPr lang="it-IT" dirty="0" err="1"/>
              <a:t>collapsing</a:t>
            </a:r>
            <a:r>
              <a:rPr lang="it-IT" dirty="0"/>
              <a:t> and </a:t>
            </a:r>
            <a:r>
              <a:rPr lang="it-IT" dirty="0">
                <a:hlinkClick r:id="rId2"/>
              </a:rPr>
              <a:t>color scheme</a:t>
            </a:r>
            <a:r>
              <a:rPr lang="it-IT" dirty="0"/>
              <a:t> </a:t>
            </a:r>
            <a:r>
              <a:rPr lang="it-IT" dirty="0" err="1"/>
              <a:t>classes</a:t>
            </a:r>
            <a:r>
              <a:rPr lang="it-IT" dirty="0"/>
              <a:t>.</a:t>
            </a:r>
          </a:p>
          <a:p>
            <a:r>
              <a:rPr lang="it-IT" dirty="0" err="1"/>
              <a:t>Navbars</a:t>
            </a:r>
            <a:r>
              <a:rPr lang="it-IT" dirty="0"/>
              <a:t> and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contents</a:t>
            </a:r>
            <a:r>
              <a:rPr lang="it-IT" dirty="0"/>
              <a:t> are </a:t>
            </a:r>
            <a:r>
              <a:rPr lang="it-IT" dirty="0" err="1"/>
              <a:t>fluid</a:t>
            </a:r>
            <a:r>
              <a:rPr lang="it-IT" dirty="0"/>
              <a:t> by default. Use </a:t>
            </a:r>
            <a:r>
              <a:rPr lang="it-IT" dirty="0">
                <a:hlinkClick r:id="rId3"/>
              </a:rPr>
              <a:t>optional containers</a:t>
            </a:r>
            <a:r>
              <a:rPr lang="it-IT" dirty="0"/>
              <a:t> to </a:t>
            </a:r>
            <a:r>
              <a:rPr lang="it-IT" dirty="0" err="1"/>
              <a:t>limit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horizontal</a:t>
            </a:r>
            <a:r>
              <a:rPr lang="it-IT" dirty="0"/>
              <a:t> </a:t>
            </a:r>
            <a:r>
              <a:rPr lang="it-IT" dirty="0" err="1"/>
              <a:t>width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8764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BE870A-CFF0-B345-8A59-BDE49DCEE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647130"/>
            <a:ext cx="6553545" cy="35716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EA04253-8C45-4543-BF09-BBEF842B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buttons</a:t>
            </a:r>
          </a:p>
        </p:txBody>
      </p:sp>
    </p:spTree>
    <p:extLst>
      <p:ext uri="{BB962C8B-B14F-4D97-AF65-F5344CB8AC3E}">
        <p14:creationId xmlns:p14="http://schemas.microsoft.com/office/powerpoint/2010/main" val="2417786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E6917-ED1D-E548-9BE1-C5ACD7C03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835544"/>
            <a:ext cx="6553545" cy="319485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C59F59-62E8-6647-9333-49B1E53B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A505B-F6E7-7644-84EA-C8388DFE2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table table-hover table-striped </a:t>
            </a:r>
          </a:p>
        </p:txBody>
      </p:sp>
    </p:spTree>
    <p:extLst>
      <p:ext uri="{BB962C8B-B14F-4D97-AF65-F5344CB8AC3E}">
        <p14:creationId xmlns:p14="http://schemas.microsoft.com/office/powerpoint/2010/main" val="1865114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633328-E452-B548-9ADB-7AEAE4C37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2990606"/>
            <a:ext cx="6553545" cy="884729"/>
          </a:xfrm>
          <a:prstGeom prst="rect">
            <a:avLst/>
          </a:prstGeom>
        </p:spPr>
      </p:pic>
      <p:sp>
        <p:nvSpPr>
          <p:cNvPr id="13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75D2-F9AA-4844-8009-AB538144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8D152-9E1D-924D-BCAB-482C64725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Demo form.html</a:t>
            </a:r>
          </a:p>
        </p:txBody>
      </p:sp>
    </p:spTree>
    <p:extLst>
      <p:ext uri="{BB962C8B-B14F-4D97-AF65-F5344CB8AC3E}">
        <p14:creationId xmlns:p14="http://schemas.microsoft.com/office/powerpoint/2010/main" val="3729403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03072-B1D1-5B42-86FC-6724D6471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2114070"/>
            <a:ext cx="6553545" cy="26378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6939E5-B737-8F4D-8837-8AA6E534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alert, badge</a:t>
            </a:r>
          </a:p>
        </p:txBody>
      </p:sp>
    </p:spTree>
    <p:extLst>
      <p:ext uri="{BB962C8B-B14F-4D97-AF65-F5344CB8AC3E}">
        <p14:creationId xmlns:p14="http://schemas.microsoft.com/office/powerpoint/2010/main" val="1938389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5B5604-64B3-3040-B8FC-A43DB16F1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2294293"/>
            <a:ext cx="6553545" cy="22773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A7A50A-E696-A440-9DB2-76027C17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Modal dialog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BE92-F937-5844-B45A-23D253C12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Demo: modale.html</a:t>
            </a:r>
          </a:p>
        </p:txBody>
      </p:sp>
    </p:spTree>
    <p:extLst>
      <p:ext uri="{BB962C8B-B14F-4D97-AF65-F5344CB8AC3E}">
        <p14:creationId xmlns:p14="http://schemas.microsoft.com/office/powerpoint/2010/main" val="196392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2">
            <a:extLst>
              <a:ext uri="{FF2B5EF4-FFF2-40B4-BE49-F238E27FC236}">
                <a16:creationId xmlns:a16="http://schemas.microsoft.com/office/drawing/2014/main" id="{CC80565B-7057-034E-A3DE-18652ACC9F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8" r="14137" b="-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12CD12-4660-8A40-80B1-3AE717E9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Cos’è Bootstrap?</a:t>
            </a:r>
          </a:p>
        </p:txBody>
      </p:sp>
      <p:sp>
        <p:nvSpPr>
          <p:cNvPr id="4" name="Segnaposto contenuto 6">
            <a:extLst>
              <a:ext uri="{FF2B5EF4-FFF2-40B4-BE49-F238E27FC236}">
                <a16:creationId xmlns:a16="http://schemas.microsoft.com/office/drawing/2014/main" id="{7FE57497-1656-7C4E-B5D9-0400199C5432}"/>
              </a:ext>
            </a:extLst>
          </p:cNvPr>
          <p:cNvSpPr txBox="1">
            <a:spLocks/>
          </p:cNvSpPr>
          <p:nvPr/>
        </p:nvSpPr>
        <p:spPr>
          <a:xfrm>
            <a:off x="655321" y="2575034"/>
            <a:ext cx="5120113" cy="3462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Libreria open-source per la realizzazione </a:t>
            </a:r>
            <a:br>
              <a:rPr lang="en-US" sz="1800"/>
            </a:br>
            <a:r>
              <a:rPr lang="en-US" sz="1800"/>
              <a:t>di siti e applicazioni web responsive</a:t>
            </a:r>
          </a:p>
          <a:p>
            <a:r>
              <a:rPr lang="en-US" sz="1800"/>
              <a:t>Framework basato su HTML, CSS e JavaScript</a:t>
            </a:r>
          </a:p>
        </p:txBody>
      </p:sp>
    </p:spTree>
    <p:extLst>
      <p:ext uri="{BB962C8B-B14F-4D97-AF65-F5344CB8AC3E}">
        <p14:creationId xmlns:p14="http://schemas.microsoft.com/office/powerpoint/2010/main" val="708320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FF8674B-D98B-4241-9AB7-C6ECA8C32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003950"/>
            <a:ext cx="5455917" cy="260519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8C384A-D1F6-4A4E-BC40-36F6C4793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6043" y="1876896"/>
            <a:ext cx="5455917" cy="8593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BB517B-DB11-AB4C-8FD8-C3049463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Cards</a:t>
            </a:r>
          </a:p>
        </p:txBody>
      </p:sp>
    </p:spTree>
    <p:extLst>
      <p:ext uri="{BB962C8B-B14F-4D97-AF65-F5344CB8AC3E}">
        <p14:creationId xmlns:p14="http://schemas.microsoft.com/office/powerpoint/2010/main" val="1291190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F92DBB-24E7-1C40-BCB9-3A710C567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2359828"/>
            <a:ext cx="6553545" cy="214628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D717C9D-6B30-C544-BAAB-DE3AB3BA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Card con immagine</a:t>
            </a:r>
          </a:p>
        </p:txBody>
      </p:sp>
    </p:spTree>
    <p:extLst>
      <p:ext uri="{BB962C8B-B14F-4D97-AF65-F5344CB8AC3E}">
        <p14:creationId xmlns:p14="http://schemas.microsoft.com/office/powerpoint/2010/main" val="1626394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E717-0AE9-9242-9072-6734CCA5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Card con immagine (altro esempio)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0A2DD8-A1A2-474C-B189-CFFF3B8AB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909" y="1690688"/>
            <a:ext cx="9351548" cy="5064252"/>
          </a:xfrm>
        </p:spPr>
      </p:pic>
    </p:spTree>
    <p:extLst>
      <p:ext uri="{BB962C8B-B14F-4D97-AF65-F5344CB8AC3E}">
        <p14:creationId xmlns:p14="http://schemas.microsoft.com/office/powerpoint/2010/main" val="75046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9745-490C-004E-BFC5-33B8F933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po’ di storia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696067-129F-A942-9684-EB1E8FFFF334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428419" cy="4400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2010 </a:t>
            </a:r>
            <a:r>
              <a:rPr lang="mr-IN" dirty="0"/>
              <a:t>–</a:t>
            </a:r>
            <a:r>
              <a:rPr lang="it-IT" dirty="0"/>
              <a:t> Nasce con il nome di “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Blueprint</a:t>
            </a:r>
            <a:r>
              <a:rPr lang="it-IT" dirty="0"/>
              <a:t>”</a:t>
            </a:r>
          </a:p>
          <a:p>
            <a:r>
              <a:rPr lang="it-IT" dirty="0"/>
              <a:t>2011 </a:t>
            </a:r>
            <a:r>
              <a:rPr lang="mr-IN" dirty="0"/>
              <a:t>–</a:t>
            </a:r>
            <a:r>
              <a:rPr lang="it-IT" dirty="0"/>
              <a:t> Rilascio della prima versione ufficiale di Bootstrap</a:t>
            </a:r>
          </a:p>
          <a:p>
            <a:r>
              <a:rPr lang="it-IT" dirty="0"/>
              <a:t>2012 </a:t>
            </a:r>
            <a:r>
              <a:rPr lang="mr-IN" dirty="0"/>
              <a:t>–</a:t>
            </a:r>
            <a:r>
              <a:rPr lang="it-IT" dirty="0"/>
              <a:t> Rilascio della versione 2</a:t>
            </a:r>
          </a:p>
          <a:p>
            <a:r>
              <a:rPr lang="it-IT" dirty="0"/>
              <a:t>2013 </a:t>
            </a:r>
            <a:r>
              <a:rPr lang="mr-IN" dirty="0"/>
              <a:t>–</a:t>
            </a:r>
            <a:r>
              <a:rPr lang="it-IT" dirty="0"/>
              <a:t> Rilascio della versione 3</a:t>
            </a:r>
          </a:p>
          <a:p>
            <a:r>
              <a:rPr lang="it-IT" dirty="0"/>
              <a:t>2016 </a:t>
            </a:r>
            <a:r>
              <a:rPr lang="mr-IN" dirty="0"/>
              <a:t>–</a:t>
            </a:r>
            <a:r>
              <a:rPr lang="it-IT" dirty="0"/>
              <a:t> Annunciata la prima versione </a:t>
            </a:r>
            <a:r>
              <a:rPr lang="it-IT" dirty="0" err="1"/>
              <a:t>alpha</a:t>
            </a:r>
            <a:r>
              <a:rPr lang="it-IT" dirty="0"/>
              <a:t> di Bootstrap4</a:t>
            </a:r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7EBAB56C-F8F3-294B-961B-DB05A97AA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96" y="4790939"/>
            <a:ext cx="3940247" cy="206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7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B9C0-DB7D-4947-8212-6D25BC76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usarlo?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2FE7EF5-62DA-CA4D-A4F7-94DEFF9D0BC8}"/>
              </a:ext>
            </a:extLst>
          </p:cNvPr>
          <p:cNvSpPr txBox="1">
            <a:spLocks/>
          </p:cNvSpPr>
          <p:nvPr/>
        </p:nvSpPr>
        <p:spPr>
          <a:xfrm>
            <a:off x="838200" y="1792062"/>
            <a:ext cx="9428419" cy="4400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Semplice da usare</a:t>
            </a:r>
          </a:p>
          <a:p>
            <a:r>
              <a:rPr lang="it-IT" dirty="0"/>
              <a:t>Ottimi risultati in tempi rapidi</a:t>
            </a:r>
          </a:p>
          <a:p>
            <a:r>
              <a:rPr lang="it-IT" dirty="0"/>
              <a:t>CSS facilmente personalizzabile</a:t>
            </a:r>
          </a:p>
          <a:p>
            <a:r>
              <a:rPr lang="it-IT" dirty="0"/>
              <a:t>Risolve molte problematiche relative al responsive</a:t>
            </a:r>
          </a:p>
        </p:txBody>
      </p:sp>
    </p:spTree>
    <p:extLst>
      <p:ext uri="{BB962C8B-B14F-4D97-AF65-F5344CB8AC3E}">
        <p14:creationId xmlns:p14="http://schemas.microsoft.com/office/powerpoint/2010/main" val="51888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1A04-FAFA-074A-B5C4-A3C59557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usarlo?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7820AE-1C2D-C843-9319-FE110A2FAA84}"/>
              </a:ext>
            </a:extLst>
          </p:cNvPr>
          <p:cNvSpPr txBox="1">
            <a:spLocks/>
          </p:cNvSpPr>
          <p:nvPr/>
        </p:nvSpPr>
        <p:spPr>
          <a:xfrm>
            <a:off x="838200" y="2062841"/>
            <a:ext cx="10352314" cy="4400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r>
              <a:rPr lang="it-IT" dirty="0"/>
              <a:t>Utilizzare la classi CSS di Bootstrap per gestire i layout responsive;</a:t>
            </a:r>
          </a:p>
          <a:p>
            <a:r>
              <a:rPr lang="it-IT" dirty="0"/>
              <a:t>Utilizzare l’attributo data-* per configurare i componenti JavaScript</a:t>
            </a:r>
          </a:p>
        </p:txBody>
      </p:sp>
    </p:spTree>
    <p:extLst>
      <p:ext uri="{BB962C8B-B14F-4D97-AF65-F5344CB8AC3E}">
        <p14:creationId xmlns:p14="http://schemas.microsoft.com/office/powerpoint/2010/main" val="412825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B44C-E615-164B-BFEF-6EF580A0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F0D1E-7088-B04F-AC8F-7E92FFDBB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Container sono l’elemento di layout base in bootstrap e sono richiesti quando si utilizza il </a:t>
            </a:r>
            <a:r>
              <a:rPr lang="it-IT" dirty="0" err="1"/>
              <a:t>grid</a:t>
            </a:r>
            <a:r>
              <a:rPr lang="it-IT" dirty="0"/>
              <a:t> </a:t>
            </a:r>
            <a:r>
              <a:rPr lang="it-IT" dirty="0" err="1"/>
              <a:t>system</a:t>
            </a:r>
            <a:r>
              <a:rPr lang="it-IT" dirty="0"/>
              <a:t> di Bootstrap.</a:t>
            </a:r>
          </a:p>
          <a:p>
            <a:r>
              <a:rPr lang="it-IT" dirty="0"/>
              <a:t>Ci sono due container possibili:</a:t>
            </a:r>
          </a:p>
          <a:p>
            <a:pPr lvl="1"/>
            <a:r>
              <a:rPr lang="it-IT" dirty="0"/>
              <a:t>Responsive, </a:t>
            </a:r>
            <a:r>
              <a:rPr lang="it-IT" dirty="0" err="1"/>
              <a:t>Fixed-Width</a:t>
            </a:r>
            <a:r>
              <a:rPr lang="it-IT" dirty="0"/>
              <a:t> container (la </a:t>
            </a:r>
            <a:r>
              <a:rPr lang="it-IT" dirty="0" err="1"/>
              <a:t>max-width</a:t>
            </a:r>
            <a:r>
              <a:rPr lang="it-IT" dirty="0"/>
              <a:t> cambia a ciascun </a:t>
            </a:r>
            <a:r>
              <a:rPr lang="it-IT" dirty="0" err="1"/>
              <a:t>breakpoint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Fluid-width</a:t>
            </a:r>
            <a:r>
              <a:rPr lang="it-IT" dirty="0"/>
              <a:t> (la </a:t>
            </a:r>
            <a:r>
              <a:rPr lang="it-IT" dirty="0" err="1"/>
              <a:t>max-width</a:t>
            </a:r>
            <a:r>
              <a:rPr lang="it-IT" dirty="0"/>
              <a:t> è sempre il 100%)</a:t>
            </a:r>
          </a:p>
        </p:txBody>
      </p:sp>
    </p:spTree>
    <p:extLst>
      <p:ext uri="{BB962C8B-B14F-4D97-AF65-F5344CB8AC3E}">
        <p14:creationId xmlns:p14="http://schemas.microsoft.com/office/powerpoint/2010/main" val="266889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39F746-FD39-184C-81DF-436987B74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770010"/>
            <a:ext cx="6553545" cy="33259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D30C760-B32A-B04C-A109-3FE10CB4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29704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2091F1-2FD0-9C4C-BE15-632C6D2EB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770010"/>
            <a:ext cx="6553545" cy="33259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82DDF2-AA33-614B-B5EA-1DFF12BC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c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ontainer-fluid</a:t>
            </a:r>
          </a:p>
        </p:txBody>
      </p:sp>
    </p:spTree>
    <p:extLst>
      <p:ext uri="{BB962C8B-B14F-4D97-AF65-F5344CB8AC3E}">
        <p14:creationId xmlns:p14="http://schemas.microsoft.com/office/powerpoint/2010/main" val="360933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561</Words>
  <Application>Microsoft Macintosh PowerPoint</Application>
  <PresentationFormat>Widescreen</PresentationFormat>
  <Paragraphs>91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Mangal</vt:lpstr>
      <vt:lpstr>Office Theme</vt:lpstr>
      <vt:lpstr>Bootstrap 4</vt:lpstr>
      <vt:lpstr>Installazione</vt:lpstr>
      <vt:lpstr>Cos’è Bootstrap?</vt:lpstr>
      <vt:lpstr>Un po’ di storia</vt:lpstr>
      <vt:lpstr>Perché usarlo?</vt:lpstr>
      <vt:lpstr>Come usarlo?</vt:lpstr>
      <vt:lpstr>Containers</vt:lpstr>
      <vt:lpstr>container</vt:lpstr>
      <vt:lpstr>container-fluid</vt:lpstr>
      <vt:lpstr>Il grid system di Bootstrap</vt:lpstr>
      <vt:lpstr>Il grid system di Bootstrap</vt:lpstr>
      <vt:lpstr>Il grid system di Bootstrap</vt:lpstr>
      <vt:lpstr>Flexbox grid system di Bootstrap 4</vt:lpstr>
      <vt:lpstr>Flexbox grid system (altro esempio)</vt:lpstr>
      <vt:lpstr>Flexbox grid system (colonne asimmetriche)</vt:lpstr>
      <vt:lpstr>Il grid system di Bootstrap</vt:lpstr>
      <vt:lpstr>Il grid system di Bootstrap</vt:lpstr>
      <vt:lpstr>Order classes</vt:lpstr>
      <vt:lpstr>Altre novità di Bootstrap4</vt:lpstr>
      <vt:lpstr>Nuovi helpers</vt:lpstr>
      <vt:lpstr>Nuovi helpers</vt:lpstr>
      <vt:lpstr>Nuovi helpers</vt:lpstr>
      <vt:lpstr>Nuovi helpers</vt:lpstr>
      <vt:lpstr>navbar</vt:lpstr>
      <vt:lpstr>buttons</vt:lpstr>
      <vt:lpstr>tables</vt:lpstr>
      <vt:lpstr>form</vt:lpstr>
      <vt:lpstr>alert, badge</vt:lpstr>
      <vt:lpstr>Modal dialog window</vt:lpstr>
      <vt:lpstr>Cards</vt:lpstr>
      <vt:lpstr>Card con immagine</vt:lpstr>
      <vt:lpstr>Card con immagine (altro esempio)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4</dc:title>
  <dc:creator>Salvatore Sorrentino</dc:creator>
  <cp:lastModifiedBy>Salvatore Sorrentino</cp:lastModifiedBy>
  <cp:revision>13</cp:revision>
  <dcterms:created xsi:type="dcterms:W3CDTF">2018-02-25T15:53:50Z</dcterms:created>
  <dcterms:modified xsi:type="dcterms:W3CDTF">2018-02-25T20:08:02Z</dcterms:modified>
</cp:coreProperties>
</file>