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Proxima Nova"/>
      <p:regular r:id="rId17"/>
      <p:bold r:id="rId18"/>
      <p:italic r:id="rId19"/>
      <p:boldItalic r:id="rId20"/>
    </p:embeddedFont>
    <p:embeddedFont>
      <p:font typeface="Proxima Nova Semibold"/>
      <p:regular r:id="rId21"/>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Italic.fntdata"/><Relationship Id="rId11" Type="http://schemas.openxmlformats.org/officeDocument/2006/relationships/slide" Target="slides/slide6.xml"/><Relationship Id="rId22" Type="http://schemas.openxmlformats.org/officeDocument/2006/relationships/font" Target="fonts/ProximaNovaSemibold-bold.fntdata"/><Relationship Id="rId10" Type="http://schemas.openxmlformats.org/officeDocument/2006/relationships/slide" Target="slides/slide5.xml"/><Relationship Id="rId21" Type="http://schemas.openxmlformats.org/officeDocument/2006/relationships/font" Target="fonts/ProximaNovaSemibold-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ProximaNovaSemibold-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italic.fntdata"/><Relationship Id="rId6" Type="http://schemas.openxmlformats.org/officeDocument/2006/relationships/slide" Target="slides/slide1.xml"/><Relationship Id="rId18" Type="http://schemas.openxmlformats.org/officeDocument/2006/relationships/font" Target="fonts/ProximaNov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Daniel 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c23a57732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c23a57732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Dani 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6aa65bbc1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6aa65bbc1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aa65bbc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aa65bbc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Daniel 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c15f91f38a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c15f91f38a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Jackson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aa65bbc1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aa65bbc1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200">
                <a:solidFill>
                  <a:srgbClr val="202729"/>
                </a:solidFill>
                <a:highlight>
                  <a:schemeClr val="lt1"/>
                </a:highlight>
                <a:latin typeface="Proxima Nova"/>
                <a:ea typeface="Proxima Nova"/>
                <a:cs typeface="Proxima Nova"/>
                <a:sym typeface="Proxima Nova"/>
              </a:rPr>
              <a:t>jackson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15f91f38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15f91f38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s" sz="1200">
                <a:solidFill>
                  <a:srgbClr val="202729"/>
                </a:solidFill>
                <a:highlight>
                  <a:schemeClr val="lt1"/>
                </a:highlight>
                <a:latin typeface="Proxima Nova"/>
                <a:ea typeface="Proxima Nova"/>
                <a:cs typeface="Proxima Nova"/>
                <a:sym typeface="Proxima Nova"/>
              </a:rPr>
              <a:t>Dani 1</a:t>
            </a:r>
            <a:endParaRPr sz="1200">
              <a:solidFill>
                <a:srgbClr val="202729"/>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aa65bbc10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aa65bbc10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s" sz="1200">
                <a:solidFill>
                  <a:srgbClr val="202729"/>
                </a:solidFill>
                <a:highlight>
                  <a:schemeClr val="lt1"/>
                </a:highlight>
                <a:latin typeface="Proxima Nova"/>
                <a:ea typeface="Proxima Nova"/>
                <a:cs typeface="Proxima Nova"/>
                <a:sym typeface="Proxima Nova"/>
              </a:rPr>
              <a:t>Kelly </a:t>
            </a:r>
            <a:r>
              <a:rPr lang="es" sz="1200">
                <a:solidFill>
                  <a:srgbClr val="202729"/>
                </a:solidFill>
                <a:highlight>
                  <a:schemeClr val="lt1"/>
                </a:highlight>
                <a:latin typeface="Proxima Nova"/>
                <a:ea typeface="Proxima Nova"/>
                <a:cs typeface="Proxima Nova"/>
                <a:sym typeface="Proxima Nova"/>
              </a:rPr>
              <a:t>Describe the machine learning that you used: what are the features, what is the class label, etc. Justify why your datasets are appropriate for training a model to solve your problem - </a:t>
            </a:r>
            <a:br>
              <a:rPr lang="es" sz="1200">
                <a:solidFill>
                  <a:srgbClr val="202729"/>
                </a:solidFill>
                <a:highlight>
                  <a:schemeClr val="lt1"/>
                </a:highlight>
                <a:latin typeface="Proxima Nova"/>
                <a:ea typeface="Proxima Nova"/>
                <a:cs typeface="Proxima Nova"/>
                <a:sym typeface="Proxima Nova"/>
              </a:rPr>
            </a:br>
            <a:r>
              <a:rPr lang="es" sz="1200">
                <a:solidFill>
                  <a:srgbClr val="202729"/>
                </a:solidFill>
                <a:highlight>
                  <a:schemeClr val="lt1"/>
                </a:highlight>
                <a:latin typeface="Proxima Nova"/>
                <a:ea typeface="Proxima Nova"/>
                <a:cs typeface="Proxima Nova"/>
                <a:sym typeface="Proxima Nova"/>
              </a:rPr>
              <a:t>The class label in our dataset is the house price. This is the value we aim to predict based on the features mentioned above.</a:t>
            </a:r>
            <a:endParaRPr sz="1200">
              <a:solidFill>
                <a:srgbClr val="202729"/>
              </a:solidFill>
              <a:highlight>
                <a:schemeClr val="lt1"/>
              </a:highlight>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s" sz="1200">
                <a:solidFill>
                  <a:srgbClr val="202729"/>
                </a:solidFill>
                <a:highlight>
                  <a:schemeClr val="lt1"/>
                </a:highlight>
                <a:latin typeface="Proxima Nova"/>
                <a:ea typeface="Proxima Nova"/>
                <a:cs typeface="Proxima Nova"/>
                <a:sym typeface="Proxima Nova"/>
              </a:rPr>
              <a:t>Linear regression is a fundamental statistical method used to model the relationship between a dependent variable and one or more independent variables.</a:t>
            </a:r>
            <a:endParaRPr sz="1200">
              <a:solidFill>
                <a:srgbClr val="202729"/>
              </a:solidFill>
              <a:highlight>
                <a:schemeClr val="lt1"/>
              </a:highlight>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s" sz="1200">
                <a:solidFill>
                  <a:srgbClr val="202729"/>
                </a:solidFill>
                <a:highlight>
                  <a:schemeClr val="lt1"/>
                </a:highlight>
                <a:latin typeface="Proxima Nova"/>
                <a:ea typeface="Proxima Nova"/>
                <a:cs typeface="Proxima Nova"/>
                <a:sym typeface="Proxima Nova"/>
              </a:rPr>
              <a:t>The model assumes a linear relationship between these variables, aiming to find the best-fitting straight line that minimizes the difference between the observed and predicted values.</a:t>
            </a:r>
            <a:endParaRPr sz="1200">
              <a:solidFill>
                <a:srgbClr val="202729"/>
              </a:solidFill>
              <a:highlight>
                <a:schemeClr val="lt1"/>
              </a:highlight>
              <a:latin typeface="Proxima Nova"/>
              <a:ea typeface="Proxima Nova"/>
              <a:cs typeface="Proxima Nova"/>
              <a:sym typeface="Proxima Nova"/>
            </a:endParaRPr>
          </a:p>
          <a:p>
            <a:pPr indent="0" lvl="0" marL="0" rtl="0" algn="l">
              <a:lnSpc>
                <a:spcPct val="115000"/>
              </a:lnSpc>
              <a:spcBef>
                <a:spcPts val="1200"/>
              </a:spcBef>
              <a:spcAft>
                <a:spcPts val="0"/>
              </a:spcAft>
              <a:buClr>
                <a:schemeClr val="dk1"/>
              </a:buClr>
              <a:buSzPts val="1100"/>
              <a:buFont typeface="Arial"/>
              <a:buNone/>
            </a:pPr>
            <a:r>
              <a:rPr lang="es" sz="1200">
                <a:solidFill>
                  <a:srgbClr val="202729"/>
                </a:solidFill>
                <a:highlight>
                  <a:schemeClr val="lt1"/>
                </a:highlight>
                <a:latin typeface="Proxima Nova"/>
                <a:ea typeface="Proxima Nova"/>
                <a:cs typeface="Proxima Nova"/>
                <a:sym typeface="Proxima Nova"/>
              </a:rPr>
              <a:t>Polynomial regression is an extension of linear regression, allowing for more complex relationships between variables. Instead of fitting a straight line, polynomial regression fits a curve to the data by introducing polynomial terms of the independent variables. In our case, we used a polynomial of degree 2, which means our model considers not only the linear effects but also the squared terms of the predictors.</a:t>
            </a:r>
            <a:endParaRPr sz="1200">
              <a:solidFill>
                <a:srgbClr val="202729"/>
              </a:solidFill>
              <a:highlight>
                <a:schemeClr val="lt1"/>
              </a:highlight>
              <a:latin typeface="Proxima Nova"/>
              <a:ea typeface="Proxima Nova"/>
              <a:cs typeface="Proxima Nova"/>
              <a:sym typeface="Proxima Nova"/>
            </a:endParaRPr>
          </a:p>
          <a:p>
            <a:pPr indent="0" lvl="0" marL="0" rtl="0" algn="l">
              <a:lnSpc>
                <a:spcPct val="115000"/>
              </a:lnSpc>
              <a:spcBef>
                <a:spcPts val="1200"/>
              </a:spcBef>
              <a:spcAft>
                <a:spcPts val="1200"/>
              </a:spcAft>
              <a:buClr>
                <a:schemeClr val="dk1"/>
              </a:buClr>
              <a:buSzPts val="1100"/>
              <a:buFont typeface="Arial"/>
              <a:buNone/>
            </a:pPr>
            <a:r>
              <a:rPr lang="es" sz="1200">
                <a:solidFill>
                  <a:srgbClr val="202729"/>
                </a:solidFill>
                <a:highlight>
                  <a:schemeClr val="lt1"/>
                </a:highlight>
                <a:latin typeface="Proxima Nova"/>
                <a:ea typeface="Proxima Nova"/>
                <a:cs typeface="Proxima Nova"/>
                <a:sym typeface="Proxima Nova"/>
              </a:rPr>
              <a:t>In our project, we applied both linear and polynomial regression techniques to predict house prices in Ontario based on historical data. By comparing the performance metrics such as Mean Absolute Error (MAE) and Mean Squared Error (MSE) on training and test sets, we can assess the effectiveness of these models in capturing the underlying patterns and making accurate predictions.</a:t>
            </a:r>
            <a:endParaRPr sz="1200">
              <a:solidFill>
                <a:srgbClr val="202729"/>
              </a:solidFill>
              <a:highlight>
                <a:schemeClr val="lt1"/>
              </a:highlight>
              <a:latin typeface="Proxima Nova"/>
              <a:ea typeface="Proxima Nova"/>
              <a:cs typeface="Proxima Nova"/>
              <a:sym typeface="Proxima Nov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aa65bbc10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aa65bbc10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József</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23a5773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23a5773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Kelly</a:t>
            </a:r>
            <a:br>
              <a:rPr lang="es"/>
            </a:br>
            <a:r>
              <a:rPr lang="es"/>
              <a:t>mean absolute error and mean squared error are common metric used to evaluate tyhe performance of a regression model.</a:t>
            </a:r>
            <a:endParaRPr/>
          </a:p>
          <a:p>
            <a:pPr indent="0" lvl="0" marL="0" rtl="0" algn="l">
              <a:spcBef>
                <a:spcPts val="0"/>
              </a:spcBef>
              <a:spcAft>
                <a:spcPts val="0"/>
              </a:spcAft>
              <a:buClr>
                <a:schemeClr val="dk1"/>
              </a:buClr>
              <a:buSzPts val="1100"/>
              <a:buFont typeface="Arial"/>
              <a:buNone/>
            </a:pPr>
            <a:r>
              <a:rPr lang="es"/>
              <a:t>mae - average absolute difference betweent he actual and predicted values</a:t>
            </a:r>
            <a:endParaRPr/>
          </a:p>
          <a:p>
            <a:pPr indent="0" lvl="0" marL="0" rtl="0" algn="l">
              <a:spcBef>
                <a:spcPts val="0"/>
              </a:spcBef>
              <a:spcAft>
                <a:spcPts val="0"/>
              </a:spcAft>
              <a:buClr>
                <a:schemeClr val="dk1"/>
              </a:buClr>
              <a:buSzPts val="1100"/>
              <a:buFont typeface="Arial"/>
              <a:buNone/>
            </a:pPr>
            <a:r>
              <a:rPr lang="es"/>
              <a:t>mse - average squared difference between the actual and predicted</a:t>
            </a:r>
            <a:endParaRPr/>
          </a:p>
          <a:p>
            <a:pPr indent="0" lvl="0" marL="0" rtl="0" algn="l">
              <a:spcBef>
                <a:spcPts val="0"/>
              </a:spcBef>
              <a:spcAft>
                <a:spcPts val="0"/>
              </a:spcAft>
              <a:buClr>
                <a:schemeClr val="dk1"/>
              </a:buClr>
              <a:buSzPts val="1100"/>
              <a:buFont typeface="Arial"/>
              <a:buNone/>
            </a:pPr>
            <a:r>
              <a:rPr lang="es"/>
              <a:t>the metrics provide insights into how well the linear regression model performs on both training and test datasets.</a:t>
            </a:r>
            <a:endParaRPr/>
          </a:p>
          <a:p>
            <a:pPr indent="0" lvl="0" marL="0" rtl="0" algn="l">
              <a:spcBef>
                <a:spcPts val="0"/>
              </a:spcBef>
              <a:spcAft>
                <a:spcPts val="0"/>
              </a:spcAft>
              <a:buNone/>
            </a:pPr>
            <a:r>
              <a:rPr lang="es"/>
              <a:t>lower values of mae and mse indicate better predictive performance with the test metrics reflecting the model's ability to generalize to unseen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23a57732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23a57732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József</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www.kaggle.com/datasets/mnabaee/ontarioproperties" TargetMode="External"/><Relationship Id="rId4" Type="http://schemas.openxmlformats.org/officeDocument/2006/relationships/hyperlink" Target="https://www.kaggle.com/datasets/jeremylarcher/canadian-house-prices-for-top-cities" TargetMode="External"/><Relationship Id="rId5" Type="http://schemas.openxmlformats.org/officeDocument/2006/relationships/hyperlink" Target="https://www.kaggle.com/competitions/housing-affordability-in-canada" TargetMode="External"/><Relationship Id="rId6" Type="http://schemas.openxmlformats.org/officeDocument/2006/relationships/hyperlink" Target="https://www.kaggle.com/code/thiagoribeiro/house-sales-in-ontario-data-analysi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95000" y="858275"/>
            <a:ext cx="7854600" cy="745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a:p>
          <a:p>
            <a:pPr indent="0" lvl="0" marL="0" rtl="0" algn="ctr">
              <a:spcBef>
                <a:spcPts val="0"/>
              </a:spcBef>
              <a:spcAft>
                <a:spcPts val="0"/>
              </a:spcAft>
              <a:buNone/>
            </a:pPr>
            <a:r>
              <a:rPr lang="es" sz="4400"/>
              <a:t>Introduction to Machine Learning</a:t>
            </a:r>
            <a:endParaRPr sz="4400"/>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Group 33</a:t>
            </a:r>
            <a:endParaRPr/>
          </a:p>
        </p:txBody>
      </p:sp>
      <p:sp>
        <p:nvSpPr>
          <p:cNvPr id="61" name="Google Shape;61;p13"/>
          <p:cNvSpPr txBox="1"/>
          <p:nvPr/>
        </p:nvSpPr>
        <p:spPr>
          <a:xfrm>
            <a:off x="510450" y="3812325"/>
            <a:ext cx="28242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accent3"/>
                </a:solidFill>
                <a:latin typeface="Proxima Nova"/>
                <a:ea typeface="Proxima Nova"/>
                <a:cs typeface="Proxima Nova"/>
                <a:sym typeface="Proxima Nova"/>
              </a:rPr>
              <a:t>Kelly Singh</a:t>
            </a:r>
            <a:endParaRPr sz="18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800">
                <a:solidFill>
                  <a:schemeClr val="accent3"/>
                </a:solidFill>
                <a:latin typeface="Proxima Nova"/>
                <a:ea typeface="Proxima Nova"/>
                <a:cs typeface="Proxima Nova"/>
                <a:sym typeface="Proxima Nova"/>
              </a:rPr>
              <a:t>Daniel Pérez Fernández</a:t>
            </a:r>
            <a:endParaRPr sz="1800">
              <a:solidFill>
                <a:schemeClr val="accent3"/>
              </a:solidFill>
              <a:latin typeface="Proxima Nova"/>
              <a:ea typeface="Proxima Nova"/>
              <a:cs typeface="Proxima Nova"/>
              <a:sym typeface="Proxima Nova"/>
            </a:endParaRPr>
          </a:p>
        </p:txBody>
      </p:sp>
      <p:sp>
        <p:nvSpPr>
          <p:cNvPr id="62" name="Google Shape;62;p13"/>
          <p:cNvSpPr txBox="1"/>
          <p:nvPr/>
        </p:nvSpPr>
        <p:spPr>
          <a:xfrm>
            <a:off x="3384400" y="3812325"/>
            <a:ext cx="28758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accent3"/>
                </a:solidFill>
                <a:latin typeface="Proxima Nova"/>
                <a:ea typeface="Proxima Nova"/>
                <a:cs typeface="Proxima Nova"/>
                <a:sym typeface="Proxima Nova"/>
              </a:rPr>
              <a:t>Daniel Sánchez de la Cruz</a:t>
            </a:r>
            <a:endParaRPr sz="18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800">
                <a:solidFill>
                  <a:schemeClr val="accent3"/>
                </a:solidFill>
                <a:latin typeface="Proxima Nova"/>
                <a:ea typeface="Proxima Nova"/>
                <a:cs typeface="Proxima Nova"/>
                <a:sym typeface="Proxima Nova"/>
              </a:rPr>
              <a:t>Jackson Xiao</a:t>
            </a:r>
            <a:endParaRPr sz="1800">
              <a:solidFill>
                <a:schemeClr val="accent3"/>
              </a:solidFill>
              <a:latin typeface="Proxima Nova"/>
              <a:ea typeface="Proxima Nova"/>
              <a:cs typeface="Proxima Nova"/>
              <a:sym typeface="Proxima Nova"/>
            </a:endParaRPr>
          </a:p>
        </p:txBody>
      </p:sp>
      <p:sp>
        <p:nvSpPr>
          <p:cNvPr id="63" name="Google Shape;63;p13"/>
          <p:cNvSpPr txBox="1"/>
          <p:nvPr/>
        </p:nvSpPr>
        <p:spPr>
          <a:xfrm>
            <a:off x="6260200" y="3812325"/>
            <a:ext cx="21393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t/>
            </a:r>
            <a:endParaRPr sz="1800">
              <a:solidFill>
                <a:schemeClr val="accent3"/>
              </a:solidFill>
              <a:latin typeface="Proxima Nova"/>
              <a:ea typeface="Proxima Nova"/>
              <a:cs typeface="Proxima Nova"/>
              <a:sym typeface="Proxima Nova"/>
            </a:endParaRPr>
          </a:p>
        </p:txBody>
      </p:sp>
      <p:sp>
        <p:nvSpPr>
          <p:cNvPr id="64" name="Google Shape;64;p13"/>
          <p:cNvSpPr txBox="1"/>
          <p:nvPr/>
        </p:nvSpPr>
        <p:spPr>
          <a:xfrm>
            <a:off x="6423150" y="3812325"/>
            <a:ext cx="28758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sz="1800">
                <a:solidFill>
                  <a:schemeClr val="accent3"/>
                </a:solidFill>
                <a:latin typeface="Proxima Nova"/>
                <a:ea typeface="Proxima Nova"/>
                <a:cs typeface="Proxima Nova"/>
                <a:sym typeface="Proxima Nova"/>
              </a:rPr>
              <a:t>József Iván Gafo</a:t>
            </a:r>
            <a:endParaRPr sz="1800">
              <a:solidFill>
                <a:schemeClr val="accent3"/>
              </a:solidFill>
              <a:latin typeface="Proxima Nova"/>
              <a:ea typeface="Proxima Nova"/>
              <a:cs typeface="Proxima Nova"/>
              <a:sym typeface="Proxima Nova"/>
            </a:endParaRPr>
          </a:p>
        </p:txBody>
      </p:sp>
      <p:pic>
        <p:nvPicPr>
          <p:cNvPr id="65" name="Google Shape;65;p13"/>
          <p:cNvPicPr preferRelativeResize="0"/>
          <p:nvPr/>
        </p:nvPicPr>
        <p:blipFill>
          <a:blip r:embed="rId3">
            <a:alphaModFix/>
          </a:blip>
          <a:stretch>
            <a:fillRect/>
          </a:stretch>
        </p:blipFill>
        <p:spPr>
          <a:xfrm>
            <a:off x="108775" y="124325"/>
            <a:ext cx="991075" cy="991075"/>
          </a:xfrm>
          <a:prstGeom prst="rect">
            <a:avLst/>
          </a:prstGeom>
          <a:noFill/>
          <a:ln>
            <a:noFill/>
          </a:ln>
        </p:spPr>
      </p:pic>
      <p:sp>
        <p:nvSpPr>
          <p:cNvPr id="66" name="Google Shape;66;p13"/>
          <p:cNvSpPr txBox="1"/>
          <p:nvPr/>
        </p:nvSpPr>
        <p:spPr>
          <a:xfrm>
            <a:off x="3014200" y="152425"/>
            <a:ext cx="3000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4800">
                <a:solidFill>
                  <a:schemeClr val="lt1"/>
                </a:solidFill>
                <a:latin typeface="Proxima Nova"/>
                <a:ea typeface="Proxima Nova"/>
                <a:cs typeface="Proxima Nova"/>
                <a:sym typeface="Proxima Nova"/>
              </a:rPr>
              <a:t>MSCI 446</a:t>
            </a:r>
            <a:endParaRPr sz="4800">
              <a:solidFill>
                <a:schemeClr val="lt1"/>
              </a:solidFill>
              <a:latin typeface="Proxima Nova"/>
              <a:ea typeface="Proxima Nova"/>
              <a:cs typeface="Proxima Nova"/>
              <a:sym typeface="Proxima Nova"/>
            </a:endParaRPr>
          </a:p>
        </p:txBody>
      </p:sp>
      <p:sp>
        <p:nvSpPr>
          <p:cNvPr id="67" name="Google Shape;67;p13"/>
          <p:cNvSpPr txBox="1"/>
          <p:nvPr/>
        </p:nvSpPr>
        <p:spPr>
          <a:xfrm>
            <a:off x="150" y="1728075"/>
            <a:ext cx="9143700" cy="1262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3500">
                <a:solidFill>
                  <a:schemeClr val="lt1"/>
                </a:solidFill>
                <a:latin typeface="Proxima Nova"/>
                <a:ea typeface="Proxima Nova"/>
                <a:cs typeface="Proxima Nova"/>
                <a:sym typeface="Proxima Nova"/>
              </a:rPr>
              <a:t>Empirical Evaluation </a:t>
            </a:r>
            <a:r>
              <a:rPr lang="es" sz="3500">
                <a:solidFill>
                  <a:schemeClr val="lt1"/>
                </a:solidFill>
                <a:latin typeface="Proxima Nova"/>
                <a:ea typeface="Proxima Nova"/>
                <a:cs typeface="Proxima Nova"/>
                <a:sym typeface="Proxima Nova"/>
              </a:rPr>
              <a:t>P</a:t>
            </a:r>
            <a:r>
              <a:rPr lang="es" sz="3500">
                <a:solidFill>
                  <a:schemeClr val="lt1"/>
                </a:solidFill>
                <a:latin typeface="Proxima Nova"/>
                <a:ea typeface="Proxima Nova"/>
                <a:cs typeface="Proxima Nova"/>
                <a:sym typeface="Proxima Nova"/>
              </a:rPr>
              <a:t>roject</a:t>
            </a:r>
            <a:endParaRPr sz="3500">
              <a:solidFill>
                <a:schemeClr val="lt1"/>
              </a:solidFill>
              <a:latin typeface="Proxima Nova"/>
              <a:ea typeface="Proxima Nova"/>
              <a:cs typeface="Proxima Nova"/>
              <a:sym typeface="Proxima Nova"/>
            </a:endParaRPr>
          </a:p>
          <a:p>
            <a:pPr indent="0" lvl="0" marL="0" rtl="0" algn="ctr">
              <a:spcBef>
                <a:spcPts val="0"/>
              </a:spcBef>
              <a:spcAft>
                <a:spcPts val="0"/>
              </a:spcAft>
              <a:buNone/>
            </a:pPr>
            <a:r>
              <a:rPr lang="es" sz="3500">
                <a:solidFill>
                  <a:schemeClr val="lt1"/>
                </a:solidFill>
                <a:latin typeface="Proxima Nova"/>
                <a:ea typeface="Proxima Nova"/>
                <a:cs typeface="Proxima Nova"/>
                <a:sym typeface="Proxima Nova"/>
              </a:rPr>
              <a:t>Winter 2024</a:t>
            </a:r>
            <a:endParaRPr sz="3500">
              <a:solidFill>
                <a:schemeClr val="lt1"/>
              </a:solidFill>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Polynomial Features Regression:</a:t>
            </a:r>
            <a:r>
              <a:rPr lang="es"/>
              <a:t> Results and Evaluation</a:t>
            </a:r>
            <a:endParaRPr/>
          </a:p>
        </p:txBody>
      </p:sp>
      <p:sp>
        <p:nvSpPr>
          <p:cNvPr id="152" name="Google Shape;152;p22"/>
          <p:cNvSpPr txBox="1"/>
          <p:nvPr>
            <p:ph idx="1" type="body"/>
          </p:nvPr>
        </p:nvSpPr>
        <p:spPr>
          <a:xfrm>
            <a:off x="311700" y="1443450"/>
            <a:ext cx="8520600" cy="13536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sz="1400"/>
              <a:t>Train MAE: 0.020848664665763</a:t>
            </a:r>
            <a:endParaRPr sz="1400"/>
          </a:p>
          <a:p>
            <a:pPr indent="-317500" lvl="0" marL="457200" rtl="0" algn="l">
              <a:spcBef>
                <a:spcPts val="0"/>
              </a:spcBef>
              <a:spcAft>
                <a:spcPts val="0"/>
              </a:spcAft>
              <a:buSzPts val="1400"/>
              <a:buChar char="●"/>
            </a:pPr>
            <a:r>
              <a:rPr lang="es" sz="1400"/>
              <a:t>Train MSE: 0.001621607421188509</a:t>
            </a:r>
            <a:endParaRPr sz="1400"/>
          </a:p>
          <a:p>
            <a:pPr indent="-317500" lvl="0" marL="457200" rtl="0" algn="l">
              <a:spcBef>
                <a:spcPts val="0"/>
              </a:spcBef>
              <a:spcAft>
                <a:spcPts val="0"/>
              </a:spcAft>
              <a:buSzPts val="1400"/>
              <a:buChar char="●"/>
            </a:pPr>
            <a:r>
              <a:rPr lang="es" sz="1400"/>
              <a:t>Test MAE:  0.021037588927001017</a:t>
            </a:r>
            <a:endParaRPr sz="1400"/>
          </a:p>
          <a:p>
            <a:pPr indent="-317500" lvl="0" marL="457200" rtl="0" algn="l">
              <a:spcBef>
                <a:spcPts val="0"/>
              </a:spcBef>
              <a:spcAft>
                <a:spcPts val="0"/>
              </a:spcAft>
              <a:buSzPts val="1400"/>
              <a:buChar char="●"/>
            </a:pPr>
            <a:r>
              <a:rPr lang="es" sz="1400"/>
              <a:t>Test MSE:  0.0015678909147056905</a:t>
            </a:r>
            <a:endParaRPr sz="1400"/>
          </a:p>
        </p:txBody>
      </p:sp>
      <p:sp>
        <p:nvSpPr>
          <p:cNvPr id="153" name="Google Shape;153;p22"/>
          <p:cNvSpPr txBox="1"/>
          <p:nvPr/>
        </p:nvSpPr>
        <p:spPr>
          <a:xfrm>
            <a:off x="311700" y="11879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Mean errors</a:t>
            </a:r>
            <a:endParaRPr sz="1800">
              <a:solidFill>
                <a:schemeClr val="dk1"/>
              </a:solidFill>
              <a:latin typeface="Proxima Nova"/>
              <a:ea typeface="Proxima Nova"/>
              <a:cs typeface="Proxima Nova"/>
              <a:sym typeface="Proxima Nova"/>
            </a:endParaRPr>
          </a:p>
        </p:txBody>
      </p:sp>
      <p:sp>
        <p:nvSpPr>
          <p:cNvPr id="154" name="Google Shape;154;p22"/>
          <p:cNvSpPr txBox="1"/>
          <p:nvPr/>
        </p:nvSpPr>
        <p:spPr>
          <a:xfrm>
            <a:off x="311700" y="29135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Evaluation of the results</a:t>
            </a:r>
            <a:endParaRPr sz="1800">
              <a:solidFill>
                <a:schemeClr val="dk1"/>
              </a:solidFill>
              <a:latin typeface="Proxima Nova"/>
              <a:ea typeface="Proxima Nova"/>
              <a:cs typeface="Proxima Nova"/>
              <a:sym typeface="Proxima Nova"/>
            </a:endParaRPr>
          </a:p>
        </p:txBody>
      </p:sp>
      <p:sp>
        <p:nvSpPr>
          <p:cNvPr id="155" name="Google Shape;155;p22"/>
          <p:cNvSpPr txBox="1"/>
          <p:nvPr/>
        </p:nvSpPr>
        <p:spPr>
          <a:xfrm>
            <a:off x="311700" y="3166350"/>
            <a:ext cx="8679900" cy="129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accent3"/>
                </a:solidFill>
                <a:latin typeface="Proxima Nova"/>
                <a:ea typeface="Proxima Nova"/>
                <a:cs typeface="Proxima Nova"/>
                <a:sym typeface="Proxima Nova"/>
              </a:rPr>
              <a:t>Again, b</a:t>
            </a:r>
            <a:r>
              <a:rPr lang="es">
                <a:solidFill>
                  <a:schemeClr val="accent3"/>
                </a:solidFill>
                <a:latin typeface="Proxima Nova"/>
                <a:ea typeface="Proxima Nova"/>
                <a:cs typeface="Proxima Nova"/>
                <a:sym typeface="Proxima Nova"/>
              </a:rPr>
              <a:t>oth the training and test MAE and MSE have similar values, suggesting that the model is neither overfitting nor underfitting.</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s">
                <a:solidFill>
                  <a:schemeClr val="accent3"/>
                </a:solidFill>
                <a:latin typeface="Proxima Nova"/>
                <a:ea typeface="Proxima Nova"/>
                <a:cs typeface="Proxima Nova"/>
                <a:sym typeface="Proxima Nova"/>
              </a:rPr>
              <a:t>On average, the model's predictions are off by only around 2% of the total scaled house price range, obtaining an improvement of 0.2% over the linear regression model.</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Bibliography</a:t>
            </a:r>
            <a:endParaRPr/>
          </a:p>
        </p:txBody>
      </p:sp>
      <p:sp>
        <p:nvSpPr>
          <p:cNvPr id="161" name="Google Shape;161;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s" u="sng">
                <a:solidFill>
                  <a:schemeClr val="hlink"/>
                </a:solidFill>
                <a:hlinkClick r:id="rId3"/>
              </a:rPr>
              <a:t>House Sales in Ontario</a:t>
            </a:r>
            <a:endParaRPr/>
          </a:p>
          <a:p>
            <a:pPr indent="-342900" lvl="0" marL="457200" rtl="0" algn="l">
              <a:spcBef>
                <a:spcPts val="0"/>
              </a:spcBef>
              <a:spcAft>
                <a:spcPts val="0"/>
              </a:spcAft>
              <a:buSzPts val="1800"/>
              <a:buChar char="●"/>
            </a:pPr>
            <a:r>
              <a:rPr lang="es" u="sng">
                <a:solidFill>
                  <a:schemeClr val="hlink"/>
                </a:solidFill>
                <a:hlinkClick r:id="rId4"/>
              </a:rPr>
              <a:t>Canadian house prices for top cities</a:t>
            </a:r>
            <a:endParaRPr/>
          </a:p>
          <a:p>
            <a:pPr indent="-342900" lvl="0" marL="457200" rtl="0" algn="l">
              <a:spcBef>
                <a:spcPts val="0"/>
              </a:spcBef>
              <a:spcAft>
                <a:spcPts val="0"/>
              </a:spcAft>
              <a:buSzPts val="1800"/>
              <a:buChar char="●"/>
            </a:pPr>
            <a:r>
              <a:rPr lang="es" u="sng">
                <a:solidFill>
                  <a:schemeClr val="hlink"/>
                </a:solidFill>
                <a:hlinkClick r:id="rId5"/>
              </a:rPr>
              <a:t>Housing Affordability in Canada</a:t>
            </a:r>
            <a:endParaRPr/>
          </a:p>
          <a:p>
            <a:pPr indent="-342900" lvl="0" marL="457200" rtl="0" algn="l">
              <a:spcBef>
                <a:spcPts val="0"/>
              </a:spcBef>
              <a:spcAft>
                <a:spcPts val="0"/>
              </a:spcAft>
              <a:buSzPts val="1800"/>
              <a:buChar char="●"/>
            </a:pPr>
            <a:r>
              <a:rPr lang="es" u="sng">
                <a:solidFill>
                  <a:schemeClr val="hlink"/>
                </a:solidFill>
                <a:hlinkClick r:id="rId6"/>
              </a:rPr>
              <a:t>House Sales in Ontario - Data Analysis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Goal and Problem</a:t>
            </a:r>
            <a:endParaRPr/>
          </a:p>
        </p:txBody>
      </p:sp>
      <p:sp>
        <p:nvSpPr>
          <p:cNvPr id="73" name="Google Shape;7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200">
                <a:solidFill>
                  <a:schemeClr val="accent2"/>
                </a:solidFill>
                <a:highlight>
                  <a:schemeClr val="lt1"/>
                </a:highlight>
                <a:latin typeface="Proxima Nova Semibold"/>
                <a:ea typeface="Proxima Nova Semibold"/>
                <a:cs typeface="Proxima Nova Semibold"/>
                <a:sym typeface="Proxima Nova Semibold"/>
              </a:rPr>
              <a:t>For this project, we are planning on doing an empirical evaluation. The area of interest for our project is to propose a Machine Learning algorithm that will predict the house prices in the Ontario Region for the year 2024.</a:t>
            </a:r>
            <a:endParaRPr sz="1200">
              <a:solidFill>
                <a:schemeClr val="accent2"/>
              </a:solidFill>
              <a:highlight>
                <a:schemeClr val="lt1"/>
              </a:highlight>
              <a:latin typeface="Proxima Nova Semibold"/>
              <a:ea typeface="Proxima Nova Semibold"/>
              <a:cs typeface="Proxima Nova Semibold"/>
              <a:sym typeface="Proxima Nova Semibold"/>
            </a:endParaRPr>
          </a:p>
          <a:p>
            <a:pPr indent="0" lvl="0" marL="0" rtl="0" algn="l">
              <a:spcBef>
                <a:spcPts val="1200"/>
              </a:spcBef>
              <a:spcAft>
                <a:spcPts val="0"/>
              </a:spcAft>
              <a:buNone/>
            </a:pPr>
            <a:r>
              <a:rPr lang="es" sz="1200">
                <a:solidFill>
                  <a:schemeClr val="accent2"/>
                </a:solidFill>
                <a:highlight>
                  <a:schemeClr val="lt1"/>
                </a:highlight>
                <a:latin typeface="Proxima Nova Semibold"/>
                <a:ea typeface="Proxima Nova Semibold"/>
                <a:cs typeface="Proxima Nova Semibold"/>
                <a:sym typeface="Proxima Nova Semibold"/>
              </a:rPr>
              <a:t>The ability to predict future housing prices is important to the government, financial institutions, homeowners and homebuyers, and the general economy. The government may use the predictions as a factor that influences the interest rate set forth by the Bank of Canada. This interest rate is used as the benchmark that banks, lenders, and other financial institutions use to set interest rates for loans, mortgages, and all other lending products. Homeowners and homebuyers can use this data to predict the best times to sell/buy property.</a:t>
            </a:r>
            <a:endParaRPr sz="1200">
              <a:solidFill>
                <a:schemeClr val="accent2"/>
              </a:solidFill>
              <a:highlight>
                <a:schemeClr val="lt1"/>
              </a:highlight>
              <a:latin typeface="Proxima Nova Semibold"/>
              <a:ea typeface="Proxima Nova Semibold"/>
              <a:cs typeface="Proxima Nova Semibold"/>
              <a:sym typeface="Proxima Nova Semibold"/>
            </a:endParaRPr>
          </a:p>
          <a:p>
            <a:pPr indent="0" lvl="0" marL="0" rtl="0" algn="l">
              <a:spcBef>
                <a:spcPts val="1200"/>
              </a:spcBef>
              <a:spcAft>
                <a:spcPts val="1200"/>
              </a:spcAft>
              <a:buNone/>
            </a:pPr>
            <a:r>
              <a:rPr lang="es" sz="1200">
                <a:solidFill>
                  <a:schemeClr val="accent2"/>
                </a:solidFill>
                <a:highlight>
                  <a:schemeClr val="lt1"/>
                </a:highlight>
                <a:latin typeface="Proxima Nova Semibold"/>
                <a:ea typeface="Proxima Nova Semibold"/>
                <a:cs typeface="Proxima Nova Semibold"/>
                <a:sym typeface="Proxima Nova Semibold"/>
              </a:rPr>
              <a:t>With houses representing such a large portion of an individual/family’s financial assets (especially at younger ages), this data could determine their confidence to spend for upcoming years and gain an understanding of their financial security. Corporations such as investment banks could use these predictions to understand economic trends. Housing prices are typically tied to the economy, and investment banks may take this data into consideration when deciding on their investment strategies for the upcoming years.</a:t>
            </a:r>
            <a:endParaRPr sz="1200">
              <a:solidFill>
                <a:schemeClr val="accent2"/>
              </a:solidFill>
              <a:highlight>
                <a:schemeClr val="lt1"/>
              </a:highlight>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Datasets</a:t>
            </a:r>
            <a:endParaRPr/>
          </a:p>
        </p:txBody>
      </p:sp>
      <p:sp>
        <p:nvSpPr>
          <p:cNvPr id="79" name="Google Shape;7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The raw dataset was obtained from Kaggle. It contains data across Canada that could be relevant to housing </a:t>
            </a:r>
            <a:r>
              <a:rPr lang="es" sz="1400"/>
              <a:t>prices such as number of bedrooms, number of bathrooms, city and other information such as longitude, latitude, province, address, median family income, and population (of the city).</a:t>
            </a:r>
            <a:endParaRPr sz="1400"/>
          </a:p>
          <a:p>
            <a:pPr indent="0" lvl="0" marL="0" rtl="0" algn="l">
              <a:spcBef>
                <a:spcPts val="1200"/>
              </a:spcBef>
              <a:spcAft>
                <a:spcPts val="1200"/>
              </a:spcAft>
              <a:buNone/>
            </a:pPr>
            <a:r>
              <a:rPr lang="es" sz="1400"/>
              <a:t>We took this raw dataset and cleaned it by removing certain rows and modifying the location feature to only contain data for cities in Ontario. To properly utilize location as a feature for our models, we used one-hot encoding and created dummy variables.</a:t>
            </a:r>
            <a:endParaRPr sz="1400"/>
          </a:p>
        </p:txBody>
      </p:sp>
      <p:pic>
        <p:nvPicPr>
          <p:cNvPr id="80" name="Google Shape;80;p15"/>
          <p:cNvPicPr preferRelativeResize="0"/>
          <p:nvPr/>
        </p:nvPicPr>
        <p:blipFill>
          <a:blip r:embed="rId3">
            <a:alphaModFix/>
          </a:blip>
          <a:stretch>
            <a:fillRect/>
          </a:stretch>
        </p:blipFill>
        <p:spPr>
          <a:xfrm>
            <a:off x="3954451" y="2897463"/>
            <a:ext cx="4020274" cy="2093325"/>
          </a:xfrm>
          <a:prstGeom prst="rect">
            <a:avLst/>
          </a:prstGeom>
          <a:noFill/>
          <a:ln>
            <a:noFill/>
          </a:ln>
        </p:spPr>
      </p:pic>
      <p:sp>
        <p:nvSpPr>
          <p:cNvPr id="81" name="Google Shape;81;p15"/>
          <p:cNvSpPr txBox="1"/>
          <p:nvPr/>
        </p:nvSpPr>
        <p:spPr>
          <a:xfrm>
            <a:off x="8081050" y="3591900"/>
            <a:ext cx="432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 sz="1800">
                <a:solidFill>
                  <a:schemeClr val="accent3"/>
                </a:solidFill>
                <a:latin typeface="Proxima Nova"/>
                <a:ea typeface="Proxima Nova"/>
                <a:cs typeface="Proxima Nova"/>
                <a:sym typeface="Proxima Nova"/>
              </a:rPr>
              <a:t>…</a:t>
            </a:r>
            <a:endParaRPr sz="1800">
              <a:solidFill>
                <a:schemeClr val="accent3"/>
              </a:solidFill>
              <a:latin typeface="Proxima Nova"/>
              <a:ea typeface="Proxima Nova"/>
              <a:cs typeface="Proxima Nova"/>
              <a:sym typeface="Proxima Nova"/>
            </a:endParaRPr>
          </a:p>
        </p:txBody>
      </p:sp>
      <p:cxnSp>
        <p:nvCxnSpPr>
          <p:cNvPr id="82" name="Google Shape;82;p15"/>
          <p:cNvCxnSpPr>
            <a:stCxn id="83" idx="3"/>
            <a:endCxn id="80" idx="1"/>
          </p:cNvCxnSpPr>
          <p:nvPr/>
        </p:nvCxnSpPr>
        <p:spPr>
          <a:xfrm>
            <a:off x="2064451" y="3944125"/>
            <a:ext cx="1890000" cy="0"/>
          </a:xfrm>
          <a:prstGeom prst="straightConnector1">
            <a:avLst/>
          </a:prstGeom>
          <a:noFill/>
          <a:ln cap="flat" cmpd="sng" w="9525">
            <a:solidFill>
              <a:schemeClr val="dk2"/>
            </a:solidFill>
            <a:prstDash val="solid"/>
            <a:round/>
            <a:headEnd len="med" w="med" type="none"/>
            <a:tailEnd len="med" w="med" type="triangle"/>
          </a:ln>
        </p:spPr>
      </p:cxnSp>
      <p:pic>
        <p:nvPicPr>
          <p:cNvPr id="84" name="Google Shape;84;p15"/>
          <p:cNvPicPr preferRelativeResize="0"/>
          <p:nvPr/>
        </p:nvPicPr>
        <p:blipFill>
          <a:blip r:embed="rId4">
            <a:alphaModFix/>
          </a:blip>
          <a:stretch>
            <a:fillRect/>
          </a:stretch>
        </p:blipFill>
        <p:spPr>
          <a:xfrm>
            <a:off x="1836900" y="2897486"/>
            <a:ext cx="308720" cy="20933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Raw Dataset</a:t>
            </a:r>
            <a:endParaRPr/>
          </a:p>
        </p:txBody>
      </p:sp>
      <p:pic>
        <p:nvPicPr>
          <p:cNvPr id="90" name="Google Shape;90;p16"/>
          <p:cNvPicPr preferRelativeResize="0"/>
          <p:nvPr/>
        </p:nvPicPr>
        <p:blipFill rotWithShape="1">
          <a:blip r:embed="rId3">
            <a:alphaModFix/>
          </a:blip>
          <a:srcRect b="37445" l="0" r="0" t="0"/>
          <a:stretch/>
        </p:blipFill>
        <p:spPr>
          <a:xfrm>
            <a:off x="2570025" y="3063550"/>
            <a:ext cx="6461774" cy="1874650"/>
          </a:xfrm>
          <a:prstGeom prst="rect">
            <a:avLst/>
          </a:prstGeom>
          <a:noFill/>
          <a:ln>
            <a:noFill/>
          </a:ln>
        </p:spPr>
      </p:pic>
      <p:sp>
        <p:nvSpPr>
          <p:cNvPr id="91" name="Google Shape;91;p16"/>
          <p:cNvSpPr txBox="1"/>
          <p:nvPr/>
        </p:nvSpPr>
        <p:spPr>
          <a:xfrm>
            <a:off x="311700" y="2694250"/>
            <a:ext cx="1738200" cy="6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Number of Rows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800">
                <a:solidFill>
                  <a:schemeClr val="dk1"/>
                </a:solidFill>
                <a:latin typeface="Proxima Nova"/>
                <a:ea typeface="Proxima Nova"/>
                <a:cs typeface="Proxima Nova"/>
                <a:sym typeface="Proxima Nova"/>
              </a:rPr>
              <a:t>34,588</a:t>
            </a:r>
            <a:endParaRPr sz="1800">
              <a:solidFill>
                <a:schemeClr val="dk1"/>
              </a:solidFill>
              <a:latin typeface="Proxima Nova"/>
              <a:ea typeface="Proxima Nova"/>
              <a:cs typeface="Proxima Nova"/>
              <a:sym typeface="Proxima Nova"/>
            </a:endParaRPr>
          </a:p>
        </p:txBody>
      </p:sp>
      <p:sp>
        <p:nvSpPr>
          <p:cNvPr id="92" name="Google Shape;92;p16"/>
          <p:cNvSpPr txBox="1"/>
          <p:nvPr/>
        </p:nvSpPr>
        <p:spPr>
          <a:xfrm>
            <a:off x="311700" y="1078650"/>
            <a:ext cx="3015000" cy="14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Column Names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City				</a:t>
            </a:r>
            <a:r>
              <a:rPr b="1" lang="es" sz="1200">
                <a:solidFill>
                  <a:schemeClr val="accent3"/>
                </a:solidFill>
                <a:latin typeface="Proxima Nova"/>
                <a:ea typeface="Proxima Nova"/>
                <a:cs typeface="Proxima Nova"/>
                <a:sym typeface="Proxima Nova"/>
              </a:rPr>
              <a:t>string</a:t>
            </a:r>
            <a:endParaRPr b="1"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Price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Address			</a:t>
            </a:r>
            <a:r>
              <a:rPr b="1" lang="es" sz="1200">
                <a:solidFill>
                  <a:schemeClr val="accent3"/>
                </a:solidFill>
                <a:latin typeface="Proxima Nova"/>
                <a:ea typeface="Proxima Nova"/>
                <a:cs typeface="Proxima Nova"/>
                <a:sym typeface="Proxima Nova"/>
              </a:rPr>
              <a:t>string</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Number_Beds		</a:t>
            </a:r>
            <a:r>
              <a:rPr b="1" lang="es" sz="1200">
                <a:solidFill>
                  <a:schemeClr val="accent3"/>
                </a:solidFill>
                <a:latin typeface="Proxima Nova"/>
                <a:ea typeface="Proxima Nova"/>
                <a:cs typeface="Proxima Nova"/>
                <a:sym typeface="Proxima Nova"/>
              </a:rPr>
              <a:t>number</a:t>
            </a:r>
            <a:endParaRPr b="1" sz="1200">
              <a:solidFill>
                <a:schemeClr val="accent3"/>
              </a:solidFill>
              <a:latin typeface="Proxima Nova"/>
              <a:ea typeface="Proxima Nova"/>
              <a:cs typeface="Proxima Nova"/>
              <a:sym typeface="Proxima Nova"/>
            </a:endParaRPr>
          </a:p>
        </p:txBody>
      </p:sp>
      <p:sp>
        <p:nvSpPr>
          <p:cNvPr id="93" name="Google Shape;93;p16"/>
          <p:cNvSpPr txBox="1"/>
          <p:nvPr/>
        </p:nvSpPr>
        <p:spPr>
          <a:xfrm>
            <a:off x="3202200" y="1078650"/>
            <a:ext cx="2739600" cy="149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Column Names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Number_Baths		</a:t>
            </a:r>
            <a:r>
              <a:rPr b="1" lang="es" sz="1200">
                <a:solidFill>
                  <a:schemeClr val="accent3"/>
                </a:solidFill>
                <a:latin typeface="Proxima Nova"/>
                <a:ea typeface="Proxima Nova"/>
                <a:cs typeface="Proxima Nova"/>
                <a:sym typeface="Proxima Nova"/>
              </a:rPr>
              <a:t>number</a:t>
            </a:r>
            <a:endParaRPr b="1"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Province			</a:t>
            </a:r>
            <a:r>
              <a:rPr b="1" lang="es" sz="1200">
                <a:solidFill>
                  <a:schemeClr val="accent3"/>
                </a:solidFill>
                <a:latin typeface="Proxima Nova"/>
                <a:ea typeface="Proxima Nova"/>
                <a:cs typeface="Proxima Nova"/>
                <a:sym typeface="Proxima Nova"/>
              </a:rPr>
              <a:t>string</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Population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Latitude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p:txBody>
      </p:sp>
      <p:sp>
        <p:nvSpPr>
          <p:cNvPr id="94" name="Google Shape;94;p16"/>
          <p:cNvSpPr txBox="1"/>
          <p:nvPr/>
        </p:nvSpPr>
        <p:spPr>
          <a:xfrm>
            <a:off x="2428450" y="2694238"/>
            <a:ext cx="1171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Sample Rows</a:t>
            </a:r>
            <a:endParaRPr sz="1600">
              <a:solidFill>
                <a:schemeClr val="dk2"/>
              </a:solidFill>
              <a:latin typeface="Proxima Nova"/>
              <a:ea typeface="Proxima Nova"/>
              <a:cs typeface="Proxima Nova"/>
              <a:sym typeface="Proxima Nova"/>
            </a:endParaRPr>
          </a:p>
        </p:txBody>
      </p:sp>
      <p:sp>
        <p:nvSpPr>
          <p:cNvPr id="95" name="Google Shape;95;p16"/>
          <p:cNvSpPr txBox="1"/>
          <p:nvPr/>
        </p:nvSpPr>
        <p:spPr>
          <a:xfrm>
            <a:off x="6150900" y="1078650"/>
            <a:ext cx="2681400" cy="12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Column Names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Longitude</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n</a:t>
            </a:r>
            <a:r>
              <a:rPr b="1" lang="es" sz="1200">
                <a:solidFill>
                  <a:schemeClr val="accent3"/>
                </a:solidFill>
                <a:latin typeface="Proxima Nova"/>
                <a:ea typeface="Proxima Nova"/>
                <a:cs typeface="Proxima Nova"/>
                <a:sym typeface="Proxima Nova"/>
              </a:rPr>
              <a:t>umber</a:t>
            </a:r>
            <a:endParaRPr b="1"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Median_			</a:t>
            </a:r>
            <a:r>
              <a:rPr b="1" lang="es" sz="1200">
                <a:solidFill>
                  <a:schemeClr val="accent3"/>
                </a:solidFill>
                <a:latin typeface="Proxima Nova"/>
                <a:ea typeface="Proxima Nova"/>
                <a:cs typeface="Proxima Nova"/>
                <a:sym typeface="Proxima Nova"/>
              </a:rPr>
              <a:t>number</a:t>
            </a:r>
            <a:endParaRPr b="1"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Family_Income</a:t>
            </a:r>
            <a:endParaRPr sz="1600">
              <a:solidFill>
                <a:schemeClr val="dk1"/>
              </a:solidFill>
              <a:latin typeface="Proxima Nova"/>
              <a:ea typeface="Proxima Nova"/>
              <a:cs typeface="Proxima Nova"/>
              <a:sym typeface="Proxima Nova"/>
            </a:endParaRPr>
          </a:p>
        </p:txBody>
      </p:sp>
      <p:sp>
        <p:nvSpPr>
          <p:cNvPr id="96" name="Google Shape;96;p16"/>
          <p:cNvSpPr txBox="1"/>
          <p:nvPr/>
        </p:nvSpPr>
        <p:spPr>
          <a:xfrm>
            <a:off x="311700" y="3663825"/>
            <a:ext cx="1738200" cy="8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Source (link)</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900">
                <a:solidFill>
                  <a:schemeClr val="dk1"/>
                </a:solidFill>
                <a:latin typeface="Proxima Nova"/>
                <a:ea typeface="Proxima Nova"/>
                <a:cs typeface="Proxima Nova"/>
                <a:sym typeface="Proxima Nova"/>
              </a:rPr>
              <a:t>https://www.kaggle.com/datasets/jeremylarcher/canadian-house-prices-for-top-cities</a:t>
            </a:r>
            <a:endParaRPr sz="900">
              <a:solidFill>
                <a:schemeClr val="dk1"/>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Cleaned</a:t>
            </a:r>
            <a:r>
              <a:rPr lang="es"/>
              <a:t> Dataset</a:t>
            </a:r>
            <a:endParaRPr/>
          </a:p>
        </p:txBody>
      </p:sp>
      <p:sp>
        <p:nvSpPr>
          <p:cNvPr id="102" name="Google Shape;102;p17"/>
          <p:cNvSpPr txBox="1"/>
          <p:nvPr/>
        </p:nvSpPr>
        <p:spPr>
          <a:xfrm>
            <a:off x="311700" y="2694250"/>
            <a:ext cx="1738200" cy="67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Number of Rows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800">
                <a:solidFill>
                  <a:schemeClr val="dk1"/>
                </a:solidFill>
                <a:latin typeface="Proxima Nova"/>
                <a:ea typeface="Proxima Nova"/>
                <a:cs typeface="Proxima Nova"/>
                <a:sym typeface="Proxima Nova"/>
              </a:rPr>
              <a:t>14,</a:t>
            </a:r>
            <a:r>
              <a:rPr lang="es" sz="1800">
                <a:solidFill>
                  <a:schemeClr val="dk1"/>
                </a:solidFill>
                <a:latin typeface="Proxima Nova"/>
                <a:ea typeface="Proxima Nova"/>
                <a:cs typeface="Proxima Nova"/>
                <a:sym typeface="Proxima Nova"/>
              </a:rPr>
              <a:t>0</a:t>
            </a:r>
            <a:r>
              <a:rPr lang="es" sz="1800">
                <a:solidFill>
                  <a:schemeClr val="dk1"/>
                </a:solidFill>
                <a:latin typeface="Proxima Nova"/>
                <a:ea typeface="Proxima Nova"/>
                <a:cs typeface="Proxima Nova"/>
                <a:sym typeface="Proxima Nova"/>
              </a:rPr>
              <a:t>01</a:t>
            </a:r>
            <a:endParaRPr sz="1800">
              <a:solidFill>
                <a:schemeClr val="dk1"/>
              </a:solidFill>
              <a:latin typeface="Proxima Nova"/>
              <a:ea typeface="Proxima Nova"/>
              <a:cs typeface="Proxima Nova"/>
              <a:sym typeface="Proxima Nova"/>
            </a:endParaRPr>
          </a:p>
        </p:txBody>
      </p:sp>
      <p:sp>
        <p:nvSpPr>
          <p:cNvPr id="103" name="Google Shape;103;p17"/>
          <p:cNvSpPr txBox="1"/>
          <p:nvPr/>
        </p:nvSpPr>
        <p:spPr>
          <a:xfrm>
            <a:off x="311700" y="1078650"/>
            <a:ext cx="3015000" cy="12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Column Names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Price</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Number_Beds		</a:t>
            </a:r>
            <a:r>
              <a:rPr b="1" lang="es" sz="1200">
                <a:solidFill>
                  <a:schemeClr val="accent3"/>
                </a:solidFill>
                <a:latin typeface="Proxima Nova"/>
                <a:ea typeface="Proxima Nova"/>
                <a:cs typeface="Proxima Nova"/>
                <a:sym typeface="Proxima Nova"/>
              </a:rPr>
              <a:t>number</a:t>
            </a:r>
            <a:endParaRPr b="1" sz="1200">
              <a:solidFill>
                <a:schemeClr val="accent3"/>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Number_Baths		</a:t>
            </a:r>
            <a:r>
              <a:rPr b="1" lang="es" sz="1200">
                <a:solidFill>
                  <a:schemeClr val="accent3"/>
                </a:solidFill>
                <a:latin typeface="Proxima Nova"/>
                <a:ea typeface="Proxima Nova"/>
                <a:cs typeface="Proxima Nova"/>
                <a:sym typeface="Proxima Nova"/>
              </a:rPr>
              <a:t>number</a:t>
            </a:r>
            <a:endParaRPr b="1" sz="1200">
              <a:solidFill>
                <a:schemeClr val="accent3"/>
              </a:solidFill>
              <a:latin typeface="Proxima Nova"/>
              <a:ea typeface="Proxima Nova"/>
              <a:cs typeface="Proxima Nova"/>
              <a:sym typeface="Proxima Nova"/>
            </a:endParaRPr>
          </a:p>
        </p:txBody>
      </p:sp>
      <p:sp>
        <p:nvSpPr>
          <p:cNvPr id="104" name="Google Shape;104;p17"/>
          <p:cNvSpPr txBox="1"/>
          <p:nvPr/>
        </p:nvSpPr>
        <p:spPr>
          <a:xfrm>
            <a:off x="3883300" y="1078650"/>
            <a:ext cx="4709700" cy="1542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Column Names</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Dummy variables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b="1" lang="es" sz="1000">
                <a:solidFill>
                  <a:schemeClr val="accent2"/>
                </a:solidFill>
                <a:latin typeface="Proxima Nova"/>
                <a:ea typeface="Proxima Nova"/>
                <a:cs typeface="Proxima Nova"/>
                <a:sym typeface="Proxima Nova"/>
              </a:rPr>
              <a:t>Created with one-hot encoding for the following cities</a:t>
            </a:r>
            <a:endParaRPr b="1" sz="1000">
              <a:solidFill>
                <a:schemeClr val="accent2"/>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s" sz="1000">
                <a:solidFill>
                  <a:schemeClr val="accent3"/>
                </a:solidFill>
                <a:latin typeface="Proxima Nova"/>
                <a:ea typeface="Proxima Nova"/>
                <a:cs typeface="Proxima Nova"/>
                <a:sym typeface="Proxima Nova"/>
              </a:rPr>
              <a:t>Barrie, Brantford, Caledon, Guelph, Hamilton,</a:t>
            </a:r>
            <a:endParaRPr sz="1000">
              <a:solidFill>
                <a:schemeClr val="accent2"/>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s" sz="1000">
                <a:solidFill>
                  <a:schemeClr val="accent3"/>
                </a:solidFill>
                <a:latin typeface="Proxima Nova"/>
                <a:ea typeface="Proxima Nova"/>
                <a:cs typeface="Proxima Nova"/>
                <a:sym typeface="Proxima Nova"/>
              </a:rPr>
              <a:t>Kingston, Kitchener, London, Oshawa, Ottawa, </a:t>
            </a:r>
            <a:endParaRPr sz="1000">
              <a:solidFill>
                <a:schemeClr val="accent3"/>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s" sz="1000">
                <a:solidFill>
                  <a:schemeClr val="accent3"/>
                </a:solidFill>
                <a:latin typeface="Proxima Nova"/>
                <a:ea typeface="Proxima Nova"/>
                <a:cs typeface="Proxima Nova"/>
                <a:sym typeface="Proxima Nova"/>
              </a:rPr>
              <a:t>Peterborough, Sault Ste. Marie, St. Catharines, </a:t>
            </a:r>
            <a:endParaRPr sz="1000">
              <a:solidFill>
                <a:schemeClr val="accent3"/>
              </a:solidFill>
              <a:latin typeface="Proxima Nova"/>
              <a:ea typeface="Proxima Nova"/>
              <a:cs typeface="Proxima Nova"/>
              <a:sym typeface="Proxima Nova"/>
            </a:endParaRPr>
          </a:p>
          <a:p>
            <a:pPr indent="0" lvl="0" marL="0" marR="0" rtl="0" algn="l">
              <a:lnSpc>
                <a:spcPct val="115000"/>
              </a:lnSpc>
              <a:spcBef>
                <a:spcPts val="0"/>
              </a:spcBef>
              <a:spcAft>
                <a:spcPts val="0"/>
              </a:spcAft>
              <a:buNone/>
            </a:pPr>
            <a:r>
              <a:rPr lang="es" sz="1000">
                <a:solidFill>
                  <a:schemeClr val="accent3"/>
                </a:solidFill>
                <a:latin typeface="Proxima Nova"/>
                <a:ea typeface="Proxima Nova"/>
                <a:cs typeface="Proxima Nova"/>
                <a:sym typeface="Proxima Nova"/>
              </a:rPr>
              <a:t>Sudbury, Thunder Bay, Toronto, Windsor</a:t>
            </a:r>
            <a:endParaRPr sz="1000">
              <a:solidFill>
                <a:schemeClr val="accent3"/>
              </a:solidFill>
              <a:latin typeface="Proxima Nova"/>
              <a:ea typeface="Proxima Nova"/>
              <a:cs typeface="Proxima Nova"/>
              <a:sym typeface="Proxima Nova"/>
            </a:endParaRPr>
          </a:p>
        </p:txBody>
      </p:sp>
      <p:sp>
        <p:nvSpPr>
          <p:cNvPr id="105" name="Google Shape;105;p17"/>
          <p:cNvSpPr txBox="1"/>
          <p:nvPr/>
        </p:nvSpPr>
        <p:spPr>
          <a:xfrm>
            <a:off x="2428450" y="2694238"/>
            <a:ext cx="11715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Sample Rows</a:t>
            </a:r>
            <a:endParaRPr sz="1600">
              <a:solidFill>
                <a:schemeClr val="dk2"/>
              </a:solidFill>
              <a:latin typeface="Proxima Nova"/>
              <a:ea typeface="Proxima Nova"/>
              <a:cs typeface="Proxima Nova"/>
              <a:sym typeface="Proxima Nova"/>
            </a:endParaRPr>
          </a:p>
        </p:txBody>
      </p:sp>
      <p:sp>
        <p:nvSpPr>
          <p:cNvPr id="106" name="Google Shape;106;p17"/>
          <p:cNvSpPr txBox="1"/>
          <p:nvPr/>
        </p:nvSpPr>
        <p:spPr>
          <a:xfrm>
            <a:off x="311700" y="3663825"/>
            <a:ext cx="1738200" cy="85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Source (link)</a:t>
            </a:r>
            <a:endParaRPr b="1" sz="1200">
              <a:solidFill>
                <a:schemeClr val="dk2"/>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900">
                <a:solidFill>
                  <a:schemeClr val="dk1"/>
                </a:solidFill>
                <a:latin typeface="Proxima Nova"/>
                <a:ea typeface="Proxima Nova"/>
                <a:cs typeface="Proxima Nova"/>
                <a:sym typeface="Proxima Nova"/>
              </a:rPr>
              <a:t>https://www.kaggle.com/datasets/jeremylarcher/canadian-house-prices-for-top-cities</a:t>
            </a:r>
            <a:endParaRPr sz="900">
              <a:solidFill>
                <a:schemeClr val="dk1"/>
              </a:solidFill>
              <a:latin typeface="Proxima Nova"/>
              <a:ea typeface="Proxima Nova"/>
              <a:cs typeface="Proxima Nova"/>
              <a:sym typeface="Proxima Nova"/>
            </a:endParaRPr>
          </a:p>
        </p:txBody>
      </p:sp>
      <p:pic>
        <p:nvPicPr>
          <p:cNvPr id="107" name="Google Shape;107;p17"/>
          <p:cNvPicPr preferRelativeResize="0"/>
          <p:nvPr/>
        </p:nvPicPr>
        <p:blipFill>
          <a:blip r:embed="rId3">
            <a:alphaModFix/>
          </a:blip>
          <a:stretch>
            <a:fillRect/>
          </a:stretch>
        </p:blipFill>
        <p:spPr>
          <a:xfrm>
            <a:off x="2545250" y="3063550"/>
            <a:ext cx="6047755" cy="1493100"/>
          </a:xfrm>
          <a:prstGeom prst="rect">
            <a:avLst/>
          </a:prstGeom>
          <a:noFill/>
          <a:ln>
            <a:noFill/>
          </a:ln>
        </p:spPr>
      </p:pic>
      <p:sp>
        <p:nvSpPr>
          <p:cNvPr id="108" name="Google Shape;108;p17"/>
          <p:cNvSpPr txBox="1"/>
          <p:nvPr/>
        </p:nvSpPr>
        <p:spPr>
          <a:xfrm>
            <a:off x="8593000" y="3625450"/>
            <a:ext cx="3798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a:t>
            </a:r>
            <a:endParaRPr sz="1600">
              <a:solidFill>
                <a:schemeClr val="dk1"/>
              </a:solidFill>
              <a:latin typeface="Proxima Nova"/>
              <a:ea typeface="Proxima Nova"/>
              <a:cs typeface="Proxima Nova"/>
              <a:sym typeface="Proxima Nov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Machine Learning Model</a:t>
            </a:r>
            <a:endParaRPr/>
          </a:p>
        </p:txBody>
      </p:sp>
      <p:pic>
        <p:nvPicPr>
          <p:cNvPr id="114" name="Google Shape;114;p18"/>
          <p:cNvPicPr preferRelativeResize="0"/>
          <p:nvPr/>
        </p:nvPicPr>
        <p:blipFill>
          <a:blip r:embed="rId3">
            <a:alphaModFix/>
          </a:blip>
          <a:stretch>
            <a:fillRect/>
          </a:stretch>
        </p:blipFill>
        <p:spPr>
          <a:xfrm>
            <a:off x="393713" y="3032787"/>
            <a:ext cx="4169625" cy="1334800"/>
          </a:xfrm>
          <a:prstGeom prst="rect">
            <a:avLst/>
          </a:prstGeom>
          <a:noFill/>
          <a:ln>
            <a:noFill/>
          </a:ln>
        </p:spPr>
      </p:pic>
      <p:pic>
        <p:nvPicPr>
          <p:cNvPr id="115" name="Google Shape;115;p18"/>
          <p:cNvPicPr preferRelativeResize="0"/>
          <p:nvPr/>
        </p:nvPicPr>
        <p:blipFill>
          <a:blip r:embed="rId4">
            <a:alphaModFix/>
          </a:blip>
          <a:stretch>
            <a:fillRect/>
          </a:stretch>
        </p:blipFill>
        <p:spPr>
          <a:xfrm>
            <a:off x="394125" y="4367575"/>
            <a:ext cx="4168800" cy="126908"/>
          </a:xfrm>
          <a:prstGeom prst="rect">
            <a:avLst/>
          </a:prstGeom>
          <a:noFill/>
          <a:ln>
            <a:noFill/>
          </a:ln>
        </p:spPr>
      </p:pic>
      <p:sp>
        <p:nvSpPr>
          <p:cNvPr id="116" name="Google Shape;116;p18"/>
          <p:cNvSpPr txBox="1"/>
          <p:nvPr/>
        </p:nvSpPr>
        <p:spPr>
          <a:xfrm>
            <a:off x="394125" y="2663475"/>
            <a:ext cx="36273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Linear regression vs Polynomial Regression                                    </a:t>
            </a:r>
            <a:endParaRPr/>
          </a:p>
        </p:txBody>
      </p:sp>
      <p:sp>
        <p:nvSpPr>
          <p:cNvPr id="117" name="Google Shape;117;p18"/>
          <p:cNvSpPr txBox="1"/>
          <p:nvPr/>
        </p:nvSpPr>
        <p:spPr>
          <a:xfrm>
            <a:off x="393725" y="1235650"/>
            <a:ext cx="3592200" cy="120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Features</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Number_Beds</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Number_Baths</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City</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one-hot encoding</a:t>
            </a:r>
            <a:endParaRPr sz="1600">
              <a:solidFill>
                <a:schemeClr val="dk1"/>
              </a:solidFill>
              <a:latin typeface="Proxima Nova"/>
              <a:ea typeface="Proxima Nova"/>
              <a:cs typeface="Proxima Nova"/>
              <a:sym typeface="Proxima Nova"/>
            </a:endParaRPr>
          </a:p>
        </p:txBody>
      </p:sp>
      <p:sp>
        <p:nvSpPr>
          <p:cNvPr id="118" name="Google Shape;118;p18"/>
          <p:cNvSpPr txBox="1"/>
          <p:nvPr/>
        </p:nvSpPr>
        <p:spPr>
          <a:xfrm>
            <a:off x="4981725" y="1235638"/>
            <a:ext cx="1716300" cy="643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Class Label</a:t>
            </a:r>
            <a:endParaRPr sz="1600">
              <a:solidFill>
                <a:schemeClr val="dk1"/>
              </a:solidFill>
              <a:latin typeface="Proxima Nova"/>
              <a:ea typeface="Proxima Nova"/>
              <a:cs typeface="Proxima Nova"/>
              <a:sym typeface="Proxima Nova"/>
            </a:endParaRPr>
          </a:p>
          <a:p>
            <a:pPr indent="0" lvl="0" marL="0" rtl="0" algn="l">
              <a:lnSpc>
                <a:spcPct val="115000"/>
              </a:lnSpc>
              <a:spcBef>
                <a:spcPts val="0"/>
              </a:spcBef>
              <a:spcAft>
                <a:spcPts val="0"/>
              </a:spcAft>
              <a:buNone/>
            </a:pPr>
            <a:r>
              <a:rPr lang="es" sz="1600">
                <a:solidFill>
                  <a:schemeClr val="dk1"/>
                </a:solidFill>
                <a:latin typeface="Proxima Nova"/>
                <a:ea typeface="Proxima Nova"/>
                <a:cs typeface="Proxima Nova"/>
                <a:sym typeface="Proxima Nova"/>
              </a:rPr>
              <a:t>Price</a:t>
            </a:r>
            <a:r>
              <a:rPr lang="es" sz="1600">
                <a:solidFill>
                  <a:schemeClr val="dk1"/>
                </a:solidFill>
                <a:latin typeface="Proxima Nova"/>
                <a:ea typeface="Proxima Nova"/>
                <a:cs typeface="Proxima Nova"/>
                <a:sym typeface="Proxima Nova"/>
              </a:rPr>
              <a:t>		</a:t>
            </a:r>
            <a:r>
              <a:rPr b="1" lang="es" sz="1200">
                <a:solidFill>
                  <a:schemeClr val="accent3"/>
                </a:solidFill>
                <a:latin typeface="Proxima Nova"/>
                <a:ea typeface="Proxima Nova"/>
                <a:cs typeface="Proxima Nova"/>
                <a:sym typeface="Proxima Nova"/>
              </a:rPr>
              <a:t>number</a:t>
            </a:r>
            <a:endParaRPr sz="1600">
              <a:solidFill>
                <a:schemeClr val="dk1"/>
              </a:solidFill>
              <a:latin typeface="Proxima Nova"/>
              <a:ea typeface="Proxima Nova"/>
              <a:cs typeface="Proxima Nova"/>
              <a:sym typeface="Proxima Nova"/>
            </a:endParaRPr>
          </a:p>
        </p:txBody>
      </p:sp>
      <p:sp>
        <p:nvSpPr>
          <p:cNvPr id="119" name="Google Shape;119;p18"/>
          <p:cNvSpPr txBox="1"/>
          <p:nvPr>
            <p:ph idx="1" type="body"/>
          </p:nvPr>
        </p:nvSpPr>
        <p:spPr>
          <a:xfrm>
            <a:off x="4981725" y="2663475"/>
            <a:ext cx="4091700" cy="2209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sz="1400"/>
              <a:t>It seems that there is a general positive trend indicating that more beds and baths may lead to higher prices, but the relationships do not seem to be strictly linear—a slight curve might help.</a:t>
            </a:r>
            <a:endParaRPr sz="1350"/>
          </a:p>
          <a:p>
            <a:pPr indent="0" lvl="0" marL="0" rtl="0" algn="l">
              <a:spcBef>
                <a:spcPts val="1200"/>
              </a:spcBef>
              <a:spcAft>
                <a:spcPts val="1200"/>
              </a:spcAft>
              <a:buNone/>
            </a:pPr>
            <a:r>
              <a:rPr lang="es" sz="1400"/>
              <a:t>Therefore, we will try to fit both a linear regression model and a polynomial regression model with degree 2 and see which returns better predictions (i.e. less error).</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Cross-Validation and Bootstrapping</a:t>
            </a:r>
            <a:endParaRPr/>
          </a:p>
        </p:txBody>
      </p:sp>
      <p:sp>
        <p:nvSpPr>
          <p:cNvPr id="125" name="Google Shape;125;p19"/>
          <p:cNvSpPr txBox="1"/>
          <p:nvPr>
            <p:ph idx="1" type="body"/>
          </p:nvPr>
        </p:nvSpPr>
        <p:spPr>
          <a:xfrm>
            <a:off x="311700" y="1443450"/>
            <a:ext cx="8520600" cy="13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To evaluate the performance of our model, we will use a K-fold Cross-Validation technique with 10 folds to measure if our model generalizes well on untrained data.</a:t>
            </a:r>
            <a:endParaRPr sz="1400"/>
          </a:p>
          <a:p>
            <a:pPr indent="0" lvl="0" marL="0" rtl="0" algn="l">
              <a:spcBef>
                <a:spcPts val="1200"/>
              </a:spcBef>
              <a:spcAft>
                <a:spcPts val="1200"/>
              </a:spcAft>
              <a:buNone/>
            </a:pPr>
            <a:r>
              <a:rPr lang="es" sz="1400"/>
              <a:t>Additionally, we will conduct a Leave-One-Out Cross-Validation (LOOCV) technique, a more computationally intensive approach that trains the model N times for a dataset with N instances.</a:t>
            </a:r>
            <a:endParaRPr sz="1400"/>
          </a:p>
        </p:txBody>
      </p:sp>
      <p:sp>
        <p:nvSpPr>
          <p:cNvPr id="126" name="Google Shape;126;p19"/>
          <p:cNvSpPr txBox="1"/>
          <p:nvPr/>
        </p:nvSpPr>
        <p:spPr>
          <a:xfrm>
            <a:off x="311700" y="11879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Cross-validation</a:t>
            </a:r>
            <a:endParaRPr sz="1800">
              <a:solidFill>
                <a:schemeClr val="dk1"/>
              </a:solidFill>
              <a:latin typeface="Proxima Nova"/>
              <a:ea typeface="Proxima Nova"/>
              <a:cs typeface="Proxima Nova"/>
              <a:sym typeface="Proxima Nova"/>
            </a:endParaRPr>
          </a:p>
        </p:txBody>
      </p:sp>
      <p:sp>
        <p:nvSpPr>
          <p:cNvPr id="127" name="Google Shape;127;p19"/>
          <p:cNvSpPr txBox="1"/>
          <p:nvPr/>
        </p:nvSpPr>
        <p:spPr>
          <a:xfrm>
            <a:off x="311700" y="29135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Bootstrapping</a:t>
            </a:r>
            <a:endParaRPr sz="1800">
              <a:solidFill>
                <a:schemeClr val="dk1"/>
              </a:solidFill>
              <a:latin typeface="Proxima Nova"/>
              <a:ea typeface="Proxima Nova"/>
              <a:cs typeface="Proxima Nova"/>
              <a:sym typeface="Proxima Nova"/>
            </a:endParaRPr>
          </a:p>
        </p:txBody>
      </p:sp>
      <p:sp>
        <p:nvSpPr>
          <p:cNvPr id="128" name="Google Shape;128;p19"/>
          <p:cNvSpPr txBox="1"/>
          <p:nvPr/>
        </p:nvSpPr>
        <p:spPr>
          <a:xfrm>
            <a:off x="311700" y="3166350"/>
            <a:ext cx="86799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accent3"/>
                </a:solidFill>
                <a:latin typeface="Proxima Nova"/>
                <a:ea typeface="Proxima Nova"/>
                <a:cs typeface="Proxima Nova"/>
                <a:sym typeface="Proxima Nova"/>
              </a:rPr>
              <a:t>We will use bootstrapping to estimate the model’s test error by resampling with replacement and calculating the Mean Squared Error (MSE) for each bootstrap sample. We will derive 1000 bootstrap samples from the original sample, with a 70:30 train/test dataset proportions.</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s">
                <a:solidFill>
                  <a:schemeClr val="accent3"/>
                </a:solidFill>
                <a:latin typeface="Proxima Nova"/>
                <a:ea typeface="Proxima Nova"/>
                <a:cs typeface="Proxima Nova"/>
                <a:sym typeface="Proxima Nova"/>
              </a:rPr>
              <a:t>From these calculations, we will calculate a 95% confidence interval that will inform us of the consistency of our model’s performance, offering insights into its reliability with unseen data.</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Linear Regression: Results and Evaluation</a:t>
            </a:r>
            <a:endParaRPr/>
          </a:p>
        </p:txBody>
      </p:sp>
      <p:sp>
        <p:nvSpPr>
          <p:cNvPr id="134" name="Google Shape;134;p20"/>
          <p:cNvSpPr txBox="1"/>
          <p:nvPr>
            <p:ph idx="1" type="body"/>
          </p:nvPr>
        </p:nvSpPr>
        <p:spPr>
          <a:xfrm>
            <a:off x="311700" y="1443450"/>
            <a:ext cx="8520600" cy="13536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s" sz="1400"/>
              <a:t>Train MAE: 0.02218303474654621</a:t>
            </a:r>
            <a:endParaRPr sz="1400"/>
          </a:p>
          <a:p>
            <a:pPr indent="-317500" lvl="0" marL="457200" rtl="0" algn="l">
              <a:spcBef>
                <a:spcPts val="0"/>
              </a:spcBef>
              <a:spcAft>
                <a:spcPts val="0"/>
              </a:spcAft>
              <a:buSzPts val="1400"/>
              <a:buChar char="●"/>
            </a:pPr>
            <a:r>
              <a:rPr lang="es" sz="1400"/>
              <a:t>Train MSE: 0.0018345580183146356</a:t>
            </a:r>
            <a:endParaRPr sz="1400"/>
          </a:p>
          <a:p>
            <a:pPr indent="-317500" lvl="0" marL="457200" rtl="0" algn="l">
              <a:spcBef>
                <a:spcPts val="0"/>
              </a:spcBef>
              <a:spcAft>
                <a:spcPts val="0"/>
              </a:spcAft>
              <a:buSzPts val="1400"/>
              <a:buChar char="●"/>
            </a:pPr>
            <a:r>
              <a:rPr lang="es" sz="1400"/>
              <a:t>Test MAE:  0.02181501193589162</a:t>
            </a:r>
            <a:endParaRPr sz="1400"/>
          </a:p>
          <a:p>
            <a:pPr indent="-317500" lvl="0" marL="457200" rtl="0" algn="l">
              <a:spcBef>
                <a:spcPts val="0"/>
              </a:spcBef>
              <a:spcAft>
                <a:spcPts val="0"/>
              </a:spcAft>
              <a:buSzPts val="1400"/>
              <a:buChar char="●"/>
            </a:pPr>
            <a:r>
              <a:rPr lang="es" sz="1400"/>
              <a:t>Test MSE:  0.0015736732357044517</a:t>
            </a:r>
            <a:endParaRPr sz="1400"/>
          </a:p>
          <a:p>
            <a:pPr indent="-317500" lvl="0" marL="457200" rtl="0" algn="l">
              <a:spcBef>
                <a:spcPts val="0"/>
              </a:spcBef>
              <a:spcAft>
                <a:spcPts val="0"/>
              </a:spcAft>
              <a:buSzPts val="1400"/>
              <a:buChar char="●"/>
            </a:pPr>
            <a:r>
              <a:rPr lang="es" sz="1400"/>
              <a:t>Leave-One-Out-Cross-Validation MSE: 0.0017879175213583605</a:t>
            </a:r>
            <a:endParaRPr sz="1400"/>
          </a:p>
        </p:txBody>
      </p:sp>
      <p:sp>
        <p:nvSpPr>
          <p:cNvPr id="135" name="Google Shape;135;p20"/>
          <p:cNvSpPr txBox="1"/>
          <p:nvPr/>
        </p:nvSpPr>
        <p:spPr>
          <a:xfrm>
            <a:off x="311700" y="11879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Mean errors</a:t>
            </a:r>
            <a:endParaRPr sz="1800">
              <a:solidFill>
                <a:schemeClr val="dk1"/>
              </a:solidFill>
              <a:latin typeface="Proxima Nova"/>
              <a:ea typeface="Proxima Nova"/>
              <a:cs typeface="Proxima Nova"/>
              <a:sym typeface="Proxima Nova"/>
            </a:endParaRPr>
          </a:p>
        </p:txBody>
      </p:sp>
      <p:sp>
        <p:nvSpPr>
          <p:cNvPr id="136" name="Google Shape;136;p20"/>
          <p:cNvSpPr txBox="1"/>
          <p:nvPr/>
        </p:nvSpPr>
        <p:spPr>
          <a:xfrm>
            <a:off x="311700" y="29135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Evaluation of the results</a:t>
            </a:r>
            <a:endParaRPr sz="1800">
              <a:solidFill>
                <a:schemeClr val="dk1"/>
              </a:solidFill>
              <a:latin typeface="Proxima Nova"/>
              <a:ea typeface="Proxima Nova"/>
              <a:cs typeface="Proxima Nova"/>
              <a:sym typeface="Proxima Nova"/>
            </a:endParaRPr>
          </a:p>
        </p:txBody>
      </p:sp>
      <p:sp>
        <p:nvSpPr>
          <p:cNvPr id="137" name="Google Shape;137;p20"/>
          <p:cNvSpPr txBox="1"/>
          <p:nvPr/>
        </p:nvSpPr>
        <p:spPr>
          <a:xfrm>
            <a:off x="311700" y="3166350"/>
            <a:ext cx="8679900" cy="2100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accent3"/>
                </a:solidFill>
                <a:latin typeface="Proxima Nova"/>
                <a:ea typeface="Proxima Nova"/>
                <a:cs typeface="Proxima Nova"/>
                <a:sym typeface="Proxima Nova"/>
              </a:rPr>
              <a:t>Both the training and test MAE and MSE have similar values. This suggests that the model is neither overfitting nor underfitting, a</a:t>
            </a:r>
            <a:r>
              <a:rPr lang="es">
                <a:solidFill>
                  <a:schemeClr val="accent3"/>
                </a:solidFill>
                <a:latin typeface="Proxima Nova"/>
                <a:ea typeface="Proxima Nova"/>
                <a:cs typeface="Proxima Nova"/>
                <a:sym typeface="Proxima Nova"/>
              </a:rPr>
              <a:t>nd generalizes well to unseen data.</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a:solidFill>
                  <a:schemeClr val="accent3"/>
                </a:solidFill>
                <a:latin typeface="Proxima Nova"/>
                <a:ea typeface="Proxima Nova"/>
                <a:cs typeface="Proxima Nova"/>
                <a:sym typeface="Proxima Nova"/>
              </a:rPr>
              <a:t>As the variables were scaled using a MinMaxScaler, this means that, on average, the model's predictions are off by only around 2.2% of the total scaled house price range, suggesting a potentially strong model.</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0"/>
              </a:spcAft>
              <a:buNone/>
            </a:pPr>
            <a:r>
              <a:rPr lang="es">
                <a:solidFill>
                  <a:schemeClr val="accent3"/>
                </a:solidFill>
                <a:latin typeface="Proxima Nova"/>
                <a:ea typeface="Proxima Nova"/>
                <a:cs typeface="Proxima Nova"/>
                <a:sym typeface="Proxima Nova"/>
              </a:rPr>
              <a:t>The small MSE of the cross-validation indicates a well performing model.</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t/>
            </a:r>
            <a:endParaRPr>
              <a:solidFill>
                <a:schemeClr val="accent3"/>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Bootstrapping (Linear Regression): Results and Evaluation</a:t>
            </a:r>
            <a:endParaRPr/>
          </a:p>
          <a:p>
            <a:pPr indent="0" lvl="0" marL="0" rtl="0" algn="l">
              <a:spcBef>
                <a:spcPts val="0"/>
              </a:spcBef>
              <a:spcAft>
                <a:spcPts val="0"/>
              </a:spcAft>
              <a:buNone/>
            </a:pPr>
            <a:r>
              <a:t/>
            </a:r>
            <a:endParaRPr/>
          </a:p>
        </p:txBody>
      </p:sp>
      <p:sp>
        <p:nvSpPr>
          <p:cNvPr id="143" name="Google Shape;143;p21"/>
          <p:cNvSpPr txBox="1"/>
          <p:nvPr>
            <p:ph idx="1" type="body"/>
          </p:nvPr>
        </p:nvSpPr>
        <p:spPr>
          <a:xfrm>
            <a:off x="311700" y="1443450"/>
            <a:ext cx="8520600" cy="13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400"/>
              <a:t>We used a bootstrapping resampling method with 1000 iterations and 70% of the original dataset size. Then we calculated the different MSE and created a 95% confidence interval, obtaining the following range:</a:t>
            </a:r>
            <a:endParaRPr sz="1400"/>
          </a:p>
          <a:p>
            <a:pPr indent="-317500" lvl="0" marL="457200" rtl="0" algn="l">
              <a:spcBef>
                <a:spcPts val="1200"/>
              </a:spcBef>
              <a:spcAft>
                <a:spcPts val="0"/>
              </a:spcAft>
              <a:buSzPts val="1400"/>
              <a:buChar char="●"/>
            </a:pPr>
            <a:r>
              <a:rPr lang="es" sz="1400"/>
              <a:t>[0.15698, 0.15890]</a:t>
            </a:r>
            <a:endParaRPr sz="1400"/>
          </a:p>
        </p:txBody>
      </p:sp>
      <p:sp>
        <p:nvSpPr>
          <p:cNvPr id="144" name="Google Shape;144;p21"/>
          <p:cNvSpPr txBox="1"/>
          <p:nvPr/>
        </p:nvSpPr>
        <p:spPr>
          <a:xfrm>
            <a:off x="311700" y="11879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Mean error</a:t>
            </a:r>
            <a:endParaRPr sz="1800">
              <a:solidFill>
                <a:schemeClr val="dk1"/>
              </a:solidFill>
              <a:latin typeface="Proxima Nova"/>
              <a:ea typeface="Proxima Nova"/>
              <a:cs typeface="Proxima Nova"/>
              <a:sym typeface="Proxima Nova"/>
            </a:endParaRPr>
          </a:p>
        </p:txBody>
      </p:sp>
      <p:sp>
        <p:nvSpPr>
          <p:cNvPr id="145" name="Google Shape;145;p21"/>
          <p:cNvSpPr txBox="1"/>
          <p:nvPr/>
        </p:nvSpPr>
        <p:spPr>
          <a:xfrm>
            <a:off x="311700" y="2913575"/>
            <a:ext cx="3000000" cy="369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s" sz="1200">
                <a:solidFill>
                  <a:schemeClr val="dk2"/>
                </a:solidFill>
                <a:latin typeface="Proxima Nova"/>
                <a:ea typeface="Proxima Nova"/>
                <a:cs typeface="Proxima Nova"/>
                <a:sym typeface="Proxima Nova"/>
              </a:rPr>
              <a:t>Evaluation of the results</a:t>
            </a:r>
            <a:endParaRPr sz="1800">
              <a:solidFill>
                <a:schemeClr val="dk1"/>
              </a:solidFill>
              <a:latin typeface="Proxima Nova"/>
              <a:ea typeface="Proxima Nova"/>
              <a:cs typeface="Proxima Nova"/>
              <a:sym typeface="Proxima Nova"/>
            </a:endParaRPr>
          </a:p>
        </p:txBody>
      </p:sp>
      <p:sp>
        <p:nvSpPr>
          <p:cNvPr id="146" name="Google Shape;146;p21"/>
          <p:cNvSpPr txBox="1"/>
          <p:nvPr/>
        </p:nvSpPr>
        <p:spPr>
          <a:xfrm>
            <a:off x="311700" y="3166350"/>
            <a:ext cx="8679900" cy="154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
                <a:solidFill>
                  <a:schemeClr val="accent3"/>
                </a:solidFill>
                <a:latin typeface="Proxima Nova"/>
                <a:ea typeface="Proxima Nova"/>
                <a:cs typeface="Proxima Nova"/>
                <a:sym typeface="Proxima Nova"/>
              </a:rPr>
              <a:t>This interval indicates that the MSE of the model on unseen data will fall within this range, meaning that the model’s predictions will be off by approximately 15.7% - 15.9% of the scaled </a:t>
            </a:r>
            <a:r>
              <a:rPr lang="es">
                <a:solidFill>
                  <a:schemeClr val="accent3"/>
                </a:solidFill>
                <a:latin typeface="Proxima Nova"/>
                <a:ea typeface="Proxima Nova"/>
                <a:cs typeface="Proxima Nova"/>
                <a:sym typeface="Proxima Nova"/>
              </a:rPr>
              <a:t>target house</a:t>
            </a:r>
            <a:r>
              <a:rPr lang="es">
                <a:solidFill>
                  <a:schemeClr val="accent3"/>
                </a:solidFill>
                <a:latin typeface="Proxima Nova"/>
                <a:ea typeface="Proxima Nova"/>
                <a:cs typeface="Proxima Nova"/>
                <a:sym typeface="Proxima Nova"/>
              </a:rPr>
              <a:t> price, on average.</a:t>
            </a:r>
            <a:endParaRPr>
              <a:solidFill>
                <a:schemeClr val="accent3"/>
              </a:solidFill>
              <a:latin typeface="Proxima Nova"/>
              <a:ea typeface="Proxima Nova"/>
              <a:cs typeface="Proxima Nova"/>
              <a:sym typeface="Proxima Nova"/>
            </a:endParaRPr>
          </a:p>
          <a:p>
            <a:pPr indent="0" lvl="0" marL="0" rtl="0" algn="l">
              <a:lnSpc>
                <a:spcPct val="115000"/>
              </a:lnSpc>
              <a:spcBef>
                <a:spcPts val="1200"/>
              </a:spcBef>
              <a:spcAft>
                <a:spcPts val="1200"/>
              </a:spcAft>
              <a:buNone/>
            </a:pPr>
            <a:r>
              <a:rPr lang="es">
                <a:solidFill>
                  <a:schemeClr val="accent3"/>
                </a:solidFill>
                <a:latin typeface="Proxima Nova"/>
                <a:ea typeface="Proxima Nova"/>
                <a:cs typeface="Proxima Nova"/>
                <a:sym typeface="Proxima Nova"/>
              </a:rPr>
              <a:t>This error is quite substantial compared to the previously obtained results, </a:t>
            </a:r>
            <a:r>
              <a:rPr lang="es">
                <a:solidFill>
                  <a:schemeClr val="accent3"/>
                </a:solidFill>
                <a:latin typeface="Proxima Nova"/>
                <a:ea typeface="Proxima Nova"/>
                <a:cs typeface="Proxima Nova"/>
                <a:sym typeface="Proxima Nova"/>
              </a:rPr>
              <a:t>revealing that improvements can always be made to obtain a better performing model. Nonetheless, our model has already revealed to have good predicting capabilities when using other methods of evaluation, like Leave-One-Out cross validation.</a:t>
            </a:r>
            <a:endParaRPr>
              <a:solidFill>
                <a:schemeClr val="accent3"/>
              </a:solidFill>
              <a:latin typeface="Proxima Nova"/>
              <a:ea typeface="Proxima Nova"/>
              <a:cs typeface="Proxima Nova"/>
              <a:sym typeface="Proxima Nova"/>
            </a:endParaRPr>
          </a:p>
        </p:txBody>
      </p:sp>
    </p:spTree>
  </p:cSld>
  <p:clrMapOvr>
    <a:masterClrMapping/>
  </p:clrMapOvr>
</p:sld>
</file>

<file path=ppt/theme/theme1.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