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6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5" r:id="rId8"/>
    <p:sldId id="272" r:id="rId9"/>
    <p:sldId id="263" r:id="rId10"/>
    <p:sldId id="266" r:id="rId11"/>
    <p:sldId id="268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C080B-2E26-46C7-8251-90EEB4503B09}" v="1541" dt="2024-07-02T17:51:15.608"/>
    <p1510:client id="{6E0B1053-88E7-4CB1-A9A8-64D022B9F714}" v="643" dt="2024-07-02T09:20:59.157"/>
    <p1510:client id="{85C2EB2E-35DD-401C-973F-F39C2DF3FBA4}" v="254" dt="2024-07-01T20:54:11.298"/>
    <p1510:client id="{993D9C5A-8653-4296-8BE7-59FA6E802A77}" v="44" dt="2024-07-02T07:17:03.521"/>
    <p1510:client id="{FE194831-4BC9-4D05-895D-9B4037A63DF6}" v="4" dt="2024-07-02T18:51:05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3241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4669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28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1658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7073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70332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96462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97629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92501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8347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91870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cars on a road&#10;&#10;Description automatically generated">
            <a:extLst>
              <a:ext uri="{FF2B5EF4-FFF2-40B4-BE49-F238E27FC236}">
                <a16:creationId xmlns:a16="http://schemas.microsoft.com/office/drawing/2014/main" id="{B4321DD5-79CF-F405-7E1B-BBDCCCC7B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2D227-026A-1E12-B6BC-DC8D3970A226}"/>
              </a:ext>
            </a:extLst>
          </p:cNvPr>
          <p:cNvSpPr txBox="1"/>
          <p:nvPr/>
        </p:nvSpPr>
        <p:spPr>
          <a:xfrm>
            <a:off x="838200" y="365125"/>
            <a:ext cx="4339773" cy="18999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Fuzzy </a:t>
            </a:r>
            <a:r>
              <a:rPr lang="en-US" sz="3200" b="1" err="1">
                <a:latin typeface="+mj-lt"/>
                <a:ea typeface="+mj-ea"/>
                <a:cs typeface="+mj-cs"/>
              </a:rPr>
              <a:t>szabályozással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err="1">
                <a:latin typeface="+mj-lt"/>
                <a:ea typeface="+mj-ea"/>
                <a:cs typeface="+mj-cs"/>
              </a:rPr>
              <a:t>megvalósított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err="1">
                <a:latin typeface="+mj-lt"/>
                <a:ea typeface="+mj-ea"/>
                <a:cs typeface="+mj-cs"/>
              </a:rPr>
              <a:t>városi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err="1">
                <a:latin typeface="+mj-lt"/>
                <a:ea typeface="+mj-ea"/>
                <a:cs typeface="+mj-cs"/>
              </a:rPr>
              <a:t>forgalomirányító</a:t>
            </a:r>
            <a:r>
              <a:rPr lang="en-US" sz="3200" b="1" dirty="0">
                <a:latin typeface="+mj-lt"/>
                <a:ea typeface="+mj-ea"/>
                <a:cs typeface="+mj-cs"/>
              </a:rPr>
              <a:t> </a:t>
            </a:r>
            <a:r>
              <a:rPr lang="en-US" sz="3200" b="1" err="1">
                <a:latin typeface="+mj-lt"/>
                <a:ea typeface="+mj-ea"/>
                <a:cs typeface="+mj-cs"/>
              </a:rPr>
              <a:t>rendszer</a:t>
            </a:r>
            <a:endParaRPr lang="en-US" sz="3200" b="1"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B28B31E-94B5-1547-FB86-FD919560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3672"/>
            <a:ext cx="3822189" cy="35127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Calibri"/>
                <a:cs typeface="Calibri"/>
              </a:rPr>
              <a:t>Név</a:t>
            </a:r>
            <a:r>
              <a:rPr lang="en-US" sz="2400" dirty="0">
                <a:latin typeface="Calibri"/>
                <a:cs typeface="Calibri"/>
              </a:rPr>
              <a:t>: Mikló József-Péter  </a:t>
            </a:r>
            <a:endParaRPr lang="en-US" sz="2400"/>
          </a:p>
          <a:p>
            <a:pPr marL="0" indent="0">
              <a:buNone/>
            </a:pPr>
            <a:r>
              <a:rPr lang="en-US" sz="2400" err="1">
                <a:latin typeface="Calibri"/>
                <a:cs typeface="Calibri"/>
              </a:rPr>
              <a:t>Szak</a:t>
            </a:r>
            <a:r>
              <a:rPr lang="en-US" sz="2400" dirty="0">
                <a:latin typeface="Calibri"/>
                <a:cs typeface="Calibri"/>
              </a:rPr>
              <a:t>: Automatika </a:t>
            </a:r>
            <a:r>
              <a:rPr lang="en-US" sz="2400" err="1">
                <a:latin typeface="Calibri"/>
                <a:cs typeface="Calibri"/>
              </a:rPr>
              <a:t>és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alkalmazott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informatika</a:t>
            </a:r>
            <a:endParaRPr lang="en-US" sz="2400"/>
          </a:p>
          <a:p>
            <a:pPr marL="0" indent="0">
              <a:buNone/>
            </a:pPr>
            <a:r>
              <a:rPr lang="en-US" sz="2400" err="1">
                <a:latin typeface="Calibri"/>
                <a:cs typeface="Calibri"/>
              </a:rPr>
              <a:t>Vezető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err="1">
                <a:latin typeface="Calibri"/>
                <a:cs typeface="Calibri"/>
              </a:rPr>
              <a:t>tanárok</a:t>
            </a:r>
            <a:r>
              <a:rPr lang="en-US" sz="2400" dirty="0">
                <a:latin typeface="Calibri"/>
                <a:cs typeface="Calibri"/>
              </a:rPr>
              <a:t>: Dr. Dávid László,  Dr. Farkas Csaba </a:t>
            </a:r>
          </a:p>
          <a:p>
            <a:pPr marL="0" indent="0">
              <a:buNone/>
            </a:pPr>
            <a:r>
              <a:rPr lang="en-US" sz="2400" err="1">
                <a:latin typeface="Calibri"/>
                <a:cs typeface="Calibri"/>
              </a:rPr>
              <a:t>Év</a:t>
            </a:r>
            <a:r>
              <a:rPr lang="en-US" sz="2400" dirty="0">
                <a:latin typeface="Calibri"/>
                <a:cs typeface="Calibri"/>
              </a:rPr>
              <a:t>: 2024 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99FD-374F-F247-8B72-2B5CB6EA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9BF7F4A-89B1-4298-A0AA-D4338ABD8457}" type="datetime1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7/2/2024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4087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7060-8704-A55D-BF9E-3F224E5F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57" y="491131"/>
            <a:ext cx="9316484" cy="7440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aseline="0" err="1">
                <a:latin typeface="Neue Haas Grotesk Text Pro"/>
                <a:ea typeface="Arial"/>
                <a:cs typeface="Arial"/>
              </a:rPr>
              <a:t>Szomszédos</a:t>
            </a:r>
            <a:r>
              <a:rPr lang="en-US" sz="4400" baseline="0" dirty="0">
                <a:latin typeface="Neue Haas Grotesk Text Pro"/>
                <a:ea typeface="Arial"/>
                <a:cs typeface="Arial"/>
              </a:rPr>
              <a:t> </a:t>
            </a:r>
            <a:r>
              <a:rPr lang="en-US" sz="4400" baseline="0" err="1">
                <a:latin typeface="Neue Haas Grotesk Text Pro"/>
                <a:ea typeface="Arial"/>
                <a:cs typeface="Arial"/>
              </a:rPr>
              <a:t>kereszteződésben</a:t>
            </a:r>
            <a:r>
              <a:rPr lang="en-US" sz="4400" baseline="0" dirty="0">
                <a:latin typeface="Neue Haas Grotesk Text Pro"/>
                <a:ea typeface="Arial"/>
                <a:cs typeface="Arial"/>
              </a:rPr>
              <a:t> </a:t>
            </a:r>
            <a:r>
              <a:rPr lang="en-US" sz="4400" baseline="0" err="1">
                <a:latin typeface="Neue Haas Grotesk Text Pro"/>
                <a:ea typeface="Arial"/>
                <a:cs typeface="Arial"/>
              </a:rPr>
              <a:t>lévő</a:t>
            </a:r>
            <a:r>
              <a:rPr lang="en-US" sz="4400" baseline="0" dirty="0">
                <a:latin typeface="Neue Haas Grotesk Text Pro"/>
                <a:ea typeface="Arial"/>
                <a:cs typeface="Arial"/>
              </a:rPr>
              <a:t> </a:t>
            </a:r>
            <a:r>
              <a:rPr lang="en-US" sz="4400" baseline="0" err="1">
                <a:latin typeface="Neue Haas Grotesk Text Pro"/>
                <a:ea typeface="Arial"/>
                <a:cs typeface="Arial"/>
              </a:rPr>
              <a:t>jelzőlámpák</a:t>
            </a:r>
            <a:r>
              <a:rPr lang="en-US" sz="4400" baseline="0" dirty="0">
                <a:latin typeface="Neue Haas Grotesk Text Pro"/>
                <a:ea typeface="Arial"/>
                <a:cs typeface="Arial"/>
              </a:rPr>
              <a:t> </a:t>
            </a:r>
            <a:r>
              <a:rPr lang="en-US" sz="4400" baseline="0" err="1">
                <a:latin typeface="Neue Haas Grotesk Text Pro"/>
                <a:ea typeface="Arial"/>
                <a:cs typeface="Arial"/>
              </a:rPr>
              <a:t>összehangolása</a:t>
            </a:r>
            <a:r>
              <a:rPr lang="en-US" sz="4400" dirty="0">
                <a:latin typeface="Neue Haas Grotesk Text Pro"/>
                <a:ea typeface="Arial"/>
                <a:cs typeface="Arial"/>
              </a:rPr>
              <a:t>​</a:t>
            </a:r>
            <a:endParaRPr lang="en-US" sz="4400" dirty="0"/>
          </a:p>
        </p:txBody>
      </p:sp>
      <p:pic>
        <p:nvPicPr>
          <p:cNvPr id="6" name="Content Placeholder 5" descr="A diagram of a traffic intersection&#10;&#10;Description automatically generated">
            <a:extLst>
              <a:ext uri="{FF2B5EF4-FFF2-40B4-BE49-F238E27FC236}">
                <a16:creationId xmlns:a16="http://schemas.microsoft.com/office/drawing/2014/main" id="{93323A2E-3AD9-AD95-9594-630D77C7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73" y="1904015"/>
            <a:ext cx="9460300" cy="45331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9400-F898-7F36-1278-9685F702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88B1-7EFA-42EB-A321-08DFB63B0DAD}" type="datetime1">
              <a:t>7/2/2024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7C40-5B6C-63E3-17CC-A086B119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aseline="0" err="1">
                <a:latin typeface="Neue Haas Grotesk Text Pro"/>
              </a:rPr>
              <a:t>Mérések</a:t>
            </a:r>
            <a:endParaRPr lang="en-US" sz="4400" err="1"/>
          </a:p>
        </p:txBody>
      </p:sp>
      <p:pic>
        <p:nvPicPr>
          <p:cNvPr id="6" name="Content Placeholder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BE80026D-8E77-7207-DCD2-76934CF4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437" y="2172145"/>
            <a:ext cx="6397923" cy="368060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C110-6920-1581-0755-5082C2DB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E853-FFD0-46F6-A4D8-20A99B4C182B}" type="datetime1">
              <a:rPr lang="en-US"/>
              <a:t>7/2/2024</a:t>
            </a:fld>
            <a:endParaRPr lang="en-US" dirty="0"/>
          </a:p>
        </p:txBody>
      </p:sp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D2CD99B-F355-9DAB-BA85-5077A6AD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539" y="2169064"/>
            <a:ext cx="6397924" cy="3680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C9530-10D0-9E01-AAB2-29ACD1518914}"/>
              </a:ext>
            </a:extLst>
          </p:cNvPr>
          <p:cNvSpPr txBox="1"/>
          <p:nvPr/>
        </p:nvSpPr>
        <p:spPr>
          <a:xfrm>
            <a:off x="614932" y="1707010"/>
            <a:ext cx="7747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" sz="2400" dirty="0">
                <a:latin typeface="Times New Roman"/>
                <a:cs typeface="Times New Roman"/>
              </a:rPr>
              <a:t>Percenként áthaladt autók 30 másodpercenként mérve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27C8C-D3EB-EC47-0859-8511A65B3E6E}"/>
              </a:ext>
            </a:extLst>
          </p:cNvPr>
          <p:cNvSpPr txBox="1"/>
          <p:nvPr/>
        </p:nvSpPr>
        <p:spPr>
          <a:xfrm>
            <a:off x="1676400" y="5845834"/>
            <a:ext cx="3073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Fortuna </a:t>
            </a:r>
            <a:r>
              <a:rPr lang="en-US" err="1"/>
              <a:t>kereszteződés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83BE8B-9BC3-A658-4EF2-4BEBF980DBE5}"/>
              </a:ext>
            </a:extLst>
          </p:cNvPr>
          <p:cNvSpPr txBox="1"/>
          <p:nvPr/>
        </p:nvSpPr>
        <p:spPr>
          <a:xfrm>
            <a:off x="7614249" y="5845834"/>
            <a:ext cx="3059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Központ</a:t>
            </a:r>
            <a:r>
              <a:rPr lang="en-US" dirty="0"/>
              <a:t> </a:t>
            </a:r>
            <a:r>
              <a:rPr lang="en-US" err="1"/>
              <a:t>kereszteződés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4AC75-38D2-73D1-4729-66030BF5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400" err="1">
                <a:ea typeface="+mj-lt"/>
                <a:cs typeface="+mj-lt"/>
              </a:rPr>
              <a:t>Következtetés</a:t>
            </a:r>
            <a:endParaRPr lang="en-US" sz="44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E08C-6D9B-8E53-F0CD-5CD03E61D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2400" dirty="0" err="1"/>
              <a:t>Felépítettük</a:t>
            </a:r>
            <a:r>
              <a:rPr lang="en-US" sz="2400" dirty="0"/>
              <a:t> </a:t>
            </a:r>
            <a:r>
              <a:rPr lang="en-US" sz="2400" dirty="0" err="1"/>
              <a:t>egy</a:t>
            </a:r>
            <a:r>
              <a:rPr lang="en-US" sz="2400" dirty="0"/>
              <a:t> fuzzy </a:t>
            </a:r>
            <a:r>
              <a:rPr lang="en-US" sz="2400" dirty="0" err="1"/>
              <a:t>szabályozót</a:t>
            </a:r>
            <a:r>
              <a:rPr lang="en-US" sz="2400" dirty="0"/>
              <a:t> a </a:t>
            </a:r>
            <a:r>
              <a:rPr lang="en-US" sz="2400" dirty="0" err="1"/>
              <a:t>jelzőlámpák</a:t>
            </a:r>
            <a:r>
              <a:rPr lang="en-US" sz="2400" dirty="0"/>
              <a:t> </a:t>
            </a:r>
            <a:r>
              <a:rPr lang="en-US" sz="2400" dirty="0" err="1"/>
              <a:t>irányítására</a:t>
            </a:r>
          </a:p>
          <a:p>
            <a:pPr marL="342900" indent="-342900"/>
            <a:r>
              <a:rPr lang="en-US" sz="2400" dirty="0"/>
              <a:t>A fuzzy </a:t>
            </a:r>
            <a:r>
              <a:rPr lang="en-US" sz="2400" dirty="0" err="1"/>
              <a:t>szabályozót</a:t>
            </a:r>
            <a:r>
              <a:rPr lang="en-US" sz="2400" dirty="0"/>
              <a:t> </a:t>
            </a:r>
            <a:r>
              <a:rPr lang="en-US" sz="2400" dirty="0" err="1"/>
              <a:t>sikeresen</a:t>
            </a:r>
            <a:r>
              <a:rPr lang="en-US" sz="2400" dirty="0"/>
              <a:t> </a:t>
            </a:r>
            <a:r>
              <a:rPr lang="en-US" sz="2400" dirty="0" err="1"/>
              <a:t>összekötöttük</a:t>
            </a:r>
            <a:r>
              <a:rPr lang="en-US" sz="2400" dirty="0"/>
              <a:t> a </a:t>
            </a:r>
            <a:r>
              <a:rPr lang="en-US" sz="2400" dirty="0" err="1"/>
              <a:t>szimulációval</a:t>
            </a:r>
            <a:endParaRPr lang="en-US" sz="2400" dirty="0"/>
          </a:p>
          <a:p>
            <a:pPr marL="342900" indent="-342900"/>
            <a:r>
              <a:rPr lang="en-US" sz="2400" dirty="0" err="1"/>
              <a:t>Felépítettünk</a:t>
            </a:r>
            <a:r>
              <a:rPr lang="en-US" sz="2400" dirty="0"/>
              <a:t> </a:t>
            </a:r>
            <a:r>
              <a:rPr lang="en-US" sz="2400" dirty="0" err="1"/>
              <a:t>egy</a:t>
            </a:r>
            <a:r>
              <a:rPr lang="en-US" sz="2400" dirty="0"/>
              <a:t> fuzzy </a:t>
            </a:r>
            <a:r>
              <a:rPr lang="en-US" sz="2400" dirty="0" err="1"/>
              <a:t>szabályozót</a:t>
            </a:r>
            <a:r>
              <a:rPr lang="en-US" sz="2400" dirty="0"/>
              <a:t> a </a:t>
            </a:r>
            <a:r>
              <a:rPr lang="en-US" sz="2400" dirty="0" err="1"/>
              <a:t>szomszédos</a:t>
            </a:r>
            <a:r>
              <a:rPr lang="en-US" sz="2400" dirty="0"/>
              <a:t> </a:t>
            </a:r>
            <a:r>
              <a:rPr lang="en-US" sz="2400" dirty="0" err="1"/>
              <a:t>kereszteződések</a:t>
            </a:r>
            <a:r>
              <a:rPr lang="en-US" sz="2400" dirty="0"/>
              <a:t> </a:t>
            </a:r>
            <a:r>
              <a:rPr lang="en-US" sz="2400" dirty="0" err="1"/>
              <a:t>jelzőlámpáinak</a:t>
            </a:r>
            <a:r>
              <a:rPr lang="en-US" sz="2400" dirty="0"/>
              <a:t> </a:t>
            </a:r>
            <a:r>
              <a:rPr lang="en-US" sz="2400" dirty="0" err="1"/>
              <a:t>összehangolására</a:t>
            </a:r>
          </a:p>
          <a:p>
            <a:pPr marL="342900" indent="-342900"/>
            <a:r>
              <a:rPr lang="en-US" sz="2400" dirty="0"/>
              <a:t>Az </a:t>
            </a:r>
            <a:r>
              <a:rPr lang="en-US" sz="2400" dirty="0" err="1"/>
              <a:t>összehangoló</a:t>
            </a:r>
            <a:r>
              <a:rPr lang="en-US" sz="2400" dirty="0"/>
              <a:t> fuzzy </a:t>
            </a:r>
            <a:r>
              <a:rPr lang="en-US" sz="2400" dirty="0" err="1"/>
              <a:t>szabályozót</a:t>
            </a:r>
            <a:r>
              <a:rPr lang="en-US" sz="2400" dirty="0"/>
              <a:t> is </a:t>
            </a:r>
            <a:r>
              <a:rPr lang="en-US" sz="2400" dirty="0" err="1"/>
              <a:t>beleépítettük</a:t>
            </a:r>
            <a:r>
              <a:rPr lang="en-US" sz="2400" dirty="0"/>
              <a:t> a </a:t>
            </a:r>
            <a:r>
              <a:rPr lang="en-US" sz="2400" dirty="0" err="1"/>
              <a:t>szimulációba</a:t>
            </a:r>
            <a:endParaRPr lang="en-US" sz="2400" dirty="0"/>
          </a:p>
          <a:p>
            <a:pPr marL="342900" indent="-342900"/>
            <a:endParaRPr lang="en-US" sz="2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EC1F-E44D-E65E-3C36-0F6287B1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31F44D-5BDE-42CC-A72B-05DB9DF41378}" type="datetime1">
              <a:rPr lang="en-US"/>
              <a:pPr>
                <a:spcAft>
                  <a:spcPts val="600"/>
                </a:spcAft>
              </a:pPr>
              <a:t>7/2/2024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354DA-28E7-BA6F-D7B5-119006AA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err="1"/>
              <a:t>Továbbfejlesztési</a:t>
            </a:r>
            <a:r>
              <a:rPr lang="en-US" sz="4400" dirty="0"/>
              <a:t> </a:t>
            </a:r>
            <a:r>
              <a:rPr lang="en-US" sz="4400" err="1"/>
              <a:t>lehetőségek</a:t>
            </a:r>
            <a:endParaRPr lang="en-US" sz="5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8F7A-F0CD-3E6E-4EA1-753B0E8A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586612"/>
            <a:ext cx="9849751" cy="3290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" sz="2400" dirty="0">
                <a:latin typeface="Times New Roman"/>
                <a:cs typeface="Times New Roman"/>
              </a:rPr>
              <a:t>A város összes jelzőlámpával irányított kereszteződésének irányítása fuzzy szabályozással</a:t>
            </a:r>
          </a:p>
          <a:p>
            <a:r>
              <a:rPr lang="hu" sz="2400" dirty="0">
                <a:latin typeface="Times New Roman"/>
                <a:cs typeface="Times New Roman"/>
              </a:rPr>
              <a:t>Hosszabb területen zöldhullám kialakítása</a:t>
            </a:r>
          </a:p>
          <a:p>
            <a:r>
              <a:rPr lang="hu" sz="2400" dirty="0">
                <a:latin typeface="Times New Roman"/>
                <a:cs typeface="Times New Roman"/>
              </a:rPr>
              <a:t>Több zöldhullám effektus létrehozása, akár több irányba 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FAFD-26D2-925F-63FD-929D5D5D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2962" y="6492240"/>
            <a:ext cx="2298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3DC0BC-1244-45CC-9790-E1D0BF2A1F2D}" type="datetime1">
              <a:rPr lang="en-US"/>
              <a:pPr>
                <a:spcAft>
                  <a:spcPts val="600"/>
                </a:spcAft>
              </a:pPr>
              <a:t>7/2/2024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Cars on a road with trees and bushes&#10;&#10;Description automatically generated">
            <a:extLst>
              <a:ext uri="{FF2B5EF4-FFF2-40B4-BE49-F238E27FC236}">
                <a16:creationId xmlns:a16="http://schemas.microsoft.com/office/drawing/2014/main" id="{AA5AECE1-BADA-163E-9FA4-D35D0F670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2" r="273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D5E05-2E3B-FA97-1DFD-201FA3F9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75" y="1491070"/>
            <a:ext cx="5123572" cy="313131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Köszönöm</a:t>
            </a:r>
            <a:r>
              <a:rPr lang="en-US" sz="5400" dirty="0"/>
              <a:t> a </a:t>
            </a:r>
            <a:r>
              <a:rPr lang="en-US" sz="5400" dirty="0" err="1"/>
              <a:t>megtisztelő</a:t>
            </a:r>
            <a:r>
              <a:rPr lang="en-US" sz="5400" dirty="0"/>
              <a:t> </a:t>
            </a:r>
            <a:r>
              <a:rPr lang="en-US" sz="5400" dirty="0" err="1"/>
              <a:t>figyelmet</a:t>
            </a:r>
            <a:r>
              <a:rPr lang="en-US" sz="5400" dirty="0"/>
              <a:t>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11C42-4DB9-843B-2B7D-6CC5127D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569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44E1AB8-E05F-44DF-A08A-110B45E11A3B}" type="datetime1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7/2/2024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9438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FF847-BF0F-D083-D8D7-2EACE576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200"/>
            <a:ext cx="10515600" cy="851111"/>
          </a:xfrm>
        </p:spPr>
        <p:txBody>
          <a:bodyPr>
            <a:normAutofit/>
          </a:bodyPr>
          <a:lstStyle/>
          <a:p>
            <a:r>
              <a:rPr lang="en-US" sz="4400" err="1"/>
              <a:t>Tartalomjegyzék</a:t>
            </a:r>
            <a:endParaRPr lang="en-US" sz="44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E36-3FA8-0C5F-A965-8EC67FD5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093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Bevezető</a:t>
            </a:r>
            <a:endParaRPr lang="en-US" sz="2400" dirty="0"/>
          </a:p>
          <a:p>
            <a:r>
              <a:rPr lang="en-US" sz="2400" dirty="0" err="1"/>
              <a:t>Célkitűzések</a:t>
            </a:r>
            <a:endParaRPr lang="en-US" sz="2400" dirty="0"/>
          </a:p>
          <a:p>
            <a:r>
              <a:rPr lang="en-US" sz="2400" dirty="0"/>
              <a:t>SUMO </a:t>
            </a:r>
            <a:r>
              <a:rPr lang="en-US" sz="2400" dirty="0" err="1"/>
              <a:t>szimulációs</a:t>
            </a:r>
            <a:r>
              <a:rPr lang="en-US" sz="2400" dirty="0"/>
              <a:t> </a:t>
            </a:r>
            <a:r>
              <a:rPr lang="en-US" sz="2400" dirty="0" err="1"/>
              <a:t>szoftver</a:t>
            </a:r>
            <a:endParaRPr lang="en-US" sz="2400" dirty="0"/>
          </a:p>
          <a:p>
            <a:r>
              <a:rPr lang="en-US" sz="2400" dirty="0"/>
              <a:t>Fuzzy </a:t>
            </a:r>
            <a:r>
              <a:rPr lang="en-US" sz="2400" dirty="0" err="1"/>
              <a:t>szabályozás</a:t>
            </a:r>
            <a:endParaRPr lang="en-US" sz="2400" dirty="0"/>
          </a:p>
          <a:p>
            <a:r>
              <a:rPr lang="en-US" sz="2400" dirty="0" err="1"/>
              <a:t>Szomszédos</a:t>
            </a:r>
            <a:r>
              <a:rPr lang="en-US" sz="2400" dirty="0"/>
              <a:t> </a:t>
            </a:r>
            <a:r>
              <a:rPr lang="en-US" sz="2400" dirty="0" err="1"/>
              <a:t>kereszteződésben</a:t>
            </a:r>
            <a:r>
              <a:rPr lang="en-US" sz="2400" dirty="0"/>
              <a:t> </a:t>
            </a:r>
            <a:r>
              <a:rPr lang="en-US" sz="2400" dirty="0" err="1"/>
              <a:t>lévő</a:t>
            </a:r>
            <a:r>
              <a:rPr lang="en-US" sz="2400" dirty="0"/>
              <a:t> </a:t>
            </a:r>
            <a:r>
              <a:rPr lang="en-US" sz="2400" dirty="0" err="1"/>
              <a:t>jelzőlámpák</a:t>
            </a:r>
            <a:r>
              <a:rPr lang="en-US" sz="2400" dirty="0"/>
              <a:t> </a:t>
            </a:r>
            <a:r>
              <a:rPr lang="en-US" sz="2400" dirty="0" err="1"/>
              <a:t>összehangolása</a:t>
            </a:r>
            <a:endParaRPr lang="en-US" sz="2400" dirty="0"/>
          </a:p>
          <a:p>
            <a:r>
              <a:rPr lang="en-US" sz="2400" dirty="0" err="1"/>
              <a:t>Mérések</a:t>
            </a:r>
            <a:endParaRPr lang="en-US" sz="2400" dirty="0"/>
          </a:p>
          <a:p>
            <a:r>
              <a:rPr lang="en-US" sz="2400" dirty="0" err="1"/>
              <a:t>Következtetés</a:t>
            </a:r>
          </a:p>
        </p:txBody>
      </p:sp>
    </p:spTree>
    <p:extLst>
      <p:ext uri="{BB962C8B-B14F-4D97-AF65-F5344CB8AC3E}">
        <p14:creationId xmlns:p14="http://schemas.microsoft.com/office/powerpoint/2010/main" val="33526588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4D8C-F023-35A7-013A-8F375B6F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ea typeface="+mj-lt"/>
                <a:cs typeface="+mj-lt"/>
              </a:rPr>
              <a:t>Bevezető</a:t>
            </a:r>
            <a:endParaRPr lang="en-US" sz="40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E1A2-B915-A463-D018-E90266D0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 dirty="0" err="1"/>
              <a:t>Utak</a:t>
            </a:r>
            <a:r>
              <a:rPr lang="en-US" sz="2400" dirty="0"/>
              <a:t> </a:t>
            </a:r>
            <a:r>
              <a:rPr lang="en-US" sz="2400" dirty="0" err="1"/>
              <a:t>lényege</a:t>
            </a:r>
            <a:endParaRPr lang="en-US" sz="2400" dirty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 dirty="0" err="1"/>
              <a:t>Forgalmi</a:t>
            </a:r>
            <a:r>
              <a:rPr lang="en-US" sz="2400" dirty="0"/>
              <a:t> </a:t>
            </a:r>
            <a:r>
              <a:rPr lang="en-US" sz="2400" dirty="0" err="1"/>
              <a:t>dugók</a:t>
            </a:r>
            <a:r>
              <a:rPr lang="en-US" sz="2400" dirty="0"/>
              <a:t> </a:t>
            </a:r>
            <a:r>
              <a:rPr lang="en-US" sz="2400" dirty="0" err="1"/>
              <a:t>kialakulása</a:t>
            </a:r>
            <a:endParaRPr lang="en-US" sz="2400" dirty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 dirty="0"/>
              <a:t>Fix </a:t>
            </a:r>
            <a:r>
              <a:rPr lang="en-US" sz="2400" dirty="0" err="1"/>
              <a:t>időzítésű</a:t>
            </a:r>
            <a:r>
              <a:rPr lang="en-US" sz="2400" dirty="0"/>
              <a:t> </a:t>
            </a:r>
            <a:r>
              <a:rPr lang="en-US" sz="2400" dirty="0" err="1"/>
              <a:t>jelzőlámpák</a:t>
            </a:r>
            <a:endParaRPr lang="en-US" sz="2400" dirty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2400" dirty="0" err="1"/>
              <a:t>Intelligens</a:t>
            </a:r>
            <a:r>
              <a:rPr lang="en-US" sz="2400" dirty="0"/>
              <a:t> </a:t>
            </a:r>
            <a:r>
              <a:rPr lang="en-US" sz="2400" dirty="0" err="1"/>
              <a:t>forgalomirányító</a:t>
            </a:r>
            <a:r>
              <a:rPr lang="en-US" sz="2400" dirty="0"/>
              <a:t> </a:t>
            </a:r>
            <a:r>
              <a:rPr lang="en-US" sz="2400" dirty="0" err="1"/>
              <a:t>rendszerek</a:t>
            </a:r>
            <a:endParaRPr lang="en-US" sz="2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1747A-3B14-BE61-68F3-A4DD8989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31B412C-DAFE-43F0-BBCB-9908DFDABA1A}" type="datetime1">
              <a:pPr>
                <a:spcAft>
                  <a:spcPts val="600"/>
                </a:spcAft>
              </a:pPr>
              <a:t>7/2/2024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67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F7FCA-15F0-E146-DE11-0D0DFBBE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400" err="1">
                <a:latin typeface="Neue Haas Grotesk Text Pro"/>
              </a:rPr>
              <a:t>Célkitűzések</a:t>
            </a:r>
            <a:endParaRPr lang="en-US" sz="44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4FD9-FF3E-CB1A-FC26-756482F6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err="1"/>
              <a:t>Torlódások</a:t>
            </a:r>
            <a:r>
              <a:rPr lang="en-US" sz="2400" dirty="0"/>
              <a:t> </a:t>
            </a:r>
            <a:r>
              <a:rPr lang="en-US" sz="2400" err="1"/>
              <a:t>elkerülése</a:t>
            </a:r>
            <a:r>
              <a:rPr lang="en-US" sz="2400" dirty="0"/>
              <a:t> </a:t>
            </a:r>
            <a:r>
              <a:rPr lang="en-US" sz="2400" err="1"/>
              <a:t>és</a:t>
            </a:r>
            <a:r>
              <a:rPr lang="en-US" sz="2400" dirty="0"/>
              <a:t> </a:t>
            </a:r>
            <a:r>
              <a:rPr lang="en-US" sz="2400" err="1"/>
              <a:t>enyhítése</a:t>
            </a:r>
            <a:endParaRPr lang="en-US" err="1"/>
          </a:p>
          <a:p>
            <a:r>
              <a:rPr lang="en-US" sz="2400" err="1"/>
              <a:t>Forgalom</a:t>
            </a:r>
            <a:r>
              <a:rPr lang="en-US" sz="2400" dirty="0"/>
              <a:t> </a:t>
            </a:r>
            <a:r>
              <a:rPr lang="en-US" sz="2400" err="1"/>
              <a:t>megfelelő</a:t>
            </a:r>
            <a:r>
              <a:rPr lang="en-US" sz="2400" dirty="0"/>
              <a:t> </a:t>
            </a:r>
            <a:r>
              <a:rPr lang="en-US" sz="2400" err="1"/>
              <a:t>irányítása</a:t>
            </a:r>
            <a:r>
              <a:rPr lang="en-US" sz="2400" dirty="0"/>
              <a:t> </a:t>
            </a:r>
            <a:r>
              <a:rPr lang="en-US" sz="2400" err="1"/>
              <a:t>nagy</a:t>
            </a:r>
            <a:r>
              <a:rPr lang="en-US" sz="2400" dirty="0"/>
              <a:t> </a:t>
            </a:r>
            <a:r>
              <a:rPr lang="en-US" sz="2400" err="1"/>
              <a:t>és</a:t>
            </a:r>
            <a:r>
              <a:rPr lang="en-US" sz="2400" dirty="0"/>
              <a:t> </a:t>
            </a:r>
            <a:r>
              <a:rPr lang="en-US" sz="2400" err="1"/>
              <a:t>kis</a:t>
            </a:r>
            <a:r>
              <a:rPr lang="en-US" sz="2400" dirty="0"/>
              <a:t> </a:t>
            </a:r>
            <a:r>
              <a:rPr lang="en-US" sz="2400" err="1"/>
              <a:t>forgalom</a:t>
            </a:r>
            <a:r>
              <a:rPr lang="en-US" sz="2400" dirty="0"/>
              <a:t> </a:t>
            </a:r>
            <a:r>
              <a:rPr lang="en-US" sz="2400" err="1"/>
              <a:t>esetén</a:t>
            </a:r>
            <a:r>
              <a:rPr lang="en-US" sz="2400" dirty="0"/>
              <a:t> is</a:t>
            </a:r>
          </a:p>
          <a:p>
            <a:r>
              <a:rPr lang="en-US" sz="2400" err="1"/>
              <a:t>Zöldhullám</a:t>
            </a:r>
            <a:r>
              <a:rPr lang="en-US" sz="2400" dirty="0"/>
              <a:t> </a:t>
            </a:r>
            <a:r>
              <a:rPr lang="en-US" sz="2400" err="1"/>
              <a:t>kialakítása</a:t>
            </a:r>
            <a:endParaRPr lang="en-US" sz="2400"/>
          </a:p>
          <a:p>
            <a:r>
              <a:rPr lang="en-US" sz="2400" err="1"/>
              <a:t>Elkerülő</a:t>
            </a:r>
            <a:r>
              <a:rPr lang="en-US" sz="2400" dirty="0"/>
              <a:t> </a:t>
            </a:r>
            <a:r>
              <a:rPr lang="en-US" sz="2400" err="1"/>
              <a:t>utak</a:t>
            </a:r>
            <a:r>
              <a:rPr lang="en-US" sz="2400" dirty="0"/>
              <a:t> </a:t>
            </a:r>
            <a:r>
              <a:rPr lang="en-US" sz="2400" err="1"/>
              <a:t>ütemezése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77B0-0A18-A210-DF62-E3D3B124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146D4-AB65-4EC8-AD76-71F8B78BABB3}" type="datetime1">
              <a:pPr>
                <a:spcAft>
                  <a:spcPts val="600"/>
                </a:spcAft>
              </a:pPr>
              <a:t>7/2/2024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E776-6D32-90C7-CCFB-14FE69F3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55768"/>
            <a:ext cx="5230349" cy="16018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ea typeface="+mj-lt"/>
                <a:cs typeface="+mj-lt"/>
              </a:rPr>
              <a:t>SUMO </a:t>
            </a:r>
            <a:r>
              <a:rPr lang="en-US" sz="4400" err="1">
                <a:ea typeface="+mj-lt"/>
                <a:cs typeface="+mj-lt"/>
              </a:rPr>
              <a:t>szimulációs</a:t>
            </a:r>
            <a:r>
              <a:rPr lang="en-US" sz="4400" dirty="0">
                <a:ea typeface="+mj-lt"/>
                <a:cs typeface="+mj-lt"/>
              </a:rPr>
              <a:t> </a:t>
            </a:r>
            <a:r>
              <a:rPr lang="en-US" sz="4400" err="1">
                <a:ea typeface="+mj-lt"/>
                <a:cs typeface="+mj-lt"/>
              </a:rPr>
              <a:t>szoftver</a:t>
            </a:r>
            <a:endParaRPr lang="en-US" sz="44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1DCF-7479-E6D0-0AD6-A385CE48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ea typeface="+mn-lt"/>
                <a:cs typeface="+mn-lt"/>
              </a:rPr>
              <a:t>Nyílt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forráskódú</a:t>
            </a:r>
            <a:endParaRPr lang="en-US" sz="2400">
              <a:ea typeface="+mn-lt"/>
              <a:cs typeface="+mn-lt"/>
            </a:endParaRPr>
          </a:p>
          <a:p>
            <a:r>
              <a:rPr lang="en-US" sz="2400" dirty="0" err="1"/>
              <a:t>Saját</a:t>
            </a:r>
            <a:r>
              <a:rPr lang="en-US" sz="2400" dirty="0"/>
              <a:t> </a:t>
            </a:r>
            <a:r>
              <a:rPr lang="en-US" sz="2400" dirty="0" err="1"/>
              <a:t>irányítási</a:t>
            </a:r>
            <a:r>
              <a:rPr lang="en-US" sz="2400" dirty="0"/>
              <a:t> </a:t>
            </a:r>
            <a:r>
              <a:rPr lang="en-US" sz="2400" dirty="0" err="1"/>
              <a:t>algoritmusok</a:t>
            </a:r>
            <a:r>
              <a:rPr lang="en-US" sz="2400" dirty="0"/>
              <a:t> </a:t>
            </a:r>
            <a:r>
              <a:rPr lang="en-US" sz="2400" dirty="0" err="1"/>
              <a:t>beépítése</a:t>
            </a:r>
            <a:endParaRPr lang="en-US" sz="2400" dirty="0"/>
          </a:p>
          <a:p>
            <a:r>
              <a:rPr lang="en-US" sz="2400" dirty="0" err="1"/>
              <a:t>Beépített</a:t>
            </a:r>
            <a:r>
              <a:rPr lang="en-US" sz="2400" dirty="0"/>
              <a:t> </a:t>
            </a:r>
            <a:r>
              <a:rPr lang="en-US" sz="2400" dirty="0" err="1"/>
              <a:t>függvények</a:t>
            </a:r>
            <a:endParaRPr lang="en-US" sz="2400" dirty="0"/>
          </a:p>
          <a:p>
            <a:r>
              <a:rPr lang="en-US" sz="2400" dirty="0" err="1"/>
              <a:t>TraCI</a:t>
            </a:r>
            <a:r>
              <a:rPr lang="en-US" sz="2400" dirty="0"/>
              <a:t> </a:t>
            </a:r>
            <a:r>
              <a:rPr lang="en-US" sz="2400" dirty="0" err="1"/>
              <a:t>interfész</a:t>
            </a:r>
            <a:endParaRPr lang="en-US" sz="2400" dirty="0"/>
          </a:p>
          <a:p>
            <a:r>
              <a:rPr lang="en-US" sz="2400" dirty="0"/>
              <a:t>Python-</a:t>
            </a:r>
            <a:r>
              <a:rPr lang="en-US" sz="2400" err="1"/>
              <a:t>ból</a:t>
            </a:r>
            <a:r>
              <a:rPr lang="en-US" sz="2400" dirty="0"/>
              <a:t> </a:t>
            </a:r>
            <a:r>
              <a:rPr lang="en-US" sz="2400" err="1"/>
              <a:t>való</a:t>
            </a:r>
            <a:r>
              <a:rPr lang="en-US" sz="2400" dirty="0"/>
              <a:t> </a:t>
            </a:r>
            <a:r>
              <a:rPr lang="en-US" sz="2400" err="1"/>
              <a:t>indítás</a:t>
            </a:r>
            <a:endParaRPr lang="en-US" sz="2400"/>
          </a:p>
          <a:p>
            <a:endParaRPr lang="en-US"/>
          </a:p>
          <a:p>
            <a:endParaRPr lang="en-US"/>
          </a:p>
        </p:txBody>
      </p:sp>
      <p:pic>
        <p:nvPicPr>
          <p:cNvPr id="8" name="Picture 7" descr="A screenshot of a map&#10;&#10;Description automatically generated">
            <a:extLst>
              <a:ext uri="{FF2B5EF4-FFF2-40B4-BE49-F238E27FC236}">
                <a16:creationId xmlns:a16="http://schemas.microsoft.com/office/drawing/2014/main" id="{55AE6A18-951E-0723-97AA-ECB3B34E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51" y="756114"/>
            <a:ext cx="5649741" cy="53569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9A908-D5E2-6CF8-9ECF-02E05C7F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CA64A-4E1C-4A06-A761-023AA384FE91}" type="datetime1">
              <a:rPr lang="en-US"/>
              <a:pPr>
                <a:spcAft>
                  <a:spcPts val="600"/>
                </a:spcAft>
              </a:pPr>
              <a:t>7/2/2024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1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B7F9-620C-B625-D9F9-5A0DE10A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9172710" cy="815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>
                <a:ea typeface="+mj-lt"/>
                <a:cs typeface="+mj-lt"/>
              </a:rPr>
              <a:t>Fuzzy </a:t>
            </a:r>
            <a:r>
              <a:rPr lang="en-US" sz="4400" err="1">
                <a:ea typeface="+mj-lt"/>
                <a:cs typeface="+mj-lt"/>
              </a:rPr>
              <a:t>szabályozás</a:t>
            </a:r>
            <a:r>
              <a:rPr lang="en-US" sz="4400" dirty="0">
                <a:ea typeface="+mj-lt"/>
                <a:cs typeface="+mj-lt"/>
              </a:rPr>
              <a:t> </a:t>
            </a:r>
            <a:r>
              <a:rPr lang="en-US" sz="4400" err="1">
                <a:ea typeface="+mj-lt"/>
                <a:cs typeface="+mj-lt"/>
              </a:rPr>
              <a:t>tömbvázlata</a:t>
            </a:r>
            <a:endParaRPr lang="en-US" sz="3200" err="1"/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7E79523E-B79C-5773-7FD1-FF599BB4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436" y="1384089"/>
            <a:ext cx="10653622" cy="50554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5237-0860-2036-4E89-953B06AE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9996-9B60-4CA2-9C4A-C932FAAED07C}" type="datetime1">
              <a:t>7/2/2024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1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98FE-5D5E-3467-A3A9-F7282CB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89" y="419244"/>
            <a:ext cx="11401198" cy="8303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 err="1"/>
              <a:t>Kereszteződés</a:t>
            </a:r>
            <a:r>
              <a:rPr lang="en-US" sz="4400" dirty="0"/>
              <a:t> </a:t>
            </a:r>
            <a:r>
              <a:rPr lang="en-US" sz="4400" dirty="0" err="1">
                <a:ea typeface="+mj-lt"/>
                <a:cs typeface="+mj-lt"/>
              </a:rPr>
              <a:t>felosztása</a:t>
            </a:r>
            <a:r>
              <a:rPr lang="en-US" sz="4400" dirty="0">
                <a:ea typeface="+mj-lt"/>
                <a:cs typeface="+mj-lt"/>
              </a:rPr>
              <a:t> </a:t>
            </a:r>
            <a:r>
              <a:rPr lang="en-US" sz="4400" dirty="0" err="1"/>
              <a:t>szekvenciákra</a:t>
            </a:r>
            <a:endParaRPr lang="en-US" dirty="0" err="1"/>
          </a:p>
        </p:txBody>
      </p:sp>
      <p:pic>
        <p:nvPicPr>
          <p:cNvPr id="7" name="Content Placeholder 6" descr="A map of a city&#10;&#10;Description automatically generated">
            <a:extLst>
              <a:ext uri="{FF2B5EF4-FFF2-40B4-BE49-F238E27FC236}">
                <a16:creationId xmlns:a16="http://schemas.microsoft.com/office/drawing/2014/main" id="{6B32BBF0-4CCB-86E8-35D8-8359805ED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470" y="1458309"/>
            <a:ext cx="6836612" cy="46769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9550-44E2-E2E3-23C7-E8CD823C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10B-1969-4E01-93B3-425F5399AF7D}" type="datetime1">
              <a:rPr lang="en-US"/>
              <a:t>7/2/2024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E3359-DD7C-FA5F-FC24-F2F86F2B85D0}"/>
              </a:ext>
            </a:extLst>
          </p:cNvPr>
          <p:cNvSpPr txBox="1"/>
          <p:nvPr/>
        </p:nvSpPr>
        <p:spPr>
          <a:xfrm>
            <a:off x="400010" y="2461403"/>
            <a:ext cx="457838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" sz="2400" b="1" dirty="0">
                <a:ea typeface="+mn-lt"/>
                <a:cs typeface="+mn-lt"/>
              </a:rPr>
              <a:t>Szekvenciák:</a:t>
            </a:r>
          </a:p>
          <a:p>
            <a:pPr marL="914400" lvl="1" indent="-457200">
              <a:buAutoNum type="arabicPeriod"/>
            </a:pPr>
            <a:r>
              <a:rPr lang="hu" sz="2400" dirty="0"/>
              <a:t>NY, K </a:t>
            </a:r>
            <a:r>
              <a:rPr lang="hu" sz="2400" dirty="0">
                <a:ea typeface="+mn-lt"/>
                <a:cs typeface="+mn-lt"/>
              </a:rPr>
              <a:t>→ előre és jobbra</a:t>
            </a:r>
          </a:p>
          <a:p>
            <a:pPr marL="914400" lvl="1" indent="-457200">
              <a:buAutoNum type="arabicPeriod"/>
            </a:pPr>
            <a:r>
              <a:rPr lang="hu" sz="2400" dirty="0"/>
              <a:t>NY, K </a:t>
            </a:r>
            <a:r>
              <a:rPr lang="hu" sz="2400" dirty="0">
                <a:ea typeface="+mn-lt"/>
                <a:cs typeface="+mn-lt"/>
              </a:rPr>
              <a:t>→ balra</a:t>
            </a:r>
          </a:p>
          <a:p>
            <a:pPr marL="914400" lvl="1" indent="-457200">
              <a:buAutoNum type="arabicPeriod"/>
            </a:pPr>
            <a:r>
              <a:rPr lang="hu" sz="2400" dirty="0"/>
              <a:t>É, D </a:t>
            </a:r>
            <a:r>
              <a:rPr lang="hu" sz="2400" dirty="0">
                <a:ea typeface="+mn-lt"/>
                <a:cs typeface="+mn-lt"/>
              </a:rPr>
              <a:t>→ előre és jobbra</a:t>
            </a:r>
          </a:p>
          <a:p>
            <a:pPr marL="914400" lvl="1" indent="-457200">
              <a:buAutoNum type="arabicPeriod"/>
            </a:pPr>
            <a:r>
              <a:rPr lang="hu" sz="2400" dirty="0">
                <a:ea typeface="+mn-lt"/>
                <a:cs typeface="+mn-lt"/>
              </a:rPr>
              <a:t>É, D → balra</a:t>
            </a:r>
          </a:p>
        </p:txBody>
      </p:sp>
    </p:spTree>
    <p:extLst>
      <p:ext uri="{BB962C8B-B14F-4D97-AF65-F5344CB8AC3E}">
        <p14:creationId xmlns:p14="http://schemas.microsoft.com/office/powerpoint/2010/main" val="27465304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1BB9-36CE-1187-B8FE-0C5D908A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11" y="778678"/>
            <a:ext cx="6397878" cy="9597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err="1"/>
              <a:t>Szimulációs</a:t>
            </a:r>
            <a:r>
              <a:rPr lang="en-US" sz="4400" dirty="0"/>
              <a:t> </a:t>
            </a:r>
            <a:r>
              <a:rPr lang="en-US" sz="4400" err="1"/>
              <a:t>környezet</a:t>
            </a:r>
            <a:endParaRPr lang="en-US" sz="4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5C84-EE05-291C-0F87-297DEF51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0C21-3268-4800-9EBC-4C042BA27B78}" type="datetime1">
              <a:rPr lang="en-US"/>
              <a:t>7/2/2024</a:t>
            </a:fld>
            <a:endParaRPr lang="en-US" dirty="0"/>
          </a:p>
        </p:txBody>
      </p:sp>
      <p:pic>
        <p:nvPicPr>
          <p:cNvPr id="7" name="Picture 6" descr="A video game of cars on a road&#10;&#10;Description automatically generated">
            <a:extLst>
              <a:ext uri="{FF2B5EF4-FFF2-40B4-BE49-F238E27FC236}">
                <a16:creationId xmlns:a16="http://schemas.microsoft.com/office/drawing/2014/main" id="{0943F09B-3EA1-451C-3320-515BB4E7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197" y="785407"/>
            <a:ext cx="4845170" cy="2328327"/>
          </a:xfrm>
          <a:prstGeom prst="rect">
            <a:avLst/>
          </a:prstGeom>
        </p:spPr>
      </p:pic>
      <p:pic>
        <p:nvPicPr>
          <p:cNvPr id="10" name="Content Placeholder 9" descr="A map of a city&#10;&#10;Description automatically generated">
            <a:extLst>
              <a:ext uri="{FF2B5EF4-FFF2-40B4-BE49-F238E27FC236}">
                <a16:creationId xmlns:a16="http://schemas.microsoft.com/office/drawing/2014/main" id="{027B9BEF-6DC4-9AD6-35BF-D86C8D279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248" y="2605925"/>
            <a:ext cx="6225396" cy="2439231"/>
          </a:xfrm>
        </p:spPr>
      </p:pic>
      <p:pic>
        <p:nvPicPr>
          <p:cNvPr id="11" name="Picture 10" descr="A black car with green and blue lights&#10;&#10;Description automatically generated">
            <a:extLst>
              <a:ext uri="{FF2B5EF4-FFF2-40B4-BE49-F238E27FC236}">
                <a16:creationId xmlns:a16="http://schemas.microsoft.com/office/drawing/2014/main" id="{191BB9E4-6CD8-CD49-CD72-6FFA14B9A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878" y="3628321"/>
            <a:ext cx="4730150" cy="2584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262BEE-E91D-D03F-01D3-7A871D172BC4}"/>
              </a:ext>
            </a:extLst>
          </p:cNvPr>
          <p:cNvSpPr txBox="1"/>
          <p:nvPr/>
        </p:nvSpPr>
        <p:spPr>
          <a:xfrm>
            <a:off x="1648304" y="5044955"/>
            <a:ext cx="304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Sávterület</a:t>
            </a:r>
            <a:r>
              <a:rPr lang="en-US" b="1" dirty="0"/>
              <a:t> </a:t>
            </a:r>
            <a:r>
              <a:rPr lang="en-US" b="1" err="1"/>
              <a:t>detektorok</a:t>
            </a:r>
            <a:endParaRPr 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A61E4-5699-8C0B-0811-A9DB326DB23F}"/>
              </a:ext>
            </a:extLst>
          </p:cNvPr>
          <p:cNvSpPr txBox="1"/>
          <p:nvPr/>
        </p:nvSpPr>
        <p:spPr>
          <a:xfrm>
            <a:off x="7756884" y="3107605"/>
            <a:ext cx="3365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Autók</a:t>
            </a:r>
            <a:r>
              <a:rPr lang="en-US" b="1" dirty="0"/>
              <a:t> a </a:t>
            </a:r>
            <a:r>
              <a:rPr lang="en-US" b="1" dirty="0" err="1"/>
              <a:t>szimulációban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055AB-C6AB-3053-2A9B-6D5ACDC3D6DC}"/>
              </a:ext>
            </a:extLst>
          </p:cNvPr>
          <p:cNvSpPr txBox="1"/>
          <p:nvPr/>
        </p:nvSpPr>
        <p:spPr>
          <a:xfrm>
            <a:off x="7326703" y="6219645"/>
            <a:ext cx="38071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Kereszteződésben</a:t>
            </a:r>
            <a:r>
              <a:rPr lang="en-US" b="1" dirty="0"/>
              <a:t> </a:t>
            </a:r>
            <a:r>
              <a:rPr lang="en-US" b="1" dirty="0" err="1"/>
              <a:t>lévő</a:t>
            </a:r>
            <a:r>
              <a:rPr lang="en-US" b="1" dirty="0"/>
              <a:t> </a:t>
            </a:r>
            <a:r>
              <a:rPr lang="en-US" b="1" dirty="0" err="1"/>
              <a:t>irányok</a:t>
            </a:r>
          </a:p>
        </p:txBody>
      </p:sp>
    </p:spTree>
    <p:extLst>
      <p:ext uri="{BB962C8B-B14F-4D97-AF65-F5344CB8AC3E}">
        <p14:creationId xmlns:p14="http://schemas.microsoft.com/office/powerpoint/2010/main" val="28163452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3FAC-64ED-EBD6-6ABD-C6466512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74" y="131697"/>
            <a:ext cx="11171164" cy="13335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/>
              <a:t>Fuzzy </a:t>
            </a:r>
            <a:r>
              <a:rPr lang="en-US" sz="4400" err="1"/>
              <a:t>bemeneti</a:t>
            </a:r>
            <a:r>
              <a:rPr lang="en-US" sz="4400" dirty="0"/>
              <a:t> </a:t>
            </a:r>
            <a:r>
              <a:rPr lang="en-US" sz="4400" err="1"/>
              <a:t>és</a:t>
            </a:r>
            <a:r>
              <a:rPr lang="en-US" sz="4400" dirty="0"/>
              <a:t> </a:t>
            </a:r>
            <a:r>
              <a:rPr lang="en-US" sz="4400" err="1"/>
              <a:t>kimeneti</a:t>
            </a:r>
            <a:r>
              <a:rPr lang="en-US" sz="4400" dirty="0"/>
              <a:t> </a:t>
            </a:r>
            <a:r>
              <a:rPr lang="en-US" sz="4400" err="1"/>
              <a:t>tagsági</a:t>
            </a:r>
            <a:r>
              <a:rPr lang="en-US" sz="4400" dirty="0"/>
              <a:t> </a:t>
            </a:r>
            <a:r>
              <a:rPr lang="en-US" sz="4400" err="1"/>
              <a:t>függvények</a:t>
            </a:r>
            <a:endParaRPr lang="en-US" sz="4400"/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421DC88-5D6D-008B-596D-84B153185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71" y="1592496"/>
            <a:ext cx="6167886" cy="486865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DE0F-C156-11B4-5046-2E297C18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F27B-54E3-4703-A55A-9F15016CEE7C}" type="datetime1">
              <a:t>7/2/2024</a:t>
            </a:fld>
            <a:endParaRPr lang="en-US" dirty="0"/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194925C4-5D95-8B20-A108-7C4D7095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07" y="2101970"/>
            <a:ext cx="5822831" cy="34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PowerPoint Presentation</vt:lpstr>
      <vt:lpstr>Tartalomjegyzék</vt:lpstr>
      <vt:lpstr>Bevezető</vt:lpstr>
      <vt:lpstr>Célkitűzések</vt:lpstr>
      <vt:lpstr>SUMO szimulációs szoftver</vt:lpstr>
      <vt:lpstr>Fuzzy szabályozás tömbvázlata</vt:lpstr>
      <vt:lpstr>Kereszteződés felosztása szekvenciákra</vt:lpstr>
      <vt:lpstr>Szimulációs környezet</vt:lpstr>
      <vt:lpstr>Fuzzy bemeneti és kimeneti tagsági függvények</vt:lpstr>
      <vt:lpstr>Szomszédos kereszteződésben lévő jelzőlámpák összehangolása​</vt:lpstr>
      <vt:lpstr>Mérések</vt:lpstr>
      <vt:lpstr>Következtetés</vt:lpstr>
      <vt:lpstr>Továbbfejlesztési lehetőségek</vt:lpstr>
      <vt:lpstr>Köszönöm a megtisztelő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943</cp:revision>
  <dcterms:created xsi:type="dcterms:W3CDTF">2013-07-15T20:26:40Z</dcterms:created>
  <dcterms:modified xsi:type="dcterms:W3CDTF">2024-07-02T18:52:06Z</dcterms:modified>
</cp:coreProperties>
</file>