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6" r:id="rId1"/>
  </p:sldMasterIdLst>
  <p:notesMasterIdLst>
    <p:notesMasterId r:id="rId18"/>
  </p:notesMasterIdLst>
  <p:sldIdLst>
    <p:sldId id="258" r:id="rId2"/>
    <p:sldId id="257" r:id="rId3"/>
    <p:sldId id="259" r:id="rId4"/>
    <p:sldId id="260" r:id="rId5"/>
    <p:sldId id="274" r:id="rId6"/>
    <p:sldId id="275" r:id="rId7"/>
    <p:sldId id="261" r:id="rId8"/>
    <p:sldId id="262" r:id="rId9"/>
    <p:sldId id="265" r:id="rId10"/>
    <p:sldId id="272" r:id="rId11"/>
    <p:sldId id="263" r:id="rId12"/>
    <p:sldId id="266" r:id="rId13"/>
    <p:sldId id="268" r:id="rId14"/>
    <p:sldId id="269" r:id="rId15"/>
    <p:sldId id="270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BBE877-A756-47BC-83DE-36AE5A45A732}" v="1174" dt="2024-07-06T21:25:08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476" y="-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5D542-078F-4D30-B8FA-0A799EF4CFC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76D5A-7550-4CD6-9D5F-6DD623A4D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41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13E4E-A242-4BC0-A337-9242EBE0D543}" type="datetime1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3241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2F58-8543-455E-B9A2-10BB2C72A4A3}" type="datetime1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4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E0CFC-E924-4DEA-86A7-C35B066F5A44}" type="datetime1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4C85-D26E-40A3-9371-2ECF5AF6941C}" type="datetime1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1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DB5E-BF4A-425D-8BCA-2DBDBA932E89}" type="datetime1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4266-4798-43BD-A08B-64C2B467C75C}" type="datetime1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7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A98F-D4C7-461E-9D82-14D2465A603C}" type="datetime1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9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C35A-8D45-4BDC-A0C5-AFD9754807A8}" type="datetime1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9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5164-A040-476C-B219-0FF6B74232DA}" type="datetime1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9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F41A-7D28-4D68-8DD4-3F42822CF178}" type="datetime1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8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22C4-EAAD-42E8-9389-38551F8804FF}" type="datetime1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9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00440076-C0AD-4CF2-9385-6A90D1E58260}" type="datetime1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7" r:id="rId1"/>
    <p:sldLayoutId id="2147484458" r:id="rId2"/>
    <p:sldLayoutId id="2147484459" r:id="rId3"/>
    <p:sldLayoutId id="2147484460" r:id="rId4"/>
    <p:sldLayoutId id="2147484461" r:id="rId5"/>
    <p:sldLayoutId id="2147484462" r:id="rId6"/>
    <p:sldLayoutId id="2147484463" r:id="rId7"/>
    <p:sldLayoutId id="2147484464" r:id="rId8"/>
    <p:sldLayoutId id="2147484465" r:id="rId9"/>
    <p:sldLayoutId id="2147484466" r:id="rId10"/>
    <p:sldLayoutId id="21474844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xmlns="" id="{04812C46-200A-4DEB-A05E-3ED6C68C23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close up of cars on a road&#10;&#10;Description automatically generated">
            <a:extLst>
              <a:ext uri="{FF2B5EF4-FFF2-40B4-BE49-F238E27FC236}">
                <a16:creationId xmlns:a16="http://schemas.microsoft.com/office/drawing/2014/main" xmlns="" id="{B4321DD5-79CF-F405-7E1B-BBDCCCC7BA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D1EA859B-E555-4109-94F3-6700E046E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C02D227-026A-1E12-B6BC-DC8D3970A226}"/>
              </a:ext>
            </a:extLst>
          </p:cNvPr>
          <p:cNvSpPr txBox="1"/>
          <p:nvPr/>
        </p:nvSpPr>
        <p:spPr>
          <a:xfrm>
            <a:off x="838200" y="365125"/>
            <a:ext cx="4339773" cy="18999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latin typeface="+mj-lt"/>
                <a:ea typeface="+mj-ea"/>
                <a:cs typeface="+mj-cs"/>
              </a:rPr>
              <a:t>Fuzzy </a:t>
            </a:r>
            <a:r>
              <a:rPr lang="en-US" sz="3200" b="1" err="1">
                <a:latin typeface="+mj-lt"/>
                <a:ea typeface="+mj-ea"/>
                <a:cs typeface="+mj-cs"/>
              </a:rPr>
              <a:t>szabályozással</a:t>
            </a:r>
            <a:r>
              <a:rPr lang="en-US" sz="3200" b="1">
                <a:latin typeface="+mj-lt"/>
                <a:ea typeface="+mj-ea"/>
                <a:cs typeface="+mj-cs"/>
              </a:rPr>
              <a:t> </a:t>
            </a:r>
            <a:r>
              <a:rPr lang="en-US" sz="3200" b="1" err="1">
                <a:latin typeface="+mj-lt"/>
                <a:ea typeface="+mj-ea"/>
                <a:cs typeface="+mj-cs"/>
              </a:rPr>
              <a:t>megvalósított</a:t>
            </a:r>
            <a:r>
              <a:rPr lang="en-US" sz="3200" b="1">
                <a:latin typeface="+mj-lt"/>
                <a:ea typeface="+mj-ea"/>
                <a:cs typeface="+mj-cs"/>
              </a:rPr>
              <a:t> </a:t>
            </a:r>
            <a:r>
              <a:rPr lang="en-US" sz="3200" b="1" err="1">
                <a:latin typeface="+mj-lt"/>
                <a:ea typeface="+mj-ea"/>
                <a:cs typeface="+mj-cs"/>
              </a:rPr>
              <a:t>városi</a:t>
            </a:r>
            <a:r>
              <a:rPr lang="en-US" sz="3200" b="1">
                <a:latin typeface="+mj-lt"/>
                <a:ea typeface="+mj-ea"/>
                <a:cs typeface="+mj-cs"/>
              </a:rPr>
              <a:t> </a:t>
            </a:r>
            <a:r>
              <a:rPr lang="en-US" sz="3200" b="1" err="1">
                <a:latin typeface="+mj-lt"/>
                <a:ea typeface="+mj-ea"/>
                <a:cs typeface="+mj-cs"/>
              </a:rPr>
              <a:t>forgalomirányító</a:t>
            </a:r>
            <a:r>
              <a:rPr lang="en-US" sz="3200" b="1">
                <a:latin typeface="+mj-lt"/>
                <a:ea typeface="+mj-ea"/>
                <a:cs typeface="+mj-cs"/>
              </a:rPr>
              <a:t> </a:t>
            </a:r>
            <a:r>
              <a:rPr lang="en-US" sz="3200" b="1" err="1">
                <a:latin typeface="+mj-lt"/>
                <a:ea typeface="+mj-ea"/>
                <a:cs typeface="+mj-cs"/>
              </a:rPr>
              <a:t>rendszer</a:t>
            </a:r>
            <a:endParaRPr lang="en-US" sz="3200" b="1">
              <a:latin typeface="+mj-lt"/>
              <a:ea typeface="+mj-ea"/>
              <a:cs typeface="+mj-cs"/>
            </a:endParaRP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xmlns="" id="{AB28B31E-94B5-1547-FB86-FD9195609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3672"/>
            <a:ext cx="3822189" cy="35127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err="1">
                <a:latin typeface="Calibri"/>
                <a:cs typeface="Calibri"/>
              </a:rPr>
              <a:t>Név</a:t>
            </a:r>
            <a:r>
              <a:rPr lang="en-US" sz="2400">
                <a:latin typeface="Calibri"/>
                <a:cs typeface="Calibri"/>
              </a:rPr>
              <a:t>: Mikló József-Péter  </a:t>
            </a:r>
            <a:endParaRPr lang="en-US" sz="2400"/>
          </a:p>
          <a:p>
            <a:pPr marL="0" indent="0">
              <a:buNone/>
            </a:pPr>
            <a:r>
              <a:rPr lang="en-US" sz="2400" err="1">
                <a:latin typeface="Calibri"/>
                <a:cs typeface="Calibri"/>
              </a:rPr>
              <a:t>Szak</a:t>
            </a:r>
            <a:r>
              <a:rPr lang="en-US" sz="2400">
                <a:latin typeface="Calibri"/>
                <a:cs typeface="Calibri"/>
              </a:rPr>
              <a:t>: Automatika </a:t>
            </a:r>
            <a:r>
              <a:rPr lang="en-US" sz="2400" err="1">
                <a:latin typeface="Calibri"/>
                <a:cs typeface="Calibri"/>
              </a:rPr>
              <a:t>és</a:t>
            </a:r>
            <a:r>
              <a:rPr lang="en-US" sz="2400">
                <a:latin typeface="Calibri"/>
                <a:cs typeface="Calibri"/>
              </a:rPr>
              <a:t> </a:t>
            </a:r>
            <a:r>
              <a:rPr lang="en-US" sz="2400" err="1">
                <a:latin typeface="Calibri"/>
                <a:cs typeface="Calibri"/>
              </a:rPr>
              <a:t>alkalmazott</a:t>
            </a:r>
            <a:r>
              <a:rPr lang="en-US" sz="2400">
                <a:latin typeface="Calibri"/>
                <a:cs typeface="Calibri"/>
              </a:rPr>
              <a:t> </a:t>
            </a:r>
            <a:r>
              <a:rPr lang="en-US" sz="2400" err="1">
                <a:latin typeface="Calibri"/>
                <a:cs typeface="Calibri"/>
              </a:rPr>
              <a:t>informatika</a:t>
            </a:r>
            <a:endParaRPr lang="en-US" sz="2400"/>
          </a:p>
          <a:p>
            <a:pPr marL="0" indent="0">
              <a:buNone/>
            </a:pPr>
            <a:r>
              <a:rPr lang="en-US" sz="2400" err="1">
                <a:latin typeface="Calibri"/>
                <a:cs typeface="Calibri"/>
              </a:rPr>
              <a:t>Vezető</a:t>
            </a:r>
            <a:r>
              <a:rPr lang="en-US" sz="2400">
                <a:latin typeface="Calibri"/>
                <a:cs typeface="Calibri"/>
              </a:rPr>
              <a:t> </a:t>
            </a:r>
            <a:r>
              <a:rPr lang="en-US" sz="2400" err="1">
                <a:latin typeface="Calibri"/>
                <a:cs typeface="Calibri"/>
              </a:rPr>
              <a:t>tanárok</a:t>
            </a:r>
            <a:r>
              <a:rPr lang="en-US" sz="2400">
                <a:latin typeface="Calibri"/>
                <a:cs typeface="Calibri"/>
              </a:rPr>
              <a:t>: Dr. Dávid László,  Dr. Farkas Csaba </a:t>
            </a:r>
          </a:p>
          <a:p>
            <a:pPr marL="0" indent="0">
              <a:buNone/>
            </a:pPr>
            <a:r>
              <a:rPr lang="en-US" sz="2400" err="1">
                <a:latin typeface="Calibri"/>
                <a:cs typeface="Calibri"/>
              </a:rPr>
              <a:t>Év</a:t>
            </a:r>
            <a:r>
              <a:rPr lang="en-US" sz="2400">
                <a:latin typeface="Calibri"/>
                <a:cs typeface="Calibri"/>
              </a:rPr>
              <a:t>: 2024 </a:t>
            </a:r>
            <a:endParaRPr lang="en-US" sz="2400"/>
          </a:p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87297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A11BB9-36CE-1187-B8FE-0C5D908AA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11" y="778678"/>
            <a:ext cx="6397878" cy="95972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400" err="1"/>
              <a:t>Szimulációs</a:t>
            </a:r>
            <a:r>
              <a:rPr lang="en-US" sz="4400"/>
              <a:t> </a:t>
            </a:r>
            <a:r>
              <a:rPr lang="en-US" sz="4400" err="1"/>
              <a:t>környezet</a:t>
            </a:r>
            <a:endParaRPr lang="en-US" sz="4400"/>
          </a:p>
        </p:txBody>
      </p:sp>
      <p:pic>
        <p:nvPicPr>
          <p:cNvPr id="7" name="Picture 6" descr="A video game of cars on a road&#10;&#10;Description automatically generated">
            <a:extLst>
              <a:ext uri="{FF2B5EF4-FFF2-40B4-BE49-F238E27FC236}">
                <a16:creationId xmlns:a16="http://schemas.microsoft.com/office/drawing/2014/main" xmlns="" id="{0943F09B-3EA1-451C-3320-515BB4E7B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197" y="785407"/>
            <a:ext cx="4845170" cy="2328327"/>
          </a:xfrm>
          <a:prstGeom prst="rect">
            <a:avLst/>
          </a:prstGeom>
        </p:spPr>
      </p:pic>
      <p:pic>
        <p:nvPicPr>
          <p:cNvPr id="10" name="Content Placeholder 9" descr="A map of a city&#10;&#10;Description automatically generated">
            <a:extLst>
              <a:ext uri="{FF2B5EF4-FFF2-40B4-BE49-F238E27FC236}">
                <a16:creationId xmlns:a16="http://schemas.microsoft.com/office/drawing/2014/main" xmlns="" id="{027B9BEF-6DC4-9AD6-35BF-D86C8D279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248" y="2605925"/>
            <a:ext cx="6225396" cy="2439231"/>
          </a:xfrm>
        </p:spPr>
      </p:pic>
      <p:pic>
        <p:nvPicPr>
          <p:cNvPr id="11" name="Picture 10" descr="A black car with green and blue lights&#10;&#10;Description automatically generated">
            <a:extLst>
              <a:ext uri="{FF2B5EF4-FFF2-40B4-BE49-F238E27FC236}">
                <a16:creationId xmlns:a16="http://schemas.microsoft.com/office/drawing/2014/main" xmlns="" id="{191BB9E4-6CD8-CD49-CD72-6FFA14B9A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878" y="3628321"/>
            <a:ext cx="4730150" cy="25848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B262BEE-E91D-D03F-01D3-7A871D172BC4}"/>
              </a:ext>
            </a:extLst>
          </p:cNvPr>
          <p:cNvSpPr txBox="1"/>
          <p:nvPr/>
        </p:nvSpPr>
        <p:spPr>
          <a:xfrm>
            <a:off x="1648304" y="5044955"/>
            <a:ext cx="3048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/>
              <a:t>Sávterület</a:t>
            </a:r>
            <a:r>
              <a:rPr lang="en-US" b="1"/>
              <a:t> </a:t>
            </a:r>
            <a:r>
              <a:rPr lang="en-US" b="1" err="1"/>
              <a:t>detektorok</a:t>
            </a:r>
            <a:endParaRPr lang="en-US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E0A61E4-5699-8C0B-0811-A9DB326DB23F}"/>
              </a:ext>
            </a:extLst>
          </p:cNvPr>
          <p:cNvSpPr txBox="1"/>
          <p:nvPr/>
        </p:nvSpPr>
        <p:spPr>
          <a:xfrm>
            <a:off x="7756884" y="3107605"/>
            <a:ext cx="3365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/>
              <a:t>Autók</a:t>
            </a:r>
            <a:r>
              <a:rPr lang="en-US" b="1"/>
              <a:t> a </a:t>
            </a:r>
            <a:r>
              <a:rPr lang="en-US" b="1" err="1"/>
              <a:t>szimulációban</a:t>
            </a:r>
            <a:endParaRPr 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49055AB-C6AB-3053-2A9B-6D5ACDC3D6DC}"/>
              </a:ext>
            </a:extLst>
          </p:cNvPr>
          <p:cNvSpPr txBox="1"/>
          <p:nvPr/>
        </p:nvSpPr>
        <p:spPr>
          <a:xfrm>
            <a:off x="7326703" y="6219645"/>
            <a:ext cx="38071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/>
              <a:t>Kereszteződésben</a:t>
            </a:r>
            <a:r>
              <a:rPr lang="en-US" b="1"/>
              <a:t> </a:t>
            </a:r>
            <a:r>
              <a:rPr lang="en-US" b="1" err="1"/>
              <a:t>lévő</a:t>
            </a:r>
            <a:r>
              <a:rPr lang="en-US" b="1"/>
              <a:t> </a:t>
            </a:r>
            <a:r>
              <a:rPr lang="en-US" b="1" err="1"/>
              <a:t>irányok</a:t>
            </a:r>
          </a:p>
        </p:txBody>
      </p:sp>
    </p:spTree>
    <p:extLst>
      <p:ext uri="{BB962C8B-B14F-4D97-AF65-F5344CB8AC3E}">
        <p14:creationId xmlns:p14="http://schemas.microsoft.com/office/powerpoint/2010/main" val="281634528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C73FAC-64ED-EBD6-6ABD-C64665121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74" y="131697"/>
            <a:ext cx="11171164" cy="133353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400"/>
              <a:t>Fuzzy </a:t>
            </a:r>
            <a:r>
              <a:rPr lang="en-US" sz="4400" err="1"/>
              <a:t>bemeneti</a:t>
            </a:r>
            <a:r>
              <a:rPr lang="en-US" sz="4400"/>
              <a:t> </a:t>
            </a:r>
            <a:r>
              <a:rPr lang="en-US" sz="4400" err="1"/>
              <a:t>és</a:t>
            </a:r>
            <a:r>
              <a:rPr lang="en-US" sz="4400"/>
              <a:t> </a:t>
            </a:r>
            <a:r>
              <a:rPr lang="en-US" sz="4400" err="1"/>
              <a:t>kimeneti</a:t>
            </a:r>
            <a:r>
              <a:rPr lang="en-US" sz="4400"/>
              <a:t> </a:t>
            </a:r>
            <a:r>
              <a:rPr lang="en-US" sz="4400" err="1"/>
              <a:t>tagsági</a:t>
            </a:r>
            <a:r>
              <a:rPr lang="en-US" sz="4400"/>
              <a:t> </a:t>
            </a:r>
            <a:r>
              <a:rPr lang="en-US" sz="4400" err="1"/>
              <a:t>függvények</a:t>
            </a:r>
            <a:endParaRPr lang="en-US" sz="4400"/>
          </a:p>
        </p:txBody>
      </p:sp>
      <p:pic>
        <p:nvPicPr>
          <p:cNvPr id="7" name="Content Placeholder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xmlns="" id="{4421DC88-5D6D-008B-596D-84B153185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71" y="1592496"/>
            <a:ext cx="6167886" cy="4868653"/>
          </a:xfrm>
        </p:spPr>
      </p:pic>
      <p:pic>
        <p:nvPicPr>
          <p:cNvPr id="8" name="Picture 7" descr="A graph with colored lines&#10;&#10;Description automatically generated">
            <a:extLst>
              <a:ext uri="{FF2B5EF4-FFF2-40B4-BE49-F238E27FC236}">
                <a16:creationId xmlns:a16="http://schemas.microsoft.com/office/drawing/2014/main" xmlns="" id="{194925C4-5D95-8B20-A108-7C4D70958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407" y="2101970"/>
            <a:ext cx="5822831" cy="343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4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EF7060-8704-A55D-BF9E-3F224E5F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157" y="491131"/>
            <a:ext cx="9316484" cy="74406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400" baseline="0" err="1">
                <a:latin typeface="Neue Haas Grotesk Text Pro"/>
                <a:ea typeface="Arial"/>
                <a:cs typeface="Arial"/>
              </a:rPr>
              <a:t>Szomszédos</a:t>
            </a:r>
            <a:r>
              <a:rPr lang="en-US" sz="4400" baseline="0">
                <a:latin typeface="Neue Haas Grotesk Text Pro"/>
                <a:ea typeface="Arial"/>
                <a:cs typeface="Arial"/>
              </a:rPr>
              <a:t> </a:t>
            </a:r>
            <a:r>
              <a:rPr lang="en-US" sz="4400" baseline="0" err="1">
                <a:latin typeface="Neue Haas Grotesk Text Pro"/>
                <a:ea typeface="Arial"/>
                <a:cs typeface="Arial"/>
              </a:rPr>
              <a:t>kereszteződésben</a:t>
            </a:r>
            <a:r>
              <a:rPr lang="en-US" sz="4400" baseline="0">
                <a:latin typeface="Neue Haas Grotesk Text Pro"/>
                <a:ea typeface="Arial"/>
                <a:cs typeface="Arial"/>
              </a:rPr>
              <a:t> </a:t>
            </a:r>
            <a:r>
              <a:rPr lang="en-US" sz="4400" baseline="0" err="1">
                <a:latin typeface="Neue Haas Grotesk Text Pro"/>
                <a:ea typeface="Arial"/>
                <a:cs typeface="Arial"/>
              </a:rPr>
              <a:t>lévő</a:t>
            </a:r>
            <a:r>
              <a:rPr lang="en-US" sz="4400" baseline="0">
                <a:latin typeface="Neue Haas Grotesk Text Pro"/>
                <a:ea typeface="Arial"/>
                <a:cs typeface="Arial"/>
              </a:rPr>
              <a:t> </a:t>
            </a:r>
            <a:r>
              <a:rPr lang="en-US" sz="4400" baseline="0" err="1">
                <a:latin typeface="Neue Haas Grotesk Text Pro"/>
                <a:ea typeface="Arial"/>
                <a:cs typeface="Arial"/>
              </a:rPr>
              <a:t>jelzőlámpák</a:t>
            </a:r>
            <a:r>
              <a:rPr lang="en-US" sz="4400" baseline="0">
                <a:latin typeface="Neue Haas Grotesk Text Pro"/>
                <a:ea typeface="Arial"/>
                <a:cs typeface="Arial"/>
              </a:rPr>
              <a:t> </a:t>
            </a:r>
            <a:r>
              <a:rPr lang="en-US" sz="4400" baseline="0" err="1">
                <a:latin typeface="Neue Haas Grotesk Text Pro"/>
                <a:ea typeface="Arial"/>
                <a:cs typeface="Arial"/>
              </a:rPr>
              <a:t>összehangolása</a:t>
            </a:r>
            <a:r>
              <a:rPr lang="en-US" sz="4400">
                <a:latin typeface="Neue Haas Grotesk Text Pro"/>
                <a:ea typeface="Arial"/>
                <a:cs typeface="Arial"/>
              </a:rPr>
              <a:t>​</a:t>
            </a:r>
            <a:endParaRPr lang="en-US" sz="4400"/>
          </a:p>
        </p:txBody>
      </p:sp>
      <p:pic>
        <p:nvPicPr>
          <p:cNvPr id="6" name="Content Placeholder 5" descr="A diagram of a traffic intersection&#10;&#10;Description automatically generated">
            <a:extLst>
              <a:ext uri="{FF2B5EF4-FFF2-40B4-BE49-F238E27FC236}">
                <a16:creationId xmlns:a16="http://schemas.microsoft.com/office/drawing/2014/main" xmlns="" id="{93323A2E-3AD9-AD95-9594-630D77C76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173" y="1904015"/>
            <a:ext cx="9460300" cy="4533164"/>
          </a:xfrm>
        </p:spPr>
      </p:pic>
    </p:spTree>
    <p:extLst>
      <p:ext uri="{BB962C8B-B14F-4D97-AF65-F5344CB8AC3E}">
        <p14:creationId xmlns:p14="http://schemas.microsoft.com/office/powerpoint/2010/main" val="302572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D57C40-5B6C-63E3-17CC-A086B119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261092"/>
            <a:ext cx="10624824" cy="729692"/>
          </a:xfrm>
        </p:spPr>
        <p:txBody>
          <a:bodyPr>
            <a:normAutofit/>
          </a:bodyPr>
          <a:lstStyle/>
          <a:p>
            <a:r>
              <a:rPr lang="en-US" sz="4400" baseline="0" err="1">
                <a:latin typeface="Neue Haas Grotesk Text Pro"/>
              </a:rPr>
              <a:t>Mérések</a:t>
            </a:r>
            <a:endParaRPr lang="en-US" sz="4400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09C9530-10D0-9E01-AAB2-29ACD1518914}"/>
              </a:ext>
            </a:extLst>
          </p:cNvPr>
          <p:cNvSpPr txBox="1"/>
          <p:nvPr/>
        </p:nvSpPr>
        <p:spPr>
          <a:xfrm>
            <a:off x="6782818" y="5445122"/>
            <a:ext cx="514469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hu" sz="2400" dirty="0">
                <a:latin typeface="Neue Haas Grotesk Text Pro"/>
                <a:cs typeface="Times New Roman"/>
              </a:rPr>
              <a:t>5 percenként áthaladt autók </a:t>
            </a:r>
            <a:endParaRPr lang="en-US" sz="2400" dirty="0">
              <a:latin typeface="Neue Haas Grotesk Text Pro"/>
              <a:cs typeface="Times New Roman"/>
            </a:endParaRPr>
          </a:p>
          <a:p>
            <a:r>
              <a:rPr lang="hu" sz="2400" dirty="0">
                <a:latin typeface="Neue Haas Grotesk Text Pro"/>
                <a:cs typeface="Times New Roman"/>
              </a:rPr>
              <a:t>2.5 percenként mérve</a:t>
            </a:r>
            <a:endParaRPr lang="en-US" sz="2400" dirty="0">
              <a:latin typeface="Neue Haas Grotesk Text Pr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3827C8C-D3EB-EC47-0859-8511A65B3E6E}"/>
              </a:ext>
            </a:extLst>
          </p:cNvPr>
          <p:cNvSpPr txBox="1"/>
          <p:nvPr/>
        </p:nvSpPr>
        <p:spPr>
          <a:xfrm>
            <a:off x="1187570" y="1216325"/>
            <a:ext cx="425282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" sz="1600" dirty="0">
                <a:latin typeface="Neue Haas Grotesk Text Pro"/>
                <a:cs typeface="Times New Roman"/>
              </a:rPr>
              <a:t>“</a:t>
            </a:r>
            <a:r>
              <a:rPr lang="hu" sz="1600" err="1">
                <a:latin typeface="Neue Haas Grotesk Text Pro"/>
                <a:cs typeface="Times New Roman"/>
              </a:rPr>
              <a:t>Ștefan</a:t>
            </a:r>
            <a:r>
              <a:rPr lang="hu" sz="1600" dirty="0">
                <a:latin typeface="Neue Haas Grotesk Text Pro"/>
                <a:cs typeface="Times New Roman"/>
              </a:rPr>
              <a:t> </a:t>
            </a:r>
            <a:r>
              <a:rPr lang="hu" sz="1600" err="1">
                <a:latin typeface="Neue Haas Grotesk Text Pro"/>
                <a:cs typeface="Times New Roman"/>
              </a:rPr>
              <a:t>cel</a:t>
            </a:r>
            <a:r>
              <a:rPr lang="hu" sz="1600" dirty="0">
                <a:latin typeface="Neue Haas Grotesk Text Pro"/>
                <a:cs typeface="Times New Roman"/>
              </a:rPr>
              <a:t> </a:t>
            </a:r>
            <a:r>
              <a:rPr lang="hu" sz="1600" err="1">
                <a:latin typeface="Neue Haas Grotesk Text Pro"/>
                <a:cs typeface="Times New Roman"/>
              </a:rPr>
              <a:t>Mare</a:t>
            </a:r>
            <a:r>
              <a:rPr lang="hu" sz="1600" dirty="0">
                <a:latin typeface="Neue Haas Grotesk Text Pro"/>
                <a:cs typeface="Times New Roman"/>
              </a:rPr>
              <a:t>” utcai kereszteződés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383BE8B-9BC3-A658-4EF2-4BEBF980DBE5}"/>
              </a:ext>
            </a:extLst>
          </p:cNvPr>
          <p:cNvSpPr txBox="1"/>
          <p:nvPr/>
        </p:nvSpPr>
        <p:spPr>
          <a:xfrm>
            <a:off x="7801155" y="1216325"/>
            <a:ext cx="3059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Központi</a:t>
            </a:r>
            <a:r>
              <a:rPr lang="en-US" dirty="0"/>
              <a:t> </a:t>
            </a:r>
            <a:r>
              <a:rPr lang="en-US" dirty="0" err="1"/>
              <a:t>kereszteződés</a:t>
            </a:r>
            <a:endParaRPr lang="en-US" dirty="0"/>
          </a:p>
        </p:txBody>
      </p:sp>
      <p:pic>
        <p:nvPicPr>
          <p:cNvPr id="3" name="Picture 2" descr="A graph with a red line&#10;&#10;Description automatically generated">
            <a:extLst>
              <a:ext uri="{FF2B5EF4-FFF2-40B4-BE49-F238E27FC236}">
                <a16:creationId xmlns:a16="http://schemas.microsoft.com/office/drawing/2014/main" xmlns="" id="{E10103B2-FA27-2813-0E3E-D1464BCC7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7512" y="1547005"/>
            <a:ext cx="6671094" cy="3680603"/>
          </a:xfrm>
          <a:prstGeom prst="rect">
            <a:avLst/>
          </a:prstGeom>
        </p:spPr>
      </p:pic>
      <p:pic>
        <p:nvPicPr>
          <p:cNvPr id="10" name="Content Placeholder 9" descr="A graph with a line and a red line&#10;&#10;Description automatically generated">
            <a:extLst>
              <a:ext uri="{FF2B5EF4-FFF2-40B4-BE49-F238E27FC236}">
                <a16:creationId xmlns:a16="http://schemas.microsoft.com/office/drawing/2014/main" xmlns="" id="{4A80E2FD-4969-80F9-1059-33074BD63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39437" y="1582673"/>
            <a:ext cx="6527320" cy="368060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FC7D9EF-70B0-78AC-D332-1C513B5EAEE1}"/>
              </a:ext>
            </a:extLst>
          </p:cNvPr>
          <p:cNvSpPr txBox="1"/>
          <p:nvPr/>
        </p:nvSpPr>
        <p:spPr>
          <a:xfrm>
            <a:off x="698740" y="5443268"/>
            <a:ext cx="474165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,Sans-Serif"/>
              <a:buChar char="•"/>
            </a:pPr>
            <a:r>
              <a:rPr lang="hu-HU" sz="2400" dirty="0">
                <a:cs typeface="Arial"/>
              </a:rPr>
              <a:t>Összesen áthaladt autók a kereszteződésen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88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B6CDA21F-E7AF-4C75-8395-33F58D5B0E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AE1C45F0-260A-458C-96ED-C1F6D2151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A6604B49-AD5C-4590-B051-06C8222ECD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743ECCAF-29C5-4537-947C-7EA1292463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ED49787B-8DE6-4467-AD0A-8DECC6E0C2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D5B0017B-2ECA-49AF-B397-DC140825D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44AC75-38D2-73D1-4729-66030BF5B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ea typeface="+mj-lt"/>
                <a:cs typeface="+mj-lt"/>
              </a:rPr>
              <a:t>Következtetések</a:t>
            </a:r>
            <a:endParaRPr lang="en-US" sz="4400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A3E08C-6D9B-8E53-F0CD-5CD03E61D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651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/>
            <a:r>
              <a:rPr lang="en-US" sz="2400"/>
              <a:t>Felépítettünk</a:t>
            </a:r>
            <a:r>
              <a:rPr lang="en-US" sz="2400" dirty="0"/>
              <a:t> </a:t>
            </a:r>
            <a:r>
              <a:rPr lang="en-US" sz="2400" dirty="0" err="1"/>
              <a:t>egy</a:t>
            </a:r>
            <a:r>
              <a:rPr lang="en-US" sz="2400" dirty="0"/>
              <a:t> fuzzy </a:t>
            </a:r>
            <a:r>
              <a:rPr lang="en-US" sz="2400" dirty="0" err="1"/>
              <a:t>szabályozót</a:t>
            </a:r>
            <a:r>
              <a:rPr lang="en-US" sz="2400" dirty="0"/>
              <a:t> a </a:t>
            </a:r>
            <a:r>
              <a:rPr lang="en-US" sz="2400" dirty="0" err="1"/>
              <a:t>jelzőlámpák</a:t>
            </a:r>
            <a:r>
              <a:rPr lang="en-US" sz="2400" dirty="0"/>
              <a:t> </a:t>
            </a:r>
            <a:r>
              <a:rPr lang="en-US" sz="2400" dirty="0" err="1"/>
              <a:t>irányítására</a:t>
            </a:r>
            <a:endParaRPr lang="en-US" sz="2400" dirty="0"/>
          </a:p>
          <a:p>
            <a:pPr marL="342900" indent="-342900"/>
            <a:r>
              <a:rPr lang="en-US" sz="2400"/>
              <a:t>A fuzzy </a:t>
            </a:r>
            <a:r>
              <a:rPr lang="en-US" sz="2400" err="1"/>
              <a:t>szabályozót</a:t>
            </a:r>
            <a:r>
              <a:rPr lang="en-US" sz="2400"/>
              <a:t> </a:t>
            </a:r>
            <a:r>
              <a:rPr lang="en-US" sz="2400" err="1"/>
              <a:t>sikeresen</a:t>
            </a:r>
            <a:r>
              <a:rPr lang="en-US" sz="2400"/>
              <a:t> </a:t>
            </a:r>
            <a:r>
              <a:rPr lang="en-US" sz="2400" err="1"/>
              <a:t>összekötöttük</a:t>
            </a:r>
            <a:r>
              <a:rPr lang="en-US" sz="2400"/>
              <a:t> a </a:t>
            </a:r>
            <a:r>
              <a:rPr lang="en-US" sz="2400" err="1"/>
              <a:t>szimulációval</a:t>
            </a:r>
            <a:endParaRPr lang="en-US" sz="2400"/>
          </a:p>
          <a:p>
            <a:pPr marL="342900" indent="-342900"/>
            <a:r>
              <a:rPr lang="en-US" sz="2400" err="1"/>
              <a:t>Felépítettünk</a:t>
            </a:r>
            <a:r>
              <a:rPr lang="en-US" sz="2400"/>
              <a:t> </a:t>
            </a:r>
            <a:r>
              <a:rPr lang="en-US" sz="2400" err="1"/>
              <a:t>egy</a:t>
            </a:r>
            <a:r>
              <a:rPr lang="en-US" sz="2400"/>
              <a:t> fuzzy </a:t>
            </a:r>
            <a:r>
              <a:rPr lang="en-US" sz="2400" err="1"/>
              <a:t>szabályozót</a:t>
            </a:r>
            <a:r>
              <a:rPr lang="en-US" sz="2400"/>
              <a:t> a </a:t>
            </a:r>
            <a:r>
              <a:rPr lang="en-US" sz="2400" err="1"/>
              <a:t>szomszédos</a:t>
            </a:r>
            <a:r>
              <a:rPr lang="en-US" sz="2400"/>
              <a:t> </a:t>
            </a:r>
            <a:r>
              <a:rPr lang="en-US" sz="2400" err="1"/>
              <a:t>kereszteződések</a:t>
            </a:r>
            <a:r>
              <a:rPr lang="en-US" sz="2400"/>
              <a:t> </a:t>
            </a:r>
            <a:r>
              <a:rPr lang="en-US" sz="2400" err="1"/>
              <a:t>jelzőlámpáinak</a:t>
            </a:r>
            <a:r>
              <a:rPr lang="en-US" sz="2400"/>
              <a:t> </a:t>
            </a:r>
            <a:r>
              <a:rPr lang="en-US" sz="2400" err="1"/>
              <a:t>összehangolására</a:t>
            </a:r>
          </a:p>
          <a:p>
            <a:pPr marL="342900" indent="-342900"/>
            <a:r>
              <a:rPr lang="en-US" sz="2400"/>
              <a:t>Az </a:t>
            </a:r>
            <a:r>
              <a:rPr lang="en-US" sz="2400" err="1"/>
              <a:t>összehangoló</a:t>
            </a:r>
            <a:r>
              <a:rPr lang="en-US" sz="2400"/>
              <a:t> fuzzy </a:t>
            </a:r>
            <a:r>
              <a:rPr lang="en-US" sz="2400" err="1"/>
              <a:t>szabályozót</a:t>
            </a:r>
            <a:r>
              <a:rPr lang="en-US" sz="2400"/>
              <a:t> is </a:t>
            </a:r>
            <a:r>
              <a:rPr lang="en-US" sz="2400" err="1"/>
              <a:t>beleépítettük</a:t>
            </a:r>
            <a:r>
              <a:rPr lang="en-US" sz="2400"/>
              <a:t> a </a:t>
            </a:r>
            <a:r>
              <a:rPr lang="en-US" sz="2400" err="1"/>
              <a:t>szimulációba</a:t>
            </a:r>
            <a:endParaRPr lang="en-US" sz="2400"/>
          </a:p>
          <a:p>
            <a:pPr marL="342900" indent="-342900"/>
            <a:endParaRPr lang="en-US" sz="24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6CF1BAF6-AD41-4082-B212-8A1F9A2E87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45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4DA718D0-4865-4629-8134-44F68D41D5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65167ED7-6315-43AB-B1B6-C326D5FD8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EF4D8839-FB03-487D-ACC8-8BFEDD4FEB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0EF75023-9A3B-42FC-B704-61A8F7BEF4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BC4F608-B4B8-48C3-9572-C0F061B1CD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3354DA-28E7-BA6F-D7B5-119006AA7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400" err="1"/>
              <a:t>Továbbfejlesztési</a:t>
            </a:r>
            <a:r>
              <a:rPr lang="en-US" sz="4400"/>
              <a:t> </a:t>
            </a:r>
            <a:r>
              <a:rPr lang="en-US" sz="4400" err="1"/>
              <a:t>lehetőségek</a:t>
            </a:r>
            <a:endParaRPr lang="en-US" sz="5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2A8F7A-F0CD-3E6E-4EA1-753B0E8A2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586612"/>
            <a:ext cx="9849751" cy="32909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" sz="2400" dirty="0">
                <a:latin typeface="Neue Haas Grotesk Text Pro"/>
                <a:cs typeface="Times New Roman"/>
              </a:rPr>
              <a:t>A város összes jelzőlámpával irányított kereszteződésének irányítása fuzzy szabályozással</a:t>
            </a:r>
            <a:endParaRPr lang="en-US" sz="2400">
              <a:latin typeface="Neue Haas Grotesk Text Pro"/>
              <a:cs typeface="Times New Roman"/>
            </a:endParaRPr>
          </a:p>
          <a:p>
            <a:r>
              <a:rPr lang="hu" sz="2400" dirty="0">
                <a:latin typeface="Neue Haas Grotesk Text Pro"/>
                <a:cs typeface="Times New Roman"/>
              </a:rPr>
              <a:t>FVDAM modell segítségével modell prediktív irányítással irányítani a jelzőlámpákat</a:t>
            </a:r>
          </a:p>
          <a:p>
            <a:r>
              <a:rPr lang="hu" sz="2400" dirty="0">
                <a:latin typeface="Neue Haas Grotesk Text Pro"/>
                <a:cs typeface="Times New Roman"/>
              </a:rPr>
              <a:t>Hosszabb útvonalon zöldhullám effektus létrehozása, akár több irányban egyidejűleg</a:t>
            </a:r>
          </a:p>
        </p:txBody>
      </p:sp>
    </p:spTree>
    <p:extLst>
      <p:ext uri="{BB962C8B-B14F-4D97-AF65-F5344CB8AC3E}">
        <p14:creationId xmlns:p14="http://schemas.microsoft.com/office/powerpoint/2010/main" val="355296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xmlns="" id="{ECC07320-C2CA-4E29-8481-9D9E143C77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Cars on a road with trees and bushes&#10;&#10;Description automatically generated">
            <a:extLst>
              <a:ext uri="{FF2B5EF4-FFF2-40B4-BE49-F238E27FC236}">
                <a16:creationId xmlns:a16="http://schemas.microsoft.com/office/drawing/2014/main" xmlns="" id="{AA5AECE1-BADA-163E-9FA4-D35D0F670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52" r="2736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178FB36B-5BFE-42CA-BC60-1115E0D95E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5D5E05-2E3B-FA97-1DFD-201FA3F9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75" y="1491070"/>
            <a:ext cx="5123572" cy="313131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err="1"/>
              <a:t>Köszönöm</a:t>
            </a:r>
            <a:r>
              <a:rPr lang="en-US" sz="5400"/>
              <a:t> a </a:t>
            </a:r>
            <a:r>
              <a:rPr lang="en-US" sz="5400" err="1"/>
              <a:t>megtisztelő</a:t>
            </a:r>
            <a:r>
              <a:rPr lang="en-US" sz="5400"/>
              <a:t> </a:t>
            </a:r>
            <a:r>
              <a:rPr lang="en-US" sz="5400" err="1"/>
              <a:t>figyelmet</a:t>
            </a:r>
            <a:r>
              <a:rPr lang="en-US" sz="540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69438028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xmlns="" id="{100EDD19-6802-4EC3-95CE-CFFAB042CF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DFF847-BF0F-D083-D8D7-2EACE5765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5200"/>
            <a:ext cx="10515600" cy="851111"/>
          </a:xfrm>
        </p:spPr>
        <p:txBody>
          <a:bodyPr>
            <a:normAutofit/>
          </a:bodyPr>
          <a:lstStyle/>
          <a:p>
            <a:r>
              <a:rPr lang="en-US" sz="4400" err="1"/>
              <a:t>Tartalomjegyzék</a:t>
            </a:r>
            <a:endParaRPr lang="en-US" sz="4400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xmlns="" id="{DB17E863-922E-4C26-BD64-E8FD41D28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66EE36-3FA8-0C5F-A965-8EC67FD54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09380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400" err="1"/>
              <a:t>Bevezető</a:t>
            </a:r>
            <a:endParaRPr lang="en-US" sz="2400"/>
          </a:p>
          <a:p>
            <a:r>
              <a:rPr lang="en-US" sz="2400" err="1"/>
              <a:t>Célkitűzések</a:t>
            </a:r>
            <a:endParaRPr lang="en-US" sz="2400"/>
          </a:p>
          <a:p>
            <a:r>
              <a:rPr lang="en-US" sz="2400" dirty="0" err="1"/>
              <a:t>Matematikai</a:t>
            </a:r>
            <a:r>
              <a:rPr lang="en-US" sz="2400" dirty="0"/>
              <a:t> </a:t>
            </a:r>
            <a:r>
              <a:rPr lang="en-US" sz="2400" dirty="0" err="1"/>
              <a:t>modellezés</a:t>
            </a:r>
            <a:endParaRPr lang="en-US" sz="2400"/>
          </a:p>
          <a:p>
            <a:r>
              <a:rPr lang="en-US" sz="2400" dirty="0"/>
              <a:t>SUMO </a:t>
            </a:r>
            <a:r>
              <a:rPr lang="en-US" sz="2400" dirty="0" err="1"/>
              <a:t>szimulációs</a:t>
            </a:r>
            <a:r>
              <a:rPr lang="en-US" sz="2400" dirty="0"/>
              <a:t> </a:t>
            </a:r>
            <a:r>
              <a:rPr lang="en-US" sz="2400" dirty="0" err="1"/>
              <a:t>szoftver</a:t>
            </a:r>
            <a:endParaRPr lang="en-US" sz="2400" dirty="0"/>
          </a:p>
          <a:p>
            <a:r>
              <a:rPr lang="en-US" sz="2400" dirty="0"/>
              <a:t>Fuzzy </a:t>
            </a:r>
            <a:r>
              <a:rPr lang="en-US" sz="2400" dirty="0" err="1"/>
              <a:t>szabályozás</a:t>
            </a:r>
            <a:endParaRPr lang="en-US" sz="2400" dirty="0"/>
          </a:p>
          <a:p>
            <a:r>
              <a:rPr lang="en-US" sz="2400" dirty="0" err="1"/>
              <a:t>Szomszédos</a:t>
            </a:r>
            <a:r>
              <a:rPr lang="en-US" sz="2400" dirty="0"/>
              <a:t> </a:t>
            </a:r>
            <a:r>
              <a:rPr lang="en-US" sz="2400" dirty="0" err="1"/>
              <a:t>kereszteződésben</a:t>
            </a:r>
            <a:r>
              <a:rPr lang="en-US" sz="2400" dirty="0"/>
              <a:t> </a:t>
            </a:r>
            <a:r>
              <a:rPr lang="en-US" sz="2400" dirty="0" err="1"/>
              <a:t>lévő</a:t>
            </a:r>
            <a:r>
              <a:rPr lang="en-US" sz="2400" dirty="0"/>
              <a:t> </a:t>
            </a:r>
            <a:r>
              <a:rPr lang="en-US" sz="2400" dirty="0" err="1"/>
              <a:t>jelzőlámpák</a:t>
            </a:r>
            <a:r>
              <a:rPr lang="en-US" sz="2400" dirty="0"/>
              <a:t> </a:t>
            </a:r>
            <a:r>
              <a:rPr lang="en-US" sz="2400" dirty="0" err="1"/>
              <a:t>összehangolása</a:t>
            </a:r>
            <a:endParaRPr lang="en-US" sz="2400" dirty="0"/>
          </a:p>
          <a:p>
            <a:r>
              <a:rPr lang="en-US" sz="2400" err="1"/>
              <a:t>Mérések</a:t>
            </a:r>
            <a:endParaRPr lang="en-US" sz="2400"/>
          </a:p>
          <a:p>
            <a:r>
              <a:rPr lang="en-US" sz="2400" dirty="0" err="1"/>
              <a:t>Következtetések</a:t>
            </a:r>
          </a:p>
        </p:txBody>
      </p:sp>
    </p:spTree>
    <p:extLst>
      <p:ext uri="{BB962C8B-B14F-4D97-AF65-F5344CB8AC3E}">
        <p14:creationId xmlns:p14="http://schemas.microsoft.com/office/powerpoint/2010/main" val="335265881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B6CDA21F-E7AF-4C75-8395-33F58D5B0E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AE1C45F0-260A-458C-96ED-C1F6D2151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A6604B49-AD5C-4590-B051-06C8222ECD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743ECCAF-29C5-4537-947C-7EA1292463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ED49787B-8DE6-4467-AD0A-8DECC6E0C2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5B0017B-2ECA-49AF-B397-DC140825D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7E4D8C-F023-35A7-013A-8F375B6F7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400" err="1">
                <a:ea typeface="+mj-lt"/>
                <a:cs typeface="+mj-lt"/>
              </a:rPr>
              <a:t>Bevezető</a:t>
            </a:r>
            <a:endParaRPr lang="en-US" sz="400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39E1A2-B915-A463-D018-E90266D00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sz="2400" err="1"/>
              <a:t>Utak</a:t>
            </a:r>
            <a:r>
              <a:rPr lang="en-US" sz="2400"/>
              <a:t> </a:t>
            </a:r>
            <a:r>
              <a:rPr lang="en-US" sz="2400" err="1"/>
              <a:t>lényege</a:t>
            </a:r>
            <a:endParaRPr lang="en-US" sz="2400"/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sz="2400" err="1"/>
              <a:t>Forgalmi</a:t>
            </a:r>
            <a:r>
              <a:rPr lang="en-US" sz="2400"/>
              <a:t> </a:t>
            </a:r>
            <a:r>
              <a:rPr lang="en-US" sz="2400" err="1"/>
              <a:t>dugók</a:t>
            </a:r>
            <a:r>
              <a:rPr lang="en-US" sz="2400"/>
              <a:t> </a:t>
            </a:r>
            <a:r>
              <a:rPr lang="en-US" sz="2400" err="1"/>
              <a:t>kialakulása</a:t>
            </a:r>
            <a:endParaRPr lang="en-US" sz="2400"/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sz="2400"/>
              <a:t>Fix </a:t>
            </a:r>
            <a:r>
              <a:rPr lang="en-US" sz="2400" err="1"/>
              <a:t>időzítésű</a:t>
            </a:r>
            <a:r>
              <a:rPr lang="en-US" sz="2400"/>
              <a:t> </a:t>
            </a:r>
            <a:r>
              <a:rPr lang="en-US" sz="2400" err="1"/>
              <a:t>jelzőlámpák</a:t>
            </a:r>
            <a:endParaRPr lang="en-US" sz="2400"/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sz="2400" err="1"/>
              <a:t>Intelligens</a:t>
            </a:r>
            <a:r>
              <a:rPr lang="en-US" sz="2400"/>
              <a:t> </a:t>
            </a:r>
            <a:r>
              <a:rPr lang="en-US" sz="2400" err="1"/>
              <a:t>forgalomirányító</a:t>
            </a:r>
            <a:r>
              <a:rPr lang="en-US" sz="2400"/>
              <a:t> </a:t>
            </a:r>
            <a:r>
              <a:rPr lang="en-US" sz="2400" err="1"/>
              <a:t>rendszerek</a:t>
            </a:r>
            <a:endParaRPr lang="en-US" sz="24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6CF1BAF6-AD41-4082-B212-8A1F9A2E87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63673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B6CDA21F-E7AF-4C75-8395-33F58D5B0E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AE1C45F0-260A-458C-96ED-C1F6D2151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A6604B49-AD5C-4590-B051-06C8222ECD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743ECCAF-29C5-4537-947C-7EA1292463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ED49787B-8DE6-4467-AD0A-8DECC6E0C2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5B0017B-2ECA-49AF-B397-DC140825D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8F7FCA-15F0-E146-DE11-0D0DFBBE0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400" err="1">
                <a:latin typeface="Neue Haas Grotesk Text Pro"/>
              </a:rPr>
              <a:t>Célkitűzések</a:t>
            </a:r>
            <a:endParaRPr lang="en-US" sz="440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3A4FD9-FF3E-CB1A-FC26-756482F6E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err="1"/>
              <a:t>Torlódások</a:t>
            </a:r>
            <a:r>
              <a:rPr lang="en-US" sz="2400"/>
              <a:t> </a:t>
            </a:r>
            <a:r>
              <a:rPr lang="en-US" sz="2400" err="1"/>
              <a:t>elkerülése</a:t>
            </a:r>
            <a:r>
              <a:rPr lang="en-US" sz="2400"/>
              <a:t> </a:t>
            </a:r>
            <a:r>
              <a:rPr lang="en-US" sz="2400" err="1"/>
              <a:t>és</a:t>
            </a:r>
            <a:r>
              <a:rPr lang="en-US" sz="2400"/>
              <a:t> </a:t>
            </a:r>
            <a:r>
              <a:rPr lang="en-US" sz="2400" err="1"/>
              <a:t>enyhítése</a:t>
            </a:r>
            <a:endParaRPr lang="en-US" err="1"/>
          </a:p>
          <a:p>
            <a:r>
              <a:rPr lang="en-US" sz="2400" err="1"/>
              <a:t>Forgalom</a:t>
            </a:r>
            <a:r>
              <a:rPr lang="en-US" sz="2400"/>
              <a:t> </a:t>
            </a:r>
            <a:r>
              <a:rPr lang="en-US" sz="2400" err="1"/>
              <a:t>megfelelő</a:t>
            </a:r>
            <a:r>
              <a:rPr lang="en-US" sz="2400"/>
              <a:t> </a:t>
            </a:r>
            <a:r>
              <a:rPr lang="en-US" sz="2400" err="1"/>
              <a:t>irányítása</a:t>
            </a:r>
            <a:r>
              <a:rPr lang="en-US" sz="2400"/>
              <a:t> </a:t>
            </a:r>
            <a:r>
              <a:rPr lang="en-US" sz="2400" err="1"/>
              <a:t>nagy</a:t>
            </a:r>
            <a:r>
              <a:rPr lang="en-US" sz="2400"/>
              <a:t> </a:t>
            </a:r>
            <a:r>
              <a:rPr lang="en-US" sz="2400" err="1"/>
              <a:t>és</a:t>
            </a:r>
            <a:r>
              <a:rPr lang="en-US" sz="2400"/>
              <a:t> </a:t>
            </a:r>
            <a:r>
              <a:rPr lang="en-US" sz="2400" err="1"/>
              <a:t>kis</a:t>
            </a:r>
            <a:r>
              <a:rPr lang="en-US" sz="2400"/>
              <a:t> </a:t>
            </a:r>
            <a:r>
              <a:rPr lang="en-US" sz="2400" err="1"/>
              <a:t>forgalom</a:t>
            </a:r>
            <a:r>
              <a:rPr lang="en-US" sz="2400"/>
              <a:t> </a:t>
            </a:r>
            <a:r>
              <a:rPr lang="en-US" sz="2400" err="1"/>
              <a:t>esetén</a:t>
            </a:r>
            <a:r>
              <a:rPr lang="en-US" sz="2400"/>
              <a:t> is</a:t>
            </a:r>
          </a:p>
          <a:p>
            <a:r>
              <a:rPr lang="en-US" sz="2400" err="1"/>
              <a:t>Zöldhullám</a:t>
            </a:r>
            <a:r>
              <a:rPr lang="en-US" sz="2400"/>
              <a:t> </a:t>
            </a:r>
            <a:r>
              <a:rPr lang="en-US" sz="2400" err="1"/>
              <a:t>kialakítása</a:t>
            </a:r>
            <a:endParaRPr lang="en-US" sz="2400"/>
          </a:p>
          <a:p>
            <a:r>
              <a:rPr lang="en-US" sz="2400" err="1"/>
              <a:t>Elkerülő</a:t>
            </a:r>
            <a:r>
              <a:rPr lang="en-US" sz="2400"/>
              <a:t> </a:t>
            </a:r>
            <a:r>
              <a:rPr lang="en-US" sz="2400" err="1"/>
              <a:t>utak</a:t>
            </a:r>
            <a:r>
              <a:rPr lang="en-US" sz="2400"/>
              <a:t> </a:t>
            </a:r>
            <a:r>
              <a:rPr lang="en-US" sz="2400" err="1"/>
              <a:t>ütemezése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6CF1BAF6-AD41-4082-B212-8A1F9A2E87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95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14C5C7-21F8-8EC8-B785-155FCFF1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67218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400" dirty="0" err="1">
                <a:ea typeface="+mj-lt"/>
                <a:cs typeface="+mj-lt"/>
              </a:rPr>
              <a:t>Matematikai</a:t>
            </a:r>
            <a:r>
              <a:rPr lang="en-US" sz="4400" dirty="0">
                <a:ea typeface="+mj-lt"/>
                <a:cs typeface="+mj-lt"/>
              </a:rPr>
              <a:t> </a:t>
            </a:r>
            <a:r>
              <a:rPr lang="en-US" sz="4400" dirty="0" err="1">
                <a:ea typeface="+mj-lt"/>
                <a:cs typeface="+mj-lt"/>
              </a:rPr>
              <a:t>modellezés</a:t>
            </a:r>
            <a:endParaRPr lang="en-US" sz="4900" dirty="0" err="1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C2B66B2-B28E-2463-CE79-4E05D8EB5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351" y="1310940"/>
            <a:ext cx="3342737" cy="52908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5CE481F-5352-14D2-5E6B-7819994BB9B5}"/>
              </a:ext>
            </a:extLst>
          </p:cNvPr>
          <p:cNvSpPr txBox="1"/>
          <p:nvPr/>
        </p:nvSpPr>
        <p:spPr>
          <a:xfrm>
            <a:off x="606404" y="1393007"/>
            <a:ext cx="1854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FVDM </a:t>
            </a:r>
            <a:r>
              <a:rPr lang="en-US" dirty="0" err="1"/>
              <a:t>modell</a:t>
            </a:r>
            <a:r>
              <a:rPr lang="en-US" dirty="0"/>
              <a:t>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FDD63C9-93E0-7A9D-D1F0-32E2ECDC3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063" y="4259114"/>
            <a:ext cx="4713078" cy="3382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8D9783B-E723-C031-A16C-98D15D087FEE}"/>
              </a:ext>
            </a:extLst>
          </p:cNvPr>
          <p:cNvSpPr txBox="1"/>
          <p:nvPr/>
        </p:nvSpPr>
        <p:spPr>
          <a:xfrm>
            <a:off x="684361" y="424994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FVDAM </a:t>
            </a:r>
            <a:r>
              <a:rPr lang="en-US" dirty="0" err="1"/>
              <a:t>modell</a:t>
            </a:r>
            <a:r>
              <a:rPr lang="en-US" dirty="0"/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848CA36-2100-9185-512C-F4CDB9FF8175}"/>
              </a:ext>
            </a:extLst>
          </p:cNvPr>
          <p:cNvSpPr txBox="1"/>
          <p:nvPr/>
        </p:nvSpPr>
        <p:spPr>
          <a:xfrm>
            <a:off x="1475115" y="3257909"/>
            <a:ext cx="380712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" sz="1600" dirty="0">
                <a:ea typeface="+mn-lt"/>
                <a:cs typeface="+mn-lt"/>
              </a:rPr>
              <a:t>→</a:t>
            </a:r>
            <a:r>
              <a:rPr lang="hu" sz="1600" dirty="0"/>
              <a:t> o</a:t>
            </a:r>
            <a:r>
              <a:rPr lang="en-US" sz="1600" err="1"/>
              <a:t>ptimális</a:t>
            </a:r>
            <a:r>
              <a:rPr lang="en-US" sz="1600" dirty="0"/>
              <a:t> </a:t>
            </a:r>
            <a:r>
              <a:rPr lang="en-US" sz="1600" err="1"/>
              <a:t>sebességfüggvény</a:t>
            </a:r>
            <a:endParaRPr lang="en-US" sz="16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0D766B60-B96C-91DB-0219-2E698E7FF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809" y="3266897"/>
            <a:ext cx="662796" cy="3385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E4D4625-9EA9-6A1B-B2A6-E7EB0063C5DF}"/>
              </a:ext>
            </a:extLst>
          </p:cNvPr>
          <p:cNvSpPr txBox="1"/>
          <p:nvPr/>
        </p:nvSpPr>
        <p:spPr>
          <a:xfrm>
            <a:off x="4897288" y="3268454"/>
            <a:ext cx="255916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" sz="1600" dirty="0">
                <a:ea typeface="+mn-lt"/>
                <a:cs typeface="+mn-lt"/>
              </a:rPr>
              <a:t>→</a:t>
            </a:r>
            <a:r>
              <a:rPr lang="en-US" sz="1600" dirty="0"/>
              <a:t> n-</a:t>
            </a:r>
            <a:r>
              <a:rPr lang="en-US" sz="1600" err="1"/>
              <a:t>dik</a:t>
            </a:r>
            <a:r>
              <a:rPr lang="en-US" sz="1600" dirty="0"/>
              <a:t> </a:t>
            </a:r>
            <a:r>
              <a:rPr lang="en-US" sz="1600" err="1"/>
              <a:t>autó</a:t>
            </a:r>
            <a:r>
              <a:rPr lang="en-US" sz="1600" dirty="0"/>
              <a:t> </a:t>
            </a:r>
            <a:r>
              <a:rPr lang="en-US" sz="1600" err="1"/>
              <a:t>gyorsulása</a:t>
            </a:r>
            <a:endParaRPr lang="en-US" sz="160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C2D2327B-5B1C-8C28-276F-23751373B7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9942" y="1393257"/>
            <a:ext cx="2028645" cy="39088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6AC5E7F-2A6C-1600-81B4-9DDC4187E93B}"/>
              </a:ext>
            </a:extLst>
          </p:cNvPr>
          <p:cNvSpPr txBox="1"/>
          <p:nvPr/>
        </p:nvSpPr>
        <p:spPr>
          <a:xfrm>
            <a:off x="7974040" y="1399396"/>
            <a:ext cx="421256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" sz="1600" dirty="0">
                <a:ea typeface="+mn-lt"/>
                <a:cs typeface="+mn-lt"/>
              </a:rPr>
              <a:t>→</a:t>
            </a:r>
            <a:r>
              <a:rPr lang="en-US" sz="1600" dirty="0"/>
              <a:t> (n+1)-</a:t>
            </a:r>
            <a:r>
              <a:rPr lang="en-US" sz="1600" err="1"/>
              <a:t>dik</a:t>
            </a:r>
            <a:r>
              <a:rPr lang="en-US" sz="1600" dirty="0"/>
              <a:t> </a:t>
            </a:r>
            <a:r>
              <a:rPr lang="en-US" sz="1600" err="1"/>
              <a:t>és</a:t>
            </a:r>
            <a:r>
              <a:rPr lang="en-US" sz="1600" dirty="0"/>
              <a:t> n-</a:t>
            </a:r>
            <a:r>
              <a:rPr lang="en-US" sz="1600" err="1"/>
              <a:t>dik</a:t>
            </a:r>
            <a:r>
              <a:rPr lang="en-US" sz="1600" dirty="0"/>
              <a:t> </a:t>
            </a:r>
            <a:r>
              <a:rPr lang="en-US" sz="1600" err="1"/>
              <a:t>autó</a:t>
            </a:r>
            <a:r>
              <a:rPr lang="en-US" sz="1600" dirty="0"/>
              <a:t> </a:t>
            </a:r>
            <a:r>
              <a:rPr lang="en-US" sz="1600" err="1"/>
              <a:t>közötti</a:t>
            </a:r>
            <a:r>
              <a:rPr lang="en-US" sz="1600" dirty="0"/>
              <a:t> </a:t>
            </a:r>
            <a:r>
              <a:rPr lang="en-US" sz="1600" err="1"/>
              <a:t>távolság</a:t>
            </a:r>
            <a:endParaRPr lang="en-US" sz="160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FCB29142-AE8F-92FE-F109-5A1AC214AE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087" y="2092716"/>
            <a:ext cx="685261" cy="35781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980679A-5F75-0BC8-A39E-32D48E42E47C}"/>
              </a:ext>
            </a:extLst>
          </p:cNvPr>
          <p:cNvSpPr txBox="1"/>
          <p:nvPr/>
        </p:nvSpPr>
        <p:spPr>
          <a:xfrm>
            <a:off x="1676759" y="2089510"/>
            <a:ext cx="251603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" sz="1600" dirty="0">
                <a:ea typeface="+mn-lt"/>
                <a:cs typeface="+mn-lt"/>
              </a:rPr>
              <a:t>→</a:t>
            </a:r>
            <a:r>
              <a:rPr lang="en-US" sz="1600" dirty="0"/>
              <a:t> </a:t>
            </a:r>
            <a:r>
              <a:rPr lang="en-US" sz="1600" err="1"/>
              <a:t>vezető</a:t>
            </a:r>
            <a:r>
              <a:rPr lang="en-US" sz="1600" dirty="0"/>
              <a:t> </a:t>
            </a:r>
            <a:r>
              <a:rPr lang="en-US" sz="1600" err="1"/>
              <a:t>érzékenysége</a:t>
            </a:r>
            <a:endParaRPr lang="en-US" sz="16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FCDCDA6-75F4-B476-661E-1CEA3B2B6C70}"/>
              </a:ext>
            </a:extLst>
          </p:cNvPr>
          <p:cNvSpPr txBox="1"/>
          <p:nvPr/>
        </p:nvSpPr>
        <p:spPr>
          <a:xfrm>
            <a:off x="4624117" y="2089510"/>
            <a:ext cx="250165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" sz="1600" dirty="0">
                <a:ea typeface="+mn-lt"/>
                <a:cs typeface="+mn-lt"/>
              </a:rPr>
              <a:t>→</a:t>
            </a:r>
            <a:r>
              <a:rPr lang="en-US" sz="1600" dirty="0"/>
              <a:t> n-</a:t>
            </a:r>
            <a:r>
              <a:rPr lang="en-US" sz="1600" err="1"/>
              <a:t>dik</a:t>
            </a:r>
            <a:r>
              <a:rPr lang="en-US" sz="1600" dirty="0"/>
              <a:t> </a:t>
            </a:r>
            <a:r>
              <a:rPr lang="en-US" sz="1600" err="1"/>
              <a:t>autó</a:t>
            </a:r>
            <a:r>
              <a:rPr lang="en-US" sz="1600" dirty="0"/>
              <a:t> </a:t>
            </a:r>
            <a:r>
              <a:rPr lang="en-US" sz="1600" err="1"/>
              <a:t>sebessége</a:t>
            </a:r>
            <a:endParaRPr lang="en-US" sz="160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C5903169-B219-257F-1661-22B41DFFB5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6689" y="2054523"/>
            <a:ext cx="2048054" cy="37668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CBA2C5E-CF3B-A56D-C853-1533B00FCD6B}"/>
              </a:ext>
            </a:extLst>
          </p:cNvPr>
          <p:cNvSpPr txBox="1"/>
          <p:nvPr/>
        </p:nvSpPr>
        <p:spPr>
          <a:xfrm>
            <a:off x="9196116" y="2003245"/>
            <a:ext cx="296173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" sz="1600" dirty="0">
                <a:ea typeface="+mn-lt"/>
                <a:cs typeface="+mn-lt"/>
              </a:rPr>
              <a:t>→</a:t>
            </a:r>
            <a:r>
              <a:rPr lang="en-US" sz="1600" dirty="0"/>
              <a:t> (n+1)-</a:t>
            </a:r>
            <a:r>
              <a:rPr lang="en-US" sz="1600" dirty="0" err="1"/>
              <a:t>dik</a:t>
            </a:r>
            <a:r>
              <a:rPr lang="en-US" sz="1600" dirty="0"/>
              <a:t> </a:t>
            </a:r>
            <a:r>
              <a:rPr lang="en-US" sz="1600" dirty="0" err="1"/>
              <a:t>és</a:t>
            </a:r>
            <a:r>
              <a:rPr lang="en-US" sz="1600" dirty="0"/>
              <a:t> n-</a:t>
            </a:r>
            <a:r>
              <a:rPr lang="en-US" sz="1600" dirty="0" err="1"/>
              <a:t>dik</a:t>
            </a:r>
            <a:r>
              <a:rPr lang="en-US" sz="1600" dirty="0"/>
              <a:t> </a:t>
            </a:r>
          </a:p>
          <a:p>
            <a:r>
              <a:rPr lang="en-US" sz="1600" dirty="0" err="1"/>
              <a:t>autó</a:t>
            </a:r>
            <a:r>
              <a:rPr lang="en-US" sz="1600" dirty="0"/>
              <a:t> </a:t>
            </a:r>
            <a:r>
              <a:rPr lang="en-US" sz="1600" dirty="0" err="1"/>
              <a:t>sebességkülönbsége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1ECD8F86-708D-6A9C-CFF2-4170C50A83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8661" y="2663045"/>
            <a:ext cx="685621" cy="33858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D44440D-2372-3FC1-2D2A-E4A99FC7AE81}"/>
              </a:ext>
            </a:extLst>
          </p:cNvPr>
          <p:cNvSpPr txBox="1"/>
          <p:nvPr/>
        </p:nvSpPr>
        <p:spPr>
          <a:xfrm>
            <a:off x="1705154" y="2668438"/>
            <a:ext cx="489980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" sz="1600" dirty="0">
                <a:ea typeface="+mn-lt"/>
                <a:cs typeface="+mn-lt"/>
              </a:rPr>
              <a:t>→</a:t>
            </a:r>
            <a:r>
              <a:rPr lang="hu" sz="1600" dirty="0">
                <a:latin typeface="Neue Haas Grotesk Text Pro"/>
                <a:cs typeface="Calibri"/>
              </a:rPr>
              <a:t> </a:t>
            </a:r>
            <a:r>
              <a:rPr lang="hu-HU" sz="1600" dirty="0">
                <a:latin typeface="Neue Haas Grotesk Text Pro"/>
                <a:cs typeface="Calibri"/>
              </a:rPr>
              <a:t>vezető érzékenysége a sebességkülönbséghez</a:t>
            </a:r>
            <a:endParaRPr lang="en-US" sz="1600" dirty="0">
              <a:latin typeface="Neue Haas Grotesk Text Pro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55B913B-BF1F-951D-3040-6A2F76DC2D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80398" y="2087863"/>
            <a:ext cx="452527" cy="33876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A7160856-4663-4794-4310-95F4514622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2821" y="3262134"/>
            <a:ext cx="481641" cy="333734"/>
          </a:xfrm>
          <a:prstGeom prst="rect">
            <a:avLst/>
          </a:prstGeom>
        </p:spPr>
      </p:pic>
      <p:pic>
        <p:nvPicPr>
          <p:cNvPr id="34" name="Picture 33" descr="A blue line graph with a white background&#10;&#10;Description automatically generated">
            <a:extLst>
              <a:ext uri="{FF2B5EF4-FFF2-40B4-BE49-F238E27FC236}">
                <a16:creationId xmlns:a16="http://schemas.microsoft.com/office/drawing/2014/main" xmlns="" id="{D7476EB4-D554-8479-6620-43DA20F50B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31976" y="2966649"/>
            <a:ext cx="4155055" cy="3109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3909E9FA-9ECA-A0B9-DD8A-FB5B4773D63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8391" y="5399507"/>
            <a:ext cx="700537" cy="34343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5570AC9-1B8B-A9D5-D33B-21B4995B4920}"/>
              </a:ext>
            </a:extLst>
          </p:cNvPr>
          <p:cNvSpPr txBox="1"/>
          <p:nvPr/>
        </p:nvSpPr>
        <p:spPr>
          <a:xfrm>
            <a:off x="986288" y="4911306"/>
            <a:ext cx="446848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600" dirty="0"/>
              <a:t>k → </a:t>
            </a:r>
            <a:r>
              <a:rPr lang="hu" sz="1600" dirty="0">
                <a:latin typeface="Neue Haas Grotesk Text Pro"/>
                <a:cs typeface="Times New Roman"/>
              </a:rPr>
              <a:t>követő autó érzékenységi együtthatója</a:t>
            </a:r>
            <a:endParaRPr lang="en-US" sz="1600" dirty="0">
              <a:latin typeface="Neue Haas Grotesk Text Pro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86BA66EE-C0CE-3B25-FA63-9F2143CEC91E}"/>
              </a:ext>
            </a:extLst>
          </p:cNvPr>
          <p:cNvSpPr txBox="1"/>
          <p:nvPr/>
        </p:nvSpPr>
        <p:spPr>
          <a:xfrm>
            <a:off x="1705154" y="5400136"/>
            <a:ext cx="291572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600" dirty="0"/>
              <a:t>→</a:t>
            </a:r>
            <a:r>
              <a:rPr lang="hu-HU" sz="1600" dirty="0">
                <a:latin typeface="Neue Haas Grotesk Text Pro"/>
                <a:cs typeface="Segoe UI"/>
              </a:rPr>
              <a:t> </a:t>
            </a:r>
            <a:r>
              <a:rPr lang="en-US" sz="1600" dirty="0">
                <a:latin typeface="Segoe UI"/>
                <a:cs typeface="Segoe UI"/>
              </a:rPr>
              <a:t>(n+1)-</a:t>
            </a:r>
            <a:r>
              <a:rPr lang="en-US" sz="1600" dirty="0" err="1">
                <a:latin typeface="Segoe UI"/>
                <a:cs typeface="Segoe UI"/>
              </a:rPr>
              <a:t>dik</a:t>
            </a:r>
            <a:r>
              <a:rPr lang="en-US" sz="1600" dirty="0">
                <a:latin typeface="Segoe UI"/>
                <a:cs typeface="Segoe UI"/>
              </a:rPr>
              <a:t> </a:t>
            </a:r>
            <a:r>
              <a:rPr lang="en-US" sz="1600" dirty="0" err="1">
                <a:latin typeface="Segoe UI"/>
                <a:cs typeface="Segoe UI"/>
              </a:rPr>
              <a:t>autó</a:t>
            </a:r>
            <a:r>
              <a:rPr lang="en-US" sz="1600" dirty="0">
                <a:latin typeface="Segoe UI"/>
                <a:cs typeface="Segoe UI"/>
              </a:rPr>
              <a:t> </a:t>
            </a:r>
            <a:r>
              <a:rPr lang="en-US" sz="1600" dirty="0" err="1">
                <a:latin typeface="Segoe UI"/>
                <a:cs typeface="Segoe UI"/>
              </a:rPr>
              <a:t>gyorsulása</a:t>
            </a:r>
          </a:p>
        </p:txBody>
      </p:sp>
    </p:spTree>
    <p:extLst>
      <p:ext uri="{BB962C8B-B14F-4D97-AF65-F5344CB8AC3E}">
        <p14:creationId xmlns:p14="http://schemas.microsoft.com/office/powerpoint/2010/main" val="295888775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CFCBE0-482A-6EE4-4336-9E7EB69FC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71" y="289847"/>
            <a:ext cx="10653578" cy="801579"/>
          </a:xfrm>
        </p:spPr>
        <p:txBody>
          <a:bodyPr/>
          <a:lstStyle/>
          <a:p>
            <a:r>
              <a:rPr lang="en-US" sz="4400" dirty="0" err="1">
                <a:latin typeface="Neue Haas Grotesk Text Pro"/>
              </a:rPr>
              <a:t>Modellek</a:t>
            </a:r>
            <a:r>
              <a:rPr lang="en-US" sz="4400" dirty="0">
                <a:latin typeface="Neue Haas Grotesk Text Pro"/>
              </a:rPr>
              <a:t> </a:t>
            </a:r>
            <a:r>
              <a:rPr lang="en-US" sz="4400" dirty="0" err="1">
                <a:latin typeface="Neue Haas Grotesk Text Pro"/>
              </a:rPr>
              <a:t>szimulációja</a:t>
            </a:r>
            <a:endParaRPr lang="en-US" sz="4400" dirty="0" err="1"/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xmlns="" id="{35C94779-91C4-4C8C-21C7-3297A29CD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4077" y="913161"/>
            <a:ext cx="7720641" cy="2834269"/>
          </a:xfrm>
        </p:spPr>
      </p:pic>
      <p:pic>
        <p:nvPicPr>
          <p:cNvPr id="6" name="Picture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xmlns="" id="{7B549927-DB15-A1D4-AB31-D3856E9FE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263" y="3628730"/>
            <a:ext cx="7850036" cy="31792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D1F825B-7A5F-BA31-29C4-FCA14E9B21D9}"/>
              </a:ext>
            </a:extLst>
          </p:cNvPr>
          <p:cNvSpPr txBox="1"/>
          <p:nvPr/>
        </p:nvSpPr>
        <p:spPr>
          <a:xfrm>
            <a:off x="909727" y="2131802"/>
            <a:ext cx="2531851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" dirty="0">
                <a:latin typeface="Neue Haas Grotesk Text Pro"/>
                <a:cs typeface="Times New Roman"/>
              </a:rPr>
              <a:t>A  közlekedési jelzőlámpa piros és 10 autó várakozik a piros lámpánál 7.4 m követési távolsággal egymástól. A lámpa t=0–</a:t>
            </a:r>
            <a:r>
              <a:rPr lang="hu" dirty="0" err="1">
                <a:latin typeface="Neue Haas Grotesk Text Pro"/>
                <a:cs typeface="Times New Roman"/>
              </a:rPr>
              <a:t>ban</a:t>
            </a:r>
            <a:r>
              <a:rPr lang="hu" dirty="0">
                <a:latin typeface="Neue Haas Grotesk Text Pro"/>
                <a:cs typeface="Times New Roman"/>
              </a:rPr>
              <a:t> zöldre vált és az autók elindulnak.</a:t>
            </a:r>
            <a:endParaRPr lang="en-US" dirty="0">
              <a:latin typeface="Neue Haas Grotesk Text Pro"/>
            </a:endParaRPr>
          </a:p>
        </p:txBody>
      </p:sp>
    </p:spTree>
    <p:extLst>
      <p:ext uri="{BB962C8B-B14F-4D97-AF65-F5344CB8AC3E}">
        <p14:creationId xmlns:p14="http://schemas.microsoft.com/office/powerpoint/2010/main" val="124822508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D9E776-6D32-90C7-CCFB-14FE69F3E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55768"/>
            <a:ext cx="5230349" cy="160182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400">
                <a:ea typeface="+mj-lt"/>
                <a:cs typeface="+mj-lt"/>
              </a:rPr>
              <a:t>SUMO </a:t>
            </a:r>
            <a:r>
              <a:rPr lang="en-US" sz="4400" err="1">
                <a:ea typeface="+mj-lt"/>
                <a:cs typeface="+mj-lt"/>
              </a:rPr>
              <a:t>szimulációs</a:t>
            </a:r>
            <a:r>
              <a:rPr lang="en-US" sz="4400">
                <a:ea typeface="+mj-lt"/>
                <a:cs typeface="+mj-lt"/>
              </a:rPr>
              <a:t> </a:t>
            </a:r>
            <a:r>
              <a:rPr lang="en-US" sz="4400" err="1">
                <a:ea typeface="+mj-lt"/>
                <a:cs typeface="+mj-lt"/>
              </a:rPr>
              <a:t>szoftver</a:t>
            </a:r>
            <a:endParaRPr lang="en-US" sz="440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891DCF-7479-E6D0-0AD6-A385CE485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4597746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err="1">
                <a:ea typeface="+mn-lt"/>
                <a:cs typeface="+mn-lt"/>
              </a:rPr>
              <a:t>Nyílt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forráskódú</a:t>
            </a:r>
            <a:endParaRPr lang="en-US" sz="2400">
              <a:ea typeface="+mn-lt"/>
              <a:cs typeface="+mn-lt"/>
            </a:endParaRPr>
          </a:p>
          <a:p>
            <a:r>
              <a:rPr lang="en-US" sz="2400" err="1"/>
              <a:t>Saját</a:t>
            </a:r>
            <a:r>
              <a:rPr lang="en-US" sz="2400"/>
              <a:t> </a:t>
            </a:r>
            <a:r>
              <a:rPr lang="en-US" sz="2400" err="1"/>
              <a:t>irányítási</a:t>
            </a:r>
            <a:r>
              <a:rPr lang="en-US" sz="2400"/>
              <a:t> </a:t>
            </a:r>
            <a:r>
              <a:rPr lang="en-US" sz="2400" err="1"/>
              <a:t>algoritmusok</a:t>
            </a:r>
            <a:r>
              <a:rPr lang="en-US" sz="2400"/>
              <a:t> </a:t>
            </a:r>
            <a:r>
              <a:rPr lang="en-US" sz="2400" err="1"/>
              <a:t>beépítése</a:t>
            </a:r>
            <a:endParaRPr lang="en-US" sz="2400"/>
          </a:p>
          <a:p>
            <a:r>
              <a:rPr lang="en-US" sz="2400" err="1"/>
              <a:t>Beépített</a:t>
            </a:r>
            <a:r>
              <a:rPr lang="en-US" sz="2400"/>
              <a:t> </a:t>
            </a:r>
            <a:r>
              <a:rPr lang="en-US" sz="2400" err="1"/>
              <a:t>függvények</a:t>
            </a:r>
            <a:endParaRPr lang="en-US" sz="2400"/>
          </a:p>
          <a:p>
            <a:r>
              <a:rPr lang="en-US" sz="2400" err="1"/>
              <a:t>TraCI</a:t>
            </a:r>
            <a:r>
              <a:rPr lang="en-US" sz="2400"/>
              <a:t> </a:t>
            </a:r>
            <a:r>
              <a:rPr lang="en-US" sz="2400" err="1"/>
              <a:t>interfész</a:t>
            </a:r>
            <a:endParaRPr lang="en-US" sz="2400"/>
          </a:p>
          <a:p>
            <a:r>
              <a:rPr lang="en-US" sz="2400"/>
              <a:t>Python-</a:t>
            </a:r>
            <a:r>
              <a:rPr lang="en-US" sz="2400" err="1"/>
              <a:t>ból</a:t>
            </a:r>
            <a:r>
              <a:rPr lang="en-US" sz="2400"/>
              <a:t> </a:t>
            </a:r>
            <a:r>
              <a:rPr lang="en-US" sz="2400" err="1"/>
              <a:t>való</a:t>
            </a:r>
            <a:r>
              <a:rPr lang="en-US" sz="2400"/>
              <a:t> </a:t>
            </a:r>
            <a:r>
              <a:rPr lang="en-US" sz="2400" err="1"/>
              <a:t>indítás</a:t>
            </a:r>
            <a:endParaRPr lang="en-US" sz="2400"/>
          </a:p>
          <a:p>
            <a:endParaRPr lang="en-US"/>
          </a:p>
          <a:p>
            <a:endParaRPr lang="en-US"/>
          </a:p>
        </p:txBody>
      </p:sp>
      <p:pic>
        <p:nvPicPr>
          <p:cNvPr id="8" name="Picture 7" descr="A screenshot of a map&#10;&#10;Description automatically generated">
            <a:extLst>
              <a:ext uri="{FF2B5EF4-FFF2-40B4-BE49-F238E27FC236}">
                <a16:creationId xmlns:a16="http://schemas.microsoft.com/office/drawing/2014/main" xmlns="" id="{55AE6A18-951E-0723-97AA-ECB3B34E9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151" y="756114"/>
            <a:ext cx="5649741" cy="5356953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1FD67D68-9B83-C338-8342-3348D8F223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xmlns="" id="{1E397F34-6B84-0D3B-0F29-B1D134B3B8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xmlns="" id="{9BD98075-BFC1-BE9C-7FB7-23FE55E433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711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60B7F9-620C-B625-D9F9-5A0DE10A0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9172710" cy="81595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400">
                <a:ea typeface="+mj-lt"/>
                <a:cs typeface="+mj-lt"/>
              </a:rPr>
              <a:t>Fuzzy </a:t>
            </a:r>
            <a:r>
              <a:rPr lang="en-US" sz="4400" err="1">
                <a:ea typeface="+mj-lt"/>
                <a:cs typeface="+mj-lt"/>
              </a:rPr>
              <a:t>szabályozás</a:t>
            </a:r>
            <a:r>
              <a:rPr lang="en-US" sz="4400">
                <a:ea typeface="+mj-lt"/>
                <a:cs typeface="+mj-lt"/>
              </a:rPr>
              <a:t> </a:t>
            </a:r>
            <a:r>
              <a:rPr lang="en-US" sz="4400" err="1">
                <a:ea typeface="+mj-lt"/>
                <a:cs typeface="+mj-lt"/>
              </a:rPr>
              <a:t>tömbvázlata</a:t>
            </a:r>
            <a:endParaRPr lang="en-US" sz="3200" err="1"/>
          </a:p>
        </p:txBody>
      </p:sp>
      <p:pic>
        <p:nvPicPr>
          <p:cNvPr id="7" name="Content Placeholder 6" descr="A diagram of a computer&#10;&#10;Description automatically generated">
            <a:extLst>
              <a:ext uri="{FF2B5EF4-FFF2-40B4-BE49-F238E27FC236}">
                <a16:creationId xmlns:a16="http://schemas.microsoft.com/office/drawing/2014/main" xmlns="" id="{7E79523E-B79C-5773-7FD1-FF599BB4C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436" y="1384089"/>
            <a:ext cx="10653622" cy="5055431"/>
          </a:xfrm>
        </p:spPr>
      </p:pic>
    </p:spTree>
    <p:extLst>
      <p:ext uri="{BB962C8B-B14F-4D97-AF65-F5344CB8AC3E}">
        <p14:creationId xmlns:p14="http://schemas.microsoft.com/office/powerpoint/2010/main" val="4262212579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8598FE-5D5E-3467-A3A9-F7282CB1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989" y="419244"/>
            <a:ext cx="11401198" cy="83033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400" err="1"/>
              <a:t>Kereszteződés</a:t>
            </a:r>
            <a:r>
              <a:rPr lang="en-US" sz="4400"/>
              <a:t> </a:t>
            </a:r>
            <a:r>
              <a:rPr lang="en-US" sz="4400" err="1">
                <a:ea typeface="+mj-lt"/>
                <a:cs typeface="+mj-lt"/>
              </a:rPr>
              <a:t>felosztása</a:t>
            </a:r>
            <a:r>
              <a:rPr lang="en-US" sz="4400">
                <a:ea typeface="+mj-lt"/>
                <a:cs typeface="+mj-lt"/>
              </a:rPr>
              <a:t> </a:t>
            </a:r>
            <a:r>
              <a:rPr lang="en-US" sz="4400" err="1"/>
              <a:t>szekvenciákra</a:t>
            </a:r>
            <a:endParaRPr lang="en-US" err="1"/>
          </a:p>
        </p:txBody>
      </p:sp>
      <p:pic>
        <p:nvPicPr>
          <p:cNvPr id="7" name="Content Placeholder 6" descr="A map of a city&#10;&#10;Description automatically generated">
            <a:extLst>
              <a:ext uri="{FF2B5EF4-FFF2-40B4-BE49-F238E27FC236}">
                <a16:creationId xmlns:a16="http://schemas.microsoft.com/office/drawing/2014/main" xmlns="" id="{6B32BBF0-4CCB-86E8-35D8-8359805ED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2470" y="1458309"/>
            <a:ext cx="6836612" cy="467695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A1E3359-DD7C-FA5F-FC24-F2F86F2B85D0}"/>
              </a:ext>
            </a:extLst>
          </p:cNvPr>
          <p:cNvSpPr txBox="1"/>
          <p:nvPr/>
        </p:nvSpPr>
        <p:spPr>
          <a:xfrm>
            <a:off x="400010" y="2461403"/>
            <a:ext cx="4578389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" sz="2400" b="1">
                <a:ea typeface="+mn-lt"/>
                <a:cs typeface="+mn-lt"/>
              </a:rPr>
              <a:t>Szekvenciák:</a:t>
            </a:r>
          </a:p>
          <a:p>
            <a:pPr marL="914400" lvl="1" indent="-457200">
              <a:buAutoNum type="arabicPeriod"/>
            </a:pPr>
            <a:r>
              <a:rPr lang="hu" sz="2400"/>
              <a:t>NY, K </a:t>
            </a:r>
            <a:r>
              <a:rPr lang="hu" sz="2400">
                <a:ea typeface="+mn-lt"/>
                <a:cs typeface="+mn-lt"/>
              </a:rPr>
              <a:t>→ előre és jobbra</a:t>
            </a:r>
          </a:p>
          <a:p>
            <a:pPr marL="914400" lvl="1" indent="-457200">
              <a:buAutoNum type="arabicPeriod"/>
            </a:pPr>
            <a:r>
              <a:rPr lang="hu" sz="2400"/>
              <a:t>NY, K </a:t>
            </a:r>
            <a:r>
              <a:rPr lang="hu" sz="2400">
                <a:ea typeface="+mn-lt"/>
                <a:cs typeface="+mn-lt"/>
              </a:rPr>
              <a:t>→ balra</a:t>
            </a:r>
          </a:p>
          <a:p>
            <a:pPr marL="914400" lvl="1" indent="-457200">
              <a:buAutoNum type="arabicPeriod"/>
            </a:pPr>
            <a:r>
              <a:rPr lang="hu" sz="2400"/>
              <a:t>É, D </a:t>
            </a:r>
            <a:r>
              <a:rPr lang="hu" sz="2400">
                <a:ea typeface="+mn-lt"/>
                <a:cs typeface="+mn-lt"/>
              </a:rPr>
              <a:t>→ előre és jobbra</a:t>
            </a:r>
          </a:p>
          <a:p>
            <a:pPr marL="914400" lvl="1" indent="-457200">
              <a:buAutoNum type="arabicPeriod"/>
            </a:pPr>
            <a:r>
              <a:rPr lang="hu" sz="2400">
                <a:ea typeface="+mn-lt"/>
                <a:cs typeface="+mn-lt"/>
              </a:rPr>
              <a:t>É, D → balra</a:t>
            </a:r>
          </a:p>
        </p:txBody>
      </p:sp>
    </p:spTree>
    <p:extLst>
      <p:ext uri="{BB962C8B-B14F-4D97-AF65-F5344CB8AC3E}">
        <p14:creationId xmlns:p14="http://schemas.microsoft.com/office/powerpoint/2010/main" val="274653042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nillaVTI" id="{AACC6CF0-9F86-48CC-9C4E-CA578EE0A0A0}" vid="{3BDE51FE-56D6-4100-AFB5-5B4AEDCE2E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118</Words>
  <Application>Microsoft Office PowerPoint</Application>
  <PresentationFormat>Custom</PresentationFormat>
  <Paragraphs>75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VanillaVTI</vt:lpstr>
      <vt:lpstr>PowerPoint Presentation</vt:lpstr>
      <vt:lpstr>Tartalomjegyzék</vt:lpstr>
      <vt:lpstr>Bevezető</vt:lpstr>
      <vt:lpstr>Célkitűzések</vt:lpstr>
      <vt:lpstr>Matematikai modellezés</vt:lpstr>
      <vt:lpstr>Modellek szimulációja</vt:lpstr>
      <vt:lpstr>SUMO szimulációs szoftver</vt:lpstr>
      <vt:lpstr>Fuzzy szabályozás tömbvázlata</vt:lpstr>
      <vt:lpstr>Kereszteződés felosztása szekvenciákra</vt:lpstr>
      <vt:lpstr>Szimulációs környezet</vt:lpstr>
      <vt:lpstr>Fuzzy bemeneti és kimeneti tagsági függvények</vt:lpstr>
      <vt:lpstr>Szomszédos kereszteződésben lévő jelzőlámpák összehangolása​</vt:lpstr>
      <vt:lpstr>Mérések</vt:lpstr>
      <vt:lpstr>Következtetések</vt:lpstr>
      <vt:lpstr>Továbbfejlesztési lehetőségek</vt:lpstr>
      <vt:lpstr>Köszönöm a megtisztelő figyelmet!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Jozsi</dc:creator>
  <cp:lastModifiedBy>Jozsi</cp:lastModifiedBy>
  <cp:revision>432</cp:revision>
  <dcterms:created xsi:type="dcterms:W3CDTF">2013-07-15T20:26:40Z</dcterms:created>
  <dcterms:modified xsi:type="dcterms:W3CDTF">2024-07-06T21:28:29Z</dcterms:modified>
</cp:coreProperties>
</file>