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1" r:id="rId5"/>
    <p:sldId id="274" r:id="rId6"/>
    <p:sldId id="275" r:id="rId7"/>
    <p:sldId id="276" r:id="rId8"/>
    <p:sldId id="279" r:id="rId9"/>
    <p:sldId id="264" r:id="rId10"/>
    <p:sldId id="257" r:id="rId11"/>
    <p:sldId id="258" r:id="rId12"/>
    <p:sldId id="259" r:id="rId13"/>
    <p:sldId id="260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944" autoAdjust="0"/>
  </p:normalViewPr>
  <p:slideViewPr>
    <p:cSldViewPr snapToGrid="0">
      <p:cViewPr varScale="1">
        <p:scale>
          <a:sx n="103" d="100"/>
          <a:sy n="103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DA040-F581-0E77-0E6A-68CA5008F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8274F-3017-9D09-CB35-FA6708F13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62EAE9-66A9-6918-B548-29E4DE91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57027-3773-311D-23E7-8B680933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1306B-37DD-ED80-E3FE-DEA02DEF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D5141-A948-C09A-C833-924990AE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027C08-A8CA-3B53-543A-40E5905A8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284FC-E0E8-2EA5-09E4-D712CE79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DB50D-DCDE-0221-35C6-5A6AFE47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EB947-6895-E2ED-79C4-091A9078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34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37D211-E967-CD7C-5EF7-F866D713A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E17806-C8D8-E25F-C1C5-530F323DE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EB011-E5E0-E079-04B1-553E525E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847E27-BB8F-6B4D-36A0-3C272194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0725F3-A5B1-30C9-03AD-03B2EC62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52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F38CD-94A1-A82C-1AF6-4E30A780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99E91-1B5D-4507-CFF4-4D179CCA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DF957B-C917-0978-D3BA-A593A2FE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216150-E503-407D-6AF3-D89D9EA6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A73E1-EFC3-A51A-F3BB-6B6E0CCF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46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EDD90-3A8A-6010-FD24-07D0CBAF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174305-9809-6D4B-1147-12025014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92C70-5D31-C406-7FB7-93A66DE3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23238-EDDF-14A9-0E24-0D22E604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C37EB-575E-854F-F7DE-69A4B5DF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1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21A27-B52C-D6D0-6AFB-9ED7E7F6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F1439-23F9-D306-AFD3-34367A09D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68BC55-154E-2A91-935F-4F6EBC1FD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8158D-E68A-F5AF-84C7-1768651C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59DC4-ABA0-0374-A345-C2D92407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22A724-C954-243E-8FFD-6BE5EAB7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13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75071-BFC3-EEF2-028C-DB13C752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983380-A019-75C5-06D8-7775E0EE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C543DD-D61E-F0A7-DDC9-BC5C769CE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F7981F-65C9-D02D-F653-6C3A2CC85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23C52D-349D-8B04-4C69-2F4B94BAC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8916FC-97E2-71D2-1A07-BB65FFB6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72E7BE-51D3-EBE1-5BD6-94EE3B87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F29D9B-B2DB-B007-99B5-15B1F6ED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30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78868-C23C-E9F9-D355-340FB37D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DE4825-DD11-BE46-3FDC-DA9CC430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0024B0-1B3E-3069-8943-5D6E1688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10C367-302B-2909-FE1E-E6A0DACB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30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63E4D4-3F3A-7FB7-1AA5-14BF5E8C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407EB1-5923-0D26-01F6-BF6099E5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B254C-B499-BC40-BED3-9F289E4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82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1DDA9-C2BA-3E7A-23BC-813CDBC7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4BB2CD-3BB8-A1FF-093A-73176A1FC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245E74-9D04-0C38-E8A6-19440236B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732921-BF98-E080-13C0-9CBADF92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77A07-BA15-6ADF-5992-781DEB7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9BE0FE-873B-BBB1-0CB0-C190FE5A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9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8481B-977C-D990-BE5A-341039B7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1164BC-C376-2D7D-C244-052157B26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4A15C4-6603-F4FA-B400-472A739FD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DD4702-34BA-4219-30C4-5F374FC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AD4493-D6EF-7502-7FF9-19C9CCFB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13632-E607-CBDE-9719-37FC6C14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58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9D13B6-9766-D1F9-414F-3BB65C89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B5BC7-CD4A-F405-50C3-DCE51B7F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0C1E2F-828E-3237-283C-21A4786AF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C27BF-27BE-4BC7-8857-21B45868CB0B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652E0-EDA0-ED03-9FA8-A246AFF08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16A923-7542-A27A-BD5E-26489F072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C43C2-0DA6-464D-AD24-49F486CAEDB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15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E2891-90FF-8DC8-7EAF-279CE8E87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pt-BR" sz="4800" noProof="0" dirty="0">
                <a:solidFill>
                  <a:srgbClr val="FFFFFF"/>
                </a:solidFill>
              </a:rPr>
              <a:t>Desenvolvimento de aplicações com arquitetura de  microsserviços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F22C6A-0F39-9218-9C9B-A673F94C9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3927063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noProof="0" dirty="0"/>
              <a:t>João Paulo Feitosa Secundo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D5AB39F-5AEE-502E-0FB7-E9451608CA2A}"/>
              </a:ext>
            </a:extLst>
          </p:cNvPr>
          <p:cNvSpPr txBox="1">
            <a:spLocks/>
          </p:cNvSpPr>
          <p:nvPr/>
        </p:nvSpPr>
        <p:spPr>
          <a:xfrm>
            <a:off x="6987747" y="4852464"/>
            <a:ext cx="4704330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Orientador: Admilson Ribeiro</a:t>
            </a:r>
          </a:p>
          <a:p>
            <a:pPr algn="l"/>
            <a:r>
              <a:rPr lang="pt-BR" dirty="0"/>
              <a:t>Coorientador: Rafael Vasconcelos</a:t>
            </a:r>
          </a:p>
        </p:txBody>
      </p:sp>
    </p:spTree>
    <p:extLst>
      <p:ext uri="{BB962C8B-B14F-4D97-AF65-F5344CB8AC3E}">
        <p14:creationId xmlns:p14="http://schemas.microsoft.com/office/powerpoint/2010/main" val="43739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718D14-4DE2-A87E-DACF-DA5C85E2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componentes</a:t>
            </a:r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3302F55C-7EBA-E405-AFC2-2104EEF81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945149"/>
            <a:ext cx="7225748" cy="49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4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8E8CC4-0135-C889-8D0C-E6D78DD3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pacotes</a:t>
            </a:r>
          </a:p>
        </p:txBody>
      </p:sp>
      <p:pic>
        <p:nvPicPr>
          <p:cNvPr id="5" name="Espaço Reservado para Conteúdo 4" descr="Diagrama&#10;&#10;O conteúdo gerado por IA pode estar incorreto.">
            <a:extLst>
              <a:ext uri="{FF2B5EF4-FFF2-40B4-BE49-F238E27FC236}">
                <a16:creationId xmlns:a16="http://schemas.microsoft.com/office/drawing/2014/main" id="{969F3497-A168-DBE3-76A7-109866B11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529669"/>
            <a:ext cx="7225748" cy="57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2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7C4A42-944B-D2FE-908E-B83D0FC7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pic>
        <p:nvPicPr>
          <p:cNvPr id="5" name="Espaço Reservado para Conteúdo 4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8345C45C-2160-C008-5888-FAA86AD82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212" y="-1"/>
            <a:ext cx="7064552" cy="68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1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F7D7B-3C3C-5E72-2875-3B61B65F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2" y="248038"/>
            <a:ext cx="1049550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Comprar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produtos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7E1D72D3-3FA8-84AD-F5E8-61825EAE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25979"/>
            <a:ext cx="11327549" cy="43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8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A4ED57-8801-6662-9416-B6195BD79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</a:rPr>
              <a:t>Demonstração</a:t>
            </a:r>
            <a:r>
              <a:rPr lang="en-US" sz="4800" dirty="0">
                <a:solidFill>
                  <a:srgbClr val="FFFFFF"/>
                </a:solidFill>
              </a:rPr>
              <a:t> da </a:t>
            </a:r>
            <a:r>
              <a:rPr lang="en-US" sz="4800" dirty="0" err="1">
                <a:solidFill>
                  <a:srgbClr val="FFFFFF"/>
                </a:solidFill>
              </a:rPr>
              <a:t>aplicação</a:t>
            </a:r>
            <a:endParaRPr lang="en-CA" sz="4800" dirty="0">
              <a:solidFill>
                <a:srgbClr val="FFFFFF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BA041F8-9960-3902-EC25-D7404067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B257FE-C6A0-D48D-BD9F-A71715D2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Introdução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699154-8945-2477-7E94-71277B9AF20F}"/>
              </a:ext>
            </a:extLst>
          </p:cNvPr>
          <p:cNvSpPr txBox="1"/>
          <p:nvPr/>
        </p:nvSpPr>
        <p:spPr>
          <a:xfrm>
            <a:off x="7867522" y="2582287"/>
            <a:ext cx="2737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>
                <a:effectLst/>
              </a:rPr>
              <a:t>Aumento</a:t>
            </a:r>
            <a:r>
              <a:rPr lang="en-CA" sz="2400" dirty="0">
                <a:effectLst/>
              </a:rPr>
              <a:t> do </a:t>
            </a:r>
            <a:r>
              <a:rPr lang="en-CA" sz="2400" dirty="0" err="1">
                <a:effectLst/>
              </a:rPr>
              <a:t>uso</a:t>
            </a:r>
            <a:r>
              <a:rPr lang="en-CA" sz="2400" dirty="0">
                <a:effectLst/>
              </a:rPr>
              <a:t> de </a:t>
            </a:r>
            <a:r>
              <a:rPr lang="en-CA" sz="2400" dirty="0" err="1">
                <a:effectLst/>
              </a:rPr>
              <a:t>computadores</a:t>
            </a:r>
            <a:r>
              <a:rPr lang="en-CA" sz="2400" dirty="0">
                <a:effectLst/>
              </a:rPr>
              <a:t> e </a:t>
            </a:r>
            <a:r>
              <a:rPr lang="en-CA" sz="2400" i="1" dirty="0">
                <a:effectLst/>
              </a:rPr>
              <a:t>smartphones</a:t>
            </a:r>
            <a:endParaRPr lang="en-CA" sz="2400" dirty="0">
              <a:effectLst/>
            </a:endParaRPr>
          </a:p>
          <a:p>
            <a:endParaRPr lang="en-CA" dirty="0"/>
          </a:p>
        </p:txBody>
      </p:sp>
      <p:pic>
        <p:nvPicPr>
          <p:cNvPr id="10" name="Imagem 9" descr="Desenho preto e branco&#10;&#10;O conteúdo gerado por IA pode estar incorreto.">
            <a:extLst>
              <a:ext uri="{FF2B5EF4-FFF2-40B4-BE49-F238E27FC236}">
                <a16:creationId xmlns:a16="http://schemas.microsoft.com/office/drawing/2014/main" id="{5BC6F8EA-A51D-B515-0C5A-2CDF47912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47" y="2525462"/>
            <a:ext cx="1328642" cy="1383752"/>
          </a:xfrm>
          <a:prstGeom prst="rect">
            <a:avLst/>
          </a:prstGeom>
        </p:spPr>
      </p:pic>
      <p:pic>
        <p:nvPicPr>
          <p:cNvPr id="14" name="Imagem 13" descr="Ícone&#10;&#10;O conteúdo gerado por IA pode estar incorreto.">
            <a:extLst>
              <a:ext uri="{FF2B5EF4-FFF2-40B4-BE49-F238E27FC236}">
                <a16:creationId xmlns:a16="http://schemas.microsoft.com/office/drawing/2014/main" id="{8196CC0B-AEEF-9792-705A-D3B6427F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39" y="2426995"/>
            <a:ext cx="1390920" cy="139092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834F9C8-ACA9-577B-6400-E729605DF45F}"/>
              </a:ext>
            </a:extLst>
          </p:cNvPr>
          <p:cNvSpPr txBox="1"/>
          <p:nvPr/>
        </p:nvSpPr>
        <p:spPr>
          <a:xfrm>
            <a:off x="2638872" y="2609446"/>
            <a:ext cx="2436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err="1">
                <a:effectLst/>
              </a:rPr>
              <a:t>Crescimento</a:t>
            </a:r>
            <a:r>
              <a:rPr lang="en-CA" sz="2400" dirty="0">
                <a:effectLst/>
              </a:rPr>
              <a:t> e </a:t>
            </a:r>
            <a:r>
              <a:rPr lang="en-CA" sz="2400" dirty="0" err="1">
                <a:effectLst/>
              </a:rPr>
              <a:t>popularização</a:t>
            </a:r>
            <a:r>
              <a:rPr lang="en-CA" sz="2400" dirty="0">
                <a:effectLst/>
              </a:rPr>
              <a:t> da Internet</a:t>
            </a:r>
          </a:p>
          <a:p>
            <a:endParaRPr lang="en-CA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D0F60A-9F58-8987-9785-639ABD8E2F32}"/>
              </a:ext>
            </a:extLst>
          </p:cNvPr>
          <p:cNvSpPr txBox="1"/>
          <p:nvPr/>
        </p:nvSpPr>
        <p:spPr>
          <a:xfrm>
            <a:off x="3326687" y="4512919"/>
            <a:ext cx="6804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Como </a:t>
            </a:r>
            <a:r>
              <a:rPr lang="en-CA" sz="2400" dirty="0" err="1"/>
              <a:t>aplicações</a:t>
            </a:r>
            <a:r>
              <a:rPr lang="en-CA" sz="2400" dirty="0"/>
              <a:t> </a:t>
            </a:r>
            <a:r>
              <a:rPr lang="en-CA" sz="2400" dirty="0" err="1"/>
              <a:t>são</a:t>
            </a:r>
            <a:r>
              <a:rPr lang="en-CA" sz="2400" dirty="0"/>
              <a:t> </a:t>
            </a:r>
            <a:r>
              <a:rPr lang="en-CA" sz="2400" dirty="0" err="1"/>
              <a:t>disponibilizadas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Pacote </a:t>
            </a:r>
            <a:r>
              <a:rPr lang="en-US" sz="2400" dirty="0" err="1"/>
              <a:t>fechado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pacote</a:t>
            </a:r>
            <a:r>
              <a:rPr lang="en-US" sz="2400" dirty="0"/>
              <a:t> </a:t>
            </a:r>
            <a:r>
              <a:rPr lang="en-US" sz="2400" dirty="0" err="1"/>
              <a:t>flexível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Acessado</a:t>
            </a:r>
            <a:r>
              <a:rPr lang="en-US" sz="2400" dirty="0"/>
              <a:t> </a:t>
            </a:r>
            <a:r>
              <a:rPr lang="en-US" sz="2400" i="1" dirty="0"/>
              <a:t>online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instalado</a:t>
            </a:r>
            <a:r>
              <a:rPr lang="en-US" sz="2400" dirty="0"/>
              <a:t> </a:t>
            </a:r>
            <a:r>
              <a:rPr lang="en-US" sz="2400" dirty="0" err="1"/>
              <a:t>localmente</a:t>
            </a:r>
            <a:endParaRPr lang="en-US" sz="2400" b="1" i="1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i="1" dirty="0"/>
              <a:t>Software as a service</a:t>
            </a:r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D33A4531-3C44-B192-85F5-F250AE9B5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68" y="4540078"/>
            <a:ext cx="1528936" cy="15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4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E4C80-2D72-5FC2-7FAC-2F88998F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Introdução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E6BB2-388C-CB27-F800-0EF108A9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213" y="4298730"/>
            <a:ext cx="8051956" cy="16291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Abordagem</a:t>
            </a:r>
            <a:r>
              <a:rPr lang="en-US" sz="2400" dirty="0"/>
              <a:t> de </a:t>
            </a:r>
            <a:r>
              <a:rPr lang="en-US" sz="2400" dirty="0" err="1"/>
              <a:t>arquitetura</a:t>
            </a:r>
            <a:r>
              <a:rPr lang="en-US" sz="2400" dirty="0"/>
              <a:t> de </a:t>
            </a:r>
            <a:r>
              <a:rPr lang="en-US" sz="2400" i="1" dirty="0"/>
              <a:t>software</a:t>
            </a:r>
            <a:r>
              <a:rPr lang="en-US" sz="2400" dirty="0"/>
              <a:t> – </a:t>
            </a:r>
            <a:r>
              <a:rPr lang="en-US" sz="2400" b="1" dirty="0" err="1"/>
              <a:t>Microsserviços</a:t>
            </a:r>
            <a:endParaRPr lang="en-US" sz="2400" b="1" dirty="0"/>
          </a:p>
          <a:p>
            <a:pPr lvl="1"/>
            <a:r>
              <a:rPr lang="en-US" dirty="0" err="1"/>
              <a:t>Oferece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benefícios</a:t>
            </a:r>
            <a:endParaRPr lang="en-US" dirty="0"/>
          </a:p>
          <a:p>
            <a:pPr lvl="1"/>
            <a:r>
              <a:rPr lang="en-US" dirty="0" err="1"/>
              <a:t>Desafios</a:t>
            </a:r>
            <a:r>
              <a:rPr lang="en-US" dirty="0"/>
              <a:t> e </a:t>
            </a:r>
            <a:r>
              <a:rPr lang="en-US" i="1" dirty="0"/>
              <a:t>tradeoffs</a:t>
            </a:r>
            <a:r>
              <a:rPr lang="en-US" dirty="0"/>
              <a:t> </a:t>
            </a:r>
            <a:r>
              <a:rPr lang="en-US" dirty="0" err="1"/>
              <a:t>também</a:t>
            </a:r>
            <a:endParaRPr lang="en-US" i="1" dirty="0"/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F46C259C-6C0E-E56E-31F9-54B33D310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08" y="2015597"/>
            <a:ext cx="1470285" cy="1470285"/>
          </a:xfrm>
          <a:prstGeom prst="rect">
            <a:avLst/>
          </a:prstGeom>
        </p:spPr>
      </p:pic>
      <p:pic>
        <p:nvPicPr>
          <p:cNvPr id="7" name="Imagem 6" descr="Forma&#10;&#10;O conteúdo gerado por IA pode estar incorreto.">
            <a:extLst>
              <a:ext uri="{FF2B5EF4-FFF2-40B4-BE49-F238E27FC236}">
                <a16:creationId xmlns:a16="http://schemas.microsoft.com/office/drawing/2014/main" id="{8182B503-4477-F054-5ED6-E9BE6914C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51" y="4264006"/>
            <a:ext cx="1581462" cy="158146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B33633-8B05-3F01-C211-97B6259058CE}"/>
              </a:ext>
            </a:extLst>
          </p:cNvPr>
          <p:cNvSpPr txBox="1"/>
          <p:nvPr/>
        </p:nvSpPr>
        <p:spPr>
          <a:xfrm>
            <a:off x="6732193" y="1979569"/>
            <a:ext cx="52304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Mudança</a:t>
            </a:r>
            <a:r>
              <a:rPr lang="en-US" sz="2400" dirty="0"/>
              <a:t> no </a:t>
            </a:r>
            <a:r>
              <a:rPr lang="en-US" sz="2400" dirty="0" err="1"/>
              <a:t>foco</a:t>
            </a:r>
            <a:r>
              <a:rPr lang="en-US" sz="2400" dirty="0"/>
              <a:t> do </a:t>
            </a:r>
            <a:r>
              <a:rPr lang="en-US" sz="2400" dirty="0" err="1"/>
              <a:t>desenvolvimento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Modularidade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Escalabilidade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Portabilidade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Disponibilidade</a:t>
            </a:r>
            <a:endParaRPr lang="en-US" sz="2400" dirty="0"/>
          </a:p>
          <a:p>
            <a:endParaRPr lang="en-CA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908668-61D7-28D9-2EDB-1E7D3396796B}"/>
              </a:ext>
            </a:extLst>
          </p:cNvPr>
          <p:cNvSpPr txBox="1"/>
          <p:nvPr/>
        </p:nvSpPr>
        <p:spPr>
          <a:xfrm>
            <a:off x="2253751" y="2085333"/>
            <a:ext cx="239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 </a:t>
            </a:r>
            <a:r>
              <a:rPr lang="en-CA" sz="2400" dirty="0" err="1"/>
              <a:t>em</a:t>
            </a:r>
            <a:r>
              <a:rPr lang="en-CA" sz="2400" dirty="0"/>
              <a:t> </a:t>
            </a:r>
            <a:r>
              <a:rPr lang="en-CA" sz="2400" dirty="0" err="1"/>
              <a:t>aplicações</a:t>
            </a:r>
            <a:r>
              <a:rPr lang="en-CA" sz="2400" dirty="0"/>
              <a:t> com </a:t>
            </a:r>
            <a:r>
              <a:rPr lang="en-CA" sz="2400" dirty="0" err="1"/>
              <a:t>grandes</a:t>
            </a:r>
            <a:r>
              <a:rPr lang="en-CA" sz="2400" dirty="0"/>
              <a:t> bases de </a:t>
            </a:r>
            <a:r>
              <a:rPr lang="en-CA" sz="2400" dirty="0" err="1"/>
              <a:t>usuários</a:t>
            </a:r>
            <a:r>
              <a:rPr lang="en-CA" sz="2400" dirty="0"/>
              <a:t>?</a:t>
            </a:r>
          </a:p>
        </p:txBody>
      </p:sp>
      <p:pic>
        <p:nvPicPr>
          <p:cNvPr id="18" name="Imagem 17" descr="Ícone&#10;&#10;O conteúdo gerado por IA pode estar incorreto.">
            <a:extLst>
              <a:ext uri="{FF2B5EF4-FFF2-40B4-BE49-F238E27FC236}">
                <a16:creationId xmlns:a16="http://schemas.microsoft.com/office/drawing/2014/main" id="{DDDA308F-F43C-29CA-3441-B559C883E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0" y="2207623"/>
            <a:ext cx="1104140" cy="11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A21394-4A5A-EE9A-60CB-D7617187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Objetivo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geral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11DE1-3E94-2149-4711-9EDB86EF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2896623"/>
            <a:ext cx="9724031" cy="146672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3600" b="1" dirty="0"/>
              <a:t>Analisar o desenvolvimento de aplicações com arquitetura de microsserviços.</a:t>
            </a:r>
          </a:p>
        </p:txBody>
      </p:sp>
    </p:spTree>
    <p:extLst>
      <p:ext uri="{BB962C8B-B14F-4D97-AF65-F5344CB8AC3E}">
        <p14:creationId xmlns:p14="http://schemas.microsoft.com/office/powerpoint/2010/main" val="295866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8ACE0-75C9-4B1F-2B6D-230377F1F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CE58BC-5FDA-72B0-143B-513AB333A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7979B-6E5C-7240-EF06-DE65C0DC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5D7F2D-2BFA-4C56-EA75-EF22BFB10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CA278-6B37-7347-3211-B161757E4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0D42EA-1EDF-9D4A-5683-4E4B5B289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C2C9E0-7E8A-18F0-7700-33D22F7D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Objetivos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específicos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AF8CD2-373A-BDDC-2F47-61357EA6B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64" y="1885279"/>
            <a:ext cx="10156725" cy="4300171"/>
          </a:xfrm>
        </p:spPr>
        <p:txBody>
          <a:bodyPr anchor="ctr">
            <a:normAutofit fontScale="92500" lnSpcReduction="20000"/>
          </a:bodyPr>
          <a:lstStyle/>
          <a:p>
            <a:pPr lvl="1"/>
            <a:r>
              <a:rPr lang="pt-BR" sz="2800" dirty="0"/>
              <a:t>Caracterizar a arquitetura de microsserviços;</a:t>
            </a:r>
          </a:p>
          <a:p>
            <a:pPr lvl="1"/>
            <a:r>
              <a:rPr lang="pt-BR" sz="2800" dirty="0"/>
              <a:t>Apresentar e discutir práticas comumente usadas no desenvolvimento de aplicações com arquitetura de microsserviços;</a:t>
            </a:r>
          </a:p>
          <a:p>
            <a:pPr lvl="1"/>
            <a:r>
              <a:rPr lang="pt-BR" sz="2800" dirty="0"/>
              <a:t>Apresentar ferramentas que são frequentemente usadas e que cumprem propósitos importantes em aplicações com arquitetura de microsserviços;</a:t>
            </a:r>
          </a:p>
          <a:p>
            <a:pPr lvl="1"/>
            <a:r>
              <a:rPr lang="pt-BR" sz="2800" dirty="0"/>
              <a:t>Contextualizar essas ferramentas, apontando os problemas que resolvem e necessidades que suprem, assim como seus pontos positivos e negativos;</a:t>
            </a:r>
          </a:p>
          <a:p>
            <a:pPr lvl="1"/>
            <a:r>
              <a:rPr lang="pt-BR" sz="2800" dirty="0"/>
              <a:t>Desenvolver uma aplicação exemplar com arquitetura de microsserviços, usando uma combinação das ferramentas e práticas apresentadas.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6392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37682E-E503-B9FC-D4C5-EB2CAA3A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45006-CA18-4F4A-EAEE-B96DE630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Justificativa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0A680-4524-D3C0-FC39-5EFF0F5A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1318"/>
            <a:ext cx="9724031" cy="4122143"/>
          </a:xfrm>
        </p:spPr>
        <p:txBody>
          <a:bodyPr anchor="ctr">
            <a:noAutofit/>
          </a:bodyPr>
          <a:lstStyle/>
          <a:p>
            <a:r>
              <a:rPr lang="pt-BR" dirty="0"/>
              <a:t>Tendência da indústria usar o modelo SaaS</a:t>
            </a:r>
            <a:endParaRPr lang="pt-BR" i="1" dirty="0"/>
          </a:p>
          <a:p>
            <a:r>
              <a:rPr lang="pt-BR" dirty="0"/>
              <a:t>Desenvolver aplicações que sejam</a:t>
            </a:r>
          </a:p>
          <a:p>
            <a:pPr lvl="1"/>
            <a:r>
              <a:rPr lang="pt-BR" dirty="0"/>
              <a:t>Confiáveis</a:t>
            </a:r>
          </a:p>
          <a:p>
            <a:pPr lvl="1"/>
            <a:r>
              <a:rPr lang="pt-BR" dirty="0"/>
              <a:t>Altamente disponíveis</a:t>
            </a:r>
          </a:p>
          <a:p>
            <a:pPr lvl="1"/>
            <a:r>
              <a:rPr lang="pt-BR" dirty="0"/>
              <a:t>Escaláveis</a:t>
            </a:r>
          </a:p>
          <a:p>
            <a:pPr lvl="1"/>
            <a:r>
              <a:rPr lang="pt-BR" dirty="0"/>
              <a:t>Portáveis</a:t>
            </a:r>
          </a:p>
          <a:p>
            <a:pPr lvl="1"/>
            <a:r>
              <a:rPr lang="pt-BR" dirty="0"/>
              <a:t>Manuteníveis</a:t>
            </a:r>
          </a:p>
          <a:p>
            <a:r>
              <a:rPr lang="pt-BR" dirty="0"/>
              <a:t>Orientar engenheiros de </a:t>
            </a:r>
            <a:r>
              <a:rPr lang="pt-BR" i="1" dirty="0"/>
              <a:t>software</a:t>
            </a:r>
            <a:r>
              <a:rPr lang="pt-BR" dirty="0"/>
              <a:t> sobre o desenvolvimento de aplicações com arquitetura de microsserviços</a:t>
            </a:r>
          </a:p>
        </p:txBody>
      </p:sp>
    </p:spTree>
    <p:extLst>
      <p:ext uri="{BB962C8B-B14F-4D97-AF65-F5344CB8AC3E}">
        <p14:creationId xmlns:p14="http://schemas.microsoft.com/office/powerpoint/2010/main" val="97674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BE83E-52E9-E291-B4BF-74D25FED7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95AB8A-3640-F00A-6CE0-DEBF55446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D7E354-158D-986F-4C6E-F935BBD7E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CBA122-0CC0-FC60-7DB5-2AF7BFE2C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C3B63F-8DD5-ADB5-B798-55B95161E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FC918C-9F1B-8F10-647D-B41AAD1E7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9EE12C-A523-8767-2DCD-1339FD78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Exemplo</a:t>
            </a:r>
            <a:r>
              <a:rPr lang="en-US" sz="4000" dirty="0">
                <a:solidFill>
                  <a:schemeClr val="bg1"/>
                </a:solidFill>
              </a:rPr>
              <a:t> – </a:t>
            </a:r>
            <a:r>
              <a:rPr lang="en-US" sz="4000" dirty="0" err="1">
                <a:solidFill>
                  <a:schemeClr val="bg1"/>
                </a:solidFill>
              </a:rPr>
              <a:t>Arquitetura</a:t>
            </a:r>
            <a:r>
              <a:rPr lang="en-US" sz="4000" dirty="0">
                <a:solidFill>
                  <a:schemeClr val="bg1"/>
                </a:solidFill>
              </a:rPr>
              <a:t> de </a:t>
            </a:r>
            <a:r>
              <a:rPr lang="en-US" sz="4000" dirty="0" err="1">
                <a:solidFill>
                  <a:schemeClr val="bg1"/>
                </a:solidFill>
              </a:rPr>
              <a:t>microsserviços</a:t>
            </a:r>
            <a:endParaRPr lang="en-CA" sz="4000" dirty="0">
              <a:solidFill>
                <a:schemeClr val="bg1"/>
              </a:solidFill>
            </a:endParaRPr>
          </a:p>
        </p:txBody>
      </p:sp>
      <p:pic>
        <p:nvPicPr>
          <p:cNvPr id="7" name="Espaço Reservado para Conteúdo 6" descr="Diagrama mostrando uma arquitetura de microsserviços">
            <a:extLst>
              <a:ext uri="{FF2B5EF4-FFF2-40B4-BE49-F238E27FC236}">
                <a16:creationId xmlns:a16="http://schemas.microsoft.com/office/drawing/2014/main" id="{0950D7DF-0B56-E352-1CA4-AAA458B2F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02" y="1707804"/>
            <a:ext cx="8064544" cy="467743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B01269-8B91-30D1-6B52-F0E97CCEC930}"/>
              </a:ext>
            </a:extLst>
          </p:cNvPr>
          <p:cNvSpPr txBox="1"/>
          <p:nvPr/>
        </p:nvSpPr>
        <p:spPr>
          <a:xfrm>
            <a:off x="2957115" y="6254435"/>
            <a:ext cx="6724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Fonte: https://medium.com/the-modern-scientist/introduction-to-microservices-architecture-f0c7eefe79f1</a:t>
            </a:r>
            <a:endParaRPr lang="en-CA" sz="11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B58D9D-B923-0A59-87DC-8D5C8404BFDA}"/>
              </a:ext>
            </a:extLst>
          </p:cNvPr>
          <p:cNvSpPr txBox="1"/>
          <p:nvPr/>
        </p:nvSpPr>
        <p:spPr>
          <a:xfrm>
            <a:off x="2955599" y="2003866"/>
            <a:ext cx="1570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Serviços de </a:t>
            </a:r>
            <a:r>
              <a:rPr lang="en-US" sz="1400" dirty="0" err="1"/>
              <a:t>ponta</a:t>
            </a:r>
            <a:endParaRPr lang="en-CA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330E19-70AB-5BBA-F49D-45E44864B2CD}"/>
              </a:ext>
            </a:extLst>
          </p:cNvPr>
          <p:cNvSpPr txBox="1"/>
          <p:nvPr/>
        </p:nvSpPr>
        <p:spPr>
          <a:xfrm>
            <a:off x="4970943" y="2003866"/>
            <a:ext cx="949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Gateways</a:t>
            </a:r>
            <a:endParaRPr lang="en-CA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41F61D-57D2-8AE1-FD8A-A68C6A24E9E1}"/>
              </a:ext>
            </a:extLst>
          </p:cNvPr>
          <p:cNvSpPr txBox="1"/>
          <p:nvPr/>
        </p:nvSpPr>
        <p:spPr>
          <a:xfrm>
            <a:off x="6365798" y="2003865"/>
            <a:ext cx="1749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Serviços de </a:t>
            </a:r>
            <a:r>
              <a:rPr lang="en-US" sz="1400" dirty="0" err="1"/>
              <a:t>negócio</a:t>
            </a:r>
            <a:endParaRPr lang="en-CA" sz="14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439AAFF-9689-C482-387F-592C5D7487F4}"/>
              </a:ext>
            </a:extLst>
          </p:cNvPr>
          <p:cNvSpPr txBox="1"/>
          <p:nvPr/>
        </p:nvSpPr>
        <p:spPr>
          <a:xfrm>
            <a:off x="8249494" y="2003864"/>
            <a:ext cx="1570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Bancos</a:t>
            </a:r>
            <a:r>
              <a:rPr lang="en-US" sz="1400" dirty="0"/>
              <a:t> de dados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0443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4E8FA-235D-9EE0-A185-189F02F65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A5CEC6-2559-99B5-E301-9784646FB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8429F0-F902-987B-D234-012038390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9E4ABA-C582-C6E1-EBDE-DAAD53DF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97DAEE-BC67-FC77-ACB3-4070BF175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DDDFC0-057C-070D-C64C-DD25093D9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360710-5C46-CC5D-2408-F41F1472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2"/>
                </a:solidFill>
              </a:rPr>
              <a:t>Metodologia</a:t>
            </a:r>
            <a:r>
              <a:rPr lang="en-US" sz="4000" dirty="0">
                <a:solidFill>
                  <a:schemeClr val="bg2"/>
                </a:solidFill>
              </a:rPr>
              <a:t> do </a:t>
            </a:r>
            <a:r>
              <a:rPr lang="en-US" sz="4000" dirty="0" err="1">
                <a:solidFill>
                  <a:schemeClr val="bg2"/>
                </a:solidFill>
              </a:rPr>
              <a:t>desenvolvimento</a:t>
            </a:r>
            <a:r>
              <a:rPr lang="en-US" sz="4000" dirty="0">
                <a:solidFill>
                  <a:schemeClr val="bg2"/>
                </a:solidFill>
              </a:rPr>
              <a:t> da </a:t>
            </a:r>
            <a:r>
              <a:rPr lang="en-US" sz="4000" dirty="0" err="1">
                <a:solidFill>
                  <a:schemeClr val="bg2"/>
                </a:solidFill>
              </a:rPr>
              <a:t>aplicação</a:t>
            </a:r>
            <a:r>
              <a:rPr lang="en-US" sz="4000" dirty="0">
                <a:solidFill>
                  <a:schemeClr val="bg2"/>
                </a:solidFill>
              </a:rPr>
              <a:t> </a:t>
            </a:r>
            <a:endParaRPr lang="en-CA" sz="4000" dirty="0">
              <a:solidFill>
                <a:schemeClr val="bg2"/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205F125-AA8E-3F69-5705-42752D49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Entender</a:t>
            </a:r>
            <a:r>
              <a:rPr lang="en-US" dirty="0"/>
              <a:t> e </a:t>
            </a:r>
            <a:r>
              <a:rPr lang="en-US" dirty="0" err="1"/>
              <a:t>modelar</a:t>
            </a:r>
            <a:r>
              <a:rPr lang="en-US" dirty="0"/>
              <a:t> o </a:t>
            </a:r>
            <a:r>
              <a:rPr lang="en-US" dirty="0" err="1"/>
              <a:t>domínio</a:t>
            </a:r>
            <a:endParaRPr lang="en-US" dirty="0"/>
          </a:p>
          <a:p>
            <a:r>
              <a:rPr lang="en-US" dirty="0" err="1"/>
              <a:t>Separação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microsserviços</a:t>
            </a:r>
            <a:endParaRPr lang="en-US" dirty="0"/>
          </a:p>
          <a:p>
            <a:pPr lvl="1"/>
            <a:r>
              <a:rPr lang="en-US" i="1" dirty="0"/>
              <a:t>Domain-Driven Design</a:t>
            </a:r>
            <a:endParaRPr lang="en-US" dirty="0"/>
          </a:p>
          <a:p>
            <a:pPr lvl="1"/>
            <a:r>
              <a:rPr lang="en-US" dirty="0"/>
              <a:t>Um dos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desafios</a:t>
            </a:r>
            <a:endParaRPr lang="en-US" dirty="0"/>
          </a:p>
          <a:p>
            <a:r>
              <a:rPr lang="en-US" dirty="0" err="1"/>
              <a:t>Escolha</a:t>
            </a:r>
            <a:r>
              <a:rPr lang="en-US" dirty="0"/>
              <a:t> das ferramentas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endParaRPr lang="en-US" dirty="0"/>
          </a:p>
          <a:p>
            <a:pPr lvl="1"/>
            <a:r>
              <a:rPr lang="en-US" dirty="0" err="1"/>
              <a:t>Desenvolvimento</a:t>
            </a:r>
            <a:r>
              <a:rPr lang="en-US" dirty="0"/>
              <a:t> da </a:t>
            </a:r>
            <a:r>
              <a:rPr lang="en-US" dirty="0" err="1"/>
              <a:t>lógica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Armazenamento</a:t>
            </a:r>
            <a:r>
              <a:rPr lang="en-US" dirty="0"/>
              <a:t> de dados;</a:t>
            </a:r>
          </a:p>
          <a:p>
            <a:pPr lvl="1"/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microsserviços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Monitoramento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Entre outros</a:t>
            </a:r>
          </a:p>
          <a:p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projeto</a:t>
            </a:r>
            <a:endParaRPr lang="en-US" dirty="0"/>
          </a:p>
          <a:p>
            <a:pPr lvl="1"/>
            <a:r>
              <a:rPr lang="en-US" dirty="0"/>
              <a:t>MVC</a:t>
            </a:r>
          </a:p>
          <a:p>
            <a:pPr lvl="1"/>
            <a:r>
              <a:rPr lang="en-US" dirty="0"/>
              <a:t>CLEAN</a:t>
            </a:r>
          </a:p>
          <a:p>
            <a:pPr lvl="1"/>
            <a:r>
              <a:rPr lang="en-US" dirty="0"/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70111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42E12E-5ED7-929F-F215-B5C8093F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exemplar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1785EA-1830-C1C3-2831-F9609C95ADD5}"/>
              </a:ext>
            </a:extLst>
          </p:cNvPr>
          <p:cNvSpPr txBox="1"/>
          <p:nvPr/>
        </p:nvSpPr>
        <p:spPr>
          <a:xfrm>
            <a:off x="1314824" y="5063418"/>
            <a:ext cx="770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Uma </a:t>
            </a:r>
            <a:r>
              <a:rPr lang="en-US" sz="3600" b="1" dirty="0" err="1"/>
              <a:t>aplicação</a:t>
            </a:r>
            <a:r>
              <a:rPr lang="en-US" sz="3600" b="1" dirty="0"/>
              <a:t> </a:t>
            </a:r>
            <a:r>
              <a:rPr lang="en-US" sz="3600" b="1" i="1" dirty="0"/>
              <a:t>web</a:t>
            </a:r>
            <a:r>
              <a:rPr lang="en-US" sz="3600" b="1" dirty="0"/>
              <a:t> de </a:t>
            </a:r>
            <a:r>
              <a:rPr lang="en-US" sz="3600" b="1" i="1" dirty="0"/>
              <a:t>E-commerce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3929717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306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do Office</vt:lpstr>
      <vt:lpstr>Desenvolvimento de aplicações com arquitetura de  microsserviços</vt:lpstr>
      <vt:lpstr>Introdução</vt:lpstr>
      <vt:lpstr>Introdução</vt:lpstr>
      <vt:lpstr>Objetivo geral</vt:lpstr>
      <vt:lpstr>Objetivos específicos</vt:lpstr>
      <vt:lpstr>Justificativa</vt:lpstr>
      <vt:lpstr>Exemplo – Arquitetura de microsserviços</vt:lpstr>
      <vt:lpstr>Metodologia do desenvolvimento da aplicação </vt:lpstr>
      <vt:lpstr>Resultados – Aplicação exemplar</vt:lpstr>
      <vt:lpstr>Diagrama de componentes</vt:lpstr>
      <vt:lpstr>Diagrama de pacotes</vt:lpstr>
      <vt:lpstr>Diagrama de classes</vt:lpstr>
      <vt:lpstr>Diagrama de Sequência: Comprar produtos</vt:lpstr>
      <vt:lpstr>Demonstração da aplicação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Paulo Feitosa Secundo</dc:creator>
  <cp:lastModifiedBy>João Paulo Feitosa Secundo</cp:lastModifiedBy>
  <cp:revision>17</cp:revision>
  <dcterms:created xsi:type="dcterms:W3CDTF">2025-03-27T23:47:12Z</dcterms:created>
  <dcterms:modified xsi:type="dcterms:W3CDTF">2025-04-03T00:24:29Z</dcterms:modified>
</cp:coreProperties>
</file>