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2" r:id="rId11"/>
    <p:sldId id="264" r:id="rId12"/>
    <p:sldId id="273" r:id="rId13"/>
    <p:sldId id="274" r:id="rId1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E31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1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Total de personas </a:t>
            </a:r>
            <a:r>
              <a:rPr lang="en-US" sz="2400" b="0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encuestadas</a:t>
            </a:r>
            <a:r>
              <a:rPr lang="en-US" sz="2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sz="2400" baseline="0" dirty="0" err="1"/>
              <a:t>según</a:t>
            </a:r>
            <a:r>
              <a:rPr lang="en-US" sz="2400" baseline="0" dirty="0"/>
              <a:t> </a:t>
            </a:r>
            <a:r>
              <a:rPr lang="en-US" sz="2400" baseline="0" dirty="0" err="1"/>
              <a:t>s</a:t>
            </a:r>
            <a:r>
              <a:rPr lang="en-US" sz="2400" dirty="0" err="1"/>
              <a:t>exo</a:t>
            </a:r>
            <a:endParaRPr lang="en-US" sz="2400" dirty="0"/>
          </a:p>
        </c:rich>
      </c:tx>
      <c:layout>
        <c:manualLayout>
          <c:xMode val="edge"/>
          <c:yMode val="edge"/>
          <c:x val="0.1551700596861478"/>
          <c:y val="3.81017241030156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Sexo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F345-4FC9-A111-A731014FEDFE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345-4FC9-A111-A731014FEDFE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V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Masculino</c:v>
                </c:pt>
                <c:pt idx="1">
                  <c:v>Femenino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0.37785515320334262</c:v>
                </c:pt>
                <c:pt idx="1">
                  <c:v>0.61782729805013925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45-4FC9-A111-A731014FED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V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V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498125688044598E-2"/>
          <c:y val="1.3605442176870748E-2"/>
          <c:w val="0.90325941025448875"/>
          <c:h val="0.7791094863142107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  <a:scene3d>
              <a:camera prst="orthographicFront"/>
              <a:lightRig rig="threePt" dir="t"/>
            </a:scene3d>
            <a:sp3d>
              <a:bevelT w="127000"/>
            </a:sp3d>
          </c:spPr>
          <c:invertIfNegative val="0"/>
          <c:cat>
            <c:strRef>
              <c:f>Hoja1!$A$2:$A$7</c:f>
              <c:strCache>
                <c:ptCount val="6"/>
                <c:pt idx="0">
                  <c:v>Siente falta de amor propio, se siente fracasado ó frustrado</c:v>
                </c:pt>
                <c:pt idx="1">
                  <c:v>Se ha sentido agitado o inquieto mucho más de lo acostumbrado</c:v>
                </c:pt>
                <c:pt idx="2">
                  <c:v>Poco apetito</c:v>
                </c:pt>
                <c:pt idx="3">
                  <c:v>Se ha sentido desanimado(a), triste o sin esperanza</c:v>
                </c:pt>
                <c:pt idx="4">
                  <c:v>Dificultad para concentrarse en cosas tales como leer o mirar la televisión</c:v>
                </c:pt>
                <c:pt idx="5">
                  <c:v>Poco interés o placer en hacer cosas</c:v>
                </c:pt>
              </c:strCache>
            </c:strRef>
          </c:cat>
          <c:val>
            <c:numRef>
              <c:f>Hoja1!$C$2:$C$7</c:f>
              <c:numCache>
                <c:formatCode>0.0</c:formatCode>
                <c:ptCount val="6"/>
                <c:pt idx="0">
                  <c:v>-3.3</c:v>
                </c:pt>
                <c:pt idx="1">
                  <c:v>-3.2</c:v>
                </c:pt>
                <c:pt idx="2">
                  <c:v>-3.1</c:v>
                </c:pt>
                <c:pt idx="3">
                  <c:v>-4.7</c:v>
                </c:pt>
                <c:pt idx="4">
                  <c:v>-5.2</c:v>
                </c:pt>
                <c:pt idx="5">
                  <c:v>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7C-486E-8ED3-E7F30D3C8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647350223"/>
        <c:axId val="1647351183"/>
      </c:barChart>
      <c:catAx>
        <c:axId val="1647350223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47351183"/>
        <c:crosses val="autoZero"/>
        <c:auto val="1"/>
        <c:lblAlgn val="ctr"/>
        <c:lblOffset val="100"/>
        <c:noMultiLvlLbl val="0"/>
      </c:catAx>
      <c:valAx>
        <c:axId val="1647351183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VE" dirty="0"/>
                  <a:t>Porcentaje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VE"/>
            </a:p>
          </c:txPr>
        </c:title>
        <c:numFmt formatCode="0.0" sourceLinked="1"/>
        <c:majorTickMark val="out"/>
        <c:minorTickMark val="none"/>
        <c:tickLblPos val="nextTo"/>
        <c:crossAx val="164735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V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8953278413530998"/>
          <c:y val="3.7414976007010554E-2"/>
          <c:w val="0.51046721586469002"/>
          <c:h val="0.8597447264836698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Femenino</c:v>
                </c:pt>
              </c:strCache>
            </c:strRef>
          </c:tx>
          <c:spPr>
            <a:solidFill>
              <a:srgbClr val="FF0000"/>
            </a:solidFill>
            <a:ln w="19050">
              <a:solidFill>
                <a:schemeClr val="lt1"/>
              </a:solidFill>
            </a:ln>
            <a:effectLst/>
            <a:scene3d>
              <a:camera prst="orthographicFront"/>
              <a:lightRig rig="threePt" dir="t"/>
            </a:scene3d>
            <a:sp3d>
              <a:bevelT w="1270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0"/>
              </a:sp3d>
            </c:spPr>
            <c:extLst>
              <c:ext xmlns:c16="http://schemas.microsoft.com/office/drawing/2014/chart" uri="{C3380CC4-5D6E-409C-BE32-E72D297353CC}">
                <c16:uniqueId val="{00000001-A4CD-4919-8601-0434FDB72B81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0"/>
              </a:sp3d>
            </c:spPr>
            <c:extLst>
              <c:ext xmlns:c16="http://schemas.microsoft.com/office/drawing/2014/chart" uri="{C3380CC4-5D6E-409C-BE32-E72D297353CC}">
                <c16:uniqueId val="{00000003-A4CD-4919-8601-0434FDB72B81}"/>
              </c:ext>
            </c:extLst>
          </c:dPt>
          <c:dLbls>
            <c:dLbl>
              <c:idx val="0"/>
              <c:layout>
                <c:manualLayout>
                  <c:x val="0.21796173911093425"/>
                  <c:y val="-6.802722910365555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4CD-4919-8601-0434FDB72B81}"/>
                </c:ext>
              </c:extLst>
            </c:dLbl>
            <c:dLbl>
              <c:idx val="1"/>
              <c:layout>
                <c:manualLayout>
                  <c:x val="0.190549110104762"/>
                  <c:y val="6.802722910365430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4CD-4919-8601-0434FDB72B81}"/>
                </c:ext>
              </c:extLst>
            </c:dLbl>
            <c:dLbl>
              <c:idx val="2"/>
              <c:layout>
                <c:manualLayout>
                  <c:x val="0.23433816617910083"/>
                  <c:y val="1.0204218277416584E-2"/>
                </c:manualLayout>
              </c:layout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V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5270621651847285E-2"/>
                      <c:h val="8.044219841507269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71AA-4709-ABB9-DF9803513466}"/>
                </c:ext>
              </c:extLst>
            </c:dLbl>
            <c:dLbl>
              <c:idx val="3"/>
              <c:layout>
                <c:manualLayout>
                  <c:x val="0.24550331535844455"/>
                  <c:y val="-3.4013614551827776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1AA-4709-ABB9-DF9803513466}"/>
                </c:ext>
              </c:extLst>
            </c:dLbl>
            <c:dLbl>
              <c:idx val="4"/>
              <c:layout>
                <c:manualLayout>
                  <c:x val="0.23168391718274231"/>
                  <c:y val="3.4013614551827776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1AA-4709-ABB9-DF9803513466}"/>
                </c:ext>
              </c:extLst>
            </c:dLbl>
            <c:dLbl>
              <c:idx val="5"/>
              <c:layout>
                <c:manualLayout>
                  <c:x val="0.24323781935944055"/>
                  <c:y val="3.4013614551827776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1AA-4709-ABB9-DF9803513466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V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Siente falta de amor propio, se siente fracasado ó frustrado</c:v>
                </c:pt>
                <c:pt idx="1">
                  <c:v>Se ha sentido agitado o inquieto mucho más de lo acostumbrado</c:v>
                </c:pt>
                <c:pt idx="2">
                  <c:v>Poco apetito</c:v>
                </c:pt>
                <c:pt idx="3">
                  <c:v>Se ha sentido desanimado(a), triste o sin esperanza</c:v>
                </c:pt>
                <c:pt idx="4">
                  <c:v>Dificultad para concentrarse en cosas tales como leer o mirar la televisión</c:v>
                </c:pt>
                <c:pt idx="5">
                  <c:v>Poco interés o placer en hacer cosas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5.2</c:v>
                </c:pt>
                <c:pt idx="1">
                  <c:v>5.9</c:v>
                </c:pt>
                <c:pt idx="2">
                  <c:v>6.6</c:v>
                </c:pt>
                <c:pt idx="3">
                  <c:v>8</c:v>
                </c:pt>
                <c:pt idx="4">
                  <c:v>8</c:v>
                </c:pt>
                <c:pt idx="5">
                  <c:v>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CD-4919-8601-0434FDB72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647350223"/>
        <c:axId val="1647351183"/>
      </c:barChart>
      <c:catAx>
        <c:axId val="164735022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1647351183"/>
        <c:crosses val="autoZero"/>
        <c:auto val="1"/>
        <c:lblAlgn val="ctr"/>
        <c:lblOffset val="100"/>
        <c:noMultiLvlLbl val="0"/>
      </c:catAx>
      <c:valAx>
        <c:axId val="1647351183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VE" dirty="0"/>
                  <a:t>Porcentaje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VE"/>
            </a:p>
          </c:txPr>
        </c:title>
        <c:numFmt formatCode="General" sourceLinked="1"/>
        <c:majorTickMark val="out"/>
        <c:minorTickMark val="none"/>
        <c:tickLblPos val="nextTo"/>
        <c:crossAx val="164735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V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400" baseline="0" dirty="0"/>
              <a:t>Personas encuestadas, según cantidad de síntomas</a:t>
            </a:r>
            <a:endParaRPr lang="en-US" sz="2400" dirty="0"/>
          </a:p>
        </c:rich>
      </c:tx>
      <c:layout>
        <c:manualLayout>
          <c:xMode val="edge"/>
          <c:yMode val="edge"/>
          <c:x val="0.15762620017274206"/>
          <c:y val="3.81017241030156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Sexo</c:v>
                </c:pt>
              </c:strCache>
            </c:strRef>
          </c:tx>
          <c:dPt>
            <c:idx val="0"/>
            <c:bubble3D val="0"/>
            <c:spPr>
              <a:solidFill>
                <a:srgbClr val="16E31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054-436A-86B0-77883E59E05D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054-436A-86B0-77883E59E05D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054-436A-86B0-77883E59E05D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V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Hoja1!$A$2:$A$4</c:f>
              <c:strCache>
                <c:ptCount val="3"/>
                <c:pt idx="0">
                  <c:v>Ninguno</c:v>
                </c:pt>
                <c:pt idx="1">
                  <c:v>De 1 a 2</c:v>
                </c:pt>
                <c:pt idx="2">
                  <c:v>3 o más</c:v>
                </c:pt>
              </c:strCache>
            </c:strRef>
          </c:cat>
          <c:val>
            <c:numRef>
              <c:f>Hoja1!$B$2:$B$4</c:f>
              <c:numCache>
                <c:formatCode>0.0</c:formatCode>
                <c:ptCount val="3"/>
                <c:pt idx="0">
                  <c:v>56.323119777158773</c:v>
                </c:pt>
                <c:pt idx="1">
                  <c:v>28.607242339832869</c:v>
                </c:pt>
                <c:pt idx="2">
                  <c:v>15.069637883008356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54-436A-86B0-77883E59E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V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V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Personas con </a:t>
            </a:r>
            <a:r>
              <a:rPr lang="en-US" sz="2400" dirty="0" err="1"/>
              <a:t>síntomas</a:t>
            </a:r>
            <a:r>
              <a:rPr lang="en-US" sz="2400" dirty="0"/>
              <a:t> de depression grave, </a:t>
            </a:r>
            <a:r>
              <a:rPr lang="en-US" sz="2400" dirty="0" err="1"/>
              <a:t>según</a:t>
            </a:r>
            <a:r>
              <a:rPr lang="en-US" sz="2400" dirty="0"/>
              <a:t> </a:t>
            </a:r>
            <a:r>
              <a:rPr lang="en-US" sz="2400" dirty="0" err="1"/>
              <a:t>grupo</a:t>
            </a:r>
            <a:r>
              <a:rPr lang="en-US" sz="2400" dirty="0"/>
              <a:t> de </a:t>
            </a:r>
            <a:r>
              <a:rPr lang="en-US" sz="2400" dirty="0" err="1"/>
              <a:t>edad</a:t>
            </a:r>
            <a:endParaRPr lang="en-US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Femenino</c:v>
                </c:pt>
              </c:strCache>
            </c:strRef>
          </c:tx>
          <c:spPr>
            <a:solidFill>
              <a:srgbClr val="FF0000"/>
            </a:solidFill>
            <a:ln w="19050">
              <a:solidFill>
                <a:schemeClr val="lt1"/>
              </a:solidFill>
            </a:ln>
            <a:effectLst/>
            <a:scene3d>
              <a:camera prst="orthographicFront"/>
              <a:lightRig rig="threePt" dir="t"/>
            </a:scene3d>
            <a:sp3d>
              <a:bevelT w="1270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0"/>
              </a:sp3d>
            </c:spPr>
            <c:extLst>
              <c:ext xmlns:c16="http://schemas.microsoft.com/office/drawing/2014/chart" uri="{C3380CC4-5D6E-409C-BE32-E72D297353CC}">
                <c16:uniqueId val="{00000001-26A8-4F0A-9E90-E65D6A6471E8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0"/>
              </a:sp3d>
            </c:spPr>
            <c:extLst>
              <c:ext xmlns:c16="http://schemas.microsoft.com/office/drawing/2014/chart" uri="{C3380CC4-5D6E-409C-BE32-E72D297353CC}">
                <c16:uniqueId val="{00000003-26A8-4F0A-9E90-E65D6A6471E8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V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15 a 19</c:v>
                </c:pt>
                <c:pt idx="1">
                  <c:v>20 a 31</c:v>
                </c:pt>
                <c:pt idx="2">
                  <c:v>32 a 54</c:v>
                </c:pt>
                <c:pt idx="3">
                  <c:v>55 y más</c:v>
                </c:pt>
              </c:strCache>
            </c:strRef>
          </c:cat>
          <c:val>
            <c:numRef>
              <c:f>Hoja1!$B$2:$B$5</c:f>
              <c:numCache>
                <c:formatCode>0.0</c:formatCode>
                <c:ptCount val="4"/>
                <c:pt idx="0">
                  <c:v>0.37</c:v>
                </c:pt>
                <c:pt idx="1">
                  <c:v>0.28000000000000003</c:v>
                </c:pt>
                <c:pt idx="2">
                  <c:v>0.12</c:v>
                </c:pt>
                <c:pt idx="3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A8-4F0A-9E90-E65D6A647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647350223"/>
        <c:axId val="1647351183"/>
      </c:barChart>
      <c:catAx>
        <c:axId val="16473502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1647351183"/>
        <c:crosses val="autoZero"/>
        <c:auto val="1"/>
        <c:lblAlgn val="ctr"/>
        <c:lblOffset val="100"/>
        <c:noMultiLvlLbl val="0"/>
      </c:catAx>
      <c:valAx>
        <c:axId val="1647351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VE" dirty="0"/>
                  <a:t>Porcentaje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VE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164735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V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Personas con </a:t>
            </a:r>
            <a:r>
              <a:rPr lang="en-US" sz="2400" dirty="0" err="1"/>
              <a:t>síntomas</a:t>
            </a:r>
            <a:r>
              <a:rPr lang="en-US" sz="2400" dirty="0"/>
              <a:t> de </a:t>
            </a:r>
            <a:r>
              <a:rPr lang="en-US" sz="2400" dirty="0" err="1"/>
              <a:t>aislamiento</a:t>
            </a:r>
            <a:r>
              <a:rPr lang="en-US" sz="2400" dirty="0"/>
              <a:t>, </a:t>
            </a:r>
            <a:r>
              <a:rPr lang="en-US" sz="2400" dirty="0" err="1"/>
              <a:t>según</a:t>
            </a:r>
            <a:r>
              <a:rPr lang="en-US" sz="2400" dirty="0"/>
              <a:t> </a:t>
            </a:r>
            <a:r>
              <a:rPr lang="en-US" sz="2400" dirty="0" err="1"/>
              <a:t>grupo</a:t>
            </a:r>
            <a:r>
              <a:rPr lang="en-US" sz="2400" dirty="0"/>
              <a:t> de </a:t>
            </a:r>
            <a:r>
              <a:rPr lang="en-US" sz="2400" dirty="0" err="1"/>
              <a:t>edad</a:t>
            </a:r>
            <a:endParaRPr lang="en-US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Femenino</c:v>
                </c:pt>
              </c:strCache>
            </c:strRef>
          </c:tx>
          <c:spPr>
            <a:solidFill>
              <a:srgbClr val="FF0000"/>
            </a:solidFill>
            <a:ln w="19050">
              <a:solidFill>
                <a:schemeClr val="lt1"/>
              </a:solidFill>
            </a:ln>
            <a:effectLst/>
            <a:scene3d>
              <a:camera prst="orthographicFront"/>
              <a:lightRig rig="threePt" dir="t"/>
            </a:scene3d>
            <a:sp3d>
              <a:bevelT w="1270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0"/>
              </a:sp3d>
            </c:spPr>
            <c:extLst>
              <c:ext xmlns:c16="http://schemas.microsoft.com/office/drawing/2014/chart" uri="{C3380CC4-5D6E-409C-BE32-E72D297353CC}">
                <c16:uniqueId val="{00000001-26A8-4F0A-9E90-E65D6A6471E8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0"/>
              </a:sp3d>
            </c:spPr>
            <c:extLst>
              <c:ext xmlns:c16="http://schemas.microsoft.com/office/drawing/2014/chart" uri="{C3380CC4-5D6E-409C-BE32-E72D297353CC}">
                <c16:uniqueId val="{00000003-26A8-4F0A-9E90-E65D6A6471E8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V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15 a 19</c:v>
                </c:pt>
                <c:pt idx="1">
                  <c:v>20 a 31</c:v>
                </c:pt>
                <c:pt idx="2">
                  <c:v>32 a 54</c:v>
                </c:pt>
                <c:pt idx="3">
                  <c:v>55 y más</c:v>
                </c:pt>
              </c:strCache>
            </c:strRef>
          </c:cat>
          <c:val>
            <c:numRef>
              <c:f>Hoja1!$B$2:$B$5</c:f>
              <c:numCache>
                <c:formatCode>0.0</c:formatCode>
                <c:ptCount val="4"/>
                <c:pt idx="0">
                  <c:v>1.6</c:v>
                </c:pt>
                <c:pt idx="1">
                  <c:v>1.3</c:v>
                </c:pt>
                <c:pt idx="2">
                  <c:v>1.5</c:v>
                </c:pt>
                <c:pt idx="3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A8-4F0A-9E90-E65D6A647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647350223"/>
        <c:axId val="1647351183"/>
      </c:barChart>
      <c:catAx>
        <c:axId val="16473502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1647351183"/>
        <c:crosses val="autoZero"/>
        <c:auto val="1"/>
        <c:lblAlgn val="ctr"/>
        <c:lblOffset val="100"/>
        <c:noMultiLvlLbl val="0"/>
      </c:catAx>
      <c:valAx>
        <c:axId val="1647351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VE" dirty="0"/>
                  <a:t>Porcentaje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VE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164735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V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Personas con </a:t>
            </a:r>
            <a:r>
              <a:rPr lang="en-US" sz="2400" dirty="0" err="1"/>
              <a:t>síntomas</a:t>
            </a:r>
            <a:r>
              <a:rPr lang="en-US" sz="2400" dirty="0"/>
              <a:t> de </a:t>
            </a:r>
            <a:r>
              <a:rPr lang="en-US" sz="2400" dirty="0" err="1"/>
              <a:t>autismo</a:t>
            </a:r>
            <a:r>
              <a:rPr lang="en-US" sz="2400" dirty="0"/>
              <a:t>, </a:t>
            </a:r>
            <a:r>
              <a:rPr lang="en-US" sz="2400" dirty="0" err="1"/>
              <a:t>según</a:t>
            </a:r>
            <a:r>
              <a:rPr lang="en-US" sz="2400" dirty="0"/>
              <a:t> </a:t>
            </a:r>
            <a:r>
              <a:rPr lang="en-US" sz="2400" dirty="0" err="1"/>
              <a:t>grupo</a:t>
            </a:r>
            <a:r>
              <a:rPr lang="en-US" sz="2400" dirty="0"/>
              <a:t> de </a:t>
            </a:r>
            <a:r>
              <a:rPr lang="en-US" sz="2400" dirty="0" err="1"/>
              <a:t>edad</a:t>
            </a:r>
            <a:endParaRPr lang="en-US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Femenino</c:v>
                </c:pt>
              </c:strCache>
            </c:strRef>
          </c:tx>
          <c:spPr>
            <a:solidFill>
              <a:srgbClr val="FF0000"/>
            </a:solidFill>
            <a:ln w="19050">
              <a:solidFill>
                <a:schemeClr val="lt1"/>
              </a:solidFill>
            </a:ln>
            <a:effectLst/>
            <a:scene3d>
              <a:camera prst="orthographicFront"/>
              <a:lightRig rig="threePt" dir="t"/>
            </a:scene3d>
            <a:sp3d>
              <a:bevelT w="1270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0"/>
              </a:sp3d>
            </c:spPr>
            <c:extLst>
              <c:ext xmlns:c16="http://schemas.microsoft.com/office/drawing/2014/chart" uri="{C3380CC4-5D6E-409C-BE32-E72D297353CC}">
                <c16:uniqueId val="{00000001-26A8-4F0A-9E90-E65D6A6471E8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0"/>
              </a:sp3d>
            </c:spPr>
            <c:extLst>
              <c:ext xmlns:c16="http://schemas.microsoft.com/office/drawing/2014/chart" uri="{C3380CC4-5D6E-409C-BE32-E72D297353CC}">
                <c16:uniqueId val="{00000003-26A8-4F0A-9E90-E65D6A6471E8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V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15 a 19</c:v>
                </c:pt>
                <c:pt idx="1">
                  <c:v>20 a 31</c:v>
                </c:pt>
                <c:pt idx="2">
                  <c:v>32 a 54</c:v>
                </c:pt>
                <c:pt idx="3">
                  <c:v>55 y más</c:v>
                </c:pt>
              </c:strCache>
            </c:strRef>
          </c:cat>
          <c:val>
            <c:numRef>
              <c:f>Hoja1!$B$2:$B$5</c:f>
              <c:numCache>
                <c:formatCode>0.0</c:formatCode>
                <c:ptCount val="4"/>
                <c:pt idx="0">
                  <c:v>1.8</c:v>
                </c:pt>
                <c:pt idx="1">
                  <c:v>1.4</c:v>
                </c:pt>
                <c:pt idx="2">
                  <c:v>1.6</c:v>
                </c:pt>
                <c:pt idx="3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A8-4F0A-9E90-E65D6A647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647350223"/>
        <c:axId val="1647351183"/>
      </c:barChart>
      <c:catAx>
        <c:axId val="16473502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1647351183"/>
        <c:crosses val="autoZero"/>
        <c:auto val="1"/>
        <c:lblAlgn val="ctr"/>
        <c:lblOffset val="100"/>
        <c:noMultiLvlLbl val="0"/>
      </c:catAx>
      <c:valAx>
        <c:axId val="1647351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VE" dirty="0"/>
                  <a:t>Porcentaje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VE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164735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V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Total de personas </a:t>
            </a:r>
            <a:r>
              <a:rPr lang="en-US" sz="2400" b="0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encuestadas</a:t>
            </a:r>
            <a:r>
              <a:rPr lang="en-US" sz="2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sz="2400" baseline="0" dirty="0" err="1"/>
              <a:t>según</a:t>
            </a:r>
            <a:r>
              <a:rPr lang="en-US" sz="2400" baseline="0" dirty="0"/>
              <a:t> </a:t>
            </a:r>
            <a:r>
              <a:rPr lang="en-US" sz="2400" baseline="0" dirty="0" err="1"/>
              <a:t>grupo</a:t>
            </a:r>
            <a:r>
              <a:rPr lang="en-US" sz="2400" baseline="0" dirty="0"/>
              <a:t> de </a:t>
            </a:r>
            <a:r>
              <a:rPr lang="en-US" sz="2400" baseline="0" dirty="0" err="1"/>
              <a:t>edad</a:t>
            </a:r>
            <a:r>
              <a:rPr lang="en-US" sz="2400" baseline="0" dirty="0"/>
              <a:t> (</a:t>
            </a:r>
            <a:r>
              <a:rPr lang="en-US" sz="2400" baseline="0" dirty="0" err="1"/>
              <a:t>años</a:t>
            </a:r>
            <a:r>
              <a:rPr lang="en-US" sz="2400" baseline="0" dirty="0"/>
              <a:t>)</a:t>
            </a:r>
            <a:endParaRPr lang="en-US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Edad</c:v>
                </c:pt>
              </c:strCache>
            </c:strRef>
          </c:tx>
          <c:spPr>
            <a:solidFill>
              <a:srgbClr val="FFC000"/>
            </a:solidFill>
            <a:ln w="19050">
              <a:solidFill>
                <a:schemeClr val="lt1"/>
              </a:solidFill>
            </a:ln>
            <a:effectLst/>
            <a:scene3d>
              <a:camera prst="orthographicFront"/>
              <a:lightRig rig="threePt" dir="t"/>
            </a:scene3d>
            <a:sp3d>
              <a:bevelT w="1270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0"/>
              </a:sp3d>
            </c:spPr>
            <c:extLst>
              <c:ext xmlns:c16="http://schemas.microsoft.com/office/drawing/2014/chart" uri="{C3380CC4-5D6E-409C-BE32-E72D297353CC}">
                <c16:uniqueId val="{00000001-6480-4CE5-AAA9-2B4368C040A1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0"/>
              </a:sp3d>
            </c:spPr>
            <c:extLst>
              <c:ext xmlns:c16="http://schemas.microsoft.com/office/drawing/2014/chart" uri="{C3380CC4-5D6E-409C-BE32-E72D297353CC}">
                <c16:uniqueId val="{00000003-6480-4CE5-AAA9-2B4368C040A1}"/>
              </c:ext>
            </c:extLst>
          </c:dPt>
          <c:dLbls>
            <c:dLbl>
              <c:idx val="0"/>
              <c:layout>
                <c:manualLayout>
                  <c:x val="0"/>
                  <c:y val="0.101604597608041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80-4CE5-AAA9-2B4368C040A1}"/>
                </c:ext>
              </c:extLst>
            </c:dLbl>
            <c:dLbl>
              <c:idx val="1"/>
              <c:layout>
                <c:manualLayout>
                  <c:x val="2.456140486594263E-3"/>
                  <c:y val="0.1238306033348009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480-4CE5-AAA9-2B4368C040A1}"/>
                </c:ext>
              </c:extLst>
            </c:dLbl>
            <c:dLbl>
              <c:idx val="2"/>
              <c:layout>
                <c:manualLayout>
                  <c:x val="0"/>
                  <c:y val="0.114305172309046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480-4CE5-AAA9-2B4368C040A1}"/>
                </c:ext>
              </c:extLst>
            </c:dLbl>
            <c:dLbl>
              <c:idx val="3"/>
              <c:layout>
                <c:manualLayout>
                  <c:x val="0"/>
                  <c:y val="0.1238306033348009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480-4CE5-AAA9-2B4368C040A1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V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15 a 19 </c:v>
                </c:pt>
                <c:pt idx="1">
                  <c:v>20 a 31</c:v>
                </c:pt>
                <c:pt idx="2">
                  <c:v>32 a 54</c:v>
                </c:pt>
                <c:pt idx="3">
                  <c:v>55 y más</c:v>
                </c:pt>
              </c:strCache>
            </c:strRef>
          </c:cat>
          <c:val>
            <c:numRef>
              <c:f>Hoja1!$B$2:$B$5</c:f>
              <c:numCache>
                <c:formatCode>_(* #,##0.00_);_(* \(#,##0.00\);_(* "-"??_);_(@_)</c:formatCode>
                <c:ptCount val="4"/>
                <c:pt idx="0">
                  <c:v>37.757660167130922</c:v>
                </c:pt>
                <c:pt idx="1">
                  <c:v>29.637883008356546</c:v>
                </c:pt>
                <c:pt idx="2">
                  <c:v>22.827298050139277</c:v>
                </c:pt>
                <c:pt idx="3">
                  <c:v>9.7771587743732589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80-4CE5-AAA9-2B4368C040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647350223"/>
        <c:axId val="1647351183"/>
      </c:barChart>
      <c:catAx>
        <c:axId val="16473502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1647351183"/>
        <c:crosses val="autoZero"/>
        <c:auto val="1"/>
        <c:lblAlgn val="ctr"/>
        <c:lblOffset val="100"/>
        <c:noMultiLvlLbl val="0"/>
      </c:catAx>
      <c:valAx>
        <c:axId val="1647351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VE" dirty="0"/>
                  <a:t>Porcentaje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VE"/>
            </a:p>
          </c:txPr>
        </c:title>
        <c:numFmt formatCode="_(* #,##0.00_);_(* \(#,##0.0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164735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V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Personas </a:t>
            </a:r>
            <a:r>
              <a:rPr lang="en-US" sz="2400" dirty="0" err="1"/>
              <a:t>encuestadas</a:t>
            </a:r>
            <a:r>
              <a:rPr lang="en-US" sz="2400" dirty="0"/>
              <a:t>, </a:t>
            </a:r>
            <a:r>
              <a:rPr lang="en-US" sz="2400" dirty="0" err="1"/>
              <a:t>según</a:t>
            </a:r>
            <a:r>
              <a:rPr lang="en-US" sz="2400" dirty="0"/>
              <a:t> </a:t>
            </a:r>
            <a:r>
              <a:rPr lang="en-US" sz="2400" dirty="0" err="1"/>
              <a:t>nivel</a:t>
            </a:r>
            <a:r>
              <a:rPr lang="en-US" sz="2400" dirty="0"/>
              <a:t> </a:t>
            </a:r>
            <a:r>
              <a:rPr lang="en-US" sz="2400" dirty="0" err="1"/>
              <a:t>educativo</a:t>
            </a:r>
            <a:r>
              <a:rPr lang="en-US" sz="2400" dirty="0"/>
              <a:t> </a:t>
            </a:r>
            <a:r>
              <a:rPr lang="en-US" sz="2400" dirty="0" err="1"/>
              <a:t>alcanzado</a:t>
            </a:r>
            <a:endParaRPr lang="en-US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Educación</c:v>
                </c:pt>
              </c:strCache>
            </c:strRef>
          </c:tx>
          <c:spPr>
            <a:solidFill>
              <a:srgbClr val="0070C0"/>
            </a:solidFill>
            <a:ln w="19050">
              <a:solidFill>
                <a:schemeClr val="lt1"/>
              </a:solidFill>
            </a:ln>
            <a:effectLst/>
            <a:scene3d>
              <a:camera prst="orthographicFront"/>
              <a:lightRig rig="threePt" dir="t"/>
            </a:scene3d>
            <a:sp3d>
              <a:bevelT w="1270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0"/>
              </a:sp3d>
            </c:spPr>
            <c:extLst>
              <c:ext xmlns:c16="http://schemas.microsoft.com/office/drawing/2014/chart" uri="{C3380CC4-5D6E-409C-BE32-E72D297353CC}">
                <c16:uniqueId val="{00000001-6480-4CE5-AAA9-2B4368C040A1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0"/>
              </a:sp3d>
            </c:spPr>
            <c:extLst>
              <c:ext xmlns:c16="http://schemas.microsoft.com/office/drawing/2014/chart" uri="{C3380CC4-5D6E-409C-BE32-E72D297353CC}">
                <c16:uniqueId val="{00000003-6480-4CE5-AAA9-2B4368C040A1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0"/>
              </a:sp3d>
            </c:spPr>
            <c:extLst>
              <c:ext xmlns:c16="http://schemas.microsoft.com/office/drawing/2014/chart" uri="{C3380CC4-5D6E-409C-BE32-E72D297353CC}">
                <c16:uniqueId val="{00000004-9AEB-4524-AD05-87E89A17B27D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V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Primaria (1° a 6° grado)</c:v>
                </c:pt>
                <c:pt idx="1">
                  <c:v>Secundaria (7° a 9° grado)</c:v>
                </c:pt>
                <c:pt idx="2">
                  <c:v>Media diversificada (1° a 2° año)</c:v>
                </c:pt>
                <c:pt idx="3">
                  <c:v>Técnico medio</c:v>
                </c:pt>
                <c:pt idx="4">
                  <c:v>Superior (TSU)</c:v>
                </c:pt>
                <c:pt idx="5">
                  <c:v>Superior (Universitario)</c:v>
                </c:pt>
                <c:pt idx="6">
                  <c:v>Post grado</c:v>
                </c:pt>
                <c:pt idx="7">
                  <c:v>No responde</c:v>
                </c:pt>
                <c:pt idx="8">
                  <c:v>Ninguno</c:v>
                </c:pt>
              </c:strCache>
            </c:strRef>
          </c:cat>
          <c:val>
            <c:numRef>
              <c:f>Hoja1!$B$2:$B$10</c:f>
              <c:numCache>
                <c:formatCode>0.0</c:formatCode>
                <c:ptCount val="9"/>
                <c:pt idx="0">
                  <c:v>4.4707520891364902</c:v>
                </c:pt>
                <c:pt idx="1">
                  <c:v>15.75208913649025</c:v>
                </c:pt>
                <c:pt idx="2">
                  <c:v>21.211699164345404</c:v>
                </c:pt>
                <c:pt idx="3">
                  <c:v>16.587743732590528</c:v>
                </c:pt>
                <c:pt idx="4">
                  <c:v>12.33983286908078</c:v>
                </c:pt>
                <c:pt idx="5">
                  <c:v>11.838440111420613</c:v>
                </c:pt>
                <c:pt idx="6">
                  <c:v>5.6685236768802225</c:v>
                </c:pt>
                <c:pt idx="7">
                  <c:v>0.77994428969360285</c:v>
                </c:pt>
                <c:pt idx="8" formatCode="General">
                  <c:v>11.4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80-4CE5-AAA9-2B4368C040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647350223"/>
        <c:axId val="1647351183"/>
      </c:barChart>
      <c:catAx>
        <c:axId val="16473502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1647351183"/>
        <c:crosses val="autoZero"/>
        <c:auto val="1"/>
        <c:lblAlgn val="ctr"/>
        <c:lblOffset val="100"/>
        <c:noMultiLvlLbl val="0"/>
      </c:catAx>
      <c:valAx>
        <c:axId val="1647351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VE" dirty="0"/>
                  <a:t>Porcentaje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VE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164735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V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Personas </a:t>
            </a:r>
            <a:r>
              <a:rPr lang="en-US" sz="2400" dirty="0" err="1"/>
              <a:t>encuestadas</a:t>
            </a:r>
            <a:r>
              <a:rPr lang="en-US" sz="2400" dirty="0"/>
              <a:t>, </a:t>
            </a:r>
            <a:r>
              <a:rPr lang="en-US" sz="2400" dirty="0" err="1"/>
              <a:t>según</a:t>
            </a:r>
            <a:r>
              <a:rPr lang="en-US" sz="2400" dirty="0"/>
              <a:t> </a:t>
            </a:r>
            <a:r>
              <a:rPr lang="en-US" sz="2400" dirty="0" err="1"/>
              <a:t>núcleo</a:t>
            </a:r>
            <a:r>
              <a:rPr lang="en-US" sz="2400" dirty="0"/>
              <a:t> familiar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Núcleo Fam</c:v>
                </c:pt>
              </c:strCache>
            </c:strRef>
          </c:tx>
          <c:spPr>
            <a:solidFill>
              <a:srgbClr val="0070C0"/>
            </a:solidFill>
            <a:ln w="19050">
              <a:solidFill>
                <a:schemeClr val="lt1"/>
              </a:solidFill>
            </a:ln>
            <a:effectLst/>
            <a:scene3d>
              <a:camera prst="orthographicFront"/>
              <a:lightRig rig="threePt" dir="t"/>
            </a:scene3d>
            <a:sp3d>
              <a:bevelT w="1270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0"/>
              </a:sp3d>
            </c:spPr>
            <c:extLst>
              <c:ext xmlns:c16="http://schemas.microsoft.com/office/drawing/2014/chart" uri="{C3380CC4-5D6E-409C-BE32-E72D297353CC}">
                <c16:uniqueId val="{00000001-6480-4CE5-AAA9-2B4368C040A1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0"/>
              </a:sp3d>
            </c:spPr>
            <c:extLst>
              <c:ext xmlns:c16="http://schemas.microsoft.com/office/drawing/2014/chart" uri="{C3380CC4-5D6E-409C-BE32-E72D297353CC}">
                <c16:uniqueId val="{00000003-6480-4CE5-AAA9-2B4368C040A1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0"/>
              </a:sp3d>
            </c:spPr>
            <c:extLst>
              <c:ext xmlns:c16="http://schemas.microsoft.com/office/drawing/2014/chart" uri="{C3380CC4-5D6E-409C-BE32-E72D297353CC}">
                <c16:uniqueId val="{00000004-9AEB-4524-AD05-87E89A17B27D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V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Cónyuge</c:v>
                </c:pt>
                <c:pt idx="1">
                  <c:v>Cónyuge + Hijos(as)</c:v>
                </c:pt>
                <c:pt idx="2">
                  <c:v>Cónyuge + Hijos(as) + otros fam.</c:v>
                </c:pt>
                <c:pt idx="3">
                  <c:v>Hijos(as)</c:v>
                </c:pt>
                <c:pt idx="4">
                  <c:v>Hijos(as) + otros fam.</c:v>
                </c:pt>
                <c:pt idx="5">
                  <c:v>Madre / Padre / otros familiares</c:v>
                </c:pt>
                <c:pt idx="6">
                  <c:v>Otros familiares</c:v>
                </c:pt>
                <c:pt idx="7">
                  <c:v>Solo</c:v>
                </c:pt>
                <c:pt idx="8">
                  <c:v>N/R</c:v>
                </c:pt>
              </c:strCache>
            </c:strRef>
          </c:cat>
          <c:val>
            <c:numRef>
              <c:f>Hoja1!$B$2:$B$10</c:f>
              <c:numCache>
                <c:formatCode>0.0</c:formatCode>
                <c:ptCount val="9"/>
                <c:pt idx="0">
                  <c:v>5.7</c:v>
                </c:pt>
                <c:pt idx="1">
                  <c:v>15.74</c:v>
                </c:pt>
                <c:pt idx="2">
                  <c:v>16.7</c:v>
                </c:pt>
                <c:pt idx="3">
                  <c:v>8.58</c:v>
                </c:pt>
                <c:pt idx="4">
                  <c:v>12.9</c:v>
                </c:pt>
                <c:pt idx="5">
                  <c:v>33.5</c:v>
                </c:pt>
                <c:pt idx="6">
                  <c:v>3.4</c:v>
                </c:pt>
                <c:pt idx="7">
                  <c:v>3.1</c:v>
                </c:pt>
                <c:pt idx="8" formatCode="General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80-4CE5-AAA9-2B4368C040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647350223"/>
        <c:axId val="1647351183"/>
      </c:barChart>
      <c:catAx>
        <c:axId val="16473502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1647351183"/>
        <c:crosses val="autoZero"/>
        <c:auto val="1"/>
        <c:lblAlgn val="ctr"/>
        <c:lblOffset val="100"/>
        <c:noMultiLvlLbl val="0"/>
      </c:catAx>
      <c:valAx>
        <c:axId val="1647351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VE" dirty="0"/>
                  <a:t>Porcentaje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VE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164735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V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Personas </a:t>
            </a:r>
            <a:r>
              <a:rPr lang="en-US" sz="2400" dirty="0" err="1"/>
              <a:t>encuestadas</a:t>
            </a:r>
            <a:r>
              <a:rPr lang="en-US" sz="2400" dirty="0"/>
              <a:t>, </a:t>
            </a:r>
            <a:r>
              <a:rPr lang="en-US" sz="2400" dirty="0" err="1"/>
              <a:t>según</a:t>
            </a:r>
            <a:r>
              <a:rPr lang="en-US" sz="2400" dirty="0"/>
              <a:t> </a:t>
            </a:r>
            <a:r>
              <a:rPr lang="en-US" sz="2400" dirty="0" err="1"/>
              <a:t>condición</a:t>
            </a:r>
            <a:r>
              <a:rPr lang="en-US" sz="2400" dirty="0"/>
              <a:t> de </a:t>
            </a:r>
            <a:r>
              <a:rPr lang="en-US" sz="2400" dirty="0" err="1"/>
              <a:t>ocupación</a:t>
            </a:r>
            <a:endParaRPr lang="en-US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Ocupación</c:v>
                </c:pt>
              </c:strCache>
            </c:strRef>
          </c:tx>
          <c:spPr>
            <a:solidFill>
              <a:srgbClr val="0070C0"/>
            </a:solidFill>
            <a:ln w="19050">
              <a:solidFill>
                <a:schemeClr val="lt1"/>
              </a:solidFill>
            </a:ln>
            <a:effectLst/>
            <a:scene3d>
              <a:camera prst="orthographicFront"/>
              <a:lightRig rig="threePt" dir="t"/>
            </a:scene3d>
            <a:sp3d>
              <a:bevelT w="1270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0"/>
              </a:sp3d>
            </c:spPr>
            <c:extLst>
              <c:ext xmlns:c16="http://schemas.microsoft.com/office/drawing/2014/chart" uri="{C3380CC4-5D6E-409C-BE32-E72D297353CC}">
                <c16:uniqueId val="{00000001-6480-4CE5-AAA9-2B4368C040A1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0"/>
              </a:sp3d>
            </c:spPr>
            <c:extLst>
              <c:ext xmlns:c16="http://schemas.microsoft.com/office/drawing/2014/chart" uri="{C3380CC4-5D6E-409C-BE32-E72D297353CC}">
                <c16:uniqueId val="{00000003-6480-4CE5-AAA9-2B4368C040A1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V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Trabajador(a) remunerado(a)</c:v>
                </c:pt>
                <c:pt idx="1">
                  <c:v>Trabajador(a) por cuenta propia</c:v>
                </c:pt>
                <c:pt idx="2">
                  <c:v>Sin trabajar, buscando trabajo</c:v>
                </c:pt>
                <c:pt idx="3">
                  <c:v>Sin trabajar, sólo estudia</c:v>
                </c:pt>
                <c:pt idx="4">
                  <c:v>Jubilado(a) / pensionado(a) por vejez, alguna discapacidad</c:v>
                </c:pt>
                <c:pt idx="5">
                  <c:v>En el hogar</c:v>
                </c:pt>
                <c:pt idx="6">
                  <c:v>Otra situación</c:v>
                </c:pt>
              </c:strCache>
            </c:strRef>
          </c:cat>
          <c:val>
            <c:numRef>
              <c:f>Hoja1!$B$2:$B$8</c:f>
              <c:numCache>
                <c:formatCode>0.0</c:formatCode>
                <c:ptCount val="7"/>
                <c:pt idx="0">
                  <c:v>27.924791086350975</c:v>
                </c:pt>
                <c:pt idx="1">
                  <c:v>9.5543175487465177</c:v>
                </c:pt>
                <c:pt idx="2">
                  <c:v>4.0807799442896933</c:v>
                </c:pt>
                <c:pt idx="3">
                  <c:v>48.091922005571028</c:v>
                </c:pt>
                <c:pt idx="4">
                  <c:v>1.7548746518105849</c:v>
                </c:pt>
                <c:pt idx="5">
                  <c:v>4.2757660167130922</c:v>
                </c:pt>
                <c:pt idx="6">
                  <c:v>4.3175487465181055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80-4CE5-AAA9-2B4368C040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647350223"/>
        <c:axId val="1647351183"/>
      </c:barChart>
      <c:catAx>
        <c:axId val="16473502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1647351183"/>
        <c:crosses val="autoZero"/>
        <c:auto val="1"/>
        <c:lblAlgn val="ctr"/>
        <c:lblOffset val="100"/>
        <c:noMultiLvlLbl val="0"/>
      </c:catAx>
      <c:valAx>
        <c:axId val="1647351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VE" dirty="0"/>
                  <a:t>Porcentaje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VE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164735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V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400" baseline="0" dirty="0"/>
              <a:t>¿Usted considera que está bien física y mentalmente?</a:t>
            </a:r>
            <a:endParaRPr lang="en-US" sz="2400" dirty="0"/>
          </a:p>
        </c:rich>
      </c:tx>
      <c:layout>
        <c:manualLayout>
          <c:xMode val="edge"/>
          <c:yMode val="edge"/>
          <c:x val="0.15762620017274206"/>
          <c:y val="3.81017241030156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Sexo</c:v>
                </c:pt>
              </c:strCache>
            </c:strRef>
          </c:tx>
          <c:dPt>
            <c:idx val="0"/>
            <c:bubble3D val="0"/>
            <c:spPr>
              <a:solidFill>
                <a:srgbClr val="16E31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C9F-4951-80D0-45D86E95DBA9}"/>
              </c:ext>
            </c:extLst>
          </c:dPt>
          <c:dPt>
            <c:idx val="1"/>
            <c:bubble3D val="0"/>
            <c:spPr>
              <a:solidFill>
                <a:srgbClr val="FF5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C9F-4951-80D0-45D86E95DBA9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V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0.0</c:formatCode>
                <c:ptCount val="2"/>
                <c:pt idx="0">
                  <c:v>82.966573816155986</c:v>
                </c:pt>
                <c:pt idx="1">
                  <c:v>17.033426183844011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9F-4951-80D0-45D86E95D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V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V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000"/>
            </a:solidFill>
            <a:ln w="19050">
              <a:solidFill>
                <a:schemeClr val="lt1"/>
              </a:solidFill>
            </a:ln>
            <a:effectLst/>
            <a:scene3d>
              <a:camera prst="orthographicFront"/>
              <a:lightRig rig="threePt" dir="t"/>
            </a:scene3d>
            <a:sp3d>
              <a:bevelT w="1270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0"/>
              </a:sp3d>
            </c:spPr>
            <c:extLst>
              <c:ext xmlns:c16="http://schemas.microsoft.com/office/drawing/2014/chart" uri="{C3380CC4-5D6E-409C-BE32-E72D297353CC}">
                <c16:uniqueId val="{00000001-A4CD-4919-8601-0434FDB72B81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0"/>
              </a:sp3d>
            </c:spPr>
            <c:extLst>
              <c:ext xmlns:c16="http://schemas.microsoft.com/office/drawing/2014/chart" uri="{C3380CC4-5D6E-409C-BE32-E72D297353CC}">
                <c16:uniqueId val="{00000003-A4CD-4919-8601-0434FDB72B81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V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Hoja1!$A$2:$A$14</c:f>
              <c:strCache>
                <c:ptCount val="13"/>
                <c:pt idx="0">
                  <c:v>Siente falta de amor propio, se siente fracasado ó frustrado</c:v>
                </c:pt>
                <c:pt idx="1">
                  <c:v>Se ha sentido agitado o inquieto mucho más de lo acostumbrado</c:v>
                </c:pt>
                <c:pt idx="2">
                  <c:v>Poco apetito</c:v>
                </c:pt>
                <c:pt idx="3">
                  <c:v>Se ha sentido desanimado(a), triste o sin esperanza</c:v>
                </c:pt>
                <c:pt idx="4">
                  <c:v>Dificultad para concentrarse en cosas tales como leer o mirar la televisión</c:v>
                </c:pt>
                <c:pt idx="5">
                  <c:v>Poco interés o placer en hacer cosas</c:v>
                </c:pt>
                <c:pt idx="6">
                  <c:v>Preocupaciones constantes por su salud</c:v>
                </c:pt>
                <c:pt idx="7">
                  <c:v>Cansado(a) o con poca energía</c:v>
                </c:pt>
                <c:pt idx="8">
                  <c:v>Comes en exceso</c:v>
                </c:pt>
                <c:pt idx="9">
                  <c:v>Pensamientos de muerte o de hacerse daño</c:v>
                </c:pt>
                <c:pt idx="10">
                  <c:v>Para dormir o mantener el sueño</c:v>
                </c:pt>
                <c:pt idx="11">
                  <c:v>Duerme demasiado</c:v>
                </c:pt>
                <c:pt idx="12">
                  <c:v>Preocupación por su seguridad ó la de su familia</c:v>
                </c:pt>
              </c:strCache>
            </c:strRef>
          </c:cat>
          <c:val>
            <c:numRef>
              <c:f>Hoja1!$B$2:$B$14</c:f>
              <c:numCache>
                <c:formatCode>General</c:formatCode>
                <c:ptCount val="13"/>
                <c:pt idx="0">
                  <c:v>4.5999999999999996</c:v>
                </c:pt>
                <c:pt idx="1">
                  <c:v>5</c:v>
                </c:pt>
                <c:pt idx="2">
                  <c:v>5.4</c:v>
                </c:pt>
                <c:pt idx="3">
                  <c:v>6.8</c:v>
                </c:pt>
                <c:pt idx="4">
                  <c:v>7.1</c:v>
                </c:pt>
                <c:pt idx="5">
                  <c:v>7.8</c:v>
                </c:pt>
                <c:pt idx="6">
                  <c:v>8.1</c:v>
                </c:pt>
                <c:pt idx="7">
                  <c:v>10</c:v>
                </c:pt>
                <c:pt idx="8">
                  <c:v>10.5</c:v>
                </c:pt>
                <c:pt idx="9">
                  <c:v>10.9</c:v>
                </c:pt>
                <c:pt idx="10">
                  <c:v>11</c:v>
                </c:pt>
                <c:pt idx="11">
                  <c:v>11.1</c:v>
                </c:pt>
                <c:pt idx="12">
                  <c:v>13.9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CD-4919-8601-0434FDB72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647350223"/>
        <c:axId val="1647351183"/>
      </c:barChart>
      <c:catAx>
        <c:axId val="164735022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1647351183"/>
        <c:crosses val="autoZero"/>
        <c:auto val="1"/>
        <c:lblAlgn val="ctr"/>
        <c:lblOffset val="100"/>
        <c:noMultiLvlLbl val="0"/>
      </c:catAx>
      <c:valAx>
        <c:axId val="1647351183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VE" dirty="0"/>
                  <a:t>Porcentaje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VE"/>
            </a:p>
          </c:txPr>
        </c:title>
        <c:numFmt formatCode="General" sourceLinked="1"/>
        <c:majorTickMark val="out"/>
        <c:minorTickMark val="none"/>
        <c:tickLblPos val="nextTo"/>
        <c:crossAx val="164735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V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49345587309801E-2"/>
          <c:y val="1.3605442176870748E-2"/>
          <c:w val="0.90325941025448875"/>
          <c:h val="0.7791094863142107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  <a:scene3d>
              <a:camera prst="orthographicFront"/>
              <a:lightRig rig="threePt" dir="t"/>
            </a:scene3d>
            <a:sp3d>
              <a:bevelT w="127000"/>
            </a:sp3d>
          </c:spPr>
          <c:invertIfNegative val="0"/>
          <c:cat>
            <c:strRef>
              <c:f>Hoja1!$A$2:$A$8</c:f>
              <c:strCache>
                <c:ptCount val="7"/>
                <c:pt idx="0">
                  <c:v>Ha tenido preocupaciones constantes por su salud</c:v>
                </c:pt>
                <c:pt idx="1">
                  <c:v>Cansado(a) o con poca energía</c:v>
                </c:pt>
                <c:pt idx="2">
                  <c:v>Comes en exceso</c:v>
                </c:pt>
                <c:pt idx="3">
                  <c:v>Ha tenido pensamientos de muerte o de hacerse daño</c:v>
                </c:pt>
                <c:pt idx="4">
                  <c:v>Para dormir o mantener el sueño</c:v>
                </c:pt>
                <c:pt idx="5">
                  <c:v>Duerme demasiado</c:v>
                </c:pt>
                <c:pt idx="6">
                  <c:v>Ha tenido preocupación por su seguridad ó la de su familia?</c:v>
                </c:pt>
              </c:strCache>
            </c:strRef>
          </c:cat>
          <c:val>
            <c:numRef>
              <c:f>Hoja1!$C$2:$C$8</c:f>
              <c:numCache>
                <c:formatCode>0.0</c:formatCode>
                <c:ptCount val="7"/>
                <c:pt idx="0">
                  <c:v>-6.1</c:v>
                </c:pt>
                <c:pt idx="1">
                  <c:v>-6.7</c:v>
                </c:pt>
                <c:pt idx="2">
                  <c:v>-12.6</c:v>
                </c:pt>
                <c:pt idx="3">
                  <c:v>-8.5</c:v>
                </c:pt>
                <c:pt idx="4">
                  <c:v>-8.6</c:v>
                </c:pt>
                <c:pt idx="5">
                  <c:v>-8.4</c:v>
                </c:pt>
                <c:pt idx="6">
                  <c:v>-13.1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7C-486E-8ED3-E7F30D3C8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647350223"/>
        <c:axId val="1647351183"/>
      </c:barChart>
      <c:catAx>
        <c:axId val="1647350223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47351183"/>
        <c:crosses val="autoZero"/>
        <c:auto val="1"/>
        <c:lblAlgn val="ctr"/>
        <c:lblOffset val="100"/>
        <c:noMultiLvlLbl val="0"/>
      </c:catAx>
      <c:valAx>
        <c:axId val="1647351183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VE" dirty="0"/>
                  <a:t>Porcentaje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VE"/>
            </a:p>
          </c:txPr>
        </c:title>
        <c:numFmt formatCode="0.0" sourceLinked="1"/>
        <c:majorTickMark val="out"/>
        <c:minorTickMark val="none"/>
        <c:tickLblPos val="nextTo"/>
        <c:crossAx val="164735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V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Femenino</c:v>
                </c:pt>
              </c:strCache>
            </c:strRef>
          </c:tx>
          <c:spPr>
            <a:solidFill>
              <a:srgbClr val="FF0000"/>
            </a:solidFill>
            <a:ln w="19050">
              <a:solidFill>
                <a:schemeClr val="lt1"/>
              </a:solidFill>
            </a:ln>
            <a:effectLst/>
            <a:scene3d>
              <a:camera prst="orthographicFront"/>
              <a:lightRig rig="threePt" dir="t"/>
            </a:scene3d>
            <a:sp3d>
              <a:bevelT w="1270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0"/>
              </a:sp3d>
            </c:spPr>
            <c:extLst>
              <c:ext xmlns:c16="http://schemas.microsoft.com/office/drawing/2014/chart" uri="{C3380CC4-5D6E-409C-BE32-E72D297353CC}">
                <c16:uniqueId val="{00000001-A4CD-4919-8601-0434FDB72B81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0"/>
              </a:sp3d>
            </c:spPr>
            <c:extLst>
              <c:ext xmlns:c16="http://schemas.microsoft.com/office/drawing/2014/chart" uri="{C3380CC4-5D6E-409C-BE32-E72D297353CC}">
                <c16:uniqueId val="{00000003-A4CD-4919-8601-0434FDB72B81}"/>
              </c:ext>
            </c:extLst>
          </c:dPt>
          <c:dLbls>
            <c:dLbl>
              <c:idx val="0"/>
              <c:layout>
                <c:manualLayout>
                  <c:x val="0.21796173911093425"/>
                  <c:y val="-6.802722910365555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4CD-4919-8601-0434FDB72B81}"/>
                </c:ext>
              </c:extLst>
            </c:dLbl>
            <c:dLbl>
              <c:idx val="1"/>
              <c:layout>
                <c:manualLayout>
                  <c:x val="0.190549110104762"/>
                  <c:y val="6.802722910365430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4CD-4919-8601-0434FDB72B81}"/>
                </c:ext>
              </c:extLst>
            </c:dLbl>
            <c:dLbl>
              <c:idx val="2"/>
              <c:layout>
                <c:manualLayout>
                  <c:x val="0.23433816617910083"/>
                  <c:y val="1.0204218277416584E-2"/>
                </c:manualLayout>
              </c:layout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V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5270621651847285E-2"/>
                      <c:h val="8.044219841507269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71AA-4709-ABB9-DF9803513466}"/>
                </c:ext>
              </c:extLst>
            </c:dLbl>
            <c:dLbl>
              <c:idx val="3"/>
              <c:layout>
                <c:manualLayout>
                  <c:x val="0.1354649382639598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1AA-4709-ABB9-DF9803513466}"/>
                </c:ext>
              </c:extLst>
            </c:dLbl>
            <c:dLbl>
              <c:idx val="4"/>
              <c:layout>
                <c:manualLayout>
                  <c:x val="0.17504651720763983"/>
                  <c:y val="3.4013614551827776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1AA-4709-ABB9-DF9803513466}"/>
                </c:ext>
              </c:extLst>
            </c:dLbl>
            <c:dLbl>
              <c:idx val="5"/>
              <c:layout>
                <c:manualLayout>
                  <c:x val="0.15099983168052772"/>
                  <c:y val="3.4014953670510918E-3"/>
                </c:manualLayout>
              </c:layout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V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7470295945386494E-2"/>
                      <c:h val="6.683675259434157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71AA-4709-ABB9-DF9803513466}"/>
                </c:ext>
              </c:extLst>
            </c:dLbl>
            <c:dLbl>
              <c:idx val="6"/>
              <c:layout>
                <c:manualLayout>
                  <c:x val="0.23393348590391316"/>
                  <c:y val="-3.4013614551827776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18F-4BE5-94FC-4BAFBA6F9A95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V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Ha tenido preocupaciones constantes por su salud</c:v>
                </c:pt>
                <c:pt idx="1">
                  <c:v>Cansado(a) o con poca energía</c:v>
                </c:pt>
                <c:pt idx="2">
                  <c:v>Comes en exceso</c:v>
                </c:pt>
                <c:pt idx="3">
                  <c:v>Ha tenido pensamientos de muerte o de hacerse daño</c:v>
                </c:pt>
                <c:pt idx="4">
                  <c:v>Para dormir o mantener el sueño</c:v>
                </c:pt>
                <c:pt idx="5">
                  <c:v>Duerme demasiado</c:v>
                </c:pt>
                <c:pt idx="6">
                  <c:v>Ha tenido preocupación por su seguridad ó la de su familia?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9.4</c:v>
                </c:pt>
                <c:pt idx="1">
                  <c:v>11.8</c:v>
                </c:pt>
                <c:pt idx="2">
                  <c:v>9.1999999999999993</c:v>
                </c:pt>
                <c:pt idx="3">
                  <c:v>12.2</c:v>
                </c:pt>
                <c:pt idx="4">
                  <c:v>12.4</c:v>
                </c:pt>
                <c:pt idx="5">
                  <c:v>12.5</c:v>
                </c:pt>
                <c:pt idx="6">
                  <c:v>14.2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CD-4919-8601-0434FDB72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647350223"/>
        <c:axId val="1647351183"/>
      </c:barChart>
      <c:catAx>
        <c:axId val="164735022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VE"/>
          </a:p>
        </c:txPr>
        <c:crossAx val="1647351183"/>
        <c:crosses val="autoZero"/>
        <c:auto val="1"/>
        <c:lblAlgn val="ctr"/>
        <c:lblOffset val="100"/>
        <c:noMultiLvlLbl val="0"/>
      </c:catAx>
      <c:valAx>
        <c:axId val="1647351183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VE" dirty="0"/>
                  <a:t>Porcentaje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VE"/>
            </a:p>
          </c:txPr>
        </c:title>
        <c:numFmt formatCode="General" sourceLinked="1"/>
        <c:majorTickMark val="out"/>
        <c:minorTickMark val="none"/>
        <c:tickLblPos val="nextTo"/>
        <c:crossAx val="164735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V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41686-8A57-4935-BB6A-D4662A5AEB67}" type="datetimeFigureOut">
              <a:rPr lang="es-VE" smtClean="0"/>
              <a:t>1/7/2025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5B4FE-7D49-4D6E-9CB0-2FBD38B8E3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6975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5B4FE-7D49-4D6E-9CB0-2FBD38B8E306}" type="slidenum">
              <a:rPr lang="es-VE" smtClean="0"/>
              <a:t>2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1686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25533-50A1-1355-13D3-AA7EB2651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6A83D94-BB8C-27B1-91F7-EBF4018CCF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C904380-C2C2-7951-663B-195DC4439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574620-1CCE-CD23-C966-DA93B5841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5B4FE-7D49-4D6E-9CB0-2FBD38B8E306}" type="slidenum">
              <a:rPr lang="es-VE" smtClean="0"/>
              <a:t>11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22921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3E209-0F54-F920-1F2A-D2115553D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F96EE24-9162-8506-5EDD-5F311B5C4B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1169A15-8537-7B79-6AA1-33EEFBE92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7FD0A5-4E5F-D922-31C0-BA3E6F2F1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5B4FE-7D49-4D6E-9CB0-2FBD38B8E306}" type="slidenum">
              <a:rPr lang="es-VE" smtClean="0"/>
              <a:t>12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72657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6B7AA-C796-EAC0-D34D-587C0A36C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D313624-E6CB-3C6D-5AFE-0083ABD694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C67C383-DD05-892E-27C4-E684510BE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6B724F-1949-DE9B-FE48-CFB2441F9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5B4FE-7D49-4D6E-9CB0-2FBD38B8E306}" type="slidenum">
              <a:rPr lang="es-VE" smtClean="0"/>
              <a:t>13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1539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089AD-8616-9465-B529-C574014D1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F416D3A-51B7-5E3C-06E2-7EAC74BA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1DE70A5-D10C-E551-9771-D68EEDAE1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5F18FE-6E99-F802-B236-AFB0AB8C0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5B4FE-7D49-4D6E-9CB0-2FBD38B8E306}" type="slidenum">
              <a:rPr lang="es-VE" smtClean="0"/>
              <a:t>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6610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7E266-037C-F504-9D87-C4B16FC4E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0940433-AD9C-EC11-8CDC-54F5ED7870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CAE31B2-E799-88B5-8C08-6413E22BD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68476B-9F6D-99B3-5489-CCE7EA0AC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5B4FE-7D49-4D6E-9CB0-2FBD38B8E306}" type="slidenum">
              <a:rPr lang="es-VE" smtClean="0"/>
              <a:t>4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94357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1BE26-1F33-53B0-CBA5-357A869B4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D488054-340E-D30D-3C19-23AB61096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5B0836F-8813-41C4-4CBA-F1B5E4F48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39F2C-84C4-03B7-7F23-4DDAF6DCF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5B4FE-7D49-4D6E-9CB0-2FBD38B8E306}" type="slidenum">
              <a:rPr lang="es-VE" smtClean="0"/>
              <a:t>5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1988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747D3-FFE6-5EF1-E5F4-7F0FBB4FC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0DAA969-CF5C-8D70-9249-F210012B8C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6BBE9F4-1B5A-A06A-D1BE-89107895BA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5AF928-0D06-3A85-D387-FBDBCD1DD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5B4FE-7D49-4D6E-9CB0-2FBD38B8E306}" type="slidenum">
              <a:rPr lang="es-VE" smtClean="0"/>
              <a:t>6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40909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73345-E88D-A7FC-5D5D-147F48D60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DE02022-7E4F-40AE-02DC-4B8CBB608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11755FA-90CC-7794-CDA3-23DAA40EB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A73B9B-932F-8DE4-7B8E-CDE8B3E3D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5B4FE-7D49-4D6E-9CB0-2FBD38B8E306}" type="slidenum">
              <a:rPr lang="es-VE" smtClean="0"/>
              <a:t>7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44421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7C4CA-F3D0-7E2B-DE02-C2484DF61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501D564-6F07-0EDE-9550-A3CFC09307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B2170B4-ABCF-30AA-CCBC-6C9F525EB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1DF723-F164-B28C-D3D4-49B8F08EA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5B4FE-7D49-4D6E-9CB0-2FBD38B8E306}" type="slidenum">
              <a:rPr lang="es-VE" smtClean="0"/>
              <a:t>8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75724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AD626-6B7A-4993-6FAB-09122568C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4656C9A-56CE-4A2E-3BBC-78494ADD8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3BECFB6-48DE-5D69-3C96-BABA14CBC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6FD46D-303D-B76B-0184-8388E84F8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5B4FE-7D49-4D6E-9CB0-2FBD38B8E306}" type="slidenum">
              <a:rPr lang="es-VE" smtClean="0"/>
              <a:t>9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6513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5652-DEAE-46D7-82CA-7DFACB992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9E3AB0A-AA8C-7AE6-9D74-ED2907FBED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1F72D7E-7DD3-1E54-9225-D47F8243E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CF02B7-D6C4-9804-AF7E-A916F51E7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5B4FE-7D49-4D6E-9CB0-2FBD38B8E306}" type="slidenum">
              <a:rPr lang="es-VE" smtClean="0"/>
              <a:t>10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5273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54857-366E-8B60-EF96-FDE0ABED4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710DCA-2DF8-4908-E7BC-4A2417F61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66D367-A2C2-F6D8-9395-E4F17245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937D-B2B6-464E-9157-5C42CA899EE8}" type="datetimeFigureOut">
              <a:rPr lang="es-VE" smtClean="0"/>
              <a:t>1/7/2025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B5D46-BD88-ECA9-DD92-6FFC91E7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0FD8E4-5A8C-8FDC-0D73-26238BFF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40B-7B3A-443D-AA9B-57AC75CEE4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0396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8D019-B778-7177-CB5D-636624F8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790280-3C77-FC3C-CB86-5349CF86C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2E7522-B0D4-E12C-EBF3-983D1BD1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937D-B2B6-464E-9157-5C42CA899EE8}" type="datetimeFigureOut">
              <a:rPr lang="es-VE" smtClean="0"/>
              <a:t>1/7/2025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F01DC-BAE2-2B9C-7783-13DA6B7F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15D984-BF37-437F-1332-835F632A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40B-7B3A-443D-AA9B-57AC75CEE4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9724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130E0B-00AD-02C1-2E76-F246FD9F3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6037DC-354F-4890-16BB-C1B7CCA75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F4F9AC-A254-5316-E741-3FF9E6BC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937D-B2B6-464E-9157-5C42CA899EE8}" type="datetimeFigureOut">
              <a:rPr lang="es-VE" smtClean="0"/>
              <a:t>1/7/2025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93E710-058F-91FB-E279-20EB14A5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B0BD50-A977-AF0F-4A47-432C0159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40B-7B3A-443D-AA9B-57AC75CEE4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2444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2E7A7-4669-56DE-2C29-202AF1F4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673430-F2C9-0481-4730-F0E2A1C4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83453-335F-36D8-8498-28A30F6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937D-B2B6-464E-9157-5C42CA899EE8}" type="datetimeFigureOut">
              <a:rPr lang="es-VE" smtClean="0"/>
              <a:t>1/7/2025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55589D-7C32-4B38-3542-67EEEB7C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069B5-BD28-D6CE-D844-B4144F46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40B-7B3A-443D-AA9B-57AC75CEE4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2018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DF5D6-6B38-F62A-8BD1-141F4852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AB762F-2475-B7F9-A1DE-C1452C392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A0B18F-4E93-CB7A-7D92-6B9838FC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937D-B2B6-464E-9157-5C42CA899EE8}" type="datetimeFigureOut">
              <a:rPr lang="es-VE" smtClean="0"/>
              <a:t>1/7/2025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DBA683-CD28-5BE6-8296-BF311BE8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C1AB89-98CD-4ADC-C6D9-AE954A3E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40B-7B3A-443D-AA9B-57AC75CEE4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1063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47B5C-50ED-4CD7-B122-385409CF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51B0A-0CDF-DF5E-FDD6-6C87B9BE1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CD5A1D-1CBA-43DB-E124-77F88CBC0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6EFCFB-6065-003D-8BEC-000A7AB5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937D-B2B6-464E-9157-5C42CA899EE8}" type="datetimeFigureOut">
              <a:rPr lang="es-VE" smtClean="0"/>
              <a:t>1/7/2025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911A04-9449-337D-660B-D57B3305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08B9E3-5575-23CD-E3A8-80642D24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40B-7B3A-443D-AA9B-57AC75CEE4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081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A670E-19B5-A6AC-F1B8-98474F59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09A07E-57F6-B773-65D2-ED54AA04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630BB6-F634-D862-8492-00AB8E7A4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C6336F-5916-D5DA-CEA0-BB0B0D264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4418A5-C07E-CF4B-5921-E25B35B36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6D9AA9-9005-7395-25CD-F2D89EE4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937D-B2B6-464E-9157-5C42CA899EE8}" type="datetimeFigureOut">
              <a:rPr lang="es-VE" smtClean="0"/>
              <a:t>1/7/2025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F5BE8C-4A3F-6C78-21CA-BA0939B2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E6932B-7FBF-76F3-EB7E-FC590DB0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40B-7B3A-443D-AA9B-57AC75CEE4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5971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CFAFC-18D7-D225-38AA-302460F6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CC4169-AE46-DCAE-D2F6-278D9E1E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937D-B2B6-464E-9157-5C42CA899EE8}" type="datetimeFigureOut">
              <a:rPr lang="es-VE" smtClean="0"/>
              <a:t>1/7/2025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6353ED-303F-488D-0E66-92C8E3EF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661A3C-4001-B5F0-BA2D-858DEC33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40B-7B3A-443D-AA9B-57AC75CEE4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9628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F110AB-7718-9316-78E6-540741E5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937D-B2B6-464E-9157-5C42CA899EE8}" type="datetimeFigureOut">
              <a:rPr lang="es-VE" smtClean="0"/>
              <a:t>1/7/2025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E73E7D-B34B-917B-7810-F528CCB8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A9ABC5-BFF3-E43F-8709-BAD0877F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40B-7B3A-443D-AA9B-57AC75CEE4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2983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04F90-C929-217E-577E-2952DB18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9736A1-3F08-5DB2-581C-D403EC29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21744F-73C4-6026-D344-2094E6993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7354A9-29A9-6155-BCF7-1B2C2FB7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937D-B2B6-464E-9157-5C42CA899EE8}" type="datetimeFigureOut">
              <a:rPr lang="es-VE" smtClean="0"/>
              <a:t>1/7/2025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0CDD1A-B5CB-1F33-0FF3-C1274640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B7B5EB-49E9-E9AC-B7D6-6DBC7A85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40B-7B3A-443D-AA9B-57AC75CEE4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8543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B7C32-B5D7-3F4A-6FA5-922E34F5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083365-37D0-1CF3-CCA7-7686DE26D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65AEA2-0596-7A3B-271B-79D7010F0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D9F96E-1C04-8024-1B0A-76338362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937D-B2B6-464E-9157-5C42CA899EE8}" type="datetimeFigureOut">
              <a:rPr lang="es-VE" smtClean="0"/>
              <a:t>1/7/2025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7CD5DA-0ED1-0616-72B1-1951AEE5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D533A2-C1DD-737B-C7E3-17951A43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C40B-7B3A-443D-AA9B-57AC75CEE4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6949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76DED0-7751-6D41-07DD-67B80AEC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46F3CD-5A00-FEFA-97E7-95273B8B4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881A07-13B6-DE37-24E7-E9D3B8229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937D-B2B6-464E-9157-5C42CA899EE8}" type="datetimeFigureOut">
              <a:rPr lang="es-VE" smtClean="0"/>
              <a:t>1/7/2025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3720C6-419C-CE82-F917-14B9858EA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3DA7C8-CBC1-4DA9-007B-DBAF331FA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8C40B-7B3A-443D-AA9B-57AC75CEE42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7567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B18DE-81D1-F738-47CD-EB928FFA7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ESTUDIO SOBRE CONDICIONES DE VIDA Y SALUD MENTAL</a:t>
            </a:r>
            <a:endParaRPr lang="es-V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A02C38-3CD0-3287-5F06-466C026988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RSULTADOS: REGIÓN CENTRAL</a:t>
            </a:r>
          </a:p>
          <a:p>
            <a:endParaRPr lang="es-ES" dirty="0"/>
          </a:p>
          <a:p>
            <a:r>
              <a:rPr lang="es-ES" dirty="0"/>
              <a:t>NOVIEMBRE 2024 – JUNIO 2025</a:t>
            </a:r>
            <a:endParaRPr lang="es-V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06855A-FC05-5B53-D7FE-BA0C1443EE54}"/>
              </a:ext>
            </a:extLst>
          </p:cNvPr>
          <p:cNvSpPr txBox="1">
            <a:spLocks/>
          </p:cNvSpPr>
          <p:nvPr/>
        </p:nvSpPr>
        <p:spPr>
          <a:xfrm>
            <a:off x="2465614" y="5735637"/>
            <a:ext cx="7260771" cy="639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solidFill>
                  <a:srgbClr val="FF0000"/>
                </a:solidFill>
              </a:rPr>
              <a:t>Informe en construcción_v2: 23/06/2025</a:t>
            </a:r>
            <a:endParaRPr lang="es-E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BB208-A694-464A-E97D-173484312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5F97C6BC-FDCA-0238-98F3-E0A39B495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29" y="4563393"/>
            <a:ext cx="2511598" cy="15080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30653C-3653-08A9-33B1-F90BC88B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228" y="706479"/>
            <a:ext cx="6901543" cy="81228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REGIÓN CENTRAL </a:t>
            </a:r>
            <a:br>
              <a:rPr lang="es-ES" dirty="0"/>
            </a:br>
            <a:r>
              <a:rPr lang="es-ES" sz="2800" dirty="0"/>
              <a:t>MUESTRA LEVANTADA  (7180 encuestas válidas)</a:t>
            </a:r>
            <a:endParaRPr lang="es-VE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0A9FAEF-8D5E-2DFD-928D-CCECC73C569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0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rgbClr val="002060"/>
                </a:solidFill>
              </a:rPr>
              <a:t>ESTUDIO SOBRE CONDICIONES DE VIDA Y SALUD MENTAL.  PRESENCIA DE SÍNTOMAS SEGÚN EDAD Y SEXO </a:t>
            </a:r>
            <a:endParaRPr lang="es-VE" sz="3600" b="1" dirty="0">
              <a:solidFill>
                <a:srgbClr val="00206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F1CC41C-39DE-F8FC-66D6-5467F41E0BA1}"/>
              </a:ext>
            </a:extLst>
          </p:cNvPr>
          <p:cNvSpPr txBox="1">
            <a:spLocks/>
          </p:cNvSpPr>
          <p:nvPr/>
        </p:nvSpPr>
        <p:spPr>
          <a:xfrm>
            <a:off x="1462065" y="1761187"/>
            <a:ext cx="9633856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/>
              <a:t>Cantidad de síntomas (¿Durante los últimos 3 meses, ha tenido los siguientes problemas?): </a:t>
            </a:r>
            <a:endParaRPr lang="es-VE" sz="2800" b="1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51EF88D2-195A-8D6B-EC6A-0E1336EE6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647100"/>
              </p:ext>
            </p:extLst>
          </p:nvPr>
        </p:nvGraphicFramePr>
        <p:xfrm>
          <a:off x="0" y="2449285"/>
          <a:ext cx="5170714" cy="3999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3ED8F137-D733-D441-E922-EB5AF8134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961" y="3086786"/>
            <a:ext cx="2138810" cy="106221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8DCC57C8-90A5-05B0-CB3B-5CF5D049E465}"/>
              </a:ext>
            </a:extLst>
          </p:cNvPr>
          <p:cNvSpPr txBox="1">
            <a:spLocks/>
          </p:cNvSpPr>
          <p:nvPr/>
        </p:nvSpPr>
        <p:spPr>
          <a:xfrm>
            <a:off x="5626551" y="3390154"/>
            <a:ext cx="132660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>
                <a:solidFill>
                  <a:srgbClr val="FF0000"/>
                </a:solidFill>
              </a:rPr>
              <a:t>17,2% </a:t>
            </a:r>
            <a:endParaRPr lang="es-VE" sz="2800" b="1" dirty="0">
              <a:solidFill>
                <a:srgbClr val="FF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5FDC0DD-6C61-2D52-9A42-83D89C2DA93C}"/>
              </a:ext>
            </a:extLst>
          </p:cNvPr>
          <p:cNvSpPr txBox="1">
            <a:spLocks/>
          </p:cNvSpPr>
          <p:nvPr/>
        </p:nvSpPr>
        <p:spPr>
          <a:xfrm>
            <a:off x="9830977" y="3390154"/>
            <a:ext cx="132660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>
                <a:solidFill>
                  <a:srgbClr val="002060"/>
                </a:solidFill>
              </a:rPr>
              <a:t>11,2% </a:t>
            </a:r>
            <a:endParaRPr lang="es-VE" sz="2800" b="1" dirty="0">
              <a:solidFill>
                <a:srgbClr val="002060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CBCD276-028D-7D50-CD63-002550680135}"/>
              </a:ext>
            </a:extLst>
          </p:cNvPr>
          <p:cNvSpPr txBox="1">
            <a:spLocks/>
          </p:cNvSpPr>
          <p:nvPr/>
        </p:nvSpPr>
        <p:spPr>
          <a:xfrm>
            <a:off x="5269377" y="2344721"/>
            <a:ext cx="6108808" cy="728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s-E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Personas con 3 o más síntomas, según sexo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3DC521E-40BE-9EFF-FC64-58C1A17B5B1D}"/>
              </a:ext>
            </a:extLst>
          </p:cNvPr>
          <p:cNvSpPr txBox="1">
            <a:spLocks/>
          </p:cNvSpPr>
          <p:nvPr/>
        </p:nvSpPr>
        <p:spPr>
          <a:xfrm>
            <a:off x="11723914" y="0"/>
            <a:ext cx="465306" cy="4507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b="1" dirty="0"/>
              <a:t>4/4</a:t>
            </a:r>
            <a:endParaRPr lang="es-VE" sz="1600" b="1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F0C180F-945B-2B2B-CD31-6DA8B93926C4}"/>
              </a:ext>
            </a:extLst>
          </p:cNvPr>
          <p:cNvSpPr txBox="1">
            <a:spLocks/>
          </p:cNvSpPr>
          <p:nvPr/>
        </p:nvSpPr>
        <p:spPr>
          <a:xfrm>
            <a:off x="4945492" y="4149003"/>
            <a:ext cx="7315200" cy="728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s-E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Personas con 3 o más síntomas, según grupo de edad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7D07670-D4F9-BFF2-6AA4-6DB0872E53E0}"/>
              </a:ext>
            </a:extLst>
          </p:cNvPr>
          <p:cNvSpPr txBox="1">
            <a:spLocks/>
          </p:cNvSpPr>
          <p:nvPr/>
        </p:nvSpPr>
        <p:spPr>
          <a:xfrm>
            <a:off x="5038882" y="5485245"/>
            <a:ext cx="132660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18,4% </a:t>
            </a:r>
            <a:endParaRPr lang="es-VE" sz="240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E97974DC-C52D-A8AC-9B25-C7DA4E826019}"/>
              </a:ext>
            </a:extLst>
          </p:cNvPr>
          <p:cNvSpPr txBox="1">
            <a:spLocks/>
          </p:cNvSpPr>
          <p:nvPr/>
        </p:nvSpPr>
        <p:spPr>
          <a:xfrm>
            <a:off x="6081360" y="6294761"/>
            <a:ext cx="132660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12,4% </a:t>
            </a:r>
            <a:endParaRPr lang="es-VE" sz="2400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C752D476-870B-3D0A-6E88-9E4A0F4B4BC7}"/>
              </a:ext>
            </a:extLst>
          </p:cNvPr>
          <p:cNvSpPr txBox="1">
            <a:spLocks/>
          </p:cNvSpPr>
          <p:nvPr/>
        </p:nvSpPr>
        <p:spPr>
          <a:xfrm>
            <a:off x="10714885" y="5405472"/>
            <a:ext cx="132660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13,5% </a:t>
            </a:r>
            <a:endParaRPr lang="es-VE" sz="2400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A25418D7-38D6-E1DC-A7E9-15A1BE7CC9EE}"/>
              </a:ext>
            </a:extLst>
          </p:cNvPr>
          <p:cNvSpPr txBox="1">
            <a:spLocks/>
          </p:cNvSpPr>
          <p:nvPr/>
        </p:nvSpPr>
        <p:spPr>
          <a:xfrm>
            <a:off x="9735167" y="6304695"/>
            <a:ext cx="132660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14,0% </a:t>
            </a:r>
            <a:endParaRPr lang="es-VE" sz="2400" dirty="0"/>
          </a:p>
        </p:txBody>
      </p:sp>
      <p:sp>
        <p:nvSpPr>
          <p:cNvPr id="28" name="Medio marco 27">
            <a:extLst>
              <a:ext uri="{FF2B5EF4-FFF2-40B4-BE49-F238E27FC236}">
                <a16:creationId xmlns:a16="http://schemas.microsoft.com/office/drawing/2014/main" id="{AE56F7E5-B352-16C5-F297-46FF2090A541}"/>
              </a:ext>
            </a:extLst>
          </p:cNvPr>
          <p:cNvSpPr/>
          <p:nvPr/>
        </p:nvSpPr>
        <p:spPr>
          <a:xfrm>
            <a:off x="4945492" y="5156066"/>
            <a:ext cx="2271737" cy="915374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34D33AD4-771C-5A3F-2B1D-24E3028AE44A}"/>
              </a:ext>
            </a:extLst>
          </p:cNvPr>
          <p:cNvSpPr txBox="1">
            <a:spLocks/>
          </p:cNvSpPr>
          <p:nvPr/>
        </p:nvSpPr>
        <p:spPr>
          <a:xfrm>
            <a:off x="5038882" y="5065263"/>
            <a:ext cx="132660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b="1" dirty="0">
                <a:solidFill>
                  <a:schemeClr val="bg1"/>
                </a:solidFill>
              </a:rPr>
              <a:t>15 a 19 </a:t>
            </a:r>
            <a:endParaRPr lang="es-VE" sz="2400" b="1" dirty="0">
              <a:solidFill>
                <a:schemeClr val="bg1"/>
              </a:solidFill>
            </a:endParaRPr>
          </a:p>
        </p:txBody>
      </p:sp>
      <p:sp>
        <p:nvSpPr>
          <p:cNvPr id="30" name="Medio marco 29">
            <a:extLst>
              <a:ext uri="{FF2B5EF4-FFF2-40B4-BE49-F238E27FC236}">
                <a16:creationId xmlns:a16="http://schemas.microsoft.com/office/drawing/2014/main" id="{71591329-233A-7507-1602-3A40664E7EC8}"/>
              </a:ext>
            </a:extLst>
          </p:cNvPr>
          <p:cNvSpPr/>
          <p:nvPr/>
        </p:nvSpPr>
        <p:spPr>
          <a:xfrm>
            <a:off x="6016050" y="5939771"/>
            <a:ext cx="2271737" cy="915374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803E0E45-3158-F9E1-7BFC-A028EE2F5630}"/>
              </a:ext>
            </a:extLst>
          </p:cNvPr>
          <p:cNvSpPr txBox="1">
            <a:spLocks/>
          </p:cNvSpPr>
          <p:nvPr/>
        </p:nvSpPr>
        <p:spPr>
          <a:xfrm>
            <a:off x="6169535" y="5848968"/>
            <a:ext cx="132660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b="1" dirty="0">
                <a:solidFill>
                  <a:schemeClr val="bg1"/>
                </a:solidFill>
              </a:rPr>
              <a:t>20 a 31 </a:t>
            </a:r>
            <a:endParaRPr lang="es-VE" sz="2400" b="1" dirty="0">
              <a:solidFill>
                <a:schemeClr val="bg1"/>
              </a:solidFill>
            </a:endParaRPr>
          </a:p>
        </p:txBody>
      </p:sp>
      <p:sp>
        <p:nvSpPr>
          <p:cNvPr id="33" name="Medio marco 32">
            <a:extLst>
              <a:ext uri="{FF2B5EF4-FFF2-40B4-BE49-F238E27FC236}">
                <a16:creationId xmlns:a16="http://schemas.microsoft.com/office/drawing/2014/main" id="{6E6758CE-07A6-D1C1-72B7-54175B033108}"/>
              </a:ext>
            </a:extLst>
          </p:cNvPr>
          <p:cNvSpPr/>
          <p:nvPr/>
        </p:nvSpPr>
        <p:spPr>
          <a:xfrm rot="5400000">
            <a:off x="10432310" y="4350024"/>
            <a:ext cx="931235" cy="2511597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E3C04B16-BCF4-2DFB-CF1B-41CDD5B82F2E}"/>
              </a:ext>
            </a:extLst>
          </p:cNvPr>
          <p:cNvSpPr txBox="1">
            <a:spLocks/>
          </p:cNvSpPr>
          <p:nvPr/>
        </p:nvSpPr>
        <p:spPr>
          <a:xfrm>
            <a:off x="10381217" y="5065262"/>
            <a:ext cx="132660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b="1" dirty="0">
                <a:solidFill>
                  <a:schemeClr val="bg1"/>
                </a:solidFill>
              </a:rPr>
              <a:t>32 a 54 </a:t>
            </a:r>
            <a:endParaRPr lang="es-VE" sz="2400" b="1" dirty="0">
              <a:solidFill>
                <a:schemeClr val="bg1"/>
              </a:solidFill>
            </a:endParaRPr>
          </a:p>
        </p:txBody>
      </p:sp>
      <p:sp>
        <p:nvSpPr>
          <p:cNvPr id="35" name="Medio marco 34">
            <a:extLst>
              <a:ext uri="{FF2B5EF4-FFF2-40B4-BE49-F238E27FC236}">
                <a16:creationId xmlns:a16="http://schemas.microsoft.com/office/drawing/2014/main" id="{531C26E9-FF45-0D85-767D-DC69D8417F98}"/>
              </a:ext>
            </a:extLst>
          </p:cNvPr>
          <p:cNvSpPr/>
          <p:nvPr/>
        </p:nvSpPr>
        <p:spPr>
          <a:xfrm rot="5400000">
            <a:off x="9575758" y="5274498"/>
            <a:ext cx="889564" cy="2271736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EB0B5698-FDAC-9EA8-4EB2-05577E5496EA}"/>
              </a:ext>
            </a:extLst>
          </p:cNvPr>
          <p:cNvSpPr txBox="1">
            <a:spLocks/>
          </p:cNvSpPr>
          <p:nvPr/>
        </p:nvSpPr>
        <p:spPr>
          <a:xfrm>
            <a:off x="9717917" y="5906214"/>
            <a:ext cx="132660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b="1" dirty="0">
                <a:solidFill>
                  <a:schemeClr val="bg1"/>
                </a:solidFill>
              </a:rPr>
              <a:t>55 y más </a:t>
            </a:r>
            <a:endParaRPr lang="es-V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8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F9B8E-747A-816D-0D89-1494D67E5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E822046-6A61-B396-2114-F58E05CDE0D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0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rgbClr val="002060"/>
                </a:solidFill>
              </a:rPr>
              <a:t>ESTUDIO SOBRE CONDICIONES DE VIDA Y SALUD MENTAL. PRESENCIA DE SÍNTOMAS DE DEPRESIÓN GRAVE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697BF0B-57B9-FFCD-F7A7-0D7890D77E91}"/>
              </a:ext>
            </a:extLst>
          </p:cNvPr>
          <p:cNvSpPr txBox="1">
            <a:spLocks/>
          </p:cNvSpPr>
          <p:nvPr/>
        </p:nvSpPr>
        <p:spPr>
          <a:xfrm>
            <a:off x="102965" y="1126262"/>
            <a:ext cx="11713028" cy="186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>
                <a:solidFill>
                  <a:srgbClr val="FF0000"/>
                </a:solidFill>
              </a:rPr>
              <a:t>Personas con síntomas de depresión grave (trastorno afectivo): 0,3% de la muestra abordada </a:t>
            </a:r>
          </a:p>
          <a:p>
            <a:r>
              <a:rPr lang="es-ES" sz="2400" b="1" dirty="0"/>
              <a:t> </a:t>
            </a:r>
            <a:r>
              <a:rPr lang="es-E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s-E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Siente falta de amor propio                                                      </a:t>
            </a:r>
            <a:r>
              <a:rPr lang="es-E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s-E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siente fracasado </a:t>
            </a:r>
            <a:r>
              <a:rPr lang="es-E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</a:t>
            </a:r>
            <a:r>
              <a:rPr lang="es-E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frustrado,</a:t>
            </a:r>
          </a:p>
          <a:p>
            <a:r>
              <a:rPr lang="es-E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s-E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 tenido pensamientos de muerte o de hacerse daño</a:t>
            </a:r>
          </a:p>
          <a:p>
            <a:r>
              <a:rPr lang="es-E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s-E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 tenido poco o ningún deseo sexual o placer durante el acto sexual</a:t>
            </a:r>
            <a:endParaRPr lang="es-ES" sz="21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44EC9D5-F97F-D9C5-1A14-0A615237F1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922643"/>
              </p:ext>
            </p:extLst>
          </p:nvPr>
        </p:nvGraphicFramePr>
        <p:xfrm>
          <a:off x="4495800" y="2939214"/>
          <a:ext cx="7228114" cy="3918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ítulo 1">
            <a:extLst>
              <a:ext uri="{FF2B5EF4-FFF2-40B4-BE49-F238E27FC236}">
                <a16:creationId xmlns:a16="http://schemas.microsoft.com/office/drawing/2014/main" id="{90F50D67-D172-FF6E-BE2E-5714CBA87546}"/>
              </a:ext>
            </a:extLst>
          </p:cNvPr>
          <p:cNvSpPr txBox="1">
            <a:spLocks/>
          </p:cNvSpPr>
          <p:nvPr/>
        </p:nvSpPr>
        <p:spPr>
          <a:xfrm>
            <a:off x="102965" y="3863134"/>
            <a:ext cx="4169229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Presencia de los síntomas, según sexo</a:t>
            </a:r>
            <a:endParaRPr lang="es-V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20ECCFD-E9DC-709F-A6D9-428CCFCF67BF}"/>
              </a:ext>
            </a:extLst>
          </p:cNvPr>
          <p:cNvSpPr txBox="1">
            <a:spLocks/>
          </p:cNvSpPr>
          <p:nvPr/>
        </p:nvSpPr>
        <p:spPr>
          <a:xfrm>
            <a:off x="11723914" y="0"/>
            <a:ext cx="465306" cy="4507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b="1" dirty="0"/>
              <a:t>1/1</a:t>
            </a:r>
            <a:endParaRPr lang="es-VE" sz="1600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F70C124-D31A-DD93-28C6-E3D086822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90" y="4669521"/>
            <a:ext cx="2138810" cy="1062217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FBC3FBA-0BD3-C473-F32A-E2AC77727ABB}"/>
              </a:ext>
            </a:extLst>
          </p:cNvPr>
          <p:cNvSpPr txBox="1">
            <a:spLocks/>
          </p:cNvSpPr>
          <p:nvPr/>
        </p:nvSpPr>
        <p:spPr>
          <a:xfrm>
            <a:off x="102965" y="5731737"/>
            <a:ext cx="1917249" cy="1062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>
                <a:solidFill>
                  <a:srgbClr val="FF0000"/>
                </a:solidFill>
              </a:rPr>
              <a:t>11 personas</a:t>
            </a:r>
          </a:p>
          <a:p>
            <a:pPr algn="ctr"/>
            <a:r>
              <a:rPr lang="es-ES" sz="2800" b="1" dirty="0">
                <a:solidFill>
                  <a:srgbClr val="FF0000"/>
                </a:solidFill>
              </a:rPr>
              <a:t>(0,2%) </a:t>
            </a:r>
            <a:endParaRPr lang="es-VE" sz="2800" b="1" dirty="0">
              <a:solidFill>
                <a:srgbClr val="FF0000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7B273BC-7483-185D-D49A-79AF70413B41}"/>
              </a:ext>
            </a:extLst>
          </p:cNvPr>
          <p:cNvSpPr txBox="1">
            <a:spLocks/>
          </p:cNvSpPr>
          <p:nvPr/>
        </p:nvSpPr>
        <p:spPr>
          <a:xfrm>
            <a:off x="1937655" y="5616458"/>
            <a:ext cx="2394859" cy="1292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>
                <a:solidFill>
                  <a:srgbClr val="002060"/>
                </a:solidFill>
              </a:rPr>
              <a:t>7 personas</a:t>
            </a:r>
          </a:p>
          <a:p>
            <a:pPr algn="ctr"/>
            <a:r>
              <a:rPr lang="es-ES" sz="2800" b="1" dirty="0">
                <a:solidFill>
                  <a:srgbClr val="002060"/>
                </a:solidFill>
              </a:rPr>
              <a:t>(0,3%) </a:t>
            </a:r>
            <a:endParaRPr lang="es-VE" sz="2800" b="1" dirty="0">
              <a:solidFill>
                <a:srgbClr val="002060"/>
              </a:solidFill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B35BB0C4-2452-292F-471E-1DD4EB838F4E}"/>
              </a:ext>
            </a:extLst>
          </p:cNvPr>
          <p:cNvSpPr txBox="1">
            <a:spLocks/>
          </p:cNvSpPr>
          <p:nvPr/>
        </p:nvSpPr>
        <p:spPr>
          <a:xfrm>
            <a:off x="2645229" y="575849"/>
            <a:ext cx="6738258" cy="6724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/>
              <a:t>REGIÓN</a:t>
            </a:r>
            <a:r>
              <a:rPr lang="es-ES" sz="3600"/>
              <a:t> </a:t>
            </a:r>
            <a:r>
              <a:rPr lang="es-ES" sz="2800"/>
              <a:t>CENTRAL</a:t>
            </a:r>
            <a:r>
              <a:rPr lang="es-ES" sz="3600"/>
              <a:t> </a:t>
            </a:r>
            <a:br>
              <a:rPr lang="es-ES" sz="3600"/>
            </a:br>
            <a:r>
              <a:rPr lang="es-ES" sz="1800"/>
              <a:t>MUESTRA LEVANTADA   (7180 encuestas válidas)</a:t>
            </a:r>
            <a:endParaRPr lang="es-VE" sz="3600" dirty="0"/>
          </a:p>
        </p:txBody>
      </p:sp>
    </p:spTree>
    <p:extLst>
      <p:ext uri="{BB962C8B-B14F-4D97-AF65-F5344CB8AC3E}">
        <p14:creationId xmlns:p14="http://schemas.microsoft.com/office/powerpoint/2010/main" val="228150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EFC67-3AC2-0CC2-DE4A-B303FB992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4F150-83A0-C44C-5ED2-35ABA19C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229" y="575849"/>
            <a:ext cx="6738258" cy="672431"/>
          </a:xfrm>
        </p:spPr>
        <p:txBody>
          <a:bodyPr>
            <a:noAutofit/>
          </a:bodyPr>
          <a:lstStyle/>
          <a:p>
            <a:pPr algn="ctr"/>
            <a:r>
              <a:rPr lang="es-ES" sz="2800" dirty="0"/>
              <a:t>REGIÓN</a:t>
            </a:r>
            <a:r>
              <a:rPr lang="es-ES" sz="3600" dirty="0"/>
              <a:t> </a:t>
            </a:r>
            <a:r>
              <a:rPr lang="es-ES" sz="2800" dirty="0"/>
              <a:t>CENTRAL</a:t>
            </a:r>
            <a:r>
              <a:rPr lang="es-ES" sz="3600" dirty="0"/>
              <a:t> </a:t>
            </a:r>
            <a:br>
              <a:rPr lang="es-ES" sz="3600" dirty="0"/>
            </a:br>
            <a:r>
              <a:rPr lang="es-ES" sz="1800" dirty="0"/>
              <a:t>MUESTRA LEVANTADA   (7180 encuestas válidas)</a:t>
            </a:r>
            <a:endParaRPr lang="es-VE" sz="36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0EC285A-72CC-50F3-15DE-4E02842527C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0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rgbClr val="002060"/>
                </a:solidFill>
              </a:rPr>
              <a:t>ESTUDIO SOBRE CONDICIONES DE VIDA Y SALUD MENTAL. PRESENCIA DE SÍNTOMAS DE AISLAMIENTO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AF380A3-9647-DEE3-7AFC-5103123C4352}"/>
              </a:ext>
            </a:extLst>
          </p:cNvPr>
          <p:cNvSpPr txBox="1">
            <a:spLocks/>
          </p:cNvSpPr>
          <p:nvPr/>
        </p:nvSpPr>
        <p:spPr>
          <a:xfrm>
            <a:off x="102965" y="1248281"/>
            <a:ext cx="11713028" cy="186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100" b="1" dirty="0"/>
              <a:t>                         </a:t>
            </a:r>
            <a:r>
              <a:rPr lang="es-ES" sz="2000" b="1" dirty="0"/>
              <a:t> </a:t>
            </a:r>
            <a:r>
              <a:rPr lang="es-ES" sz="2400" b="1" dirty="0">
                <a:solidFill>
                  <a:srgbClr val="FF0000"/>
                </a:solidFill>
              </a:rPr>
              <a:t>Personas con síntomas de aislamiento:  1,4% de la muestra abordada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</a:p>
          <a:p>
            <a:r>
              <a:rPr lang="es-E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es-E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 sentimientos de soledad o vacío                              </a:t>
            </a:r>
          </a:p>
          <a:p>
            <a:r>
              <a:rPr lang="es-E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es-E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 preferido permanecer sólo/a</a:t>
            </a:r>
          </a:p>
          <a:p>
            <a:r>
              <a:rPr lang="es-E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s-E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 tenido pensamientos negativos que hayan afectado su vida</a:t>
            </a:r>
          </a:p>
          <a:p>
            <a:r>
              <a:rPr lang="es-E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s-E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 tenido sentimiento de tristeza</a:t>
            </a:r>
            <a:endParaRPr lang="es-ES" sz="21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A734F94-6598-CED6-5A2C-18139565D8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077484"/>
              </p:ext>
            </p:extLst>
          </p:nvPr>
        </p:nvGraphicFramePr>
        <p:xfrm>
          <a:off x="4495800" y="2939214"/>
          <a:ext cx="7228114" cy="3918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ítulo 1">
            <a:extLst>
              <a:ext uri="{FF2B5EF4-FFF2-40B4-BE49-F238E27FC236}">
                <a16:creationId xmlns:a16="http://schemas.microsoft.com/office/drawing/2014/main" id="{84966707-4CFE-971C-554A-9237EB0E0C40}"/>
              </a:ext>
            </a:extLst>
          </p:cNvPr>
          <p:cNvSpPr txBox="1">
            <a:spLocks/>
          </p:cNvSpPr>
          <p:nvPr/>
        </p:nvSpPr>
        <p:spPr>
          <a:xfrm>
            <a:off x="102965" y="3583485"/>
            <a:ext cx="4169229" cy="825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Presencia de los síntomas, según sexo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E847F14-DDF9-A4D2-5981-606115A037AA}"/>
              </a:ext>
            </a:extLst>
          </p:cNvPr>
          <p:cNvSpPr txBox="1">
            <a:spLocks/>
          </p:cNvSpPr>
          <p:nvPr/>
        </p:nvSpPr>
        <p:spPr>
          <a:xfrm>
            <a:off x="11723914" y="0"/>
            <a:ext cx="465306" cy="4507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b="1" dirty="0"/>
              <a:t>1/1</a:t>
            </a:r>
            <a:endParaRPr lang="es-VE" sz="1600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0377D6E-A03D-35A2-C8A1-67147A42C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90" y="4669521"/>
            <a:ext cx="2138810" cy="1062217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875208B7-02E9-65B2-73D6-05F3BAC1280B}"/>
              </a:ext>
            </a:extLst>
          </p:cNvPr>
          <p:cNvSpPr txBox="1">
            <a:spLocks/>
          </p:cNvSpPr>
          <p:nvPr/>
        </p:nvSpPr>
        <p:spPr>
          <a:xfrm>
            <a:off x="102965" y="5731737"/>
            <a:ext cx="1917249" cy="1062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>
                <a:solidFill>
                  <a:srgbClr val="FF0000"/>
                </a:solidFill>
              </a:rPr>
              <a:t>80 personas</a:t>
            </a:r>
          </a:p>
          <a:p>
            <a:pPr algn="ctr"/>
            <a:r>
              <a:rPr lang="es-ES" sz="2800" b="1" dirty="0">
                <a:solidFill>
                  <a:srgbClr val="FF0000"/>
                </a:solidFill>
              </a:rPr>
              <a:t>(1,8%) </a:t>
            </a:r>
            <a:endParaRPr lang="es-VE" sz="2800" b="1" dirty="0">
              <a:solidFill>
                <a:srgbClr val="FF0000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D0944930-82B4-AC13-DF00-38365CF87155}"/>
              </a:ext>
            </a:extLst>
          </p:cNvPr>
          <p:cNvSpPr txBox="1">
            <a:spLocks/>
          </p:cNvSpPr>
          <p:nvPr/>
        </p:nvSpPr>
        <p:spPr>
          <a:xfrm>
            <a:off x="1937655" y="5616458"/>
            <a:ext cx="2394859" cy="1292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>
                <a:solidFill>
                  <a:srgbClr val="002060"/>
                </a:solidFill>
              </a:rPr>
              <a:t>18 personas</a:t>
            </a:r>
          </a:p>
          <a:p>
            <a:pPr algn="ctr"/>
            <a:r>
              <a:rPr lang="es-ES" sz="2800" b="1" dirty="0">
                <a:solidFill>
                  <a:srgbClr val="002060"/>
                </a:solidFill>
              </a:rPr>
              <a:t>(0,7%) </a:t>
            </a:r>
            <a:endParaRPr lang="es-VE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39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9FBEC-5A62-7F8A-F1B8-26BB0BD37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B7D57-E9D1-FB93-4381-9843DA0B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229" y="575849"/>
            <a:ext cx="6738258" cy="672431"/>
          </a:xfrm>
        </p:spPr>
        <p:txBody>
          <a:bodyPr>
            <a:noAutofit/>
          </a:bodyPr>
          <a:lstStyle/>
          <a:p>
            <a:pPr algn="ctr"/>
            <a:r>
              <a:rPr lang="es-ES" sz="2800" dirty="0"/>
              <a:t>REGIÓN</a:t>
            </a:r>
            <a:r>
              <a:rPr lang="es-ES" sz="3600" dirty="0"/>
              <a:t> </a:t>
            </a:r>
            <a:r>
              <a:rPr lang="es-ES" sz="2800" dirty="0"/>
              <a:t>CENTRAL</a:t>
            </a:r>
            <a:r>
              <a:rPr lang="es-ES" sz="3600" dirty="0"/>
              <a:t> </a:t>
            </a:r>
            <a:br>
              <a:rPr lang="es-ES" sz="3600" dirty="0"/>
            </a:br>
            <a:r>
              <a:rPr lang="es-ES" sz="1800" dirty="0"/>
              <a:t>MUESTRA LEVANTADA   (7180 encuestas válidas)</a:t>
            </a:r>
            <a:endParaRPr lang="es-VE" sz="36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D4D458-10E1-3BB9-FCE3-85995E41DE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0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rgbClr val="002060"/>
                </a:solidFill>
              </a:rPr>
              <a:t>ESTUDIO SOBRE CONDICIONES DE VIDA Y SALUD MENTAL. PRESENCIA DE SÍNTOMAS DE AUTISMO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83FCAEA-E96A-360B-6C8F-C52F4EC2499A}"/>
              </a:ext>
            </a:extLst>
          </p:cNvPr>
          <p:cNvSpPr txBox="1">
            <a:spLocks/>
          </p:cNvSpPr>
          <p:nvPr/>
        </p:nvSpPr>
        <p:spPr>
          <a:xfrm>
            <a:off x="102965" y="1248281"/>
            <a:ext cx="11713028" cy="186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100" b="1" dirty="0"/>
              <a:t>                         </a:t>
            </a:r>
            <a:r>
              <a:rPr lang="es-ES" sz="2000" b="1" dirty="0"/>
              <a:t> </a:t>
            </a:r>
            <a:r>
              <a:rPr lang="es-ES" sz="2400" b="1" dirty="0">
                <a:solidFill>
                  <a:srgbClr val="FF0000"/>
                </a:solidFill>
              </a:rPr>
              <a:t>Personas con síntomas de autismo:  1,5% de la muestra abordada</a:t>
            </a:r>
          </a:p>
          <a:p>
            <a:r>
              <a:rPr lang="es-ES" sz="2800" b="1" dirty="0">
                <a:solidFill>
                  <a:srgbClr val="FF0000"/>
                </a:solidFill>
              </a:rPr>
              <a:t> </a:t>
            </a:r>
          </a:p>
          <a:p>
            <a:r>
              <a:rPr lang="es-E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es-E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 sentimientos de soledad o vacío                              </a:t>
            </a:r>
          </a:p>
          <a:p>
            <a:r>
              <a:rPr lang="es-E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es-E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 preferido permanecer sólo/a</a:t>
            </a:r>
          </a:p>
          <a:p>
            <a:r>
              <a:rPr lang="es-E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s-E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 tenido pensamientos negativos que hayan afectado su vida</a:t>
            </a:r>
            <a:endParaRPr lang="es-ES" sz="21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DF46D213-4478-3708-70D2-50D55680E6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1101623"/>
              </p:ext>
            </p:extLst>
          </p:nvPr>
        </p:nvGraphicFramePr>
        <p:xfrm>
          <a:off x="4495800" y="2939214"/>
          <a:ext cx="7228114" cy="3918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ítulo 1">
            <a:extLst>
              <a:ext uri="{FF2B5EF4-FFF2-40B4-BE49-F238E27FC236}">
                <a16:creationId xmlns:a16="http://schemas.microsoft.com/office/drawing/2014/main" id="{FDE2A3F6-5AA7-8F06-5318-DDC775C0DCD6}"/>
              </a:ext>
            </a:extLst>
          </p:cNvPr>
          <p:cNvSpPr txBox="1">
            <a:spLocks/>
          </p:cNvSpPr>
          <p:nvPr/>
        </p:nvSpPr>
        <p:spPr>
          <a:xfrm>
            <a:off x="102965" y="3583485"/>
            <a:ext cx="4169229" cy="825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Presencia de los síntomas, según sexo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7DC5C9D-3D2E-48DA-4022-91002B8FC5DE}"/>
              </a:ext>
            </a:extLst>
          </p:cNvPr>
          <p:cNvSpPr txBox="1">
            <a:spLocks/>
          </p:cNvSpPr>
          <p:nvPr/>
        </p:nvSpPr>
        <p:spPr>
          <a:xfrm>
            <a:off x="11723914" y="0"/>
            <a:ext cx="465306" cy="4507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b="1" dirty="0"/>
              <a:t>1/1</a:t>
            </a:r>
            <a:endParaRPr lang="es-VE" sz="1600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B99D666-3C1E-C0D8-3071-2D9E21026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90" y="4669521"/>
            <a:ext cx="2138810" cy="1062217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D8122E4A-DED3-EC8E-1B3C-0414FEB86371}"/>
              </a:ext>
            </a:extLst>
          </p:cNvPr>
          <p:cNvSpPr txBox="1">
            <a:spLocks/>
          </p:cNvSpPr>
          <p:nvPr/>
        </p:nvSpPr>
        <p:spPr>
          <a:xfrm>
            <a:off x="102965" y="5731737"/>
            <a:ext cx="1917249" cy="1062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>
                <a:solidFill>
                  <a:srgbClr val="FF0000"/>
                </a:solidFill>
              </a:rPr>
              <a:t>85 personas</a:t>
            </a:r>
          </a:p>
          <a:p>
            <a:pPr algn="ctr"/>
            <a:r>
              <a:rPr lang="es-ES" sz="2800" b="1" dirty="0">
                <a:solidFill>
                  <a:srgbClr val="FF0000"/>
                </a:solidFill>
              </a:rPr>
              <a:t>(1,9%) </a:t>
            </a:r>
            <a:endParaRPr lang="es-VE" sz="2800" b="1" dirty="0">
              <a:solidFill>
                <a:srgbClr val="FF0000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3C9D40A-2E65-D25B-6FBD-C4228840761F}"/>
              </a:ext>
            </a:extLst>
          </p:cNvPr>
          <p:cNvSpPr txBox="1">
            <a:spLocks/>
          </p:cNvSpPr>
          <p:nvPr/>
        </p:nvSpPr>
        <p:spPr>
          <a:xfrm>
            <a:off x="1937655" y="5616458"/>
            <a:ext cx="2394859" cy="1292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>
                <a:solidFill>
                  <a:srgbClr val="002060"/>
                </a:solidFill>
              </a:rPr>
              <a:t>22 personas</a:t>
            </a:r>
          </a:p>
          <a:p>
            <a:pPr algn="ctr"/>
            <a:r>
              <a:rPr lang="es-ES" sz="2800" b="1" dirty="0">
                <a:solidFill>
                  <a:srgbClr val="002060"/>
                </a:solidFill>
              </a:rPr>
              <a:t>(0,8%) </a:t>
            </a:r>
            <a:endParaRPr lang="es-VE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1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996E0-B865-E9D9-43B7-F524F79E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148" y="450756"/>
            <a:ext cx="7217229" cy="1334501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REGIÓN CENTRAL</a:t>
            </a:r>
            <a:br>
              <a:rPr lang="es-ES" dirty="0"/>
            </a:br>
            <a:r>
              <a:rPr lang="es-ES" sz="2400" dirty="0"/>
              <a:t>MUESTRA LEVANTADA  (7180 encuestas válidas)</a:t>
            </a:r>
            <a:endParaRPr lang="es-VE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54CDF421-E0C6-C126-B8C9-A7A6DA0D4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492585"/>
              </p:ext>
            </p:extLst>
          </p:nvPr>
        </p:nvGraphicFramePr>
        <p:xfrm>
          <a:off x="0" y="2481942"/>
          <a:ext cx="5170714" cy="3999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Marcador de contenido 5">
            <a:extLst>
              <a:ext uri="{FF2B5EF4-FFF2-40B4-BE49-F238E27FC236}">
                <a16:creationId xmlns:a16="http://schemas.microsoft.com/office/drawing/2014/main" id="{FC238120-0ACC-5F7D-A142-C19DAEC5FE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80187"/>
              </p:ext>
            </p:extLst>
          </p:nvPr>
        </p:nvGraphicFramePr>
        <p:xfrm>
          <a:off x="6096000" y="2481942"/>
          <a:ext cx="5170714" cy="3999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CAA31674-6188-7AF7-E28E-6EA6B5092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" y="450756"/>
            <a:ext cx="1717028" cy="122976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BF76951-C9EF-E6F5-0071-9AEAB8B0B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271" y="450756"/>
            <a:ext cx="2061378" cy="1334501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20B558BB-9B85-92AA-D356-E64F3622429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0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rgbClr val="002060"/>
                </a:solidFill>
              </a:rPr>
              <a:t>ESTUDIO SOBRE CONDICIONES DE VIDA Y SALUD MENTAL.  CARACTERÍSTICAS SOCIODEMOGRÁFICAS </a:t>
            </a:r>
            <a:endParaRPr lang="es-VE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25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A2341-69A4-BD12-6C3C-397826C5F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EE60D-4666-3421-91C4-A3D47A8C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228" y="446314"/>
            <a:ext cx="6901543" cy="107324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REGIÓN CENTRAL </a:t>
            </a:r>
            <a:br>
              <a:rPr lang="es-ES" dirty="0"/>
            </a:br>
            <a:r>
              <a:rPr lang="es-ES" sz="2800" dirty="0"/>
              <a:t>MUESTRA LEVANTADA   (7180 encuestas válidas)</a:t>
            </a:r>
            <a:endParaRPr lang="es-VE" dirty="0"/>
          </a:p>
        </p:txBody>
      </p:sp>
      <p:graphicFrame>
        <p:nvGraphicFramePr>
          <p:cNvPr id="7" name="Marcador de contenido 5">
            <a:extLst>
              <a:ext uri="{FF2B5EF4-FFF2-40B4-BE49-F238E27FC236}">
                <a16:creationId xmlns:a16="http://schemas.microsoft.com/office/drawing/2014/main" id="{A7652690-E9BB-9ADE-0261-309CAB8E39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4299471"/>
              </p:ext>
            </p:extLst>
          </p:nvPr>
        </p:nvGraphicFramePr>
        <p:xfrm>
          <a:off x="4822373" y="1971824"/>
          <a:ext cx="7587341" cy="460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A1BA0668-0758-55F9-DDF7-B75DD524D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" y="2383971"/>
            <a:ext cx="3385457" cy="1838134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B585B2C-0821-DBDD-63C9-F1AC7C54E784}"/>
              </a:ext>
            </a:extLst>
          </p:cNvPr>
          <p:cNvSpPr txBox="1">
            <a:spLocks/>
          </p:cNvSpPr>
          <p:nvPr/>
        </p:nvSpPr>
        <p:spPr>
          <a:xfrm>
            <a:off x="391885" y="4483231"/>
            <a:ext cx="3516086" cy="166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800" b="1" dirty="0">
                <a:solidFill>
                  <a:schemeClr val="accent1">
                    <a:lumMod val="75000"/>
                  </a:schemeClr>
                </a:solidFill>
              </a:rPr>
              <a:t>Educación</a:t>
            </a:r>
          </a:p>
          <a:p>
            <a:pPr algn="ctr"/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" sz="5800" b="1" dirty="0">
                <a:solidFill>
                  <a:schemeClr val="accent1">
                    <a:lumMod val="75000"/>
                  </a:schemeClr>
                </a:solidFill>
              </a:rPr>
              <a:t>88,6 %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" sz="5100" b="1" dirty="0">
                <a:solidFill>
                  <a:schemeClr val="accent1">
                    <a:lumMod val="75000"/>
                  </a:schemeClr>
                </a:solidFill>
              </a:rPr>
              <a:t>tiene algún nivel educativo</a:t>
            </a:r>
            <a:endParaRPr lang="es-VE" sz="5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2E9FA01-7DC4-98E2-3935-C687E0033434}"/>
              </a:ext>
            </a:extLst>
          </p:cNvPr>
          <p:cNvSpPr/>
          <p:nvPr/>
        </p:nvSpPr>
        <p:spPr>
          <a:xfrm>
            <a:off x="3984174" y="3309257"/>
            <a:ext cx="609600" cy="3265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3B72D97-B409-3F41-ADBE-98E7102BBC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0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rgbClr val="002060"/>
                </a:solidFill>
              </a:rPr>
              <a:t>ESTUDIO SOBRE CONDICIONES DE VIDA Y SALUD MENTAL.  CARACTERÍSTICAS SOCIOECONÓMICAS </a:t>
            </a:r>
            <a:endParaRPr lang="es-VE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ABE9D-53A7-118C-613D-1EF3984AB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C5FB0-2B8F-16CB-E028-4AD25E9A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228" y="435428"/>
            <a:ext cx="6901543" cy="107324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REGIÓN CENTRAL </a:t>
            </a:r>
            <a:br>
              <a:rPr lang="es-ES" dirty="0"/>
            </a:br>
            <a:r>
              <a:rPr lang="es-ES" sz="2800" dirty="0"/>
              <a:t>MUESTRA LEVANTADA   (7180 encuestas válidas)</a:t>
            </a:r>
            <a:endParaRPr lang="es-VE" dirty="0"/>
          </a:p>
        </p:txBody>
      </p:sp>
      <p:graphicFrame>
        <p:nvGraphicFramePr>
          <p:cNvPr id="7" name="Marcador de contenido 5">
            <a:extLst>
              <a:ext uri="{FF2B5EF4-FFF2-40B4-BE49-F238E27FC236}">
                <a16:creationId xmlns:a16="http://schemas.microsoft.com/office/drawing/2014/main" id="{4F620F28-31CF-1CBF-5BDD-BF4704039D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844714"/>
              </p:ext>
            </p:extLst>
          </p:nvPr>
        </p:nvGraphicFramePr>
        <p:xfrm>
          <a:off x="4822373" y="1971824"/>
          <a:ext cx="7587341" cy="460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ítulo 1">
            <a:extLst>
              <a:ext uri="{FF2B5EF4-FFF2-40B4-BE49-F238E27FC236}">
                <a16:creationId xmlns:a16="http://schemas.microsoft.com/office/drawing/2014/main" id="{242A629B-4231-FD78-2C22-3CFD09BC3DC6}"/>
              </a:ext>
            </a:extLst>
          </p:cNvPr>
          <p:cNvSpPr txBox="1">
            <a:spLocks/>
          </p:cNvSpPr>
          <p:nvPr/>
        </p:nvSpPr>
        <p:spPr>
          <a:xfrm>
            <a:off x="348343" y="4341716"/>
            <a:ext cx="3516086" cy="166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Núcleo familiar</a:t>
            </a:r>
          </a:p>
          <a:p>
            <a:pPr algn="ctr"/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38,2% vive con alguna pareja</a:t>
            </a:r>
            <a:endParaRPr lang="es-V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FC1FC50F-6700-F85E-C9A7-83F67765249C}"/>
              </a:ext>
            </a:extLst>
          </p:cNvPr>
          <p:cNvSpPr/>
          <p:nvPr/>
        </p:nvSpPr>
        <p:spPr>
          <a:xfrm>
            <a:off x="3984174" y="3309257"/>
            <a:ext cx="609600" cy="3265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CDFC9E-8377-261A-5D30-B5CEF6EC2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2" y="2374768"/>
            <a:ext cx="2873827" cy="188258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DA7BB7E-BC1E-582A-311F-61601D2D38D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0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rgbClr val="002060"/>
                </a:solidFill>
              </a:rPr>
              <a:t>ESTUDIO SOBRE CONDICIONES DE VIDA Y SALUD MENTAL.  CARACTERÍSTICAS SOCIOECONÓMICAS </a:t>
            </a:r>
            <a:endParaRPr lang="es-VE" sz="3600" b="1" dirty="0">
              <a:solidFill>
                <a:srgbClr val="00206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E7C7CB1-05D8-AEC3-F619-B7EF02B107D7}"/>
              </a:ext>
            </a:extLst>
          </p:cNvPr>
          <p:cNvSpPr txBox="1"/>
          <p:nvPr/>
        </p:nvSpPr>
        <p:spPr>
          <a:xfrm rot="20017018">
            <a:off x="6680684" y="3078424"/>
            <a:ext cx="2536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POR ACTUALIZAR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9E1439C-788C-7ED3-C1B5-8F1DAA294814}"/>
              </a:ext>
            </a:extLst>
          </p:cNvPr>
          <p:cNvSpPr txBox="1"/>
          <p:nvPr/>
        </p:nvSpPr>
        <p:spPr>
          <a:xfrm rot="20017018">
            <a:off x="91690" y="4619091"/>
            <a:ext cx="2536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POR ACTUALIZAR</a:t>
            </a:r>
          </a:p>
        </p:txBody>
      </p:sp>
    </p:spTree>
    <p:extLst>
      <p:ext uri="{BB962C8B-B14F-4D97-AF65-F5344CB8AC3E}">
        <p14:creationId xmlns:p14="http://schemas.microsoft.com/office/powerpoint/2010/main" val="316966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92D06-730D-F0C8-05AC-9ABFC5EDA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C2D93-B3AF-4677-5F8D-5DD0741B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228" y="413658"/>
            <a:ext cx="6901543" cy="107324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REGIÓN CENTRAL </a:t>
            </a:r>
            <a:br>
              <a:rPr lang="es-ES" dirty="0"/>
            </a:br>
            <a:r>
              <a:rPr lang="es-ES" sz="2800" dirty="0"/>
              <a:t>MUESTRA LEVANTADA   (7180 encuestas válidas)</a:t>
            </a:r>
            <a:endParaRPr lang="es-VE" dirty="0"/>
          </a:p>
        </p:txBody>
      </p:sp>
      <p:graphicFrame>
        <p:nvGraphicFramePr>
          <p:cNvPr id="7" name="Marcador de contenido 5">
            <a:extLst>
              <a:ext uri="{FF2B5EF4-FFF2-40B4-BE49-F238E27FC236}">
                <a16:creationId xmlns:a16="http://schemas.microsoft.com/office/drawing/2014/main" id="{51DE7038-F578-CD6D-D80B-217CBFCB50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107497"/>
              </p:ext>
            </p:extLst>
          </p:nvPr>
        </p:nvGraphicFramePr>
        <p:xfrm>
          <a:off x="4822373" y="2102452"/>
          <a:ext cx="7587341" cy="460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ítulo 1">
            <a:extLst>
              <a:ext uri="{FF2B5EF4-FFF2-40B4-BE49-F238E27FC236}">
                <a16:creationId xmlns:a16="http://schemas.microsoft.com/office/drawing/2014/main" id="{12F7E283-8651-D05A-5119-5C567AF3026A}"/>
              </a:ext>
            </a:extLst>
          </p:cNvPr>
          <p:cNvSpPr txBox="1">
            <a:spLocks/>
          </p:cNvSpPr>
          <p:nvPr/>
        </p:nvSpPr>
        <p:spPr>
          <a:xfrm>
            <a:off x="348343" y="4341716"/>
            <a:ext cx="3516086" cy="166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Ocupación</a:t>
            </a:r>
          </a:p>
          <a:p>
            <a:pPr algn="ctr"/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37,5% trabaja/genera alguna remuneración</a:t>
            </a:r>
            <a:endParaRPr lang="es-V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C53771A7-A6A7-E599-4000-35B6705A04E0}"/>
              </a:ext>
            </a:extLst>
          </p:cNvPr>
          <p:cNvSpPr/>
          <p:nvPr/>
        </p:nvSpPr>
        <p:spPr>
          <a:xfrm>
            <a:off x="3984174" y="3309257"/>
            <a:ext cx="609600" cy="3265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751FA2-6D92-B8F0-3768-4A61B574A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71" y="2334245"/>
            <a:ext cx="3452404" cy="184919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EFB9E48-9287-FCD5-3043-BAAF43A3CA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0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rgbClr val="002060"/>
                </a:solidFill>
              </a:rPr>
              <a:t>ESTUDIO SOBRE CONDICIONES DE VIDA Y SALUD MENTAL.  CARACTERÍSTICAS SOCIOECONÓMICAS </a:t>
            </a:r>
            <a:endParaRPr lang="es-VE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5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12F51-2414-EC43-9A80-B639104DD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1791A-4C85-47EE-FF39-BAE8C886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228" y="505186"/>
            <a:ext cx="6901543" cy="107324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REGIÓN CENTRAL </a:t>
            </a:r>
            <a:br>
              <a:rPr lang="es-ES" dirty="0"/>
            </a:br>
            <a:r>
              <a:rPr lang="es-ES" sz="2800" dirty="0"/>
              <a:t>MUESTRA LEVANTADA   (7180 encuestas válidas)</a:t>
            </a:r>
            <a:endParaRPr lang="es-VE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E5C8973-F27F-3F6D-F9A7-A3C05399C01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0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rgbClr val="002060"/>
                </a:solidFill>
              </a:rPr>
              <a:t>ESTUDIO SOBRE CONDICIONES DE VIDA Y SALUD MENTAL  </a:t>
            </a:r>
            <a:endParaRPr lang="es-VE" sz="36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Marcador de contenido 5">
            <a:extLst>
              <a:ext uri="{FF2B5EF4-FFF2-40B4-BE49-F238E27FC236}">
                <a16:creationId xmlns:a16="http://schemas.microsoft.com/office/drawing/2014/main" id="{90C01734-4B38-220D-A8AA-903A58FD7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088634"/>
              </p:ext>
            </p:extLst>
          </p:nvPr>
        </p:nvGraphicFramePr>
        <p:xfrm>
          <a:off x="0" y="2002970"/>
          <a:ext cx="5170714" cy="3999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8EB7D2CC-DF4C-57C3-1406-65CF476FE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223" y="3384869"/>
            <a:ext cx="2739948" cy="1962396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87A362D3-DAAA-1A39-BCBD-3F7C0789F80A}"/>
              </a:ext>
            </a:extLst>
          </p:cNvPr>
          <p:cNvSpPr txBox="1">
            <a:spLocks/>
          </p:cNvSpPr>
          <p:nvPr/>
        </p:nvSpPr>
        <p:spPr>
          <a:xfrm>
            <a:off x="7117991" y="5492523"/>
            <a:ext cx="132660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>
                <a:solidFill>
                  <a:srgbClr val="FF0000"/>
                </a:solidFill>
              </a:rPr>
              <a:t>19,7% </a:t>
            </a:r>
            <a:endParaRPr lang="es-VE" sz="2800" b="1" dirty="0">
              <a:solidFill>
                <a:srgbClr val="FF0000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A0968AF-D547-D048-C7F1-7EF16AC45A86}"/>
              </a:ext>
            </a:extLst>
          </p:cNvPr>
          <p:cNvSpPr txBox="1">
            <a:spLocks/>
          </p:cNvSpPr>
          <p:nvPr/>
        </p:nvSpPr>
        <p:spPr>
          <a:xfrm>
            <a:off x="9623704" y="5492523"/>
            <a:ext cx="132660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>
                <a:solidFill>
                  <a:srgbClr val="002060"/>
                </a:solidFill>
              </a:rPr>
              <a:t>12,3% </a:t>
            </a:r>
            <a:endParaRPr lang="es-VE" sz="2800" b="1" dirty="0">
              <a:solidFill>
                <a:srgbClr val="002060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DCF74A9F-AEE2-EA83-6B8C-D2E43B484A37}"/>
              </a:ext>
            </a:extLst>
          </p:cNvPr>
          <p:cNvSpPr txBox="1">
            <a:spLocks/>
          </p:cNvSpPr>
          <p:nvPr/>
        </p:nvSpPr>
        <p:spPr>
          <a:xfrm>
            <a:off x="6794608" y="1851950"/>
            <a:ext cx="4327604" cy="166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s-ES" sz="2400" baseline="0" dirty="0"/>
              <a:t>¿Usted considera que está bien física y mentalmente?</a:t>
            </a:r>
          </a:p>
          <a:p>
            <a:pPr algn="ctr" rtl="0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s-ES" sz="2400" dirty="0"/>
              <a:t>Respuesta = 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31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809B2-556F-7D18-9FBE-CE67A4FA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5289D-1814-8D5F-2FF6-E95D3B98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228" y="706479"/>
            <a:ext cx="6901543" cy="81228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REGIÓN CENTRAL </a:t>
            </a:r>
            <a:br>
              <a:rPr lang="es-ES" dirty="0"/>
            </a:br>
            <a:r>
              <a:rPr lang="es-ES" sz="2800" dirty="0"/>
              <a:t>MUESTRA LEVANTADA   (7180 encuestas válidas)</a:t>
            </a:r>
            <a:endParaRPr lang="es-VE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6B25615-E3A6-E57D-ADA5-530935677F8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0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rgbClr val="002060"/>
                </a:solidFill>
              </a:rPr>
              <a:t>ESTUDIO SOBRE CONDICIONES DE VIDA Y SALUD MENTAL.  PRESENCIA DE SÍNTOMAS</a:t>
            </a:r>
            <a:endParaRPr lang="es-VE" sz="3600" b="1" dirty="0">
              <a:solidFill>
                <a:srgbClr val="00206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5E25C49-E241-C4CC-E0A0-749855B1CD7A}"/>
              </a:ext>
            </a:extLst>
          </p:cNvPr>
          <p:cNvSpPr txBox="1">
            <a:spLocks/>
          </p:cNvSpPr>
          <p:nvPr/>
        </p:nvSpPr>
        <p:spPr>
          <a:xfrm>
            <a:off x="1279071" y="1727148"/>
            <a:ext cx="9633856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/>
              <a:t>Durante los últimos 3 meses, ha tenido los siguientes problemas: </a:t>
            </a:r>
            <a:endParaRPr lang="es-VE" sz="2800" b="1" dirty="0"/>
          </a:p>
        </p:txBody>
      </p:sp>
      <p:graphicFrame>
        <p:nvGraphicFramePr>
          <p:cNvPr id="12" name="Marcador de contenido 5">
            <a:extLst>
              <a:ext uri="{FF2B5EF4-FFF2-40B4-BE49-F238E27FC236}">
                <a16:creationId xmlns:a16="http://schemas.microsoft.com/office/drawing/2014/main" id="{26F8B05C-C491-BF26-A368-505BFE9CDB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3201877"/>
              </p:ext>
            </p:extLst>
          </p:nvPr>
        </p:nvGraphicFramePr>
        <p:xfrm>
          <a:off x="175744" y="2415870"/>
          <a:ext cx="11548170" cy="3733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ítulo 1">
            <a:extLst>
              <a:ext uri="{FF2B5EF4-FFF2-40B4-BE49-F238E27FC236}">
                <a16:creationId xmlns:a16="http://schemas.microsoft.com/office/drawing/2014/main" id="{B2D93257-942C-2DAD-5EFF-82A1272962AC}"/>
              </a:ext>
            </a:extLst>
          </p:cNvPr>
          <p:cNvSpPr txBox="1">
            <a:spLocks/>
          </p:cNvSpPr>
          <p:nvPr/>
        </p:nvSpPr>
        <p:spPr>
          <a:xfrm>
            <a:off x="11723914" y="0"/>
            <a:ext cx="465306" cy="4507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b="1" dirty="0"/>
              <a:t>1/4</a:t>
            </a:r>
            <a:endParaRPr lang="es-VE" sz="1600" b="1" dirty="0"/>
          </a:p>
        </p:txBody>
      </p:sp>
    </p:spTree>
    <p:extLst>
      <p:ext uri="{BB962C8B-B14F-4D97-AF65-F5344CB8AC3E}">
        <p14:creationId xmlns:p14="http://schemas.microsoft.com/office/powerpoint/2010/main" val="293392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B6F65-5F84-C572-0473-90BF0BEC7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7E6A9-1294-618A-BC19-718D6735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228" y="706479"/>
            <a:ext cx="6901543" cy="81228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REGIÓN CENTRAL </a:t>
            </a:r>
            <a:br>
              <a:rPr lang="es-ES" dirty="0"/>
            </a:br>
            <a:r>
              <a:rPr lang="es-ES" sz="2800" dirty="0"/>
              <a:t>MUESTRA LEVANTADA   (7180 encuestas válidas)</a:t>
            </a:r>
            <a:endParaRPr lang="es-VE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6F12E3A-C1C8-87AE-C0E5-335060D591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0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rgbClr val="002060"/>
                </a:solidFill>
              </a:rPr>
              <a:t>ESTUDIO SOBRE CONDICIONES DE VIDA Y SALUD MENTAL.  PRESENCIA DE SÍNTOMAS SEGÚN SEXO</a:t>
            </a:r>
            <a:endParaRPr lang="es-VE" sz="3600" b="1" dirty="0">
              <a:solidFill>
                <a:srgbClr val="00206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69C327F-BD06-74F7-FEA6-AC8CD0B4A405}"/>
              </a:ext>
            </a:extLst>
          </p:cNvPr>
          <p:cNvSpPr txBox="1">
            <a:spLocks/>
          </p:cNvSpPr>
          <p:nvPr/>
        </p:nvSpPr>
        <p:spPr>
          <a:xfrm>
            <a:off x="1355941" y="2101028"/>
            <a:ext cx="9633856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/>
              <a:t>Durante los últimos 3 meses, ha tenido los siguientes problemas: </a:t>
            </a:r>
            <a:endParaRPr lang="es-VE" sz="2800" b="1" dirty="0"/>
          </a:p>
        </p:txBody>
      </p:sp>
      <p:graphicFrame>
        <p:nvGraphicFramePr>
          <p:cNvPr id="10" name="Marcador de contenido 5">
            <a:extLst>
              <a:ext uri="{FF2B5EF4-FFF2-40B4-BE49-F238E27FC236}">
                <a16:creationId xmlns:a16="http://schemas.microsoft.com/office/drawing/2014/main" id="{B1FA95C2-9176-4F49-BA51-AF6D57E09B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284650"/>
              </p:ext>
            </p:extLst>
          </p:nvPr>
        </p:nvGraphicFramePr>
        <p:xfrm>
          <a:off x="-92685" y="2929531"/>
          <a:ext cx="4615971" cy="3927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Marcador de contenido 5">
            <a:extLst>
              <a:ext uri="{FF2B5EF4-FFF2-40B4-BE49-F238E27FC236}">
                <a16:creationId xmlns:a16="http://schemas.microsoft.com/office/drawing/2014/main" id="{56BB893C-7D20-FD09-D0F2-2E8730F9F8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804622"/>
              </p:ext>
            </p:extLst>
          </p:nvPr>
        </p:nvGraphicFramePr>
        <p:xfrm>
          <a:off x="4343829" y="2852055"/>
          <a:ext cx="7848171" cy="3733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7" name="Imagen 16">
            <a:extLst>
              <a:ext uri="{FF2B5EF4-FFF2-40B4-BE49-F238E27FC236}">
                <a16:creationId xmlns:a16="http://schemas.microsoft.com/office/drawing/2014/main" id="{71DC1A5A-323F-313A-4ADC-075C857B5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0" y="1807030"/>
            <a:ext cx="853050" cy="112250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ED7B1C7-079E-98AA-9094-CD9B0A5947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197" y="1807030"/>
            <a:ext cx="838859" cy="1045026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6E83061A-D103-4832-4095-0D290099BA36}"/>
              </a:ext>
            </a:extLst>
          </p:cNvPr>
          <p:cNvSpPr txBox="1">
            <a:spLocks/>
          </p:cNvSpPr>
          <p:nvPr/>
        </p:nvSpPr>
        <p:spPr>
          <a:xfrm>
            <a:off x="-127950" y="2959740"/>
            <a:ext cx="78109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200" b="1" dirty="0"/>
              <a:t>13,1 </a:t>
            </a:r>
            <a:endParaRPr lang="es-VE" sz="1200" b="1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DA5FA9EF-BDFC-775D-58A9-CB1C15224EAC}"/>
              </a:ext>
            </a:extLst>
          </p:cNvPr>
          <p:cNvSpPr txBox="1">
            <a:spLocks/>
          </p:cNvSpPr>
          <p:nvPr/>
        </p:nvSpPr>
        <p:spPr>
          <a:xfrm>
            <a:off x="1307602" y="3399536"/>
            <a:ext cx="78109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200" b="1" dirty="0"/>
              <a:t>8,4 </a:t>
            </a:r>
            <a:endParaRPr lang="es-VE" sz="1200" b="1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BF55D879-43DE-CF4C-E889-5FB5406244A9}"/>
              </a:ext>
            </a:extLst>
          </p:cNvPr>
          <p:cNvSpPr txBox="1">
            <a:spLocks/>
          </p:cNvSpPr>
          <p:nvPr/>
        </p:nvSpPr>
        <p:spPr>
          <a:xfrm>
            <a:off x="1277648" y="3861285"/>
            <a:ext cx="78109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200" b="1" dirty="0"/>
              <a:t>8,6 </a:t>
            </a:r>
            <a:endParaRPr lang="es-VE" sz="1200" b="1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73D33EEA-49B1-90FC-B383-32AD99965B1E}"/>
              </a:ext>
            </a:extLst>
          </p:cNvPr>
          <p:cNvSpPr txBox="1">
            <a:spLocks/>
          </p:cNvSpPr>
          <p:nvPr/>
        </p:nvSpPr>
        <p:spPr>
          <a:xfrm>
            <a:off x="1303583" y="4291545"/>
            <a:ext cx="78109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200" b="1" dirty="0"/>
              <a:t>8,5 </a:t>
            </a:r>
            <a:endParaRPr lang="es-VE" sz="1200" b="1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219603C7-D92E-711B-0925-D6B7F860C997}"/>
              </a:ext>
            </a:extLst>
          </p:cNvPr>
          <p:cNvSpPr txBox="1">
            <a:spLocks/>
          </p:cNvSpPr>
          <p:nvPr/>
        </p:nvSpPr>
        <p:spPr>
          <a:xfrm>
            <a:off x="46220" y="4728963"/>
            <a:ext cx="78109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200" b="1" dirty="0"/>
              <a:t>12,6 </a:t>
            </a:r>
            <a:endParaRPr lang="es-VE" sz="1200" b="1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46DED428-6BB1-B472-3EA1-3A148420CD60}"/>
              </a:ext>
            </a:extLst>
          </p:cNvPr>
          <p:cNvSpPr txBox="1">
            <a:spLocks/>
          </p:cNvSpPr>
          <p:nvPr/>
        </p:nvSpPr>
        <p:spPr>
          <a:xfrm>
            <a:off x="1764707" y="5150280"/>
            <a:ext cx="78109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200" b="1" dirty="0"/>
              <a:t>6,7 </a:t>
            </a:r>
            <a:endParaRPr lang="es-VE" sz="1200" b="1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913D316-13ED-96D1-075B-B0F895E76539}"/>
              </a:ext>
            </a:extLst>
          </p:cNvPr>
          <p:cNvSpPr txBox="1">
            <a:spLocks/>
          </p:cNvSpPr>
          <p:nvPr/>
        </p:nvSpPr>
        <p:spPr>
          <a:xfrm>
            <a:off x="11723914" y="0"/>
            <a:ext cx="465306" cy="4507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b="1" dirty="0"/>
              <a:t>2/4</a:t>
            </a:r>
            <a:endParaRPr lang="es-VE" sz="1600" b="1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63529A1-D3D4-B589-078C-731FFF3FB841}"/>
              </a:ext>
            </a:extLst>
          </p:cNvPr>
          <p:cNvSpPr txBox="1">
            <a:spLocks/>
          </p:cNvSpPr>
          <p:nvPr/>
        </p:nvSpPr>
        <p:spPr>
          <a:xfrm>
            <a:off x="2035744" y="5591426"/>
            <a:ext cx="78109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200" b="1" dirty="0"/>
              <a:t>6,1 </a:t>
            </a:r>
            <a:endParaRPr lang="es-VE" sz="1200" b="1" dirty="0"/>
          </a:p>
        </p:txBody>
      </p:sp>
    </p:spTree>
    <p:extLst>
      <p:ext uri="{BB962C8B-B14F-4D97-AF65-F5344CB8AC3E}">
        <p14:creationId xmlns:p14="http://schemas.microsoft.com/office/powerpoint/2010/main" val="16163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FB55F-D761-82AD-C93F-96A3B01F6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497AC-9D54-445E-8F41-E0CE8702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228" y="706479"/>
            <a:ext cx="6901543" cy="81228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REGIÓN CENTRAL </a:t>
            </a:r>
            <a:br>
              <a:rPr lang="es-ES" dirty="0"/>
            </a:br>
            <a:r>
              <a:rPr lang="es-ES" sz="2800" dirty="0"/>
              <a:t>MUESTRA LEVANTADA   (7180 encuestas válidas)</a:t>
            </a:r>
            <a:endParaRPr lang="es-VE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829A48A-0D26-4152-912F-A2578021F93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0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rgbClr val="002060"/>
                </a:solidFill>
              </a:rPr>
              <a:t>ESTUDIO SOBRE CONDICIONES DE VIDA Y SALUD MENTAL.  PRESENCIA DE SÍNTOMAS SEGÚN SEXO</a:t>
            </a:r>
            <a:endParaRPr lang="es-VE" sz="3600" b="1" dirty="0">
              <a:solidFill>
                <a:srgbClr val="00206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A188074-AE8F-2085-81E2-9886AE33FE14}"/>
              </a:ext>
            </a:extLst>
          </p:cNvPr>
          <p:cNvSpPr txBox="1">
            <a:spLocks/>
          </p:cNvSpPr>
          <p:nvPr/>
        </p:nvSpPr>
        <p:spPr>
          <a:xfrm>
            <a:off x="1462065" y="2120415"/>
            <a:ext cx="9633856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/>
              <a:t>Durante los últimos 3 meses, ha tenido los siguientes problemas: </a:t>
            </a:r>
            <a:endParaRPr lang="es-VE" sz="2800" b="1" dirty="0"/>
          </a:p>
        </p:txBody>
      </p:sp>
      <p:graphicFrame>
        <p:nvGraphicFramePr>
          <p:cNvPr id="10" name="Marcador de contenido 5">
            <a:extLst>
              <a:ext uri="{FF2B5EF4-FFF2-40B4-BE49-F238E27FC236}">
                <a16:creationId xmlns:a16="http://schemas.microsoft.com/office/drawing/2014/main" id="{B2B50753-F011-3C66-E931-A459B7BE67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959671"/>
              </p:ext>
            </p:extLst>
          </p:nvPr>
        </p:nvGraphicFramePr>
        <p:xfrm>
          <a:off x="-455376" y="2951341"/>
          <a:ext cx="4615971" cy="3953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Marcador de contenido 5">
            <a:extLst>
              <a:ext uri="{FF2B5EF4-FFF2-40B4-BE49-F238E27FC236}">
                <a16:creationId xmlns:a16="http://schemas.microsoft.com/office/drawing/2014/main" id="{902495AA-5E93-4C5A-308B-8124C8AB78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929738"/>
              </p:ext>
            </p:extLst>
          </p:nvPr>
        </p:nvGraphicFramePr>
        <p:xfrm>
          <a:off x="4032458" y="2853371"/>
          <a:ext cx="7848171" cy="3733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ítulo 1">
            <a:extLst>
              <a:ext uri="{FF2B5EF4-FFF2-40B4-BE49-F238E27FC236}">
                <a16:creationId xmlns:a16="http://schemas.microsoft.com/office/drawing/2014/main" id="{5CA1EE00-433B-0CCC-7BD8-0E6803696856}"/>
              </a:ext>
            </a:extLst>
          </p:cNvPr>
          <p:cNvSpPr txBox="1">
            <a:spLocks/>
          </p:cNvSpPr>
          <p:nvPr/>
        </p:nvSpPr>
        <p:spPr>
          <a:xfrm>
            <a:off x="-169796" y="3039464"/>
            <a:ext cx="78109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200" b="1" dirty="0"/>
              <a:t>7,0 </a:t>
            </a:r>
            <a:endParaRPr lang="es-VE" sz="1200" b="1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2435F973-A83C-39DE-EFF1-D185CAC3CBB8}"/>
              </a:ext>
            </a:extLst>
          </p:cNvPr>
          <p:cNvSpPr txBox="1">
            <a:spLocks/>
          </p:cNvSpPr>
          <p:nvPr/>
        </p:nvSpPr>
        <p:spPr>
          <a:xfrm>
            <a:off x="755833" y="3575635"/>
            <a:ext cx="78109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200" b="1" dirty="0"/>
              <a:t>5,2 </a:t>
            </a:r>
            <a:endParaRPr lang="es-VE" sz="1200" b="1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9D6DAFB1-1D1B-F4BB-4B66-4FA982DB8CC6}"/>
              </a:ext>
            </a:extLst>
          </p:cNvPr>
          <p:cNvSpPr txBox="1">
            <a:spLocks/>
          </p:cNvSpPr>
          <p:nvPr/>
        </p:nvSpPr>
        <p:spPr>
          <a:xfrm>
            <a:off x="1017685" y="4074154"/>
            <a:ext cx="78109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200" b="1" dirty="0"/>
              <a:t>4,7 </a:t>
            </a:r>
            <a:endParaRPr lang="es-VE" sz="1200" b="1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4922C382-D5CA-0C08-3128-0088F6803D2F}"/>
              </a:ext>
            </a:extLst>
          </p:cNvPr>
          <p:cNvSpPr txBox="1">
            <a:spLocks/>
          </p:cNvSpPr>
          <p:nvPr/>
        </p:nvSpPr>
        <p:spPr>
          <a:xfrm>
            <a:off x="1866511" y="4576263"/>
            <a:ext cx="78109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200" b="1" dirty="0"/>
              <a:t>3,1 </a:t>
            </a:r>
            <a:endParaRPr lang="es-VE" sz="1200" b="1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D5E2B0ED-1BDD-E568-8A06-362A6D6DA571}"/>
              </a:ext>
            </a:extLst>
          </p:cNvPr>
          <p:cNvSpPr txBox="1">
            <a:spLocks/>
          </p:cNvSpPr>
          <p:nvPr/>
        </p:nvSpPr>
        <p:spPr>
          <a:xfrm>
            <a:off x="1825329" y="5085862"/>
            <a:ext cx="78109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200" b="1" dirty="0"/>
              <a:t>3,2</a:t>
            </a:r>
            <a:endParaRPr lang="es-VE" sz="1200" b="1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3F0160F-9CE6-5CBB-F449-30A3D7BF6680}"/>
              </a:ext>
            </a:extLst>
          </p:cNvPr>
          <p:cNvSpPr txBox="1">
            <a:spLocks/>
          </p:cNvSpPr>
          <p:nvPr/>
        </p:nvSpPr>
        <p:spPr>
          <a:xfrm>
            <a:off x="1763989" y="5584575"/>
            <a:ext cx="781090" cy="48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200" b="1" dirty="0"/>
              <a:t>3,3 </a:t>
            </a:r>
            <a:endParaRPr lang="es-VE" sz="1200" b="1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91B557D-AD3E-91E1-BAA3-A73617BDC3C9}"/>
              </a:ext>
            </a:extLst>
          </p:cNvPr>
          <p:cNvSpPr txBox="1">
            <a:spLocks/>
          </p:cNvSpPr>
          <p:nvPr/>
        </p:nvSpPr>
        <p:spPr>
          <a:xfrm>
            <a:off x="11723914" y="0"/>
            <a:ext cx="465306" cy="4507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b="1" dirty="0"/>
              <a:t>3/4</a:t>
            </a:r>
            <a:endParaRPr lang="es-VE" sz="16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95C1BBE-6C18-A1D7-36CB-80DAEDC98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0" y="1807030"/>
            <a:ext cx="853050" cy="11225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B07E0E-58E3-5377-6AEF-6B89FFDEE8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197" y="1807030"/>
            <a:ext cx="838859" cy="10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85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765</Words>
  <Application>Microsoft Office PowerPoint</Application>
  <PresentationFormat>Panorámica</PresentationFormat>
  <Paragraphs>157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ESTUDIO SOBRE CONDICIONES DE VIDA Y SALUD MENTAL</vt:lpstr>
      <vt:lpstr>REGIÓN CENTRAL MUESTRA LEVANTADA  (7180 encuestas válidas)</vt:lpstr>
      <vt:lpstr>REGIÓN CENTRAL  MUESTRA LEVANTADA   (7180 encuestas válidas)</vt:lpstr>
      <vt:lpstr>REGIÓN CENTRAL  MUESTRA LEVANTADA   (7180 encuestas válidas)</vt:lpstr>
      <vt:lpstr>REGIÓN CENTRAL  MUESTRA LEVANTADA   (7180 encuestas válidas)</vt:lpstr>
      <vt:lpstr>REGIÓN CENTRAL  MUESTRA LEVANTADA   (7180 encuestas válidas)</vt:lpstr>
      <vt:lpstr>REGIÓN CENTRAL  MUESTRA LEVANTADA   (7180 encuestas válidas)</vt:lpstr>
      <vt:lpstr>REGIÓN CENTRAL  MUESTRA LEVANTADA   (7180 encuestas válidas)</vt:lpstr>
      <vt:lpstr>REGIÓN CENTRAL  MUESTRA LEVANTADA   (7180 encuestas válidas)</vt:lpstr>
      <vt:lpstr>REGIÓN CENTRAL  MUESTRA LEVANTADA  (7180 encuestas válidas)</vt:lpstr>
      <vt:lpstr>Presentación de PowerPoint</vt:lpstr>
      <vt:lpstr>REGIÓN CENTRAL  MUESTRA LEVANTADA   (7180 encuestas válidas)</vt:lpstr>
      <vt:lpstr>REGIÓN CENTRAL  MUESTRA LEVANTADA   (7180 encuestas válidas)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jorge</dc:creator>
  <cp:lastModifiedBy>jorge jorge</cp:lastModifiedBy>
  <cp:revision>123</cp:revision>
  <dcterms:created xsi:type="dcterms:W3CDTF">2025-06-02T13:47:30Z</dcterms:created>
  <dcterms:modified xsi:type="dcterms:W3CDTF">2025-07-01T20:15:43Z</dcterms:modified>
</cp:coreProperties>
</file>